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46"/>
  </p:notesMasterIdLst>
  <p:handoutMasterIdLst>
    <p:handoutMasterId r:id="rId47"/>
  </p:handoutMasterIdLst>
  <p:sldIdLst>
    <p:sldId id="256" r:id="rId2"/>
    <p:sldId id="267" r:id="rId3"/>
    <p:sldId id="342" r:id="rId4"/>
    <p:sldId id="291" r:id="rId5"/>
    <p:sldId id="268" r:id="rId6"/>
    <p:sldId id="271" r:id="rId7"/>
    <p:sldId id="269" r:id="rId8"/>
    <p:sldId id="351" r:id="rId9"/>
    <p:sldId id="272" r:id="rId10"/>
    <p:sldId id="273" r:id="rId11"/>
    <p:sldId id="350" r:id="rId12"/>
    <p:sldId id="348" r:id="rId13"/>
    <p:sldId id="349" r:id="rId14"/>
    <p:sldId id="343" r:id="rId15"/>
    <p:sldId id="344" r:id="rId16"/>
    <p:sldId id="274" r:id="rId17"/>
    <p:sldId id="326" r:id="rId18"/>
    <p:sldId id="327" r:id="rId19"/>
    <p:sldId id="328" r:id="rId20"/>
    <p:sldId id="334" r:id="rId21"/>
    <p:sldId id="275" r:id="rId22"/>
    <p:sldId id="352" r:id="rId23"/>
    <p:sldId id="353" r:id="rId24"/>
    <p:sldId id="333" r:id="rId25"/>
    <p:sldId id="276" r:id="rId26"/>
    <p:sldId id="339" r:id="rId27"/>
    <p:sldId id="335" r:id="rId28"/>
    <p:sldId id="336" r:id="rId29"/>
    <p:sldId id="338" r:id="rId30"/>
    <p:sldId id="279" r:id="rId31"/>
    <p:sldId id="284" r:id="rId32"/>
    <p:sldId id="331" r:id="rId33"/>
    <p:sldId id="332" r:id="rId34"/>
    <p:sldId id="258" r:id="rId35"/>
    <p:sldId id="259" r:id="rId36"/>
    <p:sldId id="341" r:id="rId37"/>
    <p:sldId id="260" r:id="rId38"/>
    <p:sldId id="261" r:id="rId39"/>
    <p:sldId id="329" r:id="rId40"/>
    <p:sldId id="262" r:id="rId41"/>
    <p:sldId id="263" r:id="rId42"/>
    <p:sldId id="330" r:id="rId43"/>
    <p:sldId id="257" r:id="rId44"/>
    <p:sldId id="290" r:id="rId45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00"/>
    <a:srgbClr val="336699"/>
    <a:srgbClr val="003399"/>
    <a:srgbClr val="008080"/>
    <a:srgbClr val="B462A6"/>
    <a:srgbClr val="669900"/>
    <a:srgbClr val="0099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77" autoAdjust="0"/>
    <p:restoredTop sz="94660"/>
  </p:normalViewPr>
  <p:slideViewPr>
    <p:cSldViewPr>
      <p:cViewPr varScale="1">
        <p:scale>
          <a:sx n="80" d="100"/>
          <a:sy n="80" d="100"/>
        </p:scale>
        <p:origin x="-6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6"/>
    </p:cViewPr>
  </p:sorterViewPr>
  <p:notesViewPr>
    <p:cSldViewPr>
      <p:cViewPr varScale="1">
        <p:scale>
          <a:sx n="56" d="100"/>
          <a:sy n="56" d="100"/>
        </p:scale>
        <p:origin x="-1236" y="-9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0AE458-6E1F-4360-A7C2-5F3AB010FC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5958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0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noProof="0" smtClean="0"/>
              <a:t>Click to edit Master text styles</a:t>
            </a:r>
          </a:p>
          <a:p>
            <a:pPr lvl="1"/>
            <a:r>
              <a:rPr lang="sr-Latn-CS" noProof="0" smtClean="0"/>
              <a:t>Second level</a:t>
            </a:r>
          </a:p>
          <a:p>
            <a:pPr lvl="2"/>
            <a:r>
              <a:rPr lang="sr-Latn-CS" noProof="0" smtClean="0"/>
              <a:t>Third level</a:t>
            </a:r>
          </a:p>
          <a:p>
            <a:pPr lvl="3"/>
            <a:r>
              <a:rPr lang="sr-Latn-CS" noProof="0" smtClean="0"/>
              <a:t>Fourth level</a:t>
            </a:r>
          </a:p>
          <a:p>
            <a:pPr lvl="4"/>
            <a:r>
              <a:rPr lang="sr-Latn-CS" noProof="0" smtClean="0"/>
              <a:t>Fifth level</a:t>
            </a: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00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3A856E-C70A-4004-A7A2-2B724ABA76E4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="" xmlns:p14="http://schemas.microsoft.com/office/powerpoint/2010/main" val="1312374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F291A9-09CB-436D-A0EA-52794569EEDB}" type="slidenum">
              <a:rPr lang="sr-Latn-CS" sz="1200"/>
              <a:pPr eaLnBrk="1" hangingPunct="1"/>
              <a:t>4</a:t>
            </a:fld>
            <a:endParaRPr lang="sr-Latn-C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294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00BDE-1136-4F7B-9D13-37FDF8C2A7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94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CFCF5-1D78-4243-BC03-C651034D83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979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6156C-1095-48C0-99F3-4866ACABD2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677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959C0-32CC-470D-94A8-DDF5A1B9E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433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25FA4-842C-4EB3-83C9-EA1D1D259A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217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665D1-80D9-40A5-B9E3-8D7A099193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020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D8BF9-3218-4DAE-8720-17889DFE82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591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20287-AF74-405F-8CF5-9430FD3258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871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7FDE2-E8CD-4607-AE91-BC5E969C6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157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84D3E-E04C-4D9C-8532-93DEA9D6BB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386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EBE51-6486-43A6-B3D2-325D24851C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626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2C0C74-2124-407D-B7FD-89B44152CC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4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8675688" cy="2879725"/>
          </a:xfrm>
        </p:spPr>
        <p:txBody>
          <a:bodyPr/>
          <a:lstStyle/>
          <a:p>
            <a:pPr eaLnBrk="1" hangingPunct="1"/>
            <a:r>
              <a:rPr lang="sr-Latn-CS" sz="3400" b="1" smtClean="0">
                <a:solidFill>
                  <a:srgbClr val="336699"/>
                </a:solidFill>
              </a:rPr>
              <a:t/>
            </a:r>
            <a:br>
              <a:rPr lang="sr-Latn-CS" sz="3400" b="1" smtClean="0">
                <a:solidFill>
                  <a:srgbClr val="336699"/>
                </a:solidFill>
              </a:rPr>
            </a:br>
            <a:r>
              <a:rPr lang="sr-Cyrl-CS" sz="3400" b="1" smtClean="0">
                <a:solidFill>
                  <a:srgbClr val="336699"/>
                </a:solidFill>
              </a:rPr>
              <a:t>TRANSPORT, SAOBRAĆAJ I OKRUŽENJE</a:t>
            </a:r>
            <a:r>
              <a:rPr lang="sr-Cyrl-CS" sz="3200" b="1" smtClean="0">
                <a:solidFill>
                  <a:srgbClr val="336699"/>
                </a:solidFill>
              </a:rPr>
              <a:t> </a:t>
            </a:r>
            <a:br>
              <a:rPr lang="sr-Cyrl-CS" sz="3200" b="1" smtClean="0">
                <a:solidFill>
                  <a:srgbClr val="336699"/>
                </a:solidFill>
              </a:rPr>
            </a:br>
            <a:r>
              <a:rPr lang="sr-Latn-CS" sz="3200" b="1" smtClean="0">
                <a:solidFill>
                  <a:srgbClr val="336699"/>
                </a:solidFill>
              </a:rPr>
              <a:t/>
            </a:r>
            <a:br>
              <a:rPr lang="sr-Latn-CS" sz="3200" b="1" smtClean="0">
                <a:solidFill>
                  <a:srgbClr val="336699"/>
                </a:solidFill>
              </a:rPr>
            </a:br>
            <a:r>
              <a:rPr lang="sl-SI" sz="3200" b="1" smtClean="0">
                <a:solidFill>
                  <a:srgbClr val="336699"/>
                </a:solidFill>
              </a:rPr>
              <a:t>Ekološki aspekti i uticaji </a:t>
            </a:r>
            <a:br>
              <a:rPr lang="sl-SI" sz="3200" b="1" smtClean="0">
                <a:solidFill>
                  <a:srgbClr val="336699"/>
                </a:solidFill>
              </a:rPr>
            </a:br>
            <a:r>
              <a:rPr lang="sl-SI" sz="3200" b="1" smtClean="0">
                <a:solidFill>
                  <a:srgbClr val="336699"/>
                </a:solidFill>
              </a:rPr>
              <a:t>saobraćaja i transporta</a:t>
            </a:r>
            <a:br>
              <a:rPr lang="sl-SI" sz="3200" b="1" smtClean="0">
                <a:solidFill>
                  <a:srgbClr val="336699"/>
                </a:solidFill>
              </a:rPr>
            </a:br>
            <a:endParaRPr lang="en-US" sz="3200" b="1" smtClean="0">
              <a:solidFill>
                <a:srgbClr val="336699"/>
              </a:solidFill>
            </a:endParaRPr>
          </a:p>
        </p:txBody>
      </p:sp>
      <p:sp>
        <p:nvSpPr>
          <p:cNvPr id="5123" name="Line 19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4" name="Picture 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860800"/>
            <a:ext cx="408781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343400"/>
            <a:ext cx="8278813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288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14400"/>
            <a:ext cx="863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288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200400"/>
            <a:ext cx="854392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08806" y="171450"/>
            <a:ext cx="7924800" cy="742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sz="2800" b="1" dirty="0">
                <a:solidFill>
                  <a:srgbClr val="006600"/>
                </a:solidFill>
              </a:rPr>
              <a:t>Aerozagađenje </a:t>
            </a:r>
          </a:p>
          <a:p>
            <a:pPr algn="ctr" eaLnBrk="1" hangingPunct="1"/>
            <a:r>
              <a:rPr lang="sl-SI" sz="2800" b="1" dirty="0">
                <a:solidFill>
                  <a:srgbClr val="006600"/>
                </a:solidFill>
              </a:rPr>
              <a:t>od drumskog </a:t>
            </a:r>
            <a:r>
              <a:rPr lang="en-US" sz="2800" b="1" dirty="0" err="1" smtClean="0">
                <a:solidFill>
                  <a:srgbClr val="006600"/>
                </a:solidFill>
              </a:rPr>
              <a:t>transporta</a:t>
            </a:r>
            <a:endParaRPr lang="en-GB" sz="2800" b="1" dirty="0">
              <a:solidFill>
                <a:srgbClr val="006600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03200" y="6515100"/>
            <a:ext cx="8737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1000" b="1" i="1"/>
              <a:t>Izvor: M. Veljković, Upravljanje zaštitom životne sredine u sektoru saobraćaja, </a:t>
            </a:r>
            <a:endParaRPr lang="en-GB" sz="10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79512" y="188640"/>
            <a:ext cx="8140824" cy="742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8000"/>
                </a:solidFill>
              </a:rPr>
              <a:t>Program </a:t>
            </a:r>
            <a:r>
              <a:rPr lang="en-US" b="1" dirty="0" err="1" smtClean="0">
                <a:solidFill>
                  <a:srgbClr val="008000"/>
                </a:solidFill>
              </a:rPr>
              <a:t>zaštite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vazduha</a:t>
            </a:r>
            <a:r>
              <a:rPr lang="en-US" b="1" dirty="0" smtClean="0">
                <a:solidFill>
                  <a:srgbClr val="008000"/>
                </a:solidFill>
              </a:rPr>
              <a:t> u </a:t>
            </a:r>
            <a:r>
              <a:rPr lang="en-US" b="1" dirty="0" err="1" smtClean="0">
                <a:solidFill>
                  <a:srgbClr val="008000"/>
                </a:solidFill>
              </a:rPr>
              <a:t>Republici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Srbiji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008000"/>
                </a:solidFill>
              </a:rPr>
              <a:t>za</a:t>
            </a:r>
            <a:r>
              <a:rPr lang="en-US" b="1" dirty="0" smtClean="0">
                <a:solidFill>
                  <a:srgbClr val="008000"/>
                </a:solidFill>
              </a:rPr>
              <a:t> period </a:t>
            </a:r>
            <a:r>
              <a:rPr lang="en-US" b="1" dirty="0" err="1" smtClean="0">
                <a:solidFill>
                  <a:srgbClr val="008000"/>
                </a:solidFill>
              </a:rPr>
              <a:t>od</a:t>
            </a:r>
            <a:r>
              <a:rPr lang="en-US" b="1" dirty="0" smtClean="0">
                <a:solidFill>
                  <a:srgbClr val="008000"/>
                </a:solidFill>
              </a:rPr>
              <a:t> 2022. do 2030. </a:t>
            </a:r>
            <a:r>
              <a:rPr lang="en-US" b="1" dirty="0" err="1" smtClean="0">
                <a:solidFill>
                  <a:srgbClr val="008000"/>
                </a:solidFill>
              </a:rPr>
              <a:t>godine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sa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akcionim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planom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11560" y="1210544"/>
            <a:ext cx="7776864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U 2022. </a:t>
            </a:r>
            <a:r>
              <a:rPr lang="en-US" sz="1800" dirty="0" err="1" smtClean="0"/>
              <a:t>godini</a:t>
            </a:r>
            <a:r>
              <a:rPr lang="en-US" sz="1800" dirty="0" smtClean="0"/>
              <a:t> </a:t>
            </a:r>
            <a:r>
              <a:rPr lang="en-US" sz="1800" dirty="0" err="1" smtClean="0"/>
              <a:t>Vlada</a:t>
            </a:r>
            <a:r>
              <a:rPr lang="en-US" sz="1800" dirty="0" smtClean="0"/>
              <a:t> </a:t>
            </a:r>
            <a:r>
              <a:rPr lang="en-US" sz="1800" dirty="0" err="1" smtClean="0"/>
              <a:t>Republike</a:t>
            </a:r>
            <a:r>
              <a:rPr lang="en-US" sz="1800" dirty="0" smtClean="0"/>
              <a:t> </a:t>
            </a:r>
            <a:r>
              <a:rPr lang="en-US" sz="1800" dirty="0" err="1" smtClean="0"/>
              <a:t>Srbije</a:t>
            </a:r>
            <a:r>
              <a:rPr lang="en-US" sz="1800" dirty="0" smtClean="0"/>
              <a:t> </a:t>
            </a:r>
            <a:r>
              <a:rPr lang="en-US" sz="1800" dirty="0" err="1" smtClean="0"/>
              <a:t>usvojila</a:t>
            </a:r>
            <a:r>
              <a:rPr lang="en-US" sz="1800" dirty="0" smtClean="0"/>
              <a:t> je „Program </a:t>
            </a:r>
            <a:r>
              <a:rPr lang="en-US" sz="1800" dirty="0" err="1" smtClean="0"/>
              <a:t>zaštite</a:t>
            </a:r>
            <a:r>
              <a:rPr lang="en-US" sz="1800" dirty="0" smtClean="0"/>
              <a:t> </a:t>
            </a:r>
            <a:r>
              <a:rPr lang="en-US" sz="1800" dirty="0" err="1" smtClean="0"/>
              <a:t>vazduha</a:t>
            </a:r>
            <a:r>
              <a:rPr lang="en-US" sz="1800" dirty="0" smtClean="0"/>
              <a:t> u </a:t>
            </a:r>
            <a:r>
              <a:rPr lang="en-US" sz="1800" dirty="0" err="1" smtClean="0"/>
              <a:t>Republici</a:t>
            </a:r>
            <a:r>
              <a:rPr lang="en-US" sz="1800" dirty="0" smtClean="0"/>
              <a:t> </a:t>
            </a:r>
            <a:r>
              <a:rPr lang="en-US" sz="1800" dirty="0" err="1" smtClean="0"/>
              <a:t>Srbiji</a:t>
            </a:r>
            <a:r>
              <a:rPr lang="en-US" sz="1800" dirty="0" smtClean="0"/>
              <a:t> </a:t>
            </a:r>
            <a:r>
              <a:rPr lang="en-US" sz="1800" dirty="0" err="1" smtClean="0"/>
              <a:t>za</a:t>
            </a:r>
            <a:r>
              <a:rPr lang="en-US" sz="1800" dirty="0" smtClean="0"/>
              <a:t> period </a:t>
            </a:r>
            <a:r>
              <a:rPr lang="en-US" sz="1800" dirty="0" err="1" smtClean="0"/>
              <a:t>od</a:t>
            </a:r>
            <a:r>
              <a:rPr lang="en-US" sz="1800" dirty="0" smtClean="0"/>
              <a:t> 2022. do 2030. </a:t>
            </a:r>
            <a:r>
              <a:rPr lang="en-US" sz="1800" dirty="0" err="1" smtClean="0"/>
              <a:t>godine</a:t>
            </a:r>
            <a:r>
              <a:rPr lang="en-US" sz="1800" dirty="0" smtClean="0"/>
              <a:t> </a:t>
            </a:r>
            <a:r>
              <a:rPr lang="en-US" sz="1800" dirty="0" err="1" smtClean="0"/>
              <a:t>sa</a:t>
            </a:r>
            <a:r>
              <a:rPr lang="en-US" sz="1800" dirty="0" smtClean="0"/>
              <a:t> </a:t>
            </a:r>
            <a:r>
              <a:rPr lang="en-US" sz="1800" dirty="0" err="1" smtClean="0"/>
              <a:t>akcionim</a:t>
            </a:r>
            <a:r>
              <a:rPr lang="en-US" sz="1800" dirty="0" smtClean="0"/>
              <a:t> </a:t>
            </a:r>
            <a:r>
              <a:rPr lang="en-US" sz="1800" dirty="0" err="1" smtClean="0"/>
              <a:t>planom</a:t>
            </a:r>
            <a:r>
              <a:rPr lang="en-US" sz="1800" dirty="0" smtClean="0"/>
              <a:t>”.</a:t>
            </a:r>
            <a:endParaRPr lang="sr-Latn-RS" sz="1800" dirty="0" smtClean="0"/>
          </a:p>
          <a:p>
            <a:endParaRPr lang="sr-Latn-RS" sz="1800" dirty="0" smtClean="0"/>
          </a:p>
          <a:p>
            <a:r>
              <a:rPr lang="en-US" sz="1800" dirty="0" err="1" smtClean="0"/>
              <a:t>Ovaj</a:t>
            </a:r>
            <a:r>
              <a:rPr lang="en-US" sz="1800" dirty="0" smtClean="0"/>
              <a:t> </a:t>
            </a:r>
            <a:r>
              <a:rPr lang="en-US" sz="1800" dirty="0" err="1" smtClean="0"/>
              <a:t>strateško-planski</a:t>
            </a:r>
            <a:r>
              <a:rPr lang="en-US" sz="1800" dirty="0" smtClean="0"/>
              <a:t> </a:t>
            </a:r>
            <a:r>
              <a:rPr lang="en-US" sz="1800" dirty="0" err="1" smtClean="0"/>
              <a:t>dokument</a:t>
            </a:r>
            <a:r>
              <a:rPr lang="en-US" sz="1800" dirty="0" smtClean="0"/>
              <a:t> </a:t>
            </a:r>
            <a:r>
              <a:rPr lang="en-US" sz="1800" dirty="0" err="1" smtClean="0"/>
              <a:t>pruža</a:t>
            </a:r>
            <a:r>
              <a:rPr lang="en-US" sz="1800" dirty="0" smtClean="0"/>
              <a:t> </a:t>
            </a:r>
            <a:r>
              <a:rPr lang="en-US" sz="1800" dirty="0" err="1" smtClean="0"/>
              <a:t>osnovu</a:t>
            </a:r>
            <a:r>
              <a:rPr lang="en-US" sz="1800" dirty="0" smtClean="0"/>
              <a:t> </a:t>
            </a:r>
            <a:r>
              <a:rPr lang="en-US" sz="1800" dirty="0" err="1" smtClean="0"/>
              <a:t>za</a:t>
            </a:r>
            <a:r>
              <a:rPr lang="en-US" sz="1800" dirty="0" smtClean="0"/>
              <a:t> </a:t>
            </a:r>
            <a:r>
              <a:rPr lang="en-US" sz="1800" dirty="0" err="1" smtClean="0"/>
              <a:t>dalјi</a:t>
            </a:r>
            <a:r>
              <a:rPr lang="en-US" sz="1800" dirty="0" smtClean="0"/>
              <a:t> </a:t>
            </a:r>
            <a:r>
              <a:rPr lang="en-US" sz="1800" dirty="0" err="1" smtClean="0"/>
              <a:t>razvoj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usvajanje</a:t>
            </a:r>
            <a:r>
              <a:rPr lang="en-US" sz="1800" dirty="0" smtClean="0"/>
              <a:t> </a:t>
            </a:r>
            <a:r>
              <a:rPr lang="en-US" sz="1800" dirty="0" err="1" smtClean="0"/>
              <a:t>podzakonskih</a:t>
            </a:r>
            <a:r>
              <a:rPr lang="en-US" sz="1800" dirty="0" smtClean="0"/>
              <a:t> </a:t>
            </a:r>
            <a:r>
              <a:rPr lang="en-US" sz="1800" dirty="0" err="1" smtClean="0"/>
              <a:t>akata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nastavak</a:t>
            </a:r>
            <a:r>
              <a:rPr lang="en-US" sz="1800" dirty="0" smtClean="0"/>
              <a:t> </a:t>
            </a:r>
            <a:r>
              <a:rPr lang="en-US" sz="1800" dirty="0" err="1" smtClean="0"/>
              <a:t>primene</a:t>
            </a:r>
            <a:r>
              <a:rPr lang="en-US" sz="1800" dirty="0" smtClean="0"/>
              <a:t> </a:t>
            </a:r>
            <a:r>
              <a:rPr lang="en-US" sz="1800" dirty="0" err="1" smtClean="0"/>
              <a:t>evropskog</a:t>
            </a:r>
            <a:r>
              <a:rPr lang="en-US" sz="1800" dirty="0" smtClean="0"/>
              <a:t> </a:t>
            </a:r>
            <a:r>
              <a:rPr lang="en-US" sz="1800" dirty="0" err="1" smtClean="0"/>
              <a:t>zakonodavstva</a:t>
            </a:r>
            <a:r>
              <a:rPr lang="en-US" sz="1800" dirty="0" smtClean="0"/>
              <a:t> u </a:t>
            </a:r>
            <a:r>
              <a:rPr lang="en-US" sz="1800" dirty="0" err="1" smtClean="0"/>
              <a:t>oblasti</a:t>
            </a:r>
            <a:r>
              <a:rPr lang="en-US" sz="1800" dirty="0" smtClean="0"/>
              <a:t> </a:t>
            </a:r>
            <a:r>
              <a:rPr lang="en-US" sz="1800" dirty="0" err="1" smtClean="0"/>
              <a:t>zaštite</a:t>
            </a:r>
            <a:r>
              <a:rPr lang="en-US" sz="1800" dirty="0" smtClean="0"/>
              <a:t> </a:t>
            </a:r>
            <a:r>
              <a:rPr lang="en-US" sz="1800" dirty="0" err="1" smtClean="0"/>
              <a:t>životne</a:t>
            </a:r>
            <a:r>
              <a:rPr lang="en-US" sz="1800" dirty="0" smtClean="0"/>
              <a:t> </a:t>
            </a:r>
            <a:r>
              <a:rPr lang="en-US" sz="1800" dirty="0" err="1" smtClean="0"/>
              <a:t>sredine</a:t>
            </a:r>
            <a:r>
              <a:rPr lang="en-US" sz="1800" dirty="0" smtClean="0"/>
              <a:t> </a:t>
            </a:r>
            <a:r>
              <a:rPr lang="en-US" sz="1800" dirty="0" err="1" smtClean="0"/>
              <a:t>jer</a:t>
            </a:r>
            <a:r>
              <a:rPr lang="en-US" sz="1800" dirty="0" smtClean="0"/>
              <a:t> je </a:t>
            </a:r>
            <a:r>
              <a:rPr lang="en-US" sz="1800" dirty="0" err="1" smtClean="0"/>
              <a:t>zasnovan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tri </a:t>
            </a:r>
            <a:r>
              <a:rPr lang="en-US" sz="1800" dirty="0" err="1" smtClean="0"/>
              <a:t>stuba</a:t>
            </a:r>
            <a:r>
              <a:rPr lang="en-US" sz="1800" dirty="0" smtClean="0"/>
              <a:t>: </a:t>
            </a:r>
            <a:endParaRPr lang="sr-Latn-RS" sz="1800" dirty="0" smtClean="0"/>
          </a:p>
          <a:p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 smtClean="0"/>
              <a:t>1. </a:t>
            </a:r>
            <a:r>
              <a:rPr lang="en-US" sz="1800" b="1" dirty="0" err="1" smtClean="0"/>
              <a:t>Smanjenje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emisija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zagađujućih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materija</a:t>
            </a:r>
            <a:r>
              <a:rPr lang="en-US" sz="1800" b="1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maksimalne</a:t>
            </a:r>
            <a:r>
              <a:rPr lang="en-US" sz="1800" dirty="0" smtClean="0"/>
              <a:t> </a:t>
            </a:r>
            <a:r>
              <a:rPr lang="en-US" sz="1800" dirty="0" err="1" smtClean="0"/>
              <a:t>nacionalne</a:t>
            </a:r>
            <a:r>
              <a:rPr lang="en-US" sz="1800" dirty="0" smtClean="0"/>
              <a:t> </a:t>
            </a:r>
            <a:r>
              <a:rPr lang="en-US" sz="1800" dirty="0" err="1" smtClean="0"/>
              <a:t>emisije</a:t>
            </a:r>
            <a:r>
              <a:rPr lang="en-US" sz="1800" dirty="0" smtClean="0"/>
              <a:t>);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2. </a:t>
            </a:r>
            <a:r>
              <a:rPr lang="en-US" sz="1800" b="1" dirty="0" err="1" smtClean="0"/>
              <a:t>Pobolјšanje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kvaliteta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vazduha</a:t>
            </a:r>
            <a:r>
              <a:rPr lang="en-US" sz="1800" b="1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bez</a:t>
            </a:r>
            <a:r>
              <a:rPr lang="en-US" sz="1800" dirty="0" smtClean="0"/>
              <a:t> </a:t>
            </a:r>
            <a:r>
              <a:rPr lang="en-US" sz="1800" dirty="0" err="1" smtClean="0"/>
              <a:t>prekoračenja</a:t>
            </a:r>
            <a:r>
              <a:rPr lang="en-US" sz="1800" dirty="0" smtClean="0"/>
              <a:t> </a:t>
            </a:r>
            <a:r>
              <a:rPr lang="en-US" sz="1800" dirty="0" err="1" smtClean="0"/>
              <a:t>graničnih</a:t>
            </a:r>
            <a:r>
              <a:rPr lang="en-US" sz="1800" dirty="0" smtClean="0"/>
              <a:t> </a:t>
            </a:r>
            <a:r>
              <a:rPr lang="en-US" sz="1800" dirty="0" err="1" smtClean="0"/>
              <a:t>vrednosti</a:t>
            </a:r>
            <a:r>
              <a:rPr lang="en-US" sz="1800" dirty="0" smtClean="0"/>
              <a:t>);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3. </a:t>
            </a:r>
            <a:r>
              <a:rPr lang="en-US" sz="1800" b="1" dirty="0" err="1" smtClean="0"/>
              <a:t>Smanjenje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uticaja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zagađenja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vazduha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zdravlјe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lјudi</a:t>
            </a:r>
            <a:r>
              <a:rPr lang="en-US" sz="1800" b="1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planiran</a:t>
            </a:r>
            <a:r>
              <a:rPr lang="en-US" sz="1800" dirty="0" smtClean="0"/>
              <a:t> je Program </a:t>
            </a:r>
            <a:r>
              <a:rPr lang="en-US" sz="1800" dirty="0" err="1" smtClean="0"/>
              <a:t>konkretnih</a:t>
            </a:r>
            <a:r>
              <a:rPr lang="en-US" sz="1800" dirty="0" smtClean="0"/>
              <a:t> </a:t>
            </a:r>
            <a:r>
              <a:rPr lang="en-US" sz="1800" dirty="0" err="1" smtClean="0"/>
              <a:t>mera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aktivnosti</a:t>
            </a:r>
            <a:r>
              <a:rPr lang="en-US" sz="1800" dirty="0" smtClean="0"/>
              <a:t> </a:t>
            </a:r>
            <a:r>
              <a:rPr lang="en-US" sz="1800" dirty="0" err="1" smtClean="0"/>
              <a:t>radi</a:t>
            </a:r>
            <a:r>
              <a:rPr lang="en-US" sz="1800" dirty="0" smtClean="0"/>
              <a:t> </a:t>
            </a:r>
            <a:r>
              <a:rPr lang="en-US" sz="1800" dirty="0" err="1" smtClean="0"/>
              <a:t>praćenja</a:t>
            </a:r>
            <a:r>
              <a:rPr lang="en-US" sz="1800" dirty="0" smtClean="0"/>
              <a:t>, </a:t>
            </a:r>
            <a:r>
              <a:rPr lang="en-US" sz="1800" dirty="0" err="1" smtClean="0"/>
              <a:t>kontrole</a:t>
            </a:r>
            <a:r>
              <a:rPr lang="en-US" sz="1800" dirty="0" smtClean="0"/>
              <a:t>, </a:t>
            </a:r>
            <a:r>
              <a:rPr lang="en-US" sz="1800" dirty="0" err="1" smtClean="0"/>
              <a:t>sprečavanja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smanjenja</a:t>
            </a:r>
            <a:r>
              <a:rPr lang="en-US" sz="1800" dirty="0" smtClean="0"/>
              <a:t> </a:t>
            </a:r>
            <a:r>
              <a:rPr lang="en-US" sz="1800" dirty="0" err="1" smtClean="0"/>
              <a:t>zagađenja</a:t>
            </a:r>
            <a:r>
              <a:rPr lang="en-US" sz="1800" dirty="0" smtClean="0"/>
              <a:t> </a:t>
            </a:r>
            <a:r>
              <a:rPr lang="en-US" sz="1800" dirty="0" err="1" smtClean="0"/>
              <a:t>vazduha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štetnih</a:t>
            </a:r>
            <a:r>
              <a:rPr lang="en-US" sz="1800" dirty="0" smtClean="0"/>
              <a:t> </a:t>
            </a:r>
            <a:r>
              <a:rPr lang="en-US" sz="1800" dirty="0" err="1" smtClean="0"/>
              <a:t>posledica</a:t>
            </a:r>
            <a:r>
              <a:rPr lang="en-US" sz="1800" dirty="0" smtClean="0"/>
              <a:t> </a:t>
            </a:r>
            <a:r>
              <a:rPr lang="en-US" sz="1800" dirty="0" err="1" smtClean="0"/>
              <a:t>po</a:t>
            </a:r>
            <a:r>
              <a:rPr lang="en-US" sz="1800" dirty="0" smtClean="0"/>
              <a:t> </a:t>
            </a:r>
            <a:r>
              <a:rPr lang="en-US" sz="1800" dirty="0" err="1" smtClean="0"/>
              <a:t>zdravlјe</a:t>
            </a:r>
            <a:r>
              <a:rPr lang="en-US" sz="1800" dirty="0" smtClean="0"/>
              <a:t> </a:t>
            </a:r>
            <a:r>
              <a:rPr lang="en-US" sz="1800" dirty="0" err="1" smtClean="0"/>
              <a:t>lјudi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životnu</a:t>
            </a:r>
            <a:r>
              <a:rPr lang="en-US" sz="1800" dirty="0" smtClean="0"/>
              <a:t> </a:t>
            </a:r>
            <a:r>
              <a:rPr lang="en-US" sz="1800" dirty="0" err="1" smtClean="0"/>
              <a:t>sredinu</a:t>
            </a:r>
            <a:r>
              <a:rPr lang="en-US" sz="1800" dirty="0" smtClean="0"/>
              <a:t>).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550" y="620713"/>
            <a:ext cx="7213600" cy="8572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C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2800" b="1" dirty="0" smtClean="0">
                <a:solidFill>
                  <a:srgbClr val="006600"/>
                </a:solidFill>
              </a:rPr>
              <a:t/>
            </a:r>
            <a:br>
              <a:rPr lang="sr-Latn-CS" sz="2800" b="1" dirty="0" smtClean="0">
                <a:solidFill>
                  <a:srgbClr val="006600"/>
                </a:solidFill>
              </a:rPr>
            </a:br>
            <a:r>
              <a:rPr lang="sr-Latn-RS" sz="2800" b="1" dirty="0" smtClean="0">
                <a:solidFill>
                  <a:srgbClr val="006600"/>
                </a:solidFill>
              </a:rPr>
              <a:t>Aerozagađenje uporedna analiza</a:t>
            </a:r>
            <a:endParaRPr lang="en-US" sz="2800" b="1" dirty="0" smtClean="0">
              <a:solidFill>
                <a:srgbClr val="006600"/>
              </a:solidFill>
            </a:endParaRPr>
          </a:p>
        </p:txBody>
      </p:sp>
      <p:pic>
        <p:nvPicPr>
          <p:cNvPr id="7" name="Picture 6" descr="A screenshot of a computer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r="42692" b="43020"/>
          <a:stretch/>
        </p:blipFill>
        <p:spPr bwMode="auto">
          <a:xfrm>
            <a:off x="539552" y="1844824"/>
            <a:ext cx="8239542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  <p:extLst>
      <p:ext uri="{BB962C8B-B14F-4D97-AF65-F5344CB8AC3E}">
        <p14:creationId xmlns="" xmlns:p14="http://schemas.microsoft.com/office/powerpoint/2010/main" val="13505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620688"/>
            <a:ext cx="7213600" cy="8572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C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2800" b="1" dirty="0" smtClean="0">
                <a:solidFill>
                  <a:srgbClr val="006600"/>
                </a:solidFill>
              </a:rPr>
              <a:t/>
            </a:r>
            <a:br>
              <a:rPr lang="sr-Latn-CS" sz="2800" b="1" dirty="0" smtClean="0">
                <a:solidFill>
                  <a:srgbClr val="006600"/>
                </a:solidFill>
              </a:rPr>
            </a:br>
            <a:r>
              <a:rPr lang="sr-Latn-RS" sz="2800" b="1" dirty="0" smtClean="0">
                <a:solidFill>
                  <a:srgbClr val="006600"/>
                </a:solidFill>
              </a:rPr>
              <a:t>Aerozagađenje Beograd</a:t>
            </a:r>
            <a:endParaRPr lang="en-US" sz="2800" b="1" dirty="0" smtClean="0">
              <a:solidFill>
                <a:srgbClr val="00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307022" cy="4393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505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11200" y="228600"/>
            <a:ext cx="7924800" cy="742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sz="2800" b="1" dirty="0">
                <a:solidFill>
                  <a:srgbClr val="006600"/>
                </a:solidFill>
              </a:rPr>
              <a:t>Aerozagađenje </a:t>
            </a:r>
          </a:p>
          <a:p>
            <a:pPr algn="ctr" eaLnBrk="1" hangingPunct="1"/>
            <a:r>
              <a:rPr lang="sl-SI" sz="2800" b="1" dirty="0">
                <a:solidFill>
                  <a:srgbClr val="006600"/>
                </a:solidFill>
              </a:rPr>
              <a:t>od drumskog </a:t>
            </a:r>
            <a:r>
              <a:rPr lang="en-US" sz="2800" b="1" dirty="0" err="1" smtClean="0">
                <a:solidFill>
                  <a:srgbClr val="006600"/>
                </a:solidFill>
              </a:rPr>
              <a:t>transporta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sl-SI" sz="2800" b="1" dirty="0" smtClean="0">
                <a:solidFill>
                  <a:srgbClr val="006600"/>
                </a:solidFill>
              </a:rPr>
              <a:t>- CO</a:t>
            </a:r>
            <a:endParaRPr lang="en-GB" sz="2800" b="1" dirty="0">
              <a:solidFill>
                <a:srgbClr val="00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830" y="1196752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dirty="0"/>
              <a:t>P</a:t>
            </a:r>
            <a:r>
              <a:rPr lang="en-US" dirty="0" err="1" smtClean="0"/>
              <a:t>utničko</a:t>
            </a:r>
            <a:r>
              <a:rPr lang="en-US" dirty="0" smtClean="0"/>
              <a:t> </a:t>
            </a:r>
            <a:r>
              <a:rPr lang="en-US" dirty="0" err="1"/>
              <a:t>vozilo</a:t>
            </a:r>
            <a:r>
              <a:rPr lang="en-US" dirty="0"/>
              <a:t> u </a:t>
            </a:r>
            <a:r>
              <a:rPr lang="en-US" dirty="0" err="1"/>
              <a:t>gradu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prosečnu</a:t>
            </a:r>
            <a:r>
              <a:rPr lang="en-US" dirty="0"/>
              <a:t> </a:t>
            </a:r>
            <a:r>
              <a:rPr lang="en-US" dirty="0" err="1"/>
              <a:t>potrošnju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smtClean="0"/>
              <a:t>12l/100km</a:t>
            </a:r>
            <a:r>
              <a:rPr lang="en-US" dirty="0"/>
              <a:t>, </a:t>
            </a:r>
            <a:r>
              <a:rPr lang="sr-Latn-RS" dirty="0" smtClean="0"/>
              <a:t>pri čemu </a:t>
            </a:r>
            <a:r>
              <a:rPr lang="en-US" dirty="0" err="1" smtClean="0"/>
              <a:t>izbaci</a:t>
            </a:r>
            <a:r>
              <a:rPr lang="en-US" dirty="0" smtClean="0"/>
              <a:t> 3</a:t>
            </a:r>
            <a:r>
              <a:rPr lang="sr-Latn-RS" dirty="0" smtClean="0"/>
              <a:t>.</a:t>
            </a:r>
            <a:r>
              <a:rPr lang="en-US" dirty="0" smtClean="0"/>
              <a:t>290g CO</a:t>
            </a:r>
            <a:r>
              <a:rPr lang="sr-Latn-RS" dirty="0" smtClean="0"/>
              <a:t> </a:t>
            </a:r>
            <a:r>
              <a:rPr lang="en-US" dirty="0"/>
              <a:t>u </a:t>
            </a:r>
            <a:r>
              <a:rPr lang="en-US" dirty="0" err="1" smtClean="0"/>
              <a:t>atmosferu</a:t>
            </a:r>
            <a:r>
              <a:rPr lang="en-US" dirty="0" smtClean="0"/>
              <a:t>, a</a:t>
            </a:r>
            <a:endParaRPr lang="sr-Latn-RS" dirty="0" smtClean="0"/>
          </a:p>
          <a:p>
            <a:pPr algn="just"/>
            <a:r>
              <a:rPr lang="en-US" dirty="0"/>
              <a:t>a</a:t>
            </a:r>
            <a:r>
              <a:rPr lang="en-US" dirty="0" smtClean="0"/>
              <a:t>utobus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prosečnoj</a:t>
            </a:r>
            <a:r>
              <a:rPr lang="en-US" dirty="0"/>
              <a:t> </a:t>
            </a:r>
            <a:r>
              <a:rPr lang="en-US" dirty="0" err="1"/>
              <a:t>potrošnji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smtClean="0"/>
              <a:t>40l/100km</a:t>
            </a:r>
            <a:r>
              <a:rPr lang="sr-Latn-RS" dirty="0" smtClean="0"/>
              <a:t> </a:t>
            </a:r>
            <a:r>
              <a:rPr lang="en-US" dirty="0" err="1" smtClean="0"/>
              <a:t>izbaci</a:t>
            </a:r>
            <a:r>
              <a:rPr lang="en-US" dirty="0" smtClean="0"/>
              <a:t> 284g CO</a:t>
            </a:r>
            <a:r>
              <a:rPr lang="sr-Latn-RS" dirty="0" smtClean="0"/>
              <a:t> </a:t>
            </a:r>
            <a:r>
              <a:rPr lang="en-US" dirty="0" smtClean="0"/>
              <a:t>u </a:t>
            </a:r>
            <a:r>
              <a:rPr lang="en-US" dirty="0" err="1"/>
              <a:t>atmosferu</a:t>
            </a:r>
            <a:r>
              <a:rPr lang="en-US" dirty="0"/>
              <a:t> </a:t>
            </a:r>
            <a:r>
              <a:rPr lang="en-US" dirty="0" smtClean="0"/>
              <a:t>. </a:t>
            </a:r>
            <a:endParaRPr lang="sr-Latn-RS" dirty="0" smtClean="0"/>
          </a:p>
          <a:p>
            <a:pPr algn="just"/>
            <a:r>
              <a:rPr lang="sr-Latn-RS" dirty="0">
                <a:solidFill>
                  <a:srgbClr val="008000"/>
                </a:solidFill>
              </a:rPr>
              <a:t>J</a:t>
            </a:r>
            <a:r>
              <a:rPr lang="en-US" dirty="0" err="1" smtClean="0">
                <a:solidFill>
                  <a:srgbClr val="008000"/>
                </a:solidFill>
              </a:rPr>
              <a:t>edan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putnički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automobil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izbaci</a:t>
            </a:r>
            <a:r>
              <a:rPr lang="en-US" dirty="0">
                <a:solidFill>
                  <a:srgbClr val="008000"/>
                </a:solidFill>
              </a:rPr>
              <a:t> CO </a:t>
            </a:r>
            <a:r>
              <a:rPr lang="en-US" dirty="0" err="1">
                <a:solidFill>
                  <a:srgbClr val="008000"/>
                </a:solidFill>
              </a:rPr>
              <a:t>kao</a:t>
            </a:r>
            <a:r>
              <a:rPr lang="en-US" dirty="0">
                <a:solidFill>
                  <a:srgbClr val="008000"/>
                </a:solidFill>
              </a:rPr>
              <a:t> 12 </a:t>
            </a:r>
            <a:r>
              <a:rPr lang="en-US" dirty="0" err="1">
                <a:solidFill>
                  <a:srgbClr val="008000"/>
                </a:solidFill>
              </a:rPr>
              <a:t>autobusa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  <a:endParaRPr lang="sr-Latn-RS" dirty="0" smtClean="0">
              <a:solidFill>
                <a:srgbClr val="008000"/>
              </a:solidFill>
            </a:endParaRPr>
          </a:p>
          <a:p>
            <a:pPr algn="just"/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sr-Latn-RS" dirty="0" smtClean="0">
              <a:solidFill>
                <a:srgbClr val="008000"/>
              </a:solidFill>
            </a:endParaRPr>
          </a:p>
          <a:p>
            <a:pPr algn="just"/>
            <a:r>
              <a:rPr lang="sr-Latn-RS" dirty="0" smtClean="0"/>
              <a:t>J</a:t>
            </a:r>
            <a:r>
              <a:rPr lang="en-US" dirty="0" err="1" smtClean="0"/>
              <a:t>edan</a:t>
            </a:r>
            <a:r>
              <a:rPr lang="en-US" dirty="0" smtClean="0"/>
              <a:t> </a:t>
            </a:r>
            <a:r>
              <a:rPr lang="en-US" dirty="0"/>
              <a:t>autobus u </a:t>
            </a:r>
            <a:r>
              <a:rPr lang="en-US" dirty="0" err="1"/>
              <a:t>gradu</a:t>
            </a:r>
            <a:r>
              <a:rPr lang="en-US" dirty="0"/>
              <a:t> </a:t>
            </a:r>
            <a:r>
              <a:rPr lang="en-US" dirty="0" err="1"/>
              <a:t>prevozi</a:t>
            </a:r>
            <a:r>
              <a:rPr lang="en-US" dirty="0"/>
              <a:t> 80-90 </a:t>
            </a:r>
            <a:r>
              <a:rPr lang="en-US" dirty="0" err="1" smtClean="0"/>
              <a:t>putnika</a:t>
            </a:r>
            <a:endParaRPr lang="sr-Latn-RS" dirty="0" smtClean="0"/>
          </a:p>
          <a:p>
            <a:pPr algn="just"/>
            <a:r>
              <a:rPr lang="en-US" dirty="0" err="1" smtClean="0"/>
              <a:t>putnički</a:t>
            </a:r>
            <a:r>
              <a:rPr lang="en-US" dirty="0" smtClean="0"/>
              <a:t> </a:t>
            </a:r>
            <a:r>
              <a:rPr lang="en-US" dirty="0" err="1"/>
              <a:t>automobil</a:t>
            </a:r>
            <a:r>
              <a:rPr lang="en-US" dirty="0"/>
              <a:t> u </a:t>
            </a:r>
            <a:r>
              <a:rPr lang="en-US" dirty="0" err="1"/>
              <a:t>gradu</a:t>
            </a:r>
            <a:r>
              <a:rPr lang="en-US" dirty="0"/>
              <a:t> </a:t>
            </a:r>
            <a:r>
              <a:rPr lang="en-US" dirty="0" err="1"/>
              <a:t>prevozi</a:t>
            </a:r>
            <a:r>
              <a:rPr lang="en-US" dirty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</a:t>
            </a:r>
            <a:r>
              <a:rPr lang="en-US" dirty="0"/>
              <a:t>1,5 </a:t>
            </a:r>
            <a:r>
              <a:rPr lang="en-US" dirty="0" err="1"/>
              <a:t>putnika</a:t>
            </a:r>
            <a:r>
              <a:rPr lang="en-US" dirty="0"/>
              <a:t>, </a:t>
            </a:r>
            <a:endParaRPr lang="sr-Latn-RS" dirty="0" smtClean="0"/>
          </a:p>
          <a:p>
            <a:pPr algn="just"/>
            <a:endParaRPr lang="sr-Latn-RS" dirty="0"/>
          </a:p>
          <a:p>
            <a:pPr algn="just"/>
            <a:r>
              <a:rPr lang="sr-Latn-RS" dirty="0"/>
              <a:t>P</a:t>
            </a:r>
            <a:r>
              <a:rPr lang="en-US" dirty="0" err="1" smtClean="0"/>
              <a:t>otrebno</a:t>
            </a:r>
            <a:r>
              <a:rPr lang="sr-Latn-RS" dirty="0" smtClean="0"/>
              <a:t> je</a:t>
            </a:r>
            <a:r>
              <a:rPr lang="en-US" dirty="0" smtClean="0"/>
              <a:t> </a:t>
            </a:r>
            <a:r>
              <a:rPr lang="en-US" dirty="0" err="1"/>
              <a:t>oko</a:t>
            </a:r>
            <a:r>
              <a:rPr lang="en-US" dirty="0"/>
              <a:t> 60 </a:t>
            </a:r>
            <a:r>
              <a:rPr lang="en-US" dirty="0" err="1"/>
              <a:t>putničkih</a:t>
            </a:r>
            <a:r>
              <a:rPr lang="en-US" dirty="0"/>
              <a:t> </a:t>
            </a:r>
            <a:r>
              <a:rPr lang="en-US" dirty="0" err="1"/>
              <a:t>automobila</a:t>
            </a:r>
            <a:r>
              <a:rPr lang="en-US" dirty="0"/>
              <a:t> da bi </a:t>
            </a:r>
            <a:r>
              <a:rPr lang="en-US" dirty="0" err="1"/>
              <a:t>prevezli</a:t>
            </a:r>
            <a:r>
              <a:rPr lang="en-US" dirty="0"/>
              <a:t> </a:t>
            </a:r>
            <a:r>
              <a:rPr lang="en-US" dirty="0" err="1"/>
              <a:t>putnike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autobusa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</a:t>
            </a:r>
            <a:r>
              <a:rPr lang="en-US" dirty="0" err="1"/>
              <a:t>putnički</a:t>
            </a:r>
            <a:r>
              <a:rPr lang="en-US" dirty="0"/>
              <a:t> </a:t>
            </a:r>
            <a:r>
              <a:rPr lang="en-US" dirty="0" err="1" smtClean="0"/>
              <a:t>automobil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transportni</a:t>
            </a:r>
            <a:r>
              <a:rPr lang="en-US" dirty="0"/>
              <a:t> rad </a:t>
            </a:r>
            <a:r>
              <a:rPr lang="en-US" dirty="0" err="1"/>
              <a:t>izbace</a:t>
            </a:r>
            <a:r>
              <a:rPr lang="en-US" dirty="0"/>
              <a:t> 700 </a:t>
            </a:r>
            <a:r>
              <a:rPr lang="en-US" dirty="0" err="1"/>
              <a:t>puta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CO od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autobusa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6215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11200" y="228600"/>
            <a:ext cx="7924800" cy="742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sz="2800" b="1" dirty="0">
                <a:solidFill>
                  <a:srgbClr val="006600"/>
                </a:solidFill>
              </a:rPr>
              <a:t>Aerozagađenje </a:t>
            </a:r>
          </a:p>
          <a:p>
            <a:pPr algn="ctr" eaLnBrk="1" hangingPunct="1"/>
            <a:r>
              <a:rPr lang="sl-SI" sz="2800" b="1" dirty="0">
                <a:solidFill>
                  <a:srgbClr val="006600"/>
                </a:solidFill>
              </a:rPr>
              <a:t>od drumskog </a:t>
            </a:r>
            <a:r>
              <a:rPr lang="sl-SI" sz="2800" b="1" dirty="0" smtClean="0">
                <a:solidFill>
                  <a:srgbClr val="006600"/>
                </a:solidFill>
              </a:rPr>
              <a:t>saobraćaja – čvrste materije</a:t>
            </a:r>
            <a:endParaRPr lang="en-GB" sz="2800" b="1" dirty="0">
              <a:solidFill>
                <a:srgbClr val="00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1200" y="1772816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Na</a:t>
            </a:r>
            <a:r>
              <a:rPr lang="en-US" dirty="0" smtClean="0"/>
              <a:t> 100 </a:t>
            </a:r>
            <a:r>
              <a:rPr lang="en-US" dirty="0" err="1"/>
              <a:t>pređenih</a:t>
            </a:r>
            <a:r>
              <a:rPr lang="en-US" dirty="0"/>
              <a:t> </a:t>
            </a:r>
            <a:r>
              <a:rPr lang="en-US" dirty="0" err="1" smtClean="0"/>
              <a:t>kilometara</a:t>
            </a:r>
            <a:r>
              <a:rPr lang="sr-Latn-RS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putnički</a:t>
            </a:r>
            <a:r>
              <a:rPr lang="en-US" dirty="0" smtClean="0"/>
              <a:t> </a:t>
            </a:r>
            <a:r>
              <a:rPr lang="en-US" dirty="0" err="1"/>
              <a:t>automobil</a:t>
            </a:r>
            <a:r>
              <a:rPr lang="en-US" dirty="0"/>
              <a:t> </a:t>
            </a:r>
            <a:r>
              <a:rPr lang="en-US" dirty="0" err="1"/>
              <a:t>izbaci</a:t>
            </a:r>
            <a:r>
              <a:rPr lang="en-US" dirty="0"/>
              <a:t> 170 g, </a:t>
            </a:r>
            <a:endParaRPr lang="sr-Latn-R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autobus 520</a:t>
            </a:r>
            <a:r>
              <a:rPr lang="sr-Latn-RS" dirty="0" smtClean="0"/>
              <a:t>0</a:t>
            </a:r>
            <a:r>
              <a:rPr lang="en-US" dirty="0" smtClean="0"/>
              <a:t> </a:t>
            </a:r>
            <a:r>
              <a:rPr lang="en-US" dirty="0"/>
              <a:t>g </a:t>
            </a:r>
            <a:r>
              <a:rPr lang="en-US" dirty="0" err="1"/>
              <a:t>čvrstih</a:t>
            </a:r>
            <a:r>
              <a:rPr lang="en-US" dirty="0"/>
              <a:t> </a:t>
            </a:r>
            <a:r>
              <a:rPr lang="en-US" dirty="0" err="1"/>
              <a:t>materija</a:t>
            </a:r>
            <a:r>
              <a:rPr lang="en-US" dirty="0"/>
              <a:t>. </a:t>
            </a:r>
            <a:endParaRPr lang="sr-Latn-RS" dirty="0" smtClean="0"/>
          </a:p>
          <a:p>
            <a:endParaRPr lang="sr-Latn-RS" dirty="0" smtClean="0"/>
          </a:p>
          <a:p>
            <a:r>
              <a:rPr lang="en-US" dirty="0" err="1" smtClean="0"/>
              <a:t>Dakle</a:t>
            </a:r>
            <a:r>
              <a:rPr lang="en-US" dirty="0"/>
              <a:t>, </a:t>
            </a:r>
            <a:r>
              <a:rPr lang="en-US" dirty="0" err="1"/>
              <a:t>jedan</a:t>
            </a:r>
            <a:r>
              <a:rPr lang="en-US" dirty="0"/>
              <a:t> autobus </a:t>
            </a:r>
            <a:r>
              <a:rPr lang="en-US" dirty="0" err="1"/>
              <a:t>izbaci</a:t>
            </a:r>
            <a:r>
              <a:rPr lang="en-US" dirty="0"/>
              <a:t> u </a:t>
            </a:r>
            <a:r>
              <a:rPr lang="en-US" dirty="0" err="1"/>
              <a:t>atmosferu</a:t>
            </a:r>
            <a:r>
              <a:rPr lang="en-US" dirty="0"/>
              <a:t>  </a:t>
            </a:r>
            <a:r>
              <a:rPr lang="en-US" dirty="0" err="1"/>
              <a:t>čvrstih</a:t>
            </a:r>
            <a:r>
              <a:rPr lang="en-US" dirty="0"/>
              <a:t> </a:t>
            </a:r>
            <a:r>
              <a:rPr lang="en-US" dirty="0" err="1"/>
              <a:t>materija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30 </a:t>
            </a:r>
            <a:r>
              <a:rPr lang="en-US" dirty="0" err="1"/>
              <a:t>putničkih</a:t>
            </a:r>
            <a:r>
              <a:rPr lang="en-US" dirty="0"/>
              <a:t> </a:t>
            </a:r>
            <a:r>
              <a:rPr lang="en-US" dirty="0" err="1"/>
              <a:t>automobila</a:t>
            </a:r>
            <a:r>
              <a:rPr lang="en-US" dirty="0"/>
              <a:t>. </a:t>
            </a:r>
            <a:endParaRPr lang="sr-Latn-RS" dirty="0" smtClean="0"/>
          </a:p>
          <a:p>
            <a:endParaRPr lang="sr-Latn-RS" dirty="0"/>
          </a:p>
          <a:p>
            <a:pPr algn="just"/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sr-Latn-RS" dirty="0" smtClean="0"/>
              <a:t>t</a:t>
            </a:r>
            <a:r>
              <a:rPr lang="en-US" dirty="0" err="1" smtClean="0"/>
              <a:t>ransportni</a:t>
            </a:r>
            <a:r>
              <a:rPr lang="en-US" dirty="0" smtClean="0"/>
              <a:t> </a:t>
            </a:r>
            <a:r>
              <a:rPr lang="en-US" dirty="0"/>
              <a:t>rad </a:t>
            </a:r>
            <a:r>
              <a:rPr lang="en-US" dirty="0" err="1"/>
              <a:t>putnički</a:t>
            </a:r>
            <a:r>
              <a:rPr lang="en-US" dirty="0"/>
              <a:t> </a:t>
            </a:r>
            <a:r>
              <a:rPr lang="en-US" dirty="0" err="1"/>
              <a:t>automobili</a:t>
            </a:r>
            <a:r>
              <a:rPr lang="en-US" dirty="0"/>
              <a:t> </a:t>
            </a:r>
            <a:r>
              <a:rPr lang="en-US" dirty="0" err="1"/>
              <a:t>izbace</a:t>
            </a:r>
            <a:r>
              <a:rPr lang="en-US" dirty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/>
              <a:t>puta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čvrstih</a:t>
            </a:r>
            <a:r>
              <a:rPr lang="en-US" dirty="0"/>
              <a:t> </a:t>
            </a:r>
            <a:r>
              <a:rPr lang="en-US" dirty="0" err="1"/>
              <a:t>materija</a:t>
            </a:r>
            <a:r>
              <a:rPr lang="en-US" dirty="0"/>
              <a:t> od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 smtClean="0"/>
              <a:t>autobusa</a:t>
            </a:r>
            <a:r>
              <a:rPr lang="sr-Latn-R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61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898650" y="2332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274763" y="3262313"/>
            <a:ext cx="63627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350963" y="3298825"/>
            <a:ext cx="414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  <a:latin typeface="HRTimes" pitchFamily="2" charset="0"/>
              </a:rPr>
              <a:t>Uticaj  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943100" y="3287713"/>
            <a:ext cx="4111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100" b="1">
                <a:solidFill>
                  <a:srgbClr val="000000"/>
                </a:solidFill>
              </a:rPr>
              <a:t>brzine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566988" y="3298825"/>
            <a:ext cx="1171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  <a:latin typeface="HRTimes" pitchFamily="2" charset="0"/>
              </a:rPr>
              <a:t> kretanja na emisiju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203700" y="3298825"/>
            <a:ext cx="3381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  <a:latin typeface="HRTimes" pitchFamily="2" charset="0"/>
              </a:rPr>
              <a:t> CO u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691063" y="3298825"/>
            <a:ext cx="13557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  <a:latin typeface="HRTimes" pitchFamily="2" charset="0"/>
              </a:rPr>
              <a:t> funkciji starosti vozila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08000" y="687388"/>
            <a:ext cx="7821613" cy="2554287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57338" y="765175"/>
            <a:ext cx="6392862" cy="2138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557338" y="765175"/>
            <a:ext cx="6394450" cy="2138363"/>
          </a:xfrm>
          <a:prstGeom prst="rect">
            <a:avLst/>
          </a:prstGeom>
          <a:noFill/>
          <a:ln w="17463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1557338" y="765175"/>
            <a:ext cx="3175" cy="213836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1500188" y="2903538"/>
            <a:ext cx="112712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1500188" y="2600325"/>
            <a:ext cx="112712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1500188" y="2292350"/>
            <a:ext cx="112712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1500188" y="1989138"/>
            <a:ext cx="112712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1500188" y="1679575"/>
            <a:ext cx="112712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1500188" y="1377950"/>
            <a:ext cx="112712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1500188" y="1069975"/>
            <a:ext cx="112712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1500188" y="765175"/>
            <a:ext cx="112712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1557338" y="2903538"/>
            <a:ext cx="6392862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V="1">
            <a:off x="1557338" y="2874963"/>
            <a:ext cx="3175" cy="571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V="1">
            <a:off x="2090738" y="2874963"/>
            <a:ext cx="3175" cy="571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V="1">
            <a:off x="2628900" y="2874963"/>
            <a:ext cx="1588" cy="571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V="1">
            <a:off x="3151188" y="2874963"/>
            <a:ext cx="3175" cy="571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flipV="1">
            <a:off x="3689350" y="2874963"/>
            <a:ext cx="1588" cy="571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4222750" y="2874963"/>
            <a:ext cx="1588" cy="571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V="1">
            <a:off x="4760913" y="2874963"/>
            <a:ext cx="1587" cy="571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V="1">
            <a:off x="5283200" y="2874963"/>
            <a:ext cx="1588" cy="571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 flipV="1">
            <a:off x="5818188" y="2874963"/>
            <a:ext cx="3175" cy="571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 flipV="1">
            <a:off x="6354763" y="2874963"/>
            <a:ext cx="1587" cy="571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 flipV="1">
            <a:off x="6889750" y="2874963"/>
            <a:ext cx="1588" cy="571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 flipV="1">
            <a:off x="7415213" y="2874963"/>
            <a:ext cx="1587" cy="571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 flipV="1">
            <a:off x="7950200" y="2874963"/>
            <a:ext cx="1588" cy="571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Freeform 35"/>
          <p:cNvSpPr>
            <a:spLocks/>
          </p:cNvSpPr>
          <p:nvPr/>
        </p:nvSpPr>
        <p:spPr bwMode="auto">
          <a:xfrm>
            <a:off x="1541463" y="887413"/>
            <a:ext cx="566737" cy="719137"/>
          </a:xfrm>
          <a:custGeom>
            <a:avLst/>
            <a:gdLst>
              <a:gd name="T0" fmla="*/ 2147483647 w 535"/>
              <a:gd name="T1" fmla="*/ 0 h 1208"/>
              <a:gd name="T2" fmla="*/ 0 w 535"/>
              <a:gd name="T3" fmla="*/ 2147483647 h 1208"/>
              <a:gd name="T4" fmla="*/ 2147483647 w 535"/>
              <a:gd name="T5" fmla="*/ 2147483647 h 1208"/>
              <a:gd name="T6" fmla="*/ 2147483647 w 535"/>
              <a:gd name="T7" fmla="*/ 2147483647 h 1208"/>
              <a:gd name="T8" fmla="*/ 2147483647 w 535"/>
              <a:gd name="T9" fmla="*/ 2147483647 h 1208"/>
              <a:gd name="T10" fmla="*/ 2147483647 w 535"/>
              <a:gd name="T11" fmla="*/ 2147483647 h 1208"/>
              <a:gd name="T12" fmla="*/ 2147483647 w 535"/>
              <a:gd name="T13" fmla="*/ 2147483647 h 1208"/>
              <a:gd name="T14" fmla="*/ 2147483647 w 535"/>
              <a:gd name="T15" fmla="*/ 2147483647 h 1208"/>
              <a:gd name="T16" fmla="*/ 2147483647 w 535"/>
              <a:gd name="T17" fmla="*/ 2147483647 h 1208"/>
              <a:gd name="T18" fmla="*/ 2147483647 w 535"/>
              <a:gd name="T19" fmla="*/ 2147483647 h 1208"/>
              <a:gd name="T20" fmla="*/ 2147483647 w 535"/>
              <a:gd name="T21" fmla="*/ 2147483647 h 1208"/>
              <a:gd name="T22" fmla="*/ 2147483647 w 535"/>
              <a:gd name="T23" fmla="*/ 2147483647 h 1208"/>
              <a:gd name="T24" fmla="*/ 2147483647 w 535"/>
              <a:gd name="T25" fmla="*/ 2147483647 h 1208"/>
              <a:gd name="T26" fmla="*/ 2147483647 w 535"/>
              <a:gd name="T27" fmla="*/ 2147483647 h 1208"/>
              <a:gd name="T28" fmla="*/ 2147483647 w 535"/>
              <a:gd name="T29" fmla="*/ 2147483647 h 1208"/>
              <a:gd name="T30" fmla="*/ 2147483647 w 535"/>
              <a:gd name="T31" fmla="*/ 2147483647 h 1208"/>
              <a:gd name="T32" fmla="*/ 2147483647 w 535"/>
              <a:gd name="T33" fmla="*/ 2147483647 h 1208"/>
              <a:gd name="T34" fmla="*/ 2147483647 w 535"/>
              <a:gd name="T35" fmla="*/ 2147483647 h 1208"/>
              <a:gd name="T36" fmla="*/ 2147483647 w 535"/>
              <a:gd name="T37" fmla="*/ 2147483647 h 1208"/>
              <a:gd name="T38" fmla="*/ 2147483647 w 535"/>
              <a:gd name="T39" fmla="*/ 2147483647 h 1208"/>
              <a:gd name="T40" fmla="*/ 2147483647 w 535"/>
              <a:gd name="T41" fmla="*/ 2147483647 h 1208"/>
              <a:gd name="T42" fmla="*/ 2147483647 w 535"/>
              <a:gd name="T43" fmla="*/ 2147483647 h 1208"/>
              <a:gd name="T44" fmla="*/ 2147483647 w 535"/>
              <a:gd name="T45" fmla="*/ 2147483647 h 1208"/>
              <a:gd name="T46" fmla="*/ 2147483647 w 535"/>
              <a:gd name="T47" fmla="*/ 2147483647 h 1208"/>
              <a:gd name="T48" fmla="*/ 2147483647 w 535"/>
              <a:gd name="T49" fmla="*/ 2147483647 h 1208"/>
              <a:gd name="T50" fmla="*/ 2147483647 w 535"/>
              <a:gd name="T51" fmla="*/ 2147483647 h 1208"/>
              <a:gd name="T52" fmla="*/ 2147483647 w 535"/>
              <a:gd name="T53" fmla="*/ 2147483647 h 1208"/>
              <a:gd name="T54" fmla="*/ 2147483647 w 535"/>
              <a:gd name="T55" fmla="*/ 2147483647 h 1208"/>
              <a:gd name="T56" fmla="*/ 2147483647 w 535"/>
              <a:gd name="T57" fmla="*/ 0 h 120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35"/>
              <a:gd name="T88" fmla="*/ 0 h 1208"/>
              <a:gd name="T89" fmla="*/ 535 w 535"/>
              <a:gd name="T90" fmla="*/ 1208 h 120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35" h="1208">
                <a:moveTo>
                  <a:pt x="30" y="0"/>
                </a:moveTo>
                <a:lnTo>
                  <a:pt x="0" y="10"/>
                </a:lnTo>
                <a:lnTo>
                  <a:pt x="64" y="161"/>
                </a:lnTo>
                <a:lnTo>
                  <a:pt x="129" y="322"/>
                </a:lnTo>
                <a:lnTo>
                  <a:pt x="144" y="316"/>
                </a:lnTo>
                <a:lnTo>
                  <a:pt x="129" y="320"/>
                </a:lnTo>
                <a:lnTo>
                  <a:pt x="248" y="650"/>
                </a:lnTo>
                <a:lnTo>
                  <a:pt x="248" y="651"/>
                </a:lnTo>
                <a:lnTo>
                  <a:pt x="311" y="811"/>
                </a:lnTo>
                <a:lnTo>
                  <a:pt x="377" y="952"/>
                </a:lnTo>
                <a:lnTo>
                  <a:pt x="442" y="1094"/>
                </a:lnTo>
                <a:lnTo>
                  <a:pt x="443" y="1095"/>
                </a:lnTo>
                <a:lnTo>
                  <a:pt x="507" y="1208"/>
                </a:lnTo>
                <a:lnTo>
                  <a:pt x="535" y="1195"/>
                </a:lnTo>
                <a:lnTo>
                  <a:pt x="472" y="1081"/>
                </a:lnTo>
                <a:lnTo>
                  <a:pt x="457" y="1088"/>
                </a:lnTo>
                <a:lnTo>
                  <a:pt x="472" y="1083"/>
                </a:lnTo>
                <a:lnTo>
                  <a:pt x="407" y="941"/>
                </a:lnTo>
                <a:lnTo>
                  <a:pt x="342" y="800"/>
                </a:lnTo>
                <a:lnTo>
                  <a:pt x="326" y="806"/>
                </a:lnTo>
                <a:lnTo>
                  <a:pt x="342" y="801"/>
                </a:lnTo>
                <a:lnTo>
                  <a:pt x="278" y="641"/>
                </a:lnTo>
                <a:lnTo>
                  <a:pt x="263" y="645"/>
                </a:lnTo>
                <a:lnTo>
                  <a:pt x="278" y="641"/>
                </a:lnTo>
                <a:lnTo>
                  <a:pt x="159" y="312"/>
                </a:lnTo>
                <a:lnTo>
                  <a:pt x="94" y="151"/>
                </a:lnTo>
                <a:lnTo>
                  <a:pt x="30" y="0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Freeform 36"/>
          <p:cNvSpPr>
            <a:spLocks/>
          </p:cNvSpPr>
          <p:nvPr/>
        </p:nvSpPr>
        <p:spPr bwMode="auto">
          <a:xfrm>
            <a:off x="2076450" y="1598613"/>
            <a:ext cx="563563" cy="307975"/>
          </a:xfrm>
          <a:custGeom>
            <a:avLst/>
            <a:gdLst>
              <a:gd name="T0" fmla="*/ 2147483647 w 530"/>
              <a:gd name="T1" fmla="*/ 0 h 517"/>
              <a:gd name="T2" fmla="*/ 0 w 530"/>
              <a:gd name="T3" fmla="*/ 2147483647 h 517"/>
              <a:gd name="T4" fmla="*/ 2147483647 w 530"/>
              <a:gd name="T5" fmla="*/ 2147483647 h 517"/>
              <a:gd name="T6" fmla="*/ 2147483647 w 530"/>
              <a:gd name="T7" fmla="*/ 2147483647 h 517"/>
              <a:gd name="T8" fmla="*/ 2147483647 w 530"/>
              <a:gd name="T9" fmla="*/ 2147483647 h 517"/>
              <a:gd name="T10" fmla="*/ 2147483647 w 530"/>
              <a:gd name="T11" fmla="*/ 2147483647 h 517"/>
              <a:gd name="T12" fmla="*/ 2147483647 w 530"/>
              <a:gd name="T13" fmla="*/ 2147483647 h 517"/>
              <a:gd name="T14" fmla="*/ 2147483647 w 530"/>
              <a:gd name="T15" fmla="*/ 2147483647 h 517"/>
              <a:gd name="T16" fmla="*/ 2147483647 w 530"/>
              <a:gd name="T17" fmla="*/ 2147483647 h 517"/>
              <a:gd name="T18" fmla="*/ 2147483647 w 530"/>
              <a:gd name="T19" fmla="*/ 2147483647 h 517"/>
              <a:gd name="T20" fmla="*/ 2147483647 w 530"/>
              <a:gd name="T21" fmla="*/ 2147483647 h 517"/>
              <a:gd name="T22" fmla="*/ 2147483647 w 530"/>
              <a:gd name="T23" fmla="*/ 2147483647 h 517"/>
              <a:gd name="T24" fmla="*/ 2147483647 w 530"/>
              <a:gd name="T25" fmla="*/ 2147483647 h 517"/>
              <a:gd name="T26" fmla="*/ 2147483647 w 530"/>
              <a:gd name="T27" fmla="*/ 2147483647 h 517"/>
              <a:gd name="T28" fmla="*/ 2147483647 w 530"/>
              <a:gd name="T29" fmla="*/ 2147483647 h 517"/>
              <a:gd name="T30" fmla="*/ 2147483647 w 530"/>
              <a:gd name="T31" fmla="*/ 2147483647 h 517"/>
              <a:gd name="T32" fmla="*/ 2147483647 w 530"/>
              <a:gd name="T33" fmla="*/ 2147483647 h 517"/>
              <a:gd name="T34" fmla="*/ 2147483647 w 530"/>
              <a:gd name="T35" fmla="*/ 2147483647 h 517"/>
              <a:gd name="T36" fmla="*/ 2147483647 w 530"/>
              <a:gd name="T37" fmla="*/ 2147483647 h 517"/>
              <a:gd name="T38" fmla="*/ 2147483647 w 530"/>
              <a:gd name="T39" fmla="*/ 2147483647 h 517"/>
              <a:gd name="T40" fmla="*/ 2147483647 w 530"/>
              <a:gd name="T41" fmla="*/ 2147483647 h 517"/>
              <a:gd name="T42" fmla="*/ 2147483647 w 530"/>
              <a:gd name="T43" fmla="*/ 2147483647 h 517"/>
              <a:gd name="T44" fmla="*/ 2147483647 w 530"/>
              <a:gd name="T45" fmla="*/ 2147483647 h 517"/>
              <a:gd name="T46" fmla="*/ 2147483647 w 530"/>
              <a:gd name="T47" fmla="*/ 2147483647 h 517"/>
              <a:gd name="T48" fmla="*/ 2147483647 w 530"/>
              <a:gd name="T49" fmla="*/ 2147483647 h 517"/>
              <a:gd name="T50" fmla="*/ 2147483647 w 530"/>
              <a:gd name="T51" fmla="*/ 2147483647 h 517"/>
              <a:gd name="T52" fmla="*/ 2147483647 w 530"/>
              <a:gd name="T53" fmla="*/ 2147483647 h 517"/>
              <a:gd name="T54" fmla="*/ 2147483647 w 530"/>
              <a:gd name="T55" fmla="*/ 2147483647 h 517"/>
              <a:gd name="T56" fmla="*/ 2147483647 w 530"/>
              <a:gd name="T57" fmla="*/ 0 h 51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30"/>
              <a:gd name="T88" fmla="*/ 0 h 517"/>
              <a:gd name="T89" fmla="*/ 530 w 530"/>
              <a:gd name="T90" fmla="*/ 517 h 51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30" h="517">
                <a:moveTo>
                  <a:pt x="27" y="0"/>
                </a:moveTo>
                <a:lnTo>
                  <a:pt x="0" y="14"/>
                </a:lnTo>
                <a:lnTo>
                  <a:pt x="65" y="109"/>
                </a:lnTo>
                <a:lnTo>
                  <a:pt x="66" y="109"/>
                </a:lnTo>
                <a:lnTo>
                  <a:pt x="131" y="193"/>
                </a:lnTo>
                <a:lnTo>
                  <a:pt x="132" y="196"/>
                </a:lnTo>
                <a:lnTo>
                  <a:pt x="196" y="261"/>
                </a:lnTo>
                <a:lnTo>
                  <a:pt x="261" y="328"/>
                </a:lnTo>
                <a:lnTo>
                  <a:pt x="261" y="329"/>
                </a:lnTo>
                <a:lnTo>
                  <a:pt x="315" y="376"/>
                </a:lnTo>
                <a:lnTo>
                  <a:pt x="316" y="376"/>
                </a:lnTo>
                <a:lnTo>
                  <a:pt x="381" y="423"/>
                </a:lnTo>
                <a:lnTo>
                  <a:pt x="510" y="517"/>
                </a:lnTo>
                <a:lnTo>
                  <a:pt x="530" y="495"/>
                </a:lnTo>
                <a:lnTo>
                  <a:pt x="401" y="400"/>
                </a:lnTo>
                <a:lnTo>
                  <a:pt x="336" y="354"/>
                </a:lnTo>
                <a:lnTo>
                  <a:pt x="326" y="365"/>
                </a:lnTo>
                <a:lnTo>
                  <a:pt x="337" y="355"/>
                </a:lnTo>
                <a:lnTo>
                  <a:pt x="284" y="308"/>
                </a:lnTo>
                <a:lnTo>
                  <a:pt x="272" y="318"/>
                </a:lnTo>
                <a:lnTo>
                  <a:pt x="285" y="309"/>
                </a:lnTo>
                <a:lnTo>
                  <a:pt x="220" y="242"/>
                </a:lnTo>
                <a:lnTo>
                  <a:pt x="156" y="177"/>
                </a:lnTo>
                <a:lnTo>
                  <a:pt x="143" y="186"/>
                </a:lnTo>
                <a:lnTo>
                  <a:pt x="157" y="178"/>
                </a:lnTo>
                <a:lnTo>
                  <a:pt x="92" y="93"/>
                </a:lnTo>
                <a:lnTo>
                  <a:pt x="78" y="101"/>
                </a:lnTo>
                <a:lnTo>
                  <a:pt x="92" y="94"/>
                </a:lnTo>
                <a:lnTo>
                  <a:pt x="27" y="0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5" name="Freeform 37"/>
          <p:cNvSpPr>
            <a:spLocks/>
          </p:cNvSpPr>
          <p:nvPr/>
        </p:nvSpPr>
        <p:spPr bwMode="auto">
          <a:xfrm>
            <a:off x="2617788" y="1892300"/>
            <a:ext cx="542925" cy="177800"/>
          </a:xfrm>
          <a:custGeom>
            <a:avLst/>
            <a:gdLst>
              <a:gd name="T0" fmla="*/ 2147483647 w 512"/>
              <a:gd name="T1" fmla="*/ 0 h 298"/>
              <a:gd name="T2" fmla="*/ 0 w 512"/>
              <a:gd name="T3" fmla="*/ 2147483647 h 298"/>
              <a:gd name="T4" fmla="*/ 2147483647 w 512"/>
              <a:gd name="T5" fmla="*/ 2147483647 h 298"/>
              <a:gd name="T6" fmla="*/ 2147483647 w 512"/>
              <a:gd name="T7" fmla="*/ 2147483647 h 298"/>
              <a:gd name="T8" fmla="*/ 2147483647 w 512"/>
              <a:gd name="T9" fmla="*/ 2147483647 h 298"/>
              <a:gd name="T10" fmla="*/ 2147483647 w 512"/>
              <a:gd name="T11" fmla="*/ 2147483647 h 298"/>
              <a:gd name="T12" fmla="*/ 2147483647 w 512"/>
              <a:gd name="T13" fmla="*/ 2147483647 h 298"/>
              <a:gd name="T14" fmla="*/ 2147483647 w 512"/>
              <a:gd name="T15" fmla="*/ 2147483647 h 298"/>
              <a:gd name="T16" fmla="*/ 2147483647 w 512"/>
              <a:gd name="T17" fmla="*/ 2147483647 h 298"/>
              <a:gd name="T18" fmla="*/ 2147483647 w 512"/>
              <a:gd name="T19" fmla="*/ 2147483647 h 298"/>
              <a:gd name="T20" fmla="*/ 2147483647 w 512"/>
              <a:gd name="T21" fmla="*/ 2147483647 h 298"/>
              <a:gd name="T22" fmla="*/ 2147483647 w 512"/>
              <a:gd name="T23" fmla="*/ 2147483647 h 298"/>
              <a:gd name="T24" fmla="*/ 2147483647 w 512"/>
              <a:gd name="T25" fmla="*/ 2147483647 h 298"/>
              <a:gd name="T26" fmla="*/ 2147483647 w 512"/>
              <a:gd name="T27" fmla="*/ 2147483647 h 298"/>
              <a:gd name="T28" fmla="*/ 2147483647 w 512"/>
              <a:gd name="T29" fmla="*/ 2147483647 h 298"/>
              <a:gd name="T30" fmla="*/ 2147483647 w 512"/>
              <a:gd name="T31" fmla="*/ 2147483647 h 298"/>
              <a:gd name="T32" fmla="*/ 2147483647 w 512"/>
              <a:gd name="T33" fmla="*/ 0 h 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2"/>
              <a:gd name="T52" fmla="*/ 0 h 298"/>
              <a:gd name="T53" fmla="*/ 512 w 512"/>
              <a:gd name="T54" fmla="*/ 298 h 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2" h="298">
                <a:moveTo>
                  <a:pt x="19" y="0"/>
                </a:moveTo>
                <a:lnTo>
                  <a:pt x="0" y="23"/>
                </a:lnTo>
                <a:lnTo>
                  <a:pt x="129" y="108"/>
                </a:lnTo>
                <a:lnTo>
                  <a:pt x="248" y="184"/>
                </a:lnTo>
                <a:lnTo>
                  <a:pt x="249" y="185"/>
                </a:lnTo>
                <a:lnTo>
                  <a:pt x="368" y="241"/>
                </a:lnTo>
                <a:lnTo>
                  <a:pt x="369" y="241"/>
                </a:lnTo>
                <a:lnTo>
                  <a:pt x="498" y="298"/>
                </a:lnTo>
                <a:lnTo>
                  <a:pt x="512" y="273"/>
                </a:lnTo>
                <a:lnTo>
                  <a:pt x="383" y="216"/>
                </a:lnTo>
                <a:lnTo>
                  <a:pt x="376" y="228"/>
                </a:lnTo>
                <a:lnTo>
                  <a:pt x="383" y="216"/>
                </a:lnTo>
                <a:lnTo>
                  <a:pt x="264" y="159"/>
                </a:lnTo>
                <a:lnTo>
                  <a:pt x="257" y="171"/>
                </a:lnTo>
                <a:lnTo>
                  <a:pt x="267" y="160"/>
                </a:lnTo>
                <a:lnTo>
                  <a:pt x="148" y="85"/>
                </a:lnTo>
                <a:lnTo>
                  <a:pt x="19" y="0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6" name="Freeform 38"/>
          <p:cNvSpPr>
            <a:spLocks/>
          </p:cNvSpPr>
          <p:nvPr/>
        </p:nvSpPr>
        <p:spPr bwMode="auto">
          <a:xfrm>
            <a:off x="3144838" y="2055813"/>
            <a:ext cx="550862" cy="127000"/>
          </a:xfrm>
          <a:custGeom>
            <a:avLst/>
            <a:gdLst>
              <a:gd name="T0" fmla="*/ 2147483647 w 519"/>
              <a:gd name="T1" fmla="*/ 0 h 213"/>
              <a:gd name="T2" fmla="*/ 0 w 519"/>
              <a:gd name="T3" fmla="*/ 2147483647 h 213"/>
              <a:gd name="T4" fmla="*/ 2147483647 w 519"/>
              <a:gd name="T5" fmla="*/ 2147483647 h 213"/>
              <a:gd name="T6" fmla="*/ 2147483647 w 519"/>
              <a:gd name="T7" fmla="*/ 2147483647 h 213"/>
              <a:gd name="T8" fmla="*/ 2147483647 w 519"/>
              <a:gd name="T9" fmla="*/ 2147483647 h 213"/>
              <a:gd name="T10" fmla="*/ 2147483647 w 519"/>
              <a:gd name="T11" fmla="*/ 2147483647 h 213"/>
              <a:gd name="T12" fmla="*/ 2147483647 w 519"/>
              <a:gd name="T13" fmla="*/ 2147483647 h 213"/>
              <a:gd name="T14" fmla="*/ 2147483647 w 519"/>
              <a:gd name="T15" fmla="*/ 2147483647 h 213"/>
              <a:gd name="T16" fmla="*/ 2147483647 w 519"/>
              <a:gd name="T17" fmla="*/ 2147483647 h 213"/>
              <a:gd name="T18" fmla="*/ 2147483647 w 519"/>
              <a:gd name="T19" fmla="*/ 0 h 2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9"/>
              <a:gd name="T31" fmla="*/ 0 h 213"/>
              <a:gd name="T32" fmla="*/ 519 w 519"/>
              <a:gd name="T33" fmla="*/ 213 h 2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9" h="213">
                <a:moveTo>
                  <a:pt x="14" y="0"/>
                </a:moveTo>
                <a:lnTo>
                  <a:pt x="0" y="25"/>
                </a:lnTo>
                <a:lnTo>
                  <a:pt x="248" y="129"/>
                </a:lnTo>
                <a:lnTo>
                  <a:pt x="249" y="129"/>
                </a:lnTo>
                <a:lnTo>
                  <a:pt x="508" y="213"/>
                </a:lnTo>
                <a:lnTo>
                  <a:pt x="519" y="186"/>
                </a:lnTo>
                <a:lnTo>
                  <a:pt x="260" y="102"/>
                </a:lnTo>
                <a:lnTo>
                  <a:pt x="254" y="115"/>
                </a:lnTo>
                <a:lnTo>
                  <a:pt x="262" y="103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Freeform 39"/>
          <p:cNvSpPr>
            <a:spLocks/>
          </p:cNvSpPr>
          <p:nvPr/>
        </p:nvSpPr>
        <p:spPr bwMode="auto">
          <a:xfrm>
            <a:off x="3683000" y="2165350"/>
            <a:ext cx="544513" cy="95250"/>
          </a:xfrm>
          <a:custGeom>
            <a:avLst/>
            <a:gdLst>
              <a:gd name="T0" fmla="*/ 2147483647 w 514"/>
              <a:gd name="T1" fmla="*/ 0 h 161"/>
              <a:gd name="T2" fmla="*/ 0 w 514"/>
              <a:gd name="T3" fmla="*/ 2147483647 h 161"/>
              <a:gd name="T4" fmla="*/ 2147483647 w 514"/>
              <a:gd name="T5" fmla="*/ 2147483647 h 161"/>
              <a:gd name="T6" fmla="*/ 2147483647 w 514"/>
              <a:gd name="T7" fmla="*/ 2147483647 h 161"/>
              <a:gd name="T8" fmla="*/ 2147483647 w 514"/>
              <a:gd name="T9" fmla="*/ 2147483647 h 161"/>
              <a:gd name="T10" fmla="*/ 2147483647 w 514"/>
              <a:gd name="T11" fmla="*/ 2147483647 h 161"/>
              <a:gd name="T12" fmla="*/ 2147483647 w 514"/>
              <a:gd name="T13" fmla="*/ 2147483647 h 161"/>
              <a:gd name="T14" fmla="*/ 2147483647 w 514"/>
              <a:gd name="T15" fmla="*/ 2147483647 h 161"/>
              <a:gd name="T16" fmla="*/ 2147483647 w 514"/>
              <a:gd name="T17" fmla="*/ 2147483647 h 161"/>
              <a:gd name="T18" fmla="*/ 2147483647 w 514"/>
              <a:gd name="T19" fmla="*/ 0 h 1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4"/>
              <a:gd name="T31" fmla="*/ 0 h 161"/>
              <a:gd name="T32" fmla="*/ 514 w 514"/>
              <a:gd name="T33" fmla="*/ 161 h 1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4" h="161">
                <a:moveTo>
                  <a:pt x="11" y="0"/>
                </a:moveTo>
                <a:lnTo>
                  <a:pt x="0" y="27"/>
                </a:lnTo>
                <a:lnTo>
                  <a:pt x="248" y="103"/>
                </a:lnTo>
                <a:lnTo>
                  <a:pt x="249" y="104"/>
                </a:lnTo>
                <a:lnTo>
                  <a:pt x="507" y="161"/>
                </a:lnTo>
                <a:lnTo>
                  <a:pt x="514" y="133"/>
                </a:lnTo>
                <a:lnTo>
                  <a:pt x="256" y="76"/>
                </a:lnTo>
                <a:lnTo>
                  <a:pt x="253" y="89"/>
                </a:lnTo>
                <a:lnTo>
                  <a:pt x="259" y="76"/>
                </a:lnTo>
                <a:lnTo>
                  <a:pt x="11" y="0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8" name="Freeform 40"/>
          <p:cNvSpPr>
            <a:spLocks/>
          </p:cNvSpPr>
          <p:nvPr/>
        </p:nvSpPr>
        <p:spPr bwMode="auto">
          <a:xfrm>
            <a:off x="4217988" y="2244725"/>
            <a:ext cx="544512" cy="77788"/>
          </a:xfrm>
          <a:custGeom>
            <a:avLst/>
            <a:gdLst>
              <a:gd name="T0" fmla="*/ 2147483647 w 514"/>
              <a:gd name="T1" fmla="*/ 0 h 131"/>
              <a:gd name="T2" fmla="*/ 0 w 514"/>
              <a:gd name="T3" fmla="*/ 2147483647 h 131"/>
              <a:gd name="T4" fmla="*/ 2147483647 w 514"/>
              <a:gd name="T5" fmla="*/ 2147483647 h 131"/>
              <a:gd name="T6" fmla="*/ 2147483647 w 514"/>
              <a:gd name="T7" fmla="*/ 2147483647 h 131"/>
              <a:gd name="T8" fmla="*/ 2147483647 w 514"/>
              <a:gd name="T9" fmla="*/ 2147483647 h 131"/>
              <a:gd name="T10" fmla="*/ 2147483647 w 514"/>
              <a:gd name="T11" fmla="*/ 2147483647 h 131"/>
              <a:gd name="T12" fmla="*/ 2147483647 w 514"/>
              <a:gd name="T13" fmla="*/ 2147483647 h 131"/>
              <a:gd name="T14" fmla="*/ 2147483647 w 514"/>
              <a:gd name="T15" fmla="*/ 2147483647 h 131"/>
              <a:gd name="T16" fmla="*/ 2147483647 w 514"/>
              <a:gd name="T17" fmla="*/ 2147483647 h 131"/>
              <a:gd name="T18" fmla="*/ 2147483647 w 514"/>
              <a:gd name="T19" fmla="*/ 0 h 1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4"/>
              <a:gd name="T31" fmla="*/ 0 h 131"/>
              <a:gd name="T32" fmla="*/ 514 w 514"/>
              <a:gd name="T33" fmla="*/ 131 h 1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4" h="131">
                <a:moveTo>
                  <a:pt x="7" y="0"/>
                </a:moveTo>
                <a:lnTo>
                  <a:pt x="0" y="28"/>
                </a:lnTo>
                <a:lnTo>
                  <a:pt x="259" y="84"/>
                </a:lnTo>
                <a:lnTo>
                  <a:pt x="260" y="84"/>
                </a:lnTo>
                <a:lnTo>
                  <a:pt x="508" y="131"/>
                </a:lnTo>
                <a:lnTo>
                  <a:pt x="514" y="103"/>
                </a:lnTo>
                <a:lnTo>
                  <a:pt x="266" y="57"/>
                </a:lnTo>
                <a:lnTo>
                  <a:pt x="262" y="70"/>
                </a:lnTo>
                <a:lnTo>
                  <a:pt x="266" y="57"/>
                </a:lnTo>
                <a:lnTo>
                  <a:pt x="7" y="0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" name="Freeform 41"/>
          <p:cNvSpPr>
            <a:spLocks/>
          </p:cNvSpPr>
          <p:nvPr/>
        </p:nvSpPr>
        <p:spPr bwMode="auto">
          <a:xfrm>
            <a:off x="4756150" y="2306638"/>
            <a:ext cx="528638" cy="61912"/>
          </a:xfrm>
          <a:custGeom>
            <a:avLst/>
            <a:gdLst>
              <a:gd name="T0" fmla="*/ 2147483647 w 500"/>
              <a:gd name="T1" fmla="*/ 0 h 104"/>
              <a:gd name="T2" fmla="*/ 0 w 500"/>
              <a:gd name="T3" fmla="*/ 2147483647 h 104"/>
              <a:gd name="T4" fmla="*/ 2147483647 w 500"/>
              <a:gd name="T5" fmla="*/ 2147483647 h 104"/>
              <a:gd name="T6" fmla="*/ 2147483647 w 500"/>
              <a:gd name="T7" fmla="*/ 2147483647 h 104"/>
              <a:gd name="T8" fmla="*/ 2147483647 w 500"/>
              <a:gd name="T9" fmla="*/ 2147483647 h 104"/>
              <a:gd name="T10" fmla="*/ 2147483647 w 500"/>
              <a:gd name="T11" fmla="*/ 2147483647 h 104"/>
              <a:gd name="T12" fmla="*/ 2147483647 w 500"/>
              <a:gd name="T13" fmla="*/ 0 h 1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0"/>
              <a:gd name="T22" fmla="*/ 0 h 104"/>
              <a:gd name="T23" fmla="*/ 500 w 500"/>
              <a:gd name="T24" fmla="*/ 104 h 1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0" h="104">
                <a:moveTo>
                  <a:pt x="5" y="0"/>
                </a:moveTo>
                <a:lnTo>
                  <a:pt x="0" y="28"/>
                </a:lnTo>
                <a:lnTo>
                  <a:pt x="247" y="66"/>
                </a:lnTo>
                <a:lnTo>
                  <a:pt x="495" y="104"/>
                </a:lnTo>
                <a:lnTo>
                  <a:pt x="500" y="76"/>
                </a:lnTo>
                <a:lnTo>
                  <a:pt x="252" y="38"/>
                </a:lnTo>
                <a:lnTo>
                  <a:pt x="5" y="0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0" name="Freeform 42"/>
          <p:cNvSpPr>
            <a:spLocks/>
          </p:cNvSpPr>
          <p:nvPr/>
        </p:nvSpPr>
        <p:spPr bwMode="auto">
          <a:xfrm>
            <a:off x="5281613" y="2351088"/>
            <a:ext cx="541337" cy="57150"/>
          </a:xfrm>
          <a:custGeom>
            <a:avLst/>
            <a:gdLst>
              <a:gd name="T0" fmla="*/ 2147483647 w 511"/>
              <a:gd name="T1" fmla="*/ 0 h 93"/>
              <a:gd name="T2" fmla="*/ 0 w 511"/>
              <a:gd name="T3" fmla="*/ 2147483647 h 93"/>
              <a:gd name="T4" fmla="*/ 2147483647 w 511"/>
              <a:gd name="T5" fmla="*/ 2147483647 h 93"/>
              <a:gd name="T6" fmla="*/ 2147483647 w 511"/>
              <a:gd name="T7" fmla="*/ 2147483647 h 93"/>
              <a:gd name="T8" fmla="*/ 2147483647 w 511"/>
              <a:gd name="T9" fmla="*/ 0 h 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1"/>
              <a:gd name="T16" fmla="*/ 0 h 93"/>
              <a:gd name="T17" fmla="*/ 511 w 511"/>
              <a:gd name="T18" fmla="*/ 93 h 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1" h="93">
                <a:moveTo>
                  <a:pt x="5" y="0"/>
                </a:moveTo>
                <a:lnTo>
                  <a:pt x="0" y="28"/>
                </a:lnTo>
                <a:lnTo>
                  <a:pt x="506" y="93"/>
                </a:lnTo>
                <a:lnTo>
                  <a:pt x="511" y="66"/>
                </a:lnTo>
                <a:lnTo>
                  <a:pt x="5" y="0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1" name="Freeform 43"/>
          <p:cNvSpPr>
            <a:spLocks/>
          </p:cNvSpPr>
          <p:nvPr/>
        </p:nvSpPr>
        <p:spPr bwMode="auto">
          <a:xfrm>
            <a:off x="5816600" y="2390775"/>
            <a:ext cx="539750" cy="50800"/>
          </a:xfrm>
          <a:custGeom>
            <a:avLst/>
            <a:gdLst>
              <a:gd name="T0" fmla="*/ 2147483647 w 510"/>
              <a:gd name="T1" fmla="*/ 0 h 84"/>
              <a:gd name="T2" fmla="*/ 0 w 510"/>
              <a:gd name="T3" fmla="*/ 2147483647 h 84"/>
              <a:gd name="T4" fmla="*/ 2147483647 w 510"/>
              <a:gd name="T5" fmla="*/ 2147483647 h 84"/>
              <a:gd name="T6" fmla="*/ 2147483647 w 510"/>
              <a:gd name="T7" fmla="*/ 2147483647 h 84"/>
              <a:gd name="T8" fmla="*/ 2147483647 w 510"/>
              <a:gd name="T9" fmla="*/ 2147483647 h 84"/>
              <a:gd name="T10" fmla="*/ 2147483647 w 510"/>
              <a:gd name="T11" fmla="*/ 2147483647 h 84"/>
              <a:gd name="T12" fmla="*/ 2147483647 w 510"/>
              <a:gd name="T13" fmla="*/ 2147483647 h 84"/>
              <a:gd name="T14" fmla="*/ 2147483647 w 510"/>
              <a:gd name="T15" fmla="*/ 2147483647 h 84"/>
              <a:gd name="T16" fmla="*/ 2147483647 w 510"/>
              <a:gd name="T17" fmla="*/ 2147483647 h 84"/>
              <a:gd name="T18" fmla="*/ 2147483647 w 510"/>
              <a:gd name="T19" fmla="*/ 2147483647 h 84"/>
              <a:gd name="T20" fmla="*/ 2147483647 w 510"/>
              <a:gd name="T21" fmla="*/ 2147483647 h 84"/>
              <a:gd name="T22" fmla="*/ 2147483647 w 510"/>
              <a:gd name="T23" fmla="*/ 0 h 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10"/>
              <a:gd name="T37" fmla="*/ 0 h 84"/>
              <a:gd name="T38" fmla="*/ 510 w 510"/>
              <a:gd name="T39" fmla="*/ 84 h 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10" h="84">
                <a:moveTo>
                  <a:pt x="5" y="0"/>
                </a:moveTo>
                <a:lnTo>
                  <a:pt x="0" y="27"/>
                </a:lnTo>
                <a:lnTo>
                  <a:pt x="248" y="65"/>
                </a:lnTo>
                <a:lnTo>
                  <a:pt x="249" y="65"/>
                </a:lnTo>
                <a:lnTo>
                  <a:pt x="378" y="74"/>
                </a:lnTo>
                <a:lnTo>
                  <a:pt x="507" y="84"/>
                </a:lnTo>
                <a:lnTo>
                  <a:pt x="510" y="55"/>
                </a:lnTo>
                <a:lnTo>
                  <a:pt x="381" y="45"/>
                </a:lnTo>
                <a:lnTo>
                  <a:pt x="252" y="36"/>
                </a:lnTo>
                <a:lnTo>
                  <a:pt x="251" y="51"/>
                </a:lnTo>
                <a:lnTo>
                  <a:pt x="253" y="37"/>
                </a:lnTo>
                <a:lnTo>
                  <a:pt x="5" y="0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2" name="Freeform 44"/>
          <p:cNvSpPr>
            <a:spLocks/>
          </p:cNvSpPr>
          <p:nvPr/>
        </p:nvSpPr>
        <p:spPr bwMode="auto">
          <a:xfrm>
            <a:off x="6354763" y="2384425"/>
            <a:ext cx="539750" cy="57150"/>
          </a:xfrm>
          <a:custGeom>
            <a:avLst/>
            <a:gdLst>
              <a:gd name="T0" fmla="*/ 0 w 510"/>
              <a:gd name="T1" fmla="*/ 2147483647 h 93"/>
              <a:gd name="T2" fmla="*/ 2147483647 w 510"/>
              <a:gd name="T3" fmla="*/ 2147483647 h 93"/>
              <a:gd name="T4" fmla="*/ 2147483647 w 510"/>
              <a:gd name="T5" fmla="*/ 2147483647 h 93"/>
              <a:gd name="T6" fmla="*/ 2147483647 w 510"/>
              <a:gd name="T7" fmla="*/ 2147483647 h 93"/>
              <a:gd name="T8" fmla="*/ 2147483647 w 510"/>
              <a:gd name="T9" fmla="*/ 2147483647 h 93"/>
              <a:gd name="T10" fmla="*/ 2147483647 w 510"/>
              <a:gd name="T11" fmla="*/ 2147483647 h 93"/>
              <a:gd name="T12" fmla="*/ 2147483647 w 510"/>
              <a:gd name="T13" fmla="*/ 2147483647 h 93"/>
              <a:gd name="T14" fmla="*/ 2147483647 w 510"/>
              <a:gd name="T15" fmla="*/ 0 h 93"/>
              <a:gd name="T16" fmla="*/ 2147483647 w 510"/>
              <a:gd name="T17" fmla="*/ 2147483647 h 93"/>
              <a:gd name="T18" fmla="*/ 2147483647 w 510"/>
              <a:gd name="T19" fmla="*/ 2147483647 h 93"/>
              <a:gd name="T20" fmla="*/ 2147483647 w 510"/>
              <a:gd name="T21" fmla="*/ 2147483647 h 93"/>
              <a:gd name="T22" fmla="*/ 2147483647 w 510"/>
              <a:gd name="T23" fmla="*/ 2147483647 h 93"/>
              <a:gd name="T24" fmla="*/ 2147483647 w 510"/>
              <a:gd name="T25" fmla="*/ 2147483647 h 93"/>
              <a:gd name="T26" fmla="*/ 0 w 510"/>
              <a:gd name="T27" fmla="*/ 2147483647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0"/>
              <a:gd name="T43" fmla="*/ 0 h 93"/>
              <a:gd name="T44" fmla="*/ 510 w 510"/>
              <a:gd name="T45" fmla="*/ 93 h 9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0" h="93">
                <a:moveTo>
                  <a:pt x="0" y="64"/>
                </a:moveTo>
                <a:lnTo>
                  <a:pt x="3" y="93"/>
                </a:lnTo>
                <a:lnTo>
                  <a:pt x="133" y="83"/>
                </a:lnTo>
                <a:lnTo>
                  <a:pt x="134" y="83"/>
                </a:lnTo>
                <a:lnTo>
                  <a:pt x="263" y="64"/>
                </a:lnTo>
                <a:lnTo>
                  <a:pt x="382" y="45"/>
                </a:lnTo>
                <a:lnTo>
                  <a:pt x="510" y="28"/>
                </a:lnTo>
                <a:lnTo>
                  <a:pt x="505" y="0"/>
                </a:lnTo>
                <a:lnTo>
                  <a:pt x="377" y="17"/>
                </a:lnTo>
                <a:lnTo>
                  <a:pt x="258" y="36"/>
                </a:lnTo>
                <a:lnTo>
                  <a:pt x="129" y="55"/>
                </a:lnTo>
                <a:lnTo>
                  <a:pt x="131" y="69"/>
                </a:lnTo>
                <a:lnTo>
                  <a:pt x="130" y="54"/>
                </a:lnTo>
                <a:lnTo>
                  <a:pt x="0" y="64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3" name="Freeform 45"/>
          <p:cNvSpPr>
            <a:spLocks/>
          </p:cNvSpPr>
          <p:nvPr/>
        </p:nvSpPr>
        <p:spPr bwMode="auto">
          <a:xfrm>
            <a:off x="6889750" y="2351088"/>
            <a:ext cx="527050" cy="50800"/>
          </a:xfrm>
          <a:custGeom>
            <a:avLst/>
            <a:gdLst>
              <a:gd name="T0" fmla="*/ 0 w 499"/>
              <a:gd name="T1" fmla="*/ 2147483647 h 85"/>
              <a:gd name="T2" fmla="*/ 2147483647 w 499"/>
              <a:gd name="T3" fmla="*/ 2147483647 h 85"/>
              <a:gd name="T4" fmla="*/ 2147483647 w 499"/>
              <a:gd name="T5" fmla="*/ 2147483647 h 85"/>
              <a:gd name="T6" fmla="*/ 2147483647 w 499"/>
              <a:gd name="T7" fmla="*/ 0 h 85"/>
              <a:gd name="T8" fmla="*/ 0 w 499"/>
              <a:gd name="T9" fmla="*/ 2147483647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"/>
              <a:gd name="T16" fmla="*/ 0 h 85"/>
              <a:gd name="T17" fmla="*/ 499 w 499"/>
              <a:gd name="T18" fmla="*/ 85 h 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" h="85">
                <a:moveTo>
                  <a:pt x="0" y="57"/>
                </a:moveTo>
                <a:lnTo>
                  <a:pt x="3" y="85"/>
                </a:lnTo>
                <a:lnTo>
                  <a:pt x="499" y="28"/>
                </a:lnTo>
                <a:lnTo>
                  <a:pt x="495" y="0"/>
                </a:lnTo>
                <a:lnTo>
                  <a:pt x="0" y="57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4" name="Freeform 46"/>
          <p:cNvSpPr>
            <a:spLocks/>
          </p:cNvSpPr>
          <p:nvPr/>
        </p:nvSpPr>
        <p:spPr bwMode="auto">
          <a:xfrm>
            <a:off x="7415213" y="2317750"/>
            <a:ext cx="539750" cy="50800"/>
          </a:xfrm>
          <a:custGeom>
            <a:avLst/>
            <a:gdLst>
              <a:gd name="T0" fmla="*/ 0 w 510"/>
              <a:gd name="T1" fmla="*/ 2147483647 h 85"/>
              <a:gd name="T2" fmla="*/ 2147483647 w 510"/>
              <a:gd name="T3" fmla="*/ 2147483647 h 85"/>
              <a:gd name="T4" fmla="*/ 2147483647 w 510"/>
              <a:gd name="T5" fmla="*/ 2147483647 h 85"/>
              <a:gd name="T6" fmla="*/ 2147483647 w 510"/>
              <a:gd name="T7" fmla="*/ 0 h 85"/>
              <a:gd name="T8" fmla="*/ 0 w 510"/>
              <a:gd name="T9" fmla="*/ 2147483647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0"/>
              <a:gd name="T16" fmla="*/ 0 h 85"/>
              <a:gd name="T17" fmla="*/ 510 w 510"/>
              <a:gd name="T18" fmla="*/ 85 h 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0" h="85">
                <a:moveTo>
                  <a:pt x="0" y="57"/>
                </a:moveTo>
                <a:lnTo>
                  <a:pt x="4" y="85"/>
                </a:lnTo>
                <a:lnTo>
                  <a:pt x="510" y="28"/>
                </a:lnTo>
                <a:lnTo>
                  <a:pt x="507" y="0"/>
                </a:lnTo>
                <a:lnTo>
                  <a:pt x="0" y="57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5" name="Freeform 47"/>
          <p:cNvSpPr>
            <a:spLocks/>
          </p:cNvSpPr>
          <p:nvPr/>
        </p:nvSpPr>
        <p:spPr bwMode="auto">
          <a:xfrm>
            <a:off x="1541463" y="1241425"/>
            <a:ext cx="566737" cy="684213"/>
          </a:xfrm>
          <a:custGeom>
            <a:avLst/>
            <a:gdLst>
              <a:gd name="T0" fmla="*/ 2147483647 w 535"/>
              <a:gd name="T1" fmla="*/ 0 h 1152"/>
              <a:gd name="T2" fmla="*/ 0 w 535"/>
              <a:gd name="T3" fmla="*/ 2147483647 h 1152"/>
              <a:gd name="T4" fmla="*/ 2147483647 w 535"/>
              <a:gd name="T5" fmla="*/ 2147483647 h 1152"/>
              <a:gd name="T6" fmla="*/ 2147483647 w 535"/>
              <a:gd name="T7" fmla="*/ 2147483647 h 1152"/>
              <a:gd name="T8" fmla="*/ 2147483647 w 535"/>
              <a:gd name="T9" fmla="*/ 2147483647 h 1152"/>
              <a:gd name="T10" fmla="*/ 2147483647 w 535"/>
              <a:gd name="T11" fmla="*/ 2147483647 h 1152"/>
              <a:gd name="T12" fmla="*/ 2147483647 w 535"/>
              <a:gd name="T13" fmla="*/ 2147483647 h 1152"/>
              <a:gd name="T14" fmla="*/ 2147483647 w 535"/>
              <a:gd name="T15" fmla="*/ 2147483647 h 1152"/>
              <a:gd name="T16" fmla="*/ 2147483647 w 535"/>
              <a:gd name="T17" fmla="*/ 2147483647 h 1152"/>
              <a:gd name="T18" fmla="*/ 2147483647 w 535"/>
              <a:gd name="T19" fmla="*/ 2147483647 h 1152"/>
              <a:gd name="T20" fmla="*/ 2147483647 w 535"/>
              <a:gd name="T21" fmla="*/ 2147483647 h 1152"/>
              <a:gd name="T22" fmla="*/ 2147483647 w 535"/>
              <a:gd name="T23" fmla="*/ 2147483647 h 1152"/>
              <a:gd name="T24" fmla="*/ 2147483647 w 535"/>
              <a:gd name="T25" fmla="*/ 2147483647 h 1152"/>
              <a:gd name="T26" fmla="*/ 2147483647 w 535"/>
              <a:gd name="T27" fmla="*/ 2147483647 h 1152"/>
              <a:gd name="T28" fmla="*/ 2147483647 w 535"/>
              <a:gd name="T29" fmla="*/ 2147483647 h 1152"/>
              <a:gd name="T30" fmla="*/ 2147483647 w 535"/>
              <a:gd name="T31" fmla="*/ 2147483647 h 1152"/>
              <a:gd name="T32" fmla="*/ 2147483647 w 535"/>
              <a:gd name="T33" fmla="*/ 2147483647 h 1152"/>
              <a:gd name="T34" fmla="*/ 2147483647 w 535"/>
              <a:gd name="T35" fmla="*/ 2147483647 h 1152"/>
              <a:gd name="T36" fmla="*/ 2147483647 w 535"/>
              <a:gd name="T37" fmla="*/ 2147483647 h 1152"/>
              <a:gd name="T38" fmla="*/ 2147483647 w 535"/>
              <a:gd name="T39" fmla="*/ 2147483647 h 1152"/>
              <a:gd name="T40" fmla="*/ 2147483647 w 535"/>
              <a:gd name="T41" fmla="*/ 2147483647 h 1152"/>
              <a:gd name="T42" fmla="*/ 2147483647 w 535"/>
              <a:gd name="T43" fmla="*/ 2147483647 h 1152"/>
              <a:gd name="T44" fmla="*/ 2147483647 w 535"/>
              <a:gd name="T45" fmla="*/ 2147483647 h 1152"/>
              <a:gd name="T46" fmla="*/ 2147483647 w 535"/>
              <a:gd name="T47" fmla="*/ 2147483647 h 1152"/>
              <a:gd name="T48" fmla="*/ 2147483647 w 535"/>
              <a:gd name="T49" fmla="*/ 2147483647 h 1152"/>
              <a:gd name="T50" fmla="*/ 2147483647 w 535"/>
              <a:gd name="T51" fmla="*/ 2147483647 h 1152"/>
              <a:gd name="T52" fmla="*/ 2147483647 w 535"/>
              <a:gd name="T53" fmla="*/ 2147483647 h 1152"/>
              <a:gd name="T54" fmla="*/ 2147483647 w 535"/>
              <a:gd name="T55" fmla="*/ 2147483647 h 1152"/>
              <a:gd name="T56" fmla="*/ 2147483647 w 535"/>
              <a:gd name="T57" fmla="*/ 2147483647 h 1152"/>
              <a:gd name="T58" fmla="*/ 2147483647 w 535"/>
              <a:gd name="T59" fmla="*/ 2147483647 h 1152"/>
              <a:gd name="T60" fmla="*/ 2147483647 w 535"/>
              <a:gd name="T61" fmla="*/ 2147483647 h 1152"/>
              <a:gd name="T62" fmla="*/ 2147483647 w 535"/>
              <a:gd name="T63" fmla="*/ 0 h 115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35"/>
              <a:gd name="T97" fmla="*/ 0 h 1152"/>
              <a:gd name="T98" fmla="*/ 535 w 535"/>
              <a:gd name="T99" fmla="*/ 1152 h 115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35" h="1152">
                <a:moveTo>
                  <a:pt x="30" y="0"/>
                </a:moveTo>
                <a:lnTo>
                  <a:pt x="0" y="10"/>
                </a:lnTo>
                <a:lnTo>
                  <a:pt x="64" y="161"/>
                </a:lnTo>
                <a:lnTo>
                  <a:pt x="129" y="312"/>
                </a:lnTo>
                <a:lnTo>
                  <a:pt x="144" y="306"/>
                </a:lnTo>
                <a:lnTo>
                  <a:pt x="129" y="311"/>
                </a:lnTo>
                <a:lnTo>
                  <a:pt x="248" y="622"/>
                </a:lnTo>
                <a:lnTo>
                  <a:pt x="248" y="623"/>
                </a:lnTo>
                <a:lnTo>
                  <a:pt x="311" y="773"/>
                </a:lnTo>
                <a:lnTo>
                  <a:pt x="377" y="915"/>
                </a:lnTo>
                <a:lnTo>
                  <a:pt x="378" y="916"/>
                </a:lnTo>
                <a:lnTo>
                  <a:pt x="443" y="1038"/>
                </a:lnTo>
                <a:lnTo>
                  <a:pt x="507" y="1152"/>
                </a:lnTo>
                <a:lnTo>
                  <a:pt x="535" y="1138"/>
                </a:lnTo>
                <a:lnTo>
                  <a:pt x="472" y="1025"/>
                </a:lnTo>
                <a:lnTo>
                  <a:pt x="457" y="1031"/>
                </a:lnTo>
                <a:lnTo>
                  <a:pt x="472" y="1026"/>
                </a:lnTo>
                <a:lnTo>
                  <a:pt x="407" y="904"/>
                </a:lnTo>
                <a:lnTo>
                  <a:pt x="392" y="909"/>
                </a:lnTo>
                <a:lnTo>
                  <a:pt x="407" y="904"/>
                </a:lnTo>
                <a:lnTo>
                  <a:pt x="342" y="762"/>
                </a:lnTo>
                <a:lnTo>
                  <a:pt x="326" y="768"/>
                </a:lnTo>
                <a:lnTo>
                  <a:pt x="342" y="763"/>
                </a:lnTo>
                <a:lnTo>
                  <a:pt x="278" y="613"/>
                </a:lnTo>
                <a:lnTo>
                  <a:pt x="263" y="618"/>
                </a:lnTo>
                <a:lnTo>
                  <a:pt x="278" y="613"/>
                </a:lnTo>
                <a:lnTo>
                  <a:pt x="159" y="302"/>
                </a:lnTo>
                <a:lnTo>
                  <a:pt x="94" y="151"/>
                </a:lnTo>
                <a:lnTo>
                  <a:pt x="30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6" name="Freeform 48"/>
          <p:cNvSpPr>
            <a:spLocks/>
          </p:cNvSpPr>
          <p:nvPr/>
        </p:nvSpPr>
        <p:spPr bwMode="auto">
          <a:xfrm>
            <a:off x="2076450" y="1917700"/>
            <a:ext cx="560388" cy="274638"/>
          </a:xfrm>
          <a:custGeom>
            <a:avLst/>
            <a:gdLst>
              <a:gd name="T0" fmla="*/ 2147483647 w 529"/>
              <a:gd name="T1" fmla="*/ 0 h 462"/>
              <a:gd name="T2" fmla="*/ 0 w 529"/>
              <a:gd name="T3" fmla="*/ 2147483647 h 462"/>
              <a:gd name="T4" fmla="*/ 2147483647 w 529"/>
              <a:gd name="T5" fmla="*/ 2147483647 h 462"/>
              <a:gd name="T6" fmla="*/ 2147483647 w 529"/>
              <a:gd name="T7" fmla="*/ 2147483647 h 462"/>
              <a:gd name="T8" fmla="*/ 2147483647 w 529"/>
              <a:gd name="T9" fmla="*/ 2147483647 h 462"/>
              <a:gd name="T10" fmla="*/ 2147483647 w 529"/>
              <a:gd name="T11" fmla="*/ 2147483647 h 462"/>
              <a:gd name="T12" fmla="*/ 2147483647 w 529"/>
              <a:gd name="T13" fmla="*/ 2147483647 h 462"/>
              <a:gd name="T14" fmla="*/ 2147483647 w 529"/>
              <a:gd name="T15" fmla="*/ 2147483647 h 462"/>
              <a:gd name="T16" fmla="*/ 2147483647 w 529"/>
              <a:gd name="T17" fmla="*/ 2147483647 h 462"/>
              <a:gd name="T18" fmla="*/ 2147483647 w 529"/>
              <a:gd name="T19" fmla="*/ 2147483647 h 462"/>
              <a:gd name="T20" fmla="*/ 2147483647 w 529"/>
              <a:gd name="T21" fmla="*/ 2147483647 h 462"/>
              <a:gd name="T22" fmla="*/ 2147483647 w 529"/>
              <a:gd name="T23" fmla="*/ 2147483647 h 462"/>
              <a:gd name="T24" fmla="*/ 2147483647 w 529"/>
              <a:gd name="T25" fmla="*/ 2147483647 h 462"/>
              <a:gd name="T26" fmla="*/ 2147483647 w 529"/>
              <a:gd name="T27" fmla="*/ 2147483647 h 462"/>
              <a:gd name="T28" fmla="*/ 2147483647 w 529"/>
              <a:gd name="T29" fmla="*/ 2147483647 h 462"/>
              <a:gd name="T30" fmla="*/ 2147483647 w 529"/>
              <a:gd name="T31" fmla="*/ 2147483647 h 462"/>
              <a:gd name="T32" fmla="*/ 2147483647 w 529"/>
              <a:gd name="T33" fmla="*/ 2147483647 h 462"/>
              <a:gd name="T34" fmla="*/ 2147483647 w 529"/>
              <a:gd name="T35" fmla="*/ 2147483647 h 462"/>
              <a:gd name="T36" fmla="*/ 2147483647 w 529"/>
              <a:gd name="T37" fmla="*/ 2147483647 h 462"/>
              <a:gd name="T38" fmla="*/ 2147483647 w 529"/>
              <a:gd name="T39" fmla="*/ 2147483647 h 462"/>
              <a:gd name="T40" fmla="*/ 2147483647 w 529"/>
              <a:gd name="T41" fmla="*/ 2147483647 h 462"/>
              <a:gd name="T42" fmla="*/ 2147483647 w 529"/>
              <a:gd name="T43" fmla="*/ 2147483647 h 462"/>
              <a:gd name="T44" fmla="*/ 2147483647 w 529"/>
              <a:gd name="T45" fmla="*/ 2147483647 h 462"/>
              <a:gd name="T46" fmla="*/ 2147483647 w 529"/>
              <a:gd name="T47" fmla="*/ 2147483647 h 462"/>
              <a:gd name="T48" fmla="*/ 2147483647 w 529"/>
              <a:gd name="T49" fmla="*/ 2147483647 h 462"/>
              <a:gd name="T50" fmla="*/ 2147483647 w 529"/>
              <a:gd name="T51" fmla="*/ 2147483647 h 462"/>
              <a:gd name="T52" fmla="*/ 2147483647 w 529"/>
              <a:gd name="T53" fmla="*/ 2147483647 h 462"/>
              <a:gd name="T54" fmla="*/ 2147483647 w 529"/>
              <a:gd name="T55" fmla="*/ 2147483647 h 462"/>
              <a:gd name="T56" fmla="*/ 2147483647 w 529"/>
              <a:gd name="T57" fmla="*/ 2147483647 h 462"/>
              <a:gd name="T58" fmla="*/ 2147483647 w 529"/>
              <a:gd name="T59" fmla="*/ 2147483647 h 462"/>
              <a:gd name="T60" fmla="*/ 2147483647 w 529"/>
              <a:gd name="T61" fmla="*/ 2147483647 h 462"/>
              <a:gd name="T62" fmla="*/ 2147483647 w 529"/>
              <a:gd name="T63" fmla="*/ 0 h 46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29"/>
              <a:gd name="T97" fmla="*/ 0 h 462"/>
              <a:gd name="T98" fmla="*/ 529 w 529"/>
              <a:gd name="T99" fmla="*/ 462 h 46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29" h="462">
                <a:moveTo>
                  <a:pt x="27" y="0"/>
                </a:moveTo>
                <a:lnTo>
                  <a:pt x="0" y="15"/>
                </a:lnTo>
                <a:lnTo>
                  <a:pt x="65" y="109"/>
                </a:lnTo>
                <a:lnTo>
                  <a:pt x="67" y="112"/>
                </a:lnTo>
                <a:lnTo>
                  <a:pt x="132" y="177"/>
                </a:lnTo>
                <a:lnTo>
                  <a:pt x="196" y="243"/>
                </a:lnTo>
                <a:lnTo>
                  <a:pt x="197" y="244"/>
                </a:lnTo>
                <a:lnTo>
                  <a:pt x="262" y="292"/>
                </a:lnTo>
                <a:lnTo>
                  <a:pt x="272" y="281"/>
                </a:lnTo>
                <a:lnTo>
                  <a:pt x="261" y="292"/>
                </a:lnTo>
                <a:lnTo>
                  <a:pt x="315" y="338"/>
                </a:lnTo>
                <a:lnTo>
                  <a:pt x="316" y="338"/>
                </a:lnTo>
                <a:lnTo>
                  <a:pt x="381" y="385"/>
                </a:lnTo>
                <a:lnTo>
                  <a:pt x="382" y="386"/>
                </a:lnTo>
                <a:lnTo>
                  <a:pt x="511" y="462"/>
                </a:lnTo>
                <a:lnTo>
                  <a:pt x="529" y="439"/>
                </a:lnTo>
                <a:lnTo>
                  <a:pt x="400" y="363"/>
                </a:lnTo>
                <a:lnTo>
                  <a:pt x="391" y="374"/>
                </a:lnTo>
                <a:lnTo>
                  <a:pt x="401" y="363"/>
                </a:lnTo>
                <a:lnTo>
                  <a:pt x="336" y="316"/>
                </a:lnTo>
                <a:lnTo>
                  <a:pt x="326" y="327"/>
                </a:lnTo>
                <a:lnTo>
                  <a:pt x="337" y="317"/>
                </a:lnTo>
                <a:lnTo>
                  <a:pt x="284" y="271"/>
                </a:lnTo>
                <a:lnTo>
                  <a:pt x="282" y="269"/>
                </a:lnTo>
                <a:lnTo>
                  <a:pt x="217" y="222"/>
                </a:lnTo>
                <a:lnTo>
                  <a:pt x="207" y="233"/>
                </a:lnTo>
                <a:lnTo>
                  <a:pt x="220" y="224"/>
                </a:lnTo>
                <a:lnTo>
                  <a:pt x="156" y="158"/>
                </a:lnTo>
                <a:lnTo>
                  <a:pt x="91" y="93"/>
                </a:lnTo>
                <a:lnTo>
                  <a:pt x="78" y="101"/>
                </a:lnTo>
                <a:lnTo>
                  <a:pt x="92" y="95"/>
                </a:lnTo>
                <a:lnTo>
                  <a:pt x="27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7" name="Freeform 49"/>
          <p:cNvSpPr>
            <a:spLocks/>
          </p:cNvSpPr>
          <p:nvPr/>
        </p:nvSpPr>
        <p:spPr bwMode="auto">
          <a:xfrm>
            <a:off x="2617788" y="2179638"/>
            <a:ext cx="542925" cy="153987"/>
          </a:xfrm>
          <a:custGeom>
            <a:avLst/>
            <a:gdLst>
              <a:gd name="T0" fmla="*/ 2147483647 w 512"/>
              <a:gd name="T1" fmla="*/ 0 h 260"/>
              <a:gd name="T2" fmla="*/ 0 w 512"/>
              <a:gd name="T3" fmla="*/ 2147483647 h 260"/>
              <a:gd name="T4" fmla="*/ 2147483647 w 512"/>
              <a:gd name="T5" fmla="*/ 2147483647 h 260"/>
              <a:gd name="T6" fmla="*/ 2147483647 w 512"/>
              <a:gd name="T7" fmla="*/ 2147483647 h 260"/>
              <a:gd name="T8" fmla="*/ 2147483647 w 512"/>
              <a:gd name="T9" fmla="*/ 2147483647 h 260"/>
              <a:gd name="T10" fmla="*/ 2147483647 w 512"/>
              <a:gd name="T11" fmla="*/ 2147483647 h 260"/>
              <a:gd name="T12" fmla="*/ 2147483647 w 512"/>
              <a:gd name="T13" fmla="*/ 2147483647 h 260"/>
              <a:gd name="T14" fmla="*/ 2147483647 w 512"/>
              <a:gd name="T15" fmla="*/ 2147483647 h 260"/>
              <a:gd name="T16" fmla="*/ 2147483647 w 512"/>
              <a:gd name="T17" fmla="*/ 2147483647 h 260"/>
              <a:gd name="T18" fmla="*/ 2147483647 w 512"/>
              <a:gd name="T19" fmla="*/ 2147483647 h 260"/>
              <a:gd name="T20" fmla="*/ 2147483647 w 512"/>
              <a:gd name="T21" fmla="*/ 2147483647 h 260"/>
              <a:gd name="T22" fmla="*/ 2147483647 w 512"/>
              <a:gd name="T23" fmla="*/ 2147483647 h 260"/>
              <a:gd name="T24" fmla="*/ 2147483647 w 512"/>
              <a:gd name="T25" fmla="*/ 2147483647 h 260"/>
              <a:gd name="T26" fmla="*/ 2147483647 w 512"/>
              <a:gd name="T27" fmla="*/ 2147483647 h 260"/>
              <a:gd name="T28" fmla="*/ 2147483647 w 512"/>
              <a:gd name="T29" fmla="*/ 2147483647 h 260"/>
              <a:gd name="T30" fmla="*/ 2147483647 w 512"/>
              <a:gd name="T31" fmla="*/ 2147483647 h 260"/>
              <a:gd name="T32" fmla="*/ 2147483647 w 512"/>
              <a:gd name="T33" fmla="*/ 2147483647 h 260"/>
              <a:gd name="T34" fmla="*/ 2147483647 w 512"/>
              <a:gd name="T35" fmla="*/ 2147483647 h 260"/>
              <a:gd name="T36" fmla="*/ 2147483647 w 512"/>
              <a:gd name="T37" fmla="*/ 2147483647 h 260"/>
              <a:gd name="T38" fmla="*/ 2147483647 w 512"/>
              <a:gd name="T39" fmla="*/ 0 h 2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12"/>
              <a:gd name="T61" fmla="*/ 0 h 260"/>
              <a:gd name="T62" fmla="*/ 512 w 512"/>
              <a:gd name="T63" fmla="*/ 260 h 2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12" h="260">
                <a:moveTo>
                  <a:pt x="18" y="0"/>
                </a:moveTo>
                <a:lnTo>
                  <a:pt x="0" y="23"/>
                </a:lnTo>
                <a:lnTo>
                  <a:pt x="129" y="99"/>
                </a:lnTo>
                <a:lnTo>
                  <a:pt x="130" y="100"/>
                </a:lnTo>
                <a:lnTo>
                  <a:pt x="249" y="156"/>
                </a:lnTo>
                <a:lnTo>
                  <a:pt x="250" y="156"/>
                </a:lnTo>
                <a:lnTo>
                  <a:pt x="369" y="203"/>
                </a:lnTo>
                <a:lnTo>
                  <a:pt x="376" y="190"/>
                </a:lnTo>
                <a:lnTo>
                  <a:pt x="369" y="203"/>
                </a:lnTo>
                <a:lnTo>
                  <a:pt x="498" y="260"/>
                </a:lnTo>
                <a:lnTo>
                  <a:pt x="512" y="234"/>
                </a:lnTo>
                <a:lnTo>
                  <a:pt x="383" y="178"/>
                </a:lnTo>
                <a:lnTo>
                  <a:pt x="383" y="176"/>
                </a:lnTo>
                <a:lnTo>
                  <a:pt x="264" y="130"/>
                </a:lnTo>
                <a:lnTo>
                  <a:pt x="257" y="143"/>
                </a:lnTo>
                <a:lnTo>
                  <a:pt x="264" y="131"/>
                </a:lnTo>
                <a:lnTo>
                  <a:pt x="145" y="74"/>
                </a:lnTo>
                <a:lnTo>
                  <a:pt x="138" y="86"/>
                </a:lnTo>
                <a:lnTo>
                  <a:pt x="147" y="75"/>
                </a:lnTo>
                <a:lnTo>
                  <a:pt x="18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8" name="Freeform 50"/>
          <p:cNvSpPr>
            <a:spLocks/>
          </p:cNvSpPr>
          <p:nvPr/>
        </p:nvSpPr>
        <p:spPr bwMode="auto">
          <a:xfrm>
            <a:off x="3144838" y="2317750"/>
            <a:ext cx="549275" cy="138113"/>
          </a:xfrm>
          <a:custGeom>
            <a:avLst/>
            <a:gdLst>
              <a:gd name="T0" fmla="*/ 2147483647 w 518"/>
              <a:gd name="T1" fmla="*/ 0 h 233"/>
              <a:gd name="T2" fmla="*/ 0 w 518"/>
              <a:gd name="T3" fmla="*/ 2147483647 h 233"/>
              <a:gd name="T4" fmla="*/ 2147483647 w 518"/>
              <a:gd name="T5" fmla="*/ 2147483647 h 233"/>
              <a:gd name="T6" fmla="*/ 2147483647 w 518"/>
              <a:gd name="T7" fmla="*/ 2147483647 h 233"/>
              <a:gd name="T8" fmla="*/ 2147483647 w 518"/>
              <a:gd name="T9" fmla="*/ 2147483647 h 233"/>
              <a:gd name="T10" fmla="*/ 2147483647 w 518"/>
              <a:gd name="T11" fmla="*/ 2147483647 h 233"/>
              <a:gd name="T12" fmla="*/ 2147483647 w 518"/>
              <a:gd name="T13" fmla="*/ 2147483647 h 233"/>
              <a:gd name="T14" fmla="*/ 2147483647 w 518"/>
              <a:gd name="T15" fmla="*/ 2147483647 h 233"/>
              <a:gd name="T16" fmla="*/ 2147483647 w 518"/>
              <a:gd name="T17" fmla="*/ 2147483647 h 233"/>
              <a:gd name="T18" fmla="*/ 2147483647 w 518"/>
              <a:gd name="T19" fmla="*/ 2147483647 h 233"/>
              <a:gd name="T20" fmla="*/ 2147483647 w 518"/>
              <a:gd name="T21" fmla="*/ 2147483647 h 233"/>
              <a:gd name="T22" fmla="*/ 2147483647 w 518"/>
              <a:gd name="T23" fmla="*/ 2147483647 h 233"/>
              <a:gd name="T24" fmla="*/ 2147483647 w 518"/>
              <a:gd name="T25" fmla="*/ 2147483647 h 233"/>
              <a:gd name="T26" fmla="*/ 2147483647 w 518"/>
              <a:gd name="T27" fmla="*/ 2147483647 h 233"/>
              <a:gd name="T28" fmla="*/ 2147483647 w 518"/>
              <a:gd name="T29" fmla="*/ 2147483647 h 233"/>
              <a:gd name="T30" fmla="*/ 2147483647 w 518"/>
              <a:gd name="T31" fmla="*/ 2147483647 h 233"/>
              <a:gd name="T32" fmla="*/ 2147483647 w 518"/>
              <a:gd name="T33" fmla="*/ 2147483647 h 233"/>
              <a:gd name="T34" fmla="*/ 2147483647 w 518"/>
              <a:gd name="T35" fmla="*/ 2147483647 h 233"/>
              <a:gd name="T36" fmla="*/ 2147483647 w 518"/>
              <a:gd name="T37" fmla="*/ 2147483647 h 233"/>
              <a:gd name="T38" fmla="*/ 2147483647 w 518"/>
              <a:gd name="T39" fmla="*/ 0 h 23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18"/>
              <a:gd name="T61" fmla="*/ 0 h 233"/>
              <a:gd name="T62" fmla="*/ 518 w 518"/>
              <a:gd name="T63" fmla="*/ 233 h 23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18" h="233">
                <a:moveTo>
                  <a:pt x="14" y="0"/>
                </a:moveTo>
                <a:lnTo>
                  <a:pt x="0" y="26"/>
                </a:lnTo>
                <a:lnTo>
                  <a:pt x="129" y="83"/>
                </a:lnTo>
                <a:lnTo>
                  <a:pt x="135" y="69"/>
                </a:lnTo>
                <a:lnTo>
                  <a:pt x="128" y="83"/>
                </a:lnTo>
                <a:lnTo>
                  <a:pt x="247" y="139"/>
                </a:lnTo>
                <a:lnTo>
                  <a:pt x="248" y="139"/>
                </a:lnTo>
                <a:lnTo>
                  <a:pt x="377" y="195"/>
                </a:lnTo>
                <a:lnTo>
                  <a:pt x="378" y="195"/>
                </a:lnTo>
                <a:lnTo>
                  <a:pt x="508" y="233"/>
                </a:lnTo>
                <a:lnTo>
                  <a:pt x="518" y="206"/>
                </a:lnTo>
                <a:lnTo>
                  <a:pt x="388" y="168"/>
                </a:lnTo>
                <a:lnTo>
                  <a:pt x="383" y="182"/>
                </a:lnTo>
                <a:lnTo>
                  <a:pt x="390" y="169"/>
                </a:lnTo>
                <a:lnTo>
                  <a:pt x="262" y="114"/>
                </a:lnTo>
                <a:lnTo>
                  <a:pt x="254" y="126"/>
                </a:lnTo>
                <a:lnTo>
                  <a:pt x="262" y="114"/>
                </a:lnTo>
                <a:lnTo>
                  <a:pt x="143" y="57"/>
                </a:lnTo>
                <a:lnTo>
                  <a:pt x="14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" name="Freeform 51"/>
          <p:cNvSpPr>
            <a:spLocks/>
          </p:cNvSpPr>
          <p:nvPr/>
        </p:nvSpPr>
        <p:spPr bwMode="auto">
          <a:xfrm>
            <a:off x="3684588" y="2441575"/>
            <a:ext cx="538162" cy="33338"/>
          </a:xfrm>
          <a:custGeom>
            <a:avLst/>
            <a:gdLst>
              <a:gd name="T0" fmla="*/ 2147483647 w 507"/>
              <a:gd name="T1" fmla="*/ 0 h 57"/>
              <a:gd name="T2" fmla="*/ 0 w 507"/>
              <a:gd name="T3" fmla="*/ 2147483647 h 57"/>
              <a:gd name="T4" fmla="*/ 2147483647 w 507"/>
              <a:gd name="T5" fmla="*/ 2147483647 h 57"/>
              <a:gd name="T6" fmla="*/ 2147483647 w 507"/>
              <a:gd name="T7" fmla="*/ 2147483647 h 57"/>
              <a:gd name="T8" fmla="*/ 2147483647 w 507"/>
              <a:gd name="T9" fmla="*/ 2147483647 h 57"/>
              <a:gd name="T10" fmla="*/ 2147483647 w 507"/>
              <a:gd name="T11" fmla="*/ 2147483647 h 57"/>
              <a:gd name="T12" fmla="*/ 2147483647 w 507"/>
              <a:gd name="T13" fmla="*/ 2147483647 h 57"/>
              <a:gd name="T14" fmla="*/ 2147483647 w 507"/>
              <a:gd name="T15" fmla="*/ 2147483647 h 57"/>
              <a:gd name="T16" fmla="*/ 2147483647 w 507"/>
              <a:gd name="T17" fmla="*/ 2147483647 h 57"/>
              <a:gd name="T18" fmla="*/ 2147483647 w 507"/>
              <a:gd name="T19" fmla="*/ 2147483647 h 57"/>
              <a:gd name="T20" fmla="*/ 2147483647 w 507"/>
              <a:gd name="T21" fmla="*/ 2147483647 h 57"/>
              <a:gd name="T22" fmla="*/ 2147483647 w 507"/>
              <a:gd name="T23" fmla="*/ 2147483647 h 57"/>
              <a:gd name="T24" fmla="*/ 2147483647 w 507"/>
              <a:gd name="T25" fmla="*/ 2147483647 h 57"/>
              <a:gd name="T26" fmla="*/ 2147483647 w 507"/>
              <a:gd name="T27" fmla="*/ 2147483647 h 57"/>
              <a:gd name="T28" fmla="*/ 2147483647 w 507"/>
              <a:gd name="T29" fmla="*/ 0 h 5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07"/>
              <a:gd name="T46" fmla="*/ 0 h 57"/>
              <a:gd name="T47" fmla="*/ 507 w 507"/>
              <a:gd name="T48" fmla="*/ 57 h 5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07" h="57">
                <a:moveTo>
                  <a:pt x="5" y="0"/>
                </a:moveTo>
                <a:lnTo>
                  <a:pt x="0" y="28"/>
                </a:lnTo>
                <a:lnTo>
                  <a:pt x="128" y="47"/>
                </a:lnTo>
                <a:lnTo>
                  <a:pt x="130" y="47"/>
                </a:lnTo>
                <a:lnTo>
                  <a:pt x="248" y="57"/>
                </a:lnTo>
                <a:lnTo>
                  <a:pt x="250" y="57"/>
                </a:lnTo>
                <a:lnTo>
                  <a:pt x="507" y="57"/>
                </a:lnTo>
                <a:lnTo>
                  <a:pt x="507" y="28"/>
                </a:lnTo>
                <a:lnTo>
                  <a:pt x="250" y="28"/>
                </a:lnTo>
                <a:lnTo>
                  <a:pt x="250" y="42"/>
                </a:lnTo>
                <a:lnTo>
                  <a:pt x="251" y="28"/>
                </a:lnTo>
                <a:lnTo>
                  <a:pt x="132" y="18"/>
                </a:lnTo>
                <a:lnTo>
                  <a:pt x="131" y="32"/>
                </a:lnTo>
                <a:lnTo>
                  <a:pt x="133" y="19"/>
                </a:lnTo>
                <a:lnTo>
                  <a:pt x="5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0" name="Freeform 52"/>
          <p:cNvSpPr>
            <a:spLocks/>
          </p:cNvSpPr>
          <p:nvPr/>
        </p:nvSpPr>
        <p:spPr bwMode="auto">
          <a:xfrm>
            <a:off x="4222750" y="2451100"/>
            <a:ext cx="538163" cy="23813"/>
          </a:xfrm>
          <a:custGeom>
            <a:avLst/>
            <a:gdLst>
              <a:gd name="T0" fmla="*/ 0 w 508"/>
              <a:gd name="T1" fmla="*/ 2147483647 h 39"/>
              <a:gd name="T2" fmla="*/ 0 w 508"/>
              <a:gd name="T3" fmla="*/ 2147483647 h 39"/>
              <a:gd name="T4" fmla="*/ 2147483647 w 508"/>
              <a:gd name="T5" fmla="*/ 2147483647 h 39"/>
              <a:gd name="T6" fmla="*/ 2147483647 w 508"/>
              <a:gd name="T7" fmla="*/ 2147483647 h 39"/>
              <a:gd name="T8" fmla="*/ 2147483647 w 508"/>
              <a:gd name="T9" fmla="*/ 2147483647 h 39"/>
              <a:gd name="T10" fmla="*/ 2147483647 w 508"/>
              <a:gd name="T11" fmla="*/ 0 h 39"/>
              <a:gd name="T12" fmla="*/ 2147483647 w 508"/>
              <a:gd name="T13" fmla="*/ 2147483647 h 39"/>
              <a:gd name="T14" fmla="*/ 2147483647 w 508"/>
              <a:gd name="T15" fmla="*/ 2147483647 h 39"/>
              <a:gd name="T16" fmla="*/ 2147483647 w 508"/>
              <a:gd name="T17" fmla="*/ 2147483647 h 39"/>
              <a:gd name="T18" fmla="*/ 0 w 508"/>
              <a:gd name="T19" fmla="*/ 2147483647 h 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8"/>
              <a:gd name="T31" fmla="*/ 0 h 39"/>
              <a:gd name="T32" fmla="*/ 508 w 508"/>
              <a:gd name="T33" fmla="*/ 39 h 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8" h="39">
                <a:moveTo>
                  <a:pt x="0" y="10"/>
                </a:moveTo>
                <a:lnTo>
                  <a:pt x="0" y="39"/>
                </a:lnTo>
                <a:lnTo>
                  <a:pt x="259" y="39"/>
                </a:lnTo>
                <a:lnTo>
                  <a:pt x="261" y="39"/>
                </a:lnTo>
                <a:lnTo>
                  <a:pt x="508" y="29"/>
                </a:lnTo>
                <a:lnTo>
                  <a:pt x="507" y="0"/>
                </a:lnTo>
                <a:lnTo>
                  <a:pt x="259" y="10"/>
                </a:lnTo>
                <a:lnTo>
                  <a:pt x="259" y="24"/>
                </a:lnTo>
                <a:lnTo>
                  <a:pt x="259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1" name="Freeform 53"/>
          <p:cNvSpPr>
            <a:spLocks/>
          </p:cNvSpPr>
          <p:nvPr/>
        </p:nvSpPr>
        <p:spPr bwMode="auto">
          <a:xfrm>
            <a:off x="4757738" y="2428875"/>
            <a:ext cx="527050" cy="39688"/>
          </a:xfrm>
          <a:custGeom>
            <a:avLst/>
            <a:gdLst>
              <a:gd name="T0" fmla="*/ 0 w 498"/>
              <a:gd name="T1" fmla="*/ 2147483647 h 67"/>
              <a:gd name="T2" fmla="*/ 2147483647 w 498"/>
              <a:gd name="T3" fmla="*/ 2147483647 h 67"/>
              <a:gd name="T4" fmla="*/ 2147483647 w 498"/>
              <a:gd name="T5" fmla="*/ 2147483647 h 67"/>
              <a:gd name="T6" fmla="*/ 2147483647 w 498"/>
              <a:gd name="T7" fmla="*/ 2147483647 h 67"/>
              <a:gd name="T8" fmla="*/ 2147483647 w 498"/>
              <a:gd name="T9" fmla="*/ 0 h 67"/>
              <a:gd name="T10" fmla="*/ 2147483647 w 498"/>
              <a:gd name="T11" fmla="*/ 2147483647 h 67"/>
              <a:gd name="T12" fmla="*/ 0 w 498"/>
              <a:gd name="T13" fmla="*/ 2147483647 h 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8"/>
              <a:gd name="T22" fmla="*/ 0 h 67"/>
              <a:gd name="T23" fmla="*/ 498 w 498"/>
              <a:gd name="T24" fmla="*/ 67 h 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8" h="67">
                <a:moveTo>
                  <a:pt x="0" y="38"/>
                </a:moveTo>
                <a:lnTo>
                  <a:pt x="2" y="67"/>
                </a:lnTo>
                <a:lnTo>
                  <a:pt x="250" y="48"/>
                </a:lnTo>
                <a:lnTo>
                  <a:pt x="498" y="29"/>
                </a:lnTo>
                <a:lnTo>
                  <a:pt x="495" y="0"/>
                </a:lnTo>
                <a:lnTo>
                  <a:pt x="247" y="19"/>
                </a:lnTo>
                <a:lnTo>
                  <a:pt x="0" y="38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2" name="Freeform 54"/>
          <p:cNvSpPr>
            <a:spLocks/>
          </p:cNvSpPr>
          <p:nvPr/>
        </p:nvSpPr>
        <p:spPr bwMode="auto">
          <a:xfrm>
            <a:off x="5283200" y="2390775"/>
            <a:ext cx="539750" cy="55563"/>
          </a:xfrm>
          <a:custGeom>
            <a:avLst/>
            <a:gdLst>
              <a:gd name="T0" fmla="*/ 0 w 510"/>
              <a:gd name="T1" fmla="*/ 2147483647 h 93"/>
              <a:gd name="T2" fmla="*/ 2147483647 w 510"/>
              <a:gd name="T3" fmla="*/ 2147483647 h 93"/>
              <a:gd name="T4" fmla="*/ 2147483647 w 510"/>
              <a:gd name="T5" fmla="*/ 2147483647 h 93"/>
              <a:gd name="T6" fmla="*/ 2147483647 w 510"/>
              <a:gd name="T7" fmla="*/ 2147483647 h 93"/>
              <a:gd name="T8" fmla="*/ 2147483647 w 510"/>
              <a:gd name="T9" fmla="*/ 2147483647 h 93"/>
              <a:gd name="T10" fmla="*/ 2147483647 w 510"/>
              <a:gd name="T11" fmla="*/ 0 h 93"/>
              <a:gd name="T12" fmla="*/ 2147483647 w 510"/>
              <a:gd name="T13" fmla="*/ 2147483647 h 93"/>
              <a:gd name="T14" fmla="*/ 2147483647 w 510"/>
              <a:gd name="T15" fmla="*/ 2147483647 h 93"/>
              <a:gd name="T16" fmla="*/ 2147483647 w 510"/>
              <a:gd name="T17" fmla="*/ 2147483647 h 93"/>
              <a:gd name="T18" fmla="*/ 0 w 510"/>
              <a:gd name="T19" fmla="*/ 2147483647 h 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0"/>
              <a:gd name="T31" fmla="*/ 0 h 93"/>
              <a:gd name="T32" fmla="*/ 510 w 510"/>
              <a:gd name="T33" fmla="*/ 93 h 9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0" h="93">
                <a:moveTo>
                  <a:pt x="0" y="65"/>
                </a:moveTo>
                <a:lnTo>
                  <a:pt x="4" y="93"/>
                </a:lnTo>
                <a:lnTo>
                  <a:pt x="252" y="65"/>
                </a:lnTo>
                <a:lnTo>
                  <a:pt x="510" y="27"/>
                </a:lnTo>
                <a:lnTo>
                  <a:pt x="505" y="0"/>
                </a:lnTo>
                <a:lnTo>
                  <a:pt x="247" y="37"/>
                </a:lnTo>
                <a:lnTo>
                  <a:pt x="249" y="51"/>
                </a:lnTo>
                <a:lnTo>
                  <a:pt x="248" y="37"/>
                </a:lnTo>
                <a:lnTo>
                  <a:pt x="0" y="6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3" name="Freeform 55"/>
          <p:cNvSpPr>
            <a:spLocks/>
          </p:cNvSpPr>
          <p:nvPr/>
        </p:nvSpPr>
        <p:spPr bwMode="auto">
          <a:xfrm>
            <a:off x="5816600" y="2328863"/>
            <a:ext cx="541338" cy="79375"/>
          </a:xfrm>
          <a:custGeom>
            <a:avLst/>
            <a:gdLst>
              <a:gd name="T0" fmla="*/ 0 w 512"/>
              <a:gd name="T1" fmla="*/ 2147483647 h 131"/>
              <a:gd name="T2" fmla="*/ 2147483647 w 512"/>
              <a:gd name="T3" fmla="*/ 2147483647 h 131"/>
              <a:gd name="T4" fmla="*/ 2147483647 w 512"/>
              <a:gd name="T5" fmla="*/ 2147483647 h 131"/>
              <a:gd name="T6" fmla="*/ 2147483647 w 512"/>
              <a:gd name="T7" fmla="*/ 2147483647 h 131"/>
              <a:gd name="T8" fmla="*/ 2147483647 w 512"/>
              <a:gd name="T9" fmla="*/ 2147483647 h 131"/>
              <a:gd name="T10" fmla="*/ 2147483647 w 512"/>
              <a:gd name="T11" fmla="*/ 0 h 131"/>
              <a:gd name="T12" fmla="*/ 2147483647 w 512"/>
              <a:gd name="T13" fmla="*/ 2147483647 h 131"/>
              <a:gd name="T14" fmla="*/ 2147483647 w 512"/>
              <a:gd name="T15" fmla="*/ 2147483647 h 131"/>
              <a:gd name="T16" fmla="*/ 2147483647 w 512"/>
              <a:gd name="T17" fmla="*/ 2147483647 h 131"/>
              <a:gd name="T18" fmla="*/ 0 w 512"/>
              <a:gd name="T19" fmla="*/ 2147483647 h 1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2"/>
              <a:gd name="T31" fmla="*/ 0 h 131"/>
              <a:gd name="T32" fmla="*/ 512 w 512"/>
              <a:gd name="T33" fmla="*/ 131 h 1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2" h="131">
                <a:moveTo>
                  <a:pt x="0" y="104"/>
                </a:moveTo>
                <a:lnTo>
                  <a:pt x="7" y="131"/>
                </a:lnTo>
                <a:lnTo>
                  <a:pt x="254" y="85"/>
                </a:lnTo>
                <a:lnTo>
                  <a:pt x="512" y="28"/>
                </a:lnTo>
                <a:lnTo>
                  <a:pt x="505" y="0"/>
                </a:lnTo>
                <a:lnTo>
                  <a:pt x="247" y="57"/>
                </a:lnTo>
                <a:lnTo>
                  <a:pt x="251" y="70"/>
                </a:lnTo>
                <a:lnTo>
                  <a:pt x="248" y="57"/>
                </a:lnTo>
                <a:lnTo>
                  <a:pt x="0" y="104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4" name="Freeform 56"/>
          <p:cNvSpPr>
            <a:spLocks/>
          </p:cNvSpPr>
          <p:nvPr/>
        </p:nvSpPr>
        <p:spPr bwMode="auto">
          <a:xfrm>
            <a:off x="6350000" y="2244725"/>
            <a:ext cx="546100" cy="101600"/>
          </a:xfrm>
          <a:custGeom>
            <a:avLst/>
            <a:gdLst>
              <a:gd name="T0" fmla="*/ 0 w 515"/>
              <a:gd name="T1" fmla="*/ 2147483647 h 169"/>
              <a:gd name="T2" fmla="*/ 2147483647 w 515"/>
              <a:gd name="T3" fmla="*/ 2147483647 h 169"/>
              <a:gd name="T4" fmla="*/ 2147483647 w 515"/>
              <a:gd name="T5" fmla="*/ 2147483647 h 169"/>
              <a:gd name="T6" fmla="*/ 2147483647 w 515"/>
              <a:gd name="T7" fmla="*/ 2147483647 h 169"/>
              <a:gd name="T8" fmla="*/ 2147483647 w 515"/>
              <a:gd name="T9" fmla="*/ 2147483647 h 169"/>
              <a:gd name="T10" fmla="*/ 2147483647 w 515"/>
              <a:gd name="T11" fmla="*/ 0 h 169"/>
              <a:gd name="T12" fmla="*/ 2147483647 w 515"/>
              <a:gd name="T13" fmla="*/ 2147483647 h 169"/>
              <a:gd name="T14" fmla="*/ 2147483647 w 515"/>
              <a:gd name="T15" fmla="*/ 2147483647 h 169"/>
              <a:gd name="T16" fmla="*/ 2147483647 w 515"/>
              <a:gd name="T17" fmla="*/ 2147483647 h 169"/>
              <a:gd name="T18" fmla="*/ 0 w 515"/>
              <a:gd name="T19" fmla="*/ 2147483647 h 1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5"/>
              <a:gd name="T31" fmla="*/ 0 h 169"/>
              <a:gd name="T32" fmla="*/ 515 w 515"/>
              <a:gd name="T33" fmla="*/ 169 h 1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5" h="169">
                <a:moveTo>
                  <a:pt x="0" y="141"/>
                </a:moveTo>
                <a:lnTo>
                  <a:pt x="8" y="169"/>
                </a:lnTo>
                <a:lnTo>
                  <a:pt x="267" y="103"/>
                </a:lnTo>
                <a:lnTo>
                  <a:pt x="267" y="102"/>
                </a:lnTo>
                <a:lnTo>
                  <a:pt x="515" y="27"/>
                </a:lnTo>
                <a:lnTo>
                  <a:pt x="505" y="0"/>
                </a:lnTo>
                <a:lnTo>
                  <a:pt x="257" y="75"/>
                </a:lnTo>
                <a:lnTo>
                  <a:pt x="262" y="89"/>
                </a:lnTo>
                <a:lnTo>
                  <a:pt x="259" y="75"/>
                </a:lnTo>
                <a:lnTo>
                  <a:pt x="0" y="141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5" name="Freeform 57"/>
          <p:cNvSpPr>
            <a:spLocks/>
          </p:cNvSpPr>
          <p:nvPr/>
        </p:nvSpPr>
        <p:spPr bwMode="auto">
          <a:xfrm>
            <a:off x="6884988" y="2143125"/>
            <a:ext cx="536575" cy="117475"/>
          </a:xfrm>
          <a:custGeom>
            <a:avLst/>
            <a:gdLst>
              <a:gd name="T0" fmla="*/ 0 w 507"/>
              <a:gd name="T1" fmla="*/ 2147483647 h 197"/>
              <a:gd name="T2" fmla="*/ 2147483647 w 507"/>
              <a:gd name="T3" fmla="*/ 2147483647 h 197"/>
              <a:gd name="T4" fmla="*/ 2147483647 w 507"/>
              <a:gd name="T5" fmla="*/ 2147483647 h 197"/>
              <a:gd name="T6" fmla="*/ 2147483647 w 507"/>
              <a:gd name="T7" fmla="*/ 0 h 197"/>
              <a:gd name="T8" fmla="*/ 0 w 507"/>
              <a:gd name="T9" fmla="*/ 2147483647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7"/>
              <a:gd name="T16" fmla="*/ 0 h 197"/>
              <a:gd name="T17" fmla="*/ 507 w 507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7" h="197">
                <a:moveTo>
                  <a:pt x="0" y="170"/>
                </a:moveTo>
                <a:lnTo>
                  <a:pt x="11" y="197"/>
                </a:lnTo>
                <a:lnTo>
                  <a:pt x="507" y="26"/>
                </a:lnTo>
                <a:lnTo>
                  <a:pt x="495" y="0"/>
                </a:lnTo>
                <a:lnTo>
                  <a:pt x="0" y="17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6" name="Freeform 58"/>
          <p:cNvSpPr>
            <a:spLocks/>
          </p:cNvSpPr>
          <p:nvPr/>
        </p:nvSpPr>
        <p:spPr bwMode="auto">
          <a:xfrm>
            <a:off x="7408863" y="2025650"/>
            <a:ext cx="549275" cy="134938"/>
          </a:xfrm>
          <a:custGeom>
            <a:avLst/>
            <a:gdLst>
              <a:gd name="T0" fmla="*/ 0 w 520"/>
              <a:gd name="T1" fmla="*/ 2147483647 h 224"/>
              <a:gd name="T2" fmla="*/ 2147483647 w 520"/>
              <a:gd name="T3" fmla="*/ 2147483647 h 224"/>
              <a:gd name="T4" fmla="*/ 2147483647 w 520"/>
              <a:gd name="T5" fmla="*/ 2147483647 h 224"/>
              <a:gd name="T6" fmla="*/ 2147483647 w 520"/>
              <a:gd name="T7" fmla="*/ 2147483647 h 224"/>
              <a:gd name="T8" fmla="*/ 2147483647 w 520"/>
              <a:gd name="T9" fmla="*/ 2147483647 h 224"/>
              <a:gd name="T10" fmla="*/ 2147483647 w 520"/>
              <a:gd name="T11" fmla="*/ 0 h 224"/>
              <a:gd name="T12" fmla="*/ 2147483647 w 520"/>
              <a:gd name="T13" fmla="*/ 2147483647 h 224"/>
              <a:gd name="T14" fmla="*/ 2147483647 w 520"/>
              <a:gd name="T15" fmla="*/ 2147483647 h 224"/>
              <a:gd name="T16" fmla="*/ 2147483647 w 520"/>
              <a:gd name="T17" fmla="*/ 2147483647 h 224"/>
              <a:gd name="T18" fmla="*/ 0 w 520"/>
              <a:gd name="T19" fmla="*/ 2147483647 h 2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0"/>
              <a:gd name="T31" fmla="*/ 0 h 224"/>
              <a:gd name="T32" fmla="*/ 520 w 520"/>
              <a:gd name="T33" fmla="*/ 224 h 2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0" h="224">
                <a:moveTo>
                  <a:pt x="0" y="198"/>
                </a:moveTo>
                <a:lnTo>
                  <a:pt x="13" y="224"/>
                </a:lnTo>
                <a:lnTo>
                  <a:pt x="260" y="131"/>
                </a:lnTo>
                <a:lnTo>
                  <a:pt x="262" y="131"/>
                </a:lnTo>
                <a:lnTo>
                  <a:pt x="520" y="26"/>
                </a:lnTo>
                <a:lnTo>
                  <a:pt x="507" y="0"/>
                </a:lnTo>
                <a:lnTo>
                  <a:pt x="248" y="104"/>
                </a:lnTo>
                <a:lnTo>
                  <a:pt x="254" y="118"/>
                </a:lnTo>
                <a:lnTo>
                  <a:pt x="248" y="104"/>
                </a:lnTo>
                <a:lnTo>
                  <a:pt x="0" y="198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7" name="Freeform 59"/>
          <p:cNvSpPr>
            <a:spLocks/>
          </p:cNvSpPr>
          <p:nvPr/>
        </p:nvSpPr>
        <p:spPr bwMode="auto">
          <a:xfrm>
            <a:off x="1541463" y="1446213"/>
            <a:ext cx="565150" cy="625475"/>
          </a:xfrm>
          <a:custGeom>
            <a:avLst/>
            <a:gdLst>
              <a:gd name="T0" fmla="*/ 2147483647 w 534"/>
              <a:gd name="T1" fmla="*/ 0 h 1050"/>
              <a:gd name="T2" fmla="*/ 0 w 534"/>
              <a:gd name="T3" fmla="*/ 2147483647 h 1050"/>
              <a:gd name="T4" fmla="*/ 2147483647 w 534"/>
              <a:gd name="T5" fmla="*/ 2147483647 h 1050"/>
              <a:gd name="T6" fmla="*/ 2147483647 w 534"/>
              <a:gd name="T7" fmla="*/ 2147483647 h 1050"/>
              <a:gd name="T8" fmla="*/ 2147483647 w 534"/>
              <a:gd name="T9" fmla="*/ 2147483647 h 1050"/>
              <a:gd name="T10" fmla="*/ 2147483647 w 534"/>
              <a:gd name="T11" fmla="*/ 2147483647 h 1050"/>
              <a:gd name="T12" fmla="*/ 2147483647 w 534"/>
              <a:gd name="T13" fmla="*/ 2147483647 h 1050"/>
              <a:gd name="T14" fmla="*/ 2147483647 w 534"/>
              <a:gd name="T15" fmla="*/ 2147483647 h 1050"/>
              <a:gd name="T16" fmla="*/ 2147483647 w 534"/>
              <a:gd name="T17" fmla="*/ 2147483647 h 1050"/>
              <a:gd name="T18" fmla="*/ 2147483647 w 534"/>
              <a:gd name="T19" fmla="*/ 2147483647 h 1050"/>
              <a:gd name="T20" fmla="*/ 2147483647 w 534"/>
              <a:gd name="T21" fmla="*/ 2147483647 h 1050"/>
              <a:gd name="T22" fmla="*/ 2147483647 w 534"/>
              <a:gd name="T23" fmla="*/ 2147483647 h 1050"/>
              <a:gd name="T24" fmla="*/ 2147483647 w 534"/>
              <a:gd name="T25" fmla="*/ 2147483647 h 1050"/>
              <a:gd name="T26" fmla="*/ 2147483647 w 534"/>
              <a:gd name="T27" fmla="*/ 2147483647 h 1050"/>
              <a:gd name="T28" fmla="*/ 2147483647 w 534"/>
              <a:gd name="T29" fmla="*/ 2147483647 h 1050"/>
              <a:gd name="T30" fmla="*/ 2147483647 w 534"/>
              <a:gd name="T31" fmla="*/ 2147483647 h 1050"/>
              <a:gd name="T32" fmla="*/ 2147483647 w 534"/>
              <a:gd name="T33" fmla="*/ 2147483647 h 1050"/>
              <a:gd name="T34" fmla="*/ 2147483647 w 534"/>
              <a:gd name="T35" fmla="*/ 2147483647 h 1050"/>
              <a:gd name="T36" fmla="*/ 2147483647 w 534"/>
              <a:gd name="T37" fmla="*/ 2147483647 h 1050"/>
              <a:gd name="T38" fmla="*/ 2147483647 w 534"/>
              <a:gd name="T39" fmla="*/ 2147483647 h 1050"/>
              <a:gd name="T40" fmla="*/ 2147483647 w 534"/>
              <a:gd name="T41" fmla="*/ 2147483647 h 1050"/>
              <a:gd name="T42" fmla="*/ 2147483647 w 534"/>
              <a:gd name="T43" fmla="*/ 2147483647 h 1050"/>
              <a:gd name="T44" fmla="*/ 2147483647 w 534"/>
              <a:gd name="T45" fmla="*/ 2147483647 h 1050"/>
              <a:gd name="T46" fmla="*/ 2147483647 w 534"/>
              <a:gd name="T47" fmla="*/ 2147483647 h 1050"/>
              <a:gd name="T48" fmla="*/ 2147483647 w 534"/>
              <a:gd name="T49" fmla="*/ 2147483647 h 1050"/>
              <a:gd name="T50" fmla="*/ 2147483647 w 534"/>
              <a:gd name="T51" fmla="*/ 2147483647 h 1050"/>
              <a:gd name="T52" fmla="*/ 2147483647 w 534"/>
              <a:gd name="T53" fmla="*/ 2147483647 h 1050"/>
              <a:gd name="T54" fmla="*/ 2147483647 w 534"/>
              <a:gd name="T55" fmla="*/ 2147483647 h 1050"/>
              <a:gd name="T56" fmla="*/ 2147483647 w 534"/>
              <a:gd name="T57" fmla="*/ 0 h 105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34"/>
              <a:gd name="T88" fmla="*/ 0 h 1050"/>
              <a:gd name="T89" fmla="*/ 534 w 534"/>
              <a:gd name="T90" fmla="*/ 1050 h 105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34" h="1050">
                <a:moveTo>
                  <a:pt x="30" y="0"/>
                </a:moveTo>
                <a:lnTo>
                  <a:pt x="0" y="11"/>
                </a:lnTo>
                <a:lnTo>
                  <a:pt x="64" y="144"/>
                </a:lnTo>
                <a:lnTo>
                  <a:pt x="129" y="285"/>
                </a:lnTo>
                <a:lnTo>
                  <a:pt x="144" y="280"/>
                </a:lnTo>
                <a:lnTo>
                  <a:pt x="129" y="285"/>
                </a:lnTo>
                <a:lnTo>
                  <a:pt x="248" y="568"/>
                </a:lnTo>
                <a:lnTo>
                  <a:pt x="311" y="709"/>
                </a:lnTo>
                <a:lnTo>
                  <a:pt x="313" y="710"/>
                </a:lnTo>
                <a:lnTo>
                  <a:pt x="378" y="832"/>
                </a:lnTo>
                <a:lnTo>
                  <a:pt x="443" y="956"/>
                </a:lnTo>
                <a:lnTo>
                  <a:pt x="443" y="957"/>
                </a:lnTo>
                <a:lnTo>
                  <a:pt x="507" y="1050"/>
                </a:lnTo>
                <a:lnTo>
                  <a:pt x="534" y="1036"/>
                </a:lnTo>
                <a:lnTo>
                  <a:pt x="470" y="943"/>
                </a:lnTo>
                <a:lnTo>
                  <a:pt x="457" y="949"/>
                </a:lnTo>
                <a:lnTo>
                  <a:pt x="472" y="944"/>
                </a:lnTo>
                <a:lnTo>
                  <a:pt x="407" y="820"/>
                </a:lnTo>
                <a:lnTo>
                  <a:pt x="342" y="698"/>
                </a:lnTo>
                <a:lnTo>
                  <a:pt x="326" y="703"/>
                </a:lnTo>
                <a:lnTo>
                  <a:pt x="342" y="698"/>
                </a:lnTo>
                <a:lnTo>
                  <a:pt x="278" y="557"/>
                </a:lnTo>
                <a:lnTo>
                  <a:pt x="263" y="562"/>
                </a:lnTo>
                <a:lnTo>
                  <a:pt x="278" y="558"/>
                </a:lnTo>
                <a:lnTo>
                  <a:pt x="159" y="275"/>
                </a:lnTo>
                <a:lnTo>
                  <a:pt x="159" y="274"/>
                </a:lnTo>
                <a:lnTo>
                  <a:pt x="94" y="133"/>
                </a:lnTo>
                <a:lnTo>
                  <a:pt x="30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8" name="Freeform 60"/>
          <p:cNvSpPr>
            <a:spLocks/>
          </p:cNvSpPr>
          <p:nvPr/>
        </p:nvSpPr>
        <p:spPr bwMode="auto">
          <a:xfrm>
            <a:off x="2078038" y="2062163"/>
            <a:ext cx="558800" cy="242887"/>
          </a:xfrm>
          <a:custGeom>
            <a:avLst/>
            <a:gdLst>
              <a:gd name="T0" fmla="*/ 2147483647 w 528"/>
              <a:gd name="T1" fmla="*/ 0 h 407"/>
              <a:gd name="T2" fmla="*/ 0 w 528"/>
              <a:gd name="T3" fmla="*/ 2147483647 h 407"/>
              <a:gd name="T4" fmla="*/ 2147483647 w 528"/>
              <a:gd name="T5" fmla="*/ 2147483647 h 407"/>
              <a:gd name="T6" fmla="*/ 2147483647 w 528"/>
              <a:gd name="T7" fmla="*/ 2147483647 h 407"/>
              <a:gd name="T8" fmla="*/ 2147483647 w 528"/>
              <a:gd name="T9" fmla="*/ 2147483647 h 407"/>
              <a:gd name="T10" fmla="*/ 2147483647 w 528"/>
              <a:gd name="T11" fmla="*/ 2147483647 h 407"/>
              <a:gd name="T12" fmla="*/ 2147483647 w 528"/>
              <a:gd name="T13" fmla="*/ 2147483647 h 407"/>
              <a:gd name="T14" fmla="*/ 2147483647 w 528"/>
              <a:gd name="T15" fmla="*/ 2147483647 h 407"/>
              <a:gd name="T16" fmla="*/ 2147483647 w 528"/>
              <a:gd name="T17" fmla="*/ 2147483647 h 407"/>
              <a:gd name="T18" fmla="*/ 2147483647 w 528"/>
              <a:gd name="T19" fmla="*/ 2147483647 h 407"/>
              <a:gd name="T20" fmla="*/ 2147483647 w 528"/>
              <a:gd name="T21" fmla="*/ 2147483647 h 407"/>
              <a:gd name="T22" fmla="*/ 2147483647 w 528"/>
              <a:gd name="T23" fmla="*/ 2147483647 h 407"/>
              <a:gd name="T24" fmla="*/ 2147483647 w 528"/>
              <a:gd name="T25" fmla="*/ 2147483647 h 407"/>
              <a:gd name="T26" fmla="*/ 2147483647 w 528"/>
              <a:gd name="T27" fmla="*/ 2147483647 h 407"/>
              <a:gd name="T28" fmla="*/ 2147483647 w 528"/>
              <a:gd name="T29" fmla="*/ 2147483647 h 407"/>
              <a:gd name="T30" fmla="*/ 2147483647 w 528"/>
              <a:gd name="T31" fmla="*/ 2147483647 h 407"/>
              <a:gd name="T32" fmla="*/ 2147483647 w 528"/>
              <a:gd name="T33" fmla="*/ 2147483647 h 407"/>
              <a:gd name="T34" fmla="*/ 2147483647 w 528"/>
              <a:gd name="T35" fmla="*/ 2147483647 h 407"/>
              <a:gd name="T36" fmla="*/ 2147483647 w 528"/>
              <a:gd name="T37" fmla="*/ 2147483647 h 407"/>
              <a:gd name="T38" fmla="*/ 2147483647 w 528"/>
              <a:gd name="T39" fmla="*/ 2147483647 h 407"/>
              <a:gd name="T40" fmla="*/ 2147483647 w 528"/>
              <a:gd name="T41" fmla="*/ 2147483647 h 407"/>
              <a:gd name="T42" fmla="*/ 2147483647 w 528"/>
              <a:gd name="T43" fmla="*/ 2147483647 h 407"/>
              <a:gd name="T44" fmla="*/ 2147483647 w 528"/>
              <a:gd name="T45" fmla="*/ 2147483647 h 407"/>
              <a:gd name="T46" fmla="*/ 2147483647 w 528"/>
              <a:gd name="T47" fmla="*/ 2147483647 h 407"/>
              <a:gd name="T48" fmla="*/ 2147483647 w 528"/>
              <a:gd name="T49" fmla="*/ 2147483647 h 407"/>
              <a:gd name="T50" fmla="*/ 2147483647 w 528"/>
              <a:gd name="T51" fmla="*/ 2147483647 h 407"/>
              <a:gd name="T52" fmla="*/ 2147483647 w 528"/>
              <a:gd name="T53" fmla="*/ 0 h 40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28"/>
              <a:gd name="T82" fmla="*/ 0 h 407"/>
              <a:gd name="T83" fmla="*/ 528 w 528"/>
              <a:gd name="T84" fmla="*/ 407 h 40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28" h="407">
                <a:moveTo>
                  <a:pt x="26" y="0"/>
                </a:moveTo>
                <a:lnTo>
                  <a:pt x="0" y="15"/>
                </a:lnTo>
                <a:lnTo>
                  <a:pt x="65" y="100"/>
                </a:lnTo>
                <a:lnTo>
                  <a:pt x="66" y="102"/>
                </a:lnTo>
                <a:lnTo>
                  <a:pt x="131" y="169"/>
                </a:lnTo>
                <a:lnTo>
                  <a:pt x="132" y="170"/>
                </a:lnTo>
                <a:lnTo>
                  <a:pt x="196" y="217"/>
                </a:lnTo>
                <a:lnTo>
                  <a:pt x="261" y="264"/>
                </a:lnTo>
                <a:lnTo>
                  <a:pt x="263" y="265"/>
                </a:lnTo>
                <a:lnTo>
                  <a:pt x="381" y="340"/>
                </a:lnTo>
                <a:lnTo>
                  <a:pt x="383" y="340"/>
                </a:lnTo>
                <a:lnTo>
                  <a:pt x="512" y="407"/>
                </a:lnTo>
                <a:lnTo>
                  <a:pt x="528" y="383"/>
                </a:lnTo>
                <a:lnTo>
                  <a:pt x="399" y="316"/>
                </a:lnTo>
                <a:lnTo>
                  <a:pt x="390" y="328"/>
                </a:lnTo>
                <a:lnTo>
                  <a:pt x="400" y="317"/>
                </a:lnTo>
                <a:lnTo>
                  <a:pt x="281" y="241"/>
                </a:lnTo>
                <a:lnTo>
                  <a:pt x="271" y="252"/>
                </a:lnTo>
                <a:lnTo>
                  <a:pt x="281" y="241"/>
                </a:lnTo>
                <a:lnTo>
                  <a:pt x="216" y="195"/>
                </a:lnTo>
                <a:lnTo>
                  <a:pt x="152" y="148"/>
                </a:lnTo>
                <a:lnTo>
                  <a:pt x="142" y="159"/>
                </a:lnTo>
                <a:lnTo>
                  <a:pt x="155" y="150"/>
                </a:lnTo>
                <a:lnTo>
                  <a:pt x="90" y="83"/>
                </a:lnTo>
                <a:lnTo>
                  <a:pt x="77" y="92"/>
                </a:lnTo>
                <a:lnTo>
                  <a:pt x="91" y="84"/>
                </a:lnTo>
                <a:lnTo>
                  <a:pt x="26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" name="Freeform 61"/>
          <p:cNvSpPr>
            <a:spLocks/>
          </p:cNvSpPr>
          <p:nvPr/>
        </p:nvSpPr>
        <p:spPr bwMode="auto">
          <a:xfrm>
            <a:off x="2620963" y="2290763"/>
            <a:ext cx="536575" cy="138112"/>
          </a:xfrm>
          <a:custGeom>
            <a:avLst/>
            <a:gdLst>
              <a:gd name="T0" fmla="*/ 2147483647 w 507"/>
              <a:gd name="T1" fmla="*/ 0 h 232"/>
              <a:gd name="T2" fmla="*/ 0 w 507"/>
              <a:gd name="T3" fmla="*/ 2147483647 h 232"/>
              <a:gd name="T4" fmla="*/ 2147483647 w 507"/>
              <a:gd name="T5" fmla="*/ 2147483647 h 232"/>
              <a:gd name="T6" fmla="*/ 2147483647 w 507"/>
              <a:gd name="T7" fmla="*/ 2147483647 h 232"/>
              <a:gd name="T8" fmla="*/ 2147483647 w 507"/>
              <a:gd name="T9" fmla="*/ 2147483647 h 232"/>
              <a:gd name="T10" fmla="*/ 2147483647 w 507"/>
              <a:gd name="T11" fmla="*/ 2147483647 h 232"/>
              <a:gd name="T12" fmla="*/ 2147483647 w 507"/>
              <a:gd name="T13" fmla="*/ 2147483647 h 232"/>
              <a:gd name="T14" fmla="*/ 2147483647 w 507"/>
              <a:gd name="T15" fmla="*/ 2147483647 h 232"/>
              <a:gd name="T16" fmla="*/ 2147483647 w 507"/>
              <a:gd name="T17" fmla="*/ 2147483647 h 232"/>
              <a:gd name="T18" fmla="*/ 2147483647 w 507"/>
              <a:gd name="T19" fmla="*/ 2147483647 h 232"/>
              <a:gd name="T20" fmla="*/ 2147483647 w 507"/>
              <a:gd name="T21" fmla="*/ 2147483647 h 232"/>
              <a:gd name="T22" fmla="*/ 2147483647 w 507"/>
              <a:gd name="T23" fmla="*/ 2147483647 h 232"/>
              <a:gd name="T24" fmla="*/ 2147483647 w 507"/>
              <a:gd name="T25" fmla="*/ 2147483647 h 232"/>
              <a:gd name="T26" fmla="*/ 2147483647 w 507"/>
              <a:gd name="T27" fmla="*/ 2147483647 h 232"/>
              <a:gd name="T28" fmla="*/ 2147483647 w 507"/>
              <a:gd name="T29" fmla="*/ 2147483647 h 232"/>
              <a:gd name="T30" fmla="*/ 2147483647 w 507"/>
              <a:gd name="T31" fmla="*/ 2147483647 h 232"/>
              <a:gd name="T32" fmla="*/ 2147483647 w 507"/>
              <a:gd name="T33" fmla="*/ 2147483647 h 232"/>
              <a:gd name="T34" fmla="*/ 2147483647 w 507"/>
              <a:gd name="T35" fmla="*/ 2147483647 h 232"/>
              <a:gd name="T36" fmla="*/ 2147483647 w 507"/>
              <a:gd name="T37" fmla="*/ 2147483647 h 232"/>
              <a:gd name="T38" fmla="*/ 2147483647 w 507"/>
              <a:gd name="T39" fmla="*/ 0 h 2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07"/>
              <a:gd name="T61" fmla="*/ 0 h 232"/>
              <a:gd name="T62" fmla="*/ 507 w 507"/>
              <a:gd name="T63" fmla="*/ 232 h 2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07" h="232">
                <a:moveTo>
                  <a:pt x="16" y="0"/>
                </a:moveTo>
                <a:lnTo>
                  <a:pt x="0" y="24"/>
                </a:lnTo>
                <a:lnTo>
                  <a:pt x="128" y="90"/>
                </a:lnTo>
                <a:lnTo>
                  <a:pt x="128" y="91"/>
                </a:lnTo>
                <a:lnTo>
                  <a:pt x="247" y="148"/>
                </a:lnTo>
                <a:lnTo>
                  <a:pt x="248" y="148"/>
                </a:lnTo>
                <a:lnTo>
                  <a:pt x="367" y="194"/>
                </a:lnTo>
                <a:lnTo>
                  <a:pt x="369" y="194"/>
                </a:lnTo>
                <a:lnTo>
                  <a:pt x="497" y="232"/>
                </a:lnTo>
                <a:lnTo>
                  <a:pt x="507" y="205"/>
                </a:lnTo>
                <a:lnTo>
                  <a:pt x="379" y="168"/>
                </a:lnTo>
                <a:lnTo>
                  <a:pt x="374" y="181"/>
                </a:lnTo>
                <a:lnTo>
                  <a:pt x="381" y="168"/>
                </a:lnTo>
                <a:lnTo>
                  <a:pt x="262" y="121"/>
                </a:lnTo>
                <a:lnTo>
                  <a:pt x="255" y="134"/>
                </a:lnTo>
                <a:lnTo>
                  <a:pt x="262" y="122"/>
                </a:lnTo>
                <a:lnTo>
                  <a:pt x="143" y="65"/>
                </a:lnTo>
                <a:lnTo>
                  <a:pt x="136" y="77"/>
                </a:lnTo>
                <a:lnTo>
                  <a:pt x="145" y="65"/>
                </a:lnTo>
                <a:lnTo>
                  <a:pt x="16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0" name="Freeform 62"/>
          <p:cNvSpPr>
            <a:spLocks/>
          </p:cNvSpPr>
          <p:nvPr/>
        </p:nvSpPr>
        <p:spPr bwMode="auto">
          <a:xfrm>
            <a:off x="3148013" y="2413000"/>
            <a:ext cx="546100" cy="95250"/>
          </a:xfrm>
          <a:custGeom>
            <a:avLst/>
            <a:gdLst>
              <a:gd name="T0" fmla="*/ 2147483647 w 517"/>
              <a:gd name="T1" fmla="*/ 0 h 158"/>
              <a:gd name="T2" fmla="*/ 0 w 517"/>
              <a:gd name="T3" fmla="*/ 2147483647 h 158"/>
              <a:gd name="T4" fmla="*/ 2147483647 w 517"/>
              <a:gd name="T5" fmla="*/ 2147483647 h 158"/>
              <a:gd name="T6" fmla="*/ 2147483647 w 517"/>
              <a:gd name="T7" fmla="*/ 2147483647 h 158"/>
              <a:gd name="T8" fmla="*/ 2147483647 w 517"/>
              <a:gd name="T9" fmla="*/ 2147483647 h 158"/>
              <a:gd name="T10" fmla="*/ 2147483647 w 517"/>
              <a:gd name="T11" fmla="*/ 2147483647 h 158"/>
              <a:gd name="T12" fmla="*/ 2147483647 w 517"/>
              <a:gd name="T13" fmla="*/ 2147483647 h 158"/>
              <a:gd name="T14" fmla="*/ 2147483647 w 517"/>
              <a:gd name="T15" fmla="*/ 2147483647 h 158"/>
              <a:gd name="T16" fmla="*/ 2147483647 w 517"/>
              <a:gd name="T17" fmla="*/ 2147483647 h 158"/>
              <a:gd name="T18" fmla="*/ 2147483647 w 517"/>
              <a:gd name="T19" fmla="*/ 2147483647 h 158"/>
              <a:gd name="T20" fmla="*/ 2147483647 w 517"/>
              <a:gd name="T21" fmla="*/ 2147483647 h 158"/>
              <a:gd name="T22" fmla="*/ 2147483647 w 517"/>
              <a:gd name="T23" fmla="*/ 2147483647 h 158"/>
              <a:gd name="T24" fmla="*/ 2147483647 w 517"/>
              <a:gd name="T25" fmla="*/ 2147483647 h 158"/>
              <a:gd name="T26" fmla="*/ 2147483647 w 517"/>
              <a:gd name="T27" fmla="*/ 2147483647 h 158"/>
              <a:gd name="T28" fmla="*/ 2147483647 w 517"/>
              <a:gd name="T29" fmla="*/ 2147483647 h 158"/>
              <a:gd name="T30" fmla="*/ 2147483647 w 517"/>
              <a:gd name="T31" fmla="*/ 2147483647 h 158"/>
              <a:gd name="T32" fmla="*/ 2147483647 w 517"/>
              <a:gd name="T33" fmla="*/ 2147483647 h 158"/>
              <a:gd name="T34" fmla="*/ 2147483647 w 517"/>
              <a:gd name="T35" fmla="*/ 2147483647 h 158"/>
              <a:gd name="T36" fmla="*/ 2147483647 w 517"/>
              <a:gd name="T37" fmla="*/ 2147483647 h 158"/>
              <a:gd name="T38" fmla="*/ 2147483647 w 517"/>
              <a:gd name="T39" fmla="*/ 0 h 15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17"/>
              <a:gd name="T61" fmla="*/ 0 h 158"/>
              <a:gd name="T62" fmla="*/ 517 w 517"/>
              <a:gd name="T63" fmla="*/ 158 h 15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17" h="158">
                <a:moveTo>
                  <a:pt x="10" y="0"/>
                </a:moveTo>
                <a:lnTo>
                  <a:pt x="0" y="27"/>
                </a:lnTo>
                <a:lnTo>
                  <a:pt x="129" y="65"/>
                </a:lnTo>
                <a:lnTo>
                  <a:pt x="130" y="66"/>
                </a:lnTo>
                <a:lnTo>
                  <a:pt x="249" y="94"/>
                </a:lnTo>
                <a:lnTo>
                  <a:pt x="378" y="123"/>
                </a:lnTo>
                <a:lnTo>
                  <a:pt x="382" y="108"/>
                </a:lnTo>
                <a:lnTo>
                  <a:pt x="377" y="122"/>
                </a:lnTo>
                <a:lnTo>
                  <a:pt x="507" y="158"/>
                </a:lnTo>
                <a:lnTo>
                  <a:pt x="517" y="132"/>
                </a:lnTo>
                <a:lnTo>
                  <a:pt x="387" y="95"/>
                </a:lnTo>
                <a:lnTo>
                  <a:pt x="386" y="95"/>
                </a:lnTo>
                <a:lnTo>
                  <a:pt x="257" y="66"/>
                </a:lnTo>
                <a:lnTo>
                  <a:pt x="253" y="79"/>
                </a:lnTo>
                <a:lnTo>
                  <a:pt x="258" y="66"/>
                </a:lnTo>
                <a:lnTo>
                  <a:pt x="139" y="38"/>
                </a:lnTo>
                <a:lnTo>
                  <a:pt x="134" y="52"/>
                </a:lnTo>
                <a:lnTo>
                  <a:pt x="139" y="38"/>
                </a:lnTo>
                <a:lnTo>
                  <a:pt x="10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1" name="Freeform 63"/>
          <p:cNvSpPr>
            <a:spLocks/>
          </p:cNvSpPr>
          <p:nvPr/>
        </p:nvSpPr>
        <p:spPr bwMode="auto">
          <a:xfrm>
            <a:off x="3681413" y="2490788"/>
            <a:ext cx="547687" cy="141287"/>
          </a:xfrm>
          <a:custGeom>
            <a:avLst/>
            <a:gdLst>
              <a:gd name="T0" fmla="*/ 2147483647 w 516"/>
              <a:gd name="T1" fmla="*/ 0 h 234"/>
              <a:gd name="T2" fmla="*/ 0 w 516"/>
              <a:gd name="T3" fmla="*/ 2147483647 h 234"/>
              <a:gd name="T4" fmla="*/ 2147483647 w 516"/>
              <a:gd name="T5" fmla="*/ 2147483647 h 234"/>
              <a:gd name="T6" fmla="*/ 2147483647 w 516"/>
              <a:gd name="T7" fmla="*/ 2147483647 h 234"/>
              <a:gd name="T8" fmla="*/ 2147483647 w 516"/>
              <a:gd name="T9" fmla="*/ 2147483647 h 234"/>
              <a:gd name="T10" fmla="*/ 2147483647 w 516"/>
              <a:gd name="T11" fmla="*/ 2147483647 h 234"/>
              <a:gd name="T12" fmla="*/ 2147483647 w 516"/>
              <a:gd name="T13" fmla="*/ 2147483647 h 234"/>
              <a:gd name="T14" fmla="*/ 2147483647 w 516"/>
              <a:gd name="T15" fmla="*/ 2147483647 h 234"/>
              <a:gd name="T16" fmla="*/ 2147483647 w 516"/>
              <a:gd name="T17" fmla="*/ 2147483647 h 234"/>
              <a:gd name="T18" fmla="*/ 2147483647 w 516"/>
              <a:gd name="T19" fmla="*/ 2147483647 h 234"/>
              <a:gd name="T20" fmla="*/ 2147483647 w 516"/>
              <a:gd name="T21" fmla="*/ 2147483647 h 234"/>
              <a:gd name="T22" fmla="*/ 2147483647 w 516"/>
              <a:gd name="T23" fmla="*/ 2147483647 h 234"/>
              <a:gd name="T24" fmla="*/ 2147483647 w 516"/>
              <a:gd name="T25" fmla="*/ 2147483647 h 234"/>
              <a:gd name="T26" fmla="*/ 2147483647 w 516"/>
              <a:gd name="T27" fmla="*/ 2147483647 h 234"/>
              <a:gd name="T28" fmla="*/ 2147483647 w 516"/>
              <a:gd name="T29" fmla="*/ 2147483647 h 234"/>
              <a:gd name="T30" fmla="*/ 2147483647 w 516"/>
              <a:gd name="T31" fmla="*/ 2147483647 h 234"/>
              <a:gd name="T32" fmla="*/ 2147483647 w 516"/>
              <a:gd name="T33" fmla="*/ 2147483647 h 234"/>
              <a:gd name="T34" fmla="*/ 2147483647 w 516"/>
              <a:gd name="T35" fmla="*/ 2147483647 h 234"/>
              <a:gd name="T36" fmla="*/ 2147483647 w 516"/>
              <a:gd name="T37" fmla="*/ 2147483647 h 234"/>
              <a:gd name="T38" fmla="*/ 2147483647 w 516"/>
              <a:gd name="T39" fmla="*/ 0 h 2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16"/>
              <a:gd name="T61" fmla="*/ 0 h 234"/>
              <a:gd name="T62" fmla="*/ 516 w 516"/>
              <a:gd name="T63" fmla="*/ 234 h 23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16" h="234">
                <a:moveTo>
                  <a:pt x="12" y="0"/>
                </a:moveTo>
                <a:lnTo>
                  <a:pt x="0" y="26"/>
                </a:lnTo>
                <a:lnTo>
                  <a:pt x="129" y="74"/>
                </a:lnTo>
                <a:lnTo>
                  <a:pt x="135" y="61"/>
                </a:lnTo>
                <a:lnTo>
                  <a:pt x="127" y="73"/>
                </a:lnTo>
                <a:lnTo>
                  <a:pt x="246" y="139"/>
                </a:lnTo>
                <a:lnTo>
                  <a:pt x="247" y="140"/>
                </a:lnTo>
                <a:lnTo>
                  <a:pt x="376" y="197"/>
                </a:lnTo>
                <a:lnTo>
                  <a:pt x="378" y="197"/>
                </a:lnTo>
                <a:lnTo>
                  <a:pt x="506" y="234"/>
                </a:lnTo>
                <a:lnTo>
                  <a:pt x="516" y="208"/>
                </a:lnTo>
                <a:lnTo>
                  <a:pt x="388" y="170"/>
                </a:lnTo>
                <a:lnTo>
                  <a:pt x="383" y="183"/>
                </a:lnTo>
                <a:lnTo>
                  <a:pt x="390" y="171"/>
                </a:lnTo>
                <a:lnTo>
                  <a:pt x="261" y="114"/>
                </a:lnTo>
                <a:lnTo>
                  <a:pt x="254" y="127"/>
                </a:lnTo>
                <a:lnTo>
                  <a:pt x="262" y="114"/>
                </a:lnTo>
                <a:lnTo>
                  <a:pt x="144" y="49"/>
                </a:lnTo>
                <a:lnTo>
                  <a:pt x="141" y="48"/>
                </a:lnTo>
                <a:lnTo>
                  <a:pt x="12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2" name="Freeform 64"/>
          <p:cNvSpPr>
            <a:spLocks/>
          </p:cNvSpPr>
          <p:nvPr/>
        </p:nvSpPr>
        <p:spPr bwMode="auto">
          <a:xfrm>
            <a:off x="4221163" y="2614613"/>
            <a:ext cx="539750" cy="46037"/>
          </a:xfrm>
          <a:custGeom>
            <a:avLst/>
            <a:gdLst>
              <a:gd name="T0" fmla="*/ 2147483647 w 510"/>
              <a:gd name="T1" fmla="*/ 0 h 74"/>
              <a:gd name="T2" fmla="*/ 0 w 510"/>
              <a:gd name="T3" fmla="*/ 2147483647 h 74"/>
              <a:gd name="T4" fmla="*/ 2147483647 w 510"/>
              <a:gd name="T5" fmla="*/ 2147483647 h 74"/>
              <a:gd name="T6" fmla="*/ 2147483647 w 510"/>
              <a:gd name="T7" fmla="*/ 2147483647 h 74"/>
              <a:gd name="T8" fmla="*/ 2147483647 w 510"/>
              <a:gd name="T9" fmla="*/ 2147483647 h 74"/>
              <a:gd name="T10" fmla="*/ 2147483647 w 510"/>
              <a:gd name="T11" fmla="*/ 2147483647 h 74"/>
              <a:gd name="T12" fmla="*/ 2147483647 w 510"/>
              <a:gd name="T13" fmla="*/ 2147483647 h 74"/>
              <a:gd name="T14" fmla="*/ 2147483647 w 510"/>
              <a:gd name="T15" fmla="*/ 2147483647 h 74"/>
              <a:gd name="T16" fmla="*/ 2147483647 w 510"/>
              <a:gd name="T17" fmla="*/ 2147483647 h 74"/>
              <a:gd name="T18" fmla="*/ 2147483647 w 510"/>
              <a:gd name="T19" fmla="*/ 2147483647 h 74"/>
              <a:gd name="T20" fmla="*/ 2147483647 w 510"/>
              <a:gd name="T21" fmla="*/ 2147483647 h 74"/>
              <a:gd name="T22" fmla="*/ 2147483647 w 510"/>
              <a:gd name="T23" fmla="*/ 2147483647 h 74"/>
              <a:gd name="T24" fmla="*/ 2147483647 w 510"/>
              <a:gd name="T25" fmla="*/ 2147483647 h 74"/>
              <a:gd name="T26" fmla="*/ 2147483647 w 510"/>
              <a:gd name="T27" fmla="*/ 2147483647 h 74"/>
              <a:gd name="T28" fmla="*/ 2147483647 w 510"/>
              <a:gd name="T29" fmla="*/ 2147483647 h 74"/>
              <a:gd name="T30" fmla="*/ 2147483647 w 510"/>
              <a:gd name="T31" fmla="*/ 2147483647 h 74"/>
              <a:gd name="T32" fmla="*/ 2147483647 w 510"/>
              <a:gd name="T33" fmla="*/ 0 h 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0"/>
              <a:gd name="T52" fmla="*/ 0 h 74"/>
              <a:gd name="T53" fmla="*/ 510 w 510"/>
              <a:gd name="T54" fmla="*/ 74 h 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0" h="74">
                <a:moveTo>
                  <a:pt x="5" y="0"/>
                </a:moveTo>
                <a:lnTo>
                  <a:pt x="0" y="28"/>
                </a:lnTo>
                <a:lnTo>
                  <a:pt x="130" y="46"/>
                </a:lnTo>
                <a:lnTo>
                  <a:pt x="259" y="65"/>
                </a:lnTo>
                <a:lnTo>
                  <a:pt x="261" y="65"/>
                </a:lnTo>
                <a:lnTo>
                  <a:pt x="380" y="65"/>
                </a:lnTo>
                <a:lnTo>
                  <a:pt x="380" y="51"/>
                </a:lnTo>
                <a:lnTo>
                  <a:pt x="379" y="65"/>
                </a:lnTo>
                <a:lnTo>
                  <a:pt x="508" y="74"/>
                </a:lnTo>
                <a:lnTo>
                  <a:pt x="510" y="45"/>
                </a:lnTo>
                <a:lnTo>
                  <a:pt x="381" y="36"/>
                </a:lnTo>
                <a:lnTo>
                  <a:pt x="380" y="36"/>
                </a:lnTo>
                <a:lnTo>
                  <a:pt x="261" y="36"/>
                </a:lnTo>
                <a:lnTo>
                  <a:pt x="261" y="51"/>
                </a:lnTo>
                <a:lnTo>
                  <a:pt x="264" y="38"/>
                </a:lnTo>
                <a:lnTo>
                  <a:pt x="135" y="19"/>
                </a:lnTo>
                <a:lnTo>
                  <a:pt x="5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3" name="Freeform 65"/>
          <p:cNvSpPr>
            <a:spLocks/>
          </p:cNvSpPr>
          <p:nvPr/>
        </p:nvSpPr>
        <p:spPr bwMode="auto">
          <a:xfrm>
            <a:off x="4757738" y="2641600"/>
            <a:ext cx="527050" cy="34925"/>
          </a:xfrm>
          <a:custGeom>
            <a:avLst/>
            <a:gdLst>
              <a:gd name="T0" fmla="*/ 2147483647 w 498"/>
              <a:gd name="T1" fmla="*/ 0 h 58"/>
              <a:gd name="T2" fmla="*/ 0 w 498"/>
              <a:gd name="T3" fmla="*/ 2147483647 h 58"/>
              <a:gd name="T4" fmla="*/ 2147483647 w 498"/>
              <a:gd name="T5" fmla="*/ 2147483647 h 58"/>
              <a:gd name="T6" fmla="*/ 2147483647 w 498"/>
              <a:gd name="T7" fmla="*/ 2147483647 h 58"/>
              <a:gd name="T8" fmla="*/ 2147483647 w 498"/>
              <a:gd name="T9" fmla="*/ 2147483647 h 58"/>
              <a:gd name="T10" fmla="*/ 2147483647 w 498"/>
              <a:gd name="T11" fmla="*/ 2147483647 h 58"/>
              <a:gd name="T12" fmla="*/ 2147483647 w 498"/>
              <a:gd name="T13" fmla="*/ 2147483647 h 58"/>
              <a:gd name="T14" fmla="*/ 2147483647 w 498"/>
              <a:gd name="T15" fmla="*/ 2147483647 h 58"/>
              <a:gd name="T16" fmla="*/ 2147483647 w 498"/>
              <a:gd name="T17" fmla="*/ 2147483647 h 58"/>
              <a:gd name="T18" fmla="*/ 2147483647 w 498"/>
              <a:gd name="T19" fmla="*/ 0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98"/>
              <a:gd name="T31" fmla="*/ 0 h 58"/>
              <a:gd name="T32" fmla="*/ 498 w 498"/>
              <a:gd name="T33" fmla="*/ 58 h 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98" h="58">
                <a:moveTo>
                  <a:pt x="2" y="0"/>
                </a:moveTo>
                <a:lnTo>
                  <a:pt x="0" y="29"/>
                </a:lnTo>
                <a:lnTo>
                  <a:pt x="247" y="48"/>
                </a:lnTo>
                <a:lnTo>
                  <a:pt x="249" y="48"/>
                </a:lnTo>
                <a:lnTo>
                  <a:pt x="496" y="58"/>
                </a:lnTo>
                <a:lnTo>
                  <a:pt x="498" y="29"/>
                </a:lnTo>
                <a:lnTo>
                  <a:pt x="250" y="19"/>
                </a:lnTo>
                <a:lnTo>
                  <a:pt x="249" y="34"/>
                </a:lnTo>
                <a:lnTo>
                  <a:pt x="250" y="19"/>
                </a:lnTo>
                <a:lnTo>
                  <a:pt x="2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4" name="Freeform 66"/>
          <p:cNvSpPr>
            <a:spLocks/>
          </p:cNvSpPr>
          <p:nvPr/>
        </p:nvSpPr>
        <p:spPr bwMode="auto">
          <a:xfrm>
            <a:off x="5283200" y="2660650"/>
            <a:ext cx="534988" cy="17463"/>
          </a:xfrm>
          <a:custGeom>
            <a:avLst/>
            <a:gdLst>
              <a:gd name="T0" fmla="*/ 0 w 507"/>
              <a:gd name="T1" fmla="*/ 0 h 30"/>
              <a:gd name="T2" fmla="*/ 0 w 507"/>
              <a:gd name="T3" fmla="*/ 2147483647 h 30"/>
              <a:gd name="T4" fmla="*/ 2147483647 w 507"/>
              <a:gd name="T5" fmla="*/ 2147483647 h 30"/>
              <a:gd name="T6" fmla="*/ 2147483647 w 507"/>
              <a:gd name="T7" fmla="*/ 2147483647 h 30"/>
              <a:gd name="T8" fmla="*/ 0 w 507"/>
              <a:gd name="T9" fmla="*/ 0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7"/>
              <a:gd name="T16" fmla="*/ 0 h 30"/>
              <a:gd name="T17" fmla="*/ 507 w 507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7" h="30">
                <a:moveTo>
                  <a:pt x="0" y="0"/>
                </a:moveTo>
                <a:lnTo>
                  <a:pt x="0" y="29"/>
                </a:lnTo>
                <a:lnTo>
                  <a:pt x="507" y="30"/>
                </a:lnTo>
                <a:lnTo>
                  <a:pt x="507" y="1"/>
                </a:lnTo>
                <a:lnTo>
                  <a:pt x="0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5" name="Freeform 67"/>
          <p:cNvSpPr>
            <a:spLocks/>
          </p:cNvSpPr>
          <p:nvPr/>
        </p:nvSpPr>
        <p:spPr bwMode="auto">
          <a:xfrm>
            <a:off x="5818188" y="2641600"/>
            <a:ext cx="538162" cy="34925"/>
          </a:xfrm>
          <a:custGeom>
            <a:avLst/>
            <a:gdLst>
              <a:gd name="T0" fmla="*/ 0 w 508"/>
              <a:gd name="T1" fmla="*/ 2147483647 h 58"/>
              <a:gd name="T2" fmla="*/ 2147483647 w 508"/>
              <a:gd name="T3" fmla="*/ 2147483647 h 58"/>
              <a:gd name="T4" fmla="*/ 2147483647 w 508"/>
              <a:gd name="T5" fmla="*/ 2147483647 h 58"/>
              <a:gd name="T6" fmla="*/ 2147483647 w 508"/>
              <a:gd name="T7" fmla="*/ 0 h 58"/>
              <a:gd name="T8" fmla="*/ 0 w 508"/>
              <a:gd name="T9" fmla="*/ 2147483647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"/>
              <a:gd name="T16" fmla="*/ 0 h 58"/>
              <a:gd name="T17" fmla="*/ 508 w 508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" h="58">
                <a:moveTo>
                  <a:pt x="0" y="29"/>
                </a:moveTo>
                <a:lnTo>
                  <a:pt x="2" y="58"/>
                </a:lnTo>
                <a:lnTo>
                  <a:pt x="508" y="29"/>
                </a:lnTo>
                <a:lnTo>
                  <a:pt x="505" y="0"/>
                </a:lnTo>
                <a:lnTo>
                  <a:pt x="0" y="29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6" name="Freeform 68"/>
          <p:cNvSpPr>
            <a:spLocks/>
          </p:cNvSpPr>
          <p:nvPr/>
        </p:nvSpPr>
        <p:spPr bwMode="auto">
          <a:xfrm>
            <a:off x="6354763" y="2608263"/>
            <a:ext cx="539750" cy="52387"/>
          </a:xfrm>
          <a:custGeom>
            <a:avLst/>
            <a:gdLst>
              <a:gd name="T0" fmla="*/ 0 w 510"/>
              <a:gd name="T1" fmla="*/ 2147483647 h 84"/>
              <a:gd name="T2" fmla="*/ 2147483647 w 510"/>
              <a:gd name="T3" fmla="*/ 2147483647 h 84"/>
              <a:gd name="T4" fmla="*/ 2147483647 w 510"/>
              <a:gd name="T5" fmla="*/ 2147483647 h 84"/>
              <a:gd name="T6" fmla="*/ 2147483647 w 510"/>
              <a:gd name="T7" fmla="*/ 2147483647 h 84"/>
              <a:gd name="T8" fmla="*/ 2147483647 w 510"/>
              <a:gd name="T9" fmla="*/ 0 h 84"/>
              <a:gd name="T10" fmla="*/ 2147483647 w 510"/>
              <a:gd name="T11" fmla="*/ 2147483647 h 84"/>
              <a:gd name="T12" fmla="*/ 0 w 510"/>
              <a:gd name="T13" fmla="*/ 2147483647 h 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0"/>
              <a:gd name="T22" fmla="*/ 0 h 84"/>
              <a:gd name="T23" fmla="*/ 510 w 510"/>
              <a:gd name="T24" fmla="*/ 84 h 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0" h="84">
                <a:moveTo>
                  <a:pt x="0" y="56"/>
                </a:moveTo>
                <a:lnTo>
                  <a:pt x="4" y="84"/>
                </a:lnTo>
                <a:lnTo>
                  <a:pt x="263" y="56"/>
                </a:lnTo>
                <a:lnTo>
                  <a:pt x="510" y="28"/>
                </a:lnTo>
                <a:lnTo>
                  <a:pt x="507" y="0"/>
                </a:lnTo>
                <a:lnTo>
                  <a:pt x="259" y="29"/>
                </a:lnTo>
                <a:lnTo>
                  <a:pt x="0" y="56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7" name="Freeform 69"/>
          <p:cNvSpPr>
            <a:spLocks/>
          </p:cNvSpPr>
          <p:nvPr/>
        </p:nvSpPr>
        <p:spPr bwMode="auto">
          <a:xfrm>
            <a:off x="6888163" y="2565400"/>
            <a:ext cx="528637" cy="60325"/>
          </a:xfrm>
          <a:custGeom>
            <a:avLst/>
            <a:gdLst>
              <a:gd name="T0" fmla="*/ 0 w 501"/>
              <a:gd name="T1" fmla="*/ 2147483647 h 103"/>
              <a:gd name="T2" fmla="*/ 2147483647 w 501"/>
              <a:gd name="T3" fmla="*/ 2147483647 h 103"/>
              <a:gd name="T4" fmla="*/ 2147483647 w 501"/>
              <a:gd name="T5" fmla="*/ 2147483647 h 103"/>
              <a:gd name="T6" fmla="*/ 2147483647 w 501"/>
              <a:gd name="T7" fmla="*/ 2147483647 h 103"/>
              <a:gd name="T8" fmla="*/ 2147483647 w 501"/>
              <a:gd name="T9" fmla="*/ 0 h 103"/>
              <a:gd name="T10" fmla="*/ 2147483647 w 501"/>
              <a:gd name="T11" fmla="*/ 2147483647 h 103"/>
              <a:gd name="T12" fmla="*/ 0 w 501"/>
              <a:gd name="T13" fmla="*/ 2147483647 h 1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1"/>
              <a:gd name="T22" fmla="*/ 0 h 103"/>
              <a:gd name="T23" fmla="*/ 501 w 501"/>
              <a:gd name="T24" fmla="*/ 103 h 10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1" h="103">
                <a:moveTo>
                  <a:pt x="0" y="75"/>
                </a:moveTo>
                <a:lnTo>
                  <a:pt x="5" y="103"/>
                </a:lnTo>
                <a:lnTo>
                  <a:pt x="253" y="65"/>
                </a:lnTo>
                <a:lnTo>
                  <a:pt x="501" y="28"/>
                </a:lnTo>
                <a:lnTo>
                  <a:pt x="496" y="0"/>
                </a:lnTo>
                <a:lnTo>
                  <a:pt x="248" y="37"/>
                </a:lnTo>
                <a:lnTo>
                  <a:pt x="0" y="75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8" name="Freeform 70"/>
          <p:cNvSpPr>
            <a:spLocks/>
          </p:cNvSpPr>
          <p:nvPr/>
        </p:nvSpPr>
        <p:spPr bwMode="auto">
          <a:xfrm>
            <a:off x="7410450" y="2497138"/>
            <a:ext cx="544513" cy="84137"/>
          </a:xfrm>
          <a:custGeom>
            <a:avLst/>
            <a:gdLst>
              <a:gd name="T0" fmla="*/ 0 w 514"/>
              <a:gd name="T1" fmla="*/ 2147483647 h 141"/>
              <a:gd name="T2" fmla="*/ 2147483647 w 514"/>
              <a:gd name="T3" fmla="*/ 2147483647 h 141"/>
              <a:gd name="T4" fmla="*/ 2147483647 w 514"/>
              <a:gd name="T5" fmla="*/ 2147483647 h 141"/>
              <a:gd name="T6" fmla="*/ 2147483647 w 514"/>
              <a:gd name="T7" fmla="*/ 2147483647 h 141"/>
              <a:gd name="T8" fmla="*/ 2147483647 w 514"/>
              <a:gd name="T9" fmla="*/ 0 h 141"/>
              <a:gd name="T10" fmla="*/ 2147483647 w 514"/>
              <a:gd name="T11" fmla="*/ 2147483647 h 141"/>
              <a:gd name="T12" fmla="*/ 0 w 514"/>
              <a:gd name="T13" fmla="*/ 2147483647 h 1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4"/>
              <a:gd name="T22" fmla="*/ 0 h 141"/>
              <a:gd name="T23" fmla="*/ 514 w 514"/>
              <a:gd name="T24" fmla="*/ 141 h 1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4" h="141">
                <a:moveTo>
                  <a:pt x="0" y="113"/>
                </a:moveTo>
                <a:lnTo>
                  <a:pt x="7" y="141"/>
                </a:lnTo>
                <a:lnTo>
                  <a:pt x="255" y="84"/>
                </a:lnTo>
                <a:lnTo>
                  <a:pt x="514" y="28"/>
                </a:lnTo>
                <a:lnTo>
                  <a:pt x="506" y="0"/>
                </a:lnTo>
                <a:lnTo>
                  <a:pt x="247" y="56"/>
                </a:lnTo>
                <a:lnTo>
                  <a:pt x="0" y="113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9" name="Freeform 71"/>
          <p:cNvSpPr>
            <a:spLocks/>
          </p:cNvSpPr>
          <p:nvPr/>
        </p:nvSpPr>
        <p:spPr bwMode="auto">
          <a:xfrm>
            <a:off x="1541463" y="1179513"/>
            <a:ext cx="566737" cy="936625"/>
          </a:xfrm>
          <a:custGeom>
            <a:avLst/>
            <a:gdLst>
              <a:gd name="T0" fmla="*/ 2147483647 w 535"/>
              <a:gd name="T1" fmla="*/ 0 h 1573"/>
              <a:gd name="T2" fmla="*/ 0 w 535"/>
              <a:gd name="T3" fmla="*/ 2147483647 h 1573"/>
              <a:gd name="T4" fmla="*/ 2147483647 w 535"/>
              <a:gd name="T5" fmla="*/ 2147483647 h 1573"/>
              <a:gd name="T6" fmla="*/ 2147483647 w 535"/>
              <a:gd name="T7" fmla="*/ 2147483647 h 1573"/>
              <a:gd name="T8" fmla="*/ 2147483647 w 535"/>
              <a:gd name="T9" fmla="*/ 2147483647 h 1573"/>
              <a:gd name="T10" fmla="*/ 2147483647 w 535"/>
              <a:gd name="T11" fmla="*/ 2147483647 h 1573"/>
              <a:gd name="T12" fmla="*/ 2147483647 w 535"/>
              <a:gd name="T13" fmla="*/ 2147483647 h 1573"/>
              <a:gd name="T14" fmla="*/ 2147483647 w 535"/>
              <a:gd name="T15" fmla="*/ 2147483647 h 1573"/>
              <a:gd name="T16" fmla="*/ 2147483647 w 535"/>
              <a:gd name="T17" fmla="*/ 2147483647 h 1573"/>
              <a:gd name="T18" fmla="*/ 2147483647 w 535"/>
              <a:gd name="T19" fmla="*/ 2147483647 h 1573"/>
              <a:gd name="T20" fmla="*/ 2147483647 w 535"/>
              <a:gd name="T21" fmla="*/ 2147483647 h 1573"/>
              <a:gd name="T22" fmla="*/ 2147483647 w 535"/>
              <a:gd name="T23" fmla="*/ 2147483647 h 1573"/>
              <a:gd name="T24" fmla="*/ 2147483647 w 535"/>
              <a:gd name="T25" fmla="*/ 2147483647 h 1573"/>
              <a:gd name="T26" fmla="*/ 2147483647 w 535"/>
              <a:gd name="T27" fmla="*/ 2147483647 h 1573"/>
              <a:gd name="T28" fmla="*/ 2147483647 w 535"/>
              <a:gd name="T29" fmla="*/ 2147483647 h 1573"/>
              <a:gd name="T30" fmla="*/ 2147483647 w 535"/>
              <a:gd name="T31" fmla="*/ 2147483647 h 1573"/>
              <a:gd name="T32" fmla="*/ 2147483647 w 535"/>
              <a:gd name="T33" fmla="*/ 2147483647 h 1573"/>
              <a:gd name="T34" fmla="*/ 2147483647 w 535"/>
              <a:gd name="T35" fmla="*/ 2147483647 h 1573"/>
              <a:gd name="T36" fmla="*/ 2147483647 w 535"/>
              <a:gd name="T37" fmla="*/ 2147483647 h 1573"/>
              <a:gd name="T38" fmla="*/ 2147483647 w 535"/>
              <a:gd name="T39" fmla="*/ 2147483647 h 1573"/>
              <a:gd name="T40" fmla="*/ 2147483647 w 535"/>
              <a:gd name="T41" fmla="*/ 2147483647 h 1573"/>
              <a:gd name="T42" fmla="*/ 2147483647 w 535"/>
              <a:gd name="T43" fmla="*/ 2147483647 h 1573"/>
              <a:gd name="T44" fmla="*/ 2147483647 w 535"/>
              <a:gd name="T45" fmla="*/ 2147483647 h 1573"/>
              <a:gd name="T46" fmla="*/ 2147483647 w 535"/>
              <a:gd name="T47" fmla="*/ 2147483647 h 1573"/>
              <a:gd name="T48" fmla="*/ 2147483647 w 535"/>
              <a:gd name="T49" fmla="*/ 2147483647 h 1573"/>
              <a:gd name="T50" fmla="*/ 2147483647 w 535"/>
              <a:gd name="T51" fmla="*/ 2147483647 h 1573"/>
              <a:gd name="T52" fmla="*/ 2147483647 w 535"/>
              <a:gd name="T53" fmla="*/ 2147483647 h 1573"/>
              <a:gd name="T54" fmla="*/ 2147483647 w 535"/>
              <a:gd name="T55" fmla="*/ 2147483647 h 1573"/>
              <a:gd name="T56" fmla="*/ 2147483647 w 535"/>
              <a:gd name="T57" fmla="*/ 2147483647 h 1573"/>
              <a:gd name="T58" fmla="*/ 2147483647 w 535"/>
              <a:gd name="T59" fmla="*/ 2147483647 h 1573"/>
              <a:gd name="T60" fmla="*/ 2147483647 w 535"/>
              <a:gd name="T61" fmla="*/ 2147483647 h 1573"/>
              <a:gd name="T62" fmla="*/ 2147483647 w 535"/>
              <a:gd name="T63" fmla="*/ 2147483647 h 1573"/>
              <a:gd name="T64" fmla="*/ 2147483647 w 535"/>
              <a:gd name="T65" fmla="*/ 2147483647 h 1573"/>
              <a:gd name="T66" fmla="*/ 2147483647 w 535"/>
              <a:gd name="T67" fmla="*/ 2147483647 h 1573"/>
              <a:gd name="T68" fmla="*/ 2147483647 w 535"/>
              <a:gd name="T69" fmla="*/ 2147483647 h 1573"/>
              <a:gd name="T70" fmla="*/ 2147483647 w 535"/>
              <a:gd name="T71" fmla="*/ 2147483647 h 1573"/>
              <a:gd name="T72" fmla="*/ 2147483647 w 535"/>
              <a:gd name="T73" fmla="*/ 2147483647 h 1573"/>
              <a:gd name="T74" fmla="*/ 2147483647 w 535"/>
              <a:gd name="T75" fmla="*/ 2147483647 h 1573"/>
              <a:gd name="T76" fmla="*/ 2147483647 w 535"/>
              <a:gd name="T77" fmla="*/ 2147483647 h 1573"/>
              <a:gd name="T78" fmla="*/ 2147483647 w 535"/>
              <a:gd name="T79" fmla="*/ 2147483647 h 1573"/>
              <a:gd name="T80" fmla="*/ 2147483647 w 535"/>
              <a:gd name="T81" fmla="*/ 0 h 157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35"/>
              <a:gd name="T124" fmla="*/ 0 h 1573"/>
              <a:gd name="T125" fmla="*/ 535 w 535"/>
              <a:gd name="T126" fmla="*/ 1573 h 157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35" h="1573">
                <a:moveTo>
                  <a:pt x="31" y="0"/>
                </a:moveTo>
                <a:lnTo>
                  <a:pt x="0" y="8"/>
                </a:lnTo>
                <a:lnTo>
                  <a:pt x="64" y="215"/>
                </a:lnTo>
                <a:lnTo>
                  <a:pt x="129" y="431"/>
                </a:lnTo>
                <a:lnTo>
                  <a:pt x="194" y="648"/>
                </a:lnTo>
                <a:lnTo>
                  <a:pt x="209" y="644"/>
                </a:lnTo>
                <a:lnTo>
                  <a:pt x="194" y="647"/>
                </a:lnTo>
                <a:lnTo>
                  <a:pt x="248" y="873"/>
                </a:lnTo>
                <a:lnTo>
                  <a:pt x="248" y="874"/>
                </a:lnTo>
                <a:lnTo>
                  <a:pt x="311" y="1081"/>
                </a:lnTo>
                <a:lnTo>
                  <a:pt x="377" y="1270"/>
                </a:lnTo>
                <a:lnTo>
                  <a:pt x="377" y="1271"/>
                </a:lnTo>
                <a:lnTo>
                  <a:pt x="409" y="1356"/>
                </a:lnTo>
                <a:lnTo>
                  <a:pt x="442" y="1441"/>
                </a:lnTo>
                <a:lnTo>
                  <a:pt x="442" y="1442"/>
                </a:lnTo>
                <a:lnTo>
                  <a:pt x="474" y="1508"/>
                </a:lnTo>
                <a:lnTo>
                  <a:pt x="489" y="1502"/>
                </a:lnTo>
                <a:lnTo>
                  <a:pt x="474" y="1507"/>
                </a:lnTo>
                <a:lnTo>
                  <a:pt x="505" y="1573"/>
                </a:lnTo>
                <a:lnTo>
                  <a:pt x="535" y="1562"/>
                </a:lnTo>
                <a:lnTo>
                  <a:pt x="504" y="1496"/>
                </a:lnTo>
                <a:lnTo>
                  <a:pt x="472" y="1429"/>
                </a:lnTo>
                <a:lnTo>
                  <a:pt x="457" y="1435"/>
                </a:lnTo>
                <a:lnTo>
                  <a:pt x="472" y="1430"/>
                </a:lnTo>
                <a:lnTo>
                  <a:pt x="439" y="1346"/>
                </a:lnTo>
                <a:lnTo>
                  <a:pt x="407" y="1261"/>
                </a:lnTo>
                <a:lnTo>
                  <a:pt x="392" y="1266"/>
                </a:lnTo>
                <a:lnTo>
                  <a:pt x="407" y="1261"/>
                </a:lnTo>
                <a:lnTo>
                  <a:pt x="342" y="1072"/>
                </a:lnTo>
                <a:lnTo>
                  <a:pt x="326" y="1077"/>
                </a:lnTo>
                <a:lnTo>
                  <a:pt x="343" y="1073"/>
                </a:lnTo>
                <a:lnTo>
                  <a:pt x="279" y="866"/>
                </a:lnTo>
                <a:lnTo>
                  <a:pt x="263" y="870"/>
                </a:lnTo>
                <a:lnTo>
                  <a:pt x="279" y="868"/>
                </a:lnTo>
                <a:lnTo>
                  <a:pt x="225" y="642"/>
                </a:lnTo>
                <a:lnTo>
                  <a:pt x="225" y="641"/>
                </a:lnTo>
                <a:lnTo>
                  <a:pt x="160" y="424"/>
                </a:lnTo>
                <a:lnTo>
                  <a:pt x="95" y="207"/>
                </a:lnTo>
                <a:lnTo>
                  <a:pt x="31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0" name="Freeform 72"/>
          <p:cNvSpPr>
            <a:spLocks/>
          </p:cNvSpPr>
          <p:nvPr/>
        </p:nvSpPr>
        <p:spPr bwMode="auto">
          <a:xfrm>
            <a:off x="2076450" y="2108200"/>
            <a:ext cx="558800" cy="163513"/>
          </a:xfrm>
          <a:custGeom>
            <a:avLst/>
            <a:gdLst>
              <a:gd name="T0" fmla="*/ 2147483647 w 526"/>
              <a:gd name="T1" fmla="*/ 0 h 275"/>
              <a:gd name="T2" fmla="*/ 0 w 526"/>
              <a:gd name="T3" fmla="*/ 2147483647 h 275"/>
              <a:gd name="T4" fmla="*/ 2147483647 w 526"/>
              <a:gd name="T5" fmla="*/ 2147483647 h 275"/>
              <a:gd name="T6" fmla="*/ 2147483647 w 526"/>
              <a:gd name="T7" fmla="*/ 2147483647 h 275"/>
              <a:gd name="T8" fmla="*/ 2147483647 w 526"/>
              <a:gd name="T9" fmla="*/ 2147483647 h 275"/>
              <a:gd name="T10" fmla="*/ 2147483647 w 526"/>
              <a:gd name="T11" fmla="*/ 2147483647 h 275"/>
              <a:gd name="T12" fmla="*/ 2147483647 w 526"/>
              <a:gd name="T13" fmla="*/ 2147483647 h 275"/>
              <a:gd name="T14" fmla="*/ 2147483647 w 526"/>
              <a:gd name="T15" fmla="*/ 2147483647 h 275"/>
              <a:gd name="T16" fmla="*/ 2147483647 w 526"/>
              <a:gd name="T17" fmla="*/ 2147483647 h 275"/>
              <a:gd name="T18" fmla="*/ 2147483647 w 526"/>
              <a:gd name="T19" fmla="*/ 2147483647 h 275"/>
              <a:gd name="T20" fmla="*/ 2147483647 w 526"/>
              <a:gd name="T21" fmla="*/ 2147483647 h 275"/>
              <a:gd name="T22" fmla="*/ 2147483647 w 526"/>
              <a:gd name="T23" fmla="*/ 2147483647 h 275"/>
              <a:gd name="T24" fmla="*/ 2147483647 w 526"/>
              <a:gd name="T25" fmla="*/ 2147483647 h 275"/>
              <a:gd name="T26" fmla="*/ 2147483647 w 526"/>
              <a:gd name="T27" fmla="*/ 2147483647 h 275"/>
              <a:gd name="T28" fmla="*/ 2147483647 w 526"/>
              <a:gd name="T29" fmla="*/ 2147483647 h 275"/>
              <a:gd name="T30" fmla="*/ 2147483647 w 526"/>
              <a:gd name="T31" fmla="*/ 2147483647 h 275"/>
              <a:gd name="T32" fmla="*/ 2147483647 w 526"/>
              <a:gd name="T33" fmla="*/ 2147483647 h 275"/>
              <a:gd name="T34" fmla="*/ 2147483647 w 526"/>
              <a:gd name="T35" fmla="*/ 2147483647 h 275"/>
              <a:gd name="T36" fmla="*/ 2147483647 w 526"/>
              <a:gd name="T37" fmla="*/ 2147483647 h 275"/>
              <a:gd name="T38" fmla="*/ 2147483647 w 526"/>
              <a:gd name="T39" fmla="*/ 2147483647 h 275"/>
              <a:gd name="T40" fmla="*/ 2147483647 w 526"/>
              <a:gd name="T41" fmla="*/ 2147483647 h 275"/>
              <a:gd name="T42" fmla="*/ 2147483647 w 526"/>
              <a:gd name="T43" fmla="*/ 2147483647 h 275"/>
              <a:gd name="T44" fmla="*/ 2147483647 w 526"/>
              <a:gd name="T45" fmla="*/ 2147483647 h 275"/>
              <a:gd name="T46" fmla="*/ 2147483647 w 526"/>
              <a:gd name="T47" fmla="*/ 2147483647 h 275"/>
              <a:gd name="T48" fmla="*/ 2147483647 w 526"/>
              <a:gd name="T49" fmla="*/ 2147483647 h 275"/>
              <a:gd name="T50" fmla="*/ 2147483647 w 526"/>
              <a:gd name="T51" fmla="*/ 2147483647 h 275"/>
              <a:gd name="T52" fmla="*/ 2147483647 w 526"/>
              <a:gd name="T53" fmla="*/ 2147483647 h 275"/>
              <a:gd name="T54" fmla="*/ 2147483647 w 526"/>
              <a:gd name="T55" fmla="*/ 2147483647 h 275"/>
              <a:gd name="T56" fmla="*/ 2147483647 w 526"/>
              <a:gd name="T57" fmla="*/ 2147483647 h 275"/>
              <a:gd name="T58" fmla="*/ 2147483647 w 526"/>
              <a:gd name="T59" fmla="*/ 2147483647 h 275"/>
              <a:gd name="T60" fmla="*/ 2147483647 w 526"/>
              <a:gd name="T61" fmla="*/ 2147483647 h 275"/>
              <a:gd name="T62" fmla="*/ 2147483647 w 526"/>
              <a:gd name="T63" fmla="*/ 2147483647 h 275"/>
              <a:gd name="T64" fmla="*/ 2147483647 w 526"/>
              <a:gd name="T65" fmla="*/ 2147483647 h 275"/>
              <a:gd name="T66" fmla="*/ 2147483647 w 526"/>
              <a:gd name="T67" fmla="*/ 2147483647 h 275"/>
              <a:gd name="T68" fmla="*/ 2147483647 w 526"/>
              <a:gd name="T69" fmla="*/ 2147483647 h 275"/>
              <a:gd name="T70" fmla="*/ 2147483647 w 526"/>
              <a:gd name="T71" fmla="*/ 2147483647 h 275"/>
              <a:gd name="T72" fmla="*/ 2147483647 w 526"/>
              <a:gd name="T73" fmla="*/ 2147483647 h 275"/>
              <a:gd name="T74" fmla="*/ 2147483647 w 526"/>
              <a:gd name="T75" fmla="*/ 0 h 27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26"/>
              <a:gd name="T115" fmla="*/ 0 h 275"/>
              <a:gd name="T116" fmla="*/ 526 w 526"/>
              <a:gd name="T117" fmla="*/ 275 h 27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26" h="275">
                <a:moveTo>
                  <a:pt x="27" y="0"/>
                </a:moveTo>
                <a:lnTo>
                  <a:pt x="0" y="15"/>
                </a:lnTo>
                <a:lnTo>
                  <a:pt x="53" y="91"/>
                </a:lnTo>
                <a:lnTo>
                  <a:pt x="56" y="93"/>
                </a:lnTo>
                <a:lnTo>
                  <a:pt x="56" y="94"/>
                </a:lnTo>
                <a:lnTo>
                  <a:pt x="121" y="151"/>
                </a:lnTo>
                <a:lnTo>
                  <a:pt x="123" y="152"/>
                </a:lnTo>
                <a:lnTo>
                  <a:pt x="189" y="189"/>
                </a:lnTo>
                <a:lnTo>
                  <a:pt x="194" y="191"/>
                </a:lnTo>
                <a:lnTo>
                  <a:pt x="269" y="210"/>
                </a:lnTo>
                <a:lnTo>
                  <a:pt x="272" y="195"/>
                </a:lnTo>
                <a:lnTo>
                  <a:pt x="267" y="209"/>
                </a:lnTo>
                <a:lnTo>
                  <a:pt x="332" y="228"/>
                </a:lnTo>
                <a:lnTo>
                  <a:pt x="396" y="247"/>
                </a:lnTo>
                <a:lnTo>
                  <a:pt x="399" y="248"/>
                </a:lnTo>
                <a:lnTo>
                  <a:pt x="464" y="258"/>
                </a:lnTo>
                <a:lnTo>
                  <a:pt x="466" y="243"/>
                </a:lnTo>
                <a:lnTo>
                  <a:pt x="460" y="257"/>
                </a:lnTo>
                <a:lnTo>
                  <a:pt x="514" y="275"/>
                </a:lnTo>
                <a:lnTo>
                  <a:pt x="526" y="249"/>
                </a:lnTo>
                <a:lnTo>
                  <a:pt x="472" y="230"/>
                </a:lnTo>
                <a:lnTo>
                  <a:pt x="469" y="230"/>
                </a:lnTo>
                <a:lnTo>
                  <a:pt x="404" y="220"/>
                </a:lnTo>
                <a:lnTo>
                  <a:pt x="401" y="233"/>
                </a:lnTo>
                <a:lnTo>
                  <a:pt x="406" y="220"/>
                </a:lnTo>
                <a:lnTo>
                  <a:pt x="342" y="201"/>
                </a:lnTo>
                <a:lnTo>
                  <a:pt x="277" y="182"/>
                </a:lnTo>
                <a:lnTo>
                  <a:pt x="202" y="163"/>
                </a:lnTo>
                <a:lnTo>
                  <a:pt x="197" y="176"/>
                </a:lnTo>
                <a:lnTo>
                  <a:pt x="206" y="164"/>
                </a:lnTo>
                <a:lnTo>
                  <a:pt x="141" y="127"/>
                </a:lnTo>
                <a:lnTo>
                  <a:pt x="132" y="140"/>
                </a:lnTo>
                <a:lnTo>
                  <a:pt x="143" y="130"/>
                </a:lnTo>
                <a:lnTo>
                  <a:pt x="78" y="73"/>
                </a:lnTo>
                <a:lnTo>
                  <a:pt x="67" y="83"/>
                </a:lnTo>
                <a:lnTo>
                  <a:pt x="81" y="75"/>
                </a:lnTo>
                <a:lnTo>
                  <a:pt x="2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1" name="Freeform 73"/>
          <p:cNvSpPr>
            <a:spLocks/>
          </p:cNvSpPr>
          <p:nvPr/>
        </p:nvSpPr>
        <p:spPr bwMode="auto">
          <a:xfrm>
            <a:off x="2620963" y="2255838"/>
            <a:ext cx="539750" cy="146050"/>
          </a:xfrm>
          <a:custGeom>
            <a:avLst/>
            <a:gdLst>
              <a:gd name="T0" fmla="*/ 2147483647 w 510"/>
              <a:gd name="T1" fmla="*/ 0 h 242"/>
              <a:gd name="T2" fmla="*/ 0 w 510"/>
              <a:gd name="T3" fmla="*/ 2147483647 h 242"/>
              <a:gd name="T4" fmla="*/ 2147483647 w 510"/>
              <a:gd name="T5" fmla="*/ 2147483647 h 242"/>
              <a:gd name="T6" fmla="*/ 2147483647 w 510"/>
              <a:gd name="T7" fmla="*/ 2147483647 h 242"/>
              <a:gd name="T8" fmla="*/ 2147483647 w 510"/>
              <a:gd name="T9" fmla="*/ 2147483647 h 242"/>
              <a:gd name="T10" fmla="*/ 2147483647 w 510"/>
              <a:gd name="T11" fmla="*/ 2147483647 h 242"/>
              <a:gd name="T12" fmla="*/ 2147483647 w 510"/>
              <a:gd name="T13" fmla="*/ 2147483647 h 242"/>
              <a:gd name="T14" fmla="*/ 2147483647 w 510"/>
              <a:gd name="T15" fmla="*/ 2147483647 h 242"/>
              <a:gd name="T16" fmla="*/ 2147483647 w 510"/>
              <a:gd name="T17" fmla="*/ 2147483647 h 242"/>
              <a:gd name="T18" fmla="*/ 2147483647 w 510"/>
              <a:gd name="T19" fmla="*/ 0 h 2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0"/>
              <a:gd name="T31" fmla="*/ 0 h 242"/>
              <a:gd name="T32" fmla="*/ 510 w 510"/>
              <a:gd name="T33" fmla="*/ 242 h 2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0" h="242">
                <a:moveTo>
                  <a:pt x="15" y="0"/>
                </a:moveTo>
                <a:lnTo>
                  <a:pt x="0" y="25"/>
                </a:lnTo>
                <a:lnTo>
                  <a:pt x="247" y="138"/>
                </a:lnTo>
                <a:lnTo>
                  <a:pt x="248" y="138"/>
                </a:lnTo>
                <a:lnTo>
                  <a:pt x="496" y="242"/>
                </a:lnTo>
                <a:lnTo>
                  <a:pt x="510" y="217"/>
                </a:lnTo>
                <a:lnTo>
                  <a:pt x="262" y="112"/>
                </a:lnTo>
                <a:lnTo>
                  <a:pt x="255" y="124"/>
                </a:lnTo>
                <a:lnTo>
                  <a:pt x="262" y="112"/>
                </a:lnTo>
                <a:lnTo>
                  <a:pt x="15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2" name="Freeform 74"/>
          <p:cNvSpPr>
            <a:spLocks/>
          </p:cNvSpPr>
          <p:nvPr/>
        </p:nvSpPr>
        <p:spPr bwMode="auto">
          <a:xfrm>
            <a:off x="3148013" y="2384425"/>
            <a:ext cx="547687" cy="117475"/>
          </a:xfrm>
          <a:custGeom>
            <a:avLst/>
            <a:gdLst>
              <a:gd name="T0" fmla="*/ 2147483647 w 518"/>
              <a:gd name="T1" fmla="*/ 0 h 195"/>
              <a:gd name="T2" fmla="*/ 0 w 518"/>
              <a:gd name="T3" fmla="*/ 2147483647 h 195"/>
              <a:gd name="T4" fmla="*/ 2147483647 w 518"/>
              <a:gd name="T5" fmla="*/ 2147483647 h 195"/>
              <a:gd name="T6" fmla="*/ 2147483647 w 518"/>
              <a:gd name="T7" fmla="*/ 2147483647 h 195"/>
              <a:gd name="T8" fmla="*/ 2147483647 w 518"/>
              <a:gd name="T9" fmla="*/ 2147483647 h 195"/>
              <a:gd name="T10" fmla="*/ 2147483647 w 518"/>
              <a:gd name="T11" fmla="*/ 2147483647 h 195"/>
              <a:gd name="T12" fmla="*/ 2147483647 w 518"/>
              <a:gd name="T13" fmla="*/ 0 h 1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8"/>
              <a:gd name="T22" fmla="*/ 0 h 195"/>
              <a:gd name="T23" fmla="*/ 518 w 518"/>
              <a:gd name="T24" fmla="*/ 195 h 1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8" h="195">
                <a:moveTo>
                  <a:pt x="12" y="0"/>
                </a:moveTo>
                <a:lnTo>
                  <a:pt x="0" y="26"/>
                </a:lnTo>
                <a:lnTo>
                  <a:pt x="248" y="111"/>
                </a:lnTo>
                <a:lnTo>
                  <a:pt x="507" y="195"/>
                </a:lnTo>
                <a:lnTo>
                  <a:pt x="518" y="169"/>
                </a:lnTo>
                <a:lnTo>
                  <a:pt x="259" y="84"/>
                </a:lnTo>
                <a:lnTo>
                  <a:pt x="12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3" name="Freeform 75"/>
          <p:cNvSpPr>
            <a:spLocks/>
          </p:cNvSpPr>
          <p:nvPr/>
        </p:nvSpPr>
        <p:spPr bwMode="auto">
          <a:xfrm>
            <a:off x="3683000" y="2486025"/>
            <a:ext cx="546100" cy="100013"/>
          </a:xfrm>
          <a:custGeom>
            <a:avLst/>
            <a:gdLst>
              <a:gd name="T0" fmla="*/ 2147483647 w 515"/>
              <a:gd name="T1" fmla="*/ 0 h 169"/>
              <a:gd name="T2" fmla="*/ 0 w 515"/>
              <a:gd name="T3" fmla="*/ 2147483647 h 169"/>
              <a:gd name="T4" fmla="*/ 2147483647 w 515"/>
              <a:gd name="T5" fmla="*/ 2147483647 h 169"/>
              <a:gd name="T6" fmla="*/ 2147483647 w 515"/>
              <a:gd name="T7" fmla="*/ 2147483647 h 169"/>
              <a:gd name="T8" fmla="*/ 2147483647 w 515"/>
              <a:gd name="T9" fmla="*/ 2147483647 h 169"/>
              <a:gd name="T10" fmla="*/ 2147483647 w 515"/>
              <a:gd name="T11" fmla="*/ 2147483647 h 169"/>
              <a:gd name="T12" fmla="*/ 2147483647 w 515"/>
              <a:gd name="T13" fmla="*/ 2147483647 h 169"/>
              <a:gd name="T14" fmla="*/ 2147483647 w 515"/>
              <a:gd name="T15" fmla="*/ 2147483647 h 169"/>
              <a:gd name="T16" fmla="*/ 2147483647 w 515"/>
              <a:gd name="T17" fmla="*/ 2147483647 h 169"/>
              <a:gd name="T18" fmla="*/ 2147483647 w 515"/>
              <a:gd name="T19" fmla="*/ 0 h 1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5"/>
              <a:gd name="T31" fmla="*/ 0 h 169"/>
              <a:gd name="T32" fmla="*/ 515 w 515"/>
              <a:gd name="T33" fmla="*/ 169 h 1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5" h="169">
                <a:moveTo>
                  <a:pt x="11" y="0"/>
                </a:moveTo>
                <a:lnTo>
                  <a:pt x="0" y="26"/>
                </a:lnTo>
                <a:lnTo>
                  <a:pt x="248" y="102"/>
                </a:lnTo>
                <a:lnTo>
                  <a:pt x="249" y="103"/>
                </a:lnTo>
                <a:lnTo>
                  <a:pt x="507" y="169"/>
                </a:lnTo>
                <a:lnTo>
                  <a:pt x="515" y="141"/>
                </a:lnTo>
                <a:lnTo>
                  <a:pt x="258" y="75"/>
                </a:lnTo>
                <a:lnTo>
                  <a:pt x="253" y="89"/>
                </a:lnTo>
                <a:lnTo>
                  <a:pt x="259" y="75"/>
                </a:lnTo>
                <a:lnTo>
                  <a:pt x="11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4" name="Freeform 76"/>
          <p:cNvSpPr>
            <a:spLocks/>
          </p:cNvSpPr>
          <p:nvPr/>
        </p:nvSpPr>
        <p:spPr bwMode="auto">
          <a:xfrm>
            <a:off x="4217988" y="2570163"/>
            <a:ext cx="544512" cy="73025"/>
          </a:xfrm>
          <a:custGeom>
            <a:avLst/>
            <a:gdLst>
              <a:gd name="T0" fmla="*/ 2147483647 w 513"/>
              <a:gd name="T1" fmla="*/ 0 h 122"/>
              <a:gd name="T2" fmla="*/ 0 w 513"/>
              <a:gd name="T3" fmla="*/ 2147483647 h 122"/>
              <a:gd name="T4" fmla="*/ 2147483647 w 513"/>
              <a:gd name="T5" fmla="*/ 2147483647 h 122"/>
              <a:gd name="T6" fmla="*/ 2147483647 w 513"/>
              <a:gd name="T7" fmla="*/ 2147483647 h 122"/>
              <a:gd name="T8" fmla="*/ 2147483647 w 513"/>
              <a:gd name="T9" fmla="*/ 2147483647 h 122"/>
              <a:gd name="T10" fmla="*/ 2147483647 w 513"/>
              <a:gd name="T11" fmla="*/ 2147483647 h 122"/>
              <a:gd name="T12" fmla="*/ 2147483647 w 513"/>
              <a:gd name="T13" fmla="*/ 2147483647 h 122"/>
              <a:gd name="T14" fmla="*/ 2147483647 w 513"/>
              <a:gd name="T15" fmla="*/ 2147483647 h 122"/>
              <a:gd name="T16" fmla="*/ 2147483647 w 513"/>
              <a:gd name="T17" fmla="*/ 2147483647 h 122"/>
              <a:gd name="T18" fmla="*/ 2147483647 w 51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3"/>
              <a:gd name="T31" fmla="*/ 0 h 122"/>
              <a:gd name="T32" fmla="*/ 513 w 51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3" h="122">
                <a:moveTo>
                  <a:pt x="7" y="0"/>
                </a:moveTo>
                <a:lnTo>
                  <a:pt x="0" y="28"/>
                </a:lnTo>
                <a:lnTo>
                  <a:pt x="259" y="85"/>
                </a:lnTo>
                <a:lnTo>
                  <a:pt x="260" y="85"/>
                </a:lnTo>
                <a:lnTo>
                  <a:pt x="508" y="122"/>
                </a:lnTo>
                <a:lnTo>
                  <a:pt x="513" y="95"/>
                </a:lnTo>
                <a:lnTo>
                  <a:pt x="265" y="57"/>
                </a:lnTo>
                <a:lnTo>
                  <a:pt x="262" y="70"/>
                </a:lnTo>
                <a:lnTo>
                  <a:pt x="266" y="57"/>
                </a:lnTo>
                <a:lnTo>
                  <a:pt x="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5" name="Freeform 77"/>
          <p:cNvSpPr>
            <a:spLocks/>
          </p:cNvSpPr>
          <p:nvPr/>
        </p:nvSpPr>
        <p:spPr bwMode="auto">
          <a:xfrm>
            <a:off x="4757738" y="2627313"/>
            <a:ext cx="527050" cy="49212"/>
          </a:xfrm>
          <a:custGeom>
            <a:avLst/>
            <a:gdLst>
              <a:gd name="T0" fmla="*/ 2147483647 w 499"/>
              <a:gd name="T1" fmla="*/ 0 h 84"/>
              <a:gd name="T2" fmla="*/ 0 w 499"/>
              <a:gd name="T3" fmla="*/ 2147483647 h 84"/>
              <a:gd name="T4" fmla="*/ 2147483647 w 499"/>
              <a:gd name="T5" fmla="*/ 2147483647 h 84"/>
              <a:gd name="T6" fmla="*/ 2147483647 w 499"/>
              <a:gd name="T7" fmla="*/ 2147483647 h 84"/>
              <a:gd name="T8" fmla="*/ 2147483647 w 499"/>
              <a:gd name="T9" fmla="*/ 2147483647 h 84"/>
              <a:gd name="T10" fmla="*/ 2147483647 w 499"/>
              <a:gd name="T11" fmla="*/ 2147483647 h 84"/>
              <a:gd name="T12" fmla="*/ 2147483647 w 499"/>
              <a:gd name="T13" fmla="*/ 0 h 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9"/>
              <a:gd name="T22" fmla="*/ 0 h 84"/>
              <a:gd name="T23" fmla="*/ 499 w 499"/>
              <a:gd name="T24" fmla="*/ 84 h 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9" h="84">
                <a:moveTo>
                  <a:pt x="4" y="0"/>
                </a:moveTo>
                <a:lnTo>
                  <a:pt x="0" y="27"/>
                </a:lnTo>
                <a:lnTo>
                  <a:pt x="247" y="55"/>
                </a:lnTo>
                <a:lnTo>
                  <a:pt x="495" y="84"/>
                </a:lnTo>
                <a:lnTo>
                  <a:pt x="499" y="56"/>
                </a:lnTo>
                <a:lnTo>
                  <a:pt x="251" y="27"/>
                </a:lnTo>
                <a:lnTo>
                  <a:pt x="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6" name="Freeform 78"/>
          <p:cNvSpPr>
            <a:spLocks/>
          </p:cNvSpPr>
          <p:nvPr/>
        </p:nvSpPr>
        <p:spPr bwMode="auto">
          <a:xfrm>
            <a:off x="5283200" y="2660650"/>
            <a:ext cx="538163" cy="33338"/>
          </a:xfrm>
          <a:custGeom>
            <a:avLst/>
            <a:gdLst>
              <a:gd name="T0" fmla="*/ 2147483647 w 509"/>
              <a:gd name="T1" fmla="*/ 0 h 57"/>
              <a:gd name="T2" fmla="*/ 0 w 509"/>
              <a:gd name="T3" fmla="*/ 2147483647 h 57"/>
              <a:gd name="T4" fmla="*/ 2147483647 w 509"/>
              <a:gd name="T5" fmla="*/ 2147483647 h 57"/>
              <a:gd name="T6" fmla="*/ 2147483647 w 509"/>
              <a:gd name="T7" fmla="*/ 2147483647 h 57"/>
              <a:gd name="T8" fmla="*/ 2147483647 w 509"/>
              <a:gd name="T9" fmla="*/ 2147483647 h 57"/>
              <a:gd name="T10" fmla="*/ 2147483647 w 509"/>
              <a:gd name="T11" fmla="*/ 2147483647 h 57"/>
              <a:gd name="T12" fmla="*/ 2147483647 w 509"/>
              <a:gd name="T13" fmla="*/ 2147483647 h 57"/>
              <a:gd name="T14" fmla="*/ 2147483647 w 509"/>
              <a:gd name="T15" fmla="*/ 2147483647 h 57"/>
              <a:gd name="T16" fmla="*/ 2147483647 w 509"/>
              <a:gd name="T17" fmla="*/ 2147483647 h 57"/>
              <a:gd name="T18" fmla="*/ 2147483647 w 509"/>
              <a:gd name="T19" fmla="*/ 0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9"/>
              <a:gd name="T31" fmla="*/ 0 h 57"/>
              <a:gd name="T32" fmla="*/ 509 w 509"/>
              <a:gd name="T33" fmla="*/ 57 h 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9" h="57">
                <a:moveTo>
                  <a:pt x="3" y="0"/>
                </a:moveTo>
                <a:lnTo>
                  <a:pt x="0" y="29"/>
                </a:lnTo>
                <a:lnTo>
                  <a:pt x="248" y="48"/>
                </a:lnTo>
                <a:lnTo>
                  <a:pt x="249" y="48"/>
                </a:lnTo>
                <a:lnTo>
                  <a:pt x="508" y="57"/>
                </a:lnTo>
                <a:lnTo>
                  <a:pt x="509" y="28"/>
                </a:lnTo>
                <a:lnTo>
                  <a:pt x="250" y="19"/>
                </a:lnTo>
                <a:lnTo>
                  <a:pt x="249" y="34"/>
                </a:lnTo>
                <a:lnTo>
                  <a:pt x="250" y="19"/>
                </a:lnTo>
                <a:lnTo>
                  <a:pt x="3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7" name="Freeform 79"/>
          <p:cNvSpPr>
            <a:spLocks/>
          </p:cNvSpPr>
          <p:nvPr/>
        </p:nvSpPr>
        <p:spPr bwMode="auto">
          <a:xfrm>
            <a:off x="5818188" y="2665413"/>
            <a:ext cx="538162" cy="28575"/>
          </a:xfrm>
          <a:custGeom>
            <a:avLst/>
            <a:gdLst>
              <a:gd name="T0" fmla="*/ 0 w 507"/>
              <a:gd name="T1" fmla="*/ 2147483647 h 48"/>
              <a:gd name="T2" fmla="*/ 0 w 507"/>
              <a:gd name="T3" fmla="*/ 2147483647 h 48"/>
              <a:gd name="T4" fmla="*/ 2147483647 w 507"/>
              <a:gd name="T5" fmla="*/ 2147483647 h 48"/>
              <a:gd name="T6" fmla="*/ 2147483647 w 507"/>
              <a:gd name="T7" fmla="*/ 2147483647 h 48"/>
              <a:gd name="T8" fmla="*/ 2147483647 w 507"/>
              <a:gd name="T9" fmla="*/ 2147483647 h 48"/>
              <a:gd name="T10" fmla="*/ 2147483647 w 507"/>
              <a:gd name="T11" fmla="*/ 0 h 48"/>
              <a:gd name="T12" fmla="*/ 2147483647 w 507"/>
              <a:gd name="T13" fmla="*/ 2147483647 h 48"/>
              <a:gd name="T14" fmla="*/ 2147483647 w 507"/>
              <a:gd name="T15" fmla="*/ 2147483647 h 48"/>
              <a:gd name="T16" fmla="*/ 2147483647 w 507"/>
              <a:gd name="T17" fmla="*/ 2147483647 h 48"/>
              <a:gd name="T18" fmla="*/ 0 w 507"/>
              <a:gd name="T19" fmla="*/ 2147483647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7"/>
              <a:gd name="T31" fmla="*/ 0 h 48"/>
              <a:gd name="T32" fmla="*/ 507 w 507"/>
              <a:gd name="T33" fmla="*/ 48 h 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7" h="48">
                <a:moveTo>
                  <a:pt x="0" y="19"/>
                </a:moveTo>
                <a:lnTo>
                  <a:pt x="0" y="48"/>
                </a:lnTo>
                <a:lnTo>
                  <a:pt x="248" y="48"/>
                </a:lnTo>
                <a:lnTo>
                  <a:pt x="249" y="48"/>
                </a:lnTo>
                <a:lnTo>
                  <a:pt x="507" y="29"/>
                </a:lnTo>
                <a:lnTo>
                  <a:pt x="504" y="0"/>
                </a:lnTo>
                <a:lnTo>
                  <a:pt x="246" y="19"/>
                </a:lnTo>
                <a:lnTo>
                  <a:pt x="248" y="34"/>
                </a:lnTo>
                <a:lnTo>
                  <a:pt x="248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8" name="Freeform 80"/>
          <p:cNvSpPr>
            <a:spLocks/>
          </p:cNvSpPr>
          <p:nvPr/>
        </p:nvSpPr>
        <p:spPr bwMode="auto">
          <a:xfrm>
            <a:off x="6354763" y="2627313"/>
            <a:ext cx="539750" cy="55562"/>
          </a:xfrm>
          <a:custGeom>
            <a:avLst/>
            <a:gdLst>
              <a:gd name="T0" fmla="*/ 0 w 510"/>
              <a:gd name="T1" fmla="*/ 2147483647 h 93"/>
              <a:gd name="T2" fmla="*/ 2147483647 w 510"/>
              <a:gd name="T3" fmla="*/ 2147483647 h 93"/>
              <a:gd name="T4" fmla="*/ 2147483647 w 510"/>
              <a:gd name="T5" fmla="*/ 2147483647 h 93"/>
              <a:gd name="T6" fmla="*/ 2147483647 w 510"/>
              <a:gd name="T7" fmla="*/ 2147483647 h 93"/>
              <a:gd name="T8" fmla="*/ 2147483647 w 510"/>
              <a:gd name="T9" fmla="*/ 2147483647 h 93"/>
              <a:gd name="T10" fmla="*/ 2147483647 w 510"/>
              <a:gd name="T11" fmla="*/ 0 h 93"/>
              <a:gd name="T12" fmla="*/ 2147483647 w 510"/>
              <a:gd name="T13" fmla="*/ 2147483647 h 93"/>
              <a:gd name="T14" fmla="*/ 2147483647 w 510"/>
              <a:gd name="T15" fmla="*/ 2147483647 h 93"/>
              <a:gd name="T16" fmla="*/ 2147483647 w 510"/>
              <a:gd name="T17" fmla="*/ 2147483647 h 93"/>
              <a:gd name="T18" fmla="*/ 0 w 510"/>
              <a:gd name="T19" fmla="*/ 2147483647 h 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0"/>
              <a:gd name="T31" fmla="*/ 0 h 93"/>
              <a:gd name="T32" fmla="*/ 510 w 510"/>
              <a:gd name="T33" fmla="*/ 93 h 9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0" h="93">
                <a:moveTo>
                  <a:pt x="0" y="65"/>
                </a:moveTo>
                <a:lnTo>
                  <a:pt x="4" y="93"/>
                </a:lnTo>
                <a:lnTo>
                  <a:pt x="263" y="65"/>
                </a:lnTo>
                <a:lnTo>
                  <a:pt x="510" y="27"/>
                </a:lnTo>
                <a:lnTo>
                  <a:pt x="505" y="0"/>
                </a:lnTo>
                <a:lnTo>
                  <a:pt x="258" y="37"/>
                </a:lnTo>
                <a:lnTo>
                  <a:pt x="260" y="51"/>
                </a:lnTo>
                <a:lnTo>
                  <a:pt x="259" y="37"/>
                </a:lnTo>
                <a:lnTo>
                  <a:pt x="0" y="65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9" name="Freeform 81"/>
          <p:cNvSpPr>
            <a:spLocks/>
          </p:cNvSpPr>
          <p:nvPr/>
        </p:nvSpPr>
        <p:spPr bwMode="auto">
          <a:xfrm>
            <a:off x="6888163" y="2570163"/>
            <a:ext cx="530225" cy="73025"/>
          </a:xfrm>
          <a:custGeom>
            <a:avLst/>
            <a:gdLst>
              <a:gd name="T0" fmla="*/ 0 w 502"/>
              <a:gd name="T1" fmla="*/ 2147483647 h 122"/>
              <a:gd name="T2" fmla="*/ 2147483647 w 502"/>
              <a:gd name="T3" fmla="*/ 2147483647 h 122"/>
              <a:gd name="T4" fmla="*/ 2147483647 w 502"/>
              <a:gd name="T5" fmla="*/ 2147483647 h 122"/>
              <a:gd name="T6" fmla="*/ 2147483647 w 502"/>
              <a:gd name="T7" fmla="*/ 2147483647 h 122"/>
              <a:gd name="T8" fmla="*/ 2147483647 w 502"/>
              <a:gd name="T9" fmla="*/ 0 h 122"/>
              <a:gd name="T10" fmla="*/ 2147483647 w 502"/>
              <a:gd name="T11" fmla="*/ 2147483647 h 122"/>
              <a:gd name="T12" fmla="*/ 0 w 502"/>
              <a:gd name="T13" fmla="*/ 2147483647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2"/>
              <a:gd name="T22" fmla="*/ 0 h 122"/>
              <a:gd name="T23" fmla="*/ 502 w 502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2" h="122">
                <a:moveTo>
                  <a:pt x="0" y="95"/>
                </a:moveTo>
                <a:lnTo>
                  <a:pt x="7" y="122"/>
                </a:lnTo>
                <a:lnTo>
                  <a:pt x="254" y="75"/>
                </a:lnTo>
                <a:lnTo>
                  <a:pt x="502" y="28"/>
                </a:lnTo>
                <a:lnTo>
                  <a:pt x="496" y="0"/>
                </a:lnTo>
                <a:lnTo>
                  <a:pt x="248" y="47"/>
                </a:lnTo>
                <a:lnTo>
                  <a:pt x="0" y="95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" name="Freeform 82"/>
          <p:cNvSpPr>
            <a:spLocks/>
          </p:cNvSpPr>
          <p:nvPr/>
        </p:nvSpPr>
        <p:spPr bwMode="auto">
          <a:xfrm>
            <a:off x="7410450" y="2490788"/>
            <a:ext cx="546100" cy="95250"/>
          </a:xfrm>
          <a:custGeom>
            <a:avLst/>
            <a:gdLst>
              <a:gd name="T0" fmla="*/ 0 w 515"/>
              <a:gd name="T1" fmla="*/ 2147483647 h 160"/>
              <a:gd name="T2" fmla="*/ 2147483647 w 515"/>
              <a:gd name="T3" fmla="*/ 2147483647 h 160"/>
              <a:gd name="T4" fmla="*/ 2147483647 w 515"/>
              <a:gd name="T5" fmla="*/ 2147483647 h 160"/>
              <a:gd name="T6" fmla="*/ 2147483647 w 515"/>
              <a:gd name="T7" fmla="*/ 2147483647 h 160"/>
              <a:gd name="T8" fmla="*/ 2147483647 w 515"/>
              <a:gd name="T9" fmla="*/ 0 h 160"/>
              <a:gd name="T10" fmla="*/ 2147483647 w 515"/>
              <a:gd name="T11" fmla="*/ 2147483647 h 160"/>
              <a:gd name="T12" fmla="*/ 0 w 515"/>
              <a:gd name="T13" fmla="*/ 2147483647 h 1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5"/>
              <a:gd name="T22" fmla="*/ 0 h 160"/>
              <a:gd name="T23" fmla="*/ 515 w 515"/>
              <a:gd name="T24" fmla="*/ 160 h 1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5" h="160">
                <a:moveTo>
                  <a:pt x="0" y="132"/>
                </a:moveTo>
                <a:lnTo>
                  <a:pt x="8" y="160"/>
                </a:lnTo>
                <a:lnTo>
                  <a:pt x="256" y="94"/>
                </a:lnTo>
                <a:lnTo>
                  <a:pt x="515" y="28"/>
                </a:lnTo>
                <a:lnTo>
                  <a:pt x="506" y="0"/>
                </a:lnTo>
                <a:lnTo>
                  <a:pt x="247" y="66"/>
                </a:lnTo>
                <a:lnTo>
                  <a:pt x="0" y="132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1" name="Freeform 83"/>
          <p:cNvSpPr>
            <a:spLocks/>
          </p:cNvSpPr>
          <p:nvPr/>
        </p:nvSpPr>
        <p:spPr bwMode="auto">
          <a:xfrm>
            <a:off x="1543050" y="1917700"/>
            <a:ext cx="560388" cy="469900"/>
          </a:xfrm>
          <a:custGeom>
            <a:avLst/>
            <a:gdLst>
              <a:gd name="T0" fmla="*/ 2147483647 w 532"/>
              <a:gd name="T1" fmla="*/ 0 h 789"/>
              <a:gd name="T2" fmla="*/ 0 w 532"/>
              <a:gd name="T3" fmla="*/ 2147483647 h 789"/>
              <a:gd name="T4" fmla="*/ 2147483647 w 532"/>
              <a:gd name="T5" fmla="*/ 2147483647 h 789"/>
              <a:gd name="T6" fmla="*/ 2147483647 w 532"/>
              <a:gd name="T7" fmla="*/ 2147483647 h 789"/>
              <a:gd name="T8" fmla="*/ 2147483647 w 532"/>
              <a:gd name="T9" fmla="*/ 2147483647 h 789"/>
              <a:gd name="T10" fmla="*/ 2147483647 w 532"/>
              <a:gd name="T11" fmla="*/ 2147483647 h 789"/>
              <a:gd name="T12" fmla="*/ 2147483647 w 532"/>
              <a:gd name="T13" fmla="*/ 2147483647 h 789"/>
              <a:gd name="T14" fmla="*/ 2147483647 w 532"/>
              <a:gd name="T15" fmla="*/ 2147483647 h 789"/>
              <a:gd name="T16" fmla="*/ 2147483647 w 532"/>
              <a:gd name="T17" fmla="*/ 2147483647 h 789"/>
              <a:gd name="T18" fmla="*/ 2147483647 w 532"/>
              <a:gd name="T19" fmla="*/ 2147483647 h 789"/>
              <a:gd name="T20" fmla="*/ 2147483647 w 532"/>
              <a:gd name="T21" fmla="*/ 2147483647 h 789"/>
              <a:gd name="T22" fmla="*/ 2147483647 w 532"/>
              <a:gd name="T23" fmla="*/ 2147483647 h 789"/>
              <a:gd name="T24" fmla="*/ 2147483647 w 532"/>
              <a:gd name="T25" fmla="*/ 2147483647 h 789"/>
              <a:gd name="T26" fmla="*/ 2147483647 w 532"/>
              <a:gd name="T27" fmla="*/ 2147483647 h 789"/>
              <a:gd name="T28" fmla="*/ 2147483647 w 532"/>
              <a:gd name="T29" fmla="*/ 2147483647 h 789"/>
              <a:gd name="T30" fmla="*/ 2147483647 w 532"/>
              <a:gd name="T31" fmla="*/ 2147483647 h 789"/>
              <a:gd name="T32" fmla="*/ 2147483647 w 532"/>
              <a:gd name="T33" fmla="*/ 2147483647 h 789"/>
              <a:gd name="T34" fmla="*/ 2147483647 w 532"/>
              <a:gd name="T35" fmla="*/ 2147483647 h 789"/>
              <a:gd name="T36" fmla="*/ 2147483647 w 532"/>
              <a:gd name="T37" fmla="*/ 2147483647 h 789"/>
              <a:gd name="T38" fmla="*/ 2147483647 w 532"/>
              <a:gd name="T39" fmla="*/ 2147483647 h 789"/>
              <a:gd name="T40" fmla="*/ 2147483647 w 532"/>
              <a:gd name="T41" fmla="*/ 2147483647 h 789"/>
              <a:gd name="T42" fmla="*/ 2147483647 w 532"/>
              <a:gd name="T43" fmla="*/ 2147483647 h 789"/>
              <a:gd name="T44" fmla="*/ 2147483647 w 532"/>
              <a:gd name="T45" fmla="*/ 2147483647 h 789"/>
              <a:gd name="T46" fmla="*/ 2147483647 w 532"/>
              <a:gd name="T47" fmla="*/ 2147483647 h 789"/>
              <a:gd name="T48" fmla="*/ 2147483647 w 532"/>
              <a:gd name="T49" fmla="*/ 2147483647 h 789"/>
              <a:gd name="T50" fmla="*/ 2147483647 w 532"/>
              <a:gd name="T51" fmla="*/ 2147483647 h 789"/>
              <a:gd name="T52" fmla="*/ 2147483647 w 532"/>
              <a:gd name="T53" fmla="*/ 2147483647 h 789"/>
              <a:gd name="T54" fmla="*/ 2147483647 w 532"/>
              <a:gd name="T55" fmla="*/ 2147483647 h 789"/>
              <a:gd name="T56" fmla="*/ 2147483647 w 532"/>
              <a:gd name="T57" fmla="*/ 2147483647 h 789"/>
              <a:gd name="T58" fmla="*/ 2147483647 w 532"/>
              <a:gd name="T59" fmla="*/ 2147483647 h 789"/>
              <a:gd name="T60" fmla="*/ 2147483647 w 532"/>
              <a:gd name="T61" fmla="*/ 2147483647 h 789"/>
              <a:gd name="T62" fmla="*/ 2147483647 w 532"/>
              <a:gd name="T63" fmla="*/ 0 h 7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32"/>
              <a:gd name="T97" fmla="*/ 0 h 789"/>
              <a:gd name="T98" fmla="*/ 532 w 532"/>
              <a:gd name="T99" fmla="*/ 789 h 78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32" h="789">
                <a:moveTo>
                  <a:pt x="29" y="0"/>
                </a:moveTo>
                <a:lnTo>
                  <a:pt x="0" y="14"/>
                </a:lnTo>
                <a:lnTo>
                  <a:pt x="64" y="117"/>
                </a:lnTo>
                <a:lnTo>
                  <a:pt x="64" y="118"/>
                </a:lnTo>
                <a:lnTo>
                  <a:pt x="129" y="222"/>
                </a:lnTo>
                <a:lnTo>
                  <a:pt x="143" y="214"/>
                </a:lnTo>
                <a:lnTo>
                  <a:pt x="129" y="221"/>
                </a:lnTo>
                <a:lnTo>
                  <a:pt x="248" y="429"/>
                </a:lnTo>
                <a:lnTo>
                  <a:pt x="312" y="532"/>
                </a:lnTo>
                <a:lnTo>
                  <a:pt x="312" y="533"/>
                </a:lnTo>
                <a:lnTo>
                  <a:pt x="377" y="628"/>
                </a:lnTo>
                <a:lnTo>
                  <a:pt x="378" y="628"/>
                </a:lnTo>
                <a:lnTo>
                  <a:pt x="443" y="712"/>
                </a:lnTo>
                <a:lnTo>
                  <a:pt x="443" y="713"/>
                </a:lnTo>
                <a:lnTo>
                  <a:pt x="507" y="789"/>
                </a:lnTo>
                <a:lnTo>
                  <a:pt x="532" y="772"/>
                </a:lnTo>
                <a:lnTo>
                  <a:pt x="468" y="697"/>
                </a:lnTo>
                <a:lnTo>
                  <a:pt x="456" y="704"/>
                </a:lnTo>
                <a:lnTo>
                  <a:pt x="469" y="697"/>
                </a:lnTo>
                <a:lnTo>
                  <a:pt x="404" y="612"/>
                </a:lnTo>
                <a:lnTo>
                  <a:pt x="391" y="620"/>
                </a:lnTo>
                <a:lnTo>
                  <a:pt x="404" y="613"/>
                </a:lnTo>
                <a:lnTo>
                  <a:pt x="339" y="519"/>
                </a:lnTo>
                <a:lnTo>
                  <a:pt x="325" y="525"/>
                </a:lnTo>
                <a:lnTo>
                  <a:pt x="341" y="519"/>
                </a:lnTo>
                <a:lnTo>
                  <a:pt x="277" y="415"/>
                </a:lnTo>
                <a:lnTo>
                  <a:pt x="158" y="207"/>
                </a:lnTo>
                <a:lnTo>
                  <a:pt x="157" y="207"/>
                </a:lnTo>
                <a:lnTo>
                  <a:pt x="92" y="104"/>
                </a:lnTo>
                <a:lnTo>
                  <a:pt x="78" y="110"/>
                </a:lnTo>
                <a:lnTo>
                  <a:pt x="93" y="104"/>
                </a:lnTo>
                <a:lnTo>
                  <a:pt x="29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2" name="Freeform 84"/>
          <p:cNvSpPr>
            <a:spLocks/>
          </p:cNvSpPr>
          <p:nvPr/>
        </p:nvSpPr>
        <p:spPr bwMode="auto">
          <a:xfrm>
            <a:off x="2081213" y="2376488"/>
            <a:ext cx="554037" cy="176212"/>
          </a:xfrm>
          <a:custGeom>
            <a:avLst/>
            <a:gdLst>
              <a:gd name="T0" fmla="*/ 2147483647 w 524"/>
              <a:gd name="T1" fmla="*/ 0 h 296"/>
              <a:gd name="T2" fmla="*/ 0 w 524"/>
              <a:gd name="T3" fmla="*/ 2147483647 h 296"/>
              <a:gd name="T4" fmla="*/ 2147483647 w 524"/>
              <a:gd name="T5" fmla="*/ 2147483647 h 296"/>
              <a:gd name="T6" fmla="*/ 2147483647 w 524"/>
              <a:gd name="T7" fmla="*/ 2147483647 h 296"/>
              <a:gd name="T8" fmla="*/ 2147483647 w 524"/>
              <a:gd name="T9" fmla="*/ 2147483647 h 296"/>
              <a:gd name="T10" fmla="*/ 2147483647 w 524"/>
              <a:gd name="T11" fmla="*/ 2147483647 h 296"/>
              <a:gd name="T12" fmla="*/ 2147483647 w 524"/>
              <a:gd name="T13" fmla="*/ 2147483647 h 296"/>
              <a:gd name="T14" fmla="*/ 2147483647 w 524"/>
              <a:gd name="T15" fmla="*/ 2147483647 h 296"/>
              <a:gd name="T16" fmla="*/ 2147483647 w 524"/>
              <a:gd name="T17" fmla="*/ 2147483647 h 296"/>
              <a:gd name="T18" fmla="*/ 2147483647 w 524"/>
              <a:gd name="T19" fmla="*/ 2147483647 h 296"/>
              <a:gd name="T20" fmla="*/ 2147483647 w 524"/>
              <a:gd name="T21" fmla="*/ 2147483647 h 296"/>
              <a:gd name="T22" fmla="*/ 2147483647 w 524"/>
              <a:gd name="T23" fmla="*/ 2147483647 h 296"/>
              <a:gd name="T24" fmla="*/ 2147483647 w 524"/>
              <a:gd name="T25" fmla="*/ 2147483647 h 296"/>
              <a:gd name="T26" fmla="*/ 2147483647 w 524"/>
              <a:gd name="T27" fmla="*/ 2147483647 h 296"/>
              <a:gd name="T28" fmla="*/ 2147483647 w 524"/>
              <a:gd name="T29" fmla="*/ 2147483647 h 296"/>
              <a:gd name="T30" fmla="*/ 2147483647 w 524"/>
              <a:gd name="T31" fmla="*/ 2147483647 h 296"/>
              <a:gd name="T32" fmla="*/ 2147483647 w 524"/>
              <a:gd name="T33" fmla="*/ 2147483647 h 296"/>
              <a:gd name="T34" fmla="*/ 2147483647 w 524"/>
              <a:gd name="T35" fmla="*/ 2147483647 h 296"/>
              <a:gd name="T36" fmla="*/ 2147483647 w 524"/>
              <a:gd name="T37" fmla="*/ 2147483647 h 296"/>
              <a:gd name="T38" fmla="*/ 2147483647 w 524"/>
              <a:gd name="T39" fmla="*/ 2147483647 h 296"/>
              <a:gd name="T40" fmla="*/ 2147483647 w 524"/>
              <a:gd name="T41" fmla="*/ 2147483647 h 296"/>
              <a:gd name="T42" fmla="*/ 2147483647 w 524"/>
              <a:gd name="T43" fmla="*/ 2147483647 h 296"/>
              <a:gd name="T44" fmla="*/ 2147483647 w 524"/>
              <a:gd name="T45" fmla="*/ 2147483647 h 296"/>
              <a:gd name="T46" fmla="*/ 2147483647 w 524"/>
              <a:gd name="T47" fmla="*/ 2147483647 h 296"/>
              <a:gd name="T48" fmla="*/ 2147483647 w 524"/>
              <a:gd name="T49" fmla="*/ 2147483647 h 296"/>
              <a:gd name="T50" fmla="*/ 2147483647 w 524"/>
              <a:gd name="T51" fmla="*/ 2147483647 h 296"/>
              <a:gd name="T52" fmla="*/ 2147483647 w 524"/>
              <a:gd name="T53" fmla="*/ 0 h 29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24"/>
              <a:gd name="T82" fmla="*/ 0 h 296"/>
              <a:gd name="T83" fmla="*/ 524 w 524"/>
              <a:gd name="T84" fmla="*/ 296 h 29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24" h="296">
                <a:moveTo>
                  <a:pt x="23" y="0"/>
                </a:moveTo>
                <a:lnTo>
                  <a:pt x="0" y="21"/>
                </a:lnTo>
                <a:lnTo>
                  <a:pt x="65" y="77"/>
                </a:lnTo>
                <a:lnTo>
                  <a:pt x="66" y="77"/>
                </a:lnTo>
                <a:lnTo>
                  <a:pt x="131" y="125"/>
                </a:lnTo>
                <a:lnTo>
                  <a:pt x="133" y="126"/>
                </a:lnTo>
                <a:lnTo>
                  <a:pt x="197" y="164"/>
                </a:lnTo>
                <a:lnTo>
                  <a:pt x="262" y="201"/>
                </a:lnTo>
                <a:lnTo>
                  <a:pt x="264" y="203"/>
                </a:lnTo>
                <a:lnTo>
                  <a:pt x="383" y="249"/>
                </a:lnTo>
                <a:lnTo>
                  <a:pt x="512" y="296"/>
                </a:lnTo>
                <a:lnTo>
                  <a:pt x="524" y="269"/>
                </a:lnTo>
                <a:lnTo>
                  <a:pt x="395" y="223"/>
                </a:lnTo>
                <a:lnTo>
                  <a:pt x="389" y="236"/>
                </a:lnTo>
                <a:lnTo>
                  <a:pt x="397" y="223"/>
                </a:lnTo>
                <a:lnTo>
                  <a:pt x="278" y="176"/>
                </a:lnTo>
                <a:lnTo>
                  <a:pt x="270" y="189"/>
                </a:lnTo>
                <a:lnTo>
                  <a:pt x="279" y="178"/>
                </a:lnTo>
                <a:lnTo>
                  <a:pt x="214" y="140"/>
                </a:lnTo>
                <a:lnTo>
                  <a:pt x="150" y="102"/>
                </a:lnTo>
                <a:lnTo>
                  <a:pt x="141" y="114"/>
                </a:lnTo>
                <a:lnTo>
                  <a:pt x="151" y="102"/>
                </a:lnTo>
                <a:lnTo>
                  <a:pt x="86" y="55"/>
                </a:lnTo>
                <a:lnTo>
                  <a:pt x="76" y="66"/>
                </a:lnTo>
                <a:lnTo>
                  <a:pt x="88" y="56"/>
                </a:lnTo>
                <a:lnTo>
                  <a:pt x="23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3" name="Freeform 85"/>
          <p:cNvSpPr>
            <a:spLocks/>
          </p:cNvSpPr>
          <p:nvPr/>
        </p:nvSpPr>
        <p:spPr bwMode="auto">
          <a:xfrm>
            <a:off x="2620963" y="2536825"/>
            <a:ext cx="536575" cy="100013"/>
          </a:xfrm>
          <a:custGeom>
            <a:avLst/>
            <a:gdLst>
              <a:gd name="T0" fmla="*/ 2147483647 w 506"/>
              <a:gd name="T1" fmla="*/ 0 h 169"/>
              <a:gd name="T2" fmla="*/ 0 w 506"/>
              <a:gd name="T3" fmla="*/ 2147483647 h 169"/>
              <a:gd name="T4" fmla="*/ 2147483647 w 506"/>
              <a:gd name="T5" fmla="*/ 2147483647 h 169"/>
              <a:gd name="T6" fmla="*/ 2147483647 w 506"/>
              <a:gd name="T7" fmla="*/ 2147483647 h 169"/>
              <a:gd name="T8" fmla="*/ 2147483647 w 506"/>
              <a:gd name="T9" fmla="*/ 2147483647 h 169"/>
              <a:gd name="T10" fmla="*/ 2147483647 w 506"/>
              <a:gd name="T11" fmla="*/ 2147483647 h 169"/>
              <a:gd name="T12" fmla="*/ 2147483647 w 506"/>
              <a:gd name="T13" fmla="*/ 2147483647 h 169"/>
              <a:gd name="T14" fmla="*/ 2147483647 w 506"/>
              <a:gd name="T15" fmla="*/ 2147483647 h 169"/>
              <a:gd name="T16" fmla="*/ 2147483647 w 506"/>
              <a:gd name="T17" fmla="*/ 2147483647 h 169"/>
              <a:gd name="T18" fmla="*/ 2147483647 w 506"/>
              <a:gd name="T19" fmla="*/ 2147483647 h 169"/>
              <a:gd name="T20" fmla="*/ 2147483647 w 506"/>
              <a:gd name="T21" fmla="*/ 2147483647 h 169"/>
              <a:gd name="T22" fmla="*/ 2147483647 w 506"/>
              <a:gd name="T23" fmla="*/ 2147483647 h 169"/>
              <a:gd name="T24" fmla="*/ 2147483647 w 506"/>
              <a:gd name="T25" fmla="*/ 2147483647 h 169"/>
              <a:gd name="T26" fmla="*/ 2147483647 w 506"/>
              <a:gd name="T27" fmla="*/ 2147483647 h 169"/>
              <a:gd name="T28" fmla="*/ 2147483647 w 506"/>
              <a:gd name="T29" fmla="*/ 0 h 1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06"/>
              <a:gd name="T46" fmla="*/ 0 h 169"/>
              <a:gd name="T47" fmla="*/ 506 w 506"/>
              <a:gd name="T48" fmla="*/ 169 h 16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06" h="169">
                <a:moveTo>
                  <a:pt x="12" y="0"/>
                </a:moveTo>
                <a:lnTo>
                  <a:pt x="0" y="27"/>
                </a:lnTo>
                <a:lnTo>
                  <a:pt x="129" y="75"/>
                </a:lnTo>
                <a:lnTo>
                  <a:pt x="130" y="75"/>
                </a:lnTo>
                <a:lnTo>
                  <a:pt x="249" y="112"/>
                </a:lnTo>
                <a:lnTo>
                  <a:pt x="250" y="113"/>
                </a:lnTo>
                <a:lnTo>
                  <a:pt x="498" y="169"/>
                </a:lnTo>
                <a:lnTo>
                  <a:pt x="506" y="142"/>
                </a:lnTo>
                <a:lnTo>
                  <a:pt x="259" y="85"/>
                </a:lnTo>
                <a:lnTo>
                  <a:pt x="254" y="98"/>
                </a:lnTo>
                <a:lnTo>
                  <a:pt x="260" y="85"/>
                </a:lnTo>
                <a:lnTo>
                  <a:pt x="141" y="48"/>
                </a:lnTo>
                <a:lnTo>
                  <a:pt x="135" y="62"/>
                </a:lnTo>
                <a:lnTo>
                  <a:pt x="141" y="48"/>
                </a:lnTo>
                <a:lnTo>
                  <a:pt x="12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4" name="Freeform 86"/>
          <p:cNvSpPr>
            <a:spLocks/>
          </p:cNvSpPr>
          <p:nvPr/>
        </p:nvSpPr>
        <p:spPr bwMode="auto">
          <a:xfrm>
            <a:off x="3148013" y="2620963"/>
            <a:ext cx="542925" cy="68262"/>
          </a:xfrm>
          <a:custGeom>
            <a:avLst/>
            <a:gdLst>
              <a:gd name="T0" fmla="*/ 2147483647 w 513"/>
              <a:gd name="T1" fmla="*/ 0 h 113"/>
              <a:gd name="T2" fmla="*/ 0 w 513"/>
              <a:gd name="T3" fmla="*/ 2147483647 h 113"/>
              <a:gd name="T4" fmla="*/ 2147483647 w 513"/>
              <a:gd name="T5" fmla="*/ 2147483647 h 113"/>
              <a:gd name="T6" fmla="*/ 2147483647 w 513"/>
              <a:gd name="T7" fmla="*/ 2147483647 h 113"/>
              <a:gd name="T8" fmla="*/ 2147483647 w 513"/>
              <a:gd name="T9" fmla="*/ 2147483647 h 113"/>
              <a:gd name="T10" fmla="*/ 2147483647 w 513"/>
              <a:gd name="T11" fmla="*/ 2147483647 h 113"/>
              <a:gd name="T12" fmla="*/ 2147483647 w 513"/>
              <a:gd name="T13" fmla="*/ 2147483647 h 113"/>
              <a:gd name="T14" fmla="*/ 2147483647 w 513"/>
              <a:gd name="T15" fmla="*/ 2147483647 h 113"/>
              <a:gd name="T16" fmla="*/ 2147483647 w 513"/>
              <a:gd name="T17" fmla="*/ 2147483647 h 113"/>
              <a:gd name="T18" fmla="*/ 2147483647 w 513"/>
              <a:gd name="T19" fmla="*/ 0 h 1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3"/>
              <a:gd name="T31" fmla="*/ 0 h 113"/>
              <a:gd name="T32" fmla="*/ 513 w 513"/>
              <a:gd name="T33" fmla="*/ 113 h 1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3" h="113">
                <a:moveTo>
                  <a:pt x="7" y="0"/>
                </a:moveTo>
                <a:lnTo>
                  <a:pt x="0" y="27"/>
                </a:lnTo>
                <a:lnTo>
                  <a:pt x="247" y="75"/>
                </a:lnTo>
                <a:lnTo>
                  <a:pt x="249" y="75"/>
                </a:lnTo>
                <a:lnTo>
                  <a:pt x="508" y="113"/>
                </a:lnTo>
                <a:lnTo>
                  <a:pt x="513" y="85"/>
                </a:lnTo>
                <a:lnTo>
                  <a:pt x="254" y="47"/>
                </a:lnTo>
                <a:lnTo>
                  <a:pt x="251" y="61"/>
                </a:lnTo>
                <a:lnTo>
                  <a:pt x="255" y="47"/>
                </a:lnTo>
                <a:lnTo>
                  <a:pt x="7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5" name="Freeform 87"/>
          <p:cNvSpPr>
            <a:spLocks/>
          </p:cNvSpPr>
          <p:nvPr/>
        </p:nvSpPr>
        <p:spPr bwMode="auto">
          <a:xfrm>
            <a:off x="3684588" y="2671763"/>
            <a:ext cx="539750" cy="66675"/>
          </a:xfrm>
          <a:custGeom>
            <a:avLst/>
            <a:gdLst>
              <a:gd name="T0" fmla="*/ 2147483647 w 510"/>
              <a:gd name="T1" fmla="*/ 0 h 113"/>
              <a:gd name="T2" fmla="*/ 0 w 510"/>
              <a:gd name="T3" fmla="*/ 2147483647 h 113"/>
              <a:gd name="T4" fmla="*/ 2147483647 w 510"/>
              <a:gd name="T5" fmla="*/ 2147483647 h 113"/>
              <a:gd name="T6" fmla="*/ 2147483647 w 510"/>
              <a:gd name="T7" fmla="*/ 2147483647 h 113"/>
              <a:gd name="T8" fmla="*/ 2147483647 w 510"/>
              <a:gd name="T9" fmla="*/ 2147483647 h 113"/>
              <a:gd name="T10" fmla="*/ 2147483647 w 510"/>
              <a:gd name="T11" fmla="*/ 2147483647 h 113"/>
              <a:gd name="T12" fmla="*/ 2147483647 w 510"/>
              <a:gd name="T13" fmla="*/ 2147483647 h 113"/>
              <a:gd name="T14" fmla="*/ 2147483647 w 510"/>
              <a:gd name="T15" fmla="*/ 2147483647 h 113"/>
              <a:gd name="T16" fmla="*/ 2147483647 w 510"/>
              <a:gd name="T17" fmla="*/ 2147483647 h 113"/>
              <a:gd name="T18" fmla="*/ 2147483647 w 510"/>
              <a:gd name="T19" fmla="*/ 0 h 1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0"/>
              <a:gd name="T31" fmla="*/ 0 h 113"/>
              <a:gd name="T32" fmla="*/ 510 w 510"/>
              <a:gd name="T33" fmla="*/ 113 h 1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0" h="113">
                <a:moveTo>
                  <a:pt x="6" y="0"/>
                </a:moveTo>
                <a:lnTo>
                  <a:pt x="0" y="28"/>
                </a:lnTo>
                <a:lnTo>
                  <a:pt x="247" y="75"/>
                </a:lnTo>
                <a:lnTo>
                  <a:pt x="505" y="113"/>
                </a:lnTo>
                <a:lnTo>
                  <a:pt x="510" y="85"/>
                </a:lnTo>
                <a:lnTo>
                  <a:pt x="252" y="47"/>
                </a:lnTo>
                <a:lnTo>
                  <a:pt x="250" y="60"/>
                </a:lnTo>
                <a:lnTo>
                  <a:pt x="253" y="47"/>
                </a:lnTo>
                <a:lnTo>
                  <a:pt x="6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6" name="Freeform 88"/>
          <p:cNvSpPr>
            <a:spLocks/>
          </p:cNvSpPr>
          <p:nvPr/>
        </p:nvSpPr>
        <p:spPr bwMode="auto">
          <a:xfrm>
            <a:off x="4222750" y="2720975"/>
            <a:ext cx="538163" cy="39688"/>
          </a:xfrm>
          <a:custGeom>
            <a:avLst/>
            <a:gdLst>
              <a:gd name="T0" fmla="*/ 2147483647 w 509"/>
              <a:gd name="T1" fmla="*/ 0 h 66"/>
              <a:gd name="T2" fmla="*/ 0 w 509"/>
              <a:gd name="T3" fmla="*/ 2147483647 h 66"/>
              <a:gd name="T4" fmla="*/ 2147483647 w 509"/>
              <a:gd name="T5" fmla="*/ 2147483647 h 66"/>
              <a:gd name="T6" fmla="*/ 2147483647 w 509"/>
              <a:gd name="T7" fmla="*/ 2147483647 h 66"/>
              <a:gd name="T8" fmla="*/ 2147483647 w 509"/>
              <a:gd name="T9" fmla="*/ 2147483647 h 66"/>
              <a:gd name="T10" fmla="*/ 2147483647 w 509"/>
              <a:gd name="T11" fmla="*/ 2147483647 h 66"/>
              <a:gd name="T12" fmla="*/ 2147483647 w 509"/>
              <a:gd name="T13" fmla="*/ 0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9"/>
              <a:gd name="T22" fmla="*/ 0 h 66"/>
              <a:gd name="T23" fmla="*/ 509 w 509"/>
              <a:gd name="T24" fmla="*/ 66 h 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9" h="66">
                <a:moveTo>
                  <a:pt x="3" y="0"/>
                </a:moveTo>
                <a:lnTo>
                  <a:pt x="0" y="29"/>
                </a:lnTo>
                <a:lnTo>
                  <a:pt x="259" y="48"/>
                </a:lnTo>
                <a:lnTo>
                  <a:pt x="507" y="66"/>
                </a:lnTo>
                <a:lnTo>
                  <a:pt x="509" y="38"/>
                </a:lnTo>
                <a:lnTo>
                  <a:pt x="262" y="19"/>
                </a:lnTo>
                <a:lnTo>
                  <a:pt x="3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7" name="Freeform 89"/>
          <p:cNvSpPr>
            <a:spLocks/>
          </p:cNvSpPr>
          <p:nvPr/>
        </p:nvSpPr>
        <p:spPr bwMode="auto">
          <a:xfrm>
            <a:off x="4757738" y="2743200"/>
            <a:ext cx="527050" cy="34925"/>
          </a:xfrm>
          <a:custGeom>
            <a:avLst/>
            <a:gdLst>
              <a:gd name="T0" fmla="*/ 2147483647 w 498"/>
              <a:gd name="T1" fmla="*/ 0 h 56"/>
              <a:gd name="T2" fmla="*/ 0 w 498"/>
              <a:gd name="T3" fmla="*/ 2147483647 h 56"/>
              <a:gd name="T4" fmla="*/ 2147483647 w 498"/>
              <a:gd name="T5" fmla="*/ 2147483647 h 56"/>
              <a:gd name="T6" fmla="*/ 2147483647 w 498"/>
              <a:gd name="T7" fmla="*/ 2147483647 h 56"/>
              <a:gd name="T8" fmla="*/ 2147483647 w 498"/>
              <a:gd name="T9" fmla="*/ 2147483647 h 56"/>
              <a:gd name="T10" fmla="*/ 2147483647 w 498"/>
              <a:gd name="T11" fmla="*/ 2147483647 h 56"/>
              <a:gd name="T12" fmla="*/ 2147483647 w 498"/>
              <a:gd name="T13" fmla="*/ 2147483647 h 56"/>
              <a:gd name="T14" fmla="*/ 2147483647 w 498"/>
              <a:gd name="T15" fmla="*/ 2147483647 h 56"/>
              <a:gd name="T16" fmla="*/ 2147483647 w 498"/>
              <a:gd name="T17" fmla="*/ 2147483647 h 56"/>
              <a:gd name="T18" fmla="*/ 2147483647 w 498"/>
              <a:gd name="T19" fmla="*/ 0 h 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98"/>
              <a:gd name="T31" fmla="*/ 0 h 56"/>
              <a:gd name="T32" fmla="*/ 498 w 498"/>
              <a:gd name="T33" fmla="*/ 56 h 5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98" h="56">
                <a:moveTo>
                  <a:pt x="2" y="0"/>
                </a:moveTo>
                <a:lnTo>
                  <a:pt x="0" y="28"/>
                </a:lnTo>
                <a:lnTo>
                  <a:pt x="247" y="47"/>
                </a:lnTo>
                <a:lnTo>
                  <a:pt x="249" y="47"/>
                </a:lnTo>
                <a:lnTo>
                  <a:pt x="496" y="56"/>
                </a:lnTo>
                <a:lnTo>
                  <a:pt x="498" y="27"/>
                </a:lnTo>
                <a:lnTo>
                  <a:pt x="250" y="18"/>
                </a:lnTo>
                <a:lnTo>
                  <a:pt x="249" y="33"/>
                </a:lnTo>
                <a:lnTo>
                  <a:pt x="250" y="18"/>
                </a:lnTo>
                <a:lnTo>
                  <a:pt x="2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8" name="Freeform 90"/>
          <p:cNvSpPr>
            <a:spLocks/>
          </p:cNvSpPr>
          <p:nvPr/>
        </p:nvSpPr>
        <p:spPr bwMode="auto">
          <a:xfrm>
            <a:off x="5283200" y="2760663"/>
            <a:ext cx="538163" cy="23812"/>
          </a:xfrm>
          <a:custGeom>
            <a:avLst/>
            <a:gdLst>
              <a:gd name="T0" fmla="*/ 2147483647 w 508"/>
              <a:gd name="T1" fmla="*/ 0 h 39"/>
              <a:gd name="T2" fmla="*/ 0 w 508"/>
              <a:gd name="T3" fmla="*/ 2147483647 h 39"/>
              <a:gd name="T4" fmla="*/ 2147483647 w 508"/>
              <a:gd name="T5" fmla="*/ 2147483647 h 39"/>
              <a:gd name="T6" fmla="*/ 2147483647 w 508"/>
              <a:gd name="T7" fmla="*/ 2147483647 h 39"/>
              <a:gd name="T8" fmla="*/ 2147483647 w 508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"/>
              <a:gd name="T16" fmla="*/ 0 h 39"/>
              <a:gd name="T17" fmla="*/ 508 w 508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" h="39">
                <a:moveTo>
                  <a:pt x="2" y="0"/>
                </a:moveTo>
                <a:lnTo>
                  <a:pt x="0" y="29"/>
                </a:lnTo>
                <a:lnTo>
                  <a:pt x="507" y="39"/>
                </a:lnTo>
                <a:lnTo>
                  <a:pt x="508" y="10"/>
                </a:lnTo>
                <a:lnTo>
                  <a:pt x="2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9" name="Freeform 91"/>
          <p:cNvSpPr>
            <a:spLocks/>
          </p:cNvSpPr>
          <p:nvPr/>
        </p:nvSpPr>
        <p:spPr bwMode="auto">
          <a:xfrm>
            <a:off x="5818188" y="2765425"/>
            <a:ext cx="536575" cy="19050"/>
          </a:xfrm>
          <a:custGeom>
            <a:avLst/>
            <a:gdLst>
              <a:gd name="T0" fmla="*/ 0 w 505"/>
              <a:gd name="T1" fmla="*/ 0 h 30"/>
              <a:gd name="T2" fmla="*/ 0 w 505"/>
              <a:gd name="T3" fmla="*/ 2147483647 h 30"/>
              <a:gd name="T4" fmla="*/ 2147483647 w 505"/>
              <a:gd name="T5" fmla="*/ 2147483647 h 30"/>
              <a:gd name="T6" fmla="*/ 2147483647 w 505"/>
              <a:gd name="T7" fmla="*/ 2147483647 h 30"/>
              <a:gd name="T8" fmla="*/ 0 w 505"/>
              <a:gd name="T9" fmla="*/ 0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5"/>
              <a:gd name="T16" fmla="*/ 0 h 30"/>
              <a:gd name="T17" fmla="*/ 505 w 505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5" h="30">
                <a:moveTo>
                  <a:pt x="0" y="0"/>
                </a:moveTo>
                <a:lnTo>
                  <a:pt x="0" y="29"/>
                </a:lnTo>
                <a:lnTo>
                  <a:pt x="505" y="30"/>
                </a:lnTo>
                <a:lnTo>
                  <a:pt x="505" y="1"/>
                </a:lnTo>
                <a:lnTo>
                  <a:pt x="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0" name="Freeform 92"/>
          <p:cNvSpPr>
            <a:spLocks/>
          </p:cNvSpPr>
          <p:nvPr/>
        </p:nvSpPr>
        <p:spPr bwMode="auto">
          <a:xfrm>
            <a:off x="6354763" y="2755900"/>
            <a:ext cx="536575" cy="28575"/>
          </a:xfrm>
          <a:custGeom>
            <a:avLst/>
            <a:gdLst>
              <a:gd name="T0" fmla="*/ 0 w 508"/>
              <a:gd name="T1" fmla="*/ 2147483647 h 48"/>
              <a:gd name="T2" fmla="*/ 2147483647 w 508"/>
              <a:gd name="T3" fmla="*/ 2147483647 h 48"/>
              <a:gd name="T4" fmla="*/ 2147483647 w 508"/>
              <a:gd name="T5" fmla="*/ 2147483647 h 48"/>
              <a:gd name="T6" fmla="*/ 2147483647 w 508"/>
              <a:gd name="T7" fmla="*/ 2147483647 h 48"/>
              <a:gd name="T8" fmla="*/ 2147483647 w 508"/>
              <a:gd name="T9" fmla="*/ 0 h 48"/>
              <a:gd name="T10" fmla="*/ 2147483647 w 508"/>
              <a:gd name="T11" fmla="*/ 2147483647 h 48"/>
              <a:gd name="T12" fmla="*/ 0 w 508"/>
              <a:gd name="T13" fmla="*/ 2147483647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8"/>
              <a:gd name="T22" fmla="*/ 0 h 48"/>
              <a:gd name="T23" fmla="*/ 508 w 508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8" h="48">
                <a:moveTo>
                  <a:pt x="0" y="19"/>
                </a:moveTo>
                <a:lnTo>
                  <a:pt x="2" y="48"/>
                </a:lnTo>
                <a:lnTo>
                  <a:pt x="261" y="38"/>
                </a:lnTo>
                <a:lnTo>
                  <a:pt x="508" y="29"/>
                </a:lnTo>
                <a:lnTo>
                  <a:pt x="507" y="0"/>
                </a:lnTo>
                <a:lnTo>
                  <a:pt x="259" y="9"/>
                </a:lnTo>
                <a:lnTo>
                  <a:pt x="0" y="19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1" name="Freeform 93"/>
          <p:cNvSpPr>
            <a:spLocks/>
          </p:cNvSpPr>
          <p:nvPr/>
        </p:nvSpPr>
        <p:spPr bwMode="auto">
          <a:xfrm>
            <a:off x="6889750" y="2743200"/>
            <a:ext cx="527050" cy="28575"/>
          </a:xfrm>
          <a:custGeom>
            <a:avLst/>
            <a:gdLst>
              <a:gd name="T0" fmla="*/ 0 w 497"/>
              <a:gd name="T1" fmla="*/ 2147483647 h 47"/>
              <a:gd name="T2" fmla="*/ 2147483647 w 497"/>
              <a:gd name="T3" fmla="*/ 2147483647 h 47"/>
              <a:gd name="T4" fmla="*/ 2147483647 w 497"/>
              <a:gd name="T5" fmla="*/ 2147483647 h 47"/>
              <a:gd name="T6" fmla="*/ 2147483647 w 497"/>
              <a:gd name="T7" fmla="*/ 2147483647 h 47"/>
              <a:gd name="T8" fmla="*/ 2147483647 w 497"/>
              <a:gd name="T9" fmla="*/ 0 h 47"/>
              <a:gd name="T10" fmla="*/ 2147483647 w 497"/>
              <a:gd name="T11" fmla="*/ 2147483647 h 47"/>
              <a:gd name="T12" fmla="*/ 0 w 497"/>
              <a:gd name="T13" fmla="*/ 2147483647 h 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7"/>
              <a:gd name="T22" fmla="*/ 0 h 47"/>
              <a:gd name="T23" fmla="*/ 497 w 497"/>
              <a:gd name="T24" fmla="*/ 47 h 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7" h="47">
                <a:moveTo>
                  <a:pt x="0" y="18"/>
                </a:moveTo>
                <a:lnTo>
                  <a:pt x="1" y="47"/>
                </a:lnTo>
                <a:lnTo>
                  <a:pt x="249" y="37"/>
                </a:lnTo>
                <a:lnTo>
                  <a:pt x="497" y="28"/>
                </a:lnTo>
                <a:lnTo>
                  <a:pt x="495" y="0"/>
                </a:lnTo>
                <a:lnTo>
                  <a:pt x="248" y="8"/>
                </a:lnTo>
                <a:lnTo>
                  <a:pt x="0" y="18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2" name="Freeform 94"/>
          <p:cNvSpPr>
            <a:spLocks/>
          </p:cNvSpPr>
          <p:nvPr/>
        </p:nvSpPr>
        <p:spPr bwMode="auto">
          <a:xfrm>
            <a:off x="7415213" y="2720975"/>
            <a:ext cx="536575" cy="39688"/>
          </a:xfrm>
          <a:custGeom>
            <a:avLst/>
            <a:gdLst>
              <a:gd name="T0" fmla="*/ 0 w 509"/>
              <a:gd name="T1" fmla="*/ 2147483647 h 66"/>
              <a:gd name="T2" fmla="*/ 2147483647 w 509"/>
              <a:gd name="T3" fmla="*/ 2147483647 h 66"/>
              <a:gd name="T4" fmla="*/ 2147483647 w 509"/>
              <a:gd name="T5" fmla="*/ 2147483647 h 66"/>
              <a:gd name="T6" fmla="*/ 2147483647 w 509"/>
              <a:gd name="T7" fmla="*/ 2147483647 h 66"/>
              <a:gd name="T8" fmla="*/ 2147483647 w 509"/>
              <a:gd name="T9" fmla="*/ 0 h 66"/>
              <a:gd name="T10" fmla="*/ 2147483647 w 509"/>
              <a:gd name="T11" fmla="*/ 2147483647 h 66"/>
              <a:gd name="T12" fmla="*/ 0 w 509"/>
              <a:gd name="T13" fmla="*/ 2147483647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9"/>
              <a:gd name="T22" fmla="*/ 0 h 66"/>
              <a:gd name="T23" fmla="*/ 509 w 509"/>
              <a:gd name="T24" fmla="*/ 66 h 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9" h="66">
                <a:moveTo>
                  <a:pt x="0" y="38"/>
                </a:moveTo>
                <a:lnTo>
                  <a:pt x="3" y="66"/>
                </a:lnTo>
                <a:lnTo>
                  <a:pt x="250" y="48"/>
                </a:lnTo>
                <a:lnTo>
                  <a:pt x="509" y="29"/>
                </a:lnTo>
                <a:lnTo>
                  <a:pt x="507" y="0"/>
                </a:lnTo>
                <a:lnTo>
                  <a:pt x="248" y="19"/>
                </a:lnTo>
                <a:lnTo>
                  <a:pt x="0" y="38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3" name="Freeform 95"/>
          <p:cNvSpPr>
            <a:spLocks/>
          </p:cNvSpPr>
          <p:nvPr/>
        </p:nvSpPr>
        <p:spPr bwMode="auto">
          <a:xfrm>
            <a:off x="1555750" y="2690813"/>
            <a:ext cx="538163" cy="46037"/>
          </a:xfrm>
          <a:custGeom>
            <a:avLst/>
            <a:gdLst>
              <a:gd name="T0" fmla="*/ 2147483647 w 508"/>
              <a:gd name="T1" fmla="*/ 0 h 75"/>
              <a:gd name="T2" fmla="*/ 0 w 508"/>
              <a:gd name="T3" fmla="*/ 2147483647 h 75"/>
              <a:gd name="T4" fmla="*/ 2147483647 w 508"/>
              <a:gd name="T5" fmla="*/ 2147483647 h 75"/>
              <a:gd name="T6" fmla="*/ 2147483647 w 508"/>
              <a:gd name="T7" fmla="*/ 2147483647 h 75"/>
              <a:gd name="T8" fmla="*/ 2147483647 w 508"/>
              <a:gd name="T9" fmla="*/ 0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"/>
              <a:gd name="T16" fmla="*/ 0 h 75"/>
              <a:gd name="T17" fmla="*/ 508 w 508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" h="75">
                <a:moveTo>
                  <a:pt x="2" y="0"/>
                </a:moveTo>
                <a:lnTo>
                  <a:pt x="0" y="18"/>
                </a:lnTo>
                <a:lnTo>
                  <a:pt x="505" y="75"/>
                </a:lnTo>
                <a:lnTo>
                  <a:pt x="508" y="56"/>
                </a:lnTo>
                <a:lnTo>
                  <a:pt x="2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4" name="Freeform 96"/>
          <p:cNvSpPr>
            <a:spLocks/>
          </p:cNvSpPr>
          <p:nvPr/>
        </p:nvSpPr>
        <p:spPr bwMode="auto">
          <a:xfrm>
            <a:off x="2090738" y="2724150"/>
            <a:ext cx="538162" cy="46038"/>
          </a:xfrm>
          <a:custGeom>
            <a:avLst/>
            <a:gdLst>
              <a:gd name="T0" fmla="*/ 2147483647 w 509"/>
              <a:gd name="T1" fmla="*/ 0 h 76"/>
              <a:gd name="T2" fmla="*/ 0 w 509"/>
              <a:gd name="T3" fmla="*/ 2147483647 h 76"/>
              <a:gd name="T4" fmla="*/ 2147483647 w 509"/>
              <a:gd name="T5" fmla="*/ 2147483647 h 76"/>
              <a:gd name="T6" fmla="*/ 2147483647 w 509"/>
              <a:gd name="T7" fmla="*/ 2147483647 h 76"/>
              <a:gd name="T8" fmla="*/ 2147483647 w 509"/>
              <a:gd name="T9" fmla="*/ 0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9"/>
              <a:gd name="T16" fmla="*/ 0 h 76"/>
              <a:gd name="T17" fmla="*/ 509 w 509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9" h="76">
                <a:moveTo>
                  <a:pt x="3" y="0"/>
                </a:moveTo>
                <a:lnTo>
                  <a:pt x="0" y="19"/>
                </a:lnTo>
                <a:lnTo>
                  <a:pt x="507" y="76"/>
                </a:lnTo>
                <a:lnTo>
                  <a:pt x="509" y="57"/>
                </a:lnTo>
                <a:lnTo>
                  <a:pt x="3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5" name="Freeform 97"/>
          <p:cNvSpPr>
            <a:spLocks/>
          </p:cNvSpPr>
          <p:nvPr/>
        </p:nvSpPr>
        <p:spPr bwMode="auto">
          <a:xfrm>
            <a:off x="2627313" y="2759075"/>
            <a:ext cx="527050" cy="38100"/>
          </a:xfrm>
          <a:custGeom>
            <a:avLst/>
            <a:gdLst>
              <a:gd name="T0" fmla="*/ 2147483647 w 498"/>
              <a:gd name="T1" fmla="*/ 0 h 66"/>
              <a:gd name="T2" fmla="*/ 0 w 498"/>
              <a:gd name="T3" fmla="*/ 2147483647 h 66"/>
              <a:gd name="T4" fmla="*/ 2147483647 w 498"/>
              <a:gd name="T5" fmla="*/ 2147483647 h 66"/>
              <a:gd name="T6" fmla="*/ 2147483647 w 498"/>
              <a:gd name="T7" fmla="*/ 2147483647 h 66"/>
              <a:gd name="T8" fmla="*/ 2147483647 w 498"/>
              <a:gd name="T9" fmla="*/ 2147483647 h 66"/>
              <a:gd name="T10" fmla="*/ 2147483647 w 498"/>
              <a:gd name="T11" fmla="*/ 2147483647 h 66"/>
              <a:gd name="T12" fmla="*/ 2147483647 w 498"/>
              <a:gd name="T13" fmla="*/ 2147483647 h 66"/>
              <a:gd name="T14" fmla="*/ 2147483647 w 498"/>
              <a:gd name="T15" fmla="*/ 2147483647 h 66"/>
              <a:gd name="T16" fmla="*/ 2147483647 w 498"/>
              <a:gd name="T17" fmla="*/ 2147483647 h 66"/>
              <a:gd name="T18" fmla="*/ 2147483647 w 498"/>
              <a:gd name="T19" fmla="*/ 0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98"/>
              <a:gd name="T31" fmla="*/ 0 h 66"/>
              <a:gd name="T32" fmla="*/ 498 w 498"/>
              <a:gd name="T33" fmla="*/ 66 h 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98" h="66">
                <a:moveTo>
                  <a:pt x="2" y="0"/>
                </a:moveTo>
                <a:lnTo>
                  <a:pt x="0" y="19"/>
                </a:lnTo>
                <a:lnTo>
                  <a:pt x="247" y="47"/>
                </a:lnTo>
                <a:lnTo>
                  <a:pt x="249" y="47"/>
                </a:lnTo>
                <a:lnTo>
                  <a:pt x="496" y="66"/>
                </a:lnTo>
                <a:lnTo>
                  <a:pt x="498" y="47"/>
                </a:lnTo>
                <a:lnTo>
                  <a:pt x="250" y="28"/>
                </a:lnTo>
                <a:lnTo>
                  <a:pt x="249" y="37"/>
                </a:lnTo>
                <a:lnTo>
                  <a:pt x="250" y="28"/>
                </a:lnTo>
                <a:lnTo>
                  <a:pt x="2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6" name="Freeform 98"/>
          <p:cNvSpPr>
            <a:spLocks/>
          </p:cNvSpPr>
          <p:nvPr/>
        </p:nvSpPr>
        <p:spPr bwMode="auto">
          <a:xfrm>
            <a:off x="3151188" y="2786063"/>
            <a:ext cx="538162" cy="26987"/>
          </a:xfrm>
          <a:custGeom>
            <a:avLst/>
            <a:gdLst>
              <a:gd name="T0" fmla="*/ 2147483647 w 508"/>
              <a:gd name="T1" fmla="*/ 0 h 46"/>
              <a:gd name="T2" fmla="*/ 0 w 508"/>
              <a:gd name="T3" fmla="*/ 2147483647 h 46"/>
              <a:gd name="T4" fmla="*/ 2147483647 w 508"/>
              <a:gd name="T5" fmla="*/ 2147483647 h 46"/>
              <a:gd name="T6" fmla="*/ 2147483647 w 508"/>
              <a:gd name="T7" fmla="*/ 2147483647 h 46"/>
              <a:gd name="T8" fmla="*/ 2147483647 w 508"/>
              <a:gd name="T9" fmla="*/ 2147483647 h 46"/>
              <a:gd name="T10" fmla="*/ 2147483647 w 508"/>
              <a:gd name="T11" fmla="*/ 2147483647 h 46"/>
              <a:gd name="T12" fmla="*/ 2147483647 w 508"/>
              <a:gd name="T13" fmla="*/ 0 h 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8"/>
              <a:gd name="T22" fmla="*/ 0 h 46"/>
              <a:gd name="T23" fmla="*/ 508 w 508"/>
              <a:gd name="T24" fmla="*/ 46 h 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8" h="46">
                <a:moveTo>
                  <a:pt x="2" y="0"/>
                </a:moveTo>
                <a:lnTo>
                  <a:pt x="0" y="19"/>
                </a:lnTo>
                <a:lnTo>
                  <a:pt x="248" y="38"/>
                </a:lnTo>
                <a:lnTo>
                  <a:pt x="507" y="46"/>
                </a:lnTo>
                <a:lnTo>
                  <a:pt x="508" y="28"/>
                </a:lnTo>
                <a:lnTo>
                  <a:pt x="249" y="19"/>
                </a:lnTo>
                <a:lnTo>
                  <a:pt x="2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7" name="Freeform 99"/>
          <p:cNvSpPr>
            <a:spLocks/>
          </p:cNvSpPr>
          <p:nvPr/>
        </p:nvSpPr>
        <p:spPr bwMode="auto">
          <a:xfrm>
            <a:off x="3689350" y="2803525"/>
            <a:ext cx="534988" cy="28575"/>
          </a:xfrm>
          <a:custGeom>
            <a:avLst/>
            <a:gdLst>
              <a:gd name="T0" fmla="*/ 2147483647 w 507"/>
              <a:gd name="T1" fmla="*/ 0 h 47"/>
              <a:gd name="T2" fmla="*/ 0 w 507"/>
              <a:gd name="T3" fmla="*/ 2147483647 h 47"/>
              <a:gd name="T4" fmla="*/ 2147483647 w 507"/>
              <a:gd name="T5" fmla="*/ 2147483647 h 47"/>
              <a:gd name="T6" fmla="*/ 2147483647 w 507"/>
              <a:gd name="T7" fmla="*/ 2147483647 h 47"/>
              <a:gd name="T8" fmla="*/ 2147483647 w 507"/>
              <a:gd name="T9" fmla="*/ 2147483647 h 47"/>
              <a:gd name="T10" fmla="*/ 2147483647 w 507"/>
              <a:gd name="T11" fmla="*/ 2147483647 h 47"/>
              <a:gd name="T12" fmla="*/ 2147483647 w 507"/>
              <a:gd name="T13" fmla="*/ 0 h 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7"/>
              <a:gd name="T22" fmla="*/ 0 h 47"/>
              <a:gd name="T23" fmla="*/ 507 w 507"/>
              <a:gd name="T24" fmla="*/ 47 h 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7" h="47">
                <a:moveTo>
                  <a:pt x="1" y="0"/>
                </a:moveTo>
                <a:lnTo>
                  <a:pt x="0" y="18"/>
                </a:lnTo>
                <a:lnTo>
                  <a:pt x="248" y="37"/>
                </a:lnTo>
                <a:lnTo>
                  <a:pt x="505" y="47"/>
                </a:lnTo>
                <a:lnTo>
                  <a:pt x="507" y="28"/>
                </a:lnTo>
                <a:lnTo>
                  <a:pt x="249" y="18"/>
                </a:lnTo>
                <a:lnTo>
                  <a:pt x="1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8" name="Freeform 100"/>
          <p:cNvSpPr>
            <a:spLocks/>
          </p:cNvSpPr>
          <p:nvPr/>
        </p:nvSpPr>
        <p:spPr bwMode="auto">
          <a:xfrm>
            <a:off x="4222750" y="2819400"/>
            <a:ext cx="538163" cy="17463"/>
          </a:xfrm>
          <a:custGeom>
            <a:avLst/>
            <a:gdLst>
              <a:gd name="T0" fmla="*/ 0 w 507"/>
              <a:gd name="T1" fmla="*/ 0 h 28"/>
              <a:gd name="T2" fmla="*/ 0 w 507"/>
              <a:gd name="T3" fmla="*/ 2147483647 h 28"/>
              <a:gd name="T4" fmla="*/ 2147483647 w 507"/>
              <a:gd name="T5" fmla="*/ 2147483647 h 28"/>
              <a:gd name="T6" fmla="*/ 2147483647 w 507"/>
              <a:gd name="T7" fmla="*/ 2147483647 h 28"/>
              <a:gd name="T8" fmla="*/ 0 w 507"/>
              <a:gd name="T9" fmla="*/ 0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7"/>
              <a:gd name="T16" fmla="*/ 0 h 28"/>
              <a:gd name="T17" fmla="*/ 507 w 507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7" h="28">
                <a:moveTo>
                  <a:pt x="0" y="0"/>
                </a:moveTo>
                <a:lnTo>
                  <a:pt x="0" y="19"/>
                </a:lnTo>
                <a:lnTo>
                  <a:pt x="507" y="28"/>
                </a:lnTo>
                <a:lnTo>
                  <a:pt x="507" y="9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4760913" y="2825750"/>
            <a:ext cx="522287" cy="11113"/>
          </a:xfrm>
          <a:custGeom>
            <a:avLst/>
            <a:gdLst>
              <a:gd name="T0" fmla="*/ 0 w 495"/>
              <a:gd name="T1" fmla="*/ 0 h 20"/>
              <a:gd name="T2" fmla="*/ 0 w 495"/>
              <a:gd name="T3" fmla="*/ 2147483647 h 20"/>
              <a:gd name="T4" fmla="*/ 2147483647 w 495"/>
              <a:gd name="T5" fmla="*/ 2147483647 h 20"/>
              <a:gd name="T6" fmla="*/ 2147483647 w 495"/>
              <a:gd name="T7" fmla="*/ 2147483647 h 20"/>
              <a:gd name="T8" fmla="*/ 0 w 495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"/>
              <a:gd name="T16" fmla="*/ 0 h 20"/>
              <a:gd name="T17" fmla="*/ 495 w 495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" h="20">
                <a:moveTo>
                  <a:pt x="0" y="0"/>
                </a:moveTo>
                <a:lnTo>
                  <a:pt x="0" y="19"/>
                </a:lnTo>
                <a:lnTo>
                  <a:pt x="495" y="20"/>
                </a:lnTo>
                <a:lnTo>
                  <a:pt x="495" y="2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5283200" y="2825750"/>
            <a:ext cx="534988" cy="11113"/>
          </a:xfrm>
          <a:custGeom>
            <a:avLst/>
            <a:gdLst>
              <a:gd name="T0" fmla="*/ 0 w 507"/>
              <a:gd name="T1" fmla="*/ 0 h 19"/>
              <a:gd name="T2" fmla="*/ 0 w 507"/>
              <a:gd name="T3" fmla="*/ 2147483647 h 19"/>
              <a:gd name="T4" fmla="*/ 2147483647 w 507"/>
              <a:gd name="T5" fmla="*/ 2147483647 h 19"/>
              <a:gd name="T6" fmla="*/ 2147483647 w 507"/>
              <a:gd name="T7" fmla="*/ 2147483647 h 19"/>
              <a:gd name="T8" fmla="*/ 2147483647 w 507"/>
              <a:gd name="T9" fmla="*/ 0 h 19"/>
              <a:gd name="T10" fmla="*/ 2147483647 w 507"/>
              <a:gd name="T11" fmla="*/ 0 h 19"/>
              <a:gd name="T12" fmla="*/ 0 w 50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7"/>
              <a:gd name="T22" fmla="*/ 0 h 19"/>
              <a:gd name="T23" fmla="*/ 507 w 507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7" h="19">
                <a:moveTo>
                  <a:pt x="0" y="0"/>
                </a:moveTo>
                <a:lnTo>
                  <a:pt x="0" y="19"/>
                </a:lnTo>
                <a:lnTo>
                  <a:pt x="248" y="19"/>
                </a:lnTo>
                <a:lnTo>
                  <a:pt x="507" y="19"/>
                </a:lnTo>
                <a:lnTo>
                  <a:pt x="507" y="0"/>
                </a:lnTo>
                <a:lnTo>
                  <a:pt x="248" y="0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5818188" y="2813050"/>
            <a:ext cx="538162" cy="23813"/>
          </a:xfrm>
          <a:custGeom>
            <a:avLst/>
            <a:gdLst>
              <a:gd name="T0" fmla="*/ 0 w 507"/>
              <a:gd name="T1" fmla="*/ 2147483647 h 38"/>
              <a:gd name="T2" fmla="*/ 2147483647 w 507"/>
              <a:gd name="T3" fmla="*/ 2147483647 h 38"/>
              <a:gd name="T4" fmla="*/ 2147483647 w 507"/>
              <a:gd name="T5" fmla="*/ 2147483647 h 38"/>
              <a:gd name="T6" fmla="*/ 2147483647 w 507"/>
              <a:gd name="T7" fmla="*/ 2147483647 h 38"/>
              <a:gd name="T8" fmla="*/ 2147483647 w 507"/>
              <a:gd name="T9" fmla="*/ 0 h 38"/>
              <a:gd name="T10" fmla="*/ 2147483647 w 507"/>
              <a:gd name="T11" fmla="*/ 2147483647 h 38"/>
              <a:gd name="T12" fmla="*/ 0 w 507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7"/>
              <a:gd name="T22" fmla="*/ 0 h 38"/>
              <a:gd name="T23" fmla="*/ 507 w 507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7" h="38">
                <a:moveTo>
                  <a:pt x="0" y="19"/>
                </a:moveTo>
                <a:lnTo>
                  <a:pt x="1" y="38"/>
                </a:lnTo>
                <a:lnTo>
                  <a:pt x="249" y="29"/>
                </a:lnTo>
                <a:lnTo>
                  <a:pt x="507" y="19"/>
                </a:lnTo>
                <a:lnTo>
                  <a:pt x="505" y="0"/>
                </a:lnTo>
                <a:lnTo>
                  <a:pt x="248" y="10"/>
                </a:lnTo>
                <a:lnTo>
                  <a:pt x="0" y="19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6354763" y="2797175"/>
            <a:ext cx="536575" cy="28575"/>
          </a:xfrm>
          <a:custGeom>
            <a:avLst/>
            <a:gdLst>
              <a:gd name="T0" fmla="*/ 0 w 508"/>
              <a:gd name="T1" fmla="*/ 2147483647 h 46"/>
              <a:gd name="T2" fmla="*/ 2147483647 w 508"/>
              <a:gd name="T3" fmla="*/ 2147483647 h 46"/>
              <a:gd name="T4" fmla="*/ 2147483647 w 508"/>
              <a:gd name="T5" fmla="*/ 2147483647 h 46"/>
              <a:gd name="T6" fmla="*/ 2147483647 w 508"/>
              <a:gd name="T7" fmla="*/ 0 h 46"/>
              <a:gd name="T8" fmla="*/ 0 w 508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"/>
              <a:gd name="T16" fmla="*/ 0 h 46"/>
              <a:gd name="T17" fmla="*/ 508 w 508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" h="46">
                <a:moveTo>
                  <a:pt x="0" y="27"/>
                </a:moveTo>
                <a:lnTo>
                  <a:pt x="2" y="46"/>
                </a:lnTo>
                <a:lnTo>
                  <a:pt x="508" y="19"/>
                </a:lnTo>
                <a:lnTo>
                  <a:pt x="507" y="0"/>
                </a:lnTo>
                <a:lnTo>
                  <a:pt x="0" y="27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3" name="Freeform 105"/>
          <p:cNvSpPr>
            <a:spLocks/>
          </p:cNvSpPr>
          <p:nvPr/>
        </p:nvSpPr>
        <p:spPr bwMode="auto">
          <a:xfrm>
            <a:off x="6889750" y="2779713"/>
            <a:ext cx="527050" cy="28575"/>
          </a:xfrm>
          <a:custGeom>
            <a:avLst/>
            <a:gdLst>
              <a:gd name="T0" fmla="*/ 0 w 497"/>
              <a:gd name="T1" fmla="*/ 2147483647 h 48"/>
              <a:gd name="T2" fmla="*/ 2147483647 w 497"/>
              <a:gd name="T3" fmla="*/ 2147483647 h 48"/>
              <a:gd name="T4" fmla="*/ 2147483647 w 497"/>
              <a:gd name="T5" fmla="*/ 2147483647 h 48"/>
              <a:gd name="T6" fmla="*/ 2147483647 w 497"/>
              <a:gd name="T7" fmla="*/ 2147483647 h 48"/>
              <a:gd name="T8" fmla="*/ 2147483647 w 497"/>
              <a:gd name="T9" fmla="*/ 0 h 48"/>
              <a:gd name="T10" fmla="*/ 2147483647 w 497"/>
              <a:gd name="T11" fmla="*/ 2147483647 h 48"/>
              <a:gd name="T12" fmla="*/ 0 w 497"/>
              <a:gd name="T13" fmla="*/ 2147483647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7"/>
              <a:gd name="T22" fmla="*/ 0 h 48"/>
              <a:gd name="T23" fmla="*/ 497 w 497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7" h="48">
                <a:moveTo>
                  <a:pt x="0" y="29"/>
                </a:moveTo>
                <a:lnTo>
                  <a:pt x="1" y="48"/>
                </a:lnTo>
                <a:lnTo>
                  <a:pt x="249" y="38"/>
                </a:lnTo>
                <a:lnTo>
                  <a:pt x="497" y="19"/>
                </a:lnTo>
                <a:lnTo>
                  <a:pt x="495" y="0"/>
                </a:lnTo>
                <a:lnTo>
                  <a:pt x="248" y="19"/>
                </a:lnTo>
                <a:lnTo>
                  <a:pt x="0" y="29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>
            <a:off x="7415213" y="2752725"/>
            <a:ext cx="536575" cy="38100"/>
          </a:xfrm>
          <a:custGeom>
            <a:avLst/>
            <a:gdLst>
              <a:gd name="T0" fmla="*/ 0 w 508"/>
              <a:gd name="T1" fmla="*/ 2147483647 h 66"/>
              <a:gd name="T2" fmla="*/ 2147483647 w 508"/>
              <a:gd name="T3" fmla="*/ 2147483647 h 66"/>
              <a:gd name="T4" fmla="*/ 2147483647 w 508"/>
              <a:gd name="T5" fmla="*/ 2147483647 h 66"/>
              <a:gd name="T6" fmla="*/ 2147483647 w 508"/>
              <a:gd name="T7" fmla="*/ 2147483647 h 66"/>
              <a:gd name="T8" fmla="*/ 2147483647 w 508"/>
              <a:gd name="T9" fmla="*/ 2147483647 h 66"/>
              <a:gd name="T10" fmla="*/ 2147483647 w 508"/>
              <a:gd name="T11" fmla="*/ 0 h 66"/>
              <a:gd name="T12" fmla="*/ 2147483647 w 508"/>
              <a:gd name="T13" fmla="*/ 2147483647 h 66"/>
              <a:gd name="T14" fmla="*/ 2147483647 w 508"/>
              <a:gd name="T15" fmla="*/ 2147483647 h 66"/>
              <a:gd name="T16" fmla="*/ 2147483647 w 508"/>
              <a:gd name="T17" fmla="*/ 2147483647 h 66"/>
              <a:gd name="T18" fmla="*/ 0 w 508"/>
              <a:gd name="T19" fmla="*/ 2147483647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8"/>
              <a:gd name="T31" fmla="*/ 0 h 66"/>
              <a:gd name="T32" fmla="*/ 508 w 508"/>
              <a:gd name="T33" fmla="*/ 66 h 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8" h="66">
                <a:moveTo>
                  <a:pt x="0" y="47"/>
                </a:moveTo>
                <a:lnTo>
                  <a:pt x="2" y="66"/>
                </a:lnTo>
                <a:lnTo>
                  <a:pt x="249" y="48"/>
                </a:lnTo>
                <a:lnTo>
                  <a:pt x="508" y="19"/>
                </a:lnTo>
                <a:lnTo>
                  <a:pt x="506" y="0"/>
                </a:lnTo>
                <a:lnTo>
                  <a:pt x="247" y="29"/>
                </a:lnTo>
                <a:lnTo>
                  <a:pt x="248" y="38"/>
                </a:lnTo>
                <a:lnTo>
                  <a:pt x="248" y="29"/>
                </a:lnTo>
                <a:lnTo>
                  <a:pt x="0" y="47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>
            <a:off x="1554163" y="2671763"/>
            <a:ext cx="539750" cy="66675"/>
          </a:xfrm>
          <a:custGeom>
            <a:avLst/>
            <a:gdLst>
              <a:gd name="T0" fmla="*/ 2147483647 w 510"/>
              <a:gd name="T1" fmla="*/ 0 h 113"/>
              <a:gd name="T2" fmla="*/ 0 w 510"/>
              <a:gd name="T3" fmla="*/ 2147483647 h 113"/>
              <a:gd name="T4" fmla="*/ 2147483647 w 510"/>
              <a:gd name="T5" fmla="*/ 2147483647 h 113"/>
              <a:gd name="T6" fmla="*/ 2147483647 w 510"/>
              <a:gd name="T7" fmla="*/ 2147483647 h 113"/>
              <a:gd name="T8" fmla="*/ 2147483647 w 510"/>
              <a:gd name="T9" fmla="*/ 2147483647 h 113"/>
              <a:gd name="T10" fmla="*/ 2147483647 w 510"/>
              <a:gd name="T11" fmla="*/ 2147483647 h 113"/>
              <a:gd name="T12" fmla="*/ 2147483647 w 510"/>
              <a:gd name="T13" fmla="*/ 2147483647 h 113"/>
              <a:gd name="T14" fmla="*/ 2147483647 w 510"/>
              <a:gd name="T15" fmla="*/ 2147483647 h 113"/>
              <a:gd name="T16" fmla="*/ 2147483647 w 510"/>
              <a:gd name="T17" fmla="*/ 2147483647 h 113"/>
              <a:gd name="T18" fmla="*/ 2147483647 w 510"/>
              <a:gd name="T19" fmla="*/ 0 h 1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0"/>
              <a:gd name="T31" fmla="*/ 0 h 113"/>
              <a:gd name="T32" fmla="*/ 510 w 510"/>
              <a:gd name="T33" fmla="*/ 113 h 1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0" h="113">
                <a:moveTo>
                  <a:pt x="6" y="0"/>
                </a:moveTo>
                <a:lnTo>
                  <a:pt x="0" y="28"/>
                </a:lnTo>
                <a:lnTo>
                  <a:pt x="247" y="75"/>
                </a:lnTo>
                <a:lnTo>
                  <a:pt x="505" y="113"/>
                </a:lnTo>
                <a:lnTo>
                  <a:pt x="510" y="85"/>
                </a:lnTo>
                <a:lnTo>
                  <a:pt x="252" y="47"/>
                </a:lnTo>
                <a:lnTo>
                  <a:pt x="250" y="60"/>
                </a:lnTo>
                <a:lnTo>
                  <a:pt x="253" y="47"/>
                </a:lnTo>
                <a:lnTo>
                  <a:pt x="6" y="0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>
            <a:off x="2089150" y="2722563"/>
            <a:ext cx="541338" cy="55562"/>
          </a:xfrm>
          <a:custGeom>
            <a:avLst/>
            <a:gdLst>
              <a:gd name="T0" fmla="*/ 2147483647 w 512"/>
              <a:gd name="T1" fmla="*/ 0 h 93"/>
              <a:gd name="T2" fmla="*/ 0 w 512"/>
              <a:gd name="T3" fmla="*/ 2147483647 h 93"/>
              <a:gd name="T4" fmla="*/ 2147483647 w 512"/>
              <a:gd name="T5" fmla="*/ 2147483647 h 93"/>
              <a:gd name="T6" fmla="*/ 2147483647 w 512"/>
              <a:gd name="T7" fmla="*/ 2147483647 h 93"/>
              <a:gd name="T8" fmla="*/ 2147483647 w 512"/>
              <a:gd name="T9" fmla="*/ 0 h 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93"/>
              <a:gd name="T17" fmla="*/ 512 w 512"/>
              <a:gd name="T18" fmla="*/ 93 h 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93">
                <a:moveTo>
                  <a:pt x="5" y="0"/>
                </a:moveTo>
                <a:lnTo>
                  <a:pt x="0" y="28"/>
                </a:lnTo>
                <a:lnTo>
                  <a:pt x="507" y="93"/>
                </a:lnTo>
                <a:lnTo>
                  <a:pt x="512" y="65"/>
                </a:lnTo>
                <a:lnTo>
                  <a:pt x="5" y="0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>
            <a:off x="2627313" y="2760663"/>
            <a:ext cx="527050" cy="44450"/>
          </a:xfrm>
          <a:custGeom>
            <a:avLst/>
            <a:gdLst>
              <a:gd name="T0" fmla="*/ 2147483647 w 499"/>
              <a:gd name="T1" fmla="*/ 0 h 76"/>
              <a:gd name="T2" fmla="*/ 0 w 499"/>
              <a:gd name="T3" fmla="*/ 2147483647 h 76"/>
              <a:gd name="T4" fmla="*/ 2147483647 w 499"/>
              <a:gd name="T5" fmla="*/ 2147483647 h 76"/>
              <a:gd name="T6" fmla="*/ 2147483647 w 499"/>
              <a:gd name="T7" fmla="*/ 2147483647 h 76"/>
              <a:gd name="T8" fmla="*/ 2147483647 w 499"/>
              <a:gd name="T9" fmla="*/ 0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"/>
              <a:gd name="T16" fmla="*/ 0 h 76"/>
              <a:gd name="T17" fmla="*/ 499 w 499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" h="76">
                <a:moveTo>
                  <a:pt x="4" y="0"/>
                </a:moveTo>
                <a:lnTo>
                  <a:pt x="0" y="29"/>
                </a:lnTo>
                <a:lnTo>
                  <a:pt x="495" y="76"/>
                </a:lnTo>
                <a:lnTo>
                  <a:pt x="499" y="47"/>
                </a:lnTo>
                <a:lnTo>
                  <a:pt x="4" y="0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8" name="Freeform 110"/>
          <p:cNvSpPr>
            <a:spLocks/>
          </p:cNvSpPr>
          <p:nvPr/>
        </p:nvSpPr>
        <p:spPr bwMode="auto">
          <a:xfrm>
            <a:off x="3151188" y="2789238"/>
            <a:ext cx="538162" cy="33337"/>
          </a:xfrm>
          <a:custGeom>
            <a:avLst/>
            <a:gdLst>
              <a:gd name="T0" fmla="*/ 2147483647 w 509"/>
              <a:gd name="T1" fmla="*/ 0 h 58"/>
              <a:gd name="T2" fmla="*/ 0 w 509"/>
              <a:gd name="T3" fmla="*/ 2147483647 h 58"/>
              <a:gd name="T4" fmla="*/ 2147483647 w 509"/>
              <a:gd name="T5" fmla="*/ 2147483647 h 58"/>
              <a:gd name="T6" fmla="*/ 2147483647 w 509"/>
              <a:gd name="T7" fmla="*/ 2147483647 h 58"/>
              <a:gd name="T8" fmla="*/ 2147483647 w 509"/>
              <a:gd name="T9" fmla="*/ 2147483647 h 58"/>
              <a:gd name="T10" fmla="*/ 2147483647 w 509"/>
              <a:gd name="T11" fmla="*/ 2147483647 h 58"/>
              <a:gd name="T12" fmla="*/ 2147483647 w 509"/>
              <a:gd name="T13" fmla="*/ 2147483647 h 58"/>
              <a:gd name="T14" fmla="*/ 2147483647 w 509"/>
              <a:gd name="T15" fmla="*/ 2147483647 h 58"/>
              <a:gd name="T16" fmla="*/ 2147483647 w 509"/>
              <a:gd name="T17" fmla="*/ 2147483647 h 58"/>
              <a:gd name="T18" fmla="*/ 2147483647 w 509"/>
              <a:gd name="T19" fmla="*/ 0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9"/>
              <a:gd name="T31" fmla="*/ 0 h 58"/>
              <a:gd name="T32" fmla="*/ 509 w 509"/>
              <a:gd name="T33" fmla="*/ 58 h 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9" h="58">
                <a:moveTo>
                  <a:pt x="3" y="0"/>
                </a:moveTo>
                <a:lnTo>
                  <a:pt x="0" y="29"/>
                </a:lnTo>
                <a:lnTo>
                  <a:pt x="248" y="48"/>
                </a:lnTo>
                <a:lnTo>
                  <a:pt x="249" y="48"/>
                </a:lnTo>
                <a:lnTo>
                  <a:pt x="508" y="58"/>
                </a:lnTo>
                <a:lnTo>
                  <a:pt x="509" y="29"/>
                </a:lnTo>
                <a:lnTo>
                  <a:pt x="250" y="19"/>
                </a:lnTo>
                <a:lnTo>
                  <a:pt x="249" y="33"/>
                </a:lnTo>
                <a:lnTo>
                  <a:pt x="250" y="19"/>
                </a:lnTo>
                <a:lnTo>
                  <a:pt x="3" y="0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9" name="Freeform 111"/>
          <p:cNvSpPr>
            <a:spLocks/>
          </p:cNvSpPr>
          <p:nvPr/>
        </p:nvSpPr>
        <p:spPr bwMode="auto">
          <a:xfrm>
            <a:off x="3689350" y="2805113"/>
            <a:ext cx="533400" cy="17462"/>
          </a:xfrm>
          <a:custGeom>
            <a:avLst/>
            <a:gdLst>
              <a:gd name="T0" fmla="*/ 0 w 505"/>
              <a:gd name="T1" fmla="*/ 0 h 29"/>
              <a:gd name="T2" fmla="*/ 0 w 505"/>
              <a:gd name="T3" fmla="*/ 2147483647 h 29"/>
              <a:gd name="T4" fmla="*/ 2147483647 w 505"/>
              <a:gd name="T5" fmla="*/ 2147483647 h 29"/>
              <a:gd name="T6" fmla="*/ 2147483647 w 505"/>
              <a:gd name="T7" fmla="*/ 2147483647 h 29"/>
              <a:gd name="T8" fmla="*/ 2147483647 w 505"/>
              <a:gd name="T9" fmla="*/ 0 h 29"/>
              <a:gd name="T10" fmla="*/ 2147483647 w 505"/>
              <a:gd name="T11" fmla="*/ 0 h 29"/>
              <a:gd name="T12" fmla="*/ 0 w 505"/>
              <a:gd name="T13" fmla="*/ 0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5"/>
              <a:gd name="T22" fmla="*/ 0 h 29"/>
              <a:gd name="T23" fmla="*/ 505 w 505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5" h="29">
                <a:moveTo>
                  <a:pt x="0" y="0"/>
                </a:moveTo>
                <a:lnTo>
                  <a:pt x="0" y="29"/>
                </a:lnTo>
                <a:lnTo>
                  <a:pt x="248" y="29"/>
                </a:lnTo>
                <a:lnTo>
                  <a:pt x="505" y="29"/>
                </a:lnTo>
                <a:lnTo>
                  <a:pt x="505" y="0"/>
                </a:lnTo>
                <a:lnTo>
                  <a:pt x="2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0" name="Freeform 112"/>
          <p:cNvSpPr>
            <a:spLocks/>
          </p:cNvSpPr>
          <p:nvPr/>
        </p:nvSpPr>
        <p:spPr bwMode="auto">
          <a:xfrm>
            <a:off x="4222750" y="2794000"/>
            <a:ext cx="538163" cy="28575"/>
          </a:xfrm>
          <a:custGeom>
            <a:avLst/>
            <a:gdLst>
              <a:gd name="T0" fmla="*/ 0 w 508"/>
              <a:gd name="T1" fmla="*/ 2147483647 h 48"/>
              <a:gd name="T2" fmla="*/ 2147483647 w 508"/>
              <a:gd name="T3" fmla="*/ 2147483647 h 48"/>
              <a:gd name="T4" fmla="*/ 2147483647 w 508"/>
              <a:gd name="T5" fmla="*/ 2147483647 h 48"/>
              <a:gd name="T6" fmla="*/ 2147483647 w 508"/>
              <a:gd name="T7" fmla="*/ 0 h 48"/>
              <a:gd name="T8" fmla="*/ 0 w 508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"/>
              <a:gd name="T16" fmla="*/ 0 h 48"/>
              <a:gd name="T17" fmla="*/ 508 w 508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" h="48">
                <a:moveTo>
                  <a:pt x="0" y="19"/>
                </a:moveTo>
                <a:lnTo>
                  <a:pt x="2" y="48"/>
                </a:lnTo>
                <a:lnTo>
                  <a:pt x="508" y="29"/>
                </a:lnTo>
                <a:lnTo>
                  <a:pt x="507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1" name="Freeform 113"/>
          <p:cNvSpPr>
            <a:spLocks/>
          </p:cNvSpPr>
          <p:nvPr/>
        </p:nvSpPr>
        <p:spPr bwMode="auto">
          <a:xfrm>
            <a:off x="4757738" y="2771775"/>
            <a:ext cx="527050" cy="39688"/>
          </a:xfrm>
          <a:custGeom>
            <a:avLst/>
            <a:gdLst>
              <a:gd name="T0" fmla="*/ 0 w 498"/>
              <a:gd name="T1" fmla="*/ 2147483647 h 67"/>
              <a:gd name="T2" fmla="*/ 2147483647 w 498"/>
              <a:gd name="T3" fmla="*/ 2147483647 h 67"/>
              <a:gd name="T4" fmla="*/ 2147483647 w 498"/>
              <a:gd name="T5" fmla="*/ 2147483647 h 67"/>
              <a:gd name="T6" fmla="*/ 2147483647 w 498"/>
              <a:gd name="T7" fmla="*/ 0 h 67"/>
              <a:gd name="T8" fmla="*/ 0 w 498"/>
              <a:gd name="T9" fmla="*/ 214748364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8"/>
              <a:gd name="T16" fmla="*/ 0 h 67"/>
              <a:gd name="T17" fmla="*/ 498 w 498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8" h="67">
                <a:moveTo>
                  <a:pt x="0" y="38"/>
                </a:moveTo>
                <a:lnTo>
                  <a:pt x="2" y="67"/>
                </a:lnTo>
                <a:lnTo>
                  <a:pt x="498" y="29"/>
                </a:lnTo>
                <a:lnTo>
                  <a:pt x="495" y="0"/>
                </a:lnTo>
                <a:lnTo>
                  <a:pt x="0" y="38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2" name="Freeform 114"/>
          <p:cNvSpPr>
            <a:spLocks/>
          </p:cNvSpPr>
          <p:nvPr/>
        </p:nvSpPr>
        <p:spPr bwMode="auto">
          <a:xfrm>
            <a:off x="5283200" y="2738438"/>
            <a:ext cx="539750" cy="50800"/>
          </a:xfrm>
          <a:custGeom>
            <a:avLst/>
            <a:gdLst>
              <a:gd name="T0" fmla="*/ 0 w 510"/>
              <a:gd name="T1" fmla="*/ 2147483647 h 84"/>
              <a:gd name="T2" fmla="*/ 2147483647 w 510"/>
              <a:gd name="T3" fmla="*/ 2147483647 h 84"/>
              <a:gd name="T4" fmla="*/ 2147483647 w 510"/>
              <a:gd name="T5" fmla="*/ 2147483647 h 84"/>
              <a:gd name="T6" fmla="*/ 2147483647 w 510"/>
              <a:gd name="T7" fmla="*/ 2147483647 h 84"/>
              <a:gd name="T8" fmla="*/ 2147483647 w 510"/>
              <a:gd name="T9" fmla="*/ 0 h 84"/>
              <a:gd name="T10" fmla="*/ 2147483647 w 510"/>
              <a:gd name="T11" fmla="*/ 2147483647 h 84"/>
              <a:gd name="T12" fmla="*/ 0 w 510"/>
              <a:gd name="T13" fmla="*/ 2147483647 h 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0"/>
              <a:gd name="T22" fmla="*/ 0 h 84"/>
              <a:gd name="T23" fmla="*/ 510 w 510"/>
              <a:gd name="T24" fmla="*/ 84 h 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0" h="84">
                <a:moveTo>
                  <a:pt x="0" y="56"/>
                </a:moveTo>
                <a:lnTo>
                  <a:pt x="4" y="84"/>
                </a:lnTo>
                <a:lnTo>
                  <a:pt x="252" y="56"/>
                </a:lnTo>
                <a:lnTo>
                  <a:pt x="510" y="27"/>
                </a:lnTo>
                <a:lnTo>
                  <a:pt x="507" y="0"/>
                </a:lnTo>
                <a:lnTo>
                  <a:pt x="248" y="29"/>
                </a:lnTo>
                <a:lnTo>
                  <a:pt x="0" y="56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3" name="Freeform 115"/>
          <p:cNvSpPr>
            <a:spLocks/>
          </p:cNvSpPr>
          <p:nvPr/>
        </p:nvSpPr>
        <p:spPr bwMode="auto">
          <a:xfrm>
            <a:off x="5816600" y="2689225"/>
            <a:ext cx="541338" cy="66675"/>
          </a:xfrm>
          <a:custGeom>
            <a:avLst/>
            <a:gdLst>
              <a:gd name="T0" fmla="*/ 0 w 512"/>
              <a:gd name="T1" fmla="*/ 2147483647 h 112"/>
              <a:gd name="T2" fmla="*/ 2147483647 w 512"/>
              <a:gd name="T3" fmla="*/ 2147483647 h 112"/>
              <a:gd name="T4" fmla="*/ 2147483647 w 512"/>
              <a:gd name="T5" fmla="*/ 2147483647 h 112"/>
              <a:gd name="T6" fmla="*/ 2147483647 w 512"/>
              <a:gd name="T7" fmla="*/ 2147483647 h 112"/>
              <a:gd name="T8" fmla="*/ 2147483647 w 512"/>
              <a:gd name="T9" fmla="*/ 2147483647 h 112"/>
              <a:gd name="T10" fmla="*/ 2147483647 w 512"/>
              <a:gd name="T11" fmla="*/ 0 h 112"/>
              <a:gd name="T12" fmla="*/ 2147483647 w 512"/>
              <a:gd name="T13" fmla="*/ 2147483647 h 112"/>
              <a:gd name="T14" fmla="*/ 2147483647 w 512"/>
              <a:gd name="T15" fmla="*/ 2147483647 h 112"/>
              <a:gd name="T16" fmla="*/ 2147483647 w 512"/>
              <a:gd name="T17" fmla="*/ 2147483647 h 112"/>
              <a:gd name="T18" fmla="*/ 0 w 512"/>
              <a:gd name="T19" fmla="*/ 2147483647 h 1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2"/>
              <a:gd name="T31" fmla="*/ 0 h 112"/>
              <a:gd name="T32" fmla="*/ 512 w 512"/>
              <a:gd name="T33" fmla="*/ 112 h 1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2" h="112">
                <a:moveTo>
                  <a:pt x="0" y="85"/>
                </a:moveTo>
                <a:lnTo>
                  <a:pt x="5" y="112"/>
                </a:lnTo>
                <a:lnTo>
                  <a:pt x="253" y="75"/>
                </a:lnTo>
                <a:lnTo>
                  <a:pt x="254" y="75"/>
                </a:lnTo>
                <a:lnTo>
                  <a:pt x="512" y="28"/>
                </a:lnTo>
                <a:lnTo>
                  <a:pt x="506" y="0"/>
                </a:lnTo>
                <a:lnTo>
                  <a:pt x="248" y="47"/>
                </a:lnTo>
                <a:lnTo>
                  <a:pt x="251" y="60"/>
                </a:lnTo>
                <a:lnTo>
                  <a:pt x="248" y="47"/>
                </a:lnTo>
                <a:lnTo>
                  <a:pt x="0" y="85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4" name="Freeform 116"/>
          <p:cNvSpPr>
            <a:spLocks/>
          </p:cNvSpPr>
          <p:nvPr/>
        </p:nvSpPr>
        <p:spPr bwMode="auto">
          <a:xfrm>
            <a:off x="6351588" y="2632075"/>
            <a:ext cx="542925" cy="71438"/>
          </a:xfrm>
          <a:custGeom>
            <a:avLst/>
            <a:gdLst>
              <a:gd name="T0" fmla="*/ 0 w 513"/>
              <a:gd name="T1" fmla="*/ 2147483647 h 122"/>
              <a:gd name="T2" fmla="*/ 2147483647 w 513"/>
              <a:gd name="T3" fmla="*/ 2147483647 h 122"/>
              <a:gd name="T4" fmla="*/ 2147483647 w 513"/>
              <a:gd name="T5" fmla="*/ 2147483647 h 122"/>
              <a:gd name="T6" fmla="*/ 2147483647 w 513"/>
              <a:gd name="T7" fmla="*/ 2147483647 h 122"/>
              <a:gd name="T8" fmla="*/ 2147483647 w 513"/>
              <a:gd name="T9" fmla="*/ 0 h 122"/>
              <a:gd name="T10" fmla="*/ 2147483647 w 513"/>
              <a:gd name="T11" fmla="*/ 2147483647 h 122"/>
              <a:gd name="T12" fmla="*/ 0 w 513"/>
              <a:gd name="T13" fmla="*/ 2147483647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3"/>
              <a:gd name="T22" fmla="*/ 0 h 122"/>
              <a:gd name="T23" fmla="*/ 513 w 513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3" h="122">
                <a:moveTo>
                  <a:pt x="0" y="94"/>
                </a:moveTo>
                <a:lnTo>
                  <a:pt x="6" y="122"/>
                </a:lnTo>
                <a:lnTo>
                  <a:pt x="265" y="75"/>
                </a:lnTo>
                <a:lnTo>
                  <a:pt x="513" y="27"/>
                </a:lnTo>
                <a:lnTo>
                  <a:pt x="506" y="0"/>
                </a:lnTo>
                <a:lnTo>
                  <a:pt x="259" y="47"/>
                </a:lnTo>
                <a:lnTo>
                  <a:pt x="0" y="94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5" name="Freeform 117"/>
          <p:cNvSpPr>
            <a:spLocks/>
          </p:cNvSpPr>
          <p:nvPr/>
        </p:nvSpPr>
        <p:spPr bwMode="auto">
          <a:xfrm>
            <a:off x="6888163" y="2559050"/>
            <a:ext cx="533400" cy="88900"/>
          </a:xfrm>
          <a:custGeom>
            <a:avLst/>
            <a:gdLst>
              <a:gd name="T0" fmla="*/ 0 w 504"/>
              <a:gd name="T1" fmla="*/ 2147483647 h 150"/>
              <a:gd name="T2" fmla="*/ 2147483647 w 504"/>
              <a:gd name="T3" fmla="*/ 2147483647 h 150"/>
              <a:gd name="T4" fmla="*/ 2147483647 w 504"/>
              <a:gd name="T5" fmla="*/ 2147483647 h 150"/>
              <a:gd name="T6" fmla="*/ 2147483647 w 504"/>
              <a:gd name="T7" fmla="*/ 2147483647 h 150"/>
              <a:gd name="T8" fmla="*/ 2147483647 w 504"/>
              <a:gd name="T9" fmla="*/ 2147483647 h 150"/>
              <a:gd name="T10" fmla="*/ 2147483647 w 504"/>
              <a:gd name="T11" fmla="*/ 0 h 150"/>
              <a:gd name="T12" fmla="*/ 2147483647 w 504"/>
              <a:gd name="T13" fmla="*/ 2147483647 h 150"/>
              <a:gd name="T14" fmla="*/ 2147483647 w 504"/>
              <a:gd name="T15" fmla="*/ 2147483647 h 150"/>
              <a:gd name="T16" fmla="*/ 2147483647 w 504"/>
              <a:gd name="T17" fmla="*/ 2147483647 h 150"/>
              <a:gd name="T18" fmla="*/ 0 w 504"/>
              <a:gd name="T19" fmla="*/ 2147483647 h 1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4"/>
              <a:gd name="T31" fmla="*/ 0 h 150"/>
              <a:gd name="T32" fmla="*/ 504 w 504"/>
              <a:gd name="T33" fmla="*/ 150 h 1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4" h="150">
                <a:moveTo>
                  <a:pt x="0" y="123"/>
                </a:moveTo>
                <a:lnTo>
                  <a:pt x="8" y="150"/>
                </a:lnTo>
                <a:lnTo>
                  <a:pt x="255" y="94"/>
                </a:lnTo>
                <a:lnTo>
                  <a:pt x="257" y="94"/>
                </a:lnTo>
                <a:lnTo>
                  <a:pt x="504" y="28"/>
                </a:lnTo>
                <a:lnTo>
                  <a:pt x="496" y="0"/>
                </a:lnTo>
                <a:lnTo>
                  <a:pt x="248" y="66"/>
                </a:lnTo>
                <a:lnTo>
                  <a:pt x="252" y="79"/>
                </a:lnTo>
                <a:lnTo>
                  <a:pt x="248" y="66"/>
                </a:lnTo>
                <a:lnTo>
                  <a:pt x="0" y="123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6" name="Freeform 118"/>
          <p:cNvSpPr>
            <a:spLocks/>
          </p:cNvSpPr>
          <p:nvPr/>
        </p:nvSpPr>
        <p:spPr bwMode="auto">
          <a:xfrm>
            <a:off x="7410450" y="2474913"/>
            <a:ext cx="546100" cy="100012"/>
          </a:xfrm>
          <a:custGeom>
            <a:avLst/>
            <a:gdLst>
              <a:gd name="T0" fmla="*/ 0 w 515"/>
              <a:gd name="T1" fmla="*/ 2147483647 h 169"/>
              <a:gd name="T2" fmla="*/ 2147483647 w 515"/>
              <a:gd name="T3" fmla="*/ 2147483647 h 169"/>
              <a:gd name="T4" fmla="*/ 2147483647 w 515"/>
              <a:gd name="T5" fmla="*/ 2147483647 h 169"/>
              <a:gd name="T6" fmla="*/ 2147483647 w 515"/>
              <a:gd name="T7" fmla="*/ 2147483647 h 169"/>
              <a:gd name="T8" fmla="*/ 2147483647 w 515"/>
              <a:gd name="T9" fmla="*/ 2147483647 h 169"/>
              <a:gd name="T10" fmla="*/ 2147483647 w 515"/>
              <a:gd name="T11" fmla="*/ 0 h 169"/>
              <a:gd name="T12" fmla="*/ 2147483647 w 515"/>
              <a:gd name="T13" fmla="*/ 2147483647 h 169"/>
              <a:gd name="T14" fmla="*/ 2147483647 w 515"/>
              <a:gd name="T15" fmla="*/ 2147483647 h 169"/>
              <a:gd name="T16" fmla="*/ 2147483647 w 515"/>
              <a:gd name="T17" fmla="*/ 2147483647 h 169"/>
              <a:gd name="T18" fmla="*/ 0 w 515"/>
              <a:gd name="T19" fmla="*/ 2147483647 h 1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5"/>
              <a:gd name="T31" fmla="*/ 0 h 169"/>
              <a:gd name="T32" fmla="*/ 515 w 515"/>
              <a:gd name="T33" fmla="*/ 169 h 1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5" h="169">
                <a:moveTo>
                  <a:pt x="0" y="141"/>
                </a:moveTo>
                <a:lnTo>
                  <a:pt x="8" y="169"/>
                </a:lnTo>
                <a:lnTo>
                  <a:pt x="256" y="103"/>
                </a:lnTo>
                <a:lnTo>
                  <a:pt x="256" y="102"/>
                </a:lnTo>
                <a:lnTo>
                  <a:pt x="515" y="27"/>
                </a:lnTo>
                <a:lnTo>
                  <a:pt x="505" y="0"/>
                </a:lnTo>
                <a:lnTo>
                  <a:pt x="246" y="76"/>
                </a:lnTo>
                <a:lnTo>
                  <a:pt x="251" y="89"/>
                </a:lnTo>
                <a:lnTo>
                  <a:pt x="247" y="76"/>
                </a:lnTo>
                <a:lnTo>
                  <a:pt x="0" y="141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7" name="Freeform 119"/>
          <p:cNvSpPr>
            <a:spLocks/>
          </p:cNvSpPr>
          <p:nvPr/>
        </p:nvSpPr>
        <p:spPr bwMode="auto">
          <a:xfrm>
            <a:off x="1555750" y="2827338"/>
            <a:ext cx="538163" cy="33337"/>
          </a:xfrm>
          <a:custGeom>
            <a:avLst/>
            <a:gdLst>
              <a:gd name="T0" fmla="*/ 2147483647 w 508"/>
              <a:gd name="T1" fmla="*/ 0 h 57"/>
              <a:gd name="T2" fmla="*/ 0 w 508"/>
              <a:gd name="T3" fmla="*/ 2147483647 h 57"/>
              <a:gd name="T4" fmla="*/ 2147483647 w 508"/>
              <a:gd name="T5" fmla="*/ 2147483647 h 57"/>
              <a:gd name="T6" fmla="*/ 2147483647 w 508"/>
              <a:gd name="T7" fmla="*/ 2147483647 h 57"/>
              <a:gd name="T8" fmla="*/ 2147483647 w 508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"/>
              <a:gd name="T16" fmla="*/ 0 h 57"/>
              <a:gd name="T17" fmla="*/ 508 w 508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" h="57">
                <a:moveTo>
                  <a:pt x="2" y="0"/>
                </a:moveTo>
                <a:lnTo>
                  <a:pt x="0" y="29"/>
                </a:lnTo>
                <a:lnTo>
                  <a:pt x="505" y="57"/>
                </a:lnTo>
                <a:lnTo>
                  <a:pt x="508" y="28"/>
                </a:lnTo>
                <a:lnTo>
                  <a:pt x="2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8" name="Freeform 120"/>
          <p:cNvSpPr>
            <a:spLocks/>
          </p:cNvSpPr>
          <p:nvPr/>
        </p:nvSpPr>
        <p:spPr bwMode="auto">
          <a:xfrm>
            <a:off x="2090738" y="2844800"/>
            <a:ext cx="538162" cy="34925"/>
          </a:xfrm>
          <a:custGeom>
            <a:avLst/>
            <a:gdLst>
              <a:gd name="T0" fmla="*/ 2147483647 w 509"/>
              <a:gd name="T1" fmla="*/ 0 h 58"/>
              <a:gd name="T2" fmla="*/ 0 w 509"/>
              <a:gd name="T3" fmla="*/ 2147483647 h 58"/>
              <a:gd name="T4" fmla="*/ 2147483647 w 509"/>
              <a:gd name="T5" fmla="*/ 2147483647 h 58"/>
              <a:gd name="T6" fmla="*/ 2147483647 w 509"/>
              <a:gd name="T7" fmla="*/ 2147483647 h 58"/>
              <a:gd name="T8" fmla="*/ 2147483647 w 509"/>
              <a:gd name="T9" fmla="*/ 2147483647 h 58"/>
              <a:gd name="T10" fmla="*/ 2147483647 w 509"/>
              <a:gd name="T11" fmla="*/ 2147483647 h 58"/>
              <a:gd name="T12" fmla="*/ 2147483647 w 509"/>
              <a:gd name="T13" fmla="*/ 2147483647 h 58"/>
              <a:gd name="T14" fmla="*/ 2147483647 w 509"/>
              <a:gd name="T15" fmla="*/ 2147483647 h 58"/>
              <a:gd name="T16" fmla="*/ 2147483647 w 509"/>
              <a:gd name="T17" fmla="*/ 2147483647 h 58"/>
              <a:gd name="T18" fmla="*/ 2147483647 w 509"/>
              <a:gd name="T19" fmla="*/ 0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9"/>
              <a:gd name="T31" fmla="*/ 0 h 58"/>
              <a:gd name="T32" fmla="*/ 509 w 509"/>
              <a:gd name="T33" fmla="*/ 58 h 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9" h="58">
                <a:moveTo>
                  <a:pt x="3" y="0"/>
                </a:moveTo>
                <a:lnTo>
                  <a:pt x="0" y="29"/>
                </a:lnTo>
                <a:lnTo>
                  <a:pt x="259" y="47"/>
                </a:lnTo>
                <a:lnTo>
                  <a:pt x="260" y="47"/>
                </a:lnTo>
                <a:lnTo>
                  <a:pt x="508" y="58"/>
                </a:lnTo>
                <a:lnTo>
                  <a:pt x="509" y="29"/>
                </a:lnTo>
                <a:lnTo>
                  <a:pt x="262" y="19"/>
                </a:lnTo>
                <a:lnTo>
                  <a:pt x="260" y="33"/>
                </a:lnTo>
                <a:lnTo>
                  <a:pt x="262" y="19"/>
                </a:lnTo>
                <a:lnTo>
                  <a:pt x="3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9" name="Freeform 121"/>
          <p:cNvSpPr>
            <a:spLocks/>
          </p:cNvSpPr>
          <p:nvPr/>
        </p:nvSpPr>
        <p:spPr bwMode="auto">
          <a:xfrm>
            <a:off x="2628900" y="2860675"/>
            <a:ext cx="525463" cy="23813"/>
          </a:xfrm>
          <a:custGeom>
            <a:avLst/>
            <a:gdLst>
              <a:gd name="T0" fmla="*/ 2147483647 w 497"/>
              <a:gd name="T1" fmla="*/ 0 h 37"/>
              <a:gd name="T2" fmla="*/ 0 w 497"/>
              <a:gd name="T3" fmla="*/ 2147483647 h 37"/>
              <a:gd name="T4" fmla="*/ 2147483647 w 497"/>
              <a:gd name="T5" fmla="*/ 2147483647 h 37"/>
              <a:gd name="T6" fmla="*/ 2147483647 w 497"/>
              <a:gd name="T7" fmla="*/ 2147483647 h 37"/>
              <a:gd name="T8" fmla="*/ 2147483647 w 497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7"/>
              <a:gd name="T16" fmla="*/ 0 h 37"/>
              <a:gd name="T17" fmla="*/ 497 w 497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7" h="37">
                <a:moveTo>
                  <a:pt x="1" y="0"/>
                </a:moveTo>
                <a:lnTo>
                  <a:pt x="0" y="29"/>
                </a:lnTo>
                <a:lnTo>
                  <a:pt x="495" y="37"/>
                </a:lnTo>
                <a:lnTo>
                  <a:pt x="497" y="8"/>
                </a:lnTo>
                <a:lnTo>
                  <a:pt x="1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0" name="Freeform 122"/>
          <p:cNvSpPr>
            <a:spLocks/>
          </p:cNvSpPr>
          <p:nvPr/>
        </p:nvSpPr>
        <p:spPr bwMode="auto">
          <a:xfrm>
            <a:off x="3151188" y="2867025"/>
            <a:ext cx="538162" cy="17463"/>
          </a:xfrm>
          <a:custGeom>
            <a:avLst/>
            <a:gdLst>
              <a:gd name="T0" fmla="*/ 0 w 507"/>
              <a:gd name="T1" fmla="*/ 0 h 31"/>
              <a:gd name="T2" fmla="*/ 0 w 507"/>
              <a:gd name="T3" fmla="*/ 2147483647 h 31"/>
              <a:gd name="T4" fmla="*/ 2147483647 w 507"/>
              <a:gd name="T5" fmla="*/ 2147483647 h 31"/>
              <a:gd name="T6" fmla="*/ 2147483647 w 507"/>
              <a:gd name="T7" fmla="*/ 2147483647 h 31"/>
              <a:gd name="T8" fmla="*/ 0 w 50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7"/>
              <a:gd name="T16" fmla="*/ 0 h 31"/>
              <a:gd name="T17" fmla="*/ 507 w 507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7" h="31">
                <a:moveTo>
                  <a:pt x="0" y="0"/>
                </a:moveTo>
                <a:lnTo>
                  <a:pt x="0" y="29"/>
                </a:lnTo>
                <a:lnTo>
                  <a:pt x="507" y="31"/>
                </a:lnTo>
                <a:lnTo>
                  <a:pt x="507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1" name="Freeform 123"/>
          <p:cNvSpPr>
            <a:spLocks/>
          </p:cNvSpPr>
          <p:nvPr/>
        </p:nvSpPr>
        <p:spPr bwMode="auto">
          <a:xfrm>
            <a:off x="3689350" y="2867025"/>
            <a:ext cx="533400" cy="17463"/>
          </a:xfrm>
          <a:custGeom>
            <a:avLst/>
            <a:gdLst>
              <a:gd name="T0" fmla="*/ 0 w 505"/>
              <a:gd name="T1" fmla="*/ 0 h 29"/>
              <a:gd name="T2" fmla="*/ 0 w 505"/>
              <a:gd name="T3" fmla="*/ 2147483647 h 29"/>
              <a:gd name="T4" fmla="*/ 2147483647 w 505"/>
              <a:gd name="T5" fmla="*/ 2147483647 h 29"/>
              <a:gd name="T6" fmla="*/ 2147483647 w 505"/>
              <a:gd name="T7" fmla="*/ 2147483647 h 29"/>
              <a:gd name="T8" fmla="*/ 2147483647 w 505"/>
              <a:gd name="T9" fmla="*/ 0 h 29"/>
              <a:gd name="T10" fmla="*/ 2147483647 w 505"/>
              <a:gd name="T11" fmla="*/ 0 h 29"/>
              <a:gd name="T12" fmla="*/ 0 w 505"/>
              <a:gd name="T13" fmla="*/ 0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5"/>
              <a:gd name="T22" fmla="*/ 0 h 29"/>
              <a:gd name="T23" fmla="*/ 505 w 505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5" h="29">
                <a:moveTo>
                  <a:pt x="0" y="0"/>
                </a:moveTo>
                <a:lnTo>
                  <a:pt x="0" y="29"/>
                </a:lnTo>
                <a:lnTo>
                  <a:pt x="248" y="29"/>
                </a:lnTo>
                <a:lnTo>
                  <a:pt x="505" y="29"/>
                </a:lnTo>
                <a:lnTo>
                  <a:pt x="505" y="0"/>
                </a:lnTo>
                <a:lnTo>
                  <a:pt x="2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2" name="Freeform 124"/>
          <p:cNvSpPr>
            <a:spLocks/>
          </p:cNvSpPr>
          <p:nvPr/>
        </p:nvSpPr>
        <p:spPr bwMode="auto">
          <a:xfrm>
            <a:off x="4222750" y="2855913"/>
            <a:ext cx="538163" cy="28575"/>
          </a:xfrm>
          <a:custGeom>
            <a:avLst/>
            <a:gdLst>
              <a:gd name="T0" fmla="*/ 0 w 508"/>
              <a:gd name="T1" fmla="*/ 2147483647 h 47"/>
              <a:gd name="T2" fmla="*/ 2147483647 w 508"/>
              <a:gd name="T3" fmla="*/ 2147483647 h 47"/>
              <a:gd name="T4" fmla="*/ 2147483647 w 508"/>
              <a:gd name="T5" fmla="*/ 2147483647 h 47"/>
              <a:gd name="T6" fmla="*/ 2147483647 w 508"/>
              <a:gd name="T7" fmla="*/ 2147483647 h 47"/>
              <a:gd name="T8" fmla="*/ 2147483647 w 508"/>
              <a:gd name="T9" fmla="*/ 0 h 47"/>
              <a:gd name="T10" fmla="*/ 2147483647 w 508"/>
              <a:gd name="T11" fmla="*/ 2147483647 h 47"/>
              <a:gd name="T12" fmla="*/ 0 w 508"/>
              <a:gd name="T13" fmla="*/ 2147483647 h 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8"/>
              <a:gd name="T22" fmla="*/ 0 h 47"/>
              <a:gd name="T23" fmla="*/ 508 w 508"/>
              <a:gd name="T24" fmla="*/ 47 h 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8" h="47">
                <a:moveTo>
                  <a:pt x="0" y="18"/>
                </a:moveTo>
                <a:lnTo>
                  <a:pt x="2" y="47"/>
                </a:lnTo>
                <a:lnTo>
                  <a:pt x="261" y="39"/>
                </a:lnTo>
                <a:lnTo>
                  <a:pt x="508" y="28"/>
                </a:lnTo>
                <a:lnTo>
                  <a:pt x="507" y="0"/>
                </a:lnTo>
                <a:lnTo>
                  <a:pt x="259" y="10"/>
                </a:lnTo>
                <a:lnTo>
                  <a:pt x="0" y="1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3" name="Freeform 125"/>
          <p:cNvSpPr>
            <a:spLocks/>
          </p:cNvSpPr>
          <p:nvPr/>
        </p:nvSpPr>
        <p:spPr bwMode="auto">
          <a:xfrm>
            <a:off x="4760913" y="2844800"/>
            <a:ext cx="523875" cy="28575"/>
          </a:xfrm>
          <a:custGeom>
            <a:avLst/>
            <a:gdLst>
              <a:gd name="T0" fmla="*/ 0 w 497"/>
              <a:gd name="T1" fmla="*/ 2147483647 h 47"/>
              <a:gd name="T2" fmla="*/ 2147483647 w 497"/>
              <a:gd name="T3" fmla="*/ 2147483647 h 47"/>
              <a:gd name="T4" fmla="*/ 2147483647 w 497"/>
              <a:gd name="T5" fmla="*/ 2147483647 h 47"/>
              <a:gd name="T6" fmla="*/ 2147483647 w 497"/>
              <a:gd name="T7" fmla="*/ 2147483647 h 47"/>
              <a:gd name="T8" fmla="*/ 2147483647 w 497"/>
              <a:gd name="T9" fmla="*/ 0 h 47"/>
              <a:gd name="T10" fmla="*/ 2147483647 w 497"/>
              <a:gd name="T11" fmla="*/ 2147483647 h 47"/>
              <a:gd name="T12" fmla="*/ 0 w 497"/>
              <a:gd name="T13" fmla="*/ 2147483647 h 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7"/>
              <a:gd name="T22" fmla="*/ 0 h 47"/>
              <a:gd name="T23" fmla="*/ 497 w 497"/>
              <a:gd name="T24" fmla="*/ 47 h 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7" h="47">
                <a:moveTo>
                  <a:pt x="0" y="19"/>
                </a:moveTo>
                <a:lnTo>
                  <a:pt x="1" y="47"/>
                </a:lnTo>
                <a:lnTo>
                  <a:pt x="249" y="39"/>
                </a:lnTo>
                <a:lnTo>
                  <a:pt x="497" y="29"/>
                </a:lnTo>
                <a:lnTo>
                  <a:pt x="495" y="0"/>
                </a:lnTo>
                <a:lnTo>
                  <a:pt x="248" y="10"/>
                </a:lnTo>
                <a:lnTo>
                  <a:pt x="0" y="19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4" name="Freeform 126"/>
          <p:cNvSpPr>
            <a:spLocks/>
          </p:cNvSpPr>
          <p:nvPr/>
        </p:nvSpPr>
        <p:spPr bwMode="auto">
          <a:xfrm>
            <a:off x="5283200" y="2822575"/>
            <a:ext cx="538163" cy="38100"/>
          </a:xfrm>
          <a:custGeom>
            <a:avLst/>
            <a:gdLst>
              <a:gd name="T0" fmla="*/ 0 w 509"/>
              <a:gd name="T1" fmla="*/ 2147483647 h 67"/>
              <a:gd name="T2" fmla="*/ 2147483647 w 509"/>
              <a:gd name="T3" fmla="*/ 2147483647 h 67"/>
              <a:gd name="T4" fmla="*/ 2147483647 w 509"/>
              <a:gd name="T5" fmla="*/ 2147483647 h 67"/>
              <a:gd name="T6" fmla="*/ 2147483647 w 509"/>
              <a:gd name="T7" fmla="*/ 2147483647 h 67"/>
              <a:gd name="T8" fmla="*/ 2147483647 w 509"/>
              <a:gd name="T9" fmla="*/ 0 h 67"/>
              <a:gd name="T10" fmla="*/ 2147483647 w 509"/>
              <a:gd name="T11" fmla="*/ 2147483647 h 67"/>
              <a:gd name="T12" fmla="*/ 0 w 509"/>
              <a:gd name="T13" fmla="*/ 2147483647 h 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9"/>
              <a:gd name="T22" fmla="*/ 0 h 67"/>
              <a:gd name="T23" fmla="*/ 509 w 509"/>
              <a:gd name="T24" fmla="*/ 67 h 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9" h="67">
                <a:moveTo>
                  <a:pt x="0" y="38"/>
                </a:moveTo>
                <a:lnTo>
                  <a:pt x="3" y="67"/>
                </a:lnTo>
                <a:lnTo>
                  <a:pt x="250" y="48"/>
                </a:lnTo>
                <a:lnTo>
                  <a:pt x="509" y="29"/>
                </a:lnTo>
                <a:lnTo>
                  <a:pt x="507" y="0"/>
                </a:lnTo>
                <a:lnTo>
                  <a:pt x="248" y="19"/>
                </a:lnTo>
                <a:lnTo>
                  <a:pt x="0" y="3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5" name="Freeform 127"/>
          <p:cNvSpPr>
            <a:spLocks/>
          </p:cNvSpPr>
          <p:nvPr/>
        </p:nvSpPr>
        <p:spPr bwMode="auto">
          <a:xfrm>
            <a:off x="5818188" y="2798763"/>
            <a:ext cx="538162" cy="39687"/>
          </a:xfrm>
          <a:custGeom>
            <a:avLst/>
            <a:gdLst>
              <a:gd name="T0" fmla="*/ 0 w 508"/>
              <a:gd name="T1" fmla="*/ 2147483647 h 67"/>
              <a:gd name="T2" fmla="*/ 2147483647 w 508"/>
              <a:gd name="T3" fmla="*/ 2147483647 h 67"/>
              <a:gd name="T4" fmla="*/ 2147483647 w 508"/>
              <a:gd name="T5" fmla="*/ 2147483647 h 67"/>
              <a:gd name="T6" fmla="*/ 2147483647 w 508"/>
              <a:gd name="T7" fmla="*/ 0 h 67"/>
              <a:gd name="T8" fmla="*/ 0 w 508"/>
              <a:gd name="T9" fmla="*/ 214748364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"/>
              <a:gd name="T16" fmla="*/ 0 h 67"/>
              <a:gd name="T17" fmla="*/ 508 w 508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" h="67">
                <a:moveTo>
                  <a:pt x="0" y="38"/>
                </a:moveTo>
                <a:lnTo>
                  <a:pt x="2" y="67"/>
                </a:lnTo>
                <a:lnTo>
                  <a:pt x="508" y="29"/>
                </a:lnTo>
                <a:lnTo>
                  <a:pt x="505" y="0"/>
                </a:lnTo>
                <a:lnTo>
                  <a:pt x="0" y="3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6" name="Freeform 128"/>
          <p:cNvSpPr>
            <a:spLocks/>
          </p:cNvSpPr>
          <p:nvPr/>
        </p:nvSpPr>
        <p:spPr bwMode="auto">
          <a:xfrm>
            <a:off x="6354763" y="2771775"/>
            <a:ext cx="539750" cy="44450"/>
          </a:xfrm>
          <a:custGeom>
            <a:avLst/>
            <a:gdLst>
              <a:gd name="T0" fmla="*/ 0 w 510"/>
              <a:gd name="T1" fmla="*/ 2147483647 h 76"/>
              <a:gd name="T2" fmla="*/ 2147483647 w 510"/>
              <a:gd name="T3" fmla="*/ 2147483647 h 76"/>
              <a:gd name="T4" fmla="*/ 2147483647 w 510"/>
              <a:gd name="T5" fmla="*/ 2147483647 h 76"/>
              <a:gd name="T6" fmla="*/ 2147483647 w 510"/>
              <a:gd name="T7" fmla="*/ 0 h 76"/>
              <a:gd name="T8" fmla="*/ 0 w 510"/>
              <a:gd name="T9" fmla="*/ 2147483647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0"/>
              <a:gd name="T16" fmla="*/ 0 h 76"/>
              <a:gd name="T17" fmla="*/ 510 w 510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0" h="76">
                <a:moveTo>
                  <a:pt x="0" y="47"/>
                </a:moveTo>
                <a:lnTo>
                  <a:pt x="4" y="76"/>
                </a:lnTo>
                <a:lnTo>
                  <a:pt x="510" y="29"/>
                </a:lnTo>
                <a:lnTo>
                  <a:pt x="507" y="0"/>
                </a:lnTo>
                <a:lnTo>
                  <a:pt x="0" y="4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7" name="Freeform 129"/>
          <p:cNvSpPr>
            <a:spLocks/>
          </p:cNvSpPr>
          <p:nvPr/>
        </p:nvSpPr>
        <p:spPr bwMode="auto">
          <a:xfrm>
            <a:off x="6889750" y="2732088"/>
            <a:ext cx="527050" cy="57150"/>
          </a:xfrm>
          <a:custGeom>
            <a:avLst/>
            <a:gdLst>
              <a:gd name="T0" fmla="*/ 0 w 499"/>
              <a:gd name="T1" fmla="*/ 2147483647 h 93"/>
              <a:gd name="T2" fmla="*/ 2147483647 w 499"/>
              <a:gd name="T3" fmla="*/ 2147483647 h 93"/>
              <a:gd name="T4" fmla="*/ 2147483647 w 499"/>
              <a:gd name="T5" fmla="*/ 2147483647 h 93"/>
              <a:gd name="T6" fmla="*/ 2147483647 w 499"/>
              <a:gd name="T7" fmla="*/ 2147483647 h 93"/>
              <a:gd name="T8" fmla="*/ 2147483647 w 499"/>
              <a:gd name="T9" fmla="*/ 2147483647 h 93"/>
              <a:gd name="T10" fmla="*/ 2147483647 w 499"/>
              <a:gd name="T11" fmla="*/ 0 h 93"/>
              <a:gd name="T12" fmla="*/ 2147483647 w 499"/>
              <a:gd name="T13" fmla="*/ 2147483647 h 93"/>
              <a:gd name="T14" fmla="*/ 2147483647 w 499"/>
              <a:gd name="T15" fmla="*/ 2147483647 h 93"/>
              <a:gd name="T16" fmla="*/ 2147483647 w 499"/>
              <a:gd name="T17" fmla="*/ 2147483647 h 93"/>
              <a:gd name="T18" fmla="*/ 0 w 499"/>
              <a:gd name="T19" fmla="*/ 2147483647 h 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99"/>
              <a:gd name="T31" fmla="*/ 0 h 93"/>
              <a:gd name="T32" fmla="*/ 499 w 499"/>
              <a:gd name="T33" fmla="*/ 93 h 9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99" h="93">
                <a:moveTo>
                  <a:pt x="0" y="65"/>
                </a:moveTo>
                <a:lnTo>
                  <a:pt x="3" y="93"/>
                </a:lnTo>
                <a:lnTo>
                  <a:pt x="251" y="65"/>
                </a:lnTo>
                <a:lnTo>
                  <a:pt x="499" y="28"/>
                </a:lnTo>
                <a:lnTo>
                  <a:pt x="494" y="0"/>
                </a:lnTo>
                <a:lnTo>
                  <a:pt x="246" y="38"/>
                </a:lnTo>
                <a:lnTo>
                  <a:pt x="249" y="51"/>
                </a:lnTo>
                <a:lnTo>
                  <a:pt x="247" y="38"/>
                </a:lnTo>
                <a:lnTo>
                  <a:pt x="0" y="65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8" name="Freeform 130"/>
          <p:cNvSpPr>
            <a:spLocks/>
          </p:cNvSpPr>
          <p:nvPr/>
        </p:nvSpPr>
        <p:spPr bwMode="auto">
          <a:xfrm>
            <a:off x="7412038" y="2693988"/>
            <a:ext cx="542925" cy="55562"/>
          </a:xfrm>
          <a:custGeom>
            <a:avLst/>
            <a:gdLst>
              <a:gd name="T0" fmla="*/ 0 w 511"/>
              <a:gd name="T1" fmla="*/ 2147483647 h 95"/>
              <a:gd name="T2" fmla="*/ 2147483647 w 511"/>
              <a:gd name="T3" fmla="*/ 2147483647 h 95"/>
              <a:gd name="T4" fmla="*/ 2147483647 w 511"/>
              <a:gd name="T5" fmla="*/ 2147483647 h 95"/>
              <a:gd name="T6" fmla="*/ 2147483647 w 511"/>
              <a:gd name="T7" fmla="*/ 0 h 95"/>
              <a:gd name="T8" fmla="*/ 0 w 511"/>
              <a:gd name="T9" fmla="*/ 2147483647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1"/>
              <a:gd name="T16" fmla="*/ 0 h 95"/>
              <a:gd name="T17" fmla="*/ 511 w 511"/>
              <a:gd name="T18" fmla="*/ 95 h 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1" h="95">
                <a:moveTo>
                  <a:pt x="0" y="67"/>
                </a:moveTo>
                <a:lnTo>
                  <a:pt x="5" y="95"/>
                </a:lnTo>
                <a:lnTo>
                  <a:pt x="511" y="28"/>
                </a:lnTo>
                <a:lnTo>
                  <a:pt x="506" y="0"/>
                </a:lnTo>
                <a:lnTo>
                  <a:pt x="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9" name="Rectangle 131"/>
          <p:cNvSpPr>
            <a:spLocks noChangeArrowheads="1"/>
          </p:cNvSpPr>
          <p:nvPr/>
        </p:nvSpPr>
        <p:spPr bwMode="auto">
          <a:xfrm>
            <a:off x="1306513" y="2852738"/>
            <a:ext cx="1047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20" name="Rectangle 132"/>
          <p:cNvSpPr>
            <a:spLocks noChangeArrowheads="1"/>
          </p:cNvSpPr>
          <p:nvPr/>
        </p:nvSpPr>
        <p:spPr bwMode="auto">
          <a:xfrm>
            <a:off x="1306513" y="2855913"/>
            <a:ext cx="196850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0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21" name="Rectangle 133"/>
          <p:cNvSpPr>
            <a:spLocks noChangeArrowheads="1"/>
          </p:cNvSpPr>
          <p:nvPr/>
        </p:nvSpPr>
        <p:spPr bwMode="auto">
          <a:xfrm>
            <a:off x="1204913" y="2551113"/>
            <a:ext cx="21113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22" name="Rectangle 134"/>
          <p:cNvSpPr>
            <a:spLocks noChangeArrowheads="1"/>
          </p:cNvSpPr>
          <p:nvPr/>
        </p:nvSpPr>
        <p:spPr bwMode="auto">
          <a:xfrm>
            <a:off x="1204913" y="2554288"/>
            <a:ext cx="3016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10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23" name="Rectangle 135"/>
          <p:cNvSpPr>
            <a:spLocks noChangeArrowheads="1"/>
          </p:cNvSpPr>
          <p:nvPr/>
        </p:nvSpPr>
        <p:spPr bwMode="auto">
          <a:xfrm>
            <a:off x="1204913" y="2241550"/>
            <a:ext cx="21113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24" name="Rectangle 136"/>
          <p:cNvSpPr>
            <a:spLocks noChangeArrowheads="1"/>
          </p:cNvSpPr>
          <p:nvPr/>
        </p:nvSpPr>
        <p:spPr bwMode="auto">
          <a:xfrm>
            <a:off x="1204913" y="2246313"/>
            <a:ext cx="3016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20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25" name="Rectangle 137"/>
          <p:cNvSpPr>
            <a:spLocks noChangeArrowheads="1"/>
          </p:cNvSpPr>
          <p:nvPr/>
        </p:nvSpPr>
        <p:spPr bwMode="auto">
          <a:xfrm>
            <a:off x="1204913" y="1938338"/>
            <a:ext cx="211137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26" name="Rectangle 138"/>
          <p:cNvSpPr>
            <a:spLocks noChangeArrowheads="1"/>
          </p:cNvSpPr>
          <p:nvPr/>
        </p:nvSpPr>
        <p:spPr bwMode="auto">
          <a:xfrm>
            <a:off x="1204913" y="1941513"/>
            <a:ext cx="301625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30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27" name="Rectangle 139"/>
          <p:cNvSpPr>
            <a:spLocks noChangeArrowheads="1"/>
          </p:cNvSpPr>
          <p:nvPr/>
        </p:nvSpPr>
        <p:spPr bwMode="auto">
          <a:xfrm>
            <a:off x="1204913" y="1630363"/>
            <a:ext cx="21113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28" name="Rectangle 140"/>
          <p:cNvSpPr>
            <a:spLocks noChangeArrowheads="1"/>
          </p:cNvSpPr>
          <p:nvPr/>
        </p:nvSpPr>
        <p:spPr bwMode="auto">
          <a:xfrm>
            <a:off x="1204913" y="1633538"/>
            <a:ext cx="301625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40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29" name="Rectangle 141"/>
          <p:cNvSpPr>
            <a:spLocks noChangeArrowheads="1"/>
          </p:cNvSpPr>
          <p:nvPr/>
        </p:nvSpPr>
        <p:spPr bwMode="auto">
          <a:xfrm>
            <a:off x="1204913" y="1327150"/>
            <a:ext cx="21113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30" name="Rectangle 142"/>
          <p:cNvSpPr>
            <a:spLocks noChangeArrowheads="1"/>
          </p:cNvSpPr>
          <p:nvPr/>
        </p:nvSpPr>
        <p:spPr bwMode="auto">
          <a:xfrm>
            <a:off x="1204913" y="1330325"/>
            <a:ext cx="3016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50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31" name="Rectangle 143"/>
          <p:cNvSpPr>
            <a:spLocks noChangeArrowheads="1"/>
          </p:cNvSpPr>
          <p:nvPr/>
        </p:nvSpPr>
        <p:spPr bwMode="auto">
          <a:xfrm>
            <a:off x="1204913" y="1017588"/>
            <a:ext cx="211137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32" name="Rectangle 144"/>
          <p:cNvSpPr>
            <a:spLocks noChangeArrowheads="1"/>
          </p:cNvSpPr>
          <p:nvPr/>
        </p:nvSpPr>
        <p:spPr bwMode="auto">
          <a:xfrm>
            <a:off x="1204913" y="1022350"/>
            <a:ext cx="3016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60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33" name="Rectangle 145"/>
          <p:cNvSpPr>
            <a:spLocks noChangeArrowheads="1"/>
          </p:cNvSpPr>
          <p:nvPr/>
        </p:nvSpPr>
        <p:spPr bwMode="auto">
          <a:xfrm>
            <a:off x="1204913" y="715963"/>
            <a:ext cx="211137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34" name="Rectangle 146"/>
          <p:cNvSpPr>
            <a:spLocks noChangeArrowheads="1"/>
          </p:cNvSpPr>
          <p:nvPr/>
        </p:nvSpPr>
        <p:spPr bwMode="auto">
          <a:xfrm>
            <a:off x="1204913" y="719138"/>
            <a:ext cx="301625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70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35" name="Rectangle 147"/>
          <p:cNvSpPr>
            <a:spLocks noChangeArrowheads="1"/>
          </p:cNvSpPr>
          <p:nvPr/>
        </p:nvSpPr>
        <p:spPr bwMode="auto">
          <a:xfrm>
            <a:off x="1454150" y="2987675"/>
            <a:ext cx="211138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36" name="Rectangle 148"/>
          <p:cNvSpPr>
            <a:spLocks noChangeArrowheads="1"/>
          </p:cNvSpPr>
          <p:nvPr/>
        </p:nvSpPr>
        <p:spPr bwMode="auto">
          <a:xfrm>
            <a:off x="1454150" y="2990850"/>
            <a:ext cx="303213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10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37" name="Rectangle 149"/>
          <p:cNvSpPr>
            <a:spLocks noChangeArrowheads="1"/>
          </p:cNvSpPr>
          <p:nvPr/>
        </p:nvSpPr>
        <p:spPr bwMode="auto">
          <a:xfrm>
            <a:off x="1989138" y="2987675"/>
            <a:ext cx="214312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38" name="Rectangle 150"/>
          <p:cNvSpPr>
            <a:spLocks noChangeArrowheads="1"/>
          </p:cNvSpPr>
          <p:nvPr/>
        </p:nvSpPr>
        <p:spPr bwMode="auto">
          <a:xfrm>
            <a:off x="1989138" y="2990850"/>
            <a:ext cx="303212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20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39" name="Rectangle 151"/>
          <p:cNvSpPr>
            <a:spLocks noChangeArrowheads="1"/>
          </p:cNvSpPr>
          <p:nvPr/>
        </p:nvSpPr>
        <p:spPr bwMode="auto">
          <a:xfrm>
            <a:off x="2525713" y="2987675"/>
            <a:ext cx="212725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40" name="Rectangle 152"/>
          <p:cNvSpPr>
            <a:spLocks noChangeArrowheads="1"/>
          </p:cNvSpPr>
          <p:nvPr/>
        </p:nvSpPr>
        <p:spPr bwMode="auto">
          <a:xfrm>
            <a:off x="2525713" y="2990850"/>
            <a:ext cx="301625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30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41" name="Rectangle 153"/>
          <p:cNvSpPr>
            <a:spLocks noChangeArrowheads="1"/>
          </p:cNvSpPr>
          <p:nvPr/>
        </p:nvSpPr>
        <p:spPr bwMode="auto">
          <a:xfrm>
            <a:off x="3049588" y="2987675"/>
            <a:ext cx="214312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42" name="Rectangle 154"/>
          <p:cNvSpPr>
            <a:spLocks noChangeArrowheads="1"/>
          </p:cNvSpPr>
          <p:nvPr/>
        </p:nvSpPr>
        <p:spPr bwMode="auto">
          <a:xfrm>
            <a:off x="3049588" y="2990850"/>
            <a:ext cx="303212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40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43" name="Rectangle 155"/>
          <p:cNvSpPr>
            <a:spLocks noChangeArrowheads="1"/>
          </p:cNvSpPr>
          <p:nvPr/>
        </p:nvSpPr>
        <p:spPr bwMode="auto">
          <a:xfrm>
            <a:off x="3586163" y="2987675"/>
            <a:ext cx="211137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44" name="Rectangle 156"/>
          <p:cNvSpPr>
            <a:spLocks noChangeArrowheads="1"/>
          </p:cNvSpPr>
          <p:nvPr/>
        </p:nvSpPr>
        <p:spPr bwMode="auto">
          <a:xfrm>
            <a:off x="3586163" y="2990850"/>
            <a:ext cx="301625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50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45" name="Rectangle 157"/>
          <p:cNvSpPr>
            <a:spLocks noChangeArrowheads="1"/>
          </p:cNvSpPr>
          <p:nvPr/>
        </p:nvSpPr>
        <p:spPr bwMode="auto">
          <a:xfrm>
            <a:off x="4121150" y="2987675"/>
            <a:ext cx="214313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46" name="Rectangle 158"/>
          <p:cNvSpPr>
            <a:spLocks noChangeArrowheads="1"/>
          </p:cNvSpPr>
          <p:nvPr/>
        </p:nvSpPr>
        <p:spPr bwMode="auto">
          <a:xfrm>
            <a:off x="4121150" y="2990850"/>
            <a:ext cx="303213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60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47" name="Rectangle 159"/>
          <p:cNvSpPr>
            <a:spLocks noChangeArrowheads="1"/>
          </p:cNvSpPr>
          <p:nvPr/>
        </p:nvSpPr>
        <p:spPr bwMode="auto">
          <a:xfrm>
            <a:off x="4656138" y="2987675"/>
            <a:ext cx="214312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48" name="Rectangle 160"/>
          <p:cNvSpPr>
            <a:spLocks noChangeArrowheads="1"/>
          </p:cNvSpPr>
          <p:nvPr/>
        </p:nvSpPr>
        <p:spPr bwMode="auto">
          <a:xfrm>
            <a:off x="4656138" y="2990850"/>
            <a:ext cx="303212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70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49" name="Rectangle 161"/>
          <p:cNvSpPr>
            <a:spLocks noChangeArrowheads="1"/>
          </p:cNvSpPr>
          <p:nvPr/>
        </p:nvSpPr>
        <p:spPr bwMode="auto">
          <a:xfrm>
            <a:off x="5181600" y="2987675"/>
            <a:ext cx="214313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50" name="Rectangle 162"/>
          <p:cNvSpPr>
            <a:spLocks noChangeArrowheads="1"/>
          </p:cNvSpPr>
          <p:nvPr/>
        </p:nvSpPr>
        <p:spPr bwMode="auto">
          <a:xfrm>
            <a:off x="5181600" y="2990850"/>
            <a:ext cx="303213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80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51" name="Rectangle 163"/>
          <p:cNvSpPr>
            <a:spLocks noChangeArrowheads="1"/>
          </p:cNvSpPr>
          <p:nvPr/>
        </p:nvSpPr>
        <p:spPr bwMode="auto">
          <a:xfrm>
            <a:off x="5716588" y="2987675"/>
            <a:ext cx="212725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52" name="Rectangle 164"/>
          <p:cNvSpPr>
            <a:spLocks noChangeArrowheads="1"/>
          </p:cNvSpPr>
          <p:nvPr/>
        </p:nvSpPr>
        <p:spPr bwMode="auto">
          <a:xfrm>
            <a:off x="5716588" y="2990850"/>
            <a:ext cx="303212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90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53" name="Rectangle 165"/>
          <p:cNvSpPr>
            <a:spLocks noChangeArrowheads="1"/>
          </p:cNvSpPr>
          <p:nvPr/>
        </p:nvSpPr>
        <p:spPr bwMode="auto">
          <a:xfrm>
            <a:off x="6208713" y="2987675"/>
            <a:ext cx="3175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54" name="Rectangle 166"/>
          <p:cNvSpPr>
            <a:spLocks noChangeArrowheads="1"/>
          </p:cNvSpPr>
          <p:nvPr/>
        </p:nvSpPr>
        <p:spPr bwMode="auto">
          <a:xfrm>
            <a:off x="6208713" y="2990850"/>
            <a:ext cx="407987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100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55" name="Rectangle 167"/>
          <p:cNvSpPr>
            <a:spLocks noChangeArrowheads="1"/>
          </p:cNvSpPr>
          <p:nvPr/>
        </p:nvSpPr>
        <p:spPr bwMode="auto">
          <a:xfrm>
            <a:off x="6742113" y="2987675"/>
            <a:ext cx="319087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56" name="Rectangle 168"/>
          <p:cNvSpPr>
            <a:spLocks noChangeArrowheads="1"/>
          </p:cNvSpPr>
          <p:nvPr/>
        </p:nvSpPr>
        <p:spPr bwMode="auto">
          <a:xfrm>
            <a:off x="6742113" y="2990850"/>
            <a:ext cx="407987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110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57" name="Rectangle 169"/>
          <p:cNvSpPr>
            <a:spLocks noChangeArrowheads="1"/>
          </p:cNvSpPr>
          <p:nvPr/>
        </p:nvSpPr>
        <p:spPr bwMode="auto">
          <a:xfrm>
            <a:off x="7265988" y="2987675"/>
            <a:ext cx="320675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58" name="Rectangle 170"/>
          <p:cNvSpPr>
            <a:spLocks noChangeArrowheads="1"/>
          </p:cNvSpPr>
          <p:nvPr/>
        </p:nvSpPr>
        <p:spPr bwMode="auto">
          <a:xfrm>
            <a:off x="7265988" y="2990850"/>
            <a:ext cx="409575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120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59" name="Rectangle 171"/>
          <p:cNvSpPr>
            <a:spLocks noChangeArrowheads="1"/>
          </p:cNvSpPr>
          <p:nvPr/>
        </p:nvSpPr>
        <p:spPr bwMode="auto">
          <a:xfrm>
            <a:off x="7802563" y="2987675"/>
            <a:ext cx="319087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60" name="Rectangle 172"/>
          <p:cNvSpPr>
            <a:spLocks noChangeArrowheads="1"/>
          </p:cNvSpPr>
          <p:nvPr/>
        </p:nvSpPr>
        <p:spPr bwMode="auto">
          <a:xfrm>
            <a:off x="7802563" y="2990850"/>
            <a:ext cx="407987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130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61" name="Rectangle 173"/>
          <p:cNvSpPr>
            <a:spLocks noChangeArrowheads="1"/>
          </p:cNvSpPr>
          <p:nvPr/>
        </p:nvSpPr>
        <p:spPr bwMode="auto">
          <a:xfrm>
            <a:off x="4235450" y="3105150"/>
            <a:ext cx="1081088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62" name="Rectangle 174"/>
          <p:cNvSpPr>
            <a:spLocks noChangeArrowheads="1"/>
          </p:cNvSpPr>
          <p:nvPr/>
        </p:nvSpPr>
        <p:spPr bwMode="auto">
          <a:xfrm>
            <a:off x="4235450" y="3108325"/>
            <a:ext cx="387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Brzina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63" name="Rectangle 175"/>
          <p:cNvSpPr>
            <a:spLocks noChangeArrowheads="1"/>
          </p:cNvSpPr>
          <p:nvPr/>
        </p:nvSpPr>
        <p:spPr bwMode="auto">
          <a:xfrm>
            <a:off x="4818063" y="3108325"/>
            <a:ext cx="330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 km/h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64" name="Rectangle 176"/>
          <p:cNvSpPr>
            <a:spLocks noChangeArrowheads="1"/>
          </p:cNvSpPr>
          <p:nvPr/>
        </p:nvSpPr>
        <p:spPr bwMode="auto">
          <a:xfrm rot="-5400000">
            <a:off x="771525" y="1916113"/>
            <a:ext cx="4413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Emisija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65" name="Rectangle 177"/>
          <p:cNvSpPr>
            <a:spLocks noChangeArrowheads="1"/>
          </p:cNvSpPr>
          <p:nvPr/>
        </p:nvSpPr>
        <p:spPr bwMode="auto">
          <a:xfrm rot="-5400000">
            <a:off x="642144" y="1239044"/>
            <a:ext cx="6683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000000"/>
                </a:solidFill>
              </a:rPr>
              <a:t> CO mg/km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66" name="Rectangle 178"/>
          <p:cNvSpPr>
            <a:spLocks noChangeArrowheads="1"/>
          </p:cNvSpPr>
          <p:nvPr/>
        </p:nvSpPr>
        <p:spPr bwMode="auto">
          <a:xfrm>
            <a:off x="5143500" y="817563"/>
            <a:ext cx="2668588" cy="1019175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67" name="Freeform 179"/>
          <p:cNvSpPr>
            <a:spLocks/>
          </p:cNvSpPr>
          <p:nvPr/>
        </p:nvSpPr>
        <p:spPr bwMode="auto">
          <a:xfrm>
            <a:off x="5538788" y="874713"/>
            <a:ext cx="307975" cy="19050"/>
          </a:xfrm>
          <a:custGeom>
            <a:avLst/>
            <a:gdLst>
              <a:gd name="T0" fmla="*/ 0 w 290"/>
              <a:gd name="T1" fmla="*/ 0 h 30"/>
              <a:gd name="T2" fmla="*/ 0 w 290"/>
              <a:gd name="T3" fmla="*/ 2147483647 h 30"/>
              <a:gd name="T4" fmla="*/ 2147483647 w 290"/>
              <a:gd name="T5" fmla="*/ 2147483647 h 30"/>
              <a:gd name="T6" fmla="*/ 2147483647 w 290"/>
              <a:gd name="T7" fmla="*/ 2147483647 h 30"/>
              <a:gd name="T8" fmla="*/ 0 w 290"/>
              <a:gd name="T9" fmla="*/ 0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"/>
              <a:gd name="T16" fmla="*/ 0 h 30"/>
              <a:gd name="T17" fmla="*/ 290 w 290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" h="30">
                <a:moveTo>
                  <a:pt x="0" y="0"/>
                </a:moveTo>
                <a:lnTo>
                  <a:pt x="0" y="29"/>
                </a:lnTo>
                <a:lnTo>
                  <a:pt x="290" y="30"/>
                </a:lnTo>
                <a:lnTo>
                  <a:pt x="29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8" name="Rectangle 180"/>
          <p:cNvSpPr>
            <a:spLocks noChangeArrowheads="1"/>
          </p:cNvSpPr>
          <p:nvPr/>
        </p:nvSpPr>
        <p:spPr bwMode="auto">
          <a:xfrm>
            <a:off x="5880100" y="838200"/>
            <a:ext cx="1420813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69" name="Rectangle 181"/>
          <p:cNvSpPr>
            <a:spLocks noChangeArrowheads="1"/>
          </p:cNvSpPr>
          <p:nvPr/>
        </p:nvSpPr>
        <p:spPr bwMode="auto">
          <a:xfrm>
            <a:off x="5880100" y="846138"/>
            <a:ext cx="9413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>
                <a:solidFill>
                  <a:srgbClr val="000000"/>
                </a:solidFill>
              </a:rPr>
              <a:t>PRE ECE 1971  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70" name="Freeform 182"/>
          <p:cNvSpPr>
            <a:spLocks/>
          </p:cNvSpPr>
          <p:nvPr/>
        </p:nvSpPr>
        <p:spPr bwMode="auto">
          <a:xfrm>
            <a:off x="5538788" y="993775"/>
            <a:ext cx="307975" cy="17463"/>
          </a:xfrm>
          <a:custGeom>
            <a:avLst/>
            <a:gdLst>
              <a:gd name="T0" fmla="*/ 0 w 290"/>
              <a:gd name="T1" fmla="*/ 0 h 30"/>
              <a:gd name="T2" fmla="*/ 0 w 290"/>
              <a:gd name="T3" fmla="*/ 2147483647 h 30"/>
              <a:gd name="T4" fmla="*/ 2147483647 w 290"/>
              <a:gd name="T5" fmla="*/ 2147483647 h 30"/>
              <a:gd name="T6" fmla="*/ 2147483647 w 290"/>
              <a:gd name="T7" fmla="*/ 2147483647 h 30"/>
              <a:gd name="T8" fmla="*/ 0 w 290"/>
              <a:gd name="T9" fmla="*/ 0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"/>
              <a:gd name="T16" fmla="*/ 0 h 30"/>
              <a:gd name="T17" fmla="*/ 290 w 290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" h="30">
                <a:moveTo>
                  <a:pt x="0" y="0"/>
                </a:moveTo>
                <a:lnTo>
                  <a:pt x="0" y="29"/>
                </a:lnTo>
                <a:lnTo>
                  <a:pt x="290" y="30"/>
                </a:lnTo>
                <a:lnTo>
                  <a:pt x="29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1" name="Rectangle 183"/>
          <p:cNvSpPr>
            <a:spLocks noChangeArrowheads="1"/>
          </p:cNvSpPr>
          <p:nvPr/>
        </p:nvSpPr>
        <p:spPr bwMode="auto">
          <a:xfrm>
            <a:off x="5880100" y="957263"/>
            <a:ext cx="1862138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72" name="Rectangle 184"/>
          <p:cNvSpPr>
            <a:spLocks noChangeArrowheads="1"/>
          </p:cNvSpPr>
          <p:nvPr/>
        </p:nvSpPr>
        <p:spPr bwMode="auto">
          <a:xfrm>
            <a:off x="5880100" y="963613"/>
            <a:ext cx="12334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>
                <a:solidFill>
                  <a:srgbClr val="000000"/>
                </a:solidFill>
              </a:rPr>
              <a:t>ECE 15-00/01  '72-'77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73" name="Freeform 185"/>
          <p:cNvSpPr>
            <a:spLocks/>
          </p:cNvSpPr>
          <p:nvPr/>
        </p:nvSpPr>
        <p:spPr bwMode="auto">
          <a:xfrm>
            <a:off x="5538788" y="1111250"/>
            <a:ext cx="307975" cy="17463"/>
          </a:xfrm>
          <a:custGeom>
            <a:avLst/>
            <a:gdLst>
              <a:gd name="T0" fmla="*/ 0 w 290"/>
              <a:gd name="T1" fmla="*/ 0 h 30"/>
              <a:gd name="T2" fmla="*/ 0 w 290"/>
              <a:gd name="T3" fmla="*/ 2147483647 h 30"/>
              <a:gd name="T4" fmla="*/ 2147483647 w 290"/>
              <a:gd name="T5" fmla="*/ 2147483647 h 30"/>
              <a:gd name="T6" fmla="*/ 2147483647 w 290"/>
              <a:gd name="T7" fmla="*/ 2147483647 h 30"/>
              <a:gd name="T8" fmla="*/ 0 w 290"/>
              <a:gd name="T9" fmla="*/ 0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"/>
              <a:gd name="T16" fmla="*/ 0 h 30"/>
              <a:gd name="T17" fmla="*/ 290 w 290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" h="30">
                <a:moveTo>
                  <a:pt x="0" y="0"/>
                </a:moveTo>
                <a:lnTo>
                  <a:pt x="0" y="29"/>
                </a:lnTo>
                <a:lnTo>
                  <a:pt x="290" y="30"/>
                </a:lnTo>
                <a:lnTo>
                  <a:pt x="290" y="1"/>
                </a:lnTo>
                <a:lnTo>
                  <a:pt x="0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4" name="Rectangle 186"/>
          <p:cNvSpPr>
            <a:spLocks noChangeArrowheads="1"/>
          </p:cNvSpPr>
          <p:nvPr/>
        </p:nvSpPr>
        <p:spPr bwMode="auto">
          <a:xfrm>
            <a:off x="5880100" y="1074738"/>
            <a:ext cx="1651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75" name="Rectangle 187"/>
          <p:cNvSpPr>
            <a:spLocks noChangeArrowheads="1"/>
          </p:cNvSpPr>
          <p:nvPr/>
        </p:nvSpPr>
        <p:spPr bwMode="auto">
          <a:xfrm>
            <a:off x="5880100" y="1081088"/>
            <a:ext cx="10937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>
                <a:solidFill>
                  <a:srgbClr val="000000"/>
                </a:solidFill>
              </a:rPr>
              <a:t>ECE 15-02  '78-'80 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76" name="Freeform 188"/>
          <p:cNvSpPr>
            <a:spLocks/>
          </p:cNvSpPr>
          <p:nvPr/>
        </p:nvSpPr>
        <p:spPr bwMode="auto">
          <a:xfrm>
            <a:off x="5538788" y="1228725"/>
            <a:ext cx="307975" cy="17463"/>
          </a:xfrm>
          <a:custGeom>
            <a:avLst/>
            <a:gdLst>
              <a:gd name="T0" fmla="*/ 0 w 290"/>
              <a:gd name="T1" fmla="*/ 0 h 30"/>
              <a:gd name="T2" fmla="*/ 0 w 290"/>
              <a:gd name="T3" fmla="*/ 2147483647 h 30"/>
              <a:gd name="T4" fmla="*/ 2147483647 w 290"/>
              <a:gd name="T5" fmla="*/ 2147483647 h 30"/>
              <a:gd name="T6" fmla="*/ 2147483647 w 290"/>
              <a:gd name="T7" fmla="*/ 2147483647 h 30"/>
              <a:gd name="T8" fmla="*/ 0 w 290"/>
              <a:gd name="T9" fmla="*/ 0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"/>
              <a:gd name="T16" fmla="*/ 0 h 30"/>
              <a:gd name="T17" fmla="*/ 290 w 290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" h="30">
                <a:moveTo>
                  <a:pt x="0" y="0"/>
                </a:moveTo>
                <a:lnTo>
                  <a:pt x="0" y="29"/>
                </a:lnTo>
                <a:lnTo>
                  <a:pt x="290" y="30"/>
                </a:lnTo>
                <a:lnTo>
                  <a:pt x="29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7" name="Rectangle 189"/>
          <p:cNvSpPr>
            <a:spLocks noChangeArrowheads="1"/>
          </p:cNvSpPr>
          <p:nvPr/>
        </p:nvSpPr>
        <p:spPr bwMode="auto">
          <a:xfrm>
            <a:off x="5880100" y="1193800"/>
            <a:ext cx="159861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78" name="Rectangle 190"/>
          <p:cNvSpPr>
            <a:spLocks noChangeArrowheads="1"/>
          </p:cNvSpPr>
          <p:nvPr/>
        </p:nvSpPr>
        <p:spPr bwMode="auto">
          <a:xfrm>
            <a:off x="5880100" y="1198563"/>
            <a:ext cx="1058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>
                <a:solidFill>
                  <a:srgbClr val="000000"/>
                </a:solidFill>
              </a:rPr>
              <a:t>ECE 15-03  '81-'85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79" name="Freeform 191"/>
          <p:cNvSpPr>
            <a:spLocks/>
          </p:cNvSpPr>
          <p:nvPr/>
        </p:nvSpPr>
        <p:spPr bwMode="auto">
          <a:xfrm>
            <a:off x="5538788" y="1346200"/>
            <a:ext cx="307975" cy="19050"/>
          </a:xfrm>
          <a:custGeom>
            <a:avLst/>
            <a:gdLst>
              <a:gd name="T0" fmla="*/ 0 w 290"/>
              <a:gd name="T1" fmla="*/ 0 h 30"/>
              <a:gd name="T2" fmla="*/ 0 w 290"/>
              <a:gd name="T3" fmla="*/ 2147483647 h 30"/>
              <a:gd name="T4" fmla="*/ 2147483647 w 290"/>
              <a:gd name="T5" fmla="*/ 2147483647 h 30"/>
              <a:gd name="T6" fmla="*/ 2147483647 w 290"/>
              <a:gd name="T7" fmla="*/ 2147483647 h 30"/>
              <a:gd name="T8" fmla="*/ 0 w 290"/>
              <a:gd name="T9" fmla="*/ 0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"/>
              <a:gd name="T16" fmla="*/ 0 h 30"/>
              <a:gd name="T17" fmla="*/ 290 w 290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" h="30">
                <a:moveTo>
                  <a:pt x="0" y="0"/>
                </a:moveTo>
                <a:lnTo>
                  <a:pt x="0" y="29"/>
                </a:lnTo>
                <a:lnTo>
                  <a:pt x="290" y="30"/>
                </a:lnTo>
                <a:lnTo>
                  <a:pt x="290" y="1"/>
                </a:lnTo>
                <a:lnTo>
                  <a:pt x="0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0" name="Rectangle 192"/>
          <p:cNvSpPr>
            <a:spLocks noChangeArrowheads="1"/>
          </p:cNvSpPr>
          <p:nvPr/>
        </p:nvSpPr>
        <p:spPr bwMode="auto">
          <a:xfrm>
            <a:off x="5880100" y="1311275"/>
            <a:ext cx="1651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81" name="Rectangle 193"/>
          <p:cNvSpPr>
            <a:spLocks noChangeArrowheads="1"/>
          </p:cNvSpPr>
          <p:nvPr/>
        </p:nvSpPr>
        <p:spPr bwMode="auto">
          <a:xfrm>
            <a:off x="5880100" y="1317625"/>
            <a:ext cx="10937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>
                <a:solidFill>
                  <a:srgbClr val="000000"/>
                </a:solidFill>
              </a:rPr>
              <a:t>ECE 15-04   '85-'92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82" name="Freeform 194"/>
          <p:cNvSpPr>
            <a:spLocks/>
          </p:cNvSpPr>
          <p:nvPr/>
        </p:nvSpPr>
        <p:spPr bwMode="auto">
          <a:xfrm>
            <a:off x="5538788" y="1473200"/>
            <a:ext cx="307975" cy="11113"/>
          </a:xfrm>
          <a:custGeom>
            <a:avLst/>
            <a:gdLst>
              <a:gd name="T0" fmla="*/ 0 w 290"/>
              <a:gd name="T1" fmla="*/ 0 h 20"/>
              <a:gd name="T2" fmla="*/ 0 w 290"/>
              <a:gd name="T3" fmla="*/ 2147483647 h 20"/>
              <a:gd name="T4" fmla="*/ 2147483647 w 290"/>
              <a:gd name="T5" fmla="*/ 2147483647 h 20"/>
              <a:gd name="T6" fmla="*/ 2147483647 w 290"/>
              <a:gd name="T7" fmla="*/ 2147483647 h 20"/>
              <a:gd name="T8" fmla="*/ 0 w 290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"/>
              <a:gd name="T16" fmla="*/ 0 h 20"/>
              <a:gd name="T17" fmla="*/ 290 w 290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" h="20">
                <a:moveTo>
                  <a:pt x="0" y="0"/>
                </a:moveTo>
                <a:lnTo>
                  <a:pt x="0" y="19"/>
                </a:lnTo>
                <a:lnTo>
                  <a:pt x="290" y="20"/>
                </a:lnTo>
                <a:lnTo>
                  <a:pt x="290" y="1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3" name="Rectangle 195"/>
          <p:cNvSpPr>
            <a:spLocks noChangeArrowheads="1"/>
          </p:cNvSpPr>
          <p:nvPr/>
        </p:nvSpPr>
        <p:spPr bwMode="auto">
          <a:xfrm>
            <a:off x="5880100" y="1428750"/>
            <a:ext cx="9969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84" name="Rectangle 196"/>
          <p:cNvSpPr>
            <a:spLocks noChangeArrowheads="1"/>
          </p:cNvSpPr>
          <p:nvPr/>
        </p:nvSpPr>
        <p:spPr bwMode="auto">
          <a:xfrm>
            <a:off x="5880100" y="1435100"/>
            <a:ext cx="660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>
                <a:solidFill>
                  <a:srgbClr val="000000"/>
                </a:solidFill>
              </a:rPr>
              <a:t>Improved c.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85" name="Freeform 197"/>
          <p:cNvSpPr>
            <a:spLocks/>
          </p:cNvSpPr>
          <p:nvPr/>
        </p:nvSpPr>
        <p:spPr bwMode="auto">
          <a:xfrm>
            <a:off x="5538788" y="1582738"/>
            <a:ext cx="307975" cy="17462"/>
          </a:xfrm>
          <a:custGeom>
            <a:avLst/>
            <a:gdLst>
              <a:gd name="T0" fmla="*/ 0 w 290"/>
              <a:gd name="T1" fmla="*/ 0 h 30"/>
              <a:gd name="T2" fmla="*/ 0 w 290"/>
              <a:gd name="T3" fmla="*/ 2147483647 h 30"/>
              <a:gd name="T4" fmla="*/ 2147483647 w 290"/>
              <a:gd name="T5" fmla="*/ 2147483647 h 30"/>
              <a:gd name="T6" fmla="*/ 2147483647 w 290"/>
              <a:gd name="T7" fmla="*/ 2147483647 h 30"/>
              <a:gd name="T8" fmla="*/ 0 w 290"/>
              <a:gd name="T9" fmla="*/ 0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"/>
              <a:gd name="T16" fmla="*/ 0 h 30"/>
              <a:gd name="T17" fmla="*/ 290 w 290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" h="30">
                <a:moveTo>
                  <a:pt x="0" y="0"/>
                </a:moveTo>
                <a:lnTo>
                  <a:pt x="0" y="29"/>
                </a:lnTo>
                <a:lnTo>
                  <a:pt x="290" y="30"/>
                </a:lnTo>
                <a:lnTo>
                  <a:pt x="29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6" name="Rectangle 198"/>
          <p:cNvSpPr>
            <a:spLocks noChangeArrowheads="1"/>
          </p:cNvSpPr>
          <p:nvPr/>
        </p:nvSpPr>
        <p:spPr bwMode="auto">
          <a:xfrm>
            <a:off x="5880100" y="1546225"/>
            <a:ext cx="88106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87" name="Rectangle 199"/>
          <p:cNvSpPr>
            <a:spLocks noChangeArrowheads="1"/>
          </p:cNvSpPr>
          <p:nvPr/>
        </p:nvSpPr>
        <p:spPr bwMode="auto">
          <a:xfrm>
            <a:off x="5880100" y="1552575"/>
            <a:ext cx="581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>
                <a:solidFill>
                  <a:srgbClr val="000000"/>
                </a:solidFill>
              </a:rPr>
              <a:t>Open loop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88" name="Freeform 200"/>
          <p:cNvSpPr>
            <a:spLocks/>
          </p:cNvSpPr>
          <p:nvPr/>
        </p:nvSpPr>
        <p:spPr bwMode="auto">
          <a:xfrm>
            <a:off x="5538788" y="1700213"/>
            <a:ext cx="307975" cy="17462"/>
          </a:xfrm>
          <a:custGeom>
            <a:avLst/>
            <a:gdLst>
              <a:gd name="T0" fmla="*/ 0 w 290"/>
              <a:gd name="T1" fmla="*/ 0 h 30"/>
              <a:gd name="T2" fmla="*/ 0 w 290"/>
              <a:gd name="T3" fmla="*/ 2147483647 h 30"/>
              <a:gd name="T4" fmla="*/ 2147483647 w 290"/>
              <a:gd name="T5" fmla="*/ 2147483647 h 30"/>
              <a:gd name="T6" fmla="*/ 2147483647 w 290"/>
              <a:gd name="T7" fmla="*/ 2147483647 h 30"/>
              <a:gd name="T8" fmla="*/ 0 w 290"/>
              <a:gd name="T9" fmla="*/ 0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"/>
              <a:gd name="T16" fmla="*/ 0 h 30"/>
              <a:gd name="T17" fmla="*/ 290 w 290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" h="30">
                <a:moveTo>
                  <a:pt x="0" y="0"/>
                </a:moveTo>
                <a:lnTo>
                  <a:pt x="0" y="29"/>
                </a:lnTo>
                <a:lnTo>
                  <a:pt x="290" y="30"/>
                </a:lnTo>
                <a:lnTo>
                  <a:pt x="29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9" name="Rectangle 201"/>
          <p:cNvSpPr>
            <a:spLocks noChangeArrowheads="1"/>
          </p:cNvSpPr>
          <p:nvPr/>
        </p:nvSpPr>
        <p:spPr bwMode="auto">
          <a:xfrm>
            <a:off x="5880100" y="1663700"/>
            <a:ext cx="1008063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12490" name="Rectangle 202"/>
          <p:cNvSpPr>
            <a:spLocks noChangeArrowheads="1"/>
          </p:cNvSpPr>
          <p:nvPr/>
        </p:nvSpPr>
        <p:spPr bwMode="auto">
          <a:xfrm>
            <a:off x="5880100" y="1670050"/>
            <a:ext cx="6651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000">
                <a:solidFill>
                  <a:srgbClr val="000000"/>
                </a:solidFill>
              </a:rPr>
              <a:t>Closed loop</a:t>
            </a:r>
            <a:endParaRPr lang="en-GB" b="1">
              <a:latin typeface="Times New Roman" panose="02020603050405020304" pitchFamily="18" charset="0"/>
            </a:endParaRPr>
          </a:p>
        </p:txBody>
      </p:sp>
      <p:sp>
        <p:nvSpPr>
          <p:cNvPr id="12491" name="Rectangle 203"/>
          <p:cNvSpPr>
            <a:spLocks noChangeArrowheads="1"/>
          </p:cNvSpPr>
          <p:nvPr/>
        </p:nvSpPr>
        <p:spPr bwMode="auto">
          <a:xfrm>
            <a:off x="508000" y="687388"/>
            <a:ext cx="8128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pic>
        <p:nvPicPr>
          <p:cNvPr id="12492" name="Picture 2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43300"/>
            <a:ext cx="7620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" name="Text Box 205"/>
          <p:cNvSpPr txBox="1">
            <a:spLocks noChangeArrowheads="1"/>
          </p:cNvSpPr>
          <p:nvPr/>
        </p:nvSpPr>
        <p:spPr bwMode="auto">
          <a:xfrm>
            <a:off x="406400" y="6400800"/>
            <a:ext cx="802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1000" b="1" i="1"/>
              <a:t>Izvor:</a:t>
            </a:r>
            <a:r>
              <a:rPr lang="hr-HR" sz="1000" b="1" i="1">
                <a:cs typeface="Arial" panose="020B0604020202020204" pitchFamily="34" charset="0"/>
              </a:rPr>
              <a:t> A</a:t>
            </a:r>
            <a:r>
              <a:rPr lang="hr-HR" sz="1000" b="1" i="1"/>
              <a:t>.</a:t>
            </a:r>
            <a:r>
              <a:rPr lang="hr-HR" sz="1000" b="1" i="1">
                <a:cs typeface="Arial" panose="020B0604020202020204" pitchFamily="34" charset="0"/>
              </a:rPr>
              <a:t> Knežević</a:t>
            </a:r>
            <a:r>
              <a:rPr lang="hr-HR" sz="1000" b="1" i="1"/>
              <a:t>, </a:t>
            </a:r>
            <a:r>
              <a:rPr lang="hr-HR" sz="1000" b="1" i="1">
                <a:cs typeface="Arial" panose="020B0604020202020204" pitchFamily="34" charset="0"/>
              </a:rPr>
              <a:t>Studija </a:t>
            </a:r>
            <a:r>
              <a:rPr lang="hr-HR" sz="1000" b="1" i="1"/>
              <a:t>u</a:t>
            </a:r>
            <a:r>
              <a:rPr lang="hr-HR" sz="1000" b="1" i="1">
                <a:cs typeface="Arial" panose="020B0604020202020204" pitchFamily="34" charset="0"/>
              </a:rPr>
              <a:t>ticaja </a:t>
            </a:r>
            <a:r>
              <a:rPr lang="hr-HR" sz="1000" b="1" i="1"/>
              <a:t>n</a:t>
            </a:r>
            <a:r>
              <a:rPr lang="hr-HR" sz="1000" b="1" i="1">
                <a:cs typeface="Arial" panose="020B0604020202020204" pitchFamily="34" charset="0"/>
              </a:rPr>
              <a:t>a </a:t>
            </a:r>
            <a:r>
              <a:rPr lang="hr-HR" sz="1000" b="1" i="1"/>
              <a:t>o</a:t>
            </a:r>
            <a:r>
              <a:rPr lang="hr-HR" sz="1000" b="1" i="1">
                <a:cs typeface="Arial" panose="020B0604020202020204" pitchFamily="34" charset="0"/>
              </a:rPr>
              <a:t>kolinu</a:t>
            </a:r>
            <a:r>
              <a:rPr lang="hr-HR" sz="1000" b="1" i="1"/>
              <a:t> k</a:t>
            </a:r>
            <a:r>
              <a:rPr lang="hr-HR" sz="1000" b="1" i="1">
                <a:cs typeface="Arial" panose="020B0604020202020204" pitchFamily="34" charset="0"/>
              </a:rPr>
              <a:t>od </a:t>
            </a:r>
            <a:r>
              <a:rPr lang="hr-HR" sz="1000" b="1" i="1"/>
              <a:t>a</a:t>
            </a:r>
            <a:r>
              <a:rPr lang="hr-HR" sz="1000" b="1" i="1">
                <a:cs typeface="Arial" panose="020B0604020202020204" pitchFamily="34" charset="0"/>
              </a:rPr>
              <a:t>utoputeva</a:t>
            </a:r>
            <a:r>
              <a:rPr lang="hr-HR" sz="1000" b="1" i="1"/>
              <a:t> </a:t>
            </a:r>
            <a:r>
              <a:rPr lang="hr-HR" sz="1000" b="1" i="1">
                <a:cs typeface="Arial" panose="020B0604020202020204" pitchFamily="34" charset="0"/>
              </a:rPr>
              <a:t>- Izvod Iz Studije </a:t>
            </a:r>
            <a:r>
              <a:rPr lang="hr-HR" sz="1000" b="1" i="1"/>
              <a:t>z</a:t>
            </a:r>
            <a:r>
              <a:rPr lang="hr-HR" sz="1000" b="1" i="1">
                <a:cs typeface="Arial" panose="020B0604020202020204" pitchFamily="34" charset="0"/>
              </a:rPr>
              <a:t>a </a:t>
            </a:r>
            <a:r>
              <a:rPr lang="hr-HR" sz="1000" b="1" i="1"/>
              <a:t>p</a:t>
            </a:r>
            <a:r>
              <a:rPr lang="hr-HR" sz="1000" b="1" i="1">
                <a:cs typeface="Arial" panose="020B0604020202020204" pitchFamily="34" charset="0"/>
              </a:rPr>
              <a:t>oddionicu Jošanica – Podlugovi -</a:t>
            </a:r>
            <a:r>
              <a:rPr lang="en-GB" sz="1400" b="1" i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err="1" smtClean="0">
                <a:solidFill>
                  <a:srgbClr val="008000"/>
                </a:solidFill>
              </a:rPr>
              <a:t>Uticaj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sr-Latn-CS" sz="3200" b="1" dirty="0" smtClean="0">
                <a:solidFill>
                  <a:srgbClr val="008000"/>
                </a:solidFill>
              </a:rPr>
              <a:t>š</a:t>
            </a:r>
            <a:r>
              <a:rPr lang="en-US" sz="3200" b="1" dirty="0" err="1" smtClean="0">
                <a:solidFill>
                  <a:srgbClr val="008000"/>
                </a:solidFill>
              </a:rPr>
              <a:t>tetni</a:t>
            </a:r>
            <a:r>
              <a:rPr lang="sr-Latn-CS" sz="3200" b="1" dirty="0" smtClean="0">
                <a:solidFill>
                  <a:srgbClr val="008000"/>
                </a:solidFill>
              </a:rPr>
              <a:t>h materija na zdravlje ljudi</a:t>
            </a:r>
            <a:endParaRPr lang="en-US" sz="3200" b="1" dirty="0" smtClean="0">
              <a:solidFill>
                <a:srgbClr val="008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sr-Latn-CS" sz="2800" b="1" dirty="0" smtClean="0"/>
              <a:t>Ugljen monoksid (CO)</a:t>
            </a:r>
            <a:r>
              <a:rPr lang="sr-Latn-CS" sz="2800" dirty="0" smtClean="0"/>
              <a:t> – usporava percepciju i razmišljanje, može prouzrokovati smrt. U sadejstvu sa ostalim štetnim materijama povećava smrtnost ljudi sa obolelim disajnim organima i krvotokom.</a:t>
            </a:r>
          </a:p>
          <a:p>
            <a:pPr algn="just" eaLnBrk="1" hangingPunct="1"/>
            <a:r>
              <a:rPr lang="sr-Latn-CS" sz="2800" b="1" dirty="0" smtClean="0"/>
              <a:t>Azotni oksidi (NOx)</a:t>
            </a:r>
            <a:r>
              <a:rPr lang="sr-Latn-CS" sz="2800" dirty="0" smtClean="0"/>
              <a:t> – Povećavaju osetljivost na virusne infekcije, naročito kod astmatičara. Veoma ozbiljni uticaji na zdravlje u sadejstvu sa ostalim štetnim materijama.</a:t>
            </a:r>
            <a:r>
              <a:rPr lang="en-GB" sz="2800" dirty="0" err="1" smtClean="0"/>
              <a:t>Disajni</a:t>
            </a:r>
            <a:r>
              <a:rPr lang="en-GB" sz="2800" dirty="0" smtClean="0"/>
              <a:t> </a:t>
            </a:r>
            <a:r>
              <a:rPr lang="en-GB" sz="2800" dirty="0" err="1" smtClean="0"/>
              <a:t>organi</a:t>
            </a:r>
            <a:r>
              <a:rPr lang="en-GB" sz="2800" dirty="0" smtClean="0"/>
              <a:t>, </a:t>
            </a:r>
            <a:r>
              <a:rPr lang="en-GB" sz="2800" dirty="0" err="1" smtClean="0"/>
              <a:t>li</a:t>
            </a:r>
            <a:r>
              <a:rPr lang="en-US" sz="2800" dirty="0" err="1" smtClean="0"/>
              <a:t>šće</a:t>
            </a:r>
            <a:r>
              <a:rPr lang="en-US" sz="2800" dirty="0" smtClean="0"/>
              <a:t>.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95288" y="1196975"/>
            <a:ext cx="8424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err="1" smtClean="0">
                <a:solidFill>
                  <a:srgbClr val="008000"/>
                </a:solidFill>
              </a:rPr>
              <a:t>Uticaj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sr-Latn-CS" sz="3200" b="1" dirty="0" smtClean="0">
                <a:solidFill>
                  <a:srgbClr val="008000"/>
                </a:solidFill>
              </a:rPr>
              <a:t>š</a:t>
            </a:r>
            <a:r>
              <a:rPr lang="en-US" sz="3200" b="1" dirty="0" err="1" smtClean="0">
                <a:solidFill>
                  <a:srgbClr val="008000"/>
                </a:solidFill>
              </a:rPr>
              <a:t>tetni</a:t>
            </a:r>
            <a:r>
              <a:rPr lang="sr-Latn-CS" sz="3200" b="1" dirty="0" smtClean="0">
                <a:solidFill>
                  <a:srgbClr val="008000"/>
                </a:solidFill>
              </a:rPr>
              <a:t>h materija na zdravlje ljudi</a:t>
            </a:r>
            <a:endParaRPr lang="en-US" sz="3200" b="1" dirty="0" smtClean="0">
              <a:solidFill>
                <a:srgbClr val="008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sr-Latn-CS" b="1" dirty="0" smtClean="0"/>
              <a:t>Ugljovodonici (HC)</a:t>
            </a:r>
            <a:r>
              <a:rPr lang="sr-Latn-CS" dirty="0" smtClean="0"/>
              <a:t> i ostala lako isparljiva organska jedinjenja – nadražuju oči i sluzokožu, neki su kancerogeni</a:t>
            </a:r>
            <a:r>
              <a:rPr lang="sr-Cyrl-BA" dirty="0" smtClean="0"/>
              <a:t>,</a:t>
            </a:r>
            <a:r>
              <a:rPr lang="en-US" dirty="0" smtClean="0"/>
              <a:t> </a:t>
            </a:r>
            <a:r>
              <a:rPr lang="sr-Cyrl-BA" dirty="0" smtClean="0"/>
              <a:t>uticaj na lišće, uticaj na cvetanje</a:t>
            </a:r>
            <a:r>
              <a:rPr lang="en-GB" dirty="0" smtClean="0"/>
              <a:t>.</a:t>
            </a:r>
            <a:endParaRPr lang="sr-Latn-CS" dirty="0" smtClean="0"/>
          </a:p>
          <a:p>
            <a:pPr algn="just" eaLnBrk="1" hangingPunct="1"/>
            <a:r>
              <a:rPr lang="sr-Latn-CS" b="1" dirty="0" smtClean="0"/>
              <a:t>Ozon</a:t>
            </a:r>
            <a:r>
              <a:rPr lang="sr-Latn-CS" dirty="0" smtClean="0"/>
              <a:t> (prethodnici HC i NOx) – iritira disajne organe i može izazvati hronične smetnje istih.</a:t>
            </a:r>
          </a:p>
          <a:p>
            <a:pPr algn="just" eaLnBrk="1" hangingPunct="1"/>
            <a:r>
              <a:rPr lang="sr-Latn-CS" b="1" dirty="0" smtClean="0"/>
              <a:t>Olovo (Pb)</a:t>
            </a:r>
            <a:r>
              <a:rPr lang="sr-Latn-CS" dirty="0" smtClean="0"/>
              <a:t> – utiče na nervni sistem, naročito dece, bubrežna oboljenja,poznato kao opasan otrov.</a:t>
            </a:r>
            <a:endParaRPr lang="en-US" dirty="0" smtClean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95288" y="1196975"/>
            <a:ext cx="8424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err="1" smtClean="0">
                <a:solidFill>
                  <a:srgbClr val="008000"/>
                </a:solidFill>
              </a:rPr>
              <a:t>Uticaj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sr-Latn-CS" sz="3200" b="1" dirty="0" smtClean="0">
                <a:solidFill>
                  <a:srgbClr val="008000"/>
                </a:solidFill>
              </a:rPr>
              <a:t>š</a:t>
            </a:r>
            <a:r>
              <a:rPr lang="en-US" sz="3200" b="1" dirty="0" err="1" smtClean="0">
                <a:solidFill>
                  <a:srgbClr val="008000"/>
                </a:solidFill>
              </a:rPr>
              <a:t>tetni</a:t>
            </a:r>
            <a:r>
              <a:rPr lang="sr-Latn-CS" sz="3200" b="1" dirty="0" smtClean="0">
                <a:solidFill>
                  <a:srgbClr val="008000"/>
                </a:solidFill>
              </a:rPr>
              <a:t>h materija na zdravlje ljudi</a:t>
            </a:r>
            <a:endParaRPr lang="en-US" sz="3200" b="1" dirty="0" smtClean="0">
              <a:solidFill>
                <a:srgbClr val="008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sr-Latn-CS" sz="2800" b="1" dirty="0" smtClean="0"/>
              <a:t>Sumpor dioksid (SO</a:t>
            </a:r>
            <a:r>
              <a:rPr lang="sr-Latn-CS" sz="1800" b="1" dirty="0" smtClean="0"/>
              <a:t>2</a:t>
            </a:r>
            <a:r>
              <a:rPr lang="sr-Latn-CS" sz="2800" b="1" dirty="0" smtClean="0"/>
              <a:t>)</a:t>
            </a:r>
            <a:r>
              <a:rPr lang="sr-Latn-CS" sz="2800" dirty="0" smtClean="0"/>
              <a:t> – veoma nadražuje disajne organe naročito kod hroničnih bolesnika od astme i bronhitisa, </a:t>
            </a:r>
            <a:r>
              <a:rPr lang="sr-Cyrl-BA" sz="2800" dirty="0" smtClean="0"/>
              <a:t>oči, smanjenje hlorofila kod biljaka, uticaj na objekte</a:t>
            </a:r>
            <a:r>
              <a:rPr lang="sr-Latn-CS" sz="2800" dirty="0" smtClean="0"/>
              <a:t>.</a:t>
            </a:r>
          </a:p>
          <a:p>
            <a:pPr algn="just" eaLnBrk="1" hangingPunct="1"/>
            <a:r>
              <a:rPr lang="sr-Latn-CS" sz="2800" b="1" dirty="0" smtClean="0"/>
              <a:t>Čestice</a:t>
            </a:r>
            <a:r>
              <a:rPr lang="sr-Latn-CS" sz="2800" dirty="0" smtClean="0"/>
              <a:t> – kancerogene, naročito na disajnim organima. Velika korelacija sa smrtnošću male dece u urbanim sredinama.</a:t>
            </a:r>
          </a:p>
          <a:p>
            <a:pPr algn="just" eaLnBrk="1" hangingPunct="1"/>
            <a:r>
              <a:rPr lang="sr-Latn-CS" sz="2800" b="1" dirty="0" smtClean="0"/>
              <a:t>Otrovne supstance</a:t>
            </a:r>
            <a:r>
              <a:rPr lang="sr-Latn-CS" sz="2800" dirty="0" smtClean="0"/>
              <a:t> – uzrokuju reproduktivne probleme, porođajne defekte. Nadražuju kožu i disajne organe, mogu biti kancerogene.</a:t>
            </a:r>
            <a:endParaRPr lang="en-US" sz="2800" dirty="0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395288" y="1196975"/>
            <a:ext cx="8424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550" y="620713"/>
            <a:ext cx="7213600" cy="8572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C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2800" b="1" smtClean="0">
                <a:solidFill>
                  <a:srgbClr val="006600"/>
                </a:solidFill>
              </a:rPr>
              <a:t/>
            </a:r>
            <a:br>
              <a:rPr lang="sr-Latn-CS" sz="2800" b="1" smtClean="0">
                <a:solidFill>
                  <a:srgbClr val="006600"/>
                </a:solidFill>
              </a:rPr>
            </a:br>
            <a:r>
              <a:rPr lang="en-US" sz="2800" b="1" smtClean="0">
                <a:solidFill>
                  <a:srgbClr val="006600"/>
                </a:solidFill>
              </a:rPr>
              <a:t>Transport </a:t>
            </a:r>
            <a:r>
              <a:rPr lang="sr-Latn-CS" sz="2800" b="1" smtClean="0">
                <a:solidFill>
                  <a:srgbClr val="006600"/>
                </a:solidFill>
              </a:rPr>
              <a:t> - </a:t>
            </a:r>
            <a:r>
              <a:rPr lang="en-US" sz="2800" b="1" smtClean="0">
                <a:solidFill>
                  <a:srgbClr val="006600"/>
                </a:solidFill>
              </a:rPr>
              <a:t>trendovi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700213"/>
            <a:ext cx="8139113" cy="51577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sr-Latn-CS" sz="2200" dirty="0" smtClean="0"/>
              <a:t>Glavni negativni </a:t>
            </a:r>
            <a:r>
              <a:rPr lang="en-US" sz="2200" dirty="0" smtClean="0"/>
              <a:t>u</a:t>
            </a:r>
            <a:r>
              <a:rPr lang="sr-Latn-CS" sz="2200" dirty="0" smtClean="0"/>
              <a:t>ticaji na životnu sredinu uzrokovani transportom su promena klime i zaga</a:t>
            </a:r>
            <a:r>
              <a:rPr lang="en-US" sz="2200" dirty="0" smtClean="0"/>
              <a:t>đ</a:t>
            </a:r>
            <a:r>
              <a:rPr lang="sr-Latn-CS" sz="2200" dirty="0" smtClean="0"/>
              <a:t>enje vazduha. Ostali nepoželjni efekti su buka, kisele </a:t>
            </a:r>
            <a:r>
              <a:rPr lang="sr-Cyrl-CS" sz="2200" dirty="0" smtClean="0"/>
              <a:t>kiše</a:t>
            </a:r>
            <a:r>
              <a:rPr lang="sr-Latn-CS" sz="2200" dirty="0" smtClean="0"/>
              <a:t>, otpad, zagađenje vode i </a:t>
            </a:r>
            <a:r>
              <a:rPr lang="sr-Cyrl-CS" sz="2200" dirty="0" smtClean="0"/>
              <a:t>zauzimanje </a:t>
            </a:r>
            <a:r>
              <a:rPr lang="sr-Latn-CS" sz="2200" dirty="0" smtClean="0"/>
              <a:t>zemljišta.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1600" dirty="0" smtClean="0"/>
          </a:p>
          <a:p>
            <a:pPr eaLnBrk="1" hangingPunct="1">
              <a:lnSpc>
                <a:spcPct val="90000"/>
              </a:lnSpc>
            </a:pPr>
            <a:r>
              <a:rPr lang="sr-Latn-RS" sz="2200" dirty="0" smtClean="0"/>
              <a:t>Procene: </a:t>
            </a:r>
            <a:r>
              <a:rPr lang="sr-Latn-CS" sz="2200" dirty="0" smtClean="0"/>
              <a:t>broj motornih vozila porasti u svetu za 74% između 1998. i 2020</a:t>
            </a:r>
            <a:r>
              <a:rPr lang="sr-Cyrl-CS" sz="2200" dirty="0" smtClean="0"/>
              <a:t>.</a:t>
            </a:r>
            <a:endParaRPr lang="sr-Latn-CS" sz="22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1600" dirty="0" smtClean="0"/>
          </a:p>
          <a:p>
            <a:pPr algn="just" eaLnBrk="1" hangingPunct="1">
              <a:lnSpc>
                <a:spcPct val="90000"/>
              </a:lnSpc>
            </a:pPr>
            <a:r>
              <a:rPr lang="sr-Latn-CS" sz="2200" dirty="0" smtClean="0"/>
              <a:t>Sektor transporta je činio 30% ukupnih emisija ugljen dioksida u zemljama OECD-a u 2020., u poređenju sa 20% u 1995. Globalne emisije će porasti za 83% od 1995</a:t>
            </a:r>
            <a:r>
              <a:rPr lang="en-US" sz="2200" dirty="0" smtClean="0"/>
              <a:t>.</a:t>
            </a:r>
            <a:r>
              <a:rPr lang="sr-Latn-CS" sz="2200" dirty="0" smtClean="0"/>
              <a:t> do 2020</a:t>
            </a:r>
            <a:r>
              <a:rPr lang="en-US" sz="2200" dirty="0" smtClean="0"/>
              <a:t>.</a:t>
            </a:r>
            <a:r>
              <a:rPr lang="sr-Latn-CS" sz="2200" dirty="0" smtClean="0"/>
              <a:t> (OECD, 2001</a:t>
            </a:r>
            <a:r>
              <a:rPr lang="en-US" sz="2200" dirty="0" smtClean="0"/>
              <a:t>.</a:t>
            </a:r>
            <a:r>
              <a:rPr lang="sr-Latn-CS" sz="2200" dirty="0" smtClean="0"/>
              <a:t>).</a:t>
            </a:r>
            <a:endParaRPr lang="en-US" sz="2200" dirty="0" smtClean="0"/>
          </a:p>
        </p:txBody>
      </p:sp>
      <p:pic>
        <p:nvPicPr>
          <p:cNvPr id="6149" name="Picture 5" descr="bd0717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300663"/>
            <a:ext cx="230505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err="1" smtClean="0">
                <a:solidFill>
                  <a:srgbClr val="008000"/>
                </a:solidFill>
              </a:rPr>
              <a:t>Uticaj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sr-Latn-CS" sz="3200" b="1" dirty="0" smtClean="0">
                <a:solidFill>
                  <a:srgbClr val="008000"/>
                </a:solidFill>
              </a:rPr>
              <a:t>š</a:t>
            </a:r>
            <a:r>
              <a:rPr lang="en-US" sz="3200" b="1" dirty="0" err="1" smtClean="0">
                <a:solidFill>
                  <a:srgbClr val="008000"/>
                </a:solidFill>
              </a:rPr>
              <a:t>tetni</a:t>
            </a:r>
            <a:r>
              <a:rPr lang="sr-Latn-CS" sz="3200" b="1" dirty="0" smtClean="0">
                <a:solidFill>
                  <a:srgbClr val="008000"/>
                </a:solidFill>
              </a:rPr>
              <a:t>h materija na zdravlje ljudi</a:t>
            </a:r>
            <a:endParaRPr lang="en-US" sz="3200" b="1" dirty="0" smtClean="0">
              <a:solidFill>
                <a:srgbClr val="008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Zagađenje koje potiče </a:t>
            </a:r>
            <a:r>
              <a:rPr lang="en-US" sz="1800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od</a:t>
            </a:r>
            <a:r>
              <a:rPr lang="ru-RU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transporta</a:t>
            </a:r>
            <a:r>
              <a:rPr lang="en-US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:</a:t>
            </a:r>
            <a:endParaRPr lang="en-US" sz="18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smanjuje efikasnost odbrambenih mehanizama pluća i</a:t>
            </a:r>
            <a:endParaRPr lang="en-US" sz="18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povećava osetljivosti na respiratorne infekcije </a:t>
            </a:r>
            <a:endParaRPr lang="en-US" sz="18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algn="just">
              <a:buFontTx/>
              <a:buNone/>
            </a:pPr>
            <a:endParaRPr lang="en-US" sz="18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Studija (2002) sprovedena u gradovima SAD-a pokazala je da svako povećanje</a:t>
            </a:r>
            <a:r>
              <a:rPr lang="en-US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koncentracije PM2.5 za 10 μg/m3 dovodi do povećanja smrtnosti kod ljudi za 3,4% </a:t>
            </a:r>
            <a:r>
              <a:rPr lang="en-US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linearna</a:t>
            </a:r>
            <a:r>
              <a:rPr lang="en-US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zavisnost</a:t>
            </a:r>
            <a:r>
              <a:rPr lang="en-US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).</a:t>
            </a:r>
          </a:p>
          <a:p>
            <a:pPr algn="just">
              <a:buFontTx/>
              <a:buNone/>
            </a:pPr>
            <a:endParaRPr lang="en-US" sz="18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Koncentracija azotnih oksida, ugljen monoksida i benzena u vazduhu dovode do</a:t>
            </a:r>
            <a:r>
              <a:rPr lang="en-US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povećanja rizika od pojave kašlja, bronhitisa i astme </a:t>
            </a:r>
            <a:r>
              <a:rPr lang="ru-RU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naročito kod dece.</a:t>
            </a:r>
            <a:endParaRPr lang="en-US" sz="18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algn="just">
              <a:buFontTx/>
              <a:buNone/>
            </a:pPr>
            <a:endParaRPr lang="en-US" sz="18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Studija sprovedena u 10 evropskih gradova pokazuje da oko 14% hroničnih</a:t>
            </a:r>
            <a:r>
              <a:rPr lang="en-US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slučajeva</a:t>
            </a:r>
            <a:r>
              <a:rPr lang="en-US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astme</a:t>
            </a:r>
            <a:r>
              <a:rPr lang="en-US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kod</a:t>
            </a:r>
            <a:r>
              <a:rPr lang="en-US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dece</a:t>
            </a:r>
            <a:r>
              <a:rPr lang="en-US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nastaje</a:t>
            </a:r>
            <a:r>
              <a:rPr lang="en-US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zbog</a:t>
            </a:r>
            <a:r>
              <a:rPr lang="en-US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zagađenja</a:t>
            </a:r>
            <a:r>
              <a:rPr lang="en-US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od</a:t>
            </a:r>
            <a:r>
              <a:rPr lang="en-US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transporta</a:t>
            </a:r>
            <a:r>
              <a:rPr lang="en-US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što</a:t>
            </a:r>
            <a:r>
              <a:rPr lang="en-US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je </a:t>
            </a:r>
            <a:r>
              <a:rPr lang="en-US" sz="1800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prema</a:t>
            </a:r>
            <a:r>
              <a:rPr lang="en-US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proceni Svetske zdravstvene organizacije </a:t>
            </a:r>
            <a:r>
              <a:rPr lang="ru-RU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podjednako štetno kao i pasivno</a:t>
            </a:r>
            <a:r>
              <a:rPr lang="en-US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pušenje</a:t>
            </a:r>
            <a:r>
              <a:rPr lang="en-US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.</a:t>
            </a:r>
            <a:r>
              <a:rPr lang="en-US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buFontTx/>
              <a:buNone/>
            </a:pPr>
            <a:endParaRPr lang="en-US" sz="1600" dirty="0" smtClean="0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95288" y="1196975"/>
            <a:ext cx="8424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WordArt 2"/>
          <p:cNvSpPr>
            <a:spLocks noChangeArrowheads="1" noChangeShapeType="1" noTextEdit="1"/>
          </p:cNvSpPr>
          <p:nvPr/>
        </p:nvSpPr>
        <p:spPr bwMode="auto">
          <a:xfrm>
            <a:off x="3348038" y="260350"/>
            <a:ext cx="2489200" cy="379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Impact" panose="020B0806030902050204" pitchFamily="34" charset="0"/>
              </a:rPr>
              <a:t>BUKA  ( dB )</a:t>
            </a:r>
          </a:p>
        </p:txBody>
      </p:sp>
      <p:sp>
        <p:nvSpPr>
          <p:cNvPr id="2063" name="Text Box 3"/>
          <p:cNvSpPr txBox="1">
            <a:spLocks noChangeArrowheads="1"/>
          </p:cNvSpPr>
          <p:nvPr/>
        </p:nvSpPr>
        <p:spPr bwMode="auto">
          <a:xfrm>
            <a:off x="2339975" y="1125538"/>
            <a:ext cx="3649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>
              <a:buFontTx/>
              <a:buChar char="•"/>
            </a:pPr>
            <a:r>
              <a:rPr lang="en-US" b="1"/>
              <a:t> prosek</a:t>
            </a:r>
          </a:p>
          <a:p>
            <a:r>
              <a:rPr lang="en-US" b="1"/>
              <a:t>dnevna buka   7 do 22 h</a:t>
            </a:r>
          </a:p>
          <a:p>
            <a:r>
              <a:rPr lang="en-US" b="1"/>
              <a:t>noćna buka     22 do 7 h</a:t>
            </a:r>
          </a:p>
        </p:txBody>
      </p:sp>
      <p:sp>
        <p:nvSpPr>
          <p:cNvPr id="2064" name="Text Box 4"/>
          <p:cNvSpPr txBox="1">
            <a:spLocks noChangeArrowheads="1"/>
          </p:cNvSpPr>
          <p:nvPr/>
        </p:nvSpPr>
        <p:spPr bwMode="auto">
          <a:xfrm>
            <a:off x="2743200" y="2228850"/>
            <a:ext cx="365442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•"/>
            </a:pPr>
            <a:r>
              <a:rPr lang="en-US" sz="2800" b="1"/>
              <a:t> </a:t>
            </a:r>
            <a:r>
              <a:rPr lang="en-US" b="1"/>
              <a:t>odstupanje od srednje</a:t>
            </a:r>
            <a:endParaRPr lang="sl-SI" b="1"/>
          </a:p>
          <a:p>
            <a:pPr algn="ctr"/>
            <a:r>
              <a:rPr lang="en-US" b="1"/>
              <a:t>vrednosti</a:t>
            </a:r>
          </a:p>
        </p:txBody>
      </p:sp>
      <p:sp>
        <p:nvSpPr>
          <p:cNvPr id="2065" name="Text Box 5"/>
          <p:cNvSpPr txBox="1">
            <a:spLocks noChangeArrowheads="1"/>
          </p:cNvSpPr>
          <p:nvPr/>
        </p:nvSpPr>
        <p:spPr bwMode="auto">
          <a:xfrm>
            <a:off x="1979613" y="765175"/>
            <a:ext cx="4713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/>
              <a:t>Srednji ekvivalentni nivo Leq (dB)</a:t>
            </a:r>
            <a:endParaRPr lang="en-US"/>
          </a:p>
        </p:txBody>
      </p:sp>
      <p:sp>
        <p:nvSpPr>
          <p:cNvPr id="2066" name="Rectangle 6"/>
          <p:cNvSpPr>
            <a:spLocks noChangeArrowheads="1"/>
          </p:cNvSpPr>
          <p:nvPr/>
        </p:nvSpPr>
        <p:spPr bwMode="auto">
          <a:xfrm>
            <a:off x="395288" y="3141663"/>
            <a:ext cx="3871912" cy="1366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sz="2000" b="1">
                <a:latin typeface="Times New Roman" panose="02020603050405020304" pitchFamily="18" charset="0"/>
              </a:rPr>
              <a:t>Relativni položaji puta </a:t>
            </a:r>
          </a:p>
          <a:p>
            <a:pPr algn="ctr" eaLnBrk="1" hangingPunct="1"/>
            <a:r>
              <a:rPr lang="sl-SI" sz="2000" b="1">
                <a:latin typeface="Times New Roman" panose="02020603050405020304" pitchFamily="18" charset="0"/>
              </a:rPr>
              <a:t>i receptora</a:t>
            </a:r>
            <a:endParaRPr lang="en-GB" sz="2000" b="1">
              <a:latin typeface="Times New Roman" panose="02020603050405020304" pitchFamily="18" charset="0"/>
            </a:endParaRPr>
          </a:p>
        </p:txBody>
      </p:sp>
      <p:sp>
        <p:nvSpPr>
          <p:cNvPr id="2067" name="Rectangle 7"/>
          <p:cNvSpPr>
            <a:spLocks noChangeArrowheads="1"/>
          </p:cNvSpPr>
          <p:nvPr/>
        </p:nvSpPr>
        <p:spPr bwMode="auto">
          <a:xfrm>
            <a:off x="4572000" y="3141663"/>
            <a:ext cx="4392613" cy="1376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sl-SI" sz="1800" b="1" dirty="0">
                <a:latin typeface="Times New Roman" panose="02020603050405020304" pitchFamily="18" charset="0"/>
              </a:rPr>
              <a:t> Udvostručenjem saobraćaja</a:t>
            </a:r>
          </a:p>
          <a:p>
            <a:pPr algn="ctr" eaLnBrk="1" hangingPunct="1"/>
            <a:r>
              <a:rPr lang="sl-SI" sz="1800" b="1" dirty="0">
                <a:latin typeface="Times New Roman" panose="02020603050405020304" pitchFamily="18" charset="0"/>
              </a:rPr>
              <a:t> nivo buke se povećava za 3 dB</a:t>
            </a:r>
          </a:p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sl-SI" sz="1800" b="1" dirty="0">
                <a:latin typeface="Times New Roman" panose="02020603050405020304" pitchFamily="18" charset="0"/>
              </a:rPr>
              <a:t> Udvostručenjem rastojanja</a:t>
            </a:r>
          </a:p>
          <a:p>
            <a:pPr algn="ctr" eaLnBrk="1" hangingPunct="1"/>
            <a:r>
              <a:rPr lang="sl-SI" sz="1800" b="1" dirty="0">
                <a:latin typeface="Times New Roman" panose="02020603050405020304" pitchFamily="18" charset="0"/>
              </a:rPr>
              <a:t> između puta i receptora, </a:t>
            </a:r>
          </a:p>
          <a:p>
            <a:pPr algn="ctr" eaLnBrk="1" hangingPunct="1"/>
            <a:r>
              <a:rPr lang="sl-SI" sz="1800" b="1" dirty="0">
                <a:latin typeface="Times New Roman" panose="02020603050405020304" pitchFamily="18" charset="0"/>
              </a:rPr>
              <a:t>nivo buke se smanjuje za 3 dB</a:t>
            </a:r>
            <a:endParaRPr lang="en-GB" sz="1800" b="1" dirty="0">
              <a:latin typeface="Times New Roman" panose="02020603050405020304" pitchFamily="18" charset="0"/>
            </a:endParaRPr>
          </a:p>
        </p:txBody>
      </p:sp>
      <p:grpSp>
        <p:nvGrpSpPr>
          <p:cNvPr id="2068" name="Group 8"/>
          <p:cNvGrpSpPr>
            <a:grpSpLocks/>
          </p:cNvGrpSpPr>
          <p:nvPr/>
        </p:nvGrpSpPr>
        <p:grpSpPr bwMode="auto">
          <a:xfrm>
            <a:off x="611188" y="4724400"/>
            <a:ext cx="3683000" cy="1885950"/>
            <a:chOff x="864" y="240"/>
            <a:chExt cx="4656" cy="3648"/>
          </a:xfrm>
        </p:grpSpPr>
        <p:sp>
          <p:nvSpPr>
            <p:cNvPr id="2084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536" y="240"/>
              <a:ext cx="2448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969696"/>
                  </a:solidFill>
                  <a:latin typeface="Impact" panose="020B0806030902050204" pitchFamily="34" charset="0"/>
                </a:rPr>
                <a:t>BUKA  ( dB )</a:t>
              </a:r>
            </a:p>
          </p:txBody>
        </p:sp>
        <p:sp>
          <p:nvSpPr>
            <p:cNvPr id="2085" name="Line 10"/>
            <p:cNvSpPr>
              <a:spLocks noChangeShapeType="1"/>
            </p:cNvSpPr>
            <p:nvPr/>
          </p:nvSpPr>
          <p:spPr bwMode="auto">
            <a:xfrm>
              <a:off x="864" y="960"/>
              <a:ext cx="0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6" name="Line 11"/>
            <p:cNvSpPr>
              <a:spLocks noChangeShapeType="1"/>
            </p:cNvSpPr>
            <p:nvPr/>
          </p:nvSpPr>
          <p:spPr bwMode="auto">
            <a:xfrm>
              <a:off x="864" y="2352"/>
              <a:ext cx="41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8" name="Object 12"/>
            <p:cNvGraphicFramePr>
              <a:graphicFrameLocks noChangeAspect="1"/>
            </p:cNvGraphicFramePr>
            <p:nvPr/>
          </p:nvGraphicFramePr>
          <p:xfrm>
            <a:off x="1344" y="1632"/>
            <a:ext cx="677" cy="720"/>
          </p:xfrm>
          <a:graphic>
            <a:graphicData uri="http://schemas.openxmlformats.org/presentationml/2006/ole">
              <p:oleObj spid="_x0000_s2195" name="Clip" r:id="rId3" imgW="2827338" imgH="4564063" progId="">
                <p:embed/>
              </p:oleObj>
            </a:graphicData>
          </a:graphic>
        </p:graphicFrame>
        <p:graphicFrame>
          <p:nvGraphicFramePr>
            <p:cNvPr id="2059" name="Object 13"/>
            <p:cNvGraphicFramePr>
              <a:graphicFrameLocks noChangeAspect="1"/>
            </p:cNvGraphicFramePr>
            <p:nvPr/>
          </p:nvGraphicFramePr>
          <p:xfrm>
            <a:off x="2592" y="1632"/>
            <a:ext cx="677" cy="720"/>
          </p:xfrm>
          <a:graphic>
            <a:graphicData uri="http://schemas.openxmlformats.org/presentationml/2006/ole">
              <p:oleObj spid="_x0000_s2196" name="Clip" r:id="rId4" imgW="2827338" imgH="4564063" progId="">
                <p:embed/>
              </p:oleObj>
            </a:graphicData>
          </a:graphic>
        </p:graphicFrame>
        <p:sp>
          <p:nvSpPr>
            <p:cNvPr id="2087" name="Rectangle 14"/>
            <p:cNvSpPr>
              <a:spLocks noChangeArrowheads="1"/>
            </p:cNvSpPr>
            <p:nvPr/>
          </p:nvSpPr>
          <p:spPr bwMode="auto">
            <a:xfrm>
              <a:off x="2640" y="1632"/>
              <a:ext cx="576" cy="57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088" name="Line 15"/>
            <p:cNvSpPr>
              <a:spLocks noChangeShapeType="1"/>
            </p:cNvSpPr>
            <p:nvPr/>
          </p:nvSpPr>
          <p:spPr bwMode="auto">
            <a:xfrm flipH="1" flipV="1">
              <a:off x="864" y="1776"/>
              <a:ext cx="72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" name="Line 16"/>
            <p:cNvSpPr>
              <a:spLocks noChangeShapeType="1"/>
            </p:cNvSpPr>
            <p:nvPr/>
          </p:nvSpPr>
          <p:spPr bwMode="auto">
            <a:xfrm flipV="1">
              <a:off x="864" y="1344"/>
              <a:ext cx="41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0" name="Line 17"/>
            <p:cNvSpPr>
              <a:spLocks noChangeShapeType="1"/>
            </p:cNvSpPr>
            <p:nvPr/>
          </p:nvSpPr>
          <p:spPr bwMode="auto">
            <a:xfrm flipH="1" flipV="1">
              <a:off x="864" y="1680"/>
              <a:ext cx="192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1" name="Line 18"/>
            <p:cNvSpPr>
              <a:spLocks noChangeShapeType="1"/>
            </p:cNvSpPr>
            <p:nvPr/>
          </p:nvSpPr>
          <p:spPr bwMode="auto">
            <a:xfrm flipV="1">
              <a:off x="864" y="1008"/>
              <a:ext cx="408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2" name="Line 19"/>
            <p:cNvSpPr>
              <a:spLocks noChangeShapeType="1"/>
            </p:cNvSpPr>
            <p:nvPr/>
          </p:nvSpPr>
          <p:spPr bwMode="auto">
            <a:xfrm>
              <a:off x="1728" y="2064"/>
              <a:ext cx="3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3" name="Line 20"/>
            <p:cNvSpPr>
              <a:spLocks noChangeShapeType="1"/>
            </p:cNvSpPr>
            <p:nvPr/>
          </p:nvSpPr>
          <p:spPr bwMode="auto">
            <a:xfrm>
              <a:off x="3024" y="1968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4" name="Line 21"/>
            <p:cNvSpPr>
              <a:spLocks noChangeShapeType="1"/>
            </p:cNvSpPr>
            <p:nvPr/>
          </p:nvSpPr>
          <p:spPr bwMode="auto">
            <a:xfrm>
              <a:off x="864" y="3888"/>
              <a:ext cx="4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60" name="Object 22"/>
            <p:cNvGraphicFramePr>
              <a:graphicFrameLocks noChangeAspect="1"/>
            </p:cNvGraphicFramePr>
            <p:nvPr/>
          </p:nvGraphicFramePr>
          <p:xfrm>
            <a:off x="1344" y="3168"/>
            <a:ext cx="677" cy="720"/>
          </p:xfrm>
          <a:graphic>
            <a:graphicData uri="http://schemas.openxmlformats.org/presentationml/2006/ole">
              <p:oleObj spid="_x0000_s2197" name="Clip" r:id="rId5" imgW="2827338" imgH="4564063" progId="">
                <p:embed/>
              </p:oleObj>
            </a:graphicData>
          </a:graphic>
        </p:graphicFrame>
        <p:graphicFrame>
          <p:nvGraphicFramePr>
            <p:cNvPr id="2061" name="Object 23"/>
            <p:cNvGraphicFramePr>
              <a:graphicFrameLocks noChangeAspect="1"/>
            </p:cNvGraphicFramePr>
            <p:nvPr/>
          </p:nvGraphicFramePr>
          <p:xfrm>
            <a:off x="2592" y="3168"/>
            <a:ext cx="677" cy="720"/>
          </p:xfrm>
          <a:graphic>
            <a:graphicData uri="http://schemas.openxmlformats.org/presentationml/2006/ole">
              <p:oleObj spid="_x0000_s2198" name="Clip" r:id="rId6" imgW="2827338" imgH="4564063" progId="">
                <p:embed/>
              </p:oleObj>
            </a:graphicData>
          </a:graphic>
        </p:graphicFrame>
        <p:sp>
          <p:nvSpPr>
            <p:cNvPr id="2095" name="Rectangle 24"/>
            <p:cNvSpPr>
              <a:spLocks noChangeArrowheads="1"/>
            </p:cNvSpPr>
            <p:nvPr/>
          </p:nvSpPr>
          <p:spPr bwMode="auto">
            <a:xfrm>
              <a:off x="2640" y="3168"/>
              <a:ext cx="576" cy="57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096" name="AutoShape 25"/>
            <p:cNvSpPr>
              <a:spLocks noChangeArrowheads="1"/>
            </p:cNvSpPr>
            <p:nvPr/>
          </p:nvSpPr>
          <p:spPr bwMode="auto">
            <a:xfrm>
              <a:off x="3744" y="3360"/>
              <a:ext cx="432" cy="52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097" name="Line 26"/>
            <p:cNvSpPr>
              <a:spLocks noChangeShapeType="1"/>
            </p:cNvSpPr>
            <p:nvPr/>
          </p:nvSpPr>
          <p:spPr bwMode="auto">
            <a:xfrm flipV="1">
              <a:off x="3120" y="2880"/>
              <a:ext cx="240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8" name="Line 27"/>
            <p:cNvSpPr>
              <a:spLocks noChangeShapeType="1"/>
            </p:cNvSpPr>
            <p:nvPr/>
          </p:nvSpPr>
          <p:spPr bwMode="auto">
            <a:xfrm flipV="1">
              <a:off x="1824" y="3168"/>
              <a:ext cx="340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9" name="Group 28"/>
          <p:cNvGrpSpPr>
            <a:grpSpLocks/>
          </p:cNvGrpSpPr>
          <p:nvPr/>
        </p:nvGrpSpPr>
        <p:grpSpPr bwMode="auto">
          <a:xfrm>
            <a:off x="4859338" y="4652963"/>
            <a:ext cx="3854450" cy="2063750"/>
            <a:chOff x="288" y="240"/>
            <a:chExt cx="5020" cy="3823"/>
          </a:xfrm>
        </p:grpSpPr>
        <p:sp>
          <p:nvSpPr>
            <p:cNvPr id="2070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536" y="240"/>
              <a:ext cx="2448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969696"/>
                  </a:solidFill>
                  <a:latin typeface="Impact" panose="020B0806030902050204" pitchFamily="34" charset="0"/>
                </a:rPr>
                <a:t>BUKA  ( dB )</a:t>
              </a:r>
            </a:p>
          </p:txBody>
        </p:sp>
        <p:graphicFrame>
          <p:nvGraphicFramePr>
            <p:cNvPr id="2050" name="Object 30"/>
            <p:cNvGraphicFramePr>
              <a:graphicFrameLocks noChangeAspect="1"/>
            </p:cNvGraphicFramePr>
            <p:nvPr/>
          </p:nvGraphicFramePr>
          <p:xfrm>
            <a:off x="288" y="1248"/>
            <a:ext cx="677" cy="720"/>
          </p:xfrm>
          <a:graphic>
            <a:graphicData uri="http://schemas.openxmlformats.org/presentationml/2006/ole">
              <p:oleObj spid="_x0000_s2199" name="Clip" r:id="rId7" imgW="2827338" imgH="4564063" progId="">
                <p:embed/>
              </p:oleObj>
            </a:graphicData>
          </a:graphic>
        </p:graphicFrame>
        <p:graphicFrame>
          <p:nvGraphicFramePr>
            <p:cNvPr id="2051" name="Object 31"/>
            <p:cNvGraphicFramePr>
              <a:graphicFrameLocks noChangeAspect="1"/>
            </p:cNvGraphicFramePr>
            <p:nvPr/>
          </p:nvGraphicFramePr>
          <p:xfrm>
            <a:off x="1104" y="1248"/>
            <a:ext cx="576" cy="574"/>
          </p:xfrm>
          <a:graphic>
            <a:graphicData uri="http://schemas.openxmlformats.org/presentationml/2006/ole">
              <p:oleObj spid="_x0000_s2200" name="Clip" r:id="rId8" imgW="3216275" imgH="3206750" progId="">
                <p:embed/>
              </p:oleObj>
            </a:graphicData>
          </a:graphic>
        </p:graphicFrame>
        <p:grpSp>
          <p:nvGrpSpPr>
            <p:cNvPr id="2071" name="Group 32"/>
            <p:cNvGrpSpPr>
              <a:grpSpLocks/>
            </p:cNvGrpSpPr>
            <p:nvPr/>
          </p:nvGrpSpPr>
          <p:grpSpPr bwMode="auto">
            <a:xfrm>
              <a:off x="2688" y="1392"/>
              <a:ext cx="528" cy="288"/>
              <a:chOff x="3504" y="1344"/>
              <a:chExt cx="528" cy="288"/>
            </a:xfrm>
          </p:grpSpPr>
          <p:sp>
            <p:nvSpPr>
              <p:cNvPr id="2082" name="Line 33"/>
              <p:cNvSpPr>
                <a:spLocks noChangeShapeType="1"/>
              </p:cNvSpPr>
              <p:nvPr/>
            </p:nvSpPr>
            <p:spPr bwMode="auto">
              <a:xfrm>
                <a:off x="3504" y="1344"/>
                <a:ext cx="528" cy="0"/>
              </a:xfrm>
              <a:prstGeom prst="line">
                <a:avLst/>
              </a:prstGeom>
              <a:noFill/>
              <a:ln w="2540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3" name="Line 34"/>
              <p:cNvSpPr>
                <a:spLocks noChangeShapeType="1"/>
              </p:cNvSpPr>
              <p:nvPr/>
            </p:nvSpPr>
            <p:spPr bwMode="auto">
              <a:xfrm>
                <a:off x="3504" y="1632"/>
                <a:ext cx="528" cy="0"/>
              </a:xfrm>
              <a:prstGeom prst="line">
                <a:avLst/>
              </a:prstGeom>
              <a:noFill/>
              <a:ln w="2540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052" name="Object 35"/>
            <p:cNvGraphicFramePr>
              <a:graphicFrameLocks noChangeAspect="1"/>
            </p:cNvGraphicFramePr>
            <p:nvPr/>
          </p:nvGraphicFramePr>
          <p:xfrm>
            <a:off x="1776" y="1248"/>
            <a:ext cx="677" cy="720"/>
          </p:xfrm>
          <a:graphic>
            <a:graphicData uri="http://schemas.openxmlformats.org/presentationml/2006/ole">
              <p:oleObj spid="_x0000_s2201" name="Clip" r:id="rId9" imgW="2827338" imgH="4564063" progId="">
                <p:embed/>
              </p:oleObj>
            </a:graphicData>
          </a:graphic>
        </p:graphicFrame>
        <p:graphicFrame>
          <p:nvGraphicFramePr>
            <p:cNvPr id="2053" name="Object 36"/>
            <p:cNvGraphicFramePr>
              <a:graphicFrameLocks noChangeAspect="1"/>
            </p:cNvGraphicFramePr>
            <p:nvPr/>
          </p:nvGraphicFramePr>
          <p:xfrm>
            <a:off x="3408" y="1248"/>
            <a:ext cx="677" cy="720"/>
          </p:xfrm>
          <a:graphic>
            <a:graphicData uri="http://schemas.openxmlformats.org/presentationml/2006/ole">
              <p:oleObj spid="_x0000_s2202" name="Clip" r:id="rId10" imgW="2827338" imgH="4564063" progId="">
                <p:embed/>
              </p:oleObj>
            </a:graphicData>
          </a:graphic>
        </p:graphicFrame>
        <p:graphicFrame>
          <p:nvGraphicFramePr>
            <p:cNvPr id="2054" name="Object 37"/>
            <p:cNvGraphicFramePr>
              <a:graphicFrameLocks noChangeAspect="1"/>
            </p:cNvGraphicFramePr>
            <p:nvPr/>
          </p:nvGraphicFramePr>
          <p:xfrm>
            <a:off x="4224" y="1296"/>
            <a:ext cx="576" cy="574"/>
          </p:xfrm>
          <a:graphic>
            <a:graphicData uri="http://schemas.openxmlformats.org/presentationml/2006/ole">
              <p:oleObj spid="_x0000_s2203" name="Clip" r:id="rId11" imgW="3216275" imgH="3206750" progId="">
                <p:embed/>
              </p:oleObj>
            </a:graphicData>
          </a:graphic>
        </p:graphicFrame>
        <p:sp>
          <p:nvSpPr>
            <p:cNvPr id="2072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4944" y="1296"/>
              <a:ext cx="364" cy="518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chemeClr val="tx2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  <p:graphicFrame>
          <p:nvGraphicFramePr>
            <p:cNvPr id="2055" name="Object 39"/>
            <p:cNvGraphicFramePr>
              <a:graphicFrameLocks noChangeAspect="1"/>
            </p:cNvGraphicFramePr>
            <p:nvPr/>
          </p:nvGraphicFramePr>
          <p:xfrm>
            <a:off x="576" y="2410"/>
            <a:ext cx="677" cy="720"/>
          </p:xfrm>
          <a:graphic>
            <a:graphicData uri="http://schemas.openxmlformats.org/presentationml/2006/ole">
              <p:oleObj spid="_x0000_s2204" name="Clip" r:id="rId12" imgW="2827338" imgH="4564063" progId="">
                <p:embed/>
              </p:oleObj>
            </a:graphicData>
          </a:graphic>
        </p:graphicFrame>
        <p:sp>
          <p:nvSpPr>
            <p:cNvPr id="2073" name="Line 40"/>
            <p:cNvSpPr>
              <a:spLocks noChangeShapeType="1"/>
            </p:cNvSpPr>
            <p:nvPr/>
          </p:nvSpPr>
          <p:spPr bwMode="auto">
            <a:xfrm>
              <a:off x="624" y="3130"/>
              <a:ext cx="4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6" name="Object 41"/>
            <p:cNvGraphicFramePr>
              <a:graphicFrameLocks noChangeAspect="1"/>
            </p:cNvGraphicFramePr>
            <p:nvPr/>
          </p:nvGraphicFramePr>
          <p:xfrm>
            <a:off x="2352" y="2362"/>
            <a:ext cx="480" cy="768"/>
          </p:xfrm>
          <a:graphic>
            <a:graphicData uri="http://schemas.openxmlformats.org/presentationml/2006/ole">
              <p:oleObj spid="_x0000_s2205" name="Clip" r:id="rId13" imgW="2767013" imgH="5340350" progId="">
                <p:embed/>
              </p:oleObj>
            </a:graphicData>
          </a:graphic>
        </p:graphicFrame>
        <p:graphicFrame>
          <p:nvGraphicFramePr>
            <p:cNvPr id="2057" name="Object 42"/>
            <p:cNvGraphicFramePr>
              <a:graphicFrameLocks noChangeAspect="1"/>
            </p:cNvGraphicFramePr>
            <p:nvPr/>
          </p:nvGraphicFramePr>
          <p:xfrm>
            <a:off x="3888" y="2362"/>
            <a:ext cx="480" cy="768"/>
          </p:xfrm>
          <a:graphic>
            <a:graphicData uri="http://schemas.openxmlformats.org/presentationml/2006/ole">
              <p:oleObj spid="_x0000_s2206" name="Clip" r:id="rId14" imgW="2767013" imgH="5340350" progId="">
                <p:embed/>
              </p:oleObj>
            </a:graphicData>
          </a:graphic>
        </p:graphicFrame>
        <p:sp>
          <p:nvSpPr>
            <p:cNvPr id="2074" name="Line 43"/>
            <p:cNvSpPr>
              <a:spLocks noChangeShapeType="1"/>
            </p:cNvSpPr>
            <p:nvPr/>
          </p:nvSpPr>
          <p:spPr bwMode="auto">
            <a:xfrm>
              <a:off x="912" y="2890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Line 44"/>
            <p:cNvSpPr>
              <a:spLocks noChangeShapeType="1"/>
            </p:cNvSpPr>
            <p:nvPr/>
          </p:nvSpPr>
          <p:spPr bwMode="auto">
            <a:xfrm>
              <a:off x="2592" y="293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Line 45"/>
            <p:cNvSpPr>
              <a:spLocks noChangeShapeType="1"/>
            </p:cNvSpPr>
            <p:nvPr/>
          </p:nvSpPr>
          <p:spPr bwMode="auto">
            <a:xfrm>
              <a:off x="4128" y="293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Line 46"/>
            <p:cNvSpPr>
              <a:spLocks noChangeShapeType="1"/>
            </p:cNvSpPr>
            <p:nvPr/>
          </p:nvSpPr>
          <p:spPr bwMode="auto">
            <a:xfrm>
              <a:off x="672" y="3466"/>
              <a:ext cx="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" name="Text Box 47"/>
            <p:cNvSpPr txBox="1">
              <a:spLocks noChangeArrowheads="1"/>
            </p:cNvSpPr>
            <p:nvPr/>
          </p:nvSpPr>
          <p:spPr bwMode="auto">
            <a:xfrm>
              <a:off x="1413" y="3216"/>
              <a:ext cx="438" cy="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079" name="Text Box 48"/>
            <p:cNvSpPr txBox="1">
              <a:spLocks noChangeArrowheads="1"/>
            </p:cNvSpPr>
            <p:nvPr/>
          </p:nvSpPr>
          <p:spPr bwMode="auto">
            <a:xfrm>
              <a:off x="3013" y="3216"/>
              <a:ext cx="637" cy="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latin typeface="Times New Roman" panose="02020603050405020304" pitchFamily="18" charset="0"/>
                </a:rPr>
                <a:t>2x</a:t>
              </a:r>
            </a:p>
          </p:txBody>
        </p:sp>
        <p:sp>
          <p:nvSpPr>
            <p:cNvPr id="2080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2400" y="3322"/>
              <a:ext cx="364" cy="518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chemeClr val="tx2"/>
                  </a:solidFill>
                  <a:latin typeface="Impact" panose="020B0806030902050204" pitchFamily="34" charset="0"/>
                </a:rPr>
                <a:t>B</a:t>
              </a:r>
            </a:p>
          </p:txBody>
        </p:sp>
        <p:sp>
          <p:nvSpPr>
            <p:cNvPr id="2081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3744" y="3274"/>
              <a:ext cx="988" cy="518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chemeClr val="tx2"/>
                  </a:solidFill>
                  <a:latin typeface="Impact" panose="020B0806030902050204" pitchFamily="34" charset="0"/>
                </a:rPr>
                <a:t>B - 3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41277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U urbanim sredinama buka koja nastaje za vreme vožnje motornog vozila, s obzirom na osnovni izvor, može </a:t>
            </a:r>
            <a:r>
              <a:rPr lang="sr-Cyrl-BA" sz="2000" dirty="0" smtClean="0"/>
              <a:t>se </a:t>
            </a:r>
            <a:r>
              <a:rPr lang="ru-RU" sz="2000" dirty="0" smtClean="0"/>
              <a:t>podeliti u tri grupe:</a:t>
            </a:r>
            <a:endParaRPr lang="en-US" sz="2000" dirty="0" smtClean="0"/>
          </a:p>
          <a:p>
            <a:r>
              <a:rPr lang="sr-Cyrl-BA" sz="2000" dirty="0" smtClean="0"/>
              <a:t> </a:t>
            </a:r>
            <a:endParaRPr lang="en-US" sz="2000" dirty="0" smtClean="0"/>
          </a:p>
          <a:p>
            <a:r>
              <a:rPr lang="sr-Cyrl-BA" sz="2000" dirty="0" smtClean="0"/>
              <a:t>1.  </a:t>
            </a:r>
            <a:r>
              <a:rPr lang="ru-RU" sz="2000" dirty="0" smtClean="0"/>
              <a:t>Buka od prolaza vozila kroz vazduh</a:t>
            </a:r>
            <a:endParaRPr lang="en-US" sz="2000" dirty="0" smtClean="0"/>
          </a:p>
          <a:p>
            <a:r>
              <a:rPr lang="sr-Cyrl-BA" sz="2000" dirty="0" smtClean="0"/>
              <a:t>2.  </a:t>
            </a:r>
            <a:r>
              <a:rPr lang="ru-RU" sz="2000" dirty="0" smtClean="0"/>
              <a:t>Buka rada vozila</a:t>
            </a:r>
            <a:endParaRPr lang="en-US" sz="2000" dirty="0" smtClean="0"/>
          </a:p>
          <a:p>
            <a:r>
              <a:rPr lang="sr-Cyrl-BA" sz="2000" dirty="0" smtClean="0"/>
              <a:t>3.  </a:t>
            </a:r>
            <a:r>
              <a:rPr lang="ru-RU" sz="2000" dirty="0" smtClean="0"/>
              <a:t>Buka od interakcije pneumatika i vozne površine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429000"/>
            <a:ext cx="51875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40466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Izvori buke od motornog vozila</a:t>
            </a:r>
            <a:endParaRPr lang="en-US" sz="3200" b="1" dirty="0">
              <a:solidFill>
                <a:srgbClr val="008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67544" y="1660158"/>
            <a:ext cx="820891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PalatinoLinotype-Roman"/>
                <a:cs typeface="Times New Roman" pitchFamily="18" charset="0"/>
              </a:rPr>
              <a:t>Најчешће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PalatinoLinotype-Roman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PalatinoLinotype-Roman"/>
                <a:cs typeface="Times New Roman" pitchFamily="18" charset="0"/>
              </a:rPr>
              <a:t>коришћене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PalatinoLinotype-Roman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PalatinoLinotype-Roman"/>
                <a:cs typeface="Times New Roman" pitchFamily="18" charset="0"/>
              </a:rPr>
              <a:t>технике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PalatinoLinotype-Roman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PalatinoLinotype-Roman"/>
                <a:cs typeface="Times New Roman" pitchFamily="18" charset="0"/>
              </a:rPr>
              <a:t>мерења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PalatinoLinotype-Roman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PalatinoLinotype-Roman"/>
                <a:cs typeface="Times New Roman" pitchFamily="18" charset="0"/>
              </a:rPr>
              <a:t>којима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PalatinoLinotype-Roman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PalatinoLinotype-Roman"/>
                <a:cs typeface="Times New Roman" pitchFamily="18" charset="0"/>
              </a:rPr>
              <a:t>се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PalatinoLinotype-Roman"/>
                <a:cs typeface="Times New Roman" pitchFamily="18" charset="0"/>
              </a:rPr>
              <a:t> </a:t>
            </a: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PalatinoLinotype-Roman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PalatinoLinotype-Roman"/>
                <a:cs typeface="Times New Roman" pitchFamily="18" charset="0"/>
              </a:rPr>
              <a:t>утврђују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PalatinoLinotype-Roman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PalatinoLinotype-Roman"/>
                <a:cs typeface="Times New Roman" pitchFamily="18" charset="0"/>
              </a:rPr>
              <a:t>карактеристике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PalatinoLinotype-Roman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PalatinoLinotype-Roman"/>
                <a:cs typeface="Times New Roman" pitchFamily="18" charset="0"/>
              </a:rPr>
              <a:t>путева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PalatinoLinotype-Roman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PalatinoLinotype-Roman"/>
                <a:cs typeface="Times New Roman" pitchFamily="18" charset="0"/>
              </a:rPr>
              <a:t>су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PalatinoLinotype-Roman"/>
                <a:cs typeface="Times New Roman" pitchFamily="18" charset="0"/>
              </a:rPr>
              <a:t>:</a:t>
            </a: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PalatinoLinotype-Roman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Мерење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текстуре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Мерење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порозности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апсорпције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звука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Метод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мерења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нивоа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буке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непосредној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близини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(CPX);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Статистички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метод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мерења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буке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проласку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возила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(SPB);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Психоакустичка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процена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снимљене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in-situ)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буке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04664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Tehnike merenja za utvrđivanje karakteristika puteva</a:t>
            </a:r>
            <a:endParaRPr lang="en-US" sz="3200" b="1" dirty="0">
              <a:solidFill>
                <a:srgbClr val="008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250825" y="1052513"/>
            <a:ext cx="8697913" cy="4705350"/>
            <a:chOff x="-5" y="-5"/>
            <a:chExt cx="4185" cy="2082"/>
          </a:xfrm>
        </p:grpSpPr>
        <p:grpSp>
          <p:nvGrpSpPr>
            <p:cNvPr id="17413" name="Group 3"/>
            <p:cNvGrpSpPr>
              <a:grpSpLocks/>
            </p:cNvGrpSpPr>
            <p:nvPr/>
          </p:nvGrpSpPr>
          <p:grpSpPr bwMode="auto">
            <a:xfrm>
              <a:off x="0" y="0"/>
              <a:ext cx="4175" cy="2072"/>
              <a:chOff x="0" y="0"/>
              <a:chExt cx="4175" cy="2072"/>
            </a:xfrm>
          </p:grpSpPr>
          <p:grpSp>
            <p:nvGrpSpPr>
              <p:cNvPr id="17415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1029" cy="403"/>
                <a:chOff x="0" y="0"/>
                <a:chExt cx="1029" cy="403"/>
              </a:xfrm>
            </p:grpSpPr>
            <p:sp>
              <p:nvSpPr>
                <p:cNvPr id="17437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94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endParaRPr lang="sr-Latn-CS" sz="1200" b="1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  <a:p>
                  <a:pPr algn="just" eaLnBrk="1" hangingPunct="1"/>
                  <a:r>
                    <a:rPr lang="en-US" sz="1600" b="1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NIVO BUKE</a:t>
                  </a:r>
                  <a:r>
                    <a:rPr lang="en-US" sz="160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 dB(A)</a:t>
                  </a:r>
                  <a:endParaRPr lang="en-US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38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2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7416" name="Group 7"/>
              <p:cNvGrpSpPr>
                <a:grpSpLocks/>
              </p:cNvGrpSpPr>
              <p:nvPr/>
            </p:nvGrpSpPr>
            <p:grpSpPr bwMode="auto">
              <a:xfrm>
                <a:off x="1029" y="0"/>
                <a:ext cx="3146" cy="403"/>
                <a:chOff x="1029" y="0"/>
                <a:chExt cx="3146" cy="403"/>
              </a:xfrm>
            </p:grpSpPr>
            <p:sp>
              <p:nvSpPr>
                <p:cNvPr id="564232" name="Rectangle 8"/>
                <p:cNvSpPr>
                  <a:spLocks noChangeArrowheads="1"/>
                </p:cNvSpPr>
                <p:nvPr/>
              </p:nvSpPr>
              <p:spPr bwMode="auto">
                <a:xfrm>
                  <a:off x="1072" y="0"/>
                  <a:ext cx="306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defRPr/>
                  </a:pPr>
                  <a:endParaRPr lang="sr-Latn-CS" sz="8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just">
                    <a:defRPr/>
                  </a:pP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UTICAJ NA ČOVEKA AKO JE DU</a:t>
                  </a:r>
                  <a:r>
                    <a:rPr lang="sr-Latn-C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Ž</a:t>
                  </a: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E VREMENA IZLO</a:t>
                  </a:r>
                  <a:r>
                    <a:rPr lang="sr-Latn-C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Ž</a:t>
                  </a: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EN BUCI</a:t>
                  </a:r>
                  <a:endParaRPr lang="en-U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36" name="Rectangle 9"/>
                <p:cNvSpPr>
                  <a:spLocks noChangeArrowheads="1"/>
                </p:cNvSpPr>
                <p:nvPr/>
              </p:nvSpPr>
              <p:spPr bwMode="auto">
                <a:xfrm>
                  <a:off x="1029" y="0"/>
                  <a:ext cx="314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7417" name="Group 10"/>
              <p:cNvGrpSpPr>
                <a:grpSpLocks/>
              </p:cNvGrpSpPr>
              <p:nvPr/>
            </p:nvGrpSpPr>
            <p:grpSpPr bwMode="auto">
              <a:xfrm>
                <a:off x="0" y="403"/>
                <a:ext cx="1029" cy="863"/>
                <a:chOff x="0" y="403"/>
                <a:chExt cx="1029" cy="863"/>
              </a:xfrm>
            </p:grpSpPr>
            <p:sp>
              <p:nvSpPr>
                <p:cNvPr id="564235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943" cy="863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defRPr/>
                  </a:pPr>
                  <a:endParaRPr lang="sr-Latn-CS" sz="1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just">
                    <a:defRPr/>
                  </a:pPr>
                  <a:endParaRPr lang="sr-Latn-CS" sz="1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>
                    <a:defRPr/>
                  </a:pPr>
                  <a:r>
                    <a:rPr lang="en-US" sz="18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30 – 60</a:t>
                  </a:r>
                  <a:endParaRPr lang="en-US" sz="1800" b="1" dirty="0">
                    <a:solidFill>
                      <a:srgbClr val="009900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4CE54C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005B00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endParaRPr lang="en-US" sz="1800" dirty="0">
                    <a:latin typeface="Times New Roman" pitchFamily="18" charset="0"/>
                  </a:endParaRPr>
                </a:p>
              </p:txBody>
            </p:sp>
            <p:sp>
              <p:nvSpPr>
                <p:cNvPr id="17434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029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7418" name="Group 13"/>
              <p:cNvGrpSpPr>
                <a:grpSpLocks/>
              </p:cNvGrpSpPr>
              <p:nvPr/>
            </p:nvGrpSpPr>
            <p:grpSpPr bwMode="auto">
              <a:xfrm>
                <a:off x="1029" y="403"/>
                <a:ext cx="3146" cy="863"/>
                <a:chOff x="1029" y="403"/>
                <a:chExt cx="3146" cy="863"/>
              </a:xfrm>
            </p:grpSpPr>
            <p:sp>
              <p:nvSpPr>
                <p:cNvPr id="564238" name="Rectangle 14"/>
                <p:cNvSpPr>
                  <a:spLocks noChangeArrowheads="1"/>
                </p:cNvSpPr>
                <p:nvPr/>
              </p:nvSpPr>
              <p:spPr bwMode="auto">
                <a:xfrm>
                  <a:off x="1072" y="403"/>
                  <a:ext cx="3060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indent="-228600">
                    <a:buFont typeface="Arial" pitchFamily="34" charset="0"/>
                    <a:buChar char="•"/>
                    <a:tabLst>
                      <a:tab pos="228600" algn="l"/>
                    </a:tabLst>
                    <a:defRPr/>
                  </a:pPr>
                  <a:r>
                    <a:rPr lang="en-US" sz="1600" dirty="0" err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Ometane</a:t>
                  </a:r>
                  <a:r>
                    <a:rPr lang="en-US" sz="16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</a:t>
                  </a:r>
                  <a:r>
                    <a:rPr lang="en-US" sz="1600" dirty="0" err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su</a:t>
                  </a:r>
                  <a:r>
                    <a:rPr lang="en-US" sz="16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</a:t>
                  </a:r>
                  <a:r>
                    <a:rPr lang="en-US" sz="1600" dirty="0" err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čovekove</a:t>
                  </a:r>
                  <a:r>
                    <a:rPr lang="en-US" sz="16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</a:t>
                  </a:r>
                  <a:r>
                    <a:rPr lang="en-US" sz="1600" dirty="0" err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sposobnosti</a:t>
                  </a:r>
                  <a:r>
                    <a:rPr lang="en-US" sz="16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 </a:t>
                  </a:r>
                  <a:endParaRPr lang="sr-Latn-CS" sz="16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indent="-228600">
                    <a:buFont typeface="Arial" pitchFamily="34" charset="0"/>
                    <a:buChar char="•"/>
                    <a:tabLst>
                      <a:tab pos="228600" algn="l"/>
                    </a:tabLst>
                    <a:defRPr/>
                  </a:pPr>
                  <a:r>
                    <a:rPr lang="sr-Latn-CS" sz="16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S</a:t>
                  </a:r>
                  <a:r>
                    <a:rPr lang="en-US" sz="1600" dirty="0" err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manjena</a:t>
                  </a:r>
                  <a:r>
                    <a:rPr lang="en-US" sz="16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je </a:t>
                  </a:r>
                  <a:r>
                    <a:rPr lang="en-US" sz="1600" dirty="0" err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koncentracija</a:t>
                  </a:r>
                  <a:r>
                    <a:rPr lang="en-US" sz="16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</a:t>
                  </a:r>
                  <a:r>
                    <a:rPr lang="en-US" sz="1600" dirty="0" err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na</a:t>
                  </a:r>
                  <a:r>
                    <a:rPr lang="en-US" sz="16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</a:t>
                  </a:r>
                  <a:r>
                    <a:rPr lang="en-US" sz="1600" dirty="0" err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radu</a:t>
                  </a:r>
                  <a:endParaRPr lang="sr-Latn-CS" sz="1600" b="1" dirty="0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indent="-228600" algn="just">
                    <a:tabLst>
                      <a:tab pos="228600" algn="l"/>
                    </a:tabLst>
                    <a:defRPr/>
                  </a:pPr>
                  <a:r>
                    <a:rPr lang="sr-Latn-CS" sz="16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	</a:t>
                  </a:r>
                  <a:endParaRPr lang="en-US" sz="1600" dirty="0">
                    <a:latin typeface="Times New Roman" pitchFamily="18" charset="0"/>
                  </a:endParaRPr>
                </a:p>
              </p:txBody>
            </p:sp>
            <p:sp>
              <p:nvSpPr>
                <p:cNvPr id="17432" name="Rectangle 15"/>
                <p:cNvSpPr>
                  <a:spLocks noChangeArrowheads="1"/>
                </p:cNvSpPr>
                <p:nvPr/>
              </p:nvSpPr>
              <p:spPr bwMode="auto">
                <a:xfrm>
                  <a:off x="1029" y="403"/>
                  <a:ext cx="3146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7419" name="Group 16"/>
              <p:cNvGrpSpPr>
                <a:grpSpLocks/>
              </p:cNvGrpSpPr>
              <p:nvPr/>
            </p:nvGrpSpPr>
            <p:grpSpPr bwMode="auto">
              <a:xfrm>
                <a:off x="0" y="1266"/>
                <a:ext cx="1029" cy="403"/>
                <a:chOff x="0" y="1266"/>
                <a:chExt cx="1029" cy="403"/>
              </a:xfrm>
            </p:grpSpPr>
            <p:sp>
              <p:nvSpPr>
                <p:cNvPr id="17429" name="Rectangle 17"/>
                <p:cNvSpPr>
                  <a:spLocks noChangeArrowheads="1"/>
                </p:cNvSpPr>
                <p:nvPr/>
              </p:nvSpPr>
              <p:spPr bwMode="auto">
                <a:xfrm>
                  <a:off x="43" y="1266"/>
                  <a:ext cx="943" cy="40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endParaRPr lang="sr-Latn-CS" sz="12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  <a:p>
                  <a:pPr algn="ctr" eaLnBrk="1" hangingPunct="1"/>
                  <a:r>
                    <a:rPr lang="en-US" sz="180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60</a:t>
                  </a: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30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1266"/>
                  <a:ext cx="102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7420" name="Group 19"/>
              <p:cNvGrpSpPr>
                <a:grpSpLocks/>
              </p:cNvGrpSpPr>
              <p:nvPr/>
            </p:nvGrpSpPr>
            <p:grpSpPr bwMode="auto">
              <a:xfrm>
                <a:off x="1029" y="1266"/>
                <a:ext cx="3146" cy="403"/>
                <a:chOff x="1029" y="1266"/>
                <a:chExt cx="3146" cy="403"/>
              </a:xfrm>
            </p:grpSpPr>
            <p:sp>
              <p:nvSpPr>
                <p:cNvPr id="564244" name="Rectangle 20"/>
                <p:cNvSpPr>
                  <a:spLocks noChangeArrowheads="1"/>
                </p:cNvSpPr>
                <p:nvPr/>
              </p:nvSpPr>
              <p:spPr bwMode="auto">
                <a:xfrm>
                  <a:off x="1072" y="1266"/>
                  <a:ext cx="306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defRPr/>
                  </a:pPr>
                  <a:endParaRPr lang="sr-Latn-CS" sz="10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just">
                    <a:defRPr/>
                  </a:pP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Stresne reakcije, koje su povezane s fiziološkim reakcijama</a:t>
                  </a:r>
                </a:p>
                <a:p>
                  <a:pPr algn="just">
                    <a:defRPr/>
                  </a:pPr>
                  <a:r>
                    <a:rPr lang="sr-Latn-CS" sz="1600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</a:rPr>
                    <a:t>roblemi kod komunikacije</a:t>
                  </a:r>
                  <a:endParaRPr lang="sr-Latn-C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</a:endParaRPr>
                </a:p>
                <a:p>
                  <a:pPr algn="just">
                    <a:defRPr/>
                  </a:pPr>
                  <a:endParaRPr lang="en-U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17428" name="Rectangle 21"/>
                <p:cNvSpPr>
                  <a:spLocks noChangeArrowheads="1"/>
                </p:cNvSpPr>
                <p:nvPr/>
              </p:nvSpPr>
              <p:spPr bwMode="auto">
                <a:xfrm>
                  <a:off x="1029" y="1266"/>
                  <a:ext cx="314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7421" name="Group 22"/>
              <p:cNvGrpSpPr>
                <a:grpSpLocks/>
              </p:cNvGrpSpPr>
              <p:nvPr/>
            </p:nvGrpSpPr>
            <p:grpSpPr bwMode="auto">
              <a:xfrm>
                <a:off x="0" y="1669"/>
                <a:ext cx="1029" cy="403"/>
                <a:chOff x="0" y="1669"/>
                <a:chExt cx="1029" cy="403"/>
              </a:xfrm>
            </p:grpSpPr>
            <p:sp>
              <p:nvSpPr>
                <p:cNvPr id="564247" name="Rectangle 23"/>
                <p:cNvSpPr>
                  <a:spLocks noChangeArrowheads="1"/>
                </p:cNvSpPr>
                <p:nvPr/>
              </p:nvSpPr>
              <p:spPr bwMode="auto">
                <a:xfrm>
                  <a:off x="43" y="1669"/>
                  <a:ext cx="943" cy="403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defRPr/>
                  </a:pPr>
                  <a:endParaRPr lang="sr-Latn-CS" sz="12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>
                    <a:defRPr/>
                  </a:pPr>
                  <a:r>
                    <a:rPr lang="en-US" sz="18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85</a:t>
                  </a:r>
                  <a:endParaRPr lang="en-US" sz="1800" b="1">
                    <a:solidFill>
                      <a:srgbClr val="CC0000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5555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7A0000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17426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1669"/>
                  <a:ext cx="102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7422" name="Group 25"/>
              <p:cNvGrpSpPr>
                <a:grpSpLocks/>
              </p:cNvGrpSpPr>
              <p:nvPr/>
            </p:nvGrpSpPr>
            <p:grpSpPr bwMode="auto">
              <a:xfrm>
                <a:off x="1029" y="1669"/>
                <a:ext cx="3146" cy="403"/>
                <a:chOff x="1029" y="1669"/>
                <a:chExt cx="3146" cy="403"/>
              </a:xfrm>
            </p:grpSpPr>
            <p:sp>
              <p:nvSpPr>
                <p:cNvPr id="564250" name="Rectangle 26"/>
                <p:cNvSpPr>
                  <a:spLocks noChangeArrowheads="1"/>
                </p:cNvSpPr>
                <p:nvPr/>
              </p:nvSpPr>
              <p:spPr bwMode="auto">
                <a:xfrm>
                  <a:off x="1072" y="1669"/>
                  <a:ext cx="306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defRPr/>
                  </a:pPr>
                  <a:endParaRPr lang="sr-Latn-CS" sz="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>
                    <a:defRPr/>
                  </a:pP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Moguće povrede unutrašnj</a:t>
                  </a:r>
                  <a:r>
                    <a:rPr lang="sr-Latn-C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e</a:t>
                  </a: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g uha</a:t>
                  </a:r>
                </a:p>
                <a:p>
                  <a:pPr>
                    <a:defRPr/>
                  </a:pPr>
                  <a:r>
                    <a:rPr lang="sr-Latn-CS" sz="1600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</a:rPr>
                    <a:t>romene kod ponašanja ljudi (agresivnost, socijalni konflikti) </a:t>
                  </a:r>
                  <a:r>
                    <a:rPr lang="sr-Latn-CS" sz="1600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</a:rPr>
                    <a:t>metanje sna</a:t>
                  </a:r>
                  <a:endParaRPr lang="sr-Latn-C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</a:endParaRPr>
                </a:p>
                <a:p>
                  <a:pPr algn="just">
                    <a:defRPr/>
                  </a:pPr>
                  <a:endParaRPr lang="en-U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</a:endParaRPr>
                </a:p>
                <a:p>
                  <a:pPr algn="just">
                    <a:defRPr/>
                  </a:pPr>
                  <a:endParaRPr lang="en-U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17424" name="Rectangle 27"/>
                <p:cNvSpPr>
                  <a:spLocks noChangeArrowheads="1"/>
                </p:cNvSpPr>
                <p:nvPr/>
              </p:nvSpPr>
              <p:spPr bwMode="auto">
                <a:xfrm>
                  <a:off x="1029" y="1669"/>
                  <a:ext cx="314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</p:grpSp>
        <p:sp>
          <p:nvSpPr>
            <p:cNvPr id="17414" name="Rectangle 28"/>
            <p:cNvSpPr>
              <a:spLocks noChangeArrowheads="1"/>
            </p:cNvSpPr>
            <p:nvPr/>
          </p:nvSpPr>
          <p:spPr bwMode="auto">
            <a:xfrm>
              <a:off x="-5" y="-5"/>
              <a:ext cx="4185" cy="2082"/>
            </a:xfrm>
            <a:prstGeom prst="rect">
              <a:avLst/>
            </a:prstGeom>
            <a:noFill/>
            <a:ln w="1587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7411" name="Rectangle 104"/>
          <p:cNvSpPr>
            <a:spLocks noChangeArrowheads="1"/>
          </p:cNvSpPr>
          <p:nvPr/>
        </p:nvSpPr>
        <p:spPr bwMode="auto">
          <a:xfrm>
            <a:off x="304800" y="171450"/>
            <a:ext cx="843280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sz="2000" b="1"/>
              <a:t>NIVOI BUKE I NJEN UTICAJ NA ČOVEKA</a:t>
            </a:r>
            <a:endParaRPr lang="en-GB" sz="2000" b="1"/>
          </a:p>
        </p:txBody>
      </p:sp>
      <p:sp>
        <p:nvSpPr>
          <p:cNvPr id="17412" name="Text Box 105"/>
          <p:cNvSpPr txBox="1">
            <a:spLocks noChangeArrowheads="1"/>
          </p:cNvSpPr>
          <p:nvPr/>
        </p:nvSpPr>
        <p:spPr bwMode="auto">
          <a:xfrm>
            <a:off x="323850" y="6613525"/>
            <a:ext cx="802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1000" b="1" i="1"/>
              <a:t>Izvor:</a:t>
            </a:r>
            <a:r>
              <a:rPr lang="hr-HR" sz="1000" b="1" i="1">
                <a:cs typeface="Arial" panose="020B0604020202020204" pitchFamily="34" charset="0"/>
              </a:rPr>
              <a:t> A</a:t>
            </a:r>
            <a:r>
              <a:rPr lang="hr-HR" sz="1000" b="1" i="1"/>
              <a:t>.</a:t>
            </a:r>
            <a:r>
              <a:rPr lang="hr-HR" sz="1000" b="1" i="1">
                <a:cs typeface="Arial" panose="020B0604020202020204" pitchFamily="34" charset="0"/>
              </a:rPr>
              <a:t> Knežević</a:t>
            </a:r>
            <a:r>
              <a:rPr lang="hr-HR" sz="1000" b="1" i="1"/>
              <a:t>, </a:t>
            </a:r>
            <a:r>
              <a:rPr lang="hr-HR" sz="1000" b="1" i="1">
                <a:cs typeface="Arial" panose="020B0604020202020204" pitchFamily="34" charset="0"/>
              </a:rPr>
              <a:t>Studija </a:t>
            </a:r>
            <a:r>
              <a:rPr lang="hr-HR" sz="1000" b="1" i="1"/>
              <a:t>u</a:t>
            </a:r>
            <a:r>
              <a:rPr lang="hr-HR" sz="1000" b="1" i="1">
                <a:cs typeface="Arial" panose="020B0604020202020204" pitchFamily="34" charset="0"/>
              </a:rPr>
              <a:t>ticaja </a:t>
            </a:r>
            <a:r>
              <a:rPr lang="hr-HR" sz="1000" b="1" i="1"/>
              <a:t>n</a:t>
            </a:r>
            <a:r>
              <a:rPr lang="hr-HR" sz="1000" b="1" i="1">
                <a:cs typeface="Arial" panose="020B0604020202020204" pitchFamily="34" charset="0"/>
              </a:rPr>
              <a:t>a </a:t>
            </a:r>
            <a:r>
              <a:rPr lang="hr-HR" sz="1000" b="1" i="1"/>
              <a:t>o</a:t>
            </a:r>
            <a:r>
              <a:rPr lang="hr-HR" sz="1000" b="1" i="1">
                <a:cs typeface="Arial" panose="020B0604020202020204" pitchFamily="34" charset="0"/>
              </a:rPr>
              <a:t>kolinu</a:t>
            </a:r>
            <a:r>
              <a:rPr lang="hr-HR" sz="1000" b="1" i="1"/>
              <a:t> k</a:t>
            </a:r>
            <a:r>
              <a:rPr lang="hr-HR" sz="1000" b="1" i="1">
                <a:cs typeface="Arial" panose="020B0604020202020204" pitchFamily="34" charset="0"/>
              </a:rPr>
              <a:t>od </a:t>
            </a:r>
            <a:r>
              <a:rPr lang="hr-HR" sz="1000" b="1" i="1"/>
              <a:t>a</a:t>
            </a:r>
            <a:r>
              <a:rPr lang="hr-HR" sz="1000" b="1" i="1">
                <a:cs typeface="Arial" panose="020B0604020202020204" pitchFamily="34" charset="0"/>
              </a:rPr>
              <a:t>utoputeva</a:t>
            </a:r>
            <a:endParaRPr lang="en-GB" sz="1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9"/>
          <p:cNvGrpSpPr>
            <a:grpSpLocks/>
          </p:cNvGrpSpPr>
          <p:nvPr/>
        </p:nvGrpSpPr>
        <p:grpSpPr bwMode="auto">
          <a:xfrm>
            <a:off x="179388" y="908050"/>
            <a:ext cx="8705850" cy="5616575"/>
            <a:chOff x="-5" y="-5"/>
            <a:chExt cx="4113" cy="5076"/>
          </a:xfrm>
        </p:grpSpPr>
        <p:grpSp>
          <p:nvGrpSpPr>
            <p:cNvPr id="18437" name="Group 30"/>
            <p:cNvGrpSpPr>
              <a:grpSpLocks/>
            </p:cNvGrpSpPr>
            <p:nvPr/>
          </p:nvGrpSpPr>
          <p:grpSpPr bwMode="auto">
            <a:xfrm>
              <a:off x="0" y="0"/>
              <a:ext cx="4103" cy="5066"/>
              <a:chOff x="0" y="0"/>
              <a:chExt cx="4103" cy="5066"/>
            </a:xfrm>
          </p:grpSpPr>
          <p:grpSp>
            <p:nvGrpSpPr>
              <p:cNvPr id="18439" name="Group 31"/>
              <p:cNvGrpSpPr>
                <a:grpSpLocks/>
              </p:cNvGrpSpPr>
              <p:nvPr/>
            </p:nvGrpSpPr>
            <p:grpSpPr bwMode="auto">
              <a:xfrm>
                <a:off x="0" y="0"/>
                <a:ext cx="3009" cy="403"/>
                <a:chOff x="0" y="0"/>
                <a:chExt cx="3009" cy="403"/>
              </a:xfrm>
            </p:grpSpPr>
            <p:sp>
              <p:nvSpPr>
                <p:cNvPr id="484384" name="Rectangle 32"/>
                <p:cNvSpPr>
                  <a:spLocks noChangeArrowheads="1"/>
                </p:cNvSpPr>
                <p:nvPr/>
              </p:nvSpPr>
              <p:spPr bwMode="auto">
                <a:xfrm>
                  <a:off x="43" y="-2"/>
                  <a:ext cx="292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defRPr/>
                  </a:pPr>
                  <a:endParaRPr lang="sr-Latn-CS" sz="2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just">
                    <a:defRPr/>
                  </a:pPr>
                  <a:r>
                    <a:rPr lang="en-US" sz="16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IZVOR BUKE</a:t>
                  </a:r>
                  <a:endParaRPr lang="en-U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18510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0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440" name="Group 34"/>
              <p:cNvGrpSpPr>
                <a:grpSpLocks/>
              </p:cNvGrpSpPr>
              <p:nvPr/>
            </p:nvGrpSpPr>
            <p:grpSpPr bwMode="auto">
              <a:xfrm>
                <a:off x="3009" y="0"/>
                <a:ext cx="1094" cy="403"/>
                <a:chOff x="3009" y="0"/>
                <a:chExt cx="1094" cy="403"/>
              </a:xfrm>
            </p:grpSpPr>
            <p:sp>
              <p:nvSpPr>
                <p:cNvPr id="484387" name="Rectangle 35"/>
                <p:cNvSpPr>
                  <a:spLocks noChangeArrowheads="1"/>
                </p:cNvSpPr>
                <p:nvPr/>
              </p:nvSpPr>
              <p:spPr bwMode="auto">
                <a:xfrm>
                  <a:off x="3052" y="-2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defRPr/>
                  </a:pP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GLASNOST U dB(A)</a:t>
                  </a:r>
                  <a:endParaRPr lang="en-U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8508" name="Rectangle 36"/>
                <p:cNvSpPr>
                  <a:spLocks noChangeArrowheads="1"/>
                </p:cNvSpPr>
                <p:nvPr/>
              </p:nvSpPr>
              <p:spPr bwMode="auto">
                <a:xfrm>
                  <a:off x="3009" y="0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441" name="Group 37"/>
              <p:cNvGrpSpPr>
                <a:grpSpLocks/>
              </p:cNvGrpSpPr>
              <p:nvPr/>
            </p:nvGrpSpPr>
            <p:grpSpPr bwMode="auto">
              <a:xfrm>
                <a:off x="0" y="403"/>
                <a:ext cx="3009" cy="403"/>
                <a:chOff x="0" y="403"/>
                <a:chExt cx="3009" cy="403"/>
              </a:xfrm>
            </p:grpSpPr>
            <p:sp>
              <p:nvSpPr>
                <p:cNvPr id="484390" name="Rectangle 38"/>
                <p:cNvSpPr>
                  <a:spLocks noChangeArrowheads="1"/>
                </p:cNvSpPr>
                <p:nvPr/>
              </p:nvSpPr>
              <p:spPr bwMode="auto">
                <a:xfrm>
                  <a:off x="43" y="401"/>
                  <a:ext cx="292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defRPr/>
                  </a:pP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šumovi kod spavanja</a:t>
                  </a:r>
                  <a:endParaRPr lang="en-U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18506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30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442" name="Group 40"/>
              <p:cNvGrpSpPr>
                <a:grpSpLocks/>
              </p:cNvGrpSpPr>
              <p:nvPr/>
            </p:nvGrpSpPr>
            <p:grpSpPr bwMode="auto">
              <a:xfrm>
                <a:off x="3009" y="403"/>
                <a:ext cx="1094" cy="403"/>
                <a:chOff x="3009" y="403"/>
                <a:chExt cx="1094" cy="403"/>
              </a:xfrm>
            </p:grpSpPr>
            <p:sp>
              <p:nvSpPr>
                <p:cNvPr id="484393" name="Rectangle 41"/>
                <p:cNvSpPr>
                  <a:spLocks noChangeArrowheads="1"/>
                </p:cNvSpPr>
                <p:nvPr/>
              </p:nvSpPr>
              <p:spPr bwMode="auto">
                <a:xfrm>
                  <a:off x="3052" y="401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defRPr/>
                  </a:pP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20 – 30</a:t>
                  </a:r>
                  <a:endParaRPr lang="en-U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18504" name="Rectangle 42"/>
                <p:cNvSpPr>
                  <a:spLocks noChangeArrowheads="1"/>
                </p:cNvSpPr>
                <p:nvPr/>
              </p:nvSpPr>
              <p:spPr bwMode="auto">
                <a:xfrm>
                  <a:off x="3009" y="403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443" name="Group 43"/>
              <p:cNvGrpSpPr>
                <a:grpSpLocks/>
              </p:cNvGrpSpPr>
              <p:nvPr/>
            </p:nvGrpSpPr>
            <p:grpSpPr bwMode="auto">
              <a:xfrm>
                <a:off x="0" y="806"/>
                <a:ext cx="3009" cy="403"/>
                <a:chOff x="0" y="806"/>
                <a:chExt cx="3009" cy="403"/>
              </a:xfrm>
            </p:grpSpPr>
            <p:sp>
              <p:nvSpPr>
                <p:cNvPr id="48439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292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defRPr/>
                  </a:pP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šapat, listanje papira</a:t>
                  </a:r>
                  <a:endParaRPr lang="en-U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18502" name="Rectangle 45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30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444" name="Group 46"/>
              <p:cNvGrpSpPr>
                <a:grpSpLocks/>
              </p:cNvGrpSpPr>
              <p:nvPr/>
            </p:nvGrpSpPr>
            <p:grpSpPr bwMode="auto">
              <a:xfrm>
                <a:off x="3009" y="806"/>
                <a:ext cx="1094" cy="403"/>
                <a:chOff x="3009" y="806"/>
                <a:chExt cx="1094" cy="403"/>
              </a:xfrm>
            </p:grpSpPr>
            <p:sp>
              <p:nvSpPr>
                <p:cNvPr id="484399" name="Rectangle 47"/>
                <p:cNvSpPr>
                  <a:spLocks noChangeArrowheads="1"/>
                </p:cNvSpPr>
                <p:nvPr/>
              </p:nvSpPr>
              <p:spPr bwMode="auto">
                <a:xfrm>
                  <a:off x="3052" y="806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defRPr/>
                  </a:pP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30 – 40</a:t>
                  </a:r>
                  <a:endParaRPr lang="en-U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8500" name="Rectangle 48"/>
                <p:cNvSpPr>
                  <a:spLocks noChangeArrowheads="1"/>
                </p:cNvSpPr>
                <p:nvPr/>
              </p:nvSpPr>
              <p:spPr bwMode="auto">
                <a:xfrm>
                  <a:off x="3009" y="806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445" name="Group 49"/>
              <p:cNvGrpSpPr>
                <a:grpSpLocks/>
              </p:cNvGrpSpPr>
              <p:nvPr/>
            </p:nvGrpSpPr>
            <p:grpSpPr bwMode="auto">
              <a:xfrm>
                <a:off x="0" y="1209"/>
                <a:ext cx="3009" cy="403"/>
                <a:chOff x="0" y="1209"/>
                <a:chExt cx="3009" cy="403"/>
              </a:xfrm>
            </p:grpSpPr>
            <p:sp>
              <p:nvSpPr>
                <p:cNvPr id="484402" name="Rectangle 50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292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defRPr/>
                  </a:pP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normalan govor, buka u kancelariji, gde je više ljudi</a:t>
                  </a:r>
                  <a:endParaRPr lang="en-U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8498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30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446" name="Group 52"/>
              <p:cNvGrpSpPr>
                <a:grpSpLocks/>
              </p:cNvGrpSpPr>
              <p:nvPr/>
            </p:nvGrpSpPr>
            <p:grpSpPr bwMode="auto">
              <a:xfrm>
                <a:off x="3009" y="1209"/>
                <a:ext cx="1094" cy="403"/>
                <a:chOff x="3009" y="1209"/>
                <a:chExt cx="1094" cy="403"/>
              </a:xfrm>
            </p:grpSpPr>
            <p:sp>
              <p:nvSpPr>
                <p:cNvPr id="484405" name="Rectangle 53"/>
                <p:cNvSpPr>
                  <a:spLocks noChangeArrowheads="1"/>
                </p:cNvSpPr>
                <p:nvPr/>
              </p:nvSpPr>
              <p:spPr bwMode="auto">
                <a:xfrm>
                  <a:off x="3052" y="1209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defRPr/>
                  </a:pP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50 – 60</a:t>
                  </a:r>
                  <a:endParaRPr lang="en-U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8496" name="Rectangle 54"/>
                <p:cNvSpPr>
                  <a:spLocks noChangeArrowheads="1"/>
                </p:cNvSpPr>
                <p:nvPr/>
              </p:nvSpPr>
              <p:spPr bwMode="auto">
                <a:xfrm>
                  <a:off x="3009" y="1209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447" name="Group 55"/>
              <p:cNvGrpSpPr>
                <a:grpSpLocks/>
              </p:cNvGrpSpPr>
              <p:nvPr/>
            </p:nvGrpSpPr>
            <p:grpSpPr bwMode="auto">
              <a:xfrm>
                <a:off x="0" y="1612"/>
                <a:ext cx="3009" cy="518"/>
                <a:chOff x="0" y="1612"/>
                <a:chExt cx="3009" cy="518"/>
              </a:xfrm>
            </p:grpSpPr>
            <p:sp>
              <p:nvSpPr>
                <p:cNvPr id="484408" name="Rectangle 56"/>
                <p:cNvSpPr>
                  <a:spLocks noChangeArrowheads="1"/>
                </p:cNvSpPr>
                <p:nvPr/>
              </p:nvSpPr>
              <p:spPr bwMode="auto">
                <a:xfrm>
                  <a:off x="43" y="1612"/>
                  <a:ext cx="292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defRPr/>
                  </a:pPr>
                  <a:r>
                    <a:rPr lang="it-IT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Leq na magistralnom putu na udaljenosti 25 m </a:t>
                  </a:r>
                  <a:endParaRPr lang="en-U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r>
                    <a:rPr lang="it-IT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kod saobraćajn</a:t>
                  </a:r>
                  <a:r>
                    <a:rPr lang="sl-SI" sz="1600">
                      <a:solidFill>
                        <a:srgbClr val="000000"/>
                      </a:solidFill>
                      <a:latin typeface="Arial" charset="0"/>
                    </a:rPr>
                    <a:t>og</a:t>
                  </a:r>
                  <a:r>
                    <a:rPr lang="it-IT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optereće</a:t>
                  </a:r>
                  <a:r>
                    <a:rPr lang="sl-SI" sz="1600">
                      <a:solidFill>
                        <a:srgbClr val="000000"/>
                      </a:solidFill>
                      <a:latin typeface="Arial" charset="0"/>
                    </a:rPr>
                    <a:t>nja</a:t>
                  </a:r>
                  <a:r>
                    <a:rPr lang="it-IT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200 automobila/sat</a:t>
                  </a:r>
                  <a:endParaRPr lang="en-U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18494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300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448" name="Group 58"/>
              <p:cNvGrpSpPr>
                <a:grpSpLocks/>
              </p:cNvGrpSpPr>
              <p:nvPr/>
            </p:nvGrpSpPr>
            <p:grpSpPr bwMode="auto">
              <a:xfrm>
                <a:off x="3009" y="1612"/>
                <a:ext cx="1094" cy="518"/>
                <a:chOff x="3009" y="1612"/>
                <a:chExt cx="1094" cy="518"/>
              </a:xfrm>
            </p:grpSpPr>
            <p:sp>
              <p:nvSpPr>
                <p:cNvPr id="484411" name="Rectangle 59"/>
                <p:cNvSpPr>
                  <a:spLocks noChangeArrowheads="1"/>
                </p:cNvSpPr>
                <p:nvPr/>
              </p:nvSpPr>
              <p:spPr bwMode="auto">
                <a:xfrm>
                  <a:off x="3052" y="1612"/>
                  <a:ext cx="10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defRPr/>
                  </a:pPr>
                  <a:r>
                    <a:rPr lang="it-IT" sz="12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 </a:t>
                  </a: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60</a:t>
                  </a:r>
                  <a:endParaRPr lang="en-U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3009" y="1612"/>
                  <a:ext cx="10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449" name="Group 61"/>
              <p:cNvGrpSpPr>
                <a:grpSpLocks/>
              </p:cNvGrpSpPr>
              <p:nvPr/>
            </p:nvGrpSpPr>
            <p:grpSpPr bwMode="auto">
              <a:xfrm>
                <a:off x="0" y="2130"/>
                <a:ext cx="3009" cy="403"/>
                <a:chOff x="0" y="2130"/>
                <a:chExt cx="3009" cy="403"/>
              </a:xfrm>
            </p:grpSpPr>
            <p:sp>
              <p:nvSpPr>
                <p:cNvPr id="484414" name="Rectangle 62"/>
                <p:cNvSpPr>
                  <a:spLocks noChangeArrowheads="1"/>
                </p:cNvSpPr>
                <p:nvPr/>
              </p:nvSpPr>
              <p:spPr bwMode="auto">
                <a:xfrm>
                  <a:off x="43" y="2130"/>
                  <a:ext cx="292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defRPr/>
                  </a:pP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glasan razgovor</a:t>
                  </a:r>
                  <a:endParaRPr lang="en-U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18490" name="Rectangle 63"/>
                <p:cNvSpPr>
                  <a:spLocks noChangeArrowheads="1"/>
                </p:cNvSpPr>
                <p:nvPr/>
              </p:nvSpPr>
              <p:spPr bwMode="auto">
                <a:xfrm>
                  <a:off x="0" y="2130"/>
                  <a:ext cx="30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450" name="Group 64"/>
              <p:cNvGrpSpPr>
                <a:grpSpLocks/>
              </p:cNvGrpSpPr>
              <p:nvPr/>
            </p:nvGrpSpPr>
            <p:grpSpPr bwMode="auto">
              <a:xfrm>
                <a:off x="3009" y="2130"/>
                <a:ext cx="1094" cy="403"/>
                <a:chOff x="3009" y="2130"/>
                <a:chExt cx="1094" cy="403"/>
              </a:xfrm>
            </p:grpSpPr>
            <p:sp>
              <p:nvSpPr>
                <p:cNvPr id="18487" name="Rectangle 65"/>
                <p:cNvSpPr>
                  <a:spLocks noChangeArrowheads="1"/>
                </p:cNvSpPr>
                <p:nvPr/>
              </p:nvSpPr>
              <p:spPr bwMode="auto">
                <a:xfrm>
                  <a:off x="3052" y="2130"/>
                  <a:ext cx="100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sz="160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65 – 75</a:t>
                  </a:r>
                  <a:endParaRPr lang="en-US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88" name="Rectangle 66"/>
                <p:cNvSpPr>
                  <a:spLocks noChangeArrowheads="1"/>
                </p:cNvSpPr>
                <p:nvPr/>
              </p:nvSpPr>
              <p:spPr bwMode="auto">
                <a:xfrm>
                  <a:off x="3009" y="2130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451" name="Group 67"/>
              <p:cNvGrpSpPr>
                <a:grpSpLocks/>
              </p:cNvGrpSpPr>
              <p:nvPr/>
            </p:nvGrpSpPr>
            <p:grpSpPr bwMode="auto">
              <a:xfrm>
                <a:off x="0" y="2533"/>
                <a:ext cx="3009" cy="403"/>
                <a:chOff x="0" y="2533"/>
                <a:chExt cx="3009" cy="403"/>
              </a:xfrm>
            </p:grpSpPr>
            <p:sp>
              <p:nvSpPr>
                <p:cNvPr id="484420" name="Rectangle 68"/>
                <p:cNvSpPr>
                  <a:spLocks noChangeArrowheads="1"/>
                </p:cNvSpPr>
                <p:nvPr/>
              </p:nvSpPr>
              <p:spPr bwMode="auto">
                <a:xfrm>
                  <a:off x="43" y="2533"/>
                  <a:ext cx="292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defRPr/>
                  </a:pPr>
                  <a:r>
                    <a:rPr lang="sl-SI" sz="1600">
                      <a:solidFill>
                        <a:srgbClr val="000000"/>
                      </a:solidFill>
                      <a:latin typeface="Arial" charset="0"/>
                    </a:rPr>
                    <a:t>putničko</a:t>
                  </a: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vozilo kod v</a:t>
                  </a:r>
                  <a:r>
                    <a:rPr lang="hr-HR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= 120 </a:t>
                  </a: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km</a:t>
                  </a:r>
                  <a:r>
                    <a:rPr lang="hr-HR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/</a:t>
                  </a: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sat na udaljenosti od</a:t>
                  </a:r>
                  <a:r>
                    <a:rPr lang="hr-HR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25 </a:t>
                  </a: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m</a:t>
                  </a:r>
                  <a:endParaRPr lang="en-U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18486" name="Rectangle 69"/>
                <p:cNvSpPr>
                  <a:spLocks noChangeArrowheads="1"/>
                </p:cNvSpPr>
                <p:nvPr/>
              </p:nvSpPr>
              <p:spPr bwMode="auto">
                <a:xfrm>
                  <a:off x="0" y="2533"/>
                  <a:ext cx="30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452" name="Group 70"/>
              <p:cNvGrpSpPr>
                <a:grpSpLocks/>
              </p:cNvGrpSpPr>
              <p:nvPr/>
            </p:nvGrpSpPr>
            <p:grpSpPr bwMode="auto">
              <a:xfrm>
                <a:off x="3009" y="2533"/>
                <a:ext cx="1094" cy="403"/>
                <a:chOff x="3009" y="2533"/>
                <a:chExt cx="1094" cy="403"/>
              </a:xfrm>
            </p:grpSpPr>
            <p:sp>
              <p:nvSpPr>
                <p:cNvPr id="484423" name="Rectangle 71"/>
                <p:cNvSpPr>
                  <a:spLocks noChangeArrowheads="1"/>
                </p:cNvSpPr>
                <p:nvPr/>
              </p:nvSpPr>
              <p:spPr bwMode="auto">
                <a:xfrm>
                  <a:off x="3052" y="2533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defRPr/>
                  </a:pP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70 – 75</a:t>
                  </a:r>
                  <a:endParaRPr lang="en-U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18484" name="Rectangle 72"/>
                <p:cNvSpPr>
                  <a:spLocks noChangeArrowheads="1"/>
                </p:cNvSpPr>
                <p:nvPr/>
              </p:nvSpPr>
              <p:spPr bwMode="auto">
                <a:xfrm>
                  <a:off x="3009" y="2533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453" name="Group 73"/>
              <p:cNvGrpSpPr>
                <a:grpSpLocks/>
              </p:cNvGrpSpPr>
              <p:nvPr/>
            </p:nvGrpSpPr>
            <p:grpSpPr bwMode="auto">
              <a:xfrm>
                <a:off x="0" y="2936"/>
                <a:ext cx="3009" cy="518"/>
                <a:chOff x="0" y="2936"/>
                <a:chExt cx="3009" cy="518"/>
              </a:xfrm>
            </p:grpSpPr>
            <p:sp>
              <p:nvSpPr>
                <p:cNvPr id="484426" name="Rectangle 74"/>
                <p:cNvSpPr>
                  <a:spLocks noChangeArrowheads="1"/>
                </p:cNvSpPr>
                <p:nvPr/>
              </p:nvSpPr>
              <p:spPr bwMode="auto">
                <a:xfrm>
                  <a:off x="43" y="2936"/>
                  <a:ext cx="292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Buka na autoputu na udaljenosti od</a:t>
                  </a:r>
                  <a:r>
                    <a:rPr lang="hr-HR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25 </a:t>
                  </a: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m</a:t>
                  </a:r>
                  <a:r>
                    <a:rPr lang="hr-HR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, </a:t>
                  </a: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kod saobra</a:t>
                  </a:r>
                  <a:r>
                    <a:rPr lang="hr-HR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ć</a:t>
                  </a: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ajne optere</a:t>
                  </a:r>
                  <a:r>
                    <a:rPr lang="hr-HR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ć</a:t>
                  </a: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enosti</a:t>
                  </a:r>
                  <a:r>
                    <a:rPr lang="hr-HR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1600 </a:t>
                  </a:r>
                  <a:r>
                    <a:rPr lang="sl-SI" sz="1600">
                      <a:solidFill>
                        <a:srgbClr val="000000"/>
                      </a:solidFill>
                      <a:latin typeface="Arial" charset="0"/>
                    </a:rPr>
                    <a:t>putničkih</a:t>
                  </a: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vozila i</a:t>
                  </a:r>
                  <a:r>
                    <a:rPr lang="hr-HR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400 </a:t>
                  </a: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teretnjaka na sat</a:t>
                  </a:r>
                  <a:endParaRPr lang="en-U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18482" name="Rectangle 75"/>
                <p:cNvSpPr>
                  <a:spLocks noChangeArrowheads="1"/>
                </p:cNvSpPr>
                <p:nvPr/>
              </p:nvSpPr>
              <p:spPr bwMode="auto">
                <a:xfrm>
                  <a:off x="0" y="2936"/>
                  <a:ext cx="300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454" name="Group 76"/>
              <p:cNvGrpSpPr>
                <a:grpSpLocks/>
              </p:cNvGrpSpPr>
              <p:nvPr/>
            </p:nvGrpSpPr>
            <p:grpSpPr bwMode="auto">
              <a:xfrm>
                <a:off x="3009" y="2936"/>
                <a:ext cx="1094" cy="518"/>
                <a:chOff x="3009" y="2936"/>
                <a:chExt cx="1094" cy="518"/>
              </a:xfrm>
            </p:grpSpPr>
            <p:sp>
              <p:nvSpPr>
                <p:cNvPr id="484429" name="Rectangle 77"/>
                <p:cNvSpPr>
                  <a:spLocks noChangeArrowheads="1"/>
                </p:cNvSpPr>
                <p:nvPr/>
              </p:nvSpPr>
              <p:spPr bwMode="auto">
                <a:xfrm>
                  <a:off x="3052" y="2936"/>
                  <a:ext cx="10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defRPr/>
                  </a:pPr>
                  <a:r>
                    <a:rPr lang="hr-HR" sz="12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 </a:t>
                  </a:r>
                  <a:endParaRPr lang="en-US" sz="3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75</a:t>
                  </a:r>
                  <a:endParaRPr lang="en-U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18480" name="Rectangle 78"/>
                <p:cNvSpPr>
                  <a:spLocks noChangeArrowheads="1"/>
                </p:cNvSpPr>
                <p:nvPr/>
              </p:nvSpPr>
              <p:spPr bwMode="auto">
                <a:xfrm>
                  <a:off x="3009" y="2936"/>
                  <a:ext cx="10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455" name="Group 79"/>
              <p:cNvGrpSpPr>
                <a:grpSpLocks/>
              </p:cNvGrpSpPr>
              <p:nvPr/>
            </p:nvGrpSpPr>
            <p:grpSpPr bwMode="auto">
              <a:xfrm>
                <a:off x="0" y="3454"/>
                <a:ext cx="3009" cy="403"/>
                <a:chOff x="0" y="3454"/>
                <a:chExt cx="3009" cy="403"/>
              </a:xfrm>
            </p:grpSpPr>
            <p:sp>
              <p:nvSpPr>
                <p:cNvPr id="484432" name="Rectangle 80"/>
                <p:cNvSpPr>
                  <a:spLocks noChangeArrowheads="1"/>
                </p:cNvSpPr>
                <p:nvPr/>
              </p:nvSpPr>
              <p:spPr bwMode="auto">
                <a:xfrm>
                  <a:off x="43" y="3454"/>
                  <a:ext cx="292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defRPr/>
                  </a:pP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teretno vozilo kod v</a:t>
                  </a:r>
                  <a:r>
                    <a:rPr lang="hr-HR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=80 </a:t>
                  </a: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km</a:t>
                  </a:r>
                  <a:r>
                    <a:rPr lang="hr-HR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/</a:t>
                  </a: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sat na udaljenosti od</a:t>
                  </a:r>
                  <a:r>
                    <a:rPr lang="hr-HR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25 </a:t>
                  </a: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m</a:t>
                  </a:r>
                  <a:endParaRPr lang="en-U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18478" name="Rectangle 81"/>
                <p:cNvSpPr>
                  <a:spLocks noChangeArrowheads="1"/>
                </p:cNvSpPr>
                <p:nvPr/>
              </p:nvSpPr>
              <p:spPr bwMode="auto">
                <a:xfrm>
                  <a:off x="0" y="3454"/>
                  <a:ext cx="30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456" name="Group 82"/>
              <p:cNvGrpSpPr>
                <a:grpSpLocks/>
              </p:cNvGrpSpPr>
              <p:nvPr/>
            </p:nvGrpSpPr>
            <p:grpSpPr bwMode="auto">
              <a:xfrm>
                <a:off x="3009" y="3454"/>
                <a:ext cx="1094" cy="403"/>
                <a:chOff x="3009" y="3454"/>
                <a:chExt cx="1094" cy="403"/>
              </a:xfrm>
            </p:grpSpPr>
            <p:sp>
              <p:nvSpPr>
                <p:cNvPr id="18475" name="Rectangle 83"/>
                <p:cNvSpPr>
                  <a:spLocks noChangeArrowheads="1"/>
                </p:cNvSpPr>
                <p:nvPr/>
              </p:nvSpPr>
              <p:spPr bwMode="auto">
                <a:xfrm>
                  <a:off x="3052" y="3454"/>
                  <a:ext cx="100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sz="160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75 – 80</a:t>
                  </a:r>
                  <a:endParaRPr lang="en-US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76" name="Rectangle 84"/>
                <p:cNvSpPr>
                  <a:spLocks noChangeArrowheads="1"/>
                </p:cNvSpPr>
                <p:nvPr/>
              </p:nvSpPr>
              <p:spPr bwMode="auto">
                <a:xfrm>
                  <a:off x="3009" y="3454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457" name="Group 85"/>
              <p:cNvGrpSpPr>
                <a:grpSpLocks/>
              </p:cNvGrpSpPr>
              <p:nvPr/>
            </p:nvGrpSpPr>
            <p:grpSpPr bwMode="auto">
              <a:xfrm>
                <a:off x="0" y="3857"/>
                <a:ext cx="3009" cy="403"/>
                <a:chOff x="0" y="3857"/>
                <a:chExt cx="3009" cy="403"/>
              </a:xfrm>
            </p:grpSpPr>
            <p:sp>
              <p:nvSpPr>
                <p:cNvPr id="484438" name="Rectangle 86"/>
                <p:cNvSpPr>
                  <a:spLocks noChangeArrowheads="1"/>
                </p:cNvSpPr>
                <p:nvPr/>
              </p:nvSpPr>
              <p:spPr bwMode="auto">
                <a:xfrm>
                  <a:off x="43" y="3857"/>
                  <a:ext cx="292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defRPr/>
                  </a:pP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buka u industrijskim halama</a:t>
                  </a:r>
                  <a:endParaRPr lang="en-U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18474" name="Rectangle 87"/>
                <p:cNvSpPr>
                  <a:spLocks noChangeArrowheads="1"/>
                </p:cNvSpPr>
                <p:nvPr/>
              </p:nvSpPr>
              <p:spPr bwMode="auto">
                <a:xfrm>
                  <a:off x="0" y="3857"/>
                  <a:ext cx="30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458" name="Group 88"/>
              <p:cNvGrpSpPr>
                <a:grpSpLocks/>
              </p:cNvGrpSpPr>
              <p:nvPr/>
            </p:nvGrpSpPr>
            <p:grpSpPr bwMode="auto">
              <a:xfrm>
                <a:off x="3009" y="3857"/>
                <a:ext cx="1094" cy="403"/>
                <a:chOff x="3009" y="3857"/>
                <a:chExt cx="1094" cy="403"/>
              </a:xfrm>
            </p:grpSpPr>
            <p:sp>
              <p:nvSpPr>
                <p:cNvPr id="18471" name="Rectangle 89"/>
                <p:cNvSpPr>
                  <a:spLocks noChangeArrowheads="1"/>
                </p:cNvSpPr>
                <p:nvPr/>
              </p:nvSpPr>
              <p:spPr bwMode="auto">
                <a:xfrm>
                  <a:off x="3052" y="3857"/>
                  <a:ext cx="100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sz="160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80 – 90</a:t>
                  </a:r>
                  <a:endParaRPr lang="en-US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72" name="Rectangle 90"/>
                <p:cNvSpPr>
                  <a:spLocks noChangeArrowheads="1"/>
                </p:cNvSpPr>
                <p:nvPr/>
              </p:nvSpPr>
              <p:spPr bwMode="auto">
                <a:xfrm>
                  <a:off x="3009" y="3857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459" name="Group 91"/>
              <p:cNvGrpSpPr>
                <a:grpSpLocks/>
              </p:cNvGrpSpPr>
              <p:nvPr/>
            </p:nvGrpSpPr>
            <p:grpSpPr bwMode="auto">
              <a:xfrm>
                <a:off x="0" y="4260"/>
                <a:ext cx="3009" cy="403"/>
                <a:chOff x="0" y="4260"/>
                <a:chExt cx="3009" cy="403"/>
              </a:xfrm>
            </p:grpSpPr>
            <p:sp>
              <p:nvSpPr>
                <p:cNvPr id="484444" name="Rectangle 92"/>
                <p:cNvSpPr>
                  <a:spLocks noChangeArrowheads="1"/>
                </p:cNvSpPr>
                <p:nvPr/>
              </p:nvSpPr>
              <p:spPr bwMode="auto">
                <a:xfrm>
                  <a:off x="43" y="4260"/>
                  <a:ext cx="292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defRPr/>
                  </a:pP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diskoteke</a:t>
                  </a:r>
                  <a:endParaRPr lang="en-U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18470" name="Rectangle 93"/>
                <p:cNvSpPr>
                  <a:spLocks noChangeArrowheads="1"/>
                </p:cNvSpPr>
                <p:nvPr/>
              </p:nvSpPr>
              <p:spPr bwMode="auto">
                <a:xfrm>
                  <a:off x="0" y="4260"/>
                  <a:ext cx="30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460" name="Group 94"/>
              <p:cNvGrpSpPr>
                <a:grpSpLocks/>
              </p:cNvGrpSpPr>
              <p:nvPr/>
            </p:nvGrpSpPr>
            <p:grpSpPr bwMode="auto">
              <a:xfrm>
                <a:off x="3009" y="4260"/>
                <a:ext cx="1094" cy="403"/>
                <a:chOff x="3009" y="4260"/>
                <a:chExt cx="1094" cy="403"/>
              </a:xfrm>
            </p:grpSpPr>
            <p:sp>
              <p:nvSpPr>
                <p:cNvPr id="18467" name="Rectangle 95"/>
                <p:cNvSpPr>
                  <a:spLocks noChangeArrowheads="1"/>
                </p:cNvSpPr>
                <p:nvPr/>
              </p:nvSpPr>
              <p:spPr bwMode="auto">
                <a:xfrm>
                  <a:off x="3052" y="4260"/>
                  <a:ext cx="100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sz="160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do 110</a:t>
                  </a:r>
                  <a:endParaRPr lang="en-US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68" name="Rectangle 96"/>
                <p:cNvSpPr>
                  <a:spLocks noChangeArrowheads="1"/>
                </p:cNvSpPr>
                <p:nvPr/>
              </p:nvSpPr>
              <p:spPr bwMode="auto">
                <a:xfrm>
                  <a:off x="3009" y="4260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461" name="Group 97"/>
              <p:cNvGrpSpPr>
                <a:grpSpLocks/>
              </p:cNvGrpSpPr>
              <p:nvPr/>
            </p:nvGrpSpPr>
            <p:grpSpPr bwMode="auto">
              <a:xfrm>
                <a:off x="0" y="4663"/>
                <a:ext cx="3009" cy="403"/>
                <a:chOff x="0" y="4663"/>
                <a:chExt cx="3009" cy="403"/>
              </a:xfrm>
            </p:grpSpPr>
            <p:sp>
              <p:nvSpPr>
                <p:cNvPr id="484450" name="Rectangle 98"/>
                <p:cNvSpPr>
                  <a:spLocks noChangeArrowheads="1"/>
                </p:cNvSpPr>
                <p:nvPr/>
              </p:nvSpPr>
              <p:spPr bwMode="auto">
                <a:xfrm>
                  <a:off x="43" y="4665"/>
                  <a:ext cx="292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defRPr/>
                  </a:pP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start avionskog reaktiv</a:t>
                  </a:r>
                  <a:r>
                    <a:rPr lang="sl-SI" sz="1600">
                      <a:solidFill>
                        <a:srgbClr val="000000"/>
                      </a:solidFill>
                      <a:latin typeface="Arial" charset="0"/>
                    </a:rPr>
                    <a:t>nog</a:t>
                  </a:r>
                  <a:r>
                    <a:rPr lang="en-US" sz="16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motora</a:t>
                  </a:r>
                  <a:endParaRPr lang="en-US" sz="1600" b="1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charset="0"/>
                    <a:cs typeface="Arial" charset="0"/>
                  </a:endParaRPr>
                </a:p>
                <a:p>
                  <a:pPr algn="just" eaLnBrk="0" hangingPunct="0">
                    <a:defRPr/>
                  </a:pPr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18466" name="Rectangle 99"/>
                <p:cNvSpPr>
                  <a:spLocks noChangeArrowheads="1"/>
                </p:cNvSpPr>
                <p:nvPr/>
              </p:nvSpPr>
              <p:spPr bwMode="auto">
                <a:xfrm>
                  <a:off x="0" y="4663"/>
                  <a:ext cx="30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462" name="Group 100"/>
              <p:cNvGrpSpPr>
                <a:grpSpLocks/>
              </p:cNvGrpSpPr>
              <p:nvPr/>
            </p:nvGrpSpPr>
            <p:grpSpPr bwMode="auto">
              <a:xfrm>
                <a:off x="3009" y="4663"/>
                <a:ext cx="1094" cy="403"/>
                <a:chOff x="3009" y="4663"/>
                <a:chExt cx="1094" cy="403"/>
              </a:xfrm>
            </p:grpSpPr>
            <p:sp>
              <p:nvSpPr>
                <p:cNvPr id="18463" name="Rectangle 101"/>
                <p:cNvSpPr>
                  <a:spLocks noChangeArrowheads="1"/>
                </p:cNvSpPr>
                <p:nvPr/>
              </p:nvSpPr>
              <p:spPr bwMode="auto">
                <a:xfrm>
                  <a:off x="3052" y="4663"/>
                  <a:ext cx="100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sz="160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120</a:t>
                  </a:r>
                  <a:endParaRPr lang="en-US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64" name="Rectangle 102"/>
                <p:cNvSpPr>
                  <a:spLocks noChangeArrowheads="1"/>
                </p:cNvSpPr>
                <p:nvPr/>
              </p:nvSpPr>
              <p:spPr bwMode="auto">
                <a:xfrm>
                  <a:off x="3009" y="4663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</p:grpSp>
        <p:sp>
          <p:nvSpPr>
            <p:cNvPr id="18438" name="Rectangle 103"/>
            <p:cNvSpPr>
              <a:spLocks noChangeArrowheads="1"/>
            </p:cNvSpPr>
            <p:nvPr/>
          </p:nvSpPr>
          <p:spPr bwMode="auto">
            <a:xfrm>
              <a:off x="-5" y="-5"/>
              <a:ext cx="4113" cy="5076"/>
            </a:xfrm>
            <a:prstGeom prst="rect">
              <a:avLst/>
            </a:prstGeom>
            <a:noFill/>
            <a:ln w="1587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8435" name="Rectangle 104"/>
          <p:cNvSpPr>
            <a:spLocks noChangeArrowheads="1"/>
          </p:cNvSpPr>
          <p:nvPr/>
        </p:nvSpPr>
        <p:spPr bwMode="auto">
          <a:xfrm>
            <a:off x="304800" y="171450"/>
            <a:ext cx="843280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sz="2000" b="1"/>
              <a:t>NIVOI BUKE I NJEN UTICAJ NA ČOVEKA</a:t>
            </a:r>
            <a:endParaRPr lang="en-GB" sz="2000" b="1"/>
          </a:p>
        </p:txBody>
      </p:sp>
      <p:sp>
        <p:nvSpPr>
          <p:cNvPr id="18436" name="Text Box 105"/>
          <p:cNvSpPr txBox="1">
            <a:spLocks noChangeArrowheads="1"/>
          </p:cNvSpPr>
          <p:nvPr/>
        </p:nvSpPr>
        <p:spPr bwMode="auto">
          <a:xfrm>
            <a:off x="323850" y="6613525"/>
            <a:ext cx="802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1000" b="1" i="1"/>
              <a:t>Izvor:</a:t>
            </a:r>
            <a:r>
              <a:rPr lang="hr-HR" sz="1000" b="1" i="1">
                <a:cs typeface="Arial" panose="020B0604020202020204" pitchFamily="34" charset="0"/>
              </a:rPr>
              <a:t> A</a:t>
            </a:r>
            <a:r>
              <a:rPr lang="hr-HR" sz="1000" b="1" i="1"/>
              <a:t>.</a:t>
            </a:r>
            <a:r>
              <a:rPr lang="hr-HR" sz="1000" b="1" i="1">
                <a:cs typeface="Arial" panose="020B0604020202020204" pitchFamily="34" charset="0"/>
              </a:rPr>
              <a:t> Knežević</a:t>
            </a:r>
            <a:r>
              <a:rPr lang="hr-HR" sz="1000" b="1" i="1"/>
              <a:t>, </a:t>
            </a:r>
            <a:r>
              <a:rPr lang="hr-HR" sz="1000" b="1" i="1">
                <a:cs typeface="Arial" panose="020B0604020202020204" pitchFamily="34" charset="0"/>
              </a:rPr>
              <a:t>Studija </a:t>
            </a:r>
            <a:r>
              <a:rPr lang="hr-HR" sz="1000" b="1" i="1"/>
              <a:t>u</a:t>
            </a:r>
            <a:r>
              <a:rPr lang="hr-HR" sz="1000" b="1" i="1">
                <a:cs typeface="Arial" panose="020B0604020202020204" pitchFamily="34" charset="0"/>
              </a:rPr>
              <a:t>ticaja </a:t>
            </a:r>
            <a:r>
              <a:rPr lang="hr-HR" sz="1000" b="1" i="1"/>
              <a:t>n</a:t>
            </a:r>
            <a:r>
              <a:rPr lang="hr-HR" sz="1000" b="1" i="1">
                <a:cs typeface="Arial" panose="020B0604020202020204" pitchFamily="34" charset="0"/>
              </a:rPr>
              <a:t>a </a:t>
            </a:r>
            <a:r>
              <a:rPr lang="hr-HR" sz="1000" b="1" i="1"/>
              <a:t>o</a:t>
            </a:r>
            <a:r>
              <a:rPr lang="hr-HR" sz="1000" b="1" i="1">
                <a:cs typeface="Arial" panose="020B0604020202020204" pitchFamily="34" charset="0"/>
              </a:rPr>
              <a:t>kolinu</a:t>
            </a:r>
            <a:r>
              <a:rPr lang="hr-HR" sz="1000" b="1" i="1"/>
              <a:t> k</a:t>
            </a:r>
            <a:r>
              <a:rPr lang="hr-HR" sz="1000" b="1" i="1">
                <a:cs typeface="Arial" panose="020B0604020202020204" pitchFamily="34" charset="0"/>
              </a:rPr>
              <a:t>od </a:t>
            </a:r>
            <a:r>
              <a:rPr lang="hr-HR" sz="1000" b="1" i="1"/>
              <a:t>a</a:t>
            </a:r>
            <a:r>
              <a:rPr lang="hr-HR" sz="1000" b="1" i="1">
                <a:cs typeface="Arial" panose="020B0604020202020204" pitchFamily="34" charset="0"/>
              </a:rPr>
              <a:t>utoputeva</a:t>
            </a:r>
            <a:endParaRPr lang="en-GB" sz="1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682" y="1844824"/>
            <a:ext cx="67687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solostocks.com/img/sonometro-digital-pce-322a-6371807z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12776"/>
            <a:ext cx="60486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40466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/>
              <a:t>Merenje nivoa buke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190902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uda\Documents\FAKULTET Nena\TSO\slike\ograde-protiv-buke-postavljanje-grad-putevi-srbije-1328585176-733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47" y="453095"/>
            <a:ext cx="8136904" cy="640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Duda\Documents\FAKULTET Nena\TSO\slike\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85751"/>
            <a:ext cx="7867469" cy="607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umski-koridor-na-autoputu-u-hong-kongu-0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1640" y="692696"/>
            <a:ext cx="8136904" cy="6165304"/>
          </a:xfrm>
          <a:prstGeom prst="rect">
            <a:avLst/>
          </a:prstGeom>
        </p:spPr>
      </p:pic>
      <p:pic>
        <p:nvPicPr>
          <p:cNvPr id="8" name="Picture 7" descr="Zvučna-barijera-Hitna-pomoc-Beograd.jpg"/>
          <p:cNvPicPr>
            <a:picLocks noChangeAspect="1"/>
          </p:cNvPicPr>
          <p:nvPr/>
        </p:nvPicPr>
        <p:blipFill>
          <a:blip r:embed="rId5" cstate="print"/>
          <a:srcRect r="23614" b="630"/>
          <a:stretch>
            <a:fillRect/>
          </a:stretch>
        </p:blipFill>
        <p:spPr>
          <a:xfrm>
            <a:off x="1619672" y="2492896"/>
            <a:ext cx="8302256" cy="43651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5656" y="404664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/>
              <a:t>Zaštitne ograde – zvučne barijere</a:t>
            </a:r>
            <a:endParaRPr lang="en-US" sz="32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33213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1"/>
            <a:ext cx="9144000" cy="5680440"/>
          </a:xfrm>
          <a:prstGeom prst="rect">
            <a:avLst/>
          </a:prstGeom>
        </p:spPr>
      </p:pic>
      <p:pic>
        <p:nvPicPr>
          <p:cNvPr id="4" name="Picture 3" descr="http://www.gradjevinarstvo.rs/tekstovi_slike/tekstovi/barijera%2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1"/>
            <a:ext cx="8064895" cy="568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6381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65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33375"/>
            <a:ext cx="82169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1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827881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126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550" y="620713"/>
            <a:ext cx="7213600" cy="8572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C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2800" b="1" smtClean="0">
                <a:solidFill>
                  <a:srgbClr val="006600"/>
                </a:solidFill>
              </a:rPr>
              <a:t/>
            </a:r>
            <a:br>
              <a:rPr lang="sr-Latn-CS" sz="2800" b="1" smtClean="0">
                <a:solidFill>
                  <a:srgbClr val="006600"/>
                </a:solidFill>
              </a:rPr>
            </a:br>
            <a:r>
              <a:rPr lang="en-US" sz="2800" b="1" smtClean="0">
                <a:solidFill>
                  <a:srgbClr val="006600"/>
                </a:solidFill>
              </a:rPr>
              <a:t>Transport </a:t>
            </a:r>
            <a:r>
              <a:rPr lang="sr-Latn-CS" sz="2800" b="1" smtClean="0">
                <a:solidFill>
                  <a:srgbClr val="006600"/>
                </a:solidFill>
              </a:rPr>
              <a:t> - </a:t>
            </a:r>
            <a:r>
              <a:rPr lang="en-US" sz="2800" b="1" smtClean="0">
                <a:solidFill>
                  <a:srgbClr val="006600"/>
                </a:solidFill>
              </a:rPr>
              <a:t>trendovi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700213"/>
            <a:ext cx="8139113" cy="5157787"/>
          </a:xfrm>
        </p:spPr>
        <p:txBody>
          <a:bodyPr/>
          <a:lstStyle/>
          <a:p>
            <a:pPr algn="just"/>
            <a:r>
              <a:rPr lang="en-US" sz="2400" dirty="0" err="1"/>
              <a:t>Sredinom</a:t>
            </a:r>
            <a:r>
              <a:rPr lang="en-US" sz="2400" dirty="0"/>
              <a:t> XX </a:t>
            </a:r>
            <a:r>
              <a:rPr lang="en-US" sz="2400" dirty="0" err="1"/>
              <a:t>veka</a:t>
            </a:r>
            <a:r>
              <a:rPr lang="en-US" sz="2400" dirty="0"/>
              <a:t>, </a:t>
            </a:r>
            <a:r>
              <a:rPr lang="en-US" sz="2400" dirty="0" err="1"/>
              <a:t>kada</a:t>
            </a:r>
            <a:r>
              <a:rPr lang="en-US" sz="2400" dirty="0"/>
              <a:t> je </a:t>
            </a:r>
            <a:r>
              <a:rPr lang="en-US" sz="2400" dirty="0" err="1"/>
              <a:t>počela</a:t>
            </a:r>
            <a:r>
              <a:rPr lang="en-US" sz="2400" dirty="0"/>
              <a:t> </a:t>
            </a:r>
            <a:r>
              <a:rPr lang="en-US" sz="2400" dirty="0" err="1"/>
              <a:t>ekspanzija</a:t>
            </a:r>
            <a:r>
              <a:rPr lang="en-US" sz="2400" dirty="0"/>
              <a:t> </a:t>
            </a:r>
            <a:r>
              <a:rPr lang="en-US" sz="2400" dirty="0" err="1"/>
              <a:t>automobila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planeti</a:t>
            </a:r>
            <a:r>
              <a:rPr lang="en-US" sz="2400" dirty="0"/>
              <a:t> </a:t>
            </a:r>
            <a:r>
              <a:rPr lang="en-US" sz="2400" dirty="0" err="1"/>
              <a:t>Zemlji</a:t>
            </a:r>
            <a:r>
              <a:rPr lang="en-US" sz="2400" dirty="0"/>
              <a:t> je </a:t>
            </a:r>
            <a:r>
              <a:rPr lang="en-US" sz="2400" dirty="0" err="1"/>
              <a:t>živelo</a:t>
            </a:r>
            <a:r>
              <a:rPr lang="en-US" sz="2400" dirty="0"/>
              <a:t> 2,6 </a:t>
            </a:r>
            <a:r>
              <a:rPr lang="en-US" sz="2400" dirty="0" err="1"/>
              <a:t>milijardi</a:t>
            </a:r>
            <a:r>
              <a:rPr lang="en-US" sz="2400" dirty="0"/>
              <a:t> </a:t>
            </a:r>
            <a:r>
              <a:rPr lang="en-US" sz="2400" dirty="0" err="1"/>
              <a:t>ljudi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posedovali</a:t>
            </a:r>
            <a:r>
              <a:rPr lang="en-US" sz="2400" dirty="0"/>
              <a:t> </a:t>
            </a:r>
            <a:r>
              <a:rPr lang="en-US" sz="2400" dirty="0" err="1"/>
              <a:t>oko</a:t>
            </a:r>
            <a:r>
              <a:rPr lang="en-US" sz="2400" dirty="0"/>
              <a:t> 50.000.000 </a:t>
            </a:r>
            <a:r>
              <a:rPr lang="en-US" sz="2400" dirty="0" err="1"/>
              <a:t>automobila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smtClean="0"/>
              <a:t>Po</a:t>
            </a:r>
            <a:r>
              <a:rPr lang="sr-Latn-RS" sz="2400" dirty="0" smtClean="0"/>
              <a:t>č</a:t>
            </a:r>
            <a:r>
              <a:rPr lang="en-US" sz="2400" dirty="0" err="1" smtClean="0"/>
              <a:t>etkom</a:t>
            </a:r>
            <a:r>
              <a:rPr lang="en-US" sz="2400" dirty="0" smtClean="0"/>
              <a:t> </a:t>
            </a:r>
            <a:r>
              <a:rPr lang="en-US" sz="2400" dirty="0" err="1" smtClean="0"/>
              <a:t>novog</a:t>
            </a:r>
            <a:r>
              <a:rPr lang="en-US" sz="2400" dirty="0" smtClean="0"/>
              <a:t> </a:t>
            </a:r>
            <a:r>
              <a:rPr lang="en-US" sz="2400" dirty="0" err="1" smtClean="0"/>
              <a:t>milenijumu</a:t>
            </a:r>
            <a:r>
              <a:rPr lang="en-US" sz="2400" dirty="0" smtClean="0"/>
              <a:t> </a:t>
            </a:r>
            <a:r>
              <a:rPr lang="en-US" sz="2400" dirty="0"/>
              <a:t>5,7 </a:t>
            </a:r>
            <a:r>
              <a:rPr lang="en-US" sz="2400" dirty="0" err="1"/>
              <a:t>milijardi</a:t>
            </a:r>
            <a:r>
              <a:rPr lang="en-US" sz="2400" dirty="0"/>
              <a:t> </a:t>
            </a:r>
            <a:r>
              <a:rPr lang="en-US" sz="2400" dirty="0" err="1"/>
              <a:t>ljudi</a:t>
            </a:r>
            <a:r>
              <a:rPr lang="en-US" sz="2400" dirty="0"/>
              <a:t> </a:t>
            </a:r>
            <a:r>
              <a:rPr lang="sr-Latn-RS" sz="2400" dirty="0" smtClean="0"/>
              <a:t>posedovalo je</a:t>
            </a:r>
            <a:r>
              <a:rPr lang="en-US" sz="2400" dirty="0" smtClean="0"/>
              <a:t> </a:t>
            </a:r>
            <a:r>
              <a:rPr lang="en-US" sz="2400" dirty="0" err="1"/>
              <a:t>preko</a:t>
            </a:r>
            <a:r>
              <a:rPr lang="en-US" sz="2400" dirty="0"/>
              <a:t> 500.000.000 </a:t>
            </a:r>
            <a:r>
              <a:rPr lang="en-US" sz="2400" dirty="0" err="1"/>
              <a:t>automobila</a:t>
            </a:r>
            <a:r>
              <a:rPr lang="en-US" sz="2400" dirty="0"/>
              <a:t> (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teretnim</a:t>
            </a:r>
            <a:r>
              <a:rPr lang="en-US" sz="2400" dirty="0"/>
              <a:t> </a:t>
            </a:r>
            <a:r>
              <a:rPr lang="en-US" sz="2400" dirty="0" err="1"/>
              <a:t>vozilima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motociklima</a:t>
            </a:r>
            <a:r>
              <a:rPr lang="en-US" sz="2400" dirty="0"/>
              <a:t>  </a:t>
            </a:r>
            <a:r>
              <a:rPr lang="en-US" sz="2400" dirty="0" err="1"/>
              <a:t>čak</a:t>
            </a:r>
            <a:r>
              <a:rPr lang="en-US" sz="2400" dirty="0"/>
              <a:t> 800 </a:t>
            </a:r>
            <a:r>
              <a:rPr lang="en-US" sz="2400" dirty="0" err="1"/>
              <a:t>miliona</a:t>
            </a:r>
            <a:r>
              <a:rPr lang="en-US" sz="2400" dirty="0"/>
              <a:t>). </a:t>
            </a:r>
            <a:endParaRPr lang="sr-Latn-RS" sz="2400" dirty="0" smtClean="0"/>
          </a:p>
          <a:p>
            <a:pPr algn="just"/>
            <a:r>
              <a:rPr lang="en-US" sz="2400" dirty="0" smtClean="0"/>
              <a:t>U </a:t>
            </a:r>
            <a:r>
              <a:rPr lang="en-US" sz="2400" dirty="0" err="1"/>
              <a:t>ovom</a:t>
            </a:r>
            <a:r>
              <a:rPr lang="en-US" sz="2400" dirty="0"/>
              <a:t> </a:t>
            </a:r>
            <a:r>
              <a:rPr lang="en-US" sz="2400" dirty="0" err="1"/>
              <a:t>periodu</a:t>
            </a:r>
            <a:r>
              <a:rPr lang="en-US" sz="2400" dirty="0"/>
              <a:t> </a:t>
            </a:r>
            <a:r>
              <a:rPr lang="en-US" sz="2400" dirty="0" err="1"/>
              <a:t>populacija</a:t>
            </a:r>
            <a:r>
              <a:rPr lang="en-US" sz="2400" dirty="0"/>
              <a:t> je </a:t>
            </a:r>
            <a:r>
              <a:rPr lang="en-US" sz="2400" dirty="0" err="1"/>
              <a:t>udvostručena</a:t>
            </a:r>
            <a:r>
              <a:rPr lang="en-US" sz="2400" dirty="0"/>
              <a:t>, </a:t>
            </a:r>
            <a:r>
              <a:rPr lang="en-US" sz="2400" dirty="0" err="1"/>
              <a:t>dok</a:t>
            </a:r>
            <a:r>
              <a:rPr lang="en-US" sz="2400" dirty="0"/>
              <a:t> je </a:t>
            </a:r>
            <a:r>
              <a:rPr lang="en-US" sz="2400" dirty="0" err="1"/>
              <a:t>broj</a:t>
            </a:r>
            <a:r>
              <a:rPr lang="en-US" sz="2400" dirty="0"/>
              <a:t> </a:t>
            </a:r>
            <a:r>
              <a:rPr lang="en-US" sz="2400" dirty="0" err="1"/>
              <a:t>automobila</a:t>
            </a:r>
            <a:r>
              <a:rPr lang="en-US" sz="2400" dirty="0"/>
              <a:t> </a:t>
            </a:r>
            <a:r>
              <a:rPr lang="en-US" sz="2400" dirty="0" err="1"/>
              <a:t>porastao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10 </a:t>
            </a:r>
            <a:r>
              <a:rPr lang="en-US" sz="2400" dirty="0" err="1"/>
              <a:t>puta</a:t>
            </a:r>
            <a:r>
              <a:rPr lang="en-US" sz="2400" dirty="0"/>
              <a:t>. </a:t>
            </a:r>
          </a:p>
        </p:txBody>
      </p:sp>
      <p:pic>
        <p:nvPicPr>
          <p:cNvPr id="6149" name="Picture 5" descr="bd0717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157192"/>
            <a:ext cx="230505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505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019300" y="2343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89363"/>
            <a:ext cx="58324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85750"/>
            <a:ext cx="58324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42975"/>
            <a:ext cx="7272338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406400" y="800100"/>
            <a:ext cx="8432800" cy="1085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sz="2800" b="1"/>
              <a:t>Rizik od zagađivanja </a:t>
            </a:r>
          </a:p>
          <a:p>
            <a:pPr algn="ctr" eaLnBrk="1" hangingPunct="1"/>
            <a:r>
              <a:rPr lang="sl-SI" sz="2800" b="1"/>
              <a:t>usled saobraćajn</a:t>
            </a:r>
            <a:r>
              <a:rPr lang="en-US" sz="2800" b="1"/>
              <a:t>e </a:t>
            </a:r>
            <a:r>
              <a:rPr lang="sr-Latn-CS" sz="2800" b="1"/>
              <a:t>nezgode</a:t>
            </a:r>
            <a:endParaRPr lang="en-GB" sz="2800" b="1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04800" y="6400800"/>
            <a:ext cx="538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1400" b="1" i="1"/>
              <a:t>Izvor: WB, Roads and the Environment</a:t>
            </a:r>
            <a:endParaRPr lang="en-GB" sz="1400" b="1" i="1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508000" y="171450"/>
          <a:ext cx="1066800" cy="565150"/>
        </p:xfrm>
        <a:graphic>
          <a:graphicData uri="http://schemas.openxmlformats.org/presentationml/2006/ole">
            <p:oleObj spid="_x0000_s3086" r:id="rId4" imgW="845985" imgH="83954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z="3200" b="1" smtClean="0"/>
              <a:t>Monitoring ispuštene otpadne vode i kvaliteta površinske vode</a:t>
            </a:r>
            <a:r>
              <a:rPr lang="sr-Cyrl-CS" sz="4000" smtClean="0"/>
              <a:t> </a:t>
            </a:r>
            <a:endParaRPr lang="en-US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sr-Cyrl-CS" sz="2800" dirty="0" smtClean="0"/>
              <a:t>Merenje i analiza zagađujućih materija u </a:t>
            </a:r>
            <a:r>
              <a:rPr lang="sr-Cyrl-CS" sz="2800" u="sng" dirty="0" smtClean="0"/>
              <a:t>otpadnoj vodi</a:t>
            </a:r>
            <a:r>
              <a:rPr lang="sr-Cyrl-CS" sz="2800" dirty="0" smtClean="0"/>
              <a:t> kao što su: </a:t>
            </a:r>
            <a:r>
              <a:rPr lang="sr-Cyrl-CS" sz="2800" dirty="0" smtClean="0">
                <a:solidFill>
                  <a:schemeClr val="accent2"/>
                </a:solidFill>
              </a:rPr>
              <a:t>ulja/masti, organske supstance (laki alifatični ugljovodonici), amonijak, fluoridi, sadržaj jona</a:t>
            </a:r>
            <a:r>
              <a:rPr lang="sr-Latn-CS" sz="2800" dirty="0" smtClean="0">
                <a:solidFill>
                  <a:schemeClr val="accent2"/>
                </a:solidFill>
              </a:rPr>
              <a:t> Na+, K+, </a:t>
            </a:r>
            <a:r>
              <a:rPr lang="sr-Cyrl-CS" sz="2800" dirty="0" smtClean="0">
                <a:solidFill>
                  <a:schemeClr val="accent2"/>
                </a:solidFill>
              </a:rPr>
              <a:t>i</a:t>
            </a:r>
            <a:r>
              <a:rPr lang="sr-Latn-CS" sz="2800" dirty="0" smtClean="0">
                <a:solidFill>
                  <a:schemeClr val="accent2"/>
                </a:solidFill>
              </a:rPr>
              <a:t> NO</a:t>
            </a:r>
            <a:r>
              <a:rPr lang="sr-Latn-CS" sz="2000" b="1" dirty="0" smtClean="0">
                <a:solidFill>
                  <a:schemeClr val="accent2"/>
                </a:solidFill>
              </a:rPr>
              <a:t>3</a:t>
            </a:r>
            <a:r>
              <a:rPr lang="sr-Cyrl-CS" sz="2000" b="1" dirty="0" smtClean="0">
                <a:solidFill>
                  <a:schemeClr val="accent2"/>
                </a:solidFill>
              </a:rPr>
              <a:t>+</a:t>
            </a:r>
            <a:r>
              <a:rPr lang="sr-Cyrl-CS" sz="2800" dirty="0" smtClean="0">
                <a:solidFill>
                  <a:schemeClr val="accent2"/>
                </a:solidFill>
              </a:rPr>
              <a:t>, </a:t>
            </a:r>
            <a:r>
              <a:rPr lang="sr-Latn-CS" sz="2800" dirty="0" smtClean="0">
                <a:solidFill>
                  <a:schemeClr val="accent2"/>
                </a:solidFill>
              </a:rPr>
              <a:t>pH</a:t>
            </a:r>
            <a:r>
              <a:rPr lang="sr-Cyrl-CS" sz="2800" dirty="0" smtClean="0">
                <a:solidFill>
                  <a:schemeClr val="accent2"/>
                </a:solidFill>
              </a:rPr>
              <a:t> vrednost i provodljivost.</a:t>
            </a:r>
            <a:r>
              <a:rPr lang="sr-Cyrl-CS" sz="2800" b="1" dirty="0" smtClean="0">
                <a:solidFill>
                  <a:schemeClr val="accent2"/>
                </a:solidFill>
              </a:rPr>
              <a:t> </a:t>
            </a:r>
          </a:p>
          <a:p>
            <a:pPr algn="just" eaLnBrk="1" hangingPunct="1"/>
            <a:r>
              <a:rPr lang="sr-Cyrl-CS" sz="2800" dirty="0" smtClean="0"/>
              <a:t>Kvalitet </a:t>
            </a:r>
            <a:r>
              <a:rPr lang="sr-Cyrl-CS" sz="2800" u="sng" dirty="0" smtClean="0"/>
              <a:t>površinske vode</a:t>
            </a:r>
            <a:r>
              <a:rPr lang="sr-Cyrl-CS" sz="2800" dirty="0" smtClean="0"/>
              <a:t> treba kontrolisati, najmanje, preko </a:t>
            </a:r>
            <a:r>
              <a:rPr lang="sr-Cyrl-CS" sz="2800" dirty="0" smtClean="0">
                <a:solidFill>
                  <a:schemeClr val="hlink"/>
                </a:solidFill>
              </a:rPr>
              <a:t>temperature, boje, mirisa, gustine, provodljivosti i </a:t>
            </a:r>
            <a:r>
              <a:rPr lang="sr-Latn-CS" sz="2800" dirty="0" smtClean="0">
                <a:solidFill>
                  <a:schemeClr val="hlink"/>
                </a:solidFill>
              </a:rPr>
              <a:t>pH</a:t>
            </a:r>
            <a:r>
              <a:rPr lang="sr-Cyrl-CS" sz="2800" dirty="0" smtClean="0">
                <a:solidFill>
                  <a:schemeClr val="hlink"/>
                </a:solidFill>
              </a:rPr>
              <a:t> vrednosti</a:t>
            </a:r>
            <a:r>
              <a:rPr lang="sr-Latn-CS" sz="2800" dirty="0" smtClean="0">
                <a:solidFill>
                  <a:schemeClr val="hlink"/>
                </a:solidFill>
              </a:rPr>
              <a:t>.</a:t>
            </a:r>
            <a:endParaRPr lang="en-US" sz="280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sr-Cyrl-CS" sz="3200" b="1" smtClean="0"/>
              <a:t>Monitoring nivoa buke i  </a:t>
            </a:r>
            <a:br>
              <a:rPr lang="sr-Cyrl-CS" sz="3200" b="1" smtClean="0"/>
            </a:br>
            <a:r>
              <a:rPr lang="sr-Cyrl-CS" sz="3200" b="1" smtClean="0"/>
              <a:t> zagađenja zemljišta</a:t>
            </a:r>
            <a:endParaRPr lang="en-US" sz="3200" b="1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77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sr-Cyrl-CS" sz="2800" dirty="0" smtClean="0">
                <a:solidFill>
                  <a:srgbClr val="CC3300"/>
                </a:solidFill>
              </a:rPr>
              <a:t>Monitoring nivoa </a:t>
            </a:r>
            <a:r>
              <a:rPr lang="sr-Cyrl-CS" sz="2800" u="sng" dirty="0" smtClean="0">
                <a:solidFill>
                  <a:srgbClr val="CC3300"/>
                </a:solidFill>
              </a:rPr>
              <a:t>buke</a:t>
            </a:r>
            <a:r>
              <a:rPr lang="sr-Cyrl-CS" sz="2800" dirty="0" smtClean="0">
                <a:solidFill>
                  <a:srgbClr val="CC3300"/>
                </a:solidFill>
              </a:rPr>
              <a:t> - sa mobilnim detektorima jačine zvuka.</a:t>
            </a:r>
          </a:p>
          <a:p>
            <a:pPr algn="just" eaLnBrk="1" hangingPunct="1">
              <a:lnSpc>
                <a:spcPct val="90000"/>
              </a:lnSpc>
            </a:pPr>
            <a:endParaRPr lang="sr-Cyrl-CS" sz="2800" dirty="0" smtClean="0"/>
          </a:p>
          <a:p>
            <a:pPr algn="just" eaLnBrk="1" hangingPunct="1">
              <a:lnSpc>
                <a:spcPct val="90000"/>
              </a:lnSpc>
            </a:pPr>
            <a:r>
              <a:rPr lang="sr-Cyrl-CS" sz="2800" dirty="0" smtClean="0"/>
              <a:t>Monitoring  </a:t>
            </a:r>
            <a:r>
              <a:rPr lang="sr-Cyrl-CS" sz="2800" u="sng" dirty="0" smtClean="0"/>
              <a:t>zagađenja zemljišta</a:t>
            </a:r>
            <a:r>
              <a:rPr lang="sr-Cyrl-CS" sz="2800" dirty="0" smtClean="0"/>
              <a:t> sa mobilnom laboratorijskom opremom.</a:t>
            </a:r>
          </a:p>
          <a:p>
            <a:pPr algn="just" eaLnBrk="1" hangingPunct="1">
              <a:lnSpc>
                <a:spcPct val="90000"/>
              </a:lnSpc>
            </a:pPr>
            <a:endParaRPr lang="sr-Latn-CS" sz="2800" dirty="0" smtClean="0"/>
          </a:p>
          <a:p>
            <a:pPr algn="just" eaLnBrk="1" hangingPunct="1">
              <a:lnSpc>
                <a:spcPct val="90000"/>
              </a:lnSpc>
            </a:pPr>
            <a:r>
              <a:rPr lang="sr-Cyrl-CS" sz="2800" dirty="0" smtClean="0"/>
              <a:t>Merenja obuhvataju: koncentraciju teških metala (olovo-Pb, kadmijum-Cd, cink-Zn), ulja i organskih supstanci (laki alifatični ugljovodonici) i </a:t>
            </a:r>
            <a:r>
              <a:rPr lang="sr-Latn-CS" sz="2800" dirty="0" smtClean="0"/>
              <a:t>Ph</a:t>
            </a:r>
            <a:r>
              <a:rPr lang="sr-Cyrl-CS" sz="2800" dirty="0" smtClean="0"/>
              <a:t> vrednost zemljišta.</a:t>
            </a:r>
            <a:endParaRPr lang="en-US" sz="2800" dirty="0" smtClean="0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539750" y="1412875"/>
            <a:ext cx="8135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z="3200" b="1" smtClean="0"/>
              <a:t>Uticaj sektora t</a:t>
            </a:r>
            <a:r>
              <a:rPr lang="en-US" sz="3200" b="1" smtClean="0"/>
              <a:t>ransport</a:t>
            </a:r>
            <a:r>
              <a:rPr lang="sr-Cyrl-CS" sz="3200" b="1" smtClean="0"/>
              <a:t>a </a:t>
            </a:r>
            <a:br>
              <a:rPr lang="sr-Cyrl-CS" sz="3200" b="1" smtClean="0"/>
            </a:br>
            <a:r>
              <a:rPr lang="sr-Cyrl-CS" sz="3200" b="1" smtClean="0"/>
              <a:t>na životnu sredinu </a:t>
            </a:r>
            <a:r>
              <a:rPr lang="sr-Latn-CS" sz="3200" b="1" smtClean="0"/>
              <a:t>u Srbiji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4968453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FontTx/>
              <a:buNone/>
            </a:pPr>
            <a:endParaRPr lang="sr-Latn-CS" sz="2400" dirty="0" smtClean="0"/>
          </a:p>
          <a:p>
            <a:pPr eaLnBrk="1" hangingPunct="1">
              <a:spcAft>
                <a:spcPct val="20000"/>
              </a:spcAft>
            </a:pPr>
            <a:r>
              <a:rPr lang="sr-Cyrl-CS" sz="2400" dirty="0" smtClean="0"/>
              <a:t>Srbija ima raširenu transportnu infrastrukturnu mrežu. </a:t>
            </a:r>
          </a:p>
          <a:p>
            <a:pPr eaLnBrk="1" hangingPunct="1">
              <a:spcAft>
                <a:spcPct val="20000"/>
              </a:spcAft>
            </a:pPr>
            <a:r>
              <a:rPr lang="en-US" sz="2400" dirty="0" err="1" smtClean="0"/>
              <a:t>Ukupna</a:t>
            </a:r>
            <a:r>
              <a:rPr lang="en-US" sz="2400" dirty="0" smtClean="0"/>
              <a:t> </a:t>
            </a:r>
            <a:r>
              <a:rPr lang="en-US" sz="2400" dirty="0" err="1" smtClean="0"/>
              <a:t>dužina</a:t>
            </a:r>
            <a:r>
              <a:rPr lang="en-US" sz="2400" dirty="0" smtClean="0"/>
              <a:t> </a:t>
            </a:r>
            <a:r>
              <a:rPr lang="en-US" sz="2400" dirty="0" err="1" smtClean="0"/>
              <a:t>mreže</a:t>
            </a:r>
            <a:r>
              <a:rPr lang="en-US" sz="2400" dirty="0" smtClean="0"/>
              <a:t> </a:t>
            </a:r>
            <a:r>
              <a:rPr lang="en-US" sz="2400" dirty="0" err="1" smtClean="0"/>
              <a:t>puteva</a:t>
            </a:r>
            <a:r>
              <a:rPr lang="en-US" sz="2400" dirty="0" smtClean="0"/>
              <a:t> </a:t>
            </a:r>
            <a:r>
              <a:rPr lang="en-US" sz="2400" dirty="0" err="1" smtClean="0"/>
              <a:t>iznosi</a:t>
            </a:r>
            <a:r>
              <a:rPr lang="en-US" sz="2400" dirty="0" smtClean="0"/>
              <a:t> </a:t>
            </a:r>
            <a:r>
              <a:rPr lang="en-US" sz="2400" dirty="0" err="1" smtClean="0"/>
              <a:t>oko</a:t>
            </a:r>
            <a:r>
              <a:rPr lang="en-US" sz="2400" dirty="0" smtClean="0"/>
              <a:t> 45.000 km. </a:t>
            </a:r>
            <a:endParaRPr lang="sr-Latn-RS" sz="2400" dirty="0" smtClean="0"/>
          </a:p>
          <a:p>
            <a:pPr eaLnBrk="1" hangingPunct="1">
              <a:spcAft>
                <a:spcPct val="20000"/>
              </a:spcAft>
            </a:pPr>
            <a:r>
              <a:rPr lang="sr-Latn-RS" sz="2400" dirty="0"/>
              <a:t>D</a:t>
            </a:r>
            <a:r>
              <a:rPr lang="en-US" sz="2400" dirty="0" err="1" smtClean="0"/>
              <a:t>ržavnih</a:t>
            </a:r>
            <a:r>
              <a:rPr lang="en-US" sz="2400" dirty="0" smtClean="0"/>
              <a:t> </a:t>
            </a:r>
            <a:r>
              <a:rPr lang="en-US" sz="2400" dirty="0" err="1"/>
              <a:t>puteva</a:t>
            </a:r>
            <a:r>
              <a:rPr lang="en-US" sz="2400" dirty="0"/>
              <a:t> I </a:t>
            </a:r>
            <a:r>
              <a:rPr lang="en-US" sz="2400" dirty="0" err="1"/>
              <a:t>i</a:t>
            </a:r>
            <a:r>
              <a:rPr lang="en-US" sz="2400" dirty="0"/>
              <a:t> II </a:t>
            </a:r>
            <a:r>
              <a:rPr lang="en-US" sz="2400" dirty="0" err="1" smtClean="0"/>
              <a:t>reda</a:t>
            </a:r>
            <a:r>
              <a:rPr lang="sr-Latn-RS" sz="2400" dirty="0" smtClean="0"/>
              <a:t> </a:t>
            </a:r>
            <a:r>
              <a:rPr lang="en-US" sz="2400" dirty="0" err="1" smtClean="0"/>
              <a:t>oko</a:t>
            </a:r>
            <a:r>
              <a:rPr lang="en-US" sz="2400" smtClean="0"/>
              <a:t> 16.000 </a:t>
            </a:r>
            <a:r>
              <a:rPr lang="en-US" sz="2400" dirty="0" smtClean="0"/>
              <a:t>km</a:t>
            </a:r>
            <a:r>
              <a:rPr lang="sr-Latn-RS" sz="2400" dirty="0" smtClean="0"/>
              <a:t>.</a:t>
            </a:r>
            <a:endParaRPr lang="sr-Cyrl-CS" sz="2400" dirty="0" smtClean="0"/>
          </a:p>
          <a:p>
            <a:pPr eaLnBrk="1" hangingPunct="1">
              <a:spcAft>
                <a:spcPct val="20000"/>
              </a:spcAft>
            </a:pPr>
            <a:r>
              <a:rPr lang="en-US" sz="2400" dirty="0" err="1" smtClean="0"/>
              <a:t>Mreža</a:t>
            </a:r>
            <a:r>
              <a:rPr lang="en-US" sz="2400" dirty="0" smtClean="0"/>
              <a:t> </a:t>
            </a:r>
            <a:r>
              <a:rPr lang="en-US" sz="2400" dirty="0" err="1" smtClean="0"/>
              <a:t>puteva</a:t>
            </a:r>
            <a:r>
              <a:rPr lang="en-US" sz="2400" dirty="0" smtClean="0"/>
              <a:t> </a:t>
            </a:r>
            <a:r>
              <a:rPr lang="en-US" sz="2400" dirty="0" err="1" smtClean="0"/>
              <a:t>obuhvata</a:t>
            </a:r>
            <a:r>
              <a:rPr lang="en-US" sz="2400" dirty="0" smtClean="0"/>
              <a:t> </a:t>
            </a:r>
            <a:r>
              <a:rPr lang="sr-Cyrl-CS" sz="2400" dirty="0" smtClean="0"/>
              <a:t>oko </a:t>
            </a:r>
            <a:r>
              <a:rPr lang="sr-Latn-RS" sz="2400" dirty="0" smtClean="0"/>
              <a:t>950</a:t>
            </a:r>
            <a:r>
              <a:rPr lang="en-US" sz="2400" dirty="0" smtClean="0"/>
              <a:t> km </a:t>
            </a:r>
            <a:r>
              <a:rPr lang="en-US" sz="2400" dirty="0" err="1" smtClean="0"/>
              <a:t>autoputeva</a:t>
            </a:r>
            <a:r>
              <a:rPr lang="en-US" sz="2400" dirty="0" smtClean="0"/>
              <a:t>. </a:t>
            </a:r>
            <a:endParaRPr lang="sr-Cyrl-CS" sz="2400" dirty="0" smtClean="0"/>
          </a:p>
          <a:p>
            <a:pPr eaLnBrk="1" hangingPunct="1">
              <a:spcAft>
                <a:spcPct val="20000"/>
              </a:spcAft>
            </a:pPr>
            <a:r>
              <a:rPr lang="en-US" sz="2400" dirty="0" err="1" smtClean="0"/>
              <a:t>Većina</a:t>
            </a:r>
            <a:r>
              <a:rPr lang="en-US" sz="2400" dirty="0" smtClean="0"/>
              <a:t> </a:t>
            </a:r>
            <a:r>
              <a:rPr lang="en-US" sz="2400" dirty="0" err="1" smtClean="0"/>
              <a:t>većih</a:t>
            </a:r>
            <a:r>
              <a:rPr lang="sr-Cyrl-CS" sz="2400" dirty="0" smtClean="0"/>
              <a:t> </a:t>
            </a:r>
            <a:r>
              <a:rPr lang="en-US" sz="2400" dirty="0" err="1" smtClean="0"/>
              <a:t>gradova</a:t>
            </a:r>
            <a:r>
              <a:rPr lang="en-US" sz="2400" dirty="0" smtClean="0"/>
              <a:t> </a:t>
            </a:r>
            <a:r>
              <a:rPr lang="en-US" sz="2400" dirty="0" err="1" smtClean="0"/>
              <a:t>nema</a:t>
            </a:r>
            <a:r>
              <a:rPr lang="en-US" sz="2400" dirty="0" smtClean="0"/>
              <a:t> </a:t>
            </a:r>
            <a:r>
              <a:rPr lang="en-US" sz="2400" dirty="0" err="1" smtClean="0"/>
              <a:t>obilaznice</a:t>
            </a:r>
            <a:r>
              <a:rPr lang="en-US" sz="2400" dirty="0" smtClean="0"/>
              <a:t>. </a:t>
            </a:r>
            <a:endParaRPr lang="sr-Cyrl-CS" sz="2400" dirty="0" smtClean="0"/>
          </a:p>
          <a:p>
            <a:pPr eaLnBrk="1" hangingPunct="1">
              <a:spcAft>
                <a:spcPct val="20000"/>
              </a:spcAft>
            </a:pPr>
            <a:r>
              <a:rPr lang="en-US" sz="2400" dirty="0" err="1" smtClean="0"/>
              <a:t>Generalno</a:t>
            </a:r>
            <a:r>
              <a:rPr lang="en-US" sz="2400" dirty="0" smtClean="0"/>
              <a:t>, </a:t>
            </a:r>
            <a:r>
              <a:rPr lang="en-US" sz="2400" dirty="0" err="1" smtClean="0"/>
              <a:t>stanje</a:t>
            </a:r>
            <a:r>
              <a:rPr lang="en-US" sz="2400" dirty="0" smtClean="0"/>
              <a:t> </a:t>
            </a:r>
            <a:r>
              <a:rPr lang="en-US" sz="2400" dirty="0" err="1" smtClean="0"/>
              <a:t>puteva</a:t>
            </a:r>
            <a:r>
              <a:rPr lang="en-US" sz="2400" dirty="0" smtClean="0"/>
              <a:t> je </a:t>
            </a:r>
            <a:r>
              <a:rPr lang="en-US" sz="2400" dirty="0" err="1" smtClean="0"/>
              <a:t>nije</a:t>
            </a:r>
            <a:r>
              <a:rPr lang="en-US" sz="2400" dirty="0" smtClean="0"/>
              <a:t> </a:t>
            </a:r>
            <a:r>
              <a:rPr lang="en-US" sz="2400" dirty="0" err="1" smtClean="0"/>
              <a:t>zadovoljavajuće</a:t>
            </a:r>
            <a:r>
              <a:rPr lang="en-US" sz="2400" dirty="0" smtClean="0"/>
              <a:t>.</a:t>
            </a:r>
            <a:endParaRPr lang="sr-Latn-CS" sz="2400" dirty="0" smtClean="0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539750" y="1484313"/>
            <a:ext cx="8135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z="3200" b="1" smtClean="0"/>
              <a:t>Uticaj</a:t>
            </a:r>
            <a:r>
              <a:rPr lang="sr-Latn-CS" sz="3200" b="1" smtClean="0"/>
              <a:t> na aerozagađenje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6"/>
            <a:ext cx="8496300" cy="11382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endParaRPr lang="sr-Latn-CS" sz="2000" dirty="0" smtClean="0"/>
          </a:p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None/>
            </a:pPr>
            <a:r>
              <a:rPr lang="en-US" sz="2800" dirty="0" err="1" smtClean="0"/>
              <a:t>Srbija</a:t>
            </a:r>
            <a:r>
              <a:rPr lang="en-US" sz="2800" dirty="0" smtClean="0"/>
              <a:t> </a:t>
            </a:r>
            <a:r>
              <a:rPr lang="en-US" sz="2800" dirty="0" err="1" smtClean="0"/>
              <a:t>ima</a:t>
            </a:r>
            <a:r>
              <a:rPr lang="sr-Cyrl-CS" sz="2800" dirty="0" smtClean="0"/>
              <a:t> </a:t>
            </a:r>
            <a:r>
              <a:rPr lang="en-US" sz="2800" dirty="0" err="1" smtClean="0"/>
              <a:t>više</a:t>
            </a:r>
            <a:r>
              <a:rPr lang="en-US" sz="2800" dirty="0" smtClean="0"/>
              <a:t> od </a:t>
            </a:r>
            <a:r>
              <a:rPr lang="sr-Cyrl-CS" sz="2800" dirty="0" smtClean="0">
                <a:solidFill>
                  <a:srgbClr val="7030A0"/>
                </a:solidFill>
              </a:rPr>
              <a:t>1,</a:t>
            </a:r>
            <a:r>
              <a:rPr lang="sr-Latn-RS" sz="2800" dirty="0" smtClean="0">
                <a:solidFill>
                  <a:srgbClr val="7030A0"/>
                </a:solidFill>
              </a:rPr>
              <a:t>7</a:t>
            </a:r>
            <a:r>
              <a:rPr lang="sr-Cyrl-CS" sz="2800" dirty="0" smtClean="0">
                <a:solidFill>
                  <a:srgbClr val="7030A0"/>
                </a:solidFill>
              </a:rPr>
              <a:t> miliona </a:t>
            </a:r>
            <a:r>
              <a:rPr lang="en-US" sz="2800" dirty="0" err="1" smtClean="0">
                <a:solidFill>
                  <a:srgbClr val="7030A0"/>
                </a:solidFill>
              </a:rPr>
              <a:t>registrovanih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putničkih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/>
              <a:t>vozila</a:t>
            </a:r>
            <a:r>
              <a:rPr lang="sr-Cyrl-CS" sz="2800" dirty="0" smtClean="0"/>
              <a:t> (2</a:t>
            </a:r>
            <a:r>
              <a:rPr lang="sr-Latn-RS" sz="2800" dirty="0" smtClean="0"/>
              <a:t>50</a:t>
            </a:r>
            <a:r>
              <a:rPr lang="sr-Cyrl-CS" sz="2800" dirty="0" smtClean="0"/>
              <a:t> na 1000 stanovnika)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taj</a:t>
            </a:r>
            <a:r>
              <a:rPr lang="en-US" sz="2800" dirty="0" smtClean="0"/>
              <a:t> </a:t>
            </a:r>
            <a:r>
              <a:rPr lang="en-US" sz="2800" dirty="0" err="1" smtClean="0"/>
              <a:t>broj</a:t>
            </a:r>
            <a:r>
              <a:rPr lang="en-US" sz="2800" dirty="0" smtClean="0"/>
              <a:t> se </a:t>
            </a:r>
            <a:r>
              <a:rPr lang="en-US" sz="2800" dirty="0" err="1" smtClean="0"/>
              <a:t>rapidno</a:t>
            </a:r>
            <a:r>
              <a:rPr lang="en-US" sz="2800" dirty="0" smtClean="0"/>
              <a:t> </a:t>
            </a:r>
            <a:r>
              <a:rPr lang="en-US" sz="2800" dirty="0" err="1" smtClean="0"/>
              <a:t>povećava</a:t>
            </a:r>
            <a:r>
              <a:rPr lang="sr-Latn-RS" sz="2800" dirty="0" smtClean="0"/>
              <a:t>.</a:t>
            </a: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None/>
            </a:pPr>
            <a:endParaRPr lang="sr-Cyrl-RS" sz="2400" dirty="0" smtClean="0"/>
          </a:p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None/>
            </a:pPr>
            <a:endParaRPr lang="sr-Latn-CS" sz="2400" dirty="0" smtClean="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539750" y="1412875"/>
            <a:ext cx="8135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42976" y="3571876"/>
            <a:ext cx="74933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sz="2800" dirty="0" err="1"/>
              <a:t>Srbija</a:t>
            </a:r>
            <a:r>
              <a:rPr lang="en-US" sz="2800" dirty="0"/>
              <a:t> </a:t>
            </a:r>
            <a:r>
              <a:rPr lang="sr-Latn-RS" sz="2800" dirty="0" smtClean="0"/>
              <a:t>1 </a:t>
            </a:r>
            <a:r>
              <a:rPr lang="en-US" sz="2800" dirty="0" err="1" smtClean="0"/>
              <a:t>vozilo</a:t>
            </a:r>
            <a:r>
              <a:rPr lang="en-US" sz="2800" dirty="0" smtClean="0"/>
              <a:t> </a:t>
            </a:r>
            <a:r>
              <a:rPr lang="en-US" sz="2800" dirty="0" err="1"/>
              <a:t>na</a:t>
            </a:r>
            <a:r>
              <a:rPr lang="en-US" sz="2800" dirty="0"/>
              <a:t> 4 </a:t>
            </a:r>
            <a:r>
              <a:rPr lang="en-US" sz="2800" dirty="0" err="1"/>
              <a:t>stanovnika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sz="2800" dirty="0" err="1"/>
              <a:t>Svetski</a:t>
            </a:r>
            <a:r>
              <a:rPr lang="en-US" sz="2800" dirty="0"/>
              <a:t> </a:t>
            </a:r>
            <a:r>
              <a:rPr lang="en-US" sz="2800" dirty="0" err="1"/>
              <a:t>prosek</a:t>
            </a:r>
            <a:r>
              <a:rPr lang="en-US" sz="2800" dirty="0"/>
              <a:t> </a:t>
            </a:r>
            <a:r>
              <a:rPr lang="sr-Latn-RS" sz="2800" dirty="0" smtClean="0"/>
              <a:t>1 </a:t>
            </a:r>
            <a:r>
              <a:rPr lang="en-US" sz="2800" dirty="0" err="1" smtClean="0"/>
              <a:t>vozilo</a:t>
            </a:r>
            <a:r>
              <a:rPr lang="en-US" sz="2800" dirty="0" smtClean="0"/>
              <a:t> </a:t>
            </a:r>
            <a:r>
              <a:rPr lang="en-US" sz="2800" dirty="0" err="1"/>
              <a:t>na</a:t>
            </a:r>
            <a:r>
              <a:rPr lang="en-US" sz="2800" dirty="0"/>
              <a:t> 10 </a:t>
            </a:r>
            <a:r>
              <a:rPr lang="en-US" sz="2800" dirty="0" err="1"/>
              <a:t>stanovnika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Kina </a:t>
            </a:r>
            <a:r>
              <a:rPr lang="sr-Latn-RS" sz="2800" dirty="0" smtClean="0"/>
              <a:t>1 </a:t>
            </a:r>
            <a:r>
              <a:rPr lang="en-US" sz="2800" dirty="0" err="1" smtClean="0"/>
              <a:t>vozilo</a:t>
            </a:r>
            <a:r>
              <a:rPr lang="en-US" sz="2800" dirty="0" smtClean="0"/>
              <a:t> </a:t>
            </a:r>
            <a:r>
              <a:rPr lang="en-US" sz="2800" dirty="0" err="1"/>
              <a:t>na</a:t>
            </a:r>
            <a:r>
              <a:rPr lang="en-US" sz="2800" dirty="0"/>
              <a:t> 40 </a:t>
            </a:r>
            <a:r>
              <a:rPr lang="en-US" sz="2800" dirty="0" err="1"/>
              <a:t>stanovnika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EU, SAD </a:t>
            </a:r>
            <a:r>
              <a:rPr lang="sr-Latn-RS" sz="2800" dirty="0" smtClean="0"/>
              <a:t>1 </a:t>
            </a:r>
            <a:r>
              <a:rPr lang="en-US" sz="2800" dirty="0" err="1" smtClean="0"/>
              <a:t>vozilo</a:t>
            </a:r>
            <a:r>
              <a:rPr lang="en-US" sz="2800" dirty="0" smtClean="0"/>
              <a:t> </a:t>
            </a:r>
            <a:r>
              <a:rPr lang="en-US" sz="2800" dirty="0" err="1"/>
              <a:t>na</a:t>
            </a:r>
            <a:r>
              <a:rPr lang="en-US" sz="2800" dirty="0"/>
              <a:t> 2 </a:t>
            </a:r>
            <a:r>
              <a:rPr lang="en-US" sz="2800" dirty="0" err="1"/>
              <a:t>stanovnika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z="3200" b="1" smtClean="0"/>
              <a:t>Uticaj</a:t>
            </a:r>
            <a:r>
              <a:rPr lang="sr-Latn-CS" sz="3200" b="1" smtClean="0"/>
              <a:t> na aerozagađenje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9630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endParaRPr lang="sr-Latn-CS" sz="2000" dirty="0" smtClean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endParaRPr lang="en-US" sz="2400" dirty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ru-RU" sz="2400" dirty="0"/>
              <a:t>Stanje voznog parka u Srbiji je </a:t>
            </a:r>
            <a:r>
              <a:rPr lang="ru-RU" sz="2400" dirty="0" smtClean="0"/>
              <a:t>nezadovoljavajuće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err="1" smtClean="0"/>
              <a:t>Smatra</a:t>
            </a:r>
            <a:r>
              <a:rPr lang="en-US" sz="2400" dirty="0" smtClean="0"/>
              <a:t> se da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drumska</a:t>
            </a:r>
            <a:r>
              <a:rPr lang="en-US" sz="2400" dirty="0" smtClean="0"/>
              <a:t> </a:t>
            </a:r>
            <a:r>
              <a:rPr lang="en-US" sz="2400" dirty="0" err="1" smtClean="0"/>
              <a:t>vozila</a:t>
            </a:r>
            <a:r>
              <a:rPr lang="en-US" sz="2400" dirty="0" smtClean="0"/>
              <a:t> </a:t>
            </a:r>
            <a:r>
              <a:rPr lang="en-US" sz="2400" dirty="0" err="1" smtClean="0"/>
              <a:t>jedan</a:t>
            </a:r>
            <a:r>
              <a:rPr lang="en-US" sz="2400" dirty="0" smtClean="0"/>
              <a:t> od </a:t>
            </a:r>
            <a:r>
              <a:rPr lang="en-US" sz="2400" dirty="0" err="1" smtClean="0"/>
              <a:t>glavnih</a:t>
            </a:r>
            <a:r>
              <a:rPr lang="en-US" sz="2400" dirty="0" smtClean="0"/>
              <a:t> </a:t>
            </a:r>
            <a:r>
              <a:rPr lang="en-US" sz="2400" dirty="0" err="1" smtClean="0"/>
              <a:t>zagađivača</a:t>
            </a:r>
            <a:r>
              <a:rPr lang="en-US" sz="2400" dirty="0" smtClean="0"/>
              <a:t> </a:t>
            </a:r>
            <a:r>
              <a:rPr lang="en-US" sz="2400" dirty="0" err="1" smtClean="0"/>
              <a:t>vazduha</a:t>
            </a:r>
            <a:r>
              <a:rPr lang="en-US" sz="2400" dirty="0" smtClean="0"/>
              <a:t> u </a:t>
            </a:r>
            <a:r>
              <a:rPr lang="en-US" sz="2400" dirty="0" err="1" smtClean="0"/>
              <a:t>Srbiji</a:t>
            </a:r>
            <a:r>
              <a:rPr lang="en-US" sz="2400" dirty="0" smtClean="0"/>
              <a:t>,</a:t>
            </a:r>
            <a:r>
              <a:rPr lang="sr-Latn-CS" sz="2400" dirty="0" smtClean="0"/>
              <a:t> </a:t>
            </a:r>
            <a:r>
              <a:rPr lang="en-US" sz="2400" dirty="0" err="1" smtClean="0"/>
              <a:t>posebno</a:t>
            </a:r>
            <a:r>
              <a:rPr lang="en-US" sz="2400" dirty="0" smtClean="0"/>
              <a:t> u </a:t>
            </a:r>
            <a:r>
              <a:rPr lang="en-US" sz="2400" dirty="0" err="1" smtClean="0"/>
              <a:t>većim</a:t>
            </a:r>
            <a:r>
              <a:rPr lang="en-US" sz="2400" dirty="0" smtClean="0"/>
              <a:t> </a:t>
            </a:r>
            <a:r>
              <a:rPr lang="en-US" sz="2400" dirty="0" err="1" smtClean="0"/>
              <a:t>gradovima</a:t>
            </a:r>
            <a:r>
              <a:rPr lang="en-US" sz="2400" dirty="0" smtClean="0"/>
              <a:t> </a:t>
            </a:r>
            <a:endParaRPr lang="sr-Latn-CS" sz="2400" dirty="0" smtClean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/>
              <a:t>U </a:t>
            </a:r>
            <a:r>
              <a:rPr lang="en-US" sz="2400" dirty="0" err="1" smtClean="0"/>
              <a:t>Srbiji</a:t>
            </a:r>
            <a:r>
              <a:rPr lang="en-US" sz="2400" dirty="0" smtClean="0"/>
              <a:t> </a:t>
            </a:r>
            <a:r>
              <a:rPr lang="en-US" sz="2400" dirty="0" err="1" smtClean="0"/>
              <a:t>postoji</a:t>
            </a:r>
            <a:r>
              <a:rPr lang="en-US" sz="2400" dirty="0" smtClean="0"/>
              <a:t> </a:t>
            </a:r>
            <a:r>
              <a:rPr lang="sr-Latn-CS" sz="2400" dirty="0" smtClean="0"/>
              <a:t>nekoliko </a:t>
            </a:r>
            <a:r>
              <a:rPr lang="en-US" sz="2400" dirty="0" err="1" smtClean="0"/>
              <a:t>registrovan</a:t>
            </a:r>
            <a:r>
              <a:rPr lang="sr-Latn-CS" sz="2400" dirty="0" smtClean="0"/>
              <a:t>ih</a:t>
            </a:r>
            <a:r>
              <a:rPr lang="en-US" sz="2400" dirty="0" smtClean="0"/>
              <a:t> </a:t>
            </a:r>
            <a:r>
              <a:rPr lang="en-US" sz="2400" dirty="0" err="1" smtClean="0"/>
              <a:t>prevozn</a:t>
            </a:r>
            <a:r>
              <a:rPr lang="sr-Latn-CS" sz="2400" dirty="0" smtClean="0"/>
              <a:t>ih</a:t>
            </a:r>
            <a:r>
              <a:rPr lang="en-US" sz="2400" dirty="0" smtClean="0"/>
              <a:t> </a:t>
            </a:r>
            <a:r>
              <a:rPr lang="en-US" sz="2400" dirty="0" err="1" smtClean="0"/>
              <a:t>sredst</a:t>
            </a:r>
            <a:r>
              <a:rPr lang="sr-Latn-CS" sz="2400" dirty="0" smtClean="0"/>
              <a:t>ava</a:t>
            </a:r>
            <a:r>
              <a:rPr lang="sr-Cyrl-CS" sz="2400" dirty="0" smtClean="0"/>
              <a:t> sa pogonom na </a:t>
            </a:r>
            <a:r>
              <a:rPr lang="en-US" sz="2400" dirty="0" err="1" smtClean="0"/>
              <a:t>prirodni</a:t>
            </a:r>
            <a:r>
              <a:rPr lang="en-US" sz="2400" dirty="0" smtClean="0"/>
              <a:t> gas </a:t>
            </a:r>
            <a:r>
              <a:rPr lang="sr-Latn-CS" sz="2400" dirty="0" smtClean="0"/>
              <a:t>(CNG)</a:t>
            </a:r>
            <a:endParaRPr lang="sr-Cyrl-CS" sz="2400" dirty="0" smtClean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err="1" smtClean="0"/>
              <a:t>Privatni</a:t>
            </a:r>
            <a:r>
              <a:rPr lang="en-US" sz="2400" dirty="0" smtClean="0"/>
              <a:t> </a:t>
            </a:r>
            <a:r>
              <a:rPr lang="en-US" sz="2400" dirty="0" err="1" smtClean="0"/>
              <a:t>automobilski</a:t>
            </a:r>
            <a:r>
              <a:rPr lang="en-US" sz="2400" dirty="0" smtClean="0"/>
              <a:t> park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prirodan</a:t>
            </a:r>
            <a:r>
              <a:rPr lang="en-US" sz="2400" dirty="0" smtClean="0"/>
              <a:t> gas </a:t>
            </a:r>
            <a:r>
              <a:rPr lang="sr-Latn-CS" sz="2400" dirty="0" smtClean="0"/>
              <a:t>skoro da </a:t>
            </a:r>
            <a:r>
              <a:rPr lang="en-US" sz="2400" dirty="0" smtClean="0"/>
              <a:t>ne </a:t>
            </a:r>
            <a:r>
              <a:rPr lang="en-US" sz="2400" dirty="0" err="1" smtClean="0"/>
              <a:t>postoji</a:t>
            </a:r>
            <a:r>
              <a:rPr lang="en-US" sz="2400" dirty="0" smtClean="0"/>
              <a:t> </a:t>
            </a:r>
            <a:endParaRPr lang="sr-Cyrl-CS" sz="2400" dirty="0" smtClean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sr-Latn-CS" sz="2400" dirty="0" smtClean="0"/>
              <a:t>Veliki je b</a:t>
            </a:r>
            <a:r>
              <a:rPr lang="en-US" sz="2400" dirty="0" err="1" smtClean="0"/>
              <a:t>roj</a:t>
            </a:r>
            <a:r>
              <a:rPr lang="en-US" sz="2400" dirty="0" smtClean="0"/>
              <a:t> </a:t>
            </a:r>
            <a:r>
              <a:rPr lang="en-US" sz="2400" dirty="0" err="1" smtClean="0"/>
              <a:t>vozila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pogonom</a:t>
            </a:r>
            <a:r>
              <a:rPr lang="sr-Cyrl-CS" sz="2400" dirty="0" smtClean="0"/>
              <a:t> na </a:t>
            </a:r>
            <a:r>
              <a:rPr lang="en-US" sz="2400" dirty="0" err="1" smtClean="0"/>
              <a:t>tečni</a:t>
            </a:r>
            <a:r>
              <a:rPr lang="en-US" sz="2400" dirty="0" smtClean="0"/>
              <a:t> </a:t>
            </a:r>
            <a:r>
              <a:rPr lang="en-US" sz="2400" dirty="0" err="1" smtClean="0"/>
              <a:t>naftni</a:t>
            </a:r>
            <a:r>
              <a:rPr lang="en-US" sz="2400" dirty="0" smtClean="0"/>
              <a:t> gas</a:t>
            </a:r>
            <a:r>
              <a:rPr lang="sr-Latn-CS" sz="2400" dirty="0" smtClean="0"/>
              <a:t> (L</a:t>
            </a:r>
            <a:r>
              <a:rPr lang="en-GB" sz="2400" dirty="0" smtClean="0"/>
              <a:t>P</a:t>
            </a:r>
            <a:r>
              <a:rPr lang="sr-Latn-CS" sz="2400" dirty="0" smtClean="0"/>
              <a:t>G)</a:t>
            </a:r>
            <a:endParaRPr lang="sr-Cyrl-CS" sz="2400" dirty="0" smtClean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endParaRPr lang="sr-Latn-CS" sz="2400" dirty="0" smtClean="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539750" y="1412875"/>
            <a:ext cx="8135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14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z="3200" b="1" dirty="0" smtClean="0"/>
              <a:t>Uticaj</a:t>
            </a:r>
            <a:r>
              <a:rPr lang="sr-Latn-CS" sz="3200" b="1" dirty="0" smtClean="0"/>
              <a:t> na aerozagađenje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CS" sz="2000" smtClean="0"/>
          </a:p>
          <a:p>
            <a:pPr eaLnBrk="1" hangingPunct="1"/>
            <a:endParaRPr lang="sr-Latn-CS" sz="2000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39750" y="1700213"/>
            <a:ext cx="8280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r-Latn-CS" dirty="0"/>
              <a:t> </a:t>
            </a:r>
            <a:r>
              <a:rPr lang="en-US" dirty="0" err="1"/>
              <a:t>Zagađenje</a:t>
            </a:r>
            <a:r>
              <a:rPr lang="en-US" dirty="0"/>
              <a:t> </a:t>
            </a:r>
            <a:r>
              <a:rPr lang="en-US" dirty="0" err="1"/>
              <a:t>vazduha</a:t>
            </a:r>
            <a:r>
              <a:rPr lang="en-US" dirty="0"/>
              <a:t> </a:t>
            </a:r>
            <a:r>
              <a:rPr lang="en-US" dirty="0" err="1"/>
              <a:t>usled</a:t>
            </a:r>
            <a:r>
              <a:rPr lang="en-US" dirty="0"/>
              <a:t> </a:t>
            </a:r>
            <a:r>
              <a:rPr lang="sr-Cyrl-CS" dirty="0" smtClean="0"/>
              <a:t>transport</a:t>
            </a:r>
            <a:r>
              <a:rPr lang="en-US" dirty="0" smtClean="0"/>
              <a:t>a</a:t>
            </a:r>
            <a:r>
              <a:rPr lang="sr-Cyrl-CS" dirty="0" smtClean="0"/>
              <a:t> </a:t>
            </a:r>
            <a:r>
              <a:rPr lang="en-US" dirty="0" smtClean="0"/>
              <a:t>je </a:t>
            </a:r>
            <a:r>
              <a:rPr lang="en-US" dirty="0" err="1"/>
              <a:t>povećano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 smtClean="0"/>
              <a:t>poslednj</a:t>
            </a:r>
            <a:r>
              <a:rPr lang="sr-Latn-RS" dirty="0" smtClean="0"/>
              <a:t>e dve decenije</a:t>
            </a:r>
            <a:r>
              <a:rPr lang="en-US" dirty="0" smtClean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uvoza</a:t>
            </a:r>
            <a:r>
              <a:rPr lang="en-US" dirty="0"/>
              <a:t> </a:t>
            </a:r>
            <a:r>
              <a:rPr lang="en-US" dirty="0" err="1"/>
              <a:t>velikog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polovnih</a:t>
            </a:r>
            <a:r>
              <a:rPr lang="en-US" dirty="0"/>
              <a:t> </a:t>
            </a:r>
            <a:r>
              <a:rPr lang="en-US" dirty="0" err="1"/>
              <a:t>automobila</a:t>
            </a:r>
            <a:endParaRPr lang="sr-Latn-CS" dirty="0"/>
          </a:p>
          <a:p>
            <a:pPr algn="just" eaLnBrk="1" hangingPunct="1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Emisijom</a:t>
            </a:r>
            <a:r>
              <a:rPr lang="en-US" dirty="0"/>
              <a:t> </a:t>
            </a:r>
            <a:r>
              <a:rPr lang="en-US" dirty="0" err="1"/>
              <a:t>izduvnih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oslobađanja</a:t>
            </a:r>
            <a:r>
              <a:rPr lang="en-US" dirty="0"/>
              <a:t> SO</a:t>
            </a:r>
            <a:r>
              <a:rPr lang="en-US" baseline="-25000" dirty="0"/>
              <a:t>2</a:t>
            </a:r>
            <a:r>
              <a:rPr lang="en-US" dirty="0"/>
              <a:t>,</a:t>
            </a:r>
            <a:r>
              <a:rPr lang="sr-Cyrl-CS" dirty="0"/>
              <a:t> </a:t>
            </a:r>
            <a:r>
              <a:rPr lang="en-US" dirty="0" err="1"/>
              <a:t>NO</a:t>
            </a:r>
            <a:r>
              <a:rPr lang="en-US" baseline="-25000" dirty="0" err="1"/>
              <a:t>x</a:t>
            </a:r>
            <a:r>
              <a:rPr lang="en-US" dirty="0"/>
              <a:t>, O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dirty="0" err="1"/>
              <a:t>čestica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olova</a:t>
            </a:r>
            <a:r>
              <a:rPr lang="en-US" dirty="0"/>
              <a:t> u </a:t>
            </a:r>
            <a:r>
              <a:rPr lang="en-US" dirty="0" err="1"/>
              <a:t>atmosferu</a:t>
            </a:r>
            <a:endParaRPr lang="sr-Latn-CS" dirty="0"/>
          </a:p>
          <a:p>
            <a:pPr algn="just" eaLnBrk="1" hangingPunct="1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Zagađenje</a:t>
            </a:r>
            <a:r>
              <a:rPr lang="en-US" dirty="0"/>
              <a:t> </a:t>
            </a:r>
            <a:r>
              <a:rPr lang="en-US" dirty="0" err="1"/>
              <a:t>sumporom</a:t>
            </a:r>
            <a:r>
              <a:rPr lang="en-US" dirty="0"/>
              <a:t> je </a:t>
            </a:r>
            <a:r>
              <a:rPr lang="en-US" dirty="0" err="1"/>
              <a:t>posebno</a:t>
            </a:r>
            <a:r>
              <a:rPr lang="sr-Cyrl-CS" dirty="0"/>
              <a:t> </a:t>
            </a:r>
            <a:r>
              <a:rPr lang="en-US" dirty="0" err="1"/>
              <a:t>problematično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lošeg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 (</a:t>
            </a:r>
            <a:r>
              <a:rPr lang="en-US" dirty="0" err="1"/>
              <a:t>visoko-sumporni</a:t>
            </a:r>
            <a:r>
              <a:rPr lang="en-US" dirty="0"/>
              <a:t> </a:t>
            </a:r>
            <a:r>
              <a:rPr lang="en-US" dirty="0" err="1"/>
              <a:t>dizel</a:t>
            </a:r>
            <a:r>
              <a:rPr lang="en-US" dirty="0"/>
              <a:t>)</a:t>
            </a:r>
            <a:endParaRPr lang="sr-Latn-CS" dirty="0"/>
          </a:p>
          <a:p>
            <a:pPr algn="just" eaLnBrk="1" hangingPunct="1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Imisiona</a:t>
            </a:r>
            <a:r>
              <a:rPr lang="en-US" dirty="0"/>
              <a:t> </a:t>
            </a:r>
            <a:r>
              <a:rPr lang="en-US" dirty="0" err="1"/>
              <a:t>koncentracija</a:t>
            </a:r>
            <a:r>
              <a:rPr lang="en-US" dirty="0"/>
              <a:t> </a:t>
            </a:r>
            <a:r>
              <a:rPr lang="en-US" dirty="0" err="1"/>
              <a:t>azotovih</a:t>
            </a:r>
            <a:r>
              <a:rPr lang="en-US" dirty="0"/>
              <a:t> </a:t>
            </a:r>
            <a:r>
              <a:rPr lang="en-US" dirty="0" err="1"/>
              <a:t>oksida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ugljenmonoksida</a:t>
            </a:r>
            <a:r>
              <a:rPr lang="en-US" dirty="0"/>
              <a:t> </a:t>
            </a:r>
            <a:r>
              <a:rPr lang="en-US" dirty="0" err="1"/>
              <a:t>redovno</a:t>
            </a:r>
            <a:r>
              <a:rPr lang="en-US" dirty="0"/>
              <a:t> </a:t>
            </a:r>
            <a:r>
              <a:rPr lang="en-US" dirty="0" err="1"/>
              <a:t>prelazi</a:t>
            </a:r>
            <a:r>
              <a:rPr lang="sr-Cyrl-CS" dirty="0"/>
              <a:t> </a:t>
            </a:r>
            <a:r>
              <a:rPr lang="en-US" dirty="0" err="1"/>
              <a:t>dozvoljeni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u </a:t>
            </a:r>
            <a:r>
              <a:rPr lang="en-US" dirty="0" err="1"/>
              <a:t>Beogradu</a:t>
            </a:r>
            <a:r>
              <a:rPr lang="en-US" dirty="0"/>
              <a:t> (</a:t>
            </a:r>
            <a:r>
              <a:rPr lang="en-US" dirty="0" err="1"/>
              <a:t>posebno</a:t>
            </a:r>
            <a:r>
              <a:rPr lang="en-US" dirty="0"/>
              <a:t> u </a:t>
            </a:r>
            <a:r>
              <a:rPr lang="en-US" dirty="0" err="1"/>
              <a:t>centru</a:t>
            </a:r>
            <a:r>
              <a:rPr lang="en-US" dirty="0"/>
              <a:t> </a:t>
            </a:r>
            <a:r>
              <a:rPr lang="en-US" dirty="0" err="1"/>
              <a:t>grada</a:t>
            </a:r>
            <a:r>
              <a:rPr lang="en-US" dirty="0"/>
              <a:t>). </a:t>
            </a:r>
            <a:endParaRPr lang="sr-Cyrl-CS" dirty="0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539750" y="1341438"/>
            <a:ext cx="8135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Uzroci problema</a:t>
            </a:r>
            <a:r>
              <a:rPr lang="en-US" sz="3200" smtClean="0"/>
              <a:t>:</a:t>
            </a:r>
            <a:endParaRPr lang="sr-Latn-CS" sz="32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US" sz="1600" smtClean="0"/>
          </a:p>
          <a:p>
            <a:pPr eaLnBrk="1" hangingPunct="1">
              <a:spcAft>
                <a:spcPct val="20000"/>
              </a:spcAft>
            </a:pPr>
            <a:r>
              <a:rPr lang="en-US" sz="2400" smtClean="0"/>
              <a:t>zastarelost i tehnička neispravnost vozila;</a:t>
            </a:r>
          </a:p>
          <a:p>
            <a:pPr eaLnBrk="1" hangingPunct="1">
              <a:spcAft>
                <a:spcPct val="20000"/>
              </a:spcAft>
            </a:pPr>
            <a:r>
              <a:rPr lang="en-US" sz="2400" smtClean="0"/>
              <a:t>nedovoljno korišćenje prirodnog gasa i drugih alternativnih goriva;</a:t>
            </a:r>
          </a:p>
          <a:p>
            <a:pPr eaLnBrk="1" hangingPunct="1">
              <a:spcAft>
                <a:spcPct val="20000"/>
              </a:spcAft>
            </a:pPr>
            <a:r>
              <a:rPr lang="en-US" sz="2400" smtClean="0"/>
              <a:t>prekomerna orijentacija na drumski saobraćaj;</a:t>
            </a:r>
          </a:p>
          <a:p>
            <a:pPr eaLnBrk="1" hangingPunct="1">
              <a:spcAft>
                <a:spcPct val="20000"/>
              </a:spcAft>
            </a:pPr>
            <a:r>
              <a:rPr lang="en-US" sz="2400" smtClean="0"/>
              <a:t>nedovoljna gradska i vangradska mreža puteva za povećan obim</a:t>
            </a:r>
            <a:r>
              <a:rPr lang="sr-Latn-CS" sz="2400" smtClean="0"/>
              <a:t> </a:t>
            </a:r>
            <a:r>
              <a:rPr lang="en-US" sz="2400" smtClean="0"/>
              <a:t>saobraćaja,uključujući nedovoljan broj obilaznica;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539750" y="1268413"/>
            <a:ext cx="8135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err="1" smtClean="0"/>
              <a:t>Uzroci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problema</a:t>
            </a:r>
            <a:r>
              <a:rPr lang="sr-Latn-CS" sz="3200" dirty="0"/>
              <a:t>:</a:t>
            </a:r>
            <a:endParaRPr lang="sr-Latn-CS" sz="32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US" sz="1600" dirty="0" smtClean="0"/>
          </a:p>
          <a:p>
            <a:pPr algn="just" eaLnBrk="1" hangingPunct="1"/>
            <a:r>
              <a:rPr lang="en-US" sz="2400" dirty="0" err="1" smtClean="0"/>
              <a:t>loše</a:t>
            </a:r>
            <a:r>
              <a:rPr lang="en-US" sz="2400" dirty="0" smtClean="0"/>
              <a:t> </a:t>
            </a:r>
            <a:r>
              <a:rPr lang="en-US" sz="2400" dirty="0" err="1" smtClean="0"/>
              <a:t>sprovođenje</a:t>
            </a:r>
            <a:r>
              <a:rPr lang="en-US" sz="2400" dirty="0" smtClean="0"/>
              <a:t> </a:t>
            </a:r>
            <a:r>
              <a:rPr lang="en-US" sz="2400" dirty="0" err="1" smtClean="0"/>
              <a:t>propisa</a:t>
            </a:r>
            <a:r>
              <a:rPr lang="en-US" sz="2400" dirty="0" smtClean="0"/>
              <a:t> o </a:t>
            </a:r>
            <a:r>
              <a:rPr lang="en-US" sz="2400" dirty="0" err="1" smtClean="0"/>
              <a:t>emisiji</a:t>
            </a:r>
            <a:r>
              <a:rPr lang="en-US" sz="2400" dirty="0" smtClean="0"/>
              <a:t> </a:t>
            </a:r>
            <a:r>
              <a:rPr lang="en-US" sz="2400" dirty="0" err="1" smtClean="0"/>
              <a:t>izduvnih</a:t>
            </a:r>
            <a:r>
              <a:rPr lang="en-US" sz="2400" dirty="0" smtClean="0"/>
              <a:t> </a:t>
            </a:r>
            <a:r>
              <a:rPr lang="en-US" sz="2400" dirty="0" err="1" smtClean="0"/>
              <a:t>gasova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 </a:t>
            </a:r>
            <a:r>
              <a:rPr lang="en-US" sz="2400" dirty="0" err="1" smtClean="0"/>
              <a:t>motornih</a:t>
            </a:r>
            <a:r>
              <a:rPr lang="en-US" sz="2400" dirty="0" smtClean="0"/>
              <a:t> </a:t>
            </a:r>
            <a:r>
              <a:rPr lang="en-US" sz="2400" dirty="0" err="1" smtClean="0"/>
              <a:t>vozila</a:t>
            </a:r>
            <a:r>
              <a:rPr lang="en-US" sz="2400" dirty="0" smtClean="0"/>
              <a:t>;</a:t>
            </a:r>
          </a:p>
          <a:p>
            <a:pPr algn="just" eaLnBrk="1" hangingPunct="1"/>
            <a:r>
              <a:rPr lang="en-US" sz="2400" dirty="0" err="1" smtClean="0"/>
              <a:t>neodgovarajući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standardi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kvalitet</a:t>
            </a:r>
            <a:r>
              <a:rPr lang="en-US" sz="2400" dirty="0" smtClean="0"/>
              <a:t> </a:t>
            </a:r>
            <a:r>
              <a:rPr lang="en-US" sz="2400" dirty="0" err="1" smtClean="0"/>
              <a:t>goriva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dopuštaju</a:t>
            </a:r>
            <a:r>
              <a:rPr lang="en-US" sz="2400" dirty="0" smtClean="0"/>
              <a:t> </a:t>
            </a:r>
            <a:r>
              <a:rPr lang="en-US" sz="2400" dirty="0" err="1" smtClean="0"/>
              <a:t>prekomerni</a:t>
            </a:r>
            <a:r>
              <a:rPr lang="sr-Latn-CS" sz="2400" dirty="0" smtClean="0"/>
              <a:t> </a:t>
            </a:r>
            <a:r>
              <a:rPr lang="en-US" sz="2400" dirty="0" err="1" smtClean="0"/>
              <a:t>sadržaj</a:t>
            </a:r>
            <a:r>
              <a:rPr lang="en-US" sz="2400" dirty="0" smtClean="0"/>
              <a:t> </a:t>
            </a:r>
            <a:r>
              <a:rPr lang="en-US" sz="2400" dirty="0" err="1" smtClean="0"/>
              <a:t>sumpora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PAH</a:t>
            </a:r>
            <a:r>
              <a:rPr lang="sr-Latn-CS" sz="2400" dirty="0" smtClean="0"/>
              <a:t> (policikličnih aromatičnih ugljovodonika)</a:t>
            </a:r>
            <a:r>
              <a:rPr lang="en-US" sz="2400" dirty="0" smtClean="0"/>
              <a:t>;</a:t>
            </a:r>
          </a:p>
          <a:p>
            <a:pPr algn="just" eaLnBrk="1" hangingPunct="1"/>
            <a:r>
              <a:rPr lang="en-US" sz="2400" dirty="0" err="1" smtClean="0"/>
              <a:t>nedostatak</a:t>
            </a:r>
            <a:r>
              <a:rPr lang="en-US" sz="2400" dirty="0" smtClean="0"/>
              <a:t> </a:t>
            </a:r>
            <a:r>
              <a:rPr lang="en-US" sz="2400" dirty="0" err="1" smtClean="0"/>
              <a:t>tehnologije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ponovno</a:t>
            </a:r>
            <a:r>
              <a:rPr lang="en-US" sz="2400" dirty="0" smtClean="0"/>
              <a:t> </a:t>
            </a:r>
            <a:r>
              <a:rPr lang="en-US" sz="2400" dirty="0" err="1" smtClean="0"/>
              <a:t>iskorišćenje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isparavanja</a:t>
            </a:r>
            <a:r>
              <a:rPr lang="en-US" sz="2400" dirty="0" smtClean="0"/>
              <a:t> </a:t>
            </a:r>
            <a:r>
              <a:rPr lang="en-US" sz="2400" dirty="0" err="1" smtClean="0"/>
              <a:t>pri</a:t>
            </a:r>
            <a:r>
              <a:rPr lang="sr-Latn-CS" sz="2400" dirty="0" smtClean="0"/>
              <a:t> </a:t>
            </a:r>
            <a:r>
              <a:rPr lang="en-US" sz="2400" dirty="0" err="1" smtClean="0"/>
              <a:t>rukovanju</a:t>
            </a:r>
            <a:r>
              <a:rPr lang="en-US" sz="2400" dirty="0" smtClean="0"/>
              <a:t> </a:t>
            </a:r>
            <a:r>
              <a:rPr lang="en-US" sz="2400" dirty="0" err="1" smtClean="0"/>
              <a:t>gorivom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terminalima</a:t>
            </a:r>
            <a:r>
              <a:rPr lang="en-US" sz="2400" dirty="0" smtClean="0"/>
              <a:t>, </a:t>
            </a:r>
            <a:r>
              <a:rPr lang="en-US" sz="2400" dirty="0" err="1" smtClean="0"/>
              <a:t>benzinskim</a:t>
            </a:r>
            <a:r>
              <a:rPr lang="en-US" sz="2400" dirty="0" smtClean="0"/>
              <a:t> </a:t>
            </a:r>
            <a:r>
              <a:rPr lang="en-US" sz="2400" dirty="0" err="1" smtClean="0"/>
              <a:t>pumpama</a:t>
            </a:r>
            <a:r>
              <a:rPr lang="en-US" sz="2400" dirty="0" smtClean="0"/>
              <a:t>, </a:t>
            </a:r>
            <a:r>
              <a:rPr lang="en-US" sz="2400" dirty="0" err="1" smtClean="0"/>
              <a:t>cisternama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sr-Latn-CS" sz="2400" dirty="0" smtClean="0"/>
              <a:t> </a:t>
            </a:r>
            <a:r>
              <a:rPr lang="en-US" sz="2400" dirty="0" err="1" smtClean="0"/>
              <a:t>tankerima</a:t>
            </a:r>
            <a:r>
              <a:rPr lang="en-US" sz="2400" dirty="0" smtClean="0"/>
              <a:t>;</a:t>
            </a:r>
          </a:p>
          <a:p>
            <a:pPr algn="just" eaLnBrk="1" hangingPunct="1"/>
            <a:r>
              <a:rPr lang="en-US" sz="2400" dirty="0" err="1" smtClean="0"/>
              <a:t>nedovoljna</a:t>
            </a:r>
            <a:r>
              <a:rPr lang="en-US" sz="2400" dirty="0" smtClean="0"/>
              <a:t> </a:t>
            </a:r>
            <a:r>
              <a:rPr lang="en-US" sz="2400" dirty="0" err="1" smtClean="0"/>
              <a:t>zastupljenost</a:t>
            </a:r>
            <a:r>
              <a:rPr lang="en-US" sz="2400" dirty="0" smtClean="0"/>
              <a:t> </a:t>
            </a:r>
            <a:r>
              <a:rPr lang="en-US" sz="2400" dirty="0" err="1" smtClean="0"/>
              <a:t>javnog</a:t>
            </a:r>
            <a:r>
              <a:rPr lang="en-US" sz="2400" dirty="0" smtClean="0"/>
              <a:t> </a:t>
            </a:r>
            <a:r>
              <a:rPr lang="en-US" sz="2400" dirty="0" err="1" smtClean="0"/>
              <a:t>prevoza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zastareo</a:t>
            </a:r>
            <a:r>
              <a:rPr lang="en-US" sz="2400" dirty="0" smtClean="0"/>
              <a:t> </a:t>
            </a:r>
            <a:r>
              <a:rPr lang="en-US" sz="2400" dirty="0" err="1" smtClean="0"/>
              <a:t>vozni</a:t>
            </a:r>
            <a:r>
              <a:rPr lang="en-US" sz="2400" dirty="0" smtClean="0"/>
              <a:t> p</a:t>
            </a:r>
            <a:r>
              <a:rPr lang="sr-Latn-CS" sz="2400" dirty="0" smtClean="0"/>
              <a:t>a</a:t>
            </a:r>
            <a:r>
              <a:rPr lang="en-US" sz="2400" dirty="0" err="1" smtClean="0"/>
              <a:t>rk</a:t>
            </a:r>
            <a:r>
              <a:rPr lang="en-US" sz="2400" dirty="0" smtClean="0"/>
              <a:t> </a:t>
            </a:r>
            <a:r>
              <a:rPr lang="en-US" sz="2400" dirty="0" err="1" smtClean="0"/>
              <a:t>javnih</a:t>
            </a:r>
            <a:r>
              <a:rPr lang="sr-Latn-CS" sz="2400" dirty="0" smtClean="0"/>
              <a:t> </a:t>
            </a:r>
            <a:r>
              <a:rPr lang="en-US" sz="2400" dirty="0" err="1" smtClean="0"/>
              <a:t>saobraćajnih</a:t>
            </a:r>
            <a:r>
              <a:rPr lang="en-US" sz="2400" dirty="0" smtClean="0"/>
              <a:t> </a:t>
            </a:r>
            <a:r>
              <a:rPr lang="en-US" sz="2400" dirty="0" err="1" smtClean="0"/>
              <a:t>preduzeća</a:t>
            </a:r>
            <a:r>
              <a:rPr lang="en-US" sz="2400" dirty="0" smtClean="0"/>
              <a:t>.</a:t>
            </a:r>
            <a:endParaRPr lang="sr-Latn-CS" sz="2400" dirty="0" smtClean="0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539750" y="1268413"/>
            <a:ext cx="8135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auto">
          <a:xfrm>
            <a:off x="1084263" y="2205038"/>
            <a:ext cx="6548437" cy="4022725"/>
          </a:xfrm>
          <a:custGeom>
            <a:avLst/>
            <a:gdLst>
              <a:gd name="T0" fmla="*/ 2147483647 w 4125"/>
              <a:gd name="T1" fmla="*/ 2147483647 h 2534"/>
              <a:gd name="T2" fmla="*/ 2147483647 w 4125"/>
              <a:gd name="T3" fmla="*/ 2147483647 h 2534"/>
              <a:gd name="T4" fmla="*/ 2147483647 w 4125"/>
              <a:gd name="T5" fmla="*/ 2147483647 h 2534"/>
              <a:gd name="T6" fmla="*/ 2147483647 w 4125"/>
              <a:gd name="T7" fmla="*/ 2147483647 h 2534"/>
              <a:gd name="T8" fmla="*/ 2147483647 w 4125"/>
              <a:gd name="T9" fmla="*/ 2147483647 h 2534"/>
              <a:gd name="T10" fmla="*/ 2147483647 w 4125"/>
              <a:gd name="T11" fmla="*/ 2147483647 h 2534"/>
              <a:gd name="T12" fmla="*/ 2147483647 w 4125"/>
              <a:gd name="T13" fmla="*/ 2147483647 h 2534"/>
              <a:gd name="T14" fmla="*/ 2147483647 w 4125"/>
              <a:gd name="T15" fmla="*/ 2147483647 h 2534"/>
              <a:gd name="T16" fmla="*/ 2147483647 w 4125"/>
              <a:gd name="T17" fmla="*/ 2147483647 h 2534"/>
              <a:gd name="T18" fmla="*/ 2147483647 w 4125"/>
              <a:gd name="T19" fmla="*/ 2147483647 h 2534"/>
              <a:gd name="T20" fmla="*/ 2147483647 w 4125"/>
              <a:gd name="T21" fmla="*/ 2147483647 h 2534"/>
              <a:gd name="T22" fmla="*/ 2147483647 w 4125"/>
              <a:gd name="T23" fmla="*/ 2147483647 h 2534"/>
              <a:gd name="T24" fmla="*/ 2147483647 w 4125"/>
              <a:gd name="T25" fmla="*/ 2147483647 h 2534"/>
              <a:gd name="T26" fmla="*/ 2147483647 w 4125"/>
              <a:gd name="T27" fmla="*/ 2147483647 h 2534"/>
              <a:gd name="T28" fmla="*/ 2147483647 w 4125"/>
              <a:gd name="T29" fmla="*/ 2147483647 h 2534"/>
              <a:gd name="T30" fmla="*/ 2147483647 w 4125"/>
              <a:gd name="T31" fmla="*/ 2147483647 h 2534"/>
              <a:gd name="T32" fmla="*/ 2147483647 w 4125"/>
              <a:gd name="T33" fmla="*/ 2147483647 h 2534"/>
              <a:gd name="T34" fmla="*/ 2147483647 w 4125"/>
              <a:gd name="T35" fmla="*/ 2147483647 h 2534"/>
              <a:gd name="T36" fmla="*/ 2147483647 w 4125"/>
              <a:gd name="T37" fmla="*/ 2147483647 h 2534"/>
              <a:gd name="T38" fmla="*/ 2147483647 w 4125"/>
              <a:gd name="T39" fmla="*/ 2147483647 h 2534"/>
              <a:gd name="T40" fmla="*/ 2147483647 w 4125"/>
              <a:gd name="T41" fmla="*/ 2147483647 h 2534"/>
              <a:gd name="T42" fmla="*/ 2147483647 w 4125"/>
              <a:gd name="T43" fmla="*/ 2147483647 h 2534"/>
              <a:gd name="T44" fmla="*/ 2147483647 w 4125"/>
              <a:gd name="T45" fmla="*/ 2147483647 h 2534"/>
              <a:gd name="T46" fmla="*/ 2147483647 w 4125"/>
              <a:gd name="T47" fmla="*/ 2147483647 h 2534"/>
              <a:gd name="T48" fmla="*/ 2147483647 w 4125"/>
              <a:gd name="T49" fmla="*/ 2147483647 h 2534"/>
              <a:gd name="T50" fmla="*/ 2147483647 w 4125"/>
              <a:gd name="T51" fmla="*/ 2147483647 h 2534"/>
              <a:gd name="T52" fmla="*/ 2147483647 w 4125"/>
              <a:gd name="T53" fmla="*/ 2147483647 h 2534"/>
              <a:gd name="T54" fmla="*/ 2147483647 w 4125"/>
              <a:gd name="T55" fmla="*/ 2147483647 h 2534"/>
              <a:gd name="T56" fmla="*/ 2147483647 w 4125"/>
              <a:gd name="T57" fmla="*/ 2147483647 h 2534"/>
              <a:gd name="T58" fmla="*/ 2147483647 w 4125"/>
              <a:gd name="T59" fmla="*/ 2147483647 h 2534"/>
              <a:gd name="T60" fmla="*/ 2147483647 w 4125"/>
              <a:gd name="T61" fmla="*/ 2147483647 h 2534"/>
              <a:gd name="T62" fmla="*/ 2147483647 w 4125"/>
              <a:gd name="T63" fmla="*/ 2147483647 h 2534"/>
              <a:gd name="T64" fmla="*/ 2147483647 w 4125"/>
              <a:gd name="T65" fmla="*/ 2147483647 h 2534"/>
              <a:gd name="T66" fmla="*/ 2147483647 w 4125"/>
              <a:gd name="T67" fmla="*/ 2147483647 h 2534"/>
              <a:gd name="T68" fmla="*/ 2147483647 w 4125"/>
              <a:gd name="T69" fmla="*/ 2147483647 h 2534"/>
              <a:gd name="T70" fmla="*/ 2147483647 w 4125"/>
              <a:gd name="T71" fmla="*/ 2147483647 h 2534"/>
              <a:gd name="T72" fmla="*/ 2147483647 w 4125"/>
              <a:gd name="T73" fmla="*/ 2147483647 h 2534"/>
              <a:gd name="T74" fmla="*/ 2147483647 w 4125"/>
              <a:gd name="T75" fmla="*/ 2147483647 h 2534"/>
              <a:gd name="T76" fmla="*/ 2147483647 w 4125"/>
              <a:gd name="T77" fmla="*/ 2147483647 h 2534"/>
              <a:gd name="T78" fmla="*/ 2147483647 w 4125"/>
              <a:gd name="T79" fmla="*/ 2147483647 h 2534"/>
              <a:gd name="T80" fmla="*/ 2147483647 w 4125"/>
              <a:gd name="T81" fmla="*/ 2147483647 h 2534"/>
              <a:gd name="T82" fmla="*/ 2147483647 w 4125"/>
              <a:gd name="T83" fmla="*/ 2147483647 h 2534"/>
              <a:gd name="T84" fmla="*/ 2147483647 w 4125"/>
              <a:gd name="T85" fmla="*/ 2147483647 h 253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125"/>
              <a:gd name="T130" fmla="*/ 0 h 2534"/>
              <a:gd name="T131" fmla="*/ 4125 w 4125"/>
              <a:gd name="T132" fmla="*/ 2534 h 253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125" h="2534">
                <a:moveTo>
                  <a:pt x="2063" y="2533"/>
                </a:moveTo>
                <a:lnTo>
                  <a:pt x="2168" y="2531"/>
                </a:lnTo>
                <a:lnTo>
                  <a:pt x="2273" y="2526"/>
                </a:lnTo>
                <a:lnTo>
                  <a:pt x="2376" y="2518"/>
                </a:lnTo>
                <a:lnTo>
                  <a:pt x="2477" y="2507"/>
                </a:lnTo>
                <a:lnTo>
                  <a:pt x="2577" y="2492"/>
                </a:lnTo>
                <a:lnTo>
                  <a:pt x="2674" y="2476"/>
                </a:lnTo>
                <a:lnTo>
                  <a:pt x="2770" y="2456"/>
                </a:lnTo>
                <a:lnTo>
                  <a:pt x="2863" y="2433"/>
                </a:lnTo>
                <a:lnTo>
                  <a:pt x="2955" y="2407"/>
                </a:lnTo>
                <a:lnTo>
                  <a:pt x="3044" y="2379"/>
                </a:lnTo>
                <a:lnTo>
                  <a:pt x="3130" y="2349"/>
                </a:lnTo>
                <a:lnTo>
                  <a:pt x="3214" y="2316"/>
                </a:lnTo>
                <a:lnTo>
                  <a:pt x="3295" y="2281"/>
                </a:lnTo>
                <a:lnTo>
                  <a:pt x="3373" y="2243"/>
                </a:lnTo>
                <a:lnTo>
                  <a:pt x="3447" y="2203"/>
                </a:lnTo>
                <a:lnTo>
                  <a:pt x="3519" y="2161"/>
                </a:lnTo>
                <a:lnTo>
                  <a:pt x="3588" y="2117"/>
                </a:lnTo>
                <a:lnTo>
                  <a:pt x="3653" y="2071"/>
                </a:lnTo>
                <a:lnTo>
                  <a:pt x="3714" y="2023"/>
                </a:lnTo>
                <a:lnTo>
                  <a:pt x="3771" y="1974"/>
                </a:lnTo>
                <a:lnTo>
                  <a:pt x="3825" y="1922"/>
                </a:lnTo>
                <a:lnTo>
                  <a:pt x="3875" y="1869"/>
                </a:lnTo>
                <a:lnTo>
                  <a:pt x="3920" y="1815"/>
                </a:lnTo>
                <a:lnTo>
                  <a:pt x="3962" y="1759"/>
                </a:lnTo>
                <a:lnTo>
                  <a:pt x="3999" y="1702"/>
                </a:lnTo>
                <a:lnTo>
                  <a:pt x="4031" y="1643"/>
                </a:lnTo>
                <a:lnTo>
                  <a:pt x="4059" y="1583"/>
                </a:lnTo>
                <a:lnTo>
                  <a:pt x="4082" y="1522"/>
                </a:lnTo>
                <a:lnTo>
                  <a:pt x="4101" y="1460"/>
                </a:lnTo>
                <a:lnTo>
                  <a:pt x="4113" y="1397"/>
                </a:lnTo>
                <a:lnTo>
                  <a:pt x="4122" y="1333"/>
                </a:lnTo>
                <a:lnTo>
                  <a:pt x="4124" y="1268"/>
                </a:lnTo>
                <a:lnTo>
                  <a:pt x="4122" y="1203"/>
                </a:lnTo>
                <a:lnTo>
                  <a:pt x="4113" y="1139"/>
                </a:lnTo>
                <a:lnTo>
                  <a:pt x="4101" y="1076"/>
                </a:lnTo>
                <a:lnTo>
                  <a:pt x="4082" y="1014"/>
                </a:lnTo>
                <a:lnTo>
                  <a:pt x="4059" y="953"/>
                </a:lnTo>
                <a:lnTo>
                  <a:pt x="4031" y="893"/>
                </a:lnTo>
                <a:lnTo>
                  <a:pt x="3999" y="834"/>
                </a:lnTo>
                <a:lnTo>
                  <a:pt x="3962" y="777"/>
                </a:lnTo>
                <a:lnTo>
                  <a:pt x="3920" y="721"/>
                </a:lnTo>
                <a:lnTo>
                  <a:pt x="3875" y="666"/>
                </a:lnTo>
                <a:lnTo>
                  <a:pt x="3825" y="613"/>
                </a:lnTo>
                <a:lnTo>
                  <a:pt x="3771" y="561"/>
                </a:lnTo>
                <a:lnTo>
                  <a:pt x="3714" y="512"/>
                </a:lnTo>
                <a:lnTo>
                  <a:pt x="3653" y="464"/>
                </a:lnTo>
                <a:lnTo>
                  <a:pt x="3588" y="418"/>
                </a:lnTo>
                <a:lnTo>
                  <a:pt x="3519" y="373"/>
                </a:lnTo>
                <a:lnTo>
                  <a:pt x="3447" y="331"/>
                </a:lnTo>
                <a:lnTo>
                  <a:pt x="3373" y="292"/>
                </a:lnTo>
                <a:lnTo>
                  <a:pt x="3295" y="254"/>
                </a:lnTo>
                <a:lnTo>
                  <a:pt x="3214" y="218"/>
                </a:lnTo>
                <a:lnTo>
                  <a:pt x="3130" y="185"/>
                </a:lnTo>
                <a:lnTo>
                  <a:pt x="3044" y="154"/>
                </a:lnTo>
                <a:lnTo>
                  <a:pt x="2955" y="126"/>
                </a:lnTo>
                <a:lnTo>
                  <a:pt x="2863" y="101"/>
                </a:lnTo>
                <a:lnTo>
                  <a:pt x="2770" y="78"/>
                </a:lnTo>
                <a:lnTo>
                  <a:pt x="2674" y="58"/>
                </a:lnTo>
                <a:lnTo>
                  <a:pt x="2577" y="40"/>
                </a:lnTo>
                <a:lnTo>
                  <a:pt x="2477" y="26"/>
                </a:lnTo>
                <a:lnTo>
                  <a:pt x="2376" y="15"/>
                </a:lnTo>
                <a:lnTo>
                  <a:pt x="2273" y="6"/>
                </a:lnTo>
                <a:lnTo>
                  <a:pt x="2168" y="2"/>
                </a:lnTo>
                <a:lnTo>
                  <a:pt x="2063" y="0"/>
                </a:lnTo>
                <a:lnTo>
                  <a:pt x="1957" y="2"/>
                </a:lnTo>
                <a:lnTo>
                  <a:pt x="1852" y="6"/>
                </a:lnTo>
                <a:lnTo>
                  <a:pt x="1749" y="15"/>
                </a:lnTo>
                <a:lnTo>
                  <a:pt x="1648" y="26"/>
                </a:lnTo>
                <a:lnTo>
                  <a:pt x="1548" y="40"/>
                </a:lnTo>
                <a:lnTo>
                  <a:pt x="1451" y="58"/>
                </a:lnTo>
                <a:lnTo>
                  <a:pt x="1354" y="78"/>
                </a:lnTo>
                <a:lnTo>
                  <a:pt x="1261" y="101"/>
                </a:lnTo>
                <a:lnTo>
                  <a:pt x="1170" y="126"/>
                </a:lnTo>
                <a:lnTo>
                  <a:pt x="1081" y="154"/>
                </a:lnTo>
                <a:lnTo>
                  <a:pt x="994" y="185"/>
                </a:lnTo>
                <a:lnTo>
                  <a:pt x="911" y="218"/>
                </a:lnTo>
                <a:lnTo>
                  <a:pt x="830" y="254"/>
                </a:lnTo>
                <a:lnTo>
                  <a:pt x="752" y="292"/>
                </a:lnTo>
                <a:lnTo>
                  <a:pt x="677" y="331"/>
                </a:lnTo>
                <a:lnTo>
                  <a:pt x="605" y="373"/>
                </a:lnTo>
                <a:lnTo>
                  <a:pt x="537" y="418"/>
                </a:lnTo>
                <a:lnTo>
                  <a:pt x="472" y="464"/>
                </a:lnTo>
                <a:lnTo>
                  <a:pt x="411" y="512"/>
                </a:lnTo>
                <a:lnTo>
                  <a:pt x="353" y="561"/>
                </a:lnTo>
                <a:lnTo>
                  <a:pt x="299" y="613"/>
                </a:lnTo>
                <a:lnTo>
                  <a:pt x="250" y="666"/>
                </a:lnTo>
                <a:lnTo>
                  <a:pt x="204" y="721"/>
                </a:lnTo>
                <a:lnTo>
                  <a:pt x="163" y="777"/>
                </a:lnTo>
                <a:lnTo>
                  <a:pt x="126" y="834"/>
                </a:lnTo>
                <a:lnTo>
                  <a:pt x="93" y="893"/>
                </a:lnTo>
                <a:lnTo>
                  <a:pt x="65" y="953"/>
                </a:lnTo>
                <a:lnTo>
                  <a:pt x="42" y="1014"/>
                </a:lnTo>
                <a:lnTo>
                  <a:pt x="24" y="1076"/>
                </a:lnTo>
                <a:lnTo>
                  <a:pt x="11" y="1139"/>
                </a:lnTo>
                <a:lnTo>
                  <a:pt x="3" y="1203"/>
                </a:lnTo>
                <a:lnTo>
                  <a:pt x="0" y="1268"/>
                </a:lnTo>
                <a:lnTo>
                  <a:pt x="3" y="1333"/>
                </a:lnTo>
                <a:lnTo>
                  <a:pt x="11" y="1397"/>
                </a:lnTo>
                <a:lnTo>
                  <a:pt x="24" y="1460"/>
                </a:lnTo>
                <a:lnTo>
                  <a:pt x="42" y="1522"/>
                </a:lnTo>
                <a:lnTo>
                  <a:pt x="65" y="1583"/>
                </a:lnTo>
                <a:lnTo>
                  <a:pt x="93" y="1643"/>
                </a:lnTo>
                <a:lnTo>
                  <a:pt x="126" y="1702"/>
                </a:lnTo>
                <a:lnTo>
                  <a:pt x="163" y="1759"/>
                </a:lnTo>
                <a:lnTo>
                  <a:pt x="204" y="1815"/>
                </a:lnTo>
                <a:lnTo>
                  <a:pt x="250" y="1869"/>
                </a:lnTo>
                <a:lnTo>
                  <a:pt x="299" y="1922"/>
                </a:lnTo>
                <a:lnTo>
                  <a:pt x="353" y="1974"/>
                </a:lnTo>
                <a:lnTo>
                  <a:pt x="411" y="2023"/>
                </a:lnTo>
                <a:lnTo>
                  <a:pt x="472" y="2071"/>
                </a:lnTo>
                <a:lnTo>
                  <a:pt x="537" y="2117"/>
                </a:lnTo>
                <a:lnTo>
                  <a:pt x="605" y="2161"/>
                </a:lnTo>
                <a:lnTo>
                  <a:pt x="677" y="2203"/>
                </a:lnTo>
                <a:lnTo>
                  <a:pt x="752" y="2243"/>
                </a:lnTo>
                <a:lnTo>
                  <a:pt x="830" y="2281"/>
                </a:lnTo>
                <a:lnTo>
                  <a:pt x="911" y="2316"/>
                </a:lnTo>
                <a:lnTo>
                  <a:pt x="994" y="2349"/>
                </a:lnTo>
                <a:lnTo>
                  <a:pt x="1081" y="2379"/>
                </a:lnTo>
                <a:lnTo>
                  <a:pt x="1170" y="2407"/>
                </a:lnTo>
                <a:lnTo>
                  <a:pt x="1261" y="2433"/>
                </a:lnTo>
                <a:lnTo>
                  <a:pt x="1354" y="2456"/>
                </a:lnTo>
                <a:lnTo>
                  <a:pt x="1451" y="2476"/>
                </a:lnTo>
                <a:lnTo>
                  <a:pt x="1548" y="2492"/>
                </a:lnTo>
                <a:lnTo>
                  <a:pt x="1648" y="2507"/>
                </a:lnTo>
                <a:lnTo>
                  <a:pt x="1749" y="2518"/>
                </a:lnTo>
                <a:lnTo>
                  <a:pt x="1852" y="2526"/>
                </a:lnTo>
                <a:lnTo>
                  <a:pt x="1957" y="2531"/>
                </a:lnTo>
                <a:lnTo>
                  <a:pt x="2063" y="2533"/>
                </a:lnTo>
              </a:path>
            </a:pathLst>
          </a:custGeom>
          <a:solidFill>
            <a:srgbClr val="66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Freeform 3"/>
          <p:cNvSpPr>
            <a:spLocks/>
          </p:cNvSpPr>
          <p:nvPr/>
        </p:nvSpPr>
        <p:spPr bwMode="auto">
          <a:xfrm>
            <a:off x="1084263" y="2205038"/>
            <a:ext cx="6548437" cy="4022725"/>
          </a:xfrm>
          <a:custGeom>
            <a:avLst/>
            <a:gdLst>
              <a:gd name="T0" fmla="*/ 2147483647 w 4125"/>
              <a:gd name="T1" fmla="*/ 2147483647 h 2534"/>
              <a:gd name="T2" fmla="*/ 2147483647 w 4125"/>
              <a:gd name="T3" fmla="*/ 2147483647 h 2534"/>
              <a:gd name="T4" fmla="*/ 2147483647 w 4125"/>
              <a:gd name="T5" fmla="*/ 2147483647 h 2534"/>
              <a:gd name="T6" fmla="*/ 2147483647 w 4125"/>
              <a:gd name="T7" fmla="*/ 2147483647 h 2534"/>
              <a:gd name="T8" fmla="*/ 2147483647 w 4125"/>
              <a:gd name="T9" fmla="*/ 2147483647 h 2534"/>
              <a:gd name="T10" fmla="*/ 2147483647 w 4125"/>
              <a:gd name="T11" fmla="*/ 2147483647 h 2534"/>
              <a:gd name="T12" fmla="*/ 2147483647 w 4125"/>
              <a:gd name="T13" fmla="*/ 2147483647 h 2534"/>
              <a:gd name="T14" fmla="*/ 2147483647 w 4125"/>
              <a:gd name="T15" fmla="*/ 2147483647 h 2534"/>
              <a:gd name="T16" fmla="*/ 2147483647 w 4125"/>
              <a:gd name="T17" fmla="*/ 2147483647 h 2534"/>
              <a:gd name="T18" fmla="*/ 2147483647 w 4125"/>
              <a:gd name="T19" fmla="*/ 2147483647 h 2534"/>
              <a:gd name="T20" fmla="*/ 2147483647 w 4125"/>
              <a:gd name="T21" fmla="*/ 2147483647 h 2534"/>
              <a:gd name="T22" fmla="*/ 2147483647 w 4125"/>
              <a:gd name="T23" fmla="*/ 2147483647 h 2534"/>
              <a:gd name="T24" fmla="*/ 2147483647 w 4125"/>
              <a:gd name="T25" fmla="*/ 2147483647 h 2534"/>
              <a:gd name="T26" fmla="*/ 2147483647 w 4125"/>
              <a:gd name="T27" fmla="*/ 2147483647 h 2534"/>
              <a:gd name="T28" fmla="*/ 2147483647 w 4125"/>
              <a:gd name="T29" fmla="*/ 2147483647 h 2534"/>
              <a:gd name="T30" fmla="*/ 2147483647 w 4125"/>
              <a:gd name="T31" fmla="*/ 2147483647 h 2534"/>
              <a:gd name="T32" fmla="*/ 2147483647 w 4125"/>
              <a:gd name="T33" fmla="*/ 2147483647 h 2534"/>
              <a:gd name="T34" fmla="*/ 2147483647 w 4125"/>
              <a:gd name="T35" fmla="*/ 2147483647 h 2534"/>
              <a:gd name="T36" fmla="*/ 2147483647 w 4125"/>
              <a:gd name="T37" fmla="*/ 2147483647 h 2534"/>
              <a:gd name="T38" fmla="*/ 2147483647 w 4125"/>
              <a:gd name="T39" fmla="*/ 2147483647 h 2534"/>
              <a:gd name="T40" fmla="*/ 2147483647 w 4125"/>
              <a:gd name="T41" fmla="*/ 2147483647 h 2534"/>
              <a:gd name="T42" fmla="*/ 2147483647 w 4125"/>
              <a:gd name="T43" fmla="*/ 2147483647 h 2534"/>
              <a:gd name="T44" fmla="*/ 2147483647 w 4125"/>
              <a:gd name="T45" fmla="*/ 2147483647 h 2534"/>
              <a:gd name="T46" fmla="*/ 2147483647 w 4125"/>
              <a:gd name="T47" fmla="*/ 2147483647 h 2534"/>
              <a:gd name="T48" fmla="*/ 2147483647 w 4125"/>
              <a:gd name="T49" fmla="*/ 2147483647 h 2534"/>
              <a:gd name="T50" fmla="*/ 2147483647 w 4125"/>
              <a:gd name="T51" fmla="*/ 2147483647 h 2534"/>
              <a:gd name="T52" fmla="*/ 2147483647 w 4125"/>
              <a:gd name="T53" fmla="*/ 2147483647 h 2534"/>
              <a:gd name="T54" fmla="*/ 2147483647 w 4125"/>
              <a:gd name="T55" fmla="*/ 2147483647 h 2534"/>
              <a:gd name="T56" fmla="*/ 2147483647 w 4125"/>
              <a:gd name="T57" fmla="*/ 2147483647 h 2534"/>
              <a:gd name="T58" fmla="*/ 2147483647 w 4125"/>
              <a:gd name="T59" fmla="*/ 2147483647 h 2534"/>
              <a:gd name="T60" fmla="*/ 2147483647 w 4125"/>
              <a:gd name="T61" fmla="*/ 2147483647 h 2534"/>
              <a:gd name="T62" fmla="*/ 2147483647 w 4125"/>
              <a:gd name="T63" fmla="*/ 2147483647 h 2534"/>
              <a:gd name="T64" fmla="*/ 2147483647 w 4125"/>
              <a:gd name="T65" fmla="*/ 2147483647 h 2534"/>
              <a:gd name="T66" fmla="*/ 2147483647 w 4125"/>
              <a:gd name="T67" fmla="*/ 2147483647 h 2534"/>
              <a:gd name="T68" fmla="*/ 2147483647 w 4125"/>
              <a:gd name="T69" fmla="*/ 2147483647 h 2534"/>
              <a:gd name="T70" fmla="*/ 2147483647 w 4125"/>
              <a:gd name="T71" fmla="*/ 2147483647 h 2534"/>
              <a:gd name="T72" fmla="*/ 2147483647 w 4125"/>
              <a:gd name="T73" fmla="*/ 2147483647 h 2534"/>
              <a:gd name="T74" fmla="*/ 2147483647 w 4125"/>
              <a:gd name="T75" fmla="*/ 2147483647 h 2534"/>
              <a:gd name="T76" fmla="*/ 2147483647 w 4125"/>
              <a:gd name="T77" fmla="*/ 2147483647 h 2534"/>
              <a:gd name="T78" fmla="*/ 2147483647 w 4125"/>
              <a:gd name="T79" fmla="*/ 2147483647 h 2534"/>
              <a:gd name="T80" fmla="*/ 2147483647 w 4125"/>
              <a:gd name="T81" fmla="*/ 2147483647 h 2534"/>
              <a:gd name="T82" fmla="*/ 2147483647 w 4125"/>
              <a:gd name="T83" fmla="*/ 2147483647 h 2534"/>
              <a:gd name="T84" fmla="*/ 2147483647 w 4125"/>
              <a:gd name="T85" fmla="*/ 2147483647 h 2534"/>
              <a:gd name="T86" fmla="*/ 2147483647 w 4125"/>
              <a:gd name="T87" fmla="*/ 2147483647 h 25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125"/>
              <a:gd name="T133" fmla="*/ 0 h 2534"/>
              <a:gd name="T134" fmla="*/ 4125 w 4125"/>
              <a:gd name="T135" fmla="*/ 2534 h 253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125" h="2534">
                <a:moveTo>
                  <a:pt x="2063" y="2533"/>
                </a:moveTo>
                <a:lnTo>
                  <a:pt x="2063" y="2533"/>
                </a:lnTo>
                <a:lnTo>
                  <a:pt x="2168" y="2531"/>
                </a:lnTo>
                <a:lnTo>
                  <a:pt x="2273" y="2526"/>
                </a:lnTo>
                <a:lnTo>
                  <a:pt x="2376" y="2518"/>
                </a:lnTo>
                <a:lnTo>
                  <a:pt x="2477" y="2507"/>
                </a:lnTo>
                <a:lnTo>
                  <a:pt x="2577" y="2492"/>
                </a:lnTo>
                <a:lnTo>
                  <a:pt x="2674" y="2476"/>
                </a:lnTo>
                <a:lnTo>
                  <a:pt x="2770" y="2456"/>
                </a:lnTo>
                <a:lnTo>
                  <a:pt x="2863" y="2433"/>
                </a:lnTo>
                <a:lnTo>
                  <a:pt x="2955" y="2407"/>
                </a:lnTo>
                <a:lnTo>
                  <a:pt x="3044" y="2379"/>
                </a:lnTo>
                <a:lnTo>
                  <a:pt x="3130" y="2349"/>
                </a:lnTo>
                <a:lnTo>
                  <a:pt x="3214" y="2316"/>
                </a:lnTo>
                <a:lnTo>
                  <a:pt x="3295" y="2281"/>
                </a:lnTo>
                <a:lnTo>
                  <a:pt x="3373" y="2243"/>
                </a:lnTo>
                <a:lnTo>
                  <a:pt x="3447" y="2203"/>
                </a:lnTo>
                <a:lnTo>
                  <a:pt x="3519" y="2161"/>
                </a:lnTo>
                <a:lnTo>
                  <a:pt x="3588" y="2117"/>
                </a:lnTo>
                <a:lnTo>
                  <a:pt x="3653" y="2071"/>
                </a:lnTo>
                <a:lnTo>
                  <a:pt x="3714" y="2023"/>
                </a:lnTo>
                <a:lnTo>
                  <a:pt x="3771" y="1974"/>
                </a:lnTo>
                <a:lnTo>
                  <a:pt x="3825" y="1922"/>
                </a:lnTo>
                <a:lnTo>
                  <a:pt x="3875" y="1869"/>
                </a:lnTo>
                <a:lnTo>
                  <a:pt x="3920" y="1815"/>
                </a:lnTo>
                <a:lnTo>
                  <a:pt x="3962" y="1759"/>
                </a:lnTo>
                <a:lnTo>
                  <a:pt x="3999" y="1702"/>
                </a:lnTo>
                <a:lnTo>
                  <a:pt x="4031" y="1643"/>
                </a:lnTo>
                <a:lnTo>
                  <a:pt x="4059" y="1583"/>
                </a:lnTo>
                <a:lnTo>
                  <a:pt x="4082" y="1522"/>
                </a:lnTo>
                <a:lnTo>
                  <a:pt x="4101" y="1460"/>
                </a:lnTo>
                <a:lnTo>
                  <a:pt x="4113" y="1397"/>
                </a:lnTo>
                <a:lnTo>
                  <a:pt x="4122" y="1333"/>
                </a:lnTo>
                <a:lnTo>
                  <a:pt x="4124" y="1268"/>
                </a:lnTo>
                <a:lnTo>
                  <a:pt x="4122" y="1203"/>
                </a:lnTo>
                <a:lnTo>
                  <a:pt x="4113" y="1139"/>
                </a:lnTo>
                <a:lnTo>
                  <a:pt x="4101" y="1076"/>
                </a:lnTo>
                <a:lnTo>
                  <a:pt x="4082" y="1014"/>
                </a:lnTo>
                <a:lnTo>
                  <a:pt x="4059" y="953"/>
                </a:lnTo>
                <a:lnTo>
                  <a:pt x="4031" y="893"/>
                </a:lnTo>
                <a:lnTo>
                  <a:pt x="3999" y="834"/>
                </a:lnTo>
                <a:lnTo>
                  <a:pt x="3962" y="777"/>
                </a:lnTo>
                <a:lnTo>
                  <a:pt x="3920" y="721"/>
                </a:lnTo>
                <a:lnTo>
                  <a:pt x="3875" y="666"/>
                </a:lnTo>
                <a:lnTo>
                  <a:pt x="3825" y="613"/>
                </a:lnTo>
                <a:lnTo>
                  <a:pt x="3771" y="561"/>
                </a:lnTo>
                <a:lnTo>
                  <a:pt x="3714" y="512"/>
                </a:lnTo>
                <a:lnTo>
                  <a:pt x="3653" y="464"/>
                </a:lnTo>
                <a:lnTo>
                  <a:pt x="3588" y="418"/>
                </a:lnTo>
                <a:lnTo>
                  <a:pt x="3519" y="373"/>
                </a:lnTo>
                <a:lnTo>
                  <a:pt x="3447" y="331"/>
                </a:lnTo>
                <a:lnTo>
                  <a:pt x="3373" y="292"/>
                </a:lnTo>
                <a:lnTo>
                  <a:pt x="3295" y="254"/>
                </a:lnTo>
                <a:lnTo>
                  <a:pt x="3214" y="218"/>
                </a:lnTo>
                <a:lnTo>
                  <a:pt x="3130" y="185"/>
                </a:lnTo>
                <a:lnTo>
                  <a:pt x="3044" y="154"/>
                </a:lnTo>
                <a:lnTo>
                  <a:pt x="2955" y="126"/>
                </a:lnTo>
                <a:lnTo>
                  <a:pt x="2863" y="101"/>
                </a:lnTo>
                <a:lnTo>
                  <a:pt x="2770" y="78"/>
                </a:lnTo>
                <a:lnTo>
                  <a:pt x="2674" y="58"/>
                </a:lnTo>
                <a:lnTo>
                  <a:pt x="2577" y="40"/>
                </a:lnTo>
                <a:lnTo>
                  <a:pt x="2477" y="26"/>
                </a:lnTo>
                <a:lnTo>
                  <a:pt x="2376" y="15"/>
                </a:lnTo>
                <a:lnTo>
                  <a:pt x="2273" y="6"/>
                </a:lnTo>
                <a:lnTo>
                  <a:pt x="2168" y="2"/>
                </a:lnTo>
                <a:lnTo>
                  <a:pt x="2063" y="0"/>
                </a:lnTo>
                <a:lnTo>
                  <a:pt x="1957" y="2"/>
                </a:lnTo>
                <a:lnTo>
                  <a:pt x="1852" y="6"/>
                </a:lnTo>
                <a:lnTo>
                  <a:pt x="1749" y="15"/>
                </a:lnTo>
                <a:lnTo>
                  <a:pt x="1648" y="26"/>
                </a:lnTo>
                <a:lnTo>
                  <a:pt x="1548" y="40"/>
                </a:lnTo>
                <a:lnTo>
                  <a:pt x="1451" y="58"/>
                </a:lnTo>
                <a:lnTo>
                  <a:pt x="1354" y="78"/>
                </a:lnTo>
                <a:lnTo>
                  <a:pt x="1261" y="101"/>
                </a:lnTo>
                <a:lnTo>
                  <a:pt x="1170" y="126"/>
                </a:lnTo>
                <a:lnTo>
                  <a:pt x="1081" y="154"/>
                </a:lnTo>
                <a:lnTo>
                  <a:pt x="994" y="185"/>
                </a:lnTo>
                <a:lnTo>
                  <a:pt x="911" y="218"/>
                </a:lnTo>
                <a:lnTo>
                  <a:pt x="830" y="254"/>
                </a:lnTo>
                <a:lnTo>
                  <a:pt x="752" y="292"/>
                </a:lnTo>
                <a:lnTo>
                  <a:pt x="677" y="331"/>
                </a:lnTo>
                <a:lnTo>
                  <a:pt x="605" y="373"/>
                </a:lnTo>
                <a:lnTo>
                  <a:pt x="537" y="418"/>
                </a:lnTo>
                <a:lnTo>
                  <a:pt x="472" y="464"/>
                </a:lnTo>
                <a:lnTo>
                  <a:pt x="411" y="512"/>
                </a:lnTo>
                <a:lnTo>
                  <a:pt x="353" y="561"/>
                </a:lnTo>
                <a:lnTo>
                  <a:pt x="299" y="613"/>
                </a:lnTo>
                <a:lnTo>
                  <a:pt x="250" y="666"/>
                </a:lnTo>
                <a:lnTo>
                  <a:pt x="204" y="721"/>
                </a:lnTo>
                <a:lnTo>
                  <a:pt x="163" y="777"/>
                </a:lnTo>
                <a:lnTo>
                  <a:pt x="126" y="834"/>
                </a:lnTo>
                <a:lnTo>
                  <a:pt x="93" y="893"/>
                </a:lnTo>
                <a:lnTo>
                  <a:pt x="65" y="953"/>
                </a:lnTo>
                <a:lnTo>
                  <a:pt x="42" y="1014"/>
                </a:lnTo>
                <a:lnTo>
                  <a:pt x="24" y="1076"/>
                </a:lnTo>
                <a:lnTo>
                  <a:pt x="11" y="1139"/>
                </a:lnTo>
                <a:lnTo>
                  <a:pt x="3" y="1203"/>
                </a:lnTo>
                <a:lnTo>
                  <a:pt x="0" y="1268"/>
                </a:lnTo>
                <a:lnTo>
                  <a:pt x="3" y="1333"/>
                </a:lnTo>
                <a:lnTo>
                  <a:pt x="11" y="1397"/>
                </a:lnTo>
                <a:lnTo>
                  <a:pt x="24" y="1460"/>
                </a:lnTo>
                <a:lnTo>
                  <a:pt x="42" y="1522"/>
                </a:lnTo>
                <a:lnTo>
                  <a:pt x="65" y="1583"/>
                </a:lnTo>
                <a:lnTo>
                  <a:pt x="93" y="1643"/>
                </a:lnTo>
                <a:lnTo>
                  <a:pt x="126" y="1702"/>
                </a:lnTo>
                <a:lnTo>
                  <a:pt x="163" y="1759"/>
                </a:lnTo>
                <a:lnTo>
                  <a:pt x="204" y="1815"/>
                </a:lnTo>
                <a:lnTo>
                  <a:pt x="250" y="1869"/>
                </a:lnTo>
                <a:lnTo>
                  <a:pt x="299" y="1922"/>
                </a:lnTo>
                <a:lnTo>
                  <a:pt x="353" y="1974"/>
                </a:lnTo>
                <a:lnTo>
                  <a:pt x="411" y="2023"/>
                </a:lnTo>
                <a:lnTo>
                  <a:pt x="472" y="2071"/>
                </a:lnTo>
                <a:lnTo>
                  <a:pt x="537" y="2117"/>
                </a:lnTo>
                <a:lnTo>
                  <a:pt x="605" y="2161"/>
                </a:lnTo>
                <a:lnTo>
                  <a:pt x="677" y="2203"/>
                </a:lnTo>
                <a:lnTo>
                  <a:pt x="752" y="2243"/>
                </a:lnTo>
                <a:lnTo>
                  <a:pt x="830" y="2281"/>
                </a:lnTo>
                <a:lnTo>
                  <a:pt x="911" y="2316"/>
                </a:lnTo>
                <a:lnTo>
                  <a:pt x="994" y="2349"/>
                </a:lnTo>
                <a:lnTo>
                  <a:pt x="1081" y="2379"/>
                </a:lnTo>
                <a:lnTo>
                  <a:pt x="1170" y="2407"/>
                </a:lnTo>
                <a:lnTo>
                  <a:pt x="1261" y="2433"/>
                </a:lnTo>
                <a:lnTo>
                  <a:pt x="1354" y="2456"/>
                </a:lnTo>
                <a:lnTo>
                  <a:pt x="1451" y="2476"/>
                </a:lnTo>
                <a:lnTo>
                  <a:pt x="1548" y="2492"/>
                </a:lnTo>
                <a:lnTo>
                  <a:pt x="1648" y="2507"/>
                </a:lnTo>
                <a:lnTo>
                  <a:pt x="1749" y="2518"/>
                </a:lnTo>
                <a:lnTo>
                  <a:pt x="1852" y="2526"/>
                </a:lnTo>
                <a:lnTo>
                  <a:pt x="1957" y="2531"/>
                </a:lnTo>
                <a:lnTo>
                  <a:pt x="2063" y="253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1074738" y="2159000"/>
            <a:ext cx="6570662" cy="4019550"/>
          </a:xfrm>
          <a:custGeom>
            <a:avLst/>
            <a:gdLst>
              <a:gd name="T0" fmla="*/ 2147483647 w 4139"/>
              <a:gd name="T1" fmla="*/ 2147483647 h 2532"/>
              <a:gd name="T2" fmla="*/ 2147483647 w 4139"/>
              <a:gd name="T3" fmla="*/ 2147483647 h 2532"/>
              <a:gd name="T4" fmla="*/ 2147483647 w 4139"/>
              <a:gd name="T5" fmla="*/ 2147483647 h 2532"/>
              <a:gd name="T6" fmla="*/ 2147483647 w 4139"/>
              <a:gd name="T7" fmla="*/ 2147483647 h 2532"/>
              <a:gd name="T8" fmla="*/ 2147483647 w 4139"/>
              <a:gd name="T9" fmla="*/ 2147483647 h 2532"/>
              <a:gd name="T10" fmla="*/ 2147483647 w 4139"/>
              <a:gd name="T11" fmla="*/ 2147483647 h 2532"/>
              <a:gd name="T12" fmla="*/ 2147483647 w 4139"/>
              <a:gd name="T13" fmla="*/ 2147483647 h 2532"/>
              <a:gd name="T14" fmla="*/ 2147483647 w 4139"/>
              <a:gd name="T15" fmla="*/ 2147483647 h 2532"/>
              <a:gd name="T16" fmla="*/ 2147483647 w 4139"/>
              <a:gd name="T17" fmla="*/ 2147483647 h 2532"/>
              <a:gd name="T18" fmla="*/ 2147483647 w 4139"/>
              <a:gd name="T19" fmla="*/ 2147483647 h 2532"/>
              <a:gd name="T20" fmla="*/ 2147483647 w 4139"/>
              <a:gd name="T21" fmla="*/ 2147483647 h 2532"/>
              <a:gd name="T22" fmla="*/ 2147483647 w 4139"/>
              <a:gd name="T23" fmla="*/ 2147483647 h 2532"/>
              <a:gd name="T24" fmla="*/ 2147483647 w 4139"/>
              <a:gd name="T25" fmla="*/ 2147483647 h 2532"/>
              <a:gd name="T26" fmla="*/ 2147483647 w 4139"/>
              <a:gd name="T27" fmla="*/ 2147483647 h 2532"/>
              <a:gd name="T28" fmla="*/ 2147483647 w 4139"/>
              <a:gd name="T29" fmla="*/ 2147483647 h 2532"/>
              <a:gd name="T30" fmla="*/ 2147483647 w 4139"/>
              <a:gd name="T31" fmla="*/ 2147483647 h 2532"/>
              <a:gd name="T32" fmla="*/ 2147483647 w 4139"/>
              <a:gd name="T33" fmla="*/ 2147483647 h 2532"/>
              <a:gd name="T34" fmla="*/ 2147483647 w 4139"/>
              <a:gd name="T35" fmla="*/ 2147483647 h 2532"/>
              <a:gd name="T36" fmla="*/ 2147483647 w 4139"/>
              <a:gd name="T37" fmla="*/ 2147483647 h 2532"/>
              <a:gd name="T38" fmla="*/ 2147483647 w 4139"/>
              <a:gd name="T39" fmla="*/ 2147483647 h 2532"/>
              <a:gd name="T40" fmla="*/ 2147483647 w 4139"/>
              <a:gd name="T41" fmla="*/ 2147483647 h 2532"/>
              <a:gd name="T42" fmla="*/ 2147483647 w 4139"/>
              <a:gd name="T43" fmla="*/ 2147483647 h 2532"/>
              <a:gd name="T44" fmla="*/ 2147483647 w 4139"/>
              <a:gd name="T45" fmla="*/ 2147483647 h 2532"/>
              <a:gd name="T46" fmla="*/ 2147483647 w 4139"/>
              <a:gd name="T47" fmla="*/ 2147483647 h 2532"/>
              <a:gd name="T48" fmla="*/ 2147483647 w 4139"/>
              <a:gd name="T49" fmla="*/ 2147483647 h 2532"/>
              <a:gd name="T50" fmla="*/ 2147483647 w 4139"/>
              <a:gd name="T51" fmla="*/ 2147483647 h 2532"/>
              <a:gd name="T52" fmla="*/ 2147483647 w 4139"/>
              <a:gd name="T53" fmla="*/ 2147483647 h 2532"/>
              <a:gd name="T54" fmla="*/ 2147483647 w 4139"/>
              <a:gd name="T55" fmla="*/ 2147483647 h 2532"/>
              <a:gd name="T56" fmla="*/ 2147483647 w 4139"/>
              <a:gd name="T57" fmla="*/ 2147483647 h 2532"/>
              <a:gd name="T58" fmla="*/ 2147483647 w 4139"/>
              <a:gd name="T59" fmla="*/ 2147483647 h 2532"/>
              <a:gd name="T60" fmla="*/ 2147483647 w 4139"/>
              <a:gd name="T61" fmla="*/ 2147483647 h 2532"/>
              <a:gd name="T62" fmla="*/ 2147483647 w 4139"/>
              <a:gd name="T63" fmla="*/ 2147483647 h 2532"/>
              <a:gd name="T64" fmla="*/ 2147483647 w 4139"/>
              <a:gd name="T65" fmla="*/ 2147483647 h 2532"/>
              <a:gd name="T66" fmla="*/ 2147483647 w 4139"/>
              <a:gd name="T67" fmla="*/ 2147483647 h 2532"/>
              <a:gd name="T68" fmla="*/ 2147483647 w 4139"/>
              <a:gd name="T69" fmla="*/ 2147483647 h 2532"/>
              <a:gd name="T70" fmla="*/ 2147483647 w 4139"/>
              <a:gd name="T71" fmla="*/ 2147483647 h 2532"/>
              <a:gd name="T72" fmla="*/ 2147483647 w 4139"/>
              <a:gd name="T73" fmla="*/ 2147483647 h 2532"/>
              <a:gd name="T74" fmla="*/ 2147483647 w 4139"/>
              <a:gd name="T75" fmla="*/ 2147483647 h 2532"/>
              <a:gd name="T76" fmla="*/ 2147483647 w 4139"/>
              <a:gd name="T77" fmla="*/ 2147483647 h 2532"/>
              <a:gd name="T78" fmla="*/ 2147483647 w 4139"/>
              <a:gd name="T79" fmla="*/ 2147483647 h 2532"/>
              <a:gd name="T80" fmla="*/ 2147483647 w 4139"/>
              <a:gd name="T81" fmla="*/ 2147483647 h 2532"/>
              <a:gd name="T82" fmla="*/ 2147483647 w 4139"/>
              <a:gd name="T83" fmla="*/ 2147483647 h 2532"/>
              <a:gd name="T84" fmla="*/ 2147483647 w 4139"/>
              <a:gd name="T85" fmla="*/ 2147483647 h 25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139"/>
              <a:gd name="T130" fmla="*/ 0 h 2532"/>
              <a:gd name="T131" fmla="*/ 4139 w 4139"/>
              <a:gd name="T132" fmla="*/ 2532 h 25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139" h="2532">
                <a:moveTo>
                  <a:pt x="2069" y="2531"/>
                </a:moveTo>
                <a:lnTo>
                  <a:pt x="2176" y="2529"/>
                </a:lnTo>
                <a:lnTo>
                  <a:pt x="2280" y="2524"/>
                </a:lnTo>
                <a:lnTo>
                  <a:pt x="2383" y="2516"/>
                </a:lnTo>
                <a:lnTo>
                  <a:pt x="2485" y="2505"/>
                </a:lnTo>
                <a:lnTo>
                  <a:pt x="2585" y="2491"/>
                </a:lnTo>
                <a:lnTo>
                  <a:pt x="2683" y="2474"/>
                </a:lnTo>
                <a:lnTo>
                  <a:pt x="2779" y="2454"/>
                </a:lnTo>
                <a:lnTo>
                  <a:pt x="2873" y="2431"/>
                </a:lnTo>
                <a:lnTo>
                  <a:pt x="2964" y="2406"/>
                </a:lnTo>
                <a:lnTo>
                  <a:pt x="3054" y="2378"/>
                </a:lnTo>
                <a:lnTo>
                  <a:pt x="3140" y="2348"/>
                </a:lnTo>
                <a:lnTo>
                  <a:pt x="3224" y="2315"/>
                </a:lnTo>
                <a:lnTo>
                  <a:pt x="3305" y="2279"/>
                </a:lnTo>
                <a:lnTo>
                  <a:pt x="3384" y="2242"/>
                </a:lnTo>
                <a:lnTo>
                  <a:pt x="3459" y="2202"/>
                </a:lnTo>
                <a:lnTo>
                  <a:pt x="3531" y="2160"/>
                </a:lnTo>
                <a:lnTo>
                  <a:pt x="3599" y="2116"/>
                </a:lnTo>
                <a:lnTo>
                  <a:pt x="3664" y="2071"/>
                </a:lnTo>
                <a:lnTo>
                  <a:pt x="3726" y="2023"/>
                </a:lnTo>
                <a:lnTo>
                  <a:pt x="3784" y="1973"/>
                </a:lnTo>
                <a:lnTo>
                  <a:pt x="3838" y="1922"/>
                </a:lnTo>
                <a:lnTo>
                  <a:pt x="3888" y="1869"/>
                </a:lnTo>
                <a:lnTo>
                  <a:pt x="3933" y="1815"/>
                </a:lnTo>
                <a:lnTo>
                  <a:pt x="3975" y="1759"/>
                </a:lnTo>
                <a:lnTo>
                  <a:pt x="4012" y="1702"/>
                </a:lnTo>
                <a:lnTo>
                  <a:pt x="4045" y="1643"/>
                </a:lnTo>
                <a:lnTo>
                  <a:pt x="4072" y="1583"/>
                </a:lnTo>
                <a:lnTo>
                  <a:pt x="4096" y="1522"/>
                </a:lnTo>
                <a:lnTo>
                  <a:pt x="4114" y="1460"/>
                </a:lnTo>
                <a:lnTo>
                  <a:pt x="4127" y="1396"/>
                </a:lnTo>
                <a:lnTo>
                  <a:pt x="4135" y="1332"/>
                </a:lnTo>
                <a:lnTo>
                  <a:pt x="4138" y="1267"/>
                </a:lnTo>
                <a:lnTo>
                  <a:pt x="4135" y="1202"/>
                </a:lnTo>
                <a:lnTo>
                  <a:pt x="4127" y="1138"/>
                </a:lnTo>
                <a:lnTo>
                  <a:pt x="4114" y="1075"/>
                </a:lnTo>
                <a:lnTo>
                  <a:pt x="4096" y="1012"/>
                </a:lnTo>
                <a:lnTo>
                  <a:pt x="4072" y="951"/>
                </a:lnTo>
                <a:lnTo>
                  <a:pt x="4045" y="891"/>
                </a:lnTo>
                <a:lnTo>
                  <a:pt x="4012" y="832"/>
                </a:lnTo>
                <a:lnTo>
                  <a:pt x="3975" y="775"/>
                </a:lnTo>
                <a:lnTo>
                  <a:pt x="3933" y="718"/>
                </a:lnTo>
                <a:lnTo>
                  <a:pt x="3888" y="664"/>
                </a:lnTo>
                <a:lnTo>
                  <a:pt x="3838" y="611"/>
                </a:lnTo>
                <a:lnTo>
                  <a:pt x="3784" y="559"/>
                </a:lnTo>
                <a:lnTo>
                  <a:pt x="3726" y="509"/>
                </a:lnTo>
                <a:lnTo>
                  <a:pt x="3664" y="462"/>
                </a:lnTo>
                <a:lnTo>
                  <a:pt x="3599" y="416"/>
                </a:lnTo>
                <a:lnTo>
                  <a:pt x="3531" y="371"/>
                </a:lnTo>
                <a:lnTo>
                  <a:pt x="3459" y="330"/>
                </a:lnTo>
                <a:lnTo>
                  <a:pt x="3384" y="290"/>
                </a:lnTo>
                <a:lnTo>
                  <a:pt x="3305" y="252"/>
                </a:lnTo>
                <a:lnTo>
                  <a:pt x="3224" y="217"/>
                </a:lnTo>
                <a:lnTo>
                  <a:pt x="3140" y="184"/>
                </a:lnTo>
                <a:lnTo>
                  <a:pt x="3054" y="153"/>
                </a:lnTo>
                <a:lnTo>
                  <a:pt x="2964" y="125"/>
                </a:lnTo>
                <a:lnTo>
                  <a:pt x="2873" y="100"/>
                </a:lnTo>
                <a:lnTo>
                  <a:pt x="2779" y="77"/>
                </a:lnTo>
                <a:lnTo>
                  <a:pt x="2683" y="57"/>
                </a:lnTo>
                <a:lnTo>
                  <a:pt x="2585" y="40"/>
                </a:lnTo>
                <a:lnTo>
                  <a:pt x="2485" y="26"/>
                </a:lnTo>
                <a:lnTo>
                  <a:pt x="2383" y="15"/>
                </a:lnTo>
                <a:lnTo>
                  <a:pt x="2280" y="7"/>
                </a:lnTo>
                <a:lnTo>
                  <a:pt x="2176" y="2"/>
                </a:lnTo>
                <a:lnTo>
                  <a:pt x="2069" y="0"/>
                </a:lnTo>
                <a:lnTo>
                  <a:pt x="1963" y="2"/>
                </a:lnTo>
                <a:lnTo>
                  <a:pt x="1858" y="7"/>
                </a:lnTo>
                <a:lnTo>
                  <a:pt x="1755" y="15"/>
                </a:lnTo>
                <a:lnTo>
                  <a:pt x="1653" y="26"/>
                </a:lnTo>
                <a:lnTo>
                  <a:pt x="1554" y="40"/>
                </a:lnTo>
                <a:lnTo>
                  <a:pt x="1455" y="57"/>
                </a:lnTo>
                <a:lnTo>
                  <a:pt x="1359" y="77"/>
                </a:lnTo>
                <a:lnTo>
                  <a:pt x="1266" y="100"/>
                </a:lnTo>
                <a:lnTo>
                  <a:pt x="1174" y="125"/>
                </a:lnTo>
                <a:lnTo>
                  <a:pt x="1085" y="153"/>
                </a:lnTo>
                <a:lnTo>
                  <a:pt x="998" y="184"/>
                </a:lnTo>
                <a:lnTo>
                  <a:pt x="914" y="217"/>
                </a:lnTo>
                <a:lnTo>
                  <a:pt x="833" y="252"/>
                </a:lnTo>
                <a:lnTo>
                  <a:pt x="755" y="290"/>
                </a:lnTo>
                <a:lnTo>
                  <a:pt x="679" y="330"/>
                </a:lnTo>
                <a:lnTo>
                  <a:pt x="607" y="371"/>
                </a:lnTo>
                <a:lnTo>
                  <a:pt x="539" y="416"/>
                </a:lnTo>
                <a:lnTo>
                  <a:pt x="474" y="462"/>
                </a:lnTo>
                <a:lnTo>
                  <a:pt x="412" y="509"/>
                </a:lnTo>
                <a:lnTo>
                  <a:pt x="354" y="559"/>
                </a:lnTo>
                <a:lnTo>
                  <a:pt x="301" y="611"/>
                </a:lnTo>
                <a:lnTo>
                  <a:pt x="251" y="664"/>
                </a:lnTo>
                <a:lnTo>
                  <a:pt x="205" y="718"/>
                </a:lnTo>
                <a:lnTo>
                  <a:pt x="163" y="775"/>
                </a:lnTo>
                <a:lnTo>
                  <a:pt x="126" y="832"/>
                </a:lnTo>
                <a:lnTo>
                  <a:pt x="93" y="891"/>
                </a:lnTo>
                <a:lnTo>
                  <a:pt x="66" y="951"/>
                </a:lnTo>
                <a:lnTo>
                  <a:pt x="42" y="1012"/>
                </a:lnTo>
                <a:lnTo>
                  <a:pt x="24" y="1075"/>
                </a:lnTo>
                <a:lnTo>
                  <a:pt x="11" y="1138"/>
                </a:lnTo>
                <a:lnTo>
                  <a:pt x="3" y="1202"/>
                </a:lnTo>
                <a:lnTo>
                  <a:pt x="0" y="1267"/>
                </a:lnTo>
                <a:lnTo>
                  <a:pt x="3" y="1332"/>
                </a:lnTo>
                <a:lnTo>
                  <a:pt x="11" y="1396"/>
                </a:lnTo>
                <a:lnTo>
                  <a:pt x="24" y="1460"/>
                </a:lnTo>
                <a:lnTo>
                  <a:pt x="42" y="1522"/>
                </a:lnTo>
                <a:lnTo>
                  <a:pt x="66" y="1583"/>
                </a:lnTo>
                <a:lnTo>
                  <a:pt x="93" y="1643"/>
                </a:lnTo>
                <a:lnTo>
                  <a:pt x="126" y="1702"/>
                </a:lnTo>
                <a:lnTo>
                  <a:pt x="163" y="1759"/>
                </a:lnTo>
                <a:lnTo>
                  <a:pt x="205" y="1815"/>
                </a:lnTo>
                <a:lnTo>
                  <a:pt x="251" y="1869"/>
                </a:lnTo>
                <a:lnTo>
                  <a:pt x="301" y="1922"/>
                </a:lnTo>
                <a:lnTo>
                  <a:pt x="354" y="1973"/>
                </a:lnTo>
                <a:lnTo>
                  <a:pt x="412" y="2023"/>
                </a:lnTo>
                <a:lnTo>
                  <a:pt x="474" y="2071"/>
                </a:lnTo>
                <a:lnTo>
                  <a:pt x="539" y="2116"/>
                </a:lnTo>
                <a:lnTo>
                  <a:pt x="607" y="2160"/>
                </a:lnTo>
                <a:lnTo>
                  <a:pt x="679" y="2202"/>
                </a:lnTo>
                <a:lnTo>
                  <a:pt x="755" y="2242"/>
                </a:lnTo>
                <a:lnTo>
                  <a:pt x="833" y="2279"/>
                </a:lnTo>
                <a:lnTo>
                  <a:pt x="914" y="2315"/>
                </a:lnTo>
                <a:lnTo>
                  <a:pt x="998" y="2348"/>
                </a:lnTo>
                <a:lnTo>
                  <a:pt x="1085" y="2378"/>
                </a:lnTo>
                <a:lnTo>
                  <a:pt x="1174" y="2406"/>
                </a:lnTo>
                <a:lnTo>
                  <a:pt x="1266" y="2431"/>
                </a:lnTo>
                <a:lnTo>
                  <a:pt x="1359" y="2454"/>
                </a:lnTo>
                <a:lnTo>
                  <a:pt x="1455" y="2474"/>
                </a:lnTo>
                <a:lnTo>
                  <a:pt x="1554" y="2491"/>
                </a:lnTo>
                <a:lnTo>
                  <a:pt x="1653" y="2505"/>
                </a:lnTo>
                <a:lnTo>
                  <a:pt x="1755" y="2516"/>
                </a:lnTo>
                <a:lnTo>
                  <a:pt x="1858" y="2524"/>
                </a:lnTo>
                <a:lnTo>
                  <a:pt x="1963" y="2529"/>
                </a:lnTo>
                <a:lnTo>
                  <a:pt x="2069" y="2531"/>
                </a:lnTo>
              </a:path>
            </a:pathLst>
          </a:cu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Freeform 5"/>
          <p:cNvSpPr>
            <a:spLocks/>
          </p:cNvSpPr>
          <p:nvPr/>
        </p:nvSpPr>
        <p:spPr bwMode="auto">
          <a:xfrm>
            <a:off x="1074738" y="2159000"/>
            <a:ext cx="6570662" cy="4019550"/>
          </a:xfrm>
          <a:custGeom>
            <a:avLst/>
            <a:gdLst>
              <a:gd name="T0" fmla="*/ 2147483647 w 4139"/>
              <a:gd name="T1" fmla="*/ 2147483647 h 2532"/>
              <a:gd name="T2" fmla="*/ 2147483647 w 4139"/>
              <a:gd name="T3" fmla="*/ 2147483647 h 2532"/>
              <a:gd name="T4" fmla="*/ 2147483647 w 4139"/>
              <a:gd name="T5" fmla="*/ 2147483647 h 2532"/>
              <a:gd name="T6" fmla="*/ 2147483647 w 4139"/>
              <a:gd name="T7" fmla="*/ 2147483647 h 2532"/>
              <a:gd name="T8" fmla="*/ 2147483647 w 4139"/>
              <a:gd name="T9" fmla="*/ 2147483647 h 2532"/>
              <a:gd name="T10" fmla="*/ 2147483647 w 4139"/>
              <a:gd name="T11" fmla="*/ 2147483647 h 2532"/>
              <a:gd name="T12" fmla="*/ 2147483647 w 4139"/>
              <a:gd name="T13" fmla="*/ 2147483647 h 2532"/>
              <a:gd name="T14" fmla="*/ 2147483647 w 4139"/>
              <a:gd name="T15" fmla="*/ 2147483647 h 2532"/>
              <a:gd name="T16" fmla="*/ 2147483647 w 4139"/>
              <a:gd name="T17" fmla="*/ 2147483647 h 2532"/>
              <a:gd name="T18" fmla="*/ 2147483647 w 4139"/>
              <a:gd name="T19" fmla="*/ 2147483647 h 2532"/>
              <a:gd name="T20" fmla="*/ 2147483647 w 4139"/>
              <a:gd name="T21" fmla="*/ 2147483647 h 2532"/>
              <a:gd name="T22" fmla="*/ 2147483647 w 4139"/>
              <a:gd name="T23" fmla="*/ 2147483647 h 2532"/>
              <a:gd name="T24" fmla="*/ 2147483647 w 4139"/>
              <a:gd name="T25" fmla="*/ 2147483647 h 2532"/>
              <a:gd name="T26" fmla="*/ 2147483647 w 4139"/>
              <a:gd name="T27" fmla="*/ 2147483647 h 2532"/>
              <a:gd name="T28" fmla="*/ 2147483647 w 4139"/>
              <a:gd name="T29" fmla="*/ 2147483647 h 2532"/>
              <a:gd name="T30" fmla="*/ 2147483647 w 4139"/>
              <a:gd name="T31" fmla="*/ 2147483647 h 2532"/>
              <a:gd name="T32" fmla="*/ 2147483647 w 4139"/>
              <a:gd name="T33" fmla="*/ 2147483647 h 2532"/>
              <a:gd name="T34" fmla="*/ 2147483647 w 4139"/>
              <a:gd name="T35" fmla="*/ 2147483647 h 2532"/>
              <a:gd name="T36" fmla="*/ 2147483647 w 4139"/>
              <a:gd name="T37" fmla="*/ 2147483647 h 2532"/>
              <a:gd name="T38" fmla="*/ 2147483647 w 4139"/>
              <a:gd name="T39" fmla="*/ 2147483647 h 2532"/>
              <a:gd name="T40" fmla="*/ 2147483647 w 4139"/>
              <a:gd name="T41" fmla="*/ 2147483647 h 2532"/>
              <a:gd name="T42" fmla="*/ 2147483647 w 4139"/>
              <a:gd name="T43" fmla="*/ 2147483647 h 2532"/>
              <a:gd name="T44" fmla="*/ 2147483647 w 4139"/>
              <a:gd name="T45" fmla="*/ 2147483647 h 2532"/>
              <a:gd name="T46" fmla="*/ 2147483647 w 4139"/>
              <a:gd name="T47" fmla="*/ 2147483647 h 2532"/>
              <a:gd name="T48" fmla="*/ 2147483647 w 4139"/>
              <a:gd name="T49" fmla="*/ 2147483647 h 2532"/>
              <a:gd name="T50" fmla="*/ 2147483647 w 4139"/>
              <a:gd name="T51" fmla="*/ 2147483647 h 2532"/>
              <a:gd name="T52" fmla="*/ 2147483647 w 4139"/>
              <a:gd name="T53" fmla="*/ 2147483647 h 2532"/>
              <a:gd name="T54" fmla="*/ 2147483647 w 4139"/>
              <a:gd name="T55" fmla="*/ 2147483647 h 2532"/>
              <a:gd name="T56" fmla="*/ 2147483647 w 4139"/>
              <a:gd name="T57" fmla="*/ 2147483647 h 2532"/>
              <a:gd name="T58" fmla="*/ 2147483647 w 4139"/>
              <a:gd name="T59" fmla="*/ 2147483647 h 2532"/>
              <a:gd name="T60" fmla="*/ 2147483647 w 4139"/>
              <a:gd name="T61" fmla="*/ 2147483647 h 2532"/>
              <a:gd name="T62" fmla="*/ 2147483647 w 4139"/>
              <a:gd name="T63" fmla="*/ 2147483647 h 2532"/>
              <a:gd name="T64" fmla="*/ 2147483647 w 4139"/>
              <a:gd name="T65" fmla="*/ 2147483647 h 2532"/>
              <a:gd name="T66" fmla="*/ 2147483647 w 4139"/>
              <a:gd name="T67" fmla="*/ 2147483647 h 2532"/>
              <a:gd name="T68" fmla="*/ 2147483647 w 4139"/>
              <a:gd name="T69" fmla="*/ 2147483647 h 2532"/>
              <a:gd name="T70" fmla="*/ 2147483647 w 4139"/>
              <a:gd name="T71" fmla="*/ 2147483647 h 2532"/>
              <a:gd name="T72" fmla="*/ 2147483647 w 4139"/>
              <a:gd name="T73" fmla="*/ 2147483647 h 2532"/>
              <a:gd name="T74" fmla="*/ 2147483647 w 4139"/>
              <a:gd name="T75" fmla="*/ 2147483647 h 2532"/>
              <a:gd name="T76" fmla="*/ 2147483647 w 4139"/>
              <a:gd name="T77" fmla="*/ 2147483647 h 2532"/>
              <a:gd name="T78" fmla="*/ 2147483647 w 4139"/>
              <a:gd name="T79" fmla="*/ 2147483647 h 2532"/>
              <a:gd name="T80" fmla="*/ 2147483647 w 4139"/>
              <a:gd name="T81" fmla="*/ 2147483647 h 2532"/>
              <a:gd name="T82" fmla="*/ 2147483647 w 4139"/>
              <a:gd name="T83" fmla="*/ 2147483647 h 2532"/>
              <a:gd name="T84" fmla="*/ 2147483647 w 4139"/>
              <a:gd name="T85" fmla="*/ 2147483647 h 2532"/>
              <a:gd name="T86" fmla="*/ 2147483647 w 4139"/>
              <a:gd name="T87" fmla="*/ 2147483647 h 25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139"/>
              <a:gd name="T133" fmla="*/ 0 h 2532"/>
              <a:gd name="T134" fmla="*/ 4139 w 4139"/>
              <a:gd name="T135" fmla="*/ 2532 h 253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139" h="2532">
                <a:moveTo>
                  <a:pt x="2069" y="2531"/>
                </a:moveTo>
                <a:lnTo>
                  <a:pt x="2069" y="2531"/>
                </a:lnTo>
                <a:lnTo>
                  <a:pt x="2176" y="2529"/>
                </a:lnTo>
                <a:lnTo>
                  <a:pt x="2280" y="2524"/>
                </a:lnTo>
                <a:lnTo>
                  <a:pt x="2383" y="2516"/>
                </a:lnTo>
                <a:lnTo>
                  <a:pt x="2485" y="2505"/>
                </a:lnTo>
                <a:lnTo>
                  <a:pt x="2585" y="2491"/>
                </a:lnTo>
                <a:lnTo>
                  <a:pt x="2683" y="2474"/>
                </a:lnTo>
                <a:lnTo>
                  <a:pt x="2779" y="2454"/>
                </a:lnTo>
                <a:lnTo>
                  <a:pt x="2873" y="2431"/>
                </a:lnTo>
                <a:lnTo>
                  <a:pt x="2964" y="2406"/>
                </a:lnTo>
                <a:lnTo>
                  <a:pt x="3054" y="2378"/>
                </a:lnTo>
                <a:lnTo>
                  <a:pt x="3140" y="2348"/>
                </a:lnTo>
                <a:lnTo>
                  <a:pt x="3224" y="2315"/>
                </a:lnTo>
                <a:lnTo>
                  <a:pt x="3305" y="2279"/>
                </a:lnTo>
                <a:lnTo>
                  <a:pt x="3384" y="2242"/>
                </a:lnTo>
                <a:lnTo>
                  <a:pt x="3459" y="2202"/>
                </a:lnTo>
                <a:lnTo>
                  <a:pt x="3531" y="2160"/>
                </a:lnTo>
                <a:lnTo>
                  <a:pt x="3599" y="2116"/>
                </a:lnTo>
                <a:lnTo>
                  <a:pt x="3664" y="2071"/>
                </a:lnTo>
                <a:lnTo>
                  <a:pt x="3726" y="2023"/>
                </a:lnTo>
                <a:lnTo>
                  <a:pt x="3784" y="1973"/>
                </a:lnTo>
                <a:lnTo>
                  <a:pt x="3838" y="1922"/>
                </a:lnTo>
                <a:lnTo>
                  <a:pt x="3888" y="1869"/>
                </a:lnTo>
                <a:lnTo>
                  <a:pt x="3933" y="1815"/>
                </a:lnTo>
                <a:lnTo>
                  <a:pt x="3975" y="1759"/>
                </a:lnTo>
                <a:lnTo>
                  <a:pt x="4012" y="1702"/>
                </a:lnTo>
                <a:lnTo>
                  <a:pt x="4045" y="1643"/>
                </a:lnTo>
                <a:lnTo>
                  <a:pt x="4072" y="1583"/>
                </a:lnTo>
                <a:lnTo>
                  <a:pt x="4096" y="1522"/>
                </a:lnTo>
                <a:lnTo>
                  <a:pt x="4114" y="1460"/>
                </a:lnTo>
                <a:lnTo>
                  <a:pt x="4127" y="1396"/>
                </a:lnTo>
                <a:lnTo>
                  <a:pt x="4135" y="1332"/>
                </a:lnTo>
                <a:lnTo>
                  <a:pt x="4138" y="1267"/>
                </a:lnTo>
                <a:lnTo>
                  <a:pt x="4135" y="1202"/>
                </a:lnTo>
                <a:lnTo>
                  <a:pt x="4127" y="1138"/>
                </a:lnTo>
                <a:lnTo>
                  <a:pt x="4114" y="1075"/>
                </a:lnTo>
                <a:lnTo>
                  <a:pt x="4096" y="1012"/>
                </a:lnTo>
                <a:lnTo>
                  <a:pt x="4072" y="951"/>
                </a:lnTo>
                <a:lnTo>
                  <a:pt x="4045" y="891"/>
                </a:lnTo>
                <a:lnTo>
                  <a:pt x="4012" y="832"/>
                </a:lnTo>
                <a:lnTo>
                  <a:pt x="3975" y="775"/>
                </a:lnTo>
                <a:lnTo>
                  <a:pt x="3933" y="718"/>
                </a:lnTo>
                <a:lnTo>
                  <a:pt x="3888" y="664"/>
                </a:lnTo>
                <a:lnTo>
                  <a:pt x="3838" y="611"/>
                </a:lnTo>
                <a:lnTo>
                  <a:pt x="3784" y="559"/>
                </a:lnTo>
                <a:lnTo>
                  <a:pt x="3726" y="509"/>
                </a:lnTo>
                <a:lnTo>
                  <a:pt x="3664" y="462"/>
                </a:lnTo>
                <a:lnTo>
                  <a:pt x="3599" y="416"/>
                </a:lnTo>
                <a:lnTo>
                  <a:pt x="3531" y="371"/>
                </a:lnTo>
                <a:lnTo>
                  <a:pt x="3459" y="330"/>
                </a:lnTo>
                <a:lnTo>
                  <a:pt x="3384" y="290"/>
                </a:lnTo>
                <a:lnTo>
                  <a:pt x="3305" y="252"/>
                </a:lnTo>
                <a:lnTo>
                  <a:pt x="3224" y="217"/>
                </a:lnTo>
                <a:lnTo>
                  <a:pt x="3140" y="184"/>
                </a:lnTo>
                <a:lnTo>
                  <a:pt x="3054" y="153"/>
                </a:lnTo>
                <a:lnTo>
                  <a:pt x="2964" y="125"/>
                </a:lnTo>
                <a:lnTo>
                  <a:pt x="2873" y="100"/>
                </a:lnTo>
                <a:lnTo>
                  <a:pt x="2779" y="77"/>
                </a:lnTo>
                <a:lnTo>
                  <a:pt x="2683" y="57"/>
                </a:lnTo>
                <a:lnTo>
                  <a:pt x="2585" y="40"/>
                </a:lnTo>
                <a:lnTo>
                  <a:pt x="2485" y="26"/>
                </a:lnTo>
                <a:lnTo>
                  <a:pt x="2383" y="15"/>
                </a:lnTo>
                <a:lnTo>
                  <a:pt x="2280" y="7"/>
                </a:lnTo>
                <a:lnTo>
                  <a:pt x="2176" y="2"/>
                </a:lnTo>
                <a:lnTo>
                  <a:pt x="2069" y="0"/>
                </a:lnTo>
                <a:lnTo>
                  <a:pt x="1963" y="2"/>
                </a:lnTo>
                <a:lnTo>
                  <a:pt x="1858" y="7"/>
                </a:lnTo>
                <a:lnTo>
                  <a:pt x="1755" y="15"/>
                </a:lnTo>
                <a:lnTo>
                  <a:pt x="1653" y="26"/>
                </a:lnTo>
                <a:lnTo>
                  <a:pt x="1554" y="40"/>
                </a:lnTo>
                <a:lnTo>
                  <a:pt x="1455" y="57"/>
                </a:lnTo>
                <a:lnTo>
                  <a:pt x="1359" y="77"/>
                </a:lnTo>
                <a:lnTo>
                  <a:pt x="1266" y="100"/>
                </a:lnTo>
                <a:lnTo>
                  <a:pt x="1174" y="125"/>
                </a:lnTo>
                <a:lnTo>
                  <a:pt x="1085" y="153"/>
                </a:lnTo>
                <a:lnTo>
                  <a:pt x="998" y="184"/>
                </a:lnTo>
                <a:lnTo>
                  <a:pt x="914" y="217"/>
                </a:lnTo>
                <a:lnTo>
                  <a:pt x="833" y="252"/>
                </a:lnTo>
                <a:lnTo>
                  <a:pt x="755" y="290"/>
                </a:lnTo>
                <a:lnTo>
                  <a:pt x="679" y="330"/>
                </a:lnTo>
                <a:lnTo>
                  <a:pt x="607" y="371"/>
                </a:lnTo>
                <a:lnTo>
                  <a:pt x="539" y="416"/>
                </a:lnTo>
                <a:lnTo>
                  <a:pt x="474" y="462"/>
                </a:lnTo>
                <a:lnTo>
                  <a:pt x="412" y="509"/>
                </a:lnTo>
                <a:lnTo>
                  <a:pt x="354" y="559"/>
                </a:lnTo>
                <a:lnTo>
                  <a:pt x="301" y="611"/>
                </a:lnTo>
                <a:lnTo>
                  <a:pt x="251" y="664"/>
                </a:lnTo>
                <a:lnTo>
                  <a:pt x="205" y="718"/>
                </a:lnTo>
                <a:lnTo>
                  <a:pt x="163" y="775"/>
                </a:lnTo>
                <a:lnTo>
                  <a:pt x="126" y="832"/>
                </a:lnTo>
                <a:lnTo>
                  <a:pt x="93" y="891"/>
                </a:lnTo>
                <a:lnTo>
                  <a:pt x="66" y="951"/>
                </a:lnTo>
                <a:lnTo>
                  <a:pt x="42" y="1012"/>
                </a:lnTo>
                <a:lnTo>
                  <a:pt x="24" y="1075"/>
                </a:lnTo>
                <a:lnTo>
                  <a:pt x="11" y="1138"/>
                </a:lnTo>
                <a:lnTo>
                  <a:pt x="3" y="1202"/>
                </a:lnTo>
                <a:lnTo>
                  <a:pt x="0" y="1267"/>
                </a:lnTo>
                <a:lnTo>
                  <a:pt x="3" y="1332"/>
                </a:lnTo>
                <a:lnTo>
                  <a:pt x="11" y="1396"/>
                </a:lnTo>
                <a:lnTo>
                  <a:pt x="24" y="1460"/>
                </a:lnTo>
                <a:lnTo>
                  <a:pt x="42" y="1522"/>
                </a:lnTo>
                <a:lnTo>
                  <a:pt x="66" y="1583"/>
                </a:lnTo>
                <a:lnTo>
                  <a:pt x="93" y="1643"/>
                </a:lnTo>
                <a:lnTo>
                  <a:pt x="126" y="1702"/>
                </a:lnTo>
                <a:lnTo>
                  <a:pt x="163" y="1759"/>
                </a:lnTo>
                <a:lnTo>
                  <a:pt x="205" y="1815"/>
                </a:lnTo>
                <a:lnTo>
                  <a:pt x="251" y="1869"/>
                </a:lnTo>
                <a:lnTo>
                  <a:pt x="301" y="1922"/>
                </a:lnTo>
                <a:lnTo>
                  <a:pt x="354" y="1973"/>
                </a:lnTo>
                <a:lnTo>
                  <a:pt x="412" y="2023"/>
                </a:lnTo>
                <a:lnTo>
                  <a:pt x="474" y="2071"/>
                </a:lnTo>
                <a:lnTo>
                  <a:pt x="539" y="2116"/>
                </a:lnTo>
                <a:lnTo>
                  <a:pt x="607" y="2160"/>
                </a:lnTo>
                <a:lnTo>
                  <a:pt x="679" y="2202"/>
                </a:lnTo>
                <a:lnTo>
                  <a:pt x="755" y="2242"/>
                </a:lnTo>
                <a:lnTo>
                  <a:pt x="833" y="2279"/>
                </a:lnTo>
                <a:lnTo>
                  <a:pt x="914" y="2315"/>
                </a:lnTo>
                <a:lnTo>
                  <a:pt x="998" y="2348"/>
                </a:lnTo>
                <a:lnTo>
                  <a:pt x="1085" y="2378"/>
                </a:lnTo>
                <a:lnTo>
                  <a:pt x="1174" y="2406"/>
                </a:lnTo>
                <a:lnTo>
                  <a:pt x="1266" y="2431"/>
                </a:lnTo>
                <a:lnTo>
                  <a:pt x="1359" y="2454"/>
                </a:lnTo>
                <a:lnTo>
                  <a:pt x="1455" y="2474"/>
                </a:lnTo>
                <a:lnTo>
                  <a:pt x="1554" y="2491"/>
                </a:lnTo>
                <a:lnTo>
                  <a:pt x="1653" y="2505"/>
                </a:lnTo>
                <a:lnTo>
                  <a:pt x="1755" y="2516"/>
                </a:lnTo>
                <a:lnTo>
                  <a:pt x="1858" y="2524"/>
                </a:lnTo>
                <a:lnTo>
                  <a:pt x="1963" y="2529"/>
                </a:lnTo>
                <a:lnTo>
                  <a:pt x="2069" y="253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2843213" y="3768725"/>
            <a:ext cx="2800350" cy="857250"/>
          </a:xfrm>
          <a:custGeom>
            <a:avLst/>
            <a:gdLst>
              <a:gd name="T0" fmla="*/ 2147483647 w 1764"/>
              <a:gd name="T1" fmla="*/ 2147483647 h 540"/>
              <a:gd name="T2" fmla="*/ 2147483647 w 1764"/>
              <a:gd name="T3" fmla="*/ 2147483647 h 540"/>
              <a:gd name="T4" fmla="*/ 2147483647 w 1764"/>
              <a:gd name="T5" fmla="*/ 2147483647 h 540"/>
              <a:gd name="T6" fmla="*/ 2147483647 w 1764"/>
              <a:gd name="T7" fmla="*/ 2147483647 h 540"/>
              <a:gd name="T8" fmla="*/ 2147483647 w 1764"/>
              <a:gd name="T9" fmla="*/ 2147483647 h 540"/>
              <a:gd name="T10" fmla="*/ 2147483647 w 1764"/>
              <a:gd name="T11" fmla="*/ 2147483647 h 540"/>
              <a:gd name="T12" fmla="*/ 2147483647 w 1764"/>
              <a:gd name="T13" fmla="*/ 2147483647 h 540"/>
              <a:gd name="T14" fmla="*/ 2147483647 w 1764"/>
              <a:gd name="T15" fmla="*/ 2147483647 h 540"/>
              <a:gd name="T16" fmla="*/ 2147483647 w 1764"/>
              <a:gd name="T17" fmla="*/ 2147483647 h 540"/>
              <a:gd name="T18" fmla="*/ 2147483647 w 1764"/>
              <a:gd name="T19" fmla="*/ 2147483647 h 540"/>
              <a:gd name="T20" fmla="*/ 2147483647 w 1764"/>
              <a:gd name="T21" fmla="*/ 2147483647 h 540"/>
              <a:gd name="T22" fmla="*/ 2147483647 w 1764"/>
              <a:gd name="T23" fmla="*/ 2147483647 h 540"/>
              <a:gd name="T24" fmla="*/ 2147483647 w 1764"/>
              <a:gd name="T25" fmla="*/ 2147483647 h 540"/>
              <a:gd name="T26" fmla="*/ 2147483647 w 1764"/>
              <a:gd name="T27" fmla="*/ 2147483647 h 540"/>
              <a:gd name="T28" fmla="*/ 2147483647 w 1764"/>
              <a:gd name="T29" fmla="*/ 2147483647 h 540"/>
              <a:gd name="T30" fmla="*/ 2147483647 w 1764"/>
              <a:gd name="T31" fmla="*/ 2147483647 h 540"/>
              <a:gd name="T32" fmla="*/ 2147483647 w 1764"/>
              <a:gd name="T33" fmla="*/ 2147483647 h 540"/>
              <a:gd name="T34" fmla="*/ 2147483647 w 1764"/>
              <a:gd name="T35" fmla="*/ 2147483647 h 540"/>
              <a:gd name="T36" fmla="*/ 2147483647 w 1764"/>
              <a:gd name="T37" fmla="*/ 2147483647 h 540"/>
              <a:gd name="T38" fmla="*/ 2147483647 w 1764"/>
              <a:gd name="T39" fmla="*/ 2147483647 h 540"/>
              <a:gd name="T40" fmla="*/ 2147483647 w 1764"/>
              <a:gd name="T41" fmla="*/ 2147483647 h 540"/>
              <a:gd name="T42" fmla="*/ 2147483647 w 1764"/>
              <a:gd name="T43" fmla="*/ 0 h 540"/>
              <a:gd name="T44" fmla="*/ 2147483647 w 1764"/>
              <a:gd name="T45" fmla="*/ 2147483647 h 540"/>
              <a:gd name="T46" fmla="*/ 2147483647 w 1764"/>
              <a:gd name="T47" fmla="*/ 2147483647 h 540"/>
              <a:gd name="T48" fmla="*/ 2147483647 w 1764"/>
              <a:gd name="T49" fmla="*/ 2147483647 h 540"/>
              <a:gd name="T50" fmla="*/ 2147483647 w 1764"/>
              <a:gd name="T51" fmla="*/ 2147483647 h 540"/>
              <a:gd name="T52" fmla="*/ 2147483647 w 1764"/>
              <a:gd name="T53" fmla="*/ 2147483647 h 540"/>
              <a:gd name="T54" fmla="*/ 2147483647 w 1764"/>
              <a:gd name="T55" fmla="*/ 2147483647 h 540"/>
              <a:gd name="T56" fmla="*/ 2147483647 w 1764"/>
              <a:gd name="T57" fmla="*/ 2147483647 h 540"/>
              <a:gd name="T58" fmla="*/ 2147483647 w 1764"/>
              <a:gd name="T59" fmla="*/ 2147483647 h 540"/>
              <a:gd name="T60" fmla="*/ 2147483647 w 1764"/>
              <a:gd name="T61" fmla="*/ 2147483647 h 540"/>
              <a:gd name="T62" fmla="*/ 2147483647 w 1764"/>
              <a:gd name="T63" fmla="*/ 2147483647 h 540"/>
              <a:gd name="T64" fmla="*/ 2147483647 w 1764"/>
              <a:gd name="T65" fmla="*/ 2147483647 h 540"/>
              <a:gd name="T66" fmla="*/ 2147483647 w 1764"/>
              <a:gd name="T67" fmla="*/ 2147483647 h 540"/>
              <a:gd name="T68" fmla="*/ 2147483647 w 1764"/>
              <a:gd name="T69" fmla="*/ 2147483647 h 540"/>
              <a:gd name="T70" fmla="*/ 2147483647 w 1764"/>
              <a:gd name="T71" fmla="*/ 2147483647 h 540"/>
              <a:gd name="T72" fmla="*/ 2147483647 w 1764"/>
              <a:gd name="T73" fmla="*/ 2147483647 h 540"/>
              <a:gd name="T74" fmla="*/ 2147483647 w 1764"/>
              <a:gd name="T75" fmla="*/ 2147483647 h 540"/>
              <a:gd name="T76" fmla="*/ 2147483647 w 1764"/>
              <a:gd name="T77" fmla="*/ 2147483647 h 540"/>
              <a:gd name="T78" fmla="*/ 2147483647 w 1764"/>
              <a:gd name="T79" fmla="*/ 2147483647 h 540"/>
              <a:gd name="T80" fmla="*/ 2147483647 w 1764"/>
              <a:gd name="T81" fmla="*/ 2147483647 h 540"/>
              <a:gd name="T82" fmla="*/ 2147483647 w 1764"/>
              <a:gd name="T83" fmla="*/ 2147483647 h 540"/>
              <a:gd name="T84" fmla="*/ 2147483647 w 1764"/>
              <a:gd name="T85" fmla="*/ 2147483647 h 5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64"/>
              <a:gd name="T130" fmla="*/ 0 h 540"/>
              <a:gd name="T131" fmla="*/ 1764 w 1764"/>
              <a:gd name="T132" fmla="*/ 540 h 54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64" h="540">
                <a:moveTo>
                  <a:pt x="881" y="539"/>
                </a:moveTo>
                <a:lnTo>
                  <a:pt x="926" y="539"/>
                </a:lnTo>
                <a:lnTo>
                  <a:pt x="971" y="538"/>
                </a:lnTo>
                <a:lnTo>
                  <a:pt x="1015" y="536"/>
                </a:lnTo>
                <a:lnTo>
                  <a:pt x="1058" y="534"/>
                </a:lnTo>
                <a:lnTo>
                  <a:pt x="1101" y="531"/>
                </a:lnTo>
                <a:lnTo>
                  <a:pt x="1143" y="527"/>
                </a:lnTo>
                <a:lnTo>
                  <a:pt x="1183" y="523"/>
                </a:lnTo>
                <a:lnTo>
                  <a:pt x="1223" y="518"/>
                </a:lnTo>
                <a:lnTo>
                  <a:pt x="1262" y="513"/>
                </a:lnTo>
                <a:lnTo>
                  <a:pt x="1300" y="507"/>
                </a:lnTo>
                <a:lnTo>
                  <a:pt x="1337" y="500"/>
                </a:lnTo>
                <a:lnTo>
                  <a:pt x="1373" y="493"/>
                </a:lnTo>
                <a:lnTo>
                  <a:pt x="1408" y="486"/>
                </a:lnTo>
                <a:lnTo>
                  <a:pt x="1441" y="478"/>
                </a:lnTo>
                <a:lnTo>
                  <a:pt x="1473" y="469"/>
                </a:lnTo>
                <a:lnTo>
                  <a:pt x="1504" y="460"/>
                </a:lnTo>
                <a:lnTo>
                  <a:pt x="1533" y="451"/>
                </a:lnTo>
                <a:lnTo>
                  <a:pt x="1561" y="441"/>
                </a:lnTo>
                <a:lnTo>
                  <a:pt x="1587" y="431"/>
                </a:lnTo>
                <a:lnTo>
                  <a:pt x="1611" y="420"/>
                </a:lnTo>
                <a:lnTo>
                  <a:pt x="1634" y="409"/>
                </a:lnTo>
                <a:lnTo>
                  <a:pt x="1656" y="398"/>
                </a:lnTo>
                <a:lnTo>
                  <a:pt x="1675" y="386"/>
                </a:lnTo>
                <a:lnTo>
                  <a:pt x="1693" y="374"/>
                </a:lnTo>
                <a:lnTo>
                  <a:pt x="1709" y="362"/>
                </a:lnTo>
                <a:lnTo>
                  <a:pt x="1723" y="350"/>
                </a:lnTo>
                <a:lnTo>
                  <a:pt x="1735" y="337"/>
                </a:lnTo>
                <a:lnTo>
                  <a:pt x="1745" y="324"/>
                </a:lnTo>
                <a:lnTo>
                  <a:pt x="1752" y="310"/>
                </a:lnTo>
                <a:lnTo>
                  <a:pt x="1758" y="297"/>
                </a:lnTo>
                <a:lnTo>
                  <a:pt x="1762" y="283"/>
                </a:lnTo>
                <a:lnTo>
                  <a:pt x="1763" y="270"/>
                </a:lnTo>
                <a:lnTo>
                  <a:pt x="1762" y="256"/>
                </a:lnTo>
                <a:lnTo>
                  <a:pt x="1758" y="243"/>
                </a:lnTo>
                <a:lnTo>
                  <a:pt x="1752" y="229"/>
                </a:lnTo>
                <a:lnTo>
                  <a:pt x="1745" y="216"/>
                </a:lnTo>
                <a:lnTo>
                  <a:pt x="1735" y="203"/>
                </a:lnTo>
                <a:lnTo>
                  <a:pt x="1723" y="190"/>
                </a:lnTo>
                <a:lnTo>
                  <a:pt x="1709" y="178"/>
                </a:lnTo>
                <a:lnTo>
                  <a:pt x="1693" y="165"/>
                </a:lnTo>
                <a:lnTo>
                  <a:pt x="1675" y="153"/>
                </a:lnTo>
                <a:lnTo>
                  <a:pt x="1656" y="142"/>
                </a:lnTo>
                <a:lnTo>
                  <a:pt x="1634" y="130"/>
                </a:lnTo>
                <a:lnTo>
                  <a:pt x="1611" y="119"/>
                </a:lnTo>
                <a:lnTo>
                  <a:pt x="1587" y="109"/>
                </a:lnTo>
                <a:lnTo>
                  <a:pt x="1561" y="99"/>
                </a:lnTo>
                <a:lnTo>
                  <a:pt x="1533" y="89"/>
                </a:lnTo>
                <a:lnTo>
                  <a:pt x="1504" y="79"/>
                </a:lnTo>
                <a:lnTo>
                  <a:pt x="1473" y="71"/>
                </a:lnTo>
                <a:lnTo>
                  <a:pt x="1441" y="62"/>
                </a:lnTo>
                <a:lnTo>
                  <a:pt x="1408" y="54"/>
                </a:lnTo>
                <a:lnTo>
                  <a:pt x="1373" y="46"/>
                </a:lnTo>
                <a:lnTo>
                  <a:pt x="1337" y="39"/>
                </a:lnTo>
                <a:lnTo>
                  <a:pt x="1300" y="33"/>
                </a:lnTo>
                <a:lnTo>
                  <a:pt x="1262" y="27"/>
                </a:lnTo>
                <a:lnTo>
                  <a:pt x="1223" y="21"/>
                </a:lnTo>
                <a:lnTo>
                  <a:pt x="1183" y="16"/>
                </a:lnTo>
                <a:lnTo>
                  <a:pt x="1143" y="12"/>
                </a:lnTo>
                <a:lnTo>
                  <a:pt x="1101" y="8"/>
                </a:lnTo>
                <a:lnTo>
                  <a:pt x="1058" y="6"/>
                </a:lnTo>
                <a:lnTo>
                  <a:pt x="1015" y="3"/>
                </a:lnTo>
                <a:lnTo>
                  <a:pt x="971" y="1"/>
                </a:lnTo>
                <a:lnTo>
                  <a:pt x="926" y="0"/>
                </a:lnTo>
                <a:lnTo>
                  <a:pt x="881" y="0"/>
                </a:lnTo>
                <a:lnTo>
                  <a:pt x="835" y="0"/>
                </a:lnTo>
                <a:lnTo>
                  <a:pt x="791" y="1"/>
                </a:lnTo>
                <a:lnTo>
                  <a:pt x="747" y="3"/>
                </a:lnTo>
                <a:lnTo>
                  <a:pt x="704" y="6"/>
                </a:lnTo>
                <a:lnTo>
                  <a:pt x="661" y="8"/>
                </a:lnTo>
                <a:lnTo>
                  <a:pt x="620" y="12"/>
                </a:lnTo>
                <a:lnTo>
                  <a:pt x="578" y="16"/>
                </a:lnTo>
                <a:lnTo>
                  <a:pt x="539" y="21"/>
                </a:lnTo>
                <a:lnTo>
                  <a:pt x="499" y="27"/>
                </a:lnTo>
                <a:lnTo>
                  <a:pt x="461" y="33"/>
                </a:lnTo>
                <a:lnTo>
                  <a:pt x="425" y="39"/>
                </a:lnTo>
                <a:lnTo>
                  <a:pt x="389" y="46"/>
                </a:lnTo>
                <a:lnTo>
                  <a:pt x="354" y="54"/>
                </a:lnTo>
                <a:lnTo>
                  <a:pt x="321" y="62"/>
                </a:lnTo>
                <a:lnTo>
                  <a:pt x="289" y="71"/>
                </a:lnTo>
                <a:lnTo>
                  <a:pt x="258" y="79"/>
                </a:lnTo>
                <a:lnTo>
                  <a:pt x="229" y="89"/>
                </a:lnTo>
                <a:lnTo>
                  <a:pt x="201" y="99"/>
                </a:lnTo>
                <a:lnTo>
                  <a:pt x="175" y="109"/>
                </a:lnTo>
                <a:lnTo>
                  <a:pt x="150" y="119"/>
                </a:lnTo>
                <a:lnTo>
                  <a:pt x="128" y="130"/>
                </a:lnTo>
                <a:lnTo>
                  <a:pt x="107" y="142"/>
                </a:lnTo>
                <a:lnTo>
                  <a:pt x="87" y="153"/>
                </a:lnTo>
                <a:lnTo>
                  <a:pt x="69" y="165"/>
                </a:lnTo>
                <a:lnTo>
                  <a:pt x="53" y="178"/>
                </a:lnTo>
                <a:lnTo>
                  <a:pt x="39" y="190"/>
                </a:lnTo>
                <a:lnTo>
                  <a:pt x="27" y="203"/>
                </a:lnTo>
                <a:lnTo>
                  <a:pt x="17" y="216"/>
                </a:lnTo>
                <a:lnTo>
                  <a:pt x="10" y="229"/>
                </a:lnTo>
                <a:lnTo>
                  <a:pt x="4" y="243"/>
                </a:lnTo>
                <a:lnTo>
                  <a:pt x="1" y="256"/>
                </a:lnTo>
                <a:lnTo>
                  <a:pt x="0" y="270"/>
                </a:lnTo>
                <a:lnTo>
                  <a:pt x="1" y="283"/>
                </a:lnTo>
                <a:lnTo>
                  <a:pt x="4" y="297"/>
                </a:lnTo>
                <a:lnTo>
                  <a:pt x="10" y="310"/>
                </a:lnTo>
                <a:lnTo>
                  <a:pt x="17" y="324"/>
                </a:lnTo>
                <a:lnTo>
                  <a:pt x="27" y="337"/>
                </a:lnTo>
                <a:lnTo>
                  <a:pt x="39" y="350"/>
                </a:lnTo>
                <a:lnTo>
                  <a:pt x="53" y="362"/>
                </a:lnTo>
                <a:lnTo>
                  <a:pt x="69" y="374"/>
                </a:lnTo>
                <a:lnTo>
                  <a:pt x="87" y="386"/>
                </a:lnTo>
                <a:lnTo>
                  <a:pt x="107" y="398"/>
                </a:lnTo>
                <a:lnTo>
                  <a:pt x="128" y="409"/>
                </a:lnTo>
                <a:lnTo>
                  <a:pt x="150" y="420"/>
                </a:lnTo>
                <a:lnTo>
                  <a:pt x="175" y="431"/>
                </a:lnTo>
                <a:lnTo>
                  <a:pt x="201" y="441"/>
                </a:lnTo>
                <a:lnTo>
                  <a:pt x="229" y="451"/>
                </a:lnTo>
                <a:lnTo>
                  <a:pt x="258" y="460"/>
                </a:lnTo>
                <a:lnTo>
                  <a:pt x="289" y="469"/>
                </a:lnTo>
                <a:lnTo>
                  <a:pt x="321" y="478"/>
                </a:lnTo>
                <a:lnTo>
                  <a:pt x="354" y="486"/>
                </a:lnTo>
                <a:lnTo>
                  <a:pt x="389" y="493"/>
                </a:lnTo>
                <a:lnTo>
                  <a:pt x="425" y="500"/>
                </a:lnTo>
                <a:lnTo>
                  <a:pt x="461" y="507"/>
                </a:lnTo>
                <a:lnTo>
                  <a:pt x="499" y="513"/>
                </a:lnTo>
                <a:lnTo>
                  <a:pt x="539" y="518"/>
                </a:lnTo>
                <a:lnTo>
                  <a:pt x="578" y="523"/>
                </a:lnTo>
                <a:lnTo>
                  <a:pt x="620" y="527"/>
                </a:lnTo>
                <a:lnTo>
                  <a:pt x="661" y="531"/>
                </a:lnTo>
                <a:lnTo>
                  <a:pt x="704" y="534"/>
                </a:lnTo>
                <a:lnTo>
                  <a:pt x="747" y="536"/>
                </a:lnTo>
                <a:lnTo>
                  <a:pt x="791" y="538"/>
                </a:lnTo>
                <a:lnTo>
                  <a:pt x="835" y="539"/>
                </a:lnTo>
                <a:lnTo>
                  <a:pt x="881" y="539"/>
                </a:lnTo>
              </a:path>
            </a:pathLst>
          </a:custGeom>
          <a:solidFill>
            <a:srgbClr val="66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Freeform 7"/>
          <p:cNvSpPr>
            <a:spLocks/>
          </p:cNvSpPr>
          <p:nvPr/>
        </p:nvSpPr>
        <p:spPr bwMode="auto">
          <a:xfrm>
            <a:off x="2843213" y="3768725"/>
            <a:ext cx="2800350" cy="857250"/>
          </a:xfrm>
          <a:custGeom>
            <a:avLst/>
            <a:gdLst>
              <a:gd name="T0" fmla="*/ 2147483647 w 1764"/>
              <a:gd name="T1" fmla="*/ 2147483647 h 540"/>
              <a:gd name="T2" fmla="*/ 2147483647 w 1764"/>
              <a:gd name="T3" fmla="*/ 2147483647 h 540"/>
              <a:gd name="T4" fmla="*/ 2147483647 w 1764"/>
              <a:gd name="T5" fmla="*/ 2147483647 h 540"/>
              <a:gd name="T6" fmla="*/ 2147483647 w 1764"/>
              <a:gd name="T7" fmla="*/ 2147483647 h 540"/>
              <a:gd name="T8" fmla="*/ 2147483647 w 1764"/>
              <a:gd name="T9" fmla="*/ 2147483647 h 540"/>
              <a:gd name="T10" fmla="*/ 2147483647 w 1764"/>
              <a:gd name="T11" fmla="*/ 2147483647 h 540"/>
              <a:gd name="T12" fmla="*/ 2147483647 w 1764"/>
              <a:gd name="T13" fmla="*/ 2147483647 h 540"/>
              <a:gd name="T14" fmla="*/ 2147483647 w 1764"/>
              <a:gd name="T15" fmla="*/ 2147483647 h 540"/>
              <a:gd name="T16" fmla="*/ 2147483647 w 1764"/>
              <a:gd name="T17" fmla="*/ 2147483647 h 540"/>
              <a:gd name="T18" fmla="*/ 2147483647 w 1764"/>
              <a:gd name="T19" fmla="*/ 2147483647 h 540"/>
              <a:gd name="T20" fmla="*/ 2147483647 w 1764"/>
              <a:gd name="T21" fmla="*/ 2147483647 h 540"/>
              <a:gd name="T22" fmla="*/ 2147483647 w 1764"/>
              <a:gd name="T23" fmla="*/ 2147483647 h 540"/>
              <a:gd name="T24" fmla="*/ 2147483647 w 1764"/>
              <a:gd name="T25" fmla="*/ 2147483647 h 540"/>
              <a:gd name="T26" fmla="*/ 2147483647 w 1764"/>
              <a:gd name="T27" fmla="*/ 2147483647 h 540"/>
              <a:gd name="T28" fmla="*/ 2147483647 w 1764"/>
              <a:gd name="T29" fmla="*/ 2147483647 h 540"/>
              <a:gd name="T30" fmla="*/ 2147483647 w 1764"/>
              <a:gd name="T31" fmla="*/ 2147483647 h 540"/>
              <a:gd name="T32" fmla="*/ 2147483647 w 1764"/>
              <a:gd name="T33" fmla="*/ 2147483647 h 540"/>
              <a:gd name="T34" fmla="*/ 2147483647 w 1764"/>
              <a:gd name="T35" fmla="*/ 2147483647 h 540"/>
              <a:gd name="T36" fmla="*/ 2147483647 w 1764"/>
              <a:gd name="T37" fmla="*/ 2147483647 h 540"/>
              <a:gd name="T38" fmla="*/ 2147483647 w 1764"/>
              <a:gd name="T39" fmla="*/ 2147483647 h 540"/>
              <a:gd name="T40" fmla="*/ 2147483647 w 1764"/>
              <a:gd name="T41" fmla="*/ 2147483647 h 540"/>
              <a:gd name="T42" fmla="*/ 2147483647 w 1764"/>
              <a:gd name="T43" fmla="*/ 0 h 540"/>
              <a:gd name="T44" fmla="*/ 2147483647 w 1764"/>
              <a:gd name="T45" fmla="*/ 0 h 540"/>
              <a:gd name="T46" fmla="*/ 2147483647 w 1764"/>
              <a:gd name="T47" fmla="*/ 2147483647 h 540"/>
              <a:gd name="T48" fmla="*/ 2147483647 w 1764"/>
              <a:gd name="T49" fmla="*/ 2147483647 h 540"/>
              <a:gd name="T50" fmla="*/ 2147483647 w 1764"/>
              <a:gd name="T51" fmla="*/ 2147483647 h 540"/>
              <a:gd name="T52" fmla="*/ 2147483647 w 1764"/>
              <a:gd name="T53" fmla="*/ 2147483647 h 540"/>
              <a:gd name="T54" fmla="*/ 2147483647 w 1764"/>
              <a:gd name="T55" fmla="*/ 2147483647 h 540"/>
              <a:gd name="T56" fmla="*/ 2147483647 w 1764"/>
              <a:gd name="T57" fmla="*/ 2147483647 h 540"/>
              <a:gd name="T58" fmla="*/ 2147483647 w 1764"/>
              <a:gd name="T59" fmla="*/ 2147483647 h 540"/>
              <a:gd name="T60" fmla="*/ 2147483647 w 1764"/>
              <a:gd name="T61" fmla="*/ 2147483647 h 540"/>
              <a:gd name="T62" fmla="*/ 2147483647 w 1764"/>
              <a:gd name="T63" fmla="*/ 2147483647 h 540"/>
              <a:gd name="T64" fmla="*/ 2147483647 w 1764"/>
              <a:gd name="T65" fmla="*/ 2147483647 h 540"/>
              <a:gd name="T66" fmla="*/ 2147483647 w 1764"/>
              <a:gd name="T67" fmla="*/ 2147483647 h 540"/>
              <a:gd name="T68" fmla="*/ 2147483647 w 1764"/>
              <a:gd name="T69" fmla="*/ 2147483647 h 540"/>
              <a:gd name="T70" fmla="*/ 2147483647 w 1764"/>
              <a:gd name="T71" fmla="*/ 2147483647 h 540"/>
              <a:gd name="T72" fmla="*/ 2147483647 w 1764"/>
              <a:gd name="T73" fmla="*/ 2147483647 h 540"/>
              <a:gd name="T74" fmla="*/ 2147483647 w 1764"/>
              <a:gd name="T75" fmla="*/ 2147483647 h 540"/>
              <a:gd name="T76" fmla="*/ 2147483647 w 1764"/>
              <a:gd name="T77" fmla="*/ 2147483647 h 540"/>
              <a:gd name="T78" fmla="*/ 2147483647 w 1764"/>
              <a:gd name="T79" fmla="*/ 2147483647 h 540"/>
              <a:gd name="T80" fmla="*/ 2147483647 w 1764"/>
              <a:gd name="T81" fmla="*/ 2147483647 h 540"/>
              <a:gd name="T82" fmla="*/ 2147483647 w 1764"/>
              <a:gd name="T83" fmla="*/ 2147483647 h 540"/>
              <a:gd name="T84" fmla="*/ 2147483647 w 1764"/>
              <a:gd name="T85" fmla="*/ 2147483647 h 540"/>
              <a:gd name="T86" fmla="*/ 2147483647 w 1764"/>
              <a:gd name="T87" fmla="*/ 2147483647 h 5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764"/>
              <a:gd name="T133" fmla="*/ 0 h 540"/>
              <a:gd name="T134" fmla="*/ 1764 w 1764"/>
              <a:gd name="T135" fmla="*/ 540 h 54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764" h="540">
                <a:moveTo>
                  <a:pt x="881" y="539"/>
                </a:moveTo>
                <a:lnTo>
                  <a:pt x="881" y="539"/>
                </a:lnTo>
                <a:lnTo>
                  <a:pt x="926" y="539"/>
                </a:lnTo>
                <a:lnTo>
                  <a:pt x="971" y="538"/>
                </a:lnTo>
                <a:lnTo>
                  <a:pt x="1015" y="536"/>
                </a:lnTo>
                <a:lnTo>
                  <a:pt x="1058" y="534"/>
                </a:lnTo>
                <a:lnTo>
                  <a:pt x="1101" y="531"/>
                </a:lnTo>
                <a:lnTo>
                  <a:pt x="1143" y="527"/>
                </a:lnTo>
                <a:lnTo>
                  <a:pt x="1183" y="523"/>
                </a:lnTo>
                <a:lnTo>
                  <a:pt x="1223" y="518"/>
                </a:lnTo>
                <a:lnTo>
                  <a:pt x="1262" y="513"/>
                </a:lnTo>
                <a:lnTo>
                  <a:pt x="1300" y="507"/>
                </a:lnTo>
                <a:lnTo>
                  <a:pt x="1337" y="500"/>
                </a:lnTo>
                <a:lnTo>
                  <a:pt x="1373" y="493"/>
                </a:lnTo>
                <a:lnTo>
                  <a:pt x="1408" y="486"/>
                </a:lnTo>
                <a:lnTo>
                  <a:pt x="1441" y="478"/>
                </a:lnTo>
                <a:lnTo>
                  <a:pt x="1473" y="469"/>
                </a:lnTo>
                <a:lnTo>
                  <a:pt x="1504" y="460"/>
                </a:lnTo>
                <a:lnTo>
                  <a:pt x="1533" y="451"/>
                </a:lnTo>
                <a:lnTo>
                  <a:pt x="1561" y="441"/>
                </a:lnTo>
                <a:lnTo>
                  <a:pt x="1587" y="431"/>
                </a:lnTo>
                <a:lnTo>
                  <a:pt x="1611" y="420"/>
                </a:lnTo>
                <a:lnTo>
                  <a:pt x="1634" y="409"/>
                </a:lnTo>
                <a:lnTo>
                  <a:pt x="1656" y="398"/>
                </a:lnTo>
                <a:lnTo>
                  <a:pt x="1675" y="386"/>
                </a:lnTo>
                <a:lnTo>
                  <a:pt x="1693" y="374"/>
                </a:lnTo>
                <a:lnTo>
                  <a:pt x="1709" y="362"/>
                </a:lnTo>
                <a:lnTo>
                  <a:pt x="1723" y="350"/>
                </a:lnTo>
                <a:lnTo>
                  <a:pt x="1735" y="337"/>
                </a:lnTo>
                <a:lnTo>
                  <a:pt x="1745" y="324"/>
                </a:lnTo>
                <a:lnTo>
                  <a:pt x="1752" y="310"/>
                </a:lnTo>
                <a:lnTo>
                  <a:pt x="1758" y="297"/>
                </a:lnTo>
                <a:lnTo>
                  <a:pt x="1762" y="283"/>
                </a:lnTo>
                <a:lnTo>
                  <a:pt x="1763" y="270"/>
                </a:lnTo>
                <a:lnTo>
                  <a:pt x="1762" y="256"/>
                </a:lnTo>
                <a:lnTo>
                  <a:pt x="1758" y="243"/>
                </a:lnTo>
                <a:lnTo>
                  <a:pt x="1752" y="229"/>
                </a:lnTo>
                <a:lnTo>
                  <a:pt x="1745" y="216"/>
                </a:lnTo>
                <a:lnTo>
                  <a:pt x="1735" y="203"/>
                </a:lnTo>
                <a:lnTo>
                  <a:pt x="1723" y="190"/>
                </a:lnTo>
                <a:lnTo>
                  <a:pt x="1709" y="178"/>
                </a:lnTo>
                <a:lnTo>
                  <a:pt x="1693" y="165"/>
                </a:lnTo>
                <a:lnTo>
                  <a:pt x="1675" y="153"/>
                </a:lnTo>
                <a:lnTo>
                  <a:pt x="1656" y="142"/>
                </a:lnTo>
                <a:lnTo>
                  <a:pt x="1634" y="130"/>
                </a:lnTo>
                <a:lnTo>
                  <a:pt x="1611" y="119"/>
                </a:lnTo>
                <a:lnTo>
                  <a:pt x="1587" y="109"/>
                </a:lnTo>
                <a:lnTo>
                  <a:pt x="1561" y="99"/>
                </a:lnTo>
                <a:lnTo>
                  <a:pt x="1533" y="89"/>
                </a:lnTo>
                <a:lnTo>
                  <a:pt x="1504" y="79"/>
                </a:lnTo>
                <a:lnTo>
                  <a:pt x="1473" y="71"/>
                </a:lnTo>
                <a:lnTo>
                  <a:pt x="1441" y="62"/>
                </a:lnTo>
                <a:lnTo>
                  <a:pt x="1408" y="54"/>
                </a:lnTo>
                <a:lnTo>
                  <a:pt x="1373" y="46"/>
                </a:lnTo>
                <a:lnTo>
                  <a:pt x="1337" y="39"/>
                </a:lnTo>
                <a:lnTo>
                  <a:pt x="1300" y="33"/>
                </a:lnTo>
                <a:lnTo>
                  <a:pt x="1262" y="27"/>
                </a:lnTo>
                <a:lnTo>
                  <a:pt x="1223" y="21"/>
                </a:lnTo>
                <a:lnTo>
                  <a:pt x="1183" y="16"/>
                </a:lnTo>
                <a:lnTo>
                  <a:pt x="1143" y="12"/>
                </a:lnTo>
                <a:lnTo>
                  <a:pt x="1101" y="8"/>
                </a:lnTo>
                <a:lnTo>
                  <a:pt x="1058" y="6"/>
                </a:lnTo>
                <a:lnTo>
                  <a:pt x="1015" y="3"/>
                </a:lnTo>
                <a:lnTo>
                  <a:pt x="971" y="1"/>
                </a:lnTo>
                <a:lnTo>
                  <a:pt x="926" y="0"/>
                </a:lnTo>
                <a:lnTo>
                  <a:pt x="881" y="0"/>
                </a:lnTo>
                <a:lnTo>
                  <a:pt x="835" y="0"/>
                </a:lnTo>
                <a:lnTo>
                  <a:pt x="791" y="1"/>
                </a:lnTo>
                <a:lnTo>
                  <a:pt x="747" y="3"/>
                </a:lnTo>
                <a:lnTo>
                  <a:pt x="704" y="6"/>
                </a:lnTo>
                <a:lnTo>
                  <a:pt x="661" y="8"/>
                </a:lnTo>
                <a:lnTo>
                  <a:pt x="620" y="12"/>
                </a:lnTo>
                <a:lnTo>
                  <a:pt x="578" y="16"/>
                </a:lnTo>
                <a:lnTo>
                  <a:pt x="539" y="21"/>
                </a:lnTo>
                <a:lnTo>
                  <a:pt x="499" y="27"/>
                </a:lnTo>
                <a:lnTo>
                  <a:pt x="461" y="33"/>
                </a:lnTo>
                <a:lnTo>
                  <a:pt x="425" y="39"/>
                </a:lnTo>
                <a:lnTo>
                  <a:pt x="389" y="46"/>
                </a:lnTo>
                <a:lnTo>
                  <a:pt x="354" y="54"/>
                </a:lnTo>
                <a:lnTo>
                  <a:pt x="321" y="62"/>
                </a:lnTo>
                <a:lnTo>
                  <a:pt x="289" y="71"/>
                </a:lnTo>
                <a:lnTo>
                  <a:pt x="258" y="79"/>
                </a:lnTo>
                <a:lnTo>
                  <a:pt x="229" y="89"/>
                </a:lnTo>
                <a:lnTo>
                  <a:pt x="201" y="99"/>
                </a:lnTo>
                <a:lnTo>
                  <a:pt x="175" y="109"/>
                </a:lnTo>
                <a:lnTo>
                  <a:pt x="150" y="119"/>
                </a:lnTo>
                <a:lnTo>
                  <a:pt x="128" y="130"/>
                </a:lnTo>
                <a:lnTo>
                  <a:pt x="107" y="142"/>
                </a:lnTo>
                <a:lnTo>
                  <a:pt x="87" y="153"/>
                </a:lnTo>
                <a:lnTo>
                  <a:pt x="69" y="165"/>
                </a:lnTo>
                <a:lnTo>
                  <a:pt x="53" y="178"/>
                </a:lnTo>
                <a:lnTo>
                  <a:pt x="39" y="190"/>
                </a:lnTo>
                <a:lnTo>
                  <a:pt x="27" y="203"/>
                </a:lnTo>
                <a:lnTo>
                  <a:pt x="17" y="216"/>
                </a:lnTo>
                <a:lnTo>
                  <a:pt x="10" y="229"/>
                </a:lnTo>
                <a:lnTo>
                  <a:pt x="4" y="243"/>
                </a:lnTo>
                <a:lnTo>
                  <a:pt x="1" y="256"/>
                </a:lnTo>
                <a:lnTo>
                  <a:pt x="0" y="270"/>
                </a:lnTo>
                <a:lnTo>
                  <a:pt x="1" y="283"/>
                </a:lnTo>
                <a:lnTo>
                  <a:pt x="4" y="297"/>
                </a:lnTo>
                <a:lnTo>
                  <a:pt x="10" y="310"/>
                </a:lnTo>
                <a:lnTo>
                  <a:pt x="17" y="324"/>
                </a:lnTo>
                <a:lnTo>
                  <a:pt x="27" y="337"/>
                </a:lnTo>
                <a:lnTo>
                  <a:pt x="39" y="350"/>
                </a:lnTo>
                <a:lnTo>
                  <a:pt x="53" y="362"/>
                </a:lnTo>
                <a:lnTo>
                  <a:pt x="69" y="374"/>
                </a:lnTo>
                <a:lnTo>
                  <a:pt x="87" y="386"/>
                </a:lnTo>
                <a:lnTo>
                  <a:pt x="107" y="398"/>
                </a:lnTo>
                <a:lnTo>
                  <a:pt x="128" y="409"/>
                </a:lnTo>
                <a:lnTo>
                  <a:pt x="150" y="420"/>
                </a:lnTo>
                <a:lnTo>
                  <a:pt x="175" y="431"/>
                </a:lnTo>
                <a:lnTo>
                  <a:pt x="201" y="441"/>
                </a:lnTo>
                <a:lnTo>
                  <a:pt x="229" y="451"/>
                </a:lnTo>
                <a:lnTo>
                  <a:pt x="258" y="460"/>
                </a:lnTo>
                <a:lnTo>
                  <a:pt x="289" y="469"/>
                </a:lnTo>
                <a:lnTo>
                  <a:pt x="321" y="478"/>
                </a:lnTo>
                <a:lnTo>
                  <a:pt x="354" y="486"/>
                </a:lnTo>
                <a:lnTo>
                  <a:pt x="389" y="493"/>
                </a:lnTo>
                <a:lnTo>
                  <a:pt x="425" y="500"/>
                </a:lnTo>
                <a:lnTo>
                  <a:pt x="461" y="507"/>
                </a:lnTo>
                <a:lnTo>
                  <a:pt x="499" y="513"/>
                </a:lnTo>
                <a:lnTo>
                  <a:pt x="539" y="518"/>
                </a:lnTo>
                <a:lnTo>
                  <a:pt x="578" y="523"/>
                </a:lnTo>
                <a:lnTo>
                  <a:pt x="620" y="527"/>
                </a:lnTo>
                <a:lnTo>
                  <a:pt x="661" y="531"/>
                </a:lnTo>
                <a:lnTo>
                  <a:pt x="704" y="534"/>
                </a:lnTo>
                <a:lnTo>
                  <a:pt x="747" y="536"/>
                </a:lnTo>
                <a:lnTo>
                  <a:pt x="791" y="538"/>
                </a:lnTo>
                <a:lnTo>
                  <a:pt x="835" y="539"/>
                </a:lnTo>
                <a:lnTo>
                  <a:pt x="881" y="53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>
            <a:off x="2843213" y="3732213"/>
            <a:ext cx="2800350" cy="857250"/>
          </a:xfrm>
          <a:custGeom>
            <a:avLst/>
            <a:gdLst>
              <a:gd name="T0" fmla="*/ 2147483647 w 1764"/>
              <a:gd name="T1" fmla="*/ 2147483647 h 540"/>
              <a:gd name="T2" fmla="*/ 2147483647 w 1764"/>
              <a:gd name="T3" fmla="*/ 2147483647 h 540"/>
              <a:gd name="T4" fmla="*/ 2147483647 w 1764"/>
              <a:gd name="T5" fmla="*/ 2147483647 h 540"/>
              <a:gd name="T6" fmla="*/ 2147483647 w 1764"/>
              <a:gd name="T7" fmla="*/ 2147483647 h 540"/>
              <a:gd name="T8" fmla="*/ 2147483647 w 1764"/>
              <a:gd name="T9" fmla="*/ 2147483647 h 540"/>
              <a:gd name="T10" fmla="*/ 2147483647 w 1764"/>
              <a:gd name="T11" fmla="*/ 2147483647 h 540"/>
              <a:gd name="T12" fmla="*/ 2147483647 w 1764"/>
              <a:gd name="T13" fmla="*/ 2147483647 h 540"/>
              <a:gd name="T14" fmla="*/ 2147483647 w 1764"/>
              <a:gd name="T15" fmla="*/ 2147483647 h 540"/>
              <a:gd name="T16" fmla="*/ 2147483647 w 1764"/>
              <a:gd name="T17" fmla="*/ 2147483647 h 540"/>
              <a:gd name="T18" fmla="*/ 2147483647 w 1764"/>
              <a:gd name="T19" fmla="*/ 2147483647 h 540"/>
              <a:gd name="T20" fmla="*/ 2147483647 w 1764"/>
              <a:gd name="T21" fmla="*/ 2147483647 h 540"/>
              <a:gd name="T22" fmla="*/ 2147483647 w 1764"/>
              <a:gd name="T23" fmla="*/ 2147483647 h 540"/>
              <a:gd name="T24" fmla="*/ 2147483647 w 1764"/>
              <a:gd name="T25" fmla="*/ 2147483647 h 540"/>
              <a:gd name="T26" fmla="*/ 2147483647 w 1764"/>
              <a:gd name="T27" fmla="*/ 2147483647 h 540"/>
              <a:gd name="T28" fmla="*/ 2147483647 w 1764"/>
              <a:gd name="T29" fmla="*/ 2147483647 h 540"/>
              <a:gd name="T30" fmla="*/ 2147483647 w 1764"/>
              <a:gd name="T31" fmla="*/ 2147483647 h 540"/>
              <a:gd name="T32" fmla="*/ 2147483647 w 1764"/>
              <a:gd name="T33" fmla="*/ 2147483647 h 540"/>
              <a:gd name="T34" fmla="*/ 2147483647 w 1764"/>
              <a:gd name="T35" fmla="*/ 2147483647 h 540"/>
              <a:gd name="T36" fmla="*/ 2147483647 w 1764"/>
              <a:gd name="T37" fmla="*/ 2147483647 h 540"/>
              <a:gd name="T38" fmla="*/ 2147483647 w 1764"/>
              <a:gd name="T39" fmla="*/ 2147483647 h 540"/>
              <a:gd name="T40" fmla="*/ 2147483647 w 1764"/>
              <a:gd name="T41" fmla="*/ 2147483647 h 540"/>
              <a:gd name="T42" fmla="*/ 2147483647 w 1764"/>
              <a:gd name="T43" fmla="*/ 0 h 540"/>
              <a:gd name="T44" fmla="*/ 2147483647 w 1764"/>
              <a:gd name="T45" fmla="*/ 2147483647 h 540"/>
              <a:gd name="T46" fmla="*/ 2147483647 w 1764"/>
              <a:gd name="T47" fmla="*/ 2147483647 h 540"/>
              <a:gd name="T48" fmla="*/ 2147483647 w 1764"/>
              <a:gd name="T49" fmla="*/ 2147483647 h 540"/>
              <a:gd name="T50" fmla="*/ 2147483647 w 1764"/>
              <a:gd name="T51" fmla="*/ 2147483647 h 540"/>
              <a:gd name="T52" fmla="*/ 2147483647 w 1764"/>
              <a:gd name="T53" fmla="*/ 2147483647 h 540"/>
              <a:gd name="T54" fmla="*/ 2147483647 w 1764"/>
              <a:gd name="T55" fmla="*/ 2147483647 h 540"/>
              <a:gd name="T56" fmla="*/ 2147483647 w 1764"/>
              <a:gd name="T57" fmla="*/ 2147483647 h 540"/>
              <a:gd name="T58" fmla="*/ 2147483647 w 1764"/>
              <a:gd name="T59" fmla="*/ 2147483647 h 540"/>
              <a:gd name="T60" fmla="*/ 2147483647 w 1764"/>
              <a:gd name="T61" fmla="*/ 2147483647 h 540"/>
              <a:gd name="T62" fmla="*/ 2147483647 w 1764"/>
              <a:gd name="T63" fmla="*/ 2147483647 h 540"/>
              <a:gd name="T64" fmla="*/ 2147483647 w 1764"/>
              <a:gd name="T65" fmla="*/ 2147483647 h 540"/>
              <a:gd name="T66" fmla="*/ 2147483647 w 1764"/>
              <a:gd name="T67" fmla="*/ 2147483647 h 540"/>
              <a:gd name="T68" fmla="*/ 2147483647 w 1764"/>
              <a:gd name="T69" fmla="*/ 2147483647 h 540"/>
              <a:gd name="T70" fmla="*/ 2147483647 w 1764"/>
              <a:gd name="T71" fmla="*/ 2147483647 h 540"/>
              <a:gd name="T72" fmla="*/ 2147483647 w 1764"/>
              <a:gd name="T73" fmla="*/ 2147483647 h 540"/>
              <a:gd name="T74" fmla="*/ 2147483647 w 1764"/>
              <a:gd name="T75" fmla="*/ 2147483647 h 540"/>
              <a:gd name="T76" fmla="*/ 2147483647 w 1764"/>
              <a:gd name="T77" fmla="*/ 2147483647 h 540"/>
              <a:gd name="T78" fmla="*/ 2147483647 w 1764"/>
              <a:gd name="T79" fmla="*/ 2147483647 h 540"/>
              <a:gd name="T80" fmla="*/ 2147483647 w 1764"/>
              <a:gd name="T81" fmla="*/ 2147483647 h 540"/>
              <a:gd name="T82" fmla="*/ 2147483647 w 1764"/>
              <a:gd name="T83" fmla="*/ 2147483647 h 540"/>
              <a:gd name="T84" fmla="*/ 2147483647 w 1764"/>
              <a:gd name="T85" fmla="*/ 2147483647 h 5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64"/>
              <a:gd name="T130" fmla="*/ 0 h 540"/>
              <a:gd name="T131" fmla="*/ 1764 w 1764"/>
              <a:gd name="T132" fmla="*/ 540 h 54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64" h="540">
                <a:moveTo>
                  <a:pt x="881" y="539"/>
                </a:moveTo>
                <a:lnTo>
                  <a:pt x="926" y="538"/>
                </a:lnTo>
                <a:lnTo>
                  <a:pt x="971" y="538"/>
                </a:lnTo>
                <a:lnTo>
                  <a:pt x="1015" y="536"/>
                </a:lnTo>
                <a:lnTo>
                  <a:pt x="1058" y="533"/>
                </a:lnTo>
                <a:lnTo>
                  <a:pt x="1101" y="530"/>
                </a:lnTo>
                <a:lnTo>
                  <a:pt x="1143" y="527"/>
                </a:lnTo>
                <a:lnTo>
                  <a:pt x="1183" y="523"/>
                </a:lnTo>
                <a:lnTo>
                  <a:pt x="1224" y="517"/>
                </a:lnTo>
                <a:lnTo>
                  <a:pt x="1263" y="512"/>
                </a:lnTo>
                <a:lnTo>
                  <a:pt x="1301" y="506"/>
                </a:lnTo>
                <a:lnTo>
                  <a:pt x="1338" y="500"/>
                </a:lnTo>
                <a:lnTo>
                  <a:pt x="1373" y="493"/>
                </a:lnTo>
                <a:lnTo>
                  <a:pt x="1408" y="485"/>
                </a:lnTo>
                <a:lnTo>
                  <a:pt x="1441" y="477"/>
                </a:lnTo>
                <a:lnTo>
                  <a:pt x="1473" y="469"/>
                </a:lnTo>
                <a:lnTo>
                  <a:pt x="1504" y="460"/>
                </a:lnTo>
                <a:lnTo>
                  <a:pt x="1533" y="450"/>
                </a:lnTo>
                <a:lnTo>
                  <a:pt x="1561" y="440"/>
                </a:lnTo>
                <a:lnTo>
                  <a:pt x="1587" y="431"/>
                </a:lnTo>
                <a:lnTo>
                  <a:pt x="1612" y="420"/>
                </a:lnTo>
                <a:lnTo>
                  <a:pt x="1635" y="409"/>
                </a:lnTo>
                <a:lnTo>
                  <a:pt x="1656" y="398"/>
                </a:lnTo>
                <a:lnTo>
                  <a:pt x="1676" y="386"/>
                </a:lnTo>
                <a:lnTo>
                  <a:pt x="1693" y="374"/>
                </a:lnTo>
                <a:lnTo>
                  <a:pt x="1709" y="362"/>
                </a:lnTo>
                <a:lnTo>
                  <a:pt x="1723" y="350"/>
                </a:lnTo>
                <a:lnTo>
                  <a:pt x="1735" y="337"/>
                </a:lnTo>
                <a:lnTo>
                  <a:pt x="1745" y="324"/>
                </a:lnTo>
                <a:lnTo>
                  <a:pt x="1752" y="310"/>
                </a:lnTo>
                <a:lnTo>
                  <a:pt x="1758" y="297"/>
                </a:lnTo>
                <a:lnTo>
                  <a:pt x="1762" y="283"/>
                </a:lnTo>
                <a:lnTo>
                  <a:pt x="1763" y="270"/>
                </a:lnTo>
                <a:lnTo>
                  <a:pt x="1762" y="256"/>
                </a:lnTo>
                <a:lnTo>
                  <a:pt x="1758" y="242"/>
                </a:lnTo>
                <a:lnTo>
                  <a:pt x="1752" y="229"/>
                </a:lnTo>
                <a:lnTo>
                  <a:pt x="1745" y="215"/>
                </a:lnTo>
                <a:lnTo>
                  <a:pt x="1735" y="202"/>
                </a:lnTo>
                <a:lnTo>
                  <a:pt x="1723" y="190"/>
                </a:lnTo>
                <a:lnTo>
                  <a:pt x="1709" y="177"/>
                </a:lnTo>
                <a:lnTo>
                  <a:pt x="1693" y="164"/>
                </a:lnTo>
                <a:lnTo>
                  <a:pt x="1676" y="153"/>
                </a:lnTo>
                <a:lnTo>
                  <a:pt x="1656" y="141"/>
                </a:lnTo>
                <a:lnTo>
                  <a:pt x="1635" y="130"/>
                </a:lnTo>
                <a:lnTo>
                  <a:pt x="1612" y="119"/>
                </a:lnTo>
                <a:lnTo>
                  <a:pt x="1587" y="108"/>
                </a:lnTo>
                <a:lnTo>
                  <a:pt x="1561" y="98"/>
                </a:lnTo>
                <a:lnTo>
                  <a:pt x="1533" y="88"/>
                </a:lnTo>
                <a:lnTo>
                  <a:pt x="1504" y="79"/>
                </a:lnTo>
                <a:lnTo>
                  <a:pt x="1473" y="70"/>
                </a:lnTo>
                <a:lnTo>
                  <a:pt x="1441" y="61"/>
                </a:lnTo>
                <a:lnTo>
                  <a:pt x="1408" y="53"/>
                </a:lnTo>
                <a:lnTo>
                  <a:pt x="1373" y="46"/>
                </a:lnTo>
                <a:lnTo>
                  <a:pt x="1338" y="39"/>
                </a:lnTo>
                <a:lnTo>
                  <a:pt x="1301" y="33"/>
                </a:lnTo>
                <a:lnTo>
                  <a:pt x="1263" y="26"/>
                </a:lnTo>
                <a:lnTo>
                  <a:pt x="1224" y="21"/>
                </a:lnTo>
                <a:lnTo>
                  <a:pt x="1183" y="16"/>
                </a:lnTo>
                <a:lnTo>
                  <a:pt x="1143" y="12"/>
                </a:lnTo>
                <a:lnTo>
                  <a:pt x="1101" y="8"/>
                </a:lnTo>
                <a:lnTo>
                  <a:pt x="1058" y="6"/>
                </a:lnTo>
                <a:lnTo>
                  <a:pt x="1015" y="3"/>
                </a:lnTo>
                <a:lnTo>
                  <a:pt x="971" y="1"/>
                </a:lnTo>
                <a:lnTo>
                  <a:pt x="926" y="0"/>
                </a:lnTo>
                <a:lnTo>
                  <a:pt x="881" y="0"/>
                </a:lnTo>
                <a:lnTo>
                  <a:pt x="835" y="0"/>
                </a:lnTo>
                <a:lnTo>
                  <a:pt x="791" y="1"/>
                </a:lnTo>
                <a:lnTo>
                  <a:pt x="747" y="3"/>
                </a:lnTo>
                <a:lnTo>
                  <a:pt x="704" y="6"/>
                </a:lnTo>
                <a:lnTo>
                  <a:pt x="661" y="8"/>
                </a:lnTo>
                <a:lnTo>
                  <a:pt x="620" y="12"/>
                </a:lnTo>
                <a:lnTo>
                  <a:pt x="579" y="16"/>
                </a:lnTo>
                <a:lnTo>
                  <a:pt x="539" y="21"/>
                </a:lnTo>
                <a:lnTo>
                  <a:pt x="499" y="26"/>
                </a:lnTo>
                <a:lnTo>
                  <a:pt x="461" y="33"/>
                </a:lnTo>
                <a:lnTo>
                  <a:pt x="425" y="39"/>
                </a:lnTo>
                <a:lnTo>
                  <a:pt x="389" y="46"/>
                </a:lnTo>
                <a:lnTo>
                  <a:pt x="354" y="53"/>
                </a:lnTo>
                <a:lnTo>
                  <a:pt x="321" y="61"/>
                </a:lnTo>
                <a:lnTo>
                  <a:pt x="289" y="70"/>
                </a:lnTo>
                <a:lnTo>
                  <a:pt x="258" y="79"/>
                </a:lnTo>
                <a:lnTo>
                  <a:pt x="230" y="88"/>
                </a:lnTo>
                <a:lnTo>
                  <a:pt x="201" y="98"/>
                </a:lnTo>
                <a:lnTo>
                  <a:pt x="176" y="108"/>
                </a:lnTo>
                <a:lnTo>
                  <a:pt x="151" y="119"/>
                </a:lnTo>
                <a:lnTo>
                  <a:pt x="128" y="130"/>
                </a:lnTo>
                <a:lnTo>
                  <a:pt x="107" y="141"/>
                </a:lnTo>
                <a:lnTo>
                  <a:pt x="87" y="153"/>
                </a:lnTo>
                <a:lnTo>
                  <a:pt x="70" y="164"/>
                </a:lnTo>
                <a:lnTo>
                  <a:pt x="54" y="177"/>
                </a:lnTo>
                <a:lnTo>
                  <a:pt x="40" y="190"/>
                </a:lnTo>
                <a:lnTo>
                  <a:pt x="28" y="202"/>
                </a:lnTo>
                <a:lnTo>
                  <a:pt x="18" y="215"/>
                </a:lnTo>
                <a:lnTo>
                  <a:pt x="10" y="229"/>
                </a:lnTo>
                <a:lnTo>
                  <a:pt x="5" y="242"/>
                </a:lnTo>
                <a:lnTo>
                  <a:pt x="1" y="256"/>
                </a:lnTo>
                <a:lnTo>
                  <a:pt x="0" y="270"/>
                </a:lnTo>
                <a:lnTo>
                  <a:pt x="1" y="283"/>
                </a:lnTo>
                <a:lnTo>
                  <a:pt x="5" y="297"/>
                </a:lnTo>
                <a:lnTo>
                  <a:pt x="10" y="310"/>
                </a:lnTo>
                <a:lnTo>
                  <a:pt x="18" y="324"/>
                </a:lnTo>
                <a:lnTo>
                  <a:pt x="28" y="337"/>
                </a:lnTo>
                <a:lnTo>
                  <a:pt x="40" y="350"/>
                </a:lnTo>
                <a:lnTo>
                  <a:pt x="54" y="362"/>
                </a:lnTo>
                <a:lnTo>
                  <a:pt x="70" y="374"/>
                </a:lnTo>
                <a:lnTo>
                  <a:pt x="87" y="386"/>
                </a:lnTo>
                <a:lnTo>
                  <a:pt x="107" y="398"/>
                </a:lnTo>
                <a:lnTo>
                  <a:pt x="128" y="409"/>
                </a:lnTo>
                <a:lnTo>
                  <a:pt x="151" y="420"/>
                </a:lnTo>
                <a:lnTo>
                  <a:pt x="176" y="431"/>
                </a:lnTo>
                <a:lnTo>
                  <a:pt x="201" y="440"/>
                </a:lnTo>
                <a:lnTo>
                  <a:pt x="230" y="450"/>
                </a:lnTo>
                <a:lnTo>
                  <a:pt x="258" y="460"/>
                </a:lnTo>
                <a:lnTo>
                  <a:pt x="289" y="469"/>
                </a:lnTo>
                <a:lnTo>
                  <a:pt x="321" y="477"/>
                </a:lnTo>
                <a:lnTo>
                  <a:pt x="354" y="485"/>
                </a:lnTo>
                <a:lnTo>
                  <a:pt x="389" y="493"/>
                </a:lnTo>
                <a:lnTo>
                  <a:pt x="425" y="500"/>
                </a:lnTo>
                <a:lnTo>
                  <a:pt x="461" y="506"/>
                </a:lnTo>
                <a:lnTo>
                  <a:pt x="499" y="512"/>
                </a:lnTo>
                <a:lnTo>
                  <a:pt x="539" y="517"/>
                </a:lnTo>
                <a:lnTo>
                  <a:pt x="579" y="523"/>
                </a:lnTo>
                <a:lnTo>
                  <a:pt x="620" y="527"/>
                </a:lnTo>
                <a:lnTo>
                  <a:pt x="661" y="530"/>
                </a:lnTo>
                <a:lnTo>
                  <a:pt x="704" y="533"/>
                </a:lnTo>
                <a:lnTo>
                  <a:pt x="747" y="536"/>
                </a:lnTo>
                <a:lnTo>
                  <a:pt x="791" y="538"/>
                </a:lnTo>
                <a:lnTo>
                  <a:pt x="835" y="538"/>
                </a:lnTo>
                <a:lnTo>
                  <a:pt x="881" y="539"/>
                </a:lnTo>
              </a:path>
            </a:pathLst>
          </a:cu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>
            <a:off x="2843213" y="3732213"/>
            <a:ext cx="2800350" cy="857250"/>
          </a:xfrm>
          <a:custGeom>
            <a:avLst/>
            <a:gdLst>
              <a:gd name="T0" fmla="*/ 2147483647 w 1764"/>
              <a:gd name="T1" fmla="*/ 2147483647 h 540"/>
              <a:gd name="T2" fmla="*/ 2147483647 w 1764"/>
              <a:gd name="T3" fmla="*/ 2147483647 h 540"/>
              <a:gd name="T4" fmla="*/ 2147483647 w 1764"/>
              <a:gd name="T5" fmla="*/ 2147483647 h 540"/>
              <a:gd name="T6" fmla="*/ 2147483647 w 1764"/>
              <a:gd name="T7" fmla="*/ 2147483647 h 540"/>
              <a:gd name="T8" fmla="*/ 2147483647 w 1764"/>
              <a:gd name="T9" fmla="*/ 2147483647 h 540"/>
              <a:gd name="T10" fmla="*/ 2147483647 w 1764"/>
              <a:gd name="T11" fmla="*/ 2147483647 h 540"/>
              <a:gd name="T12" fmla="*/ 2147483647 w 1764"/>
              <a:gd name="T13" fmla="*/ 2147483647 h 540"/>
              <a:gd name="T14" fmla="*/ 2147483647 w 1764"/>
              <a:gd name="T15" fmla="*/ 2147483647 h 540"/>
              <a:gd name="T16" fmla="*/ 2147483647 w 1764"/>
              <a:gd name="T17" fmla="*/ 2147483647 h 540"/>
              <a:gd name="T18" fmla="*/ 2147483647 w 1764"/>
              <a:gd name="T19" fmla="*/ 2147483647 h 540"/>
              <a:gd name="T20" fmla="*/ 2147483647 w 1764"/>
              <a:gd name="T21" fmla="*/ 2147483647 h 540"/>
              <a:gd name="T22" fmla="*/ 2147483647 w 1764"/>
              <a:gd name="T23" fmla="*/ 2147483647 h 540"/>
              <a:gd name="T24" fmla="*/ 2147483647 w 1764"/>
              <a:gd name="T25" fmla="*/ 2147483647 h 540"/>
              <a:gd name="T26" fmla="*/ 2147483647 w 1764"/>
              <a:gd name="T27" fmla="*/ 2147483647 h 540"/>
              <a:gd name="T28" fmla="*/ 2147483647 w 1764"/>
              <a:gd name="T29" fmla="*/ 2147483647 h 540"/>
              <a:gd name="T30" fmla="*/ 2147483647 w 1764"/>
              <a:gd name="T31" fmla="*/ 2147483647 h 540"/>
              <a:gd name="T32" fmla="*/ 2147483647 w 1764"/>
              <a:gd name="T33" fmla="*/ 2147483647 h 540"/>
              <a:gd name="T34" fmla="*/ 2147483647 w 1764"/>
              <a:gd name="T35" fmla="*/ 2147483647 h 540"/>
              <a:gd name="T36" fmla="*/ 2147483647 w 1764"/>
              <a:gd name="T37" fmla="*/ 2147483647 h 540"/>
              <a:gd name="T38" fmla="*/ 2147483647 w 1764"/>
              <a:gd name="T39" fmla="*/ 2147483647 h 540"/>
              <a:gd name="T40" fmla="*/ 2147483647 w 1764"/>
              <a:gd name="T41" fmla="*/ 2147483647 h 540"/>
              <a:gd name="T42" fmla="*/ 2147483647 w 1764"/>
              <a:gd name="T43" fmla="*/ 0 h 540"/>
              <a:gd name="T44" fmla="*/ 2147483647 w 1764"/>
              <a:gd name="T45" fmla="*/ 0 h 540"/>
              <a:gd name="T46" fmla="*/ 2147483647 w 1764"/>
              <a:gd name="T47" fmla="*/ 2147483647 h 540"/>
              <a:gd name="T48" fmla="*/ 2147483647 w 1764"/>
              <a:gd name="T49" fmla="*/ 2147483647 h 540"/>
              <a:gd name="T50" fmla="*/ 2147483647 w 1764"/>
              <a:gd name="T51" fmla="*/ 2147483647 h 540"/>
              <a:gd name="T52" fmla="*/ 2147483647 w 1764"/>
              <a:gd name="T53" fmla="*/ 2147483647 h 540"/>
              <a:gd name="T54" fmla="*/ 2147483647 w 1764"/>
              <a:gd name="T55" fmla="*/ 2147483647 h 540"/>
              <a:gd name="T56" fmla="*/ 2147483647 w 1764"/>
              <a:gd name="T57" fmla="*/ 2147483647 h 540"/>
              <a:gd name="T58" fmla="*/ 2147483647 w 1764"/>
              <a:gd name="T59" fmla="*/ 2147483647 h 540"/>
              <a:gd name="T60" fmla="*/ 2147483647 w 1764"/>
              <a:gd name="T61" fmla="*/ 2147483647 h 540"/>
              <a:gd name="T62" fmla="*/ 2147483647 w 1764"/>
              <a:gd name="T63" fmla="*/ 2147483647 h 540"/>
              <a:gd name="T64" fmla="*/ 2147483647 w 1764"/>
              <a:gd name="T65" fmla="*/ 2147483647 h 540"/>
              <a:gd name="T66" fmla="*/ 2147483647 w 1764"/>
              <a:gd name="T67" fmla="*/ 2147483647 h 540"/>
              <a:gd name="T68" fmla="*/ 2147483647 w 1764"/>
              <a:gd name="T69" fmla="*/ 2147483647 h 540"/>
              <a:gd name="T70" fmla="*/ 2147483647 w 1764"/>
              <a:gd name="T71" fmla="*/ 2147483647 h 540"/>
              <a:gd name="T72" fmla="*/ 2147483647 w 1764"/>
              <a:gd name="T73" fmla="*/ 2147483647 h 540"/>
              <a:gd name="T74" fmla="*/ 2147483647 w 1764"/>
              <a:gd name="T75" fmla="*/ 2147483647 h 540"/>
              <a:gd name="T76" fmla="*/ 2147483647 w 1764"/>
              <a:gd name="T77" fmla="*/ 2147483647 h 540"/>
              <a:gd name="T78" fmla="*/ 2147483647 w 1764"/>
              <a:gd name="T79" fmla="*/ 2147483647 h 540"/>
              <a:gd name="T80" fmla="*/ 2147483647 w 1764"/>
              <a:gd name="T81" fmla="*/ 2147483647 h 540"/>
              <a:gd name="T82" fmla="*/ 2147483647 w 1764"/>
              <a:gd name="T83" fmla="*/ 2147483647 h 540"/>
              <a:gd name="T84" fmla="*/ 2147483647 w 1764"/>
              <a:gd name="T85" fmla="*/ 2147483647 h 540"/>
              <a:gd name="T86" fmla="*/ 2147483647 w 1764"/>
              <a:gd name="T87" fmla="*/ 2147483647 h 5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764"/>
              <a:gd name="T133" fmla="*/ 0 h 540"/>
              <a:gd name="T134" fmla="*/ 1764 w 1764"/>
              <a:gd name="T135" fmla="*/ 540 h 54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764" h="540">
                <a:moveTo>
                  <a:pt x="881" y="539"/>
                </a:moveTo>
                <a:lnTo>
                  <a:pt x="881" y="539"/>
                </a:lnTo>
                <a:lnTo>
                  <a:pt x="926" y="538"/>
                </a:lnTo>
                <a:lnTo>
                  <a:pt x="971" y="538"/>
                </a:lnTo>
                <a:lnTo>
                  <a:pt x="1015" y="536"/>
                </a:lnTo>
                <a:lnTo>
                  <a:pt x="1058" y="533"/>
                </a:lnTo>
                <a:lnTo>
                  <a:pt x="1101" y="530"/>
                </a:lnTo>
                <a:lnTo>
                  <a:pt x="1143" y="527"/>
                </a:lnTo>
                <a:lnTo>
                  <a:pt x="1183" y="523"/>
                </a:lnTo>
                <a:lnTo>
                  <a:pt x="1224" y="517"/>
                </a:lnTo>
                <a:lnTo>
                  <a:pt x="1263" y="512"/>
                </a:lnTo>
                <a:lnTo>
                  <a:pt x="1301" y="506"/>
                </a:lnTo>
                <a:lnTo>
                  <a:pt x="1338" y="500"/>
                </a:lnTo>
                <a:lnTo>
                  <a:pt x="1373" y="493"/>
                </a:lnTo>
                <a:lnTo>
                  <a:pt x="1408" y="485"/>
                </a:lnTo>
                <a:lnTo>
                  <a:pt x="1441" y="477"/>
                </a:lnTo>
                <a:lnTo>
                  <a:pt x="1473" y="469"/>
                </a:lnTo>
                <a:lnTo>
                  <a:pt x="1504" y="460"/>
                </a:lnTo>
                <a:lnTo>
                  <a:pt x="1533" y="450"/>
                </a:lnTo>
                <a:lnTo>
                  <a:pt x="1561" y="440"/>
                </a:lnTo>
                <a:lnTo>
                  <a:pt x="1587" y="431"/>
                </a:lnTo>
                <a:lnTo>
                  <a:pt x="1612" y="420"/>
                </a:lnTo>
                <a:lnTo>
                  <a:pt x="1635" y="409"/>
                </a:lnTo>
                <a:lnTo>
                  <a:pt x="1656" y="398"/>
                </a:lnTo>
                <a:lnTo>
                  <a:pt x="1676" y="386"/>
                </a:lnTo>
                <a:lnTo>
                  <a:pt x="1693" y="374"/>
                </a:lnTo>
                <a:lnTo>
                  <a:pt x="1709" y="362"/>
                </a:lnTo>
                <a:lnTo>
                  <a:pt x="1723" y="350"/>
                </a:lnTo>
                <a:lnTo>
                  <a:pt x="1735" y="337"/>
                </a:lnTo>
                <a:lnTo>
                  <a:pt x="1745" y="324"/>
                </a:lnTo>
                <a:lnTo>
                  <a:pt x="1752" y="310"/>
                </a:lnTo>
                <a:lnTo>
                  <a:pt x="1758" y="297"/>
                </a:lnTo>
                <a:lnTo>
                  <a:pt x="1762" y="283"/>
                </a:lnTo>
                <a:lnTo>
                  <a:pt x="1763" y="270"/>
                </a:lnTo>
                <a:lnTo>
                  <a:pt x="1762" y="256"/>
                </a:lnTo>
                <a:lnTo>
                  <a:pt x="1758" y="242"/>
                </a:lnTo>
                <a:lnTo>
                  <a:pt x="1752" y="229"/>
                </a:lnTo>
                <a:lnTo>
                  <a:pt x="1745" y="215"/>
                </a:lnTo>
                <a:lnTo>
                  <a:pt x="1735" y="202"/>
                </a:lnTo>
                <a:lnTo>
                  <a:pt x="1723" y="190"/>
                </a:lnTo>
                <a:lnTo>
                  <a:pt x="1709" y="177"/>
                </a:lnTo>
                <a:lnTo>
                  <a:pt x="1693" y="164"/>
                </a:lnTo>
                <a:lnTo>
                  <a:pt x="1676" y="153"/>
                </a:lnTo>
                <a:lnTo>
                  <a:pt x="1656" y="141"/>
                </a:lnTo>
                <a:lnTo>
                  <a:pt x="1635" y="130"/>
                </a:lnTo>
                <a:lnTo>
                  <a:pt x="1612" y="119"/>
                </a:lnTo>
                <a:lnTo>
                  <a:pt x="1587" y="108"/>
                </a:lnTo>
                <a:lnTo>
                  <a:pt x="1561" y="98"/>
                </a:lnTo>
                <a:lnTo>
                  <a:pt x="1533" y="88"/>
                </a:lnTo>
                <a:lnTo>
                  <a:pt x="1504" y="79"/>
                </a:lnTo>
                <a:lnTo>
                  <a:pt x="1473" y="70"/>
                </a:lnTo>
                <a:lnTo>
                  <a:pt x="1441" y="61"/>
                </a:lnTo>
                <a:lnTo>
                  <a:pt x="1408" y="53"/>
                </a:lnTo>
                <a:lnTo>
                  <a:pt x="1373" y="46"/>
                </a:lnTo>
                <a:lnTo>
                  <a:pt x="1338" y="39"/>
                </a:lnTo>
                <a:lnTo>
                  <a:pt x="1301" y="33"/>
                </a:lnTo>
                <a:lnTo>
                  <a:pt x="1263" y="26"/>
                </a:lnTo>
                <a:lnTo>
                  <a:pt x="1224" y="21"/>
                </a:lnTo>
                <a:lnTo>
                  <a:pt x="1183" y="16"/>
                </a:lnTo>
                <a:lnTo>
                  <a:pt x="1143" y="12"/>
                </a:lnTo>
                <a:lnTo>
                  <a:pt x="1101" y="8"/>
                </a:lnTo>
                <a:lnTo>
                  <a:pt x="1058" y="6"/>
                </a:lnTo>
                <a:lnTo>
                  <a:pt x="1015" y="3"/>
                </a:lnTo>
                <a:lnTo>
                  <a:pt x="971" y="1"/>
                </a:lnTo>
                <a:lnTo>
                  <a:pt x="926" y="0"/>
                </a:lnTo>
                <a:lnTo>
                  <a:pt x="881" y="0"/>
                </a:lnTo>
                <a:lnTo>
                  <a:pt x="835" y="0"/>
                </a:lnTo>
                <a:lnTo>
                  <a:pt x="791" y="1"/>
                </a:lnTo>
                <a:lnTo>
                  <a:pt x="747" y="3"/>
                </a:lnTo>
                <a:lnTo>
                  <a:pt x="704" y="6"/>
                </a:lnTo>
                <a:lnTo>
                  <a:pt x="661" y="8"/>
                </a:lnTo>
                <a:lnTo>
                  <a:pt x="620" y="12"/>
                </a:lnTo>
                <a:lnTo>
                  <a:pt x="579" y="16"/>
                </a:lnTo>
                <a:lnTo>
                  <a:pt x="539" y="21"/>
                </a:lnTo>
                <a:lnTo>
                  <a:pt x="499" y="26"/>
                </a:lnTo>
                <a:lnTo>
                  <a:pt x="461" y="33"/>
                </a:lnTo>
                <a:lnTo>
                  <a:pt x="425" y="39"/>
                </a:lnTo>
                <a:lnTo>
                  <a:pt x="389" y="46"/>
                </a:lnTo>
                <a:lnTo>
                  <a:pt x="354" y="53"/>
                </a:lnTo>
                <a:lnTo>
                  <a:pt x="321" y="61"/>
                </a:lnTo>
                <a:lnTo>
                  <a:pt x="289" y="70"/>
                </a:lnTo>
                <a:lnTo>
                  <a:pt x="258" y="79"/>
                </a:lnTo>
                <a:lnTo>
                  <a:pt x="230" y="88"/>
                </a:lnTo>
                <a:lnTo>
                  <a:pt x="201" y="98"/>
                </a:lnTo>
                <a:lnTo>
                  <a:pt x="176" y="108"/>
                </a:lnTo>
                <a:lnTo>
                  <a:pt x="151" y="119"/>
                </a:lnTo>
                <a:lnTo>
                  <a:pt x="128" y="130"/>
                </a:lnTo>
                <a:lnTo>
                  <a:pt x="107" y="141"/>
                </a:lnTo>
                <a:lnTo>
                  <a:pt x="87" y="153"/>
                </a:lnTo>
                <a:lnTo>
                  <a:pt x="70" y="164"/>
                </a:lnTo>
                <a:lnTo>
                  <a:pt x="54" y="177"/>
                </a:lnTo>
                <a:lnTo>
                  <a:pt x="40" y="190"/>
                </a:lnTo>
                <a:lnTo>
                  <a:pt x="28" y="202"/>
                </a:lnTo>
                <a:lnTo>
                  <a:pt x="18" y="215"/>
                </a:lnTo>
                <a:lnTo>
                  <a:pt x="10" y="229"/>
                </a:lnTo>
                <a:lnTo>
                  <a:pt x="5" y="242"/>
                </a:lnTo>
                <a:lnTo>
                  <a:pt x="1" y="256"/>
                </a:lnTo>
                <a:lnTo>
                  <a:pt x="0" y="270"/>
                </a:lnTo>
                <a:lnTo>
                  <a:pt x="1" y="283"/>
                </a:lnTo>
                <a:lnTo>
                  <a:pt x="5" y="297"/>
                </a:lnTo>
                <a:lnTo>
                  <a:pt x="10" y="310"/>
                </a:lnTo>
                <a:lnTo>
                  <a:pt x="18" y="324"/>
                </a:lnTo>
                <a:lnTo>
                  <a:pt x="28" y="337"/>
                </a:lnTo>
                <a:lnTo>
                  <a:pt x="40" y="350"/>
                </a:lnTo>
                <a:lnTo>
                  <a:pt x="54" y="362"/>
                </a:lnTo>
                <a:lnTo>
                  <a:pt x="70" y="374"/>
                </a:lnTo>
                <a:lnTo>
                  <a:pt x="87" y="386"/>
                </a:lnTo>
                <a:lnTo>
                  <a:pt x="107" y="398"/>
                </a:lnTo>
                <a:lnTo>
                  <a:pt x="128" y="409"/>
                </a:lnTo>
                <a:lnTo>
                  <a:pt x="151" y="420"/>
                </a:lnTo>
                <a:lnTo>
                  <a:pt x="176" y="431"/>
                </a:lnTo>
                <a:lnTo>
                  <a:pt x="201" y="440"/>
                </a:lnTo>
                <a:lnTo>
                  <a:pt x="230" y="450"/>
                </a:lnTo>
                <a:lnTo>
                  <a:pt x="258" y="460"/>
                </a:lnTo>
                <a:lnTo>
                  <a:pt x="289" y="469"/>
                </a:lnTo>
                <a:lnTo>
                  <a:pt x="321" y="477"/>
                </a:lnTo>
                <a:lnTo>
                  <a:pt x="354" y="485"/>
                </a:lnTo>
                <a:lnTo>
                  <a:pt x="389" y="493"/>
                </a:lnTo>
                <a:lnTo>
                  <a:pt x="425" y="500"/>
                </a:lnTo>
                <a:lnTo>
                  <a:pt x="461" y="506"/>
                </a:lnTo>
                <a:lnTo>
                  <a:pt x="499" y="512"/>
                </a:lnTo>
                <a:lnTo>
                  <a:pt x="539" y="517"/>
                </a:lnTo>
                <a:lnTo>
                  <a:pt x="579" y="523"/>
                </a:lnTo>
                <a:lnTo>
                  <a:pt x="620" y="527"/>
                </a:lnTo>
                <a:lnTo>
                  <a:pt x="661" y="530"/>
                </a:lnTo>
                <a:lnTo>
                  <a:pt x="704" y="533"/>
                </a:lnTo>
                <a:lnTo>
                  <a:pt x="747" y="536"/>
                </a:lnTo>
                <a:lnTo>
                  <a:pt x="791" y="538"/>
                </a:lnTo>
                <a:lnTo>
                  <a:pt x="835" y="538"/>
                </a:lnTo>
                <a:lnTo>
                  <a:pt x="881" y="53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3340100" y="3228975"/>
            <a:ext cx="1790700" cy="1123950"/>
            <a:chOff x="2104" y="2034"/>
            <a:chExt cx="1128" cy="708"/>
          </a:xfrm>
        </p:grpSpPr>
        <p:sp>
          <p:nvSpPr>
            <p:cNvPr id="7659" name="Freeform 11"/>
            <p:cNvSpPr>
              <a:spLocks/>
            </p:cNvSpPr>
            <p:nvPr/>
          </p:nvSpPr>
          <p:spPr bwMode="auto">
            <a:xfrm>
              <a:off x="2235" y="2079"/>
              <a:ext cx="85" cy="349"/>
            </a:xfrm>
            <a:custGeom>
              <a:avLst/>
              <a:gdLst>
                <a:gd name="T0" fmla="*/ 0 w 85"/>
                <a:gd name="T1" fmla="*/ 348 h 349"/>
                <a:gd name="T2" fmla="*/ 84 w 85"/>
                <a:gd name="T3" fmla="*/ 278 h 349"/>
                <a:gd name="T4" fmla="*/ 84 w 85"/>
                <a:gd name="T5" fmla="*/ 0 h 349"/>
                <a:gd name="T6" fmla="*/ 0 w 85"/>
                <a:gd name="T7" fmla="*/ 37 h 349"/>
                <a:gd name="T8" fmla="*/ 0 w 85"/>
                <a:gd name="T9" fmla="*/ 348 h 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49"/>
                <a:gd name="T17" fmla="*/ 85 w 85"/>
                <a:gd name="T18" fmla="*/ 349 h 3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49">
                  <a:moveTo>
                    <a:pt x="0" y="348"/>
                  </a:moveTo>
                  <a:lnTo>
                    <a:pt x="84" y="278"/>
                  </a:lnTo>
                  <a:lnTo>
                    <a:pt x="84" y="0"/>
                  </a:lnTo>
                  <a:lnTo>
                    <a:pt x="0" y="37"/>
                  </a:lnTo>
                  <a:lnTo>
                    <a:pt x="0" y="348"/>
                  </a:lnTo>
                </a:path>
              </a:pathLst>
            </a:custGeom>
            <a:solidFill>
              <a:srgbClr val="E047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0" name="Freeform 12"/>
            <p:cNvSpPr>
              <a:spLocks/>
            </p:cNvSpPr>
            <p:nvPr/>
          </p:nvSpPr>
          <p:spPr bwMode="auto">
            <a:xfrm>
              <a:off x="2235" y="2079"/>
              <a:ext cx="85" cy="349"/>
            </a:xfrm>
            <a:custGeom>
              <a:avLst/>
              <a:gdLst>
                <a:gd name="T0" fmla="*/ 0 w 85"/>
                <a:gd name="T1" fmla="*/ 348 h 349"/>
                <a:gd name="T2" fmla="*/ 84 w 85"/>
                <a:gd name="T3" fmla="*/ 278 h 349"/>
                <a:gd name="T4" fmla="*/ 84 w 85"/>
                <a:gd name="T5" fmla="*/ 0 h 349"/>
                <a:gd name="T6" fmla="*/ 0 w 85"/>
                <a:gd name="T7" fmla="*/ 37 h 349"/>
                <a:gd name="T8" fmla="*/ 0 w 85"/>
                <a:gd name="T9" fmla="*/ 348 h 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49"/>
                <a:gd name="T17" fmla="*/ 85 w 85"/>
                <a:gd name="T18" fmla="*/ 349 h 3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49">
                  <a:moveTo>
                    <a:pt x="0" y="348"/>
                  </a:moveTo>
                  <a:lnTo>
                    <a:pt x="84" y="278"/>
                  </a:lnTo>
                  <a:lnTo>
                    <a:pt x="84" y="0"/>
                  </a:lnTo>
                  <a:lnTo>
                    <a:pt x="0" y="37"/>
                  </a:lnTo>
                  <a:lnTo>
                    <a:pt x="0" y="348"/>
                  </a:lnTo>
                </a:path>
              </a:pathLst>
            </a:custGeom>
            <a:noFill/>
            <a:ln w="12700" cap="rnd">
              <a:solidFill>
                <a:srgbClr val="19191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1" name="Freeform 13"/>
            <p:cNvSpPr>
              <a:spLocks/>
            </p:cNvSpPr>
            <p:nvPr/>
          </p:nvSpPr>
          <p:spPr bwMode="auto">
            <a:xfrm>
              <a:off x="2104" y="2079"/>
              <a:ext cx="216" cy="38"/>
            </a:xfrm>
            <a:custGeom>
              <a:avLst/>
              <a:gdLst>
                <a:gd name="T0" fmla="*/ 131 w 216"/>
                <a:gd name="T1" fmla="*/ 37 h 38"/>
                <a:gd name="T2" fmla="*/ 215 w 216"/>
                <a:gd name="T3" fmla="*/ 0 h 38"/>
                <a:gd name="T4" fmla="*/ 97 w 216"/>
                <a:gd name="T5" fmla="*/ 0 h 38"/>
                <a:gd name="T6" fmla="*/ 0 w 216"/>
                <a:gd name="T7" fmla="*/ 37 h 38"/>
                <a:gd name="T8" fmla="*/ 131 w 216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38"/>
                <a:gd name="T17" fmla="*/ 216 w 21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38">
                  <a:moveTo>
                    <a:pt x="131" y="37"/>
                  </a:moveTo>
                  <a:lnTo>
                    <a:pt x="215" y="0"/>
                  </a:lnTo>
                  <a:lnTo>
                    <a:pt x="97" y="0"/>
                  </a:lnTo>
                  <a:lnTo>
                    <a:pt x="0" y="37"/>
                  </a:lnTo>
                  <a:lnTo>
                    <a:pt x="131" y="37"/>
                  </a:lnTo>
                </a:path>
              </a:pathLst>
            </a:custGeom>
            <a:solidFill>
              <a:srgbClr val="E047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2" name="Freeform 14"/>
            <p:cNvSpPr>
              <a:spLocks/>
            </p:cNvSpPr>
            <p:nvPr/>
          </p:nvSpPr>
          <p:spPr bwMode="auto">
            <a:xfrm>
              <a:off x="2104" y="2079"/>
              <a:ext cx="216" cy="38"/>
            </a:xfrm>
            <a:custGeom>
              <a:avLst/>
              <a:gdLst>
                <a:gd name="T0" fmla="*/ 131 w 216"/>
                <a:gd name="T1" fmla="*/ 37 h 38"/>
                <a:gd name="T2" fmla="*/ 215 w 216"/>
                <a:gd name="T3" fmla="*/ 0 h 38"/>
                <a:gd name="T4" fmla="*/ 97 w 216"/>
                <a:gd name="T5" fmla="*/ 0 h 38"/>
                <a:gd name="T6" fmla="*/ 0 w 216"/>
                <a:gd name="T7" fmla="*/ 37 h 38"/>
                <a:gd name="T8" fmla="*/ 131 w 216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38"/>
                <a:gd name="T17" fmla="*/ 216 w 21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38">
                  <a:moveTo>
                    <a:pt x="131" y="37"/>
                  </a:moveTo>
                  <a:lnTo>
                    <a:pt x="215" y="0"/>
                  </a:lnTo>
                  <a:lnTo>
                    <a:pt x="97" y="0"/>
                  </a:lnTo>
                  <a:lnTo>
                    <a:pt x="0" y="37"/>
                  </a:lnTo>
                  <a:lnTo>
                    <a:pt x="131" y="37"/>
                  </a:lnTo>
                </a:path>
              </a:pathLst>
            </a:custGeom>
            <a:noFill/>
            <a:ln w="12700" cap="rnd">
              <a:solidFill>
                <a:srgbClr val="19191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3" name="Freeform 15"/>
            <p:cNvSpPr>
              <a:spLocks/>
            </p:cNvSpPr>
            <p:nvPr/>
          </p:nvSpPr>
          <p:spPr bwMode="auto">
            <a:xfrm>
              <a:off x="2451" y="2171"/>
              <a:ext cx="59" cy="258"/>
            </a:xfrm>
            <a:custGeom>
              <a:avLst/>
              <a:gdLst>
                <a:gd name="T0" fmla="*/ 0 w 59"/>
                <a:gd name="T1" fmla="*/ 257 h 258"/>
                <a:gd name="T2" fmla="*/ 58 w 59"/>
                <a:gd name="T3" fmla="*/ 187 h 258"/>
                <a:gd name="T4" fmla="*/ 58 w 59"/>
                <a:gd name="T5" fmla="*/ 0 h 258"/>
                <a:gd name="T6" fmla="*/ 0 w 59"/>
                <a:gd name="T7" fmla="*/ 46 h 258"/>
                <a:gd name="T8" fmla="*/ 0 w 59"/>
                <a:gd name="T9" fmla="*/ 257 h 2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58"/>
                <a:gd name="T17" fmla="*/ 59 w 59"/>
                <a:gd name="T18" fmla="*/ 258 h 2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58">
                  <a:moveTo>
                    <a:pt x="0" y="257"/>
                  </a:moveTo>
                  <a:lnTo>
                    <a:pt x="58" y="187"/>
                  </a:lnTo>
                  <a:lnTo>
                    <a:pt x="58" y="0"/>
                  </a:lnTo>
                  <a:lnTo>
                    <a:pt x="0" y="46"/>
                  </a:lnTo>
                  <a:lnTo>
                    <a:pt x="0" y="257"/>
                  </a:lnTo>
                </a:path>
              </a:pathLst>
            </a:custGeom>
            <a:solidFill>
              <a:srgbClr val="E047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4" name="Freeform 16"/>
            <p:cNvSpPr>
              <a:spLocks/>
            </p:cNvSpPr>
            <p:nvPr/>
          </p:nvSpPr>
          <p:spPr bwMode="auto">
            <a:xfrm>
              <a:off x="2451" y="2171"/>
              <a:ext cx="59" cy="258"/>
            </a:xfrm>
            <a:custGeom>
              <a:avLst/>
              <a:gdLst>
                <a:gd name="T0" fmla="*/ 0 w 59"/>
                <a:gd name="T1" fmla="*/ 257 h 258"/>
                <a:gd name="T2" fmla="*/ 58 w 59"/>
                <a:gd name="T3" fmla="*/ 187 h 258"/>
                <a:gd name="T4" fmla="*/ 58 w 59"/>
                <a:gd name="T5" fmla="*/ 0 h 258"/>
                <a:gd name="T6" fmla="*/ 0 w 59"/>
                <a:gd name="T7" fmla="*/ 46 h 258"/>
                <a:gd name="T8" fmla="*/ 0 w 59"/>
                <a:gd name="T9" fmla="*/ 257 h 2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58"/>
                <a:gd name="T17" fmla="*/ 59 w 59"/>
                <a:gd name="T18" fmla="*/ 258 h 2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58">
                  <a:moveTo>
                    <a:pt x="0" y="257"/>
                  </a:moveTo>
                  <a:lnTo>
                    <a:pt x="58" y="187"/>
                  </a:lnTo>
                  <a:lnTo>
                    <a:pt x="58" y="0"/>
                  </a:lnTo>
                  <a:lnTo>
                    <a:pt x="0" y="46"/>
                  </a:lnTo>
                  <a:lnTo>
                    <a:pt x="0" y="257"/>
                  </a:lnTo>
                </a:path>
              </a:pathLst>
            </a:custGeom>
            <a:noFill/>
            <a:ln w="12700" cap="rnd">
              <a:solidFill>
                <a:srgbClr val="19191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5" name="Freeform 17"/>
            <p:cNvSpPr>
              <a:spLocks/>
            </p:cNvSpPr>
            <p:nvPr/>
          </p:nvSpPr>
          <p:spPr bwMode="auto">
            <a:xfrm>
              <a:off x="2678" y="2171"/>
              <a:ext cx="35" cy="256"/>
            </a:xfrm>
            <a:custGeom>
              <a:avLst/>
              <a:gdLst>
                <a:gd name="T0" fmla="*/ 0 w 35"/>
                <a:gd name="T1" fmla="*/ 255 h 256"/>
                <a:gd name="T2" fmla="*/ 34 w 35"/>
                <a:gd name="T3" fmla="*/ 184 h 256"/>
                <a:gd name="T4" fmla="*/ 34 w 35"/>
                <a:gd name="T5" fmla="*/ 0 h 256"/>
                <a:gd name="T6" fmla="*/ 0 w 35"/>
                <a:gd name="T7" fmla="*/ 46 h 256"/>
                <a:gd name="T8" fmla="*/ 0 w 35"/>
                <a:gd name="T9" fmla="*/ 255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56"/>
                <a:gd name="T17" fmla="*/ 35 w 35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56">
                  <a:moveTo>
                    <a:pt x="0" y="255"/>
                  </a:moveTo>
                  <a:lnTo>
                    <a:pt x="34" y="184"/>
                  </a:lnTo>
                  <a:lnTo>
                    <a:pt x="34" y="0"/>
                  </a:lnTo>
                  <a:lnTo>
                    <a:pt x="0" y="46"/>
                  </a:lnTo>
                  <a:lnTo>
                    <a:pt x="0" y="255"/>
                  </a:lnTo>
                </a:path>
              </a:pathLst>
            </a:custGeom>
            <a:solidFill>
              <a:srgbClr val="E047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6" name="Freeform 18"/>
            <p:cNvSpPr>
              <a:spLocks/>
            </p:cNvSpPr>
            <p:nvPr/>
          </p:nvSpPr>
          <p:spPr bwMode="auto">
            <a:xfrm>
              <a:off x="2678" y="2171"/>
              <a:ext cx="35" cy="256"/>
            </a:xfrm>
            <a:custGeom>
              <a:avLst/>
              <a:gdLst>
                <a:gd name="T0" fmla="*/ 0 w 35"/>
                <a:gd name="T1" fmla="*/ 255 h 256"/>
                <a:gd name="T2" fmla="*/ 34 w 35"/>
                <a:gd name="T3" fmla="*/ 184 h 256"/>
                <a:gd name="T4" fmla="*/ 34 w 35"/>
                <a:gd name="T5" fmla="*/ 0 h 256"/>
                <a:gd name="T6" fmla="*/ 0 w 35"/>
                <a:gd name="T7" fmla="*/ 46 h 256"/>
                <a:gd name="T8" fmla="*/ 0 w 35"/>
                <a:gd name="T9" fmla="*/ 255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56"/>
                <a:gd name="T17" fmla="*/ 35 w 35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56">
                  <a:moveTo>
                    <a:pt x="0" y="255"/>
                  </a:moveTo>
                  <a:lnTo>
                    <a:pt x="34" y="184"/>
                  </a:lnTo>
                  <a:lnTo>
                    <a:pt x="34" y="0"/>
                  </a:lnTo>
                  <a:lnTo>
                    <a:pt x="0" y="46"/>
                  </a:lnTo>
                  <a:lnTo>
                    <a:pt x="0" y="255"/>
                  </a:lnTo>
                </a:path>
              </a:pathLst>
            </a:custGeom>
            <a:noFill/>
            <a:ln w="12700" cap="rnd">
              <a:solidFill>
                <a:srgbClr val="19191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7" name="Freeform 19"/>
            <p:cNvSpPr>
              <a:spLocks/>
            </p:cNvSpPr>
            <p:nvPr/>
          </p:nvSpPr>
          <p:spPr bwMode="auto">
            <a:xfrm>
              <a:off x="2451" y="2171"/>
              <a:ext cx="262" cy="258"/>
            </a:xfrm>
            <a:custGeom>
              <a:avLst/>
              <a:gdLst>
                <a:gd name="T0" fmla="*/ 227 w 262"/>
                <a:gd name="T1" fmla="*/ 46 h 258"/>
                <a:gd name="T2" fmla="*/ 261 w 262"/>
                <a:gd name="T3" fmla="*/ 0 h 258"/>
                <a:gd name="T4" fmla="*/ 58 w 262"/>
                <a:gd name="T5" fmla="*/ 187 h 258"/>
                <a:gd name="T6" fmla="*/ 0 w 262"/>
                <a:gd name="T7" fmla="*/ 257 h 258"/>
                <a:gd name="T8" fmla="*/ 227 w 262"/>
                <a:gd name="T9" fmla="*/ 46 h 2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258"/>
                <a:gd name="T17" fmla="*/ 262 w 262"/>
                <a:gd name="T18" fmla="*/ 258 h 2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258">
                  <a:moveTo>
                    <a:pt x="227" y="46"/>
                  </a:moveTo>
                  <a:lnTo>
                    <a:pt x="261" y="0"/>
                  </a:lnTo>
                  <a:lnTo>
                    <a:pt x="58" y="187"/>
                  </a:lnTo>
                  <a:lnTo>
                    <a:pt x="0" y="257"/>
                  </a:lnTo>
                  <a:lnTo>
                    <a:pt x="227" y="46"/>
                  </a:lnTo>
                </a:path>
              </a:pathLst>
            </a:custGeom>
            <a:solidFill>
              <a:srgbClr val="E047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8" name="Freeform 20"/>
            <p:cNvSpPr>
              <a:spLocks/>
            </p:cNvSpPr>
            <p:nvPr/>
          </p:nvSpPr>
          <p:spPr bwMode="auto">
            <a:xfrm>
              <a:off x="2451" y="2171"/>
              <a:ext cx="262" cy="258"/>
            </a:xfrm>
            <a:custGeom>
              <a:avLst/>
              <a:gdLst>
                <a:gd name="T0" fmla="*/ 227 w 262"/>
                <a:gd name="T1" fmla="*/ 46 h 258"/>
                <a:gd name="T2" fmla="*/ 261 w 262"/>
                <a:gd name="T3" fmla="*/ 0 h 258"/>
                <a:gd name="T4" fmla="*/ 58 w 262"/>
                <a:gd name="T5" fmla="*/ 187 h 258"/>
                <a:gd name="T6" fmla="*/ 0 w 262"/>
                <a:gd name="T7" fmla="*/ 257 h 258"/>
                <a:gd name="T8" fmla="*/ 227 w 262"/>
                <a:gd name="T9" fmla="*/ 46 h 2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258"/>
                <a:gd name="T17" fmla="*/ 262 w 262"/>
                <a:gd name="T18" fmla="*/ 258 h 2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258">
                  <a:moveTo>
                    <a:pt x="227" y="46"/>
                  </a:moveTo>
                  <a:lnTo>
                    <a:pt x="261" y="0"/>
                  </a:lnTo>
                  <a:lnTo>
                    <a:pt x="58" y="187"/>
                  </a:lnTo>
                  <a:lnTo>
                    <a:pt x="0" y="257"/>
                  </a:lnTo>
                  <a:lnTo>
                    <a:pt x="227" y="46"/>
                  </a:lnTo>
                </a:path>
              </a:pathLst>
            </a:custGeom>
            <a:noFill/>
            <a:ln w="12700" cap="rnd">
              <a:solidFill>
                <a:srgbClr val="19191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9" name="Freeform 21"/>
            <p:cNvSpPr>
              <a:spLocks/>
            </p:cNvSpPr>
            <p:nvPr/>
          </p:nvSpPr>
          <p:spPr bwMode="auto">
            <a:xfrm>
              <a:off x="2893" y="2171"/>
              <a:ext cx="17" cy="571"/>
            </a:xfrm>
            <a:custGeom>
              <a:avLst/>
              <a:gdLst>
                <a:gd name="T0" fmla="*/ 0 w 17"/>
                <a:gd name="T1" fmla="*/ 570 h 571"/>
                <a:gd name="T2" fmla="*/ 16 w 17"/>
                <a:gd name="T3" fmla="*/ 465 h 571"/>
                <a:gd name="T4" fmla="*/ 16 w 17"/>
                <a:gd name="T5" fmla="*/ 0 h 571"/>
                <a:gd name="T6" fmla="*/ 0 w 17"/>
                <a:gd name="T7" fmla="*/ 46 h 571"/>
                <a:gd name="T8" fmla="*/ 0 w 17"/>
                <a:gd name="T9" fmla="*/ 570 h 5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71"/>
                <a:gd name="T17" fmla="*/ 17 w 17"/>
                <a:gd name="T18" fmla="*/ 571 h 5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71">
                  <a:moveTo>
                    <a:pt x="0" y="570"/>
                  </a:moveTo>
                  <a:lnTo>
                    <a:pt x="16" y="465"/>
                  </a:lnTo>
                  <a:lnTo>
                    <a:pt x="16" y="0"/>
                  </a:lnTo>
                  <a:lnTo>
                    <a:pt x="0" y="46"/>
                  </a:lnTo>
                  <a:lnTo>
                    <a:pt x="0" y="570"/>
                  </a:lnTo>
                </a:path>
              </a:pathLst>
            </a:custGeom>
            <a:solidFill>
              <a:srgbClr val="E047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0" name="Freeform 22"/>
            <p:cNvSpPr>
              <a:spLocks/>
            </p:cNvSpPr>
            <p:nvPr/>
          </p:nvSpPr>
          <p:spPr bwMode="auto">
            <a:xfrm>
              <a:off x="2893" y="2171"/>
              <a:ext cx="17" cy="571"/>
            </a:xfrm>
            <a:custGeom>
              <a:avLst/>
              <a:gdLst>
                <a:gd name="T0" fmla="*/ 0 w 17"/>
                <a:gd name="T1" fmla="*/ 570 h 571"/>
                <a:gd name="T2" fmla="*/ 16 w 17"/>
                <a:gd name="T3" fmla="*/ 465 h 571"/>
                <a:gd name="T4" fmla="*/ 16 w 17"/>
                <a:gd name="T5" fmla="*/ 0 h 571"/>
                <a:gd name="T6" fmla="*/ 0 w 17"/>
                <a:gd name="T7" fmla="*/ 46 h 571"/>
                <a:gd name="T8" fmla="*/ 0 w 17"/>
                <a:gd name="T9" fmla="*/ 570 h 5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71"/>
                <a:gd name="T17" fmla="*/ 17 w 17"/>
                <a:gd name="T18" fmla="*/ 571 h 5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71">
                  <a:moveTo>
                    <a:pt x="0" y="570"/>
                  </a:moveTo>
                  <a:lnTo>
                    <a:pt x="16" y="465"/>
                  </a:lnTo>
                  <a:lnTo>
                    <a:pt x="16" y="0"/>
                  </a:lnTo>
                  <a:lnTo>
                    <a:pt x="0" y="46"/>
                  </a:lnTo>
                  <a:lnTo>
                    <a:pt x="0" y="570"/>
                  </a:lnTo>
                </a:path>
              </a:pathLst>
            </a:custGeom>
            <a:noFill/>
            <a:ln w="12700" cap="rnd">
              <a:solidFill>
                <a:srgbClr val="19191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1" name="Freeform 23"/>
            <p:cNvSpPr>
              <a:spLocks/>
            </p:cNvSpPr>
            <p:nvPr/>
          </p:nvSpPr>
          <p:spPr bwMode="auto">
            <a:xfrm>
              <a:off x="2678" y="2171"/>
              <a:ext cx="226" cy="256"/>
            </a:xfrm>
            <a:custGeom>
              <a:avLst/>
              <a:gdLst>
                <a:gd name="T0" fmla="*/ 215 w 226"/>
                <a:gd name="T1" fmla="*/ 46 h 256"/>
                <a:gd name="T2" fmla="*/ 225 w 226"/>
                <a:gd name="T3" fmla="*/ 0 h 256"/>
                <a:gd name="T4" fmla="*/ 34 w 226"/>
                <a:gd name="T5" fmla="*/ 184 h 256"/>
                <a:gd name="T6" fmla="*/ 0 w 226"/>
                <a:gd name="T7" fmla="*/ 255 h 256"/>
                <a:gd name="T8" fmla="*/ 215 w 226"/>
                <a:gd name="T9" fmla="*/ 4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256"/>
                <a:gd name="T17" fmla="*/ 226 w 22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256">
                  <a:moveTo>
                    <a:pt x="215" y="46"/>
                  </a:moveTo>
                  <a:lnTo>
                    <a:pt x="225" y="0"/>
                  </a:lnTo>
                  <a:lnTo>
                    <a:pt x="34" y="184"/>
                  </a:lnTo>
                  <a:lnTo>
                    <a:pt x="0" y="255"/>
                  </a:lnTo>
                  <a:lnTo>
                    <a:pt x="215" y="46"/>
                  </a:lnTo>
                </a:path>
              </a:pathLst>
            </a:custGeom>
            <a:solidFill>
              <a:srgbClr val="E047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2" name="Freeform 24"/>
            <p:cNvSpPr>
              <a:spLocks/>
            </p:cNvSpPr>
            <p:nvPr/>
          </p:nvSpPr>
          <p:spPr bwMode="auto">
            <a:xfrm>
              <a:off x="2678" y="2171"/>
              <a:ext cx="226" cy="256"/>
            </a:xfrm>
            <a:custGeom>
              <a:avLst/>
              <a:gdLst>
                <a:gd name="T0" fmla="*/ 215 w 226"/>
                <a:gd name="T1" fmla="*/ 46 h 256"/>
                <a:gd name="T2" fmla="*/ 225 w 226"/>
                <a:gd name="T3" fmla="*/ 0 h 256"/>
                <a:gd name="T4" fmla="*/ 34 w 226"/>
                <a:gd name="T5" fmla="*/ 184 h 256"/>
                <a:gd name="T6" fmla="*/ 0 w 226"/>
                <a:gd name="T7" fmla="*/ 255 h 256"/>
                <a:gd name="T8" fmla="*/ 215 w 226"/>
                <a:gd name="T9" fmla="*/ 4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256"/>
                <a:gd name="T17" fmla="*/ 226 w 22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256">
                  <a:moveTo>
                    <a:pt x="215" y="46"/>
                  </a:moveTo>
                  <a:lnTo>
                    <a:pt x="225" y="0"/>
                  </a:lnTo>
                  <a:lnTo>
                    <a:pt x="34" y="184"/>
                  </a:lnTo>
                  <a:lnTo>
                    <a:pt x="0" y="255"/>
                  </a:lnTo>
                  <a:lnTo>
                    <a:pt x="215" y="46"/>
                  </a:lnTo>
                </a:path>
              </a:pathLst>
            </a:custGeom>
            <a:noFill/>
            <a:ln w="12700" cap="rnd">
              <a:solidFill>
                <a:srgbClr val="19191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3" name="Freeform 25"/>
            <p:cNvSpPr>
              <a:spLocks/>
            </p:cNvSpPr>
            <p:nvPr/>
          </p:nvSpPr>
          <p:spPr bwMode="auto">
            <a:xfrm>
              <a:off x="2104" y="2116"/>
              <a:ext cx="790" cy="626"/>
            </a:xfrm>
            <a:custGeom>
              <a:avLst/>
              <a:gdLst>
                <a:gd name="T0" fmla="*/ 0 w 790"/>
                <a:gd name="T1" fmla="*/ 0 h 626"/>
                <a:gd name="T2" fmla="*/ 0 w 790"/>
                <a:gd name="T3" fmla="*/ 625 h 626"/>
                <a:gd name="T4" fmla="*/ 789 w 790"/>
                <a:gd name="T5" fmla="*/ 625 h 626"/>
                <a:gd name="T6" fmla="*/ 789 w 790"/>
                <a:gd name="T7" fmla="*/ 101 h 626"/>
                <a:gd name="T8" fmla="*/ 574 w 790"/>
                <a:gd name="T9" fmla="*/ 310 h 626"/>
                <a:gd name="T10" fmla="*/ 574 w 790"/>
                <a:gd name="T11" fmla="*/ 101 h 626"/>
                <a:gd name="T12" fmla="*/ 347 w 790"/>
                <a:gd name="T13" fmla="*/ 312 h 626"/>
                <a:gd name="T14" fmla="*/ 347 w 790"/>
                <a:gd name="T15" fmla="*/ 101 h 626"/>
                <a:gd name="T16" fmla="*/ 131 w 790"/>
                <a:gd name="T17" fmla="*/ 311 h 626"/>
                <a:gd name="T18" fmla="*/ 131 w 790"/>
                <a:gd name="T19" fmla="*/ 0 h 626"/>
                <a:gd name="T20" fmla="*/ 0 w 790"/>
                <a:gd name="T21" fmla="*/ 0 h 6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0"/>
                <a:gd name="T34" fmla="*/ 0 h 626"/>
                <a:gd name="T35" fmla="*/ 790 w 790"/>
                <a:gd name="T36" fmla="*/ 626 h 6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0" h="626">
                  <a:moveTo>
                    <a:pt x="0" y="0"/>
                  </a:moveTo>
                  <a:lnTo>
                    <a:pt x="0" y="625"/>
                  </a:lnTo>
                  <a:lnTo>
                    <a:pt x="789" y="625"/>
                  </a:lnTo>
                  <a:lnTo>
                    <a:pt x="789" y="101"/>
                  </a:lnTo>
                  <a:lnTo>
                    <a:pt x="574" y="310"/>
                  </a:lnTo>
                  <a:lnTo>
                    <a:pt x="574" y="101"/>
                  </a:lnTo>
                  <a:lnTo>
                    <a:pt x="347" y="312"/>
                  </a:lnTo>
                  <a:lnTo>
                    <a:pt x="347" y="101"/>
                  </a:lnTo>
                  <a:lnTo>
                    <a:pt x="131" y="311"/>
                  </a:ln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solidFill>
              <a:srgbClr val="E047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4" name="Freeform 26"/>
            <p:cNvSpPr>
              <a:spLocks/>
            </p:cNvSpPr>
            <p:nvPr/>
          </p:nvSpPr>
          <p:spPr bwMode="auto">
            <a:xfrm>
              <a:off x="2104" y="2116"/>
              <a:ext cx="790" cy="626"/>
            </a:xfrm>
            <a:custGeom>
              <a:avLst/>
              <a:gdLst>
                <a:gd name="T0" fmla="*/ 0 w 790"/>
                <a:gd name="T1" fmla="*/ 0 h 626"/>
                <a:gd name="T2" fmla="*/ 0 w 790"/>
                <a:gd name="T3" fmla="*/ 625 h 626"/>
                <a:gd name="T4" fmla="*/ 789 w 790"/>
                <a:gd name="T5" fmla="*/ 625 h 626"/>
                <a:gd name="T6" fmla="*/ 789 w 790"/>
                <a:gd name="T7" fmla="*/ 101 h 626"/>
                <a:gd name="T8" fmla="*/ 574 w 790"/>
                <a:gd name="T9" fmla="*/ 310 h 626"/>
                <a:gd name="T10" fmla="*/ 574 w 790"/>
                <a:gd name="T11" fmla="*/ 101 h 626"/>
                <a:gd name="T12" fmla="*/ 347 w 790"/>
                <a:gd name="T13" fmla="*/ 312 h 626"/>
                <a:gd name="T14" fmla="*/ 347 w 790"/>
                <a:gd name="T15" fmla="*/ 101 h 626"/>
                <a:gd name="T16" fmla="*/ 131 w 790"/>
                <a:gd name="T17" fmla="*/ 311 h 626"/>
                <a:gd name="T18" fmla="*/ 131 w 790"/>
                <a:gd name="T19" fmla="*/ 0 h 626"/>
                <a:gd name="T20" fmla="*/ 0 w 790"/>
                <a:gd name="T21" fmla="*/ 0 h 6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0"/>
                <a:gd name="T34" fmla="*/ 0 h 626"/>
                <a:gd name="T35" fmla="*/ 790 w 790"/>
                <a:gd name="T36" fmla="*/ 626 h 6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0" h="626">
                  <a:moveTo>
                    <a:pt x="0" y="0"/>
                  </a:moveTo>
                  <a:lnTo>
                    <a:pt x="0" y="625"/>
                  </a:lnTo>
                  <a:lnTo>
                    <a:pt x="789" y="625"/>
                  </a:lnTo>
                  <a:lnTo>
                    <a:pt x="789" y="101"/>
                  </a:lnTo>
                  <a:lnTo>
                    <a:pt x="574" y="310"/>
                  </a:lnTo>
                  <a:lnTo>
                    <a:pt x="574" y="101"/>
                  </a:lnTo>
                  <a:lnTo>
                    <a:pt x="347" y="312"/>
                  </a:lnTo>
                  <a:lnTo>
                    <a:pt x="347" y="101"/>
                  </a:lnTo>
                  <a:lnTo>
                    <a:pt x="131" y="311"/>
                  </a:ln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19191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5" name="Freeform 27"/>
            <p:cNvSpPr>
              <a:spLocks/>
            </p:cNvSpPr>
            <p:nvPr/>
          </p:nvSpPr>
          <p:spPr bwMode="auto">
            <a:xfrm>
              <a:off x="2128" y="2084"/>
              <a:ext cx="170" cy="28"/>
            </a:xfrm>
            <a:custGeom>
              <a:avLst/>
              <a:gdLst>
                <a:gd name="T0" fmla="*/ 0 w 170"/>
                <a:gd name="T1" fmla="*/ 27 h 28"/>
                <a:gd name="T2" fmla="*/ 73 w 170"/>
                <a:gd name="T3" fmla="*/ 0 h 28"/>
                <a:gd name="T4" fmla="*/ 169 w 170"/>
                <a:gd name="T5" fmla="*/ 0 h 28"/>
                <a:gd name="T6" fmla="*/ 107 w 170"/>
                <a:gd name="T7" fmla="*/ 27 h 28"/>
                <a:gd name="T8" fmla="*/ 0 w 170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"/>
                <a:gd name="T16" fmla="*/ 0 h 28"/>
                <a:gd name="T17" fmla="*/ 170 w 17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" h="28">
                  <a:moveTo>
                    <a:pt x="0" y="27"/>
                  </a:moveTo>
                  <a:lnTo>
                    <a:pt x="73" y="0"/>
                  </a:lnTo>
                  <a:lnTo>
                    <a:pt x="169" y="0"/>
                  </a:lnTo>
                  <a:lnTo>
                    <a:pt x="107" y="27"/>
                  </a:lnTo>
                  <a:lnTo>
                    <a:pt x="0" y="27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6" name="Freeform 28"/>
            <p:cNvSpPr>
              <a:spLocks/>
            </p:cNvSpPr>
            <p:nvPr/>
          </p:nvSpPr>
          <p:spPr bwMode="auto">
            <a:xfrm>
              <a:off x="2128" y="2084"/>
              <a:ext cx="170" cy="28"/>
            </a:xfrm>
            <a:custGeom>
              <a:avLst/>
              <a:gdLst>
                <a:gd name="T0" fmla="*/ 0 w 170"/>
                <a:gd name="T1" fmla="*/ 27 h 28"/>
                <a:gd name="T2" fmla="*/ 73 w 170"/>
                <a:gd name="T3" fmla="*/ 0 h 28"/>
                <a:gd name="T4" fmla="*/ 169 w 170"/>
                <a:gd name="T5" fmla="*/ 0 h 28"/>
                <a:gd name="T6" fmla="*/ 107 w 170"/>
                <a:gd name="T7" fmla="*/ 27 h 28"/>
                <a:gd name="T8" fmla="*/ 0 w 170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"/>
                <a:gd name="T16" fmla="*/ 0 h 28"/>
                <a:gd name="T17" fmla="*/ 170 w 17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" h="28">
                  <a:moveTo>
                    <a:pt x="0" y="27"/>
                  </a:moveTo>
                  <a:lnTo>
                    <a:pt x="73" y="0"/>
                  </a:lnTo>
                  <a:lnTo>
                    <a:pt x="169" y="0"/>
                  </a:lnTo>
                  <a:lnTo>
                    <a:pt x="107" y="27"/>
                  </a:lnTo>
                  <a:lnTo>
                    <a:pt x="0" y="27"/>
                  </a:lnTo>
                </a:path>
              </a:pathLst>
            </a:custGeom>
            <a:noFill/>
            <a:ln w="12700" cap="rnd">
              <a:solidFill>
                <a:srgbClr val="4C4C4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7" name="Freeform 29"/>
            <p:cNvSpPr>
              <a:spLocks/>
            </p:cNvSpPr>
            <p:nvPr/>
          </p:nvSpPr>
          <p:spPr bwMode="auto">
            <a:xfrm>
              <a:off x="2165" y="2034"/>
              <a:ext cx="94" cy="70"/>
            </a:xfrm>
            <a:custGeom>
              <a:avLst/>
              <a:gdLst>
                <a:gd name="T0" fmla="*/ 91 w 94"/>
                <a:gd name="T1" fmla="*/ 0 h 70"/>
                <a:gd name="T2" fmla="*/ 93 w 94"/>
                <a:gd name="T3" fmla="*/ 60 h 70"/>
                <a:gd name="T4" fmla="*/ 92 w 94"/>
                <a:gd name="T5" fmla="*/ 61 h 70"/>
                <a:gd name="T6" fmla="*/ 90 w 94"/>
                <a:gd name="T7" fmla="*/ 62 h 70"/>
                <a:gd name="T8" fmla="*/ 85 w 94"/>
                <a:gd name="T9" fmla="*/ 63 h 70"/>
                <a:gd name="T10" fmla="*/ 81 w 94"/>
                <a:gd name="T11" fmla="*/ 64 h 70"/>
                <a:gd name="T12" fmla="*/ 72 w 94"/>
                <a:gd name="T13" fmla="*/ 67 h 70"/>
                <a:gd name="T14" fmla="*/ 66 w 94"/>
                <a:gd name="T15" fmla="*/ 67 h 70"/>
                <a:gd name="T16" fmla="*/ 57 w 94"/>
                <a:gd name="T17" fmla="*/ 68 h 70"/>
                <a:gd name="T18" fmla="*/ 47 w 94"/>
                <a:gd name="T19" fmla="*/ 68 h 70"/>
                <a:gd name="T20" fmla="*/ 38 w 94"/>
                <a:gd name="T21" fmla="*/ 69 h 70"/>
                <a:gd name="T22" fmla="*/ 30 w 94"/>
                <a:gd name="T23" fmla="*/ 69 h 70"/>
                <a:gd name="T24" fmla="*/ 22 w 94"/>
                <a:gd name="T25" fmla="*/ 69 h 70"/>
                <a:gd name="T26" fmla="*/ 16 w 94"/>
                <a:gd name="T27" fmla="*/ 69 h 70"/>
                <a:gd name="T28" fmla="*/ 9 w 94"/>
                <a:gd name="T29" fmla="*/ 69 h 70"/>
                <a:gd name="T30" fmla="*/ 5 w 94"/>
                <a:gd name="T31" fmla="*/ 69 h 70"/>
                <a:gd name="T32" fmla="*/ 3 w 94"/>
                <a:gd name="T33" fmla="*/ 69 h 70"/>
                <a:gd name="T34" fmla="*/ 2 w 94"/>
                <a:gd name="T35" fmla="*/ 68 h 70"/>
                <a:gd name="T36" fmla="*/ 0 w 94"/>
                <a:gd name="T37" fmla="*/ 7 h 70"/>
                <a:gd name="T38" fmla="*/ 1 w 94"/>
                <a:gd name="T39" fmla="*/ 10 h 70"/>
                <a:gd name="T40" fmla="*/ 4 w 94"/>
                <a:gd name="T41" fmla="*/ 10 h 70"/>
                <a:gd name="T42" fmla="*/ 7 w 94"/>
                <a:gd name="T43" fmla="*/ 10 h 70"/>
                <a:gd name="T44" fmla="*/ 14 w 94"/>
                <a:gd name="T45" fmla="*/ 10 h 70"/>
                <a:gd name="T46" fmla="*/ 20 w 94"/>
                <a:gd name="T47" fmla="*/ 10 h 70"/>
                <a:gd name="T48" fmla="*/ 27 w 94"/>
                <a:gd name="T49" fmla="*/ 10 h 70"/>
                <a:gd name="T50" fmla="*/ 36 w 94"/>
                <a:gd name="T51" fmla="*/ 10 h 70"/>
                <a:gd name="T52" fmla="*/ 46 w 94"/>
                <a:gd name="T53" fmla="*/ 7 h 70"/>
                <a:gd name="T54" fmla="*/ 55 w 94"/>
                <a:gd name="T55" fmla="*/ 7 h 70"/>
                <a:gd name="T56" fmla="*/ 63 w 94"/>
                <a:gd name="T57" fmla="*/ 6 h 70"/>
                <a:gd name="T58" fmla="*/ 70 w 94"/>
                <a:gd name="T59" fmla="*/ 4 h 70"/>
                <a:gd name="T60" fmla="*/ 78 w 94"/>
                <a:gd name="T61" fmla="*/ 4 h 70"/>
                <a:gd name="T62" fmla="*/ 83 w 94"/>
                <a:gd name="T63" fmla="*/ 3 h 70"/>
                <a:gd name="T64" fmla="*/ 88 w 94"/>
                <a:gd name="T65" fmla="*/ 0 h 70"/>
                <a:gd name="T66" fmla="*/ 91 w 94"/>
                <a:gd name="T67" fmla="*/ 0 h 70"/>
                <a:gd name="T68" fmla="*/ 91 w 94"/>
                <a:gd name="T69" fmla="*/ 0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"/>
                <a:gd name="T106" fmla="*/ 0 h 70"/>
                <a:gd name="T107" fmla="*/ 94 w 94"/>
                <a:gd name="T108" fmla="*/ 70 h 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" h="70">
                  <a:moveTo>
                    <a:pt x="91" y="0"/>
                  </a:moveTo>
                  <a:lnTo>
                    <a:pt x="93" y="60"/>
                  </a:lnTo>
                  <a:lnTo>
                    <a:pt x="92" y="61"/>
                  </a:lnTo>
                  <a:lnTo>
                    <a:pt x="90" y="62"/>
                  </a:lnTo>
                  <a:lnTo>
                    <a:pt x="85" y="63"/>
                  </a:lnTo>
                  <a:lnTo>
                    <a:pt x="81" y="64"/>
                  </a:lnTo>
                  <a:lnTo>
                    <a:pt x="72" y="67"/>
                  </a:lnTo>
                  <a:lnTo>
                    <a:pt x="66" y="67"/>
                  </a:lnTo>
                  <a:lnTo>
                    <a:pt x="57" y="68"/>
                  </a:lnTo>
                  <a:lnTo>
                    <a:pt x="47" y="68"/>
                  </a:lnTo>
                  <a:lnTo>
                    <a:pt x="38" y="69"/>
                  </a:lnTo>
                  <a:lnTo>
                    <a:pt x="30" y="69"/>
                  </a:lnTo>
                  <a:lnTo>
                    <a:pt x="22" y="69"/>
                  </a:lnTo>
                  <a:lnTo>
                    <a:pt x="16" y="69"/>
                  </a:lnTo>
                  <a:lnTo>
                    <a:pt x="9" y="69"/>
                  </a:lnTo>
                  <a:lnTo>
                    <a:pt x="5" y="69"/>
                  </a:lnTo>
                  <a:lnTo>
                    <a:pt x="3" y="69"/>
                  </a:lnTo>
                  <a:lnTo>
                    <a:pt x="2" y="68"/>
                  </a:lnTo>
                  <a:lnTo>
                    <a:pt x="0" y="7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4" y="10"/>
                  </a:lnTo>
                  <a:lnTo>
                    <a:pt x="20" y="10"/>
                  </a:lnTo>
                  <a:lnTo>
                    <a:pt x="27" y="10"/>
                  </a:lnTo>
                  <a:lnTo>
                    <a:pt x="36" y="10"/>
                  </a:lnTo>
                  <a:lnTo>
                    <a:pt x="46" y="7"/>
                  </a:lnTo>
                  <a:lnTo>
                    <a:pt x="55" y="7"/>
                  </a:lnTo>
                  <a:lnTo>
                    <a:pt x="63" y="6"/>
                  </a:lnTo>
                  <a:lnTo>
                    <a:pt x="70" y="4"/>
                  </a:lnTo>
                  <a:lnTo>
                    <a:pt x="78" y="4"/>
                  </a:lnTo>
                  <a:lnTo>
                    <a:pt x="83" y="3"/>
                  </a:lnTo>
                  <a:lnTo>
                    <a:pt x="88" y="0"/>
                  </a:lnTo>
                  <a:lnTo>
                    <a:pt x="91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8" name="Freeform 30"/>
            <p:cNvSpPr>
              <a:spLocks/>
            </p:cNvSpPr>
            <p:nvPr/>
          </p:nvSpPr>
          <p:spPr bwMode="auto">
            <a:xfrm>
              <a:off x="2165" y="2034"/>
              <a:ext cx="94" cy="70"/>
            </a:xfrm>
            <a:custGeom>
              <a:avLst/>
              <a:gdLst>
                <a:gd name="T0" fmla="*/ 91 w 94"/>
                <a:gd name="T1" fmla="*/ 0 h 70"/>
                <a:gd name="T2" fmla="*/ 93 w 94"/>
                <a:gd name="T3" fmla="*/ 60 h 70"/>
                <a:gd name="T4" fmla="*/ 92 w 94"/>
                <a:gd name="T5" fmla="*/ 61 h 70"/>
                <a:gd name="T6" fmla="*/ 90 w 94"/>
                <a:gd name="T7" fmla="*/ 62 h 70"/>
                <a:gd name="T8" fmla="*/ 85 w 94"/>
                <a:gd name="T9" fmla="*/ 63 h 70"/>
                <a:gd name="T10" fmla="*/ 81 w 94"/>
                <a:gd name="T11" fmla="*/ 64 h 70"/>
                <a:gd name="T12" fmla="*/ 72 w 94"/>
                <a:gd name="T13" fmla="*/ 67 h 70"/>
                <a:gd name="T14" fmla="*/ 66 w 94"/>
                <a:gd name="T15" fmla="*/ 67 h 70"/>
                <a:gd name="T16" fmla="*/ 57 w 94"/>
                <a:gd name="T17" fmla="*/ 68 h 70"/>
                <a:gd name="T18" fmla="*/ 47 w 94"/>
                <a:gd name="T19" fmla="*/ 68 h 70"/>
                <a:gd name="T20" fmla="*/ 38 w 94"/>
                <a:gd name="T21" fmla="*/ 69 h 70"/>
                <a:gd name="T22" fmla="*/ 30 w 94"/>
                <a:gd name="T23" fmla="*/ 69 h 70"/>
                <a:gd name="T24" fmla="*/ 22 w 94"/>
                <a:gd name="T25" fmla="*/ 69 h 70"/>
                <a:gd name="T26" fmla="*/ 16 w 94"/>
                <a:gd name="T27" fmla="*/ 69 h 70"/>
                <a:gd name="T28" fmla="*/ 9 w 94"/>
                <a:gd name="T29" fmla="*/ 69 h 70"/>
                <a:gd name="T30" fmla="*/ 5 w 94"/>
                <a:gd name="T31" fmla="*/ 69 h 70"/>
                <a:gd name="T32" fmla="*/ 3 w 94"/>
                <a:gd name="T33" fmla="*/ 69 h 70"/>
                <a:gd name="T34" fmla="*/ 2 w 94"/>
                <a:gd name="T35" fmla="*/ 68 h 70"/>
                <a:gd name="T36" fmla="*/ 0 w 94"/>
                <a:gd name="T37" fmla="*/ 7 h 70"/>
                <a:gd name="T38" fmla="*/ 1 w 94"/>
                <a:gd name="T39" fmla="*/ 10 h 70"/>
                <a:gd name="T40" fmla="*/ 4 w 94"/>
                <a:gd name="T41" fmla="*/ 10 h 70"/>
                <a:gd name="T42" fmla="*/ 7 w 94"/>
                <a:gd name="T43" fmla="*/ 10 h 70"/>
                <a:gd name="T44" fmla="*/ 14 w 94"/>
                <a:gd name="T45" fmla="*/ 10 h 70"/>
                <a:gd name="T46" fmla="*/ 20 w 94"/>
                <a:gd name="T47" fmla="*/ 10 h 70"/>
                <a:gd name="T48" fmla="*/ 27 w 94"/>
                <a:gd name="T49" fmla="*/ 10 h 70"/>
                <a:gd name="T50" fmla="*/ 36 w 94"/>
                <a:gd name="T51" fmla="*/ 10 h 70"/>
                <a:gd name="T52" fmla="*/ 46 w 94"/>
                <a:gd name="T53" fmla="*/ 7 h 70"/>
                <a:gd name="T54" fmla="*/ 55 w 94"/>
                <a:gd name="T55" fmla="*/ 7 h 70"/>
                <a:gd name="T56" fmla="*/ 63 w 94"/>
                <a:gd name="T57" fmla="*/ 6 h 70"/>
                <a:gd name="T58" fmla="*/ 70 w 94"/>
                <a:gd name="T59" fmla="*/ 4 h 70"/>
                <a:gd name="T60" fmla="*/ 78 w 94"/>
                <a:gd name="T61" fmla="*/ 4 h 70"/>
                <a:gd name="T62" fmla="*/ 83 w 94"/>
                <a:gd name="T63" fmla="*/ 3 h 70"/>
                <a:gd name="T64" fmla="*/ 88 w 94"/>
                <a:gd name="T65" fmla="*/ 0 h 70"/>
                <a:gd name="T66" fmla="*/ 91 w 94"/>
                <a:gd name="T67" fmla="*/ 0 h 70"/>
                <a:gd name="T68" fmla="*/ 91 w 94"/>
                <a:gd name="T69" fmla="*/ 0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"/>
                <a:gd name="T106" fmla="*/ 0 h 70"/>
                <a:gd name="T107" fmla="*/ 94 w 94"/>
                <a:gd name="T108" fmla="*/ 70 h 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" h="70">
                  <a:moveTo>
                    <a:pt x="91" y="0"/>
                  </a:moveTo>
                  <a:lnTo>
                    <a:pt x="93" y="60"/>
                  </a:lnTo>
                  <a:lnTo>
                    <a:pt x="92" y="61"/>
                  </a:lnTo>
                  <a:lnTo>
                    <a:pt x="90" y="62"/>
                  </a:lnTo>
                  <a:lnTo>
                    <a:pt x="85" y="63"/>
                  </a:lnTo>
                  <a:lnTo>
                    <a:pt x="81" y="64"/>
                  </a:lnTo>
                  <a:lnTo>
                    <a:pt x="72" y="67"/>
                  </a:lnTo>
                  <a:lnTo>
                    <a:pt x="66" y="67"/>
                  </a:lnTo>
                  <a:lnTo>
                    <a:pt x="57" y="68"/>
                  </a:lnTo>
                  <a:lnTo>
                    <a:pt x="47" y="68"/>
                  </a:lnTo>
                  <a:lnTo>
                    <a:pt x="38" y="69"/>
                  </a:lnTo>
                  <a:lnTo>
                    <a:pt x="30" y="69"/>
                  </a:lnTo>
                  <a:lnTo>
                    <a:pt x="22" y="69"/>
                  </a:lnTo>
                  <a:lnTo>
                    <a:pt x="16" y="69"/>
                  </a:lnTo>
                  <a:lnTo>
                    <a:pt x="9" y="69"/>
                  </a:lnTo>
                  <a:lnTo>
                    <a:pt x="5" y="69"/>
                  </a:lnTo>
                  <a:lnTo>
                    <a:pt x="3" y="69"/>
                  </a:lnTo>
                  <a:lnTo>
                    <a:pt x="2" y="68"/>
                  </a:lnTo>
                  <a:lnTo>
                    <a:pt x="0" y="7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4" y="10"/>
                  </a:lnTo>
                  <a:lnTo>
                    <a:pt x="20" y="10"/>
                  </a:lnTo>
                  <a:lnTo>
                    <a:pt x="27" y="10"/>
                  </a:lnTo>
                  <a:lnTo>
                    <a:pt x="36" y="10"/>
                  </a:lnTo>
                  <a:lnTo>
                    <a:pt x="46" y="7"/>
                  </a:lnTo>
                  <a:lnTo>
                    <a:pt x="55" y="7"/>
                  </a:lnTo>
                  <a:lnTo>
                    <a:pt x="63" y="6"/>
                  </a:lnTo>
                  <a:lnTo>
                    <a:pt x="70" y="4"/>
                  </a:lnTo>
                  <a:lnTo>
                    <a:pt x="78" y="4"/>
                  </a:lnTo>
                  <a:lnTo>
                    <a:pt x="83" y="3"/>
                  </a:lnTo>
                  <a:lnTo>
                    <a:pt x="88" y="0"/>
                  </a:lnTo>
                  <a:lnTo>
                    <a:pt x="91" y="0"/>
                  </a:lnTo>
                </a:path>
              </a:pathLst>
            </a:custGeom>
            <a:noFill/>
            <a:ln w="12700" cap="rnd">
              <a:solidFill>
                <a:srgbClr val="4C4C4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9" name="Freeform 31"/>
            <p:cNvSpPr>
              <a:spLocks/>
            </p:cNvSpPr>
            <p:nvPr/>
          </p:nvSpPr>
          <p:spPr bwMode="auto">
            <a:xfrm>
              <a:off x="3120" y="2410"/>
              <a:ext cx="112" cy="198"/>
            </a:xfrm>
            <a:custGeom>
              <a:avLst/>
              <a:gdLst>
                <a:gd name="T0" fmla="*/ 58 w 112"/>
                <a:gd name="T1" fmla="*/ 1 h 198"/>
                <a:gd name="T2" fmla="*/ 65 w 112"/>
                <a:gd name="T3" fmla="*/ 4 h 198"/>
                <a:gd name="T4" fmla="*/ 71 w 112"/>
                <a:gd name="T5" fmla="*/ 10 h 198"/>
                <a:gd name="T6" fmla="*/ 74 w 112"/>
                <a:gd name="T7" fmla="*/ 19 h 198"/>
                <a:gd name="T8" fmla="*/ 74 w 112"/>
                <a:gd name="T9" fmla="*/ 28 h 198"/>
                <a:gd name="T10" fmla="*/ 71 w 112"/>
                <a:gd name="T11" fmla="*/ 37 h 198"/>
                <a:gd name="T12" fmla="*/ 65 w 112"/>
                <a:gd name="T13" fmla="*/ 44 h 198"/>
                <a:gd name="T14" fmla="*/ 58 w 112"/>
                <a:gd name="T15" fmla="*/ 47 h 198"/>
                <a:gd name="T16" fmla="*/ 49 w 112"/>
                <a:gd name="T17" fmla="*/ 47 h 198"/>
                <a:gd name="T18" fmla="*/ 42 w 112"/>
                <a:gd name="T19" fmla="*/ 44 h 198"/>
                <a:gd name="T20" fmla="*/ 35 w 112"/>
                <a:gd name="T21" fmla="*/ 37 h 198"/>
                <a:gd name="T22" fmla="*/ 32 w 112"/>
                <a:gd name="T23" fmla="*/ 28 h 198"/>
                <a:gd name="T24" fmla="*/ 32 w 112"/>
                <a:gd name="T25" fmla="*/ 19 h 198"/>
                <a:gd name="T26" fmla="*/ 35 w 112"/>
                <a:gd name="T27" fmla="*/ 10 h 198"/>
                <a:gd name="T28" fmla="*/ 42 w 112"/>
                <a:gd name="T29" fmla="*/ 4 h 198"/>
                <a:gd name="T30" fmla="*/ 49 w 112"/>
                <a:gd name="T31" fmla="*/ 1 h 198"/>
                <a:gd name="T32" fmla="*/ 28 w 112"/>
                <a:gd name="T33" fmla="*/ 52 h 198"/>
                <a:gd name="T34" fmla="*/ 21 w 112"/>
                <a:gd name="T35" fmla="*/ 54 h 198"/>
                <a:gd name="T36" fmla="*/ 15 w 112"/>
                <a:gd name="T37" fmla="*/ 59 h 198"/>
                <a:gd name="T38" fmla="*/ 11 w 112"/>
                <a:gd name="T39" fmla="*/ 67 h 198"/>
                <a:gd name="T40" fmla="*/ 9 w 112"/>
                <a:gd name="T41" fmla="*/ 76 h 198"/>
                <a:gd name="T42" fmla="*/ 111 w 112"/>
                <a:gd name="T43" fmla="*/ 161 h 198"/>
                <a:gd name="T44" fmla="*/ 103 w 112"/>
                <a:gd name="T45" fmla="*/ 69 h 198"/>
                <a:gd name="T46" fmla="*/ 99 w 112"/>
                <a:gd name="T47" fmla="*/ 62 h 198"/>
                <a:gd name="T48" fmla="*/ 93 w 112"/>
                <a:gd name="T49" fmla="*/ 55 h 198"/>
                <a:gd name="T50" fmla="*/ 85 w 112"/>
                <a:gd name="T51" fmla="*/ 52 h 198"/>
                <a:gd name="T52" fmla="*/ 67 w 112"/>
                <a:gd name="T53" fmla="*/ 52 h 198"/>
                <a:gd name="T54" fmla="*/ 55 w 112"/>
                <a:gd name="T55" fmla="*/ 51 h 198"/>
                <a:gd name="T56" fmla="*/ 52 w 112"/>
                <a:gd name="T57" fmla="*/ 51 h 198"/>
                <a:gd name="T58" fmla="*/ 42 w 112"/>
                <a:gd name="T59" fmla="*/ 52 h 198"/>
                <a:gd name="T60" fmla="*/ 111 w 112"/>
                <a:gd name="T61" fmla="*/ 161 h 198"/>
                <a:gd name="T62" fmla="*/ 89 w 112"/>
                <a:gd name="T63" fmla="*/ 197 h 198"/>
                <a:gd name="T64" fmla="*/ 98 w 112"/>
                <a:gd name="T65" fmla="*/ 192 h 198"/>
                <a:gd name="T66" fmla="*/ 105 w 112"/>
                <a:gd name="T67" fmla="*/ 183 h 198"/>
                <a:gd name="T68" fmla="*/ 109 w 112"/>
                <a:gd name="T69" fmla="*/ 171 h 198"/>
                <a:gd name="T70" fmla="*/ 111 w 112"/>
                <a:gd name="T71" fmla="*/ 161 h 198"/>
                <a:gd name="T72" fmla="*/ 19 w 112"/>
                <a:gd name="T73" fmla="*/ 161 h 198"/>
                <a:gd name="T74" fmla="*/ 16 w 112"/>
                <a:gd name="T75" fmla="*/ 196 h 198"/>
                <a:gd name="T76" fmla="*/ 8 w 112"/>
                <a:gd name="T77" fmla="*/ 189 h 198"/>
                <a:gd name="T78" fmla="*/ 3 w 112"/>
                <a:gd name="T79" fmla="*/ 178 h 198"/>
                <a:gd name="T80" fmla="*/ 0 w 112"/>
                <a:gd name="T81" fmla="*/ 166 h 198"/>
                <a:gd name="T82" fmla="*/ 54 w 112"/>
                <a:gd name="T83" fmla="*/ 0 h 1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2"/>
                <a:gd name="T127" fmla="*/ 0 h 198"/>
                <a:gd name="T128" fmla="*/ 112 w 112"/>
                <a:gd name="T129" fmla="*/ 198 h 19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2" h="198">
                  <a:moveTo>
                    <a:pt x="54" y="0"/>
                  </a:moveTo>
                  <a:lnTo>
                    <a:pt x="58" y="1"/>
                  </a:lnTo>
                  <a:lnTo>
                    <a:pt x="62" y="2"/>
                  </a:lnTo>
                  <a:lnTo>
                    <a:pt x="65" y="4"/>
                  </a:lnTo>
                  <a:lnTo>
                    <a:pt x="69" y="7"/>
                  </a:lnTo>
                  <a:lnTo>
                    <a:pt x="71" y="10"/>
                  </a:lnTo>
                  <a:lnTo>
                    <a:pt x="73" y="14"/>
                  </a:lnTo>
                  <a:lnTo>
                    <a:pt x="74" y="19"/>
                  </a:lnTo>
                  <a:lnTo>
                    <a:pt x="75" y="24"/>
                  </a:lnTo>
                  <a:lnTo>
                    <a:pt x="74" y="28"/>
                  </a:lnTo>
                  <a:lnTo>
                    <a:pt x="73" y="33"/>
                  </a:lnTo>
                  <a:lnTo>
                    <a:pt x="71" y="37"/>
                  </a:lnTo>
                  <a:lnTo>
                    <a:pt x="69" y="41"/>
                  </a:lnTo>
                  <a:lnTo>
                    <a:pt x="65" y="44"/>
                  </a:lnTo>
                  <a:lnTo>
                    <a:pt x="62" y="46"/>
                  </a:lnTo>
                  <a:lnTo>
                    <a:pt x="58" y="47"/>
                  </a:lnTo>
                  <a:lnTo>
                    <a:pt x="54" y="48"/>
                  </a:lnTo>
                  <a:lnTo>
                    <a:pt x="49" y="47"/>
                  </a:lnTo>
                  <a:lnTo>
                    <a:pt x="45" y="46"/>
                  </a:lnTo>
                  <a:lnTo>
                    <a:pt x="42" y="44"/>
                  </a:lnTo>
                  <a:lnTo>
                    <a:pt x="38" y="41"/>
                  </a:lnTo>
                  <a:lnTo>
                    <a:pt x="35" y="37"/>
                  </a:lnTo>
                  <a:lnTo>
                    <a:pt x="34" y="33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2" y="19"/>
                  </a:lnTo>
                  <a:lnTo>
                    <a:pt x="34" y="14"/>
                  </a:lnTo>
                  <a:lnTo>
                    <a:pt x="35" y="10"/>
                  </a:lnTo>
                  <a:lnTo>
                    <a:pt x="38" y="7"/>
                  </a:lnTo>
                  <a:lnTo>
                    <a:pt x="42" y="4"/>
                  </a:lnTo>
                  <a:lnTo>
                    <a:pt x="45" y="2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28" y="52"/>
                  </a:lnTo>
                  <a:lnTo>
                    <a:pt x="24" y="52"/>
                  </a:lnTo>
                  <a:lnTo>
                    <a:pt x="21" y="54"/>
                  </a:lnTo>
                  <a:lnTo>
                    <a:pt x="18" y="56"/>
                  </a:lnTo>
                  <a:lnTo>
                    <a:pt x="15" y="59"/>
                  </a:lnTo>
                  <a:lnTo>
                    <a:pt x="13" y="63"/>
                  </a:lnTo>
                  <a:lnTo>
                    <a:pt x="11" y="67"/>
                  </a:lnTo>
                  <a:lnTo>
                    <a:pt x="10" y="71"/>
                  </a:lnTo>
                  <a:lnTo>
                    <a:pt x="9" y="76"/>
                  </a:lnTo>
                  <a:lnTo>
                    <a:pt x="0" y="161"/>
                  </a:lnTo>
                  <a:lnTo>
                    <a:pt x="111" y="161"/>
                  </a:lnTo>
                  <a:lnTo>
                    <a:pt x="103" y="74"/>
                  </a:lnTo>
                  <a:lnTo>
                    <a:pt x="103" y="69"/>
                  </a:lnTo>
                  <a:lnTo>
                    <a:pt x="101" y="65"/>
                  </a:lnTo>
                  <a:lnTo>
                    <a:pt x="99" y="62"/>
                  </a:lnTo>
                  <a:lnTo>
                    <a:pt x="96" y="58"/>
                  </a:lnTo>
                  <a:lnTo>
                    <a:pt x="93" y="55"/>
                  </a:lnTo>
                  <a:lnTo>
                    <a:pt x="89" y="54"/>
                  </a:lnTo>
                  <a:lnTo>
                    <a:pt x="85" y="52"/>
                  </a:lnTo>
                  <a:lnTo>
                    <a:pt x="82" y="52"/>
                  </a:lnTo>
                  <a:lnTo>
                    <a:pt x="67" y="52"/>
                  </a:lnTo>
                  <a:lnTo>
                    <a:pt x="59" y="51"/>
                  </a:lnTo>
                  <a:lnTo>
                    <a:pt x="55" y="51"/>
                  </a:lnTo>
                  <a:lnTo>
                    <a:pt x="54" y="51"/>
                  </a:lnTo>
                  <a:lnTo>
                    <a:pt x="52" y="51"/>
                  </a:lnTo>
                  <a:lnTo>
                    <a:pt x="49" y="51"/>
                  </a:lnTo>
                  <a:lnTo>
                    <a:pt x="42" y="52"/>
                  </a:lnTo>
                  <a:lnTo>
                    <a:pt x="28" y="52"/>
                  </a:lnTo>
                  <a:lnTo>
                    <a:pt x="111" y="161"/>
                  </a:lnTo>
                  <a:lnTo>
                    <a:pt x="92" y="161"/>
                  </a:lnTo>
                  <a:lnTo>
                    <a:pt x="89" y="197"/>
                  </a:lnTo>
                  <a:lnTo>
                    <a:pt x="94" y="195"/>
                  </a:lnTo>
                  <a:lnTo>
                    <a:pt x="98" y="192"/>
                  </a:lnTo>
                  <a:lnTo>
                    <a:pt x="102" y="188"/>
                  </a:lnTo>
                  <a:lnTo>
                    <a:pt x="105" y="183"/>
                  </a:lnTo>
                  <a:lnTo>
                    <a:pt x="108" y="177"/>
                  </a:lnTo>
                  <a:lnTo>
                    <a:pt x="109" y="171"/>
                  </a:lnTo>
                  <a:lnTo>
                    <a:pt x="110" y="166"/>
                  </a:lnTo>
                  <a:lnTo>
                    <a:pt x="111" y="161"/>
                  </a:lnTo>
                  <a:lnTo>
                    <a:pt x="0" y="161"/>
                  </a:lnTo>
                  <a:lnTo>
                    <a:pt x="19" y="161"/>
                  </a:lnTo>
                  <a:lnTo>
                    <a:pt x="21" y="197"/>
                  </a:lnTo>
                  <a:lnTo>
                    <a:pt x="16" y="196"/>
                  </a:lnTo>
                  <a:lnTo>
                    <a:pt x="12" y="193"/>
                  </a:lnTo>
                  <a:lnTo>
                    <a:pt x="8" y="189"/>
                  </a:lnTo>
                  <a:lnTo>
                    <a:pt x="5" y="184"/>
                  </a:lnTo>
                  <a:lnTo>
                    <a:pt x="3" y="178"/>
                  </a:lnTo>
                  <a:lnTo>
                    <a:pt x="1" y="172"/>
                  </a:lnTo>
                  <a:lnTo>
                    <a:pt x="0" y="166"/>
                  </a:lnTo>
                  <a:lnTo>
                    <a:pt x="0" y="161"/>
                  </a:lnTo>
                  <a:lnTo>
                    <a:pt x="5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" name="Freeform 32"/>
            <p:cNvSpPr>
              <a:spLocks/>
            </p:cNvSpPr>
            <p:nvPr/>
          </p:nvSpPr>
          <p:spPr bwMode="auto">
            <a:xfrm>
              <a:off x="3152" y="2410"/>
              <a:ext cx="44" cy="49"/>
            </a:xfrm>
            <a:custGeom>
              <a:avLst/>
              <a:gdLst>
                <a:gd name="T0" fmla="*/ 22 w 44"/>
                <a:gd name="T1" fmla="*/ 0 h 49"/>
                <a:gd name="T2" fmla="*/ 22 w 44"/>
                <a:gd name="T3" fmla="*/ 0 h 49"/>
                <a:gd name="T4" fmla="*/ 26 w 44"/>
                <a:gd name="T5" fmla="*/ 1 h 49"/>
                <a:gd name="T6" fmla="*/ 30 w 44"/>
                <a:gd name="T7" fmla="*/ 2 h 49"/>
                <a:gd name="T8" fmla="*/ 33 w 44"/>
                <a:gd name="T9" fmla="*/ 4 h 49"/>
                <a:gd name="T10" fmla="*/ 37 w 44"/>
                <a:gd name="T11" fmla="*/ 7 h 49"/>
                <a:gd name="T12" fmla="*/ 39 w 44"/>
                <a:gd name="T13" fmla="*/ 10 h 49"/>
                <a:gd name="T14" fmla="*/ 41 w 44"/>
                <a:gd name="T15" fmla="*/ 14 h 49"/>
                <a:gd name="T16" fmla="*/ 42 w 44"/>
                <a:gd name="T17" fmla="*/ 19 h 49"/>
                <a:gd name="T18" fmla="*/ 43 w 44"/>
                <a:gd name="T19" fmla="*/ 24 h 49"/>
                <a:gd name="T20" fmla="*/ 43 w 44"/>
                <a:gd name="T21" fmla="*/ 24 h 49"/>
                <a:gd name="T22" fmla="*/ 42 w 44"/>
                <a:gd name="T23" fmla="*/ 28 h 49"/>
                <a:gd name="T24" fmla="*/ 41 w 44"/>
                <a:gd name="T25" fmla="*/ 33 h 49"/>
                <a:gd name="T26" fmla="*/ 39 w 44"/>
                <a:gd name="T27" fmla="*/ 37 h 49"/>
                <a:gd name="T28" fmla="*/ 37 w 44"/>
                <a:gd name="T29" fmla="*/ 41 h 49"/>
                <a:gd name="T30" fmla="*/ 33 w 44"/>
                <a:gd name="T31" fmla="*/ 44 h 49"/>
                <a:gd name="T32" fmla="*/ 30 w 44"/>
                <a:gd name="T33" fmla="*/ 46 h 49"/>
                <a:gd name="T34" fmla="*/ 26 w 44"/>
                <a:gd name="T35" fmla="*/ 47 h 49"/>
                <a:gd name="T36" fmla="*/ 22 w 44"/>
                <a:gd name="T37" fmla="*/ 48 h 49"/>
                <a:gd name="T38" fmla="*/ 22 w 44"/>
                <a:gd name="T39" fmla="*/ 48 h 49"/>
                <a:gd name="T40" fmla="*/ 17 w 44"/>
                <a:gd name="T41" fmla="*/ 47 h 49"/>
                <a:gd name="T42" fmla="*/ 13 w 44"/>
                <a:gd name="T43" fmla="*/ 46 h 49"/>
                <a:gd name="T44" fmla="*/ 10 w 44"/>
                <a:gd name="T45" fmla="*/ 44 h 49"/>
                <a:gd name="T46" fmla="*/ 6 w 44"/>
                <a:gd name="T47" fmla="*/ 41 h 49"/>
                <a:gd name="T48" fmla="*/ 3 w 44"/>
                <a:gd name="T49" fmla="*/ 37 h 49"/>
                <a:gd name="T50" fmla="*/ 2 w 44"/>
                <a:gd name="T51" fmla="*/ 33 h 49"/>
                <a:gd name="T52" fmla="*/ 0 w 44"/>
                <a:gd name="T53" fmla="*/ 28 h 49"/>
                <a:gd name="T54" fmla="*/ 0 w 44"/>
                <a:gd name="T55" fmla="*/ 24 h 49"/>
                <a:gd name="T56" fmla="*/ 0 w 44"/>
                <a:gd name="T57" fmla="*/ 24 h 49"/>
                <a:gd name="T58" fmla="*/ 0 w 44"/>
                <a:gd name="T59" fmla="*/ 19 h 49"/>
                <a:gd name="T60" fmla="*/ 2 w 44"/>
                <a:gd name="T61" fmla="*/ 14 h 49"/>
                <a:gd name="T62" fmla="*/ 3 w 44"/>
                <a:gd name="T63" fmla="*/ 10 h 49"/>
                <a:gd name="T64" fmla="*/ 6 w 44"/>
                <a:gd name="T65" fmla="*/ 7 h 49"/>
                <a:gd name="T66" fmla="*/ 10 w 44"/>
                <a:gd name="T67" fmla="*/ 4 h 49"/>
                <a:gd name="T68" fmla="*/ 13 w 44"/>
                <a:gd name="T69" fmla="*/ 2 h 49"/>
                <a:gd name="T70" fmla="*/ 17 w 44"/>
                <a:gd name="T71" fmla="*/ 1 h 49"/>
                <a:gd name="T72" fmla="*/ 22 w 44"/>
                <a:gd name="T73" fmla="*/ 0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"/>
                <a:gd name="T112" fmla="*/ 0 h 49"/>
                <a:gd name="T113" fmla="*/ 44 w 44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" h="49">
                  <a:moveTo>
                    <a:pt x="22" y="0"/>
                  </a:moveTo>
                  <a:lnTo>
                    <a:pt x="22" y="0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3" y="4"/>
                  </a:lnTo>
                  <a:lnTo>
                    <a:pt x="37" y="7"/>
                  </a:lnTo>
                  <a:lnTo>
                    <a:pt x="39" y="10"/>
                  </a:lnTo>
                  <a:lnTo>
                    <a:pt x="41" y="14"/>
                  </a:lnTo>
                  <a:lnTo>
                    <a:pt x="42" y="19"/>
                  </a:lnTo>
                  <a:lnTo>
                    <a:pt x="43" y="24"/>
                  </a:lnTo>
                  <a:lnTo>
                    <a:pt x="42" y="28"/>
                  </a:lnTo>
                  <a:lnTo>
                    <a:pt x="41" y="33"/>
                  </a:lnTo>
                  <a:lnTo>
                    <a:pt x="39" y="37"/>
                  </a:lnTo>
                  <a:lnTo>
                    <a:pt x="37" y="41"/>
                  </a:lnTo>
                  <a:lnTo>
                    <a:pt x="33" y="44"/>
                  </a:lnTo>
                  <a:lnTo>
                    <a:pt x="30" y="46"/>
                  </a:lnTo>
                  <a:lnTo>
                    <a:pt x="26" y="47"/>
                  </a:lnTo>
                  <a:lnTo>
                    <a:pt x="22" y="48"/>
                  </a:lnTo>
                  <a:lnTo>
                    <a:pt x="17" y="47"/>
                  </a:lnTo>
                  <a:lnTo>
                    <a:pt x="13" y="46"/>
                  </a:lnTo>
                  <a:lnTo>
                    <a:pt x="10" y="44"/>
                  </a:lnTo>
                  <a:lnTo>
                    <a:pt x="6" y="41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" name="Freeform 33"/>
            <p:cNvSpPr>
              <a:spLocks/>
            </p:cNvSpPr>
            <p:nvPr/>
          </p:nvSpPr>
          <p:spPr bwMode="auto">
            <a:xfrm>
              <a:off x="3120" y="2461"/>
              <a:ext cx="112" cy="111"/>
            </a:xfrm>
            <a:custGeom>
              <a:avLst/>
              <a:gdLst>
                <a:gd name="T0" fmla="*/ 28 w 112"/>
                <a:gd name="T1" fmla="*/ 1 h 111"/>
                <a:gd name="T2" fmla="*/ 28 w 112"/>
                <a:gd name="T3" fmla="*/ 1 h 111"/>
                <a:gd name="T4" fmla="*/ 24 w 112"/>
                <a:gd name="T5" fmla="*/ 1 h 111"/>
                <a:gd name="T6" fmla="*/ 21 w 112"/>
                <a:gd name="T7" fmla="*/ 3 h 111"/>
                <a:gd name="T8" fmla="*/ 18 w 112"/>
                <a:gd name="T9" fmla="*/ 5 h 111"/>
                <a:gd name="T10" fmla="*/ 15 w 112"/>
                <a:gd name="T11" fmla="*/ 8 h 111"/>
                <a:gd name="T12" fmla="*/ 13 w 112"/>
                <a:gd name="T13" fmla="*/ 12 h 111"/>
                <a:gd name="T14" fmla="*/ 11 w 112"/>
                <a:gd name="T15" fmla="*/ 16 h 111"/>
                <a:gd name="T16" fmla="*/ 10 w 112"/>
                <a:gd name="T17" fmla="*/ 20 h 111"/>
                <a:gd name="T18" fmla="*/ 9 w 112"/>
                <a:gd name="T19" fmla="*/ 25 h 111"/>
                <a:gd name="T20" fmla="*/ 0 w 112"/>
                <a:gd name="T21" fmla="*/ 110 h 111"/>
                <a:gd name="T22" fmla="*/ 111 w 112"/>
                <a:gd name="T23" fmla="*/ 110 h 111"/>
                <a:gd name="T24" fmla="*/ 103 w 112"/>
                <a:gd name="T25" fmla="*/ 23 h 111"/>
                <a:gd name="T26" fmla="*/ 103 w 112"/>
                <a:gd name="T27" fmla="*/ 23 h 111"/>
                <a:gd name="T28" fmla="*/ 103 w 112"/>
                <a:gd name="T29" fmla="*/ 18 h 111"/>
                <a:gd name="T30" fmla="*/ 101 w 112"/>
                <a:gd name="T31" fmla="*/ 14 h 111"/>
                <a:gd name="T32" fmla="*/ 99 w 112"/>
                <a:gd name="T33" fmla="*/ 11 h 111"/>
                <a:gd name="T34" fmla="*/ 96 w 112"/>
                <a:gd name="T35" fmla="*/ 7 h 111"/>
                <a:gd name="T36" fmla="*/ 93 w 112"/>
                <a:gd name="T37" fmla="*/ 4 h 111"/>
                <a:gd name="T38" fmla="*/ 89 w 112"/>
                <a:gd name="T39" fmla="*/ 3 h 111"/>
                <a:gd name="T40" fmla="*/ 85 w 112"/>
                <a:gd name="T41" fmla="*/ 1 h 111"/>
                <a:gd name="T42" fmla="*/ 82 w 112"/>
                <a:gd name="T43" fmla="*/ 1 h 111"/>
                <a:gd name="T44" fmla="*/ 82 w 112"/>
                <a:gd name="T45" fmla="*/ 1 h 111"/>
                <a:gd name="T46" fmla="*/ 67 w 112"/>
                <a:gd name="T47" fmla="*/ 1 h 111"/>
                <a:gd name="T48" fmla="*/ 59 w 112"/>
                <a:gd name="T49" fmla="*/ 0 h 111"/>
                <a:gd name="T50" fmla="*/ 55 w 112"/>
                <a:gd name="T51" fmla="*/ 0 h 111"/>
                <a:gd name="T52" fmla="*/ 54 w 112"/>
                <a:gd name="T53" fmla="*/ 0 h 111"/>
                <a:gd name="T54" fmla="*/ 52 w 112"/>
                <a:gd name="T55" fmla="*/ 0 h 111"/>
                <a:gd name="T56" fmla="*/ 49 w 112"/>
                <a:gd name="T57" fmla="*/ 0 h 111"/>
                <a:gd name="T58" fmla="*/ 42 w 112"/>
                <a:gd name="T59" fmla="*/ 1 h 111"/>
                <a:gd name="T60" fmla="*/ 28 w 112"/>
                <a:gd name="T61" fmla="*/ 1 h 1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2"/>
                <a:gd name="T94" fmla="*/ 0 h 111"/>
                <a:gd name="T95" fmla="*/ 112 w 112"/>
                <a:gd name="T96" fmla="*/ 111 h 11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2" h="111">
                  <a:moveTo>
                    <a:pt x="28" y="1"/>
                  </a:moveTo>
                  <a:lnTo>
                    <a:pt x="28" y="1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18" y="5"/>
                  </a:lnTo>
                  <a:lnTo>
                    <a:pt x="15" y="8"/>
                  </a:lnTo>
                  <a:lnTo>
                    <a:pt x="13" y="12"/>
                  </a:lnTo>
                  <a:lnTo>
                    <a:pt x="11" y="16"/>
                  </a:lnTo>
                  <a:lnTo>
                    <a:pt x="10" y="20"/>
                  </a:lnTo>
                  <a:lnTo>
                    <a:pt x="9" y="25"/>
                  </a:lnTo>
                  <a:lnTo>
                    <a:pt x="0" y="110"/>
                  </a:lnTo>
                  <a:lnTo>
                    <a:pt x="111" y="110"/>
                  </a:lnTo>
                  <a:lnTo>
                    <a:pt x="103" y="23"/>
                  </a:lnTo>
                  <a:lnTo>
                    <a:pt x="103" y="18"/>
                  </a:lnTo>
                  <a:lnTo>
                    <a:pt x="101" y="14"/>
                  </a:lnTo>
                  <a:lnTo>
                    <a:pt x="99" y="11"/>
                  </a:lnTo>
                  <a:lnTo>
                    <a:pt x="96" y="7"/>
                  </a:lnTo>
                  <a:lnTo>
                    <a:pt x="93" y="4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2" y="1"/>
                  </a:lnTo>
                  <a:lnTo>
                    <a:pt x="67" y="1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2" y="1"/>
                  </a:lnTo>
                  <a:lnTo>
                    <a:pt x="28" y="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" name="Freeform 34"/>
            <p:cNvSpPr>
              <a:spLocks/>
            </p:cNvSpPr>
            <p:nvPr/>
          </p:nvSpPr>
          <p:spPr bwMode="auto">
            <a:xfrm>
              <a:off x="3209" y="2571"/>
              <a:ext cx="23" cy="37"/>
            </a:xfrm>
            <a:custGeom>
              <a:avLst/>
              <a:gdLst>
                <a:gd name="T0" fmla="*/ 22 w 23"/>
                <a:gd name="T1" fmla="*/ 0 h 37"/>
                <a:gd name="T2" fmla="*/ 3 w 23"/>
                <a:gd name="T3" fmla="*/ 0 h 37"/>
                <a:gd name="T4" fmla="*/ 0 w 23"/>
                <a:gd name="T5" fmla="*/ 36 h 37"/>
                <a:gd name="T6" fmla="*/ 0 w 23"/>
                <a:gd name="T7" fmla="*/ 36 h 37"/>
                <a:gd name="T8" fmla="*/ 5 w 23"/>
                <a:gd name="T9" fmla="*/ 34 h 37"/>
                <a:gd name="T10" fmla="*/ 9 w 23"/>
                <a:gd name="T11" fmla="*/ 31 h 37"/>
                <a:gd name="T12" fmla="*/ 13 w 23"/>
                <a:gd name="T13" fmla="*/ 27 h 37"/>
                <a:gd name="T14" fmla="*/ 16 w 23"/>
                <a:gd name="T15" fmla="*/ 22 h 37"/>
                <a:gd name="T16" fmla="*/ 19 w 23"/>
                <a:gd name="T17" fmla="*/ 16 h 37"/>
                <a:gd name="T18" fmla="*/ 20 w 23"/>
                <a:gd name="T19" fmla="*/ 10 h 37"/>
                <a:gd name="T20" fmla="*/ 21 w 23"/>
                <a:gd name="T21" fmla="*/ 5 h 37"/>
                <a:gd name="T22" fmla="*/ 22 w 23"/>
                <a:gd name="T23" fmla="*/ 0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37"/>
                <a:gd name="T38" fmla="*/ 23 w 23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37">
                  <a:moveTo>
                    <a:pt x="22" y="0"/>
                  </a:moveTo>
                  <a:lnTo>
                    <a:pt x="3" y="0"/>
                  </a:lnTo>
                  <a:lnTo>
                    <a:pt x="0" y="36"/>
                  </a:lnTo>
                  <a:lnTo>
                    <a:pt x="5" y="34"/>
                  </a:lnTo>
                  <a:lnTo>
                    <a:pt x="9" y="31"/>
                  </a:lnTo>
                  <a:lnTo>
                    <a:pt x="13" y="27"/>
                  </a:lnTo>
                  <a:lnTo>
                    <a:pt x="16" y="22"/>
                  </a:lnTo>
                  <a:lnTo>
                    <a:pt x="19" y="16"/>
                  </a:lnTo>
                  <a:lnTo>
                    <a:pt x="20" y="10"/>
                  </a:lnTo>
                  <a:lnTo>
                    <a:pt x="21" y="5"/>
                  </a:lnTo>
                  <a:lnTo>
                    <a:pt x="2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" name="Freeform 35"/>
            <p:cNvSpPr>
              <a:spLocks/>
            </p:cNvSpPr>
            <p:nvPr/>
          </p:nvSpPr>
          <p:spPr bwMode="auto">
            <a:xfrm>
              <a:off x="3120" y="2571"/>
              <a:ext cx="22" cy="37"/>
            </a:xfrm>
            <a:custGeom>
              <a:avLst/>
              <a:gdLst>
                <a:gd name="T0" fmla="*/ 0 w 22"/>
                <a:gd name="T1" fmla="*/ 0 h 37"/>
                <a:gd name="T2" fmla="*/ 19 w 22"/>
                <a:gd name="T3" fmla="*/ 0 h 37"/>
                <a:gd name="T4" fmla="*/ 21 w 22"/>
                <a:gd name="T5" fmla="*/ 36 h 37"/>
                <a:gd name="T6" fmla="*/ 21 w 22"/>
                <a:gd name="T7" fmla="*/ 36 h 37"/>
                <a:gd name="T8" fmla="*/ 16 w 22"/>
                <a:gd name="T9" fmla="*/ 35 h 37"/>
                <a:gd name="T10" fmla="*/ 12 w 22"/>
                <a:gd name="T11" fmla="*/ 32 h 37"/>
                <a:gd name="T12" fmla="*/ 8 w 22"/>
                <a:gd name="T13" fmla="*/ 28 h 37"/>
                <a:gd name="T14" fmla="*/ 5 w 22"/>
                <a:gd name="T15" fmla="*/ 23 h 37"/>
                <a:gd name="T16" fmla="*/ 3 w 22"/>
                <a:gd name="T17" fmla="*/ 17 h 37"/>
                <a:gd name="T18" fmla="*/ 1 w 22"/>
                <a:gd name="T19" fmla="*/ 11 h 37"/>
                <a:gd name="T20" fmla="*/ 0 w 22"/>
                <a:gd name="T21" fmla="*/ 5 h 37"/>
                <a:gd name="T22" fmla="*/ 0 w 22"/>
                <a:gd name="T23" fmla="*/ 0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37"/>
                <a:gd name="T38" fmla="*/ 22 w 22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37">
                  <a:moveTo>
                    <a:pt x="0" y="0"/>
                  </a:moveTo>
                  <a:lnTo>
                    <a:pt x="19" y="0"/>
                  </a:lnTo>
                  <a:lnTo>
                    <a:pt x="21" y="36"/>
                  </a:lnTo>
                  <a:lnTo>
                    <a:pt x="16" y="35"/>
                  </a:lnTo>
                  <a:lnTo>
                    <a:pt x="12" y="32"/>
                  </a:lnTo>
                  <a:lnTo>
                    <a:pt x="8" y="28"/>
                  </a:lnTo>
                  <a:lnTo>
                    <a:pt x="5" y="23"/>
                  </a:lnTo>
                  <a:lnTo>
                    <a:pt x="3" y="17"/>
                  </a:lnTo>
                  <a:lnTo>
                    <a:pt x="1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" name="Freeform 36"/>
            <p:cNvSpPr>
              <a:spLocks/>
            </p:cNvSpPr>
            <p:nvPr/>
          </p:nvSpPr>
          <p:spPr bwMode="auto">
            <a:xfrm>
              <a:off x="3083" y="2405"/>
              <a:ext cx="130" cy="332"/>
            </a:xfrm>
            <a:custGeom>
              <a:avLst/>
              <a:gdLst>
                <a:gd name="T0" fmla="*/ 116 w 130"/>
                <a:gd name="T1" fmla="*/ 15 h 332"/>
                <a:gd name="T2" fmla="*/ 121 w 130"/>
                <a:gd name="T3" fmla="*/ 10 h 332"/>
                <a:gd name="T4" fmla="*/ 114 w 130"/>
                <a:gd name="T5" fmla="*/ 6 h 332"/>
                <a:gd name="T6" fmla="*/ 61 w 130"/>
                <a:gd name="T7" fmla="*/ 0 h 332"/>
                <a:gd name="T8" fmla="*/ 58 w 130"/>
                <a:gd name="T9" fmla="*/ 4 h 332"/>
                <a:gd name="T10" fmla="*/ 60 w 130"/>
                <a:gd name="T11" fmla="*/ 10 h 332"/>
                <a:gd name="T12" fmla="*/ 63 w 130"/>
                <a:gd name="T13" fmla="*/ 14 h 332"/>
                <a:gd name="T14" fmla="*/ 66 w 130"/>
                <a:gd name="T15" fmla="*/ 18 h 332"/>
                <a:gd name="T16" fmla="*/ 69 w 130"/>
                <a:gd name="T17" fmla="*/ 21 h 332"/>
                <a:gd name="T18" fmla="*/ 57 w 130"/>
                <a:gd name="T19" fmla="*/ 186 h 332"/>
                <a:gd name="T20" fmla="*/ 22 w 130"/>
                <a:gd name="T21" fmla="*/ 189 h 332"/>
                <a:gd name="T22" fmla="*/ 16 w 130"/>
                <a:gd name="T23" fmla="*/ 194 h 332"/>
                <a:gd name="T24" fmla="*/ 7 w 130"/>
                <a:gd name="T25" fmla="*/ 194 h 332"/>
                <a:gd name="T26" fmla="*/ 1 w 130"/>
                <a:gd name="T27" fmla="*/ 189 h 332"/>
                <a:gd name="T28" fmla="*/ 12 w 130"/>
                <a:gd name="T29" fmla="*/ 186 h 332"/>
                <a:gd name="T30" fmla="*/ 0 w 130"/>
                <a:gd name="T31" fmla="*/ 178 h 332"/>
                <a:gd name="T32" fmla="*/ 4 w 130"/>
                <a:gd name="T33" fmla="*/ 172 h 332"/>
                <a:gd name="T34" fmla="*/ 12 w 130"/>
                <a:gd name="T35" fmla="*/ 168 h 332"/>
                <a:gd name="T36" fmla="*/ 20 w 130"/>
                <a:gd name="T37" fmla="*/ 172 h 332"/>
                <a:gd name="T38" fmla="*/ 23 w 130"/>
                <a:gd name="T39" fmla="*/ 178 h 332"/>
                <a:gd name="T40" fmla="*/ 57 w 130"/>
                <a:gd name="T41" fmla="*/ 186 h 332"/>
                <a:gd name="T42" fmla="*/ 67 w 130"/>
                <a:gd name="T43" fmla="*/ 310 h 332"/>
                <a:gd name="T44" fmla="*/ 61 w 130"/>
                <a:gd name="T45" fmla="*/ 331 h 332"/>
                <a:gd name="T46" fmla="*/ 80 w 130"/>
                <a:gd name="T47" fmla="*/ 331 h 332"/>
                <a:gd name="T48" fmla="*/ 100 w 130"/>
                <a:gd name="T49" fmla="*/ 331 h 332"/>
                <a:gd name="T50" fmla="*/ 119 w 130"/>
                <a:gd name="T51" fmla="*/ 331 h 332"/>
                <a:gd name="T52" fmla="*/ 114 w 130"/>
                <a:gd name="T53" fmla="*/ 312 h 332"/>
                <a:gd name="T54" fmla="*/ 119 w 130"/>
                <a:gd name="T55" fmla="*/ 57 h 332"/>
                <a:gd name="T56" fmla="*/ 114 w 130"/>
                <a:gd name="T57" fmla="*/ 102 h 332"/>
                <a:gd name="T58" fmla="*/ 71 w 130"/>
                <a:gd name="T59" fmla="*/ 102 h 332"/>
                <a:gd name="T60" fmla="*/ 65 w 130"/>
                <a:gd name="T61" fmla="*/ 57 h 332"/>
                <a:gd name="T62" fmla="*/ 72 w 130"/>
                <a:gd name="T63" fmla="*/ 21 h 3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0"/>
                <a:gd name="T97" fmla="*/ 0 h 332"/>
                <a:gd name="T98" fmla="*/ 130 w 130"/>
                <a:gd name="T99" fmla="*/ 332 h 3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0" h="332">
                  <a:moveTo>
                    <a:pt x="72" y="21"/>
                  </a:moveTo>
                  <a:lnTo>
                    <a:pt x="116" y="15"/>
                  </a:lnTo>
                  <a:lnTo>
                    <a:pt x="121" y="13"/>
                  </a:lnTo>
                  <a:lnTo>
                    <a:pt x="121" y="10"/>
                  </a:lnTo>
                  <a:lnTo>
                    <a:pt x="118" y="7"/>
                  </a:lnTo>
                  <a:lnTo>
                    <a:pt x="114" y="6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0" y="2"/>
                  </a:lnTo>
                  <a:lnTo>
                    <a:pt x="58" y="4"/>
                  </a:lnTo>
                  <a:lnTo>
                    <a:pt x="58" y="7"/>
                  </a:lnTo>
                  <a:lnTo>
                    <a:pt x="60" y="10"/>
                  </a:lnTo>
                  <a:lnTo>
                    <a:pt x="61" y="12"/>
                  </a:lnTo>
                  <a:lnTo>
                    <a:pt x="63" y="14"/>
                  </a:lnTo>
                  <a:lnTo>
                    <a:pt x="65" y="16"/>
                  </a:lnTo>
                  <a:lnTo>
                    <a:pt x="66" y="18"/>
                  </a:lnTo>
                  <a:lnTo>
                    <a:pt x="68" y="19"/>
                  </a:lnTo>
                  <a:lnTo>
                    <a:pt x="69" y="21"/>
                  </a:lnTo>
                  <a:lnTo>
                    <a:pt x="72" y="21"/>
                  </a:lnTo>
                  <a:lnTo>
                    <a:pt x="57" y="186"/>
                  </a:lnTo>
                  <a:lnTo>
                    <a:pt x="23" y="186"/>
                  </a:lnTo>
                  <a:lnTo>
                    <a:pt x="22" y="189"/>
                  </a:lnTo>
                  <a:lnTo>
                    <a:pt x="19" y="191"/>
                  </a:lnTo>
                  <a:lnTo>
                    <a:pt x="16" y="194"/>
                  </a:lnTo>
                  <a:lnTo>
                    <a:pt x="12" y="195"/>
                  </a:lnTo>
                  <a:lnTo>
                    <a:pt x="7" y="194"/>
                  </a:lnTo>
                  <a:lnTo>
                    <a:pt x="4" y="192"/>
                  </a:lnTo>
                  <a:lnTo>
                    <a:pt x="1" y="189"/>
                  </a:lnTo>
                  <a:lnTo>
                    <a:pt x="0" y="186"/>
                  </a:lnTo>
                  <a:lnTo>
                    <a:pt x="12" y="186"/>
                  </a:lnTo>
                  <a:lnTo>
                    <a:pt x="12" y="178"/>
                  </a:lnTo>
                  <a:lnTo>
                    <a:pt x="0" y="178"/>
                  </a:lnTo>
                  <a:lnTo>
                    <a:pt x="2" y="175"/>
                  </a:lnTo>
                  <a:lnTo>
                    <a:pt x="4" y="172"/>
                  </a:lnTo>
                  <a:lnTo>
                    <a:pt x="8" y="169"/>
                  </a:lnTo>
                  <a:lnTo>
                    <a:pt x="12" y="168"/>
                  </a:lnTo>
                  <a:lnTo>
                    <a:pt x="17" y="170"/>
                  </a:lnTo>
                  <a:lnTo>
                    <a:pt x="20" y="172"/>
                  </a:lnTo>
                  <a:lnTo>
                    <a:pt x="22" y="175"/>
                  </a:lnTo>
                  <a:lnTo>
                    <a:pt x="23" y="178"/>
                  </a:lnTo>
                  <a:lnTo>
                    <a:pt x="57" y="178"/>
                  </a:lnTo>
                  <a:lnTo>
                    <a:pt x="57" y="186"/>
                  </a:lnTo>
                  <a:lnTo>
                    <a:pt x="56" y="166"/>
                  </a:lnTo>
                  <a:lnTo>
                    <a:pt x="67" y="310"/>
                  </a:lnTo>
                  <a:lnTo>
                    <a:pt x="51" y="331"/>
                  </a:lnTo>
                  <a:lnTo>
                    <a:pt x="61" y="331"/>
                  </a:lnTo>
                  <a:lnTo>
                    <a:pt x="71" y="331"/>
                  </a:lnTo>
                  <a:lnTo>
                    <a:pt x="80" y="331"/>
                  </a:lnTo>
                  <a:lnTo>
                    <a:pt x="90" y="331"/>
                  </a:lnTo>
                  <a:lnTo>
                    <a:pt x="100" y="331"/>
                  </a:lnTo>
                  <a:lnTo>
                    <a:pt x="110" y="331"/>
                  </a:lnTo>
                  <a:lnTo>
                    <a:pt x="119" y="331"/>
                  </a:lnTo>
                  <a:lnTo>
                    <a:pt x="129" y="331"/>
                  </a:lnTo>
                  <a:lnTo>
                    <a:pt x="114" y="312"/>
                  </a:lnTo>
                  <a:lnTo>
                    <a:pt x="129" y="166"/>
                  </a:lnTo>
                  <a:lnTo>
                    <a:pt x="119" y="57"/>
                  </a:lnTo>
                  <a:lnTo>
                    <a:pt x="109" y="57"/>
                  </a:lnTo>
                  <a:lnTo>
                    <a:pt x="114" y="102"/>
                  </a:lnTo>
                  <a:lnTo>
                    <a:pt x="91" y="102"/>
                  </a:lnTo>
                  <a:lnTo>
                    <a:pt x="71" y="102"/>
                  </a:lnTo>
                  <a:lnTo>
                    <a:pt x="73" y="57"/>
                  </a:lnTo>
                  <a:lnTo>
                    <a:pt x="65" y="57"/>
                  </a:lnTo>
                  <a:lnTo>
                    <a:pt x="56" y="166"/>
                  </a:lnTo>
                  <a:lnTo>
                    <a:pt x="72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" name="Freeform 37"/>
            <p:cNvSpPr>
              <a:spLocks/>
            </p:cNvSpPr>
            <p:nvPr/>
          </p:nvSpPr>
          <p:spPr bwMode="auto">
            <a:xfrm>
              <a:off x="3141" y="2405"/>
              <a:ext cx="64" cy="22"/>
            </a:xfrm>
            <a:custGeom>
              <a:avLst/>
              <a:gdLst>
                <a:gd name="T0" fmla="*/ 14 w 64"/>
                <a:gd name="T1" fmla="*/ 21 h 22"/>
                <a:gd name="T2" fmla="*/ 58 w 64"/>
                <a:gd name="T3" fmla="*/ 15 h 22"/>
                <a:gd name="T4" fmla="*/ 58 w 64"/>
                <a:gd name="T5" fmla="*/ 15 h 22"/>
                <a:gd name="T6" fmla="*/ 63 w 64"/>
                <a:gd name="T7" fmla="*/ 13 h 22"/>
                <a:gd name="T8" fmla="*/ 63 w 64"/>
                <a:gd name="T9" fmla="*/ 10 h 22"/>
                <a:gd name="T10" fmla="*/ 60 w 64"/>
                <a:gd name="T11" fmla="*/ 7 h 22"/>
                <a:gd name="T12" fmla="*/ 56 w 64"/>
                <a:gd name="T13" fmla="*/ 6 h 22"/>
                <a:gd name="T14" fmla="*/ 4 w 64"/>
                <a:gd name="T15" fmla="*/ 0 h 22"/>
                <a:gd name="T16" fmla="*/ 4 w 64"/>
                <a:gd name="T17" fmla="*/ 0 h 22"/>
                <a:gd name="T18" fmla="*/ 3 w 64"/>
                <a:gd name="T19" fmla="*/ 0 h 22"/>
                <a:gd name="T20" fmla="*/ 2 w 64"/>
                <a:gd name="T21" fmla="*/ 2 h 22"/>
                <a:gd name="T22" fmla="*/ 0 w 64"/>
                <a:gd name="T23" fmla="*/ 4 h 22"/>
                <a:gd name="T24" fmla="*/ 0 w 64"/>
                <a:gd name="T25" fmla="*/ 7 h 22"/>
                <a:gd name="T26" fmla="*/ 0 w 64"/>
                <a:gd name="T27" fmla="*/ 7 h 22"/>
                <a:gd name="T28" fmla="*/ 2 w 64"/>
                <a:gd name="T29" fmla="*/ 10 h 22"/>
                <a:gd name="T30" fmla="*/ 3 w 64"/>
                <a:gd name="T31" fmla="*/ 12 h 22"/>
                <a:gd name="T32" fmla="*/ 5 w 64"/>
                <a:gd name="T33" fmla="*/ 14 h 22"/>
                <a:gd name="T34" fmla="*/ 7 w 64"/>
                <a:gd name="T35" fmla="*/ 16 h 22"/>
                <a:gd name="T36" fmla="*/ 7 w 64"/>
                <a:gd name="T37" fmla="*/ 16 h 22"/>
                <a:gd name="T38" fmla="*/ 8 w 64"/>
                <a:gd name="T39" fmla="*/ 18 h 22"/>
                <a:gd name="T40" fmla="*/ 10 w 64"/>
                <a:gd name="T41" fmla="*/ 19 h 22"/>
                <a:gd name="T42" fmla="*/ 11 w 64"/>
                <a:gd name="T43" fmla="*/ 21 h 22"/>
                <a:gd name="T44" fmla="*/ 14 w 64"/>
                <a:gd name="T45" fmla="*/ 21 h 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4"/>
                <a:gd name="T70" fmla="*/ 0 h 22"/>
                <a:gd name="T71" fmla="*/ 64 w 64"/>
                <a:gd name="T72" fmla="*/ 22 h 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4" h="22">
                  <a:moveTo>
                    <a:pt x="14" y="21"/>
                  </a:moveTo>
                  <a:lnTo>
                    <a:pt x="58" y="15"/>
                  </a:lnTo>
                  <a:lnTo>
                    <a:pt x="63" y="13"/>
                  </a:lnTo>
                  <a:lnTo>
                    <a:pt x="63" y="10"/>
                  </a:lnTo>
                  <a:lnTo>
                    <a:pt x="60" y="7"/>
                  </a:lnTo>
                  <a:lnTo>
                    <a:pt x="56" y="6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8" y="18"/>
                  </a:lnTo>
                  <a:lnTo>
                    <a:pt x="10" y="19"/>
                  </a:lnTo>
                  <a:lnTo>
                    <a:pt x="11" y="21"/>
                  </a:lnTo>
                  <a:lnTo>
                    <a:pt x="14" y="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" name="Freeform 38"/>
            <p:cNvSpPr>
              <a:spLocks/>
            </p:cNvSpPr>
            <p:nvPr/>
          </p:nvSpPr>
          <p:spPr bwMode="auto">
            <a:xfrm>
              <a:off x="3083" y="2573"/>
              <a:ext cx="58" cy="28"/>
            </a:xfrm>
            <a:custGeom>
              <a:avLst/>
              <a:gdLst>
                <a:gd name="T0" fmla="*/ 57 w 58"/>
                <a:gd name="T1" fmla="*/ 18 h 28"/>
                <a:gd name="T2" fmla="*/ 23 w 58"/>
                <a:gd name="T3" fmla="*/ 18 h 28"/>
                <a:gd name="T4" fmla="*/ 23 w 58"/>
                <a:gd name="T5" fmla="*/ 18 h 28"/>
                <a:gd name="T6" fmla="*/ 22 w 58"/>
                <a:gd name="T7" fmla="*/ 21 h 28"/>
                <a:gd name="T8" fmla="*/ 19 w 58"/>
                <a:gd name="T9" fmla="*/ 23 h 28"/>
                <a:gd name="T10" fmla="*/ 16 w 58"/>
                <a:gd name="T11" fmla="*/ 26 h 28"/>
                <a:gd name="T12" fmla="*/ 12 w 58"/>
                <a:gd name="T13" fmla="*/ 27 h 28"/>
                <a:gd name="T14" fmla="*/ 12 w 58"/>
                <a:gd name="T15" fmla="*/ 27 h 28"/>
                <a:gd name="T16" fmla="*/ 7 w 58"/>
                <a:gd name="T17" fmla="*/ 26 h 28"/>
                <a:gd name="T18" fmla="*/ 4 w 58"/>
                <a:gd name="T19" fmla="*/ 24 h 28"/>
                <a:gd name="T20" fmla="*/ 1 w 58"/>
                <a:gd name="T21" fmla="*/ 21 h 28"/>
                <a:gd name="T22" fmla="*/ 0 w 58"/>
                <a:gd name="T23" fmla="*/ 18 h 28"/>
                <a:gd name="T24" fmla="*/ 12 w 58"/>
                <a:gd name="T25" fmla="*/ 18 h 28"/>
                <a:gd name="T26" fmla="*/ 12 w 58"/>
                <a:gd name="T27" fmla="*/ 10 h 28"/>
                <a:gd name="T28" fmla="*/ 0 w 58"/>
                <a:gd name="T29" fmla="*/ 10 h 28"/>
                <a:gd name="T30" fmla="*/ 0 w 58"/>
                <a:gd name="T31" fmla="*/ 10 h 28"/>
                <a:gd name="T32" fmla="*/ 2 w 58"/>
                <a:gd name="T33" fmla="*/ 7 h 28"/>
                <a:gd name="T34" fmla="*/ 4 w 58"/>
                <a:gd name="T35" fmla="*/ 4 h 28"/>
                <a:gd name="T36" fmla="*/ 8 w 58"/>
                <a:gd name="T37" fmla="*/ 1 h 28"/>
                <a:gd name="T38" fmla="*/ 12 w 58"/>
                <a:gd name="T39" fmla="*/ 0 h 28"/>
                <a:gd name="T40" fmla="*/ 12 w 58"/>
                <a:gd name="T41" fmla="*/ 0 h 28"/>
                <a:gd name="T42" fmla="*/ 17 w 58"/>
                <a:gd name="T43" fmla="*/ 2 h 28"/>
                <a:gd name="T44" fmla="*/ 20 w 58"/>
                <a:gd name="T45" fmla="*/ 4 h 28"/>
                <a:gd name="T46" fmla="*/ 22 w 58"/>
                <a:gd name="T47" fmla="*/ 7 h 28"/>
                <a:gd name="T48" fmla="*/ 23 w 58"/>
                <a:gd name="T49" fmla="*/ 10 h 28"/>
                <a:gd name="T50" fmla="*/ 57 w 58"/>
                <a:gd name="T51" fmla="*/ 10 h 28"/>
                <a:gd name="T52" fmla="*/ 57 w 58"/>
                <a:gd name="T53" fmla="*/ 18 h 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28"/>
                <a:gd name="T83" fmla="*/ 58 w 58"/>
                <a:gd name="T84" fmla="*/ 28 h 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28">
                  <a:moveTo>
                    <a:pt x="57" y="18"/>
                  </a:moveTo>
                  <a:lnTo>
                    <a:pt x="23" y="18"/>
                  </a:lnTo>
                  <a:lnTo>
                    <a:pt x="22" y="21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2" y="27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10"/>
                  </a:lnTo>
                  <a:lnTo>
                    <a:pt x="57" y="10"/>
                  </a:lnTo>
                  <a:lnTo>
                    <a:pt x="57" y="1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7" name="Freeform 39"/>
            <p:cNvSpPr>
              <a:spLocks/>
            </p:cNvSpPr>
            <p:nvPr/>
          </p:nvSpPr>
          <p:spPr bwMode="auto">
            <a:xfrm>
              <a:off x="3134" y="2462"/>
              <a:ext cx="79" cy="275"/>
            </a:xfrm>
            <a:custGeom>
              <a:avLst/>
              <a:gdLst>
                <a:gd name="T0" fmla="*/ 5 w 79"/>
                <a:gd name="T1" fmla="*/ 109 h 275"/>
                <a:gd name="T2" fmla="*/ 16 w 79"/>
                <a:gd name="T3" fmla="*/ 253 h 275"/>
                <a:gd name="T4" fmla="*/ 0 w 79"/>
                <a:gd name="T5" fmla="*/ 274 h 275"/>
                <a:gd name="T6" fmla="*/ 0 w 79"/>
                <a:gd name="T7" fmla="*/ 274 h 275"/>
                <a:gd name="T8" fmla="*/ 10 w 79"/>
                <a:gd name="T9" fmla="*/ 274 h 275"/>
                <a:gd name="T10" fmla="*/ 20 w 79"/>
                <a:gd name="T11" fmla="*/ 274 h 275"/>
                <a:gd name="T12" fmla="*/ 29 w 79"/>
                <a:gd name="T13" fmla="*/ 274 h 275"/>
                <a:gd name="T14" fmla="*/ 39 w 79"/>
                <a:gd name="T15" fmla="*/ 274 h 275"/>
                <a:gd name="T16" fmla="*/ 49 w 79"/>
                <a:gd name="T17" fmla="*/ 274 h 275"/>
                <a:gd name="T18" fmla="*/ 59 w 79"/>
                <a:gd name="T19" fmla="*/ 274 h 275"/>
                <a:gd name="T20" fmla="*/ 68 w 79"/>
                <a:gd name="T21" fmla="*/ 274 h 275"/>
                <a:gd name="T22" fmla="*/ 78 w 79"/>
                <a:gd name="T23" fmla="*/ 274 h 275"/>
                <a:gd name="T24" fmla="*/ 63 w 79"/>
                <a:gd name="T25" fmla="*/ 255 h 275"/>
                <a:gd name="T26" fmla="*/ 78 w 79"/>
                <a:gd name="T27" fmla="*/ 109 h 275"/>
                <a:gd name="T28" fmla="*/ 68 w 79"/>
                <a:gd name="T29" fmla="*/ 0 h 275"/>
                <a:gd name="T30" fmla="*/ 58 w 79"/>
                <a:gd name="T31" fmla="*/ 0 h 275"/>
                <a:gd name="T32" fmla="*/ 63 w 79"/>
                <a:gd name="T33" fmla="*/ 45 h 275"/>
                <a:gd name="T34" fmla="*/ 40 w 79"/>
                <a:gd name="T35" fmla="*/ 45 h 275"/>
                <a:gd name="T36" fmla="*/ 20 w 79"/>
                <a:gd name="T37" fmla="*/ 45 h 275"/>
                <a:gd name="T38" fmla="*/ 22 w 79"/>
                <a:gd name="T39" fmla="*/ 0 h 275"/>
                <a:gd name="T40" fmla="*/ 14 w 79"/>
                <a:gd name="T41" fmla="*/ 0 h 275"/>
                <a:gd name="T42" fmla="*/ 5 w 79"/>
                <a:gd name="T43" fmla="*/ 109 h 27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9"/>
                <a:gd name="T67" fmla="*/ 0 h 275"/>
                <a:gd name="T68" fmla="*/ 79 w 79"/>
                <a:gd name="T69" fmla="*/ 275 h 27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9" h="275">
                  <a:moveTo>
                    <a:pt x="5" y="109"/>
                  </a:moveTo>
                  <a:lnTo>
                    <a:pt x="16" y="253"/>
                  </a:lnTo>
                  <a:lnTo>
                    <a:pt x="0" y="274"/>
                  </a:lnTo>
                  <a:lnTo>
                    <a:pt x="10" y="274"/>
                  </a:lnTo>
                  <a:lnTo>
                    <a:pt x="20" y="274"/>
                  </a:lnTo>
                  <a:lnTo>
                    <a:pt x="29" y="274"/>
                  </a:lnTo>
                  <a:lnTo>
                    <a:pt x="39" y="274"/>
                  </a:lnTo>
                  <a:lnTo>
                    <a:pt x="49" y="274"/>
                  </a:lnTo>
                  <a:lnTo>
                    <a:pt x="59" y="274"/>
                  </a:lnTo>
                  <a:lnTo>
                    <a:pt x="68" y="274"/>
                  </a:lnTo>
                  <a:lnTo>
                    <a:pt x="78" y="274"/>
                  </a:lnTo>
                  <a:lnTo>
                    <a:pt x="63" y="255"/>
                  </a:lnTo>
                  <a:lnTo>
                    <a:pt x="78" y="109"/>
                  </a:lnTo>
                  <a:lnTo>
                    <a:pt x="68" y="0"/>
                  </a:lnTo>
                  <a:lnTo>
                    <a:pt x="58" y="0"/>
                  </a:lnTo>
                  <a:lnTo>
                    <a:pt x="63" y="45"/>
                  </a:lnTo>
                  <a:lnTo>
                    <a:pt x="40" y="45"/>
                  </a:lnTo>
                  <a:lnTo>
                    <a:pt x="20" y="45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5" y="10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8" name="Line 40"/>
            <p:cNvSpPr>
              <a:spLocks noChangeShapeType="1"/>
            </p:cNvSpPr>
            <p:nvPr/>
          </p:nvSpPr>
          <p:spPr bwMode="auto">
            <a:xfrm>
              <a:off x="3154" y="2518"/>
              <a:ext cx="4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9" name="Freeform 41"/>
            <p:cNvSpPr>
              <a:spLocks/>
            </p:cNvSpPr>
            <p:nvPr/>
          </p:nvSpPr>
          <p:spPr bwMode="auto">
            <a:xfrm>
              <a:off x="3140" y="2583"/>
              <a:ext cx="32" cy="17"/>
            </a:xfrm>
            <a:custGeom>
              <a:avLst/>
              <a:gdLst>
                <a:gd name="T0" fmla="*/ 0 w 32"/>
                <a:gd name="T1" fmla="*/ 16 h 17"/>
                <a:gd name="T2" fmla="*/ 31 w 32"/>
                <a:gd name="T3" fmla="*/ 16 h 17"/>
                <a:gd name="T4" fmla="*/ 31 w 32"/>
                <a:gd name="T5" fmla="*/ 0 h 17"/>
                <a:gd name="T6" fmla="*/ 0 w 32"/>
                <a:gd name="T7" fmla="*/ 0 h 17"/>
                <a:gd name="T8" fmla="*/ 0 w 32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7"/>
                <a:gd name="T17" fmla="*/ 32 w 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7">
                  <a:moveTo>
                    <a:pt x="0" y="16"/>
                  </a:moveTo>
                  <a:lnTo>
                    <a:pt x="31" y="16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0" name="Freeform 42"/>
            <p:cNvSpPr>
              <a:spLocks/>
            </p:cNvSpPr>
            <p:nvPr/>
          </p:nvSpPr>
          <p:spPr bwMode="auto">
            <a:xfrm>
              <a:off x="3140" y="2583"/>
              <a:ext cx="32" cy="17"/>
            </a:xfrm>
            <a:custGeom>
              <a:avLst/>
              <a:gdLst>
                <a:gd name="T0" fmla="*/ 0 w 32"/>
                <a:gd name="T1" fmla="*/ 16 h 17"/>
                <a:gd name="T2" fmla="*/ 31 w 32"/>
                <a:gd name="T3" fmla="*/ 16 h 17"/>
                <a:gd name="T4" fmla="*/ 31 w 32"/>
                <a:gd name="T5" fmla="*/ 0 h 17"/>
                <a:gd name="T6" fmla="*/ 0 w 32"/>
                <a:gd name="T7" fmla="*/ 0 h 17"/>
                <a:gd name="T8" fmla="*/ 0 w 32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7"/>
                <a:gd name="T17" fmla="*/ 32 w 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7">
                  <a:moveTo>
                    <a:pt x="0" y="16"/>
                  </a:moveTo>
                  <a:lnTo>
                    <a:pt x="31" y="16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1" name="Freeform 43"/>
            <p:cNvSpPr>
              <a:spLocks/>
            </p:cNvSpPr>
            <p:nvPr/>
          </p:nvSpPr>
          <p:spPr bwMode="auto">
            <a:xfrm>
              <a:off x="2369" y="2420"/>
              <a:ext cx="17" cy="59"/>
            </a:xfrm>
            <a:custGeom>
              <a:avLst/>
              <a:gdLst>
                <a:gd name="T0" fmla="*/ 14 w 17"/>
                <a:gd name="T1" fmla="*/ 17 h 59"/>
                <a:gd name="T2" fmla="*/ 0 w 17"/>
                <a:gd name="T3" fmla="*/ 15 h 59"/>
                <a:gd name="T4" fmla="*/ 0 w 17"/>
                <a:gd name="T5" fmla="*/ 58 h 59"/>
                <a:gd name="T6" fmla="*/ 16 w 17"/>
                <a:gd name="T7" fmla="*/ 58 h 59"/>
                <a:gd name="T8" fmla="*/ 16 w 17"/>
                <a:gd name="T9" fmla="*/ 15 h 59"/>
                <a:gd name="T10" fmla="*/ 0 w 17"/>
                <a:gd name="T11" fmla="*/ 13 h 59"/>
                <a:gd name="T12" fmla="*/ 16 w 17"/>
                <a:gd name="T13" fmla="*/ 15 h 59"/>
                <a:gd name="T14" fmla="*/ 16 w 17"/>
                <a:gd name="T15" fmla="*/ 0 h 59"/>
                <a:gd name="T16" fmla="*/ 0 w 17"/>
                <a:gd name="T17" fmla="*/ 13 h 59"/>
                <a:gd name="T18" fmla="*/ 14 w 17"/>
                <a:gd name="T19" fmla="*/ 17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59"/>
                <a:gd name="T32" fmla="*/ 17 w 17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59">
                  <a:moveTo>
                    <a:pt x="14" y="17"/>
                  </a:moveTo>
                  <a:lnTo>
                    <a:pt x="0" y="15"/>
                  </a:lnTo>
                  <a:lnTo>
                    <a:pt x="0" y="58"/>
                  </a:lnTo>
                  <a:lnTo>
                    <a:pt x="16" y="58"/>
                  </a:lnTo>
                  <a:lnTo>
                    <a:pt x="16" y="15"/>
                  </a:lnTo>
                  <a:lnTo>
                    <a:pt x="0" y="13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0" y="13"/>
                  </a:lnTo>
                  <a:lnTo>
                    <a:pt x="14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2" name="Freeform 44"/>
            <p:cNvSpPr>
              <a:spLocks/>
            </p:cNvSpPr>
            <p:nvPr/>
          </p:nvSpPr>
          <p:spPr bwMode="auto">
            <a:xfrm>
              <a:off x="2369" y="2420"/>
              <a:ext cx="17" cy="18"/>
            </a:xfrm>
            <a:custGeom>
              <a:avLst/>
              <a:gdLst>
                <a:gd name="T0" fmla="*/ 14 w 17"/>
                <a:gd name="T1" fmla="*/ 17 h 18"/>
                <a:gd name="T2" fmla="*/ 8 w 17"/>
                <a:gd name="T3" fmla="*/ 15 h 18"/>
                <a:gd name="T4" fmla="*/ 8 w 17"/>
                <a:gd name="T5" fmla="*/ 15 h 18"/>
                <a:gd name="T6" fmla="*/ 8 w 17"/>
                <a:gd name="T7" fmla="*/ 15 h 18"/>
                <a:gd name="T8" fmla="*/ 8 w 17"/>
                <a:gd name="T9" fmla="*/ 15 h 18"/>
                <a:gd name="T10" fmla="*/ 0 w 17"/>
                <a:gd name="T11" fmla="*/ 13 h 18"/>
                <a:gd name="T12" fmla="*/ 16 w 17"/>
                <a:gd name="T13" fmla="*/ 15 h 18"/>
                <a:gd name="T14" fmla="*/ 16 w 17"/>
                <a:gd name="T15" fmla="*/ 0 h 18"/>
                <a:gd name="T16" fmla="*/ 0 w 17"/>
                <a:gd name="T17" fmla="*/ 13 h 18"/>
                <a:gd name="T18" fmla="*/ 14 w 17"/>
                <a:gd name="T19" fmla="*/ 1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14" y="17"/>
                  </a:moveTo>
                  <a:lnTo>
                    <a:pt x="8" y="15"/>
                  </a:lnTo>
                  <a:lnTo>
                    <a:pt x="0" y="13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0" y="13"/>
                  </a:lnTo>
                  <a:lnTo>
                    <a:pt x="14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3" name="Freeform 45"/>
            <p:cNvSpPr>
              <a:spLocks/>
            </p:cNvSpPr>
            <p:nvPr/>
          </p:nvSpPr>
          <p:spPr bwMode="auto">
            <a:xfrm>
              <a:off x="2369" y="2432"/>
              <a:ext cx="17" cy="17"/>
            </a:xfrm>
            <a:custGeom>
              <a:avLst/>
              <a:gdLst>
                <a:gd name="T0" fmla="*/ 6 w 17"/>
                <a:gd name="T1" fmla="*/ 16 h 17"/>
                <a:gd name="T2" fmla="*/ 16 w 17"/>
                <a:gd name="T3" fmla="*/ 12 h 17"/>
                <a:gd name="T4" fmla="*/ 16 w 17"/>
                <a:gd name="T5" fmla="*/ 10 h 17"/>
                <a:gd name="T6" fmla="*/ 0 w 17"/>
                <a:gd name="T7" fmla="*/ 2 h 17"/>
                <a:gd name="T8" fmla="*/ 0 w 17"/>
                <a:gd name="T9" fmla="*/ 4 h 17"/>
                <a:gd name="T10" fmla="*/ 6 w 17"/>
                <a:gd name="T11" fmla="*/ 0 h 17"/>
                <a:gd name="T12" fmla="*/ 6 w 17"/>
                <a:gd name="T13" fmla="*/ 16 h 17"/>
                <a:gd name="T14" fmla="*/ 13 w 17"/>
                <a:gd name="T15" fmla="*/ 16 h 17"/>
                <a:gd name="T16" fmla="*/ 16 w 17"/>
                <a:gd name="T17" fmla="*/ 12 h 17"/>
                <a:gd name="T18" fmla="*/ 6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6" y="16"/>
                  </a:moveTo>
                  <a:lnTo>
                    <a:pt x="16" y="12"/>
                  </a:lnTo>
                  <a:lnTo>
                    <a:pt x="16" y="10"/>
                  </a:lnTo>
                  <a:lnTo>
                    <a:pt x="0" y="2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16" y="12"/>
                  </a:lnTo>
                  <a:lnTo>
                    <a:pt x="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4" name="Freeform 46"/>
            <p:cNvSpPr>
              <a:spLocks/>
            </p:cNvSpPr>
            <p:nvPr/>
          </p:nvSpPr>
          <p:spPr bwMode="auto">
            <a:xfrm>
              <a:off x="2371" y="2432"/>
              <a:ext cx="17" cy="17"/>
            </a:xfrm>
            <a:custGeom>
              <a:avLst/>
              <a:gdLst>
                <a:gd name="T0" fmla="*/ 16 w 17"/>
                <a:gd name="T1" fmla="*/ 14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w 17"/>
                <a:gd name="T11" fmla="*/ 0 h 17"/>
                <a:gd name="T12" fmla="*/ 0 w 17"/>
                <a:gd name="T13" fmla="*/ 0 h 17"/>
                <a:gd name="T14" fmla="*/ 0 w 17"/>
                <a:gd name="T15" fmla="*/ 0 h 17"/>
                <a:gd name="T16" fmla="*/ 0 w 17"/>
                <a:gd name="T17" fmla="*/ 0 h 17"/>
                <a:gd name="T18" fmla="*/ 16 w 17"/>
                <a:gd name="T19" fmla="*/ 1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4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5" name="Freeform 47"/>
            <p:cNvSpPr>
              <a:spLocks/>
            </p:cNvSpPr>
            <p:nvPr/>
          </p:nvSpPr>
          <p:spPr bwMode="auto">
            <a:xfrm>
              <a:off x="2368" y="243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4 w 17"/>
                <a:gd name="T3" fmla="*/ 14 h 17"/>
                <a:gd name="T4" fmla="*/ 16 w 17"/>
                <a:gd name="T5" fmla="*/ 12 h 17"/>
                <a:gd name="T6" fmla="*/ 12 w 17"/>
                <a:gd name="T7" fmla="*/ 0 h 17"/>
                <a:gd name="T8" fmla="*/ 0 w 17"/>
                <a:gd name="T9" fmla="*/ 1 h 17"/>
                <a:gd name="T10" fmla="*/ 0 w 17"/>
                <a:gd name="T11" fmla="*/ 0 h 17"/>
                <a:gd name="T12" fmla="*/ 0 w 17"/>
                <a:gd name="T13" fmla="*/ 16 h 17"/>
                <a:gd name="T14" fmla="*/ 4 w 17"/>
                <a:gd name="T15" fmla="*/ 16 h 17"/>
                <a:gd name="T16" fmla="*/ 4 w 17"/>
                <a:gd name="T17" fmla="*/ 14 h 17"/>
                <a:gd name="T18" fmla="*/ 0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16"/>
                  </a:moveTo>
                  <a:lnTo>
                    <a:pt x="4" y="14"/>
                  </a:lnTo>
                  <a:lnTo>
                    <a:pt x="16" y="12"/>
                  </a:lnTo>
                  <a:lnTo>
                    <a:pt x="1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6" name="Freeform 48"/>
            <p:cNvSpPr>
              <a:spLocks/>
            </p:cNvSpPr>
            <p:nvPr/>
          </p:nvSpPr>
          <p:spPr bwMode="auto">
            <a:xfrm>
              <a:off x="2368" y="2432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0 h 17"/>
                <a:gd name="T12" fmla="*/ 0 w 1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7" name="Freeform 49"/>
            <p:cNvSpPr>
              <a:spLocks/>
            </p:cNvSpPr>
            <p:nvPr/>
          </p:nvSpPr>
          <p:spPr bwMode="auto">
            <a:xfrm>
              <a:off x="2365" y="2432"/>
              <a:ext cx="17" cy="17"/>
            </a:xfrm>
            <a:custGeom>
              <a:avLst/>
              <a:gdLst>
                <a:gd name="T0" fmla="*/ 0 w 17"/>
                <a:gd name="T1" fmla="*/ 14 h 17"/>
                <a:gd name="T2" fmla="*/ 5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5 w 17"/>
                <a:gd name="T9" fmla="*/ 0 h 17"/>
                <a:gd name="T10" fmla="*/ 10 w 17"/>
                <a:gd name="T11" fmla="*/ 1 h 17"/>
                <a:gd name="T12" fmla="*/ 0 w 17"/>
                <a:gd name="T13" fmla="*/ 14 h 17"/>
                <a:gd name="T14" fmla="*/ 0 w 17"/>
                <a:gd name="T15" fmla="*/ 16 h 17"/>
                <a:gd name="T16" fmla="*/ 5 w 17"/>
                <a:gd name="T17" fmla="*/ 16 h 17"/>
                <a:gd name="T18" fmla="*/ 0 w 17"/>
                <a:gd name="T19" fmla="*/ 1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14"/>
                  </a:moveTo>
                  <a:lnTo>
                    <a:pt x="5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5" y="0"/>
                  </a:lnTo>
                  <a:lnTo>
                    <a:pt x="10" y="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0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8" name="Freeform 50"/>
            <p:cNvSpPr>
              <a:spLocks/>
            </p:cNvSpPr>
            <p:nvPr/>
          </p:nvSpPr>
          <p:spPr bwMode="auto">
            <a:xfrm>
              <a:off x="2361" y="2432"/>
              <a:ext cx="17" cy="17"/>
            </a:xfrm>
            <a:custGeom>
              <a:avLst/>
              <a:gdLst>
                <a:gd name="T0" fmla="*/ 0 w 17"/>
                <a:gd name="T1" fmla="*/ 12 h 17"/>
                <a:gd name="T2" fmla="*/ 5 w 17"/>
                <a:gd name="T3" fmla="*/ 14 h 17"/>
                <a:gd name="T4" fmla="*/ 10 w 17"/>
                <a:gd name="T5" fmla="*/ 16 h 17"/>
                <a:gd name="T6" fmla="*/ 16 w 17"/>
                <a:gd name="T7" fmla="*/ 2 h 17"/>
                <a:gd name="T8" fmla="*/ 10 w 17"/>
                <a:gd name="T9" fmla="*/ 0 h 17"/>
                <a:gd name="T10" fmla="*/ 16 w 17"/>
                <a:gd name="T11" fmla="*/ 4 h 17"/>
                <a:gd name="T12" fmla="*/ 0 w 17"/>
                <a:gd name="T13" fmla="*/ 12 h 17"/>
                <a:gd name="T14" fmla="*/ 0 w 17"/>
                <a:gd name="T15" fmla="*/ 14 h 17"/>
                <a:gd name="T16" fmla="*/ 5 w 17"/>
                <a:gd name="T17" fmla="*/ 14 h 17"/>
                <a:gd name="T18" fmla="*/ 0 w 17"/>
                <a:gd name="T19" fmla="*/ 1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12"/>
                  </a:moveTo>
                  <a:lnTo>
                    <a:pt x="5" y="14"/>
                  </a:lnTo>
                  <a:lnTo>
                    <a:pt x="10" y="1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0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9" name="Freeform 51"/>
            <p:cNvSpPr>
              <a:spLocks/>
            </p:cNvSpPr>
            <p:nvPr/>
          </p:nvSpPr>
          <p:spPr bwMode="auto">
            <a:xfrm>
              <a:off x="2359" y="2432"/>
              <a:ext cx="17" cy="17"/>
            </a:xfrm>
            <a:custGeom>
              <a:avLst/>
              <a:gdLst>
                <a:gd name="T0" fmla="*/ 0 w 17"/>
                <a:gd name="T1" fmla="*/ 10 h 17"/>
                <a:gd name="T2" fmla="*/ 2 w 17"/>
                <a:gd name="T3" fmla="*/ 13 h 17"/>
                <a:gd name="T4" fmla="*/ 4 w 17"/>
                <a:gd name="T5" fmla="*/ 16 h 17"/>
                <a:gd name="T6" fmla="*/ 16 w 17"/>
                <a:gd name="T7" fmla="*/ 5 h 17"/>
                <a:gd name="T8" fmla="*/ 12 w 17"/>
                <a:gd name="T9" fmla="*/ 0 h 17"/>
                <a:gd name="T10" fmla="*/ 14 w 17"/>
                <a:gd name="T11" fmla="*/ 0 h 17"/>
                <a:gd name="T12" fmla="*/ 0 w 17"/>
                <a:gd name="T13" fmla="*/ 10 h 17"/>
                <a:gd name="T14" fmla="*/ 0 w 17"/>
                <a:gd name="T15" fmla="*/ 10 h 17"/>
                <a:gd name="T16" fmla="*/ 2 w 17"/>
                <a:gd name="T17" fmla="*/ 13 h 17"/>
                <a:gd name="T18" fmla="*/ 0 w 17"/>
                <a:gd name="T19" fmla="*/ 1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10"/>
                  </a:moveTo>
                  <a:lnTo>
                    <a:pt x="2" y="13"/>
                  </a:lnTo>
                  <a:lnTo>
                    <a:pt x="4" y="16"/>
                  </a:lnTo>
                  <a:lnTo>
                    <a:pt x="16" y="5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0" name="Freeform 52"/>
            <p:cNvSpPr>
              <a:spLocks/>
            </p:cNvSpPr>
            <p:nvPr/>
          </p:nvSpPr>
          <p:spPr bwMode="auto">
            <a:xfrm>
              <a:off x="2358" y="2430"/>
              <a:ext cx="17" cy="17"/>
            </a:xfrm>
            <a:custGeom>
              <a:avLst/>
              <a:gdLst>
                <a:gd name="T0" fmla="*/ 2 w 17"/>
                <a:gd name="T1" fmla="*/ 16 h 17"/>
                <a:gd name="T2" fmla="*/ 0 w 17"/>
                <a:gd name="T3" fmla="*/ 13 h 17"/>
                <a:gd name="T4" fmla="*/ 2 w 17"/>
                <a:gd name="T5" fmla="*/ 16 h 17"/>
                <a:gd name="T6" fmla="*/ 16 w 17"/>
                <a:gd name="T7" fmla="*/ 5 h 17"/>
                <a:gd name="T8" fmla="*/ 14 w 17"/>
                <a:gd name="T9" fmla="*/ 2 h 17"/>
                <a:gd name="T10" fmla="*/ 14 w 17"/>
                <a:gd name="T11" fmla="*/ 0 h 17"/>
                <a:gd name="T12" fmla="*/ 14 w 17"/>
                <a:gd name="T13" fmla="*/ 2 h 17"/>
                <a:gd name="T14" fmla="*/ 14 w 17"/>
                <a:gd name="T15" fmla="*/ 2 h 17"/>
                <a:gd name="T16" fmla="*/ 14 w 17"/>
                <a:gd name="T17" fmla="*/ 0 h 17"/>
                <a:gd name="T18" fmla="*/ 2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2" y="16"/>
                  </a:moveTo>
                  <a:lnTo>
                    <a:pt x="0" y="13"/>
                  </a:lnTo>
                  <a:lnTo>
                    <a:pt x="2" y="16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2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1" name="Freeform 53"/>
            <p:cNvSpPr>
              <a:spLocks/>
            </p:cNvSpPr>
            <p:nvPr/>
          </p:nvSpPr>
          <p:spPr bwMode="auto">
            <a:xfrm>
              <a:off x="2358" y="2430"/>
              <a:ext cx="17" cy="17"/>
            </a:xfrm>
            <a:custGeom>
              <a:avLst/>
              <a:gdLst>
                <a:gd name="T0" fmla="*/ 0 w 17"/>
                <a:gd name="T1" fmla="*/ 10 h 17"/>
                <a:gd name="T2" fmla="*/ 0 w 17"/>
                <a:gd name="T3" fmla="*/ 13 h 17"/>
                <a:gd name="T4" fmla="*/ 2 w 17"/>
                <a:gd name="T5" fmla="*/ 16 h 17"/>
                <a:gd name="T6" fmla="*/ 16 w 17"/>
                <a:gd name="T7" fmla="*/ 0 h 17"/>
                <a:gd name="T8" fmla="*/ 13 w 17"/>
                <a:gd name="T9" fmla="*/ 0 h 17"/>
                <a:gd name="T10" fmla="*/ 16 w 17"/>
                <a:gd name="T11" fmla="*/ 2 h 17"/>
                <a:gd name="T12" fmla="*/ 0 w 17"/>
                <a:gd name="T13" fmla="*/ 10 h 17"/>
                <a:gd name="T14" fmla="*/ 0 w 17"/>
                <a:gd name="T15" fmla="*/ 13 h 17"/>
                <a:gd name="T16" fmla="*/ 0 w 17"/>
                <a:gd name="T17" fmla="*/ 13 h 17"/>
                <a:gd name="T18" fmla="*/ 0 w 17"/>
                <a:gd name="T19" fmla="*/ 1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10"/>
                  </a:moveTo>
                  <a:lnTo>
                    <a:pt x="0" y="13"/>
                  </a:lnTo>
                  <a:lnTo>
                    <a:pt x="2" y="16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2" name="Freeform 54"/>
            <p:cNvSpPr>
              <a:spLocks/>
            </p:cNvSpPr>
            <p:nvPr/>
          </p:nvSpPr>
          <p:spPr bwMode="auto">
            <a:xfrm>
              <a:off x="2357" y="2428"/>
              <a:ext cx="17" cy="17"/>
            </a:xfrm>
            <a:custGeom>
              <a:avLst/>
              <a:gdLst>
                <a:gd name="T0" fmla="*/ 2 w 17"/>
                <a:gd name="T1" fmla="*/ 16 h 17"/>
                <a:gd name="T2" fmla="*/ 0 w 17"/>
                <a:gd name="T3" fmla="*/ 10 h 17"/>
                <a:gd name="T4" fmla="*/ 2 w 17"/>
                <a:gd name="T5" fmla="*/ 16 h 17"/>
                <a:gd name="T6" fmla="*/ 16 w 17"/>
                <a:gd name="T7" fmla="*/ 8 h 17"/>
                <a:gd name="T8" fmla="*/ 14 w 17"/>
                <a:gd name="T9" fmla="*/ 5 h 17"/>
                <a:gd name="T10" fmla="*/ 12 w 17"/>
                <a:gd name="T11" fmla="*/ 0 h 17"/>
                <a:gd name="T12" fmla="*/ 14 w 17"/>
                <a:gd name="T13" fmla="*/ 5 h 17"/>
                <a:gd name="T14" fmla="*/ 14 w 17"/>
                <a:gd name="T15" fmla="*/ 0 h 17"/>
                <a:gd name="T16" fmla="*/ 12 w 17"/>
                <a:gd name="T17" fmla="*/ 0 h 17"/>
                <a:gd name="T18" fmla="*/ 2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2" y="16"/>
                  </a:moveTo>
                  <a:lnTo>
                    <a:pt x="0" y="10"/>
                  </a:lnTo>
                  <a:lnTo>
                    <a:pt x="2" y="16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2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3" name="Freeform 55"/>
            <p:cNvSpPr>
              <a:spLocks/>
            </p:cNvSpPr>
            <p:nvPr/>
          </p:nvSpPr>
          <p:spPr bwMode="auto">
            <a:xfrm>
              <a:off x="2357" y="2426"/>
              <a:ext cx="17" cy="17"/>
            </a:xfrm>
            <a:custGeom>
              <a:avLst/>
              <a:gdLst>
                <a:gd name="T0" fmla="*/ 0 w 17"/>
                <a:gd name="T1" fmla="*/ 14 h 17"/>
                <a:gd name="T2" fmla="*/ 0 w 17"/>
                <a:gd name="T3" fmla="*/ 12 h 17"/>
                <a:gd name="T4" fmla="*/ 2 w 17"/>
                <a:gd name="T5" fmla="*/ 16 h 17"/>
                <a:gd name="T6" fmla="*/ 16 w 17"/>
                <a:gd name="T7" fmla="*/ 4 h 17"/>
                <a:gd name="T8" fmla="*/ 10 w 17"/>
                <a:gd name="T9" fmla="*/ 2 h 17"/>
                <a:gd name="T10" fmla="*/ 10 w 17"/>
                <a:gd name="T11" fmla="*/ 0 h 17"/>
                <a:gd name="T12" fmla="*/ 10 w 17"/>
                <a:gd name="T13" fmla="*/ 2 h 17"/>
                <a:gd name="T14" fmla="*/ 10 w 17"/>
                <a:gd name="T15" fmla="*/ 0 h 17"/>
                <a:gd name="T16" fmla="*/ 10 w 17"/>
                <a:gd name="T17" fmla="*/ 0 h 17"/>
                <a:gd name="T18" fmla="*/ 0 w 17"/>
                <a:gd name="T19" fmla="*/ 1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14"/>
                  </a:moveTo>
                  <a:lnTo>
                    <a:pt x="0" y="12"/>
                  </a:lnTo>
                  <a:lnTo>
                    <a:pt x="2" y="16"/>
                  </a:lnTo>
                  <a:lnTo>
                    <a:pt x="16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4" name="Freeform 56"/>
            <p:cNvSpPr>
              <a:spLocks/>
            </p:cNvSpPr>
            <p:nvPr/>
          </p:nvSpPr>
          <p:spPr bwMode="auto">
            <a:xfrm>
              <a:off x="2356" y="2426"/>
              <a:ext cx="17" cy="17"/>
            </a:xfrm>
            <a:custGeom>
              <a:avLst/>
              <a:gdLst>
                <a:gd name="T0" fmla="*/ 3 w 17"/>
                <a:gd name="T1" fmla="*/ 13 h 17"/>
                <a:gd name="T2" fmla="*/ 0 w 17"/>
                <a:gd name="T3" fmla="*/ 13 h 17"/>
                <a:gd name="T4" fmla="*/ 3 w 17"/>
                <a:gd name="T5" fmla="*/ 16 h 17"/>
                <a:gd name="T6" fmla="*/ 16 w 17"/>
                <a:gd name="T7" fmla="*/ 0 h 17"/>
                <a:gd name="T8" fmla="*/ 12 w 17"/>
                <a:gd name="T9" fmla="*/ 0 h 17"/>
                <a:gd name="T10" fmla="*/ 9 w 17"/>
                <a:gd name="T11" fmla="*/ 0 h 17"/>
                <a:gd name="T12" fmla="*/ 12 w 17"/>
                <a:gd name="T13" fmla="*/ 0 h 17"/>
                <a:gd name="T14" fmla="*/ 9 w 17"/>
                <a:gd name="T15" fmla="*/ 0 h 17"/>
                <a:gd name="T16" fmla="*/ 9 w 17"/>
                <a:gd name="T17" fmla="*/ 0 h 17"/>
                <a:gd name="T18" fmla="*/ 3 w 17"/>
                <a:gd name="T19" fmla="*/ 13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3" y="13"/>
                  </a:moveTo>
                  <a:lnTo>
                    <a:pt x="0" y="13"/>
                  </a:lnTo>
                  <a:lnTo>
                    <a:pt x="3" y="16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3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5" name="Freeform 57"/>
            <p:cNvSpPr>
              <a:spLocks/>
            </p:cNvSpPr>
            <p:nvPr/>
          </p:nvSpPr>
          <p:spPr bwMode="auto">
            <a:xfrm>
              <a:off x="2355" y="2424"/>
              <a:ext cx="17" cy="17"/>
            </a:xfrm>
            <a:custGeom>
              <a:avLst/>
              <a:gdLst>
                <a:gd name="T0" fmla="*/ 8 w 17"/>
                <a:gd name="T1" fmla="*/ 16 h 17"/>
                <a:gd name="T2" fmla="*/ 0 w 17"/>
                <a:gd name="T3" fmla="*/ 16 h 17"/>
                <a:gd name="T4" fmla="*/ 8 w 17"/>
                <a:gd name="T5" fmla="*/ 16 h 17"/>
                <a:gd name="T6" fmla="*/ 16 w 17"/>
                <a:gd name="T7" fmla="*/ 4 h 17"/>
                <a:gd name="T8" fmla="*/ 8 w 17"/>
                <a:gd name="T9" fmla="*/ 2 h 17"/>
                <a:gd name="T10" fmla="*/ 0 w 17"/>
                <a:gd name="T11" fmla="*/ 2 h 17"/>
                <a:gd name="T12" fmla="*/ 8 w 17"/>
                <a:gd name="T13" fmla="*/ 2 h 17"/>
                <a:gd name="T14" fmla="*/ 4 w 17"/>
                <a:gd name="T15" fmla="*/ 0 h 17"/>
                <a:gd name="T16" fmla="*/ 0 w 17"/>
                <a:gd name="T17" fmla="*/ 2 h 17"/>
                <a:gd name="T18" fmla="*/ 8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8" y="16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4"/>
                  </a:lnTo>
                  <a:lnTo>
                    <a:pt x="8" y="2"/>
                  </a:lnTo>
                  <a:lnTo>
                    <a:pt x="0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8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6" name="Freeform 58"/>
            <p:cNvSpPr>
              <a:spLocks/>
            </p:cNvSpPr>
            <p:nvPr/>
          </p:nvSpPr>
          <p:spPr bwMode="auto">
            <a:xfrm>
              <a:off x="2353" y="2425"/>
              <a:ext cx="17" cy="17"/>
            </a:xfrm>
            <a:custGeom>
              <a:avLst/>
              <a:gdLst>
                <a:gd name="T0" fmla="*/ 12 w 17"/>
                <a:gd name="T1" fmla="*/ 16 h 17"/>
                <a:gd name="T2" fmla="*/ 12 w 17"/>
                <a:gd name="T3" fmla="*/ 16 h 17"/>
                <a:gd name="T4" fmla="*/ 16 w 17"/>
                <a:gd name="T5" fmla="*/ 16 h 17"/>
                <a:gd name="T6" fmla="*/ 8 w 17"/>
                <a:gd name="T7" fmla="*/ 0 h 17"/>
                <a:gd name="T8" fmla="*/ 0 w 17"/>
                <a:gd name="T9" fmla="*/ 2 h 17"/>
                <a:gd name="T10" fmla="*/ 0 w 17"/>
                <a:gd name="T11" fmla="*/ 2 h 17"/>
                <a:gd name="T12" fmla="*/ 12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2" y="16"/>
                  </a:moveTo>
                  <a:lnTo>
                    <a:pt x="12" y="16"/>
                  </a:lnTo>
                  <a:lnTo>
                    <a:pt x="16" y="16"/>
                  </a:lnTo>
                  <a:lnTo>
                    <a:pt x="8" y="0"/>
                  </a:lnTo>
                  <a:lnTo>
                    <a:pt x="0" y="2"/>
                  </a:lnTo>
                  <a:lnTo>
                    <a:pt x="12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7" name="Freeform 59"/>
            <p:cNvSpPr>
              <a:spLocks/>
            </p:cNvSpPr>
            <p:nvPr/>
          </p:nvSpPr>
          <p:spPr bwMode="auto">
            <a:xfrm>
              <a:off x="2349" y="2426"/>
              <a:ext cx="17" cy="17"/>
            </a:xfrm>
            <a:custGeom>
              <a:avLst/>
              <a:gdLst>
                <a:gd name="T0" fmla="*/ 16 w 17"/>
                <a:gd name="T1" fmla="*/ 11 h 17"/>
                <a:gd name="T2" fmla="*/ 11 w 17"/>
                <a:gd name="T3" fmla="*/ 16 h 17"/>
                <a:gd name="T4" fmla="*/ 16 w 17"/>
                <a:gd name="T5" fmla="*/ 13 h 17"/>
                <a:gd name="T6" fmla="*/ 9 w 17"/>
                <a:gd name="T7" fmla="*/ 0 h 17"/>
                <a:gd name="T8" fmla="*/ 6 w 17"/>
                <a:gd name="T9" fmla="*/ 0 h 17"/>
                <a:gd name="T10" fmla="*/ 0 w 17"/>
                <a:gd name="T11" fmla="*/ 4 h 17"/>
                <a:gd name="T12" fmla="*/ 6 w 17"/>
                <a:gd name="T13" fmla="*/ 0 h 17"/>
                <a:gd name="T14" fmla="*/ 2 w 17"/>
                <a:gd name="T15" fmla="*/ 2 h 17"/>
                <a:gd name="T16" fmla="*/ 0 w 17"/>
                <a:gd name="T17" fmla="*/ 4 h 17"/>
                <a:gd name="T18" fmla="*/ 16 w 17"/>
                <a:gd name="T19" fmla="*/ 11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1"/>
                  </a:moveTo>
                  <a:lnTo>
                    <a:pt x="11" y="16"/>
                  </a:lnTo>
                  <a:lnTo>
                    <a:pt x="16" y="13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16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8" name="Freeform 60"/>
            <p:cNvSpPr>
              <a:spLocks/>
            </p:cNvSpPr>
            <p:nvPr/>
          </p:nvSpPr>
          <p:spPr bwMode="auto">
            <a:xfrm>
              <a:off x="2349" y="2428"/>
              <a:ext cx="17" cy="17"/>
            </a:xfrm>
            <a:custGeom>
              <a:avLst/>
              <a:gdLst>
                <a:gd name="T0" fmla="*/ 13 w 17"/>
                <a:gd name="T1" fmla="*/ 16 h 17"/>
                <a:gd name="T2" fmla="*/ 16 w 17"/>
                <a:gd name="T3" fmla="*/ 10 h 17"/>
                <a:gd name="T4" fmla="*/ 16 w 17"/>
                <a:gd name="T5" fmla="*/ 8 h 17"/>
                <a:gd name="T6" fmla="*/ 0 w 17"/>
                <a:gd name="T7" fmla="*/ 0 h 17"/>
                <a:gd name="T8" fmla="*/ 0 w 17"/>
                <a:gd name="T9" fmla="*/ 2 h 17"/>
                <a:gd name="T10" fmla="*/ 0 w 17"/>
                <a:gd name="T11" fmla="*/ 0 h 17"/>
                <a:gd name="T12" fmla="*/ 13 w 17"/>
                <a:gd name="T13" fmla="*/ 16 h 17"/>
                <a:gd name="T14" fmla="*/ 13 w 17"/>
                <a:gd name="T15" fmla="*/ 13 h 17"/>
                <a:gd name="T16" fmla="*/ 16 w 17"/>
                <a:gd name="T17" fmla="*/ 10 h 17"/>
                <a:gd name="T18" fmla="*/ 13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3" y="16"/>
                  </a:moveTo>
                  <a:lnTo>
                    <a:pt x="16" y="10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13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9" name="Freeform 61"/>
            <p:cNvSpPr>
              <a:spLocks/>
            </p:cNvSpPr>
            <p:nvPr/>
          </p:nvSpPr>
          <p:spPr bwMode="auto">
            <a:xfrm>
              <a:off x="2348" y="2428"/>
              <a:ext cx="17" cy="17"/>
            </a:xfrm>
            <a:custGeom>
              <a:avLst/>
              <a:gdLst>
                <a:gd name="T0" fmla="*/ 13 w 17"/>
                <a:gd name="T1" fmla="*/ 11 h 17"/>
                <a:gd name="T2" fmla="*/ 13 w 17"/>
                <a:gd name="T3" fmla="*/ 16 h 17"/>
                <a:gd name="T4" fmla="*/ 16 w 17"/>
                <a:gd name="T5" fmla="*/ 13 h 17"/>
                <a:gd name="T6" fmla="*/ 2 w 17"/>
                <a:gd name="T7" fmla="*/ 0 h 17"/>
                <a:gd name="T8" fmla="*/ 0 w 17"/>
                <a:gd name="T9" fmla="*/ 2 h 17"/>
                <a:gd name="T10" fmla="*/ 0 w 17"/>
                <a:gd name="T11" fmla="*/ 6 h 17"/>
                <a:gd name="T12" fmla="*/ 0 w 17"/>
                <a:gd name="T13" fmla="*/ 2 h 17"/>
                <a:gd name="T14" fmla="*/ 0 w 17"/>
                <a:gd name="T15" fmla="*/ 4 h 17"/>
                <a:gd name="T16" fmla="*/ 0 w 17"/>
                <a:gd name="T17" fmla="*/ 6 h 17"/>
                <a:gd name="T18" fmla="*/ 13 w 17"/>
                <a:gd name="T19" fmla="*/ 11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3" y="11"/>
                  </a:moveTo>
                  <a:lnTo>
                    <a:pt x="13" y="16"/>
                  </a:lnTo>
                  <a:lnTo>
                    <a:pt x="16" y="13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3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10" name="Freeform 62"/>
            <p:cNvSpPr>
              <a:spLocks/>
            </p:cNvSpPr>
            <p:nvPr/>
          </p:nvSpPr>
          <p:spPr bwMode="auto">
            <a:xfrm>
              <a:off x="2347" y="243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6 w 17"/>
                <a:gd name="T5" fmla="*/ 8 h 17"/>
                <a:gd name="T6" fmla="*/ 2 w 17"/>
                <a:gd name="T7" fmla="*/ 0 h 17"/>
                <a:gd name="T8" fmla="*/ 0 w 17"/>
                <a:gd name="T9" fmla="*/ 4 h 17"/>
                <a:gd name="T10" fmla="*/ 0 w 17"/>
                <a:gd name="T11" fmla="*/ 4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2" y="0"/>
                  </a:lnTo>
                  <a:lnTo>
                    <a:pt x="0" y="4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11" name="Freeform 63"/>
            <p:cNvSpPr>
              <a:spLocks/>
            </p:cNvSpPr>
            <p:nvPr/>
          </p:nvSpPr>
          <p:spPr bwMode="auto">
            <a:xfrm>
              <a:off x="2346" y="2432"/>
              <a:ext cx="17" cy="17"/>
            </a:xfrm>
            <a:custGeom>
              <a:avLst/>
              <a:gdLst>
                <a:gd name="T0" fmla="*/ 16 w 17"/>
                <a:gd name="T1" fmla="*/ 9 h 17"/>
                <a:gd name="T2" fmla="*/ 14 w 17"/>
                <a:gd name="T3" fmla="*/ 16 h 17"/>
                <a:gd name="T4" fmla="*/ 16 w 17"/>
                <a:gd name="T5" fmla="*/ 9 h 17"/>
                <a:gd name="T6" fmla="*/ 2 w 17"/>
                <a:gd name="T7" fmla="*/ 0 h 17"/>
                <a:gd name="T8" fmla="*/ 0 w 17"/>
                <a:gd name="T9" fmla="*/ 6 h 17"/>
                <a:gd name="T10" fmla="*/ 0 w 17"/>
                <a:gd name="T11" fmla="*/ 9 h 17"/>
                <a:gd name="T12" fmla="*/ 0 w 17"/>
                <a:gd name="T13" fmla="*/ 6 h 17"/>
                <a:gd name="T14" fmla="*/ 0 w 17"/>
                <a:gd name="T15" fmla="*/ 9 h 17"/>
                <a:gd name="T16" fmla="*/ 0 w 17"/>
                <a:gd name="T17" fmla="*/ 9 h 17"/>
                <a:gd name="T18" fmla="*/ 16 w 17"/>
                <a:gd name="T19" fmla="*/ 9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9"/>
                  </a:moveTo>
                  <a:lnTo>
                    <a:pt x="14" y="16"/>
                  </a:lnTo>
                  <a:lnTo>
                    <a:pt x="16" y="9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9"/>
                  </a:lnTo>
                  <a:lnTo>
                    <a:pt x="16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12" name="Freeform 64"/>
            <p:cNvSpPr>
              <a:spLocks/>
            </p:cNvSpPr>
            <p:nvPr/>
          </p:nvSpPr>
          <p:spPr bwMode="auto">
            <a:xfrm>
              <a:off x="2346" y="243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w 17"/>
                <a:gd name="T11" fmla="*/ 16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13" name="Freeform 65"/>
            <p:cNvSpPr>
              <a:spLocks/>
            </p:cNvSpPr>
            <p:nvPr/>
          </p:nvSpPr>
          <p:spPr bwMode="auto">
            <a:xfrm>
              <a:off x="2346" y="2437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8 w 17"/>
                <a:gd name="T3" fmla="*/ 0 h 1"/>
                <a:gd name="T4" fmla="*/ 8 w 17"/>
                <a:gd name="T5" fmla="*/ 0 h 1"/>
                <a:gd name="T6" fmla="*/ 8 w 17"/>
                <a:gd name="T7" fmla="*/ 0 h 1"/>
                <a:gd name="T8" fmla="*/ 8 w 17"/>
                <a:gd name="T9" fmla="*/ 0 h 1"/>
                <a:gd name="T10" fmla="*/ 0 w 17"/>
                <a:gd name="T11" fmla="*/ 0 h 1"/>
                <a:gd name="T12" fmla="*/ 16 w 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"/>
                <a:gd name="T23" fmla="*/ 17 w 1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14" name="Freeform 66"/>
            <p:cNvSpPr>
              <a:spLocks/>
            </p:cNvSpPr>
            <p:nvPr/>
          </p:nvSpPr>
          <p:spPr bwMode="auto">
            <a:xfrm>
              <a:off x="2346" y="2437"/>
              <a:ext cx="17" cy="42"/>
            </a:xfrm>
            <a:custGeom>
              <a:avLst/>
              <a:gdLst>
                <a:gd name="T0" fmla="*/ 8 w 17"/>
                <a:gd name="T1" fmla="*/ 41 h 42"/>
                <a:gd name="T2" fmla="*/ 16 w 17"/>
                <a:gd name="T3" fmla="*/ 41 h 42"/>
                <a:gd name="T4" fmla="*/ 16 w 17"/>
                <a:gd name="T5" fmla="*/ 0 h 42"/>
                <a:gd name="T6" fmla="*/ 0 w 17"/>
                <a:gd name="T7" fmla="*/ 0 h 42"/>
                <a:gd name="T8" fmla="*/ 0 w 17"/>
                <a:gd name="T9" fmla="*/ 41 h 42"/>
                <a:gd name="T10" fmla="*/ 8 w 17"/>
                <a:gd name="T11" fmla="*/ 41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42"/>
                <a:gd name="T20" fmla="*/ 17 w 17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42">
                  <a:moveTo>
                    <a:pt x="8" y="41"/>
                  </a:moveTo>
                  <a:lnTo>
                    <a:pt x="16" y="41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8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15" name="Freeform 67"/>
            <p:cNvSpPr>
              <a:spLocks/>
            </p:cNvSpPr>
            <p:nvPr/>
          </p:nvSpPr>
          <p:spPr bwMode="auto">
            <a:xfrm>
              <a:off x="2303" y="2510"/>
              <a:ext cx="17" cy="17"/>
            </a:xfrm>
            <a:custGeom>
              <a:avLst/>
              <a:gdLst>
                <a:gd name="T0" fmla="*/ 2 w 17"/>
                <a:gd name="T1" fmla="*/ 0 h 17"/>
                <a:gd name="T2" fmla="*/ 2 w 17"/>
                <a:gd name="T3" fmla="*/ 1 h 17"/>
                <a:gd name="T4" fmla="*/ 0 w 17"/>
                <a:gd name="T5" fmla="*/ 16 h 17"/>
                <a:gd name="T6" fmla="*/ 14 w 17"/>
                <a:gd name="T7" fmla="*/ 16 h 17"/>
                <a:gd name="T8" fmla="*/ 16 w 17"/>
                <a:gd name="T9" fmla="*/ 1 h 17"/>
                <a:gd name="T10" fmla="*/ 16 w 17"/>
                <a:gd name="T11" fmla="*/ 2 h 17"/>
                <a:gd name="T12" fmla="*/ 2 w 17"/>
                <a:gd name="T13" fmla="*/ 0 h 17"/>
                <a:gd name="T14" fmla="*/ 2 w 17"/>
                <a:gd name="T15" fmla="*/ 1 h 17"/>
                <a:gd name="T16" fmla="*/ 0 w 17"/>
                <a:gd name="T17" fmla="*/ 1 h 17"/>
                <a:gd name="T18" fmla="*/ 2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2" y="0"/>
                  </a:moveTo>
                  <a:lnTo>
                    <a:pt x="2" y="1"/>
                  </a:lnTo>
                  <a:lnTo>
                    <a:pt x="0" y="16"/>
                  </a:lnTo>
                  <a:lnTo>
                    <a:pt x="14" y="16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16" name="Freeform 68"/>
            <p:cNvSpPr>
              <a:spLocks/>
            </p:cNvSpPr>
            <p:nvPr/>
          </p:nvSpPr>
          <p:spPr bwMode="auto">
            <a:xfrm>
              <a:off x="2303" y="2510"/>
              <a:ext cx="17" cy="17"/>
            </a:xfrm>
            <a:custGeom>
              <a:avLst/>
              <a:gdLst>
                <a:gd name="T0" fmla="*/ 2 w 17"/>
                <a:gd name="T1" fmla="*/ 0 h 17"/>
                <a:gd name="T2" fmla="*/ 8 w 17"/>
                <a:gd name="T3" fmla="*/ 8 h 17"/>
                <a:gd name="T4" fmla="*/ 8 w 17"/>
                <a:gd name="T5" fmla="*/ 8 h 17"/>
                <a:gd name="T6" fmla="*/ 8 w 17"/>
                <a:gd name="T7" fmla="*/ 8 h 17"/>
                <a:gd name="T8" fmla="*/ 8 w 17"/>
                <a:gd name="T9" fmla="*/ 8 h 17"/>
                <a:gd name="T10" fmla="*/ 16 w 17"/>
                <a:gd name="T11" fmla="*/ 16 h 17"/>
                <a:gd name="T12" fmla="*/ 2 w 17"/>
                <a:gd name="T13" fmla="*/ 0 h 17"/>
                <a:gd name="T14" fmla="*/ 2 w 17"/>
                <a:gd name="T15" fmla="*/ 8 h 17"/>
                <a:gd name="T16" fmla="*/ 0 w 17"/>
                <a:gd name="T17" fmla="*/ 8 h 17"/>
                <a:gd name="T18" fmla="*/ 2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2" y="0"/>
                  </a:moveTo>
                  <a:lnTo>
                    <a:pt x="8" y="8"/>
                  </a:lnTo>
                  <a:lnTo>
                    <a:pt x="16" y="16"/>
                  </a:lnTo>
                  <a:lnTo>
                    <a:pt x="2" y="0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17" name="Freeform 69"/>
            <p:cNvSpPr>
              <a:spLocks/>
            </p:cNvSpPr>
            <p:nvPr/>
          </p:nvSpPr>
          <p:spPr bwMode="auto">
            <a:xfrm>
              <a:off x="2304" y="2507"/>
              <a:ext cx="17" cy="17"/>
            </a:xfrm>
            <a:custGeom>
              <a:avLst/>
              <a:gdLst>
                <a:gd name="T0" fmla="*/ 2 w 17"/>
                <a:gd name="T1" fmla="*/ 0 h 17"/>
                <a:gd name="T2" fmla="*/ 0 w 17"/>
                <a:gd name="T3" fmla="*/ 3 h 17"/>
                <a:gd name="T4" fmla="*/ 0 w 17"/>
                <a:gd name="T5" fmla="*/ 9 h 17"/>
                <a:gd name="T6" fmla="*/ 16 w 17"/>
                <a:gd name="T7" fmla="*/ 16 h 17"/>
                <a:gd name="T8" fmla="*/ 16 w 17"/>
                <a:gd name="T9" fmla="*/ 12 h 17"/>
                <a:gd name="T10" fmla="*/ 16 w 17"/>
                <a:gd name="T11" fmla="*/ 16 h 17"/>
                <a:gd name="T12" fmla="*/ 2 w 17"/>
                <a:gd name="T13" fmla="*/ 0 h 17"/>
                <a:gd name="T14" fmla="*/ 0 w 17"/>
                <a:gd name="T15" fmla="*/ 0 h 17"/>
                <a:gd name="T16" fmla="*/ 0 w 17"/>
                <a:gd name="T17" fmla="*/ 3 h 17"/>
                <a:gd name="T18" fmla="*/ 2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2" y="0"/>
                  </a:moveTo>
                  <a:lnTo>
                    <a:pt x="0" y="3"/>
                  </a:lnTo>
                  <a:lnTo>
                    <a:pt x="0" y="9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18" name="Freeform 70"/>
            <p:cNvSpPr>
              <a:spLocks/>
            </p:cNvSpPr>
            <p:nvPr/>
          </p:nvSpPr>
          <p:spPr bwMode="auto">
            <a:xfrm>
              <a:off x="2304" y="2506"/>
              <a:ext cx="17" cy="17"/>
            </a:xfrm>
            <a:custGeom>
              <a:avLst/>
              <a:gdLst>
                <a:gd name="T0" fmla="*/ 0 w 17"/>
                <a:gd name="T1" fmla="*/ 8 h 17"/>
                <a:gd name="T2" fmla="*/ 4 w 17"/>
                <a:gd name="T3" fmla="*/ 0 h 17"/>
                <a:gd name="T4" fmla="*/ 2 w 17"/>
                <a:gd name="T5" fmla="*/ 2 h 17"/>
                <a:gd name="T6" fmla="*/ 14 w 17"/>
                <a:gd name="T7" fmla="*/ 16 h 17"/>
                <a:gd name="T8" fmla="*/ 14 w 17"/>
                <a:gd name="T9" fmla="*/ 16 h 17"/>
                <a:gd name="T10" fmla="*/ 16 w 17"/>
                <a:gd name="T11" fmla="*/ 8 h 17"/>
                <a:gd name="T12" fmla="*/ 14 w 17"/>
                <a:gd name="T13" fmla="*/ 16 h 17"/>
                <a:gd name="T14" fmla="*/ 16 w 17"/>
                <a:gd name="T15" fmla="*/ 13 h 17"/>
                <a:gd name="T16" fmla="*/ 16 w 17"/>
                <a:gd name="T17" fmla="*/ 8 h 17"/>
                <a:gd name="T18" fmla="*/ 0 w 17"/>
                <a:gd name="T19" fmla="*/ 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8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14" y="16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19" name="Freeform 71"/>
            <p:cNvSpPr>
              <a:spLocks/>
            </p:cNvSpPr>
            <p:nvPr/>
          </p:nvSpPr>
          <p:spPr bwMode="auto">
            <a:xfrm>
              <a:off x="2304" y="2506"/>
              <a:ext cx="17" cy="17"/>
            </a:xfrm>
            <a:custGeom>
              <a:avLst/>
              <a:gdLst>
                <a:gd name="T0" fmla="*/ 4 w 17"/>
                <a:gd name="T1" fmla="*/ 0 h 17"/>
                <a:gd name="T2" fmla="*/ 0 w 17"/>
                <a:gd name="T3" fmla="*/ 6 h 17"/>
                <a:gd name="T4" fmla="*/ 0 w 17"/>
                <a:gd name="T5" fmla="*/ 9 h 17"/>
                <a:gd name="T6" fmla="*/ 16 w 17"/>
                <a:gd name="T7" fmla="*/ 9 h 17"/>
                <a:gd name="T8" fmla="*/ 16 w 17"/>
                <a:gd name="T9" fmla="*/ 6 h 17"/>
                <a:gd name="T10" fmla="*/ 14 w 17"/>
                <a:gd name="T11" fmla="*/ 16 h 17"/>
                <a:gd name="T12" fmla="*/ 4 w 17"/>
                <a:gd name="T13" fmla="*/ 0 h 17"/>
                <a:gd name="T14" fmla="*/ 2 w 17"/>
                <a:gd name="T15" fmla="*/ 3 h 17"/>
                <a:gd name="T16" fmla="*/ 0 w 17"/>
                <a:gd name="T17" fmla="*/ 6 h 17"/>
                <a:gd name="T18" fmla="*/ 4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4" y="0"/>
                  </a:moveTo>
                  <a:lnTo>
                    <a:pt x="0" y="6"/>
                  </a:lnTo>
                  <a:lnTo>
                    <a:pt x="0" y="9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4" y="16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20" name="Freeform 72"/>
            <p:cNvSpPr>
              <a:spLocks/>
            </p:cNvSpPr>
            <p:nvPr/>
          </p:nvSpPr>
          <p:spPr bwMode="auto">
            <a:xfrm>
              <a:off x="2306" y="2504"/>
              <a:ext cx="17" cy="17"/>
            </a:xfrm>
            <a:custGeom>
              <a:avLst/>
              <a:gdLst>
                <a:gd name="T0" fmla="*/ 0 w 17"/>
                <a:gd name="T1" fmla="*/ 4 h 17"/>
                <a:gd name="T2" fmla="*/ 2 w 17"/>
                <a:gd name="T3" fmla="*/ 0 h 17"/>
                <a:gd name="T4" fmla="*/ 0 w 17"/>
                <a:gd name="T5" fmla="*/ 4 h 17"/>
                <a:gd name="T6" fmla="*/ 10 w 17"/>
                <a:gd name="T7" fmla="*/ 16 h 17"/>
                <a:gd name="T8" fmla="*/ 14 w 17"/>
                <a:gd name="T9" fmla="*/ 9 h 17"/>
                <a:gd name="T10" fmla="*/ 16 w 17"/>
                <a:gd name="T11" fmla="*/ 4 h 17"/>
                <a:gd name="T12" fmla="*/ 14 w 17"/>
                <a:gd name="T13" fmla="*/ 9 h 17"/>
                <a:gd name="T14" fmla="*/ 16 w 17"/>
                <a:gd name="T15" fmla="*/ 6 h 17"/>
                <a:gd name="T16" fmla="*/ 16 w 17"/>
                <a:gd name="T17" fmla="*/ 4 h 17"/>
                <a:gd name="T18" fmla="*/ 0 w 17"/>
                <a:gd name="T19" fmla="*/ 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4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10" y="16"/>
                  </a:lnTo>
                  <a:lnTo>
                    <a:pt x="14" y="9"/>
                  </a:lnTo>
                  <a:lnTo>
                    <a:pt x="16" y="4"/>
                  </a:lnTo>
                  <a:lnTo>
                    <a:pt x="14" y="9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21" name="Freeform 73"/>
            <p:cNvSpPr>
              <a:spLocks/>
            </p:cNvSpPr>
            <p:nvPr/>
          </p:nvSpPr>
          <p:spPr bwMode="auto">
            <a:xfrm>
              <a:off x="2306" y="2502"/>
              <a:ext cx="17" cy="17"/>
            </a:xfrm>
            <a:custGeom>
              <a:avLst/>
              <a:gdLst>
                <a:gd name="T0" fmla="*/ 2 w 17"/>
                <a:gd name="T1" fmla="*/ 0 h 17"/>
                <a:gd name="T2" fmla="*/ 0 w 17"/>
                <a:gd name="T3" fmla="*/ 6 h 17"/>
                <a:gd name="T4" fmla="*/ 0 w 17"/>
                <a:gd name="T5" fmla="*/ 12 h 17"/>
                <a:gd name="T6" fmla="*/ 16 w 17"/>
                <a:gd name="T7" fmla="*/ 12 h 17"/>
                <a:gd name="T8" fmla="*/ 16 w 17"/>
                <a:gd name="T9" fmla="*/ 6 h 17"/>
                <a:gd name="T10" fmla="*/ 14 w 17"/>
                <a:gd name="T11" fmla="*/ 16 h 17"/>
                <a:gd name="T12" fmla="*/ 2 w 17"/>
                <a:gd name="T13" fmla="*/ 0 h 17"/>
                <a:gd name="T14" fmla="*/ 0 w 17"/>
                <a:gd name="T15" fmla="*/ 3 h 17"/>
                <a:gd name="T16" fmla="*/ 0 w 17"/>
                <a:gd name="T17" fmla="*/ 6 h 17"/>
                <a:gd name="T18" fmla="*/ 2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2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4" y="16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22" name="Freeform 74"/>
            <p:cNvSpPr>
              <a:spLocks/>
            </p:cNvSpPr>
            <p:nvPr/>
          </p:nvSpPr>
          <p:spPr bwMode="auto">
            <a:xfrm>
              <a:off x="2307" y="2499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4 w 17"/>
                <a:gd name="T3" fmla="*/ 2 h 17"/>
                <a:gd name="T4" fmla="*/ 0 w 17"/>
                <a:gd name="T5" fmla="*/ 6 h 17"/>
                <a:gd name="T6" fmla="*/ 12 w 17"/>
                <a:gd name="T7" fmla="*/ 16 h 17"/>
                <a:gd name="T8" fmla="*/ 16 w 17"/>
                <a:gd name="T9" fmla="*/ 14 h 17"/>
                <a:gd name="T10" fmla="*/ 14 w 17"/>
                <a:gd name="T11" fmla="*/ 14 h 17"/>
                <a:gd name="T12" fmla="*/ 6 w 17"/>
                <a:gd name="T13" fmla="*/ 0 h 17"/>
                <a:gd name="T14" fmla="*/ 6 w 17"/>
                <a:gd name="T15" fmla="*/ 2 h 17"/>
                <a:gd name="T16" fmla="*/ 4 w 17"/>
                <a:gd name="T17" fmla="*/ 2 h 17"/>
                <a:gd name="T18" fmla="*/ 6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6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23" name="Freeform 75"/>
            <p:cNvSpPr>
              <a:spLocks/>
            </p:cNvSpPr>
            <p:nvPr/>
          </p:nvSpPr>
          <p:spPr bwMode="auto">
            <a:xfrm>
              <a:off x="2310" y="2498"/>
              <a:ext cx="17" cy="17"/>
            </a:xfrm>
            <a:custGeom>
              <a:avLst/>
              <a:gdLst>
                <a:gd name="T0" fmla="*/ 9 w 17"/>
                <a:gd name="T1" fmla="*/ 0 h 17"/>
                <a:gd name="T2" fmla="*/ 3 w 17"/>
                <a:gd name="T3" fmla="*/ 2 h 17"/>
                <a:gd name="T4" fmla="*/ 0 w 17"/>
                <a:gd name="T5" fmla="*/ 2 h 17"/>
                <a:gd name="T6" fmla="*/ 12 w 17"/>
                <a:gd name="T7" fmla="*/ 16 h 17"/>
                <a:gd name="T8" fmla="*/ 16 w 17"/>
                <a:gd name="T9" fmla="*/ 16 h 17"/>
                <a:gd name="T10" fmla="*/ 9 w 17"/>
                <a:gd name="T11" fmla="*/ 16 h 17"/>
                <a:gd name="T12" fmla="*/ 9 w 17"/>
                <a:gd name="T13" fmla="*/ 0 h 17"/>
                <a:gd name="T14" fmla="*/ 6 w 17"/>
                <a:gd name="T15" fmla="*/ 0 h 17"/>
                <a:gd name="T16" fmla="*/ 3 w 17"/>
                <a:gd name="T17" fmla="*/ 2 h 17"/>
                <a:gd name="T18" fmla="*/ 9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9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9" y="16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24" name="Freeform 76"/>
            <p:cNvSpPr>
              <a:spLocks/>
            </p:cNvSpPr>
            <p:nvPr/>
          </p:nvSpPr>
          <p:spPr bwMode="auto">
            <a:xfrm>
              <a:off x="2312" y="2498"/>
              <a:ext cx="17" cy="17"/>
            </a:xfrm>
            <a:custGeom>
              <a:avLst/>
              <a:gdLst>
                <a:gd name="T0" fmla="*/ 0 w 17"/>
                <a:gd name="T1" fmla="*/ 2 h 17"/>
                <a:gd name="T2" fmla="*/ 8 w 17"/>
                <a:gd name="T3" fmla="*/ 0 h 17"/>
                <a:gd name="T4" fmla="*/ 4 w 17"/>
                <a:gd name="T5" fmla="*/ 0 h 17"/>
                <a:gd name="T6" fmla="*/ 4 w 17"/>
                <a:gd name="T7" fmla="*/ 16 h 17"/>
                <a:gd name="T8" fmla="*/ 8 w 17"/>
                <a:gd name="T9" fmla="*/ 16 h 17"/>
                <a:gd name="T10" fmla="*/ 16 w 17"/>
                <a:gd name="T11" fmla="*/ 16 h 17"/>
                <a:gd name="T12" fmla="*/ 8 w 17"/>
                <a:gd name="T13" fmla="*/ 16 h 17"/>
                <a:gd name="T14" fmla="*/ 12 w 17"/>
                <a:gd name="T15" fmla="*/ 16 h 17"/>
                <a:gd name="T16" fmla="*/ 16 w 17"/>
                <a:gd name="T17" fmla="*/ 16 h 17"/>
                <a:gd name="T18" fmla="*/ 0 w 17"/>
                <a:gd name="T19" fmla="*/ 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2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25" name="Freeform 77"/>
            <p:cNvSpPr>
              <a:spLocks/>
            </p:cNvSpPr>
            <p:nvPr/>
          </p:nvSpPr>
          <p:spPr bwMode="auto">
            <a:xfrm>
              <a:off x="2312" y="2497"/>
              <a:ext cx="17" cy="17"/>
            </a:xfrm>
            <a:custGeom>
              <a:avLst/>
              <a:gdLst>
                <a:gd name="T0" fmla="*/ 9 w 17"/>
                <a:gd name="T1" fmla="*/ 0 h 17"/>
                <a:gd name="T2" fmla="*/ 6 w 17"/>
                <a:gd name="T3" fmla="*/ 1 h 17"/>
                <a:gd name="T4" fmla="*/ 0 w 17"/>
                <a:gd name="T5" fmla="*/ 3 h 17"/>
                <a:gd name="T6" fmla="*/ 12 w 17"/>
                <a:gd name="T7" fmla="*/ 16 h 17"/>
                <a:gd name="T8" fmla="*/ 16 w 17"/>
                <a:gd name="T9" fmla="*/ 14 h 17"/>
                <a:gd name="T10" fmla="*/ 9 w 17"/>
                <a:gd name="T11" fmla="*/ 16 h 17"/>
                <a:gd name="T12" fmla="*/ 9 w 17"/>
                <a:gd name="T13" fmla="*/ 0 h 17"/>
                <a:gd name="T14" fmla="*/ 9 w 17"/>
                <a:gd name="T15" fmla="*/ 0 h 17"/>
                <a:gd name="T16" fmla="*/ 6 w 17"/>
                <a:gd name="T17" fmla="*/ 1 h 17"/>
                <a:gd name="T18" fmla="*/ 9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9" y="0"/>
                  </a:moveTo>
                  <a:lnTo>
                    <a:pt x="6" y="1"/>
                  </a:lnTo>
                  <a:lnTo>
                    <a:pt x="0" y="3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9" y="16"/>
                  </a:lnTo>
                  <a:lnTo>
                    <a:pt x="9" y="0"/>
                  </a:lnTo>
                  <a:lnTo>
                    <a:pt x="6" y="1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26" name="Freeform 78"/>
            <p:cNvSpPr>
              <a:spLocks/>
            </p:cNvSpPr>
            <p:nvPr/>
          </p:nvSpPr>
          <p:spPr bwMode="auto">
            <a:xfrm>
              <a:off x="2315" y="249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16 w 17"/>
                <a:gd name="T11" fmla="*/ 16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27" name="Freeform 79"/>
            <p:cNvSpPr>
              <a:spLocks/>
            </p:cNvSpPr>
            <p:nvPr/>
          </p:nvSpPr>
          <p:spPr bwMode="auto">
            <a:xfrm>
              <a:off x="2318" y="2497"/>
              <a:ext cx="28" cy="17"/>
            </a:xfrm>
            <a:custGeom>
              <a:avLst/>
              <a:gdLst>
                <a:gd name="T0" fmla="*/ 19 w 28"/>
                <a:gd name="T1" fmla="*/ 8 h 17"/>
                <a:gd name="T2" fmla="*/ 23 w 28"/>
                <a:gd name="T3" fmla="*/ 0 h 17"/>
                <a:gd name="T4" fmla="*/ 0 w 28"/>
                <a:gd name="T5" fmla="*/ 0 h 17"/>
                <a:gd name="T6" fmla="*/ 0 w 28"/>
                <a:gd name="T7" fmla="*/ 16 h 17"/>
                <a:gd name="T8" fmla="*/ 23 w 28"/>
                <a:gd name="T9" fmla="*/ 16 h 17"/>
                <a:gd name="T10" fmla="*/ 27 w 28"/>
                <a:gd name="T11" fmla="*/ 8 h 17"/>
                <a:gd name="T12" fmla="*/ 23 w 28"/>
                <a:gd name="T13" fmla="*/ 16 h 17"/>
                <a:gd name="T14" fmla="*/ 27 w 28"/>
                <a:gd name="T15" fmla="*/ 16 h 17"/>
                <a:gd name="T16" fmla="*/ 27 w 28"/>
                <a:gd name="T17" fmla="*/ 8 h 17"/>
                <a:gd name="T18" fmla="*/ 19 w 28"/>
                <a:gd name="T19" fmla="*/ 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7"/>
                <a:gd name="T32" fmla="*/ 28 w 2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7">
                  <a:moveTo>
                    <a:pt x="19" y="8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23" y="16"/>
                  </a:lnTo>
                  <a:lnTo>
                    <a:pt x="27" y="8"/>
                  </a:lnTo>
                  <a:lnTo>
                    <a:pt x="23" y="16"/>
                  </a:lnTo>
                  <a:lnTo>
                    <a:pt x="27" y="16"/>
                  </a:lnTo>
                  <a:lnTo>
                    <a:pt x="27" y="8"/>
                  </a:lnTo>
                  <a:lnTo>
                    <a:pt x="19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28" name="Freeform 80"/>
            <p:cNvSpPr>
              <a:spLocks/>
            </p:cNvSpPr>
            <p:nvPr/>
          </p:nvSpPr>
          <p:spPr bwMode="auto">
            <a:xfrm>
              <a:off x="2337" y="2474"/>
              <a:ext cx="17" cy="29"/>
            </a:xfrm>
            <a:custGeom>
              <a:avLst/>
              <a:gdLst>
                <a:gd name="T0" fmla="*/ 8 w 17"/>
                <a:gd name="T1" fmla="*/ 8 h 29"/>
                <a:gd name="T2" fmla="*/ 0 w 17"/>
                <a:gd name="T3" fmla="*/ 4 h 29"/>
                <a:gd name="T4" fmla="*/ 0 w 17"/>
                <a:gd name="T5" fmla="*/ 28 h 29"/>
                <a:gd name="T6" fmla="*/ 16 w 17"/>
                <a:gd name="T7" fmla="*/ 28 h 29"/>
                <a:gd name="T8" fmla="*/ 16 w 17"/>
                <a:gd name="T9" fmla="*/ 4 h 29"/>
                <a:gd name="T10" fmla="*/ 8 w 17"/>
                <a:gd name="T11" fmla="*/ 0 h 29"/>
                <a:gd name="T12" fmla="*/ 16 w 17"/>
                <a:gd name="T13" fmla="*/ 4 h 29"/>
                <a:gd name="T14" fmla="*/ 16 w 17"/>
                <a:gd name="T15" fmla="*/ 0 h 29"/>
                <a:gd name="T16" fmla="*/ 8 w 17"/>
                <a:gd name="T17" fmla="*/ 0 h 29"/>
                <a:gd name="T18" fmla="*/ 8 w 17"/>
                <a:gd name="T19" fmla="*/ 8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9"/>
                <a:gd name="T32" fmla="*/ 17 w 17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9">
                  <a:moveTo>
                    <a:pt x="8" y="8"/>
                  </a:moveTo>
                  <a:lnTo>
                    <a:pt x="0" y="4"/>
                  </a:lnTo>
                  <a:lnTo>
                    <a:pt x="0" y="28"/>
                  </a:lnTo>
                  <a:lnTo>
                    <a:pt x="16" y="28"/>
                  </a:lnTo>
                  <a:lnTo>
                    <a:pt x="16" y="4"/>
                  </a:lnTo>
                  <a:lnTo>
                    <a:pt x="8" y="0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29" name="Freeform 81"/>
            <p:cNvSpPr>
              <a:spLocks/>
            </p:cNvSpPr>
            <p:nvPr/>
          </p:nvSpPr>
          <p:spPr bwMode="auto">
            <a:xfrm>
              <a:off x="2315" y="2474"/>
              <a:ext cx="27" cy="17"/>
            </a:xfrm>
            <a:custGeom>
              <a:avLst/>
              <a:gdLst>
                <a:gd name="T0" fmla="*/ 0 w 27"/>
                <a:gd name="T1" fmla="*/ 16 h 17"/>
                <a:gd name="T2" fmla="*/ 0 w 27"/>
                <a:gd name="T3" fmla="*/ 16 h 17"/>
                <a:gd name="T4" fmla="*/ 26 w 27"/>
                <a:gd name="T5" fmla="*/ 16 h 17"/>
                <a:gd name="T6" fmla="*/ 26 w 27"/>
                <a:gd name="T7" fmla="*/ 0 h 17"/>
                <a:gd name="T8" fmla="*/ 0 w 27"/>
                <a:gd name="T9" fmla="*/ 0 h 17"/>
                <a:gd name="T10" fmla="*/ 0 w 27"/>
                <a:gd name="T11" fmla="*/ 0 h 17"/>
                <a:gd name="T12" fmla="*/ 0 w 2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7"/>
                <a:gd name="T23" fmla="*/ 27 w 2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7">
                  <a:moveTo>
                    <a:pt x="0" y="16"/>
                  </a:moveTo>
                  <a:lnTo>
                    <a:pt x="0" y="16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0" name="Freeform 82"/>
            <p:cNvSpPr>
              <a:spLocks/>
            </p:cNvSpPr>
            <p:nvPr/>
          </p:nvSpPr>
          <p:spPr bwMode="auto">
            <a:xfrm>
              <a:off x="2312" y="2474"/>
              <a:ext cx="17" cy="17"/>
            </a:xfrm>
            <a:custGeom>
              <a:avLst/>
              <a:gdLst>
                <a:gd name="T0" fmla="*/ 10 w 17"/>
                <a:gd name="T1" fmla="*/ 14 h 17"/>
                <a:gd name="T2" fmla="*/ 5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5 w 17"/>
                <a:gd name="T9" fmla="*/ 0 h 17"/>
                <a:gd name="T10" fmla="*/ 0 w 17"/>
                <a:gd name="T11" fmla="*/ 0 h 17"/>
                <a:gd name="T12" fmla="*/ 5 w 17"/>
                <a:gd name="T13" fmla="*/ 0 h 17"/>
                <a:gd name="T14" fmla="*/ 0 w 17"/>
                <a:gd name="T15" fmla="*/ 0 h 17"/>
                <a:gd name="T16" fmla="*/ 0 w 17"/>
                <a:gd name="T17" fmla="*/ 0 h 17"/>
                <a:gd name="T18" fmla="*/ 10 w 17"/>
                <a:gd name="T19" fmla="*/ 1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0" y="14"/>
                  </a:moveTo>
                  <a:lnTo>
                    <a:pt x="5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10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1" name="Freeform 83"/>
            <p:cNvSpPr>
              <a:spLocks/>
            </p:cNvSpPr>
            <p:nvPr/>
          </p:nvSpPr>
          <p:spPr bwMode="auto">
            <a:xfrm>
              <a:off x="2307" y="2474"/>
              <a:ext cx="17" cy="17"/>
            </a:xfrm>
            <a:custGeom>
              <a:avLst/>
              <a:gdLst>
                <a:gd name="T0" fmla="*/ 4 w 17"/>
                <a:gd name="T1" fmla="*/ 16 h 17"/>
                <a:gd name="T2" fmla="*/ 6 w 17"/>
                <a:gd name="T3" fmla="*/ 16 h 17"/>
                <a:gd name="T4" fmla="*/ 16 w 17"/>
                <a:gd name="T5" fmla="*/ 12 h 17"/>
                <a:gd name="T6" fmla="*/ 11 w 17"/>
                <a:gd name="T7" fmla="*/ 0 h 17"/>
                <a:gd name="T8" fmla="*/ 0 w 17"/>
                <a:gd name="T9" fmla="*/ 3 h 17"/>
                <a:gd name="T10" fmla="*/ 2 w 17"/>
                <a:gd name="T11" fmla="*/ 3 h 17"/>
                <a:gd name="T12" fmla="*/ 4 w 17"/>
                <a:gd name="T13" fmla="*/ 16 h 17"/>
                <a:gd name="T14" fmla="*/ 4 w 17"/>
                <a:gd name="T15" fmla="*/ 16 h 17"/>
                <a:gd name="T16" fmla="*/ 6 w 17"/>
                <a:gd name="T17" fmla="*/ 16 h 17"/>
                <a:gd name="T18" fmla="*/ 4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4" y="16"/>
                  </a:moveTo>
                  <a:lnTo>
                    <a:pt x="6" y="16"/>
                  </a:lnTo>
                  <a:lnTo>
                    <a:pt x="16" y="12"/>
                  </a:lnTo>
                  <a:lnTo>
                    <a:pt x="11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4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2" name="Freeform 84"/>
            <p:cNvSpPr>
              <a:spLocks/>
            </p:cNvSpPr>
            <p:nvPr/>
          </p:nvSpPr>
          <p:spPr bwMode="auto">
            <a:xfrm>
              <a:off x="2304" y="2476"/>
              <a:ext cx="17" cy="17"/>
            </a:xfrm>
            <a:custGeom>
              <a:avLst/>
              <a:gdLst>
                <a:gd name="T0" fmla="*/ 6 w 17"/>
                <a:gd name="T1" fmla="*/ 16 h 17"/>
                <a:gd name="T2" fmla="*/ 6 w 17"/>
                <a:gd name="T3" fmla="*/ 16 h 17"/>
                <a:gd name="T4" fmla="*/ 16 w 17"/>
                <a:gd name="T5" fmla="*/ 16 h 17"/>
                <a:gd name="T6" fmla="*/ 12 w 17"/>
                <a:gd name="T7" fmla="*/ 0 h 17"/>
                <a:gd name="T8" fmla="*/ 0 w 17"/>
                <a:gd name="T9" fmla="*/ 0 h 17"/>
                <a:gd name="T10" fmla="*/ 0 w 17"/>
                <a:gd name="T11" fmla="*/ 0 h 17"/>
                <a:gd name="T12" fmla="*/ 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6" y="16"/>
                  </a:moveTo>
                  <a:lnTo>
                    <a:pt x="6" y="16"/>
                  </a:lnTo>
                  <a:lnTo>
                    <a:pt x="16" y="1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3" name="Freeform 85"/>
            <p:cNvSpPr>
              <a:spLocks/>
            </p:cNvSpPr>
            <p:nvPr/>
          </p:nvSpPr>
          <p:spPr bwMode="auto">
            <a:xfrm>
              <a:off x="2299" y="2476"/>
              <a:ext cx="17" cy="17"/>
            </a:xfrm>
            <a:custGeom>
              <a:avLst/>
              <a:gdLst>
                <a:gd name="T0" fmla="*/ 11 w 17"/>
                <a:gd name="T1" fmla="*/ 14 h 17"/>
                <a:gd name="T2" fmla="*/ 6 w 17"/>
                <a:gd name="T3" fmla="*/ 16 h 17"/>
                <a:gd name="T4" fmla="*/ 16 w 17"/>
                <a:gd name="T5" fmla="*/ 14 h 17"/>
                <a:gd name="T6" fmla="*/ 11 w 17"/>
                <a:gd name="T7" fmla="*/ 0 h 17"/>
                <a:gd name="T8" fmla="*/ 4 w 17"/>
                <a:gd name="T9" fmla="*/ 2 h 17"/>
                <a:gd name="T10" fmla="*/ 0 w 17"/>
                <a:gd name="T11" fmla="*/ 2 h 17"/>
                <a:gd name="T12" fmla="*/ 4 w 17"/>
                <a:gd name="T13" fmla="*/ 2 h 17"/>
                <a:gd name="T14" fmla="*/ 2 w 17"/>
                <a:gd name="T15" fmla="*/ 2 h 17"/>
                <a:gd name="T16" fmla="*/ 0 w 17"/>
                <a:gd name="T17" fmla="*/ 2 h 17"/>
                <a:gd name="T18" fmla="*/ 11 w 17"/>
                <a:gd name="T19" fmla="*/ 1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1" y="14"/>
                  </a:moveTo>
                  <a:lnTo>
                    <a:pt x="6" y="16"/>
                  </a:lnTo>
                  <a:lnTo>
                    <a:pt x="16" y="14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11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4" name="Freeform 86"/>
            <p:cNvSpPr>
              <a:spLocks/>
            </p:cNvSpPr>
            <p:nvPr/>
          </p:nvSpPr>
          <p:spPr bwMode="auto">
            <a:xfrm>
              <a:off x="2297" y="2477"/>
              <a:ext cx="17" cy="17"/>
            </a:xfrm>
            <a:custGeom>
              <a:avLst/>
              <a:gdLst>
                <a:gd name="T0" fmla="*/ 11 w 17"/>
                <a:gd name="T1" fmla="*/ 16 h 17"/>
                <a:gd name="T2" fmla="*/ 11 w 17"/>
                <a:gd name="T3" fmla="*/ 16 h 17"/>
                <a:gd name="T4" fmla="*/ 16 w 17"/>
                <a:gd name="T5" fmla="*/ 12 h 17"/>
                <a:gd name="T6" fmla="*/ 4 w 17"/>
                <a:gd name="T7" fmla="*/ 0 h 17"/>
                <a:gd name="T8" fmla="*/ 0 w 17"/>
                <a:gd name="T9" fmla="*/ 4 h 17"/>
                <a:gd name="T10" fmla="*/ 0 w 17"/>
                <a:gd name="T11" fmla="*/ 4 h 17"/>
                <a:gd name="T12" fmla="*/ 11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1" y="16"/>
                  </a:moveTo>
                  <a:lnTo>
                    <a:pt x="11" y="16"/>
                  </a:lnTo>
                  <a:lnTo>
                    <a:pt x="16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11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5" name="Freeform 87"/>
            <p:cNvSpPr>
              <a:spLocks/>
            </p:cNvSpPr>
            <p:nvPr/>
          </p:nvSpPr>
          <p:spPr bwMode="auto">
            <a:xfrm>
              <a:off x="2295" y="2479"/>
              <a:ext cx="17" cy="17"/>
            </a:xfrm>
            <a:custGeom>
              <a:avLst/>
              <a:gdLst>
                <a:gd name="T0" fmla="*/ 9 w 17"/>
                <a:gd name="T1" fmla="*/ 16 h 17"/>
                <a:gd name="T2" fmla="*/ 9 w 17"/>
                <a:gd name="T3" fmla="*/ 16 h 17"/>
                <a:gd name="T4" fmla="*/ 16 w 17"/>
                <a:gd name="T5" fmla="*/ 12 h 17"/>
                <a:gd name="T6" fmla="*/ 4 w 17"/>
                <a:gd name="T7" fmla="*/ 0 h 17"/>
                <a:gd name="T8" fmla="*/ 0 w 17"/>
                <a:gd name="T9" fmla="*/ 4 h 17"/>
                <a:gd name="T10" fmla="*/ 0 w 17"/>
                <a:gd name="T11" fmla="*/ 4 h 17"/>
                <a:gd name="T12" fmla="*/ 0 w 17"/>
                <a:gd name="T13" fmla="*/ 4 h 17"/>
                <a:gd name="T14" fmla="*/ 0 w 17"/>
                <a:gd name="T15" fmla="*/ 4 h 17"/>
                <a:gd name="T16" fmla="*/ 0 w 17"/>
                <a:gd name="T17" fmla="*/ 4 h 17"/>
                <a:gd name="T18" fmla="*/ 9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9" y="16"/>
                  </a:moveTo>
                  <a:lnTo>
                    <a:pt x="9" y="16"/>
                  </a:lnTo>
                  <a:lnTo>
                    <a:pt x="16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9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6" name="Freeform 88"/>
            <p:cNvSpPr>
              <a:spLocks/>
            </p:cNvSpPr>
            <p:nvPr/>
          </p:nvSpPr>
          <p:spPr bwMode="auto">
            <a:xfrm>
              <a:off x="2289" y="2481"/>
              <a:ext cx="17" cy="17"/>
            </a:xfrm>
            <a:custGeom>
              <a:avLst/>
              <a:gdLst>
                <a:gd name="T0" fmla="*/ 9 w 17"/>
                <a:gd name="T1" fmla="*/ 16 h 17"/>
                <a:gd name="T2" fmla="*/ 8 w 17"/>
                <a:gd name="T3" fmla="*/ 16 h 17"/>
                <a:gd name="T4" fmla="*/ 16 w 17"/>
                <a:gd name="T5" fmla="*/ 9 h 17"/>
                <a:gd name="T6" fmla="*/ 9 w 17"/>
                <a:gd name="T7" fmla="*/ 0 h 17"/>
                <a:gd name="T8" fmla="*/ 0 w 17"/>
                <a:gd name="T9" fmla="*/ 6 h 17"/>
                <a:gd name="T10" fmla="*/ 0 w 17"/>
                <a:gd name="T11" fmla="*/ 8 h 17"/>
                <a:gd name="T12" fmla="*/ 0 w 17"/>
                <a:gd name="T13" fmla="*/ 6 h 17"/>
                <a:gd name="T14" fmla="*/ 0 w 17"/>
                <a:gd name="T15" fmla="*/ 8 h 17"/>
                <a:gd name="T16" fmla="*/ 0 w 17"/>
                <a:gd name="T17" fmla="*/ 8 h 17"/>
                <a:gd name="T18" fmla="*/ 9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9" y="16"/>
                  </a:moveTo>
                  <a:lnTo>
                    <a:pt x="8" y="16"/>
                  </a:lnTo>
                  <a:lnTo>
                    <a:pt x="16" y="9"/>
                  </a:lnTo>
                  <a:lnTo>
                    <a:pt x="9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8"/>
                  </a:lnTo>
                  <a:lnTo>
                    <a:pt x="9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7" name="Freeform 89"/>
            <p:cNvSpPr>
              <a:spLocks/>
            </p:cNvSpPr>
            <p:nvPr/>
          </p:nvSpPr>
          <p:spPr bwMode="auto">
            <a:xfrm>
              <a:off x="2286" y="2486"/>
              <a:ext cx="17" cy="17"/>
            </a:xfrm>
            <a:custGeom>
              <a:avLst/>
              <a:gdLst>
                <a:gd name="T0" fmla="*/ 12 w 17"/>
                <a:gd name="T1" fmla="*/ 16 h 17"/>
                <a:gd name="T2" fmla="*/ 10 w 17"/>
                <a:gd name="T3" fmla="*/ 16 h 17"/>
                <a:gd name="T4" fmla="*/ 16 w 17"/>
                <a:gd name="T5" fmla="*/ 11 h 17"/>
                <a:gd name="T6" fmla="*/ 5 w 17"/>
                <a:gd name="T7" fmla="*/ 0 h 17"/>
                <a:gd name="T8" fmla="*/ 1 w 17"/>
                <a:gd name="T9" fmla="*/ 6 h 17"/>
                <a:gd name="T10" fmla="*/ 0 w 17"/>
                <a:gd name="T11" fmla="*/ 6 h 17"/>
                <a:gd name="T12" fmla="*/ 1 w 17"/>
                <a:gd name="T13" fmla="*/ 6 h 17"/>
                <a:gd name="T14" fmla="*/ 1 w 17"/>
                <a:gd name="T15" fmla="*/ 6 h 17"/>
                <a:gd name="T16" fmla="*/ 0 w 17"/>
                <a:gd name="T17" fmla="*/ 6 h 17"/>
                <a:gd name="T18" fmla="*/ 12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2" y="16"/>
                  </a:moveTo>
                  <a:lnTo>
                    <a:pt x="10" y="16"/>
                  </a:lnTo>
                  <a:lnTo>
                    <a:pt x="16" y="11"/>
                  </a:lnTo>
                  <a:lnTo>
                    <a:pt x="5" y="0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2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8" name="Freeform 90"/>
            <p:cNvSpPr>
              <a:spLocks/>
            </p:cNvSpPr>
            <p:nvPr/>
          </p:nvSpPr>
          <p:spPr bwMode="auto">
            <a:xfrm>
              <a:off x="2284" y="2489"/>
              <a:ext cx="17" cy="17"/>
            </a:xfrm>
            <a:custGeom>
              <a:avLst/>
              <a:gdLst>
                <a:gd name="T0" fmla="*/ 12 w 17"/>
                <a:gd name="T1" fmla="*/ 16 h 17"/>
                <a:gd name="T2" fmla="*/ 12 w 17"/>
                <a:gd name="T3" fmla="*/ 16 h 17"/>
                <a:gd name="T4" fmla="*/ 16 w 17"/>
                <a:gd name="T5" fmla="*/ 9 h 17"/>
                <a:gd name="T6" fmla="*/ 3 w 17"/>
                <a:gd name="T7" fmla="*/ 0 h 17"/>
                <a:gd name="T8" fmla="*/ 0 w 17"/>
                <a:gd name="T9" fmla="*/ 6 h 17"/>
                <a:gd name="T10" fmla="*/ 1 w 17"/>
                <a:gd name="T11" fmla="*/ 6 h 17"/>
                <a:gd name="T12" fmla="*/ 12 w 17"/>
                <a:gd name="T13" fmla="*/ 16 h 17"/>
                <a:gd name="T14" fmla="*/ 12 w 17"/>
                <a:gd name="T15" fmla="*/ 16 h 17"/>
                <a:gd name="T16" fmla="*/ 12 w 1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2" y="16"/>
                  </a:moveTo>
                  <a:lnTo>
                    <a:pt x="12" y="16"/>
                  </a:lnTo>
                  <a:lnTo>
                    <a:pt x="16" y="9"/>
                  </a:lnTo>
                  <a:lnTo>
                    <a:pt x="3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12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9" name="Freeform 91"/>
            <p:cNvSpPr>
              <a:spLocks/>
            </p:cNvSpPr>
            <p:nvPr/>
          </p:nvSpPr>
          <p:spPr bwMode="auto">
            <a:xfrm>
              <a:off x="2283" y="2492"/>
              <a:ext cx="17" cy="17"/>
            </a:xfrm>
            <a:custGeom>
              <a:avLst/>
              <a:gdLst>
                <a:gd name="T0" fmla="*/ 12 w 17"/>
                <a:gd name="T1" fmla="*/ 11 h 17"/>
                <a:gd name="T2" fmla="*/ 12 w 17"/>
                <a:gd name="T3" fmla="*/ 16 h 17"/>
                <a:gd name="T4" fmla="*/ 16 w 17"/>
                <a:gd name="T5" fmla="*/ 9 h 17"/>
                <a:gd name="T6" fmla="*/ 4 w 17"/>
                <a:gd name="T7" fmla="*/ 0 h 17"/>
                <a:gd name="T8" fmla="*/ 0 w 17"/>
                <a:gd name="T9" fmla="*/ 4 h 17"/>
                <a:gd name="T10" fmla="*/ 0 w 17"/>
                <a:gd name="T11" fmla="*/ 6 h 17"/>
                <a:gd name="T12" fmla="*/ 0 w 17"/>
                <a:gd name="T13" fmla="*/ 4 h 17"/>
                <a:gd name="T14" fmla="*/ 0 w 17"/>
                <a:gd name="T15" fmla="*/ 6 h 17"/>
                <a:gd name="T16" fmla="*/ 0 w 17"/>
                <a:gd name="T17" fmla="*/ 6 h 17"/>
                <a:gd name="T18" fmla="*/ 12 w 17"/>
                <a:gd name="T19" fmla="*/ 11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2" y="11"/>
                  </a:moveTo>
                  <a:lnTo>
                    <a:pt x="12" y="16"/>
                  </a:lnTo>
                  <a:lnTo>
                    <a:pt x="16" y="9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6"/>
                  </a:lnTo>
                  <a:lnTo>
                    <a:pt x="12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0" name="Freeform 92"/>
            <p:cNvSpPr>
              <a:spLocks/>
            </p:cNvSpPr>
            <p:nvPr/>
          </p:nvSpPr>
          <p:spPr bwMode="auto">
            <a:xfrm>
              <a:off x="2281" y="2495"/>
              <a:ext cx="17" cy="17"/>
            </a:xfrm>
            <a:custGeom>
              <a:avLst/>
              <a:gdLst>
                <a:gd name="T0" fmla="*/ 14 w 17"/>
                <a:gd name="T1" fmla="*/ 13 h 17"/>
                <a:gd name="T2" fmla="*/ 14 w 17"/>
                <a:gd name="T3" fmla="*/ 16 h 17"/>
                <a:gd name="T4" fmla="*/ 16 w 17"/>
                <a:gd name="T5" fmla="*/ 5 h 17"/>
                <a:gd name="T6" fmla="*/ 4 w 17"/>
                <a:gd name="T7" fmla="*/ 0 h 17"/>
                <a:gd name="T8" fmla="*/ 0 w 17"/>
                <a:gd name="T9" fmla="*/ 10 h 17"/>
                <a:gd name="T10" fmla="*/ 0 w 17"/>
                <a:gd name="T11" fmla="*/ 10 h 17"/>
                <a:gd name="T12" fmla="*/ 0 w 17"/>
                <a:gd name="T13" fmla="*/ 10 h 17"/>
                <a:gd name="T14" fmla="*/ 0 w 17"/>
                <a:gd name="T15" fmla="*/ 10 h 17"/>
                <a:gd name="T16" fmla="*/ 0 w 17"/>
                <a:gd name="T17" fmla="*/ 10 h 17"/>
                <a:gd name="T18" fmla="*/ 14 w 17"/>
                <a:gd name="T19" fmla="*/ 13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4" y="13"/>
                  </a:moveTo>
                  <a:lnTo>
                    <a:pt x="14" y="16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10"/>
                  </a:lnTo>
                  <a:lnTo>
                    <a:pt x="14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1" name="Freeform 93"/>
            <p:cNvSpPr>
              <a:spLocks/>
            </p:cNvSpPr>
            <p:nvPr/>
          </p:nvSpPr>
          <p:spPr bwMode="auto">
            <a:xfrm>
              <a:off x="2280" y="249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6 w 17"/>
                <a:gd name="T5" fmla="*/ 3 h 17"/>
                <a:gd name="T6" fmla="*/ 2 w 17"/>
                <a:gd name="T7" fmla="*/ 0 h 17"/>
                <a:gd name="T8" fmla="*/ 2 w 17"/>
                <a:gd name="T9" fmla="*/ 12 h 17"/>
                <a:gd name="T10" fmla="*/ 0 w 17"/>
                <a:gd name="T11" fmla="*/ 16 h 17"/>
                <a:gd name="T12" fmla="*/ 2 w 17"/>
                <a:gd name="T13" fmla="*/ 12 h 17"/>
                <a:gd name="T14" fmla="*/ 0 w 17"/>
                <a:gd name="T15" fmla="*/ 16 h 17"/>
                <a:gd name="T16" fmla="*/ 0 w 17"/>
                <a:gd name="T17" fmla="*/ 16 h 17"/>
                <a:gd name="T18" fmla="*/ 16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6" y="3"/>
                  </a:lnTo>
                  <a:lnTo>
                    <a:pt x="2" y="0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2" name="Freeform 94"/>
            <p:cNvSpPr>
              <a:spLocks/>
            </p:cNvSpPr>
            <p:nvPr/>
          </p:nvSpPr>
          <p:spPr bwMode="auto">
            <a:xfrm>
              <a:off x="2280" y="250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w 17"/>
                <a:gd name="T11" fmla="*/ 16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3" name="Freeform 95"/>
            <p:cNvSpPr>
              <a:spLocks/>
            </p:cNvSpPr>
            <p:nvPr/>
          </p:nvSpPr>
          <p:spPr bwMode="auto">
            <a:xfrm>
              <a:off x="2280" y="250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2 w 17"/>
                <a:gd name="T11" fmla="*/ 16 h 17"/>
                <a:gd name="T12" fmla="*/ 16 w 17"/>
                <a:gd name="T13" fmla="*/ 16 h 17"/>
                <a:gd name="T14" fmla="*/ 16 w 17"/>
                <a:gd name="T15" fmla="*/ 16 h 17"/>
                <a:gd name="T16" fmla="*/ 16 w 1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4" name="Freeform 96"/>
            <p:cNvSpPr>
              <a:spLocks/>
            </p:cNvSpPr>
            <p:nvPr/>
          </p:nvSpPr>
          <p:spPr bwMode="auto">
            <a:xfrm>
              <a:off x="2281" y="2511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6 w 17"/>
                <a:gd name="T3" fmla="*/ 0 h 1"/>
                <a:gd name="T4" fmla="*/ 6 w 17"/>
                <a:gd name="T5" fmla="*/ 0 h 1"/>
                <a:gd name="T6" fmla="*/ 6 w 17"/>
                <a:gd name="T7" fmla="*/ 0 h 1"/>
                <a:gd name="T8" fmla="*/ 6 w 17"/>
                <a:gd name="T9" fmla="*/ 0 h 1"/>
                <a:gd name="T10" fmla="*/ 0 w 17"/>
                <a:gd name="T11" fmla="*/ 0 h 1"/>
                <a:gd name="T12" fmla="*/ 16 w 17"/>
                <a:gd name="T13" fmla="*/ 0 h 1"/>
                <a:gd name="T14" fmla="*/ 16 w 17"/>
                <a:gd name="T15" fmla="*/ 0 h 1"/>
                <a:gd name="T16" fmla="*/ 16 w 17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"/>
                <a:gd name="T29" fmla="*/ 17 w 17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">
                  <a:moveTo>
                    <a:pt x="1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5" name="Freeform 97"/>
            <p:cNvSpPr>
              <a:spLocks/>
            </p:cNvSpPr>
            <p:nvPr/>
          </p:nvSpPr>
          <p:spPr bwMode="auto">
            <a:xfrm>
              <a:off x="2280" y="2511"/>
              <a:ext cx="17" cy="17"/>
            </a:xfrm>
            <a:custGeom>
              <a:avLst/>
              <a:gdLst>
                <a:gd name="T0" fmla="*/ 8 w 17"/>
                <a:gd name="T1" fmla="*/ 16 h 17"/>
                <a:gd name="T2" fmla="*/ 14 w 17"/>
                <a:gd name="T3" fmla="*/ 16 h 17"/>
                <a:gd name="T4" fmla="*/ 16 w 17"/>
                <a:gd name="T5" fmla="*/ 0 h 17"/>
                <a:gd name="T6" fmla="*/ 2 w 17"/>
                <a:gd name="T7" fmla="*/ 0 h 17"/>
                <a:gd name="T8" fmla="*/ 0 w 17"/>
                <a:gd name="T9" fmla="*/ 16 h 17"/>
                <a:gd name="T10" fmla="*/ 8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8" y="16"/>
                  </a:moveTo>
                  <a:lnTo>
                    <a:pt x="14" y="16"/>
                  </a:lnTo>
                  <a:lnTo>
                    <a:pt x="16" y="0"/>
                  </a:lnTo>
                  <a:lnTo>
                    <a:pt x="2" y="0"/>
                  </a:lnTo>
                  <a:lnTo>
                    <a:pt x="0" y="16"/>
                  </a:lnTo>
                  <a:lnTo>
                    <a:pt x="8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6" name="Freeform 98"/>
            <p:cNvSpPr>
              <a:spLocks/>
            </p:cNvSpPr>
            <p:nvPr/>
          </p:nvSpPr>
          <p:spPr bwMode="auto">
            <a:xfrm>
              <a:off x="2242" y="2558"/>
              <a:ext cx="17" cy="135"/>
            </a:xfrm>
            <a:custGeom>
              <a:avLst/>
              <a:gdLst>
                <a:gd name="T0" fmla="*/ 0 w 17"/>
                <a:gd name="T1" fmla="*/ 0 h 135"/>
                <a:gd name="T2" fmla="*/ 0 w 17"/>
                <a:gd name="T3" fmla="*/ 1 h 135"/>
                <a:gd name="T4" fmla="*/ 0 w 17"/>
                <a:gd name="T5" fmla="*/ 134 h 135"/>
                <a:gd name="T6" fmla="*/ 16 w 17"/>
                <a:gd name="T7" fmla="*/ 134 h 135"/>
                <a:gd name="T8" fmla="*/ 16 w 17"/>
                <a:gd name="T9" fmla="*/ 1 h 135"/>
                <a:gd name="T10" fmla="*/ 14 w 17"/>
                <a:gd name="T11" fmla="*/ 2 h 135"/>
                <a:gd name="T12" fmla="*/ 0 w 17"/>
                <a:gd name="T13" fmla="*/ 0 h 135"/>
                <a:gd name="T14" fmla="*/ 0 w 17"/>
                <a:gd name="T15" fmla="*/ 0 h 135"/>
                <a:gd name="T16" fmla="*/ 0 w 17"/>
                <a:gd name="T17" fmla="*/ 1 h 135"/>
                <a:gd name="T18" fmla="*/ 0 w 17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35"/>
                <a:gd name="T32" fmla="*/ 17 w 17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35">
                  <a:moveTo>
                    <a:pt x="0" y="0"/>
                  </a:moveTo>
                  <a:lnTo>
                    <a:pt x="0" y="1"/>
                  </a:lnTo>
                  <a:lnTo>
                    <a:pt x="0" y="134"/>
                  </a:lnTo>
                  <a:lnTo>
                    <a:pt x="16" y="134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7" name="Freeform 99"/>
            <p:cNvSpPr>
              <a:spLocks/>
            </p:cNvSpPr>
            <p:nvPr/>
          </p:nvSpPr>
          <p:spPr bwMode="auto">
            <a:xfrm>
              <a:off x="2242" y="255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9 w 17"/>
                <a:gd name="T3" fmla="*/ 8 h 17"/>
                <a:gd name="T4" fmla="*/ 9 w 17"/>
                <a:gd name="T5" fmla="*/ 8 h 17"/>
                <a:gd name="T6" fmla="*/ 9 w 17"/>
                <a:gd name="T7" fmla="*/ 8 h 17"/>
                <a:gd name="T8" fmla="*/ 9 w 17"/>
                <a:gd name="T9" fmla="*/ 8 h 17"/>
                <a:gd name="T10" fmla="*/ 16 w 17"/>
                <a:gd name="T11" fmla="*/ 16 h 17"/>
                <a:gd name="T12" fmla="*/ 0 w 17"/>
                <a:gd name="T13" fmla="*/ 0 h 17"/>
                <a:gd name="T14" fmla="*/ 0 w 17"/>
                <a:gd name="T15" fmla="*/ 0 h 17"/>
                <a:gd name="T16" fmla="*/ 0 w 17"/>
                <a:gd name="T17" fmla="*/ 8 h 17"/>
                <a:gd name="T18" fmla="*/ 0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0"/>
                  </a:moveTo>
                  <a:lnTo>
                    <a:pt x="9" y="8"/>
                  </a:lnTo>
                  <a:lnTo>
                    <a:pt x="16" y="1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8" name="Freeform 100"/>
            <p:cNvSpPr>
              <a:spLocks/>
            </p:cNvSpPr>
            <p:nvPr/>
          </p:nvSpPr>
          <p:spPr bwMode="auto">
            <a:xfrm>
              <a:off x="2242" y="2556"/>
              <a:ext cx="17" cy="17"/>
            </a:xfrm>
            <a:custGeom>
              <a:avLst/>
              <a:gdLst>
                <a:gd name="T0" fmla="*/ 2 w 17"/>
                <a:gd name="T1" fmla="*/ 0 h 17"/>
                <a:gd name="T2" fmla="*/ 2 w 17"/>
                <a:gd name="T3" fmla="*/ 0 h 17"/>
                <a:gd name="T4" fmla="*/ 0 w 17"/>
                <a:gd name="T5" fmla="*/ 8 h 17"/>
                <a:gd name="T6" fmla="*/ 14 w 17"/>
                <a:gd name="T7" fmla="*/ 16 h 17"/>
                <a:gd name="T8" fmla="*/ 16 w 17"/>
                <a:gd name="T9" fmla="*/ 8 h 17"/>
                <a:gd name="T10" fmla="*/ 16 w 17"/>
                <a:gd name="T11" fmla="*/ 12 h 17"/>
                <a:gd name="T12" fmla="*/ 2 w 17"/>
                <a:gd name="T13" fmla="*/ 0 h 17"/>
                <a:gd name="T14" fmla="*/ 2 w 17"/>
                <a:gd name="T15" fmla="*/ 0 h 17"/>
                <a:gd name="T16" fmla="*/ 2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2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14" y="16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9" name="Freeform 101"/>
            <p:cNvSpPr>
              <a:spLocks/>
            </p:cNvSpPr>
            <p:nvPr/>
          </p:nvSpPr>
          <p:spPr bwMode="auto">
            <a:xfrm>
              <a:off x="2243" y="2554"/>
              <a:ext cx="17" cy="17"/>
            </a:xfrm>
            <a:custGeom>
              <a:avLst/>
              <a:gdLst>
                <a:gd name="T0" fmla="*/ 0 w 17"/>
                <a:gd name="T1" fmla="*/ 6 h 17"/>
                <a:gd name="T2" fmla="*/ 0 w 17"/>
                <a:gd name="T3" fmla="*/ 0 h 17"/>
                <a:gd name="T4" fmla="*/ 0 w 17"/>
                <a:gd name="T5" fmla="*/ 6 h 17"/>
                <a:gd name="T6" fmla="*/ 14 w 17"/>
                <a:gd name="T7" fmla="*/ 16 h 17"/>
                <a:gd name="T8" fmla="*/ 14 w 17"/>
                <a:gd name="T9" fmla="*/ 12 h 17"/>
                <a:gd name="T10" fmla="*/ 16 w 17"/>
                <a:gd name="T11" fmla="*/ 6 h 17"/>
                <a:gd name="T12" fmla="*/ 14 w 17"/>
                <a:gd name="T13" fmla="*/ 12 h 17"/>
                <a:gd name="T14" fmla="*/ 16 w 17"/>
                <a:gd name="T15" fmla="*/ 9 h 17"/>
                <a:gd name="T16" fmla="*/ 16 w 17"/>
                <a:gd name="T17" fmla="*/ 6 h 17"/>
                <a:gd name="T18" fmla="*/ 0 w 17"/>
                <a:gd name="T19" fmla="*/ 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50" name="Freeform 102"/>
            <p:cNvSpPr>
              <a:spLocks/>
            </p:cNvSpPr>
            <p:nvPr/>
          </p:nvSpPr>
          <p:spPr bwMode="auto">
            <a:xfrm>
              <a:off x="2243" y="255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0 h 17"/>
                <a:gd name="T4" fmla="*/ 0 w 17"/>
                <a:gd name="T5" fmla="*/ 10 h 17"/>
                <a:gd name="T6" fmla="*/ 16 w 17"/>
                <a:gd name="T7" fmla="*/ 10 h 17"/>
                <a:gd name="T8" fmla="*/ 16 w 17"/>
                <a:gd name="T9" fmla="*/ 10 h 17"/>
                <a:gd name="T10" fmla="*/ 14 w 17"/>
                <a:gd name="T11" fmla="*/ 16 h 17"/>
                <a:gd name="T12" fmla="*/ 0 w 17"/>
                <a:gd name="T13" fmla="*/ 0 h 17"/>
                <a:gd name="T14" fmla="*/ 0 w 17"/>
                <a:gd name="T15" fmla="*/ 5 h 17"/>
                <a:gd name="T16" fmla="*/ 0 w 17"/>
                <a:gd name="T17" fmla="*/ 10 h 17"/>
                <a:gd name="T18" fmla="*/ 0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0"/>
                  </a:moveTo>
                  <a:lnTo>
                    <a:pt x="0" y="10"/>
                  </a:lnTo>
                  <a:lnTo>
                    <a:pt x="16" y="10"/>
                  </a:lnTo>
                  <a:lnTo>
                    <a:pt x="14" y="16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51" name="Freeform 103"/>
            <p:cNvSpPr>
              <a:spLocks/>
            </p:cNvSpPr>
            <p:nvPr/>
          </p:nvSpPr>
          <p:spPr bwMode="auto">
            <a:xfrm>
              <a:off x="2243" y="2550"/>
              <a:ext cx="17" cy="17"/>
            </a:xfrm>
            <a:custGeom>
              <a:avLst/>
              <a:gdLst>
                <a:gd name="T0" fmla="*/ 4 w 17"/>
                <a:gd name="T1" fmla="*/ 0 h 17"/>
                <a:gd name="T2" fmla="*/ 4 w 17"/>
                <a:gd name="T3" fmla="*/ 4 h 17"/>
                <a:gd name="T4" fmla="*/ 0 w 17"/>
                <a:gd name="T5" fmla="*/ 9 h 17"/>
                <a:gd name="T6" fmla="*/ 14 w 17"/>
                <a:gd name="T7" fmla="*/ 16 h 17"/>
                <a:gd name="T8" fmla="*/ 16 w 17"/>
                <a:gd name="T9" fmla="*/ 9 h 17"/>
                <a:gd name="T10" fmla="*/ 16 w 17"/>
                <a:gd name="T11" fmla="*/ 13 h 17"/>
                <a:gd name="T12" fmla="*/ 4 w 17"/>
                <a:gd name="T13" fmla="*/ 0 h 17"/>
                <a:gd name="T14" fmla="*/ 4 w 17"/>
                <a:gd name="T15" fmla="*/ 0 h 17"/>
                <a:gd name="T16" fmla="*/ 4 w 17"/>
                <a:gd name="T17" fmla="*/ 4 h 17"/>
                <a:gd name="T18" fmla="*/ 4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4" y="0"/>
                  </a:moveTo>
                  <a:lnTo>
                    <a:pt x="4" y="4"/>
                  </a:lnTo>
                  <a:lnTo>
                    <a:pt x="0" y="9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16" y="13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52" name="Freeform 104"/>
            <p:cNvSpPr>
              <a:spLocks/>
            </p:cNvSpPr>
            <p:nvPr/>
          </p:nvSpPr>
          <p:spPr bwMode="auto">
            <a:xfrm>
              <a:off x="2245" y="2548"/>
              <a:ext cx="17" cy="17"/>
            </a:xfrm>
            <a:custGeom>
              <a:avLst/>
              <a:gdLst>
                <a:gd name="T0" fmla="*/ 4 w 17"/>
                <a:gd name="T1" fmla="*/ 0 h 17"/>
                <a:gd name="T2" fmla="*/ 4 w 17"/>
                <a:gd name="T3" fmla="*/ 0 h 17"/>
                <a:gd name="T4" fmla="*/ 0 w 17"/>
                <a:gd name="T5" fmla="*/ 4 h 17"/>
                <a:gd name="T6" fmla="*/ 12 w 17"/>
                <a:gd name="T7" fmla="*/ 16 h 17"/>
                <a:gd name="T8" fmla="*/ 16 w 17"/>
                <a:gd name="T9" fmla="*/ 12 h 17"/>
                <a:gd name="T10" fmla="*/ 14 w 17"/>
                <a:gd name="T11" fmla="*/ 12 h 17"/>
                <a:gd name="T12" fmla="*/ 4 w 17"/>
                <a:gd name="T13" fmla="*/ 0 h 17"/>
                <a:gd name="T14" fmla="*/ 4 w 17"/>
                <a:gd name="T15" fmla="*/ 0 h 17"/>
                <a:gd name="T16" fmla="*/ 4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12" y="16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53" name="Freeform 105"/>
            <p:cNvSpPr>
              <a:spLocks/>
            </p:cNvSpPr>
            <p:nvPr/>
          </p:nvSpPr>
          <p:spPr bwMode="auto">
            <a:xfrm>
              <a:off x="2247" y="2546"/>
              <a:ext cx="17" cy="17"/>
            </a:xfrm>
            <a:custGeom>
              <a:avLst/>
              <a:gdLst>
                <a:gd name="T0" fmla="*/ 4 w 17"/>
                <a:gd name="T1" fmla="*/ 0 h 17"/>
                <a:gd name="T2" fmla="*/ 6 w 17"/>
                <a:gd name="T3" fmla="*/ 0 h 17"/>
                <a:gd name="T4" fmla="*/ 0 w 17"/>
                <a:gd name="T5" fmla="*/ 4 h 17"/>
                <a:gd name="T6" fmla="*/ 10 w 17"/>
                <a:gd name="T7" fmla="*/ 16 h 17"/>
                <a:gd name="T8" fmla="*/ 14 w 17"/>
                <a:gd name="T9" fmla="*/ 12 h 17"/>
                <a:gd name="T10" fmla="*/ 16 w 17"/>
                <a:gd name="T11" fmla="*/ 12 h 17"/>
                <a:gd name="T12" fmla="*/ 14 w 17"/>
                <a:gd name="T13" fmla="*/ 12 h 17"/>
                <a:gd name="T14" fmla="*/ 14 w 17"/>
                <a:gd name="T15" fmla="*/ 12 h 17"/>
                <a:gd name="T16" fmla="*/ 16 w 17"/>
                <a:gd name="T17" fmla="*/ 12 h 17"/>
                <a:gd name="T18" fmla="*/ 4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4" y="0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10" y="16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54" name="Freeform 106"/>
            <p:cNvSpPr>
              <a:spLocks/>
            </p:cNvSpPr>
            <p:nvPr/>
          </p:nvSpPr>
          <p:spPr bwMode="auto">
            <a:xfrm>
              <a:off x="2249" y="2545"/>
              <a:ext cx="17" cy="17"/>
            </a:xfrm>
            <a:custGeom>
              <a:avLst/>
              <a:gdLst>
                <a:gd name="T0" fmla="*/ 9 w 17"/>
                <a:gd name="T1" fmla="*/ 0 h 17"/>
                <a:gd name="T2" fmla="*/ 2 w 17"/>
                <a:gd name="T3" fmla="*/ 2 h 17"/>
                <a:gd name="T4" fmla="*/ 0 w 17"/>
                <a:gd name="T5" fmla="*/ 2 h 17"/>
                <a:gd name="T6" fmla="*/ 13 w 17"/>
                <a:gd name="T7" fmla="*/ 14 h 17"/>
                <a:gd name="T8" fmla="*/ 16 w 17"/>
                <a:gd name="T9" fmla="*/ 14 h 17"/>
                <a:gd name="T10" fmla="*/ 9 w 17"/>
                <a:gd name="T11" fmla="*/ 16 h 17"/>
                <a:gd name="T12" fmla="*/ 9 w 17"/>
                <a:gd name="T13" fmla="*/ 0 h 17"/>
                <a:gd name="T14" fmla="*/ 4 w 17"/>
                <a:gd name="T15" fmla="*/ 0 h 17"/>
                <a:gd name="T16" fmla="*/ 2 w 17"/>
                <a:gd name="T17" fmla="*/ 2 h 17"/>
                <a:gd name="T18" fmla="*/ 9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9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9" y="16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55" name="Freeform 107"/>
            <p:cNvSpPr>
              <a:spLocks/>
            </p:cNvSpPr>
            <p:nvPr/>
          </p:nvSpPr>
          <p:spPr bwMode="auto">
            <a:xfrm>
              <a:off x="2251" y="254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0 h 17"/>
                <a:gd name="T4" fmla="*/ 8 w 17"/>
                <a:gd name="T5" fmla="*/ 0 h 17"/>
                <a:gd name="T6" fmla="*/ 8 w 17"/>
                <a:gd name="T7" fmla="*/ 16 h 17"/>
                <a:gd name="T8" fmla="*/ 8 w 17"/>
                <a:gd name="T9" fmla="*/ 16 h 17"/>
                <a:gd name="T10" fmla="*/ 16 w 17"/>
                <a:gd name="T11" fmla="*/ 14 h 17"/>
                <a:gd name="T12" fmla="*/ 8 w 17"/>
                <a:gd name="T13" fmla="*/ 16 h 17"/>
                <a:gd name="T14" fmla="*/ 12 w 17"/>
                <a:gd name="T15" fmla="*/ 16 h 17"/>
                <a:gd name="T16" fmla="*/ 16 w 17"/>
                <a:gd name="T17" fmla="*/ 14 h 17"/>
                <a:gd name="T18" fmla="*/ 0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0"/>
                  </a:moveTo>
                  <a:lnTo>
                    <a:pt x="8" y="0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56" name="Freeform 108"/>
            <p:cNvSpPr>
              <a:spLocks/>
            </p:cNvSpPr>
            <p:nvPr/>
          </p:nvSpPr>
          <p:spPr bwMode="auto">
            <a:xfrm>
              <a:off x="2251" y="2545"/>
              <a:ext cx="17" cy="17"/>
            </a:xfrm>
            <a:custGeom>
              <a:avLst/>
              <a:gdLst>
                <a:gd name="T0" fmla="*/ 9 w 17"/>
                <a:gd name="T1" fmla="*/ 0 h 17"/>
                <a:gd name="T2" fmla="*/ 6 w 17"/>
                <a:gd name="T3" fmla="*/ 0 h 17"/>
                <a:gd name="T4" fmla="*/ 0 w 17"/>
                <a:gd name="T5" fmla="*/ 0 h 17"/>
                <a:gd name="T6" fmla="*/ 12 w 17"/>
                <a:gd name="T7" fmla="*/ 16 h 17"/>
                <a:gd name="T8" fmla="*/ 16 w 17"/>
                <a:gd name="T9" fmla="*/ 16 h 17"/>
                <a:gd name="T10" fmla="*/ 12 w 17"/>
                <a:gd name="T11" fmla="*/ 16 h 17"/>
                <a:gd name="T12" fmla="*/ 9 w 17"/>
                <a:gd name="T13" fmla="*/ 0 h 17"/>
                <a:gd name="T14" fmla="*/ 6 w 17"/>
                <a:gd name="T15" fmla="*/ 0 h 17"/>
                <a:gd name="T16" fmla="*/ 6 w 17"/>
                <a:gd name="T17" fmla="*/ 0 h 17"/>
                <a:gd name="T18" fmla="*/ 9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9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9" y="0"/>
                  </a:lnTo>
                  <a:lnTo>
                    <a:pt x="6" y="0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57" name="Freeform 109"/>
            <p:cNvSpPr>
              <a:spLocks/>
            </p:cNvSpPr>
            <p:nvPr/>
          </p:nvSpPr>
          <p:spPr bwMode="auto">
            <a:xfrm>
              <a:off x="2254" y="2543"/>
              <a:ext cx="17" cy="17"/>
            </a:xfrm>
            <a:custGeom>
              <a:avLst/>
              <a:gdLst>
                <a:gd name="T0" fmla="*/ 12 w 17"/>
                <a:gd name="T1" fmla="*/ 0 h 17"/>
                <a:gd name="T2" fmla="*/ 12 w 17"/>
                <a:gd name="T3" fmla="*/ 1 h 17"/>
                <a:gd name="T4" fmla="*/ 0 w 17"/>
                <a:gd name="T5" fmla="*/ 3 h 17"/>
                <a:gd name="T6" fmla="*/ 4 w 17"/>
                <a:gd name="T7" fmla="*/ 16 h 17"/>
                <a:gd name="T8" fmla="*/ 16 w 17"/>
                <a:gd name="T9" fmla="*/ 14 h 17"/>
                <a:gd name="T10" fmla="*/ 12 w 17"/>
                <a:gd name="T11" fmla="*/ 16 h 17"/>
                <a:gd name="T12" fmla="*/ 12 w 17"/>
                <a:gd name="T13" fmla="*/ 0 h 17"/>
                <a:gd name="T14" fmla="*/ 12 w 17"/>
                <a:gd name="T15" fmla="*/ 0 h 17"/>
                <a:gd name="T16" fmla="*/ 12 w 17"/>
                <a:gd name="T17" fmla="*/ 1 h 17"/>
                <a:gd name="T18" fmla="*/ 12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2" y="0"/>
                  </a:moveTo>
                  <a:lnTo>
                    <a:pt x="12" y="1"/>
                  </a:lnTo>
                  <a:lnTo>
                    <a:pt x="0" y="3"/>
                  </a:lnTo>
                  <a:lnTo>
                    <a:pt x="4" y="16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58" name="Freeform 110"/>
            <p:cNvSpPr>
              <a:spLocks/>
            </p:cNvSpPr>
            <p:nvPr/>
          </p:nvSpPr>
          <p:spPr bwMode="auto">
            <a:xfrm>
              <a:off x="2257" y="2543"/>
              <a:ext cx="27" cy="17"/>
            </a:xfrm>
            <a:custGeom>
              <a:avLst/>
              <a:gdLst>
                <a:gd name="T0" fmla="*/ 17 w 27"/>
                <a:gd name="T1" fmla="*/ 8 h 17"/>
                <a:gd name="T2" fmla="*/ 22 w 27"/>
                <a:gd name="T3" fmla="*/ 0 h 17"/>
                <a:gd name="T4" fmla="*/ 0 w 27"/>
                <a:gd name="T5" fmla="*/ 0 h 17"/>
                <a:gd name="T6" fmla="*/ 0 w 27"/>
                <a:gd name="T7" fmla="*/ 16 h 17"/>
                <a:gd name="T8" fmla="*/ 22 w 27"/>
                <a:gd name="T9" fmla="*/ 16 h 17"/>
                <a:gd name="T10" fmla="*/ 26 w 27"/>
                <a:gd name="T11" fmla="*/ 8 h 17"/>
                <a:gd name="T12" fmla="*/ 22 w 27"/>
                <a:gd name="T13" fmla="*/ 16 h 17"/>
                <a:gd name="T14" fmla="*/ 26 w 27"/>
                <a:gd name="T15" fmla="*/ 16 h 17"/>
                <a:gd name="T16" fmla="*/ 26 w 27"/>
                <a:gd name="T17" fmla="*/ 8 h 17"/>
                <a:gd name="T18" fmla="*/ 17 w 27"/>
                <a:gd name="T19" fmla="*/ 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7"/>
                <a:gd name="T32" fmla="*/ 27 w 2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7">
                  <a:moveTo>
                    <a:pt x="17" y="8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6" y="8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17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59" name="Freeform 111"/>
            <p:cNvSpPr>
              <a:spLocks/>
            </p:cNvSpPr>
            <p:nvPr/>
          </p:nvSpPr>
          <p:spPr bwMode="auto">
            <a:xfrm>
              <a:off x="2274" y="2518"/>
              <a:ext cx="17" cy="31"/>
            </a:xfrm>
            <a:custGeom>
              <a:avLst/>
              <a:gdLst>
                <a:gd name="T0" fmla="*/ 8 w 17"/>
                <a:gd name="T1" fmla="*/ 8 h 31"/>
                <a:gd name="T2" fmla="*/ 0 w 17"/>
                <a:gd name="T3" fmla="*/ 4 h 31"/>
                <a:gd name="T4" fmla="*/ 0 w 17"/>
                <a:gd name="T5" fmla="*/ 30 h 31"/>
                <a:gd name="T6" fmla="*/ 16 w 17"/>
                <a:gd name="T7" fmla="*/ 30 h 31"/>
                <a:gd name="T8" fmla="*/ 16 w 17"/>
                <a:gd name="T9" fmla="*/ 4 h 31"/>
                <a:gd name="T10" fmla="*/ 8 w 17"/>
                <a:gd name="T11" fmla="*/ 0 h 31"/>
                <a:gd name="T12" fmla="*/ 16 w 17"/>
                <a:gd name="T13" fmla="*/ 4 h 31"/>
                <a:gd name="T14" fmla="*/ 16 w 17"/>
                <a:gd name="T15" fmla="*/ 0 h 31"/>
                <a:gd name="T16" fmla="*/ 8 w 17"/>
                <a:gd name="T17" fmla="*/ 0 h 31"/>
                <a:gd name="T18" fmla="*/ 8 w 17"/>
                <a:gd name="T19" fmla="*/ 8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31"/>
                <a:gd name="T32" fmla="*/ 17 w 17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31">
                  <a:moveTo>
                    <a:pt x="8" y="8"/>
                  </a:moveTo>
                  <a:lnTo>
                    <a:pt x="0" y="4"/>
                  </a:lnTo>
                  <a:lnTo>
                    <a:pt x="0" y="30"/>
                  </a:lnTo>
                  <a:lnTo>
                    <a:pt x="16" y="30"/>
                  </a:lnTo>
                  <a:lnTo>
                    <a:pt x="16" y="4"/>
                  </a:lnTo>
                  <a:lnTo>
                    <a:pt x="8" y="0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60" name="Freeform 112"/>
            <p:cNvSpPr>
              <a:spLocks/>
            </p:cNvSpPr>
            <p:nvPr/>
          </p:nvSpPr>
          <p:spPr bwMode="auto">
            <a:xfrm>
              <a:off x="2254" y="2518"/>
              <a:ext cx="26" cy="17"/>
            </a:xfrm>
            <a:custGeom>
              <a:avLst/>
              <a:gdLst>
                <a:gd name="T0" fmla="*/ 0 w 26"/>
                <a:gd name="T1" fmla="*/ 16 h 17"/>
                <a:gd name="T2" fmla="*/ 0 w 26"/>
                <a:gd name="T3" fmla="*/ 16 h 17"/>
                <a:gd name="T4" fmla="*/ 25 w 26"/>
                <a:gd name="T5" fmla="*/ 16 h 17"/>
                <a:gd name="T6" fmla="*/ 25 w 26"/>
                <a:gd name="T7" fmla="*/ 0 h 17"/>
                <a:gd name="T8" fmla="*/ 0 w 26"/>
                <a:gd name="T9" fmla="*/ 0 h 17"/>
                <a:gd name="T10" fmla="*/ 0 w 26"/>
                <a:gd name="T11" fmla="*/ 0 h 17"/>
                <a:gd name="T12" fmla="*/ 0 w 26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17"/>
                <a:gd name="T23" fmla="*/ 26 w 2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17">
                  <a:moveTo>
                    <a:pt x="0" y="16"/>
                  </a:moveTo>
                  <a:lnTo>
                    <a:pt x="0" y="16"/>
                  </a:lnTo>
                  <a:lnTo>
                    <a:pt x="25" y="1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61" name="Freeform 113"/>
            <p:cNvSpPr>
              <a:spLocks/>
            </p:cNvSpPr>
            <p:nvPr/>
          </p:nvSpPr>
          <p:spPr bwMode="auto">
            <a:xfrm>
              <a:off x="2254" y="2518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8 h 17"/>
                <a:gd name="T6" fmla="*/ 0 w 1"/>
                <a:gd name="T7" fmla="*/ 8 h 17"/>
                <a:gd name="T8" fmla="*/ 0 w 1"/>
                <a:gd name="T9" fmla="*/ 8 h 17"/>
                <a:gd name="T10" fmla="*/ 0 w 1"/>
                <a:gd name="T11" fmla="*/ 0 h 17"/>
                <a:gd name="T12" fmla="*/ 0 w 1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62" name="Freeform 114"/>
            <p:cNvSpPr>
              <a:spLocks/>
            </p:cNvSpPr>
            <p:nvPr/>
          </p:nvSpPr>
          <p:spPr bwMode="auto">
            <a:xfrm>
              <a:off x="2246" y="2518"/>
              <a:ext cx="17" cy="17"/>
            </a:xfrm>
            <a:custGeom>
              <a:avLst/>
              <a:gdLst>
                <a:gd name="T0" fmla="*/ 4 w 17"/>
                <a:gd name="T1" fmla="*/ 16 h 17"/>
                <a:gd name="T2" fmla="*/ 2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2 w 17"/>
                <a:gd name="T9" fmla="*/ 0 h 17"/>
                <a:gd name="T10" fmla="*/ 0 w 17"/>
                <a:gd name="T11" fmla="*/ 2 h 17"/>
                <a:gd name="T12" fmla="*/ 2 w 17"/>
                <a:gd name="T13" fmla="*/ 0 h 17"/>
                <a:gd name="T14" fmla="*/ 0 w 17"/>
                <a:gd name="T15" fmla="*/ 2 h 17"/>
                <a:gd name="T16" fmla="*/ 0 w 17"/>
                <a:gd name="T17" fmla="*/ 2 h 17"/>
                <a:gd name="T18" fmla="*/ 4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4" y="16"/>
                  </a:moveTo>
                  <a:lnTo>
                    <a:pt x="2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63" name="Freeform 115"/>
            <p:cNvSpPr>
              <a:spLocks/>
            </p:cNvSpPr>
            <p:nvPr/>
          </p:nvSpPr>
          <p:spPr bwMode="auto">
            <a:xfrm>
              <a:off x="2242" y="2519"/>
              <a:ext cx="17" cy="17"/>
            </a:xfrm>
            <a:custGeom>
              <a:avLst/>
              <a:gdLst>
                <a:gd name="T0" fmla="*/ 2 w 17"/>
                <a:gd name="T1" fmla="*/ 16 h 17"/>
                <a:gd name="T2" fmla="*/ 5 w 17"/>
                <a:gd name="T3" fmla="*/ 16 h 17"/>
                <a:gd name="T4" fmla="*/ 16 w 17"/>
                <a:gd name="T5" fmla="*/ 14 h 17"/>
                <a:gd name="T6" fmla="*/ 10 w 17"/>
                <a:gd name="T7" fmla="*/ 0 h 17"/>
                <a:gd name="T8" fmla="*/ 0 w 17"/>
                <a:gd name="T9" fmla="*/ 2 h 17"/>
                <a:gd name="T10" fmla="*/ 0 w 17"/>
                <a:gd name="T11" fmla="*/ 2 h 17"/>
                <a:gd name="T12" fmla="*/ 2 w 17"/>
                <a:gd name="T13" fmla="*/ 16 h 17"/>
                <a:gd name="T14" fmla="*/ 2 w 17"/>
                <a:gd name="T15" fmla="*/ 16 h 17"/>
                <a:gd name="T16" fmla="*/ 5 w 17"/>
                <a:gd name="T17" fmla="*/ 16 h 17"/>
                <a:gd name="T18" fmla="*/ 2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2" y="16"/>
                  </a:moveTo>
                  <a:lnTo>
                    <a:pt x="5" y="16"/>
                  </a:lnTo>
                  <a:lnTo>
                    <a:pt x="16" y="14"/>
                  </a:lnTo>
                  <a:lnTo>
                    <a:pt x="10" y="0"/>
                  </a:lnTo>
                  <a:lnTo>
                    <a:pt x="0" y="2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2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64" name="Freeform 116"/>
            <p:cNvSpPr>
              <a:spLocks/>
            </p:cNvSpPr>
            <p:nvPr/>
          </p:nvSpPr>
          <p:spPr bwMode="auto">
            <a:xfrm>
              <a:off x="2238" y="2520"/>
              <a:ext cx="17" cy="17"/>
            </a:xfrm>
            <a:custGeom>
              <a:avLst/>
              <a:gdLst>
                <a:gd name="T0" fmla="*/ 12 w 17"/>
                <a:gd name="T1" fmla="*/ 16 h 17"/>
                <a:gd name="T2" fmla="*/ 9 w 17"/>
                <a:gd name="T3" fmla="*/ 16 h 17"/>
                <a:gd name="T4" fmla="*/ 16 w 17"/>
                <a:gd name="T5" fmla="*/ 16 h 17"/>
                <a:gd name="T6" fmla="*/ 12 w 17"/>
                <a:gd name="T7" fmla="*/ 0 h 17"/>
                <a:gd name="T8" fmla="*/ 3 w 17"/>
                <a:gd name="T9" fmla="*/ 0 h 17"/>
                <a:gd name="T10" fmla="*/ 0 w 17"/>
                <a:gd name="T11" fmla="*/ 0 h 17"/>
                <a:gd name="T12" fmla="*/ 3 w 17"/>
                <a:gd name="T13" fmla="*/ 0 h 17"/>
                <a:gd name="T14" fmla="*/ 3 w 17"/>
                <a:gd name="T15" fmla="*/ 0 h 17"/>
                <a:gd name="T16" fmla="*/ 0 w 17"/>
                <a:gd name="T17" fmla="*/ 0 h 17"/>
                <a:gd name="T18" fmla="*/ 12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2" y="16"/>
                  </a:moveTo>
                  <a:lnTo>
                    <a:pt x="9" y="16"/>
                  </a:lnTo>
                  <a:lnTo>
                    <a:pt x="16" y="16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12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65" name="Freeform 117"/>
            <p:cNvSpPr>
              <a:spLocks/>
            </p:cNvSpPr>
            <p:nvPr/>
          </p:nvSpPr>
          <p:spPr bwMode="auto">
            <a:xfrm>
              <a:off x="2233" y="2520"/>
              <a:ext cx="17" cy="17"/>
            </a:xfrm>
            <a:custGeom>
              <a:avLst/>
              <a:gdLst>
                <a:gd name="T0" fmla="*/ 10 w 17"/>
                <a:gd name="T1" fmla="*/ 16 h 17"/>
                <a:gd name="T2" fmla="*/ 8 w 17"/>
                <a:gd name="T3" fmla="*/ 16 h 17"/>
                <a:gd name="T4" fmla="*/ 16 w 17"/>
                <a:gd name="T5" fmla="*/ 12 h 17"/>
                <a:gd name="T6" fmla="*/ 8 w 17"/>
                <a:gd name="T7" fmla="*/ 0 h 17"/>
                <a:gd name="T8" fmla="*/ 1 w 17"/>
                <a:gd name="T9" fmla="*/ 3 h 17"/>
                <a:gd name="T10" fmla="*/ 0 w 17"/>
                <a:gd name="T11" fmla="*/ 5 h 17"/>
                <a:gd name="T12" fmla="*/ 1 w 17"/>
                <a:gd name="T13" fmla="*/ 3 h 17"/>
                <a:gd name="T14" fmla="*/ 1 w 17"/>
                <a:gd name="T15" fmla="*/ 5 h 17"/>
                <a:gd name="T16" fmla="*/ 0 w 17"/>
                <a:gd name="T17" fmla="*/ 5 h 17"/>
                <a:gd name="T18" fmla="*/ 10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0" y="16"/>
                  </a:moveTo>
                  <a:lnTo>
                    <a:pt x="8" y="16"/>
                  </a:lnTo>
                  <a:lnTo>
                    <a:pt x="16" y="12"/>
                  </a:lnTo>
                  <a:lnTo>
                    <a:pt x="8" y="0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1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66" name="Freeform 118"/>
            <p:cNvSpPr>
              <a:spLocks/>
            </p:cNvSpPr>
            <p:nvPr/>
          </p:nvSpPr>
          <p:spPr bwMode="auto">
            <a:xfrm>
              <a:off x="2231" y="2523"/>
              <a:ext cx="17" cy="17"/>
            </a:xfrm>
            <a:custGeom>
              <a:avLst/>
              <a:gdLst>
                <a:gd name="T0" fmla="*/ 12 w 17"/>
                <a:gd name="T1" fmla="*/ 16 h 17"/>
                <a:gd name="T2" fmla="*/ 12 w 17"/>
                <a:gd name="T3" fmla="*/ 16 h 17"/>
                <a:gd name="T4" fmla="*/ 16 w 17"/>
                <a:gd name="T5" fmla="*/ 13 h 17"/>
                <a:gd name="T6" fmla="*/ 4 w 17"/>
                <a:gd name="T7" fmla="*/ 0 h 17"/>
                <a:gd name="T8" fmla="*/ 0 w 17"/>
                <a:gd name="T9" fmla="*/ 4 h 17"/>
                <a:gd name="T10" fmla="*/ 2 w 17"/>
                <a:gd name="T11" fmla="*/ 4 h 17"/>
                <a:gd name="T12" fmla="*/ 12 w 17"/>
                <a:gd name="T13" fmla="*/ 16 h 17"/>
                <a:gd name="T14" fmla="*/ 12 w 17"/>
                <a:gd name="T15" fmla="*/ 16 h 17"/>
                <a:gd name="T16" fmla="*/ 12 w 1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2" y="16"/>
                  </a:moveTo>
                  <a:lnTo>
                    <a:pt x="12" y="16"/>
                  </a:lnTo>
                  <a:lnTo>
                    <a:pt x="16" y="13"/>
                  </a:lnTo>
                  <a:lnTo>
                    <a:pt x="4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67" name="Freeform 119"/>
            <p:cNvSpPr>
              <a:spLocks/>
            </p:cNvSpPr>
            <p:nvPr/>
          </p:nvSpPr>
          <p:spPr bwMode="auto">
            <a:xfrm>
              <a:off x="2225" y="2525"/>
              <a:ext cx="17" cy="17"/>
            </a:xfrm>
            <a:custGeom>
              <a:avLst/>
              <a:gdLst>
                <a:gd name="T0" fmla="*/ 8 w 17"/>
                <a:gd name="T1" fmla="*/ 14 h 17"/>
                <a:gd name="T2" fmla="*/ 6 w 17"/>
                <a:gd name="T3" fmla="*/ 16 h 17"/>
                <a:gd name="T4" fmla="*/ 16 w 17"/>
                <a:gd name="T5" fmla="*/ 7 h 17"/>
                <a:gd name="T6" fmla="*/ 9 w 17"/>
                <a:gd name="T7" fmla="*/ 0 h 17"/>
                <a:gd name="T8" fmla="*/ 1 w 17"/>
                <a:gd name="T9" fmla="*/ 7 h 17"/>
                <a:gd name="T10" fmla="*/ 0 w 17"/>
                <a:gd name="T11" fmla="*/ 8 h 17"/>
                <a:gd name="T12" fmla="*/ 1 w 17"/>
                <a:gd name="T13" fmla="*/ 7 h 17"/>
                <a:gd name="T14" fmla="*/ 0 w 17"/>
                <a:gd name="T15" fmla="*/ 8 h 17"/>
                <a:gd name="T16" fmla="*/ 0 w 17"/>
                <a:gd name="T17" fmla="*/ 8 h 17"/>
                <a:gd name="T18" fmla="*/ 8 w 17"/>
                <a:gd name="T19" fmla="*/ 1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8" y="14"/>
                  </a:moveTo>
                  <a:lnTo>
                    <a:pt x="6" y="16"/>
                  </a:lnTo>
                  <a:lnTo>
                    <a:pt x="16" y="7"/>
                  </a:lnTo>
                  <a:lnTo>
                    <a:pt x="9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7"/>
                  </a:lnTo>
                  <a:lnTo>
                    <a:pt x="0" y="8"/>
                  </a:lnTo>
                  <a:lnTo>
                    <a:pt x="8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68" name="Freeform 120"/>
            <p:cNvSpPr>
              <a:spLocks/>
            </p:cNvSpPr>
            <p:nvPr/>
          </p:nvSpPr>
          <p:spPr bwMode="auto">
            <a:xfrm>
              <a:off x="2222" y="2531"/>
              <a:ext cx="17" cy="17"/>
            </a:xfrm>
            <a:custGeom>
              <a:avLst/>
              <a:gdLst>
                <a:gd name="T0" fmla="*/ 12 w 17"/>
                <a:gd name="T1" fmla="*/ 16 h 17"/>
                <a:gd name="T2" fmla="*/ 10 w 17"/>
                <a:gd name="T3" fmla="*/ 16 h 17"/>
                <a:gd name="T4" fmla="*/ 16 w 17"/>
                <a:gd name="T5" fmla="*/ 9 h 17"/>
                <a:gd name="T6" fmla="*/ 5 w 17"/>
                <a:gd name="T7" fmla="*/ 0 h 17"/>
                <a:gd name="T8" fmla="*/ 1 w 17"/>
                <a:gd name="T9" fmla="*/ 6 h 17"/>
                <a:gd name="T10" fmla="*/ 0 w 17"/>
                <a:gd name="T11" fmla="*/ 6 h 17"/>
                <a:gd name="T12" fmla="*/ 1 w 17"/>
                <a:gd name="T13" fmla="*/ 6 h 17"/>
                <a:gd name="T14" fmla="*/ 1 w 17"/>
                <a:gd name="T15" fmla="*/ 6 h 17"/>
                <a:gd name="T16" fmla="*/ 0 w 17"/>
                <a:gd name="T17" fmla="*/ 6 h 17"/>
                <a:gd name="T18" fmla="*/ 12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2" y="16"/>
                  </a:moveTo>
                  <a:lnTo>
                    <a:pt x="10" y="16"/>
                  </a:lnTo>
                  <a:lnTo>
                    <a:pt x="16" y="9"/>
                  </a:lnTo>
                  <a:lnTo>
                    <a:pt x="5" y="0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2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69" name="Freeform 121"/>
            <p:cNvSpPr>
              <a:spLocks/>
            </p:cNvSpPr>
            <p:nvPr/>
          </p:nvSpPr>
          <p:spPr bwMode="auto">
            <a:xfrm>
              <a:off x="2220" y="2534"/>
              <a:ext cx="17" cy="17"/>
            </a:xfrm>
            <a:custGeom>
              <a:avLst/>
              <a:gdLst>
                <a:gd name="T0" fmla="*/ 12 w 17"/>
                <a:gd name="T1" fmla="*/ 16 h 17"/>
                <a:gd name="T2" fmla="*/ 12 w 17"/>
                <a:gd name="T3" fmla="*/ 16 h 17"/>
                <a:gd name="T4" fmla="*/ 16 w 17"/>
                <a:gd name="T5" fmla="*/ 9 h 17"/>
                <a:gd name="T6" fmla="*/ 3 w 17"/>
                <a:gd name="T7" fmla="*/ 0 h 17"/>
                <a:gd name="T8" fmla="*/ 0 w 17"/>
                <a:gd name="T9" fmla="*/ 9 h 17"/>
                <a:gd name="T10" fmla="*/ 0 w 17"/>
                <a:gd name="T11" fmla="*/ 9 h 17"/>
                <a:gd name="T12" fmla="*/ 12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2" y="16"/>
                  </a:moveTo>
                  <a:lnTo>
                    <a:pt x="12" y="16"/>
                  </a:lnTo>
                  <a:lnTo>
                    <a:pt x="16" y="9"/>
                  </a:lnTo>
                  <a:lnTo>
                    <a:pt x="3" y="0"/>
                  </a:lnTo>
                  <a:lnTo>
                    <a:pt x="0" y="9"/>
                  </a:lnTo>
                  <a:lnTo>
                    <a:pt x="12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70" name="Freeform 122"/>
            <p:cNvSpPr>
              <a:spLocks/>
            </p:cNvSpPr>
            <p:nvPr/>
          </p:nvSpPr>
          <p:spPr bwMode="auto">
            <a:xfrm>
              <a:off x="2219" y="2538"/>
              <a:ext cx="17" cy="17"/>
            </a:xfrm>
            <a:custGeom>
              <a:avLst/>
              <a:gdLst>
                <a:gd name="T0" fmla="*/ 14 w 17"/>
                <a:gd name="T1" fmla="*/ 13 h 17"/>
                <a:gd name="T2" fmla="*/ 14 w 17"/>
                <a:gd name="T3" fmla="*/ 16 h 17"/>
                <a:gd name="T4" fmla="*/ 16 w 17"/>
                <a:gd name="T5" fmla="*/ 6 h 17"/>
                <a:gd name="T6" fmla="*/ 2 w 17"/>
                <a:gd name="T7" fmla="*/ 0 h 17"/>
                <a:gd name="T8" fmla="*/ 0 w 17"/>
                <a:gd name="T9" fmla="*/ 6 h 17"/>
                <a:gd name="T10" fmla="*/ 0 w 17"/>
                <a:gd name="T11" fmla="*/ 9 h 17"/>
                <a:gd name="T12" fmla="*/ 0 w 17"/>
                <a:gd name="T13" fmla="*/ 6 h 17"/>
                <a:gd name="T14" fmla="*/ 0 w 17"/>
                <a:gd name="T15" fmla="*/ 9 h 17"/>
                <a:gd name="T16" fmla="*/ 0 w 17"/>
                <a:gd name="T17" fmla="*/ 9 h 17"/>
                <a:gd name="T18" fmla="*/ 14 w 17"/>
                <a:gd name="T19" fmla="*/ 13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4" y="13"/>
                  </a:moveTo>
                  <a:lnTo>
                    <a:pt x="14" y="16"/>
                  </a:lnTo>
                  <a:lnTo>
                    <a:pt x="16" y="6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9"/>
                  </a:lnTo>
                  <a:lnTo>
                    <a:pt x="14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71" name="Freeform 123"/>
            <p:cNvSpPr>
              <a:spLocks/>
            </p:cNvSpPr>
            <p:nvPr/>
          </p:nvSpPr>
          <p:spPr bwMode="auto">
            <a:xfrm>
              <a:off x="2218" y="2542"/>
              <a:ext cx="17" cy="17"/>
            </a:xfrm>
            <a:custGeom>
              <a:avLst/>
              <a:gdLst>
                <a:gd name="T0" fmla="*/ 12 w 17"/>
                <a:gd name="T1" fmla="*/ 16 h 17"/>
                <a:gd name="T2" fmla="*/ 12 w 17"/>
                <a:gd name="T3" fmla="*/ 16 h 17"/>
                <a:gd name="T4" fmla="*/ 16 w 17"/>
                <a:gd name="T5" fmla="*/ 5 h 17"/>
                <a:gd name="T6" fmla="*/ 2 w 17"/>
                <a:gd name="T7" fmla="*/ 0 h 17"/>
                <a:gd name="T8" fmla="*/ 0 w 17"/>
                <a:gd name="T9" fmla="*/ 8 h 17"/>
                <a:gd name="T10" fmla="*/ 0 w 17"/>
                <a:gd name="T11" fmla="*/ 8 h 17"/>
                <a:gd name="T12" fmla="*/ 0 w 17"/>
                <a:gd name="T13" fmla="*/ 8 h 17"/>
                <a:gd name="T14" fmla="*/ 0 w 17"/>
                <a:gd name="T15" fmla="*/ 8 h 17"/>
                <a:gd name="T16" fmla="*/ 0 w 17"/>
                <a:gd name="T17" fmla="*/ 8 h 17"/>
                <a:gd name="T18" fmla="*/ 12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2" y="16"/>
                  </a:moveTo>
                  <a:lnTo>
                    <a:pt x="12" y="16"/>
                  </a:lnTo>
                  <a:lnTo>
                    <a:pt x="16" y="5"/>
                  </a:lnTo>
                  <a:lnTo>
                    <a:pt x="2" y="0"/>
                  </a:lnTo>
                  <a:lnTo>
                    <a:pt x="0" y="8"/>
                  </a:lnTo>
                  <a:lnTo>
                    <a:pt x="12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72" name="Freeform 124"/>
            <p:cNvSpPr>
              <a:spLocks/>
            </p:cNvSpPr>
            <p:nvPr/>
          </p:nvSpPr>
          <p:spPr bwMode="auto">
            <a:xfrm>
              <a:off x="2216" y="2545"/>
              <a:ext cx="17" cy="17"/>
            </a:xfrm>
            <a:custGeom>
              <a:avLst/>
              <a:gdLst>
                <a:gd name="T0" fmla="*/ 14 w 17"/>
                <a:gd name="T1" fmla="*/ 13 h 17"/>
                <a:gd name="T2" fmla="*/ 14 w 17"/>
                <a:gd name="T3" fmla="*/ 16 h 17"/>
                <a:gd name="T4" fmla="*/ 16 w 17"/>
                <a:gd name="T5" fmla="*/ 6 h 17"/>
                <a:gd name="T6" fmla="*/ 4 w 17"/>
                <a:gd name="T7" fmla="*/ 0 h 17"/>
                <a:gd name="T8" fmla="*/ 0 w 17"/>
                <a:gd name="T9" fmla="*/ 9 h 17"/>
                <a:gd name="T10" fmla="*/ 0 w 17"/>
                <a:gd name="T11" fmla="*/ 11 h 17"/>
                <a:gd name="T12" fmla="*/ 0 w 17"/>
                <a:gd name="T13" fmla="*/ 9 h 17"/>
                <a:gd name="T14" fmla="*/ 0 w 17"/>
                <a:gd name="T15" fmla="*/ 11 h 17"/>
                <a:gd name="T16" fmla="*/ 0 w 17"/>
                <a:gd name="T17" fmla="*/ 11 h 17"/>
                <a:gd name="T18" fmla="*/ 14 w 17"/>
                <a:gd name="T19" fmla="*/ 13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4" y="13"/>
                  </a:moveTo>
                  <a:lnTo>
                    <a:pt x="14" y="16"/>
                  </a:lnTo>
                  <a:lnTo>
                    <a:pt x="16" y="6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4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73" name="Freeform 125"/>
            <p:cNvSpPr>
              <a:spLocks/>
            </p:cNvSpPr>
            <p:nvPr/>
          </p:nvSpPr>
          <p:spPr bwMode="auto">
            <a:xfrm>
              <a:off x="2215" y="255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6 w 17"/>
                <a:gd name="T5" fmla="*/ 4 h 17"/>
                <a:gd name="T6" fmla="*/ 2 w 17"/>
                <a:gd name="T7" fmla="*/ 0 h 17"/>
                <a:gd name="T8" fmla="*/ 2 w 17"/>
                <a:gd name="T9" fmla="*/ 12 h 17"/>
                <a:gd name="T10" fmla="*/ 0 w 17"/>
                <a:gd name="T11" fmla="*/ 16 h 17"/>
                <a:gd name="T12" fmla="*/ 2 w 17"/>
                <a:gd name="T13" fmla="*/ 12 h 17"/>
                <a:gd name="T14" fmla="*/ 0 w 17"/>
                <a:gd name="T15" fmla="*/ 12 h 17"/>
                <a:gd name="T16" fmla="*/ 0 w 17"/>
                <a:gd name="T17" fmla="*/ 16 h 17"/>
                <a:gd name="T18" fmla="*/ 16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6" y="4"/>
                  </a:lnTo>
                  <a:lnTo>
                    <a:pt x="2" y="0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74" name="Freeform 126"/>
            <p:cNvSpPr>
              <a:spLocks/>
            </p:cNvSpPr>
            <p:nvPr/>
          </p:nvSpPr>
          <p:spPr bwMode="auto">
            <a:xfrm>
              <a:off x="2215" y="255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w 17"/>
                <a:gd name="T11" fmla="*/ 16 h 17"/>
                <a:gd name="T12" fmla="*/ 0 w 17"/>
                <a:gd name="T13" fmla="*/ 16 h 17"/>
                <a:gd name="T14" fmla="*/ 0 w 17"/>
                <a:gd name="T15" fmla="*/ 16 h 17"/>
                <a:gd name="T16" fmla="*/ 0 w 17"/>
                <a:gd name="T17" fmla="*/ 16 h 17"/>
                <a:gd name="T18" fmla="*/ 16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75" name="Freeform 127"/>
            <p:cNvSpPr>
              <a:spLocks/>
            </p:cNvSpPr>
            <p:nvPr/>
          </p:nvSpPr>
          <p:spPr bwMode="auto">
            <a:xfrm>
              <a:off x="2215" y="2559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8 w 17"/>
                <a:gd name="T3" fmla="*/ 0 h 1"/>
                <a:gd name="T4" fmla="*/ 8 w 17"/>
                <a:gd name="T5" fmla="*/ 0 h 1"/>
                <a:gd name="T6" fmla="*/ 8 w 17"/>
                <a:gd name="T7" fmla="*/ 0 h 1"/>
                <a:gd name="T8" fmla="*/ 8 w 17"/>
                <a:gd name="T9" fmla="*/ 0 h 1"/>
                <a:gd name="T10" fmla="*/ 0 w 17"/>
                <a:gd name="T11" fmla="*/ 0 h 1"/>
                <a:gd name="T12" fmla="*/ 0 w 17"/>
                <a:gd name="T13" fmla="*/ 0 h 1"/>
                <a:gd name="T14" fmla="*/ 0 w 17"/>
                <a:gd name="T15" fmla="*/ 0 h 1"/>
                <a:gd name="T16" fmla="*/ 0 w 17"/>
                <a:gd name="T17" fmla="*/ 0 h 1"/>
                <a:gd name="T18" fmla="*/ 16 w 17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"/>
                <a:gd name="T32" fmla="*/ 17 w 17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76" name="Freeform 128"/>
            <p:cNvSpPr>
              <a:spLocks/>
            </p:cNvSpPr>
            <p:nvPr/>
          </p:nvSpPr>
          <p:spPr bwMode="auto">
            <a:xfrm>
              <a:off x="2215" y="2559"/>
              <a:ext cx="17" cy="134"/>
            </a:xfrm>
            <a:custGeom>
              <a:avLst/>
              <a:gdLst>
                <a:gd name="T0" fmla="*/ 8 w 17"/>
                <a:gd name="T1" fmla="*/ 133 h 134"/>
                <a:gd name="T2" fmla="*/ 16 w 17"/>
                <a:gd name="T3" fmla="*/ 133 h 134"/>
                <a:gd name="T4" fmla="*/ 14 w 17"/>
                <a:gd name="T5" fmla="*/ 0 h 134"/>
                <a:gd name="T6" fmla="*/ 0 w 17"/>
                <a:gd name="T7" fmla="*/ 0 h 134"/>
                <a:gd name="T8" fmla="*/ 1 w 17"/>
                <a:gd name="T9" fmla="*/ 133 h 134"/>
                <a:gd name="T10" fmla="*/ 8 w 17"/>
                <a:gd name="T11" fmla="*/ 133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34"/>
                <a:gd name="T20" fmla="*/ 17 w 17"/>
                <a:gd name="T21" fmla="*/ 134 h 1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34">
                  <a:moveTo>
                    <a:pt x="8" y="133"/>
                  </a:moveTo>
                  <a:lnTo>
                    <a:pt x="16" y="13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1" y="133"/>
                  </a:lnTo>
                  <a:lnTo>
                    <a:pt x="8" y="1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77" name="Freeform 129"/>
            <p:cNvSpPr>
              <a:spLocks/>
            </p:cNvSpPr>
            <p:nvPr/>
          </p:nvSpPr>
          <p:spPr bwMode="auto">
            <a:xfrm>
              <a:off x="2266" y="2519"/>
              <a:ext cx="60" cy="123"/>
            </a:xfrm>
            <a:custGeom>
              <a:avLst/>
              <a:gdLst>
                <a:gd name="T0" fmla="*/ 0 w 60"/>
                <a:gd name="T1" fmla="*/ 0 h 123"/>
                <a:gd name="T2" fmla="*/ 59 w 60"/>
                <a:gd name="T3" fmla="*/ 0 h 123"/>
                <a:gd name="T4" fmla="*/ 59 w 60"/>
                <a:gd name="T5" fmla="*/ 43 h 123"/>
                <a:gd name="T6" fmla="*/ 30 w 60"/>
                <a:gd name="T7" fmla="*/ 122 h 123"/>
                <a:gd name="T8" fmla="*/ 0 w 60"/>
                <a:gd name="T9" fmla="*/ 43 h 123"/>
                <a:gd name="T10" fmla="*/ 0 w 60"/>
                <a:gd name="T11" fmla="*/ 0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123"/>
                <a:gd name="T20" fmla="*/ 60 w 60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123">
                  <a:moveTo>
                    <a:pt x="0" y="0"/>
                  </a:moveTo>
                  <a:lnTo>
                    <a:pt x="59" y="0"/>
                  </a:lnTo>
                  <a:lnTo>
                    <a:pt x="59" y="43"/>
                  </a:lnTo>
                  <a:lnTo>
                    <a:pt x="30" y="122"/>
                  </a:ln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78" name="Freeform 130"/>
            <p:cNvSpPr>
              <a:spLocks/>
            </p:cNvSpPr>
            <p:nvPr/>
          </p:nvSpPr>
          <p:spPr bwMode="auto">
            <a:xfrm>
              <a:off x="2266" y="2515"/>
              <a:ext cx="64" cy="17"/>
            </a:xfrm>
            <a:custGeom>
              <a:avLst/>
              <a:gdLst>
                <a:gd name="T0" fmla="*/ 63 w 64"/>
                <a:gd name="T1" fmla="*/ 8 h 17"/>
                <a:gd name="T2" fmla="*/ 59 w 64"/>
                <a:gd name="T3" fmla="*/ 0 h 17"/>
                <a:gd name="T4" fmla="*/ 0 w 64"/>
                <a:gd name="T5" fmla="*/ 0 h 17"/>
                <a:gd name="T6" fmla="*/ 0 w 64"/>
                <a:gd name="T7" fmla="*/ 16 h 17"/>
                <a:gd name="T8" fmla="*/ 59 w 64"/>
                <a:gd name="T9" fmla="*/ 16 h 17"/>
                <a:gd name="T10" fmla="*/ 55 w 64"/>
                <a:gd name="T11" fmla="*/ 8 h 17"/>
                <a:gd name="T12" fmla="*/ 63 w 64"/>
                <a:gd name="T13" fmla="*/ 8 h 17"/>
                <a:gd name="T14" fmla="*/ 63 w 64"/>
                <a:gd name="T15" fmla="*/ 0 h 17"/>
                <a:gd name="T16" fmla="*/ 59 w 64"/>
                <a:gd name="T17" fmla="*/ 0 h 17"/>
                <a:gd name="T18" fmla="*/ 63 w 64"/>
                <a:gd name="T19" fmla="*/ 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17"/>
                <a:gd name="T32" fmla="*/ 64 w 64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17">
                  <a:moveTo>
                    <a:pt x="63" y="8"/>
                  </a:moveTo>
                  <a:lnTo>
                    <a:pt x="59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59" y="16"/>
                  </a:lnTo>
                  <a:lnTo>
                    <a:pt x="55" y="8"/>
                  </a:lnTo>
                  <a:lnTo>
                    <a:pt x="63" y="8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6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79" name="Freeform 131"/>
            <p:cNvSpPr>
              <a:spLocks/>
            </p:cNvSpPr>
            <p:nvPr/>
          </p:nvSpPr>
          <p:spPr bwMode="auto">
            <a:xfrm>
              <a:off x="2321" y="2519"/>
              <a:ext cx="17" cy="46"/>
            </a:xfrm>
            <a:custGeom>
              <a:avLst/>
              <a:gdLst>
                <a:gd name="T0" fmla="*/ 16 w 17"/>
                <a:gd name="T1" fmla="*/ 45 h 46"/>
                <a:gd name="T2" fmla="*/ 16 w 17"/>
                <a:gd name="T3" fmla="*/ 43 h 46"/>
                <a:gd name="T4" fmla="*/ 16 w 17"/>
                <a:gd name="T5" fmla="*/ 0 h 46"/>
                <a:gd name="T6" fmla="*/ 0 w 17"/>
                <a:gd name="T7" fmla="*/ 0 h 46"/>
                <a:gd name="T8" fmla="*/ 0 w 17"/>
                <a:gd name="T9" fmla="*/ 43 h 46"/>
                <a:gd name="T10" fmla="*/ 2 w 17"/>
                <a:gd name="T11" fmla="*/ 42 h 46"/>
                <a:gd name="T12" fmla="*/ 16 w 17"/>
                <a:gd name="T13" fmla="*/ 45 h 46"/>
                <a:gd name="T14" fmla="*/ 16 w 17"/>
                <a:gd name="T15" fmla="*/ 44 h 46"/>
                <a:gd name="T16" fmla="*/ 16 w 17"/>
                <a:gd name="T17" fmla="*/ 43 h 46"/>
                <a:gd name="T18" fmla="*/ 16 w 17"/>
                <a:gd name="T19" fmla="*/ 45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46"/>
                <a:gd name="T32" fmla="*/ 17 w 17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46">
                  <a:moveTo>
                    <a:pt x="16" y="45"/>
                  </a:moveTo>
                  <a:lnTo>
                    <a:pt x="16" y="43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2" y="42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6" y="4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0" name="Freeform 132"/>
            <p:cNvSpPr>
              <a:spLocks/>
            </p:cNvSpPr>
            <p:nvPr/>
          </p:nvSpPr>
          <p:spPr bwMode="auto">
            <a:xfrm>
              <a:off x="2292" y="2561"/>
              <a:ext cx="38" cy="92"/>
            </a:xfrm>
            <a:custGeom>
              <a:avLst/>
              <a:gdLst>
                <a:gd name="T0" fmla="*/ 0 w 38"/>
                <a:gd name="T1" fmla="*/ 81 h 92"/>
                <a:gd name="T2" fmla="*/ 7 w 38"/>
                <a:gd name="T3" fmla="*/ 81 h 92"/>
                <a:gd name="T4" fmla="*/ 37 w 38"/>
                <a:gd name="T5" fmla="*/ 3 h 92"/>
                <a:gd name="T6" fmla="*/ 30 w 38"/>
                <a:gd name="T7" fmla="*/ 0 h 92"/>
                <a:gd name="T8" fmla="*/ 0 w 38"/>
                <a:gd name="T9" fmla="*/ 79 h 92"/>
                <a:gd name="T10" fmla="*/ 7 w 38"/>
                <a:gd name="T11" fmla="*/ 79 h 92"/>
                <a:gd name="T12" fmla="*/ 0 w 38"/>
                <a:gd name="T13" fmla="*/ 81 h 92"/>
                <a:gd name="T14" fmla="*/ 4 w 38"/>
                <a:gd name="T15" fmla="*/ 91 h 92"/>
                <a:gd name="T16" fmla="*/ 7 w 38"/>
                <a:gd name="T17" fmla="*/ 81 h 92"/>
                <a:gd name="T18" fmla="*/ 0 w 38"/>
                <a:gd name="T19" fmla="*/ 81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92"/>
                <a:gd name="T32" fmla="*/ 38 w 38"/>
                <a:gd name="T33" fmla="*/ 92 h 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92">
                  <a:moveTo>
                    <a:pt x="0" y="81"/>
                  </a:moveTo>
                  <a:lnTo>
                    <a:pt x="7" y="81"/>
                  </a:lnTo>
                  <a:lnTo>
                    <a:pt x="37" y="3"/>
                  </a:lnTo>
                  <a:lnTo>
                    <a:pt x="30" y="0"/>
                  </a:lnTo>
                  <a:lnTo>
                    <a:pt x="0" y="79"/>
                  </a:lnTo>
                  <a:lnTo>
                    <a:pt x="7" y="79"/>
                  </a:lnTo>
                  <a:lnTo>
                    <a:pt x="0" y="81"/>
                  </a:lnTo>
                  <a:lnTo>
                    <a:pt x="4" y="91"/>
                  </a:lnTo>
                  <a:lnTo>
                    <a:pt x="7" y="81"/>
                  </a:lnTo>
                  <a:lnTo>
                    <a:pt x="0" y="8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1" name="Freeform 133"/>
            <p:cNvSpPr>
              <a:spLocks/>
            </p:cNvSpPr>
            <p:nvPr/>
          </p:nvSpPr>
          <p:spPr bwMode="auto">
            <a:xfrm>
              <a:off x="2262" y="2561"/>
              <a:ext cx="38" cy="82"/>
            </a:xfrm>
            <a:custGeom>
              <a:avLst/>
              <a:gdLst>
                <a:gd name="T0" fmla="*/ 0 w 38"/>
                <a:gd name="T1" fmla="*/ 1 h 82"/>
                <a:gd name="T2" fmla="*/ 0 w 38"/>
                <a:gd name="T3" fmla="*/ 3 h 82"/>
                <a:gd name="T4" fmla="*/ 30 w 38"/>
                <a:gd name="T5" fmla="*/ 81 h 82"/>
                <a:gd name="T6" fmla="*/ 37 w 38"/>
                <a:gd name="T7" fmla="*/ 79 h 82"/>
                <a:gd name="T8" fmla="*/ 7 w 38"/>
                <a:gd name="T9" fmla="*/ 0 h 82"/>
                <a:gd name="T10" fmla="*/ 8 w 38"/>
                <a:gd name="T11" fmla="*/ 1 h 82"/>
                <a:gd name="T12" fmla="*/ 0 w 38"/>
                <a:gd name="T13" fmla="*/ 1 h 82"/>
                <a:gd name="T14" fmla="*/ 0 w 38"/>
                <a:gd name="T15" fmla="*/ 2 h 82"/>
                <a:gd name="T16" fmla="*/ 0 w 38"/>
                <a:gd name="T17" fmla="*/ 3 h 82"/>
                <a:gd name="T18" fmla="*/ 0 w 38"/>
                <a:gd name="T19" fmla="*/ 1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82"/>
                <a:gd name="T32" fmla="*/ 38 w 38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82">
                  <a:moveTo>
                    <a:pt x="0" y="1"/>
                  </a:moveTo>
                  <a:lnTo>
                    <a:pt x="0" y="3"/>
                  </a:lnTo>
                  <a:lnTo>
                    <a:pt x="30" y="81"/>
                  </a:lnTo>
                  <a:lnTo>
                    <a:pt x="37" y="79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2" name="Freeform 134"/>
            <p:cNvSpPr>
              <a:spLocks/>
            </p:cNvSpPr>
            <p:nvPr/>
          </p:nvSpPr>
          <p:spPr bwMode="auto">
            <a:xfrm>
              <a:off x="2262" y="2515"/>
              <a:ext cx="17" cy="48"/>
            </a:xfrm>
            <a:custGeom>
              <a:avLst/>
              <a:gdLst>
                <a:gd name="T0" fmla="*/ 8 w 17"/>
                <a:gd name="T1" fmla="*/ 0 h 48"/>
                <a:gd name="T2" fmla="*/ 0 w 17"/>
                <a:gd name="T3" fmla="*/ 4 h 48"/>
                <a:gd name="T4" fmla="*/ 0 w 17"/>
                <a:gd name="T5" fmla="*/ 47 h 48"/>
                <a:gd name="T6" fmla="*/ 16 w 17"/>
                <a:gd name="T7" fmla="*/ 47 h 48"/>
                <a:gd name="T8" fmla="*/ 16 w 17"/>
                <a:gd name="T9" fmla="*/ 4 h 48"/>
                <a:gd name="T10" fmla="*/ 8 w 17"/>
                <a:gd name="T11" fmla="*/ 8 h 48"/>
                <a:gd name="T12" fmla="*/ 8 w 17"/>
                <a:gd name="T13" fmla="*/ 0 h 48"/>
                <a:gd name="T14" fmla="*/ 0 w 17"/>
                <a:gd name="T15" fmla="*/ 0 h 48"/>
                <a:gd name="T16" fmla="*/ 0 w 17"/>
                <a:gd name="T17" fmla="*/ 4 h 48"/>
                <a:gd name="T18" fmla="*/ 8 w 17"/>
                <a:gd name="T19" fmla="*/ 0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48"/>
                <a:gd name="T32" fmla="*/ 17 w 17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48">
                  <a:moveTo>
                    <a:pt x="8" y="0"/>
                  </a:moveTo>
                  <a:lnTo>
                    <a:pt x="0" y="4"/>
                  </a:lnTo>
                  <a:lnTo>
                    <a:pt x="0" y="47"/>
                  </a:lnTo>
                  <a:lnTo>
                    <a:pt x="16" y="47"/>
                  </a:lnTo>
                  <a:lnTo>
                    <a:pt x="16" y="4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" name="Freeform 135"/>
            <p:cNvSpPr>
              <a:spLocks/>
            </p:cNvSpPr>
            <p:nvPr/>
          </p:nvSpPr>
          <p:spPr bwMode="auto">
            <a:xfrm>
              <a:off x="2335" y="2475"/>
              <a:ext cx="55" cy="129"/>
            </a:xfrm>
            <a:custGeom>
              <a:avLst/>
              <a:gdLst>
                <a:gd name="T0" fmla="*/ 0 w 55"/>
                <a:gd name="T1" fmla="*/ 0 h 129"/>
                <a:gd name="T2" fmla="*/ 54 w 55"/>
                <a:gd name="T3" fmla="*/ 0 h 129"/>
                <a:gd name="T4" fmla="*/ 54 w 55"/>
                <a:gd name="T5" fmla="*/ 49 h 129"/>
                <a:gd name="T6" fmla="*/ 27 w 55"/>
                <a:gd name="T7" fmla="*/ 128 h 129"/>
                <a:gd name="T8" fmla="*/ 0 w 55"/>
                <a:gd name="T9" fmla="*/ 51 h 129"/>
                <a:gd name="T10" fmla="*/ 0 w 55"/>
                <a:gd name="T11" fmla="*/ 0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129"/>
                <a:gd name="T20" fmla="*/ 55 w 55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129">
                  <a:moveTo>
                    <a:pt x="0" y="0"/>
                  </a:moveTo>
                  <a:lnTo>
                    <a:pt x="54" y="0"/>
                  </a:lnTo>
                  <a:lnTo>
                    <a:pt x="54" y="49"/>
                  </a:lnTo>
                  <a:lnTo>
                    <a:pt x="27" y="128"/>
                  </a:lnTo>
                  <a:lnTo>
                    <a:pt x="0" y="5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" name="Freeform 136"/>
            <p:cNvSpPr>
              <a:spLocks/>
            </p:cNvSpPr>
            <p:nvPr/>
          </p:nvSpPr>
          <p:spPr bwMode="auto">
            <a:xfrm>
              <a:off x="2335" y="2471"/>
              <a:ext cx="59" cy="17"/>
            </a:xfrm>
            <a:custGeom>
              <a:avLst/>
              <a:gdLst>
                <a:gd name="T0" fmla="*/ 58 w 59"/>
                <a:gd name="T1" fmla="*/ 8 h 17"/>
                <a:gd name="T2" fmla="*/ 54 w 59"/>
                <a:gd name="T3" fmla="*/ 0 h 17"/>
                <a:gd name="T4" fmla="*/ 0 w 59"/>
                <a:gd name="T5" fmla="*/ 0 h 17"/>
                <a:gd name="T6" fmla="*/ 0 w 59"/>
                <a:gd name="T7" fmla="*/ 16 h 17"/>
                <a:gd name="T8" fmla="*/ 54 w 59"/>
                <a:gd name="T9" fmla="*/ 16 h 17"/>
                <a:gd name="T10" fmla="*/ 50 w 59"/>
                <a:gd name="T11" fmla="*/ 8 h 17"/>
                <a:gd name="T12" fmla="*/ 58 w 59"/>
                <a:gd name="T13" fmla="*/ 8 h 17"/>
                <a:gd name="T14" fmla="*/ 58 w 59"/>
                <a:gd name="T15" fmla="*/ 0 h 17"/>
                <a:gd name="T16" fmla="*/ 54 w 59"/>
                <a:gd name="T17" fmla="*/ 0 h 17"/>
                <a:gd name="T18" fmla="*/ 58 w 59"/>
                <a:gd name="T19" fmla="*/ 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17"/>
                <a:gd name="T32" fmla="*/ 59 w 59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17">
                  <a:moveTo>
                    <a:pt x="58" y="8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54" y="16"/>
                  </a:lnTo>
                  <a:lnTo>
                    <a:pt x="50" y="8"/>
                  </a:lnTo>
                  <a:lnTo>
                    <a:pt x="58" y="8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8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" name="Freeform 137"/>
            <p:cNvSpPr>
              <a:spLocks/>
            </p:cNvSpPr>
            <p:nvPr/>
          </p:nvSpPr>
          <p:spPr bwMode="auto">
            <a:xfrm>
              <a:off x="2385" y="2475"/>
              <a:ext cx="17" cy="51"/>
            </a:xfrm>
            <a:custGeom>
              <a:avLst/>
              <a:gdLst>
                <a:gd name="T0" fmla="*/ 14 w 17"/>
                <a:gd name="T1" fmla="*/ 50 h 51"/>
                <a:gd name="T2" fmla="*/ 16 w 17"/>
                <a:gd name="T3" fmla="*/ 49 h 51"/>
                <a:gd name="T4" fmla="*/ 16 w 17"/>
                <a:gd name="T5" fmla="*/ 0 h 51"/>
                <a:gd name="T6" fmla="*/ 0 w 17"/>
                <a:gd name="T7" fmla="*/ 0 h 51"/>
                <a:gd name="T8" fmla="*/ 0 w 17"/>
                <a:gd name="T9" fmla="*/ 49 h 51"/>
                <a:gd name="T10" fmla="*/ 2 w 17"/>
                <a:gd name="T11" fmla="*/ 48 h 51"/>
                <a:gd name="T12" fmla="*/ 14 w 17"/>
                <a:gd name="T13" fmla="*/ 50 h 51"/>
                <a:gd name="T14" fmla="*/ 16 w 17"/>
                <a:gd name="T15" fmla="*/ 50 h 51"/>
                <a:gd name="T16" fmla="*/ 16 w 17"/>
                <a:gd name="T17" fmla="*/ 49 h 51"/>
                <a:gd name="T18" fmla="*/ 14 w 17"/>
                <a:gd name="T19" fmla="*/ 50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51"/>
                <a:gd name="T32" fmla="*/ 17 w 17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51">
                  <a:moveTo>
                    <a:pt x="14" y="50"/>
                  </a:moveTo>
                  <a:lnTo>
                    <a:pt x="16" y="4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2" y="48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9"/>
                  </a:lnTo>
                  <a:lnTo>
                    <a:pt x="14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" name="Freeform 138"/>
            <p:cNvSpPr>
              <a:spLocks/>
            </p:cNvSpPr>
            <p:nvPr/>
          </p:nvSpPr>
          <p:spPr bwMode="auto">
            <a:xfrm>
              <a:off x="2358" y="2523"/>
              <a:ext cx="35" cy="92"/>
            </a:xfrm>
            <a:custGeom>
              <a:avLst/>
              <a:gdLst>
                <a:gd name="T0" fmla="*/ 0 w 35"/>
                <a:gd name="T1" fmla="*/ 81 h 92"/>
                <a:gd name="T2" fmla="*/ 7 w 35"/>
                <a:gd name="T3" fmla="*/ 81 h 92"/>
                <a:gd name="T4" fmla="*/ 34 w 35"/>
                <a:gd name="T5" fmla="*/ 2 h 92"/>
                <a:gd name="T6" fmla="*/ 28 w 35"/>
                <a:gd name="T7" fmla="*/ 0 h 92"/>
                <a:gd name="T8" fmla="*/ 0 w 35"/>
                <a:gd name="T9" fmla="*/ 79 h 92"/>
                <a:gd name="T10" fmla="*/ 7 w 35"/>
                <a:gd name="T11" fmla="*/ 79 h 92"/>
                <a:gd name="T12" fmla="*/ 0 w 35"/>
                <a:gd name="T13" fmla="*/ 81 h 92"/>
                <a:gd name="T14" fmla="*/ 4 w 35"/>
                <a:gd name="T15" fmla="*/ 91 h 92"/>
                <a:gd name="T16" fmla="*/ 7 w 35"/>
                <a:gd name="T17" fmla="*/ 81 h 92"/>
                <a:gd name="T18" fmla="*/ 0 w 35"/>
                <a:gd name="T19" fmla="*/ 81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92"/>
                <a:gd name="T32" fmla="*/ 35 w 35"/>
                <a:gd name="T33" fmla="*/ 92 h 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92">
                  <a:moveTo>
                    <a:pt x="0" y="81"/>
                  </a:moveTo>
                  <a:lnTo>
                    <a:pt x="7" y="81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0" y="79"/>
                  </a:lnTo>
                  <a:lnTo>
                    <a:pt x="7" y="79"/>
                  </a:lnTo>
                  <a:lnTo>
                    <a:pt x="0" y="81"/>
                  </a:lnTo>
                  <a:lnTo>
                    <a:pt x="4" y="91"/>
                  </a:lnTo>
                  <a:lnTo>
                    <a:pt x="7" y="81"/>
                  </a:lnTo>
                  <a:lnTo>
                    <a:pt x="0" y="8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" name="Freeform 139"/>
            <p:cNvSpPr>
              <a:spLocks/>
            </p:cNvSpPr>
            <p:nvPr/>
          </p:nvSpPr>
          <p:spPr bwMode="auto">
            <a:xfrm>
              <a:off x="2331" y="2525"/>
              <a:ext cx="35" cy="80"/>
            </a:xfrm>
            <a:custGeom>
              <a:avLst/>
              <a:gdLst>
                <a:gd name="T0" fmla="*/ 0 w 35"/>
                <a:gd name="T1" fmla="*/ 1 h 80"/>
                <a:gd name="T2" fmla="*/ 0 w 35"/>
                <a:gd name="T3" fmla="*/ 2 h 80"/>
                <a:gd name="T4" fmla="*/ 27 w 35"/>
                <a:gd name="T5" fmla="*/ 79 h 80"/>
                <a:gd name="T6" fmla="*/ 34 w 35"/>
                <a:gd name="T7" fmla="*/ 77 h 80"/>
                <a:gd name="T8" fmla="*/ 7 w 35"/>
                <a:gd name="T9" fmla="*/ 0 h 80"/>
                <a:gd name="T10" fmla="*/ 8 w 35"/>
                <a:gd name="T11" fmla="*/ 1 h 80"/>
                <a:gd name="T12" fmla="*/ 0 w 35"/>
                <a:gd name="T13" fmla="*/ 1 h 80"/>
                <a:gd name="T14" fmla="*/ 0 w 35"/>
                <a:gd name="T15" fmla="*/ 1 h 80"/>
                <a:gd name="T16" fmla="*/ 0 w 35"/>
                <a:gd name="T17" fmla="*/ 2 h 80"/>
                <a:gd name="T18" fmla="*/ 0 w 35"/>
                <a:gd name="T19" fmla="*/ 1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80"/>
                <a:gd name="T32" fmla="*/ 35 w 35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80">
                  <a:moveTo>
                    <a:pt x="0" y="1"/>
                  </a:moveTo>
                  <a:lnTo>
                    <a:pt x="0" y="2"/>
                  </a:lnTo>
                  <a:lnTo>
                    <a:pt x="27" y="79"/>
                  </a:lnTo>
                  <a:lnTo>
                    <a:pt x="34" y="77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" name="Freeform 140"/>
            <p:cNvSpPr>
              <a:spLocks/>
            </p:cNvSpPr>
            <p:nvPr/>
          </p:nvSpPr>
          <p:spPr bwMode="auto">
            <a:xfrm>
              <a:off x="2331" y="2471"/>
              <a:ext cx="17" cy="56"/>
            </a:xfrm>
            <a:custGeom>
              <a:avLst/>
              <a:gdLst>
                <a:gd name="T0" fmla="*/ 8 w 17"/>
                <a:gd name="T1" fmla="*/ 0 h 56"/>
                <a:gd name="T2" fmla="*/ 0 w 17"/>
                <a:gd name="T3" fmla="*/ 4 h 56"/>
                <a:gd name="T4" fmla="*/ 0 w 17"/>
                <a:gd name="T5" fmla="*/ 55 h 56"/>
                <a:gd name="T6" fmla="*/ 16 w 17"/>
                <a:gd name="T7" fmla="*/ 55 h 56"/>
                <a:gd name="T8" fmla="*/ 16 w 17"/>
                <a:gd name="T9" fmla="*/ 4 h 56"/>
                <a:gd name="T10" fmla="*/ 8 w 17"/>
                <a:gd name="T11" fmla="*/ 8 h 56"/>
                <a:gd name="T12" fmla="*/ 8 w 17"/>
                <a:gd name="T13" fmla="*/ 0 h 56"/>
                <a:gd name="T14" fmla="*/ 0 w 17"/>
                <a:gd name="T15" fmla="*/ 0 h 56"/>
                <a:gd name="T16" fmla="*/ 0 w 17"/>
                <a:gd name="T17" fmla="*/ 4 h 56"/>
                <a:gd name="T18" fmla="*/ 8 w 17"/>
                <a:gd name="T19" fmla="*/ 0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56"/>
                <a:gd name="T32" fmla="*/ 17 w 17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56">
                  <a:moveTo>
                    <a:pt x="8" y="0"/>
                  </a:moveTo>
                  <a:lnTo>
                    <a:pt x="0" y="4"/>
                  </a:lnTo>
                  <a:lnTo>
                    <a:pt x="0" y="55"/>
                  </a:lnTo>
                  <a:lnTo>
                    <a:pt x="16" y="55"/>
                  </a:lnTo>
                  <a:lnTo>
                    <a:pt x="16" y="4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9" name="Freeform 141"/>
            <p:cNvSpPr>
              <a:spLocks/>
            </p:cNvSpPr>
            <p:nvPr/>
          </p:nvSpPr>
          <p:spPr bwMode="auto">
            <a:xfrm>
              <a:off x="2286" y="2666"/>
              <a:ext cx="17" cy="27"/>
            </a:xfrm>
            <a:custGeom>
              <a:avLst/>
              <a:gdLst>
                <a:gd name="T0" fmla="*/ 2 w 17"/>
                <a:gd name="T1" fmla="*/ 5 h 27"/>
                <a:gd name="T2" fmla="*/ 0 w 17"/>
                <a:gd name="T3" fmla="*/ 2 h 27"/>
                <a:gd name="T4" fmla="*/ 0 w 17"/>
                <a:gd name="T5" fmla="*/ 26 h 27"/>
                <a:gd name="T6" fmla="*/ 16 w 17"/>
                <a:gd name="T7" fmla="*/ 26 h 27"/>
                <a:gd name="T8" fmla="*/ 16 w 17"/>
                <a:gd name="T9" fmla="*/ 2 h 27"/>
                <a:gd name="T10" fmla="*/ 14 w 17"/>
                <a:gd name="T11" fmla="*/ 0 h 27"/>
                <a:gd name="T12" fmla="*/ 16 w 17"/>
                <a:gd name="T13" fmla="*/ 2 h 27"/>
                <a:gd name="T14" fmla="*/ 16 w 17"/>
                <a:gd name="T15" fmla="*/ 1 h 27"/>
                <a:gd name="T16" fmla="*/ 14 w 17"/>
                <a:gd name="T17" fmla="*/ 0 h 27"/>
                <a:gd name="T18" fmla="*/ 2 w 17"/>
                <a:gd name="T19" fmla="*/ 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7"/>
                <a:gd name="T32" fmla="*/ 17 w 17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7">
                  <a:moveTo>
                    <a:pt x="2" y="5"/>
                  </a:moveTo>
                  <a:lnTo>
                    <a:pt x="0" y="2"/>
                  </a:lnTo>
                  <a:lnTo>
                    <a:pt x="0" y="26"/>
                  </a:lnTo>
                  <a:lnTo>
                    <a:pt x="16" y="2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2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0" name="Freeform 142"/>
            <p:cNvSpPr>
              <a:spLocks/>
            </p:cNvSpPr>
            <p:nvPr/>
          </p:nvSpPr>
          <p:spPr bwMode="auto">
            <a:xfrm>
              <a:off x="2278" y="2657"/>
              <a:ext cx="17" cy="17"/>
            </a:xfrm>
            <a:custGeom>
              <a:avLst/>
              <a:gdLst>
                <a:gd name="T0" fmla="*/ 0 w 17"/>
                <a:gd name="T1" fmla="*/ 3 h 17"/>
                <a:gd name="T2" fmla="*/ 1 w 17"/>
                <a:gd name="T3" fmla="*/ 5 h 17"/>
                <a:gd name="T4" fmla="*/ 9 w 17"/>
                <a:gd name="T5" fmla="*/ 16 h 17"/>
                <a:gd name="T6" fmla="*/ 16 w 17"/>
                <a:gd name="T7" fmla="*/ 10 h 17"/>
                <a:gd name="T8" fmla="*/ 7 w 17"/>
                <a:gd name="T9" fmla="*/ 0 h 17"/>
                <a:gd name="T10" fmla="*/ 8 w 17"/>
                <a:gd name="T11" fmla="*/ 3 h 17"/>
                <a:gd name="T12" fmla="*/ 0 w 17"/>
                <a:gd name="T13" fmla="*/ 3 h 17"/>
                <a:gd name="T14" fmla="*/ 0 w 17"/>
                <a:gd name="T15" fmla="*/ 4 h 17"/>
                <a:gd name="T16" fmla="*/ 1 w 17"/>
                <a:gd name="T17" fmla="*/ 5 h 17"/>
                <a:gd name="T18" fmla="*/ 0 w 17"/>
                <a:gd name="T19" fmla="*/ 3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3"/>
                  </a:moveTo>
                  <a:lnTo>
                    <a:pt x="1" y="5"/>
                  </a:lnTo>
                  <a:lnTo>
                    <a:pt x="9" y="16"/>
                  </a:lnTo>
                  <a:lnTo>
                    <a:pt x="16" y="10"/>
                  </a:lnTo>
                  <a:lnTo>
                    <a:pt x="7" y="0"/>
                  </a:lnTo>
                  <a:lnTo>
                    <a:pt x="8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1" name="Freeform 143"/>
            <p:cNvSpPr>
              <a:spLocks/>
            </p:cNvSpPr>
            <p:nvPr/>
          </p:nvSpPr>
          <p:spPr bwMode="auto">
            <a:xfrm>
              <a:off x="2278" y="2637"/>
              <a:ext cx="17" cy="24"/>
            </a:xfrm>
            <a:custGeom>
              <a:avLst/>
              <a:gdLst>
                <a:gd name="T0" fmla="*/ 8 w 17"/>
                <a:gd name="T1" fmla="*/ 0 h 24"/>
                <a:gd name="T2" fmla="*/ 0 w 17"/>
                <a:gd name="T3" fmla="*/ 4 h 24"/>
                <a:gd name="T4" fmla="*/ 0 w 17"/>
                <a:gd name="T5" fmla="*/ 23 h 24"/>
                <a:gd name="T6" fmla="*/ 16 w 17"/>
                <a:gd name="T7" fmla="*/ 23 h 24"/>
                <a:gd name="T8" fmla="*/ 16 w 17"/>
                <a:gd name="T9" fmla="*/ 4 h 24"/>
                <a:gd name="T10" fmla="*/ 8 w 17"/>
                <a:gd name="T11" fmla="*/ 8 h 24"/>
                <a:gd name="T12" fmla="*/ 8 w 17"/>
                <a:gd name="T13" fmla="*/ 0 h 24"/>
                <a:gd name="T14" fmla="*/ 0 w 17"/>
                <a:gd name="T15" fmla="*/ 0 h 24"/>
                <a:gd name="T16" fmla="*/ 0 w 17"/>
                <a:gd name="T17" fmla="*/ 4 h 24"/>
                <a:gd name="T18" fmla="*/ 8 w 17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4"/>
                <a:gd name="T32" fmla="*/ 17 w 17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4">
                  <a:moveTo>
                    <a:pt x="8" y="0"/>
                  </a:moveTo>
                  <a:lnTo>
                    <a:pt x="0" y="4"/>
                  </a:lnTo>
                  <a:lnTo>
                    <a:pt x="0" y="23"/>
                  </a:lnTo>
                  <a:lnTo>
                    <a:pt x="16" y="23"/>
                  </a:lnTo>
                  <a:lnTo>
                    <a:pt x="16" y="4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2" name="Freeform 144"/>
            <p:cNvSpPr>
              <a:spLocks/>
            </p:cNvSpPr>
            <p:nvPr/>
          </p:nvSpPr>
          <p:spPr bwMode="auto">
            <a:xfrm>
              <a:off x="2282" y="2637"/>
              <a:ext cx="32" cy="17"/>
            </a:xfrm>
            <a:custGeom>
              <a:avLst/>
              <a:gdLst>
                <a:gd name="T0" fmla="*/ 31 w 32"/>
                <a:gd name="T1" fmla="*/ 8 h 17"/>
                <a:gd name="T2" fmla="*/ 27 w 32"/>
                <a:gd name="T3" fmla="*/ 0 h 17"/>
                <a:gd name="T4" fmla="*/ 0 w 32"/>
                <a:gd name="T5" fmla="*/ 0 h 17"/>
                <a:gd name="T6" fmla="*/ 0 w 32"/>
                <a:gd name="T7" fmla="*/ 16 h 17"/>
                <a:gd name="T8" fmla="*/ 27 w 32"/>
                <a:gd name="T9" fmla="*/ 16 h 17"/>
                <a:gd name="T10" fmla="*/ 23 w 32"/>
                <a:gd name="T11" fmla="*/ 8 h 17"/>
                <a:gd name="T12" fmla="*/ 31 w 32"/>
                <a:gd name="T13" fmla="*/ 8 h 17"/>
                <a:gd name="T14" fmla="*/ 31 w 32"/>
                <a:gd name="T15" fmla="*/ 0 h 17"/>
                <a:gd name="T16" fmla="*/ 27 w 32"/>
                <a:gd name="T17" fmla="*/ 0 h 17"/>
                <a:gd name="T18" fmla="*/ 31 w 32"/>
                <a:gd name="T19" fmla="*/ 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7"/>
                <a:gd name="T32" fmla="*/ 32 w 32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7">
                  <a:moveTo>
                    <a:pt x="31" y="8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27" y="16"/>
                  </a:lnTo>
                  <a:lnTo>
                    <a:pt x="23" y="8"/>
                  </a:lnTo>
                  <a:lnTo>
                    <a:pt x="31" y="8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31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3" name="Freeform 145"/>
            <p:cNvSpPr>
              <a:spLocks/>
            </p:cNvSpPr>
            <p:nvPr/>
          </p:nvSpPr>
          <p:spPr bwMode="auto">
            <a:xfrm>
              <a:off x="2305" y="2641"/>
              <a:ext cx="17" cy="23"/>
            </a:xfrm>
            <a:custGeom>
              <a:avLst/>
              <a:gdLst>
                <a:gd name="T0" fmla="*/ 14 w 17"/>
                <a:gd name="T1" fmla="*/ 22 h 23"/>
                <a:gd name="T2" fmla="*/ 16 w 17"/>
                <a:gd name="T3" fmla="*/ 19 h 23"/>
                <a:gd name="T4" fmla="*/ 16 w 17"/>
                <a:gd name="T5" fmla="*/ 0 h 23"/>
                <a:gd name="T6" fmla="*/ 0 w 17"/>
                <a:gd name="T7" fmla="*/ 0 h 23"/>
                <a:gd name="T8" fmla="*/ 0 w 17"/>
                <a:gd name="T9" fmla="*/ 19 h 23"/>
                <a:gd name="T10" fmla="*/ 2 w 17"/>
                <a:gd name="T11" fmla="*/ 16 h 23"/>
                <a:gd name="T12" fmla="*/ 14 w 17"/>
                <a:gd name="T13" fmla="*/ 22 h 23"/>
                <a:gd name="T14" fmla="*/ 16 w 17"/>
                <a:gd name="T15" fmla="*/ 20 h 23"/>
                <a:gd name="T16" fmla="*/ 16 w 17"/>
                <a:gd name="T17" fmla="*/ 19 h 23"/>
                <a:gd name="T18" fmla="*/ 14 w 17"/>
                <a:gd name="T19" fmla="*/ 22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3"/>
                <a:gd name="T32" fmla="*/ 17 w 1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3">
                  <a:moveTo>
                    <a:pt x="14" y="22"/>
                  </a:moveTo>
                  <a:lnTo>
                    <a:pt x="16" y="1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4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4" name="Freeform 146"/>
            <p:cNvSpPr>
              <a:spLocks/>
            </p:cNvSpPr>
            <p:nvPr/>
          </p:nvSpPr>
          <p:spPr bwMode="auto">
            <a:xfrm>
              <a:off x="2296" y="2657"/>
              <a:ext cx="17" cy="17"/>
            </a:xfrm>
            <a:custGeom>
              <a:avLst/>
              <a:gdLst>
                <a:gd name="T0" fmla="*/ 8 w 17"/>
                <a:gd name="T1" fmla="*/ 12 h 17"/>
                <a:gd name="T2" fmla="*/ 7 w 17"/>
                <a:gd name="T3" fmla="*/ 16 h 17"/>
                <a:gd name="T4" fmla="*/ 16 w 17"/>
                <a:gd name="T5" fmla="*/ 6 h 17"/>
                <a:gd name="T6" fmla="*/ 10 w 17"/>
                <a:gd name="T7" fmla="*/ 0 h 17"/>
                <a:gd name="T8" fmla="*/ 1 w 17"/>
                <a:gd name="T9" fmla="*/ 9 h 17"/>
                <a:gd name="T10" fmla="*/ 0 w 17"/>
                <a:gd name="T11" fmla="*/ 12 h 17"/>
                <a:gd name="T12" fmla="*/ 1 w 17"/>
                <a:gd name="T13" fmla="*/ 9 h 17"/>
                <a:gd name="T14" fmla="*/ 0 w 17"/>
                <a:gd name="T15" fmla="*/ 11 h 17"/>
                <a:gd name="T16" fmla="*/ 0 w 17"/>
                <a:gd name="T17" fmla="*/ 12 h 17"/>
                <a:gd name="T18" fmla="*/ 8 w 17"/>
                <a:gd name="T19" fmla="*/ 1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8" y="12"/>
                  </a:moveTo>
                  <a:lnTo>
                    <a:pt x="7" y="16"/>
                  </a:lnTo>
                  <a:lnTo>
                    <a:pt x="16" y="6"/>
                  </a:lnTo>
                  <a:lnTo>
                    <a:pt x="10" y="0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8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5" name="Freeform 147"/>
            <p:cNvSpPr>
              <a:spLocks/>
            </p:cNvSpPr>
            <p:nvPr/>
          </p:nvSpPr>
          <p:spPr bwMode="auto">
            <a:xfrm>
              <a:off x="2296" y="2668"/>
              <a:ext cx="17" cy="25"/>
            </a:xfrm>
            <a:custGeom>
              <a:avLst/>
              <a:gdLst>
                <a:gd name="T0" fmla="*/ 8 w 17"/>
                <a:gd name="T1" fmla="*/ 24 h 25"/>
                <a:gd name="T2" fmla="*/ 16 w 17"/>
                <a:gd name="T3" fmla="*/ 24 h 25"/>
                <a:gd name="T4" fmla="*/ 16 w 17"/>
                <a:gd name="T5" fmla="*/ 0 h 25"/>
                <a:gd name="T6" fmla="*/ 0 w 17"/>
                <a:gd name="T7" fmla="*/ 0 h 25"/>
                <a:gd name="T8" fmla="*/ 0 w 17"/>
                <a:gd name="T9" fmla="*/ 24 h 25"/>
                <a:gd name="T10" fmla="*/ 8 w 17"/>
                <a:gd name="T11" fmla="*/ 24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5"/>
                <a:gd name="T20" fmla="*/ 17 w 17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5">
                  <a:moveTo>
                    <a:pt x="8" y="24"/>
                  </a:moveTo>
                  <a:lnTo>
                    <a:pt x="16" y="2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" y="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" name="Freeform 148"/>
            <p:cNvSpPr>
              <a:spLocks/>
            </p:cNvSpPr>
            <p:nvPr/>
          </p:nvSpPr>
          <p:spPr bwMode="auto">
            <a:xfrm>
              <a:off x="2349" y="2636"/>
              <a:ext cx="17" cy="57"/>
            </a:xfrm>
            <a:custGeom>
              <a:avLst/>
              <a:gdLst>
                <a:gd name="T0" fmla="*/ 2 w 17"/>
                <a:gd name="T1" fmla="*/ 5 h 57"/>
                <a:gd name="T2" fmla="*/ 0 w 17"/>
                <a:gd name="T3" fmla="*/ 2 h 57"/>
                <a:gd name="T4" fmla="*/ 0 w 17"/>
                <a:gd name="T5" fmla="*/ 56 h 57"/>
                <a:gd name="T6" fmla="*/ 16 w 17"/>
                <a:gd name="T7" fmla="*/ 56 h 57"/>
                <a:gd name="T8" fmla="*/ 16 w 17"/>
                <a:gd name="T9" fmla="*/ 2 h 57"/>
                <a:gd name="T10" fmla="*/ 14 w 17"/>
                <a:gd name="T11" fmla="*/ 0 h 57"/>
                <a:gd name="T12" fmla="*/ 16 w 17"/>
                <a:gd name="T13" fmla="*/ 2 h 57"/>
                <a:gd name="T14" fmla="*/ 16 w 17"/>
                <a:gd name="T15" fmla="*/ 1 h 57"/>
                <a:gd name="T16" fmla="*/ 14 w 17"/>
                <a:gd name="T17" fmla="*/ 0 h 57"/>
                <a:gd name="T18" fmla="*/ 2 w 17"/>
                <a:gd name="T19" fmla="*/ 5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57"/>
                <a:gd name="T32" fmla="*/ 17 w 17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57">
                  <a:moveTo>
                    <a:pt x="2" y="5"/>
                  </a:moveTo>
                  <a:lnTo>
                    <a:pt x="0" y="2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2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7" name="Freeform 149"/>
            <p:cNvSpPr>
              <a:spLocks/>
            </p:cNvSpPr>
            <p:nvPr/>
          </p:nvSpPr>
          <p:spPr bwMode="auto">
            <a:xfrm>
              <a:off x="2338" y="2621"/>
              <a:ext cx="19" cy="21"/>
            </a:xfrm>
            <a:custGeom>
              <a:avLst/>
              <a:gdLst>
                <a:gd name="T0" fmla="*/ 0 w 19"/>
                <a:gd name="T1" fmla="*/ 2 h 21"/>
                <a:gd name="T2" fmla="*/ 1 w 19"/>
                <a:gd name="T3" fmla="*/ 4 h 21"/>
                <a:gd name="T4" fmla="*/ 12 w 19"/>
                <a:gd name="T5" fmla="*/ 20 h 21"/>
                <a:gd name="T6" fmla="*/ 18 w 19"/>
                <a:gd name="T7" fmla="*/ 15 h 21"/>
                <a:gd name="T8" fmla="*/ 7 w 19"/>
                <a:gd name="T9" fmla="*/ 0 h 21"/>
                <a:gd name="T10" fmla="*/ 8 w 19"/>
                <a:gd name="T11" fmla="*/ 2 h 21"/>
                <a:gd name="T12" fmla="*/ 0 w 19"/>
                <a:gd name="T13" fmla="*/ 2 h 21"/>
                <a:gd name="T14" fmla="*/ 0 w 19"/>
                <a:gd name="T15" fmla="*/ 3 h 21"/>
                <a:gd name="T16" fmla="*/ 1 w 19"/>
                <a:gd name="T17" fmla="*/ 4 h 21"/>
                <a:gd name="T18" fmla="*/ 0 w 19"/>
                <a:gd name="T19" fmla="*/ 2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21"/>
                <a:gd name="T32" fmla="*/ 19 w 19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21">
                  <a:moveTo>
                    <a:pt x="0" y="2"/>
                  </a:moveTo>
                  <a:lnTo>
                    <a:pt x="1" y="4"/>
                  </a:lnTo>
                  <a:lnTo>
                    <a:pt x="12" y="20"/>
                  </a:lnTo>
                  <a:lnTo>
                    <a:pt x="18" y="15"/>
                  </a:lnTo>
                  <a:lnTo>
                    <a:pt x="7" y="0"/>
                  </a:lnTo>
                  <a:lnTo>
                    <a:pt x="8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" name="Freeform 150"/>
            <p:cNvSpPr>
              <a:spLocks/>
            </p:cNvSpPr>
            <p:nvPr/>
          </p:nvSpPr>
          <p:spPr bwMode="auto">
            <a:xfrm>
              <a:off x="2338" y="2600"/>
              <a:ext cx="17" cy="24"/>
            </a:xfrm>
            <a:custGeom>
              <a:avLst/>
              <a:gdLst>
                <a:gd name="T0" fmla="*/ 8 w 17"/>
                <a:gd name="T1" fmla="*/ 0 h 24"/>
                <a:gd name="T2" fmla="*/ 0 w 17"/>
                <a:gd name="T3" fmla="*/ 4 h 24"/>
                <a:gd name="T4" fmla="*/ 0 w 17"/>
                <a:gd name="T5" fmla="*/ 23 h 24"/>
                <a:gd name="T6" fmla="*/ 16 w 17"/>
                <a:gd name="T7" fmla="*/ 23 h 24"/>
                <a:gd name="T8" fmla="*/ 16 w 17"/>
                <a:gd name="T9" fmla="*/ 4 h 24"/>
                <a:gd name="T10" fmla="*/ 8 w 17"/>
                <a:gd name="T11" fmla="*/ 8 h 24"/>
                <a:gd name="T12" fmla="*/ 8 w 17"/>
                <a:gd name="T13" fmla="*/ 0 h 24"/>
                <a:gd name="T14" fmla="*/ 0 w 17"/>
                <a:gd name="T15" fmla="*/ 0 h 24"/>
                <a:gd name="T16" fmla="*/ 0 w 17"/>
                <a:gd name="T17" fmla="*/ 4 h 24"/>
                <a:gd name="T18" fmla="*/ 8 w 17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4"/>
                <a:gd name="T32" fmla="*/ 17 w 17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4">
                  <a:moveTo>
                    <a:pt x="8" y="0"/>
                  </a:moveTo>
                  <a:lnTo>
                    <a:pt x="0" y="4"/>
                  </a:lnTo>
                  <a:lnTo>
                    <a:pt x="0" y="23"/>
                  </a:lnTo>
                  <a:lnTo>
                    <a:pt x="16" y="23"/>
                  </a:lnTo>
                  <a:lnTo>
                    <a:pt x="16" y="4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9" name="Freeform 151"/>
            <p:cNvSpPr>
              <a:spLocks/>
            </p:cNvSpPr>
            <p:nvPr/>
          </p:nvSpPr>
          <p:spPr bwMode="auto">
            <a:xfrm>
              <a:off x="2342" y="2600"/>
              <a:ext cx="45" cy="17"/>
            </a:xfrm>
            <a:custGeom>
              <a:avLst/>
              <a:gdLst>
                <a:gd name="T0" fmla="*/ 44 w 45"/>
                <a:gd name="T1" fmla="*/ 8 h 17"/>
                <a:gd name="T2" fmla="*/ 39 w 45"/>
                <a:gd name="T3" fmla="*/ 0 h 17"/>
                <a:gd name="T4" fmla="*/ 0 w 45"/>
                <a:gd name="T5" fmla="*/ 0 h 17"/>
                <a:gd name="T6" fmla="*/ 0 w 45"/>
                <a:gd name="T7" fmla="*/ 16 h 17"/>
                <a:gd name="T8" fmla="*/ 39 w 45"/>
                <a:gd name="T9" fmla="*/ 16 h 17"/>
                <a:gd name="T10" fmla="*/ 35 w 45"/>
                <a:gd name="T11" fmla="*/ 8 h 17"/>
                <a:gd name="T12" fmla="*/ 44 w 45"/>
                <a:gd name="T13" fmla="*/ 8 h 17"/>
                <a:gd name="T14" fmla="*/ 44 w 45"/>
                <a:gd name="T15" fmla="*/ 0 h 17"/>
                <a:gd name="T16" fmla="*/ 39 w 45"/>
                <a:gd name="T17" fmla="*/ 0 h 17"/>
                <a:gd name="T18" fmla="*/ 44 w 45"/>
                <a:gd name="T19" fmla="*/ 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17"/>
                <a:gd name="T32" fmla="*/ 45 w 45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17">
                  <a:moveTo>
                    <a:pt x="44" y="8"/>
                  </a:moveTo>
                  <a:lnTo>
                    <a:pt x="39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39" y="16"/>
                  </a:lnTo>
                  <a:lnTo>
                    <a:pt x="35" y="8"/>
                  </a:lnTo>
                  <a:lnTo>
                    <a:pt x="44" y="8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44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0" name="Freeform 152"/>
            <p:cNvSpPr>
              <a:spLocks/>
            </p:cNvSpPr>
            <p:nvPr/>
          </p:nvSpPr>
          <p:spPr bwMode="auto">
            <a:xfrm>
              <a:off x="2377" y="2604"/>
              <a:ext cx="17" cy="22"/>
            </a:xfrm>
            <a:custGeom>
              <a:avLst/>
              <a:gdLst>
                <a:gd name="T0" fmla="*/ 12 w 17"/>
                <a:gd name="T1" fmla="*/ 21 h 22"/>
                <a:gd name="T2" fmla="*/ 16 w 17"/>
                <a:gd name="T3" fmla="*/ 19 h 22"/>
                <a:gd name="T4" fmla="*/ 16 w 17"/>
                <a:gd name="T5" fmla="*/ 0 h 22"/>
                <a:gd name="T6" fmla="*/ 0 w 17"/>
                <a:gd name="T7" fmla="*/ 0 h 22"/>
                <a:gd name="T8" fmla="*/ 0 w 17"/>
                <a:gd name="T9" fmla="*/ 19 h 22"/>
                <a:gd name="T10" fmla="*/ 3 w 17"/>
                <a:gd name="T11" fmla="*/ 17 h 22"/>
                <a:gd name="T12" fmla="*/ 12 w 17"/>
                <a:gd name="T13" fmla="*/ 21 h 22"/>
                <a:gd name="T14" fmla="*/ 16 w 17"/>
                <a:gd name="T15" fmla="*/ 20 h 22"/>
                <a:gd name="T16" fmla="*/ 16 w 17"/>
                <a:gd name="T17" fmla="*/ 19 h 22"/>
                <a:gd name="T18" fmla="*/ 12 w 17"/>
                <a:gd name="T19" fmla="*/ 21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2"/>
                <a:gd name="T32" fmla="*/ 17 w 1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2">
                  <a:moveTo>
                    <a:pt x="12" y="21"/>
                  </a:moveTo>
                  <a:lnTo>
                    <a:pt x="16" y="1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12" y="21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2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1" name="Freeform 153"/>
            <p:cNvSpPr>
              <a:spLocks/>
            </p:cNvSpPr>
            <p:nvPr/>
          </p:nvSpPr>
          <p:spPr bwMode="auto">
            <a:xfrm>
              <a:off x="2365" y="2621"/>
              <a:ext cx="20" cy="21"/>
            </a:xfrm>
            <a:custGeom>
              <a:avLst/>
              <a:gdLst>
                <a:gd name="T0" fmla="*/ 8 w 20"/>
                <a:gd name="T1" fmla="*/ 17 h 21"/>
                <a:gd name="T2" fmla="*/ 7 w 20"/>
                <a:gd name="T3" fmla="*/ 20 h 21"/>
                <a:gd name="T4" fmla="*/ 19 w 20"/>
                <a:gd name="T5" fmla="*/ 4 h 21"/>
                <a:gd name="T6" fmla="*/ 14 w 20"/>
                <a:gd name="T7" fmla="*/ 0 h 21"/>
                <a:gd name="T8" fmla="*/ 2 w 20"/>
                <a:gd name="T9" fmla="*/ 15 h 21"/>
                <a:gd name="T10" fmla="*/ 0 w 20"/>
                <a:gd name="T11" fmla="*/ 17 h 21"/>
                <a:gd name="T12" fmla="*/ 2 w 20"/>
                <a:gd name="T13" fmla="*/ 15 h 21"/>
                <a:gd name="T14" fmla="*/ 0 w 20"/>
                <a:gd name="T15" fmla="*/ 16 h 21"/>
                <a:gd name="T16" fmla="*/ 0 w 20"/>
                <a:gd name="T17" fmla="*/ 17 h 21"/>
                <a:gd name="T18" fmla="*/ 8 w 20"/>
                <a:gd name="T19" fmla="*/ 1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1"/>
                <a:gd name="T32" fmla="*/ 20 w 2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1">
                  <a:moveTo>
                    <a:pt x="8" y="17"/>
                  </a:moveTo>
                  <a:lnTo>
                    <a:pt x="7" y="20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8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2" name="Freeform 154"/>
            <p:cNvSpPr>
              <a:spLocks/>
            </p:cNvSpPr>
            <p:nvPr/>
          </p:nvSpPr>
          <p:spPr bwMode="auto">
            <a:xfrm>
              <a:off x="2365" y="2638"/>
              <a:ext cx="17" cy="55"/>
            </a:xfrm>
            <a:custGeom>
              <a:avLst/>
              <a:gdLst>
                <a:gd name="T0" fmla="*/ 8 w 17"/>
                <a:gd name="T1" fmla="*/ 54 h 55"/>
                <a:gd name="T2" fmla="*/ 16 w 17"/>
                <a:gd name="T3" fmla="*/ 54 h 55"/>
                <a:gd name="T4" fmla="*/ 16 w 17"/>
                <a:gd name="T5" fmla="*/ 0 h 55"/>
                <a:gd name="T6" fmla="*/ 0 w 17"/>
                <a:gd name="T7" fmla="*/ 0 h 55"/>
                <a:gd name="T8" fmla="*/ 0 w 17"/>
                <a:gd name="T9" fmla="*/ 54 h 55"/>
                <a:gd name="T10" fmla="*/ 8 w 17"/>
                <a:gd name="T11" fmla="*/ 54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55"/>
                <a:gd name="T20" fmla="*/ 17 w 17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55">
                  <a:moveTo>
                    <a:pt x="8" y="54"/>
                  </a:moveTo>
                  <a:lnTo>
                    <a:pt x="16" y="5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8" y="5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3" name="Freeform 155"/>
            <p:cNvSpPr>
              <a:spLocks/>
            </p:cNvSpPr>
            <p:nvPr/>
          </p:nvSpPr>
          <p:spPr bwMode="auto">
            <a:xfrm>
              <a:off x="2369" y="2430"/>
              <a:ext cx="17" cy="17"/>
            </a:xfrm>
            <a:custGeom>
              <a:avLst/>
              <a:gdLst>
                <a:gd name="T0" fmla="*/ 2 w 17"/>
                <a:gd name="T1" fmla="*/ 16 h 17"/>
                <a:gd name="T2" fmla="*/ 0 w 17"/>
                <a:gd name="T3" fmla="*/ 8 h 17"/>
                <a:gd name="T4" fmla="*/ 0 w 17"/>
                <a:gd name="T5" fmla="*/ 13 h 17"/>
                <a:gd name="T6" fmla="*/ 16 w 17"/>
                <a:gd name="T7" fmla="*/ 13 h 17"/>
                <a:gd name="T8" fmla="*/ 16 w 17"/>
                <a:gd name="T9" fmla="*/ 8 h 17"/>
                <a:gd name="T10" fmla="*/ 14 w 17"/>
                <a:gd name="T11" fmla="*/ 0 h 17"/>
                <a:gd name="T12" fmla="*/ 16 w 17"/>
                <a:gd name="T13" fmla="*/ 8 h 17"/>
                <a:gd name="T14" fmla="*/ 16 w 17"/>
                <a:gd name="T15" fmla="*/ 2 h 17"/>
                <a:gd name="T16" fmla="*/ 14 w 17"/>
                <a:gd name="T17" fmla="*/ 0 h 17"/>
                <a:gd name="T18" fmla="*/ 2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2" y="16"/>
                  </a:moveTo>
                  <a:lnTo>
                    <a:pt x="0" y="8"/>
                  </a:lnTo>
                  <a:lnTo>
                    <a:pt x="0" y="13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16" y="8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2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4" name="Freeform 156"/>
            <p:cNvSpPr>
              <a:spLocks/>
            </p:cNvSpPr>
            <p:nvPr/>
          </p:nvSpPr>
          <p:spPr bwMode="auto">
            <a:xfrm>
              <a:off x="2368" y="2428"/>
              <a:ext cx="17" cy="17"/>
            </a:xfrm>
            <a:custGeom>
              <a:avLst/>
              <a:gdLst>
                <a:gd name="T0" fmla="*/ 0 w 17"/>
                <a:gd name="T1" fmla="*/ 10 h 17"/>
                <a:gd name="T2" fmla="*/ 0 w 17"/>
                <a:gd name="T3" fmla="*/ 12 h 17"/>
                <a:gd name="T4" fmla="*/ 4 w 17"/>
                <a:gd name="T5" fmla="*/ 16 h 17"/>
                <a:gd name="T6" fmla="*/ 16 w 17"/>
                <a:gd name="T7" fmla="*/ 4 h 17"/>
                <a:gd name="T8" fmla="*/ 12 w 17"/>
                <a:gd name="T9" fmla="*/ 0 h 17"/>
                <a:gd name="T10" fmla="*/ 14 w 17"/>
                <a:gd name="T11" fmla="*/ 4 h 17"/>
                <a:gd name="T12" fmla="*/ 0 w 17"/>
                <a:gd name="T13" fmla="*/ 10 h 17"/>
                <a:gd name="T14" fmla="*/ 0 w 17"/>
                <a:gd name="T15" fmla="*/ 12 h 17"/>
                <a:gd name="T16" fmla="*/ 0 w 17"/>
                <a:gd name="T17" fmla="*/ 12 h 17"/>
                <a:gd name="T18" fmla="*/ 0 w 17"/>
                <a:gd name="T19" fmla="*/ 1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10"/>
                  </a:moveTo>
                  <a:lnTo>
                    <a:pt x="0" y="12"/>
                  </a:lnTo>
                  <a:lnTo>
                    <a:pt x="4" y="16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5" name="Freeform 157"/>
            <p:cNvSpPr>
              <a:spLocks/>
            </p:cNvSpPr>
            <p:nvPr/>
          </p:nvSpPr>
          <p:spPr bwMode="auto">
            <a:xfrm>
              <a:off x="2367" y="2426"/>
              <a:ext cx="17" cy="17"/>
            </a:xfrm>
            <a:custGeom>
              <a:avLst/>
              <a:gdLst>
                <a:gd name="T0" fmla="*/ 4 w 17"/>
                <a:gd name="T1" fmla="*/ 13 h 17"/>
                <a:gd name="T2" fmla="*/ 0 w 17"/>
                <a:gd name="T3" fmla="*/ 11 h 17"/>
                <a:gd name="T4" fmla="*/ 2 w 17"/>
                <a:gd name="T5" fmla="*/ 16 h 17"/>
                <a:gd name="T6" fmla="*/ 16 w 17"/>
                <a:gd name="T7" fmla="*/ 9 h 17"/>
                <a:gd name="T8" fmla="*/ 12 w 17"/>
                <a:gd name="T9" fmla="*/ 2 h 17"/>
                <a:gd name="T10" fmla="*/ 8 w 17"/>
                <a:gd name="T11" fmla="*/ 0 h 17"/>
                <a:gd name="T12" fmla="*/ 12 w 17"/>
                <a:gd name="T13" fmla="*/ 2 h 17"/>
                <a:gd name="T14" fmla="*/ 12 w 17"/>
                <a:gd name="T15" fmla="*/ 0 h 17"/>
                <a:gd name="T16" fmla="*/ 8 w 17"/>
                <a:gd name="T17" fmla="*/ 0 h 17"/>
                <a:gd name="T18" fmla="*/ 4 w 17"/>
                <a:gd name="T19" fmla="*/ 13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4" y="13"/>
                  </a:moveTo>
                  <a:lnTo>
                    <a:pt x="0" y="11"/>
                  </a:lnTo>
                  <a:lnTo>
                    <a:pt x="2" y="16"/>
                  </a:lnTo>
                  <a:lnTo>
                    <a:pt x="16" y="9"/>
                  </a:lnTo>
                  <a:lnTo>
                    <a:pt x="1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6" name="Freeform 158"/>
            <p:cNvSpPr>
              <a:spLocks/>
            </p:cNvSpPr>
            <p:nvPr/>
          </p:nvSpPr>
          <p:spPr bwMode="auto">
            <a:xfrm>
              <a:off x="2367" y="242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8 w 17"/>
                <a:gd name="T5" fmla="*/ 16 h 17"/>
                <a:gd name="T6" fmla="*/ 16 w 17"/>
                <a:gd name="T7" fmla="*/ 2 h 17"/>
                <a:gd name="T8" fmla="*/ 8 w 17"/>
                <a:gd name="T9" fmla="*/ 0 h 17"/>
                <a:gd name="T10" fmla="*/ 12 w 17"/>
                <a:gd name="T11" fmla="*/ 0 h 17"/>
                <a:gd name="T12" fmla="*/ 0 w 17"/>
                <a:gd name="T13" fmla="*/ 16 h 17"/>
                <a:gd name="T14" fmla="*/ 0 w 17"/>
                <a:gd name="T15" fmla="*/ 16 h 17"/>
                <a:gd name="T16" fmla="*/ 0 w 1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7" name="Freeform 159"/>
            <p:cNvSpPr>
              <a:spLocks/>
            </p:cNvSpPr>
            <p:nvPr/>
          </p:nvSpPr>
          <p:spPr bwMode="auto">
            <a:xfrm>
              <a:off x="2365" y="2424"/>
              <a:ext cx="17" cy="17"/>
            </a:xfrm>
            <a:custGeom>
              <a:avLst/>
              <a:gdLst>
                <a:gd name="T0" fmla="*/ 6 w 17"/>
                <a:gd name="T1" fmla="*/ 16 h 17"/>
                <a:gd name="T2" fmla="*/ 0 w 17"/>
                <a:gd name="T3" fmla="*/ 14 h 17"/>
                <a:gd name="T4" fmla="*/ 6 w 17"/>
                <a:gd name="T5" fmla="*/ 16 h 17"/>
                <a:gd name="T6" fmla="*/ 16 w 17"/>
                <a:gd name="T7" fmla="*/ 2 h 17"/>
                <a:gd name="T8" fmla="*/ 12 w 17"/>
                <a:gd name="T9" fmla="*/ 0 h 17"/>
                <a:gd name="T10" fmla="*/ 6 w 17"/>
                <a:gd name="T11" fmla="*/ 0 h 17"/>
                <a:gd name="T12" fmla="*/ 12 w 17"/>
                <a:gd name="T13" fmla="*/ 0 h 17"/>
                <a:gd name="T14" fmla="*/ 9 w 17"/>
                <a:gd name="T15" fmla="*/ 0 h 17"/>
                <a:gd name="T16" fmla="*/ 6 w 17"/>
                <a:gd name="T17" fmla="*/ 0 h 17"/>
                <a:gd name="T18" fmla="*/ 6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6" y="16"/>
                  </a:moveTo>
                  <a:lnTo>
                    <a:pt x="0" y="14"/>
                  </a:lnTo>
                  <a:lnTo>
                    <a:pt x="6" y="16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8" name="Freeform 160"/>
            <p:cNvSpPr>
              <a:spLocks/>
            </p:cNvSpPr>
            <p:nvPr/>
          </p:nvSpPr>
          <p:spPr bwMode="auto">
            <a:xfrm>
              <a:off x="2365" y="2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w 17"/>
                <a:gd name="T11" fmla="*/ 0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9" name="Freeform 161"/>
            <p:cNvSpPr>
              <a:spLocks/>
            </p:cNvSpPr>
            <p:nvPr/>
          </p:nvSpPr>
          <p:spPr bwMode="auto">
            <a:xfrm>
              <a:off x="2360" y="2424"/>
              <a:ext cx="17" cy="17"/>
            </a:xfrm>
            <a:custGeom>
              <a:avLst/>
              <a:gdLst>
                <a:gd name="T0" fmla="*/ 16 w 17"/>
                <a:gd name="T1" fmla="*/ 14 h 17"/>
                <a:gd name="T2" fmla="*/ 8 w 17"/>
                <a:gd name="T3" fmla="*/ 16 h 17"/>
                <a:gd name="T4" fmla="*/ 13 w 17"/>
                <a:gd name="T5" fmla="*/ 16 h 17"/>
                <a:gd name="T6" fmla="*/ 13 w 17"/>
                <a:gd name="T7" fmla="*/ 0 h 17"/>
                <a:gd name="T8" fmla="*/ 8 w 17"/>
                <a:gd name="T9" fmla="*/ 0 h 17"/>
                <a:gd name="T10" fmla="*/ 0 w 17"/>
                <a:gd name="T11" fmla="*/ 2 h 17"/>
                <a:gd name="T12" fmla="*/ 8 w 17"/>
                <a:gd name="T13" fmla="*/ 0 h 17"/>
                <a:gd name="T14" fmla="*/ 2 w 17"/>
                <a:gd name="T15" fmla="*/ 0 h 17"/>
                <a:gd name="T16" fmla="*/ 0 w 17"/>
                <a:gd name="T17" fmla="*/ 2 h 17"/>
                <a:gd name="T18" fmla="*/ 16 w 17"/>
                <a:gd name="T19" fmla="*/ 1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4"/>
                  </a:moveTo>
                  <a:lnTo>
                    <a:pt x="8" y="16"/>
                  </a:lnTo>
                  <a:lnTo>
                    <a:pt x="13" y="16"/>
                  </a:lnTo>
                  <a:lnTo>
                    <a:pt x="13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16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10" name="Freeform 162"/>
            <p:cNvSpPr>
              <a:spLocks/>
            </p:cNvSpPr>
            <p:nvPr/>
          </p:nvSpPr>
          <p:spPr bwMode="auto">
            <a:xfrm>
              <a:off x="2360" y="2425"/>
              <a:ext cx="17" cy="17"/>
            </a:xfrm>
            <a:custGeom>
              <a:avLst/>
              <a:gdLst>
                <a:gd name="T0" fmla="*/ 10 w 17"/>
                <a:gd name="T1" fmla="*/ 16 h 17"/>
                <a:gd name="T2" fmla="*/ 13 w 17"/>
                <a:gd name="T3" fmla="*/ 13 h 17"/>
                <a:gd name="T4" fmla="*/ 16 w 17"/>
                <a:gd name="T5" fmla="*/ 13 h 17"/>
                <a:gd name="T6" fmla="*/ 0 w 17"/>
                <a:gd name="T7" fmla="*/ 0 h 17"/>
                <a:gd name="T8" fmla="*/ 0 w 17"/>
                <a:gd name="T9" fmla="*/ 2 h 17"/>
                <a:gd name="T10" fmla="*/ 2 w 17"/>
                <a:gd name="T11" fmla="*/ 0 h 17"/>
                <a:gd name="T12" fmla="*/ 10 w 17"/>
                <a:gd name="T13" fmla="*/ 16 h 17"/>
                <a:gd name="T14" fmla="*/ 13 w 17"/>
                <a:gd name="T15" fmla="*/ 16 h 17"/>
                <a:gd name="T16" fmla="*/ 13 w 17"/>
                <a:gd name="T17" fmla="*/ 13 h 17"/>
                <a:gd name="T18" fmla="*/ 10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0" y="16"/>
                  </a:moveTo>
                  <a:lnTo>
                    <a:pt x="13" y="13"/>
                  </a:lnTo>
                  <a:lnTo>
                    <a:pt x="16" y="13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11" name="Freeform 163"/>
            <p:cNvSpPr>
              <a:spLocks/>
            </p:cNvSpPr>
            <p:nvPr/>
          </p:nvSpPr>
          <p:spPr bwMode="auto">
            <a:xfrm>
              <a:off x="2357" y="2425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1 w 17"/>
                <a:gd name="T3" fmla="*/ 16 h 17"/>
                <a:gd name="T4" fmla="*/ 16 w 17"/>
                <a:gd name="T5" fmla="*/ 16 h 17"/>
                <a:gd name="T6" fmla="*/ 9 w 17"/>
                <a:gd name="T7" fmla="*/ 0 h 17"/>
                <a:gd name="T8" fmla="*/ 6 w 17"/>
                <a:gd name="T9" fmla="*/ 2 h 17"/>
                <a:gd name="T10" fmla="*/ 0 w 17"/>
                <a:gd name="T11" fmla="*/ 4 h 17"/>
                <a:gd name="T12" fmla="*/ 6 w 17"/>
                <a:gd name="T13" fmla="*/ 2 h 17"/>
                <a:gd name="T14" fmla="*/ 2 w 17"/>
                <a:gd name="T15" fmla="*/ 2 h 17"/>
                <a:gd name="T16" fmla="*/ 0 w 17"/>
                <a:gd name="T17" fmla="*/ 4 h 17"/>
                <a:gd name="T18" fmla="*/ 16 w 17"/>
                <a:gd name="T19" fmla="*/ 13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3"/>
                  </a:moveTo>
                  <a:lnTo>
                    <a:pt x="11" y="16"/>
                  </a:lnTo>
                  <a:lnTo>
                    <a:pt x="16" y="16"/>
                  </a:lnTo>
                  <a:lnTo>
                    <a:pt x="9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16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12" name="Freeform 164"/>
            <p:cNvSpPr>
              <a:spLocks/>
            </p:cNvSpPr>
            <p:nvPr/>
          </p:nvSpPr>
          <p:spPr bwMode="auto">
            <a:xfrm>
              <a:off x="2357" y="2427"/>
              <a:ext cx="17" cy="17"/>
            </a:xfrm>
            <a:custGeom>
              <a:avLst/>
              <a:gdLst>
                <a:gd name="T0" fmla="*/ 6 w 17"/>
                <a:gd name="T1" fmla="*/ 9 h 17"/>
                <a:gd name="T2" fmla="*/ 16 w 17"/>
                <a:gd name="T3" fmla="*/ 16 h 17"/>
                <a:gd name="T4" fmla="*/ 16 w 17"/>
                <a:gd name="T5" fmla="*/ 12 h 17"/>
                <a:gd name="T6" fmla="*/ 0 w 17"/>
                <a:gd name="T7" fmla="*/ 0 h 17"/>
                <a:gd name="T8" fmla="*/ 0 w 17"/>
                <a:gd name="T9" fmla="*/ 3 h 17"/>
                <a:gd name="T10" fmla="*/ 6 w 17"/>
                <a:gd name="T11" fmla="*/ 9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6" y="9"/>
                  </a:moveTo>
                  <a:lnTo>
                    <a:pt x="16" y="16"/>
                  </a:lnTo>
                  <a:lnTo>
                    <a:pt x="16" y="12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13" name="Freeform 165"/>
            <p:cNvSpPr>
              <a:spLocks/>
            </p:cNvSpPr>
            <p:nvPr/>
          </p:nvSpPr>
          <p:spPr bwMode="auto">
            <a:xfrm>
              <a:off x="2641" y="2512"/>
              <a:ext cx="44" cy="17"/>
            </a:xfrm>
            <a:custGeom>
              <a:avLst/>
              <a:gdLst>
                <a:gd name="T0" fmla="*/ 43 w 44"/>
                <a:gd name="T1" fmla="*/ 12 h 17"/>
                <a:gd name="T2" fmla="*/ 40 w 44"/>
                <a:gd name="T3" fmla="*/ 16 h 17"/>
                <a:gd name="T4" fmla="*/ 0 w 44"/>
                <a:gd name="T5" fmla="*/ 16 h 17"/>
                <a:gd name="T6" fmla="*/ 0 w 44"/>
                <a:gd name="T7" fmla="*/ 12 h 17"/>
                <a:gd name="T8" fmla="*/ 6 w 44"/>
                <a:gd name="T9" fmla="*/ 8 h 17"/>
                <a:gd name="T10" fmla="*/ 6 w 44"/>
                <a:gd name="T11" fmla="*/ 6 h 17"/>
                <a:gd name="T12" fmla="*/ 10 w 44"/>
                <a:gd name="T13" fmla="*/ 4 h 17"/>
                <a:gd name="T14" fmla="*/ 15 w 44"/>
                <a:gd name="T15" fmla="*/ 2 h 17"/>
                <a:gd name="T16" fmla="*/ 20 w 44"/>
                <a:gd name="T17" fmla="*/ 0 h 17"/>
                <a:gd name="T18" fmla="*/ 25 w 44"/>
                <a:gd name="T19" fmla="*/ 0 h 17"/>
                <a:gd name="T20" fmla="*/ 30 w 44"/>
                <a:gd name="T21" fmla="*/ 0 h 17"/>
                <a:gd name="T22" fmla="*/ 34 w 44"/>
                <a:gd name="T23" fmla="*/ 0 h 17"/>
                <a:gd name="T24" fmla="*/ 39 w 44"/>
                <a:gd name="T25" fmla="*/ 2 h 17"/>
                <a:gd name="T26" fmla="*/ 42 w 44"/>
                <a:gd name="T27" fmla="*/ 4 h 17"/>
                <a:gd name="T28" fmla="*/ 43 w 44"/>
                <a:gd name="T29" fmla="*/ 4 h 17"/>
                <a:gd name="T30" fmla="*/ 43 w 44"/>
                <a:gd name="T31" fmla="*/ 6 h 17"/>
                <a:gd name="T32" fmla="*/ 43 w 44"/>
                <a:gd name="T33" fmla="*/ 8 h 17"/>
                <a:gd name="T34" fmla="*/ 43 w 44"/>
                <a:gd name="T35" fmla="*/ 10 h 17"/>
                <a:gd name="T36" fmla="*/ 43 w 44"/>
                <a:gd name="T37" fmla="*/ 12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"/>
                <a:gd name="T58" fmla="*/ 0 h 17"/>
                <a:gd name="T59" fmla="*/ 44 w 44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" h="17">
                  <a:moveTo>
                    <a:pt x="43" y="12"/>
                  </a:moveTo>
                  <a:lnTo>
                    <a:pt x="40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9" y="2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3" y="12"/>
                  </a:ln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14" name="Freeform 166"/>
            <p:cNvSpPr>
              <a:spLocks/>
            </p:cNvSpPr>
            <p:nvPr/>
          </p:nvSpPr>
          <p:spPr bwMode="auto">
            <a:xfrm>
              <a:off x="2641" y="2512"/>
              <a:ext cx="44" cy="17"/>
            </a:xfrm>
            <a:custGeom>
              <a:avLst/>
              <a:gdLst>
                <a:gd name="T0" fmla="*/ 43 w 44"/>
                <a:gd name="T1" fmla="*/ 12 h 17"/>
                <a:gd name="T2" fmla="*/ 40 w 44"/>
                <a:gd name="T3" fmla="*/ 16 h 17"/>
                <a:gd name="T4" fmla="*/ 0 w 44"/>
                <a:gd name="T5" fmla="*/ 16 h 17"/>
                <a:gd name="T6" fmla="*/ 0 w 44"/>
                <a:gd name="T7" fmla="*/ 12 h 17"/>
                <a:gd name="T8" fmla="*/ 6 w 44"/>
                <a:gd name="T9" fmla="*/ 8 h 17"/>
                <a:gd name="T10" fmla="*/ 6 w 44"/>
                <a:gd name="T11" fmla="*/ 6 h 17"/>
                <a:gd name="T12" fmla="*/ 10 w 44"/>
                <a:gd name="T13" fmla="*/ 4 h 17"/>
                <a:gd name="T14" fmla="*/ 15 w 44"/>
                <a:gd name="T15" fmla="*/ 2 h 17"/>
                <a:gd name="T16" fmla="*/ 20 w 44"/>
                <a:gd name="T17" fmla="*/ 0 h 17"/>
                <a:gd name="T18" fmla="*/ 25 w 44"/>
                <a:gd name="T19" fmla="*/ 0 h 17"/>
                <a:gd name="T20" fmla="*/ 30 w 44"/>
                <a:gd name="T21" fmla="*/ 0 h 17"/>
                <a:gd name="T22" fmla="*/ 34 w 44"/>
                <a:gd name="T23" fmla="*/ 0 h 17"/>
                <a:gd name="T24" fmla="*/ 39 w 44"/>
                <a:gd name="T25" fmla="*/ 2 h 17"/>
                <a:gd name="T26" fmla="*/ 42 w 44"/>
                <a:gd name="T27" fmla="*/ 4 h 17"/>
                <a:gd name="T28" fmla="*/ 43 w 44"/>
                <a:gd name="T29" fmla="*/ 4 h 17"/>
                <a:gd name="T30" fmla="*/ 43 w 44"/>
                <a:gd name="T31" fmla="*/ 6 h 17"/>
                <a:gd name="T32" fmla="*/ 43 w 44"/>
                <a:gd name="T33" fmla="*/ 8 h 17"/>
                <a:gd name="T34" fmla="*/ 43 w 44"/>
                <a:gd name="T35" fmla="*/ 10 h 17"/>
                <a:gd name="T36" fmla="*/ 43 w 44"/>
                <a:gd name="T37" fmla="*/ 12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"/>
                <a:gd name="T58" fmla="*/ 0 h 17"/>
                <a:gd name="T59" fmla="*/ 44 w 44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" h="17">
                  <a:moveTo>
                    <a:pt x="43" y="12"/>
                  </a:moveTo>
                  <a:lnTo>
                    <a:pt x="40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9" y="2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3" y="1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15" name="Freeform 167"/>
            <p:cNvSpPr>
              <a:spLocks/>
            </p:cNvSpPr>
            <p:nvPr/>
          </p:nvSpPr>
          <p:spPr bwMode="auto">
            <a:xfrm>
              <a:off x="2622" y="2512"/>
              <a:ext cx="63" cy="38"/>
            </a:xfrm>
            <a:custGeom>
              <a:avLst/>
              <a:gdLst>
                <a:gd name="T0" fmla="*/ 62 w 63"/>
                <a:gd name="T1" fmla="*/ 37 h 38"/>
                <a:gd name="T2" fmla="*/ 62 w 63"/>
                <a:gd name="T3" fmla="*/ 8 h 38"/>
                <a:gd name="T4" fmla="*/ 62 w 63"/>
                <a:gd name="T5" fmla="*/ 7 h 38"/>
                <a:gd name="T6" fmla="*/ 62 w 63"/>
                <a:gd name="T7" fmla="*/ 9 h 38"/>
                <a:gd name="T8" fmla="*/ 60 w 63"/>
                <a:gd name="T9" fmla="*/ 9 h 38"/>
                <a:gd name="T10" fmla="*/ 57 w 63"/>
                <a:gd name="T11" fmla="*/ 10 h 38"/>
                <a:gd name="T12" fmla="*/ 53 w 63"/>
                <a:gd name="T13" fmla="*/ 11 h 38"/>
                <a:gd name="T14" fmla="*/ 48 w 63"/>
                <a:gd name="T15" fmla="*/ 11 h 38"/>
                <a:gd name="T16" fmla="*/ 42 w 63"/>
                <a:gd name="T17" fmla="*/ 11 h 38"/>
                <a:gd name="T18" fmla="*/ 38 w 63"/>
                <a:gd name="T19" fmla="*/ 10 h 38"/>
                <a:gd name="T20" fmla="*/ 32 w 63"/>
                <a:gd name="T21" fmla="*/ 9 h 38"/>
                <a:gd name="T22" fmla="*/ 30 w 63"/>
                <a:gd name="T23" fmla="*/ 8 h 38"/>
                <a:gd name="T24" fmla="*/ 26 w 63"/>
                <a:gd name="T25" fmla="*/ 6 h 38"/>
                <a:gd name="T26" fmla="*/ 20 w 63"/>
                <a:gd name="T27" fmla="*/ 3 h 38"/>
                <a:gd name="T28" fmla="*/ 14 w 63"/>
                <a:gd name="T29" fmla="*/ 1 h 38"/>
                <a:gd name="T30" fmla="*/ 11 w 63"/>
                <a:gd name="T31" fmla="*/ 0 h 38"/>
                <a:gd name="T32" fmla="*/ 10 w 63"/>
                <a:gd name="T33" fmla="*/ 0 h 38"/>
                <a:gd name="T34" fmla="*/ 6 w 63"/>
                <a:gd name="T35" fmla="*/ 0 h 38"/>
                <a:gd name="T36" fmla="*/ 5 w 63"/>
                <a:gd name="T37" fmla="*/ 0 h 38"/>
                <a:gd name="T38" fmla="*/ 2 w 63"/>
                <a:gd name="T39" fmla="*/ 2 h 38"/>
                <a:gd name="T40" fmla="*/ 1 w 63"/>
                <a:gd name="T41" fmla="*/ 4 h 38"/>
                <a:gd name="T42" fmla="*/ 0 w 63"/>
                <a:gd name="T43" fmla="*/ 6 h 38"/>
                <a:gd name="T44" fmla="*/ 0 w 63"/>
                <a:gd name="T45" fmla="*/ 9 h 38"/>
                <a:gd name="T46" fmla="*/ 0 w 63"/>
                <a:gd name="T47" fmla="*/ 9 h 38"/>
                <a:gd name="T48" fmla="*/ 0 w 63"/>
                <a:gd name="T49" fmla="*/ 37 h 38"/>
                <a:gd name="T50" fmla="*/ 62 w 63"/>
                <a:gd name="T51" fmla="*/ 37 h 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"/>
                <a:gd name="T79" fmla="*/ 0 h 38"/>
                <a:gd name="T80" fmla="*/ 63 w 63"/>
                <a:gd name="T81" fmla="*/ 38 h 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" h="38">
                  <a:moveTo>
                    <a:pt x="62" y="37"/>
                  </a:moveTo>
                  <a:lnTo>
                    <a:pt x="62" y="8"/>
                  </a:lnTo>
                  <a:lnTo>
                    <a:pt x="62" y="7"/>
                  </a:lnTo>
                  <a:lnTo>
                    <a:pt x="62" y="9"/>
                  </a:lnTo>
                  <a:lnTo>
                    <a:pt x="60" y="9"/>
                  </a:lnTo>
                  <a:lnTo>
                    <a:pt x="57" y="10"/>
                  </a:lnTo>
                  <a:lnTo>
                    <a:pt x="53" y="11"/>
                  </a:lnTo>
                  <a:lnTo>
                    <a:pt x="48" y="11"/>
                  </a:lnTo>
                  <a:lnTo>
                    <a:pt x="42" y="11"/>
                  </a:lnTo>
                  <a:lnTo>
                    <a:pt x="38" y="10"/>
                  </a:lnTo>
                  <a:lnTo>
                    <a:pt x="32" y="9"/>
                  </a:lnTo>
                  <a:lnTo>
                    <a:pt x="30" y="8"/>
                  </a:lnTo>
                  <a:lnTo>
                    <a:pt x="26" y="6"/>
                  </a:lnTo>
                  <a:lnTo>
                    <a:pt x="20" y="3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37"/>
                  </a:lnTo>
                  <a:lnTo>
                    <a:pt x="62" y="3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16" name="Freeform 168"/>
            <p:cNvSpPr>
              <a:spLocks/>
            </p:cNvSpPr>
            <p:nvPr/>
          </p:nvSpPr>
          <p:spPr bwMode="auto">
            <a:xfrm>
              <a:off x="2622" y="2512"/>
              <a:ext cx="63" cy="38"/>
            </a:xfrm>
            <a:custGeom>
              <a:avLst/>
              <a:gdLst>
                <a:gd name="T0" fmla="*/ 62 w 63"/>
                <a:gd name="T1" fmla="*/ 37 h 38"/>
                <a:gd name="T2" fmla="*/ 62 w 63"/>
                <a:gd name="T3" fmla="*/ 8 h 38"/>
                <a:gd name="T4" fmla="*/ 62 w 63"/>
                <a:gd name="T5" fmla="*/ 7 h 38"/>
                <a:gd name="T6" fmla="*/ 62 w 63"/>
                <a:gd name="T7" fmla="*/ 9 h 38"/>
                <a:gd name="T8" fmla="*/ 60 w 63"/>
                <a:gd name="T9" fmla="*/ 9 h 38"/>
                <a:gd name="T10" fmla="*/ 57 w 63"/>
                <a:gd name="T11" fmla="*/ 10 h 38"/>
                <a:gd name="T12" fmla="*/ 53 w 63"/>
                <a:gd name="T13" fmla="*/ 11 h 38"/>
                <a:gd name="T14" fmla="*/ 48 w 63"/>
                <a:gd name="T15" fmla="*/ 11 h 38"/>
                <a:gd name="T16" fmla="*/ 42 w 63"/>
                <a:gd name="T17" fmla="*/ 11 h 38"/>
                <a:gd name="T18" fmla="*/ 38 w 63"/>
                <a:gd name="T19" fmla="*/ 10 h 38"/>
                <a:gd name="T20" fmla="*/ 32 w 63"/>
                <a:gd name="T21" fmla="*/ 9 h 38"/>
                <a:gd name="T22" fmla="*/ 30 w 63"/>
                <a:gd name="T23" fmla="*/ 8 h 38"/>
                <a:gd name="T24" fmla="*/ 26 w 63"/>
                <a:gd name="T25" fmla="*/ 6 h 38"/>
                <a:gd name="T26" fmla="*/ 20 w 63"/>
                <a:gd name="T27" fmla="*/ 3 h 38"/>
                <a:gd name="T28" fmla="*/ 14 w 63"/>
                <a:gd name="T29" fmla="*/ 1 h 38"/>
                <a:gd name="T30" fmla="*/ 11 w 63"/>
                <a:gd name="T31" fmla="*/ 0 h 38"/>
                <a:gd name="T32" fmla="*/ 10 w 63"/>
                <a:gd name="T33" fmla="*/ 0 h 38"/>
                <a:gd name="T34" fmla="*/ 6 w 63"/>
                <a:gd name="T35" fmla="*/ 0 h 38"/>
                <a:gd name="T36" fmla="*/ 5 w 63"/>
                <a:gd name="T37" fmla="*/ 0 h 38"/>
                <a:gd name="T38" fmla="*/ 2 w 63"/>
                <a:gd name="T39" fmla="*/ 2 h 38"/>
                <a:gd name="T40" fmla="*/ 1 w 63"/>
                <a:gd name="T41" fmla="*/ 4 h 38"/>
                <a:gd name="T42" fmla="*/ 0 w 63"/>
                <a:gd name="T43" fmla="*/ 6 h 38"/>
                <a:gd name="T44" fmla="*/ 0 w 63"/>
                <a:gd name="T45" fmla="*/ 9 h 38"/>
                <a:gd name="T46" fmla="*/ 0 w 63"/>
                <a:gd name="T47" fmla="*/ 9 h 38"/>
                <a:gd name="T48" fmla="*/ 0 w 63"/>
                <a:gd name="T49" fmla="*/ 37 h 38"/>
                <a:gd name="T50" fmla="*/ 62 w 63"/>
                <a:gd name="T51" fmla="*/ 37 h 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"/>
                <a:gd name="T79" fmla="*/ 0 h 38"/>
                <a:gd name="T80" fmla="*/ 63 w 63"/>
                <a:gd name="T81" fmla="*/ 38 h 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" h="38">
                  <a:moveTo>
                    <a:pt x="62" y="37"/>
                  </a:moveTo>
                  <a:lnTo>
                    <a:pt x="62" y="8"/>
                  </a:lnTo>
                  <a:lnTo>
                    <a:pt x="62" y="7"/>
                  </a:lnTo>
                  <a:lnTo>
                    <a:pt x="62" y="9"/>
                  </a:lnTo>
                  <a:lnTo>
                    <a:pt x="60" y="9"/>
                  </a:lnTo>
                  <a:lnTo>
                    <a:pt x="57" y="10"/>
                  </a:lnTo>
                  <a:lnTo>
                    <a:pt x="53" y="11"/>
                  </a:lnTo>
                  <a:lnTo>
                    <a:pt x="48" y="11"/>
                  </a:lnTo>
                  <a:lnTo>
                    <a:pt x="42" y="11"/>
                  </a:lnTo>
                  <a:lnTo>
                    <a:pt x="38" y="10"/>
                  </a:lnTo>
                  <a:lnTo>
                    <a:pt x="32" y="9"/>
                  </a:lnTo>
                  <a:lnTo>
                    <a:pt x="30" y="8"/>
                  </a:lnTo>
                  <a:lnTo>
                    <a:pt x="26" y="6"/>
                  </a:lnTo>
                  <a:lnTo>
                    <a:pt x="20" y="3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37"/>
                  </a:lnTo>
                  <a:lnTo>
                    <a:pt x="62" y="3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17" name="Freeform 169"/>
            <p:cNvSpPr>
              <a:spLocks/>
            </p:cNvSpPr>
            <p:nvPr/>
          </p:nvSpPr>
          <p:spPr bwMode="auto">
            <a:xfrm>
              <a:off x="2608" y="2546"/>
              <a:ext cx="91" cy="82"/>
            </a:xfrm>
            <a:custGeom>
              <a:avLst/>
              <a:gdLst>
                <a:gd name="T0" fmla="*/ 86 w 91"/>
                <a:gd name="T1" fmla="*/ 81 h 82"/>
                <a:gd name="T2" fmla="*/ 86 w 91"/>
                <a:gd name="T3" fmla="*/ 54 h 82"/>
                <a:gd name="T4" fmla="*/ 86 w 91"/>
                <a:gd name="T5" fmla="*/ 54 h 82"/>
                <a:gd name="T6" fmla="*/ 89 w 91"/>
                <a:gd name="T7" fmla="*/ 46 h 82"/>
                <a:gd name="T8" fmla="*/ 90 w 91"/>
                <a:gd name="T9" fmla="*/ 37 h 82"/>
                <a:gd name="T10" fmla="*/ 90 w 91"/>
                <a:gd name="T11" fmla="*/ 28 h 82"/>
                <a:gd name="T12" fmla="*/ 90 w 91"/>
                <a:gd name="T13" fmla="*/ 21 h 82"/>
                <a:gd name="T14" fmla="*/ 90 w 91"/>
                <a:gd name="T15" fmla="*/ 11 h 82"/>
                <a:gd name="T16" fmla="*/ 89 w 91"/>
                <a:gd name="T17" fmla="*/ 3 h 82"/>
                <a:gd name="T18" fmla="*/ 88 w 91"/>
                <a:gd name="T19" fmla="*/ 0 h 82"/>
                <a:gd name="T20" fmla="*/ 88 w 91"/>
                <a:gd name="T21" fmla="*/ 0 h 82"/>
                <a:gd name="T22" fmla="*/ 2 w 91"/>
                <a:gd name="T23" fmla="*/ 0 h 82"/>
                <a:gd name="T24" fmla="*/ 2 w 91"/>
                <a:gd name="T25" fmla="*/ 0 h 82"/>
                <a:gd name="T26" fmla="*/ 1 w 91"/>
                <a:gd name="T27" fmla="*/ 6 h 82"/>
                <a:gd name="T28" fmla="*/ 0 w 91"/>
                <a:gd name="T29" fmla="*/ 12 h 82"/>
                <a:gd name="T30" fmla="*/ 0 w 91"/>
                <a:gd name="T31" fmla="*/ 18 h 82"/>
                <a:gd name="T32" fmla="*/ 1 w 91"/>
                <a:gd name="T33" fmla="*/ 24 h 82"/>
                <a:gd name="T34" fmla="*/ 2 w 91"/>
                <a:gd name="T35" fmla="*/ 27 h 82"/>
                <a:gd name="T36" fmla="*/ 2 w 91"/>
                <a:gd name="T37" fmla="*/ 27 h 82"/>
                <a:gd name="T38" fmla="*/ 3 w 91"/>
                <a:gd name="T39" fmla="*/ 34 h 82"/>
                <a:gd name="T40" fmla="*/ 6 w 91"/>
                <a:gd name="T41" fmla="*/ 40 h 82"/>
                <a:gd name="T42" fmla="*/ 10 w 91"/>
                <a:gd name="T43" fmla="*/ 45 h 82"/>
                <a:gd name="T44" fmla="*/ 13 w 91"/>
                <a:gd name="T45" fmla="*/ 49 h 82"/>
                <a:gd name="T46" fmla="*/ 13 w 91"/>
                <a:gd name="T47" fmla="*/ 49 h 82"/>
                <a:gd name="T48" fmla="*/ 13 w 91"/>
                <a:gd name="T49" fmla="*/ 49 h 82"/>
                <a:gd name="T50" fmla="*/ 10 w 91"/>
                <a:gd name="T51" fmla="*/ 54 h 82"/>
                <a:gd name="T52" fmla="*/ 7 w 91"/>
                <a:gd name="T53" fmla="*/ 59 h 82"/>
                <a:gd name="T54" fmla="*/ 4 w 91"/>
                <a:gd name="T55" fmla="*/ 64 h 82"/>
                <a:gd name="T56" fmla="*/ 2 w 91"/>
                <a:gd name="T57" fmla="*/ 69 h 82"/>
                <a:gd name="T58" fmla="*/ 2 w 91"/>
                <a:gd name="T59" fmla="*/ 75 h 82"/>
                <a:gd name="T60" fmla="*/ 2 w 91"/>
                <a:gd name="T61" fmla="*/ 81 h 82"/>
                <a:gd name="T62" fmla="*/ 2 w 91"/>
                <a:gd name="T63" fmla="*/ 81 h 82"/>
                <a:gd name="T64" fmla="*/ 86 w 91"/>
                <a:gd name="T65" fmla="*/ 81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82"/>
                <a:gd name="T101" fmla="*/ 91 w 91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82">
                  <a:moveTo>
                    <a:pt x="86" y="81"/>
                  </a:moveTo>
                  <a:lnTo>
                    <a:pt x="86" y="54"/>
                  </a:lnTo>
                  <a:lnTo>
                    <a:pt x="89" y="46"/>
                  </a:lnTo>
                  <a:lnTo>
                    <a:pt x="90" y="37"/>
                  </a:lnTo>
                  <a:lnTo>
                    <a:pt x="90" y="28"/>
                  </a:lnTo>
                  <a:lnTo>
                    <a:pt x="90" y="21"/>
                  </a:lnTo>
                  <a:lnTo>
                    <a:pt x="90" y="11"/>
                  </a:lnTo>
                  <a:lnTo>
                    <a:pt x="89" y="3"/>
                  </a:lnTo>
                  <a:lnTo>
                    <a:pt x="88" y="0"/>
                  </a:lnTo>
                  <a:lnTo>
                    <a:pt x="2" y="0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27"/>
                  </a:lnTo>
                  <a:lnTo>
                    <a:pt x="3" y="34"/>
                  </a:lnTo>
                  <a:lnTo>
                    <a:pt x="6" y="40"/>
                  </a:lnTo>
                  <a:lnTo>
                    <a:pt x="10" y="45"/>
                  </a:lnTo>
                  <a:lnTo>
                    <a:pt x="13" y="49"/>
                  </a:lnTo>
                  <a:lnTo>
                    <a:pt x="10" y="54"/>
                  </a:lnTo>
                  <a:lnTo>
                    <a:pt x="7" y="59"/>
                  </a:lnTo>
                  <a:lnTo>
                    <a:pt x="4" y="64"/>
                  </a:lnTo>
                  <a:lnTo>
                    <a:pt x="2" y="69"/>
                  </a:lnTo>
                  <a:lnTo>
                    <a:pt x="2" y="75"/>
                  </a:lnTo>
                  <a:lnTo>
                    <a:pt x="2" y="81"/>
                  </a:lnTo>
                  <a:lnTo>
                    <a:pt x="86" y="8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18" name="Freeform 170"/>
            <p:cNvSpPr>
              <a:spLocks/>
            </p:cNvSpPr>
            <p:nvPr/>
          </p:nvSpPr>
          <p:spPr bwMode="auto">
            <a:xfrm>
              <a:off x="2608" y="2546"/>
              <a:ext cx="91" cy="82"/>
            </a:xfrm>
            <a:custGeom>
              <a:avLst/>
              <a:gdLst>
                <a:gd name="T0" fmla="*/ 86 w 91"/>
                <a:gd name="T1" fmla="*/ 81 h 82"/>
                <a:gd name="T2" fmla="*/ 86 w 91"/>
                <a:gd name="T3" fmla="*/ 54 h 82"/>
                <a:gd name="T4" fmla="*/ 86 w 91"/>
                <a:gd name="T5" fmla="*/ 54 h 82"/>
                <a:gd name="T6" fmla="*/ 89 w 91"/>
                <a:gd name="T7" fmla="*/ 46 h 82"/>
                <a:gd name="T8" fmla="*/ 90 w 91"/>
                <a:gd name="T9" fmla="*/ 37 h 82"/>
                <a:gd name="T10" fmla="*/ 90 w 91"/>
                <a:gd name="T11" fmla="*/ 28 h 82"/>
                <a:gd name="T12" fmla="*/ 90 w 91"/>
                <a:gd name="T13" fmla="*/ 21 h 82"/>
                <a:gd name="T14" fmla="*/ 90 w 91"/>
                <a:gd name="T15" fmla="*/ 11 h 82"/>
                <a:gd name="T16" fmla="*/ 89 w 91"/>
                <a:gd name="T17" fmla="*/ 3 h 82"/>
                <a:gd name="T18" fmla="*/ 88 w 91"/>
                <a:gd name="T19" fmla="*/ 0 h 82"/>
                <a:gd name="T20" fmla="*/ 88 w 91"/>
                <a:gd name="T21" fmla="*/ 0 h 82"/>
                <a:gd name="T22" fmla="*/ 2 w 91"/>
                <a:gd name="T23" fmla="*/ 0 h 82"/>
                <a:gd name="T24" fmla="*/ 2 w 91"/>
                <a:gd name="T25" fmla="*/ 0 h 82"/>
                <a:gd name="T26" fmla="*/ 1 w 91"/>
                <a:gd name="T27" fmla="*/ 6 h 82"/>
                <a:gd name="T28" fmla="*/ 0 w 91"/>
                <a:gd name="T29" fmla="*/ 12 h 82"/>
                <a:gd name="T30" fmla="*/ 0 w 91"/>
                <a:gd name="T31" fmla="*/ 18 h 82"/>
                <a:gd name="T32" fmla="*/ 1 w 91"/>
                <a:gd name="T33" fmla="*/ 24 h 82"/>
                <a:gd name="T34" fmla="*/ 2 w 91"/>
                <a:gd name="T35" fmla="*/ 27 h 82"/>
                <a:gd name="T36" fmla="*/ 2 w 91"/>
                <a:gd name="T37" fmla="*/ 27 h 82"/>
                <a:gd name="T38" fmla="*/ 3 w 91"/>
                <a:gd name="T39" fmla="*/ 34 h 82"/>
                <a:gd name="T40" fmla="*/ 6 w 91"/>
                <a:gd name="T41" fmla="*/ 40 h 82"/>
                <a:gd name="T42" fmla="*/ 10 w 91"/>
                <a:gd name="T43" fmla="*/ 45 h 82"/>
                <a:gd name="T44" fmla="*/ 13 w 91"/>
                <a:gd name="T45" fmla="*/ 49 h 82"/>
                <a:gd name="T46" fmla="*/ 13 w 91"/>
                <a:gd name="T47" fmla="*/ 49 h 82"/>
                <a:gd name="T48" fmla="*/ 13 w 91"/>
                <a:gd name="T49" fmla="*/ 49 h 82"/>
                <a:gd name="T50" fmla="*/ 10 w 91"/>
                <a:gd name="T51" fmla="*/ 54 h 82"/>
                <a:gd name="T52" fmla="*/ 7 w 91"/>
                <a:gd name="T53" fmla="*/ 59 h 82"/>
                <a:gd name="T54" fmla="*/ 4 w 91"/>
                <a:gd name="T55" fmla="*/ 64 h 82"/>
                <a:gd name="T56" fmla="*/ 2 w 91"/>
                <a:gd name="T57" fmla="*/ 69 h 82"/>
                <a:gd name="T58" fmla="*/ 2 w 91"/>
                <a:gd name="T59" fmla="*/ 75 h 82"/>
                <a:gd name="T60" fmla="*/ 2 w 91"/>
                <a:gd name="T61" fmla="*/ 81 h 82"/>
                <a:gd name="T62" fmla="*/ 2 w 91"/>
                <a:gd name="T63" fmla="*/ 81 h 82"/>
                <a:gd name="T64" fmla="*/ 86 w 91"/>
                <a:gd name="T65" fmla="*/ 81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82"/>
                <a:gd name="T101" fmla="*/ 91 w 91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82">
                  <a:moveTo>
                    <a:pt x="86" y="81"/>
                  </a:moveTo>
                  <a:lnTo>
                    <a:pt x="86" y="54"/>
                  </a:lnTo>
                  <a:lnTo>
                    <a:pt x="89" y="46"/>
                  </a:lnTo>
                  <a:lnTo>
                    <a:pt x="90" y="37"/>
                  </a:lnTo>
                  <a:lnTo>
                    <a:pt x="90" y="28"/>
                  </a:lnTo>
                  <a:lnTo>
                    <a:pt x="90" y="21"/>
                  </a:lnTo>
                  <a:lnTo>
                    <a:pt x="90" y="11"/>
                  </a:lnTo>
                  <a:lnTo>
                    <a:pt x="89" y="3"/>
                  </a:lnTo>
                  <a:lnTo>
                    <a:pt x="88" y="0"/>
                  </a:lnTo>
                  <a:lnTo>
                    <a:pt x="2" y="0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27"/>
                  </a:lnTo>
                  <a:lnTo>
                    <a:pt x="3" y="34"/>
                  </a:lnTo>
                  <a:lnTo>
                    <a:pt x="6" y="40"/>
                  </a:lnTo>
                  <a:lnTo>
                    <a:pt x="10" y="45"/>
                  </a:lnTo>
                  <a:lnTo>
                    <a:pt x="13" y="49"/>
                  </a:lnTo>
                  <a:lnTo>
                    <a:pt x="10" y="54"/>
                  </a:lnTo>
                  <a:lnTo>
                    <a:pt x="7" y="59"/>
                  </a:lnTo>
                  <a:lnTo>
                    <a:pt x="4" y="64"/>
                  </a:lnTo>
                  <a:lnTo>
                    <a:pt x="2" y="69"/>
                  </a:lnTo>
                  <a:lnTo>
                    <a:pt x="2" y="75"/>
                  </a:lnTo>
                  <a:lnTo>
                    <a:pt x="2" y="81"/>
                  </a:lnTo>
                  <a:lnTo>
                    <a:pt x="86" y="8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19" name="Freeform 171"/>
            <p:cNvSpPr>
              <a:spLocks/>
            </p:cNvSpPr>
            <p:nvPr/>
          </p:nvSpPr>
          <p:spPr bwMode="auto">
            <a:xfrm>
              <a:off x="2525" y="2600"/>
              <a:ext cx="108" cy="89"/>
            </a:xfrm>
            <a:custGeom>
              <a:avLst/>
              <a:gdLst>
                <a:gd name="T0" fmla="*/ 107 w 108"/>
                <a:gd name="T1" fmla="*/ 88 h 89"/>
                <a:gd name="T2" fmla="*/ 0 w 108"/>
                <a:gd name="T3" fmla="*/ 88 h 89"/>
                <a:gd name="T4" fmla="*/ 0 w 108"/>
                <a:gd name="T5" fmla="*/ 0 h 89"/>
                <a:gd name="T6" fmla="*/ 85 w 108"/>
                <a:gd name="T7" fmla="*/ 0 h 89"/>
                <a:gd name="T8" fmla="*/ 85 w 108"/>
                <a:gd name="T9" fmla="*/ 27 h 89"/>
                <a:gd name="T10" fmla="*/ 107 w 108"/>
                <a:gd name="T11" fmla="*/ 27 h 89"/>
                <a:gd name="T12" fmla="*/ 107 w 108"/>
                <a:gd name="T13" fmla="*/ 88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89"/>
                <a:gd name="T23" fmla="*/ 108 w 108"/>
                <a:gd name="T24" fmla="*/ 89 h 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89">
                  <a:moveTo>
                    <a:pt x="107" y="88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27"/>
                  </a:lnTo>
                  <a:lnTo>
                    <a:pt x="107" y="27"/>
                  </a:lnTo>
                  <a:lnTo>
                    <a:pt x="107" y="88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20" name="Freeform 172"/>
            <p:cNvSpPr>
              <a:spLocks/>
            </p:cNvSpPr>
            <p:nvPr/>
          </p:nvSpPr>
          <p:spPr bwMode="auto">
            <a:xfrm>
              <a:off x="2525" y="2600"/>
              <a:ext cx="108" cy="89"/>
            </a:xfrm>
            <a:custGeom>
              <a:avLst/>
              <a:gdLst>
                <a:gd name="T0" fmla="*/ 107 w 108"/>
                <a:gd name="T1" fmla="*/ 88 h 89"/>
                <a:gd name="T2" fmla="*/ 0 w 108"/>
                <a:gd name="T3" fmla="*/ 88 h 89"/>
                <a:gd name="T4" fmla="*/ 0 w 108"/>
                <a:gd name="T5" fmla="*/ 0 h 89"/>
                <a:gd name="T6" fmla="*/ 85 w 108"/>
                <a:gd name="T7" fmla="*/ 0 h 89"/>
                <a:gd name="T8" fmla="*/ 85 w 108"/>
                <a:gd name="T9" fmla="*/ 27 h 89"/>
                <a:gd name="T10" fmla="*/ 107 w 108"/>
                <a:gd name="T11" fmla="*/ 27 h 89"/>
                <a:gd name="T12" fmla="*/ 107 w 108"/>
                <a:gd name="T13" fmla="*/ 88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89"/>
                <a:gd name="T23" fmla="*/ 108 w 108"/>
                <a:gd name="T24" fmla="*/ 89 h 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89">
                  <a:moveTo>
                    <a:pt x="107" y="88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27"/>
                  </a:lnTo>
                  <a:lnTo>
                    <a:pt x="107" y="27"/>
                  </a:lnTo>
                  <a:lnTo>
                    <a:pt x="107" y="8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21" name="Freeform 173"/>
            <p:cNvSpPr>
              <a:spLocks/>
            </p:cNvSpPr>
            <p:nvPr/>
          </p:nvSpPr>
          <p:spPr bwMode="auto">
            <a:xfrm>
              <a:off x="2671" y="2600"/>
              <a:ext cx="107" cy="89"/>
            </a:xfrm>
            <a:custGeom>
              <a:avLst/>
              <a:gdLst>
                <a:gd name="T0" fmla="*/ 0 w 107"/>
                <a:gd name="T1" fmla="*/ 88 h 89"/>
                <a:gd name="T2" fmla="*/ 106 w 107"/>
                <a:gd name="T3" fmla="*/ 88 h 89"/>
                <a:gd name="T4" fmla="*/ 106 w 107"/>
                <a:gd name="T5" fmla="*/ 0 h 89"/>
                <a:gd name="T6" fmla="*/ 23 w 107"/>
                <a:gd name="T7" fmla="*/ 0 h 89"/>
                <a:gd name="T8" fmla="*/ 23 w 107"/>
                <a:gd name="T9" fmla="*/ 27 h 89"/>
                <a:gd name="T10" fmla="*/ 0 w 107"/>
                <a:gd name="T11" fmla="*/ 27 h 89"/>
                <a:gd name="T12" fmla="*/ 0 w 107"/>
                <a:gd name="T13" fmla="*/ 88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"/>
                <a:gd name="T22" fmla="*/ 0 h 89"/>
                <a:gd name="T23" fmla="*/ 107 w 107"/>
                <a:gd name="T24" fmla="*/ 89 h 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" h="89">
                  <a:moveTo>
                    <a:pt x="0" y="88"/>
                  </a:moveTo>
                  <a:lnTo>
                    <a:pt x="106" y="88"/>
                  </a:lnTo>
                  <a:lnTo>
                    <a:pt x="106" y="0"/>
                  </a:lnTo>
                  <a:lnTo>
                    <a:pt x="23" y="0"/>
                  </a:lnTo>
                  <a:lnTo>
                    <a:pt x="23" y="27"/>
                  </a:lnTo>
                  <a:lnTo>
                    <a:pt x="0" y="27"/>
                  </a:lnTo>
                  <a:lnTo>
                    <a:pt x="0" y="88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22" name="Freeform 174"/>
            <p:cNvSpPr>
              <a:spLocks/>
            </p:cNvSpPr>
            <p:nvPr/>
          </p:nvSpPr>
          <p:spPr bwMode="auto">
            <a:xfrm>
              <a:off x="2671" y="2600"/>
              <a:ext cx="107" cy="89"/>
            </a:xfrm>
            <a:custGeom>
              <a:avLst/>
              <a:gdLst>
                <a:gd name="T0" fmla="*/ 0 w 107"/>
                <a:gd name="T1" fmla="*/ 88 h 89"/>
                <a:gd name="T2" fmla="*/ 106 w 107"/>
                <a:gd name="T3" fmla="*/ 88 h 89"/>
                <a:gd name="T4" fmla="*/ 106 w 107"/>
                <a:gd name="T5" fmla="*/ 0 h 89"/>
                <a:gd name="T6" fmla="*/ 23 w 107"/>
                <a:gd name="T7" fmla="*/ 0 h 89"/>
                <a:gd name="T8" fmla="*/ 23 w 107"/>
                <a:gd name="T9" fmla="*/ 27 h 89"/>
                <a:gd name="T10" fmla="*/ 0 w 107"/>
                <a:gd name="T11" fmla="*/ 27 h 89"/>
                <a:gd name="T12" fmla="*/ 0 w 107"/>
                <a:gd name="T13" fmla="*/ 88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"/>
                <a:gd name="T22" fmla="*/ 0 h 89"/>
                <a:gd name="T23" fmla="*/ 107 w 107"/>
                <a:gd name="T24" fmla="*/ 89 h 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" h="89">
                  <a:moveTo>
                    <a:pt x="0" y="88"/>
                  </a:moveTo>
                  <a:lnTo>
                    <a:pt x="106" y="88"/>
                  </a:lnTo>
                  <a:lnTo>
                    <a:pt x="106" y="0"/>
                  </a:lnTo>
                  <a:lnTo>
                    <a:pt x="23" y="0"/>
                  </a:lnTo>
                  <a:lnTo>
                    <a:pt x="23" y="27"/>
                  </a:lnTo>
                  <a:lnTo>
                    <a:pt x="0" y="27"/>
                  </a:lnTo>
                  <a:lnTo>
                    <a:pt x="0" y="8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23" name="Freeform 175"/>
            <p:cNvSpPr>
              <a:spLocks/>
            </p:cNvSpPr>
            <p:nvPr/>
          </p:nvSpPr>
          <p:spPr bwMode="auto">
            <a:xfrm>
              <a:off x="2632" y="2627"/>
              <a:ext cx="40" cy="62"/>
            </a:xfrm>
            <a:custGeom>
              <a:avLst/>
              <a:gdLst>
                <a:gd name="T0" fmla="*/ 0 w 40"/>
                <a:gd name="T1" fmla="*/ 0 h 62"/>
                <a:gd name="T2" fmla="*/ 39 w 40"/>
                <a:gd name="T3" fmla="*/ 0 h 62"/>
                <a:gd name="T4" fmla="*/ 39 w 40"/>
                <a:gd name="T5" fmla="*/ 61 h 62"/>
                <a:gd name="T6" fmla="*/ 0 w 40"/>
                <a:gd name="T7" fmla="*/ 61 h 62"/>
                <a:gd name="T8" fmla="*/ 0 w 4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2"/>
                <a:gd name="T17" fmla="*/ 40 w 4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2">
                  <a:moveTo>
                    <a:pt x="0" y="0"/>
                  </a:moveTo>
                  <a:lnTo>
                    <a:pt x="39" y="0"/>
                  </a:lnTo>
                  <a:lnTo>
                    <a:pt x="39" y="61"/>
                  </a:lnTo>
                  <a:lnTo>
                    <a:pt x="0" y="6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24" name="Freeform 176"/>
            <p:cNvSpPr>
              <a:spLocks/>
            </p:cNvSpPr>
            <p:nvPr/>
          </p:nvSpPr>
          <p:spPr bwMode="auto">
            <a:xfrm>
              <a:off x="2632" y="2627"/>
              <a:ext cx="40" cy="62"/>
            </a:xfrm>
            <a:custGeom>
              <a:avLst/>
              <a:gdLst>
                <a:gd name="T0" fmla="*/ 0 w 40"/>
                <a:gd name="T1" fmla="*/ 0 h 62"/>
                <a:gd name="T2" fmla="*/ 39 w 40"/>
                <a:gd name="T3" fmla="*/ 0 h 62"/>
                <a:gd name="T4" fmla="*/ 39 w 40"/>
                <a:gd name="T5" fmla="*/ 61 h 62"/>
                <a:gd name="T6" fmla="*/ 0 w 40"/>
                <a:gd name="T7" fmla="*/ 61 h 62"/>
                <a:gd name="T8" fmla="*/ 0 w 4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2"/>
                <a:gd name="T17" fmla="*/ 40 w 4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2">
                  <a:moveTo>
                    <a:pt x="0" y="0"/>
                  </a:moveTo>
                  <a:lnTo>
                    <a:pt x="39" y="0"/>
                  </a:lnTo>
                  <a:lnTo>
                    <a:pt x="39" y="61"/>
                  </a:lnTo>
                  <a:lnTo>
                    <a:pt x="0" y="6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25" name="Line 177"/>
            <p:cNvSpPr>
              <a:spLocks noChangeShapeType="1"/>
            </p:cNvSpPr>
            <p:nvPr/>
          </p:nvSpPr>
          <p:spPr bwMode="auto">
            <a:xfrm>
              <a:off x="2632" y="2657"/>
              <a:ext cx="3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6" name="Freeform 178"/>
            <p:cNvSpPr>
              <a:spLocks/>
            </p:cNvSpPr>
            <p:nvPr/>
          </p:nvSpPr>
          <p:spPr bwMode="auto">
            <a:xfrm>
              <a:off x="2610" y="2546"/>
              <a:ext cx="17" cy="29"/>
            </a:xfrm>
            <a:custGeom>
              <a:avLst/>
              <a:gdLst>
                <a:gd name="T0" fmla="*/ 16 w 17"/>
                <a:gd name="T1" fmla="*/ 0 h 29"/>
                <a:gd name="T2" fmla="*/ 8 w 17"/>
                <a:gd name="T3" fmla="*/ 3 h 29"/>
                <a:gd name="T4" fmla="*/ 4 w 17"/>
                <a:gd name="T5" fmla="*/ 6 h 29"/>
                <a:gd name="T6" fmla="*/ 0 w 17"/>
                <a:gd name="T7" fmla="*/ 11 h 29"/>
                <a:gd name="T8" fmla="*/ 0 w 17"/>
                <a:gd name="T9" fmla="*/ 17 h 29"/>
                <a:gd name="T10" fmla="*/ 0 w 17"/>
                <a:gd name="T11" fmla="*/ 23 h 29"/>
                <a:gd name="T12" fmla="*/ 0 w 17"/>
                <a:gd name="T13" fmla="*/ 28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9"/>
                <a:gd name="T23" fmla="*/ 17 w 17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9">
                  <a:moveTo>
                    <a:pt x="16" y="0"/>
                  </a:moveTo>
                  <a:lnTo>
                    <a:pt x="8" y="3"/>
                  </a:lnTo>
                  <a:lnTo>
                    <a:pt x="4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27" name="Freeform 179"/>
            <p:cNvSpPr>
              <a:spLocks/>
            </p:cNvSpPr>
            <p:nvPr/>
          </p:nvSpPr>
          <p:spPr bwMode="auto">
            <a:xfrm>
              <a:off x="2621" y="2546"/>
              <a:ext cx="36" cy="50"/>
            </a:xfrm>
            <a:custGeom>
              <a:avLst/>
              <a:gdLst>
                <a:gd name="T0" fmla="*/ 35 w 36"/>
                <a:gd name="T1" fmla="*/ 0 h 50"/>
                <a:gd name="T2" fmla="*/ 34 w 36"/>
                <a:gd name="T3" fmla="*/ 4 h 50"/>
                <a:gd name="T4" fmla="*/ 31 w 36"/>
                <a:gd name="T5" fmla="*/ 12 h 50"/>
                <a:gd name="T6" fmla="*/ 28 w 36"/>
                <a:gd name="T7" fmla="*/ 19 h 50"/>
                <a:gd name="T8" fmla="*/ 23 w 36"/>
                <a:gd name="T9" fmla="*/ 25 h 50"/>
                <a:gd name="T10" fmla="*/ 19 w 36"/>
                <a:gd name="T11" fmla="*/ 31 h 50"/>
                <a:gd name="T12" fmla="*/ 19 w 36"/>
                <a:gd name="T13" fmla="*/ 31 h 50"/>
                <a:gd name="T14" fmla="*/ 10 w 36"/>
                <a:gd name="T15" fmla="*/ 41 h 50"/>
                <a:gd name="T16" fmla="*/ 0 w 36"/>
                <a:gd name="T17" fmla="*/ 49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50"/>
                <a:gd name="T29" fmla="*/ 36 w 36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50">
                  <a:moveTo>
                    <a:pt x="35" y="0"/>
                  </a:moveTo>
                  <a:lnTo>
                    <a:pt x="34" y="4"/>
                  </a:lnTo>
                  <a:lnTo>
                    <a:pt x="31" y="12"/>
                  </a:lnTo>
                  <a:lnTo>
                    <a:pt x="28" y="19"/>
                  </a:lnTo>
                  <a:lnTo>
                    <a:pt x="23" y="25"/>
                  </a:lnTo>
                  <a:lnTo>
                    <a:pt x="19" y="31"/>
                  </a:lnTo>
                  <a:lnTo>
                    <a:pt x="10" y="41"/>
                  </a:lnTo>
                  <a:lnTo>
                    <a:pt x="0" y="4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28" name="Freeform 180"/>
            <p:cNvSpPr>
              <a:spLocks/>
            </p:cNvSpPr>
            <p:nvPr/>
          </p:nvSpPr>
          <p:spPr bwMode="auto">
            <a:xfrm>
              <a:off x="2630" y="2546"/>
              <a:ext cx="49" cy="71"/>
            </a:xfrm>
            <a:custGeom>
              <a:avLst/>
              <a:gdLst>
                <a:gd name="T0" fmla="*/ 48 w 49"/>
                <a:gd name="T1" fmla="*/ 0 h 71"/>
                <a:gd name="T2" fmla="*/ 48 w 49"/>
                <a:gd name="T3" fmla="*/ 6 h 71"/>
                <a:gd name="T4" fmla="*/ 45 w 49"/>
                <a:gd name="T5" fmla="*/ 13 h 71"/>
                <a:gd name="T6" fmla="*/ 43 w 49"/>
                <a:gd name="T7" fmla="*/ 21 h 71"/>
                <a:gd name="T8" fmla="*/ 39 w 49"/>
                <a:gd name="T9" fmla="*/ 25 h 71"/>
                <a:gd name="T10" fmla="*/ 35 w 49"/>
                <a:gd name="T11" fmla="*/ 31 h 71"/>
                <a:gd name="T12" fmla="*/ 31 w 49"/>
                <a:gd name="T13" fmla="*/ 37 h 71"/>
                <a:gd name="T14" fmla="*/ 25 w 49"/>
                <a:gd name="T15" fmla="*/ 41 h 71"/>
                <a:gd name="T16" fmla="*/ 25 w 49"/>
                <a:gd name="T17" fmla="*/ 41 h 71"/>
                <a:gd name="T18" fmla="*/ 16 w 49"/>
                <a:gd name="T19" fmla="*/ 49 h 71"/>
                <a:gd name="T20" fmla="*/ 7 w 49"/>
                <a:gd name="T21" fmla="*/ 60 h 71"/>
                <a:gd name="T22" fmla="*/ 1 w 49"/>
                <a:gd name="T23" fmla="*/ 69 h 71"/>
                <a:gd name="T24" fmla="*/ 0 w 49"/>
                <a:gd name="T25" fmla="*/ 70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71"/>
                <a:gd name="T41" fmla="*/ 49 w 49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71">
                  <a:moveTo>
                    <a:pt x="48" y="0"/>
                  </a:moveTo>
                  <a:lnTo>
                    <a:pt x="48" y="6"/>
                  </a:lnTo>
                  <a:lnTo>
                    <a:pt x="45" y="13"/>
                  </a:lnTo>
                  <a:lnTo>
                    <a:pt x="43" y="21"/>
                  </a:lnTo>
                  <a:lnTo>
                    <a:pt x="39" y="25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5" y="41"/>
                  </a:lnTo>
                  <a:lnTo>
                    <a:pt x="16" y="49"/>
                  </a:lnTo>
                  <a:lnTo>
                    <a:pt x="7" y="60"/>
                  </a:lnTo>
                  <a:lnTo>
                    <a:pt x="1" y="69"/>
                  </a:lnTo>
                  <a:lnTo>
                    <a:pt x="0" y="7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29" name="Freeform 181"/>
            <p:cNvSpPr>
              <a:spLocks/>
            </p:cNvSpPr>
            <p:nvPr/>
          </p:nvSpPr>
          <p:spPr bwMode="auto">
            <a:xfrm>
              <a:off x="2647" y="2552"/>
              <a:ext cx="51" cy="76"/>
            </a:xfrm>
            <a:custGeom>
              <a:avLst/>
              <a:gdLst>
                <a:gd name="T0" fmla="*/ 0 w 51"/>
                <a:gd name="T1" fmla="*/ 75 h 76"/>
                <a:gd name="T2" fmla="*/ 8 w 51"/>
                <a:gd name="T3" fmla="*/ 69 h 76"/>
                <a:gd name="T4" fmla="*/ 16 w 51"/>
                <a:gd name="T5" fmla="*/ 63 h 76"/>
                <a:gd name="T6" fmla="*/ 22 w 51"/>
                <a:gd name="T7" fmla="*/ 55 h 76"/>
                <a:gd name="T8" fmla="*/ 28 w 51"/>
                <a:gd name="T9" fmla="*/ 45 h 76"/>
                <a:gd name="T10" fmla="*/ 35 w 51"/>
                <a:gd name="T11" fmla="*/ 38 h 76"/>
                <a:gd name="T12" fmla="*/ 39 w 51"/>
                <a:gd name="T13" fmla="*/ 27 h 76"/>
                <a:gd name="T14" fmla="*/ 43 w 51"/>
                <a:gd name="T15" fmla="*/ 18 h 76"/>
                <a:gd name="T16" fmla="*/ 48 w 51"/>
                <a:gd name="T17" fmla="*/ 7 h 76"/>
                <a:gd name="T18" fmla="*/ 50 w 51"/>
                <a:gd name="T19" fmla="*/ 0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76"/>
                <a:gd name="T32" fmla="*/ 51 w 51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76">
                  <a:moveTo>
                    <a:pt x="0" y="75"/>
                  </a:moveTo>
                  <a:lnTo>
                    <a:pt x="8" y="69"/>
                  </a:lnTo>
                  <a:lnTo>
                    <a:pt x="16" y="63"/>
                  </a:lnTo>
                  <a:lnTo>
                    <a:pt x="22" y="55"/>
                  </a:lnTo>
                  <a:lnTo>
                    <a:pt x="28" y="45"/>
                  </a:lnTo>
                  <a:lnTo>
                    <a:pt x="35" y="38"/>
                  </a:lnTo>
                  <a:lnTo>
                    <a:pt x="39" y="27"/>
                  </a:lnTo>
                  <a:lnTo>
                    <a:pt x="43" y="18"/>
                  </a:lnTo>
                  <a:lnTo>
                    <a:pt x="48" y="7"/>
                  </a:lnTo>
                  <a:lnTo>
                    <a:pt x="5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0" name="Freeform 182"/>
            <p:cNvSpPr>
              <a:spLocks/>
            </p:cNvSpPr>
            <p:nvPr/>
          </p:nvSpPr>
          <p:spPr bwMode="auto">
            <a:xfrm>
              <a:off x="2654" y="2553"/>
              <a:ext cx="44" cy="75"/>
            </a:xfrm>
            <a:custGeom>
              <a:avLst/>
              <a:gdLst>
                <a:gd name="T0" fmla="*/ 0 w 44"/>
                <a:gd name="T1" fmla="*/ 74 h 75"/>
                <a:gd name="T2" fmla="*/ 7 w 44"/>
                <a:gd name="T3" fmla="*/ 68 h 75"/>
                <a:gd name="T4" fmla="*/ 13 w 44"/>
                <a:gd name="T5" fmla="*/ 62 h 75"/>
                <a:gd name="T6" fmla="*/ 20 w 44"/>
                <a:gd name="T7" fmla="*/ 54 h 75"/>
                <a:gd name="T8" fmla="*/ 25 w 44"/>
                <a:gd name="T9" fmla="*/ 45 h 75"/>
                <a:gd name="T10" fmla="*/ 30 w 44"/>
                <a:gd name="T11" fmla="*/ 37 h 75"/>
                <a:gd name="T12" fmla="*/ 35 w 44"/>
                <a:gd name="T13" fmla="*/ 27 h 75"/>
                <a:gd name="T14" fmla="*/ 39 w 44"/>
                <a:gd name="T15" fmla="*/ 17 h 75"/>
                <a:gd name="T16" fmla="*/ 40 w 44"/>
                <a:gd name="T17" fmla="*/ 13 h 75"/>
                <a:gd name="T18" fmla="*/ 42 w 44"/>
                <a:gd name="T19" fmla="*/ 7 h 75"/>
                <a:gd name="T20" fmla="*/ 43 w 44"/>
                <a:gd name="T21" fmla="*/ 4 h 75"/>
                <a:gd name="T22" fmla="*/ 43 w 44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75"/>
                <a:gd name="T38" fmla="*/ 44 w 44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75">
                  <a:moveTo>
                    <a:pt x="0" y="74"/>
                  </a:moveTo>
                  <a:lnTo>
                    <a:pt x="7" y="68"/>
                  </a:lnTo>
                  <a:lnTo>
                    <a:pt x="13" y="62"/>
                  </a:lnTo>
                  <a:lnTo>
                    <a:pt x="20" y="54"/>
                  </a:lnTo>
                  <a:lnTo>
                    <a:pt x="25" y="45"/>
                  </a:lnTo>
                  <a:lnTo>
                    <a:pt x="30" y="37"/>
                  </a:lnTo>
                  <a:lnTo>
                    <a:pt x="35" y="27"/>
                  </a:lnTo>
                  <a:lnTo>
                    <a:pt x="39" y="17"/>
                  </a:lnTo>
                  <a:lnTo>
                    <a:pt x="40" y="13"/>
                  </a:lnTo>
                  <a:lnTo>
                    <a:pt x="42" y="7"/>
                  </a:lnTo>
                  <a:lnTo>
                    <a:pt x="43" y="4"/>
                  </a:lnTo>
                  <a:lnTo>
                    <a:pt x="4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1" name="Freeform 183"/>
            <p:cNvSpPr>
              <a:spLocks/>
            </p:cNvSpPr>
            <p:nvPr/>
          </p:nvSpPr>
          <p:spPr bwMode="auto">
            <a:xfrm>
              <a:off x="2687" y="2600"/>
              <a:ext cx="17" cy="20"/>
            </a:xfrm>
            <a:custGeom>
              <a:avLst/>
              <a:gdLst>
                <a:gd name="T0" fmla="*/ 0 w 17"/>
                <a:gd name="T1" fmla="*/ 19 h 20"/>
                <a:gd name="T2" fmla="*/ 6 w 17"/>
                <a:gd name="T3" fmla="*/ 14 h 20"/>
                <a:gd name="T4" fmla="*/ 13 w 17"/>
                <a:gd name="T5" fmla="*/ 7 h 20"/>
                <a:gd name="T6" fmla="*/ 16 w 17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0"/>
                <a:gd name="T14" fmla="*/ 17 w 17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0">
                  <a:moveTo>
                    <a:pt x="0" y="19"/>
                  </a:moveTo>
                  <a:lnTo>
                    <a:pt x="6" y="14"/>
                  </a:lnTo>
                  <a:lnTo>
                    <a:pt x="13" y="7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2" name="Freeform 184"/>
            <p:cNvSpPr>
              <a:spLocks/>
            </p:cNvSpPr>
            <p:nvPr/>
          </p:nvSpPr>
          <p:spPr bwMode="auto">
            <a:xfrm>
              <a:off x="2610" y="2616"/>
              <a:ext cx="38" cy="17"/>
            </a:xfrm>
            <a:custGeom>
              <a:avLst/>
              <a:gdLst>
                <a:gd name="T0" fmla="*/ 37 w 38"/>
                <a:gd name="T1" fmla="*/ 16 h 17"/>
                <a:gd name="T2" fmla="*/ 33 w 38"/>
                <a:gd name="T3" fmla="*/ 10 h 17"/>
                <a:gd name="T4" fmla="*/ 29 w 38"/>
                <a:gd name="T5" fmla="*/ 5 h 17"/>
                <a:gd name="T6" fmla="*/ 23 w 38"/>
                <a:gd name="T7" fmla="*/ 2 h 17"/>
                <a:gd name="T8" fmla="*/ 20 w 38"/>
                <a:gd name="T9" fmla="*/ 0 h 17"/>
                <a:gd name="T10" fmla="*/ 20 w 38"/>
                <a:gd name="T11" fmla="*/ 0 h 17"/>
                <a:gd name="T12" fmla="*/ 10 w 38"/>
                <a:gd name="T13" fmla="*/ 7 h 17"/>
                <a:gd name="T14" fmla="*/ 0 w 38"/>
                <a:gd name="T15" fmla="*/ 16 h 17"/>
                <a:gd name="T16" fmla="*/ 0 w 38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7"/>
                <a:gd name="T29" fmla="*/ 38 w 38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7">
                  <a:moveTo>
                    <a:pt x="37" y="16"/>
                  </a:moveTo>
                  <a:lnTo>
                    <a:pt x="33" y="10"/>
                  </a:lnTo>
                  <a:lnTo>
                    <a:pt x="29" y="5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0" y="7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3" name="Freeform 185"/>
            <p:cNvSpPr>
              <a:spLocks/>
            </p:cNvSpPr>
            <p:nvPr/>
          </p:nvSpPr>
          <p:spPr bwMode="auto">
            <a:xfrm>
              <a:off x="2660" y="2620"/>
              <a:ext cx="30" cy="17"/>
            </a:xfrm>
            <a:custGeom>
              <a:avLst/>
              <a:gdLst>
                <a:gd name="T0" fmla="*/ 0 w 30"/>
                <a:gd name="T1" fmla="*/ 16 h 17"/>
                <a:gd name="T2" fmla="*/ 27 w 30"/>
                <a:gd name="T3" fmla="*/ 0 h 17"/>
                <a:gd name="T4" fmla="*/ 29 w 30"/>
                <a:gd name="T5" fmla="*/ 16 h 17"/>
                <a:gd name="T6" fmla="*/ 0 60000 65536"/>
                <a:gd name="T7" fmla="*/ 0 60000 65536"/>
                <a:gd name="T8" fmla="*/ 0 60000 65536"/>
                <a:gd name="T9" fmla="*/ 0 w 30"/>
                <a:gd name="T10" fmla="*/ 0 h 17"/>
                <a:gd name="T11" fmla="*/ 30 w 3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17">
                  <a:moveTo>
                    <a:pt x="0" y="16"/>
                  </a:moveTo>
                  <a:lnTo>
                    <a:pt x="27" y="0"/>
                  </a:lnTo>
                  <a:lnTo>
                    <a:pt x="29" y="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4" name="Line 186"/>
            <p:cNvSpPr>
              <a:spLocks noChangeShapeType="1"/>
            </p:cNvSpPr>
            <p:nvPr/>
          </p:nvSpPr>
          <p:spPr bwMode="auto">
            <a:xfrm flipV="1">
              <a:off x="2651" y="2690"/>
              <a:ext cx="0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" name="Line 187"/>
            <p:cNvSpPr>
              <a:spLocks noChangeShapeType="1"/>
            </p:cNvSpPr>
            <p:nvPr/>
          </p:nvSpPr>
          <p:spPr bwMode="auto">
            <a:xfrm flipV="1">
              <a:off x="2651" y="2644"/>
              <a:ext cx="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" name="Line 188"/>
            <p:cNvSpPr>
              <a:spLocks noChangeShapeType="1"/>
            </p:cNvSpPr>
            <p:nvPr/>
          </p:nvSpPr>
          <p:spPr bwMode="auto">
            <a:xfrm flipV="1">
              <a:off x="2651" y="2599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" name="Line 189"/>
            <p:cNvSpPr>
              <a:spLocks noChangeShapeType="1"/>
            </p:cNvSpPr>
            <p:nvPr/>
          </p:nvSpPr>
          <p:spPr bwMode="auto">
            <a:xfrm flipV="1">
              <a:off x="2651" y="2554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" name="Line 190"/>
            <p:cNvSpPr>
              <a:spLocks noChangeShapeType="1"/>
            </p:cNvSpPr>
            <p:nvPr/>
          </p:nvSpPr>
          <p:spPr bwMode="auto">
            <a:xfrm flipV="1">
              <a:off x="2651" y="2510"/>
              <a:ext cx="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9" name="Group 191"/>
          <p:cNvGrpSpPr>
            <a:grpSpLocks/>
          </p:cNvGrpSpPr>
          <p:nvPr/>
        </p:nvGrpSpPr>
        <p:grpSpPr bwMode="auto">
          <a:xfrm>
            <a:off x="1746250" y="2522538"/>
            <a:ext cx="817563" cy="1009650"/>
            <a:chOff x="1100" y="1589"/>
            <a:chExt cx="515" cy="636"/>
          </a:xfrm>
        </p:grpSpPr>
        <p:sp>
          <p:nvSpPr>
            <p:cNvPr id="7644" name="Freeform 192"/>
            <p:cNvSpPr>
              <a:spLocks/>
            </p:cNvSpPr>
            <p:nvPr/>
          </p:nvSpPr>
          <p:spPr bwMode="auto">
            <a:xfrm>
              <a:off x="1100" y="1589"/>
              <a:ext cx="222" cy="528"/>
            </a:xfrm>
            <a:custGeom>
              <a:avLst/>
              <a:gdLst>
                <a:gd name="T0" fmla="*/ 11 w 222"/>
                <a:gd name="T1" fmla="*/ 518 h 528"/>
                <a:gd name="T2" fmla="*/ 37 w 222"/>
                <a:gd name="T3" fmla="*/ 323 h 528"/>
                <a:gd name="T4" fmla="*/ 211 w 222"/>
                <a:gd name="T5" fmla="*/ 518 h 528"/>
                <a:gd name="T6" fmla="*/ 123 w 222"/>
                <a:gd name="T7" fmla="*/ 323 h 528"/>
                <a:gd name="T8" fmla="*/ 95 w 222"/>
                <a:gd name="T9" fmla="*/ 146 h 528"/>
                <a:gd name="T10" fmla="*/ 39 w 222"/>
                <a:gd name="T11" fmla="*/ 284 h 528"/>
                <a:gd name="T12" fmla="*/ 127 w 222"/>
                <a:gd name="T13" fmla="*/ 144 h 528"/>
                <a:gd name="T14" fmla="*/ 163 w 222"/>
                <a:gd name="T15" fmla="*/ 146 h 528"/>
                <a:gd name="T16" fmla="*/ 182 w 222"/>
                <a:gd name="T17" fmla="*/ 284 h 528"/>
                <a:gd name="T18" fmla="*/ 105 w 222"/>
                <a:gd name="T19" fmla="*/ 146 h 528"/>
                <a:gd name="T20" fmla="*/ 105 w 222"/>
                <a:gd name="T21" fmla="*/ 307 h 528"/>
                <a:gd name="T22" fmla="*/ 117 w 222"/>
                <a:gd name="T23" fmla="*/ 146 h 528"/>
                <a:gd name="T24" fmla="*/ 182 w 222"/>
                <a:gd name="T25" fmla="*/ 307 h 528"/>
                <a:gd name="T26" fmla="*/ 62 w 222"/>
                <a:gd name="T27" fmla="*/ 115 h 528"/>
                <a:gd name="T28" fmla="*/ 72 w 222"/>
                <a:gd name="T29" fmla="*/ 40 h 528"/>
                <a:gd name="T30" fmla="*/ 105 w 222"/>
                <a:gd name="T31" fmla="*/ 40 h 528"/>
                <a:gd name="T32" fmla="*/ 105 w 222"/>
                <a:gd name="T33" fmla="*/ 129 h 528"/>
                <a:gd name="T34" fmla="*/ 152 w 222"/>
                <a:gd name="T35" fmla="*/ 129 h 528"/>
                <a:gd name="T36" fmla="*/ 117 w 222"/>
                <a:gd name="T37" fmla="*/ 129 h 528"/>
                <a:gd name="T38" fmla="*/ 159 w 222"/>
                <a:gd name="T39" fmla="*/ 120 h 528"/>
                <a:gd name="T40" fmla="*/ 127 w 222"/>
                <a:gd name="T41" fmla="*/ 40 h 528"/>
                <a:gd name="T42" fmla="*/ 67 w 222"/>
                <a:gd name="T43" fmla="*/ 24 h 528"/>
                <a:gd name="T44" fmla="*/ 105 w 222"/>
                <a:gd name="T45" fmla="*/ 0 h 528"/>
                <a:gd name="T46" fmla="*/ 117 w 222"/>
                <a:gd name="T47" fmla="*/ 24 h 528"/>
                <a:gd name="T48" fmla="*/ 221 w 222"/>
                <a:gd name="T49" fmla="*/ 527 h 528"/>
                <a:gd name="T50" fmla="*/ 117 w 222"/>
                <a:gd name="T51" fmla="*/ 329 h 528"/>
                <a:gd name="T52" fmla="*/ 120 w 222"/>
                <a:gd name="T53" fmla="*/ 384 h 528"/>
                <a:gd name="T54" fmla="*/ 124 w 222"/>
                <a:gd name="T55" fmla="*/ 388 h 528"/>
                <a:gd name="T56" fmla="*/ 126 w 222"/>
                <a:gd name="T57" fmla="*/ 394 h 528"/>
                <a:gd name="T58" fmla="*/ 127 w 222"/>
                <a:gd name="T59" fmla="*/ 401 h 528"/>
                <a:gd name="T60" fmla="*/ 127 w 222"/>
                <a:gd name="T61" fmla="*/ 527 h 528"/>
                <a:gd name="T62" fmla="*/ 95 w 222"/>
                <a:gd name="T63" fmla="*/ 405 h 528"/>
                <a:gd name="T64" fmla="*/ 95 w 222"/>
                <a:gd name="T65" fmla="*/ 404 h 528"/>
                <a:gd name="T66" fmla="*/ 95 w 222"/>
                <a:gd name="T67" fmla="*/ 402 h 528"/>
                <a:gd name="T68" fmla="*/ 96 w 222"/>
                <a:gd name="T69" fmla="*/ 395 h 528"/>
                <a:gd name="T70" fmla="*/ 98 w 222"/>
                <a:gd name="T71" fmla="*/ 390 h 528"/>
                <a:gd name="T72" fmla="*/ 101 w 222"/>
                <a:gd name="T73" fmla="*/ 386 h 528"/>
                <a:gd name="T74" fmla="*/ 105 w 222"/>
                <a:gd name="T75" fmla="*/ 383 h 528"/>
                <a:gd name="T76" fmla="*/ 18 w 222"/>
                <a:gd name="T77" fmla="*/ 527 h 528"/>
                <a:gd name="T78" fmla="*/ 67 w 222"/>
                <a:gd name="T79" fmla="*/ 24 h 5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2"/>
                <a:gd name="T121" fmla="*/ 0 h 528"/>
                <a:gd name="T122" fmla="*/ 222 w 222"/>
                <a:gd name="T123" fmla="*/ 528 h 5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2" h="528">
                  <a:moveTo>
                    <a:pt x="37" y="323"/>
                  </a:moveTo>
                  <a:lnTo>
                    <a:pt x="11" y="518"/>
                  </a:lnTo>
                  <a:lnTo>
                    <a:pt x="99" y="323"/>
                  </a:lnTo>
                  <a:lnTo>
                    <a:pt x="37" y="323"/>
                  </a:lnTo>
                  <a:lnTo>
                    <a:pt x="123" y="323"/>
                  </a:lnTo>
                  <a:lnTo>
                    <a:pt x="211" y="518"/>
                  </a:lnTo>
                  <a:lnTo>
                    <a:pt x="185" y="323"/>
                  </a:lnTo>
                  <a:lnTo>
                    <a:pt x="123" y="323"/>
                  </a:lnTo>
                  <a:lnTo>
                    <a:pt x="39" y="284"/>
                  </a:lnTo>
                  <a:lnTo>
                    <a:pt x="95" y="146"/>
                  </a:lnTo>
                  <a:lnTo>
                    <a:pt x="59" y="146"/>
                  </a:lnTo>
                  <a:lnTo>
                    <a:pt x="39" y="284"/>
                  </a:lnTo>
                  <a:lnTo>
                    <a:pt x="155" y="144"/>
                  </a:lnTo>
                  <a:lnTo>
                    <a:pt x="127" y="144"/>
                  </a:lnTo>
                  <a:lnTo>
                    <a:pt x="155" y="144"/>
                  </a:lnTo>
                  <a:lnTo>
                    <a:pt x="163" y="146"/>
                  </a:lnTo>
                  <a:lnTo>
                    <a:pt x="127" y="146"/>
                  </a:lnTo>
                  <a:lnTo>
                    <a:pt x="182" y="284"/>
                  </a:lnTo>
                  <a:lnTo>
                    <a:pt x="163" y="146"/>
                  </a:lnTo>
                  <a:lnTo>
                    <a:pt x="105" y="146"/>
                  </a:lnTo>
                  <a:lnTo>
                    <a:pt x="39" y="307"/>
                  </a:lnTo>
                  <a:lnTo>
                    <a:pt x="105" y="307"/>
                  </a:lnTo>
                  <a:lnTo>
                    <a:pt x="105" y="146"/>
                  </a:lnTo>
                  <a:lnTo>
                    <a:pt x="117" y="146"/>
                  </a:lnTo>
                  <a:lnTo>
                    <a:pt x="117" y="307"/>
                  </a:lnTo>
                  <a:lnTo>
                    <a:pt x="182" y="307"/>
                  </a:lnTo>
                  <a:lnTo>
                    <a:pt x="117" y="146"/>
                  </a:lnTo>
                  <a:lnTo>
                    <a:pt x="62" y="115"/>
                  </a:lnTo>
                  <a:lnTo>
                    <a:pt x="95" y="40"/>
                  </a:lnTo>
                  <a:lnTo>
                    <a:pt x="72" y="40"/>
                  </a:lnTo>
                  <a:lnTo>
                    <a:pt x="62" y="115"/>
                  </a:lnTo>
                  <a:lnTo>
                    <a:pt x="105" y="40"/>
                  </a:lnTo>
                  <a:lnTo>
                    <a:pt x="70" y="129"/>
                  </a:lnTo>
                  <a:lnTo>
                    <a:pt x="105" y="129"/>
                  </a:lnTo>
                  <a:lnTo>
                    <a:pt x="105" y="40"/>
                  </a:lnTo>
                  <a:lnTo>
                    <a:pt x="152" y="129"/>
                  </a:lnTo>
                  <a:lnTo>
                    <a:pt x="117" y="40"/>
                  </a:lnTo>
                  <a:lnTo>
                    <a:pt x="117" y="129"/>
                  </a:lnTo>
                  <a:lnTo>
                    <a:pt x="152" y="129"/>
                  </a:lnTo>
                  <a:lnTo>
                    <a:pt x="159" y="120"/>
                  </a:lnTo>
                  <a:lnTo>
                    <a:pt x="149" y="40"/>
                  </a:lnTo>
                  <a:lnTo>
                    <a:pt x="127" y="40"/>
                  </a:lnTo>
                  <a:lnTo>
                    <a:pt x="159" y="120"/>
                  </a:lnTo>
                  <a:lnTo>
                    <a:pt x="67" y="24"/>
                  </a:lnTo>
                  <a:lnTo>
                    <a:pt x="105" y="24"/>
                  </a:lnTo>
                  <a:lnTo>
                    <a:pt x="105" y="0"/>
                  </a:lnTo>
                  <a:lnTo>
                    <a:pt x="117" y="0"/>
                  </a:lnTo>
                  <a:lnTo>
                    <a:pt x="117" y="24"/>
                  </a:lnTo>
                  <a:lnTo>
                    <a:pt x="156" y="24"/>
                  </a:lnTo>
                  <a:lnTo>
                    <a:pt x="221" y="527"/>
                  </a:lnTo>
                  <a:lnTo>
                    <a:pt x="203" y="527"/>
                  </a:lnTo>
                  <a:lnTo>
                    <a:pt x="117" y="329"/>
                  </a:lnTo>
                  <a:lnTo>
                    <a:pt x="117" y="383"/>
                  </a:lnTo>
                  <a:lnTo>
                    <a:pt x="120" y="384"/>
                  </a:lnTo>
                  <a:lnTo>
                    <a:pt x="122" y="386"/>
                  </a:lnTo>
                  <a:lnTo>
                    <a:pt x="124" y="388"/>
                  </a:lnTo>
                  <a:lnTo>
                    <a:pt x="125" y="391"/>
                  </a:lnTo>
                  <a:lnTo>
                    <a:pt x="126" y="394"/>
                  </a:lnTo>
                  <a:lnTo>
                    <a:pt x="127" y="397"/>
                  </a:lnTo>
                  <a:lnTo>
                    <a:pt x="127" y="401"/>
                  </a:lnTo>
                  <a:lnTo>
                    <a:pt x="127" y="405"/>
                  </a:lnTo>
                  <a:lnTo>
                    <a:pt x="127" y="527"/>
                  </a:lnTo>
                  <a:lnTo>
                    <a:pt x="95" y="527"/>
                  </a:lnTo>
                  <a:lnTo>
                    <a:pt x="95" y="405"/>
                  </a:lnTo>
                  <a:lnTo>
                    <a:pt x="95" y="404"/>
                  </a:lnTo>
                  <a:lnTo>
                    <a:pt x="95" y="403"/>
                  </a:lnTo>
                  <a:lnTo>
                    <a:pt x="95" y="402"/>
                  </a:lnTo>
                  <a:lnTo>
                    <a:pt x="95" y="398"/>
                  </a:lnTo>
                  <a:lnTo>
                    <a:pt x="96" y="395"/>
                  </a:lnTo>
                  <a:lnTo>
                    <a:pt x="96" y="392"/>
                  </a:lnTo>
                  <a:lnTo>
                    <a:pt x="98" y="390"/>
                  </a:lnTo>
                  <a:lnTo>
                    <a:pt x="99" y="387"/>
                  </a:lnTo>
                  <a:lnTo>
                    <a:pt x="101" y="386"/>
                  </a:lnTo>
                  <a:lnTo>
                    <a:pt x="103" y="384"/>
                  </a:lnTo>
                  <a:lnTo>
                    <a:pt x="105" y="383"/>
                  </a:lnTo>
                  <a:lnTo>
                    <a:pt x="105" y="329"/>
                  </a:lnTo>
                  <a:lnTo>
                    <a:pt x="18" y="527"/>
                  </a:lnTo>
                  <a:lnTo>
                    <a:pt x="0" y="527"/>
                  </a:lnTo>
                  <a:lnTo>
                    <a:pt x="67" y="24"/>
                  </a:lnTo>
                  <a:lnTo>
                    <a:pt x="37" y="323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5" name="Freeform 193"/>
            <p:cNvSpPr>
              <a:spLocks/>
            </p:cNvSpPr>
            <p:nvPr/>
          </p:nvSpPr>
          <p:spPr bwMode="auto">
            <a:xfrm>
              <a:off x="1111" y="1912"/>
              <a:ext cx="89" cy="196"/>
            </a:xfrm>
            <a:custGeom>
              <a:avLst/>
              <a:gdLst>
                <a:gd name="T0" fmla="*/ 26 w 89"/>
                <a:gd name="T1" fmla="*/ 0 h 196"/>
                <a:gd name="T2" fmla="*/ 0 w 89"/>
                <a:gd name="T3" fmla="*/ 195 h 196"/>
                <a:gd name="T4" fmla="*/ 88 w 89"/>
                <a:gd name="T5" fmla="*/ 0 h 196"/>
                <a:gd name="T6" fmla="*/ 26 w 89"/>
                <a:gd name="T7" fmla="*/ 0 h 1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96"/>
                <a:gd name="T14" fmla="*/ 89 w 89"/>
                <a:gd name="T15" fmla="*/ 196 h 1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96">
                  <a:moveTo>
                    <a:pt x="26" y="0"/>
                  </a:moveTo>
                  <a:lnTo>
                    <a:pt x="0" y="195"/>
                  </a:lnTo>
                  <a:lnTo>
                    <a:pt x="88" y="0"/>
                  </a:lnTo>
                  <a:lnTo>
                    <a:pt x="2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6" name="Freeform 194"/>
            <p:cNvSpPr>
              <a:spLocks/>
            </p:cNvSpPr>
            <p:nvPr/>
          </p:nvSpPr>
          <p:spPr bwMode="auto">
            <a:xfrm>
              <a:off x="1223" y="1912"/>
              <a:ext cx="89" cy="196"/>
            </a:xfrm>
            <a:custGeom>
              <a:avLst/>
              <a:gdLst>
                <a:gd name="T0" fmla="*/ 0 w 89"/>
                <a:gd name="T1" fmla="*/ 0 h 196"/>
                <a:gd name="T2" fmla="*/ 88 w 89"/>
                <a:gd name="T3" fmla="*/ 195 h 196"/>
                <a:gd name="T4" fmla="*/ 62 w 89"/>
                <a:gd name="T5" fmla="*/ 0 h 196"/>
                <a:gd name="T6" fmla="*/ 0 w 89"/>
                <a:gd name="T7" fmla="*/ 0 h 1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96"/>
                <a:gd name="T14" fmla="*/ 89 w 89"/>
                <a:gd name="T15" fmla="*/ 196 h 1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96">
                  <a:moveTo>
                    <a:pt x="0" y="0"/>
                  </a:moveTo>
                  <a:lnTo>
                    <a:pt x="88" y="195"/>
                  </a:lnTo>
                  <a:lnTo>
                    <a:pt x="6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7" name="Freeform 195"/>
            <p:cNvSpPr>
              <a:spLocks/>
            </p:cNvSpPr>
            <p:nvPr/>
          </p:nvSpPr>
          <p:spPr bwMode="auto">
            <a:xfrm>
              <a:off x="1139" y="1735"/>
              <a:ext cx="57" cy="139"/>
            </a:xfrm>
            <a:custGeom>
              <a:avLst/>
              <a:gdLst>
                <a:gd name="T0" fmla="*/ 0 w 57"/>
                <a:gd name="T1" fmla="*/ 138 h 139"/>
                <a:gd name="T2" fmla="*/ 56 w 57"/>
                <a:gd name="T3" fmla="*/ 0 h 139"/>
                <a:gd name="T4" fmla="*/ 20 w 57"/>
                <a:gd name="T5" fmla="*/ 0 h 139"/>
                <a:gd name="T6" fmla="*/ 0 w 57"/>
                <a:gd name="T7" fmla="*/ 138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39"/>
                <a:gd name="T14" fmla="*/ 57 w 57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39">
                  <a:moveTo>
                    <a:pt x="0" y="138"/>
                  </a:moveTo>
                  <a:lnTo>
                    <a:pt x="56" y="0"/>
                  </a:lnTo>
                  <a:lnTo>
                    <a:pt x="20" y="0"/>
                  </a:lnTo>
                  <a:lnTo>
                    <a:pt x="0" y="13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8" name="Freeform 196"/>
            <p:cNvSpPr>
              <a:spLocks/>
            </p:cNvSpPr>
            <p:nvPr/>
          </p:nvSpPr>
          <p:spPr bwMode="auto">
            <a:xfrm>
              <a:off x="1227" y="1733"/>
              <a:ext cx="29" cy="1"/>
            </a:xfrm>
            <a:custGeom>
              <a:avLst/>
              <a:gdLst>
                <a:gd name="T0" fmla="*/ 28 w 29"/>
                <a:gd name="T1" fmla="*/ 0 h 1"/>
                <a:gd name="T2" fmla="*/ 0 w 29"/>
                <a:gd name="T3" fmla="*/ 0 h 1"/>
                <a:gd name="T4" fmla="*/ 28 w 29"/>
                <a:gd name="T5" fmla="*/ 0 h 1"/>
                <a:gd name="T6" fmla="*/ 0 60000 65536"/>
                <a:gd name="T7" fmla="*/ 0 60000 65536"/>
                <a:gd name="T8" fmla="*/ 0 60000 65536"/>
                <a:gd name="T9" fmla="*/ 0 w 29"/>
                <a:gd name="T10" fmla="*/ 0 h 1"/>
                <a:gd name="T11" fmla="*/ 29 w 2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">
                  <a:moveTo>
                    <a:pt x="28" y="0"/>
                  </a:moveTo>
                  <a:lnTo>
                    <a:pt x="0" y="0"/>
                  </a:lnTo>
                  <a:lnTo>
                    <a:pt x="28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9" name="Freeform 197"/>
            <p:cNvSpPr>
              <a:spLocks/>
            </p:cNvSpPr>
            <p:nvPr/>
          </p:nvSpPr>
          <p:spPr bwMode="auto">
            <a:xfrm>
              <a:off x="1227" y="1735"/>
              <a:ext cx="56" cy="139"/>
            </a:xfrm>
            <a:custGeom>
              <a:avLst/>
              <a:gdLst>
                <a:gd name="T0" fmla="*/ 36 w 56"/>
                <a:gd name="T1" fmla="*/ 0 h 139"/>
                <a:gd name="T2" fmla="*/ 0 w 56"/>
                <a:gd name="T3" fmla="*/ 0 h 139"/>
                <a:gd name="T4" fmla="*/ 55 w 56"/>
                <a:gd name="T5" fmla="*/ 138 h 139"/>
                <a:gd name="T6" fmla="*/ 36 w 56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139"/>
                <a:gd name="T14" fmla="*/ 56 w 56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139">
                  <a:moveTo>
                    <a:pt x="36" y="0"/>
                  </a:moveTo>
                  <a:lnTo>
                    <a:pt x="0" y="0"/>
                  </a:lnTo>
                  <a:lnTo>
                    <a:pt x="55" y="138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0" name="Freeform 198"/>
            <p:cNvSpPr>
              <a:spLocks/>
            </p:cNvSpPr>
            <p:nvPr/>
          </p:nvSpPr>
          <p:spPr bwMode="auto">
            <a:xfrm>
              <a:off x="1139" y="1735"/>
              <a:ext cx="67" cy="162"/>
            </a:xfrm>
            <a:custGeom>
              <a:avLst/>
              <a:gdLst>
                <a:gd name="T0" fmla="*/ 66 w 67"/>
                <a:gd name="T1" fmla="*/ 0 h 162"/>
                <a:gd name="T2" fmla="*/ 0 w 67"/>
                <a:gd name="T3" fmla="*/ 161 h 162"/>
                <a:gd name="T4" fmla="*/ 66 w 67"/>
                <a:gd name="T5" fmla="*/ 161 h 162"/>
                <a:gd name="T6" fmla="*/ 66 w 67"/>
                <a:gd name="T7" fmla="*/ 0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162"/>
                <a:gd name="T14" fmla="*/ 67 w 6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162">
                  <a:moveTo>
                    <a:pt x="66" y="0"/>
                  </a:moveTo>
                  <a:lnTo>
                    <a:pt x="0" y="161"/>
                  </a:lnTo>
                  <a:lnTo>
                    <a:pt x="66" y="161"/>
                  </a:lnTo>
                  <a:lnTo>
                    <a:pt x="6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1" name="Freeform 199"/>
            <p:cNvSpPr>
              <a:spLocks/>
            </p:cNvSpPr>
            <p:nvPr/>
          </p:nvSpPr>
          <p:spPr bwMode="auto">
            <a:xfrm>
              <a:off x="1217" y="1735"/>
              <a:ext cx="66" cy="162"/>
            </a:xfrm>
            <a:custGeom>
              <a:avLst/>
              <a:gdLst>
                <a:gd name="T0" fmla="*/ 0 w 66"/>
                <a:gd name="T1" fmla="*/ 0 h 162"/>
                <a:gd name="T2" fmla="*/ 0 w 66"/>
                <a:gd name="T3" fmla="*/ 161 h 162"/>
                <a:gd name="T4" fmla="*/ 65 w 66"/>
                <a:gd name="T5" fmla="*/ 161 h 162"/>
                <a:gd name="T6" fmla="*/ 0 w 66"/>
                <a:gd name="T7" fmla="*/ 0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162"/>
                <a:gd name="T14" fmla="*/ 66 w 66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162">
                  <a:moveTo>
                    <a:pt x="0" y="0"/>
                  </a:moveTo>
                  <a:lnTo>
                    <a:pt x="0" y="161"/>
                  </a:lnTo>
                  <a:lnTo>
                    <a:pt x="65" y="16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2" name="Freeform 200"/>
            <p:cNvSpPr>
              <a:spLocks/>
            </p:cNvSpPr>
            <p:nvPr/>
          </p:nvSpPr>
          <p:spPr bwMode="auto">
            <a:xfrm>
              <a:off x="1162" y="1629"/>
              <a:ext cx="34" cy="76"/>
            </a:xfrm>
            <a:custGeom>
              <a:avLst/>
              <a:gdLst>
                <a:gd name="T0" fmla="*/ 0 w 34"/>
                <a:gd name="T1" fmla="*/ 75 h 76"/>
                <a:gd name="T2" fmla="*/ 33 w 34"/>
                <a:gd name="T3" fmla="*/ 0 h 76"/>
                <a:gd name="T4" fmla="*/ 10 w 34"/>
                <a:gd name="T5" fmla="*/ 0 h 76"/>
                <a:gd name="T6" fmla="*/ 0 w 34"/>
                <a:gd name="T7" fmla="*/ 75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76"/>
                <a:gd name="T14" fmla="*/ 34 w 34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76">
                  <a:moveTo>
                    <a:pt x="0" y="75"/>
                  </a:moveTo>
                  <a:lnTo>
                    <a:pt x="33" y="0"/>
                  </a:lnTo>
                  <a:lnTo>
                    <a:pt x="10" y="0"/>
                  </a:lnTo>
                  <a:lnTo>
                    <a:pt x="0" y="7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3" name="Freeform 201"/>
            <p:cNvSpPr>
              <a:spLocks/>
            </p:cNvSpPr>
            <p:nvPr/>
          </p:nvSpPr>
          <p:spPr bwMode="auto">
            <a:xfrm>
              <a:off x="1170" y="1629"/>
              <a:ext cx="36" cy="90"/>
            </a:xfrm>
            <a:custGeom>
              <a:avLst/>
              <a:gdLst>
                <a:gd name="T0" fmla="*/ 35 w 36"/>
                <a:gd name="T1" fmla="*/ 0 h 90"/>
                <a:gd name="T2" fmla="*/ 0 w 36"/>
                <a:gd name="T3" fmla="*/ 89 h 90"/>
                <a:gd name="T4" fmla="*/ 35 w 36"/>
                <a:gd name="T5" fmla="*/ 89 h 90"/>
                <a:gd name="T6" fmla="*/ 35 w 36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90"/>
                <a:gd name="T14" fmla="*/ 36 w 36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90">
                  <a:moveTo>
                    <a:pt x="35" y="0"/>
                  </a:moveTo>
                  <a:lnTo>
                    <a:pt x="0" y="89"/>
                  </a:lnTo>
                  <a:lnTo>
                    <a:pt x="35" y="89"/>
                  </a:lnTo>
                  <a:lnTo>
                    <a:pt x="35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4" name="Freeform 202"/>
            <p:cNvSpPr>
              <a:spLocks/>
            </p:cNvSpPr>
            <p:nvPr/>
          </p:nvSpPr>
          <p:spPr bwMode="auto">
            <a:xfrm>
              <a:off x="1217" y="1629"/>
              <a:ext cx="36" cy="90"/>
            </a:xfrm>
            <a:custGeom>
              <a:avLst/>
              <a:gdLst>
                <a:gd name="T0" fmla="*/ 35 w 36"/>
                <a:gd name="T1" fmla="*/ 89 h 90"/>
                <a:gd name="T2" fmla="*/ 0 w 36"/>
                <a:gd name="T3" fmla="*/ 0 h 90"/>
                <a:gd name="T4" fmla="*/ 0 w 36"/>
                <a:gd name="T5" fmla="*/ 89 h 90"/>
                <a:gd name="T6" fmla="*/ 35 w 36"/>
                <a:gd name="T7" fmla="*/ 89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90"/>
                <a:gd name="T14" fmla="*/ 36 w 36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90">
                  <a:moveTo>
                    <a:pt x="35" y="89"/>
                  </a:moveTo>
                  <a:lnTo>
                    <a:pt x="0" y="0"/>
                  </a:lnTo>
                  <a:lnTo>
                    <a:pt x="0" y="89"/>
                  </a:lnTo>
                  <a:lnTo>
                    <a:pt x="35" y="8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5" name="Freeform 203"/>
            <p:cNvSpPr>
              <a:spLocks/>
            </p:cNvSpPr>
            <p:nvPr/>
          </p:nvSpPr>
          <p:spPr bwMode="auto">
            <a:xfrm>
              <a:off x="1227" y="1629"/>
              <a:ext cx="33" cy="81"/>
            </a:xfrm>
            <a:custGeom>
              <a:avLst/>
              <a:gdLst>
                <a:gd name="T0" fmla="*/ 32 w 33"/>
                <a:gd name="T1" fmla="*/ 80 h 81"/>
                <a:gd name="T2" fmla="*/ 22 w 33"/>
                <a:gd name="T3" fmla="*/ 0 h 81"/>
                <a:gd name="T4" fmla="*/ 0 w 33"/>
                <a:gd name="T5" fmla="*/ 0 h 81"/>
                <a:gd name="T6" fmla="*/ 32 w 33"/>
                <a:gd name="T7" fmla="*/ 8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81"/>
                <a:gd name="T14" fmla="*/ 33 w 3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81">
                  <a:moveTo>
                    <a:pt x="32" y="80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32" y="8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6" name="Freeform 204"/>
            <p:cNvSpPr>
              <a:spLocks/>
            </p:cNvSpPr>
            <p:nvPr/>
          </p:nvSpPr>
          <p:spPr bwMode="auto">
            <a:xfrm>
              <a:off x="1100" y="1589"/>
              <a:ext cx="222" cy="528"/>
            </a:xfrm>
            <a:custGeom>
              <a:avLst/>
              <a:gdLst>
                <a:gd name="T0" fmla="*/ 67 w 222"/>
                <a:gd name="T1" fmla="*/ 24 h 528"/>
                <a:gd name="T2" fmla="*/ 105 w 222"/>
                <a:gd name="T3" fmla="*/ 24 h 528"/>
                <a:gd name="T4" fmla="*/ 105 w 222"/>
                <a:gd name="T5" fmla="*/ 0 h 528"/>
                <a:gd name="T6" fmla="*/ 117 w 222"/>
                <a:gd name="T7" fmla="*/ 0 h 528"/>
                <a:gd name="T8" fmla="*/ 117 w 222"/>
                <a:gd name="T9" fmla="*/ 24 h 528"/>
                <a:gd name="T10" fmla="*/ 156 w 222"/>
                <a:gd name="T11" fmla="*/ 24 h 528"/>
                <a:gd name="T12" fmla="*/ 221 w 222"/>
                <a:gd name="T13" fmla="*/ 527 h 528"/>
                <a:gd name="T14" fmla="*/ 203 w 222"/>
                <a:gd name="T15" fmla="*/ 527 h 528"/>
                <a:gd name="T16" fmla="*/ 117 w 222"/>
                <a:gd name="T17" fmla="*/ 329 h 528"/>
                <a:gd name="T18" fmla="*/ 117 w 222"/>
                <a:gd name="T19" fmla="*/ 383 h 528"/>
                <a:gd name="T20" fmla="*/ 117 w 222"/>
                <a:gd name="T21" fmla="*/ 383 h 528"/>
                <a:gd name="T22" fmla="*/ 120 w 222"/>
                <a:gd name="T23" fmla="*/ 384 h 528"/>
                <a:gd name="T24" fmla="*/ 122 w 222"/>
                <a:gd name="T25" fmla="*/ 386 h 528"/>
                <a:gd name="T26" fmla="*/ 124 w 222"/>
                <a:gd name="T27" fmla="*/ 388 h 528"/>
                <a:gd name="T28" fmla="*/ 125 w 222"/>
                <a:gd name="T29" fmla="*/ 391 h 528"/>
                <a:gd name="T30" fmla="*/ 125 w 222"/>
                <a:gd name="T31" fmla="*/ 391 h 528"/>
                <a:gd name="T32" fmla="*/ 126 w 222"/>
                <a:gd name="T33" fmla="*/ 394 h 528"/>
                <a:gd name="T34" fmla="*/ 127 w 222"/>
                <a:gd name="T35" fmla="*/ 397 h 528"/>
                <a:gd name="T36" fmla="*/ 127 w 222"/>
                <a:gd name="T37" fmla="*/ 401 h 528"/>
                <a:gd name="T38" fmla="*/ 127 w 222"/>
                <a:gd name="T39" fmla="*/ 405 h 528"/>
                <a:gd name="T40" fmla="*/ 127 w 222"/>
                <a:gd name="T41" fmla="*/ 527 h 528"/>
                <a:gd name="T42" fmla="*/ 95 w 222"/>
                <a:gd name="T43" fmla="*/ 527 h 528"/>
                <a:gd name="T44" fmla="*/ 95 w 222"/>
                <a:gd name="T45" fmla="*/ 405 h 528"/>
                <a:gd name="T46" fmla="*/ 95 w 222"/>
                <a:gd name="T47" fmla="*/ 405 h 528"/>
                <a:gd name="T48" fmla="*/ 95 w 222"/>
                <a:gd name="T49" fmla="*/ 405 h 528"/>
                <a:gd name="T50" fmla="*/ 95 w 222"/>
                <a:gd name="T51" fmla="*/ 404 h 528"/>
                <a:gd name="T52" fmla="*/ 95 w 222"/>
                <a:gd name="T53" fmla="*/ 403 h 528"/>
                <a:gd name="T54" fmla="*/ 95 w 222"/>
                <a:gd name="T55" fmla="*/ 402 h 528"/>
                <a:gd name="T56" fmla="*/ 95 w 222"/>
                <a:gd name="T57" fmla="*/ 402 h 528"/>
                <a:gd name="T58" fmla="*/ 95 w 222"/>
                <a:gd name="T59" fmla="*/ 398 h 528"/>
                <a:gd name="T60" fmla="*/ 96 w 222"/>
                <a:gd name="T61" fmla="*/ 395 h 528"/>
                <a:gd name="T62" fmla="*/ 96 w 222"/>
                <a:gd name="T63" fmla="*/ 392 h 528"/>
                <a:gd name="T64" fmla="*/ 98 w 222"/>
                <a:gd name="T65" fmla="*/ 390 h 528"/>
                <a:gd name="T66" fmla="*/ 99 w 222"/>
                <a:gd name="T67" fmla="*/ 387 h 528"/>
                <a:gd name="T68" fmla="*/ 101 w 222"/>
                <a:gd name="T69" fmla="*/ 386 h 528"/>
                <a:gd name="T70" fmla="*/ 103 w 222"/>
                <a:gd name="T71" fmla="*/ 384 h 528"/>
                <a:gd name="T72" fmla="*/ 105 w 222"/>
                <a:gd name="T73" fmla="*/ 383 h 528"/>
                <a:gd name="T74" fmla="*/ 105 w 222"/>
                <a:gd name="T75" fmla="*/ 329 h 528"/>
                <a:gd name="T76" fmla="*/ 18 w 222"/>
                <a:gd name="T77" fmla="*/ 527 h 528"/>
                <a:gd name="T78" fmla="*/ 0 w 222"/>
                <a:gd name="T79" fmla="*/ 527 h 528"/>
                <a:gd name="T80" fmla="*/ 67 w 222"/>
                <a:gd name="T81" fmla="*/ 24 h 5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2"/>
                <a:gd name="T124" fmla="*/ 0 h 528"/>
                <a:gd name="T125" fmla="*/ 222 w 222"/>
                <a:gd name="T126" fmla="*/ 528 h 5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2" h="528">
                  <a:moveTo>
                    <a:pt x="67" y="24"/>
                  </a:moveTo>
                  <a:lnTo>
                    <a:pt x="105" y="24"/>
                  </a:lnTo>
                  <a:lnTo>
                    <a:pt x="105" y="0"/>
                  </a:lnTo>
                  <a:lnTo>
                    <a:pt x="117" y="0"/>
                  </a:lnTo>
                  <a:lnTo>
                    <a:pt x="117" y="24"/>
                  </a:lnTo>
                  <a:lnTo>
                    <a:pt x="156" y="24"/>
                  </a:lnTo>
                  <a:lnTo>
                    <a:pt x="221" y="527"/>
                  </a:lnTo>
                  <a:lnTo>
                    <a:pt x="203" y="527"/>
                  </a:lnTo>
                  <a:lnTo>
                    <a:pt x="117" y="329"/>
                  </a:lnTo>
                  <a:lnTo>
                    <a:pt x="117" y="383"/>
                  </a:lnTo>
                  <a:lnTo>
                    <a:pt x="120" y="384"/>
                  </a:lnTo>
                  <a:lnTo>
                    <a:pt x="122" y="386"/>
                  </a:lnTo>
                  <a:lnTo>
                    <a:pt x="124" y="388"/>
                  </a:lnTo>
                  <a:lnTo>
                    <a:pt x="125" y="391"/>
                  </a:lnTo>
                  <a:lnTo>
                    <a:pt x="126" y="394"/>
                  </a:lnTo>
                  <a:lnTo>
                    <a:pt x="127" y="397"/>
                  </a:lnTo>
                  <a:lnTo>
                    <a:pt x="127" y="401"/>
                  </a:lnTo>
                  <a:lnTo>
                    <a:pt x="127" y="405"/>
                  </a:lnTo>
                  <a:lnTo>
                    <a:pt x="127" y="527"/>
                  </a:lnTo>
                  <a:lnTo>
                    <a:pt x="95" y="527"/>
                  </a:lnTo>
                  <a:lnTo>
                    <a:pt x="95" y="405"/>
                  </a:lnTo>
                  <a:lnTo>
                    <a:pt x="95" y="404"/>
                  </a:lnTo>
                  <a:lnTo>
                    <a:pt x="95" y="403"/>
                  </a:lnTo>
                  <a:lnTo>
                    <a:pt x="95" y="402"/>
                  </a:lnTo>
                  <a:lnTo>
                    <a:pt x="95" y="398"/>
                  </a:lnTo>
                  <a:lnTo>
                    <a:pt x="96" y="395"/>
                  </a:lnTo>
                  <a:lnTo>
                    <a:pt x="96" y="392"/>
                  </a:lnTo>
                  <a:lnTo>
                    <a:pt x="98" y="390"/>
                  </a:lnTo>
                  <a:lnTo>
                    <a:pt x="99" y="387"/>
                  </a:lnTo>
                  <a:lnTo>
                    <a:pt x="101" y="386"/>
                  </a:lnTo>
                  <a:lnTo>
                    <a:pt x="103" y="384"/>
                  </a:lnTo>
                  <a:lnTo>
                    <a:pt x="105" y="383"/>
                  </a:lnTo>
                  <a:lnTo>
                    <a:pt x="105" y="329"/>
                  </a:lnTo>
                  <a:lnTo>
                    <a:pt x="18" y="527"/>
                  </a:lnTo>
                  <a:lnTo>
                    <a:pt x="0" y="527"/>
                  </a:lnTo>
                  <a:lnTo>
                    <a:pt x="67" y="2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7" name="Freeform 205"/>
            <p:cNvSpPr>
              <a:spLocks/>
            </p:cNvSpPr>
            <p:nvPr/>
          </p:nvSpPr>
          <p:spPr bwMode="auto">
            <a:xfrm>
              <a:off x="1351" y="1888"/>
              <a:ext cx="264" cy="337"/>
            </a:xfrm>
            <a:custGeom>
              <a:avLst/>
              <a:gdLst>
                <a:gd name="T0" fmla="*/ 157 w 264"/>
                <a:gd name="T1" fmla="*/ 0 h 337"/>
                <a:gd name="T2" fmla="*/ 43 w 264"/>
                <a:gd name="T3" fmla="*/ 138 h 337"/>
                <a:gd name="T4" fmla="*/ 119 w 264"/>
                <a:gd name="T5" fmla="*/ 143 h 337"/>
                <a:gd name="T6" fmla="*/ 0 w 264"/>
                <a:gd name="T7" fmla="*/ 278 h 337"/>
                <a:gd name="T8" fmla="*/ 74 w 264"/>
                <a:gd name="T9" fmla="*/ 278 h 337"/>
                <a:gd name="T10" fmla="*/ 22 w 264"/>
                <a:gd name="T11" fmla="*/ 336 h 337"/>
                <a:gd name="T12" fmla="*/ 112 w 264"/>
                <a:gd name="T13" fmla="*/ 253 h 337"/>
                <a:gd name="T14" fmla="*/ 53 w 264"/>
                <a:gd name="T15" fmla="*/ 255 h 337"/>
                <a:gd name="T16" fmla="*/ 193 w 264"/>
                <a:gd name="T17" fmla="*/ 117 h 337"/>
                <a:gd name="T18" fmla="*/ 119 w 264"/>
                <a:gd name="T19" fmla="*/ 112 h 337"/>
                <a:gd name="T20" fmla="*/ 263 w 264"/>
                <a:gd name="T21" fmla="*/ 0 h 337"/>
                <a:gd name="T22" fmla="*/ 157 w 264"/>
                <a:gd name="T23" fmla="*/ 0 h 3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4"/>
                <a:gd name="T37" fmla="*/ 0 h 337"/>
                <a:gd name="T38" fmla="*/ 264 w 264"/>
                <a:gd name="T39" fmla="*/ 337 h 3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4" h="337">
                  <a:moveTo>
                    <a:pt x="157" y="0"/>
                  </a:moveTo>
                  <a:lnTo>
                    <a:pt x="43" y="138"/>
                  </a:lnTo>
                  <a:lnTo>
                    <a:pt x="119" y="143"/>
                  </a:lnTo>
                  <a:lnTo>
                    <a:pt x="0" y="278"/>
                  </a:lnTo>
                  <a:lnTo>
                    <a:pt x="74" y="278"/>
                  </a:lnTo>
                  <a:lnTo>
                    <a:pt x="22" y="336"/>
                  </a:lnTo>
                  <a:lnTo>
                    <a:pt x="112" y="253"/>
                  </a:lnTo>
                  <a:lnTo>
                    <a:pt x="53" y="255"/>
                  </a:lnTo>
                  <a:lnTo>
                    <a:pt x="193" y="117"/>
                  </a:lnTo>
                  <a:lnTo>
                    <a:pt x="119" y="112"/>
                  </a:lnTo>
                  <a:lnTo>
                    <a:pt x="263" y="0"/>
                  </a:lnTo>
                  <a:lnTo>
                    <a:pt x="157" y="0"/>
                  </a:lnTo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8" name="Freeform 206"/>
            <p:cNvSpPr>
              <a:spLocks/>
            </p:cNvSpPr>
            <p:nvPr/>
          </p:nvSpPr>
          <p:spPr bwMode="auto">
            <a:xfrm>
              <a:off x="1351" y="1888"/>
              <a:ext cx="264" cy="337"/>
            </a:xfrm>
            <a:custGeom>
              <a:avLst/>
              <a:gdLst>
                <a:gd name="T0" fmla="*/ 157 w 264"/>
                <a:gd name="T1" fmla="*/ 0 h 337"/>
                <a:gd name="T2" fmla="*/ 43 w 264"/>
                <a:gd name="T3" fmla="*/ 138 h 337"/>
                <a:gd name="T4" fmla="*/ 119 w 264"/>
                <a:gd name="T5" fmla="*/ 143 h 337"/>
                <a:gd name="T6" fmla="*/ 0 w 264"/>
                <a:gd name="T7" fmla="*/ 278 h 337"/>
                <a:gd name="T8" fmla="*/ 74 w 264"/>
                <a:gd name="T9" fmla="*/ 278 h 337"/>
                <a:gd name="T10" fmla="*/ 22 w 264"/>
                <a:gd name="T11" fmla="*/ 336 h 337"/>
                <a:gd name="T12" fmla="*/ 112 w 264"/>
                <a:gd name="T13" fmla="*/ 253 h 337"/>
                <a:gd name="T14" fmla="*/ 53 w 264"/>
                <a:gd name="T15" fmla="*/ 255 h 337"/>
                <a:gd name="T16" fmla="*/ 193 w 264"/>
                <a:gd name="T17" fmla="*/ 117 h 337"/>
                <a:gd name="T18" fmla="*/ 119 w 264"/>
                <a:gd name="T19" fmla="*/ 112 h 337"/>
                <a:gd name="T20" fmla="*/ 263 w 264"/>
                <a:gd name="T21" fmla="*/ 0 h 337"/>
                <a:gd name="T22" fmla="*/ 157 w 264"/>
                <a:gd name="T23" fmla="*/ 0 h 3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4"/>
                <a:gd name="T37" fmla="*/ 0 h 337"/>
                <a:gd name="T38" fmla="*/ 264 w 264"/>
                <a:gd name="T39" fmla="*/ 337 h 3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4" h="337">
                  <a:moveTo>
                    <a:pt x="157" y="0"/>
                  </a:moveTo>
                  <a:lnTo>
                    <a:pt x="43" y="138"/>
                  </a:lnTo>
                  <a:lnTo>
                    <a:pt x="119" y="143"/>
                  </a:lnTo>
                  <a:lnTo>
                    <a:pt x="0" y="278"/>
                  </a:lnTo>
                  <a:lnTo>
                    <a:pt x="74" y="278"/>
                  </a:lnTo>
                  <a:lnTo>
                    <a:pt x="22" y="336"/>
                  </a:lnTo>
                  <a:lnTo>
                    <a:pt x="112" y="253"/>
                  </a:lnTo>
                  <a:lnTo>
                    <a:pt x="53" y="255"/>
                  </a:lnTo>
                  <a:lnTo>
                    <a:pt x="193" y="117"/>
                  </a:lnTo>
                  <a:lnTo>
                    <a:pt x="119" y="112"/>
                  </a:lnTo>
                  <a:lnTo>
                    <a:pt x="263" y="0"/>
                  </a:lnTo>
                  <a:lnTo>
                    <a:pt x="157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0" name="Group 207"/>
          <p:cNvGrpSpPr>
            <a:grpSpLocks/>
          </p:cNvGrpSpPr>
          <p:nvPr/>
        </p:nvGrpSpPr>
        <p:grpSpPr bwMode="auto">
          <a:xfrm>
            <a:off x="2844800" y="1684338"/>
            <a:ext cx="928688" cy="1584325"/>
            <a:chOff x="1784" y="1053"/>
            <a:chExt cx="585" cy="998"/>
          </a:xfrm>
        </p:grpSpPr>
        <p:sp>
          <p:nvSpPr>
            <p:cNvPr id="7493" name="Freeform 208"/>
            <p:cNvSpPr>
              <a:spLocks/>
            </p:cNvSpPr>
            <p:nvPr/>
          </p:nvSpPr>
          <p:spPr bwMode="auto">
            <a:xfrm>
              <a:off x="2165" y="2033"/>
              <a:ext cx="92" cy="17"/>
            </a:xfrm>
            <a:custGeom>
              <a:avLst/>
              <a:gdLst>
                <a:gd name="T0" fmla="*/ 46 w 92"/>
                <a:gd name="T1" fmla="*/ 1 h 17"/>
                <a:gd name="T2" fmla="*/ 55 w 92"/>
                <a:gd name="T3" fmla="*/ 1 h 17"/>
                <a:gd name="T4" fmla="*/ 63 w 92"/>
                <a:gd name="T5" fmla="*/ 0 h 17"/>
                <a:gd name="T6" fmla="*/ 71 w 92"/>
                <a:gd name="T7" fmla="*/ 0 h 17"/>
                <a:gd name="T8" fmla="*/ 78 w 92"/>
                <a:gd name="T9" fmla="*/ 0 h 17"/>
                <a:gd name="T10" fmla="*/ 83 w 92"/>
                <a:gd name="T11" fmla="*/ 0 h 17"/>
                <a:gd name="T12" fmla="*/ 88 w 92"/>
                <a:gd name="T13" fmla="*/ 0 h 17"/>
                <a:gd name="T14" fmla="*/ 90 w 92"/>
                <a:gd name="T15" fmla="*/ 1 h 17"/>
                <a:gd name="T16" fmla="*/ 91 w 92"/>
                <a:gd name="T17" fmla="*/ 1 h 17"/>
                <a:gd name="T18" fmla="*/ 90 w 92"/>
                <a:gd name="T19" fmla="*/ 1 h 17"/>
                <a:gd name="T20" fmla="*/ 88 w 92"/>
                <a:gd name="T21" fmla="*/ 2 h 17"/>
                <a:gd name="T22" fmla="*/ 83 w 92"/>
                <a:gd name="T23" fmla="*/ 4 h 17"/>
                <a:gd name="T24" fmla="*/ 78 w 92"/>
                <a:gd name="T25" fmla="*/ 5 h 17"/>
                <a:gd name="T26" fmla="*/ 71 w 92"/>
                <a:gd name="T27" fmla="*/ 7 h 17"/>
                <a:gd name="T28" fmla="*/ 63 w 92"/>
                <a:gd name="T29" fmla="*/ 10 h 17"/>
                <a:gd name="T30" fmla="*/ 55 w 92"/>
                <a:gd name="T31" fmla="*/ 11 h 17"/>
                <a:gd name="T32" fmla="*/ 46 w 92"/>
                <a:gd name="T33" fmla="*/ 11 h 17"/>
                <a:gd name="T34" fmla="*/ 37 w 92"/>
                <a:gd name="T35" fmla="*/ 13 h 17"/>
                <a:gd name="T36" fmla="*/ 28 w 92"/>
                <a:gd name="T37" fmla="*/ 14 h 17"/>
                <a:gd name="T38" fmla="*/ 20 w 92"/>
                <a:gd name="T39" fmla="*/ 16 h 17"/>
                <a:gd name="T40" fmla="*/ 13 w 92"/>
                <a:gd name="T41" fmla="*/ 16 h 17"/>
                <a:gd name="T42" fmla="*/ 8 w 92"/>
                <a:gd name="T43" fmla="*/ 16 h 17"/>
                <a:gd name="T44" fmla="*/ 4 w 92"/>
                <a:gd name="T45" fmla="*/ 14 h 17"/>
                <a:gd name="T46" fmla="*/ 1 w 92"/>
                <a:gd name="T47" fmla="*/ 13 h 17"/>
                <a:gd name="T48" fmla="*/ 0 w 92"/>
                <a:gd name="T49" fmla="*/ 11 h 17"/>
                <a:gd name="T50" fmla="*/ 1 w 92"/>
                <a:gd name="T51" fmla="*/ 11 h 17"/>
                <a:gd name="T52" fmla="*/ 4 w 92"/>
                <a:gd name="T53" fmla="*/ 10 h 17"/>
                <a:gd name="T54" fmla="*/ 8 w 92"/>
                <a:gd name="T55" fmla="*/ 7 h 17"/>
                <a:gd name="T56" fmla="*/ 13 w 92"/>
                <a:gd name="T57" fmla="*/ 5 h 17"/>
                <a:gd name="T58" fmla="*/ 20 w 92"/>
                <a:gd name="T59" fmla="*/ 4 h 17"/>
                <a:gd name="T60" fmla="*/ 28 w 92"/>
                <a:gd name="T61" fmla="*/ 4 h 17"/>
                <a:gd name="T62" fmla="*/ 36 w 92"/>
                <a:gd name="T63" fmla="*/ 2 h 17"/>
                <a:gd name="T64" fmla="*/ 46 w 92"/>
                <a:gd name="T65" fmla="*/ 1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17"/>
                <a:gd name="T101" fmla="*/ 92 w 92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17">
                  <a:moveTo>
                    <a:pt x="46" y="1"/>
                  </a:moveTo>
                  <a:lnTo>
                    <a:pt x="55" y="1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0" y="1"/>
                  </a:lnTo>
                  <a:lnTo>
                    <a:pt x="91" y="1"/>
                  </a:lnTo>
                  <a:lnTo>
                    <a:pt x="90" y="1"/>
                  </a:lnTo>
                  <a:lnTo>
                    <a:pt x="88" y="2"/>
                  </a:lnTo>
                  <a:lnTo>
                    <a:pt x="83" y="4"/>
                  </a:lnTo>
                  <a:lnTo>
                    <a:pt x="78" y="5"/>
                  </a:lnTo>
                  <a:lnTo>
                    <a:pt x="71" y="7"/>
                  </a:lnTo>
                  <a:lnTo>
                    <a:pt x="63" y="10"/>
                  </a:lnTo>
                  <a:lnTo>
                    <a:pt x="55" y="11"/>
                  </a:lnTo>
                  <a:lnTo>
                    <a:pt x="46" y="11"/>
                  </a:lnTo>
                  <a:lnTo>
                    <a:pt x="37" y="13"/>
                  </a:lnTo>
                  <a:lnTo>
                    <a:pt x="28" y="14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3" y="5"/>
                  </a:lnTo>
                  <a:lnTo>
                    <a:pt x="20" y="4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6" y="1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4" name="Freeform 209"/>
            <p:cNvSpPr>
              <a:spLocks/>
            </p:cNvSpPr>
            <p:nvPr/>
          </p:nvSpPr>
          <p:spPr bwMode="auto">
            <a:xfrm>
              <a:off x="2165" y="2033"/>
              <a:ext cx="92" cy="17"/>
            </a:xfrm>
            <a:custGeom>
              <a:avLst/>
              <a:gdLst>
                <a:gd name="T0" fmla="*/ 46 w 92"/>
                <a:gd name="T1" fmla="*/ 1 h 17"/>
                <a:gd name="T2" fmla="*/ 46 w 92"/>
                <a:gd name="T3" fmla="*/ 1 h 17"/>
                <a:gd name="T4" fmla="*/ 55 w 92"/>
                <a:gd name="T5" fmla="*/ 1 h 17"/>
                <a:gd name="T6" fmla="*/ 63 w 92"/>
                <a:gd name="T7" fmla="*/ 0 h 17"/>
                <a:gd name="T8" fmla="*/ 71 w 92"/>
                <a:gd name="T9" fmla="*/ 0 h 17"/>
                <a:gd name="T10" fmla="*/ 78 w 92"/>
                <a:gd name="T11" fmla="*/ 0 h 17"/>
                <a:gd name="T12" fmla="*/ 83 w 92"/>
                <a:gd name="T13" fmla="*/ 0 h 17"/>
                <a:gd name="T14" fmla="*/ 88 w 92"/>
                <a:gd name="T15" fmla="*/ 0 h 17"/>
                <a:gd name="T16" fmla="*/ 90 w 92"/>
                <a:gd name="T17" fmla="*/ 1 h 17"/>
                <a:gd name="T18" fmla="*/ 91 w 92"/>
                <a:gd name="T19" fmla="*/ 1 h 17"/>
                <a:gd name="T20" fmla="*/ 91 w 92"/>
                <a:gd name="T21" fmla="*/ 1 h 17"/>
                <a:gd name="T22" fmla="*/ 90 w 92"/>
                <a:gd name="T23" fmla="*/ 1 h 17"/>
                <a:gd name="T24" fmla="*/ 88 w 92"/>
                <a:gd name="T25" fmla="*/ 2 h 17"/>
                <a:gd name="T26" fmla="*/ 83 w 92"/>
                <a:gd name="T27" fmla="*/ 4 h 17"/>
                <a:gd name="T28" fmla="*/ 78 w 92"/>
                <a:gd name="T29" fmla="*/ 5 h 17"/>
                <a:gd name="T30" fmla="*/ 71 w 92"/>
                <a:gd name="T31" fmla="*/ 7 h 17"/>
                <a:gd name="T32" fmla="*/ 63 w 92"/>
                <a:gd name="T33" fmla="*/ 10 h 17"/>
                <a:gd name="T34" fmla="*/ 55 w 92"/>
                <a:gd name="T35" fmla="*/ 11 h 17"/>
                <a:gd name="T36" fmla="*/ 46 w 92"/>
                <a:gd name="T37" fmla="*/ 11 h 17"/>
                <a:gd name="T38" fmla="*/ 46 w 92"/>
                <a:gd name="T39" fmla="*/ 11 h 17"/>
                <a:gd name="T40" fmla="*/ 37 w 92"/>
                <a:gd name="T41" fmla="*/ 13 h 17"/>
                <a:gd name="T42" fmla="*/ 28 w 92"/>
                <a:gd name="T43" fmla="*/ 14 h 17"/>
                <a:gd name="T44" fmla="*/ 20 w 92"/>
                <a:gd name="T45" fmla="*/ 16 h 17"/>
                <a:gd name="T46" fmla="*/ 13 w 92"/>
                <a:gd name="T47" fmla="*/ 16 h 17"/>
                <a:gd name="T48" fmla="*/ 8 w 92"/>
                <a:gd name="T49" fmla="*/ 16 h 17"/>
                <a:gd name="T50" fmla="*/ 4 w 92"/>
                <a:gd name="T51" fmla="*/ 14 h 17"/>
                <a:gd name="T52" fmla="*/ 1 w 92"/>
                <a:gd name="T53" fmla="*/ 13 h 17"/>
                <a:gd name="T54" fmla="*/ 0 w 92"/>
                <a:gd name="T55" fmla="*/ 11 h 17"/>
                <a:gd name="T56" fmla="*/ 0 w 92"/>
                <a:gd name="T57" fmla="*/ 11 h 17"/>
                <a:gd name="T58" fmla="*/ 1 w 92"/>
                <a:gd name="T59" fmla="*/ 11 h 17"/>
                <a:gd name="T60" fmla="*/ 4 w 92"/>
                <a:gd name="T61" fmla="*/ 10 h 17"/>
                <a:gd name="T62" fmla="*/ 8 w 92"/>
                <a:gd name="T63" fmla="*/ 7 h 17"/>
                <a:gd name="T64" fmla="*/ 13 w 92"/>
                <a:gd name="T65" fmla="*/ 5 h 17"/>
                <a:gd name="T66" fmla="*/ 20 w 92"/>
                <a:gd name="T67" fmla="*/ 4 h 17"/>
                <a:gd name="T68" fmla="*/ 28 w 92"/>
                <a:gd name="T69" fmla="*/ 4 h 17"/>
                <a:gd name="T70" fmla="*/ 36 w 92"/>
                <a:gd name="T71" fmla="*/ 2 h 17"/>
                <a:gd name="T72" fmla="*/ 46 w 92"/>
                <a:gd name="T73" fmla="*/ 1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17"/>
                <a:gd name="T113" fmla="*/ 92 w 92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17">
                  <a:moveTo>
                    <a:pt x="46" y="1"/>
                  </a:moveTo>
                  <a:lnTo>
                    <a:pt x="46" y="1"/>
                  </a:lnTo>
                  <a:lnTo>
                    <a:pt x="55" y="1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0" y="1"/>
                  </a:lnTo>
                  <a:lnTo>
                    <a:pt x="91" y="1"/>
                  </a:lnTo>
                  <a:lnTo>
                    <a:pt x="90" y="1"/>
                  </a:lnTo>
                  <a:lnTo>
                    <a:pt x="88" y="2"/>
                  </a:lnTo>
                  <a:lnTo>
                    <a:pt x="83" y="4"/>
                  </a:lnTo>
                  <a:lnTo>
                    <a:pt x="78" y="5"/>
                  </a:lnTo>
                  <a:lnTo>
                    <a:pt x="71" y="7"/>
                  </a:lnTo>
                  <a:lnTo>
                    <a:pt x="63" y="10"/>
                  </a:lnTo>
                  <a:lnTo>
                    <a:pt x="55" y="11"/>
                  </a:lnTo>
                  <a:lnTo>
                    <a:pt x="46" y="11"/>
                  </a:lnTo>
                  <a:lnTo>
                    <a:pt x="37" y="13"/>
                  </a:lnTo>
                  <a:lnTo>
                    <a:pt x="28" y="14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3" y="5"/>
                  </a:lnTo>
                  <a:lnTo>
                    <a:pt x="20" y="4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6" y="1"/>
                  </a:lnTo>
                </a:path>
              </a:pathLst>
            </a:custGeom>
            <a:noFill/>
            <a:ln w="12700" cap="rnd">
              <a:solidFill>
                <a:srgbClr val="4C4C4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5" name="Freeform 210"/>
            <p:cNvSpPr>
              <a:spLocks/>
            </p:cNvSpPr>
            <p:nvPr/>
          </p:nvSpPr>
          <p:spPr bwMode="auto">
            <a:xfrm>
              <a:off x="2181" y="2034"/>
              <a:ext cx="57" cy="17"/>
            </a:xfrm>
            <a:custGeom>
              <a:avLst/>
              <a:gdLst>
                <a:gd name="T0" fmla="*/ 28 w 57"/>
                <a:gd name="T1" fmla="*/ 0 h 17"/>
                <a:gd name="T2" fmla="*/ 34 w 57"/>
                <a:gd name="T3" fmla="*/ 0 h 17"/>
                <a:gd name="T4" fmla="*/ 39 w 57"/>
                <a:gd name="T5" fmla="*/ 0 h 17"/>
                <a:gd name="T6" fmla="*/ 44 w 57"/>
                <a:gd name="T7" fmla="*/ 0 h 17"/>
                <a:gd name="T8" fmla="*/ 48 w 57"/>
                <a:gd name="T9" fmla="*/ 0 h 17"/>
                <a:gd name="T10" fmla="*/ 51 w 57"/>
                <a:gd name="T11" fmla="*/ 0 h 17"/>
                <a:gd name="T12" fmla="*/ 54 w 57"/>
                <a:gd name="T13" fmla="*/ 0 h 17"/>
                <a:gd name="T14" fmla="*/ 56 w 57"/>
                <a:gd name="T15" fmla="*/ 0 h 17"/>
                <a:gd name="T16" fmla="*/ 56 w 57"/>
                <a:gd name="T17" fmla="*/ 0 h 17"/>
                <a:gd name="T18" fmla="*/ 56 w 57"/>
                <a:gd name="T19" fmla="*/ 2 h 17"/>
                <a:gd name="T20" fmla="*/ 54 w 57"/>
                <a:gd name="T21" fmla="*/ 4 h 17"/>
                <a:gd name="T22" fmla="*/ 51 w 57"/>
                <a:gd name="T23" fmla="*/ 6 h 17"/>
                <a:gd name="T24" fmla="*/ 48 w 57"/>
                <a:gd name="T25" fmla="*/ 6 h 17"/>
                <a:gd name="T26" fmla="*/ 44 w 57"/>
                <a:gd name="T27" fmla="*/ 9 h 17"/>
                <a:gd name="T28" fmla="*/ 39 w 57"/>
                <a:gd name="T29" fmla="*/ 11 h 17"/>
                <a:gd name="T30" fmla="*/ 34 w 57"/>
                <a:gd name="T31" fmla="*/ 13 h 17"/>
                <a:gd name="T32" fmla="*/ 28 w 57"/>
                <a:gd name="T33" fmla="*/ 16 h 17"/>
                <a:gd name="T34" fmla="*/ 23 w 57"/>
                <a:gd name="T35" fmla="*/ 16 h 17"/>
                <a:gd name="T36" fmla="*/ 18 w 57"/>
                <a:gd name="T37" fmla="*/ 16 h 17"/>
                <a:gd name="T38" fmla="*/ 12 w 57"/>
                <a:gd name="T39" fmla="*/ 16 h 17"/>
                <a:gd name="T40" fmla="*/ 8 w 57"/>
                <a:gd name="T41" fmla="*/ 16 h 17"/>
                <a:gd name="T42" fmla="*/ 5 w 57"/>
                <a:gd name="T43" fmla="*/ 16 h 17"/>
                <a:gd name="T44" fmla="*/ 2 w 57"/>
                <a:gd name="T45" fmla="*/ 16 h 17"/>
                <a:gd name="T46" fmla="*/ 0 w 57"/>
                <a:gd name="T47" fmla="*/ 16 h 17"/>
                <a:gd name="T48" fmla="*/ 0 w 57"/>
                <a:gd name="T49" fmla="*/ 16 h 17"/>
                <a:gd name="T50" fmla="*/ 0 w 57"/>
                <a:gd name="T51" fmla="*/ 13 h 17"/>
                <a:gd name="T52" fmla="*/ 2 w 57"/>
                <a:gd name="T53" fmla="*/ 13 h 17"/>
                <a:gd name="T54" fmla="*/ 5 w 57"/>
                <a:gd name="T55" fmla="*/ 9 h 17"/>
                <a:gd name="T56" fmla="*/ 8 w 57"/>
                <a:gd name="T57" fmla="*/ 9 h 17"/>
                <a:gd name="T58" fmla="*/ 12 w 57"/>
                <a:gd name="T59" fmla="*/ 6 h 17"/>
                <a:gd name="T60" fmla="*/ 18 w 57"/>
                <a:gd name="T61" fmla="*/ 4 h 17"/>
                <a:gd name="T62" fmla="*/ 23 w 57"/>
                <a:gd name="T63" fmla="*/ 2 h 17"/>
                <a:gd name="T64" fmla="*/ 28 w 57"/>
                <a:gd name="T65" fmla="*/ 0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"/>
                <a:gd name="T100" fmla="*/ 0 h 17"/>
                <a:gd name="T101" fmla="*/ 57 w 57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" h="17">
                  <a:moveTo>
                    <a:pt x="28" y="0"/>
                  </a:moveTo>
                  <a:lnTo>
                    <a:pt x="34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1" y="6"/>
                  </a:lnTo>
                  <a:lnTo>
                    <a:pt x="48" y="6"/>
                  </a:lnTo>
                  <a:lnTo>
                    <a:pt x="44" y="9"/>
                  </a:lnTo>
                  <a:lnTo>
                    <a:pt x="39" y="11"/>
                  </a:lnTo>
                  <a:lnTo>
                    <a:pt x="34" y="13"/>
                  </a:lnTo>
                  <a:lnTo>
                    <a:pt x="28" y="16"/>
                  </a:lnTo>
                  <a:lnTo>
                    <a:pt x="23" y="16"/>
                  </a:lnTo>
                  <a:lnTo>
                    <a:pt x="18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9"/>
                  </a:lnTo>
                  <a:lnTo>
                    <a:pt x="12" y="6"/>
                  </a:lnTo>
                  <a:lnTo>
                    <a:pt x="18" y="4"/>
                  </a:lnTo>
                  <a:lnTo>
                    <a:pt x="23" y="2"/>
                  </a:lnTo>
                  <a:lnTo>
                    <a:pt x="28" y="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6" name="Freeform 211"/>
            <p:cNvSpPr>
              <a:spLocks/>
            </p:cNvSpPr>
            <p:nvPr/>
          </p:nvSpPr>
          <p:spPr bwMode="auto">
            <a:xfrm>
              <a:off x="2181" y="2034"/>
              <a:ext cx="57" cy="17"/>
            </a:xfrm>
            <a:custGeom>
              <a:avLst/>
              <a:gdLst>
                <a:gd name="T0" fmla="*/ 28 w 57"/>
                <a:gd name="T1" fmla="*/ 0 h 17"/>
                <a:gd name="T2" fmla="*/ 28 w 57"/>
                <a:gd name="T3" fmla="*/ 0 h 17"/>
                <a:gd name="T4" fmla="*/ 34 w 57"/>
                <a:gd name="T5" fmla="*/ 0 h 17"/>
                <a:gd name="T6" fmla="*/ 39 w 57"/>
                <a:gd name="T7" fmla="*/ 0 h 17"/>
                <a:gd name="T8" fmla="*/ 44 w 57"/>
                <a:gd name="T9" fmla="*/ 0 h 17"/>
                <a:gd name="T10" fmla="*/ 48 w 57"/>
                <a:gd name="T11" fmla="*/ 0 h 17"/>
                <a:gd name="T12" fmla="*/ 51 w 57"/>
                <a:gd name="T13" fmla="*/ 0 h 17"/>
                <a:gd name="T14" fmla="*/ 54 w 57"/>
                <a:gd name="T15" fmla="*/ 0 h 17"/>
                <a:gd name="T16" fmla="*/ 56 w 57"/>
                <a:gd name="T17" fmla="*/ 0 h 17"/>
                <a:gd name="T18" fmla="*/ 56 w 57"/>
                <a:gd name="T19" fmla="*/ 0 h 17"/>
                <a:gd name="T20" fmla="*/ 56 w 57"/>
                <a:gd name="T21" fmla="*/ 0 h 17"/>
                <a:gd name="T22" fmla="*/ 56 w 57"/>
                <a:gd name="T23" fmla="*/ 2 h 17"/>
                <a:gd name="T24" fmla="*/ 54 w 57"/>
                <a:gd name="T25" fmla="*/ 4 h 17"/>
                <a:gd name="T26" fmla="*/ 51 w 57"/>
                <a:gd name="T27" fmla="*/ 6 h 17"/>
                <a:gd name="T28" fmla="*/ 48 w 57"/>
                <a:gd name="T29" fmla="*/ 6 h 17"/>
                <a:gd name="T30" fmla="*/ 44 w 57"/>
                <a:gd name="T31" fmla="*/ 9 h 17"/>
                <a:gd name="T32" fmla="*/ 39 w 57"/>
                <a:gd name="T33" fmla="*/ 11 h 17"/>
                <a:gd name="T34" fmla="*/ 34 w 57"/>
                <a:gd name="T35" fmla="*/ 13 h 17"/>
                <a:gd name="T36" fmla="*/ 28 w 57"/>
                <a:gd name="T37" fmla="*/ 16 h 17"/>
                <a:gd name="T38" fmla="*/ 28 w 57"/>
                <a:gd name="T39" fmla="*/ 16 h 17"/>
                <a:gd name="T40" fmla="*/ 23 w 57"/>
                <a:gd name="T41" fmla="*/ 16 h 17"/>
                <a:gd name="T42" fmla="*/ 18 w 57"/>
                <a:gd name="T43" fmla="*/ 16 h 17"/>
                <a:gd name="T44" fmla="*/ 12 w 57"/>
                <a:gd name="T45" fmla="*/ 16 h 17"/>
                <a:gd name="T46" fmla="*/ 8 w 57"/>
                <a:gd name="T47" fmla="*/ 16 h 17"/>
                <a:gd name="T48" fmla="*/ 5 w 57"/>
                <a:gd name="T49" fmla="*/ 16 h 17"/>
                <a:gd name="T50" fmla="*/ 2 w 57"/>
                <a:gd name="T51" fmla="*/ 16 h 17"/>
                <a:gd name="T52" fmla="*/ 0 w 57"/>
                <a:gd name="T53" fmla="*/ 16 h 17"/>
                <a:gd name="T54" fmla="*/ 0 w 57"/>
                <a:gd name="T55" fmla="*/ 16 h 17"/>
                <a:gd name="T56" fmla="*/ 0 w 57"/>
                <a:gd name="T57" fmla="*/ 16 h 17"/>
                <a:gd name="T58" fmla="*/ 0 w 57"/>
                <a:gd name="T59" fmla="*/ 13 h 17"/>
                <a:gd name="T60" fmla="*/ 2 w 57"/>
                <a:gd name="T61" fmla="*/ 13 h 17"/>
                <a:gd name="T62" fmla="*/ 5 w 57"/>
                <a:gd name="T63" fmla="*/ 9 h 17"/>
                <a:gd name="T64" fmla="*/ 8 w 57"/>
                <a:gd name="T65" fmla="*/ 9 h 17"/>
                <a:gd name="T66" fmla="*/ 12 w 57"/>
                <a:gd name="T67" fmla="*/ 6 h 17"/>
                <a:gd name="T68" fmla="*/ 18 w 57"/>
                <a:gd name="T69" fmla="*/ 4 h 17"/>
                <a:gd name="T70" fmla="*/ 23 w 57"/>
                <a:gd name="T71" fmla="*/ 2 h 17"/>
                <a:gd name="T72" fmla="*/ 28 w 57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17"/>
                <a:gd name="T113" fmla="*/ 57 w 57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17">
                  <a:moveTo>
                    <a:pt x="28" y="0"/>
                  </a:moveTo>
                  <a:lnTo>
                    <a:pt x="28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1" y="6"/>
                  </a:lnTo>
                  <a:lnTo>
                    <a:pt x="48" y="6"/>
                  </a:lnTo>
                  <a:lnTo>
                    <a:pt x="44" y="9"/>
                  </a:lnTo>
                  <a:lnTo>
                    <a:pt x="39" y="11"/>
                  </a:lnTo>
                  <a:lnTo>
                    <a:pt x="34" y="13"/>
                  </a:lnTo>
                  <a:lnTo>
                    <a:pt x="28" y="16"/>
                  </a:lnTo>
                  <a:lnTo>
                    <a:pt x="23" y="16"/>
                  </a:lnTo>
                  <a:lnTo>
                    <a:pt x="18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9"/>
                  </a:lnTo>
                  <a:lnTo>
                    <a:pt x="12" y="6"/>
                  </a:lnTo>
                  <a:lnTo>
                    <a:pt x="18" y="4"/>
                  </a:lnTo>
                  <a:lnTo>
                    <a:pt x="23" y="2"/>
                  </a:lnTo>
                  <a:lnTo>
                    <a:pt x="28" y="0"/>
                  </a:lnTo>
                </a:path>
              </a:pathLst>
            </a:custGeom>
            <a:noFill/>
            <a:ln w="12700" cap="rnd">
              <a:solidFill>
                <a:srgbClr val="4C4C4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7" name="Freeform 212"/>
            <p:cNvSpPr>
              <a:spLocks/>
            </p:cNvSpPr>
            <p:nvPr/>
          </p:nvSpPr>
          <p:spPr bwMode="auto">
            <a:xfrm>
              <a:off x="1911" y="1053"/>
              <a:ext cx="458" cy="676"/>
            </a:xfrm>
            <a:custGeom>
              <a:avLst/>
              <a:gdLst>
                <a:gd name="T0" fmla="*/ 437 w 458"/>
                <a:gd name="T1" fmla="*/ 371 h 676"/>
                <a:gd name="T2" fmla="*/ 439 w 458"/>
                <a:gd name="T3" fmla="*/ 403 h 676"/>
                <a:gd name="T4" fmla="*/ 443 w 458"/>
                <a:gd name="T5" fmla="*/ 475 h 676"/>
                <a:gd name="T6" fmla="*/ 401 w 458"/>
                <a:gd name="T7" fmla="*/ 513 h 676"/>
                <a:gd name="T8" fmla="*/ 359 w 458"/>
                <a:gd name="T9" fmla="*/ 564 h 676"/>
                <a:gd name="T10" fmla="*/ 283 w 458"/>
                <a:gd name="T11" fmla="*/ 548 h 676"/>
                <a:gd name="T12" fmla="*/ 259 w 458"/>
                <a:gd name="T13" fmla="*/ 551 h 676"/>
                <a:gd name="T14" fmla="*/ 241 w 458"/>
                <a:gd name="T15" fmla="*/ 579 h 676"/>
                <a:gd name="T16" fmla="*/ 236 w 458"/>
                <a:gd name="T17" fmla="*/ 608 h 676"/>
                <a:gd name="T18" fmla="*/ 228 w 458"/>
                <a:gd name="T19" fmla="*/ 675 h 676"/>
                <a:gd name="T20" fmla="*/ 137 w 458"/>
                <a:gd name="T21" fmla="*/ 661 h 676"/>
                <a:gd name="T22" fmla="*/ 123 w 458"/>
                <a:gd name="T23" fmla="*/ 659 h 676"/>
                <a:gd name="T24" fmla="*/ 34 w 458"/>
                <a:gd name="T25" fmla="*/ 643 h 676"/>
                <a:gd name="T26" fmla="*/ 77 w 458"/>
                <a:gd name="T27" fmla="*/ 580 h 676"/>
                <a:gd name="T28" fmla="*/ 90 w 458"/>
                <a:gd name="T29" fmla="*/ 550 h 676"/>
                <a:gd name="T30" fmla="*/ 89 w 458"/>
                <a:gd name="T31" fmla="*/ 530 h 676"/>
                <a:gd name="T32" fmla="*/ 72 w 458"/>
                <a:gd name="T33" fmla="*/ 530 h 676"/>
                <a:gd name="T34" fmla="*/ 14 w 458"/>
                <a:gd name="T35" fmla="*/ 524 h 676"/>
                <a:gd name="T36" fmla="*/ 19 w 458"/>
                <a:gd name="T37" fmla="*/ 474 h 676"/>
                <a:gd name="T38" fmla="*/ 10 w 458"/>
                <a:gd name="T39" fmla="*/ 388 h 676"/>
                <a:gd name="T40" fmla="*/ 14 w 458"/>
                <a:gd name="T41" fmla="*/ 311 h 676"/>
                <a:gd name="T42" fmla="*/ 21 w 458"/>
                <a:gd name="T43" fmla="*/ 260 h 676"/>
                <a:gd name="T44" fmla="*/ 19 w 458"/>
                <a:gd name="T45" fmla="*/ 160 h 676"/>
                <a:gd name="T46" fmla="*/ 7 w 458"/>
                <a:gd name="T47" fmla="*/ 122 h 676"/>
                <a:gd name="T48" fmla="*/ 1 w 458"/>
                <a:gd name="T49" fmla="*/ 100 h 676"/>
                <a:gd name="T50" fmla="*/ 0 w 458"/>
                <a:gd name="T51" fmla="*/ 68 h 676"/>
                <a:gd name="T52" fmla="*/ 38 w 458"/>
                <a:gd name="T53" fmla="*/ 68 h 676"/>
                <a:gd name="T54" fmla="*/ 109 w 458"/>
                <a:gd name="T55" fmla="*/ 66 h 676"/>
                <a:gd name="T56" fmla="*/ 129 w 458"/>
                <a:gd name="T57" fmla="*/ 62 h 676"/>
                <a:gd name="T58" fmla="*/ 210 w 458"/>
                <a:gd name="T59" fmla="*/ 45 h 676"/>
                <a:gd name="T60" fmla="*/ 207 w 458"/>
                <a:gd name="T61" fmla="*/ 23 h 676"/>
                <a:gd name="T62" fmla="*/ 213 w 458"/>
                <a:gd name="T63" fmla="*/ 14 h 676"/>
                <a:gd name="T64" fmla="*/ 256 w 458"/>
                <a:gd name="T65" fmla="*/ 0 h 676"/>
                <a:gd name="T66" fmla="*/ 292 w 458"/>
                <a:gd name="T67" fmla="*/ 19 h 676"/>
                <a:gd name="T68" fmla="*/ 296 w 458"/>
                <a:gd name="T69" fmla="*/ 43 h 676"/>
                <a:gd name="T70" fmla="*/ 290 w 458"/>
                <a:gd name="T71" fmla="*/ 54 h 676"/>
                <a:gd name="T72" fmla="*/ 359 w 458"/>
                <a:gd name="T73" fmla="*/ 37 h 676"/>
                <a:gd name="T74" fmla="*/ 418 w 458"/>
                <a:gd name="T75" fmla="*/ 71 h 676"/>
                <a:gd name="T76" fmla="*/ 448 w 458"/>
                <a:gd name="T77" fmla="*/ 100 h 676"/>
                <a:gd name="T78" fmla="*/ 457 w 458"/>
                <a:gd name="T79" fmla="*/ 135 h 676"/>
                <a:gd name="T80" fmla="*/ 449 w 458"/>
                <a:gd name="T81" fmla="*/ 143 h 676"/>
                <a:gd name="T82" fmla="*/ 442 w 458"/>
                <a:gd name="T83" fmla="*/ 238 h 676"/>
                <a:gd name="T84" fmla="*/ 437 w 458"/>
                <a:gd name="T85" fmla="*/ 371 h 67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8"/>
                <a:gd name="T130" fmla="*/ 0 h 676"/>
                <a:gd name="T131" fmla="*/ 458 w 458"/>
                <a:gd name="T132" fmla="*/ 676 h 67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8" h="676">
                  <a:moveTo>
                    <a:pt x="437" y="371"/>
                  </a:moveTo>
                  <a:lnTo>
                    <a:pt x="439" y="403"/>
                  </a:lnTo>
                  <a:lnTo>
                    <a:pt x="443" y="475"/>
                  </a:lnTo>
                  <a:lnTo>
                    <a:pt x="401" y="513"/>
                  </a:lnTo>
                  <a:lnTo>
                    <a:pt x="359" y="564"/>
                  </a:lnTo>
                  <a:lnTo>
                    <a:pt x="283" y="548"/>
                  </a:lnTo>
                  <a:lnTo>
                    <a:pt x="259" y="551"/>
                  </a:lnTo>
                  <a:lnTo>
                    <a:pt x="241" y="579"/>
                  </a:lnTo>
                  <a:lnTo>
                    <a:pt x="236" y="608"/>
                  </a:lnTo>
                  <a:lnTo>
                    <a:pt x="228" y="675"/>
                  </a:lnTo>
                  <a:lnTo>
                    <a:pt x="137" y="661"/>
                  </a:lnTo>
                  <a:lnTo>
                    <a:pt x="123" y="659"/>
                  </a:lnTo>
                  <a:lnTo>
                    <a:pt x="34" y="643"/>
                  </a:lnTo>
                  <a:lnTo>
                    <a:pt x="77" y="580"/>
                  </a:lnTo>
                  <a:lnTo>
                    <a:pt x="90" y="550"/>
                  </a:lnTo>
                  <a:lnTo>
                    <a:pt x="89" y="530"/>
                  </a:lnTo>
                  <a:lnTo>
                    <a:pt x="72" y="530"/>
                  </a:lnTo>
                  <a:lnTo>
                    <a:pt x="14" y="524"/>
                  </a:lnTo>
                  <a:lnTo>
                    <a:pt x="19" y="474"/>
                  </a:lnTo>
                  <a:lnTo>
                    <a:pt x="10" y="388"/>
                  </a:lnTo>
                  <a:lnTo>
                    <a:pt x="14" y="311"/>
                  </a:lnTo>
                  <a:lnTo>
                    <a:pt x="21" y="260"/>
                  </a:lnTo>
                  <a:lnTo>
                    <a:pt x="19" y="160"/>
                  </a:lnTo>
                  <a:lnTo>
                    <a:pt x="7" y="122"/>
                  </a:lnTo>
                  <a:lnTo>
                    <a:pt x="1" y="100"/>
                  </a:lnTo>
                  <a:lnTo>
                    <a:pt x="0" y="68"/>
                  </a:lnTo>
                  <a:lnTo>
                    <a:pt x="38" y="68"/>
                  </a:lnTo>
                  <a:lnTo>
                    <a:pt x="109" y="66"/>
                  </a:lnTo>
                  <a:lnTo>
                    <a:pt x="129" y="62"/>
                  </a:lnTo>
                  <a:lnTo>
                    <a:pt x="210" y="45"/>
                  </a:lnTo>
                  <a:lnTo>
                    <a:pt x="207" y="23"/>
                  </a:lnTo>
                  <a:lnTo>
                    <a:pt x="213" y="14"/>
                  </a:lnTo>
                  <a:lnTo>
                    <a:pt x="256" y="0"/>
                  </a:lnTo>
                  <a:lnTo>
                    <a:pt x="292" y="19"/>
                  </a:lnTo>
                  <a:lnTo>
                    <a:pt x="296" y="43"/>
                  </a:lnTo>
                  <a:lnTo>
                    <a:pt x="290" y="54"/>
                  </a:lnTo>
                  <a:lnTo>
                    <a:pt x="359" y="37"/>
                  </a:lnTo>
                  <a:lnTo>
                    <a:pt x="418" y="71"/>
                  </a:lnTo>
                  <a:lnTo>
                    <a:pt x="448" y="100"/>
                  </a:lnTo>
                  <a:lnTo>
                    <a:pt x="457" y="135"/>
                  </a:lnTo>
                  <a:lnTo>
                    <a:pt x="449" y="143"/>
                  </a:lnTo>
                  <a:lnTo>
                    <a:pt x="442" y="238"/>
                  </a:lnTo>
                  <a:lnTo>
                    <a:pt x="437" y="37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8" name="Freeform 213"/>
            <p:cNvSpPr>
              <a:spLocks/>
            </p:cNvSpPr>
            <p:nvPr/>
          </p:nvSpPr>
          <p:spPr bwMode="auto">
            <a:xfrm>
              <a:off x="1923" y="1070"/>
              <a:ext cx="431" cy="638"/>
            </a:xfrm>
            <a:custGeom>
              <a:avLst/>
              <a:gdLst>
                <a:gd name="T0" fmla="*/ 299 w 431"/>
                <a:gd name="T1" fmla="*/ 42 h 638"/>
                <a:gd name="T2" fmla="*/ 346 w 431"/>
                <a:gd name="T3" fmla="*/ 39 h 638"/>
                <a:gd name="T4" fmla="*/ 380 w 431"/>
                <a:gd name="T5" fmla="*/ 54 h 638"/>
                <a:gd name="T6" fmla="*/ 410 w 431"/>
                <a:gd name="T7" fmla="*/ 72 h 638"/>
                <a:gd name="T8" fmla="*/ 430 w 431"/>
                <a:gd name="T9" fmla="*/ 87 h 638"/>
                <a:gd name="T10" fmla="*/ 422 w 431"/>
                <a:gd name="T11" fmla="*/ 115 h 638"/>
                <a:gd name="T12" fmla="*/ 421 w 431"/>
                <a:gd name="T13" fmla="*/ 165 h 638"/>
                <a:gd name="T14" fmla="*/ 420 w 431"/>
                <a:gd name="T15" fmla="*/ 238 h 638"/>
                <a:gd name="T16" fmla="*/ 418 w 431"/>
                <a:gd name="T17" fmla="*/ 305 h 638"/>
                <a:gd name="T18" fmla="*/ 417 w 431"/>
                <a:gd name="T19" fmla="*/ 379 h 638"/>
                <a:gd name="T20" fmla="*/ 415 w 431"/>
                <a:gd name="T21" fmla="*/ 449 h 638"/>
                <a:gd name="T22" fmla="*/ 373 w 431"/>
                <a:gd name="T23" fmla="*/ 496 h 638"/>
                <a:gd name="T24" fmla="*/ 324 w 431"/>
                <a:gd name="T25" fmla="*/ 524 h 638"/>
                <a:gd name="T26" fmla="*/ 236 w 431"/>
                <a:gd name="T27" fmla="*/ 514 h 638"/>
                <a:gd name="T28" fmla="*/ 221 w 431"/>
                <a:gd name="T29" fmla="*/ 549 h 638"/>
                <a:gd name="T30" fmla="*/ 205 w 431"/>
                <a:gd name="T31" fmla="*/ 637 h 638"/>
                <a:gd name="T32" fmla="*/ 91 w 431"/>
                <a:gd name="T33" fmla="*/ 626 h 638"/>
                <a:gd name="T34" fmla="*/ 67 w 431"/>
                <a:gd name="T35" fmla="*/ 578 h 638"/>
                <a:gd name="T36" fmla="*/ 86 w 431"/>
                <a:gd name="T37" fmla="*/ 532 h 638"/>
                <a:gd name="T38" fmla="*/ 86 w 431"/>
                <a:gd name="T39" fmla="*/ 505 h 638"/>
                <a:gd name="T40" fmla="*/ 19 w 431"/>
                <a:gd name="T41" fmla="*/ 496 h 638"/>
                <a:gd name="T42" fmla="*/ 17 w 431"/>
                <a:gd name="T43" fmla="*/ 412 h 638"/>
                <a:gd name="T44" fmla="*/ 15 w 431"/>
                <a:gd name="T45" fmla="*/ 352 h 638"/>
                <a:gd name="T46" fmla="*/ 15 w 431"/>
                <a:gd name="T47" fmla="*/ 308 h 638"/>
                <a:gd name="T48" fmla="*/ 14 w 431"/>
                <a:gd name="T49" fmla="*/ 226 h 638"/>
                <a:gd name="T50" fmla="*/ 15 w 431"/>
                <a:gd name="T51" fmla="*/ 175 h 638"/>
                <a:gd name="T52" fmla="*/ 13 w 431"/>
                <a:gd name="T53" fmla="*/ 111 h 638"/>
                <a:gd name="T54" fmla="*/ 0 w 431"/>
                <a:gd name="T55" fmla="*/ 96 h 638"/>
                <a:gd name="T56" fmla="*/ 22 w 431"/>
                <a:gd name="T57" fmla="*/ 60 h 638"/>
                <a:gd name="T58" fmla="*/ 102 w 431"/>
                <a:gd name="T59" fmla="*/ 56 h 638"/>
                <a:gd name="T60" fmla="*/ 193 w 431"/>
                <a:gd name="T61" fmla="*/ 49 h 638"/>
                <a:gd name="T62" fmla="*/ 207 w 431"/>
                <a:gd name="T63" fmla="*/ 31 h 638"/>
                <a:gd name="T64" fmla="*/ 200 w 431"/>
                <a:gd name="T65" fmla="*/ 10 h 638"/>
                <a:gd name="T66" fmla="*/ 276 w 431"/>
                <a:gd name="T67" fmla="*/ 10 h 638"/>
                <a:gd name="T68" fmla="*/ 270 w 431"/>
                <a:gd name="T69" fmla="*/ 32 h 638"/>
                <a:gd name="T70" fmla="*/ 274 w 431"/>
                <a:gd name="T71" fmla="*/ 45 h 6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1"/>
                <a:gd name="T109" fmla="*/ 0 h 638"/>
                <a:gd name="T110" fmla="*/ 431 w 431"/>
                <a:gd name="T111" fmla="*/ 638 h 6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1" h="638">
                  <a:moveTo>
                    <a:pt x="274" y="45"/>
                  </a:moveTo>
                  <a:lnTo>
                    <a:pt x="299" y="42"/>
                  </a:lnTo>
                  <a:lnTo>
                    <a:pt x="334" y="40"/>
                  </a:lnTo>
                  <a:lnTo>
                    <a:pt x="346" y="39"/>
                  </a:lnTo>
                  <a:lnTo>
                    <a:pt x="365" y="45"/>
                  </a:lnTo>
                  <a:lnTo>
                    <a:pt x="380" y="54"/>
                  </a:lnTo>
                  <a:lnTo>
                    <a:pt x="396" y="62"/>
                  </a:lnTo>
                  <a:lnTo>
                    <a:pt x="410" y="72"/>
                  </a:lnTo>
                  <a:lnTo>
                    <a:pt x="422" y="83"/>
                  </a:lnTo>
                  <a:lnTo>
                    <a:pt x="430" y="87"/>
                  </a:lnTo>
                  <a:lnTo>
                    <a:pt x="427" y="111"/>
                  </a:lnTo>
                  <a:lnTo>
                    <a:pt x="422" y="115"/>
                  </a:lnTo>
                  <a:lnTo>
                    <a:pt x="422" y="130"/>
                  </a:lnTo>
                  <a:lnTo>
                    <a:pt x="421" y="165"/>
                  </a:lnTo>
                  <a:lnTo>
                    <a:pt x="421" y="203"/>
                  </a:lnTo>
                  <a:lnTo>
                    <a:pt x="420" y="238"/>
                  </a:lnTo>
                  <a:lnTo>
                    <a:pt x="418" y="270"/>
                  </a:lnTo>
                  <a:lnTo>
                    <a:pt x="418" y="305"/>
                  </a:lnTo>
                  <a:lnTo>
                    <a:pt x="417" y="340"/>
                  </a:lnTo>
                  <a:lnTo>
                    <a:pt x="417" y="379"/>
                  </a:lnTo>
                  <a:lnTo>
                    <a:pt x="418" y="415"/>
                  </a:lnTo>
                  <a:lnTo>
                    <a:pt x="415" y="449"/>
                  </a:lnTo>
                  <a:lnTo>
                    <a:pt x="400" y="465"/>
                  </a:lnTo>
                  <a:lnTo>
                    <a:pt x="373" y="496"/>
                  </a:lnTo>
                  <a:lnTo>
                    <a:pt x="344" y="524"/>
                  </a:lnTo>
                  <a:lnTo>
                    <a:pt x="324" y="524"/>
                  </a:lnTo>
                  <a:lnTo>
                    <a:pt x="267" y="514"/>
                  </a:lnTo>
                  <a:lnTo>
                    <a:pt x="236" y="514"/>
                  </a:lnTo>
                  <a:lnTo>
                    <a:pt x="230" y="526"/>
                  </a:lnTo>
                  <a:lnTo>
                    <a:pt x="221" y="549"/>
                  </a:lnTo>
                  <a:lnTo>
                    <a:pt x="217" y="573"/>
                  </a:lnTo>
                  <a:lnTo>
                    <a:pt x="205" y="637"/>
                  </a:lnTo>
                  <a:lnTo>
                    <a:pt x="133" y="631"/>
                  </a:lnTo>
                  <a:lnTo>
                    <a:pt x="91" y="626"/>
                  </a:lnTo>
                  <a:lnTo>
                    <a:pt x="45" y="619"/>
                  </a:lnTo>
                  <a:lnTo>
                    <a:pt x="67" y="578"/>
                  </a:lnTo>
                  <a:lnTo>
                    <a:pt x="81" y="548"/>
                  </a:lnTo>
                  <a:lnTo>
                    <a:pt x="86" y="532"/>
                  </a:lnTo>
                  <a:lnTo>
                    <a:pt x="82" y="514"/>
                  </a:lnTo>
                  <a:lnTo>
                    <a:pt x="86" y="505"/>
                  </a:lnTo>
                  <a:lnTo>
                    <a:pt x="51" y="499"/>
                  </a:lnTo>
                  <a:lnTo>
                    <a:pt x="19" y="496"/>
                  </a:lnTo>
                  <a:lnTo>
                    <a:pt x="19" y="448"/>
                  </a:lnTo>
                  <a:lnTo>
                    <a:pt x="17" y="412"/>
                  </a:lnTo>
                  <a:lnTo>
                    <a:pt x="17" y="374"/>
                  </a:lnTo>
                  <a:lnTo>
                    <a:pt x="15" y="352"/>
                  </a:lnTo>
                  <a:lnTo>
                    <a:pt x="17" y="330"/>
                  </a:lnTo>
                  <a:lnTo>
                    <a:pt x="15" y="308"/>
                  </a:lnTo>
                  <a:lnTo>
                    <a:pt x="17" y="268"/>
                  </a:lnTo>
                  <a:lnTo>
                    <a:pt x="14" y="226"/>
                  </a:lnTo>
                  <a:lnTo>
                    <a:pt x="14" y="203"/>
                  </a:lnTo>
                  <a:lnTo>
                    <a:pt x="15" y="175"/>
                  </a:lnTo>
                  <a:lnTo>
                    <a:pt x="13" y="146"/>
                  </a:lnTo>
                  <a:lnTo>
                    <a:pt x="13" y="111"/>
                  </a:lnTo>
                  <a:lnTo>
                    <a:pt x="13" y="99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22" y="60"/>
                  </a:lnTo>
                  <a:lnTo>
                    <a:pt x="53" y="58"/>
                  </a:lnTo>
                  <a:lnTo>
                    <a:pt x="102" y="56"/>
                  </a:lnTo>
                  <a:lnTo>
                    <a:pt x="146" y="54"/>
                  </a:lnTo>
                  <a:lnTo>
                    <a:pt x="193" y="49"/>
                  </a:lnTo>
                  <a:lnTo>
                    <a:pt x="207" y="48"/>
                  </a:lnTo>
                  <a:lnTo>
                    <a:pt x="207" y="31"/>
                  </a:lnTo>
                  <a:lnTo>
                    <a:pt x="202" y="30"/>
                  </a:lnTo>
                  <a:lnTo>
                    <a:pt x="200" y="10"/>
                  </a:lnTo>
                  <a:lnTo>
                    <a:pt x="243" y="0"/>
                  </a:lnTo>
                  <a:lnTo>
                    <a:pt x="276" y="10"/>
                  </a:lnTo>
                  <a:lnTo>
                    <a:pt x="276" y="28"/>
                  </a:lnTo>
                  <a:lnTo>
                    <a:pt x="270" y="32"/>
                  </a:lnTo>
                  <a:lnTo>
                    <a:pt x="268" y="45"/>
                  </a:lnTo>
                  <a:lnTo>
                    <a:pt x="274" y="4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9" name="Freeform 214"/>
            <p:cNvSpPr>
              <a:spLocks/>
            </p:cNvSpPr>
            <p:nvPr/>
          </p:nvSpPr>
          <p:spPr bwMode="auto">
            <a:xfrm>
              <a:off x="1944" y="1159"/>
              <a:ext cx="316" cy="427"/>
            </a:xfrm>
            <a:custGeom>
              <a:avLst/>
              <a:gdLst>
                <a:gd name="T0" fmla="*/ 313 w 316"/>
                <a:gd name="T1" fmla="*/ 26 h 427"/>
                <a:gd name="T2" fmla="*/ 313 w 316"/>
                <a:gd name="T3" fmla="*/ 63 h 427"/>
                <a:gd name="T4" fmla="*/ 313 w 316"/>
                <a:gd name="T5" fmla="*/ 105 h 427"/>
                <a:gd name="T6" fmla="*/ 311 w 316"/>
                <a:gd name="T7" fmla="*/ 156 h 427"/>
                <a:gd name="T8" fmla="*/ 313 w 316"/>
                <a:gd name="T9" fmla="*/ 206 h 427"/>
                <a:gd name="T10" fmla="*/ 314 w 316"/>
                <a:gd name="T11" fmla="*/ 261 h 427"/>
                <a:gd name="T12" fmla="*/ 314 w 316"/>
                <a:gd name="T13" fmla="*/ 302 h 427"/>
                <a:gd name="T14" fmla="*/ 315 w 316"/>
                <a:gd name="T15" fmla="*/ 349 h 427"/>
                <a:gd name="T16" fmla="*/ 315 w 316"/>
                <a:gd name="T17" fmla="*/ 386 h 427"/>
                <a:gd name="T18" fmla="*/ 315 w 316"/>
                <a:gd name="T19" fmla="*/ 426 h 427"/>
                <a:gd name="T20" fmla="*/ 276 w 316"/>
                <a:gd name="T21" fmla="*/ 422 h 427"/>
                <a:gd name="T22" fmla="*/ 214 w 316"/>
                <a:gd name="T23" fmla="*/ 417 h 427"/>
                <a:gd name="T24" fmla="*/ 215 w 316"/>
                <a:gd name="T25" fmla="*/ 369 h 427"/>
                <a:gd name="T26" fmla="*/ 215 w 316"/>
                <a:gd name="T27" fmla="*/ 322 h 427"/>
                <a:gd name="T28" fmla="*/ 214 w 316"/>
                <a:gd name="T29" fmla="*/ 286 h 427"/>
                <a:gd name="T30" fmla="*/ 149 w 316"/>
                <a:gd name="T31" fmla="*/ 285 h 427"/>
                <a:gd name="T32" fmla="*/ 81 w 316"/>
                <a:gd name="T33" fmla="*/ 283 h 427"/>
                <a:gd name="T34" fmla="*/ 81 w 316"/>
                <a:gd name="T35" fmla="*/ 323 h 427"/>
                <a:gd name="T36" fmla="*/ 78 w 316"/>
                <a:gd name="T37" fmla="*/ 376 h 427"/>
                <a:gd name="T38" fmla="*/ 70 w 316"/>
                <a:gd name="T39" fmla="*/ 410 h 427"/>
                <a:gd name="T40" fmla="*/ 38 w 316"/>
                <a:gd name="T41" fmla="*/ 403 h 427"/>
                <a:gd name="T42" fmla="*/ 7 w 316"/>
                <a:gd name="T43" fmla="*/ 382 h 427"/>
                <a:gd name="T44" fmla="*/ 3 w 316"/>
                <a:gd name="T45" fmla="*/ 335 h 427"/>
                <a:gd name="T46" fmla="*/ 3 w 316"/>
                <a:gd name="T47" fmla="*/ 285 h 427"/>
                <a:gd name="T48" fmla="*/ 5 w 316"/>
                <a:gd name="T49" fmla="*/ 242 h 427"/>
                <a:gd name="T50" fmla="*/ 3 w 316"/>
                <a:gd name="T51" fmla="*/ 204 h 427"/>
                <a:gd name="T52" fmla="*/ 1 w 316"/>
                <a:gd name="T53" fmla="*/ 154 h 427"/>
                <a:gd name="T54" fmla="*/ 1 w 316"/>
                <a:gd name="T55" fmla="*/ 110 h 427"/>
                <a:gd name="T56" fmla="*/ 1 w 316"/>
                <a:gd name="T57" fmla="*/ 60 h 427"/>
                <a:gd name="T58" fmla="*/ 1 w 316"/>
                <a:gd name="T59" fmla="*/ 25 h 427"/>
                <a:gd name="T60" fmla="*/ 25 w 316"/>
                <a:gd name="T61" fmla="*/ 13 h 427"/>
                <a:gd name="T62" fmla="*/ 88 w 316"/>
                <a:gd name="T63" fmla="*/ 10 h 427"/>
                <a:gd name="T64" fmla="*/ 160 w 316"/>
                <a:gd name="T65" fmla="*/ 8 h 427"/>
                <a:gd name="T66" fmla="*/ 217 w 316"/>
                <a:gd name="T67" fmla="*/ 5 h 427"/>
                <a:gd name="T68" fmla="*/ 272 w 316"/>
                <a:gd name="T69" fmla="*/ 1 h 427"/>
                <a:gd name="T70" fmla="*/ 305 w 316"/>
                <a:gd name="T71" fmla="*/ 0 h 427"/>
                <a:gd name="T72" fmla="*/ 313 w 316"/>
                <a:gd name="T73" fmla="*/ 5 h 4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6"/>
                <a:gd name="T112" fmla="*/ 0 h 427"/>
                <a:gd name="T113" fmla="*/ 316 w 316"/>
                <a:gd name="T114" fmla="*/ 427 h 4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6" h="427">
                  <a:moveTo>
                    <a:pt x="313" y="9"/>
                  </a:moveTo>
                  <a:lnTo>
                    <a:pt x="313" y="26"/>
                  </a:lnTo>
                  <a:lnTo>
                    <a:pt x="313" y="47"/>
                  </a:lnTo>
                  <a:lnTo>
                    <a:pt x="313" y="63"/>
                  </a:lnTo>
                  <a:lnTo>
                    <a:pt x="313" y="88"/>
                  </a:lnTo>
                  <a:lnTo>
                    <a:pt x="313" y="105"/>
                  </a:lnTo>
                  <a:lnTo>
                    <a:pt x="311" y="136"/>
                  </a:lnTo>
                  <a:lnTo>
                    <a:pt x="311" y="156"/>
                  </a:lnTo>
                  <a:lnTo>
                    <a:pt x="314" y="181"/>
                  </a:lnTo>
                  <a:lnTo>
                    <a:pt x="313" y="206"/>
                  </a:lnTo>
                  <a:lnTo>
                    <a:pt x="313" y="238"/>
                  </a:lnTo>
                  <a:lnTo>
                    <a:pt x="314" y="261"/>
                  </a:lnTo>
                  <a:lnTo>
                    <a:pt x="313" y="282"/>
                  </a:lnTo>
                  <a:lnTo>
                    <a:pt x="314" y="302"/>
                  </a:lnTo>
                  <a:lnTo>
                    <a:pt x="314" y="324"/>
                  </a:lnTo>
                  <a:lnTo>
                    <a:pt x="315" y="349"/>
                  </a:lnTo>
                  <a:lnTo>
                    <a:pt x="313" y="368"/>
                  </a:lnTo>
                  <a:lnTo>
                    <a:pt x="315" y="386"/>
                  </a:lnTo>
                  <a:lnTo>
                    <a:pt x="315" y="405"/>
                  </a:lnTo>
                  <a:lnTo>
                    <a:pt x="315" y="426"/>
                  </a:lnTo>
                  <a:lnTo>
                    <a:pt x="298" y="426"/>
                  </a:lnTo>
                  <a:lnTo>
                    <a:pt x="276" y="422"/>
                  </a:lnTo>
                  <a:lnTo>
                    <a:pt x="234" y="417"/>
                  </a:lnTo>
                  <a:lnTo>
                    <a:pt x="214" y="417"/>
                  </a:lnTo>
                  <a:lnTo>
                    <a:pt x="212" y="389"/>
                  </a:lnTo>
                  <a:lnTo>
                    <a:pt x="215" y="369"/>
                  </a:lnTo>
                  <a:lnTo>
                    <a:pt x="212" y="344"/>
                  </a:lnTo>
                  <a:lnTo>
                    <a:pt x="215" y="322"/>
                  </a:lnTo>
                  <a:lnTo>
                    <a:pt x="211" y="303"/>
                  </a:lnTo>
                  <a:lnTo>
                    <a:pt x="214" y="286"/>
                  </a:lnTo>
                  <a:lnTo>
                    <a:pt x="167" y="286"/>
                  </a:lnTo>
                  <a:lnTo>
                    <a:pt x="149" y="285"/>
                  </a:lnTo>
                  <a:lnTo>
                    <a:pt x="130" y="282"/>
                  </a:lnTo>
                  <a:lnTo>
                    <a:pt x="81" y="283"/>
                  </a:lnTo>
                  <a:lnTo>
                    <a:pt x="81" y="302"/>
                  </a:lnTo>
                  <a:lnTo>
                    <a:pt x="81" y="323"/>
                  </a:lnTo>
                  <a:lnTo>
                    <a:pt x="80" y="353"/>
                  </a:lnTo>
                  <a:lnTo>
                    <a:pt x="78" y="376"/>
                  </a:lnTo>
                  <a:lnTo>
                    <a:pt x="77" y="394"/>
                  </a:lnTo>
                  <a:lnTo>
                    <a:pt x="70" y="410"/>
                  </a:lnTo>
                  <a:lnTo>
                    <a:pt x="61" y="410"/>
                  </a:lnTo>
                  <a:lnTo>
                    <a:pt x="38" y="403"/>
                  </a:lnTo>
                  <a:lnTo>
                    <a:pt x="7" y="400"/>
                  </a:lnTo>
                  <a:lnTo>
                    <a:pt x="7" y="382"/>
                  </a:lnTo>
                  <a:lnTo>
                    <a:pt x="7" y="359"/>
                  </a:lnTo>
                  <a:lnTo>
                    <a:pt x="3" y="335"/>
                  </a:lnTo>
                  <a:lnTo>
                    <a:pt x="3" y="303"/>
                  </a:lnTo>
                  <a:lnTo>
                    <a:pt x="3" y="285"/>
                  </a:lnTo>
                  <a:lnTo>
                    <a:pt x="5" y="265"/>
                  </a:lnTo>
                  <a:lnTo>
                    <a:pt x="5" y="242"/>
                  </a:lnTo>
                  <a:lnTo>
                    <a:pt x="3" y="224"/>
                  </a:lnTo>
                  <a:lnTo>
                    <a:pt x="3" y="204"/>
                  </a:lnTo>
                  <a:lnTo>
                    <a:pt x="1" y="178"/>
                  </a:lnTo>
                  <a:lnTo>
                    <a:pt x="1" y="154"/>
                  </a:lnTo>
                  <a:lnTo>
                    <a:pt x="0" y="132"/>
                  </a:lnTo>
                  <a:lnTo>
                    <a:pt x="1" y="110"/>
                  </a:lnTo>
                  <a:lnTo>
                    <a:pt x="1" y="83"/>
                  </a:lnTo>
                  <a:lnTo>
                    <a:pt x="1" y="60"/>
                  </a:lnTo>
                  <a:lnTo>
                    <a:pt x="1" y="41"/>
                  </a:lnTo>
                  <a:lnTo>
                    <a:pt x="1" y="25"/>
                  </a:lnTo>
                  <a:lnTo>
                    <a:pt x="1" y="13"/>
                  </a:lnTo>
                  <a:lnTo>
                    <a:pt x="25" y="13"/>
                  </a:lnTo>
                  <a:lnTo>
                    <a:pt x="53" y="10"/>
                  </a:lnTo>
                  <a:lnTo>
                    <a:pt x="88" y="10"/>
                  </a:lnTo>
                  <a:lnTo>
                    <a:pt x="125" y="8"/>
                  </a:lnTo>
                  <a:lnTo>
                    <a:pt x="160" y="8"/>
                  </a:lnTo>
                  <a:lnTo>
                    <a:pt x="192" y="5"/>
                  </a:lnTo>
                  <a:lnTo>
                    <a:pt x="217" y="5"/>
                  </a:lnTo>
                  <a:lnTo>
                    <a:pt x="246" y="2"/>
                  </a:lnTo>
                  <a:lnTo>
                    <a:pt x="272" y="1"/>
                  </a:lnTo>
                  <a:lnTo>
                    <a:pt x="288" y="1"/>
                  </a:lnTo>
                  <a:lnTo>
                    <a:pt x="305" y="0"/>
                  </a:lnTo>
                  <a:lnTo>
                    <a:pt x="313" y="0"/>
                  </a:lnTo>
                  <a:lnTo>
                    <a:pt x="313" y="5"/>
                  </a:lnTo>
                  <a:lnTo>
                    <a:pt x="313" y="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0" name="Freeform 215"/>
            <p:cNvSpPr>
              <a:spLocks/>
            </p:cNvSpPr>
            <p:nvPr/>
          </p:nvSpPr>
          <p:spPr bwMode="auto">
            <a:xfrm>
              <a:off x="2266" y="1158"/>
              <a:ext cx="73" cy="420"/>
            </a:xfrm>
            <a:custGeom>
              <a:avLst/>
              <a:gdLst>
                <a:gd name="T0" fmla="*/ 67 w 73"/>
                <a:gd name="T1" fmla="*/ 258 h 420"/>
                <a:gd name="T2" fmla="*/ 68 w 73"/>
                <a:gd name="T3" fmla="*/ 264 h 420"/>
                <a:gd name="T4" fmla="*/ 68 w 73"/>
                <a:gd name="T5" fmla="*/ 276 h 420"/>
                <a:gd name="T6" fmla="*/ 68 w 73"/>
                <a:gd name="T7" fmla="*/ 293 h 420"/>
                <a:gd name="T8" fmla="*/ 68 w 73"/>
                <a:gd name="T9" fmla="*/ 312 h 420"/>
                <a:gd name="T10" fmla="*/ 68 w 73"/>
                <a:gd name="T11" fmla="*/ 319 h 420"/>
                <a:gd name="T12" fmla="*/ 68 w 73"/>
                <a:gd name="T13" fmla="*/ 336 h 420"/>
                <a:gd name="T14" fmla="*/ 68 w 73"/>
                <a:gd name="T15" fmla="*/ 352 h 420"/>
                <a:gd name="T16" fmla="*/ 57 w 73"/>
                <a:gd name="T17" fmla="*/ 363 h 420"/>
                <a:gd name="T18" fmla="*/ 46 w 73"/>
                <a:gd name="T19" fmla="*/ 376 h 420"/>
                <a:gd name="T20" fmla="*/ 31 w 73"/>
                <a:gd name="T21" fmla="*/ 390 h 420"/>
                <a:gd name="T22" fmla="*/ 15 w 73"/>
                <a:gd name="T23" fmla="*/ 408 h 420"/>
                <a:gd name="T24" fmla="*/ 3 w 73"/>
                <a:gd name="T25" fmla="*/ 419 h 420"/>
                <a:gd name="T26" fmla="*/ 3 w 73"/>
                <a:gd name="T27" fmla="*/ 401 h 420"/>
                <a:gd name="T28" fmla="*/ 1 w 73"/>
                <a:gd name="T29" fmla="*/ 379 h 420"/>
                <a:gd name="T30" fmla="*/ 3 w 73"/>
                <a:gd name="T31" fmla="*/ 360 h 420"/>
                <a:gd name="T32" fmla="*/ 3 w 73"/>
                <a:gd name="T33" fmla="*/ 340 h 420"/>
                <a:gd name="T34" fmla="*/ 2 w 73"/>
                <a:gd name="T35" fmla="*/ 324 h 420"/>
                <a:gd name="T36" fmla="*/ 2 w 73"/>
                <a:gd name="T37" fmla="*/ 305 h 420"/>
                <a:gd name="T38" fmla="*/ 3 w 73"/>
                <a:gd name="T39" fmla="*/ 297 h 420"/>
                <a:gd name="T40" fmla="*/ 2 w 73"/>
                <a:gd name="T41" fmla="*/ 277 h 420"/>
                <a:gd name="T42" fmla="*/ 3 w 73"/>
                <a:gd name="T43" fmla="*/ 255 h 420"/>
                <a:gd name="T44" fmla="*/ 0 w 73"/>
                <a:gd name="T45" fmla="*/ 233 h 420"/>
                <a:gd name="T46" fmla="*/ 2 w 73"/>
                <a:gd name="T47" fmla="*/ 205 h 420"/>
                <a:gd name="T48" fmla="*/ 3 w 73"/>
                <a:gd name="T49" fmla="*/ 184 h 420"/>
                <a:gd name="T50" fmla="*/ 0 w 73"/>
                <a:gd name="T51" fmla="*/ 153 h 420"/>
                <a:gd name="T52" fmla="*/ 2 w 73"/>
                <a:gd name="T53" fmla="*/ 125 h 420"/>
                <a:gd name="T54" fmla="*/ 3 w 73"/>
                <a:gd name="T55" fmla="*/ 89 h 420"/>
                <a:gd name="T56" fmla="*/ 3 w 73"/>
                <a:gd name="T57" fmla="*/ 61 h 420"/>
                <a:gd name="T58" fmla="*/ 3 w 73"/>
                <a:gd name="T59" fmla="*/ 35 h 420"/>
                <a:gd name="T60" fmla="*/ 3 w 73"/>
                <a:gd name="T61" fmla="*/ 15 h 420"/>
                <a:gd name="T62" fmla="*/ 3 w 73"/>
                <a:gd name="T63" fmla="*/ 0 h 420"/>
                <a:gd name="T64" fmla="*/ 33 w 73"/>
                <a:gd name="T65" fmla="*/ 8 h 420"/>
                <a:gd name="T66" fmla="*/ 52 w 73"/>
                <a:gd name="T67" fmla="*/ 15 h 420"/>
                <a:gd name="T68" fmla="*/ 61 w 73"/>
                <a:gd name="T69" fmla="*/ 19 h 420"/>
                <a:gd name="T70" fmla="*/ 71 w 73"/>
                <a:gd name="T71" fmla="*/ 24 h 420"/>
                <a:gd name="T72" fmla="*/ 72 w 73"/>
                <a:gd name="T73" fmla="*/ 33 h 420"/>
                <a:gd name="T74" fmla="*/ 70 w 73"/>
                <a:gd name="T75" fmla="*/ 65 h 420"/>
                <a:gd name="T76" fmla="*/ 70 w 73"/>
                <a:gd name="T77" fmla="*/ 100 h 420"/>
                <a:gd name="T78" fmla="*/ 70 w 73"/>
                <a:gd name="T79" fmla="*/ 136 h 420"/>
                <a:gd name="T80" fmla="*/ 69 w 73"/>
                <a:gd name="T81" fmla="*/ 163 h 420"/>
                <a:gd name="T82" fmla="*/ 69 w 73"/>
                <a:gd name="T83" fmla="*/ 190 h 420"/>
                <a:gd name="T84" fmla="*/ 68 w 73"/>
                <a:gd name="T85" fmla="*/ 217 h 420"/>
                <a:gd name="T86" fmla="*/ 68 w 73"/>
                <a:gd name="T87" fmla="*/ 239 h 420"/>
                <a:gd name="T88" fmla="*/ 67 w 73"/>
                <a:gd name="T89" fmla="*/ 258 h 4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3"/>
                <a:gd name="T136" fmla="*/ 0 h 420"/>
                <a:gd name="T137" fmla="*/ 73 w 73"/>
                <a:gd name="T138" fmla="*/ 420 h 4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3" h="420">
                  <a:moveTo>
                    <a:pt x="67" y="258"/>
                  </a:moveTo>
                  <a:lnTo>
                    <a:pt x="68" y="264"/>
                  </a:lnTo>
                  <a:lnTo>
                    <a:pt x="68" y="276"/>
                  </a:lnTo>
                  <a:lnTo>
                    <a:pt x="68" y="293"/>
                  </a:lnTo>
                  <a:lnTo>
                    <a:pt x="68" y="312"/>
                  </a:lnTo>
                  <a:lnTo>
                    <a:pt x="68" y="319"/>
                  </a:lnTo>
                  <a:lnTo>
                    <a:pt x="68" y="336"/>
                  </a:lnTo>
                  <a:lnTo>
                    <a:pt x="68" y="352"/>
                  </a:lnTo>
                  <a:lnTo>
                    <a:pt x="57" y="363"/>
                  </a:lnTo>
                  <a:lnTo>
                    <a:pt x="46" y="376"/>
                  </a:lnTo>
                  <a:lnTo>
                    <a:pt x="31" y="390"/>
                  </a:lnTo>
                  <a:lnTo>
                    <a:pt x="15" y="408"/>
                  </a:lnTo>
                  <a:lnTo>
                    <a:pt x="3" y="419"/>
                  </a:lnTo>
                  <a:lnTo>
                    <a:pt x="3" y="401"/>
                  </a:lnTo>
                  <a:lnTo>
                    <a:pt x="1" y="379"/>
                  </a:lnTo>
                  <a:lnTo>
                    <a:pt x="3" y="360"/>
                  </a:lnTo>
                  <a:lnTo>
                    <a:pt x="3" y="340"/>
                  </a:lnTo>
                  <a:lnTo>
                    <a:pt x="2" y="324"/>
                  </a:lnTo>
                  <a:lnTo>
                    <a:pt x="2" y="305"/>
                  </a:lnTo>
                  <a:lnTo>
                    <a:pt x="3" y="297"/>
                  </a:lnTo>
                  <a:lnTo>
                    <a:pt x="2" y="277"/>
                  </a:lnTo>
                  <a:lnTo>
                    <a:pt x="3" y="255"/>
                  </a:lnTo>
                  <a:lnTo>
                    <a:pt x="0" y="233"/>
                  </a:lnTo>
                  <a:lnTo>
                    <a:pt x="2" y="205"/>
                  </a:lnTo>
                  <a:lnTo>
                    <a:pt x="3" y="184"/>
                  </a:lnTo>
                  <a:lnTo>
                    <a:pt x="0" y="153"/>
                  </a:lnTo>
                  <a:lnTo>
                    <a:pt x="2" y="125"/>
                  </a:lnTo>
                  <a:lnTo>
                    <a:pt x="3" y="89"/>
                  </a:lnTo>
                  <a:lnTo>
                    <a:pt x="3" y="61"/>
                  </a:lnTo>
                  <a:lnTo>
                    <a:pt x="3" y="35"/>
                  </a:lnTo>
                  <a:lnTo>
                    <a:pt x="3" y="15"/>
                  </a:lnTo>
                  <a:lnTo>
                    <a:pt x="3" y="0"/>
                  </a:lnTo>
                  <a:lnTo>
                    <a:pt x="33" y="8"/>
                  </a:lnTo>
                  <a:lnTo>
                    <a:pt x="52" y="15"/>
                  </a:lnTo>
                  <a:lnTo>
                    <a:pt x="61" y="19"/>
                  </a:lnTo>
                  <a:lnTo>
                    <a:pt x="71" y="24"/>
                  </a:lnTo>
                  <a:lnTo>
                    <a:pt x="72" y="33"/>
                  </a:lnTo>
                  <a:lnTo>
                    <a:pt x="70" y="65"/>
                  </a:lnTo>
                  <a:lnTo>
                    <a:pt x="70" y="100"/>
                  </a:lnTo>
                  <a:lnTo>
                    <a:pt x="70" y="136"/>
                  </a:lnTo>
                  <a:lnTo>
                    <a:pt x="69" y="163"/>
                  </a:lnTo>
                  <a:lnTo>
                    <a:pt x="69" y="190"/>
                  </a:lnTo>
                  <a:lnTo>
                    <a:pt x="68" y="217"/>
                  </a:lnTo>
                  <a:lnTo>
                    <a:pt x="68" y="239"/>
                  </a:lnTo>
                  <a:lnTo>
                    <a:pt x="67" y="2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1" name="Freeform 216"/>
            <p:cNvSpPr>
              <a:spLocks/>
            </p:cNvSpPr>
            <p:nvPr/>
          </p:nvSpPr>
          <p:spPr bwMode="auto">
            <a:xfrm>
              <a:off x="2171" y="1095"/>
              <a:ext cx="17" cy="20"/>
            </a:xfrm>
            <a:custGeom>
              <a:avLst/>
              <a:gdLst>
                <a:gd name="T0" fmla="*/ 15 w 17"/>
                <a:gd name="T1" fmla="*/ 19 h 20"/>
                <a:gd name="T2" fmla="*/ 16 w 17"/>
                <a:gd name="T3" fmla="*/ 5 h 20"/>
                <a:gd name="T4" fmla="*/ 0 w 17"/>
                <a:gd name="T5" fmla="*/ 0 h 20"/>
                <a:gd name="T6" fmla="*/ 0 w 17"/>
                <a:gd name="T7" fmla="*/ 18 h 20"/>
                <a:gd name="T8" fmla="*/ 15 w 17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0"/>
                <a:gd name="T17" fmla="*/ 17 w 1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0">
                  <a:moveTo>
                    <a:pt x="15" y="19"/>
                  </a:moveTo>
                  <a:lnTo>
                    <a:pt x="16" y="5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5" y="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2" name="Freeform 217"/>
            <p:cNvSpPr>
              <a:spLocks/>
            </p:cNvSpPr>
            <p:nvPr/>
          </p:nvSpPr>
          <p:spPr bwMode="auto">
            <a:xfrm>
              <a:off x="2136" y="1095"/>
              <a:ext cx="30" cy="22"/>
            </a:xfrm>
            <a:custGeom>
              <a:avLst/>
              <a:gdLst>
                <a:gd name="T0" fmla="*/ 29 w 30"/>
                <a:gd name="T1" fmla="*/ 19 h 22"/>
                <a:gd name="T2" fmla="*/ 29 w 30"/>
                <a:gd name="T3" fmla="*/ 0 h 22"/>
                <a:gd name="T4" fmla="*/ 15 w 30"/>
                <a:gd name="T5" fmla="*/ 1 h 22"/>
                <a:gd name="T6" fmla="*/ 6 w 30"/>
                <a:gd name="T7" fmla="*/ 2 h 22"/>
                <a:gd name="T8" fmla="*/ 0 w 30"/>
                <a:gd name="T9" fmla="*/ 5 h 22"/>
                <a:gd name="T10" fmla="*/ 0 w 30"/>
                <a:gd name="T11" fmla="*/ 12 h 22"/>
                <a:gd name="T12" fmla="*/ 0 w 30"/>
                <a:gd name="T13" fmla="*/ 21 h 22"/>
                <a:gd name="T14" fmla="*/ 29 w 30"/>
                <a:gd name="T15" fmla="*/ 19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22"/>
                <a:gd name="T26" fmla="*/ 30 w 30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22">
                  <a:moveTo>
                    <a:pt x="29" y="19"/>
                  </a:moveTo>
                  <a:lnTo>
                    <a:pt x="29" y="0"/>
                  </a:lnTo>
                  <a:lnTo>
                    <a:pt x="15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21"/>
                  </a:lnTo>
                  <a:lnTo>
                    <a:pt x="29" y="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3" name="Freeform 218"/>
            <p:cNvSpPr>
              <a:spLocks/>
            </p:cNvSpPr>
            <p:nvPr/>
          </p:nvSpPr>
          <p:spPr bwMode="auto">
            <a:xfrm>
              <a:off x="2216" y="1545"/>
              <a:ext cx="39" cy="35"/>
            </a:xfrm>
            <a:custGeom>
              <a:avLst/>
              <a:gdLst>
                <a:gd name="T0" fmla="*/ 37 w 39"/>
                <a:gd name="T1" fmla="*/ 0 h 35"/>
                <a:gd name="T2" fmla="*/ 38 w 39"/>
                <a:gd name="T3" fmla="*/ 34 h 35"/>
                <a:gd name="T4" fmla="*/ 0 w 39"/>
                <a:gd name="T5" fmla="*/ 32 h 35"/>
                <a:gd name="T6" fmla="*/ 33 w 39"/>
                <a:gd name="T7" fmla="*/ 31 h 35"/>
                <a:gd name="T8" fmla="*/ 37 w 3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5"/>
                <a:gd name="T17" fmla="*/ 39 w 3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5">
                  <a:moveTo>
                    <a:pt x="37" y="0"/>
                  </a:moveTo>
                  <a:lnTo>
                    <a:pt x="38" y="34"/>
                  </a:lnTo>
                  <a:lnTo>
                    <a:pt x="0" y="32"/>
                  </a:lnTo>
                  <a:lnTo>
                    <a:pt x="33" y="31"/>
                  </a:lnTo>
                  <a:lnTo>
                    <a:pt x="3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4" name="Freeform 219"/>
            <p:cNvSpPr>
              <a:spLocks/>
            </p:cNvSpPr>
            <p:nvPr/>
          </p:nvSpPr>
          <p:spPr bwMode="auto">
            <a:xfrm>
              <a:off x="1957" y="1521"/>
              <a:ext cx="42" cy="34"/>
            </a:xfrm>
            <a:custGeom>
              <a:avLst/>
              <a:gdLst>
                <a:gd name="T0" fmla="*/ 41 w 42"/>
                <a:gd name="T1" fmla="*/ 33 h 34"/>
                <a:gd name="T2" fmla="*/ 1 w 42"/>
                <a:gd name="T3" fmla="*/ 33 h 34"/>
                <a:gd name="T4" fmla="*/ 0 w 42"/>
                <a:gd name="T5" fmla="*/ 0 h 34"/>
                <a:gd name="T6" fmla="*/ 6 w 42"/>
                <a:gd name="T7" fmla="*/ 27 h 34"/>
                <a:gd name="T8" fmla="*/ 41 w 42"/>
                <a:gd name="T9" fmla="*/ 33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4"/>
                <a:gd name="T17" fmla="*/ 42 w 42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4">
                  <a:moveTo>
                    <a:pt x="41" y="33"/>
                  </a:moveTo>
                  <a:lnTo>
                    <a:pt x="1" y="33"/>
                  </a:lnTo>
                  <a:lnTo>
                    <a:pt x="0" y="0"/>
                  </a:lnTo>
                  <a:lnTo>
                    <a:pt x="6" y="27"/>
                  </a:lnTo>
                  <a:lnTo>
                    <a:pt x="41" y="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5" name="Freeform 220"/>
            <p:cNvSpPr>
              <a:spLocks/>
            </p:cNvSpPr>
            <p:nvPr/>
          </p:nvSpPr>
          <p:spPr bwMode="auto">
            <a:xfrm>
              <a:off x="2130" y="1077"/>
              <a:ext cx="66" cy="18"/>
            </a:xfrm>
            <a:custGeom>
              <a:avLst/>
              <a:gdLst>
                <a:gd name="T0" fmla="*/ 65 w 66"/>
                <a:gd name="T1" fmla="*/ 17 h 18"/>
                <a:gd name="T2" fmla="*/ 36 w 66"/>
                <a:gd name="T3" fmla="*/ 9 h 18"/>
                <a:gd name="T4" fmla="*/ 0 w 66"/>
                <a:gd name="T5" fmla="*/ 15 h 18"/>
                <a:gd name="T6" fmla="*/ 0 w 66"/>
                <a:gd name="T7" fmla="*/ 6 h 18"/>
                <a:gd name="T8" fmla="*/ 36 w 66"/>
                <a:gd name="T9" fmla="*/ 0 h 18"/>
                <a:gd name="T10" fmla="*/ 65 w 66"/>
                <a:gd name="T11" fmla="*/ 6 h 18"/>
                <a:gd name="T12" fmla="*/ 65 w 66"/>
                <a:gd name="T13" fmla="*/ 1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8"/>
                <a:gd name="T23" fmla="*/ 66 w 66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8">
                  <a:moveTo>
                    <a:pt x="65" y="17"/>
                  </a:moveTo>
                  <a:lnTo>
                    <a:pt x="36" y="9"/>
                  </a:lnTo>
                  <a:lnTo>
                    <a:pt x="0" y="15"/>
                  </a:lnTo>
                  <a:lnTo>
                    <a:pt x="0" y="6"/>
                  </a:lnTo>
                  <a:lnTo>
                    <a:pt x="36" y="0"/>
                  </a:lnTo>
                  <a:lnTo>
                    <a:pt x="65" y="6"/>
                  </a:lnTo>
                  <a:lnTo>
                    <a:pt x="65" y="1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6" name="Freeform 221"/>
            <p:cNvSpPr>
              <a:spLocks/>
            </p:cNvSpPr>
            <p:nvPr/>
          </p:nvSpPr>
          <p:spPr bwMode="auto">
            <a:xfrm>
              <a:off x="2264" y="1504"/>
              <a:ext cx="64" cy="74"/>
            </a:xfrm>
            <a:custGeom>
              <a:avLst/>
              <a:gdLst>
                <a:gd name="T0" fmla="*/ 0 w 64"/>
                <a:gd name="T1" fmla="*/ 65 h 74"/>
                <a:gd name="T2" fmla="*/ 63 w 64"/>
                <a:gd name="T3" fmla="*/ 0 h 74"/>
                <a:gd name="T4" fmla="*/ 0 w 64"/>
                <a:gd name="T5" fmla="*/ 73 h 74"/>
                <a:gd name="T6" fmla="*/ 0 w 64"/>
                <a:gd name="T7" fmla="*/ 65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74"/>
                <a:gd name="T14" fmla="*/ 64 w 64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74">
                  <a:moveTo>
                    <a:pt x="0" y="65"/>
                  </a:moveTo>
                  <a:lnTo>
                    <a:pt x="63" y="0"/>
                  </a:lnTo>
                  <a:lnTo>
                    <a:pt x="0" y="73"/>
                  </a:lnTo>
                  <a:lnTo>
                    <a:pt x="0" y="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7" name="Freeform 222"/>
            <p:cNvSpPr>
              <a:spLocks/>
            </p:cNvSpPr>
            <p:nvPr/>
          </p:nvSpPr>
          <p:spPr bwMode="auto">
            <a:xfrm>
              <a:off x="2012" y="1590"/>
              <a:ext cx="127" cy="19"/>
            </a:xfrm>
            <a:custGeom>
              <a:avLst/>
              <a:gdLst>
                <a:gd name="T0" fmla="*/ 2 w 127"/>
                <a:gd name="T1" fmla="*/ 13 h 19"/>
                <a:gd name="T2" fmla="*/ 70 w 127"/>
                <a:gd name="T3" fmla="*/ 15 h 19"/>
                <a:gd name="T4" fmla="*/ 126 w 127"/>
                <a:gd name="T5" fmla="*/ 18 h 19"/>
                <a:gd name="T6" fmla="*/ 122 w 127"/>
                <a:gd name="T7" fmla="*/ 4 h 19"/>
                <a:gd name="T8" fmla="*/ 63 w 127"/>
                <a:gd name="T9" fmla="*/ 1 h 19"/>
                <a:gd name="T10" fmla="*/ 0 w 127"/>
                <a:gd name="T11" fmla="*/ 0 h 19"/>
                <a:gd name="T12" fmla="*/ 2 w 127"/>
                <a:gd name="T13" fmla="*/ 11 h 19"/>
                <a:gd name="T14" fmla="*/ 2 w 127"/>
                <a:gd name="T15" fmla="*/ 13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7"/>
                <a:gd name="T25" fmla="*/ 0 h 19"/>
                <a:gd name="T26" fmla="*/ 127 w 127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7" h="19">
                  <a:moveTo>
                    <a:pt x="2" y="13"/>
                  </a:moveTo>
                  <a:lnTo>
                    <a:pt x="70" y="15"/>
                  </a:lnTo>
                  <a:lnTo>
                    <a:pt x="126" y="18"/>
                  </a:lnTo>
                  <a:lnTo>
                    <a:pt x="122" y="4"/>
                  </a:lnTo>
                  <a:lnTo>
                    <a:pt x="63" y="1"/>
                  </a:lnTo>
                  <a:lnTo>
                    <a:pt x="0" y="0"/>
                  </a:lnTo>
                  <a:lnTo>
                    <a:pt x="2" y="11"/>
                  </a:lnTo>
                  <a:lnTo>
                    <a:pt x="2" y="1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8" name="Freeform 223"/>
            <p:cNvSpPr>
              <a:spLocks/>
            </p:cNvSpPr>
            <p:nvPr/>
          </p:nvSpPr>
          <p:spPr bwMode="auto">
            <a:xfrm>
              <a:off x="2001" y="1612"/>
              <a:ext cx="142" cy="36"/>
            </a:xfrm>
            <a:custGeom>
              <a:avLst/>
              <a:gdLst>
                <a:gd name="T0" fmla="*/ 141 w 142"/>
                <a:gd name="T1" fmla="*/ 3 h 36"/>
                <a:gd name="T2" fmla="*/ 76 w 142"/>
                <a:gd name="T3" fmla="*/ 1 h 36"/>
                <a:gd name="T4" fmla="*/ 13 w 142"/>
                <a:gd name="T5" fmla="*/ 0 h 36"/>
                <a:gd name="T6" fmla="*/ 8 w 142"/>
                <a:gd name="T7" fmla="*/ 13 h 36"/>
                <a:gd name="T8" fmla="*/ 0 w 142"/>
                <a:gd name="T9" fmla="*/ 30 h 36"/>
                <a:gd name="T10" fmla="*/ 65 w 142"/>
                <a:gd name="T11" fmla="*/ 32 h 36"/>
                <a:gd name="T12" fmla="*/ 131 w 142"/>
                <a:gd name="T13" fmla="*/ 35 h 36"/>
                <a:gd name="T14" fmla="*/ 137 w 142"/>
                <a:gd name="T15" fmla="*/ 17 h 36"/>
                <a:gd name="T16" fmla="*/ 141 w 142"/>
                <a:gd name="T17" fmla="*/ 3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36"/>
                <a:gd name="T29" fmla="*/ 142 w 14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36">
                  <a:moveTo>
                    <a:pt x="141" y="3"/>
                  </a:moveTo>
                  <a:lnTo>
                    <a:pt x="76" y="1"/>
                  </a:lnTo>
                  <a:lnTo>
                    <a:pt x="13" y="0"/>
                  </a:lnTo>
                  <a:lnTo>
                    <a:pt x="8" y="13"/>
                  </a:lnTo>
                  <a:lnTo>
                    <a:pt x="0" y="30"/>
                  </a:lnTo>
                  <a:lnTo>
                    <a:pt x="65" y="32"/>
                  </a:lnTo>
                  <a:lnTo>
                    <a:pt x="131" y="35"/>
                  </a:lnTo>
                  <a:lnTo>
                    <a:pt x="137" y="17"/>
                  </a:lnTo>
                  <a:lnTo>
                    <a:pt x="141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9" name="Freeform 224"/>
            <p:cNvSpPr>
              <a:spLocks/>
            </p:cNvSpPr>
            <p:nvPr/>
          </p:nvSpPr>
          <p:spPr bwMode="auto">
            <a:xfrm>
              <a:off x="1979" y="1649"/>
              <a:ext cx="152" cy="49"/>
            </a:xfrm>
            <a:custGeom>
              <a:avLst/>
              <a:gdLst>
                <a:gd name="T0" fmla="*/ 151 w 152"/>
                <a:gd name="T1" fmla="*/ 8 h 49"/>
                <a:gd name="T2" fmla="*/ 82 w 152"/>
                <a:gd name="T3" fmla="*/ 5 h 49"/>
                <a:gd name="T4" fmla="*/ 18 w 152"/>
                <a:gd name="T5" fmla="*/ 0 h 49"/>
                <a:gd name="T6" fmla="*/ 11 w 152"/>
                <a:gd name="T7" fmla="*/ 14 h 49"/>
                <a:gd name="T8" fmla="*/ 0 w 152"/>
                <a:gd name="T9" fmla="*/ 33 h 49"/>
                <a:gd name="T10" fmla="*/ 70 w 152"/>
                <a:gd name="T11" fmla="*/ 43 h 49"/>
                <a:gd name="T12" fmla="*/ 145 w 152"/>
                <a:gd name="T13" fmla="*/ 48 h 49"/>
                <a:gd name="T14" fmla="*/ 147 w 152"/>
                <a:gd name="T15" fmla="*/ 27 h 49"/>
                <a:gd name="T16" fmla="*/ 151 w 152"/>
                <a:gd name="T17" fmla="*/ 8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49"/>
                <a:gd name="T29" fmla="*/ 152 w 152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49">
                  <a:moveTo>
                    <a:pt x="151" y="8"/>
                  </a:moveTo>
                  <a:lnTo>
                    <a:pt x="82" y="5"/>
                  </a:lnTo>
                  <a:lnTo>
                    <a:pt x="18" y="0"/>
                  </a:lnTo>
                  <a:lnTo>
                    <a:pt x="11" y="14"/>
                  </a:lnTo>
                  <a:lnTo>
                    <a:pt x="0" y="33"/>
                  </a:lnTo>
                  <a:lnTo>
                    <a:pt x="70" y="43"/>
                  </a:lnTo>
                  <a:lnTo>
                    <a:pt x="145" y="48"/>
                  </a:lnTo>
                  <a:lnTo>
                    <a:pt x="147" y="27"/>
                  </a:lnTo>
                  <a:lnTo>
                    <a:pt x="151" y="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0" name="Freeform 225"/>
            <p:cNvSpPr>
              <a:spLocks/>
            </p:cNvSpPr>
            <p:nvPr/>
          </p:nvSpPr>
          <p:spPr bwMode="auto">
            <a:xfrm>
              <a:off x="2013" y="1554"/>
              <a:ext cx="135" cy="32"/>
            </a:xfrm>
            <a:custGeom>
              <a:avLst/>
              <a:gdLst>
                <a:gd name="T0" fmla="*/ 134 w 135"/>
                <a:gd name="T1" fmla="*/ 2 h 32"/>
                <a:gd name="T2" fmla="*/ 70 w 135"/>
                <a:gd name="T3" fmla="*/ 1 h 32"/>
                <a:gd name="T4" fmla="*/ 17 w 135"/>
                <a:gd name="T5" fmla="*/ 0 h 32"/>
                <a:gd name="T6" fmla="*/ 0 w 135"/>
                <a:gd name="T7" fmla="*/ 30 h 32"/>
                <a:gd name="T8" fmla="*/ 64 w 135"/>
                <a:gd name="T9" fmla="*/ 28 h 32"/>
                <a:gd name="T10" fmla="*/ 122 w 135"/>
                <a:gd name="T11" fmla="*/ 31 h 32"/>
                <a:gd name="T12" fmla="*/ 134 w 135"/>
                <a:gd name="T13" fmla="*/ 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5"/>
                <a:gd name="T22" fmla="*/ 0 h 32"/>
                <a:gd name="T23" fmla="*/ 135 w 135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5" h="32">
                  <a:moveTo>
                    <a:pt x="134" y="2"/>
                  </a:moveTo>
                  <a:lnTo>
                    <a:pt x="70" y="1"/>
                  </a:lnTo>
                  <a:lnTo>
                    <a:pt x="17" y="0"/>
                  </a:lnTo>
                  <a:lnTo>
                    <a:pt x="0" y="30"/>
                  </a:lnTo>
                  <a:lnTo>
                    <a:pt x="64" y="28"/>
                  </a:lnTo>
                  <a:lnTo>
                    <a:pt x="122" y="31"/>
                  </a:lnTo>
                  <a:lnTo>
                    <a:pt x="134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1" name="Freeform 226"/>
            <p:cNvSpPr>
              <a:spLocks/>
            </p:cNvSpPr>
            <p:nvPr/>
          </p:nvSpPr>
          <p:spPr bwMode="auto">
            <a:xfrm>
              <a:off x="2142" y="1566"/>
              <a:ext cx="17" cy="43"/>
            </a:xfrm>
            <a:custGeom>
              <a:avLst/>
              <a:gdLst>
                <a:gd name="T0" fmla="*/ 0 w 17"/>
                <a:gd name="T1" fmla="*/ 42 h 43"/>
                <a:gd name="T2" fmla="*/ 0 w 17"/>
                <a:gd name="T3" fmla="*/ 28 h 43"/>
                <a:gd name="T4" fmla="*/ 16 w 17"/>
                <a:gd name="T5" fmla="*/ 0 h 43"/>
                <a:gd name="T6" fmla="*/ 16 w 17"/>
                <a:gd name="T7" fmla="*/ 14 h 43"/>
                <a:gd name="T8" fmla="*/ 0 w 17"/>
                <a:gd name="T9" fmla="*/ 4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3"/>
                <a:gd name="T17" fmla="*/ 17 w 1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3">
                  <a:moveTo>
                    <a:pt x="0" y="42"/>
                  </a:moveTo>
                  <a:lnTo>
                    <a:pt x="0" y="28"/>
                  </a:lnTo>
                  <a:lnTo>
                    <a:pt x="16" y="0"/>
                  </a:lnTo>
                  <a:lnTo>
                    <a:pt x="16" y="14"/>
                  </a:lnTo>
                  <a:lnTo>
                    <a:pt x="0" y="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2" name="Freeform 227"/>
            <p:cNvSpPr>
              <a:spLocks/>
            </p:cNvSpPr>
            <p:nvPr/>
          </p:nvSpPr>
          <p:spPr bwMode="auto">
            <a:xfrm>
              <a:off x="2066" y="1563"/>
              <a:ext cx="75" cy="17"/>
            </a:xfrm>
            <a:custGeom>
              <a:avLst/>
              <a:gdLst>
                <a:gd name="T0" fmla="*/ 74 w 75"/>
                <a:gd name="T1" fmla="*/ 0 h 17"/>
                <a:gd name="T2" fmla="*/ 67 w 75"/>
                <a:gd name="T3" fmla="*/ 16 h 17"/>
                <a:gd name="T4" fmla="*/ 0 w 75"/>
                <a:gd name="T5" fmla="*/ 16 h 17"/>
                <a:gd name="T6" fmla="*/ 64 w 75"/>
                <a:gd name="T7" fmla="*/ 12 h 17"/>
                <a:gd name="T8" fmla="*/ 74 w 7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17"/>
                <a:gd name="T17" fmla="*/ 75 w 7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17">
                  <a:moveTo>
                    <a:pt x="74" y="0"/>
                  </a:moveTo>
                  <a:lnTo>
                    <a:pt x="67" y="16"/>
                  </a:lnTo>
                  <a:lnTo>
                    <a:pt x="0" y="16"/>
                  </a:lnTo>
                  <a:lnTo>
                    <a:pt x="64" y="12"/>
                  </a:lnTo>
                  <a:lnTo>
                    <a:pt x="7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3" name="Freeform 228"/>
            <p:cNvSpPr>
              <a:spLocks/>
            </p:cNvSpPr>
            <p:nvPr/>
          </p:nvSpPr>
          <p:spPr bwMode="auto">
            <a:xfrm>
              <a:off x="2062" y="1623"/>
              <a:ext cx="75" cy="17"/>
            </a:xfrm>
            <a:custGeom>
              <a:avLst/>
              <a:gdLst>
                <a:gd name="T0" fmla="*/ 74 w 75"/>
                <a:gd name="T1" fmla="*/ 0 h 17"/>
                <a:gd name="T2" fmla="*/ 66 w 75"/>
                <a:gd name="T3" fmla="*/ 16 h 17"/>
                <a:gd name="T4" fmla="*/ 0 w 75"/>
                <a:gd name="T5" fmla="*/ 16 h 17"/>
                <a:gd name="T6" fmla="*/ 62 w 75"/>
                <a:gd name="T7" fmla="*/ 11 h 17"/>
                <a:gd name="T8" fmla="*/ 74 w 7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17"/>
                <a:gd name="T17" fmla="*/ 75 w 7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17">
                  <a:moveTo>
                    <a:pt x="74" y="0"/>
                  </a:moveTo>
                  <a:lnTo>
                    <a:pt x="66" y="16"/>
                  </a:lnTo>
                  <a:lnTo>
                    <a:pt x="0" y="16"/>
                  </a:lnTo>
                  <a:lnTo>
                    <a:pt x="62" y="11"/>
                  </a:lnTo>
                  <a:lnTo>
                    <a:pt x="7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4" name="Freeform 229"/>
            <p:cNvSpPr>
              <a:spLocks/>
            </p:cNvSpPr>
            <p:nvPr/>
          </p:nvSpPr>
          <p:spPr bwMode="auto">
            <a:xfrm>
              <a:off x="2048" y="1671"/>
              <a:ext cx="74" cy="20"/>
            </a:xfrm>
            <a:custGeom>
              <a:avLst/>
              <a:gdLst>
                <a:gd name="T0" fmla="*/ 73 w 74"/>
                <a:gd name="T1" fmla="*/ 0 h 20"/>
                <a:gd name="T2" fmla="*/ 67 w 74"/>
                <a:gd name="T3" fmla="*/ 19 h 20"/>
                <a:gd name="T4" fmla="*/ 0 w 74"/>
                <a:gd name="T5" fmla="*/ 15 h 20"/>
                <a:gd name="T6" fmla="*/ 63 w 74"/>
                <a:gd name="T7" fmla="*/ 15 h 20"/>
                <a:gd name="T8" fmla="*/ 73 w 7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20"/>
                <a:gd name="T17" fmla="*/ 74 w 7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20">
                  <a:moveTo>
                    <a:pt x="73" y="0"/>
                  </a:moveTo>
                  <a:lnTo>
                    <a:pt x="67" y="19"/>
                  </a:lnTo>
                  <a:lnTo>
                    <a:pt x="0" y="15"/>
                  </a:lnTo>
                  <a:lnTo>
                    <a:pt x="63" y="15"/>
                  </a:lnTo>
                  <a:lnTo>
                    <a:pt x="7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5" name="Freeform 230"/>
            <p:cNvSpPr>
              <a:spLocks/>
            </p:cNvSpPr>
            <p:nvPr/>
          </p:nvSpPr>
          <p:spPr bwMode="auto">
            <a:xfrm>
              <a:off x="2325" y="1473"/>
              <a:ext cx="23" cy="73"/>
            </a:xfrm>
            <a:custGeom>
              <a:avLst/>
              <a:gdLst>
                <a:gd name="T0" fmla="*/ 21 w 23"/>
                <a:gd name="T1" fmla="*/ 0 h 73"/>
                <a:gd name="T2" fmla="*/ 22 w 23"/>
                <a:gd name="T3" fmla="*/ 49 h 73"/>
                <a:gd name="T4" fmla="*/ 0 w 23"/>
                <a:gd name="T5" fmla="*/ 72 h 73"/>
                <a:gd name="T6" fmla="*/ 18 w 23"/>
                <a:gd name="T7" fmla="*/ 47 h 73"/>
                <a:gd name="T8" fmla="*/ 21 w 23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73"/>
                <a:gd name="T17" fmla="*/ 23 w 23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73">
                  <a:moveTo>
                    <a:pt x="21" y="0"/>
                  </a:moveTo>
                  <a:lnTo>
                    <a:pt x="22" y="49"/>
                  </a:lnTo>
                  <a:lnTo>
                    <a:pt x="0" y="72"/>
                  </a:lnTo>
                  <a:lnTo>
                    <a:pt x="18" y="47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6" name="Freeform 231"/>
            <p:cNvSpPr>
              <a:spLocks/>
            </p:cNvSpPr>
            <p:nvPr/>
          </p:nvSpPr>
          <p:spPr bwMode="auto">
            <a:xfrm>
              <a:off x="2217" y="1572"/>
              <a:ext cx="83" cy="34"/>
            </a:xfrm>
            <a:custGeom>
              <a:avLst/>
              <a:gdLst>
                <a:gd name="T0" fmla="*/ 82 w 83"/>
                <a:gd name="T1" fmla="*/ 0 h 34"/>
                <a:gd name="T2" fmla="*/ 52 w 83"/>
                <a:gd name="T3" fmla="*/ 33 h 34"/>
                <a:gd name="T4" fmla="*/ 0 w 83"/>
                <a:gd name="T5" fmla="*/ 28 h 34"/>
                <a:gd name="T6" fmla="*/ 49 w 83"/>
                <a:gd name="T7" fmla="*/ 27 h 34"/>
                <a:gd name="T8" fmla="*/ 82 w 83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34"/>
                <a:gd name="T17" fmla="*/ 83 w 83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34">
                  <a:moveTo>
                    <a:pt x="82" y="0"/>
                  </a:moveTo>
                  <a:lnTo>
                    <a:pt x="52" y="33"/>
                  </a:lnTo>
                  <a:lnTo>
                    <a:pt x="0" y="28"/>
                  </a:lnTo>
                  <a:lnTo>
                    <a:pt x="49" y="27"/>
                  </a:lnTo>
                  <a:lnTo>
                    <a:pt x="8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7" name="Freeform 232"/>
            <p:cNvSpPr>
              <a:spLocks/>
            </p:cNvSpPr>
            <p:nvPr/>
          </p:nvSpPr>
          <p:spPr bwMode="auto">
            <a:xfrm>
              <a:off x="2151" y="1592"/>
              <a:ext cx="39" cy="29"/>
            </a:xfrm>
            <a:custGeom>
              <a:avLst/>
              <a:gdLst>
                <a:gd name="T0" fmla="*/ 38 w 39"/>
                <a:gd name="T1" fmla="*/ 0 h 29"/>
                <a:gd name="T2" fmla="*/ 11 w 39"/>
                <a:gd name="T3" fmla="*/ 0 h 29"/>
                <a:gd name="T4" fmla="*/ 0 w 39"/>
                <a:gd name="T5" fmla="*/ 28 h 29"/>
                <a:gd name="T6" fmla="*/ 14 w 39"/>
                <a:gd name="T7" fmla="*/ 4 h 29"/>
                <a:gd name="T8" fmla="*/ 38 w 3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8" y="0"/>
                  </a:moveTo>
                  <a:lnTo>
                    <a:pt x="11" y="0"/>
                  </a:lnTo>
                  <a:lnTo>
                    <a:pt x="0" y="28"/>
                  </a:lnTo>
                  <a:lnTo>
                    <a:pt x="14" y="4"/>
                  </a:lnTo>
                  <a:lnTo>
                    <a:pt x="3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8" name="Freeform 233"/>
            <p:cNvSpPr>
              <a:spLocks/>
            </p:cNvSpPr>
            <p:nvPr/>
          </p:nvSpPr>
          <p:spPr bwMode="auto">
            <a:xfrm>
              <a:off x="1963" y="1184"/>
              <a:ext cx="52" cy="66"/>
            </a:xfrm>
            <a:custGeom>
              <a:avLst/>
              <a:gdLst>
                <a:gd name="T0" fmla="*/ 1 w 52"/>
                <a:gd name="T1" fmla="*/ 65 h 66"/>
                <a:gd name="T2" fmla="*/ 0 w 52"/>
                <a:gd name="T3" fmla="*/ 50 h 66"/>
                <a:gd name="T4" fmla="*/ 3 w 52"/>
                <a:gd name="T5" fmla="*/ 41 h 66"/>
                <a:gd name="T6" fmla="*/ 1 w 52"/>
                <a:gd name="T7" fmla="*/ 26 h 66"/>
                <a:gd name="T8" fmla="*/ 3 w 52"/>
                <a:gd name="T9" fmla="*/ 15 h 66"/>
                <a:gd name="T10" fmla="*/ 2 w 52"/>
                <a:gd name="T11" fmla="*/ 1 h 66"/>
                <a:gd name="T12" fmla="*/ 16 w 52"/>
                <a:gd name="T13" fmla="*/ 0 h 66"/>
                <a:gd name="T14" fmla="*/ 28 w 52"/>
                <a:gd name="T15" fmla="*/ 1 h 66"/>
                <a:gd name="T16" fmla="*/ 41 w 52"/>
                <a:gd name="T17" fmla="*/ 1 h 66"/>
                <a:gd name="T18" fmla="*/ 50 w 52"/>
                <a:gd name="T19" fmla="*/ 1 h 66"/>
                <a:gd name="T20" fmla="*/ 50 w 52"/>
                <a:gd name="T21" fmla="*/ 13 h 66"/>
                <a:gd name="T22" fmla="*/ 51 w 52"/>
                <a:gd name="T23" fmla="*/ 26 h 66"/>
                <a:gd name="T24" fmla="*/ 50 w 52"/>
                <a:gd name="T25" fmla="*/ 34 h 66"/>
                <a:gd name="T26" fmla="*/ 51 w 52"/>
                <a:gd name="T27" fmla="*/ 47 h 66"/>
                <a:gd name="T28" fmla="*/ 50 w 52"/>
                <a:gd name="T29" fmla="*/ 65 h 66"/>
                <a:gd name="T30" fmla="*/ 1 w 52"/>
                <a:gd name="T31" fmla="*/ 65 h 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66"/>
                <a:gd name="T50" fmla="*/ 52 w 52"/>
                <a:gd name="T51" fmla="*/ 66 h 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66">
                  <a:moveTo>
                    <a:pt x="1" y="65"/>
                  </a:moveTo>
                  <a:lnTo>
                    <a:pt x="0" y="50"/>
                  </a:lnTo>
                  <a:lnTo>
                    <a:pt x="3" y="41"/>
                  </a:lnTo>
                  <a:lnTo>
                    <a:pt x="1" y="26"/>
                  </a:lnTo>
                  <a:lnTo>
                    <a:pt x="3" y="15"/>
                  </a:lnTo>
                  <a:lnTo>
                    <a:pt x="2" y="1"/>
                  </a:lnTo>
                  <a:lnTo>
                    <a:pt x="16" y="0"/>
                  </a:lnTo>
                  <a:lnTo>
                    <a:pt x="28" y="1"/>
                  </a:lnTo>
                  <a:lnTo>
                    <a:pt x="41" y="1"/>
                  </a:lnTo>
                  <a:lnTo>
                    <a:pt x="50" y="1"/>
                  </a:lnTo>
                  <a:lnTo>
                    <a:pt x="50" y="13"/>
                  </a:lnTo>
                  <a:lnTo>
                    <a:pt x="51" y="26"/>
                  </a:lnTo>
                  <a:lnTo>
                    <a:pt x="50" y="34"/>
                  </a:lnTo>
                  <a:lnTo>
                    <a:pt x="51" y="47"/>
                  </a:lnTo>
                  <a:lnTo>
                    <a:pt x="50" y="65"/>
                  </a:lnTo>
                  <a:lnTo>
                    <a:pt x="1" y="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9" name="Freeform 234"/>
            <p:cNvSpPr>
              <a:spLocks/>
            </p:cNvSpPr>
            <p:nvPr/>
          </p:nvSpPr>
          <p:spPr bwMode="auto">
            <a:xfrm>
              <a:off x="1972" y="1192"/>
              <a:ext cx="17" cy="23"/>
            </a:xfrm>
            <a:custGeom>
              <a:avLst/>
              <a:gdLst>
                <a:gd name="T0" fmla="*/ 1 w 17"/>
                <a:gd name="T1" fmla="*/ 6 h 23"/>
                <a:gd name="T2" fmla="*/ 1 w 17"/>
                <a:gd name="T3" fmla="*/ 0 h 23"/>
                <a:gd name="T4" fmla="*/ 8 w 17"/>
                <a:gd name="T5" fmla="*/ 0 h 23"/>
                <a:gd name="T6" fmla="*/ 16 w 17"/>
                <a:gd name="T7" fmla="*/ 0 h 23"/>
                <a:gd name="T8" fmla="*/ 16 w 17"/>
                <a:gd name="T9" fmla="*/ 5 h 23"/>
                <a:gd name="T10" fmla="*/ 16 w 17"/>
                <a:gd name="T11" fmla="*/ 22 h 23"/>
                <a:gd name="T12" fmla="*/ 8 w 17"/>
                <a:gd name="T13" fmla="*/ 22 h 23"/>
                <a:gd name="T14" fmla="*/ 0 w 17"/>
                <a:gd name="T15" fmla="*/ 22 h 23"/>
                <a:gd name="T16" fmla="*/ 1 w 17"/>
                <a:gd name="T17" fmla="*/ 6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3"/>
                <a:gd name="T29" fmla="*/ 17 w 17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3">
                  <a:moveTo>
                    <a:pt x="1" y="6"/>
                  </a:moveTo>
                  <a:lnTo>
                    <a:pt x="1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6" y="22"/>
                  </a:lnTo>
                  <a:lnTo>
                    <a:pt x="8" y="22"/>
                  </a:lnTo>
                  <a:lnTo>
                    <a:pt x="0" y="22"/>
                  </a:lnTo>
                  <a:lnTo>
                    <a:pt x="1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0" name="Freeform 235"/>
            <p:cNvSpPr>
              <a:spLocks/>
            </p:cNvSpPr>
            <p:nvPr/>
          </p:nvSpPr>
          <p:spPr bwMode="auto">
            <a:xfrm>
              <a:off x="1992" y="1192"/>
              <a:ext cx="17" cy="23"/>
            </a:xfrm>
            <a:custGeom>
              <a:avLst/>
              <a:gdLst>
                <a:gd name="T0" fmla="*/ 1 w 17"/>
                <a:gd name="T1" fmla="*/ 5 h 23"/>
                <a:gd name="T2" fmla="*/ 1 w 17"/>
                <a:gd name="T3" fmla="*/ 0 h 23"/>
                <a:gd name="T4" fmla="*/ 9 w 17"/>
                <a:gd name="T5" fmla="*/ 0 h 23"/>
                <a:gd name="T6" fmla="*/ 16 w 17"/>
                <a:gd name="T7" fmla="*/ 0 h 23"/>
                <a:gd name="T8" fmla="*/ 14 w 17"/>
                <a:gd name="T9" fmla="*/ 5 h 23"/>
                <a:gd name="T10" fmla="*/ 16 w 17"/>
                <a:gd name="T11" fmla="*/ 22 h 23"/>
                <a:gd name="T12" fmla="*/ 9 w 17"/>
                <a:gd name="T13" fmla="*/ 22 h 23"/>
                <a:gd name="T14" fmla="*/ 0 w 17"/>
                <a:gd name="T15" fmla="*/ 22 h 23"/>
                <a:gd name="T16" fmla="*/ 1 w 17"/>
                <a:gd name="T17" fmla="*/ 5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3"/>
                <a:gd name="T29" fmla="*/ 17 w 17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3">
                  <a:moveTo>
                    <a:pt x="1" y="5"/>
                  </a:moveTo>
                  <a:lnTo>
                    <a:pt x="1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4" y="5"/>
                  </a:lnTo>
                  <a:lnTo>
                    <a:pt x="16" y="22"/>
                  </a:lnTo>
                  <a:lnTo>
                    <a:pt x="9" y="22"/>
                  </a:lnTo>
                  <a:lnTo>
                    <a:pt x="0" y="22"/>
                  </a:lnTo>
                  <a:lnTo>
                    <a:pt x="1" y="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1" name="Freeform 236"/>
            <p:cNvSpPr>
              <a:spLocks/>
            </p:cNvSpPr>
            <p:nvPr/>
          </p:nvSpPr>
          <p:spPr bwMode="auto">
            <a:xfrm>
              <a:off x="1992" y="1219"/>
              <a:ext cx="17" cy="24"/>
            </a:xfrm>
            <a:custGeom>
              <a:avLst/>
              <a:gdLst>
                <a:gd name="T0" fmla="*/ 1 w 17"/>
                <a:gd name="T1" fmla="*/ 6 h 24"/>
                <a:gd name="T2" fmla="*/ 1 w 17"/>
                <a:gd name="T3" fmla="*/ 0 h 24"/>
                <a:gd name="T4" fmla="*/ 9 w 17"/>
                <a:gd name="T5" fmla="*/ 0 h 24"/>
                <a:gd name="T6" fmla="*/ 16 w 17"/>
                <a:gd name="T7" fmla="*/ 0 h 24"/>
                <a:gd name="T8" fmla="*/ 14 w 17"/>
                <a:gd name="T9" fmla="*/ 6 h 24"/>
                <a:gd name="T10" fmla="*/ 16 w 17"/>
                <a:gd name="T11" fmla="*/ 23 h 24"/>
                <a:gd name="T12" fmla="*/ 9 w 17"/>
                <a:gd name="T13" fmla="*/ 23 h 24"/>
                <a:gd name="T14" fmla="*/ 0 w 17"/>
                <a:gd name="T15" fmla="*/ 23 h 24"/>
                <a:gd name="T16" fmla="*/ 1 w 17"/>
                <a:gd name="T17" fmla="*/ 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1" y="6"/>
                  </a:moveTo>
                  <a:lnTo>
                    <a:pt x="1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4" y="6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1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2" name="Freeform 237"/>
            <p:cNvSpPr>
              <a:spLocks/>
            </p:cNvSpPr>
            <p:nvPr/>
          </p:nvSpPr>
          <p:spPr bwMode="auto">
            <a:xfrm>
              <a:off x="1972" y="1219"/>
              <a:ext cx="17" cy="25"/>
            </a:xfrm>
            <a:custGeom>
              <a:avLst/>
              <a:gdLst>
                <a:gd name="T0" fmla="*/ 0 w 17"/>
                <a:gd name="T1" fmla="*/ 7 h 25"/>
                <a:gd name="T2" fmla="*/ 0 w 17"/>
                <a:gd name="T3" fmla="*/ 0 h 25"/>
                <a:gd name="T4" fmla="*/ 7 w 17"/>
                <a:gd name="T5" fmla="*/ 0 h 25"/>
                <a:gd name="T6" fmla="*/ 16 w 17"/>
                <a:gd name="T7" fmla="*/ 0 h 25"/>
                <a:gd name="T8" fmla="*/ 16 w 17"/>
                <a:gd name="T9" fmla="*/ 7 h 25"/>
                <a:gd name="T10" fmla="*/ 16 w 17"/>
                <a:gd name="T11" fmla="*/ 23 h 25"/>
                <a:gd name="T12" fmla="*/ 8 w 17"/>
                <a:gd name="T13" fmla="*/ 23 h 25"/>
                <a:gd name="T14" fmla="*/ 0 w 17"/>
                <a:gd name="T15" fmla="*/ 24 h 25"/>
                <a:gd name="T16" fmla="*/ 0 w 17"/>
                <a:gd name="T17" fmla="*/ 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5"/>
                <a:gd name="T29" fmla="*/ 17 w 17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5">
                  <a:moveTo>
                    <a:pt x="0" y="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23"/>
                  </a:lnTo>
                  <a:lnTo>
                    <a:pt x="8" y="23"/>
                  </a:lnTo>
                  <a:lnTo>
                    <a:pt x="0" y="24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3" name="Freeform 238"/>
            <p:cNvSpPr>
              <a:spLocks/>
            </p:cNvSpPr>
            <p:nvPr/>
          </p:nvSpPr>
          <p:spPr bwMode="auto">
            <a:xfrm>
              <a:off x="1929" y="1340"/>
              <a:ext cx="17" cy="176"/>
            </a:xfrm>
            <a:custGeom>
              <a:avLst/>
              <a:gdLst>
                <a:gd name="T0" fmla="*/ 11 w 17"/>
                <a:gd name="T1" fmla="*/ 0 h 176"/>
                <a:gd name="T2" fmla="*/ 0 w 17"/>
                <a:gd name="T3" fmla="*/ 99 h 176"/>
                <a:gd name="T4" fmla="*/ 16 w 17"/>
                <a:gd name="T5" fmla="*/ 175 h 176"/>
                <a:gd name="T6" fmla="*/ 11 w 17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6"/>
                <a:gd name="T14" fmla="*/ 17 w 17"/>
                <a:gd name="T15" fmla="*/ 176 h 1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6">
                  <a:moveTo>
                    <a:pt x="11" y="0"/>
                  </a:moveTo>
                  <a:lnTo>
                    <a:pt x="0" y="99"/>
                  </a:lnTo>
                  <a:lnTo>
                    <a:pt x="16" y="175"/>
                  </a:lnTo>
                  <a:lnTo>
                    <a:pt x="1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4" name="Freeform 239"/>
            <p:cNvSpPr>
              <a:spLocks/>
            </p:cNvSpPr>
            <p:nvPr/>
          </p:nvSpPr>
          <p:spPr bwMode="auto">
            <a:xfrm>
              <a:off x="1932" y="1546"/>
              <a:ext cx="44" cy="30"/>
            </a:xfrm>
            <a:custGeom>
              <a:avLst/>
              <a:gdLst>
                <a:gd name="T0" fmla="*/ 4 w 44"/>
                <a:gd name="T1" fmla="*/ 0 h 30"/>
                <a:gd name="T2" fmla="*/ 4 w 44"/>
                <a:gd name="T3" fmla="*/ 23 h 30"/>
                <a:gd name="T4" fmla="*/ 43 w 44"/>
                <a:gd name="T5" fmla="*/ 29 h 30"/>
                <a:gd name="T6" fmla="*/ 0 w 44"/>
                <a:gd name="T7" fmla="*/ 28 h 30"/>
                <a:gd name="T8" fmla="*/ 4 w 44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0"/>
                <a:gd name="T17" fmla="*/ 44 w 4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0">
                  <a:moveTo>
                    <a:pt x="4" y="0"/>
                  </a:moveTo>
                  <a:lnTo>
                    <a:pt x="4" y="23"/>
                  </a:lnTo>
                  <a:lnTo>
                    <a:pt x="43" y="29"/>
                  </a:lnTo>
                  <a:lnTo>
                    <a:pt x="0" y="28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5" name="Freeform 240"/>
            <p:cNvSpPr>
              <a:spLocks/>
            </p:cNvSpPr>
            <p:nvPr/>
          </p:nvSpPr>
          <p:spPr bwMode="auto">
            <a:xfrm>
              <a:off x="1954" y="1658"/>
              <a:ext cx="51" cy="44"/>
            </a:xfrm>
            <a:custGeom>
              <a:avLst/>
              <a:gdLst>
                <a:gd name="T0" fmla="*/ 24 w 51"/>
                <a:gd name="T1" fmla="*/ 0 h 44"/>
                <a:gd name="T2" fmla="*/ 8 w 51"/>
                <a:gd name="T3" fmla="*/ 31 h 44"/>
                <a:gd name="T4" fmla="*/ 50 w 51"/>
                <a:gd name="T5" fmla="*/ 43 h 44"/>
                <a:gd name="T6" fmla="*/ 0 w 51"/>
                <a:gd name="T7" fmla="*/ 35 h 44"/>
                <a:gd name="T8" fmla="*/ 24 w 51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44"/>
                <a:gd name="T17" fmla="*/ 51 w 5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44">
                  <a:moveTo>
                    <a:pt x="24" y="0"/>
                  </a:moveTo>
                  <a:lnTo>
                    <a:pt x="8" y="31"/>
                  </a:lnTo>
                  <a:lnTo>
                    <a:pt x="50" y="43"/>
                  </a:lnTo>
                  <a:lnTo>
                    <a:pt x="0" y="35"/>
                  </a:lnTo>
                  <a:lnTo>
                    <a:pt x="2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6" name="Freeform 241"/>
            <p:cNvSpPr>
              <a:spLocks/>
            </p:cNvSpPr>
            <p:nvPr/>
          </p:nvSpPr>
          <p:spPr bwMode="auto">
            <a:xfrm>
              <a:off x="2087" y="1673"/>
              <a:ext cx="55" cy="48"/>
            </a:xfrm>
            <a:custGeom>
              <a:avLst/>
              <a:gdLst>
                <a:gd name="T0" fmla="*/ 0 w 55"/>
                <a:gd name="T1" fmla="*/ 35 h 48"/>
                <a:gd name="T2" fmla="*/ 44 w 55"/>
                <a:gd name="T3" fmla="*/ 38 h 48"/>
                <a:gd name="T4" fmla="*/ 54 w 55"/>
                <a:gd name="T5" fmla="*/ 0 h 48"/>
                <a:gd name="T6" fmla="*/ 49 w 55"/>
                <a:gd name="T7" fmla="*/ 47 h 48"/>
                <a:gd name="T8" fmla="*/ 0 w 55"/>
                <a:gd name="T9" fmla="*/ 35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48"/>
                <a:gd name="T17" fmla="*/ 55 w 55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48">
                  <a:moveTo>
                    <a:pt x="0" y="35"/>
                  </a:moveTo>
                  <a:lnTo>
                    <a:pt x="44" y="38"/>
                  </a:lnTo>
                  <a:lnTo>
                    <a:pt x="54" y="0"/>
                  </a:lnTo>
                  <a:lnTo>
                    <a:pt x="49" y="47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7" name="Freeform 242"/>
            <p:cNvSpPr>
              <a:spLocks/>
            </p:cNvSpPr>
            <p:nvPr/>
          </p:nvSpPr>
          <p:spPr bwMode="auto">
            <a:xfrm>
              <a:off x="2033" y="1184"/>
              <a:ext cx="53" cy="66"/>
            </a:xfrm>
            <a:custGeom>
              <a:avLst/>
              <a:gdLst>
                <a:gd name="T0" fmla="*/ 1 w 53"/>
                <a:gd name="T1" fmla="*/ 65 h 66"/>
                <a:gd name="T2" fmla="*/ 0 w 53"/>
                <a:gd name="T3" fmla="*/ 50 h 66"/>
                <a:gd name="T4" fmla="*/ 3 w 53"/>
                <a:gd name="T5" fmla="*/ 41 h 66"/>
                <a:gd name="T6" fmla="*/ 1 w 53"/>
                <a:gd name="T7" fmla="*/ 26 h 66"/>
                <a:gd name="T8" fmla="*/ 3 w 53"/>
                <a:gd name="T9" fmla="*/ 15 h 66"/>
                <a:gd name="T10" fmla="*/ 2 w 53"/>
                <a:gd name="T11" fmla="*/ 1 h 66"/>
                <a:gd name="T12" fmla="*/ 16 w 53"/>
                <a:gd name="T13" fmla="*/ 0 h 66"/>
                <a:gd name="T14" fmla="*/ 29 w 53"/>
                <a:gd name="T15" fmla="*/ 1 h 66"/>
                <a:gd name="T16" fmla="*/ 41 w 53"/>
                <a:gd name="T17" fmla="*/ 1 h 66"/>
                <a:gd name="T18" fmla="*/ 52 w 53"/>
                <a:gd name="T19" fmla="*/ 1 h 66"/>
                <a:gd name="T20" fmla="*/ 49 w 53"/>
                <a:gd name="T21" fmla="*/ 13 h 66"/>
                <a:gd name="T22" fmla="*/ 52 w 53"/>
                <a:gd name="T23" fmla="*/ 26 h 66"/>
                <a:gd name="T24" fmla="*/ 50 w 53"/>
                <a:gd name="T25" fmla="*/ 34 h 66"/>
                <a:gd name="T26" fmla="*/ 52 w 53"/>
                <a:gd name="T27" fmla="*/ 47 h 66"/>
                <a:gd name="T28" fmla="*/ 50 w 53"/>
                <a:gd name="T29" fmla="*/ 65 h 66"/>
                <a:gd name="T30" fmla="*/ 1 w 53"/>
                <a:gd name="T31" fmla="*/ 65 h 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66"/>
                <a:gd name="T50" fmla="*/ 53 w 53"/>
                <a:gd name="T51" fmla="*/ 66 h 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66">
                  <a:moveTo>
                    <a:pt x="1" y="65"/>
                  </a:moveTo>
                  <a:lnTo>
                    <a:pt x="0" y="50"/>
                  </a:lnTo>
                  <a:lnTo>
                    <a:pt x="3" y="41"/>
                  </a:lnTo>
                  <a:lnTo>
                    <a:pt x="1" y="26"/>
                  </a:lnTo>
                  <a:lnTo>
                    <a:pt x="3" y="15"/>
                  </a:lnTo>
                  <a:lnTo>
                    <a:pt x="2" y="1"/>
                  </a:lnTo>
                  <a:lnTo>
                    <a:pt x="16" y="0"/>
                  </a:lnTo>
                  <a:lnTo>
                    <a:pt x="29" y="1"/>
                  </a:lnTo>
                  <a:lnTo>
                    <a:pt x="41" y="1"/>
                  </a:lnTo>
                  <a:lnTo>
                    <a:pt x="52" y="1"/>
                  </a:lnTo>
                  <a:lnTo>
                    <a:pt x="49" y="13"/>
                  </a:lnTo>
                  <a:lnTo>
                    <a:pt x="52" y="26"/>
                  </a:lnTo>
                  <a:lnTo>
                    <a:pt x="50" y="34"/>
                  </a:lnTo>
                  <a:lnTo>
                    <a:pt x="52" y="47"/>
                  </a:lnTo>
                  <a:lnTo>
                    <a:pt x="50" y="65"/>
                  </a:lnTo>
                  <a:lnTo>
                    <a:pt x="1" y="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8" name="Freeform 243"/>
            <p:cNvSpPr>
              <a:spLocks/>
            </p:cNvSpPr>
            <p:nvPr/>
          </p:nvSpPr>
          <p:spPr bwMode="auto">
            <a:xfrm>
              <a:off x="2043" y="1192"/>
              <a:ext cx="17" cy="23"/>
            </a:xfrm>
            <a:custGeom>
              <a:avLst/>
              <a:gdLst>
                <a:gd name="T0" fmla="*/ 0 w 17"/>
                <a:gd name="T1" fmla="*/ 6 h 23"/>
                <a:gd name="T2" fmla="*/ 0 w 17"/>
                <a:gd name="T3" fmla="*/ 0 h 23"/>
                <a:gd name="T4" fmla="*/ 9 w 17"/>
                <a:gd name="T5" fmla="*/ 0 h 23"/>
                <a:gd name="T6" fmla="*/ 16 w 17"/>
                <a:gd name="T7" fmla="*/ 0 h 23"/>
                <a:gd name="T8" fmla="*/ 16 w 17"/>
                <a:gd name="T9" fmla="*/ 5 h 23"/>
                <a:gd name="T10" fmla="*/ 16 w 17"/>
                <a:gd name="T11" fmla="*/ 22 h 23"/>
                <a:gd name="T12" fmla="*/ 9 w 17"/>
                <a:gd name="T13" fmla="*/ 22 h 23"/>
                <a:gd name="T14" fmla="*/ 0 w 17"/>
                <a:gd name="T15" fmla="*/ 22 h 23"/>
                <a:gd name="T16" fmla="*/ 0 w 17"/>
                <a:gd name="T17" fmla="*/ 6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3"/>
                <a:gd name="T29" fmla="*/ 17 w 17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3">
                  <a:moveTo>
                    <a:pt x="0" y="6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6" y="22"/>
                  </a:lnTo>
                  <a:lnTo>
                    <a:pt x="9" y="22"/>
                  </a:lnTo>
                  <a:lnTo>
                    <a:pt x="0" y="22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9" name="Freeform 244"/>
            <p:cNvSpPr>
              <a:spLocks/>
            </p:cNvSpPr>
            <p:nvPr/>
          </p:nvSpPr>
          <p:spPr bwMode="auto">
            <a:xfrm>
              <a:off x="2062" y="1192"/>
              <a:ext cx="17" cy="23"/>
            </a:xfrm>
            <a:custGeom>
              <a:avLst/>
              <a:gdLst>
                <a:gd name="T0" fmla="*/ 0 w 17"/>
                <a:gd name="T1" fmla="*/ 5 h 23"/>
                <a:gd name="T2" fmla="*/ 0 w 17"/>
                <a:gd name="T3" fmla="*/ 0 h 23"/>
                <a:gd name="T4" fmla="*/ 8 w 17"/>
                <a:gd name="T5" fmla="*/ 0 h 23"/>
                <a:gd name="T6" fmla="*/ 16 w 17"/>
                <a:gd name="T7" fmla="*/ 0 h 23"/>
                <a:gd name="T8" fmla="*/ 16 w 17"/>
                <a:gd name="T9" fmla="*/ 5 h 23"/>
                <a:gd name="T10" fmla="*/ 16 w 17"/>
                <a:gd name="T11" fmla="*/ 22 h 23"/>
                <a:gd name="T12" fmla="*/ 9 w 17"/>
                <a:gd name="T13" fmla="*/ 22 h 23"/>
                <a:gd name="T14" fmla="*/ 0 w 17"/>
                <a:gd name="T15" fmla="*/ 22 h 23"/>
                <a:gd name="T16" fmla="*/ 0 w 17"/>
                <a:gd name="T17" fmla="*/ 5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3"/>
                <a:gd name="T29" fmla="*/ 17 w 17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3">
                  <a:moveTo>
                    <a:pt x="0" y="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6" y="22"/>
                  </a:lnTo>
                  <a:lnTo>
                    <a:pt x="9" y="22"/>
                  </a:lnTo>
                  <a:lnTo>
                    <a:pt x="0" y="22"/>
                  </a:ln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0" name="Freeform 245"/>
            <p:cNvSpPr>
              <a:spLocks/>
            </p:cNvSpPr>
            <p:nvPr/>
          </p:nvSpPr>
          <p:spPr bwMode="auto">
            <a:xfrm>
              <a:off x="2062" y="1219"/>
              <a:ext cx="17" cy="24"/>
            </a:xfrm>
            <a:custGeom>
              <a:avLst/>
              <a:gdLst>
                <a:gd name="T0" fmla="*/ 0 w 17"/>
                <a:gd name="T1" fmla="*/ 6 h 24"/>
                <a:gd name="T2" fmla="*/ 0 w 17"/>
                <a:gd name="T3" fmla="*/ 0 h 24"/>
                <a:gd name="T4" fmla="*/ 8 w 17"/>
                <a:gd name="T5" fmla="*/ 0 h 24"/>
                <a:gd name="T6" fmla="*/ 16 w 17"/>
                <a:gd name="T7" fmla="*/ 0 h 24"/>
                <a:gd name="T8" fmla="*/ 16 w 17"/>
                <a:gd name="T9" fmla="*/ 6 h 24"/>
                <a:gd name="T10" fmla="*/ 16 w 17"/>
                <a:gd name="T11" fmla="*/ 23 h 24"/>
                <a:gd name="T12" fmla="*/ 9 w 17"/>
                <a:gd name="T13" fmla="*/ 23 h 24"/>
                <a:gd name="T14" fmla="*/ 0 w 17"/>
                <a:gd name="T15" fmla="*/ 23 h 24"/>
                <a:gd name="T16" fmla="*/ 0 w 17"/>
                <a:gd name="T17" fmla="*/ 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0" y="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1" name="Freeform 246"/>
            <p:cNvSpPr>
              <a:spLocks/>
            </p:cNvSpPr>
            <p:nvPr/>
          </p:nvSpPr>
          <p:spPr bwMode="auto">
            <a:xfrm>
              <a:off x="2043" y="1219"/>
              <a:ext cx="17" cy="25"/>
            </a:xfrm>
            <a:custGeom>
              <a:avLst/>
              <a:gdLst>
                <a:gd name="T0" fmla="*/ 0 w 17"/>
                <a:gd name="T1" fmla="*/ 7 h 25"/>
                <a:gd name="T2" fmla="*/ 0 w 17"/>
                <a:gd name="T3" fmla="*/ 0 h 25"/>
                <a:gd name="T4" fmla="*/ 9 w 17"/>
                <a:gd name="T5" fmla="*/ 0 h 25"/>
                <a:gd name="T6" fmla="*/ 16 w 17"/>
                <a:gd name="T7" fmla="*/ 0 h 25"/>
                <a:gd name="T8" fmla="*/ 16 w 17"/>
                <a:gd name="T9" fmla="*/ 7 h 25"/>
                <a:gd name="T10" fmla="*/ 16 w 17"/>
                <a:gd name="T11" fmla="*/ 23 h 25"/>
                <a:gd name="T12" fmla="*/ 9 w 17"/>
                <a:gd name="T13" fmla="*/ 23 h 25"/>
                <a:gd name="T14" fmla="*/ 0 w 17"/>
                <a:gd name="T15" fmla="*/ 24 h 25"/>
                <a:gd name="T16" fmla="*/ 0 w 17"/>
                <a:gd name="T17" fmla="*/ 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5"/>
                <a:gd name="T29" fmla="*/ 17 w 17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5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2" name="Freeform 247"/>
            <p:cNvSpPr>
              <a:spLocks/>
            </p:cNvSpPr>
            <p:nvPr/>
          </p:nvSpPr>
          <p:spPr bwMode="auto">
            <a:xfrm>
              <a:off x="2106" y="1184"/>
              <a:ext cx="52" cy="66"/>
            </a:xfrm>
            <a:custGeom>
              <a:avLst/>
              <a:gdLst>
                <a:gd name="T0" fmla="*/ 1 w 52"/>
                <a:gd name="T1" fmla="*/ 65 h 66"/>
                <a:gd name="T2" fmla="*/ 0 w 52"/>
                <a:gd name="T3" fmla="*/ 50 h 66"/>
                <a:gd name="T4" fmla="*/ 2 w 52"/>
                <a:gd name="T5" fmla="*/ 41 h 66"/>
                <a:gd name="T6" fmla="*/ 1 w 52"/>
                <a:gd name="T7" fmla="*/ 26 h 66"/>
                <a:gd name="T8" fmla="*/ 2 w 52"/>
                <a:gd name="T9" fmla="*/ 15 h 66"/>
                <a:gd name="T10" fmla="*/ 1 w 52"/>
                <a:gd name="T11" fmla="*/ 1 h 66"/>
                <a:gd name="T12" fmla="*/ 14 w 52"/>
                <a:gd name="T13" fmla="*/ 0 h 66"/>
                <a:gd name="T14" fmla="*/ 28 w 52"/>
                <a:gd name="T15" fmla="*/ 1 h 66"/>
                <a:gd name="T16" fmla="*/ 38 w 52"/>
                <a:gd name="T17" fmla="*/ 1 h 66"/>
                <a:gd name="T18" fmla="*/ 50 w 52"/>
                <a:gd name="T19" fmla="*/ 1 h 66"/>
                <a:gd name="T20" fmla="*/ 49 w 52"/>
                <a:gd name="T21" fmla="*/ 13 h 66"/>
                <a:gd name="T22" fmla="*/ 50 w 52"/>
                <a:gd name="T23" fmla="*/ 26 h 66"/>
                <a:gd name="T24" fmla="*/ 49 w 52"/>
                <a:gd name="T25" fmla="*/ 34 h 66"/>
                <a:gd name="T26" fmla="*/ 51 w 52"/>
                <a:gd name="T27" fmla="*/ 47 h 66"/>
                <a:gd name="T28" fmla="*/ 49 w 52"/>
                <a:gd name="T29" fmla="*/ 65 h 66"/>
                <a:gd name="T30" fmla="*/ 1 w 52"/>
                <a:gd name="T31" fmla="*/ 65 h 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66"/>
                <a:gd name="T50" fmla="*/ 52 w 52"/>
                <a:gd name="T51" fmla="*/ 66 h 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66">
                  <a:moveTo>
                    <a:pt x="1" y="65"/>
                  </a:moveTo>
                  <a:lnTo>
                    <a:pt x="0" y="50"/>
                  </a:lnTo>
                  <a:lnTo>
                    <a:pt x="2" y="41"/>
                  </a:lnTo>
                  <a:lnTo>
                    <a:pt x="1" y="26"/>
                  </a:lnTo>
                  <a:lnTo>
                    <a:pt x="2" y="15"/>
                  </a:lnTo>
                  <a:lnTo>
                    <a:pt x="1" y="1"/>
                  </a:lnTo>
                  <a:lnTo>
                    <a:pt x="14" y="0"/>
                  </a:lnTo>
                  <a:lnTo>
                    <a:pt x="28" y="1"/>
                  </a:lnTo>
                  <a:lnTo>
                    <a:pt x="38" y="1"/>
                  </a:lnTo>
                  <a:lnTo>
                    <a:pt x="50" y="1"/>
                  </a:lnTo>
                  <a:lnTo>
                    <a:pt x="49" y="13"/>
                  </a:lnTo>
                  <a:lnTo>
                    <a:pt x="50" y="26"/>
                  </a:lnTo>
                  <a:lnTo>
                    <a:pt x="49" y="34"/>
                  </a:lnTo>
                  <a:lnTo>
                    <a:pt x="51" y="47"/>
                  </a:lnTo>
                  <a:lnTo>
                    <a:pt x="49" y="65"/>
                  </a:lnTo>
                  <a:lnTo>
                    <a:pt x="1" y="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3" name="Freeform 248"/>
            <p:cNvSpPr>
              <a:spLocks/>
            </p:cNvSpPr>
            <p:nvPr/>
          </p:nvSpPr>
          <p:spPr bwMode="auto">
            <a:xfrm>
              <a:off x="2115" y="1192"/>
              <a:ext cx="17" cy="23"/>
            </a:xfrm>
            <a:custGeom>
              <a:avLst/>
              <a:gdLst>
                <a:gd name="T0" fmla="*/ 0 w 17"/>
                <a:gd name="T1" fmla="*/ 6 h 23"/>
                <a:gd name="T2" fmla="*/ 0 w 17"/>
                <a:gd name="T3" fmla="*/ 0 h 23"/>
                <a:gd name="T4" fmla="*/ 6 w 17"/>
                <a:gd name="T5" fmla="*/ 0 h 23"/>
                <a:gd name="T6" fmla="*/ 16 w 17"/>
                <a:gd name="T7" fmla="*/ 0 h 23"/>
                <a:gd name="T8" fmla="*/ 16 w 17"/>
                <a:gd name="T9" fmla="*/ 5 h 23"/>
                <a:gd name="T10" fmla="*/ 16 w 17"/>
                <a:gd name="T11" fmla="*/ 22 h 23"/>
                <a:gd name="T12" fmla="*/ 9 w 17"/>
                <a:gd name="T13" fmla="*/ 22 h 23"/>
                <a:gd name="T14" fmla="*/ 0 w 17"/>
                <a:gd name="T15" fmla="*/ 22 h 23"/>
                <a:gd name="T16" fmla="*/ 0 w 17"/>
                <a:gd name="T17" fmla="*/ 6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3"/>
                <a:gd name="T29" fmla="*/ 17 w 17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3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6" y="22"/>
                  </a:lnTo>
                  <a:lnTo>
                    <a:pt x="9" y="22"/>
                  </a:lnTo>
                  <a:lnTo>
                    <a:pt x="0" y="22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4" name="Freeform 249"/>
            <p:cNvSpPr>
              <a:spLocks/>
            </p:cNvSpPr>
            <p:nvPr/>
          </p:nvSpPr>
          <p:spPr bwMode="auto">
            <a:xfrm>
              <a:off x="2134" y="1192"/>
              <a:ext cx="17" cy="23"/>
            </a:xfrm>
            <a:custGeom>
              <a:avLst/>
              <a:gdLst>
                <a:gd name="T0" fmla="*/ 0 w 17"/>
                <a:gd name="T1" fmla="*/ 5 h 23"/>
                <a:gd name="T2" fmla="*/ 0 w 17"/>
                <a:gd name="T3" fmla="*/ 0 h 23"/>
                <a:gd name="T4" fmla="*/ 9 w 17"/>
                <a:gd name="T5" fmla="*/ 0 h 23"/>
                <a:gd name="T6" fmla="*/ 16 w 17"/>
                <a:gd name="T7" fmla="*/ 0 h 23"/>
                <a:gd name="T8" fmla="*/ 16 w 17"/>
                <a:gd name="T9" fmla="*/ 5 h 23"/>
                <a:gd name="T10" fmla="*/ 16 w 17"/>
                <a:gd name="T11" fmla="*/ 22 h 23"/>
                <a:gd name="T12" fmla="*/ 9 w 17"/>
                <a:gd name="T13" fmla="*/ 22 h 23"/>
                <a:gd name="T14" fmla="*/ 0 w 17"/>
                <a:gd name="T15" fmla="*/ 22 h 23"/>
                <a:gd name="T16" fmla="*/ 0 w 17"/>
                <a:gd name="T17" fmla="*/ 5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3"/>
                <a:gd name="T29" fmla="*/ 17 w 17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3">
                  <a:moveTo>
                    <a:pt x="0" y="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6" y="22"/>
                  </a:lnTo>
                  <a:lnTo>
                    <a:pt x="9" y="22"/>
                  </a:lnTo>
                  <a:lnTo>
                    <a:pt x="0" y="22"/>
                  </a:ln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5" name="Freeform 250"/>
            <p:cNvSpPr>
              <a:spLocks/>
            </p:cNvSpPr>
            <p:nvPr/>
          </p:nvSpPr>
          <p:spPr bwMode="auto">
            <a:xfrm>
              <a:off x="2134" y="1219"/>
              <a:ext cx="17" cy="24"/>
            </a:xfrm>
            <a:custGeom>
              <a:avLst/>
              <a:gdLst>
                <a:gd name="T0" fmla="*/ 0 w 17"/>
                <a:gd name="T1" fmla="*/ 6 h 24"/>
                <a:gd name="T2" fmla="*/ 0 w 17"/>
                <a:gd name="T3" fmla="*/ 0 h 24"/>
                <a:gd name="T4" fmla="*/ 9 w 17"/>
                <a:gd name="T5" fmla="*/ 0 h 24"/>
                <a:gd name="T6" fmla="*/ 16 w 17"/>
                <a:gd name="T7" fmla="*/ 0 h 24"/>
                <a:gd name="T8" fmla="*/ 16 w 17"/>
                <a:gd name="T9" fmla="*/ 6 h 24"/>
                <a:gd name="T10" fmla="*/ 16 w 17"/>
                <a:gd name="T11" fmla="*/ 23 h 24"/>
                <a:gd name="T12" fmla="*/ 9 w 17"/>
                <a:gd name="T13" fmla="*/ 23 h 24"/>
                <a:gd name="T14" fmla="*/ 0 w 17"/>
                <a:gd name="T15" fmla="*/ 23 h 24"/>
                <a:gd name="T16" fmla="*/ 0 w 17"/>
                <a:gd name="T17" fmla="*/ 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0" y="6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6" name="Freeform 251"/>
            <p:cNvSpPr>
              <a:spLocks/>
            </p:cNvSpPr>
            <p:nvPr/>
          </p:nvSpPr>
          <p:spPr bwMode="auto">
            <a:xfrm>
              <a:off x="2115" y="1219"/>
              <a:ext cx="17" cy="25"/>
            </a:xfrm>
            <a:custGeom>
              <a:avLst/>
              <a:gdLst>
                <a:gd name="T0" fmla="*/ 0 w 17"/>
                <a:gd name="T1" fmla="*/ 7 h 25"/>
                <a:gd name="T2" fmla="*/ 0 w 17"/>
                <a:gd name="T3" fmla="*/ 0 h 25"/>
                <a:gd name="T4" fmla="*/ 6 w 17"/>
                <a:gd name="T5" fmla="*/ 0 h 25"/>
                <a:gd name="T6" fmla="*/ 16 w 17"/>
                <a:gd name="T7" fmla="*/ 0 h 25"/>
                <a:gd name="T8" fmla="*/ 14 w 17"/>
                <a:gd name="T9" fmla="*/ 7 h 25"/>
                <a:gd name="T10" fmla="*/ 16 w 17"/>
                <a:gd name="T11" fmla="*/ 23 h 25"/>
                <a:gd name="T12" fmla="*/ 9 w 17"/>
                <a:gd name="T13" fmla="*/ 23 h 25"/>
                <a:gd name="T14" fmla="*/ 0 w 17"/>
                <a:gd name="T15" fmla="*/ 24 h 25"/>
                <a:gd name="T16" fmla="*/ 0 w 17"/>
                <a:gd name="T17" fmla="*/ 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5"/>
                <a:gd name="T29" fmla="*/ 17 w 17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5">
                  <a:moveTo>
                    <a:pt x="0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14" y="7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7" name="Freeform 252"/>
            <p:cNvSpPr>
              <a:spLocks/>
            </p:cNvSpPr>
            <p:nvPr/>
          </p:nvSpPr>
          <p:spPr bwMode="auto">
            <a:xfrm>
              <a:off x="2180" y="1184"/>
              <a:ext cx="51" cy="66"/>
            </a:xfrm>
            <a:custGeom>
              <a:avLst/>
              <a:gdLst>
                <a:gd name="T0" fmla="*/ 0 w 51"/>
                <a:gd name="T1" fmla="*/ 65 h 66"/>
                <a:gd name="T2" fmla="*/ 0 w 51"/>
                <a:gd name="T3" fmla="*/ 50 h 66"/>
                <a:gd name="T4" fmla="*/ 1 w 51"/>
                <a:gd name="T5" fmla="*/ 41 h 66"/>
                <a:gd name="T6" fmla="*/ 0 w 51"/>
                <a:gd name="T7" fmla="*/ 26 h 66"/>
                <a:gd name="T8" fmla="*/ 1 w 51"/>
                <a:gd name="T9" fmla="*/ 15 h 66"/>
                <a:gd name="T10" fmla="*/ 1 w 51"/>
                <a:gd name="T11" fmla="*/ 1 h 66"/>
                <a:gd name="T12" fmla="*/ 14 w 51"/>
                <a:gd name="T13" fmla="*/ 0 h 66"/>
                <a:gd name="T14" fmla="*/ 27 w 51"/>
                <a:gd name="T15" fmla="*/ 1 h 66"/>
                <a:gd name="T16" fmla="*/ 38 w 51"/>
                <a:gd name="T17" fmla="*/ 1 h 66"/>
                <a:gd name="T18" fmla="*/ 49 w 51"/>
                <a:gd name="T19" fmla="*/ 1 h 66"/>
                <a:gd name="T20" fmla="*/ 48 w 51"/>
                <a:gd name="T21" fmla="*/ 13 h 66"/>
                <a:gd name="T22" fmla="*/ 49 w 51"/>
                <a:gd name="T23" fmla="*/ 26 h 66"/>
                <a:gd name="T24" fmla="*/ 48 w 51"/>
                <a:gd name="T25" fmla="*/ 34 h 66"/>
                <a:gd name="T26" fmla="*/ 50 w 51"/>
                <a:gd name="T27" fmla="*/ 47 h 66"/>
                <a:gd name="T28" fmla="*/ 48 w 51"/>
                <a:gd name="T29" fmla="*/ 65 h 66"/>
                <a:gd name="T30" fmla="*/ 0 w 51"/>
                <a:gd name="T31" fmla="*/ 65 h 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"/>
                <a:gd name="T49" fmla="*/ 0 h 66"/>
                <a:gd name="T50" fmla="*/ 51 w 51"/>
                <a:gd name="T51" fmla="*/ 66 h 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" h="66">
                  <a:moveTo>
                    <a:pt x="0" y="65"/>
                  </a:moveTo>
                  <a:lnTo>
                    <a:pt x="0" y="50"/>
                  </a:lnTo>
                  <a:lnTo>
                    <a:pt x="1" y="41"/>
                  </a:lnTo>
                  <a:lnTo>
                    <a:pt x="0" y="26"/>
                  </a:lnTo>
                  <a:lnTo>
                    <a:pt x="1" y="15"/>
                  </a:lnTo>
                  <a:lnTo>
                    <a:pt x="1" y="1"/>
                  </a:lnTo>
                  <a:lnTo>
                    <a:pt x="14" y="0"/>
                  </a:lnTo>
                  <a:lnTo>
                    <a:pt x="27" y="1"/>
                  </a:lnTo>
                  <a:lnTo>
                    <a:pt x="38" y="1"/>
                  </a:lnTo>
                  <a:lnTo>
                    <a:pt x="49" y="1"/>
                  </a:lnTo>
                  <a:lnTo>
                    <a:pt x="48" y="13"/>
                  </a:lnTo>
                  <a:lnTo>
                    <a:pt x="49" y="26"/>
                  </a:lnTo>
                  <a:lnTo>
                    <a:pt x="48" y="34"/>
                  </a:lnTo>
                  <a:lnTo>
                    <a:pt x="50" y="47"/>
                  </a:lnTo>
                  <a:lnTo>
                    <a:pt x="48" y="65"/>
                  </a:lnTo>
                  <a:lnTo>
                    <a:pt x="0" y="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8" name="Freeform 253"/>
            <p:cNvSpPr>
              <a:spLocks/>
            </p:cNvSpPr>
            <p:nvPr/>
          </p:nvSpPr>
          <p:spPr bwMode="auto">
            <a:xfrm>
              <a:off x="2188" y="1192"/>
              <a:ext cx="17" cy="23"/>
            </a:xfrm>
            <a:custGeom>
              <a:avLst/>
              <a:gdLst>
                <a:gd name="T0" fmla="*/ 0 w 17"/>
                <a:gd name="T1" fmla="*/ 6 h 23"/>
                <a:gd name="T2" fmla="*/ 0 w 17"/>
                <a:gd name="T3" fmla="*/ 0 h 23"/>
                <a:gd name="T4" fmla="*/ 8 w 17"/>
                <a:gd name="T5" fmla="*/ 0 h 23"/>
                <a:gd name="T6" fmla="*/ 16 w 17"/>
                <a:gd name="T7" fmla="*/ 0 h 23"/>
                <a:gd name="T8" fmla="*/ 16 w 17"/>
                <a:gd name="T9" fmla="*/ 5 h 23"/>
                <a:gd name="T10" fmla="*/ 16 w 17"/>
                <a:gd name="T11" fmla="*/ 22 h 23"/>
                <a:gd name="T12" fmla="*/ 9 w 17"/>
                <a:gd name="T13" fmla="*/ 22 h 23"/>
                <a:gd name="T14" fmla="*/ 0 w 17"/>
                <a:gd name="T15" fmla="*/ 22 h 23"/>
                <a:gd name="T16" fmla="*/ 0 w 17"/>
                <a:gd name="T17" fmla="*/ 6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3"/>
                <a:gd name="T29" fmla="*/ 17 w 17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3">
                  <a:moveTo>
                    <a:pt x="0" y="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6" y="22"/>
                  </a:lnTo>
                  <a:lnTo>
                    <a:pt x="9" y="22"/>
                  </a:lnTo>
                  <a:lnTo>
                    <a:pt x="0" y="22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9" name="Freeform 254"/>
            <p:cNvSpPr>
              <a:spLocks/>
            </p:cNvSpPr>
            <p:nvPr/>
          </p:nvSpPr>
          <p:spPr bwMode="auto">
            <a:xfrm>
              <a:off x="2207" y="1192"/>
              <a:ext cx="17" cy="23"/>
            </a:xfrm>
            <a:custGeom>
              <a:avLst/>
              <a:gdLst>
                <a:gd name="T0" fmla="*/ 1 w 17"/>
                <a:gd name="T1" fmla="*/ 5 h 23"/>
                <a:gd name="T2" fmla="*/ 1 w 17"/>
                <a:gd name="T3" fmla="*/ 0 h 23"/>
                <a:gd name="T4" fmla="*/ 8 w 17"/>
                <a:gd name="T5" fmla="*/ 0 h 23"/>
                <a:gd name="T6" fmla="*/ 16 w 17"/>
                <a:gd name="T7" fmla="*/ 0 h 23"/>
                <a:gd name="T8" fmla="*/ 16 w 17"/>
                <a:gd name="T9" fmla="*/ 5 h 23"/>
                <a:gd name="T10" fmla="*/ 16 w 17"/>
                <a:gd name="T11" fmla="*/ 22 h 23"/>
                <a:gd name="T12" fmla="*/ 9 w 17"/>
                <a:gd name="T13" fmla="*/ 22 h 23"/>
                <a:gd name="T14" fmla="*/ 0 w 17"/>
                <a:gd name="T15" fmla="*/ 22 h 23"/>
                <a:gd name="T16" fmla="*/ 1 w 17"/>
                <a:gd name="T17" fmla="*/ 5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3"/>
                <a:gd name="T29" fmla="*/ 17 w 17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3">
                  <a:moveTo>
                    <a:pt x="1" y="5"/>
                  </a:moveTo>
                  <a:lnTo>
                    <a:pt x="1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6" y="22"/>
                  </a:lnTo>
                  <a:lnTo>
                    <a:pt x="9" y="22"/>
                  </a:lnTo>
                  <a:lnTo>
                    <a:pt x="0" y="22"/>
                  </a:lnTo>
                  <a:lnTo>
                    <a:pt x="1" y="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0" name="Freeform 255"/>
            <p:cNvSpPr>
              <a:spLocks/>
            </p:cNvSpPr>
            <p:nvPr/>
          </p:nvSpPr>
          <p:spPr bwMode="auto">
            <a:xfrm>
              <a:off x="2207" y="1219"/>
              <a:ext cx="17" cy="24"/>
            </a:xfrm>
            <a:custGeom>
              <a:avLst/>
              <a:gdLst>
                <a:gd name="T0" fmla="*/ 1 w 17"/>
                <a:gd name="T1" fmla="*/ 6 h 24"/>
                <a:gd name="T2" fmla="*/ 1 w 17"/>
                <a:gd name="T3" fmla="*/ 0 h 24"/>
                <a:gd name="T4" fmla="*/ 8 w 17"/>
                <a:gd name="T5" fmla="*/ 0 h 24"/>
                <a:gd name="T6" fmla="*/ 16 w 17"/>
                <a:gd name="T7" fmla="*/ 0 h 24"/>
                <a:gd name="T8" fmla="*/ 16 w 17"/>
                <a:gd name="T9" fmla="*/ 6 h 24"/>
                <a:gd name="T10" fmla="*/ 16 w 17"/>
                <a:gd name="T11" fmla="*/ 23 h 24"/>
                <a:gd name="T12" fmla="*/ 9 w 17"/>
                <a:gd name="T13" fmla="*/ 23 h 24"/>
                <a:gd name="T14" fmla="*/ 0 w 17"/>
                <a:gd name="T15" fmla="*/ 23 h 24"/>
                <a:gd name="T16" fmla="*/ 1 w 17"/>
                <a:gd name="T17" fmla="*/ 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1" y="6"/>
                  </a:moveTo>
                  <a:lnTo>
                    <a:pt x="1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1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1" name="Freeform 256"/>
            <p:cNvSpPr>
              <a:spLocks/>
            </p:cNvSpPr>
            <p:nvPr/>
          </p:nvSpPr>
          <p:spPr bwMode="auto">
            <a:xfrm>
              <a:off x="2188" y="1219"/>
              <a:ext cx="17" cy="25"/>
            </a:xfrm>
            <a:custGeom>
              <a:avLst/>
              <a:gdLst>
                <a:gd name="T0" fmla="*/ 0 w 17"/>
                <a:gd name="T1" fmla="*/ 7 h 25"/>
                <a:gd name="T2" fmla="*/ 0 w 17"/>
                <a:gd name="T3" fmla="*/ 0 h 25"/>
                <a:gd name="T4" fmla="*/ 8 w 17"/>
                <a:gd name="T5" fmla="*/ 0 h 25"/>
                <a:gd name="T6" fmla="*/ 16 w 17"/>
                <a:gd name="T7" fmla="*/ 0 h 25"/>
                <a:gd name="T8" fmla="*/ 16 w 17"/>
                <a:gd name="T9" fmla="*/ 7 h 25"/>
                <a:gd name="T10" fmla="*/ 16 w 17"/>
                <a:gd name="T11" fmla="*/ 23 h 25"/>
                <a:gd name="T12" fmla="*/ 9 w 17"/>
                <a:gd name="T13" fmla="*/ 23 h 25"/>
                <a:gd name="T14" fmla="*/ 0 w 17"/>
                <a:gd name="T15" fmla="*/ 24 h 25"/>
                <a:gd name="T16" fmla="*/ 0 w 17"/>
                <a:gd name="T17" fmla="*/ 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5"/>
                <a:gd name="T29" fmla="*/ 17 w 17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5">
                  <a:moveTo>
                    <a:pt x="0" y="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2" name="Freeform 257"/>
            <p:cNvSpPr>
              <a:spLocks/>
            </p:cNvSpPr>
            <p:nvPr/>
          </p:nvSpPr>
          <p:spPr bwMode="auto">
            <a:xfrm>
              <a:off x="1963" y="1271"/>
              <a:ext cx="52" cy="65"/>
            </a:xfrm>
            <a:custGeom>
              <a:avLst/>
              <a:gdLst>
                <a:gd name="T0" fmla="*/ 1 w 52"/>
                <a:gd name="T1" fmla="*/ 63 h 65"/>
                <a:gd name="T2" fmla="*/ 0 w 52"/>
                <a:gd name="T3" fmla="*/ 49 h 65"/>
                <a:gd name="T4" fmla="*/ 3 w 52"/>
                <a:gd name="T5" fmla="*/ 40 h 65"/>
                <a:gd name="T6" fmla="*/ 1 w 52"/>
                <a:gd name="T7" fmla="*/ 25 h 65"/>
                <a:gd name="T8" fmla="*/ 3 w 52"/>
                <a:gd name="T9" fmla="*/ 15 h 65"/>
                <a:gd name="T10" fmla="*/ 2 w 52"/>
                <a:gd name="T11" fmla="*/ 0 h 65"/>
                <a:gd name="T12" fmla="*/ 16 w 52"/>
                <a:gd name="T13" fmla="*/ 0 h 65"/>
                <a:gd name="T14" fmla="*/ 28 w 52"/>
                <a:gd name="T15" fmla="*/ 0 h 65"/>
                <a:gd name="T16" fmla="*/ 41 w 52"/>
                <a:gd name="T17" fmla="*/ 0 h 65"/>
                <a:gd name="T18" fmla="*/ 50 w 52"/>
                <a:gd name="T19" fmla="*/ 0 h 65"/>
                <a:gd name="T20" fmla="*/ 50 w 52"/>
                <a:gd name="T21" fmla="*/ 12 h 65"/>
                <a:gd name="T22" fmla="*/ 51 w 52"/>
                <a:gd name="T23" fmla="*/ 25 h 65"/>
                <a:gd name="T24" fmla="*/ 50 w 52"/>
                <a:gd name="T25" fmla="*/ 33 h 65"/>
                <a:gd name="T26" fmla="*/ 51 w 52"/>
                <a:gd name="T27" fmla="*/ 47 h 65"/>
                <a:gd name="T28" fmla="*/ 50 w 52"/>
                <a:gd name="T29" fmla="*/ 64 h 65"/>
                <a:gd name="T30" fmla="*/ 1 w 52"/>
                <a:gd name="T31" fmla="*/ 63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65"/>
                <a:gd name="T50" fmla="*/ 52 w 52"/>
                <a:gd name="T51" fmla="*/ 65 h 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65">
                  <a:moveTo>
                    <a:pt x="1" y="63"/>
                  </a:moveTo>
                  <a:lnTo>
                    <a:pt x="0" y="49"/>
                  </a:lnTo>
                  <a:lnTo>
                    <a:pt x="3" y="40"/>
                  </a:lnTo>
                  <a:lnTo>
                    <a:pt x="1" y="25"/>
                  </a:lnTo>
                  <a:lnTo>
                    <a:pt x="3" y="15"/>
                  </a:lnTo>
                  <a:lnTo>
                    <a:pt x="2" y="0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51" y="25"/>
                  </a:lnTo>
                  <a:lnTo>
                    <a:pt x="50" y="33"/>
                  </a:lnTo>
                  <a:lnTo>
                    <a:pt x="51" y="47"/>
                  </a:lnTo>
                  <a:lnTo>
                    <a:pt x="50" y="64"/>
                  </a:lnTo>
                  <a:lnTo>
                    <a:pt x="1" y="6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3" name="Freeform 258"/>
            <p:cNvSpPr>
              <a:spLocks/>
            </p:cNvSpPr>
            <p:nvPr/>
          </p:nvSpPr>
          <p:spPr bwMode="auto">
            <a:xfrm>
              <a:off x="1972" y="1277"/>
              <a:ext cx="17" cy="24"/>
            </a:xfrm>
            <a:custGeom>
              <a:avLst/>
              <a:gdLst>
                <a:gd name="T0" fmla="*/ 1 w 17"/>
                <a:gd name="T1" fmla="*/ 7 h 24"/>
                <a:gd name="T2" fmla="*/ 1 w 17"/>
                <a:gd name="T3" fmla="*/ 0 h 24"/>
                <a:gd name="T4" fmla="*/ 8 w 17"/>
                <a:gd name="T5" fmla="*/ 0 h 24"/>
                <a:gd name="T6" fmla="*/ 16 w 17"/>
                <a:gd name="T7" fmla="*/ 0 h 24"/>
                <a:gd name="T8" fmla="*/ 16 w 17"/>
                <a:gd name="T9" fmla="*/ 7 h 24"/>
                <a:gd name="T10" fmla="*/ 16 w 17"/>
                <a:gd name="T11" fmla="*/ 23 h 24"/>
                <a:gd name="T12" fmla="*/ 8 w 17"/>
                <a:gd name="T13" fmla="*/ 23 h 24"/>
                <a:gd name="T14" fmla="*/ 0 w 17"/>
                <a:gd name="T15" fmla="*/ 23 h 24"/>
                <a:gd name="T16" fmla="*/ 1 w 17"/>
                <a:gd name="T17" fmla="*/ 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1" y="7"/>
                  </a:moveTo>
                  <a:lnTo>
                    <a:pt x="1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23"/>
                  </a:lnTo>
                  <a:lnTo>
                    <a:pt x="8" y="23"/>
                  </a:lnTo>
                  <a:lnTo>
                    <a:pt x="0" y="23"/>
                  </a:lnTo>
                  <a:lnTo>
                    <a:pt x="1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4" name="Freeform 259"/>
            <p:cNvSpPr>
              <a:spLocks/>
            </p:cNvSpPr>
            <p:nvPr/>
          </p:nvSpPr>
          <p:spPr bwMode="auto">
            <a:xfrm>
              <a:off x="1992" y="1277"/>
              <a:ext cx="17" cy="25"/>
            </a:xfrm>
            <a:custGeom>
              <a:avLst/>
              <a:gdLst>
                <a:gd name="T0" fmla="*/ 1 w 17"/>
                <a:gd name="T1" fmla="*/ 7 h 25"/>
                <a:gd name="T2" fmla="*/ 1 w 17"/>
                <a:gd name="T3" fmla="*/ 0 h 25"/>
                <a:gd name="T4" fmla="*/ 9 w 17"/>
                <a:gd name="T5" fmla="*/ 0 h 25"/>
                <a:gd name="T6" fmla="*/ 16 w 17"/>
                <a:gd name="T7" fmla="*/ 0 h 25"/>
                <a:gd name="T8" fmla="*/ 14 w 17"/>
                <a:gd name="T9" fmla="*/ 7 h 25"/>
                <a:gd name="T10" fmla="*/ 16 w 17"/>
                <a:gd name="T11" fmla="*/ 23 h 25"/>
                <a:gd name="T12" fmla="*/ 9 w 17"/>
                <a:gd name="T13" fmla="*/ 23 h 25"/>
                <a:gd name="T14" fmla="*/ 0 w 17"/>
                <a:gd name="T15" fmla="*/ 24 h 25"/>
                <a:gd name="T16" fmla="*/ 1 w 17"/>
                <a:gd name="T17" fmla="*/ 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5"/>
                <a:gd name="T29" fmla="*/ 17 w 17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5">
                  <a:moveTo>
                    <a:pt x="1" y="7"/>
                  </a:moveTo>
                  <a:lnTo>
                    <a:pt x="1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4" y="7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1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5" name="Freeform 260"/>
            <p:cNvSpPr>
              <a:spLocks/>
            </p:cNvSpPr>
            <p:nvPr/>
          </p:nvSpPr>
          <p:spPr bwMode="auto">
            <a:xfrm>
              <a:off x="1992" y="1305"/>
              <a:ext cx="17" cy="23"/>
            </a:xfrm>
            <a:custGeom>
              <a:avLst/>
              <a:gdLst>
                <a:gd name="T0" fmla="*/ 1 w 17"/>
                <a:gd name="T1" fmla="*/ 6 h 23"/>
                <a:gd name="T2" fmla="*/ 1 w 17"/>
                <a:gd name="T3" fmla="*/ 0 h 23"/>
                <a:gd name="T4" fmla="*/ 9 w 17"/>
                <a:gd name="T5" fmla="*/ 0 h 23"/>
                <a:gd name="T6" fmla="*/ 16 w 17"/>
                <a:gd name="T7" fmla="*/ 0 h 23"/>
                <a:gd name="T8" fmla="*/ 14 w 17"/>
                <a:gd name="T9" fmla="*/ 6 h 23"/>
                <a:gd name="T10" fmla="*/ 16 w 17"/>
                <a:gd name="T11" fmla="*/ 22 h 23"/>
                <a:gd name="T12" fmla="*/ 9 w 17"/>
                <a:gd name="T13" fmla="*/ 22 h 23"/>
                <a:gd name="T14" fmla="*/ 0 w 17"/>
                <a:gd name="T15" fmla="*/ 22 h 23"/>
                <a:gd name="T16" fmla="*/ 1 w 17"/>
                <a:gd name="T17" fmla="*/ 6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3"/>
                <a:gd name="T29" fmla="*/ 17 w 17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3">
                  <a:moveTo>
                    <a:pt x="1" y="6"/>
                  </a:moveTo>
                  <a:lnTo>
                    <a:pt x="1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4" y="6"/>
                  </a:lnTo>
                  <a:lnTo>
                    <a:pt x="16" y="22"/>
                  </a:lnTo>
                  <a:lnTo>
                    <a:pt x="9" y="22"/>
                  </a:lnTo>
                  <a:lnTo>
                    <a:pt x="0" y="22"/>
                  </a:lnTo>
                  <a:lnTo>
                    <a:pt x="1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6" name="Freeform 261"/>
            <p:cNvSpPr>
              <a:spLocks/>
            </p:cNvSpPr>
            <p:nvPr/>
          </p:nvSpPr>
          <p:spPr bwMode="auto">
            <a:xfrm>
              <a:off x="1972" y="1305"/>
              <a:ext cx="17" cy="24"/>
            </a:xfrm>
            <a:custGeom>
              <a:avLst/>
              <a:gdLst>
                <a:gd name="T0" fmla="*/ 0 w 17"/>
                <a:gd name="T1" fmla="*/ 6 h 24"/>
                <a:gd name="T2" fmla="*/ 0 w 17"/>
                <a:gd name="T3" fmla="*/ 0 h 24"/>
                <a:gd name="T4" fmla="*/ 7 w 17"/>
                <a:gd name="T5" fmla="*/ 0 h 24"/>
                <a:gd name="T6" fmla="*/ 16 w 17"/>
                <a:gd name="T7" fmla="*/ 0 h 24"/>
                <a:gd name="T8" fmla="*/ 16 w 17"/>
                <a:gd name="T9" fmla="*/ 6 h 24"/>
                <a:gd name="T10" fmla="*/ 16 w 17"/>
                <a:gd name="T11" fmla="*/ 23 h 24"/>
                <a:gd name="T12" fmla="*/ 8 w 17"/>
                <a:gd name="T13" fmla="*/ 23 h 24"/>
                <a:gd name="T14" fmla="*/ 0 w 17"/>
                <a:gd name="T15" fmla="*/ 23 h 24"/>
                <a:gd name="T16" fmla="*/ 0 w 17"/>
                <a:gd name="T17" fmla="*/ 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0" y="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6" y="23"/>
                  </a:lnTo>
                  <a:lnTo>
                    <a:pt x="8" y="23"/>
                  </a:lnTo>
                  <a:lnTo>
                    <a:pt x="0" y="23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7" name="Freeform 262"/>
            <p:cNvSpPr>
              <a:spLocks/>
            </p:cNvSpPr>
            <p:nvPr/>
          </p:nvSpPr>
          <p:spPr bwMode="auto">
            <a:xfrm>
              <a:off x="2033" y="1271"/>
              <a:ext cx="53" cy="67"/>
            </a:xfrm>
            <a:custGeom>
              <a:avLst/>
              <a:gdLst>
                <a:gd name="T0" fmla="*/ 1 w 53"/>
                <a:gd name="T1" fmla="*/ 64 h 67"/>
                <a:gd name="T2" fmla="*/ 0 w 53"/>
                <a:gd name="T3" fmla="*/ 50 h 67"/>
                <a:gd name="T4" fmla="*/ 3 w 53"/>
                <a:gd name="T5" fmla="*/ 40 h 67"/>
                <a:gd name="T6" fmla="*/ 1 w 53"/>
                <a:gd name="T7" fmla="*/ 25 h 67"/>
                <a:gd name="T8" fmla="*/ 3 w 53"/>
                <a:gd name="T9" fmla="*/ 15 h 67"/>
                <a:gd name="T10" fmla="*/ 2 w 53"/>
                <a:gd name="T11" fmla="*/ 0 h 67"/>
                <a:gd name="T12" fmla="*/ 16 w 53"/>
                <a:gd name="T13" fmla="*/ 0 h 67"/>
                <a:gd name="T14" fmla="*/ 29 w 53"/>
                <a:gd name="T15" fmla="*/ 1 h 67"/>
                <a:gd name="T16" fmla="*/ 41 w 53"/>
                <a:gd name="T17" fmla="*/ 1 h 67"/>
                <a:gd name="T18" fmla="*/ 52 w 53"/>
                <a:gd name="T19" fmla="*/ 1 h 67"/>
                <a:gd name="T20" fmla="*/ 49 w 53"/>
                <a:gd name="T21" fmla="*/ 14 h 67"/>
                <a:gd name="T22" fmla="*/ 52 w 53"/>
                <a:gd name="T23" fmla="*/ 26 h 67"/>
                <a:gd name="T24" fmla="*/ 50 w 53"/>
                <a:gd name="T25" fmla="*/ 34 h 67"/>
                <a:gd name="T26" fmla="*/ 52 w 53"/>
                <a:gd name="T27" fmla="*/ 48 h 67"/>
                <a:gd name="T28" fmla="*/ 50 w 53"/>
                <a:gd name="T29" fmla="*/ 66 h 67"/>
                <a:gd name="T30" fmla="*/ 1 w 53"/>
                <a:gd name="T31" fmla="*/ 64 h 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67"/>
                <a:gd name="T50" fmla="*/ 53 w 53"/>
                <a:gd name="T51" fmla="*/ 67 h 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67">
                  <a:moveTo>
                    <a:pt x="1" y="64"/>
                  </a:moveTo>
                  <a:lnTo>
                    <a:pt x="0" y="50"/>
                  </a:lnTo>
                  <a:lnTo>
                    <a:pt x="3" y="40"/>
                  </a:lnTo>
                  <a:lnTo>
                    <a:pt x="1" y="25"/>
                  </a:lnTo>
                  <a:lnTo>
                    <a:pt x="3" y="15"/>
                  </a:lnTo>
                  <a:lnTo>
                    <a:pt x="2" y="0"/>
                  </a:lnTo>
                  <a:lnTo>
                    <a:pt x="16" y="0"/>
                  </a:lnTo>
                  <a:lnTo>
                    <a:pt x="29" y="1"/>
                  </a:lnTo>
                  <a:lnTo>
                    <a:pt x="41" y="1"/>
                  </a:lnTo>
                  <a:lnTo>
                    <a:pt x="52" y="1"/>
                  </a:lnTo>
                  <a:lnTo>
                    <a:pt x="49" y="14"/>
                  </a:lnTo>
                  <a:lnTo>
                    <a:pt x="52" y="26"/>
                  </a:lnTo>
                  <a:lnTo>
                    <a:pt x="50" y="34"/>
                  </a:lnTo>
                  <a:lnTo>
                    <a:pt x="52" y="48"/>
                  </a:lnTo>
                  <a:lnTo>
                    <a:pt x="50" y="66"/>
                  </a:lnTo>
                  <a:lnTo>
                    <a:pt x="1" y="6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8" name="Freeform 263"/>
            <p:cNvSpPr>
              <a:spLocks/>
            </p:cNvSpPr>
            <p:nvPr/>
          </p:nvSpPr>
          <p:spPr bwMode="auto">
            <a:xfrm>
              <a:off x="2043" y="1279"/>
              <a:ext cx="17" cy="24"/>
            </a:xfrm>
            <a:custGeom>
              <a:avLst/>
              <a:gdLst>
                <a:gd name="T0" fmla="*/ 0 w 17"/>
                <a:gd name="T1" fmla="*/ 6 h 24"/>
                <a:gd name="T2" fmla="*/ 0 w 17"/>
                <a:gd name="T3" fmla="*/ 0 h 24"/>
                <a:gd name="T4" fmla="*/ 9 w 17"/>
                <a:gd name="T5" fmla="*/ 0 h 24"/>
                <a:gd name="T6" fmla="*/ 16 w 17"/>
                <a:gd name="T7" fmla="*/ 0 h 24"/>
                <a:gd name="T8" fmla="*/ 16 w 17"/>
                <a:gd name="T9" fmla="*/ 6 h 24"/>
                <a:gd name="T10" fmla="*/ 16 w 17"/>
                <a:gd name="T11" fmla="*/ 22 h 24"/>
                <a:gd name="T12" fmla="*/ 9 w 17"/>
                <a:gd name="T13" fmla="*/ 22 h 24"/>
                <a:gd name="T14" fmla="*/ 0 w 17"/>
                <a:gd name="T15" fmla="*/ 23 h 24"/>
                <a:gd name="T16" fmla="*/ 0 w 17"/>
                <a:gd name="T17" fmla="*/ 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0" y="6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6" y="22"/>
                  </a:lnTo>
                  <a:lnTo>
                    <a:pt x="9" y="22"/>
                  </a:lnTo>
                  <a:lnTo>
                    <a:pt x="0" y="23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9" name="Freeform 264"/>
            <p:cNvSpPr>
              <a:spLocks/>
            </p:cNvSpPr>
            <p:nvPr/>
          </p:nvSpPr>
          <p:spPr bwMode="auto">
            <a:xfrm>
              <a:off x="2062" y="1279"/>
              <a:ext cx="17" cy="24"/>
            </a:xfrm>
            <a:custGeom>
              <a:avLst/>
              <a:gdLst>
                <a:gd name="T0" fmla="*/ 0 w 17"/>
                <a:gd name="T1" fmla="*/ 6 h 24"/>
                <a:gd name="T2" fmla="*/ 0 w 17"/>
                <a:gd name="T3" fmla="*/ 0 h 24"/>
                <a:gd name="T4" fmla="*/ 8 w 17"/>
                <a:gd name="T5" fmla="*/ 0 h 24"/>
                <a:gd name="T6" fmla="*/ 16 w 17"/>
                <a:gd name="T7" fmla="*/ 0 h 24"/>
                <a:gd name="T8" fmla="*/ 16 w 17"/>
                <a:gd name="T9" fmla="*/ 6 h 24"/>
                <a:gd name="T10" fmla="*/ 16 w 17"/>
                <a:gd name="T11" fmla="*/ 23 h 24"/>
                <a:gd name="T12" fmla="*/ 9 w 17"/>
                <a:gd name="T13" fmla="*/ 23 h 24"/>
                <a:gd name="T14" fmla="*/ 0 w 17"/>
                <a:gd name="T15" fmla="*/ 23 h 24"/>
                <a:gd name="T16" fmla="*/ 0 w 17"/>
                <a:gd name="T17" fmla="*/ 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0" y="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0" name="Freeform 265"/>
            <p:cNvSpPr>
              <a:spLocks/>
            </p:cNvSpPr>
            <p:nvPr/>
          </p:nvSpPr>
          <p:spPr bwMode="auto">
            <a:xfrm>
              <a:off x="2062" y="1306"/>
              <a:ext cx="17" cy="24"/>
            </a:xfrm>
            <a:custGeom>
              <a:avLst/>
              <a:gdLst>
                <a:gd name="T0" fmla="*/ 0 w 17"/>
                <a:gd name="T1" fmla="*/ 6 h 24"/>
                <a:gd name="T2" fmla="*/ 0 w 17"/>
                <a:gd name="T3" fmla="*/ 0 h 24"/>
                <a:gd name="T4" fmla="*/ 8 w 17"/>
                <a:gd name="T5" fmla="*/ 0 h 24"/>
                <a:gd name="T6" fmla="*/ 16 w 17"/>
                <a:gd name="T7" fmla="*/ 0 h 24"/>
                <a:gd name="T8" fmla="*/ 16 w 17"/>
                <a:gd name="T9" fmla="*/ 6 h 24"/>
                <a:gd name="T10" fmla="*/ 16 w 17"/>
                <a:gd name="T11" fmla="*/ 23 h 24"/>
                <a:gd name="T12" fmla="*/ 9 w 17"/>
                <a:gd name="T13" fmla="*/ 23 h 24"/>
                <a:gd name="T14" fmla="*/ 0 w 17"/>
                <a:gd name="T15" fmla="*/ 23 h 24"/>
                <a:gd name="T16" fmla="*/ 0 w 17"/>
                <a:gd name="T17" fmla="*/ 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0" y="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1" name="Freeform 266"/>
            <p:cNvSpPr>
              <a:spLocks/>
            </p:cNvSpPr>
            <p:nvPr/>
          </p:nvSpPr>
          <p:spPr bwMode="auto">
            <a:xfrm>
              <a:off x="2043" y="1306"/>
              <a:ext cx="17" cy="24"/>
            </a:xfrm>
            <a:custGeom>
              <a:avLst/>
              <a:gdLst>
                <a:gd name="T0" fmla="*/ 0 w 17"/>
                <a:gd name="T1" fmla="*/ 6 h 24"/>
                <a:gd name="T2" fmla="*/ 0 w 17"/>
                <a:gd name="T3" fmla="*/ 0 h 24"/>
                <a:gd name="T4" fmla="*/ 9 w 17"/>
                <a:gd name="T5" fmla="*/ 1 h 24"/>
                <a:gd name="T6" fmla="*/ 16 w 17"/>
                <a:gd name="T7" fmla="*/ 1 h 24"/>
                <a:gd name="T8" fmla="*/ 16 w 17"/>
                <a:gd name="T9" fmla="*/ 6 h 24"/>
                <a:gd name="T10" fmla="*/ 16 w 17"/>
                <a:gd name="T11" fmla="*/ 23 h 24"/>
                <a:gd name="T12" fmla="*/ 9 w 17"/>
                <a:gd name="T13" fmla="*/ 23 h 24"/>
                <a:gd name="T14" fmla="*/ 0 w 17"/>
                <a:gd name="T15" fmla="*/ 23 h 24"/>
                <a:gd name="T16" fmla="*/ 0 w 17"/>
                <a:gd name="T17" fmla="*/ 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0" y="6"/>
                  </a:moveTo>
                  <a:lnTo>
                    <a:pt x="0" y="0"/>
                  </a:lnTo>
                  <a:lnTo>
                    <a:pt x="9" y="1"/>
                  </a:lnTo>
                  <a:lnTo>
                    <a:pt x="16" y="1"/>
                  </a:lnTo>
                  <a:lnTo>
                    <a:pt x="16" y="6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2" name="Freeform 267"/>
            <p:cNvSpPr>
              <a:spLocks/>
            </p:cNvSpPr>
            <p:nvPr/>
          </p:nvSpPr>
          <p:spPr bwMode="auto">
            <a:xfrm>
              <a:off x="2106" y="1272"/>
              <a:ext cx="52" cy="66"/>
            </a:xfrm>
            <a:custGeom>
              <a:avLst/>
              <a:gdLst>
                <a:gd name="T0" fmla="*/ 1 w 52"/>
                <a:gd name="T1" fmla="*/ 65 h 66"/>
                <a:gd name="T2" fmla="*/ 0 w 52"/>
                <a:gd name="T3" fmla="*/ 49 h 66"/>
                <a:gd name="T4" fmla="*/ 2 w 52"/>
                <a:gd name="T5" fmla="*/ 40 h 66"/>
                <a:gd name="T6" fmla="*/ 1 w 52"/>
                <a:gd name="T7" fmla="*/ 25 h 66"/>
                <a:gd name="T8" fmla="*/ 2 w 52"/>
                <a:gd name="T9" fmla="*/ 15 h 66"/>
                <a:gd name="T10" fmla="*/ 1 w 52"/>
                <a:gd name="T11" fmla="*/ 1 h 66"/>
                <a:gd name="T12" fmla="*/ 14 w 52"/>
                <a:gd name="T13" fmla="*/ 0 h 66"/>
                <a:gd name="T14" fmla="*/ 28 w 52"/>
                <a:gd name="T15" fmla="*/ 1 h 66"/>
                <a:gd name="T16" fmla="*/ 38 w 52"/>
                <a:gd name="T17" fmla="*/ 1 h 66"/>
                <a:gd name="T18" fmla="*/ 50 w 52"/>
                <a:gd name="T19" fmla="*/ 1 h 66"/>
                <a:gd name="T20" fmla="*/ 49 w 52"/>
                <a:gd name="T21" fmla="*/ 14 h 66"/>
                <a:gd name="T22" fmla="*/ 50 w 52"/>
                <a:gd name="T23" fmla="*/ 26 h 66"/>
                <a:gd name="T24" fmla="*/ 49 w 52"/>
                <a:gd name="T25" fmla="*/ 34 h 66"/>
                <a:gd name="T26" fmla="*/ 51 w 52"/>
                <a:gd name="T27" fmla="*/ 47 h 66"/>
                <a:gd name="T28" fmla="*/ 49 w 52"/>
                <a:gd name="T29" fmla="*/ 65 h 66"/>
                <a:gd name="T30" fmla="*/ 1 w 52"/>
                <a:gd name="T31" fmla="*/ 65 h 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66"/>
                <a:gd name="T50" fmla="*/ 52 w 52"/>
                <a:gd name="T51" fmla="*/ 66 h 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66">
                  <a:moveTo>
                    <a:pt x="1" y="65"/>
                  </a:moveTo>
                  <a:lnTo>
                    <a:pt x="0" y="49"/>
                  </a:lnTo>
                  <a:lnTo>
                    <a:pt x="2" y="40"/>
                  </a:lnTo>
                  <a:lnTo>
                    <a:pt x="1" y="25"/>
                  </a:lnTo>
                  <a:lnTo>
                    <a:pt x="2" y="15"/>
                  </a:lnTo>
                  <a:lnTo>
                    <a:pt x="1" y="1"/>
                  </a:lnTo>
                  <a:lnTo>
                    <a:pt x="14" y="0"/>
                  </a:lnTo>
                  <a:lnTo>
                    <a:pt x="28" y="1"/>
                  </a:lnTo>
                  <a:lnTo>
                    <a:pt x="38" y="1"/>
                  </a:lnTo>
                  <a:lnTo>
                    <a:pt x="50" y="1"/>
                  </a:lnTo>
                  <a:lnTo>
                    <a:pt x="49" y="14"/>
                  </a:lnTo>
                  <a:lnTo>
                    <a:pt x="50" y="26"/>
                  </a:lnTo>
                  <a:lnTo>
                    <a:pt x="49" y="34"/>
                  </a:lnTo>
                  <a:lnTo>
                    <a:pt x="51" y="47"/>
                  </a:lnTo>
                  <a:lnTo>
                    <a:pt x="49" y="65"/>
                  </a:lnTo>
                  <a:lnTo>
                    <a:pt x="1" y="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3" name="Freeform 268"/>
            <p:cNvSpPr>
              <a:spLocks/>
            </p:cNvSpPr>
            <p:nvPr/>
          </p:nvSpPr>
          <p:spPr bwMode="auto">
            <a:xfrm>
              <a:off x="2115" y="1279"/>
              <a:ext cx="17" cy="24"/>
            </a:xfrm>
            <a:custGeom>
              <a:avLst/>
              <a:gdLst>
                <a:gd name="T0" fmla="*/ 0 w 17"/>
                <a:gd name="T1" fmla="*/ 7 h 24"/>
                <a:gd name="T2" fmla="*/ 0 w 17"/>
                <a:gd name="T3" fmla="*/ 0 h 24"/>
                <a:gd name="T4" fmla="*/ 6 w 17"/>
                <a:gd name="T5" fmla="*/ 0 h 24"/>
                <a:gd name="T6" fmla="*/ 16 w 17"/>
                <a:gd name="T7" fmla="*/ 0 h 24"/>
                <a:gd name="T8" fmla="*/ 16 w 17"/>
                <a:gd name="T9" fmla="*/ 7 h 24"/>
                <a:gd name="T10" fmla="*/ 16 w 17"/>
                <a:gd name="T11" fmla="*/ 23 h 24"/>
                <a:gd name="T12" fmla="*/ 9 w 17"/>
                <a:gd name="T13" fmla="*/ 23 h 24"/>
                <a:gd name="T14" fmla="*/ 0 w 17"/>
                <a:gd name="T15" fmla="*/ 23 h 24"/>
                <a:gd name="T16" fmla="*/ 0 w 17"/>
                <a:gd name="T17" fmla="*/ 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0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4" name="Freeform 269"/>
            <p:cNvSpPr>
              <a:spLocks/>
            </p:cNvSpPr>
            <p:nvPr/>
          </p:nvSpPr>
          <p:spPr bwMode="auto">
            <a:xfrm>
              <a:off x="2134" y="1279"/>
              <a:ext cx="17" cy="24"/>
            </a:xfrm>
            <a:custGeom>
              <a:avLst/>
              <a:gdLst>
                <a:gd name="T0" fmla="*/ 0 w 17"/>
                <a:gd name="T1" fmla="*/ 7 h 24"/>
                <a:gd name="T2" fmla="*/ 0 w 17"/>
                <a:gd name="T3" fmla="*/ 0 h 24"/>
                <a:gd name="T4" fmla="*/ 9 w 17"/>
                <a:gd name="T5" fmla="*/ 0 h 24"/>
                <a:gd name="T6" fmla="*/ 16 w 17"/>
                <a:gd name="T7" fmla="*/ 0 h 24"/>
                <a:gd name="T8" fmla="*/ 16 w 17"/>
                <a:gd name="T9" fmla="*/ 7 h 24"/>
                <a:gd name="T10" fmla="*/ 16 w 17"/>
                <a:gd name="T11" fmla="*/ 23 h 24"/>
                <a:gd name="T12" fmla="*/ 9 w 17"/>
                <a:gd name="T13" fmla="*/ 23 h 24"/>
                <a:gd name="T14" fmla="*/ 0 w 17"/>
                <a:gd name="T15" fmla="*/ 23 h 24"/>
                <a:gd name="T16" fmla="*/ 0 w 17"/>
                <a:gd name="T17" fmla="*/ 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5" name="Freeform 270"/>
            <p:cNvSpPr>
              <a:spLocks/>
            </p:cNvSpPr>
            <p:nvPr/>
          </p:nvSpPr>
          <p:spPr bwMode="auto">
            <a:xfrm>
              <a:off x="2134" y="1307"/>
              <a:ext cx="17" cy="24"/>
            </a:xfrm>
            <a:custGeom>
              <a:avLst/>
              <a:gdLst>
                <a:gd name="T0" fmla="*/ 0 w 17"/>
                <a:gd name="T1" fmla="*/ 7 h 24"/>
                <a:gd name="T2" fmla="*/ 0 w 17"/>
                <a:gd name="T3" fmla="*/ 0 h 24"/>
                <a:gd name="T4" fmla="*/ 9 w 17"/>
                <a:gd name="T5" fmla="*/ 0 h 24"/>
                <a:gd name="T6" fmla="*/ 16 w 17"/>
                <a:gd name="T7" fmla="*/ 0 h 24"/>
                <a:gd name="T8" fmla="*/ 16 w 17"/>
                <a:gd name="T9" fmla="*/ 6 h 24"/>
                <a:gd name="T10" fmla="*/ 16 w 17"/>
                <a:gd name="T11" fmla="*/ 23 h 24"/>
                <a:gd name="T12" fmla="*/ 9 w 17"/>
                <a:gd name="T13" fmla="*/ 23 h 24"/>
                <a:gd name="T14" fmla="*/ 0 w 17"/>
                <a:gd name="T15" fmla="*/ 23 h 24"/>
                <a:gd name="T16" fmla="*/ 0 w 17"/>
                <a:gd name="T17" fmla="*/ 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6" name="Freeform 271"/>
            <p:cNvSpPr>
              <a:spLocks/>
            </p:cNvSpPr>
            <p:nvPr/>
          </p:nvSpPr>
          <p:spPr bwMode="auto">
            <a:xfrm>
              <a:off x="2115" y="1307"/>
              <a:ext cx="17" cy="24"/>
            </a:xfrm>
            <a:custGeom>
              <a:avLst/>
              <a:gdLst>
                <a:gd name="T0" fmla="*/ 0 w 17"/>
                <a:gd name="T1" fmla="*/ 7 h 24"/>
                <a:gd name="T2" fmla="*/ 0 w 17"/>
                <a:gd name="T3" fmla="*/ 0 h 24"/>
                <a:gd name="T4" fmla="*/ 6 w 17"/>
                <a:gd name="T5" fmla="*/ 1 h 24"/>
                <a:gd name="T6" fmla="*/ 16 w 17"/>
                <a:gd name="T7" fmla="*/ 1 h 24"/>
                <a:gd name="T8" fmla="*/ 14 w 17"/>
                <a:gd name="T9" fmla="*/ 7 h 24"/>
                <a:gd name="T10" fmla="*/ 16 w 17"/>
                <a:gd name="T11" fmla="*/ 23 h 24"/>
                <a:gd name="T12" fmla="*/ 9 w 17"/>
                <a:gd name="T13" fmla="*/ 23 h 24"/>
                <a:gd name="T14" fmla="*/ 0 w 17"/>
                <a:gd name="T15" fmla="*/ 23 h 24"/>
                <a:gd name="T16" fmla="*/ 0 w 17"/>
                <a:gd name="T17" fmla="*/ 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0" y="7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16" y="1"/>
                  </a:lnTo>
                  <a:lnTo>
                    <a:pt x="14" y="7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7" name="Freeform 272"/>
            <p:cNvSpPr>
              <a:spLocks/>
            </p:cNvSpPr>
            <p:nvPr/>
          </p:nvSpPr>
          <p:spPr bwMode="auto">
            <a:xfrm>
              <a:off x="2180" y="1273"/>
              <a:ext cx="51" cy="66"/>
            </a:xfrm>
            <a:custGeom>
              <a:avLst/>
              <a:gdLst>
                <a:gd name="T0" fmla="*/ 0 w 51"/>
                <a:gd name="T1" fmla="*/ 64 h 66"/>
                <a:gd name="T2" fmla="*/ 0 w 51"/>
                <a:gd name="T3" fmla="*/ 50 h 66"/>
                <a:gd name="T4" fmla="*/ 1 w 51"/>
                <a:gd name="T5" fmla="*/ 41 h 66"/>
                <a:gd name="T6" fmla="*/ 0 w 51"/>
                <a:gd name="T7" fmla="*/ 25 h 66"/>
                <a:gd name="T8" fmla="*/ 1 w 51"/>
                <a:gd name="T9" fmla="*/ 14 h 66"/>
                <a:gd name="T10" fmla="*/ 1 w 51"/>
                <a:gd name="T11" fmla="*/ 0 h 66"/>
                <a:gd name="T12" fmla="*/ 14 w 51"/>
                <a:gd name="T13" fmla="*/ 0 h 66"/>
                <a:gd name="T14" fmla="*/ 27 w 51"/>
                <a:gd name="T15" fmla="*/ 0 h 66"/>
                <a:gd name="T16" fmla="*/ 38 w 51"/>
                <a:gd name="T17" fmla="*/ 0 h 66"/>
                <a:gd name="T18" fmla="*/ 49 w 51"/>
                <a:gd name="T19" fmla="*/ 0 h 66"/>
                <a:gd name="T20" fmla="*/ 48 w 51"/>
                <a:gd name="T21" fmla="*/ 13 h 66"/>
                <a:gd name="T22" fmla="*/ 49 w 51"/>
                <a:gd name="T23" fmla="*/ 26 h 66"/>
                <a:gd name="T24" fmla="*/ 48 w 51"/>
                <a:gd name="T25" fmla="*/ 34 h 66"/>
                <a:gd name="T26" fmla="*/ 50 w 51"/>
                <a:gd name="T27" fmla="*/ 47 h 66"/>
                <a:gd name="T28" fmla="*/ 48 w 51"/>
                <a:gd name="T29" fmla="*/ 65 h 66"/>
                <a:gd name="T30" fmla="*/ 0 w 51"/>
                <a:gd name="T31" fmla="*/ 64 h 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"/>
                <a:gd name="T49" fmla="*/ 0 h 66"/>
                <a:gd name="T50" fmla="*/ 51 w 51"/>
                <a:gd name="T51" fmla="*/ 66 h 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" h="66">
                  <a:moveTo>
                    <a:pt x="0" y="64"/>
                  </a:moveTo>
                  <a:lnTo>
                    <a:pt x="0" y="50"/>
                  </a:lnTo>
                  <a:lnTo>
                    <a:pt x="1" y="41"/>
                  </a:lnTo>
                  <a:lnTo>
                    <a:pt x="0" y="25"/>
                  </a:lnTo>
                  <a:lnTo>
                    <a:pt x="1" y="14"/>
                  </a:lnTo>
                  <a:lnTo>
                    <a:pt x="1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8" y="13"/>
                  </a:lnTo>
                  <a:lnTo>
                    <a:pt x="49" y="26"/>
                  </a:lnTo>
                  <a:lnTo>
                    <a:pt x="48" y="34"/>
                  </a:lnTo>
                  <a:lnTo>
                    <a:pt x="50" y="47"/>
                  </a:lnTo>
                  <a:lnTo>
                    <a:pt x="48" y="65"/>
                  </a:lnTo>
                  <a:lnTo>
                    <a:pt x="0" y="6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" name="Freeform 273"/>
            <p:cNvSpPr>
              <a:spLocks/>
            </p:cNvSpPr>
            <p:nvPr/>
          </p:nvSpPr>
          <p:spPr bwMode="auto">
            <a:xfrm>
              <a:off x="2188" y="1280"/>
              <a:ext cx="17" cy="24"/>
            </a:xfrm>
            <a:custGeom>
              <a:avLst/>
              <a:gdLst>
                <a:gd name="T0" fmla="*/ 0 w 17"/>
                <a:gd name="T1" fmla="*/ 7 h 24"/>
                <a:gd name="T2" fmla="*/ 0 w 17"/>
                <a:gd name="T3" fmla="*/ 0 h 24"/>
                <a:gd name="T4" fmla="*/ 8 w 17"/>
                <a:gd name="T5" fmla="*/ 0 h 24"/>
                <a:gd name="T6" fmla="*/ 16 w 17"/>
                <a:gd name="T7" fmla="*/ 0 h 24"/>
                <a:gd name="T8" fmla="*/ 16 w 17"/>
                <a:gd name="T9" fmla="*/ 7 h 24"/>
                <a:gd name="T10" fmla="*/ 16 w 17"/>
                <a:gd name="T11" fmla="*/ 23 h 24"/>
                <a:gd name="T12" fmla="*/ 9 w 17"/>
                <a:gd name="T13" fmla="*/ 22 h 24"/>
                <a:gd name="T14" fmla="*/ 0 w 17"/>
                <a:gd name="T15" fmla="*/ 23 h 24"/>
                <a:gd name="T16" fmla="*/ 0 w 17"/>
                <a:gd name="T17" fmla="*/ 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0" y="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23"/>
                  </a:lnTo>
                  <a:lnTo>
                    <a:pt x="9" y="22"/>
                  </a:lnTo>
                  <a:lnTo>
                    <a:pt x="0" y="23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9" name="Freeform 274"/>
            <p:cNvSpPr>
              <a:spLocks/>
            </p:cNvSpPr>
            <p:nvPr/>
          </p:nvSpPr>
          <p:spPr bwMode="auto">
            <a:xfrm>
              <a:off x="2207" y="1280"/>
              <a:ext cx="17" cy="24"/>
            </a:xfrm>
            <a:custGeom>
              <a:avLst/>
              <a:gdLst>
                <a:gd name="T0" fmla="*/ 1 w 17"/>
                <a:gd name="T1" fmla="*/ 7 h 24"/>
                <a:gd name="T2" fmla="*/ 1 w 17"/>
                <a:gd name="T3" fmla="*/ 0 h 24"/>
                <a:gd name="T4" fmla="*/ 8 w 17"/>
                <a:gd name="T5" fmla="*/ 0 h 24"/>
                <a:gd name="T6" fmla="*/ 16 w 17"/>
                <a:gd name="T7" fmla="*/ 0 h 24"/>
                <a:gd name="T8" fmla="*/ 16 w 17"/>
                <a:gd name="T9" fmla="*/ 7 h 24"/>
                <a:gd name="T10" fmla="*/ 16 w 17"/>
                <a:gd name="T11" fmla="*/ 23 h 24"/>
                <a:gd name="T12" fmla="*/ 9 w 17"/>
                <a:gd name="T13" fmla="*/ 23 h 24"/>
                <a:gd name="T14" fmla="*/ 0 w 17"/>
                <a:gd name="T15" fmla="*/ 23 h 24"/>
                <a:gd name="T16" fmla="*/ 1 w 17"/>
                <a:gd name="T17" fmla="*/ 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1" y="7"/>
                  </a:moveTo>
                  <a:lnTo>
                    <a:pt x="1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1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0" name="Freeform 275"/>
            <p:cNvSpPr>
              <a:spLocks/>
            </p:cNvSpPr>
            <p:nvPr/>
          </p:nvSpPr>
          <p:spPr bwMode="auto">
            <a:xfrm>
              <a:off x="2207" y="1308"/>
              <a:ext cx="17" cy="23"/>
            </a:xfrm>
            <a:custGeom>
              <a:avLst/>
              <a:gdLst>
                <a:gd name="T0" fmla="*/ 1 w 17"/>
                <a:gd name="T1" fmla="*/ 7 h 23"/>
                <a:gd name="T2" fmla="*/ 1 w 17"/>
                <a:gd name="T3" fmla="*/ 0 h 23"/>
                <a:gd name="T4" fmla="*/ 8 w 17"/>
                <a:gd name="T5" fmla="*/ 1 h 23"/>
                <a:gd name="T6" fmla="*/ 16 w 17"/>
                <a:gd name="T7" fmla="*/ 1 h 23"/>
                <a:gd name="T8" fmla="*/ 16 w 17"/>
                <a:gd name="T9" fmla="*/ 6 h 23"/>
                <a:gd name="T10" fmla="*/ 16 w 17"/>
                <a:gd name="T11" fmla="*/ 22 h 23"/>
                <a:gd name="T12" fmla="*/ 9 w 17"/>
                <a:gd name="T13" fmla="*/ 22 h 23"/>
                <a:gd name="T14" fmla="*/ 0 w 17"/>
                <a:gd name="T15" fmla="*/ 22 h 23"/>
                <a:gd name="T16" fmla="*/ 1 w 17"/>
                <a:gd name="T17" fmla="*/ 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3"/>
                <a:gd name="T29" fmla="*/ 17 w 17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3">
                  <a:moveTo>
                    <a:pt x="1" y="7"/>
                  </a:moveTo>
                  <a:lnTo>
                    <a:pt x="1" y="0"/>
                  </a:lnTo>
                  <a:lnTo>
                    <a:pt x="8" y="1"/>
                  </a:lnTo>
                  <a:lnTo>
                    <a:pt x="16" y="1"/>
                  </a:lnTo>
                  <a:lnTo>
                    <a:pt x="16" y="6"/>
                  </a:lnTo>
                  <a:lnTo>
                    <a:pt x="16" y="22"/>
                  </a:lnTo>
                  <a:lnTo>
                    <a:pt x="9" y="22"/>
                  </a:lnTo>
                  <a:lnTo>
                    <a:pt x="0" y="22"/>
                  </a:lnTo>
                  <a:lnTo>
                    <a:pt x="1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1" name="Freeform 276"/>
            <p:cNvSpPr>
              <a:spLocks/>
            </p:cNvSpPr>
            <p:nvPr/>
          </p:nvSpPr>
          <p:spPr bwMode="auto">
            <a:xfrm>
              <a:off x="2188" y="1309"/>
              <a:ext cx="17" cy="22"/>
            </a:xfrm>
            <a:custGeom>
              <a:avLst/>
              <a:gdLst>
                <a:gd name="T0" fmla="*/ 0 w 17"/>
                <a:gd name="T1" fmla="*/ 6 h 22"/>
                <a:gd name="T2" fmla="*/ 0 w 17"/>
                <a:gd name="T3" fmla="*/ 0 h 22"/>
                <a:gd name="T4" fmla="*/ 8 w 17"/>
                <a:gd name="T5" fmla="*/ 0 h 22"/>
                <a:gd name="T6" fmla="*/ 16 w 17"/>
                <a:gd name="T7" fmla="*/ 0 h 22"/>
                <a:gd name="T8" fmla="*/ 16 w 17"/>
                <a:gd name="T9" fmla="*/ 6 h 22"/>
                <a:gd name="T10" fmla="*/ 16 w 17"/>
                <a:gd name="T11" fmla="*/ 21 h 22"/>
                <a:gd name="T12" fmla="*/ 9 w 17"/>
                <a:gd name="T13" fmla="*/ 21 h 22"/>
                <a:gd name="T14" fmla="*/ 0 w 17"/>
                <a:gd name="T15" fmla="*/ 21 h 22"/>
                <a:gd name="T16" fmla="*/ 0 w 17"/>
                <a:gd name="T17" fmla="*/ 6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2"/>
                <a:gd name="T29" fmla="*/ 17 w 17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2">
                  <a:moveTo>
                    <a:pt x="0" y="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6" y="21"/>
                  </a:lnTo>
                  <a:lnTo>
                    <a:pt x="9" y="21"/>
                  </a:lnTo>
                  <a:lnTo>
                    <a:pt x="0" y="21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2" name="Freeform 277"/>
            <p:cNvSpPr>
              <a:spLocks/>
            </p:cNvSpPr>
            <p:nvPr/>
          </p:nvSpPr>
          <p:spPr bwMode="auto">
            <a:xfrm>
              <a:off x="1963" y="1353"/>
              <a:ext cx="52" cy="68"/>
            </a:xfrm>
            <a:custGeom>
              <a:avLst/>
              <a:gdLst>
                <a:gd name="T0" fmla="*/ 1 w 52"/>
                <a:gd name="T1" fmla="*/ 65 h 68"/>
                <a:gd name="T2" fmla="*/ 0 w 52"/>
                <a:gd name="T3" fmla="*/ 50 h 68"/>
                <a:gd name="T4" fmla="*/ 3 w 52"/>
                <a:gd name="T5" fmla="*/ 42 h 68"/>
                <a:gd name="T6" fmla="*/ 1 w 52"/>
                <a:gd name="T7" fmla="*/ 25 h 68"/>
                <a:gd name="T8" fmla="*/ 3 w 52"/>
                <a:gd name="T9" fmla="*/ 15 h 68"/>
                <a:gd name="T10" fmla="*/ 2 w 52"/>
                <a:gd name="T11" fmla="*/ 0 h 68"/>
                <a:gd name="T12" fmla="*/ 16 w 52"/>
                <a:gd name="T13" fmla="*/ 0 h 68"/>
                <a:gd name="T14" fmla="*/ 28 w 52"/>
                <a:gd name="T15" fmla="*/ 1 h 68"/>
                <a:gd name="T16" fmla="*/ 41 w 52"/>
                <a:gd name="T17" fmla="*/ 1 h 68"/>
                <a:gd name="T18" fmla="*/ 50 w 52"/>
                <a:gd name="T19" fmla="*/ 2 h 68"/>
                <a:gd name="T20" fmla="*/ 50 w 52"/>
                <a:gd name="T21" fmla="*/ 15 h 68"/>
                <a:gd name="T22" fmla="*/ 51 w 52"/>
                <a:gd name="T23" fmla="*/ 27 h 68"/>
                <a:gd name="T24" fmla="*/ 50 w 52"/>
                <a:gd name="T25" fmla="*/ 34 h 68"/>
                <a:gd name="T26" fmla="*/ 51 w 52"/>
                <a:gd name="T27" fmla="*/ 48 h 68"/>
                <a:gd name="T28" fmla="*/ 50 w 52"/>
                <a:gd name="T29" fmla="*/ 67 h 68"/>
                <a:gd name="T30" fmla="*/ 1 w 52"/>
                <a:gd name="T31" fmla="*/ 65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68"/>
                <a:gd name="T50" fmla="*/ 52 w 52"/>
                <a:gd name="T51" fmla="*/ 68 h 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68">
                  <a:moveTo>
                    <a:pt x="1" y="65"/>
                  </a:moveTo>
                  <a:lnTo>
                    <a:pt x="0" y="50"/>
                  </a:lnTo>
                  <a:lnTo>
                    <a:pt x="3" y="42"/>
                  </a:lnTo>
                  <a:lnTo>
                    <a:pt x="1" y="25"/>
                  </a:lnTo>
                  <a:lnTo>
                    <a:pt x="3" y="15"/>
                  </a:lnTo>
                  <a:lnTo>
                    <a:pt x="2" y="0"/>
                  </a:lnTo>
                  <a:lnTo>
                    <a:pt x="16" y="0"/>
                  </a:lnTo>
                  <a:lnTo>
                    <a:pt x="28" y="1"/>
                  </a:lnTo>
                  <a:lnTo>
                    <a:pt x="41" y="1"/>
                  </a:lnTo>
                  <a:lnTo>
                    <a:pt x="50" y="2"/>
                  </a:lnTo>
                  <a:lnTo>
                    <a:pt x="50" y="15"/>
                  </a:lnTo>
                  <a:lnTo>
                    <a:pt x="51" y="27"/>
                  </a:lnTo>
                  <a:lnTo>
                    <a:pt x="50" y="34"/>
                  </a:lnTo>
                  <a:lnTo>
                    <a:pt x="51" y="48"/>
                  </a:lnTo>
                  <a:lnTo>
                    <a:pt x="50" y="67"/>
                  </a:lnTo>
                  <a:lnTo>
                    <a:pt x="1" y="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3" name="Freeform 278"/>
            <p:cNvSpPr>
              <a:spLocks/>
            </p:cNvSpPr>
            <p:nvPr/>
          </p:nvSpPr>
          <p:spPr bwMode="auto">
            <a:xfrm>
              <a:off x="1972" y="1361"/>
              <a:ext cx="17" cy="24"/>
            </a:xfrm>
            <a:custGeom>
              <a:avLst/>
              <a:gdLst>
                <a:gd name="T0" fmla="*/ 1 w 17"/>
                <a:gd name="T1" fmla="*/ 6 h 24"/>
                <a:gd name="T2" fmla="*/ 1 w 17"/>
                <a:gd name="T3" fmla="*/ 0 h 24"/>
                <a:gd name="T4" fmla="*/ 8 w 17"/>
                <a:gd name="T5" fmla="*/ 0 h 24"/>
                <a:gd name="T6" fmla="*/ 16 w 17"/>
                <a:gd name="T7" fmla="*/ 1 h 24"/>
                <a:gd name="T8" fmla="*/ 16 w 17"/>
                <a:gd name="T9" fmla="*/ 6 h 24"/>
                <a:gd name="T10" fmla="*/ 16 w 17"/>
                <a:gd name="T11" fmla="*/ 23 h 24"/>
                <a:gd name="T12" fmla="*/ 8 w 17"/>
                <a:gd name="T13" fmla="*/ 23 h 24"/>
                <a:gd name="T14" fmla="*/ 0 w 17"/>
                <a:gd name="T15" fmla="*/ 23 h 24"/>
                <a:gd name="T16" fmla="*/ 1 w 17"/>
                <a:gd name="T17" fmla="*/ 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1" y="6"/>
                  </a:moveTo>
                  <a:lnTo>
                    <a:pt x="1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16" y="6"/>
                  </a:lnTo>
                  <a:lnTo>
                    <a:pt x="16" y="23"/>
                  </a:lnTo>
                  <a:lnTo>
                    <a:pt x="8" y="23"/>
                  </a:lnTo>
                  <a:lnTo>
                    <a:pt x="0" y="23"/>
                  </a:lnTo>
                  <a:lnTo>
                    <a:pt x="1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4" name="Freeform 279"/>
            <p:cNvSpPr>
              <a:spLocks/>
            </p:cNvSpPr>
            <p:nvPr/>
          </p:nvSpPr>
          <p:spPr bwMode="auto">
            <a:xfrm>
              <a:off x="1992" y="1362"/>
              <a:ext cx="17" cy="24"/>
            </a:xfrm>
            <a:custGeom>
              <a:avLst/>
              <a:gdLst>
                <a:gd name="T0" fmla="*/ 1 w 17"/>
                <a:gd name="T1" fmla="*/ 6 h 24"/>
                <a:gd name="T2" fmla="*/ 1 w 17"/>
                <a:gd name="T3" fmla="*/ 0 h 24"/>
                <a:gd name="T4" fmla="*/ 9 w 17"/>
                <a:gd name="T5" fmla="*/ 1 h 24"/>
                <a:gd name="T6" fmla="*/ 16 w 17"/>
                <a:gd name="T7" fmla="*/ 1 h 24"/>
                <a:gd name="T8" fmla="*/ 14 w 17"/>
                <a:gd name="T9" fmla="*/ 6 h 24"/>
                <a:gd name="T10" fmla="*/ 16 w 17"/>
                <a:gd name="T11" fmla="*/ 23 h 24"/>
                <a:gd name="T12" fmla="*/ 9 w 17"/>
                <a:gd name="T13" fmla="*/ 23 h 24"/>
                <a:gd name="T14" fmla="*/ 0 w 17"/>
                <a:gd name="T15" fmla="*/ 23 h 24"/>
                <a:gd name="T16" fmla="*/ 1 w 17"/>
                <a:gd name="T17" fmla="*/ 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1" y="6"/>
                  </a:moveTo>
                  <a:lnTo>
                    <a:pt x="1" y="0"/>
                  </a:lnTo>
                  <a:lnTo>
                    <a:pt x="9" y="1"/>
                  </a:lnTo>
                  <a:lnTo>
                    <a:pt x="16" y="1"/>
                  </a:lnTo>
                  <a:lnTo>
                    <a:pt x="14" y="6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1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5" name="Freeform 280"/>
            <p:cNvSpPr>
              <a:spLocks/>
            </p:cNvSpPr>
            <p:nvPr/>
          </p:nvSpPr>
          <p:spPr bwMode="auto">
            <a:xfrm>
              <a:off x="1992" y="1388"/>
              <a:ext cx="17" cy="24"/>
            </a:xfrm>
            <a:custGeom>
              <a:avLst/>
              <a:gdLst>
                <a:gd name="T0" fmla="*/ 1 w 17"/>
                <a:gd name="T1" fmla="*/ 7 h 24"/>
                <a:gd name="T2" fmla="*/ 1 w 17"/>
                <a:gd name="T3" fmla="*/ 0 h 24"/>
                <a:gd name="T4" fmla="*/ 9 w 17"/>
                <a:gd name="T5" fmla="*/ 1 h 24"/>
                <a:gd name="T6" fmla="*/ 16 w 17"/>
                <a:gd name="T7" fmla="*/ 2 h 24"/>
                <a:gd name="T8" fmla="*/ 14 w 17"/>
                <a:gd name="T9" fmla="*/ 7 h 24"/>
                <a:gd name="T10" fmla="*/ 16 w 17"/>
                <a:gd name="T11" fmla="*/ 23 h 24"/>
                <a:gd name="T12" fmla="*/ 9 w 17"/>
                <a:gd name="T13" fmla="*/ 23 h 24"/>
                <a:gd name="T14" fmla="*/ 0 w 17"/>
                <a:gd name="T15" fmla="*/ 23 h 24"/>
                <a:gd name="T16" fmla="*/ 1 w 17"/>
                <a:gd name="T17" fmla="*/ 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1" y="7"/>
                  </a:moveTo>
                  <a:lnTo>
                    <a:pt x="1" y="0"/>
                  </a:lnTo>
                  <a:lnTo>
                    <a:pt x="9" y="1"/>
                  </a:lnTo>
                  <a:lnTo>
                    <a:pt x="16" y="2"/>
                  </a:lnTo>
                  <a:lnTo>
                    <a:pt x="14" y="7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1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6" name="Freeform 281"/>
            <p:cNvSpPr>
              <a:spLocks/>
            </p:cNvSpPr>
            <p:nvPr/>
          </p:nvSpPr>
          <p:spPr bwMode="auto">
            <a:xfrm>
              <a:off x="1972" y="1389"/>
              <a:ext cx="17" cy="23"/>
            </a:xfrm>
            <a:custGeom>
              <a:avLst/>
              <a:gdLst>
                <a:gd name="T0" fmla="*/ 0 w 17"/>
                <a:gd name="T1" fmla="*/ 6 h 23"/>
                <a:gd name="T2" fmla="*/ 0 w 17"/>
                <a:gd name="T3" fmla="*/ 0 h 23"/>
                <a:gd name="T4" fmla="*/ 7 w 17"/>
                <a:gd name="T5" fmla="*/ 0 h 23"/>
                <a:gd name="T6" fmla="*/ 16 w 17"/>
                <a:gd name="T7" fmla="*/ 1 h 23"/>
                <a:gd name="T8" fmla="*/ 16 w 17"/>
                <a:gd name="T9" fmla="*/ 6 h 23"/>
                <a:gd name="T10" fmla="*/ 16 w 17"/>
                <a:gd name="T11" fmla="*/ 22 h 23"/>
                <a:gd name="T12" fmla="*/ 8 w 17"/>
                <a:gd name="T13" fmla="*/ 22 h 23"/>
                <a:gd name="T14" fmla="*/ 0 w 17"/>
                <a:gd name="T15" fmla="*/ 22 h 23"/>
                <a:gd name="T16" fmla="*/ 0 w 17"/>
                <a:gd name="T17" fmla="*/ 6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3"/>
                <a:gd name="T29" fmla="*/ 17 w 17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3">
                  <a:moveTo>
                    <a:pt x="0" y="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1"/>
                  </a:lnTo>
                  <a:lnTo>
                    <a:pt x="16" y="6"/>
                  </a:lnTo>
                  <a:lnTo>
                    <a:pt x="16" y="22"/>
                  </a:lnTo>
                  <a:lnTo>
                    <a:pt x="8" y="22"/>
                  </a:lnTo>
                  <a:lnTo>
                    <a:pt x="0" y="22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7" name="Freeform 282"/>
            <p:cNvSpPr>
              <a:spLocks/>
            </p:cNvSpPr>
            <p:nvPr/>
          </p:nvSpPr>
          <p:spPr bwMode="auto">
            <a:xfrm>
              <a:off x="2033" y="1356"/>
              <a:ext cx="53" cy="67"/>
            </a:xfrm>
            <a:custGeom>
              <a:avLst/>
              <a:gdLst>
                <a:gd name="T0" fmla="*/ 1 w 53"/>
                <a:gd name="T1" fmla="*/ 64 h 67"/>
                <a:gd name="T2" fmla="*/ 0 w 53"/>
                <a:gd name="T3" fmla="*/ 50 h 67"/>
                <a:gd name="T4" fmla="*/ 3 w 53"/>
                <a:gd name="T5" fmla="*/ 41 h 67"/>
                <a:gd name="T6" fmla="*/ 1 w 53"/>
                <a:gd name="T7" fmla="*/ 25 h 67"/>
                <a:gd name="T8" fmla="*/ 3 w 53"/>
                <a:gd name="T9" fmla="*/ 15 h 67"/>
                <a:gd name="T10" fmla="*/ 2 w 53"/>
                <a:gd name="T11" fmla="*/ 0 h 67"/>
                <a:gd name="T12" fmla="*/ 16 w 53"/>
                <a:gd name="T13" fmla="*/ 0 h 67"/>
                <a:gd name="T14" fmla="*/ 29 w 53"/>
                <a:gd name="T15" fmla="*/ 1 h 67"/>
                <a:gd name="T16" fmla="*/ 41 w 53"/>
                <a:gd name="T17" fmla="*/ 1 h 67"/>
                <a:gd name="T18" fmla="*/ 52 w 53"/>
                <a:gd name="T19" fmla="*/ 1 h 67"/>
                <a:gd name="T20" fmla="*/ 49 w 53"/>
                <a:gd name="T21" fmla="*/ 14 h 67"/>
                <a:gd name="T22" fmla="*/ 52 w 53"/>
                <a:gd name="T23" fmla="*/ 26 h 67"/>
                <a:gd name="T24" fmla="*/ 50 w 53"/>
                <a:gd name="T25" fmla="*/ 35 h 67"/>
                <a:gd name="T26" fmla="*/ 52 w 53"/>
                <a:gd name="T27" fmla="*/ 47 h 67"/>
                <a:gd name="T28" fmla="*/ 50 w 53"/>
                <a:gd name="T29" fmla="*/ 66 h 67"/>
                <a:gd name="T30" fmla="*/ 1 w 53"/>
                <a:gd name="T31" fmla="*/ 64 h 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67"/>
                <a:gd name="T50" fmla="*/ 53 w 53"/>
                <a:gd name="T51" fmla="*/ 67 h 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67">
                  <a:moveTo>
                    <a:pt x="1" y="64"/>
                  </a:moveTo>
                  <a:lnTo>
                    <a:pt x="0" y="50"/>
                  </a:lnTo>
                  <a:lnTo>
                    <a:pt x="3" y="41"/>
                  </a:lnTo>
                  <a:lnTo>
                    <a:pt x="1" y="25"/>
                  </a:lnTo>
                  <a:lnTo>
                    <a:pt x="3" y="15"/>
                  </a:lnTo>
                  <a:lnTo>
                    <a:pt x="2" y="0"/>
                  </a:lnTo>
                  <a:lnTo>
                    <a:pt x="16" y="0"/>
                  </a:lnTo>
                  <a:lnTo>
                    <a:pt x="29" y="1"/>
                  </a:lnTo>
                  <a:lnTo>
                    <a:pt x="41" y="1"/>
                  </a:lnTo>
                  <a:lnTo>
                    <a:pt x="52" y="1"/>
                  </a:lnTo>
                  <a:lnTo>
                    <a:pt x="49" y="14"/>
                  </a:lnTo>
                  <a:lnTo>
                    <a:pt x="52" y="26"/>
                  </a:lnTo>
                  <a:lnTo>
                    <a:pt x="50" y="35"/>
                  </a:lnTo>
                  <a:lnTo>
                    <a:pt x="52" y="47"/>
                  </a:lnTo>
                  <a:lnTo>
                    <a:pt x="50" y="66"/>
                  </a:lnTo>
                  <a:lnTo>
                    <a:pt x="1" y="6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8" name="Freeform 283"/>
            <p:cNvSpPr>
              <a:spLocks/>
            </p:cNvSpPr>
            <p:nvPr/>
          </p:nvSpPr>
          <p:spPr bwMode="auto">
            <a:xfrm>
              <a:off x="2043" y="1363"/>
              <a:ext cx="17" cy="24"/>
            </a:xfrm>
            <a:custGeom>
              <a:avLst/>
              <a:gdLst>
                <a:gd name="T0" fmla="*/ 0 w 17"/>
                <a:gd name="T1" fmla="*/ 6 h 24"/>
                <a:gd name="T2" fmla="*/ 0 w 17"/>
                <a:gd name="T3" fmla="*/ 0 h 24"/>
                <a:gd name="T4" fmla="*/ 9 w 17"/>
                <a:gd name="T5" fmla="*/ 0 h 24"/>
                <a:gd name="T6" fmla="*/ 16 w 17"/>
                <a:gd name="T7" fmla="*/ 0 h 24"/>
                <a:gd name="T8" fmla="*/ 16 w 17"/>
                <a:gd name="T9" fmla="*/ 6 h 24"/>
                <a:gd name="T10" fmla="*/ 16 w 17"/>
                <a:gd name="T11" fmla="*/ 23 h 24"/>
                <a:gd name="T12" fmla="*/ 9 w 17"/>
                <a:gd name="T13" fmla="*/ 23 h 24"/>
                <a:gd name="T14" fmla="*/ 0 w 17"/>
                <a:gd name="T15" fmla="*/ 23 h 24"/>
                <a:gd name="T16" fmla="*/ 0 w 17"/>
                <a:gd name="T17" fmla="*/ 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0" y="6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9" name="Freeform 284"/>
            <p:cNvSpPr>
              <a:spLocks/>
            </p:cNvSpPr>
            <p:nvPr/>
          </p:nvSpPr>
          <p:spPr bwMode="auto">
            <a:xfrm>
              <a:off x="2062" y="1363"/>
              <a:ext cx="17" cy="25"/>
            </a:xfrm>
            <a:custGeom>
              <a:avLst/>
              <a:gdLst>
                <a:gd name="T0" fmla="*/ 0 w 17"/>
                <a:gd name="T1" fmla="*/ 7 h 25"/>
                <a:gd name="T2" fmla="*/ 0 w 17"/>
                <a:gd name="T3" fmla="*/ 0 h 25"/>
                <a:gd name="T4" fmla="*/ 8 w 17"/>
                <a:gd name="T5" fmla="*/ 0 h 25"/>
                <a:gd name="T6" fmla="*/ 16 w 17"/>
                <a:gd name="T7" fmla="*/ 0 h 25"/>
                <a:gd name="T8" fmla="*/ 16 w 17"/>
                <a:gd name="T9" fmla="*/ 8 h 25"/>
                <a:gd name="T10" fmla="*/ 16 w 17"/>
                <a:gd name="T11" fmla="*/ 24 h 25"/>
                <a:gd name="T12" fmla="*/ 9 w 17"/>
                <a:gd name="T13" fmla="*/ 24 h 25"/>
                <a:gd name="T14" fmla="*/ 0 w 17"/>
                <a:gd name="T15" fmla="*/ 24 h 25"/>
                <a:gd name="T16" fmla="*/ 0 w 17"/>
                <a:gd name="T17" fmla="*/ 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5"/>
                <a:gd name="T29" fmla="*/ 17 w 17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5">
                  <a:moveTo>
                    <a:pt x="0" y="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0" name="Freeform 285"/>
            <p:cNvSpPr>
              <a:spLocks/>
            </p:cNvSpPr>
            <p:nvPr/>
          </p:nvSpPr>
          <p:spPr bwMode="auto">
            <a:xfrm>
              <a:off x="2062" y="1391"/>
              <a:ext cx="17" cy="24"/>
            </a:xfrm>
            <a:custGeom>
              <a:avLst/>
              <a:gdLst>
                <a:gd name="T0" fmla="*/ 0 w 17"/>
                <a:gd name="T1" fmla="*/ 6 h 24"/>
                <a:gd name="T2" fmla="*/ 0 w 17"/>
                <a:gd name="T3" fmla="*/ 0 h 24"/>
                <a:gd name="T4" fmla="*/ 8 w 17"/>
                <a:gd name="T5" fmla="*/ 0 h 24"/>
                <a:gd name="T6" fmla="*/ 16 w 17"/>
                <a:gd name="T7" fmla="*/ 0 h 24"/>
                <a:gd name="T8" fmla="*/ 16 w 17"/>
                <a:gd name="T9" fmla="*/ 6 h 24"/>
                <a:gd name="T10" fmla="*/ 16 w 17"/>
                <a:gd name="T11" fmla="*/ 23 h 24"/>
                <a:gd name="T12" fmla="*/ 9 w 17"/>
                <a:gd name="T13" fmla="*/ 23 h 24"/>
                <a:gd name="T14" fmla="*/ 0 w 17"/>
                <a:gd name="T15" fmla="*/ 23 h 24"/>
                <a:gd name="T16" fmla="*/ 0 w 17"/>
                <a:gd name="T17" fmla="*/ 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0" y="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1" name="Freeform 286"/>
            <p:cNvSpPr>
              <a:spLocks/>
            </p:cNvSpPr>
            <p:nvPr/>
          </p:nvSpPr>
          <p:spPr bwMode="auto">
            <a:xfrm>
              <a:off x="2043" y="1391"/>
              <a:ext cx="17" cy="24"/>
            </a:xfrm>
            <a:custGeom>
              <a:avLst/>
              <a:gdLst>
                <a:gd name="T0" fmla="*/ 0 w 17"/>
                <a:gd name="T1" fmla="*/ 6 h 24"/>
                <a:gd name="T2" fmla="*/ 0 w 17"/>
                <a:gd name="T3" fmla="*/ 0 h 24"/>
                <a:gd name="T4" fmla="*/ 9 w 17"/>
                <a:gd name="T5" fmla="*/ 0 h 24"/>
                <a:gd name="T6" fmla="*/ 16 w 17"/>
                <a:gd name="T7" fmla="*/ 0 h 24"/>
                <a:gd name="T8" fmla="*/ 16 w 17"/>
                <a:gd name="T9" fmla="*/ 6 h 24"/>
                <a:gd name="T10" fmla="*/ 16 w 17"/>
                <a:gd name="T11" fmla="*/ 23 h 24"/>
                <a:gd name="T12" fmla="*/ 9 w 17"/>
                <a:gd name="T13" fmla="*/ 23 h 24"/>
                <a:gd name="T14" fmla="*/ 0 w 17"/>
                <a:gd name="T15" fmla="*/ 23 h 24"/>
                <a:gd name="T16" fmla="*/ 0 w 17"/>
                <a:gd name="T17" fmla="*/ 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0" y="6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2" name="Freeform 287"/>
            <p:cNvSpPr>
              <a:spLocks/>
            </p:cNvSpPr>
            <p:nvPr/>
          </p:nvSpPr>
          <p:spPr bwMode="auto">
            <a:xfrm>
              <a:off x="2106" y="1358"/>
              <a:ext cx="52" cy="67"/>
            </a:xfrm>
            <a:custGeom>
              <a:avLst/>
              <a:gdLst>
                <a:gd name="T0" fmla="*/ 1 w 52"/>
                <a:gd name="T1" fmla="*/ 64 h 67"/>
                <a:gd name="T2" fmla="*/ 0 w 52"/>
                <a:gd name="T3" fmla="*/ 49 h 67"/>
                <a:gd name="T4" fmla="*/ 2 w 52"/>
                <a:gd name="T5" fmla="*/ 40 h 67"/>
                <a:gd name="T6" fmla="*/ 1 w 52"/>
                <a:gd name="T7" fmla="*/ 25 h 67"/>
                <a:gd name="T8" fmla="*/ 2 w 52"/>
                <a:gd name="T9" fmla="*/ 15 h 67"/>
                <a:gd name="T10" fmla="*/ 1 w 52"/>
                <a:gd name="T11" fmla="*/ 0 h 67"/>
                <a:gd name="T12" fmla="*/ 14 w 52"/>
                <a:gd name="T13" fmla="*/ 0 h 67"/>
                <a:gd name="T14" fmla="*/ 28 w 52"/>
                <a:gd name="T15" fmla="*/ 1 h 67"/>
                <a:gd name="T16" fmla="*/ 38 w 52"/>
                <a:gd name="T17" fmla="*/ 1 h 67"/>
                <a:gd name="T18" fmla="*/ 50 w 52"/>
                <a:gd name="T19" fmla="*/ 1 h 67"/>
                <a:gd name="T20" fmla="*/ 49 w 52"/>
                <a:gd name="T21" fmla="*/ 14 h 67"/>
                <a:gd name="T22" fmla="*/ 50 w 52"/>
                <a:gd name="T23" fmla="*/ 27 h 67"/>
                <a:gd name="T24" fmla="*/ 49 w 52"/>
                <a:gd name="T25" fmla="*/ 35 h 67"/>
                <a:gd name="T26" fmla="*/ 51 w 52"/>
                <a:gd name="T27" fmla="*/ 49 h 67"/>
                <a:gd name="T28" fmla="*/ 49 w 52"/>
                <a:gd name="T29" fmla="*/ 66 h 67"/>
                <a:gd name="T30" fmla="*/ 1 w 52"/>
                <a:gd name="T31" fmla="*/ 64 h 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67"/>
                <a:gd name="T50" fmla="*/ 52 w 52"/>
                <a:gd name="T51" fmla="*/ 67 h 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67">
                  <a:moveTo>
                    <a:pt x="1" y="64"/>
                  </a:moveTo>
                  <a:lnTo>
                    <a:pt x="0" y="49"/>
                  </a:lnTo>
                  <a:lnTo>
                    <a:pt x="2" y="40"/>
                  </a:lnTo>
                  <a:lnTo>
                    <a:pt x="1" y="25"/>
                  </a:lnTo>
                  <a:lnTo>
                    <a:pt x="2" y="15"/>
                  </a:lnTo>
                  <a:lnTo>
                    <a:pt x="1" y="0"/>
                  </a:lnTo>
                  <a:lnTo>
                    <a:pt x="14" y="0"/>
                  </a:lnTo>
                  <a:lnTo>
                    <a:pt x="28" y="1"/>
                  </a:lnTo>
                  <a:lnTo>
                    <a:pt x="38" y="1"/>
                  </a:lnTo>
                  <a:lnTo>
                    <a:pt x="50" y="1"/>
                  </a:lnTo>
                  <a:lnTo>
                    <a:pt x="49" y="14"/>
                  </a:lnTo>
                  <a:lnTo>
                    <a:pt x="50" y="27"/>
                  </a:lnTo>
                  <a:lnTo>
                    <a:pt x="49" y="35"/>
                  </a:lnTo>
                  <a:lnTo>
                    <a:pt x="51" y="49"/>
                  </a:lnTo>
                  <a:lnTo>
                    <a:pt x="49" y="66"/>
                  </a:lnTo>
                  <a:lnTo>
                    <a:pt x="1" y="6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3" name="Freeform 288"/>
            <p:cNvSpPr>
              <a:spLocks/>
            </p:cNvSpPr>
            <p:nvPr/>
          </p:nvSpPr>
          <p:spPr bwMode="auto">
            <a:xfrm>
              <a:off x="2115" y="1365"/>
              <a:ext cx="17" cy="23"/>
            </a:xfrm>
            <a:custGeom>
              <a:avLst/>
              <a:gdLst>
                <a:gd name="T0" fmla="*/ 0 w 17"/>
                <a:gd name="T1" fmla="*/ 7 h 23"/>
                <a:gd name="T2" fmla="*/ 0 w 17"/>
                <a:gd name="T3" fmla="*/ 0 h 23"/>
                <a:gd name="T4" fmla="*/ 6 w 17"/>
                <a:gd name="T5" fmla="*/ 0 h 23"/>
                <a:gd name="T6" fmla="*/ 16 w 17"/>
                <a:gd name="T7" fmla="*/ 0 h 23"/>
                <a:gd name="T8" fmla="*/ 16 w 17"/>
                <a:gd name="T9" fmla="*/ 7 h 23"/>
                <a:gd name="T10" fmla="*/ 16 w 17"/>
                <a:gd name="T11" fmla="*/ 22 h 23"/>
                <a:gd name="T12" fmla="*/ 9 w 17"/>
                <a:gd name="T13" fmla="*/ 22 h 23"/>
                <a:gd name="T14" fmla="*/ 0 w 17"/>
                <a:gd name="T15" fmla="*/ 22 h 23"/>
                <a:gd name="T16" fmla="*/ 0 w 17"/>
                <a:gd name="T17" fmla="*/ 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3"/>
                <a:gd name="T29" fmla="*/ 17 w 17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3">
                  <a:moveTo>
                    <a:pt x="0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22"/>
                  </a:lnTo>
                  <a:lnTo>
                    <a:pt x="9" y="22"/>
                  </a:lnTo>
                  <a:lnTo>
                    <a:pt x="0" y="22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4" name="Freeform 289"/>
            <p:cNvSpPr>
              <a:spLocks/>
            </p:cNvSpPr>
            <p:nvPr/>
          </p:nvSpPr>
          <p:spPr bwMode="auto">
            <a:xfrm>
              <a:off x="2134" y="1365"/>
              <a:ext cx="17" cy="25"/>
            </a:xfrm>
            <a:custGeom>
              <a:avLst/>
              <a:gdLst>
                <a:gd name="T0" fmla="*/ 0 w 17"/>
                <a:gd name="T1" fmla="*/ 7 h 25"/>
                <a:gd name="T2" fmla="*/ 0 w 17"/>
                <a:gd name="T3" fmla="*/ 0 h 25"/>
                <a:gd name="T4" fmla="*/ 9 w 17"/>
                <a:gd name="T5" fmla="*/ 1 h 25"/>
                <a:gd name="T6" fmla="*/ 16 w 17"/>
                <a:gd name="T7" fmla="*/ 1 h 25"/>
                <a:gd name="T8" fmla="*/ 16 w 17"/>
                <a:gd name="T9" fmla="*/ 8 h 25"/>
                <a:gd name="T10" fmla="*/ 16 w 17"/>
                <a:gd name="T11" fmla="*/ 24 h 25"/>
                <a:gd name="T12" fmla="*/ 9 w 17"/>
                <a:gd name="T13" fmla="*/ 23 h 25"/>
                <a:gd name="T14" fmla="*/ 0 w 17"/>
                <a:gd name="T15" fmla="*/ 23 h 25"/>
                <a:gd name="T16" fmla="*/ 0 w 17"/>
                <a:gd name="T17" fmla="*/ 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5"/>
                <a:gd name="T29" fmla="*/ 17 w 17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5">
                  <a:moveTo>
                    <a:pt x="0" y="7"/>
                  </a:moveTo>
                  <a:lnTo>
                    <a:pt x="0" y="0"/>
                  </a:lnTo>
                  <a:lnTo>
                    <a:pt x="9" y="1"/>
                  </a:lnTo>
                  <a:lnTo>
                    <a:pt x="16" y="1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5" name="Freeform 290"/>
            <p:cNvSpPr>
              <a:spLocks/>
            </p:cNvSpPr>
            <p:nvPr/>
          </p:nvSpPr>
          <p:spPr bwMode="auto">
            <a:xfrm>
              <a:off x="2134" y="1394"/>
              <a:ext cx="17" cy="23"/>
            </a:xfrm>
            <a:custGeom>
              <a:avLst/>
              <a:gdLst>
                <a:gd name="T0" fmla="*/ 0 w 17"/>
                <a:gd name="T1" fmla="*/ 5 h 23"/>
                <a:gd name="T2" fmla="*/ 0 w 17"/>
                <a:gd name="T3" fmla="*/ 0 h 23"/>
                <a:gd name="T4" fmla="*/ 9 w 17"/>
                <a:gd name="T5" fmla="*/ 0 h 23"/>
                <a:gd name="T6" fmla="*/ 16 w 17"/>
                <a:gd name="T7" fmla="*/ 0 h 23"/>
                <a:gd name="T8" fmla="*/ 16 w 17"/>
                <a:gd name="T9" fmla="*/ 5 h 23"/>
                <a:gd name="T10" fmla="*/ 16 w 17"/>
                <a:gd name="T11" fmla="*/ 22 h 23"/>
                <a:gd name="T12" fmla="*/ 9 w 17"/>
                <a:gd name="T13" fmla="*/ 22 h 23"/>
                <a:gd name="T14" fmla="*/ 0 w 17"/>
                <a:gd name="T15" fmla="*/ 22 h 23"/>
                <a:gd name="T16" fmla="*/ 0 w 17"/>
                <a:gd name="T17" fmla="*/ 5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3"/>
                <a:gd name="T29" fmla="*/ 17 w 17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3">
                  <a:moveTo>
                    <a:pt x="0" y="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6" y="22"/>
                  </a:lnTo>
                  <a:lnTo>
                    <a:pt x="9" y="22"/>
                  </a:lnTo>
                  <a:lnTo>
                    <a:pt x="0" y="22"/>
                  </a:ln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6" name="Freeform 291"/>
            <p:cNvSpPr>
              <a:spLocks/>
            </p:cNvSpPr>
            <p:nvPr/>
          </p:nvSpPr>
          <p:spPr bwMode="auto">
            <a:xfrm>
              <a:off x="2115" y="1394"/>
              <a:ext cx="17" cy="23"/>
            </a:xfrm>
            <a:custGeom>
              <a:avLst/>
              <a:gdLst>
                <a:gd name="T0" fmla="*/ 0 w 17"/>
                <a:gd name="T1" fmla="*/ 5 h 23"/>
                <a:gd name="T2" fmla="*/ 0 w 17"/>
                <a:gd name="T3" fmla="*/ 0 h 23"/>
                <a:gd name="T4" fmla="*/ 6 w 17"/>
                <a:gd name="T5" fmla="*/ 0 h 23"/>
                <a:gd name="T6" fmla="*/ 16 w 17"/>
                <a:gd name="T7" fmla="*/ 0 h 23"/>
                <a:gd name="T8" fmla="*/ 14 w 17"/>
                <a:gd name="T9" fmla="*/ 5 h 23"/>
                <a:gd name="T10" fmla="*/ 16 w 17"/>
                <a:gd name="T11" fmla="*/ 22 h 23"/>
                <a:gd name="T12" fmla="*/ 9 w 17"/>
                <a:gd name="T13" fmla="*/ 22 h 23"/>
                <a:gd name="T14" fmla="*/ 0 w 17"/>
                <a:gd name="T15" fmla="*/ 22 h 23"/>
                <a:gd name="T16" fmla="*/ 0 w 17"/>
                <a:gd name="T17" fmla="*/ 5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3"/>
                <a:gd name="T29" fmla="*/ 17 w 17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3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14" y="5"/>
                  </a:lnTo>
                  <a:lnTo>
                    <a:pt x="16" y="22"/>
                  </a:lnTo>
                  <a:lnTo>
                    <a:pt x="9" y="22"/>
                  </a:lnTo>
                  <a:lnTo>
                    <a:pt x="0" y="22"/>
                  </a:ln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7" name="Freeform 292"/>
            <p:cNvSpPr>
              <a:spLocks/>
            </p:cNvSpPr>
            <p:nvPr/>
          </p:nvSpPr>
          <p:spPr bwMode="auto">
            <a:xfrm>
              <a:off x="2180" y="1361"/>
              <a:ext cx="51" cy="65"/>
            </a:xfrm>
            <a:custGeom>
              <a:avLst/>
              <a:gdLst>
                <a:gd name="T0" fmla="*/ 0 w 51"/>
                <a:gd name="T1" fmla="*/ 63 h 65"/>
                <a:gd name="T2" fmla="*/ 0 w 51"/>
                <a:gd name="T3" fmla="*/ 49 h 65"/>
                <a:gd name="T4" fmla="*/ 1 w 51"/>
                <a:gd name="T5" fmla="*/ 39 h 65"/>
                <a:gd name="T6" fmla="*/ 0 w 51"/>
                <a:gd name="T7" fmla="*/ 25 h 65"/>
                <a:gd name="T8" fmla="*/ 1 w 51"/>
                <a:gd name="T9" fmla="*/ 14 h 65"/>
                <a:gd name="T10" fmla="*/ 1 w 51"/>
                <a:gd name="T11" fmla="*/ 0 h 65"/>
                <a:gd name="T12" fmla="*/ 14 w 51"/>
                <a:gd name="T13" fmla="*/ 0 h 65"/>
                <a:gd name="T14" fmla="*/ 27 w 51"/>
                <a:gd name="T15" fmla="*/ 1 h 65"/>
                <a:gd name="T16" fmla="*/ 38 w 51"/>
                <a:gd name="T17" fmla="*/ 1 h 65"/>
                <a:gd name="T18" fmla="*/ 49 w 51"/>
                <a:gd name="T19" fmla="*/ 2 h 65"/>
                <a:gd name="T20" fmla="*/ 48 w 51"/>
                <a:gd name="T21" fmla="*/ 14 h 65"/>
                <a:gd name="T22" fmla="*/ 49 w 51"/>
                <a:gd name="T23" fmla="*/ 26 h 65"/>
                <a:gd name="T24" fmla="*/ 48 w 51"/>
                <a:gd name="T25" fmla="*/ 34 h 65"/>
                <a:gd name="T26" fmla="*/ 50 w 51"/>
                <a:gd name="T27" fmla="*/ 48 h 65"/>
                <a:gd name="T28" fmla="*/ 48 w 51"/>
                <a:gd name="T29" fmla="*/ 64 h 65"/>
                <a:gd name="T30" fmla="*/ 0 w 51"/>
                <a:gd name="T31" fmla="*/ 63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"/>
                <a:gd name="T49" fmla="*/ 0 h 65"/>
                <a:gd name="T50" fmla="*/ 51 w 51"/>
                <a:gd name="T51" fmla="*/ 65 h 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" h="65">
                  <a:moveTo>
                    <a:pt x="0" y="63"/>
                  </a:moveTo>
                  <a:lnTo>
                    <a:pt x="0" y="49"/>
                  </a:lnTo>
                  <a:lnTo>
                    <a:pt x="1" y="39"/>
                  </a:lnTo>
                  <a:lnTo>
                    <a:pt x="0" y="25"/>
                  </a:lnTo>
                  <a:lnTo>
                    <a:pt x="1" y="14"/>
                  </a:lnTo>
                  <a:lnTo>
                    <a:pt x="1" y="0"/>
                  </a:lnTo>
                  <a:lnTo>
                    <a:pt x="14" y="0"/>
                  </a:lnTo>
                  <a:lnTo>
                    <a:pt x="27" y="1"/>
                  </a:lnTo>
                  <a:lnTo>
                    <a:pt x="38" y="1"/>
                  </a:lnTo>
                  <a:lnTo>
                    <a:pt x="49" y="2"/>
                  </a:lnTo>
                  <a:lnTo>
                    <a:pt x="48" y="14"/>
                  </a:lnTo>
                  <a:lnTo>
                    <a:pt x="49" y="26"/>
                  </a:lnTo>
                  <a:lnTo>
                    <a:pt x="48" y="34"/>
                  </a:lnTo>
                  <a:lnTo>
                    <a:pt x="50" y="48"/>
                  </a:lnTo>
                  <a:lnTo>
                    <a:pt x="48" y="64"/>
                  </a:lnTo>
                  <a:lnTo>
                    <a:pt x="0" y="6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" name="Freeform 293"/>
            <p:cNvSpPr>
              <a:spLocks/>
            </p:cNvSpPr>
            <p:nvPr/>
          </p:nvSpPr>
          <p:spPr bwMode="auto">
            <a:xfrm>
              <a:off x="2188" y="1368"/>
              <a:ext cx="17" cy="24"/>
            </a:xfrm>
            <a:custGeom>
              <a:avLst/>
              <a:gdLst>
                <a:gd name="T0" fmla="*/ 0 w 17"/>
                <a:gd name="T1" fmla="*/ 7 h 24"/>
                <a:gd name="T2" fmla="*/ 0 w 17"/>
                <a:gd name="T3" fmla="*/ 0 h 24"/>
                <a:gd name="T4" fmla="*/ 8 w 17"/>
                <a:gd name="T5" fmla="*/ 0 h 24"/>
                <a:gd name="T6" fmla="*/ 16 w 17"/>
                <a:gd name="T7" fmla="*/ 0 h 24"/>
                <a:gd name="T8" fmla="*/ 16 w 17"/>
                <a:gd name="T9" fmla="*/ 7 h 24"/>
                <a:gd name="T10" fmla="*/ 16 w 17"/>
                <a:gd name="T11" fmla="*/ 23 h 24"/>
                <a:gd name="T12" fmla="*/ 9 w 17"/>
                <a:gd name="T13" fmla="*/ 23 h 24"/>
                <a:gd name="T14" fmla="*/ 0 w 17"/>
                <a:gd name="T15" fmla="*/ 23 h 24"/>
                <a:gd name="T16" fmla="*/ 0 w 17"/>
                <a:gd name="T17" fmla="*/ 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0" y="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" name="Freeform 294"/>
            <p:cNvSpPr>
              <a:spLocks/>
            </p:cNvSpPr>
            <p:nvPr/>
          </p:nvSpPr>
          <p:spPr bwMode="auto">
            <a:xfrm>
              <a:off x="2207" y="1368"/>
              <a:ext cx="17" cy="24"/>
            </a:xfrm>
            <a:custGeom>
              <a:avLst/>
              <a:gdLst>
                <a:gd name="T0" fmla="*/ 1 w 17"/>
                <a:gd name="T1" fmla="*/ 7 h 24"/>
                <a:gd name="T2" fmla="*/ 1 w 17"/>
                <a:gd name="T3" fmla="*/ 0 h 24"/>
                <a:gd name="T4" fmla="*/ 8 w 17"/>
                <a:gd name="T5" fmla="*/ 0 h 24"/>
                <a:gd name="T6" fmla="*/ 16 w 17"/>
                <a:gd name="T7" fmla="*/ 0 h 24"/>
                <a:gd name="T8" fmla="*/ 16 w 17"/>
                <a:gd name="T9" fmla="*/ 7 h 24"/>
                <a:gd name="T10" fmla="*/ 16 w 17"/>
                <a:gd name="T11" fmla="*/ 23 h 24"/>
                <a:gd name="T12" fmla="*/ 9 w 17"/>
                <a:gd name="T13" fmla="*/ 23 h 24"/>
                <a:gd name="T14" fmla="*/ 0 w 17"/>
                <a:gd name="T15" fmla="*/ 23 h 24"/>
                <a:gd name="T16" fmla="*/ 1 w 17"/>
                <a:gd name="T17" fmla="*/ 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1" y="7"/>
                  </a:moveTo>
                  <a:lnTo>
                    <a:pt x="1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1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" name="Freeform 295"/>
            <p:cNvSpPr>
              <a:spLocks/>
            </p:cNvSpPr>
            <p:nvPr/>
          </p:nvSpPr>
          <p:spPr bwMode="auto">
            <a:xfrm>
              <a:off x="2207" y="1396"/>
              <a:ext cx="17" cy="24"/>
            </a:xfrm>
            <a:custGeom>
              <a:avLst/>
              <a:gdLst>
                <a:gd name="T0" fmla="*/ 1 w 17"/>
                <a:gd name="T1" fmla="*/ 6 h 24"/>
                <a:gd name="T2" fmla="*/ 1 w 17"/>
                <a:gd name="T3" fmla="*/ 0 h 24"/>
                <a:gd name="T4" fmla="*/ 8 w 17"/>
                <a:gd name="T5" fmla="*/ 1 h 24"/>
                <a:gd name="T6" fmla="*/ 16 w 17"/>
                <a:gd name="T7" fmla="*/ 1 h 24"/>
                <a:gd name="T8" fmla="*/ 16 w 17"/>
                <a:gd name="T9" fmla="*/ 6 h 24"/>
                <a:gd name="T10" fmla="*/ 16 w 17"/>
                <a:gd name="T11" fmla="*/ 23 h 24"/>
                <a:gd name="T12" fmla="*/ 9 w 17"/>
                <a:gd name="T13" fmla="*/ 22 h 24"/>
                <a:gd name="T14" fmla="*/ 0 w 17"/>
                <a:gd name="T15" fmla="*/ 22 h 24"/>
                <a:gd name="T16" fmla="*/ 1 w 17"/>
                <a:gd name="T17" fmla="*/ 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1" y="6"/>
                  </a:moveTo>
                  <a:lnTo>
                    <a:pt x="1" y="0"/>
                  </a:lnTo>
                  <a:lnTo>
                    <a:pt x="8" y="1"/>
                  </a:lnTo>
                  <a:lnTo>
                    <a:pt x="16" y="1"/>
                  </a:lnTo>
                  <a:lnTo>
                    <a:pt x="16" y="6"/>
                  </a:lnTo>
                  <a:lnTo>
                    <a:pt x="16" y="23"/>
                  </a:lnTo>
                  <a:lnTo>
                    <a:pt x="9" y="22"/>
                  </a:lnTo>
                  <a:lnTo>
                    <a:pt x="0" y="22"/>
                  </a:lnTo>
                  <a:lnTo>
                    <a:pt x="1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" name="Freeform 296"/>
            <p:cNvSpPr>
              <a:spLocks/>
            </p:cNvSpPr>
            <p:nvPr/>
          </p:nvSpPr>
          <p:spPr bwMode="auto">
            <a:xfrm>
              <a:off x="2188" y="1396"/>
              <a:ext cx="17" cy="24"/>
            </a:xfrm>
            <a:custGeom>
              <a:avLst/>
              <a:gdLst>
                <a:gd name="T0" fmla="*/ 0 w 17"/>
                <a:gd name="T1" fmla="*/ 6 h 24"/>
                <a:gd name="T2" fmla="*/ 0 w 17"/>
                <a:gd name="T3" fmla="*/ 0 h 24"/>
                <a:gd name="T4" fmla="*/ 8 w 17"/>
                <a:gd name="T5" fmla="*/ 1 h 24"/>
                <a:gd name="T6" fmla="*/ 16 w 17"/>
                <a:gd name="T7" fmla="*/ 1 h 24"/>
                <a:gd name="T8" fmla="*/ 16 w 17"/>
                <a:gd name="T9" fmla="*/ 6 h 24"/>
                <a:gd name="T10" fmla="*/ 16 w 17"/>
                <a:gd name="T11" fmla="*/ 23 h 24"/>
                <a:gd name="T12" fmla="*/ 9 w 17"/>
                <a:gd name="T13" fmla="*/ 22 h 24"/>
                <a:gd name="T14" fmla="*/ 0 w 17"/>
                <a:gd name="T15" fmla="*/ 22 h 24"/>
                <a:gd name="T16" fmla="*/ 0 w 17"/>
                <a:gd name="T17" fmla="*/ 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0" y="6"/>
                  </a:moveTo>
                  <a:lnTo>
                    <a:pt x="0" y="0"/>
                  </a:lnTo>
                  <a:lnTo>
                    <a:pt x="8" y="1"/>
                  </a:lnTo>
                  <a:lnTo>
                    <a:pt x="16" y="1"/>
                  </a:lnTo>
                  <a:lnTo>
                    <a:pt x="16" y="6"/>
                  </a:lnTo>
                  <a:lnTo>
                    <a:pt x="16" y="23"/>
                  </a:lnTo>
                  <a:lnTo>
                    <a:pt x="9" y="22"/>
                  </a:lnTo>
                  <a:lnTo>
                    <a:pt x="0" y="22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" name="Freeform 297"/>
            <p:cNvSpPr>
              <a:spLocks/>
            </p:cNvSpPr>
            <p:nvPr/>
          </p:nvSpPr>
          <p:spPr bwMode="auto">
            <a:xfrm>
              <a:off x="1963" y="1444"/>
              <a:ext cx="52" cy="66"/>
            </a:xfrm>
            <a:custGeom>
              <a:avLst/>
              <a:gdLst>
                <a:gd name="T0" fmla="*/ 1 w 52"/>
                <a:gd name="T1" fmla="*/ 62 h 66"/>
                <a:gd name="T2" fmla="*/ 0 w 52"/>
                <a:gd name="T3" fmla="*/ 49 h 66"/>
                <a:gd name="T4" fmla="*/ 3 w 52"/>
                <a:gd name="T5" fmla="*/ 39 h 66"/>
                <a:gd name="T6" fmla="*/ 1 w 52"/>
                <a:gd name="T7" fmla="*/ 24 h 66"/>
                <a:gd name="T8" fmla="*/ 3 w 52"/>
                <a:gd name="T9" fmla="*/ 14 h 66"/>
                <a:gd name="T10" fmla="*/ 2 w 52"/>
                <a:gd name="T11" fmla="*/ 0 h 66"/>
                <a:gd name="T12" fmla="*/ 16 w 52"/>
                <a:gd name="T13" fmla="*/ 0 h 66"/>
                <a:gd name="T14" fmla="*/ 28 w 52"/>
                <a:gd name="T15" fmla="*/ 1 h 66"/>
                <a:gd name="T16" fmla="*/ 41 w 52"/>
                <a:gd name="T17" fmla="*/ 1 h 66"/>
                <a:gd name="T18" fmla="*/ 50 w 52"/>
                <a:gd name="T19" fmla="*/ 1 h 66"/>
                <a:gd name="T20" fmla="*/ 50 w 52"/>
                <a:gd name="T21" fmla="*/ 13 h 66"/>
                <a:gd name="T22" fmla="*/ 51 w 52"/>
                <a:gd name="T23" fmla="*/ 26 h 66"/>
                <a:gd name="T24" fmla="*/ 50 w 52"/>
                <a:gd name="T25" fmla="*/ 34 h 66"/>
                <a:gd name="T26" fmla="*/ 51 w 52"/>
                <a:gd name="T27" fmla="*/ 48 h 66"/>
                <a:gd name="T28" fmla="*/ 50 w 52"/>
                <a:gd name="T29" fmla="*/ 65 h 66"/>
                <a:gd name="T30" fmla="*/ 1 w 52"/>
                <a:gd name="T31" fmla="*/ 62 h 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66"/>
                <a:gd name="T50" fmla="*/ 52 w 52"/>
                <a:gd name="T51" fmla="*/ 66 h 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66">
                  <a:moveTo>
                    <a:pt x="1" y="62"/>
                  </a:moveTo>
                  <a:lnTo>
                    <a:pt x="0" y="49"/>
                  </a:lnTo>
                  <a:lnTo>
                    <a:pt x="3" y="39"/>
                  </a:lnTo>
                  <a:lnTo>
                    <a:pt x="1" y="24"/>
                  </a:lnTo>
                  <a:lnTo>
                    <a:pt x="3" y="14"/>
                  </a:lnTo>
                  <a:lnTo>
                    <a:pt x="2" y="0"/>
                  </a:lnTo>
                  <a:lnTo>
                    <a:pt x="16" y="0"/>
                  </a:lnTo>
                  <a:lnTo>
                    <a:pt x="28" y="1"/>
                  </a:lnTo>
                  <a:lnTo>
                    <a:pt x="41" y="1"/>
                  </a:lnTo>
                  <a:lnTo>
                    <a:pt x="50" y="1"/>
                  </a:lnTo>
                  <a:lnTo>
                    <a:pt x="50" y="13"/>
                  </a:lnTo>
                  <a:lnTo>
                    <a:pt x="51" y="26"/>
                  </a:lnTo>
                  <a:lnTo>
                    <a:pt x="50" y="34"/>
                  </a:lnTo>
                  <a:lnTo>
                    <a:pt x="51" y="48"/>
                  </a:lnTo>
                  <a:lnTo>
                    <a:pt x="50" y="65"/>
                  </a:lnTo>
                  <a:lnTo>
                    <a:pt x="1" y="6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" name="Freeform 298"/>
            <p:cNvSpPr>
              <a:spLocks/>
            </p:cNvSpPr>
            <p:nvPr/>
          </p:nvSpPr>
          <p:spPr bwMode="auto">
            <a:xfrm>
              <a:off x="1972" y="1451"/>
              <a:ext cx="17" cy="22"/>
            </a:xfrm>
            <a:custGeom>
              <a:avLst/>
              <a:gdLst>
                <a:gd name="T0" fmla="*/ 1 w 17"/>
                <a:gd name="T1" fmla="*/ 6 h 22"/>
                <a:gd name="T2" fmla="*/ 1 w 17"/>
                <a:gd name="T3" fmla="*/ 0 h 22"/>
                <a:gd name="T4" fmla="*/ 8 w 17"/>
                <a:gd name="T5" fmla="*/ 0 h 22"/>
                <a:gd name="T6" fmla="*/ 16 w 17"/>
                <a:gd name="T7" fmla="*/ 0 h 22"/>
                <a:gd name="T8" fmla="*/ 16 w 17"/>
                <a:gd name="T9" fmla="*/ 6 h 22"/>
                <a:gd name="T10" fmla="*/ 16 w 17"/>
                <a:gd name="T11" fmla="*/ 21 h 22"/>
                <a:gd name="T12" fmla="*/ 8 w 17"/>
                <a:gd name="T13" fmla="*/ 21 h 22"/>
                <a:gd name="T14" fmla="*/ 0 w 17"/>
                <a:gd name="T15" fmla="*/ 21 h 22"/>
                <a:gd name="T16" fmla="*/ 1 w 17"/>
                <a:gd name="T17" fmla="*/ 6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2"/>
                <a:gd name="T29" fmla="*/ 17 w 17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2">
                  <a:moveTo>
                    <a:pt x="1" y="6"/>
                  </a:moveTo>
                  <a:lnTo>
                    <a:pt x="1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6" y="21"/>
                  </a:lnTo>
                  <a:lnTo>
                    <a:pt x="8" y="21"/>
                  </a:lnTo>
                  <a:lnTo>
                    <a:pt x="0" y="21"/>
                  </a:lnTo>
                  <a:lnTo>
                    <a:pt x="1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" name="Freeform 299"/>
            <p:cNvSpPr>
              <a:spLocks/>
            </p:cNvSpPr>
            <p:nvPr/>
          </p:nvSpPr>
          <p:spPr bwMode="auto">
            <a:xfrm>
              <a:off x="1992" y="1451"/>
              <a:ext cx="17" cy="24"/>
            </a:xfrm>
            <a:custGeom>
              <a:avLst/>
              <a:gdLst>
                <a:gd name="T0" fmla="*/ 1 w 17"/>
                <a:gd name="T1" fmla="*/ 6 h 24"/>
                <a:gd name="T2" fmla="*/ 1 w 17"/>
                <a:gd name="T3" fmla="*/ 0 h 24"/>
                <a:gd name="T4" fmla="*/ 9 w 17"/>
                <a:gd name="T5" fmla="*/ 0 h 24"/>
                <a:gd name="T6" fmla="*/ 16 w 17"/>
                <a:gd name="T7" fmla="*/ 0 h 24"/>
                <a:gd name="T8" fmla="*/ 14 w 17"/>
                <a:gd name="T9" fmla="*/ 6 h 24"/>
                <a:gd name="T10" fmla="*/ 16 w 17"/>
                <a:gd name="T11" fmla="*/ 23 h 24"/>
                <a:gd name="T12" fmla="*/ 9 w 17"/>
                <a:gd name="T13" fmla="*/ 22 h 24"/>
                <a:gd name="T14" fmla="*/ 0 w 17"/>
                <a:gd name="T15" fmla="*/ 22 h 24"/>
                <a:gd name="T16" fmla="*/ 1 w 17"/>
                <a:gd name="T17" fmla="*/ 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1" y="6"/>
                  </a:moveTo>
                  <a:lnTo>
                    <a:pt x="1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4" y="6"/>
                  </a:lnTo>
                  <a:lnTo>
                    <a:pt x="16" y="23"/>
                  </a:lnTo>
                  <a:lnTo>
                    <a:pt x="9" y="22"/>
                  </a:lnTo>
                  <a:lnTo>
                    <a:pt x="0" y="22"/>
                  </a:lnTo>
                  <a:lnTo>
                    <a:pt x="1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" name="Freeform 300"/>
            <p:cNvSpPr>
              <a:spLocks/>
            </p:cNvSpPr>
            <p:nvPr/>
          </p:nvSpPr>
          <p:spPr bwMode="auto">
            <a:xfrm>
              <a:off x="1992" y="1478"/>
              <a:ext cx="17" cy="24"/>
            </a:xfrm>
            <a:custGeom>
              <a:avLst/>
              <a:gdLst>
                <a:gd name="T0" fmla="*/ 1 w 17"/>
                <a:gd name="T1" fmla="*/ 7 h 24"/>
                <a:gd name="T2" fmla="*/ 1 w 17"/>
                <a:gd name="T3" fmla="*/ 0 h 24"/>
                <a:gd name="T4" fmla="*/ 9 w 17"/>
                <a:gd name="T5" fmla="*/ 1 h 24"/>
                <a:gd name="T6" fmla="*/ 16 w 17"/>
                <a:gd name="T7" fmla="*/ 1 h 24"/>
                <a:gd name="T8" fmla="*/ 14 w 17"/>
                <a:gd name="T9" fmla="*/ 7 h 24"/>
                <a:gd name="T10" fmla="*/ 16 w 17"/>
                <a:gd name="T11" fmla="*/ 23 h 24"/>
                <a:gd name="T12" fmla="*/ 9 w 17"/>
                <a:gd name="T13" fmla="*/ 23 h 24"/>
                <a:gd name="T14" fmla="*/ 0 w 17"/>
                <a:gd name="T15" fmla="*/ 23 h 24"/>
                <a:gd name="T16" fmla="*/ 1 w 17"/>
                <a:gd name="T17" fmla="*/ 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1" y="7"/>
                  </a:moveTo>
                  <a:lnTo>
                    <a:pt x="1" y="0"/>
                  </a:lnTo>
                  <a:lnTo>
                    <a:pt x="9" y="1"/>
                  </a:lnTo>
                  <a:lnTo>
                    <a:pt x="16" y="1"/>
                  </a:lnTo>
                  <a:lnTo>
                    <a:pt x="14" y="7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1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" name="Freeform 301"/>
            <p:cNvSpPr>
              <a:spLocks/>
            </p:cNvSpPr>
            <p:nvPr/>
          </p:nvSpPr>
          <p:spPr bwMode="auto">
            <a:xfrm>
              <a:off x="1972" y="1478"/>
              <a:ext cx="17" cy="24"/>
            </a:xfrm>
            <a:custGeom>
              <a:avLst/>
              <a:gdLst>
                <a:gd name="T0" fmla="*/ 0 w 17"/>
                <a:gd name="T1" fmla="*/ 7 h 24"/>
                <a:gd name="T2" fmla="*/ 0 w 17"/>
                <a:gd name="T3" fmla="*/ 0 h 24"/>
                <a:gd name="T4" fmla="*/ 7 w 17"/>
                <a:gd name="T5" fmla="*/ 1 h 24"/>
                <a:gd name="T6" fmla="*/ 16 w 17"/>
                <a:gd name="T7" fmla="*/ 2 h 24"/>
                <a:gd name="T8" fmla="*/ 16 w 17"/>
                <a:gd name="T9" fmla="*/ 7 h 24"/>
                <a:gd name="T10" fmla="*/ 16 w 17"/>
                <a:gd name="T11" fmla="*/ 23 h 24"/>
                <a:gd name="T12" fmla="*/ 8 w 17"/>
                <a:gd name="T13" fmla="*/ 23 h 24"/>
                <a:gd name="T14" fmla="*/ 0 w 17"/>
                <a:gd name="T15" fmla="*/ 23 h 24"/>
                <a:gd name="T16" fmla="*/ 0 w 17"/>
                <a:gd name="T17" fmla="*/ 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0" y="7"/>
                  </a:moveTo>
                  <a:lnTo>
                    <a:pt x="0" y="0"/>
                  </a:lnTo>
                  <a:lnTo>
                    <a:pt x="7" y="1"/>
                  </a:lnTo>
                  <a:lnTo>
                    <a:pt x="16" y="2"/>
                  </a:lnTo>
                  <a:lnTo>
                    <a:pt x="16" y="7"/>
                  </a:lnTo>
                  <a:lnTo>
                    <a:pt x="16" y="23"/>
                  </a:lnTo>
                  <a:lnTo>
                    <a:pt x="8" y="23"/>
                  </a:lnTo>
                  <a:lnTo>
                    <a:pt x="0" y="23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" name="Freeform 302"/>
            <p:cNvSpPr>
              <a:spLocks/>
            </p:cNvSpPr>
            <p:nvPr/>
          </p:nvSpPr>
          <p:spPr bwMode="auto">
            <a:xfrm>
              <a:off x="2180" y="1451"/>
              <a:ext cx="51" cy="66"/>
            </a:xfrm>
            <a:custGeom>
              <a:avLst/>
              <a:gdLst>
                <a:gd name="T0" fmla="*/ 0 w 51"/>
                <a:gd name="T1" fmla="*/ 63 h 66"/>
                <a:gd name="T2" fmla="*/ 0 w 51"/>
                <a:gd name="T3" fmla="*/ 48 h 66"/>
                <a:gd name="T4" fmla="*/ 1 w 51"/>
                <a:gd name="T5" fmla="*/ 40 h 66"/>
                <a:gd name="T6" fmla="*/ 0 w 51"/>
                <a:gd name="T7" fmla="*/ 24 h 66"/>
                <a:gd name="T8" fmla="*/ 1 w 51"/>
                <a:gd name="T9" fmla="*/ 13 h 66"/>
                <a:gd name="T10" fmla="*/ 1 w 51"/>
                <a:gd name="T11" fmla="*/ 0 h 66"/>
                <a:gd name="T12" fmla="*/ 14 w 51"/>
                <a:gd name="T13" fmla="*/ 0 h 66"/>
                <a:gd name="T14" fmla="*/ 27 w 51"/>
                <a:gd name="T15" fmla="*/ 0 h 66"/>
                <a:gd name="T16" fmla="*/ 38 w 51"/>
                <a:gd name="T17" fmla="*/ 0 h 66"/>
                <a:gd name="T18" fmla="*/ 49 w 51"/>
                <a:gd name="T19" fmla="*/ 0 h 66"/>
                <a:gd name="T20" fmla="*/ 48 w 51"/>
                <a:gd name="T21" fmla="*/ 12 h 66"/>
                <a:gd name="T22" fmla="*/ 49 w 51"/>
                <a:gd name="T23" fmla="*/ 25 h 66"/>
                <a:gd name="T24" fmla="*/ 48 w 51"/>
                <a:gd name="T25" fmla="*/ 34 h 66"/>
                <a:gd name="T26" fmla="*/ 50 w 51"/>
                <a:gd name="T27" fmla="*/ 47 h 66"/>
                <a:gd name="T28" fmla="*/ 48 w 51"/>
                <a:gd name="T29" fmla="*/ 65 h 66"/>
                <a:gd name="T30" fmla="*/ 0 w 51"/>
                <a:gd name="T31" fmla="*/ 63 h 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"/>
                <a:gd name="T49" fmla="*/ 0 h 66"/>
                <a:gd name="T50" fmla="*/ 51 w 51"/>
                <a:gd name="T51" fmla="*/ 66 h 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" h="66">
                  <a:moveTo>
                    <a:pt x="0" y="63"/>
                  </a:moveTo>
                  <a:lnTo>
                    <a:pt x="0" y="48"/>
                  </a:lnTo>
                  <a:lnTo>
                    <a:pt x="1" y="40"/>
                  </a:lnTo>
                  <a:lnTo>
                    <a:pt x="0" y="24"/>
                  </a:lnTo>
                  <a:lnTo>
                    <a:pt x="1" y="13"/>
                  </a:lnTo>
                  <a:lnTo>
                    <a:pt x="1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8" y="12"/>
                  </a:lnTo>
                  <a:lnTo>
                    <a:pt x="49" y="25"/>
                  </a:lnTo>
                  <a:lnTo>
                    <a:pt x="48" y="34"/>
                  </a:lnTo>
                  <a:lnTo>
                    <a:pt x="50" y="47"/>
                  </a:lnTo>
                  <a:lnTo>
                    <a:pt x="48" y="65"/>
                  </a:lnTo>
                  <a:lnTo>
                    <a:pt x="0" y="6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8" name="Freeform 303"/>
            <p:cNvSpPr>
              <a:spLocks/>
            </p:cNvSpPr>
            <p:nvPr/>
          </p:nvSpPr>
          <p:spPr bwMode="auto">
            <a:xfrm>
              <a:off x="2188" y="1457"/>
              <a:ext cx="17" cy="24"/>
            </a:xfrm>
            <a:custGeom>
              <a:avLst/>
              <a:gdLst>
                <a:gd name="T0" fmla="*/ 0 w 17"/>
                <a:gd name="T1" fmla="*/ 6 h 24"/>
                <a:gd name="T2" fmla="*/ 0 w 17"/>
                <a:gd name="T3" fmla="*/ 0 h 24"/>
                <a:gd name="T4" fmla="*/ 8 w 17"/>
                <a:gd name="T5" fmla="*/ 0 h 24"/>
                <a:gd name="T6" fmla="*/ 16 w 17"/>
                <a:gd name="T7" fmla="*/ 1 h 24"/>
                <a:gd name="T8" fmla="*/ 16 w 17"/>
                <a:gd name="T9" fmla="*/ 6 h 24"/>
                <a:gd name="T10" fmla="*/ 16 w 17"/>
                <a:gd name="T11" fmla="*/ 23 h 24"/>
                <a:gd name="T12" fmla="*/ 9 w 17"/>
                <a:gd name="T13" fmla="*/ 23 h 24"/>
                <a:gd name="T14" fmla="*/ 0 w 17"/>
                <a:gd name="T15" fmla="*/ 23 h 24"/>
                <a:gd name="T16" fmla="*/ 0 w 17"/>
                <a:gd name="T17" fmla="*/ 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0" y="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16" y="6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" name="Freeform 304"/>
            <p:cNvSpPr>
              <a:spLocks/>
            </p:cNvSpPr>
            <p:nvPr/>
          </p:nvSpPr>
          <p:spPr bwMode="auto">
            <a:xfrm>
              <a:off x="2207" y="1458"/>
              <a:ext cx="17" cy="25"/>
            </a:xfrm>
            <a:custGeom>
              <a:avLst/>
              <a:gdLst>
                <a:gd name="T0" fmla="*/ 1 w 17"/>
                <a:gd name="T1" fmla="*/ 6 h 25"/>
                <a:gd name="T2" fmla="*/ 1 w 17"/>
                <a:gd name="T3" fmla="*/ 0 h 25"/>
                <a:gd name="T4" fmla="*/ 8 w 17"/>
                <a:gd name="T5" fmla="*/ 0 h 25"/>
                <a:gd name="T6" fmla="*/ 16 w 17"/>
                <a:gd name="T7" fmla="*/ 0 h 25"/>
                <a:gd name="T8" fmla="*/ 16 w 17"/>
                <a:gd name="T9" fmla="*/ 6 h 25"/>
                <a:gd name="T10" fmla="*/ 16 w 17"/>
                <a:gd name="T11" fmla="*/ 24 h 25"/>
                <a:gd name="T12" fmla="*/ 9 w 17"/>
                <a:gd name="T13" fmla="*/ 23 h 25"/>
                <a:gd name="T14" fmla="*/ 0 w 17"/>
                <a:gd name="T15" fmla="*/ 23 h 25"/>
                <a:gd name="T16" fmla="*/ 1 w 17"/>
                <a:gd name="T17" fmla="*/ 6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5"/>
                <a:gd name="T29" fmla="*/ 17 w 17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5">
                  <a:moveTo>
                    <a:pt x="1" y="6"/>
                  </a:moveTo>
                  <a:lnTo>
                    <a:pt x="1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6" y="24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1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0" name="Freeform 305"/>
            <p:cNvSpPr>
              <a:spLocks/>
            </p:cNvSpPr>
            <p:nvPr/>
          </p:nvSpPr>
          <p:spPr bwMode="auto">
            <a:xfrm>
              <a:off x="2207" y="1485"/>
              <a:ext cx="17" cy="24"/>
            </a:xfrm>
            <a:custGeom>
              <a:avLst/>
              <a:gdLst>
                <a:gd name="T0" fmla="*/ 1 w 17"/>
                <a:gd name="T1" fmla="*/ 7 h 24"/>
                <a:gd name="T2" fmla="*/ 1 w 17"/>
                <a:gd name="T3" fmla="*/ 0 h 24"/>
                <a:gd name="T4" fmla="*/ 8 w 17"/>
                <a:gd name="T5" fmla="*/ 1 h 24"/>
                <a:gd name="T6" fmla="*/ 16 w 17"/>
                <a:gd name="T7" fmla="*/ 1 h 24"/>
                <a:gd name="T8" fmla="*/ 16 w 17"/>
                <a:gd name="T9" fmla="*/ 7 h 24"/>
                <a:gd name="T10" fmla="*/ 16 w 17"/>
                <a:gd name="T11" fmla="*/ 23 h 24"/>
                <a:gd name="T12" fmla="*/ 9 w 17"/>
                <a:gd name="T13" fmla="*/ 23 h 24"/>
                <a:gd name="T14" fmla="*/ 0 w 17"/>
                <a:gd name="T15" fmla="*/ 23 h 24"/>
                <a:gd name="T16" fmla="*/ 1 w 17"/>
                <a:gd name="T17" fmla="*/ 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1" y="7"/>
                  </a:moveTo>
                  <a:lnTo>
                    <a:pt x="1" y="0"/>
                  </a:lnTo>
                  <a:lnTo>
                    <a:pt x="8" y="1"/>
                  </a:lnTo>
                  <a:lnTo>
                    <a:pt x="16" y="1"/>
                  </a:lnTo>
                  <a:lnTo>
                    <a:pt x="16" y="7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1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1" name="Freeform 306"/>
            <p:cNvSpPr>
              <a:spLocks/>
            </p:cNvSpPr>
            <p:nvPr/>
          </p:nvSpPr>
          <p:spPr bwMode="auto">
            <a:xfrm>
              <a:off x="2188" y="1485"/>
              <a:ext cx="17" cy="24"/>
            </a:xfrm>
            <a:custGeom>
              <a:avLst/>
              <a:gdLst>
                <a:gd name="T0" fmla="*/ 0 w 17"/>
                <a:gd name="T1" fmla="*/ 7 h 24"/>
                <a:gd name="T2" fmla="*/ 0 w 17"/>
                <a:gd name="T3" fmla="*/ 0 h 24"/>
                <a:gd name="T4" fmla="*/ 8 w 17"/>
                <a:gd name="T5" fmla="*/ 1 h 24"/>
                <a:gd name="T6" fmla="*/ 16 w 17"/>
                <a:gd name="T7" fmla="*/ 1 h 24"/>
                <a:gd name="T8" fmla="*/ 16 w 17"/>
                <a:gd name="T9" fmla="*/ 7 h 24"/>
                <a:gd name="T10" fmla="*/ 16 w 17"/>
                <a:gd name="T11" fmla="*/ 23 h 24"/>
                <a:gd name="T12" fmla="*/ 9 w 17"/>
                <a:gd name="T13" fmla="*/ 23 h 24"/>
                <a:gd name="T14" fmla="*/ 0 w 17"/>
                <a:gd name="T15" fmla="*/ 23 h 24"/>
                <a:gd name="T16" fmla="*/ 0 w 17"/>
                <a:gd name="T17" fmla="*/ 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0" y="7"/>
                  </a:moveTo>
                  <a:lnTo>
                    <a:pt x="0" y="0"/>
                  </a:lnTo>
                  <a:lnTo>
                    <a:pt x="8" y="1"/>
                  </a:lnTo>
                  <a:lnTo>
                    <a:pt x="16" y="1"/>
                  </a:lnTo>
                  <a:lnTo>
                    <a:pt x="16" y="7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2" name="Freeform 307"/>
            <p:cNvSpPr>
              <a:spLocks/>
            </p:cNvSpPr>
            <p:nvPr/>
          </p:nvSpPr>
          <p:spPr bwMode="auto">
            <a:xfrm>
              <a:off x="2031" y="1449"/>
              <a:ext cx="57" cy="99"/>
            </a:xfrm>
            <a:custGeom>
              <a:avLst/>
              <a:gdLst>
                <a:gd name="T0" fmla="*/ 1 w 57"/>
                <a:gd name="T1" fmla="*/ 82 h 99"/>
                <a:gd name="T2" fmla="*/ 0 w 57"/>
                <a:gd name="T3" fmla="*/ 65 h 99"/>
                <a:gd name="T4" fmla="*/ 2 w 57"/>
                <a:gd name="T5" fmla="*/ 51 h 99"/>
                <a:gd name="T6" fmla="*/ 1 w 57"/>
                <a:gd name="T7" fmla="*/ 33 h 99"/>
                <a:gd name="T8" fmla="*/ 2 w 57"/>
                <a:gd name="T9" fmla="*/ 16 h 99"/>
                <a:gd name="T10" fmla="*/ 1 w 57"/>
                <a:gd name="T11" fmla="*/ 0 h 99"/>
                <a:gd name="T12" fmla="*/ 16 w 57"/>
                <a:gd name="T13" fmla="*/ 2 h 99"/>
                <a:gd name="T14" fmla="*/ 31 w 57"/>
                <a:gd name="T15" fmla="*/ 2 h 99"/>
                <a:gd name="T16" fmla="*/ 44 w 57"/>
                <a:gd name="T17" fmla="*/ 3 h 99"/>
                <a:gd name="T18" fmla="*/ 56 w 57"/>
                <a:gd name="T19" fmla="*/ 3 h 99"/>
                <a:gd name="T20" fmla="*/ 54 w 57"/>
                <a:gd name="T21" fmla="*/ 16 h 99"/>
                <a:gd name="T22" fmla="*/ 56 w 57"/>
                <a:gd name="T23" fmla="*/ 29 h 99"/>
                <a:gd name="T24" fmla="*/ 55 w 57"/>
                <a:gd name="T25" fmla="*/ 46 h 99"/>
                <a:gd name="T26" fmla="*/ 56 w 57"/>
                <a:gd name="T27" fmla="*/ 64 h 99"/>
                <a:gd name="T28" fmla="*/ 55 w 57"/>
                <a:gd name="T29" fmla="*/ 79 h 99"/>
                <a:gd name="T30" fmla="*/ 55 w 57"/>
                <a:gd name="T31" fmla="*/ 91 h 99"/>
                <a:gd name="T32" fmla="*/ 56 w 57"/>
                <a:gd name="T33" fmla="*/ 98 h 99"/>
                <a:gd name="T34" fmla="*/ 35 w 57"/>
                <a:gd name="T35" fmla="*/ 97 h 99"/>
                <a:gd name="T36" fmla="*/ 17 w 57"/>
                <a:gd name="T37" fmla="*/ 96 h 99"/>
                <a:gd name="T38" fmla="*/ 0 w 57"/>
                <a:gd name="T39" fmla="*/ 97 h 99"/>
                <a:gd name="T40" fmla="*/ 1 w 57"/>
                <a:gd name="T41" fmla="*/ 82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99"/>
                <a:gd name="T65" fmla="*/ 57 w 57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99">
                  <a:moveTo>
                    <a:pt x="1" y="82"/>
                  </a:moveTo>
                  <a:lnTo>
                    <a:pt x="0" y="65"/>
                  </a:lnTo>
                  <a:lnTo>
                    <a:pt x="2" y="51"/>
                  </a:lnTo>
                  <a:lnTo>
                    <a:pt x="1" y="33"/>
                  </a:lnTo>
                  <a:lnTo>
                    <a:pt x="2" y="16"/>
                  </a:lnTo>
                  <a:lnTo>
                    <a:pt x="1" y="0"/>
                  </a:lnTo>
                  <a:lnTo>
                    <a:pt x="16" y="2"/>
                  </a:lnTo>
                  <a:lnTo>
                    <a:pt x="31" y="2"/>
                  </a:lnTo>
                  <a:lnTo>
                    <a:pt x="44" y="3"/>
                  </a:lnTo>
                  <a:lnTo>
                    <a:pt x="56" y="3"/>
                  </a:lnTo>
                  <a:lnTo>
                    <a:pt x="54" y="16"/>
                  </a:lnTo>
                  <a:lnTo>
                    <a:pt x="56" y="29"/>
                  </a:lnTo>
                  <a:lnTo>
                    <a:pt x="55" y="46"/>
                  </a:lnTo>
                  <a:lnTo>
                    <a:pt x="56" y="64"/>
                  </a:lnTo>
                  <a:lnTo>
                    <a:pt x="55" y="79"/>
                  </a:lnTo>
                  <a:lnTo>
                    <a:pt x="55" y="91"/>
                  </a:lnTo>
                  <a:lnTo>
                    <a:pt x="56" y="98"/>
                  </a:lnTo>
                  <a:lnTo>
                    <a:pt x="35" y="97"/>
                  </a:lnTo>
                  <a:lnTo>
                    <a:pt x="17" y="96"/>
                  </a:lnTo>
                  <a:lnTo>
                    <a:pt x="0" y="97"/>
                  </a:lnTo>
                  <a:lnTo>
                    <a:pt x="1" y="8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3" name="Freeform 308"/>
            <p:cNvSpPr>
              <a:spLocks/>
            </p:cNvSpPr>
            <p:nvPr/>
          </p:nvSpPr>
          <p:spPr bwMode="auto">
            <a:xfrm>
              <a:off x="2093" y="1452"/>
              <a:ext cx="59" cy="98"/>
            </a:xfrm>
            <a:custGeom>
              <a:avLst/>
              <a:gdLst>
                <a:gd name="T0" fmla="*/ 1 w 59"/>
                <a:gd name="T1" fmla="*/ 81 h 98"/>
                <a:gd name="T2" fmla="*/ 0 w 59"/>
                <a:gd name="T3" fmla="*/ 64 h 98"/>
                <a:gd name="T4" fmla="*/ 3 w 59"/>
                <a:gd name="T5" fmla="*/ 51 h 98"/>
                <a:gd name="T6" fmla="*/ 1 w 59"/>
                <a:gd name="T7" fmla="*/ 33 h 98"/>
                <a:gd name="T8" fmla="*/ 4 w 59"/>
                <a:gd name="T9" fmla="*/ 15 h 98"/>
                <a:gd name="T10" fmla="*/ 3 w 59"/>
                <a:gd name="T11" fmla="*/ 0 h 98"/>
                <a:gd name="T12" fmla="*/ 18 w 59"/>
                <a:gd name="T13" fmla="*/ 0 h 98"/>
                <a:gd name="T14" fmla="*/ 31 w 59"/>
                <a:gd name="T15" fmla="*/ 1 h 98"/>
                <a:gd name="T16" fmla="*/ 45 w 59"/>
                <a:gd name="T17" fmla="*/ 3 h 98"/>
                <a:gd name="T18" fmla="*/ 57 w 59"/>
                <a:gd name="T19" fmla="*/ 4 h 98"/>
                <a:gd name="T20" fmla="*/ 54 w 59"/>
                <a:gd name="T21" fmla="*/ 15 h 98"/>
                <a:gd name="T22" fmla="*/ 57 w 59"/>
                <a:gd name="T23" fmla="*/ 30 h 98"/>
                <a:gd name="T24" fmla="*/ 55 w 59"/>
                <a:gd name="T25" fmla="*/ 45 h 98"/>
                <a:gd name="T26" fmla="*/ 58 w 59"/>
                <a:gd name="T27" fmla="*/ 64 h 98"/>
                <a:gd name="T28" fmla="*/ 55 w 59"/>
                <a:gd name="T29" fmla="*/ 78 h 98"/>
                <a:gd name="T30" fmla="*/ 55 w 59"/>
                <a:gd name="T31" fmla="*/ 91 h 98"/>
                <a:gd name="T32" fmla="*/ 57 w 59"/>
                <a:gd name="T33" fmla="*/ 97 h 98"/>
                <a:gd name="T34" fmla="*/ 35 w 59"/>
                <a:gd name="T35" fmla="*/ 96 h 98"/>
                <a:gd name="T36" fmla="*/ 18 w 59"/>
                <a:gd name="T37" fmla="*/ 96 h 98"/>
                <a:gd name="T38" fmla="*/ 0 w 59"/>
                <a:gd name="T39" fmla="*/ 96 h 98"/>
                <a:gd name="T40" fmla="*/ 1 w 59"/>
                <a:gd name="T41" fmla="*/ 81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98"/>
                <a:gd name="T65" fmla="*/ 59 w 59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98">
                  <a:moveTo>
                    <a:pt x="1" y="81"/>
                  </a:moveTo>
                  <a:lnTo>
                    <a:pt x="0" y="64"/>
                  </a:lnTo>
                  <a:lnTo>
                    <a:pt x="3" y="51"/>
                  </a:lnTo>
                  <a:lnTo>
                    <a:pt x="1" y="33"/>
                  </a:lnTo>
                  <a:lnTo>
                    <a:pt x="4" y="15"/>
                  </a:lnTo>
                  <a:lnTo>
                    <a:pt x="3" y="0"/>
                  </a:lnTo>
                  <a:lnTo>
                    <a:pt x="18" y="0"/>
                  </a:lnTo>
                  <a:lnTo>
                    <a:pt x="31" y="1"/>
                  </a:lnTo>
                  <a:lnTo>
                    <a:pt x="45" y="3"/>
                  </a:lnTo>
                  <a:lnTo>
                    <a:pt x="57" y="4"/>
                  </a:lnTo>
                  <a:lnTo>
                    <a:pt x="54" y="15"/>
                  </a:lnTo>
                  <a:lnTo>
                    <a:pt x="57" y="30"/>
                  </a:lnTo>
                  <a:lnTo>
                    <a:pt x="55" y="45"/>
                  </a:lnTo>
                  <a:lnTo>
                    <a:pt x="58" y="64"/>
                  </a:lnTo>
                  <a:lnTo>
                    <a:pt x="55" y="78"/>
                  </a:lnTo>
                  <a:lnTo>
                    <a:pt x="55" y="91"/>
                  </a:lnTo>
                  <a:lnTo>
                    <a:pt x="57" y="97"/>
                  </a:lnTo>
                  <a:lnTo>
                    <a:pt x="35" y="96"/>
                  </a:lnTo>
                  <a:lnTo>
                    <a:pt x="18" y="96"/>
                  </a:lnTo>
                  <a:lnTo>
                    <a:pt x="0" y="96"/>
                  </a:lnTo>
                  <a:lnTo>
                    <a:pt x="1" y="8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4" name="Freeform 309"/>
            <p:cNvSpPr>
              <a:spLocks/>
            </p:cNvSpPr>
            <p:nvPr/>
          </p:nvSpPr>
          <p:spPr bwMode="auto">
            <a:xfrm>
              <a:off x="2106" y="1458"/>
              <a:ext cx="39" cy="44"/>
            </a:xfrm>
            <a:custGeom>
              <a:avLst/>
              <a:gdLst>
                <a:gd name="T0" fmla="*/ 37 w 39"/>
                <a:gd name="T1" fmla="*/ 0 h 44"/>
                <a:gd name="T2" fmla="*/ 0 w 39"/>
                <a:gd name="T3" fmla="*/ 1 h 44"/>
                <a:gd name="T4" fmla="*/ 32 w 39"/>
                <a:gd name="T5" fmla="*/ 4 h 44"/>
                <a:gd name="T6" fmla="*/ 34 w 39"/>
                <a:gd name="T7" fmla="*/ 12 h 44"/>
                <a:gd name="T8" fmla="*/ 36 w 39"/>
                <a:gd name="T9" fmla="*/ 27 h 44"/>
                <a:gd name="T10" fmla="*/ 37 w 39"/>
                <a:gd name="T11" fmla="*/ 43 h 44"/>
                <a:gd name="T12" fmla="*/ 38 w 39"/>
                <a:gd name="T13" fmla="*/ 24 h 44"/>
                <a:gd name="T14" fmla="*/ 37 w 39"/>
                <a:gd name="T15" fmla="*/ 10 h 44"/>
                <a:gd name="T16" fmla="*/ 37 w 39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44"/>
                <a:gd name="T29" fmla="*/ 39 w 3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44">
                  <a:moveTo>
                    <a:pt x="37" y="0"/>
                  </a:moveTo>
                  <a:lnTo>
                    <a:pt x="0" y="1"/>
                  </a:lnTo>
                  <a:lnTo>
                    <a:pt x="32" y="4"/>
                  </a:lnTo>
                  <a:lnTo>
                    <a:pt x="34" y="12"/>
                  </a:lnTo>
                  <a:lnTo>
                    <a:pt x="36" y="27"/>
                  </a:lnTo>
                  <a:lnTo>
                    <a:pt x="37" y="43"/>
                  </a:lnTo>
                  <a:lnTo>
                    <a:pt x="38" y="24"/>
                  </a:lnTo>
                  <a:lnTo>
                    <a:pt x="37" y="10"/>
                  </a:lnTo>
                  <a:lnTo>
                    <a:pt x="3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5" name="Freeform 310"/>
            <p:cNvSpPr>
              <a:spLocks/>
            </p:cNvSpPr>
            <p:nvPr/>
          </p:nvSpPr>
          <p:spPr bwMode="auto">
            <a:xfrm>
              <a:off x="2101" y="1525"/>
              <a:ext cx="17" cy="19"/>
            </a:xfrm>
            <a:custGeom>
              <a:avLst/>
              <a:gdLst>
                <a:gd name="T0" fmla="*/ 16 w 17"/>
                <a:gd name="T1" fmla="*/ 18 h 19"/>
                <a:gd name="T2" fmla="*/ 1 w 17"/>
                <a:gd name="T3" fmla="*/ 18 h 19"/>
                <a:gd name="T4" fmla="*/ 0 w 17"/>
                <a:gd name="T5" fmla="*/ 0 h 19"/>
                <a:gd name="T6" fmla="*/ 3 w 17"/>
                <a:gd name="T7" fmla="*/ 15 h 19"/>
                <a:gd name="T8" fmla="*/ 16 w 17"/>
                <a:gd name="T9" fmla="*/ 1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16" y="18"/>
                  </a:moveTo>
                  <a:lnTo>
                    <a:pt x="1" y="18"/>
                  </a:lnTo>
                  <a:lnTo>
                    <a:pt x="0" y="0"/>
                  </a:lnTo>
                  <a:lnTo>
                    <a:pt x="3" y="15"/>
                  </a:lnTo>
                  <a:lnTo>
                    <a:pt x="16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6" name="Freeform 311"/>
            <p:cNvSpPr>
              <a:spLocks/>
            </p:cNvSpPr>
            <p:nvPr/>
          </p:nvSpPr>
          <p:spPr bwMode="auto">
            <a:xfrm>
              <a:off x="2100" y="1501"/>
              <a:ext cx="17" cy="17"/>
            </a:xfrm>
            <a:custGeom>
              <a:avLst/>
              <a:gdLst>
                <a:gd name="T0" fmla="*/ 14 w 17"/>
                <a:gd name="T1" fmla="*/ 1 h 17"/>
                <a:gd name="T2" fmla="*/ 16 w 17"/>
                <a:gd name="T3" fmla="*/ 12 h 17"/>
                <a:gd name="T4" fmla="*/ 3 w 17"/>
                <a:gd name="T5" fmla="*/ 16 h 17"/>
                <a:gd name="T6" fmla="*/ 0 w 17"/>
                <a:gd name="T7" fmla="*/ 7 h 17"/>
                <a:gd name="T8" fmla="*/ 7 w 17"/>
                <a:gd name="T9" fmla="*/ 0 h 17"/>
                <a:gd name="T10" fmla="*/ 14 w 17"/>
                <a:gd name="T11" fmla="*/ 1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4" y="1"/>
                  </a:moveTo>
                  <a:lnTo>
                    <a:pt x="16" y="12"/>
                  </a:lnTo>
                  <a:lnTo>
                    <a:pt x="3" y="16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7" name="Freeform 312"/>
            <p:cNvSpPr>
              <a:spLocks/>
            </p:cNvSpPr>
            <p:nvPr/>
          </p:nvSpPr>
          <p:spPr bwMode="auto">
            <a:xfrm>
              <a:off x="1929" y="1116"/>
              <a:ext cx="338" cy="46"/>
            </a:xfrm>
            <a:custGeom>
              <a:avLst/>
              <a:gdLst>
                <a:gd name="T0" fmla="*/ 0 w 338"/>
                <a:gd name="T1" fmla="*/ 22 h 46"/>
                <a:gd name="T2" fmla="*/ 23 w 338"/>
                <a:gd name="T3" fmla="*/ 21 h 46"/>
                <a:gd name="T4" fmla="*/ 56 w 338"/>
                <a:gd name="T5" fmla="*/ 19 h 46"/>
                <a:gd name="T6" fmla="*/ 102 w 338"/>
                <a:gd name="T7" fmla="*/ 16 h 46"/>
                <a:gd name="T8" fmla="*/ 156 w 338"/>
                <a:gd name="T9" fmla="*/ 12 h 46"/>
                <a:gd name="T10" fmla="*/ 189 w 338"/>
                <a:gd name="T11" fmla="*/ 11 h 46"/>
                <a:gd name="T12" fmla="*/ 225 w 338"/>
                <a:gd name="T13" fmla="*/ 10 h 46"/>
                <a:gd name="T14" fmla="*/ 262 w 338"/>
                <a:gd name="T15" fmla="*/ 6 h 46"/>
                <a:gd name="T16" fmla="*/ 294 w 338"/>
                <a:gd name="T17" fmla="*/ 3 h 46"/>
                <a:gd name="T18" fmla="*/ 319 w 338"/>
                <a:gd name="T19" fmla="*/ 2 h 46"/>
                <a:gd name="T20" fmla="*/ 337 w 338"/>
                <a:gd name="T21" fmla="*/ 0 h 46"/>
                <a:gd name="T22" fmla="*/ 337 w 338"/>
                <a:gd name="T23" fmla="*/ 12 h 46"/>
                <a:gd name="T24" fmla="*/ 336 w 338"/>
                <a:gd name="T25" fmla="*/ 24 h 46"/>
                <a:gd name="T26" fmla="*/ 335 w 338"/>
                <a:gd name="T27" fmla="*/ 31 h 46"/>
                <a:gd name="T28" fmla="*/ 303 w 338"/>
                <a:gd name="T29" fmla="*/ 32 h 46"/>
                <a:gd name="T30" fmla="*/ 279 w 338"/>
                <a:gd name="T31" fmla="*/ 33 h 46"/>
                <a:gd name="T32" fmla="*/ 249 w 338"/>
                <a:gd name="T33" fmla="*/ 37 h 46"/>
                <a:gd name="T34" fmla="*/ 207 w 338"/>
                <a:gd name="T35" fmla="*/ 37 h 46"/>
                <a:gd name="T36" fmla="*/ 175 w 338"/>
                <a:gd name="T37" fmla="*/ 41 h 46"/>
                <a:gd name="T38" fmla="*/ 137 w 338"/>
                <a:gd name="T39" fmla="*/ 41 h 46"/>
                <a:gd name="T40" fmla="*/ 104 w 338"/>
                <a:gd name="T41" fmla="*/ 43 h 46"/>
                <a:gd name="T42" fmla="*/ 75 w 338"/>
                <a:gd name="T43" fmla="*/ 43 h 46"/>
                <a:gd name="T44" fmla="*/ 44 w 338"/>
                <a:gd name="T45" fmla="*/ 44 h 46"/>
                <a:gd name="T46" fmla="*/ 20 w 338"/>
                <a:gd name="T47" fmla="*/ 45 h 46"/>
                <a:gd name="T48" fmla="*/ 1 w 338"/>
                <a:gd name="T49" fmla="*/ 44 h 46"/>
                <a:gd name="T50" fmla="*/ 0 w 338"/>
                <a:gd name="T51" fmla="*/ 22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8"/>
                <a:gd name="T79" fmla="*/ 0 h 46"/>
                <a:gd name="T80" fmla="*/ 338 w 338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8" h="46">
                  <a:moveTo>
                    <a:pt x="0" y="22"/>
                  </a:moveTo>
                  <a:lnTo>
                    <a:pt x="23" y="21"/>
                  </a:lnTo>
                  <a:lnTo>
                    <a:pt x="56" y="19"/>
                  </a:lnTo>
                  <a:lnTo>
                    <a:pt x="102" y="16"/>
                  </a:lnTo>
                  <a:lnTo>
                    <a:pt x="156" y="12"/>
                  </a:lnTo>
                  <a:lnTo>
                    <a:pt x="189" y="11"/>
                  </a:lnTo>
                  <a:lnTo>
                    <a:pt x="225" y="10"/>
                  </a:lnTo>
                  <a:lnTo>
                    <a:pt x="262" y="6"/>
                  </a:lnTo>
                  <a:lnTo>
                    <a:pt x="294" y="3"/>
                  </a:lnTo>
                  <a:lnTo>
                    <a:pt x="319" y="2"/>
                  </a:lnTo>
                  <a:lnTo>
                    <a:pt x="337" y="0"/>
                  </a:lnTo>
                  <a:lnTo>
                    <a:pt x="337" y="12"/>
                  </a:lnTo>
                  <a:lnTo>
                    <a:pt x="336" y="24"/>
                  </a:lnTo>
                  <a:lnTo>
                    <a:pt x="335" y="31"/>
                  </a:lnTo>
                  <a:lnTo>
                    <a:pt x="303" y="32"/>
                  </a:lnTo>
                  <a:lnTo>
                    <a:pt x="279" y="33"/>
                  </a:lnTo>
                  <a:lnTo>
                    <a:pt x="249" y="37"/>
                  </a:lnTo>
                  <a:lnTo>
                    <a:pt x="207" y="37"/>
                  </a:lnTo>
                  <a:lnTo>
                    <a:pt x="175" y="41"/>
                  </a:lnTo>
                  <a:lnTo>
                    <a:pt x="137" y="41"/>
                  </a:lnTo>
                  <a:lnTo>
                    <a:pt x="104" y="43"/>
                  </a:lnTo>
                  <a:lnTo>
                    <a:pt x="75" y="43"/>
                  </a:lnTo>
                  <a:lnTo>
                    <a:pt x="44" y="44"/>
                  </a:lnTo>
                  <a:lnTo>
                    <a:pt x="20" y="45"/>
                  </a:lnTo>
                  <a:lnTo>
                    <a:pt x="1" y="44"/>
                  </a:lnTo>
                  <a:lnTo>
                    <a:pt x="0" y="2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8" name="Freeform 313"/>
            <p:cNvSpPr>
              <a:spLocks/>
            </p:cNvSpPr>
            <p:nvPr/>
          </p:nvSpPr>
          <p:spPr bwMode="auto">
            <a:xfrm>
              <a:off x="2274" y="1118"/>
              <a:ext cx="72" cy="59"/>
            </a:xfrm>
            <a:custGeom>
              <a:avLst/>
              <a:gdLst>
                <a:gd name="T0" fmla="*/ 0 w 72"/>
                <a:gd name="T1" fmla="*/ 0 h 59"/>
                <a:gd name="T2" fmla="*/ 15 w 72"/>
                <a:gd name="T3" fmla="*/ 6 h 59"/>
                <a:gd name="T4" fmla="*/ 28 w 72"/>
                <a:gd name="T5" fmla="*/ 13 h 59"/>
                <a:gd name="T6" fmla="*/ 43 w 72"/>
                <a:gd name="T7" fmla="*/ 21 h 59"/>
                <a:gd name="T8" fmla="*/ 56 w 72"/>
                <a:gd name="T9" fmla="*/ 31 h 59"/>
                <a:gd name="T10" fmla="*/ 71 w 72"/>
                <a:gd name="T11" fmla="*/ 41 h 59"/>
                <a:gd name="T12" fmla="*/ 70 w 72"/>
                <a:gd name="T13" fmla="*/ 58 h 59"/>
                <a:gd name="T14" fmla="*/ 53 w 72"/>
                <a:gd name="T15" fmla="*/ 50 h 59"/>
                <a:gd name="T16" fmla="*/ 34 w 72"/>
                <a:gd name="T17" fmla="*/ 39 h 59"/>
                <a:gd name="T18" fmla="*/ 18 w 72"/>
                <a:gd name="T19" fmla="*/ 32 h 59"/>
                <a:gd name="T20" fmla="*/ 5 w 72"/>
                <a:gd name="T21" fmla="*/ 29 h 59"/>
                <a:gd name="T22" fmla="*/ 0 w 72"/>
                <a:gd name="T23" fmla="*/ 27 h 59"/>
                <a:gd name="T24" fmla="*/ 0 w 72"/>
                <a:gd name="T25" fmla="*/ 12 h 59"/>
                <a:gd name="T26" fmla="*/ 0 w 72"/>
                <a:gd name="T27" fmla="*/ 0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59"/>
                <a:gd name="T44" fmla="*/ 72 w 72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59">
                  <a:moveTo>
                    <a:pt x="0" y="0"/>
                  </a:moveTo>
                  <a:lnTo>
                    <a:pt x="15" y="6"/>
                  </a:lnTo>
                  <a:lnTo>
                    <a:pt x="28" y="13"/>
                  </a:lnTo>
                  <a:lnTo>
                    <a:pt x="43" y="21"/>
                  </a:lnTo>
                  <a:lnTo>
                    <a:pt x="56" y="31"/>
                  </a:lnTo>
                  <a:lnTo>
                    <a:pt x="71" y="41"/>
                  </a:lnTo>
                  <a:lnTo>
                    <a:pt x="70" y="58"/>
                  </a:lnTo>
                  <a:lnTo>
                    <a:pt x="53" y="50"/>
                  </a:lnTo>
                  <a:lnTo>
                    <a:pt x="34" y="39"/>
                  </a:lnTo>
                  <a:lnTo>
                    <a:pt x="18" y="32"/>
                  </a:lnTo>
                  <a:lnTo>
                    <a:pt x="5" y="29"/>
                  </a:lnTo>
                  <a:lnTo>
                    <a:pt x="0" y="27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" name="Freeform 314"/>
            <p:cNvSpPr>
              <a:spLocks/>
            </p:cNvSpPr>
            <p:nvPr/>
          </p:nvSpPr>
          <p:spPr bwMode="auto">
            <a:xfrm>
              <a:off x="2350" y="1166"/>
              <a:ext cx="17" cy="72"/>
            </a:xfrm>
            <a:custGeom>
              <a:avLst/>
              <a:gdLst>
                <a:gd name="T0" fmla="*/ 0 w 17"/>
                <a:gd name="T1" fmla="*/ 22 h 72"/>
                <a:gd name="T2" fmla="*/ 9 w 17"/>
                <a:gd name="T3" fmla="*/ 20 h 72"/>
                <a:gd name="T4" fmla="*/ 11 w 17"/>
                <a:gd name="T5" fmla="*/ 0 h 72"/>
                <a:gd name="T6" fmla="*/ 16 w 17"/>
                <a:gd name="T7" fmla="*/ 22 h 72"/>
                <a:gd name="T8" fmla="*/ 8 w 17"/>
                <a:gd name="T9" fmla="*/ 28 h 72"/>
                <a:gd name="T10" fmla="*/ 0 w 17"/>
                <a:gd name="T11" fmla="*/ 71 h 72"/>
                <a:gd name="T12" fmla="*/ 0 w 17"/>
                <a:gd name="T13" fmla="*/ 22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72"/>
                <a:gd name="T23" fmla="*/ 17 w 17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72">
                  <a:moveTo>
                    <a:pt x="0" y="22"/>
                  </a:moveTo>
                  <a:lnTo>
                    <a:pt x="9" y="20"/>
                  </a:lnTo>
                  <a:lnTo>
                    <a:pt x="11" y="0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71"/>
                  </a:lnTo>
                  <a:lnTo>
                    <a:pt x="0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0" name="Freeform 315"/>
            <p:cNvSpPr>
              <a:spLocks/>
            </p:cNvSpPr>
            <p:nvPr/>
          </p:nvSpPr>
          <p:spPr bwMode="auto">
            <a:xfrm>
              <a:off x="2217" y="1097"/>
              <a:ext cx="101" cy="28"/>
            </a:xfrm>
            <a:custGeom>
              <a:avLst/>
              <a:gdLst>
                <a:gd name="T0" fmla="*/ 100 w 101"/>
                <a:gd name="T1" fmla="*/ 27 h 28"/>
                <a:gd name="T2" fmla="*/ 53 w 101"/>
                <a:gd name="T3" fmla="*/ 5 h 28"/>
                <a:gd name="T4" fmla="*/ 45 w 101"/>
                <a:gd name="T5" fmla="*/ 6 h 28"/>
                <a:gd name="T6" fmla="*/ 0 w 101"/>
                <a:gd name="T7" fmla="*/ 8 h 28"/>
                <a:gd name="T8" fmla="*/ 55 w 101"/>
                <a:gd name="T9" fmla="*/ 0 h 28"/>
                <a:gd name="T10" fmla="*/ 100 w 101"/>
                <a:gd name="T11" fmla="*/ 2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28"/>
                <a:gd name="T20" fmla="*/ 101 w 101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28">
                  <a:moveTo>
                    <a:pt x="100" y="27"/>
                  </a:moveTo>
                  <a:lnTo>
                    <a:pt x="53" y="5"/>
                  </a:lnTo>
                  <a:lnTo>
                    <a:pt x="45" y="6"/>
                  </a:lnTo>
                  <a:lnTo>
                    <a:pt x="0" y="8"/>
                  </a:lnTo>
                  <a:lnTo>
                    <a:pt x="55" y="0"/>
                  </a:lnTo>
                  <a:lnTo>
                    <a:pt x="100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1" name="Freeform 316"/>
            <p:cNvSpPr>
              <a:spLocks/>
            </p:cNvSpPr>
            <p:nvPr/>
          </p:nvSpPr>
          <p:spPr bwMode="auto">
            <a:xfrm>
              <a:off x="2047" y="1105"/>
              <a:ext cx="78" cy="17"/>
            </a:xfrm>
            <a:custGeom>
              <a:avLst/>
              <a:gdLst>
                <a:gd name="T0" fmla="*/ 77 w 78"/>
                <a:gd name="T1" fmla="*/ 0 h 17"/>
                <a:gd name="T2" fmla="*/ 77 w 78"/>
                <a:gd name="T3" fmla="*/ 8 h 17"/>
                <a:gd name="T4" fmla="*/ 0 w 78"/>
                <a:gd name="T5" fmla="*/ 16 h 17"/>
                <a:gd name="T6" fmla="*/ 77 w 7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17"/>
                <a:gd name="T14" fmla="*/ 78 w 7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17">
                  <a:moveTo>
                    <a:pt x="77" y="0"/>
                  </a:moveTo>
                  <a:lnTo>
                    <a:pt x="77" y="8"/>
                  </a:lnTo>
                  <a:lnTo>
                    <a:pt x="0" y="16"/>
                  </a:lnTo>
                  <a:lnTo>
                    <a:pt x="7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2" name="Freeform 317"/>
            <p:cNvSpPr>
              <a:spLocks/>
            </p:cNvSpPr>
            <p:nvPr/>
          </p:nvSpPr>
          <p:spPr bwMode="auto">
            <a:xfrm>
              <a:off x="2130" y="1058"/>
              <a:ext cx="64" cy="17"/>
            </a:xfrm>
            <a:custGeom>
              <a:avLst/>
              <a:gdLst>
                <a:gd name="T0" fmla="*/ 63 w 64"/>
                <a:gd name="T1" fmla="*/ 16 h 17"/>
                <a:gd name="T2" fmla="*/ 37 w 64"/>
                <a:gd name="T3" fmla="*/ 8 h 17"/>
                <a:gd name="T4" fmla="*/ 0 w 64"/>
                <a:gd name="T5" fmla="*/ 16 h 17"/>
                <a:gd name="T6" fmla="*/ 37 w 64"/>
                <a:gd name="T7" fmla="*/ 0 h 17"/>
                <a:gd name="T8" fmla="*/ 63 w 6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7"/>
                <a:gd name="T17" fmla="*/ 64 w 6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7">
                  <a:moveTo>
                    <a:pt x="63" y="16"/>
                  </a:moveTo>
                  <a:lnTo>
                    <a:pt x="37" y="8"/>
                  </a:lnTo>
                  <a:lnTo>
                    <a:pt x="0" y="16"/>
                  </a:lnTo>
                  <a:lnTo>
                    <a:pt x="37" y="0"/>
                  </a:lnTo>
                  <a:lnTo>
                    <a:pt x="63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3" name="Freeform 318"/>
            <p:cNvSpPr>
              <a:spLocks/>
            </p:cNvSpPr>
            <p:nvPr/>
          </p:nvSpPr>
          <p:spPr bwMode="auto">
            <a:xfrm>
              <a:off x="2037" y="1455"/>
              <a:ext cx="41" cy="44"/>
            </a:xfrm>
            <a:custGeom>
              <a:avLst/>
              <a:gdLst>
                <a:gd name="T0" fmla="*/ 2 w 41"/>
                <a:gd name="T1" fmla="*/ 0 h 44"/>
                <a:gd name="T2" fmla="*/ 40 w 41"/>
                <a:gd name="T3" fmla="*/ 1 h 44"/>
                <a:gd name="T4" fmla="*/ 8 w 41"/>
                <a:gd name="T5" fmla="*/ 4 h 44"/>
                <a:gd name="T6" fmla="*/ 6 w 41"/>
                <a:gd name="T7" fmla="*/ 11 h 44"/>
                <a:gd name="T8" fmla="*/ 3 w 41"/>
                <a:gd name="T9" fmla="*/ 27 h 44"/>
                <a:gd name="T10" fmla="*/ 2 w 41"/>
                <a:gd name="T11" fmla="*/ 43 h 44"/>
                <a:gd name="T12" fmla="*/ 0 w 41"/>
                <a:gd name="T13" fmla="*/ 24 h 44"/>
                <a:gd name="T14" fmla="*/ 2 w 41"/>
                <a:gd name="T15" fmla="*/ 10 h 44"/>
                <a:gd name="T16" fmla="*/ 2 w 41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44"/>
                <a:gd name="T29" fmla="*/ 41 w 41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44">
                  <a:moveTo>
                    <a:pt x="2" y="0"/>
                  </a:moveTo>
                  <a:lnTo>
                    <a:pt x="40" y="1"/>
                  </a:lnTo>
                  <a:lnTo>
                    <a:pt x="8" y="4"/>
                  </a:lnTo>
                  <a:lnTo>
                    <a:pt x="6" y="11"/>
                  </a:lnTo>
                  <a:lnTo>
                    <a:pt x="3" y="27"/>
                  </a:lnTo>
                  <a:lnTo>
                    <a:pt x="2" y="43"/>
                  </a:lnTo>
                  <a:lnTo>
                    <a:pt x="0" y="24"/>
                  </a:lnTo>
                  <a:lnTo>
                    <a:pt x="2" y="1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4" name="Freeform 319"/>
            <p:cNvSpPr>
              <a:spLocks/>
            </p:cNvSpPr>
            <p:nvPr/>
          </p:nvSpPr>
          <p:spPr bwMode="auto">
            <a:xfrm>
              <a:off x="2067" y="1522"/>
              <a:ext cx="17" cy="20"/>
            </a:xfrm>
            <a:custGeom>
              <a:avLst/>
              <a:gdLst>
                <a:gd name="T0" fmla="*/ 0 w 17"/>
                <a:gd name="T1" fmla="*/ 18 h 20"/>
                <a:gd name="T2" fmla="*/ 16 w 17"/>
                <a:gd name="T3" fmla="*/ 19 h 20"/>
                <a:gd name="T4" fmla="*/ 16 w 17"/>
                <a:gd name="T5" fmla="*/ 0 h 20"/>
                <a:gd name="T6" fmla="*/ 11 w 17"/>
                <a:gd name="T7" fmla="*/ 15 h 20"/>
                <a:gd name="T8" fmla="*/ 0 w 17"/>
                <a:gd name="T9" fmla="*/ 18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0"/>
                <a:gd name="T17" fmla="*/ 17 w 1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0">
                  <a:moveTo>
                    <a:pt x="0" y="18"/>
                  </a:moveTo>
                  <a:lnTo>
                    <a:pt x="16" y="19"/>
                  </a:lnTo>
                  <a:lnTo>
                    <a:pt x="16" y="0"/>
                  </a:lnTo>
                  <a:lnTo>
                    <a:pt x="11" y="15"/>
                  </a:lnTo>
                  <a:lnTo>
                    <a:pt x="0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5" name="Freeform 320"/>
            <p:cNvSpPr>
              <a:spLocks/>
            </p:cNvSpPr>
            <p:nvPr/>
          </p:nvSpPr>
          <p:spPr bwMode="auto">
            <a:xfrm>
              <a:off x="2074" y="1498"/>
              <a:ext cx="17" cy="17"/>
            </a:xfrm>
            <a:custGeom>
              <a:avLst/>
              <a:gdLst>
                <a:gd name="T0" fmla="*/ 2 w 17"/>
                <a:gd name="T1" fmla="*/ 2 h 17"/>
                <a:gd name="T2" fmla="*/ 0 w 17"/>
                <a:gd name="T3" fmla="*/ 14 h 17"/>
                <a:gd name="T4" fmla="*/ 10 w 17"/>
                <a:gd name="T5" fmla="*/ 16 h 17"/>
                <a:gd name="T6" fmla="*/ 16 w 17"/>
                <a:gd name="T7" fmla="*/ 8 h 17"/>
                <a:gd name="T8" fmla="*/ 8 w 17"/>
                <a:gd name="T9" fmla="*/ 0 h 17"/>
                <a:gd name="T10" fmla="*/ 2 w 17"/>
                <a:gd name="T11" fmla="*/ 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2" y="2"/>
                  </a:moveTo>
                  <a:lnTo>
                    <a:pt x="0" y="14"/>
                  </a:lnTo>
                  <a:lnTo>
                    <a:pt x="10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6" name="Freeform 321"/>
            <p:cNvSpPr>
              <a:spLocks/>
            </p:cNvSpPr>
            <p:nvPr/>
          </p:nvSpPr>
          <p:spPr bwMode="auto">
            <a:xfrm>
              <a:off x="2264" y="1494"/>
              <a:ext cx="64" cy="71"/>
            </a:xfrm>
            <a:custGeom>
              <a:avLst/>
              <a:gdLst>
                <a:gd name="T0" fmla="*/ 0 w 64"/>
                <a:gd name="T1" fmla="*/ 62 h 71"/>
                <a:gd name="T2" fmla="*/ 63 w 64"/>
                <a:gd name="T3" fmla="*/ 0 h 71"/>
                <a:gd name="T4" fmla="*/ 0 w 64"/>
                <a:gd name="T5" fmla="*/ 70 h 71"/>
                <a:gd name="T6" fmla="*/ 0 w 64"/>
                <a:gd name="T7" fmla="*/ 62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71"/>
                <a:gd name="T14" fmla="*/ 64 w 64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71">
                  <a:moveTo>
                    <a:pt x="0" y="62"/>
                  </a:moveTo>
                  <a:lnTo>
                    <a:pt x="63" y="0"/>
                  </a:lnTo>
                  <a:lnTo>
                    <a:pt x="0" y="70"/>
                  </a:lnTo>
                  <a:lnTo>
                    <a:pt x="0" y="6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7" name="Freeform 322"/>
            <p:cNvSpPr>
              <a:spLocks/>
            </p:cNvSpPr>
            <p:nvPr/>
          </p:nvSpPr>
          <p:spPr bwMode="auto">
            <a:xfrm>
              <a:off x="2264" y="1482"/>
              <a:ext cx="64" cy="67"/>
            </a:xfrm>
            <a:custGeom>
              <a:avLst/>
              <a:gdLst>
                <a:gd name="T0" fmla="*/ 0 w 64"/>
                <a:gd name="T1" fmla="*/ 58 h 67"/>
                <a:gd name="T2" fmla="*/ 63 w 64"/>
                <a:gd name="T3" fmla="*/ 0 h 67"/>
                <a:gd name="T4" fmla="*/ 0 w 64"/>
                <a:gd name="T5" fmla="*/ 66 h 67"/>
                <a:gd name="T6" fmla="*/ 0 w 64"/>
                <a:gd name="T7" fmla="*/ 58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7"/>
                <a:gd name="T14" fmla="*/ 64 w 64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7">
                  <a:moveTo>
                    <a:pt x="0" y="58"/>
                  </a:moveTo>
                  <a:lnTo>
                    <a:pt x="63" y="0"/>
                  </a:lnTo>
                  <a:lnTo>
                    <a:pt x="0" y="66"/>
                  </a:lnTo>
                  <a:lnTo>
                    <a:pt x="0" y="5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8" name="Freeform 323"/>
            <p:cNvSpPr>
              <a:spLocks/>
            </p:cNvSpPr>
            <p:nvPr/>
          </p:nvSpPr>
          <p:spPr bwMode="auto">
            <a:xfrm>
              <a:off x="2264" y="1471"/>
              <a:ext cx="64" cy="62"/>
            </a:xfrm>
            <a:custGeom>
              <a:avLst/>
              <a:gdLst>
                <a:gd name="T0" fmla="*/ 0 w 64"/>
                <a:gd name="T1" fmla="*/ 53 h 62"/>
                <a:gd name="T2" fmla="*/ 63 w 64"/>
                <a:gd name="T3" fmla="*/ 0 h 62"/>
                <a:gd name="T4" fmla="*/ 0 w 64"/>
                <a:gd name="T5" fmla="*/ 61 h 62"/>
                <a:gd name="T6" fmla="*/ 0 w 64"/>
                <a:gd name="T7" fmla="*/ 53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2"/>
                <a:gd name="T14" fmla="*/ 64 w 64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2">
                  <a:moveTo>
                    <a:pt x="0" y="53"/>
                  </a:moveTo>
                  <a:lnTo>
                    <a:pt x="63" y="0"/>
                  </a:lnTo>
                  <a:lnTo>
                    <a:pt x="0" y="61"/>
                  </a:lnTo>
                  <a:lnTo>
                    <a:pt x="0" y="5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9" name="Freeform 324"/>
            <p:cNvSpPr>
              <a:spLocks/>
            </p:cNvSpPr>
            <p:nvPr/>
          </p:nvSpPr>
          <p:spPr bwMode="auto">
            <a:xfrm>
              <a:off x="2264" y="1459"/>
              <a:ext cx="64" cy="58"/>
            </a:xfrm>
            <a:custGeom>
              <a:avLst/>
              <a:gdLst>
                <a:gd name="T0" fmla="*/ 0 w 64"/>
                <a:gd name="T1" fmla="*/ 49 h 58"/>
                <a:gd name="T2" fmla="*/ 63 w 64"/>
                <a:gd name="T3" fmla="*/ 0 h 58"/>
                <a:gd name="T4" fmla="*/ 0 w 64"/>
                <a:gd name="T5" fmla="*/ 57 h 58"/>
                <a:gd name="T6" fmla="*/ 0 w 64"/>
                <a:gd name="T7" fmla="*/ 49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58"/>
                <a:gd name="T14" fmla="*/ 64 w 64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58">
                  <a:moveTo>
                    <a:pt x="0" y="49"/>
                  </a:moveTo>
                  <a:lnTo>
                    <a:pt x="63" y="0"/>
                  </a:lnTo>
                  <a:lnTo>
                    <a:pt x="0" y="57"/>
                  </a:lnTo>
                  <a:lnTo>
                    <a:pt x="0" y="4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0" name="Freeform 325"/>
            <p:cNvSpPr>
              <a:spLocks/>
            </p:cNvSpPr>
            <p:nvPr/>
          </p:nvSpPr>
          <p:spPr bwMode="auto">
            <a:xfrm>
              <a:off x="2264" y="1448"/>
              <a:ext cx="64" cy="53"/>
            </a:xfrm>
            <a:custGeom>
              <a:avLst/>
              <a:gdLst>
                <a:gd name="T0" fmla="*/ 0 w 64"/>
                <a:gd name="T1" fmla="*/ 44 h 53"/>
                <a:gd name="T2" fmla="*/ 63 w 64"/>
                <a:gd name="T3" fmla="*/ 0 h 53"/>
                <a:gd name="T4" fmla="*/ 0 w 64"/>
                <a:gd name="T5" fmla="*/ 52 h 53"/>
                <a:gd name="T6" fmla="*/ 0 w 64"/>
                <a:gd name="T7" fmla="*/ 44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53"/>
                <a:gd name="T14" fmla="*/ 64 w 64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53">
                  <a:moveTo>
                    <a:pt x="0" y="44"/>
                  </a:moveTo>
                  <a:lnTo>
                    <a:pt x="63" y="0"/>
                  </a:lnTo>
                  <a:lnTo>
                    <a:pt x="0" y="52"/>
                  </a:lnTo>
                  <a:lnTo>
                    <a:pt x="0" y="4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1" name="Freeform 326"/>
            <p:cNvSpPr>
              <a:spLocks/>
            </p:cNvSpPr>
            <p:nvPr/>
          </p:nvSpPr>
          <p:spPr bwMode="auto">
            <a:xfrm>
              <a:off x="2264" y="1437"/>
              <a:ext cx="64" cy="48"/>
            </a:xfrm>
            <a:custGeom>
              <a:avLst/>
              <a:gdLst>
                <a:gd name="T0" fmla="*/ 0 w 64"/>
                <a:gd name="T1" fmla="*/ 39 h 48"/>
                <a:gd name="T2" fmla="*/ 63 w 64"/>
                <a:gd name="T3" fmla="*/ 0 h 48"/>
                <a:gd name="T4" fmla="*/ 0 w 64"/>
                <a:gd name="T5" fmla="*/ 47 h 48"/>
                <a:gd name="T6" fmla="*/ 0 w 64"/>
                <a:gd name="T7" fmla="*/ 39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48"/>
                <a:gd name="T14" fmla="*/ 64 w 64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48">
                  <a:moveTo>
                    <a:pt x="0" y="39"/>
                  </a:moveTo>
                  <a:lnTo>
                    <a:pt x="63" y="0"/>
                  </a:lnTo>
                  <a:lnTo>
                    <a:pt x="0" y="47"/>
                  </a:lnTo>
                  <a:lnTo>
                    <a:pt x="0" y="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2" name="Freeform 327"/>
            <p:cNvSpPr>
              <a:spLocks/>
            </p:cNvSpPr>
            <p:nvPr/>
          </p:nvSpPr>
          <p:spPr bwMode="auto">
            <a:xfrm>
              <a:off x="2264" y="1424"/>
              <a:ext cx="64" cy="45"/>
            </a:xfrm>
            <a:custGeom>
              <a:avLst/>
              <a:gdLst>
                <a:gd name="T0" fmla="*/ 0 w 64"/>
                <a:gd name="T1" fmla="*/ 35 h 45"/>
                <a:gd name="T2" fmla="*/ 63 w 64"/>
                <a:gd name="T3" fmla="*/ 0 h 45"/>
                <a:gd name="T4" fmla="*/ 0 w 64"/>
                <a:gd name="T5" fmla="*/ 44 h 45"/>
                <a:gd name="T6" fmla="*/ 0 w 64"/>
                <a:gd name="T7" fmla="*/ 35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45"/>
                <a:gd name="T14" fmla="*/ 64 w 64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45">
                  <a:moveTo>
                    <a:pt x="0" y="35"/>
                  </a:moveTo>
                  <a:lnTo>
                    <a:pt x="63" y="0"/>
                  </a:lnTo>
                  <a:lnTo>
                    <a:pt x="0" y="44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3" name="Freeform 328"/>
            <p:cNvSpPr>
              <a:spLocks/>
            </p:cNvSpPr>
            <p:nvPr/>
          </p:nvSpPr>
          <p:spPr bwMode="auto">
            <a:xfrm>
              <a:off x="2264" y="1413"/>
              <a:ext cx="64" cy="40"/>
            </a:xfrm>
            <a:custGeom>
              <a:avLst/>
              <a:gdLst>
                <a:gd name="T0" fmla="*/ 0 w 64"/>
                <a:gd name="T1" fmla="*/ 31 h 40"/>
                <a:gd name="T2" fmla="*/ 63 w 64"/>
                <a:gd name="T3" fmla="*/ 0 h 40"/>
                <a:gd name="T4" fmla="*/ 0 w 64"/>
                <a:gd name="T5" fmla="*/ 39 h 40"/>
                <a:gd name="T6" fmla="*/ 0 w 64"/>
                <a:gd name="T7" fmla="*/ 31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40"/>
                <a:gd name="T14" fmla="*/ 64 w 64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40">
                  <a:moveTo>
                    <a:pt x="0" y="31"/>
                  </a:moveTo>
                  <a:lnTo>
                    <a:pt x="63" y="0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4" name="Freeform 329"/>
            <p:cNvSpPr>
              <a:spLocks/>
            </p:cNvSpPr>
            <p:nvPr/>
          </p:nvSpPr>
          <p:spPr bwMode="auto">
            <a:xfrm>
              <a:off x="2264" y="1402"/>
              <a:ext cx="64" cy="35"/>
            </a:xfrm>
            <a:custGeom>
              <a:avLst/>
              <a:gdLst>
                <a:gd name="T0" fmla="*/ 0 w 64"/>
                <a:gd name="T1" fmla="*/ 26 h 35"/>
                <a:gd name="T2" fmla="*/ 63 w 64"/>
                <a:gd name="T3" fmla="*/ 0 h 35"/>
                <a:gd name="T4" fmla="*/ 0 w 64"/>
                <a:gd name="T5" fmla="*/ 34 h 35"/>
                <a:gd name="T6" fmla="*/ 0 w 64"/>
                <a:gd name="T7" fmla="*/ 26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35"/>
                <a:gd name="T14" fmla="*/ 64 w 6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35">
                  <a:moveTo>
                    <a:pt x="0" y="26"/>
                  </a:moveTo>
                  <a:lnTo>
                    <a:pt x="63" y="0"/>
                  </a:lnTo>
                  <a:lnTo>
                    <a:pt x="0" y="34"/>
                  </a:lnTo>
                  <a:lnTo>
                    <a:pt x="0" y="2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5" name="Freeform 330"/>
            <p:cNvSpPr>
              <a:spLocks/>
            </p:cNvSpPr>
            <p:nvPr/>
          </p:nvSpPr>
          <p:spPr bwMode="auto">
            <a:xfrm>
              <a:off x="2264" y="1391"/>
              <a:ext cx="64" cy="30"/>
            </a:xfrm>
            <a:custGeom>
              <a:avLst/>
              <a:gdLst>
                <a:gd name="T0" fmla="*/ 0 w 64"/>
                <a:gd name="T1" fmla="*/ 20 h 30"/>
                <a:gd name="T2" fmla="*/ 63 w 64"/>
                <a:gd name="T3" fmla="*/ 0 h 30"/>
                <a:gd name="T4" fmla="*/ 0 w 64"/>
                <a:gd name="T5" fmla="*/ 29 h 30"/>
                <a:gd name="T6" fmla="*/ 0 w 64"/>
                <a:gd name="T7" fmla="*/ 2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30"/>
                <a:gd name="T14" fmla="*/ 64 w 64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30">
                  <a:moveTo>
                    <a:pt x="0" y="20"/>
                  </a:moveTo>
                  <a:lnTo>
                    <a:pt x="63" y="0"/>
                  </a:lnTo>
                  <a:lnTo>
                    <a:pt x="0" y="29"/>
                  </a:lnTo>
                  <a:lnTo>
                    <a:pt x="0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6" name="Freeform 331"/>
            <p:cNvSpPr>
              <a:spLocks/>
            </p:cNvSpPr>
            <p:nvPr/>
          </p:nvSpPr>
          <p:spPr bwMode="auto">
            <a:xfrm>
              <a:off x="2264" y="1379"/>
              <a:ext cx="64" cy="26"/>
            </a:xfrm>
            <a:custGeom>
              <a:avLst/>
              <a:gdLst>
                <a:gd name="T0" fmla="*/ 0 w 64"/>
                <a:gd name="T1" fmla="*/ 18 h 26"/>
                <a:gd name="T2" fmla="*/ 63 w 64"/>
                <a:gd name="T3" fmla="*/ 0 h 26"/>
                <a:gd name="T4" fmla="*/ 0 w 64"/>
                <a:gd name="T5" fmla="*/ 25 h 26"/>
                <a:gd name="T6" fmla="*/ 0 w 64"/>
                <a:gd name="T7" fmla="*/ 18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26"/>
                <a:gd name="T14" fmla="*/ 64 w 6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26">
                  <a:moveTo>
                    <a:pt x="0" y="18"/>
                  </a:moveTo>
                  <a:lnTo>
                    <a:pt x="63" y="0"/>
                  </a:lnTo>
                  <a:lnTo>
                    <a:pt x="0" y="25"/>
                  </a:lnTo>
                  <a:lnTo>
                    <a:pt x="0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7" name="Freeform 332"/>
            <p:cNvSpPr>
              <a:spLocks/>
            </p:cNvSpPr>
            <p:nvPr/>
          </p:nvSpPr>
          <p:spPr bwMode="auto">
            <a:xfrm>
              <a:off x="2264" y="1367"/>
              <a:ext cx="64" cy="21"/>
            </a:xfrm>
            <a:custGeom>
              <a:avLst/>
              <a:gdLst>
                <a:gd name="T0" fmla="*/ 0 w 64"/>
                <a:gd name="T1" fmla="*/ 13 h 21"/>
                <a:gd name="T2" fmla="*/ 63 w 64"/>
                <a:gd name="T3" fmla="*/ 0 h 21"/>
                <a:gd name="T4" fmla="*/ 0 w 64"/>
                <a:gd name="T5" fmla="*/ 20 h 21"/>
                <a:gd name="T6" fmla="*/ 0 w 64"/>
                <a:gd name="T7" fmla="*/ 13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21"/>
                <a:gd name="T14" fmla="*/ 64 w 64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21">
                  <a:moveTo>
                    <a:pt x="0" y="13"/>
                  </a:moveTo>
                  <a:lnTo>
                    <a:pt x="63" y="0"/>
                  </a:lnTo>
                  <a:lnTo>
                    <a:pt x="0" y="20"/>
                  </a:lnTo>
                  <a:lnTo>
                    <a:pt x="0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8" name="Freeform 333"/>
            <p:cNvSpPr>
              <a:spLocks/>
            </p:cNvSpPr>
            <p:nvPr/>
          </p:nvSpPr>
          <p:spPr bwMode="auto">
            <a:xfrm>
              <a:off x="2264" y="1355"/>
              <a:ext cx="64" cy="18"/>
            </a:xfrm>
            <a:custGeom>
              <a:avLst/>
              <a:gdLst>
                <a:gd name="T0" fmla="*/ 0 w 64"/>
                <a:gd name="T1" fmla="*/ 8 h 18"/>
                <a:gd name="T2" fmla="*/ 63 w 64"/>
                <a:gd name="T3" fmla="*/ 0 h 18"/>
                <a:gd name="T4" fmla="*/ 0 w 64"/>
                <a:gd name="T5" fmla="*/ 17 h 18"/>
                <a:gd name="T6" fmla="*/ 0 w 64"/>
                <a:gd name="T7" fmla="*/ 8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18"/>
                <a:gd name="T14" fmla="*/ 64 w 6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18">
                  <a:moveTo>
                    <a:pt x="0" y="8"/>
                  </a:moveTo>
                  <a:lnTo>
                    <a:pt x="63" y="0"/>
                  </a:lnTo>
                  <a:lnTo>
                    <a:pt x="0" y="17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9" name="Freeform 334"/>
            <p:cNvSpPr>
              <a:spLocks/>
            </p:cNvSpPr>
            <p:nvPr/>
          </p:nvSpPr>
          <p:spPr bwMode="auto">
            <a:xfrm>
              <a:off x="2264" y="1343"/>
              <a:ext cx="64" cy="17"/>
            </a:xfrm>
            <a:custGeom>
              <a:avLst/>
              <a:gdLst>
                <a:gd name="T0" fmla="*/ 0 w 64"/>
                <a:gd name="T1" fmla="*/ 6 h 17"/>
                <a:gd name="T2" fmla="*/ 63 w 64"/>
                <a:gd name="T3" fmla="*/ 0 h 17"/>
                <a:gd name="T4" fmla="*/ 0 w 64"/>
                <a:gd name="T5" fmla="*/ 16 h 17"/>
                <a:gd name="T6" fmla="*/ 0 w 64"/>
                <a:gd name="T7" fmla="*/ 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17"/>
                <a:gd name="T14" fmla="*/ 64 w 6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17">
                  <a:moveTo>
                    <a:pt x="0" y="6"/>
                  </a:moveTo>
                  <a:lnTo>
                    <a:pt x="63" y="0"/>
                  </a:lnTo>
                  <a:lnTo>
                    <a:pt x="0" y="16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0" name="Freeform 335"/>
            <p:cNvSpPr>
              <a:spLocks/>
            </p:cNvSpPr>
            <p:nvPr/>
          </p:nvSpPr>
          <p:spPr bwMode="auto">
            <a:xfrm>
              <a:off x="2264" y="1330"/>
              <a:ext cx="64" cy="17"/>
            </a:xfrm>
            <a:custGeom>
              <a:avLst/>
              <a:gdLst>
                <a:gd name="T0" fmla="*/ 0 w 64"/>
                <a:gd name="T1" fmla="*/ 3 h 17"/>
                <a:gd name="T2" fmla="*/ 63 w 64"/>
                <a:gd name="T3" fmla="*/ 0 h 17"/>
                <a:gd name="T4" fmla="*/ 0 w 64"/>
                <a:gd name="T5" fmla="*/ 16 h 17"/>
                <a:gd name="T6" fmla="*/ 0 w 64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17"/>
                <a:gd name="T14" fmla="*/ 64 w 6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17">
                  <a:moveTo>
                    <a:pt x="0" y="3"/>
                  </a:moveTo>
                  <a:lnTo>
                    <a:pt x="63" y="0"/>
                  </a:lnTo>
                  <a:lnTo>
                    <a:pt x="0" y="16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1" name="Freeform 336"/>
            <p:cNvSpPr>
              <a:spLocks/>
            </p:cNvSpPr>
            <p:nvPr/>
          </p:nvSpPr>
          <p:spPr bwMode="auto">
            <a:xfrm>
              <a:off x="2264" y="1315"/>
              <a:ext cx="64" cy="17"/>
            </a:xfrm>
            <a:custGeom>
              <a:avLst/>
              <a:gdLst>
                <a:gd name="T0" fmla="*/ 0 w 64"/>
                <a:gd name="T1" fmla="*/ 0 h 17"/>
                <a:gd name="T2" fmla="*/ 63 w 64"/>
                <a:gd name="T3" fmla="*/ 6 h 17"/>
                <a:gd name="T4" fmla="*/ 0 w 64"/>
                <a:gd name="T5" fmla="*/ 16 h 17"/>
                <a:gd name="T6" fmla="*/ 0 w 64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17"/>
                <a:gd name="T14" fmla="*/ 64 w 6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17">
                  <a:moveTo>
                    <a:pt x="0" y="0"/>
                  </a:moveTo>
                  <a:lnTo>
                    <a:pt x="63" y="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2" name="Freeform 337"/>
            <p:cNvSpPr>
              <a:spLocks/>
            </p:cNvSpPr>
            <p:nvPr/>
          </p:nvSpPr>
          <p:spPr bwMode="auto">
            <a:xfrm>
              <a:off x="2264" y="1300"/>
              <a:ext cx="64" cy="17"/>
            </a:xfrm>
            <a:custGeom>
              <a:avLst/>
              <a:gdLst>
                <a:gd name="T0" fmla="*/ 0 w 64"/>
                <a:gd name="T1" fmla="*/ 0 h 17"/>
                <a:gd name="T2" fmla="*/ 63 w 64"/>
                <a:gd name="T3" fmla="*/ 10 h 17"/>
                <a:gd name="T4" fmla="*/ 0 w 64"/>
                <a:gd name="T5" fmla="*/ 16 h 17"/>
                <a:gd name="T6" fmla="*/ 0 w 64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17"/>
                <a:gd name="T14" fmla="*/ 64 w 6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17">
                  <a:moveTo>
                    <a:pt x="0" y="0"/>
                  </a:moveTo>
                  <a:lnTo>
                    <a:pt x="63" y="1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3" name="Freeform 338"/>
            <p:cNvSpPr>
              <a:spLocks/>
            </p:cNvSpPr>
            <p:nvPr/>
          </p:nvSpPr>
          <p:spPr bwMode="auto">
            <a:xfrm>
              <a:off x="2264" y="1283"/>
              <a:ext cx="64" cy="17"/>
            </a:xfrm>
            <a:custGeom>
              <a:avLst/>
              <a:gdLst>
                <a:gd name="T0" fmla="*/ 0 w 64"/>
                <a:gd name="T1" fmla="*/ 0 h 17"/>
                <a:gd name="T2" fmla="*/ 63 w 64"/>
                <a:gd name="T3" fmla="*/ 16 h 17"/>
                <a:gd name="T4" fmla="*/ 0 w 64"/>
                <a:gd name="T5" fmla="*/ 11 h 17"/>
                <a:gd name="T6" fmla="*/ 0 w 64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17"/>
                <a:gd name="T14" fmla="*/ 64 w 6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17">
                  <a:moveTo>
                    <a:pt x="0" y="0"/>
                  </a:moveTo>
                  <a:lnTo>
                    <a:pt x="63" y="1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4" name="Freeform 339"/>
            <p:cNvSpPr>
              <a:spLocks/>
            </p:cNvSpPr>
            <p:nvPr/>
          </p:nvSpPr>
          <p:spPr bwMode="auto">
            <a:xfrm>
              <a:off x="2264" y="1267"/>
              <a:ext cx="64" cy="17"/>
            </a:xfrm>
            <a:custGeom>
              <a:avLst/>
              <a:gdLst>
                <a:gd name="T0" fmla="*/ 0 w 64"/>
                <a:gd name="T1" fmla="*/ 0 h 17"/>
                <a:gd name="T2" fmla="*/ 63 w 64"/>
                <a:gd name="T3" fmla="*/ 16 h 17"/>
                <a:gd name="T4" fmla="*/ 0 w 64"/>
                <a:gd name="T5" fmla="*/ 9 h 17"/>
                <a:gd name="T6" fmla="*/ 0 w 64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17"/>
                <a:gd name="T14" fmla="*/ 64 w 6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17">
                  <a:moveTo>
                    <a:pt x="0" y="0"/>
                  </a:moveTo>
                  <a:lnTo>
                    <a:pt x="63" y="16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5" name="Freeform 340"/>
            <p:cNvSpPr>
              <a:spLocks/>
            </p:cNvSpPr>
            <p:nvPr/>
          </p:nvSpPr>
          <p:spPr bwMode="auto">
            <a:xfrm>
              <a:off x="2264" y="1252"/>
              <a:ext cx="64" cy="18"/>
            </a:xfrm>
            <a:custGeom>
              <a:avLst/>
              <a:gdLst>
                <a:gd name="T0" fmla="*/ 0 w 64"/>
                <a:gd name="T1" fmla="*/ 0 h 18"/>
                <a:gd name="T2" fmla="*/ 63 w 64"/>
                <a:gd name="T3" fmla="*/ 17 h 18"/>
                <a:gd name="T4" fmla="*/ 0 w 64"/>
                <a:gd name="T5" fmla="*/ 9 h 18"/>
                <a:gd name="T6" fmla="*/ 0 w 64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18"/>
                <a:gd name="T14" fmla="*/ 64 w 6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18">
                  <a:moveTo>
                    <a:pt x="0" y="0"/>
                  </a:moveTo>
                  <a:lnTo>
                    <a:pt x="63" y="17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6" name="Freeform 341"/>
            <p:cNvSpPr>
              <a:spLocks/>
            </p:cNvSpPr>
            <p:nvPr/>
          </p:nvSpPr>
          <p:spPr bwMode="auto">
            <a:xfrm>
              <a:off x="2264" y="1235"/>
              <a:ext cx="64" cy="21"/>
            </a:xfrm>
            <a:custGeom>
              <a:avLst/>
              <a:gdLst>
                <a:gd name="T0" fmla="*/ 0 w 64"/>
                <a:gd name="T1" fmla="*/ 0 h 21"/>
                <a:gd name="T2" fmla="*/ 63 w 64"/>
                <a:gd name="T3" fmla="*/ 20 h 21"/>
                <a:gd name="T4" fmla="*/ 0 w 64"/>
                <a:gd name="T5" fmla="*/ 9 h 21"/>
                <a:gd name="T6" fmla="*/ 0 w 64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21"/>
                <a:gd name="T14" fmla="*/ 64 w 64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21">
                  <a:moveTo>
                    <a:pt x="0" y="0"/>
                  </a:moveTo>
                  <a:lnTo>
                    <a:pt x="63" y="20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7" name="Freeform 342"/>
            <p:cNvSpPr>
              <a:spLocks/>
            </p:cNvSpPr>
            <p:nvPr/>
          </p:nvSpPr>
          <p:spPr bwMode="auto">
            <a:xfrm>
              <a:off x="2264" y="1220"/>
              <a:ext cx="64" cy="23"/>
            </a:xfrm>
            <a:custGeom>
              <a:avLst/>
              <a:gdLst>
                <a:gd name="T0" fmla="*/ 0 w 64"/>
                <a:gd name="T1" fmla="*/ 0 h 23"/>
                <a:gd name="T2" fmla="*/ 63 w 64"/>
                <a:gd name="T3" fmla="*/ 22 h 23"/>
                <a:gd name="T4" fmla="*/ 0 w 64"/>
                <a:gd name="T5" fmla="*/ 8 h 23"/>
                <a:gd name="T6" fmla="*/ 0 w 6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23"/>
                <a:gd name="T14" fmla="*/ 64 w 6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23">
                  <a:moveTo>
                    <a:pt x="0" y="0"/>
                  </a:moveTo>
                  <a:lnTo>
                    <a:pt x="63" y="22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8" name="Freeform 343"/>
            <p:cNvSpPr>
              <a:spLocks/>
            </p:cNvSpPr>
            <p:nvPr/>
          </p:nvSpPr>
          <p:spPr bwMode="auto">
            <a:xfrm>
              <a:off x="2264" y="1204"/>
              <a:ext cx="64" cy="25"/>
            </a:xfrm>
            <a:custGeom>
              <a:avLst/>
              <a:gdLst>
                <a:gd name="T0" fmla="*/ 0 w 64"/>
                <a:gd name="T1" fmla="*/ 0 h 25"/>
                <a:gd name="T2" fmla="*/ 63 w 64"/>
                <a:gd name="T3" fmla="*/ 24 h 25"/>
                <a:gd name="T4" fmla="*/ 0 w 64"/>
                <a:gd name="T5" fmla="*/ 8 h 25"/>
                <a:gd name="T6" fmla="*/ 0 w 6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25"/>
                <a:gd name="T14" fmla="*/ 64 w 6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25">
                  <a:moveTo>
                    <a:pt x="0" y="0"/>
                  </a:moveTo>
                  <a:lnTo>
                    <a:pt x="63" y="24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9" name="Freeform 344"/>
            <p:cNvSpPr>
              <a:spLocks/>
            </p:cNvSpPr>
            <p:nvPr/>
          </p:nvSpPr>
          <p:spPr bwMode="auto">
            <a:xfrm>
              <a:off x="2264" y="1188"/>
              <a:ext cx="64" cy="27"/>
            </a:xfrm>
            <a:custGeom>
              <a:avLst/>
              <a:gdLst>
                <a:gd name="T0" fmla="*/ 0 w 64"/>
                <a:gd name="T1" fmla="*/ 0 h 27"/>
                <a:gd name="T2" fmla="*/ 63 w 64"/>
                <a:gd name="T3" fmla="*/ 26 h 27"/>
                <a:gd name="T4" fmla="*/ 0 w 64"/>
                <a:gd name="T5" fmla="*/ 8 h 27"/>
                <a:gd name="T6" fmla="*/ 0 w 64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27"/>
                <a:gd name="T14" fmla="*/ 64 w 64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27">
                  <a:moveTo>
                    <a:pt x="0" y="0"/>
                  </a:moveTo>
                  <a:lnTo>
                    <a:pt x="63" y="2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0" name="Freeform 345"/>
            <p:cNvSpPr>
              <a:spLocks/>
            </p:cNvSpPr>
            <p:nvPr/>
          </p:nvSpPr>
          <p:spPr bwMode="auto">
            <a:xfrm>
              <a:off x="2264" y="1172"/>
              <a:ext cx="64" cy="29"/>
            </a:xfrm>
            <a:custGeom>
              <a:avLst/>
              <a:gdLst>
                <a:gd name="T0" fmla="*/ 0 w 64"/>
                <a:gd name="T1" fmla="*/ 0 h 29"/>
                <a:gd name="T2" fmla="*/ 63 w 64"/>
                <a:gd name="T3" fmla="*/ 28 h 29"/>
                <a:gd name="T4" fmla="*/ 0 w 64"/>
                <a:gd name="T5" fmla="*/ 8 h 29"/>
                <a:gd name="T6" fmla="*/ 0 w 64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29"/>
                <a:gd name="T14" fmla="*/ 64 w 64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29">
                  <a:moveTo>
                    <a:pt x="0" y="0"/>
                  </a:moveTo>
                  <a:lnTo>
                    <a:pt x="63" y="2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1" name="Freeform 346"/>
            <p:cNvSpPr>
              <a:spLocks/>
            </p:cNvSpPr>
            <p:nvPr/>
          </p:nvSpPr>
          <p:spPr bwMode="auto">
            <a:xfrm>
              <a:off x="2264" y="1157"/>
              <a:ext cx="64" cy="32"/>
            </a:xfrm>
            <a:custGeom>
              <a:avLst/>
              <a:gdLst>
                <a:gd name="T0" fmla="*/ 0 w 64"/>
                <a:gd name="T1" fmla="*/ 0 h 32"/>
                <a:gd name="T2" fmla="*/ 63 w 64"/>
                <a:gd name="T3" fmla="*/ 31 h 32"/>
                <a:gd name="T4" fmla="*/ 0 w 64"/>
                <a:gd name="T5" fmla="*/ 8 h 32"/>
                <a:gd name="T6" fmla="*/ 0 w 64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32"/>
                <a:gd name="T14" fmla="*/ 64 w 64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32">
                  <a:moveTo>
                    <a:pt x="0" y="0"/>
                  </a:moveTo>
                  <a:lnTo>
                    <a:pt x="63" y="31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2" name="Freeform 347"/>
            <p:cNvSpPr>
              <a:spLocks/>
            </p:cNvSpPr>
            <p:nvPr/>
          </p:nvSpPr>
          <p:spPr bwMode="auto">
            <a:xfrm>
              <a:off x="1784" y="1325"/>
              <a:ext cx="283" cy="300"/>
            </a:xfrm>
            <a:custGeom>
              <a:avLst/>
              <a:gdLst>
                <a:gd name="T0" fmla="*/ 27 w 283"/>
                <a:gd name="T1" fmla="*/ 244 h 300"/>
                <a:gd name="T2" fmla="*/ 25 w 283"/>
                <a:gd name="T3" fmla="*/ 297 h 300"/>
                <a:gd name="T4" fmla="*/ 13 w 283"/>
                <a:gd name="T5" fmla="*/ 286 h 300"/>
                <a:gd name="T6" fmla="*/ 4 w 283"/>
                <a:gd name="T7" fmla="*/ 270 h 300"/>
                <a:gd name="T8" fmla="*/ 0 w 283"/>
                <a:gd name="T9" fmla="*/ 252 h 300"/>
                <a:gd name="T10" fmla="*/ 83 w 283"/>
                <a:gd name="T11" fmla="*/ 0 h 300"/>
                <a:gd name="T12" fmla="*/ 95 w 283"/>
                <a:gd name="T13" fmla="*/ 2 h 300"/>
                <a:gd name="T14" fmla="*/ 105 w 283"/>
                <a:gd name="T15" fmla="*/ 9 h 300"/>
                <a:gd name="T16" fmla="*/ 112 w 283"/>
                <a:gd name="T17" fmla="*/ 21 h 300"/>
                <a:gd name="T18" fmla="*/ 115 w 283"/>
                <a:gd name="T19" fmla="*/ 35 h 300"/>
                <a:gd name="T20" fmla="*/ 112 w 283"/>
                <a:gd name="T21" fmla="*/ 49 h 300"/>
                <a:gd name="T22" fmla="*/ 105 w 283"/>
                <a:gd name="T23" fmla="*/ 61 h 300"/>
                <a:gd name="T24" fmla="*/ 95 w 283"/>
                <a:gd name="T25" fmla="*/ 70 h 300"/>
                <a:gd name="T26" fmla="*/ 83 w 283"/>
                <a:gd name="T27" fmla="*/ 73 h 300"/>
                <a:gd name="T28" fmla="*/ 70 w 283"/>
                <a:gd name="T29" fmla="*/ 70 h 300"/>
                <a:gd name="T30" fmla="*/ 59 w 283"/>
                <a:gd name="T31" fmla="*/ 61 h 300"/>
                <a:gd name="T32" fmla="*/ 52 w 283"/>
                <a:gd name="T33" fmla="*/ 49 h 300"/>
                <a:gd name="T34" fmla="*/ 49 w 283"/>
                <a:gd name="T35" fmla="*/ 35 h 300"/>
                <a:gd name="T36" fmla="*/ 52 w 283"/>
                <a:gd name="T37" fmla="*/ 21 h 300"/>
                <a:gd name="T38" fmla="*/ 59 w 283"/>
                <a:gd name="T39" fmla="*/ 9 h 300"/>
                <a:gd name="T40" fmla="*/ 70 w 283"/>
                <a:gd name="T41" fmla="*/ 2 h 300"/>
                <a:gd name="T42" fmla="*/ 83 w 283"/>
                <a:gd name="T43" fmla="*/ 0 h 300"/>
                <a:gd name="T44" fmla="*/ 220 w 283"/>
                <a:gd name="T45" fmla="*/ 24 h 300"/>
                <a:gd name="T46" fmla="*/ 231 w 283"/>
                <a:gd name="T47" fmla="*/ 29 h 300"/>
                <a:gd name="T48" fmla="*/ 240 w 283"/>
                <a:gd name="T49" fmla="*/ 38 h 300"/>
                <a:gd name="T50" fmla="*/ 244 w 283"/>
                <a:gd name="T51" fmla="*/ 49 h 300"/>
                <a:gd name="T52" fmla="*/ 244 w 283"/>
                <a:gd name="T53" fmla="*/ 62 h 300"/>
                <a:gd name="T54" fmla="*/ 240 w 283"/>
                <a:gd name="T55" fmla="*/ 74 h 300"/>
                <a:gd name="T56" fmla="*/ 231 w 283"/>
                <a:gd name="T57" fmla="*/ 84 h 300"/>
                <a:gd name="T58" fmla="*/ 220 w 283"/>
                <a:gd name="T59" fmla="*/ 89 h 300"/>
                <a:gd name="T60" fmla="*/ 209 w 283"/>
                <a:gd name="T61" fmla="*/ 89 h 300"/>
                <a:gd name="T62" fmla="*/ 198 w 283"/>
                <a:gd name="T63" fmla="*/ 84 h 300"/>
                <a:gd name="T64" fmla="*/ 190 w 283"/>
                <a:gd name="T65" fmla="*/ 74 h 300"/>
                <a:gd name="T66" fmla="*/ 186 w 283"/>
                <a:gd name="T67" fmla="*/ 62 h 300"/>
                <a:gd name="T68" fmla="*/ 186 w 283"/>
                <a:gd name="T69" fmla="*/ 49 h 300"/>
                <a:gd name="T70" fmla="*/ 190 w 283"/>
                <a:gd name="T71" fmla="*/ 38 h 300"/>
                <a:gd name="T72" fmla="*/ 198 w 283"/>
                <a:gd name="T73" fmla="*/ 29 h 300"/>
                <a:gd name="T74" fmla="*/ 209 w 283"/>
                <a:gd name="T75" fmla="*/ 24 h 300"/>
                <a:gd name="T76" fmla="*/ 282 w 283"/>
                <a:gd name="T77" fmla="*/ 247 h 300"/>
                <a:gd name="T78" fmla="*/ 256 w 283"/>
                <a:gd name="T79" fmla="*/ 276 h 300"/>
                <a:gd name="T80" fmla="*/ 265 w 283"/>
                <a:gd name="T81" fmla="*/ 296 h 300"/>
                <a:gd name="T82" fmla="*/ 272 w 283"/>
                <a:gd name="T83" fmla="*/ 286 h 300"/>
                <a:gd name="T84" fmla="*/ 278 w 283"/>
                <a:gd name="T85" fmla="*/ 272 h 300"/>
                <a:gd name="T86" fmla="*/ 282 w 283"/>
                <a:gd name="T87" fmla="*/ 255 h 300"/>
                <a:gd name="T88" fmla="*/ 0 w 283"/>
                <a:gd name="T89" fmla="*/ 244 h 3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3"/>
                <a:gd name="T136" fmla="*/ 0 h 300"/>
                <a:gd name="T137" fmla="*/ 283 w 283"/>
                <a:gd name="T138" fmla="*/ 300 h 3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3" h="300">
                  <a:moveTo>
                    <a:pt x="0" y="244"/>
                  </a:moveTo>
                  <a:lnTo>
                    <a:pt x="27" y="244"/>
                  </a:lnTo>
                  <a:lnTo>
                    <a:pt x="33" y="299"/>
                  </a:lnTo>
                  <a:lnTo>
                    <a:pt x="25" y="297"/>
                  </a:lnTo>
                  <a:lnTo>
                    <a:pt x="18" y="292"/>
                  </a:lnTo>
                  <a:lnTo>
                    <a:pt x="13" y="286"/>
                  </a:lnTo>
                  <a:lnTo>
                    <a:pt x="8" y="279"/>
                  </a:lnTo>
                  <a:lnTo>
                    <a:pt x="4" y="270"/>
                  </a:lnTo>
                  <a:lnTo>
                    <a:pt x="2" y="261"/>
                  </a:lnTo>
                  <a:lnTo>
                    <a:pt x="0" y="252"/>
                  </a:lnTo>
                  <a:lnTo>
                    <a:pt x="0" y="244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5" y="2"/>
                  </a:lnTo>
                  <a:lnTo>
                    <a:pt x="100" y="5"/>
                  </a:lnTo>
                  <a:lnTo>
                    <a:pt x="105" y="9"/>
                  </a:lnTo>
                  <a:lnTo>
                    <a:pt x="109" y="15"/>
                  </a:lnTo>
                  <a:lnTo>
                    <a:pt x="112" y="21"/>
                  </a:lnTo>
                  <a:lnTo>
                    <a:pt x="114" y="28"/>
                  </a:lnTo>
                  <a:lnTo>
                    <a:pt x="115" y="35"/>
                  </a:lnTo>
                  <a:lnTo>
                    <a:pt x="114" y="43"/>
                  </a:lnTo>
                  <a:lnTo>
                    <a:pt x="112" y="49"/>
                  </a:lnTo>
                  <a:lnTo>
                    <a:pt x="109" y="56"/>
                  </a:lnTo>
                  <a:lnTo>
                    <a:pt x="105" y="61"/>
                  </a:lnTo>
                  <a:lnTo>
                    <a:pt x="100" y="66"/>
                  </a:lnTo>
                  <a:lnTo>
                    <a:pt x="95" y="70"/>
                  </a:lnTo>
                  <a:lnTo>
                    <a:pt x="89" y="72"/>
                  </a:lnTo>
                  <a:lnTo>
                    <a:pt x="83" y="73"/>
                  </a:lnTo>
                  <a:lnTo>
                    <a:pt x="76" y="72"/>
                  </a:lnTo>
                  <a:lnTo>
                    <a:pt x="70" y="70"/>
                  </a:lnTo>
                  <a:lnTo>
                    <a:pt x="64" y="66"/>
                  </a:lnTo>
                  <a:lnTo>
                    <a:pt x="59" y="61"/>
                  </a:lnTo>
                  <a:lnTo>
                    <a:pt x="55" y="56"/>
                  </a:lnTo>
                  <a:lnTo>
                    <a:pt x="52" y="49"/>
                  </a:lnTo>
                  <a:lnTo>
                    <a:pt x="50" y="43"/>
                  </a:lnTo>
                  <a:lnTo>
                    <a:pt x="49" y="35"/>
                  </a:lnTo>
                  <a:lnTo>
                    <a:pt x="50" y="28"/>
                  </a:lnTo>
                  <a:lnTo>
                    <a:pt x="52" y="21"/>
                  </a:lnTo>
                  <a:lnTo>
                    <a:pt x="55" y="15"/>
                  </a:lnTo>
                  <a:lnTo>
                    <a:pt x="59" y="9"/>
                  </a:lnTo>
                  <a:lnTo>
                    <a:pt x="64" y="5"/>
                  </a:lnTo>
                  <a:lnTo>
                    <a:pt x="70" y="2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214" y="24"/>
                  </a:lnTo>
                  <a:lnTo>
                    <a:pt x="220" y="24"/>
                  </a:lnTo>
                  <a:lnTo>
                    <a:pt x="226" y="26"/>
                  </a:lnTo>
                  <a:lnTo>
                    <a:pt x="231" y="29"/>
                  </a:lnTo>
                  <a:lnTo>
                    <a:pt x="236" y="33"/>
                  </a:lnTo>
                  <a:lnTo>
                    <a:pt x="240" y="38"/>
                  </a:lnTo>
                  <a:lnTo>
                    <a:pt x="243" y="43"/>
                  </a:lnTo>
                  <a:lnTo>
                    <a:pt x="244" y="49"/>
                  </a:lnTo>
                  <a:lnTo>
                    <a:pt x="245" y="55"/>
                  </a:lnTo>
                  <a:lnTo>
                    <a:pt x="244" y="62"/>
                  </a:lnTo>
                  <a:lnTo>
                    <a:pt x="243" y="69"/>
                  </a:lnTo>
                  <a:lnTo>
                    <a:pt x="240" y="74"/>
                  </a:lnTo>
                  <a:lnTo>
                    <a:pt x="236" y="79"/>
                  </a:lnTo>
                  <a:lnTo>
                    <a:pt x="231" y="84"/>
                  </a:lnTo>
                  <a:lnTo>
                    <a:pt x="226" y="86"/>
                  </a:lnTo>
                  <a:lnTo>
                    <a:pt x="220" y="89"/>
                  </a:lnTo>
                  <a:lnTo>
                    <a:pt x="214" y="89"/>
                  </a:lnTo>
                  <a:lnTo>
                    <a:pt x="209" y="89"/>
                  </a:lnTo>
                  <a:lnTo>
                    <a:pt x="203" y="86"/>
                  </a:lnTo>
                  <a:lnTo>
                    <a:pt x="198" y="84"/>
                  </a:lnTo>
                  <a:lnTo>
                    <a:pt x="194" y="79"/>
                  </a:lnTo>
                  <a:lnTo>
                    <a:pt x="190" y="74"/>
                  </a:lnTo>
                  <a:lnTo>
                    <a:pt x="187" y="69"/>
                  </a:lnTo>
                  <a:lnTo>
                    <a:pt x="186" y="62"/>
                  </a:lnTo>
                  <a:lnTo>
                    <a:pt x="185" y="55"/>
                  </a:lnTo>
                  <a:lnTo>
                    <a:pt x="186" y="49"/>
                  </a:lnTo>
                  <a:lnTo>
                    <a:pt x="187" y="43"/>
                  </a:lnTo>
                  <a:lnTo>
                    <a:pt x="190" y="38"/>
                  </a:lnTo>
                  <a:lnTo>
                    <a:pt x="194" y="33"/>
                  </a:lnTo>
                  <a:lnTo>
                    <a:pt x="198" y="29"/>
                  </a:lnTo>
                  <a:lnTo>
                    <a:pt x="203" y="26"/>
                  </a:lnTo>
                  <a:lnTo>
                    <a:pt x="209" y="24"/>
                  </a:lnTo>
                  <a:lnTo>
                    <a:pt x="214" y="24"/>
                  </a:lnTo>
                  <a:lnTo>
                    <a:pt x="282" y="247"/>
                  </a:lnTo>
                  <a:lnTo>
                    <a:pt x="262" y="246"/>
                  </a:lnTo>
                  <a:lnTo>
                    <a:pt x="256" y="276"/>
                  </a:lnTo>
                  <a:lnTo>
                    <a:pt x="262" y="299"/>
                  </a:lnTo>
                  <a:lnTo>
                    <a:pt x="265" y="296"/>
                  </a:lnTo>
                  <a:lnTo>
                    <a:pt x="268" y="292"/>
                  </a:lnTo>
                  <a:lnTo>
                    <a:pt x="272" y="286"/>
                  </a:lnTo>
                  <a:lnTo>
                    <a:pt x="275" y="279"/>
                  </a:lnTo>
                  <a:lnTo>
                    <a:pt x="278" y="272"/>
                  </a:lnTo>
                  <a:lnTo>
                    <a:pt x="280" y="264"/>
                  </a:lnTo>
                  <a:lnTo>
                    <a:pt x="282" y="255"/>
                  </a:lnTo>
                  <a:lnTo>
                    <a:pt x="282" y="247"/>
                  </a:lnTo>
                  <a:lnTo>
                    <a:pt x="0" y="24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3" name="Freeform 348"/>
            <p:cNvSpPr>
              <a:spLocks/>
            </p:cNvSpPr>
            <p:nvPr/>
          </p:nvSpPr>
          <p:spPr bwMode="auto">
            <a:xfrm>
              <a:off x="1784" y="1569"/>
              <a:ext cx="34" cy="56"/>
            </a:xfrm>
            <a:custGeom>
              <a:avLst/>
              <a:gdLst>
                <a:gd name="T0" fmla="*/ 0 w 34"/>
                <a:gd name="T1" fmla="*/ 0 h 56"/>
                <a:gd name="T2" fmla="*/ 27 w 34"/>
                <a:gd name="T3" fmla="*/ 0 h 56"/>
                <a:gd name="T4" fmla="*/ 33 w 34"/>
                <a:gd name="T5" fmla="*/ 55 h 56"/>
                <a:gd name="T6" fmla="*/ 33 w 34"/>
                <a:gd name="T7" fmla="*/ 55 h 56"/>
                <a:gd name="T8" fmla="*/ 25 w 34"/>
                <a:gd name="T9" fmla="*/ 53 h 56"/>
                <a:gd name="T10" fmla="*/ 18 w 34"/>
                <a:gd name="T11" fmla="*/ 48 h 56"/>
                <a:gd name="T12" fmla="*/ 13 w 34"/>
                <a:gd name="T13" fmla="*/ 42 h 56"/>
                <a:gd name="T14" fmla="*/ 8 w 34"/>
                <a:gd name="T15" fmla="*/ 35 h 56"/>
                <a:gd name="T16" fmla="*/ 4 w 34"/>
                <a:gd name="T17" fmla="*/ 26 h 56"/>
                <a:gd name="T18" fmla="*/ 2 w 34"/>
                <a:gd name="T19" fmla="*/ 17 h 56"/>
                <a:gd name="T20" fmla="*/ 0 w 34"/>
                <a:gd name="T21" fmla="*/ 8 h 56"/>
                <a:gd name="T22" fmla="*/ 0 w 34"/>
                <a:gd name="T23" fmla="*/ 0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56"/>
                <a:gd name="T38" fmla="*/ 34 w 34"/>
                <a:gd name="T39" fmla="*/ 56 h 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56">
                  <a:moveTo>
                    <a:pt x="0" y="0"/>
                  </a:moveTo>
                  <a:lnTo>
                    <a:pt x="27" y="0"/>
                  </a:lnTo>
                  <a:lnTo>
                    <a:pt x="33" y="55"/>
                  </a:lnTo>
                  <a:lnTo>
                    <a:pt x="25" y="53"/>
                  </a:lnTo>
                  <a:lnTo>
                    <a:pt x="18" y="48"/>
                  </a:lnTo>
                  <a:lnTo>
                    <a:pt x="13" y="42"/>
                  </a:lnTo>
                  <a:lnTo>
                    <a:pt x="8" y="35"/>
                  </a:lnTo>
                  <a:lnTo>
                    <a:pt x="4" y="26"/>
                  </a:lnTo>
                  <a:lnTo>
                    <a:pt x="2" y="17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4" name="Freeform 349"/>
            <p:cNvSpPr>
              <a:spLocks/>
            </p:cNvSpPr>
            <p:nvPr/>
          </p:nvSpPr>
          <p:spPr bwMode="auto">
            <a:xfrm>
              <a:off x="1833" y="1325"/>
              <a:ext cx="67" cy="74"/>
            </a:xfrm>
            <a:custGeom>
              <a:avLst/>
              <a:gdLst>
                <a:gd name="T0" fmla="*/ 34 w 67"/>
                <a:gd name="T1" fmla="*/ 0 h 74"/>
                <a:gd name="T2" fmla="*/ 34 w 67"/>
                <a:gd name="T3" fmla="*/ 0 h 74"/>
                <a:gd name="T4" fmla="*/ 40 w 67"/>
                <a:gd name="T5" fmla="*/ 0 h 74"/>
                <a:gd name="T6" fmla="*/ 46 w 67"/>
                <a:gd name="T7" fmla="*/ 2 h 74"/>
                <a:gd name="T8" fmla="*/ 51 w 67"/>
                <a:gd name="T9" fmla="*/ 5 h 74"/>
                <a:gd name="T10" fmla="*/ 56 w 67"/>
                <a:gd name="T11" fmla="*/ 9 h 74"/>
                <a:gd name="T12" fmla="*/ 60 w 67"/>
                <a:gd name="T13" fmla="*/ 15 h 74"/>
                <a:gd name="T14" fmla="*/ 63 w 67"/>
                <a:gd name="T15" fmla="*/ 21 h 74"/>
                <a:gd name="T16" fmla="*/ 65 w 67"/>
                <a:gd name="T17" fmla="*/ 28 h 74"/>
                <a:gd name="T18" fmla="*/ 66 w 67"/>
                <a:gd name="T19" fmla="*/ 35 h 74"/>
                <a:gd name="T20" fmla="*/ 66 w 67"/>
                <a:gd name="T21" fmla="*/ 35 h 74"/>
                <a:gd name="T22" fmla="*/ 65 w 67"/>
                <a:gd name="T23" fmla="*/ 43 h 74"/>
                <a:gd name="T24" fmla="*/ 63 w 67"/>
                <a:gd name="T25" fmla="*/ 49 h 74"/>
                <a:gd name="T26" fmla="*/ 60 w 67"/>
                <a:gd name="T27" fmla="*/ 56 h 74"/>
                <a:gd name="T28" fmla="*/ 56 w 67"/>
                <a:gd name="T29" fmla="*/ 61 h 74"/>
                <a:gd name="T30" fmla="*/ 51 w 67"/>
                <a:gd name="T31" fmla="*/ 66 h 74"/>
                <a:gd name="T32" fmla="*/ 46 w 67"/>
                <a:gd name="T33" fmla="*/ 70 h 74"/>
                <a:gd name="T34" fmla="*/ 40 w 67"/>
                <a:gd name="T35" fmla="*/ 72 h 74"/>
                <a:gd name="T36" fmla="*/ 34 w 67"/>
                <a:gd name="T37" fmla="*/ 73 h 74"/>
                <a:gd name="T38" fmla="*/ 34 w 67"/>
                <a:gd name="T39" fmla="*/ 73 h 74"/>
                <a:gd name="T40" fmla="*/ 27 w 67"/>
                <a:gd name="T41" fmla="*/ 72 h 74"/>
                <a:gd name="T42" fmla="*/ 21 w 67"/>
                <a:gd name="T43" fmla="*/ 70 h 74"/>
                <a:gd name="T44" fmla="*/ 15 w 67"/>
                <a:gd name="T45" fmla="*/ 66 h 74"/>
                <a:gd name="T46" fmla="*/ 10 w 67"/>
                <a:gd name="T47" fmla="*/ 61 h 74"/>
                <a:gd name="T48" fmla="*/ 6 w 67"/>
                <a:gd name="T49" fmla="*/ 56 h 74"/>
                <a:gd name="T50" fmla="*/ 3 w 67"/>
                <a:gd name="T51" fmla="*/ 49 h 74"/>
                <a:gd name="T52" fmla="*/ 1 w 67"/>
                <a:gd name="T53" fmla="*/ 43 h 74"/>
                <a:gd name="T54" fmla="*/ 0 w 67"/>
                <a:gd name="T55" fmla="*/ 35 h 74"/>
                <a:gd name="T56" fmla="*/ 0 w 67"/>
                <a:gd name="T57" fmla="*/ 35 h 74"/>
                <a:gd name="T58" fmla="*/ 1 w 67"/>
                <a:gd name="T59" fmla="*/ 28 h 74"/>
                <a:gd name="T60" fmla="*/ 3 w 67"/>
                <a:gd name="T61" fmla="*/ 21 h 74"/>
                <a:gd name="T62" fmla="*/ 6 w 67"/>
                <a:gd name="T63" fmla="*/ 15 h 74"/>
                <a:gd name="T64" fmla="*/ 10 w 67"/>
                <a:gd name="T65" fmla="*/ 9 h 74"/>
                <a:gd name="T66" fmla="*/ 15 w 67"/>
                <a:gd name="T67" fmla="*/ 5 h 74"/>
                <a:gd name="T68" fmla="*/ 21 w 67"/>
                <a:gd name="T69" fmla="*/ 2 h 74"/>
                <a:gd name="T70" fmla="*/ 27 w 67"/>
                <a:gd name="T71" fmla="*/ 0 h 74"/>
                <a:gd name="T72" fmla="*/ 34 w 67"/>
                <a:gd name="T73" fmla="*/ 0 h 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74"/>
                <a:gd name="T113" fmla="*/ 67 w 67"/>
                <a:gd name="T114" fmla="*/ 74 h 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74">
                  <a:moveTo>
                    <a:pt x="34" y="0"/>
                  </a:moveTo>
                  <a:lnTo>
                    <a:pt x="34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1" y="5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3" y="21"/>
                  </a:lnTo>
                  <a:lnTo>
                    <a:pt x="65" y="28"/>
                  </a:lnTo>
                  <a:lnTo>
                    <a:pt x="66" y="35"/>
                  </a:lnTo>
                  <a:lnTo>
                    <a:pt x="65" y="43"/>
                  </a:lnTo>
                  <a:lnTo>
                    <a:pt x="63" y="49"/>
                  </a:lnTo>
                  <a:lnTo>
                    <a:pt x="60" y="56"/>
                  </a:lnTo>
                  <a:lnTo>
                    <a:pt x="56" y="61"/>
                  </a:lnTo>
                  <a:lnTo>
                    <a:pt x="51" y="66"/>
                  </a:lnTo>
                  <a:lnTo>
                    <a:pt x="46" y="70"/>
                  </a:lnTo>
                  <a:lnTo>
                    <a:pt x="40" y="72"/>
                  </a:lnTo>
                  <a:lnTo>
                    <a:pt x="34" y="73"/>
                  </a:lnTo>
                  <a:lnTo>
                    <a:pt x="27" y="72"/>
                  </a:lnTo>
                  <a:lnTo>
                    <a:pt x="21" y="70"/>
                  </a:lnTo>
                  <a:lnTo>
                    <a:pt x="15" y="66"/>
                  </a:lnTo>
                  <a:lnTo>
                    <a:pt x="10" y="61"/>
                  </a:lnTo>
                  <a:lnTo>
                    <a:pt x="6" y="56"/>
                  </a:lnTo>
                  <a:lnTo>
                    <a:pt x="3" y="49"/>
                  </a:lnTo>
                  <a:lnTo>
                    <a:pt x="1" y="43"/>
                  </a:lnTo>
                  <a:lnTo>
                    <a:pt x="0" y="35"/>
                  </a:lnTo>
                  <a:lnTo>
                    <a:pt x="1" y="28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5" name="Freeform 350"/>
            <p:cNvSpPr>
              <a:spLocks/>
            </p:cNvSpPr>
            <p:nvPr/>
          </p:nvSpPr>
          <p:spPr bwMode="auto">
            <a:xfrm>
              <a:off x="1969" y="1349"/>
              <a:ext cx="61" cy="66"/>
            </a:xfrm>
            <a:custGeom>
              <a:avLst/>
              <a:gdLst>
                <a:gd name="T0" fmla="*/ 29 w 61"/>
                <a:gd name="T1" fmla="*/ 0 h 66"/>
                <a:gd name="T2" fmla="*/ 29 w 61"/>
                <a:gd name="T3" fmla="*/ 0 h 66"/>
                <a:gd name="T4" fmla="*/ 35 w 61"/>
                <a:gd name="T5" fmla="*/ 0 h 66"/>
                <a:gd name="T6" fmla="*/ 41 w 61"/>
                <a:gd name="T7" fmla="*/ 2 h 66"/>
                <a:gd name="T8" fmla="*/ 46 w 61"/>
                <a:gd name="T9" fmla="*/ 5 h 66"/>
                <a:gd name="T10" fmla="*/ 51 w 61"/>
                <a:gd name="T11" fmla="*/ 9 h 66"/>
                <a:gd name="T12" fmla="*/ 55 w 61"/>
                <a:gd name="T13" fmla="*/ 14 h 66"/>
                <a:gd name="T14" fmla="*/ 58 w 61"/>
                <a:gd name="T15" fmla="*/ 19 h 66"/>
                <a:gd name="T16" fmla="*/ 59 w 61"/>
                <a:gd name="T17" fmla="*/ 25 h 66"/>
                <a:gd name="T18" fmla="*/ 60 w 61"/>
                <a:gd name="T19" fmla="*/ 31 h 66"/>
                <a:gd name="T20" fmla="*/ 60 w 61"/>
                <a:gd name="T21" fmla="*/ 31 h 66"/>
                <a:gd name="T22" fmla="*/ 59 w 61"/>
                <a:gd name="T23" fmla="*/ 38 h 66"/>
                <a:gd name="T24" fmla="*/ 58 w 61"/>
                <a:gd name="T25" fmla="*/ 45 h 66"/>
                <a:gd name="T26" fmla="*/ 55 w 61"/>
                <a:gd name="T27" fmla="*/ 50 h 66"/>
                <a:gd name="T28" fmla="*/ 51 w 61"/>
                <a:gd name="T29" fmla="*/ 55 h 66"/>
                <a:gd name="T30" fmla="*/ 46 w 61"/>
                <a:gd name="T31" fmla="*/ 60 h 66"/>
                <a:gd name="T32" fmla="*/ 41 w 61"/>
                <a:gd name="T33" fmla="*/ 62 h 66"/>
                <a:gd name="T34" fmla="*/ 35 w 61"/>
                <a:gd name="T35" fmla="*/ 65 h 66"/>
                <a:gd name="T36" fmla="*/ 29 w 61"/>
                <a:gd name="T37" fmla="*/ 65 h 66"/>
                <a:gd name="T38" fmla="*/ 29 w 61"/>
                <a:gd name="T39" fmla="*/ 65 h 66"/>
                <a:gd name="T40" fmla="*/ 24 w 61"/>
                <a:gd name="T41" fmla="*/ 65 h 66"/>
                <a:gd name="T42" fmla="*/ 18 w 61"/>
                <a:gd name="T43" fmla="*/ 62 h 66"/>
                <a:gd name="T44" fmla="*/ 13 w 61"/>
                <a:gd name="T45" fmla="*/ 60 h 66"/>
                <a:gd name="T46" fmla="*/ 9 w 61"/>
                <a:gd name="T47" fmla="*/ 55 h 66"/>
                <a:gd name="T48" fmla="*/ 5 w 61"/>
                <a:gd name="T49" fmla="*/ 50 h 66"/>
                <a:gd name="T50" fmla="*/ 2 w 61"/>
                <a:gd name="T51" fmla="*/ 45 h 66"/>
                <a:gd name="T52" fmla="*/ 1 w 61"/>
                <a:gd name="T53" fmla="*/ 38 h 66"/>
                <a:gd name="T54" fmla="*/ 0 w 61"/>
                <a:gd name="T55" fmla="*/ 31 h 66"/>
                <a:gd name="T56" fmla="*/ 0 w 61"/>
                <a:gd name="T57" fmla="*/ 31 h 66"/>
                <a:gd name="T58" fmla="*/ 1 w 61"/>
                <a:gd name="T59" fmla="*/ 25 h 66"/>
                <a:gd name="T60" fmla="*/ 2 w 61"/>
                <a:gd name="T61" fmla="*/ 19 h 66"/>
                <a:gd name="T62" fmla="*/ 5 w 61"/>
                <a:gd name="T63" fmla="*/ 14 h 66"/>
                <a:gd name="T64" fmla="*/ 9 w 61"/>
                <a:gd name="T65" fmla="*/ 9 h 66"/>
                <a:gd name="T66" fmla="*/ 13 w 61"/>
                <a:gd name="T67" fmla="*/ 5 h 66"/>
                <a:gd name="T68" fmla="*/ 18 w 61"/>
                <a:gd name="T69" fmla="*/ 2 h 66"/>
                <a:gd name="T70" fmla="*/ 24 w 61"/>
                <a:gd name="T71" fmla="*/ 0 h 66"/>
                <a:gd name="T72" fmla="*/ 29 w 61"/>
                <a:gd name="T73" fmla="*/ 0 h 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1"/>
                <a:gd name="T112" fmla="*/ 0 h 66"/>
                <a:gd name="T113" fmla="*/ 61 w 61"/>
                <a:gd name="T114" fmla="*/ 66 h 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1" h="66">
                  <a:moveTo>
                    <a:pt x="29" y="0"/>
                  </a:moveTo>
                  <a:lnTo>
                    <a:pt x="29" y="0"/>
                  </a:lnTo>
                  <a:lnTo>
                    <a:pt x="35" y="0"/>
                  </a:lnTo>
                  <a:lnTo>
                    <a:pt x="41" y="2"/>
                  </a:lnTo>
                  <a:lnTo>
                    <a:pt x="46" y="5"/>
                  </a:lnTo>
                  <a:lnTo>
                    <a:pt x="51" y="9"/>
                  </a:lnTo>
                  <a:lnTo>
                    <a:pt x="55" y="14"/>
                  </a:lnTo>
                  <a:lnTo>
                    <a:pt x="58" y="19"/>
                  </a:lnTo>
                  <a:lnTo>
                    <a:pt x="59" y="25"/>
                  </a:lnTo>
                  <a:lnTo>
                    <a:pt x="60" y="31"/>
                  </a:lnTo>
                  <a:lnTo>
                    <a:pt x="59" y="38"/>
                  </a:lnTo>
                  <a:lnTo>
                    <a:pt x="58" y="45"/>
                  </a:lnTo>
                  <a:lnTo>
                    <a:pt x="55" y="50"/>
                  </a:lnTo>
                  <a:lnTo>
                    <a:pt x="51" y="55"/>
                  </a:lnTo>
                  <a:lnTo>
                    <a:pt x="46" y="60"/>
                  </a:lnTo>
                  <a:lnTo>
                    <a:pt x="41" y="62"/>
                  </a:lnTo>
                  <a:lnTo>
                    <a:pt x="35" y="65"/>
                  </a:lnTo>
                  <a:lnTo>
                    <a:pt x="29" y="65"/>
                  </a:lnTo>
                  <a:lnTo>
                    <a:pt x="24" y="65"/>
                  </a:lnTo>
                  <a:lnTo>
                    <a:pt x="18" y="62"/>
                  </a:lnTo>
                  <a:lnTo>
                    <a:pt x="13" y="60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6" name="Freeform 351"/>
            <p:cNvSpPr>
              <a:spLocks/>
            </p:cNvSpPr>
            <p:nvPr/>
          </p:nvSpPr>
          <p:spPr bwMode="auto">
            <a:xfrm>
              <a:off x="2040" y="1571"/>
              <a:ext cx="27" cy="54"/>
            </a:xfrm>
            <a:custGeom>
              <a:avLst/>
              <a:gdLst>
                <a:gd name="T0" fmla="*/ 26 w 27"/>
                <a:gd name="T1" fmla="*/ 1 h 54"/>
                <a:gd name="T2" fmla="*/ 6 w 27"/>
                <a:gd name="T3" fmla="*/ 0 h 54"/>
                <a:gd name="T4" fmla="*/ 0 w 27"/>
                <a:gd name="T5" fmla="*/ 30 h 54"/>
                <a:gd name="T6" fmla="*/ 6 w 27"/>
                <a:gd name="T7" fmla="*/ 53 h 54"/>
                <a:gd name="T8" fmla="*/ 6 w 27"/>
                <a:gd name="T9" fmla="*/ 53 h 54"/>
                <a:gd name="T10" fmla="*/ 9 w 27"/>
                <a:gd name="T11" fmla="*/ 50 h 54"/>
                <a:gd name="T12" fmla="*/ 12 w 27"/>
                <a:gd name="T13" fmla="*/ 46 h 54"/>
                <a:gd name="T14" fmla="*/ 16 w 27"/>
                <a:gd name="T15" fmla="*/ 40 h 54"/>
                <a:gd name="T16" fmla="*/ 19 w 27"/>
                <a:gd name="T17" fmla="*/ 33 h 54"/>
                <a:gd name="T18" fmla="*/ 22 w 27"/>
                <a:gd name="T19" fmla="*/ 26 h 54"/>
                <a:gd name="T20" fmla="*/ 24 w 27"/>
                <a:gd name="T21" fmla="*/ 18 h 54"/>
                <a:gd name="T22" fmla="*/ 26 w 27"/>
                <a:gd name="T23" fmla="*/ 9 h 54"/>
                <a:gd name="T24" fmla="*/ 26 w 27"/>
                <a:gd name="T25" fmla="*/ 1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54"/>
                <a:gd name="T41" fmla="*/ 27 w 27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54">
                  <a:moveTo>
                    <a:pt x="26" y="1"/>
                  </a:moveTo>
                  <a:lnTo>
                    <a:pt x="6" y="0"/>
                  </a:lnTo>
                  <a:lnTo>
                    <a:pt x="0" y="30"/>
                  </a:lnTo>
                  <a:lnTo>
                    <a:pt x="6" y="53"/>
                  </a:lnTo>
                  <a:lnTo>
                    <a:pt x="9" y="50"/>
                  </a:lnTo>
                  <a:lnTo>
                    <a:pt x="12" y="46"/>
                  </a:lnTo>
                  <a:lnTo>
                    <a:pt x="16" y="40"/>
                  </a:lnTo>
                  <a:lnTo>
                    <a:pt x="19" y="33"/>
                  </a:lnTo>
                  <a:lnTo>
                    <a:pt x="22" y="26"/>
                  </a:lnTo>
                  <a:lnTo>
                    <a:pt x="24" y="18"/>
                  </a:lnTo>
                  <a:lnTo>
                    <a:pt x="26" y="9"/>
                  </a:lnTo>
                  <a:lnTo>
                    <a:pt x="26" y="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7" name="Freeform 352"/>
            <p:cNvSpPr>
              <a:spLocks/>
            </p:cNvSpPr>
            <p:nvPr/>
          </p:nvSpPr>
          <p:spPr bwMode="auto">
            <a:xfrm>
              <a:off x="1784" y="1402"/>
              <a:ext cx="283" cy="420"/>
            </a:xfrm>
            <a:custGeom>
              <a:avLst/>
              <a:gdLst>
                <a:gd name="T0" fmla="*/ 165 w 283"/>
                <a:gd name="T1" fmla="*/ 16 h 420"/>
                <a:gd name="T2" fmla="*/ 160 w 283"/>
                <a:gd name="T3" fmla="*/ 9 h 420"/>
                <a:gd name="T4" fmla="*/ 152 w 283"/>
                <a:gd name="T5" fmla="*/ 4 h 420"/>
                <a:gd name="T6" fmla="*/ 144 w 283"/>
                <a:gd name="T7" fmla="*/ 1 h 420"/>
                <a:gd name="T8" fmla="*/ 107 w 283"/>
                <a:gd name="T9" fmla="*/ 0 h 420"/>
                <a:gd name="T10" fmla="*/ 83 w 283"/>
                <a:gd name="T11" fmla="*/ 0 h 420"/>
                <a:gd name="T12" fmla="*/ 58 w 283"/>
                <a:gd name="T13" fmla="*/ 0 h 420"/>
                <a:gd name="T14" fmla="*/ 23 w 283"/>
                <a:gd name="T15" fmla="*/ 2 h 420"/>
                <a:gd name="T16" fmla="*/ 14 w 283"/>
                <a:gd name="T17" fmla="*/ 8 h 420"/>
                <a:gd name="T18" fmla="*/ 6 w 283"/>
                <a:gd name="T19" fmla="*/ 18 h 420"/>
                <a:gd name="T20" fmla="*/ 1 w 283"/>
                <a:gd name="T21" fmla="*/ 31 h 420"/>
                <a:gd name="T22" fmla="*/ 0 w 283"/>
                <a:gd name="T23" fmla="*/ 168 h 420"/>
                <a:gd name="T24" fmla="*/ 46 w 283"/>
                <a:gd name="T25" fmla="*/ 389 h 420"/>
                <a:gd name="T26" fmla="*/ 228 w 283"/>
                <a:gd name="T27" fmla="*/ 419 h 420"/>
                <a:gd name="T28" fmla="*/ 282 w 283"/>
                <a:gd name="T29" fmla="*/ 348 h 420"/>
                <a:gd name="T30" fmla="*/ 248 w 283"/>
                <a:gd name="T31" fmla="*/ 108 h 420"/>
                <a:gd name="T32" fmla="*/ 258 w 283"/>
                <a:gd name="T33" fmla="*/ 104 h 420"/>
                <a:gd name="T34" fmla="*/ 262 w 283"/>
                <a:gd name="T35" fmla="*/ 94 h 420"/>
                <a:gd name="T36" fmla="*/ 263 w 283"/>
                <a:gd name="T37" fmla="*/ 82 h 420"/>
                <a:gd name="T38" fmla="*/ 262 w 283"/>
                <a:gd name="T39" fmla="*/ 72 h 420"/>
                <a:gd name="T40" fmla="*/ 282 w 283"/>
                <a:gd name="T41" fmla="*/ 170 h 420"/>
                <a:gd name="T42" fmla="*/ 282 w 283"/>
                <a:gd name="T43" fmla="*/ 45 h 420"/>
                <a:gd name="T44" fmla="*/ 279 w 283"/>
                <a:gd name="T45" fmla="*/ 36 h 420"/>
                <a:gd name="T46" fmla="*/ 273 w 283"/>
                <a:gd name="T47" fmla="*/ 27 h 420"/>
                <a:gd name="T48" fmla="*/ 264 w 283"/>
                <a:gd name="T49" fmla="*/ 21 h 420"/>
                <a:gd name="T50" fmla="*/ 246 w 283"/>
                <a:gd name="T51" fmla="*/ 19 h 420"/>
                <a:gd name="T52" fmla="*/ 243 w 283"/>
                <a:gd name="T53" fmla="*/ 31 h 420"/>
                <a:gd name="T54" fmla="*/ 237 w 283"/>
                <a:gd name="T55" fmla="*/ 41 h 420"/>
                <a:gd name="T56" fmla="*/ 228 w 283"/>
                <a:gd name="T57" fmla="*/ 49 h 420"/>
                <a:gd name="T58" fmla="*/ 215 w 283"/>
                <a:gd name="T59" fmla="*/ 51 h 420"/>
                <a:gd name="T60" fmla="*/ 201 w 283"/>
                <a:gd name="T61" fmla="*/ 47 h 420"/>
                <a:gd name="T62" fmla="*/ 192 w 283"/>
                <a:gd name="T63" fmla="*/ 39 h 420"/>
                <a:gd name="T64" fmla="*/ 187 w 283"/>
                <a:gd name="T65" fmla="*/ 29 h 420"/>
                <a:gd name="T66" fmla="*/ 185 w 283"/>
                <a:gd name="T67" fmla="*/ 19 h 4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3"/>
                <a:gd name="T103" fmla="*/ 0 h 420"/>
                <a:gd name="T104" fmla="*/ 283 w 283"/>
                <a:gd name="T105" fmla="*/ 420 h 4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3" h="420">
                  <a:moveTo>
                    <a:pt x="167" y="19"/>
                  </a:moveTo>
                  <a:lnTo>
                    <a:pt x="165" y="16"/>
                  </a:lnTo>
                  <a:lnTo>
                    <a:pt x="163" y="13"/>
                  </a:lnTo>
                  <a:lnTo>
                    <a:pt x="160" y="9"/>
                  </a:lnTo>
                  <a:lnTo>
                    <a:pt x="156" y="7"/>
                  </a:lnTo>
                  <a:lnTo>
                    <a:pt x="152" y="4"/>
                  </a:lnTo>
                  <a:lnTo>
                    <a:pt x="148" y="3"/>
                  </a:lnTo>
                  <a:lnTo>
                    <a:pt x="144" y="1"/>
                  </a:lnTo>
                  <a:lnTo>
                    <a:pt x="139" y="1"/>
                  </a:lnTo>
                  <a:lnTo>
                    <a:pt x="107" y="0"/>
                  </a:lnTo>
                  <a:lnTo>
                    <a:pt x="95" y="32"/>
                  </a:lnTo>
                  <a:lnTo>
                    <a:pt x="83" y="0"/>
                  </a:lnTo>
                  <a:lnTo>
                    <a:pt x="70" y="32"/>
                  </a:lnTo>
                  <a:lnTo>
                    <a:pt x="58" y="0"/>
                  </a:lnTo>
                  <a:lnTo>
                    <a:pt x="29" y="1"/>
                  </a:lnTo>
                  <a:lnTo>
                    <a:pt x="23" y="2"/>
                  </a:lnTo>
                  <a:lnTo>
                    <a:pt x="19" y="4"/>
                  </a:lnTo>
                  <a:lnTo>
                    <a:pt x="14" y="8"/>
                  </a:lnTo>
                  <a:lnTo>
                    <a:pt x="10" y="13"/>
                  </a:lnTo>
                  <a:lnTo>
                    <a:pt x="6" y="18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7"/>
                  </a:lnTo>
                  <a:lnTo>
                    <a:pt x="0" y="168"/>
                  </a:lnTo>
                  <a:lnTo>
                    <a:pt x="29" y="169"/>
                  </a:lnTo>
                  <a:lnTo>
                    <a:pt x="46" y="389"/>
                  </a:lnTo>
                  <a:lnTo>
                    <a:pt x="22" y="419"/>
                  </a:lnTo>
                  <a:lnTo>
                    <a:pt x="228" y="419"/>
                  </a:lnTo>
                  <a:lnTo>
                    <a:pt x="241" y="348"/>
                  </a:lnTo>
                  <a:lnTo>
                    <a:pt x="282" y="348"/>
                  </a:lnTo>
                  <a:lnTo>
                    <a:pt x="248" y="144"/>
                  </a:lnTo>
                  <a:lnTo>
                    <a:pt x="248" y="108"/>
                  </a:lnTo>
                  <a:lnTo>
                    <a:pt x="253" y="107"/>
                  </a:lnTo>
                  <a:lnTo>
                    <a:pt x="258" y="104"/>
                  </a:lnTo>
                  <a:lnTo>
                    <a:pt x="260" y="100"/>
                  </a:lnTo>
                  <a:lnTo>
                    <a:pt x="262" y="94"/>
                  </a:lnTo>
                  <a:lnTo>
                    <a:pt x="263" y="88"/>
                  </a:lnTo>
                  <a:lnTo>
                    <a:pt x="263" y="82"/>
                  </a:lnTo>
                  <a:lnTo>
                    <a:pt x="263" y="76"/>
                  </a:lnTo>
                  <a:lnTo>
                    <a:pt x="262" y="72"/>
                  </a:lnTo>
                  <a:lnTo>
                    <a:pt x="262" y="170"/>
                  </a:lnTo>
                  <a:lnTo>
                    <a:pt x="282" y="170"/>
                  </a:lnTo>
                  <a:lnTo>
                    <a:pt x="282" y="49"/>
                  </a:lnTo>
                  <a:lnTo>
                    <a:pt x="282" y="45"/>
                  </a:lnTo>
                  <a:lnTo>
                    <a:pt x="281" y="41"/>
                  </a:lnTo>
                  <a:lnTo>
                    <a:pt x="279" y="36"/>
                  </a:lnTo>
                  <a:lnTo>
                    <a:pt x="276" y="32"/>
                  </a:lnTo>
                  <a:lnTo>
                    <a:pt x="273" y="27"/>
                  </a:lnTo>
                  <a:lnTo>
                    <a:pt x="269" y="24"/>
                  </a:lnTo>
                  <a:lnTo>
                    <a:pt x="264" y="21"/>
                  </a:lnTo>
                  <a:lnTo>
                    <a:pt x="259" y="19"/>
                  </a:lnTo>
                  <a:lnTo>
                    <a:pt x="246" y="19"/>
                  </a:lnTo>
                  <a:lnTo>
                    <a:pt x="244" y="25"/>
                  </a:lnTo>
                  <a:lnTo>
                    <a:pt x="243" y="31"/>
                  </a:lnTo>
                  <a:lnTo>
                    <a:pt x="240" y="37"/>
                  </a:lnTo>
                  <a:lnTo>
                    <a:pt x="237" y="41"/>
                  </a:lnTo>
                  <a:lnTo>
                    <a:pt x="232" y="45"/>
                  </a:lnTo>
                  <a:lnTo>
                    <a:pt x="228" y="49"/>
                  </a:lnTo>
                  <a:lnTo>
                    <a:pt x="222" y="50"/>
                  </a:lnTo>
                  <a:lnTo>
                    <a:pt x="215" y="51"/>
                  </a:lnTo>
                  <a:lnTo>
                    <a:pt x="207" y="50"/>
                  </a:lnTo>
                  <a:lnTo>
                    <a:pt x="201" y="47"/>
                  </a:lnTo>
                  <a:lnTo>
                    <a:pt x="197" y="43"/>
                  </a:lnTo>
                  <a:lnTo>
                    <a:pt x="192" y="39"/>
                  </a:lnTo>
                  <a:lnTo>
                    <a:pt x="189" y="34"/>
                  </a:lnTo>
                  <a:lnTo>
                    <a:pt x="187" y="29"/>
                  </a:lnTo>
                  <a:lnTo>
                    <a:pt x="186" y="24"/>
                  </a:lnTo>
                  <a:lnTo>
                    <a:pt x="185" y="19"/>
                  </a:lnTo>
                  <a:lnTo>
                    <a:pt x="167" y="19"/>
                  </a:lnTo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8" name="Freeform 353"/>
            <p:cNvSpPr>
              <a:spLocks/>
            </p:cNvSpPr>
            <p:nvPr/>
          </p:nvSpPr>
          <p:spPr bwMode="auto">
            <a:xfrm>
              <a:off x="1784" y="1402"/>
              <a:ext cx="283" cy="420"/>
            </a:xfrm>
            <a:custGeom>
              <a:avLst/>
              <a:gdLst>
                <a:gd name="T0" fmla="*/ 167 w 283"/>
                <a:gd name="T1" fmla="*/ 19 h 420"/>
                <a:gd name="T2" fmla="*/ 163 w 283"/>
                <a:gd name="T3" fmla="*/ 13 h 420"/>
                <a:gd name="T4" fmla="*/ 156 w 283"/>
                <a:gd name="T5" fmla="*/ 7 h 420"/>
                <a:gd name="T6" fmla="*/ 148 w 283"/>
                <a:gd name="T7" fmla="*/ 3 h 420"/>
                <a:gd name="T8" fmla="*/ 139 w 283"/>
                <a:gd name="T9" fmla="*/ 1 h 420"/>
                <a:gd name="T10" fmla="*/ 95 w 283"/>
                <a:gd name="T11" fmla="*/ 32 h 420"/>
                <a:gd name="T12" fmla="*/ 70 w 283"/>
                <a:gd name="T13" fmla="*/ 32 h 420"/>
                <a:gd name="T14" fmla="*/ 29 w 283"/>
                <a:gd name="T15" fmla="*/ 1 h 420"/>
                <a:gd name="T16" fmla="*/ 23 w 283"/>
                <a:gd name="T17" fmla="*/ 2 h 420"/>
                <a:gd name="T18" fmla="*/ 14 w 283"/>
                <a:gd name="T19" fmla="*/ 8 h 420"/>
                <a:gd name="T20" fmla="*/ 6 w 283"/>
                <a:gd name="T21" fmla="*/ 18 h 420"/>
                <a:gd name="T22" fmla="*/ 1 w 283"/>
                <a:gd name="T23" fmla="*/ 31 h 420"/>
                <a:gd name="T24" fmla="*/ 0 w 283"/>
                <a:gd name="T25" fmla="*/ 168 h 420"/>
                <a:gd name="T26" fmla="*/ 46 w 283"/>
                <a:gd name="T27" fmla="*/ 389 h 420"/>
                <a:gd name="T28" fmla="*/ 228 w 283"/>
                <a:gd name="T29" fmla="*/ 419 h 420"/>
                <a:gd name="T30" fmla="*/ 282 w 283"/>
                <a:gd name="T31" fmla="*/ 348 h 420"/>
                <a:gd name="T32" fmla="*/ 248 w 283"/>
                <a:gd name="T33" fmla="*/ 108 h 420"/>
                <a:gd name="T34" fmla="*/ 253 w 283"/>
                <a:gd name="T35" fmla="*/ 107 h 420"/>
                <a:gd name="T36" fmla="*/ 260 w 283"/>
                <a:gd name="T37" fmla="*/ 100 h 420"/>
                <a:gd name="T38" fmla="*/ 263 w 283"/>
                <a:gd name="T39" fmla="*/ 88 h 420"/>
                <a:gd name="T40" fmla="*/ 263 w 283"/>
                <a:gd name="T41" fmla="*/ 76 h 420"/>
                <a:gd name="T42" fmla="*/ 262 w 283"/>
                <a:gd name="T43" fmla="*/ 170 h 420"/>
                <a:gd name="T44" fmla="*/ 282 w 283"/>
                <a:gd name="T45" fmla="*/ 49 h 420"/>
                <a:gd name="T46" fmla="*/ 282 w 283"/>
                <a:gd name="T47" fmla="*/ 45 h 420"/>
                <a:gd name="T48" fmla="*/ 279 w 283"/>
                <a:gd name="T49" fmla="*/ 36 h 420"/>
                <a:gd name="T50" fmla="*/ 273 w 283"/>
                <a:gd name="T51" fmla="*/ 27 h 420"/>
                <a:gd name="T52" fmla="*/ 264 w 283"/>
                <a:gd name="T53" fmla="*/ 21 h 420"/>
                <a:gd name="T54" fmla="*/ 246 w 283"/>
                <a:gd name="T55" fmla="*/ 19 h 420"/>
                <a:gd name="T56" fmla="*/ 244 w 283"/>
                <a:gd name="T57" fmla="*/ 25 h 420"/>
                <a:gd name="T58" fmla="*/ 240 w 283"/>
                <a:gd name="T59" fmla="*/ 37 h 420"/>
                <a:gd name="T60" fmla="*/ 232 w 283"/>
                <a:gd name="T61" fmla="*/ 45 h 420"/>
                <a:gd name="T62" fmla="*/ 222 w 283"/>
                <a:gd name="T63" fmla="*/ 50 h 420"/>
                <a:gd name="T64" fmla="*/ 215 w 283"/>
                <a:gd name="T65" fmla="*/ 51 h 420"/>
                <a:gd name="T66" fmla="*/ 201 w 283"/>
                <a:gd name="T67" fmla="*/ 47 h 420"/>
                <a:gd name="T68" fmla="*/ 192 w 283"/>
                <a:gd name="T69" fmla="*/ 39 h 420"/>
                <a:gd name="T70" fmla="*/ 187 w 283"/>
                <a:gd name="T71" fmla="*/ 29 h 420"/>
                <a:gd name="T72" fmla="*/ 185 w 283"/>
                <a:gd name="T73" fmla="*/ 19 h 4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3"/>
                <a:gd name="T112" fmla="*/ 0 h 420"/>
                <a:gd name="T113" fmla="*/ 283 w 283"/>
                <a:gd name="T114" fmla="*/ 420 h 4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3" h="420">
                  <a:moveTo>
                    <a:pt x="167" y="19"/>
                  </a:moveTo>
                  <a:lnTo>
                    <a:pt x="167" y="19"/>
                  </a:lnTo>
                  <a:lnTo>
                    <a:pt x="165" y="16"/>
                  </a:lnTo>
                  <a:lnTo>
                    <a:pt x="163" y="13"/>
                  </a:lnTo>
                  <a:lnTo>
                    <a:pt x="160" y="9"/>
                  </a:lnTo>
                  <a:lnTo>
                    <a:pt x="156" y="7"/>
                  </a:lnTo>
                  <a:lnTo>
                    <a:pt x="152" y="4"/>
                  </a:lnTo>
                  <a:lnTo>
                    <a:pt x="148" y="3"/>
                  </a:lnTo>
                  <a:lnTo>
                    <a:pt x="144" y="1"/>
                  </a:lnTo>
                  <a:lnTo>
                    <a:pt x="139" y="1"/>
                  </a:lnTo>
                  <a:lnTo>
                    <a:pt x="107" y="0"/>
                  </a:lnTo>
                  <a:lnTo>
                    <a:pt x="95" y="32"/>
                  </a:lnTo>
                  <a:lnTo>
                    <a:pt x="83" y="0"/>
                  </a:lnTo>
                  <a:lnTo>
                    <a:pt x="70" y="32"/>
                  </a:lnTo>
                  <a:lnTo>
                    <a:pt x="58" y="0"/>
                  </a:lnTo>
                  <a:lnTo>
                    <a:pt x="29" y="1"/>
                  </a:lnTo>
                  <a:lnTo>
                    <a:pt x="23" y="2"/>
                  </a:lnTo>
                  <a:lnTo>
                    <a:pt x="19" y="4"/>
                  </a:lnTo>
                  <a:lnTo>
                    <a:pt x="14" y="8"/>
                  </a:lnTo>
                  <a:lnTo>
                    <a:pt x="10" y="13"/>
                  </a:lnTo>
                  <a:lnTo>
                    <a:pt x="6" y="18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7"/>
                  </a:lnTo>
                  <a:lnTo>
                    <a:pt x="0" y="168"/>
                  </a:lnTo>
                  <a:lnTo>
                    <a:pt x="29" y="169"/>
                  </a:lnTo>
                  <a:lnTo>
                    <a:pt x="46" y="389"/>
                  </a:lnTo>
                  <a:lnTo>
                    <a:pt x="22" y="419"/>
                  </a:lnTo>
                  <a:lnTo>
                    <a:pt x="228" y="419"/>
                  </a:lnTo>
                  <a:lnTo>
                    <a:pt x="241" y="348"/>
                  </a:lnTo>
                  <a:lnTo>
                    <a:pt x="282" y="348"/>
                  </a:lnTo>
                  <a:lnTo>
                    <a:pt x="248" y="144"/>
                  </a:lnTo>
                  <a:lnTo>
                    <a:pt x="248" y="108"/>
                  </a:lnTo>
                  <a:lnTo>
                    <a:pt x="253" y="107"/>
                  </a:lnTo>
                  <a:lnTo>
                    <a:pt x="258" y="104"/>
                  </a:lnTo>
                  <a:lnTo>
                    <a:pt x="260" y="100"/>
                  </a:lnTo>
                  <a:lnTo>
                    <a:pt x="262" y="94"/>
                  </a:lnTo>
                  <a:lnTo>
                    <a:pt x="263" y="88"/>
                  </a:lnTo>
                  <a:lnTo>
                    <a:pt x="263" y="82"/>
                  </a:lnTo>
                  <a:lnTo>
                    <a:pt x="263" y="76"/>
                  </a:lnTo>
                  <a:lnTo>
                    <a:pt x="262" y="72"/>
                  </a:lnTo>
                  <a:lnTo>
                    <a:pt x="262" y="170"/>
                  </a:lnTo>
                  <a:lnTo>
                    <a:pt x="282" y="170"/>
                  </a:lnTo>
                  <a:lnTo>
                    <a:pt x="282" y="49"/>
                  </a:lnTo>
                  <a:lnTo>
                    <a:pt x="282" y="45"/>
                  </a:lnTo>
                  <a:lnTo>
                    <a:pt x="281" y="41"/>
                  </a:lnTo>
                  <a:lnTo>
                    <a:pt x="279" y="36"/>
                  </a:lnTo>
                  <a:lnTo>
                    <a:pt x="276" y="32"/>
                  </a:lnTo>
                  <a:lnTo>
                    <a:pt x="273" y="27"/>
                  </a:lnTo>
                  <a:lnTo>
                    <a:pt x="269" y="24"/>
                  </a:lnTo>
                  <a:lnTo>
                    <a:pt x="264" y="21"/>
                  </a:lnTo>
                  <a:lnTo>
                    <a:pt x="259" y="19"/>
                  </a:lnTo>
                  <a:lnTo>
                    <a:pt x="246" y="19"/>
                  </a:lnTo>
                  <a:lnTo>
                    <a:pt x="244" y="25"/>
                  </a:lnTo>
                  <a:lnTo>
                    <a:pt x="243" y="31"/>
                  </a:lnTo>
                  <a:lnTo>
                    <a:pt x="240" y="37"/>
                  </a:lnTo>
                  <a:lnTo>
                    <a:pt x="237" y="41"/>
                  </a:lnTo>
                  <a:lnTo>
                    <a:pt x="232" y="45"/>
                  </a:lnTo>
                  <a:lnTo>
                    <a:pt x="228" y="49"/>
                  </a:lnTo>
                  <a:lnTo>
                    <a:pt x="222" y="50"/>
                  </a:lnTo>
                  <a:lnTo>
                    <a:pt x="215" y="51"/>
                  </a:lnTo>
                  <a:lnTo>
                    <a:pt x="207" y="50"/>
                  </a:lnTo>
                  <a:lnTo>
                    <a:pt x="201" y="47"/>
                  </a:lnTo>
                  <a:lnTo>
                    <a:pt x="197" y="43"/>
                  </a:lnTo>
                  <a:lnTo>
                    <a:pt x="192" y="39"/>
                  </a:lnTo>
                  <a:lnTo>
                    <a:pt x="189" y="34"/>
                  </a:lnTo>
                  <a:lnTo>
                    <a:pt x="187" y="29"/>
                  </a:lnTo>
                  <a:lnTo>
                    <a:pt x="186" y="24"/>
                  </a:lnTo>
                  <a:lnTo>
                    <a:pt x="185" y="19"/>
                  </a:lnTo>
                  <a:lnTo>
                    <a:pt x="167" y="1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9" name="Freeform 354"/>
            <p:cNvSpPr>
              <a:spLocks/>
            </p:cNvSpPr>
            <p:nvPr/>
          </p:nvSpPr>
          <p:spPr bwMode="auto">
            <a:xfrm>
              <a:off x="1862" y="1459"/>
              <a:ext cx="126" cy="363"/>
            </a:xfrm>
            <a:custGeom>
              <a:avLst/>
              <a:gdLst>
                <a:gd name="T0" fmla="*/ 59 w 126"/>
                <a:gd name="T1" fmla="*/ 95 h 363"/>
                <a:gd name="T2" fmla="*/ 21 w 126"/>
                <a:gd name="T3" fmla="*/ 58 h 363"/>
                <a:gd name="T4" fmla="*/ 14 w 126"/>
                <a:gd name="T5" fmla="*/ 61 h 363"/>
                <a:gd name="T6" fmla="*/ 7 w 126"/>
                <a:gd name="T7" fmla="*/ 66 h 363"/>
                <a:gd name="T8" fmla="*/ 2 w 126"/>
                <a:gd name="T9" fmla="*/ 75 h 363"/>
                <a:gd name="T10" fmla="*/ 0 w 126"/>
                <a:gd name="T11" fmla="*/ 85 h 363"/>
                <a:gd name="T12" fmla="*/ 22 w 126"/>
                <a:gd name="T13" fmla="*/ 180 h 363"/>
                <a:gd name="T14" fmla="*/ 104 w 126"/>
                <a:gd name="T15" fmla="*/ 362 h 363"/>
                <a:gd name="T16" fmla="*/ 125 w 126"/>
                <a:gd name="T17" fmla="*/ 179 h 363"/>
                <a:gd name="T18" fmla="*/ 123 w 126"/>
                <a:gd name="T19" fmla="*/ 77 h 363"/>
                <a:gd name="T20" fmla="*/ 119 w 126"/>
                <a:gd name="T21" fmla="*/ 69 h 363"/>
                <a:gd name="T22" fmla="*/ 113 w 126"/>
                <a:gd name="T23" fmla="*/ 62 h 363"/>
                <a:gd name="T24" fmla="*/ 105 w 126"/>
                <a:gd name="T25" fmla="*/ 59 h 363"/>
                <a:gd name="T26" fmla="*/ 79 w 126"/>
                <a:gd name="T27" fmla="*/ 58 h 363"/>
                <a:gd name="T28" fmla="*/ 64 w 126"/>
                <a:gd name="T29" fmla="*/ 1 h 363"/>
                <a:gd name="T30" fmla="*/ 73 w 126"/>
                <a:gd name="T31" fmla="*/ 5 h 363"/>
                <a:gd name="T32" fmla="*/ 80 w 126"/>
                <a:gd name="T33" fmla="*/ 12 h 363"/>
                <a:gd name="T34" fmla="*/ 83 w 126"/>
                <a:gd name="T35" fmla="*/ 21 h 363"/>
                <a:gd name="T36" fmla="*/ 83 w 126"/>
                <a:gd name="T37" fmla="*/ 32 h 363"/>
                <a:gd name="T38" fmla="*/ 80 w 126"/>
                <a:gd name="T39" fmla="*/ 42 h 363"/>
                <a:gd name="T40" fmla="*/ 73 w 126"/>
                <a:gd name="T41" fmla="*/ 49 h 363"/>
                <a:gd name="T42" fmla="*/ 64 w 126"/>
                <a:gd name="T43" fmla="*/ 53 h 363"/>
                <a:gd name="T44" fmla="*/ 55 w 126"/>
                <a:gd name="T45" fmla="*/ 53 h 363"/>
                <a:gd name="T46" fmla="*/ 47 w 126"/>
                <a:gd name="T47" fmla="*/ 49 h 363"/>
                <a:gd name="T48" fmla="*/ 41 w 126"/>
                <a:gd name="T49" fmla="*/ 42 h 363"/>
                <a:gd name="T50" fmla="*/ 37 w 126"/>
                <a:gd name="T51" fmla="*/ 32 h 363"/>
                <a:gd name="T52" fmla="*/ 37 w 126"/>
                <a:gd name="T53" fmla="*/ 21 h 363"/>
                <a:gd name="T54" fmla="*/ 41 w 126"/>
                <a:gd name="T55" fmla="*/ 12 h 363"/>
                <a:gd name="T56" fmla="*/ 47 w 126"/>
                <a:gd name="T57" fmla="*/ 5 h 363"/>
                <a:gd name="T58" fmla="*/ 55 w 126"/>
                <a:gd name="T59" fmla="*/ 1 h 363"/>
                <a:gd name="T60" fmla="*/ 0 w 126"/>
                <a:gd name="T61" fmla="*/ 180 h 363"/>
                <a:gd name="T62" fmla="*/ 22 w 126"/>
                <a:gd name="T63" fmla="*/ 227 h 363"/>
                <a:gd name="T64" fmla="*/ 12 w 126"/>
                <a:gd name="T65" fmla="*/ 221 h 363"/>
                <a:gd name="T66" fmla="*/ 5 w 126"/>
                <a:gd name="T67" fmla="*/ 208 h 363"/>
                <a:gd name="T68" fmla="*/ 1 w 126"/>
                <a:gd name="T69" fmla="*/ 193 h 363"/>
                <a:gd name="T70" fmla="*/ 0 w 126"/>
                <a:gd name="T71" fmla="*/ 180 h 363"/>
                <a:gd name="T72" fmla="*/ 104 w 126"/>
                <a:gd name="T73" fmla="*/ 179 h 363"/>
                <a:gd name="T74" fmla="*/ 109 w 126"/>
                <a:gd name="T75" fmla="*/ 217 h 363"/>
                <a:gd name="T76" fmla="*/ 117 w 126"/>
                <a:gd name="T77" fmla="*/ 209 h 363"/>
                <a:gd name="T78" fmla="*/ 122 w 126"/>
                <a:gd name="T79" fmla="*/ 198 h 363"/>
                <a:gd name="T80" fmla="*/ 124 w 126"/>
                <a:gd name="T81" fmla="*/ 185 h 363"/>
                <a:gd name="T82" fmla="*/ 79 w 126"/>
                <a:gd name="T83" fmla="*/ 58 h 3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363"/>
                <a:gd name="T128" fmla="*/ 126 w 126"/>
                <a:gd name="T129" fmla="*/ 363 h 3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363">
                  <a:moveTo>
                    <a:pt x="79" y="58"/>
                  </a:moveTo>
                  <a:lnTo>
                    <a:pt x="59" y="95"/>
                  </a:lnTo>
                  <a:lnTo>
                    <a:pt x="43" y="58"/>
                  </a:lnTo>
                  <a:lnTo>
                    <a:pt x="21" y="58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7" y="66"/>
                  </a:lnTo>
                  <a:lnTo>
                    <a:pt x="4" y="70"/>
                  </a:lnTo>
                  <a:lnTo>
                    <a:pt x="2" y="75"/>
                  </a:lnTo>
                  <a:lnTo>
                    <a:pt x="1" y="80"/>
                  </a:lnTo>
                  <a:lnTo>
                    <a:pt x="0" y="85"/>
                  </a:lnTo>
                  <a:lnTo>
                    <a:pt x="0" y="180"/>
                  </a:lnTo>
                  <a:lnTo>
                    <a:pt x="22" y="180"/>
                  </a:lnTo>
                  <a:lnTo>
                    <a:pt x="22" y="362"/>
                  </a:lnTo>
                  <a:lnTo>
                    <a:pt x="104" y="362"/>
                  </a:lnTo>
                  <a:lnTo>
                    <a:pt x="104" y="179"/>
                  </a:lnTo>
                  <a:lnTo>
                    <a:pt x="125" y="179"/>
                  </a:lnTo>
                  <a:lnTo>
                    <a:pt x="124" y="82"/>
                  </a:lnTo>
                  <a:lnTo>
                    <a:pt x="123" y="77"/>
                  </a:lnTo>
                  <a:lnTo>
                    <a:pt x="121" y="73"/>
                  </a:lnTo>
                  <a:lnTo>
                    <a:pt x="119" y="69"/>
                  </a:lnTo>
                  <a:lnTo>
                    <a:pt x="116" y="65"/>
                  </a:lnTo>
                  <a:lnTo>
                    <a:pt x="113" y="62"/>
                  </a:lnTo>
                  <a:lnTo>
                    <a:pt x="109" y="60"/>
                  </a:lnTo>
                  <a:lnTo>
                    <a:pt x="105" y="59"/>
                  </a:lnTo>
                  <a:lnTo>
                    <a:pt x="102" y="58"/>
                  </a:lnTo>
                  <a:lnTo>
                    <a:pt x="79" y="58"/>
                  </a:lnTo>
                  <a:lnTo>
                    <a:pt x="59" y="0"/>
                  </a:lnTo>
                  <a:lnTo>
                    <a:pt x="64" y="1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7" y="8"/>
                  </a:lnTo>
                  <a:lnTo>
                    <a:pt x="80" y="12"/>
                  </a:lnTo>
                  <a:lnTo>
                    <a:pt x="82" y="16"/>
                  </a:lnTo>
                  <a:lnTo>
                    <a:pt x="83" y="21"/>
                  </a:lnTo>
                  <a:lnTo>
                    <a:pt x="84" y="27"/>
                  </a:lnTo>
                  <a:lnTo>
                    <a:pt x="83" y="32"/>
                  </a:lnTo>
                  <a:lnTo>
                    <a:pt x="82" y="37"/>
                  </a:lnTo>
                  <a:lnTo>
                    <a:pt x="80" y="42"/>
                  </a:lnTo>
                  <a:lnTo>
                    <a:pt x="77" y="45"/>
                  </a:lnTo>
                  <a:lnTo>
                    <a:pt x="73" y="49"/>
                  </a:lnTo>
                  <a:lnTo>
                    <a:pt x="69" y="51"/>
                  </a:lnTo>
                  <a:lnTo>
                    <a:pt x="64" y="53"/>
                  </a:lnTo>
                  <a:lnTo>
                    <a:pt x="59" y="53"/>
                  </a:lnTo>
                  <a:lnTo>
                    <a:pt x="55" y="53"/>
                  </a:lnTo>
                  <a:lnTo>
                    <a:pt x="51" y="51"/>
                  </a:lnTo>
                  <a:lnTo>
                    <a:pt x="47" y="49"/>
                  </a:lnTo>
                  <a:lnTo>
                    <a:pt x="44" y="45"/>
                  </a:lnTo>
                  <a:lnTo>
                    <a:pt x="41" y="42"/>
                  </a:lnTo>
                  <a:lnTo>
                    <a:pt x="39" y="37"/>
                  </a:lnTo>
                  <a:lnTo>
                    <a:pt x="37" y="32"/>
                  </a:lnTo>
                  <a:lnTo>
                    <a:pt x="37" y="27"/>
                  </a:lnTo>
                  <a:lnTo>
                    <a:pt x="37" y="21"/>
                  </a:lnTo>
                  <a:lnTo>
                    <a:pt x="39" y="16"/>
                  </a:lnTo>
                  <a:lnTo>
                    <a:pt x="41" y="12"/>
                  </a:lnTo>
                  <a:lnTo>
                    <a:pt x="44" y="8"/>
                  </a:lnTo>
                  <a:lnTo>
                    <a:pt x="47" y="5"/>
                  </a:lnTo>
                  <a:lnTo>
                    <a:pt x="51" y="3"/>
                  </a:lnTo>
                  <a:lnTo>
                    <a:pt x="55" y="1"/>
                  </a:lnTo>
                  <a:lnTo>
                    <a:pt x="59" y="0"/>
                  </a:lnTo>
                  <a:lnTo>
                    <a:pt x="0" y="180"/>
                  </a:lnTo>
                  <a:lnTo>
                    <a:pt x="22" y="180"/>
                  </a:lnTo>
                  <a:lnTo>
                    <a:pt x="22" y="227"/>
                  </a:lnTo>
                  <a:lnTo>
                    <a:pt x="16" y="225"/>
                  </a:lnTo>
                  <a:lnTo>
                    <a:pt x="12" y="221"/>
                  </a:lnTo>
                  <a:lnTo>
                    <a:pt x="8" y="215"/>
                  </a:lnTo>
                  <a:lnTo>
                    <a:pt x="5" y="208"/>
                  </a:lnTo>
                  <a:lnTo>
                    <a:pt x="3" y="200"/>
                  </a:lnTo>
                  <a:lnTo>
                    <a:pt x="1" y="193"/>
                  </a:lnTo>
                  <a:lnTo>
                    <a:pt x="0" y="186"/>
                  </a:lnTo>
                  <a:lnTo>
                    <a:pt x="0" y="180"/>
                  </a:lnTo>
                  <a:lnTo>
                    <a:pt x="125" y="179"/>
                  </a:lnTo>
                  <a:lnTo>
                    <a:pt x="104" y="179"/>
                  </a:lnTo>
                  <a:lnTo>
                    <a:pt x="104" y="219"/>
                  </a:lnTo>
                  <a:lnTo>
                    <a:pt x="109" y="217"/>
                  </a:lnTo>
                  <a:lnTo>
                    <a:pt x="113" y="214"/>
                  </a:lnTo>
                  <a:lnTo>
                    <a:pt x="117" y="209"/>
                  </a:lnTo>
                  <a:lnTo>
                    <a:pt x="120" y="204"/>
                  </a:lnTo>
                  <a:lnTo>
                    <a:pt x="122" y="198"/>
                  </a:lnTo>
                  <a:lnTo>
                    <a:pt x="123" y="191"/>
                  </a:lnTo>
                  <a:lnTo>
                    <a:pt x="124" y="185"/>
                  </a:lnTo>
                  <a:lnTo>
                    <a:pt x="125" y="179"/>
                  </a:lnTo>
                  <a:lnTo>
                    <a:pt x="79" y="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0" name="Freeform 355"/>
            <p:cNvSpPr>
              <a:spLocks/>
            </p:cNvSpPr>
            <p:nvPr/>
          </p:nvSpPr>
          <p:spPr bwMode="auto">
            <a:xfrm>
              <a:off x="1862" y="1517"/>
              <a:ext cx="126" cy="305"/>
            </a:xfrm>
            <a:custGeom>
              <a:avLst/>
              <a:gdLst>
                <a:gd name="T0" fmla="*/ 79 w 126"/>
                <a:gd name="T1" fmla="*/ 0 h 305"/>
                <a:gd name="T2" fmla="*/ 59 w 126"/>
                <a:gd name="T3" fmla="*/ 37 h 305"/>
                <a:gd name="T4" fmla="*/ 43 w 126"/>
                <a:gd name="T5" fmla="*/ 0 h 305"/>
                <a:gd name="T6" fmla="*/ 21 w 126"/>
                <a:gd name="T7" fmla="*/ 0 h 305"/>
                <a:gd name="T8" fmla="*/ 21 w 126"/>
                <a:gd name="T9" fmla="*/ 0 h 305"/>
                <a:gd name="T10" fmla="*/ 18 w 126"/>
                <a:gd name="T11" fmla="*/ 1 h 305"/>
                <a:gd name="T12" fmla="*/ 14 w 126"/>
                <a:gd name="T13" fmla="*/ 3 h 305"/>
                <a:gd name="T14" fmla="*/ 10 w 126"/>
                <a:gd name="T15" fmla="*/ 5 h 305"/>
                <a:gd name="T16" fmla="*/ 7 w 126"/>
                <a:gd name="T17" fmla="*/ 8 h 305"/>
                <a:gd name="T18" fmla="*/ 4 w 126"/>
                <a:gd name="T19" fmla="*/ 12 h 305"/>
                <a:gd name="T20" fmla="*/ 2 w 126"/>
                <a:gd name="T21" fmla="*/ 17 h 305"/>
                <a:gd name="T22" fmla="*/ 1 w 126"/>
                <a:gd name="T23" fmla="*/ 22 h 305"/>
                <a:gd name="T24" fmla="*/ 0 w 126"/>
                <a:gd name="T25" fmla="*/ 27 h 305"/>
                <a:gd name="T26" fmla="*/ 0 w 126"/>
                <a:gd name="T27" fmla="*/ 122 h 305"/>
                <a:gd name="T28" fmla="*/ 22 w 126"/>
                <a:gd name="T29" fmla="*/ 122 h 305"/>
                <a:gd name="T30" fmla="*/ 22 w 126"/>
                <a:gd name="T31" fmla="*/ 304 h 305"/>
                <a:gd name="T32" fmla="*/ 104 w 126"/>
                <a:gd name="T33" fmla="*/ 304 h 305"/>
                <a:gd name="T34" fmla="*/ 104 w 126"/>
                <a:gd name="T35" fmla="*/ 121 h 305"/>
                <a:gd name="T36" fmla="*/ 125 w 126"/>
                <a:gd name="T37" fmla="*/ 121 h 305"/>
                <a:gd name="T38" fmla="*/ 124 w 126"/>
                <a:gd name="T39" fmla="*/ 24 h 305"/>
                <a:gd name="T40" fmla="*/ 124 w 126"/>
                <a:gd name="T41" fmla="*/ 24 h 305"/>
                <a:gd name="T42" fmla="*/ 123 w 126"/>
                <a:gd name="T43" fmla="*/ 19 h 305"/>
                <a:gd name="T44" fmla="*/ 121 w 126"/>
                <a:gd name="T45" fmla="*/ 15 h 305"/>
                <a:gd name="T46" fmla="*/ 119 w 126"/>
                <a:gd name="T47" fmla="*/ 11 h 305"/>
                <a:gd name="T48" fmla="*/ 116 w 126"/>
                <a:gd name="T49" fmla="*/ 7 h 305"/>
                <a:gd name="T50" fmla="*/ 113 w 126"/>
                <a:gd name="T51" fmla="*/ 4 h 305"/>
                <a:gd name="T52" fmla="*/ 109 w 126"/>
                <a:gd name="T53" fmla="*/ 2 h 305"/>
                <a:gd name="T54" fmla="*/ 105 w 126"/>
                <a:gd name="T55" fmla="*/ 1 h 305"/>
                <a:gd name="T56" fmla="*/ 102 w 126"/>
                <a:gd name="T57" fmla="*/ 0 h 305"/>
                <a:gd name="T58" fmla="*/ 79 w 126"/>
                <a:gd name="T59" fmla="*/ 0 h 30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6"/>
                <a:gd name="T91" fmla="*/ 0 h 305"/>
                <a:gd name="T92" fmla="*/ 126 w 126"/>
                <a:gd name="T93" fmla="*/ 305 h 30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6" h="305">
                  <a:moveTo>
                    <a:pt x="79" y="0"/>
                  </a:moveTo>
                  <a:lnTo>
                    <a:pt x="59" y="37"/>
                  </a:lnTo>
                  <a:lnTo>
                    <a:pt x="43" y="0"/>
                  </a:lnTo>
                  <a:lnTo>
                    <a:pt x="21" y="0"/>
                  </a:lnTo>
                  <a:lnTo>
                    <a:pt x="18" y="1"/>
                  </a:lnTo>
                  <a:lnTo>
                    <a:pt x="14" y="3"/>
                  </a:lnTo>
                  <a:lnTo>
                    <a:pt x="10" y="5"/>
                  </a:lnTo>
                  <a:lnTo>
                    <a:pt x="7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0" y="122"/>
                  </a:lnTo>
                  <a:lnTo>
                    <a:pt x="22" y="122"/>
                  </a:lnTo>
                  <a:lnTo>
                    <a:pt x="22" y="304"/>
                  </a:lnTo>
                  <a:lnTo>
                    <a:pt x="104" y="304"/>
                  </a:lnTo>
                  <a:lnTo>
                    <a:pt x="104" y="121"/>
                  </a:lnTo>
                  <a:lnTo>
                    <a:pt x="125" y="121"/>
                  </a:lnTo>
                  <a:lnTo>
                    <a:pt x="124" y="24"/>
                  </a:lnTo>
                  <a:lnTo>
                    <a:pt x="123" y="19"/>
                  </a:lnTo>
                  <a:lnTo>
                    <a:pt x="121" y="15"/>
                  </a:lnTo>
                  <a:lnTo>
                    <a:pt x="119" y="11"/>
                  </a:lnTo>
                  <a:lnTo>
                    <a:pt x="116" y="7"/>
                  </a:lnTo>
                  <a:lnTo>
                    <a:pt x="113" y="4"/>
                  </a:lnTo>
                  <a:lnTo>
                    <a:pt x="109" y="2"/>
                  </a:lnTo>
                  <a:lnTo>
                    <a:pt x="105" y="1"/>
                  </a:lnTo>
                  <a:lnTo>
                    <a:pt x="102" y="0"/>
                  </a:lnTo>
                  <a:lnTo>
                    <a:pt x="79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1" name="Freeform 356"/>
            <p:cNvSpPr>
              <a:spLocks/>
            </p:cNvSpPr>
            <p:nvPr/>
          </p:nvSpPr>
          <p:spPr bwMode="auto">
            <a:xfrm>
              <a:off x="1899" y="1459"/>
              <a:ext cx="48" cy="54"/>
            </a:xfrm>
            <a:custGeom>
              <a:avLst/>
              <a:gdLst>
                <a:gd name="T0" fmla="*/ 22 w 48"/>
                <a:gd name="T1" fmla="*/ 0 h 54"/>
                <a:gd name="T2" fmla="*/ 22 w 48"/>
                <a:gd name="T3" fmla="*/ 0 h 54"/>
                <a:gd name="T4" fmla="*/ 27 w 48"/>
                <a:gd name="T5" fmla="*/ 1 h 54"/>
                <a:gd name="T6" fmla="*/ 32 w 48"/>
                <a:gd name="T7" fmla="*/ 3 h 54"/>
                <a:gd name="T8" fmla="*/ 36 w 48"/>
                <a:gd name="T9" fmla="*/ 5 h 54"/>
                <a:gd name="T10" fmla="*/ 40 w 48"/>
                <a:gd name="T11" fmla="*/ 8 h 54"/>
                <a:gd name="T12" fmla="*/ 43 w 48"/>
                <a:gd name="T13" fmla="*/ 12 h 54"/>
                <a:gd name="T14" fmla="*/ 45 w 48"/>
                <a:gd name="T15" fmla="*/ 16 h 54"/>
                <a:gd name="T16" fmla="*/ 46 w 48"/>
                <a:gd name="T17" fmla="*/ 21 h 54"/>
                <a:gd name="T18" fmla="*/ 47 w 48"/>
                <a:gd name="T19" fmla="*/ 27 h 54"/>
                <a:gd name="T20" fmla="*/ 47 w 48"/>
                <a:gd name="T21" fmla="*/ 27 h 54"/>
                <a:gd name="T22" fmla="*/ 46 w 48"/>
                <a:gd name="T23" fmla="*/ 32 h 54"/>
                <a:gd name="T24" fmla="*/ 45 w 48"/>
                <a:gd name="T25" fmla="*/ 37 h 54"/>
                <a:gd name="T26" fmla="*/ 43 w 48"/>
                <a:gd name="T27" fmla="*/ 42 h 54"/>
                <a:gd name="T28" fmla="*/ 40 w 48"/>
                <a:gd name="T29" fmla="*/ 45 h 54"/>
                <a:gd name="T30" fmla="*/ 36 w 48"/>
                <a:gd name="T31" fmla="*/ 49 h 54"/>
                <a:gd name="T32" fmla="*/ 32 w 48"/>
                <a:gd name="T33" fmla="*/ 51 h 54"/>
                <a:gd name="T34" fmla="*/ 27 w 48"/>
                <a:gd name="T35" fmla="*/ 53 h 54"/>
                <a:gd name="T36" fmla="*/ 22 w 48"/>
                <a:gd name="T37" fmla="*/ 53 h 54"/>
                <a:gd name="T38" fmla="*/ 22 w 48"/>
                <a:gd name="T39" fmla="*/ 53 h 54"/>
                <a:gd name="T40" fmla="*/ 18 w 48"/>
                <a:gd name="T41" fmla="*/ 53 h 54"/>
                <a:gd name="T42" fmla="*/ 14 w 48"/>
                <a:gd name="T43" fmla="*/ 51 h 54"/>
                <a:gd name="T44" fmla="*/ 10 w 48"/>
                <a:gd name="T45" fmla="*/ 49 h 54"/>
                <a:gd name="T46" fmla="*/ 7 w 48"/>
                <a:gd name="T47" fmla="*/ 45 h 54"/>
                <a:gd name="T48" fmla="*/ 4 w 48"/>
                <a:gd name="T49" fmla="*/ 42 h 54"/>
                <a:gd name="T50" fmla="*/ 2 w 48"/>
                <a:gd name="T51" fmla="*/ 37 h 54"/>
                <a:gd name="T52" fmla="*/ 0 w 48"/>
                <a:gd name="T53" fmla="*/ 32 h 54"/>
                <a:gd name="T54" fmla="*/ 0 w 48"/>
                <a:gd name="T55" fmla="*/ 27 h 54"/>
                <a:gd name="T56" fmla="*/ 0 w 48"/>
                <a:gd name="T57" fmla="*/ 27 h 54"/>
                <a:gd name="T58" fmla="*/ 0 w 48"/>
                <a:gd name="T59" fmla="*/ 21 h 54"/>
                <a:gd name="T60" fmla="*/ 2 w 48"/>
                <a:gd name="T61" fmla="*/ 16 h 54"/>
                <a:gd name="T62" fmla="*/ 4 w 48"/>
                <a:gd name="T63" fmla="*/ 12 h 54"/>
                <a:gd name="T64" fmla="*/ 7 w 48"/>
                <a:gd name="T65" fmla="*/ 8 h 54"/>
                <a:gd name="T66" fmla="*/ 10 w 48"/>
                <a:gd name="T67" fmla="*/ 5 h 54"/>
                <a:gd name="T68" fmla="*/ 14 w 48"/>
                <a:gd name="T69" fmla="*/ 3 h 54"/>
                <a:gd name="T70" fmla="*/ 18 w 48"/>
                <a:gd name="T71" fmla="*/ 1 h 54"/>
                <a:gd name="T72" fmla="*/ 22 w 48"/>
                <a:gd name="T73" fmla="*/ 0 h 5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54"/>
                <a:gd name="T113" fmla="*/ 48 w 48"/>
                <a:gd name="T114" fmla="*/ 54 h 5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54">
                  <a:moveTo>
                    <a:pt x="22" y="0"/>
                  </a:moveTo>
                  <a:lnTo>
                    <a:pt x="22" y="0"/>
                  </a:lnTo>
                  <a:lnTo>
                    <a:pt x="27" y="1"/>
                  </a:lnTo>
                  <a:lnTo>
                    <a:pt x="32" y="3"/>
                  </a:lnTo>
                  <a:lnTo>
                    <a:pt x="36" y="5"/>
                  </a:lnTo>
                  <a:lnTo>
                    <a:pt x="40" y="8"/>
                  </a:lnTo>
                  <a:lnTo>
                    <a:pt x="43" y="12"/>
                  </a:lnTo>
                  <a:lnTo>
                    <a:pt x="45" y="16"/>
                  </a:lnTo>
                  <a:lnTo>
                    <a:pt x="46" y="21"/>
                  </a:lnTo>
                  <a:lnTo>
                    <a:pt x="47" y="27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3" y="42"/>
                  </a:lnTo>
                  <a:lnTo>
                    <a:pt x="40" y="45"/>
                  </a:lnTo>
                  <a:lnTo>
                    <a:pt x="36" y="49"/>
                  </a:lnTo>
                  <a:lnTo>
                    <a:pt x="32" y="51"/>
                  </a:lnTo>
                  <a:lnTo>
                    <a:pt x="27" y="53"/>
                  </a:lnTo>
                  <a:lnTo>
                    <a:pt x="22" y="53"/>
                  </a:lnTo>
                  <a:lnTo>
                    <a:pt x="18" y="53"/>
                  </a:lnTo>
                  <a:lnTo>
                    <a:pt x="14" y="51"/>
                  </a:lnTo>
                  <a:lnTo>
                    <a:pt x="10" y="49"/>
                  </a:lnTo>
                  <a:lnTo>
                    <a:pt x="7" y="45"/>
                  </a:lnTo>
                  <a:lnTo>
                    <a:pt x="4" y="42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4" y="3"/>
                  </a:lnTo>
                  <a:lnTo>
                    <a:pt x="18" y="1"/>
                  </a:lnTo>
                  <a:lnTo>
                    <a:pt x="2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2" name="Freeform 357"/>
            <p:cNvSpPr>
              <a:spLocks/>
            </p:cNvSpPr>
            <p:nvPr/>
          </p:nvSpPr>
          <p:spPr bwMode="auto">
            <a:xfrm>
              <a:off x="1862" y="1639"/>
              <a:ext cx="23" cy="48"/>
            </a:xfrm>
            <a:custGeom>
              <a:avLst/>
              <a:gdLst>
                <a:gd name="T0" fmla="*/ 0 w 23"/>
                <a:gd name="T1" fmla="*/ 0 h 48"/>
                <a:gd name="T2" fmla="*/ 22 w 23"/>
                <a:gd name="T3" fmla="*/ 0 h 48"/>
                <a:gd name="T4" fmla="*/ 22 w 23"/>
                <a:gd name="T5" fmla="*/ 47 h 48"/>
                <a:gd name="T6" fmla="*/ 22 w 23"/>
                <a:gd name="T7" fmla="*/ 47 h 48"/>
                <a:gd name="T8" fmla="*/ 16 w 23"/>
                <a:gd name="T9" fmla="*/ 45 h 48"/>
                <a:gd name="T10" fmla="*/ 12 w 23"/>
                <a:gd name="T11" fmla="*/ 41 h 48"/>
                <a:gd name="T12" fmla="*/ 8 w 23"/>
                <a:gd name="T13" fmla="*/ 35 h 48"/>
                <a:gd name="T14" fmla="*/ 5 w 23"/>
                <a:gd name="T15" fmla="*/ 28 h 48"/>
                <a:gd name="T16" fmla="*/ 3 w 23"/>
                <a:gd name="T17" fmla="*/ 20 h 48"/>
                <a:gd name="T18" fmla="*/ 1 w 23"/>
                <a:gd name="T19" fmla="*/ 13 h 48"/>
                <a:gd name="T20" fmla="*/ 0 w 23"/>
                <a:gd name="T21" fmla="*/ 6 h 48"/>
                <a:gd name="T22" fmla="*/ 0 w 23"/>
                <a:gd name="T23" fmla="*/ 0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48"/>
                <a:gd name="T38" fmla="*/ 23 w 23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48">
                  <a:moveTo>
                    <a:pt x="0" y="0"/>
                  </a:moveTo>
                  <a:lnTo>
                    <a:pt x="22" y="0"/>
                  </a:lnTo>
                  <a:lnTo>
                    <a:pt x="22" y="47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8" y="35"/>
                  </a:lnTo>
                  <a:lnTo>
                    <a:pt x="5" y="28"/>
                  </a:lnTo>
                  <a:lnTo>
                    <a:pt x="3" y="20"/>
                  </a:lnTo>
                  <a:lnTo>
                    <a:pt x="1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3" name="Freeform 358"/>
            <p:cNvSpPr>
              <a:spLocks/>
            </p:cNvSpPr>
            <p:nvPr/>
          </p:nvSpPr>
          <p:spPr bwMode="auto">
            <a:xfrm>
              <a:off x="1966" y="1638"/>
              <a:ext cx="22" cy="41"/>
            </a:xfrm>
            <a:custGeom>
              <a:avLst/>
              <a:gdLst>
                <a:gd name="T0" fmla="*/ 21 w 22"/>
                <a:gd name="T1" fmla="*/ 0 h 41"/>
                <a:gd name="T2" fmla="*/ 0 w 22"/>
                <a:gd name="T3" fmla="*/ 0 h 41"/>
                <a:gd name="T4" fmla="*/ 0 w 22"/>
                <a:gd name="T5" fmla="*/ 40 h 41"/>
                <a:gd name="T6" fmla="*/ 0 w 22"/>
                <a:gd name="T7" fmla="*/ 40 h 41"/>
                <a:gd name="T8" fmla="*/ 5 w 22"/>
                <a:gd name="T9" fmla="*/ 38 h 41"/>
                <a:gd name="T10" fmla="*/ 9 w 22"/>
                <a:gd name="T11" fmla="*/ 35 h 41"/>
                <a:gd name="T12" fmla="*/ 13 w 22"/>
                <a:gd name="T13" fmla="*/ 30 h 41"/>
                <a:gd name="T14" fmla="*/ 16 w 22"/>
                <a:gd name="T15" fmla="*/ 25 h 41"/>
                <a:gd name="T16" fmla="*/ 18 w 22"/>
                <a:gd name="T17" fmla="*/ 19 h 41"/>
                <a:gd name="T18" fmla="*/ 19 w 22"/>
                <a:gd name="T19" fmla="*/ 12 h 41"/>
                <a:gd name="T20" fmla="*/ 20 w 22"/>
                <a:gd name="T21" fmla="*/ 6 h 41"/>
                <a:gd name="T22" fmla="*/ 21 w 22"/>
                <a:gd name="T23" fmla="*/ 0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41"/>
                <a:gd name="T38" fmla="*/ 22 w 22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41">
                  <a:moveTo>
                    <a:pt x="21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" y="38"/>
                  </a:lnTo>
                  <a:lnTo>
                    <a:pt x="9" y="35"/>
                  </a:lnTo>
                  <a:lnTo>
                    <a:pt x="13" y="30"/>
                  </a:lnTo>
                  <a:lnTo>
                    <a:pt x="16" y="25"/>
                  </a:lnTo>
                  <a:lnTo>
                    <a:pt x="18" y="19"/>
                  </a:lnTo>
                  <a:lnTo>
                    <a:pt x="19" y="12"/>
                  </a:lnTo>
                  <a:lnTo>
                    <a:pt x="20" y="6"/>
                  </a:lnTo>
                  <a:lnTo>
                    <a:pt x="2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1" name="Group 359"/>
          <p:cNvGrpSpPr>
            <a:grpSpLocks/>
          </p:cNvGrpSpPr>
          <p:nvPr/>
        </p:nvGrpSpPr>
        <p:grpSpPr bwMode="auto">
          <a:xfrm>
            <a:off x="1206500" y="3838575"/>
            <a:ext cx="481013" cy="628650"/>
            <a:chOff x="760" y="2418"/>
            <a:chExt cx="302" cy="396"/>
          </a:xfrm>
        </p:grpSpPr>
        <p:sp>
          <p:nvSpPr>
            <p:cNvPr id="7379" name="Freeform 360"/>
            <p:cNvSpPr>
              <a:spLocks/>
            </p:cNvSpPr>
            <p:nvPr/>
          </p:nvSpPr>
          <p:spPr bwMode="auto">
            <a:xfrm>
              <a:off x="814" y="2613"/>
              <a:ext cx="160" cy="129"/>
            </a:xfrm>
            <a:custGeom>
              <a:avLst/>
              <a:gdLst>
                <a:gd name="T0" fmla="*/ 148 w 160"/>
                <a:gd name="T1" fmla="*/ 0 h 129"/>
                <a:gd name="T2" fmla="*/ 159 w 160"/>
                <a:gd name="T3" fmla="*/ 4 h 129"/>
                <a:gd name="T4" fmla="*/ 13 w 160"/>
                <a:gd name="T5" fmla="*/ 128 h 129"/>
                <a:gd name="T6" fmla="*/ 0 w 160"/>
                <a:gd name="T7" fmla="*/ 120 h 129"/>
                <a:gd name="T8" fmla="*/ 148 w 160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129"/>
                <a:gd name="T17" fmla="*/ 160 w 160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129">
                  <a:moveTo>
                    <a:pt x="148" y="0"/>
                  </a:moveTo>
                  <a:lnTo>
                    <a:pt x="159" y="4"/>
                  </a:lnTo>
                  <a:lnTo>
                    <a:pt x="13" y="128"/>
                  </a:lnTo>
                  <a:lnTo>
                    <a:pt x="0" y="120"/>
                  </a:lnTo>
                  <a:lnTo>
                    <a:pt x="148" y="0"/>
                  </a:lnTo>
                </a:path>
              </a:pathLst>
            </a:custGeom>
            <a:solidFill>
              <a:srgbClr val="C96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0" name="Freeform 361"/>
            <p:cNvSpPr>
              <a:spLocks/>
            </p:cNvSpPr>
            <p:nvPr/>
          </p:nvSpPr>
          <p:spPr bwMode="auto">
            <a:xfrm>
              <a:off x="814" y="2613"/>
              <a:ext cx="160" cy="129"/>
            </a:xfrm>
            <a:custGeom>
              <a:avLst/>
              <a:gdLst>
                <a:gd name="T0" fmla="*/ 148 w 160"/>
                <a:gd name="T1" fmla="*/ 0 h 129"/>
                <a:gd name="T2" fmla="*/ 159 w 160"/>
                <a:gd name="T3" fmla="*/ 4 h 129"/>
                <a:gd name="T4" fmla="*/ 13 w 160"/>
                <a:gd name="T5" fmla="*/ 128 h 129"/>
                <a:gd name="T6" fmla="*/ 0 w 160"/>
                <a:gd name="T7" fmla="*/ 120 h 129"/>
                <a:gd name="T8" fmla="*/ 148 w 160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129"/>
                <a:gd name="T17" fmla="*/ 160 w 160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129">
                  <a:moveTo>
                    <a:pt x="148" y="0"/>
                  </a:moveTo>
                  <a:lnTo>
                    <a:pt x="159" y="4"/>
                  </a:lnTo>
                  <a:lnTo>
                    <a:pt x="13" y="128"/>
                  </a:lnTo>
                  <a:lnTo>
                    <a:pt x="0" y="120"/>
                  </a:lnTo>
                  <a:lnTo>
                    <a:pt x="148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1" name="Freeform 362"/>
            <p:cNvSpPr>
              <a:spLocks/>
            </p:cNvSpPr>
            <p:nvPr/>
          </p:nvSpPr>
          <p:spPr bwMode="auto">
            <a:xfrm>
              <a:off x="814" y="2733"/>
              <a:ext cx="17" cy="19"/>
            </a:xfrm>
            <a:custGeom>
              <a:avLst/>
              <a:gdLst>
                <a:gd name="T0" fmla="*/ 0 w 17"/>
                <a:gd name="T1" fmla="*/ 0 h 19"/>
                <a:gd name="T2" fmla="*/ 0 w 17"/>
                <a:gd name="T3" fmla="*/ 10 h 19"/>
                <a:gd name="T4" fmla="*/ 16 w 17"/>
                <a:gd name="T5" fmla="*/ 18 h 19"/>
                <a:gd name="T6" fmla="*/ 16 w 17"/>
                <a:gd name="T7" fmla="*/ 8 h 19"/>
                <a:gd name="T8" fmla="*/ 0 w 1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0" y="0"/>
                  </a:moveTo>
                  <a:lnTo>
                    <a:pt x="0" y="10"/>
                  </a:lnTo>
                  <a:lnTo>
                    <a:pt x="16" y="18"/>
                  </a:lnTo>
                  <a:lnTo>
                    <a:pt x="16" y="8"/>
                  </a:lnTo>
                  <a:lnTo>
                    <a:pt x="0" y="0"/>
                  </a:lnTo>
                </a:path>
              </a:pathLst>
            </a:custGeom>
            <a:solidFill>
              <a:srgbClr val="C96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2" name="Freeform 363"/>
            <p:cNvSpPr>
              <a:spLocks/>
            </p:cNvSpPr>
            <p:nvPr/>
          </p:nvSpPr>
          <p:spPr bwMode="auto">
            <a:xfrm>
              <a:off x="814" y="2733"/>
              <a:ext cx="17" cy="19"/>
            </a:xfrm>
            <a:custGeom>
              <a:avLst/>
              <a:gdLst>
                <a:gd name="T0" fmla="*/ 0 w 17"/>
                <a:gd name="T1" fmla="*/ 0 h 19"/>
                <a:gd name="T2" fmla="*/ 0 w 17"/>
                <a:gd name="T3" fmla="*/ 10 h 19"/>
                <a:gd name="T4" fmla="*/ 16 w 17"/>
                <a:gd name="T5" fmla="*/ 18 h 19"/>
                <a:gd name="T6" fmla="*/ 16 w 17"/>
                <a:gd name="T7" fmla="*/ 8 h 19"/>
                <a:gd name="T8" fmla="*/ 0 w 1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0" y="0"/>
                  </a:moveTo>
                  <a:lnTo>
                    <a:pt x="0" y="10"/>
                  </a:lnTo>
                  <a:lnTo>
                    <a:pt x="16" y="18"/>
                  </a:lnTo>
                  <a:lnTo>
                    <a:pt x="16" y="8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" name="Freeform 364"/>
            <p:cNvSpPr>
              <a:spLocks/>
            </p:cNvSpPr>
            <p:nvPr/>
          </p:nvSpPr>
          <p:spPr bwMode="auto">
            <a:xfrm>
              <a:off x="827" y="2617"/>
              <a:ext cx="147" cy="135"/>
            </a:xfrm>
            <a:custGeom>
              <a:avLst/>
              <a:gdLst>
                <a:gd name="T0" fmla="*/ 0 w 147"/>
                <a:gd name="T1" fmla="*/ 124 h 135"/>
                <a:gd name="T2" fmla="*/ 146 w 147"/>
                <a:gd name="T3" fmla="*/ 0 h 135"/>
                <a:gd name="T4" fmla="*/ 146 w 147"/>
                <a:gd name="T5" fmla="*/ 13 h 135"/>
                <a:gd name="T6" fmla="*/ 0 w 147"/>
                <a:gd name="T7" fmla="*/ 134 h 135"/>
                <a:gd name="T8" fmla="*/ 0 w 147"/>
                <a:gd name="T9" fmla="*/ 124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135"/>
                <a:gd name="T17" fmla="*/ 147 w 147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135">
                  <a:moveTo>
                    <a:pt x="0" y="124"/>
                  </a:moveTo>
                  <a:lnTo>
                    <a:pt x="146" y="0"/>
                  </a:lnTo>
                  <a:lnTo>
                    <a:pt x="146" y="13"/>
                  </a:lnTo>
                  <a:lnTo>
                    <a:pt x="0" y="134"/>
                  </a:lnTo>
                  <a:lnTo>
                    <a:pt x="0" y="124"/>
                  </a:lnTo>
                </a:path>
              </a:pathLst>
            </a:custGeom>
            <a:solidFill>
              <a:srgbClr val="C96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4" name="Freeform 365"/>
            <p:cNvSpPr>
              <a:spLocks/>
            </p:cNvSpPr>
            <p:nvPr/>
          </p:nvSpPr>
          <p:spPr bwMode="auto">
            <a:xfrm>
              <a:off x="827" y="2617"/>
              <a:ext cx="147" cy="135"/>
            </a:xfrm>
            <a:custGeom>
              <a:avLst/>
              <a:gdLst>
                <a:gd name="T0" fmla="*/ 0 w 147"/>
                <a:gd name="T1" fmla="*/ 124 h 135"/>
                <a:gd name="T2" fmla="*/ 146 w 147"/>
                <a:gd name="T3" fmla="*/ 0 h 135"/>
                <a:gd name="T4" fmla="*/ 146 w 147"/>
                <a:gd name="T5" fmla="*/ 13 h 135"/>
                <a:gd name="T6" fmla="*/ 0 w 147"/>
                <a:gd name="T7" fmla="*/ 134 h 135"/>
                <a:gd name="T8" fmla="*/ 0 w 147"/>
                <a:gd name="T9" fmla="*/ 124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135"/>
                <a:gd name="T17" fmla="*/ 147 w 147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135">
                  <a:moveTo>
                    <a:pt x="0" y="124"/>
                  </a:moveTo>
                  <a:lnTo>
                    <a:pt x="146" y="0"/>
                  </a:lnTo>
                  <a:lnTo>
                    <a:pt x="146" y="13"/>
                  </a:lnTo>
                  <a:lnTo>
                    <a:pt x="0" y="134"/>
                  </a:lnTo>
                  <a:lnTo>
                    <a:pt x="0" y="12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5" name="Freeform 366"/>
            <p:cNvSpPr>
              <a:spLocks/>
            </p:cNvSpPr>
            <p:nvPr/>
          </p:nvSpPr>
          <p:spPr bwMode="auto">
            <a:xfrm>
              <a:off x="833" y="2625"/>
              <a:ext cx="159" cy="128"/>
            </a:xfrm>
            <a:custGeom>
              <a:avLst/>
              <a:gdLst>
                <a:gd name="T0" fmla="*/ 149 w 159"/>
                <a:gd name="T1" fmla="*/ 0 h 128"/>
                <a:gd name="T2" fmla="*/ 158 w 159"/>
                <a:gd name="T3" fmla="*/ 4 h 128"/>
                <a:gd name="T4" fmla="*/ 11 w 159"/>
                <a:gd name="T5" fmla="*/ 127 h 128"/>
                <a:gd name="T6" fmla="*/ 0 w 159"/>
                <a:gd name="T7" fmla="*/ 122 h 128"/>
                <a:gd name="T8" fmla="*/ 149 w 159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128"/>
                <a:gd name="T17" fmla="*/ 159 w 159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128">
                  <a:moveTo>
                    <a:pt x="149" y="0"/>
                  </a:moveTo>
                  <a:lnTo>
                    <a:pt x="158" y="4"/>
                  </a:lnTo>
                  <a:lnTo>
                    <a:pt x="11" y="127"/>
                  </a:lnTo>
                  <a:lnTo>
                    <a:pt x="0" y="122"/>
                  </a:lnTo>
                  <a:lnTo>
                    <a:pt x="149" y="0"/>
                  </a:lnTo>
                </a:path>
              </a:pathLst>
            </a:custGeom>
            <a:solidFill>
              <a:srgbClr val="C96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6" name="Freeform 367"/>
            <p:cNvSpPr>
              <a:spLocks/>
            </p:cNvSpPr>
            <p:nvPr/>
          </p:nvSpPr>
          <p:spPr bwMode="auto">
            <a:xfrm>
              <a:off x="833" y="2625"/>
              <a:ext cx="159" cy="128"/>
            </a:xfrm>
            <a:custGeom>
              <a:avLst/>
              <a:gdLst>
                <a:gd name="T0" fmla="*/ 149 w 159"/>
                <a:gd name="T1" fmla="*/ 0 h 128"/>
                <a:gd name="T2" fmla="*/ 158 w 159"/>
                <a:gd name="T3" fmla="*/ 4 h 128"/>
                <a:gd name="T4" fmla="*/ 11 w 159"/>
                <a:gd name="T5" fmla="*/ 127 h 128"/>
                <a:gd name="T6" fmla="*/ 0 w 159"/>
                <a:gd name="T7" fmla="*/ 122 h 128"/>
                <a:gd name="T8" fmla="*/ 149 w 159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128"/>
                <a:gd name="T17" fmla="*/ 159 w 159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128">
                  <a:moveTo>
                    <a:pt x="149" y="0"/>
                  </a:moveTo>
                  <a:lnTo>
                    <a:pt x="158" y="4"/>
                  </a:lnTo>
                  <a:lnTo>
                    <a:pt x="11" y="127"/>
                  </a:lnTo>
                  <a:lnTo>
                    <a:pt x="0" y="122"/>
                  </a:lnTo>
                  <a:lnTo>
                    <a:pt x="149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7" name="Freeform 368"/>
            <p:cNvSpPr>
              <a:spLocks/>
            </p:cNvSpPr>
            <p:nvPr/>
          </p:nvSpPr>
          <p:spPr bwMode="auto">
            <a:xfrm>
              <a:off x="833" y="274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0 h 17"/>
                <a:gd name="T4" fmla="*/ 16 w 17"/>
                <a:gd name="T5" fmla="*/ 16 h 17"/>
                <a:gd name="T6" fmla="*/ 16 w 17"/>
                <a:gd name="T7" fmla="*/ 5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0"/>
                  </a:lnTo>
                  <a:lnTo>
                    <a:pt x="16" y="16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solidFill>
              <a:srgbClr val="C96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8" name="Freeform 369"/>
            <p:cNvSpPr>
              <a:spLocks/>
            </p:cNvSpPr>
            <p:nvPr/>
          </p:nvSpPr>
          <p:spPr bwMode="auto">
            <a:xfrm>
              <a:off x="833" y="274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0 h 17"/>
                <a:gd name="T4" fmla="*/ 16 w 17"/>
                <a:gd name="T5" fmla="*/ 16 h 17"/>
                <a:gd name="T6" fmla="*/ 16 w 17"/>
                <a:gd name="T7" fmla="*/ 5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0"/>
                  </a:lnTo>
                  <a:lnTo>
                    <a:pt x="16" y="16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9" name="Freeform 370"/>
            <p:cNvSpPr>
              <a:spLocks/>
            </p:cNvSpPr>
            <p:nvPr/>
          </p:nvSpPr>
          <p:spPr bwMode="auto">
            <a:xfrm>
              <a:off x="844" y="2629"/>
              <a:ext cx="148" cy="135"/>
            </a:xfrm>
            <a:custGeom>
              <a:avLst/>
              <a:gdLst>
                <a:gd name="T0" fmla="*/ 0 w 148"/>
                <a:gd name="T1" fmla="*/ 123 h 135"/>
                <a:gd name="T2" fmla="*/ 147 w 148"/>
                <a:gd name="T3" fmla="*/ 0 h 135"/>
                <a:gd name="T4" fmla="*/ 147 w 148"/>
                <a:gd name="T5" fmla="*/ 8 h 135"/>
                <a:gd name="T6" fmla="*/ 0 w 148"/>
                <a:gd name="T7" fmla="*/ 134 h 135"/>
                <a:gd name="T8" fmla="*/ 0 w 148"/>
                <a:gd name="T9" fmla="*/ 123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35"/>
                <a:gd name="T17" fmla="*/ 148 w 148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35">
                  <a:moveTo>
                    <a:pt x="0" y="123"/>
                  </a:moveTo>
                  <a:lnTo>
                    <a:pt x="147" y="0"/>
                  </a:lnTo>
                  <a:lnTo>
                    <a:pt x="147" y="8"/>
                  </a:lnTo>
                  <a:lnTo>
                    <a:pt x="0" y="134"/>
                  </a:lnTo>
                  <a:lnTo>
                    <a:pt x="0" y="123"/>
                  </a:lnTo>
                </a:path>
              </a:pathLst>
            </a:custGeom>
            <a:solidFill>
              <a:srgbClr val="C96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0" name="Freeform 371"/>
            <p:cNvSpPr>
              <a:spLocks/>
            </p:cNvSpPr>
            <p:nvPr/>
          </p:nvSpPr>
          <p:spPr bwMode="auto">
            <a:xfrm>
              <a:off x="844" y="2629"/>
              <a:ext cx="148" cy="135"/>
            </a:xfrm>
            <a:custGeom>
              <a:avLst/>
              <a:gdLst>
                <a:gd name="T0" fmla="*/ 0 w 148"/>
                <a:gd name="T1" fmla="*/ 123 h 135"/>
                <a:gd name="T2" fmla="*/ 147 w 148"/>
                <a:gd name="T3" fmla="*/ 0 h 135"/>
                <a:gd name="T4" fmla="*/ 147 w 148"/>
                <a:gd name="T5" fmla="*/ 8 h 135"/>
                <a:gd name="T6" fmla="*/ 0 w 148"/>
                <a:gd name="T7" fmla="*/ 134 h 135"/>
                <a:gd name="T8" fmla="*/ 0 w 148"/>
                <a:gd name="T9" fmla="*/ 123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35"/>
                <a:gd name="T17" fmla="*/ 148 w 148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35">
                  <a:moveTo>
                    <a:pt x="0" y="123"/>
                  </a:moveTo>
                  <a:lnTo>
                    <a:pt x="147" y="0"/>
                  </a:lnTo>
                  <a:lnTo>
                    <a:pt x="147" y="8"/>
                  </a:lnTo>
                  <a:lnTo>
                    <a:pt x="0" y="134"/>
                  </a:lnTo>
                  <a:lnTo>
                    <a:pt x="0" y="1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1" name="Freeform 372"/>
            <p:cNvSpPr>
              <a:spLocks/>
            </p:cNvSpPr>
            <p:nvPr/>
          </p:nvSpPr>
          <p:spPr bwMode="auto">
            <a:xfrm>
              <a:off x="891" y="2669"/>
              <a:ext cx="167" cy="135"/>
            </a:xfrm>
            <a:custGeom>
              <a:avLst/>
              <a:gdLst>
                <a:gd name="T0" fmla="*/ 148 w 167"/>
                <a:gd name="T1" fmla="*/ 0 h 135"/>
                <a:gd name="T2" fmla="*/ 166 w 167"/>
                <a:gd name="T3" fmla="*/ 10 h 135"/>
                <a:gd name="T4" fmla="*/ 19 w 167"/>
                <a:gd name="T5" fmla="*/ 134 h 135"/>
                <a:gd name="T6" fmla="*/ 0 w 167"/>
                <a:gd name="T7" fmla="*/ 121 h 135"/>
                <a:gd name="T8" fmla="*/ 24 w 167"/>
                <a:gd name="T9" fmla="*/ 101 h 135"/>
                <a:gd name="T10" fmla="*/ 148 w 167"/>
                <a:gd name="T11" fmla="*/ 0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35"/>
                <a:gd name="T20" fmla="*/ 167 w 167"/>
                <a:gd name="T21" fmla="*/ 135 h 1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35">
                  <a:moveTo>
                    <a:pt x="148" y="0"/>
                  </a:moveTo>
                  <a:lnTo>
                    <a:pt x="166" y="10"/>
                  </a:lnTo>
                  <a:lnTo>
                    <a:pt x="19" y="134"/>
                  </a:lnTo>
                  <a:lnTo>
                    <a:pt x="0" y="121"/>
                  </a:lnTo>
                  <a:lnTo>
                    <a:pt x="24" y="101"/>
                  </a:lnTo>
                  <a:lnTo>
                    <a:pt x="148" y="0"/>
                  </a:lnTo>
                </a:path>
              </a:pathLst>
            </a:custGeom>
            <a:solidFill>
              <a:srgbClr val="C96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2" name="Freeform 373"/>
            <p:cNvSpPr>
              <a:spLocks/>
            </p:cNvSpPr>
            <p:nvPr/>
          </p:nvSpPr>
          <p:spPr bwMode="auto">
            <a:xfrm>
              <a:off x="891" y="2669"/>
              <a:ext cx="167" cy="135"/>
            </a:xfrm>
            <a:custGeom>
              <a:avLst/>
              <a:gdLst>
                <a:gd name="T0" fmla="*/ 148 w 167"/>
                <a:gd name="T1" fmla="*/ 0 h 135"/>
                <a:gd name="T2" fmla="*/ 166 w 167"/>
                <a:gd name="T3" fmla="*/ 10 h 135"/>
                <a:gd name="T4" fmla="*/ 19 w 167"/>
                <a:gd name="T5" fmla="*/ 134 h 135"/>
                <a:gd name="T6" fmla="*/ 0 w 167"/>
                <a:gd name="T7" fmla="*/ 121 h 135"/>
                <a:gd name="T8" fmla="*/ 24 w 167"/>
                <a:gd name="T9" fmla="*/ 101 h 135"/>
                <a:gd name="T10" fmla="*/ 148 w 167"/>
                <a:gd name="T11" fmla="*/ 0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35"/>
                <a:gd name="T20" fmla="*/ 167 w 167"/>
                <a:gd name="T21" fmla="*/ 135 h 1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35">
                  <a:moveTo>
                    <a:pt x="148" y="0"/>
                  </a:moveTo>
                  <a:lnTo>
                    <a:pt x="166" y="10"/>
                  </a:lnTo>
                  <a:lnTo>
                    <a:pt x="19" y="134"/>
                  </a:lnTo>
                  <a:lnTo>
                    <a:pt x="0" y="121"/>
                  </a:lnTo>
                  <a:lnTo>
                    <a:pt x="24" y="101"/>
                  </a:lnTo>
                  <a:lnTo>
                    <a:pt x="148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3" name="Freeform 374"/>
            <p:cNvSpPr>
              <a:spLocks/>
            </p:cNvSpPr>
            <p:nvPr/>
          </p:nvSpPr>
          <p:spPr bwMode="auto">
            <a:xfrm>
              <a:off x="891" y="2790"/>
              <a:ext cx="20" cy="24"/>
            </a:xfrm>
            <a:custGeom>
              <a:avLst/>
              <a:gdLst>
                <a:gd name="T0" fmla="*/ 0 w 20"/>
                <a:gd name="T1" fmla="*/ 0 h 24"/>
                <a:gd name="T2" fmla="*/ 0 w 20"/>
                <a:gd name="T3" fmla="*/ 9 h 24"/>
                <a:gd name="T4" fmla="*/ 19 w 20"/>
                <a:gd name="T5" fmla="*/ 23 h 24"/>
                <a:gd name="T6" fmla="*/ 19 w 20"/>
                <a:gd name="T7" fmla="*/ 13 h 24"/>
                <a:gd name="T8" fmla="*/ 0 w 2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4"/>
                <a:gd name="T17" fmla="*/ 20 w 2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4">
                  <a:moveTo>
                    <a:pt x="0" y="0"/>
                  </a:moveTo>
                  <a:lnTo>
                    <a:pt x="0" y="9"/>
                  </a:lnTo>
                  <a:lnTo>
                    <a:pt x="19" y="23"/>
                  </a:lnTo>
                  <a:lnTo>
                    <a:pt x="19" y="13"/>
                  </a:lnTo>
                  <a:lnTo>
                    <a:pt x="0" y="0"/>
                  </a:lnTo>
                </a:path>
              </a:pathLst>
            </a:custGeom>
            <a:solidFill>
              <a:srgbClr val="C96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4" name="Freeform 375"/>
            <p:cNvSpPr>
              <a:spLocks/>
            </p:cNvSpPr>
            <p:nvPr/>
          </p:nvSpPr>
          <p:spPr bwMode="auto">
            <a:xfrm>
              <a:off x="891" y="2790"/>
              <a:ext cx="20" cy="24"/>
            </a:xfrm>
            <a:custGeom>
              <a:avLst/>
              <a:gdLst>
                <a:gd name="T0" fmla="*/ 0 w 20"/>
                <a:gd name="T1" fmla="*/ 0 h 24"/>
                <a:gd name="T2" fmla="*/ 0 w 20"/>
                <a:gd name="T3" fmla="*/ 9 h 24"/>
                <a:gd name="T4" fmla="*/ 19 w 20"/>
                <a:gd name="T5" fmla="*/ 23 h 24"/>
                <a:gd name="T6" fmla="*/ 19 w 20"/>
                <a:gd name="T7" fmla="*/ 13 h 24"/>
                <a:gd name="T8" fmla="*/ 0 w 2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4"/>
                <a:gd name="T17" fmla="*/ 20 w 2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4">
                  <a:moveTo>
                    <a:pt x="0" y="0"/>
                  </a:moveTo>
                  <a:lnTo>
                    <a:pt x="0" y="9"/>
                  </a:lnTo>
                  <a:lnTo>
                    <a:pt x="19" y="23"/>
                  </a:lnTo>
                  <a:lnTo>
                    <a:pt x="19" y="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5" name="Freeform 376"/>
            <p:cNvSpPr>
              <a:spLocks/>
            </p:cNvSpPr>
            <p:nvPr/>
          </p:nvSpPr>
          <p:spPr bwMode="auto">
            <a:xfrm>
              <a:off x="921" y="2762"/>
              <a:ext cx="17" cy="34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3 h 34"/>
                <a:gd name="T4" fmla="*/ 0 w 17"/>
                <a:gd name="T5" fmla="*/ 33 h 34"/>
                <a:gd name="T6" fmla="*/ 0 w 17"/>
                <a:gd name="T7" fmla="*/ 9 h 34"/>
                <a:gd name="T8" fmla="*/ 16 w 17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4"/>
                <a:gd name="T17" fmla="*/ 17 w 17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4">
                  <a:moveTo>
                    <a:pt x="16" y="0"/>
                  </a:moveTo>
                  <a:lnTo>
                    <a:pt x="16" y="23"/>
                  </a:lnTo>
                  <a:lnTo>
                    <a:pt x="0" y="33"/>
                  </a:lnTo>
                  <a:lnTo>
                    <a:pt x="0" y="9"/>
                  </a:lnTo>
                  <a:lnTo>
                    <a:pt x="16" y="0"/>
                  </a:lnTo>
                </a:path>
              </a:pathLst>
            </a:custGeom>
            <a:solidFill>
              <a:srgbClr val="C96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6" name="Freeform 377"/>
            <p:cNvSpPr>
              <a:spLocks/>
            </p:cNvSpPr>
            <p:nvPr/>
          </p:nvSpPr>
          <p:spPr bwMode="auto">
            <a:xfrm>
              <a:off x="921" y="2762"/>
              <a:ext cx="17" cy="34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3 h 34"/>
                <a:gd name="T4" fmla="*/ 0 w 17"/>
                <a:gd name="T5" fmla="*/ 33 h 34"/>
                <a:gd name="T6" fmla="*/ 0 w 17"/>
                <a:gd name="T7" fmla="*/ 9 h 34"/>
                <a:gd name="T8" fmla="*/ 16 w 17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4"/>
                <a:gd name="T17" fmla="*/ 17 w 17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4">
                  <a:moveTo>
                    <a:pt x="16" y="0"/>
                  </a:moveTo>
                  <a:lnTo>
                    <a:pt x="16" y="23"/>
                  </a:lnTo>
                  <a:lnTo>
                    <a:pt x="0" y="33"/>
                  </a:lnTo>
                  <a:lnTo>
                    <a:pt x="0" y="9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7" name="Freeform 378"/>
            <p:cNvSpPr>
              <a:spLocks/>
            </p:cNvSpPr>
            <p:nvPr/>
          </p:nvSpPr>
          <p:spPr bwMode="auto">
            <a:xfrm>
              <a:off x="973" y="2717"/>
              <a:ext cx="17" cy="33"/>
            </a:xfrm>
            <a:custGeom>
              <a:avLst/>
              <a:gdLst>
                <a:gd name="T0" fmla="*/ 0 w 17"/>
                <a:gd name="T1" fmla="*/ 32 h 33"/>
                <a:gd name="T2" fmla="*/ 0 w 17"/>
                <a:gd name="T3" fmla="*/ 7 h 33"/>
                <a:gd name="T4" fmla="*/ 16 w 17"/>
                <a:gd name="T5" fmla="*/ 0 h 33"/>
                <a:gd name="T6" fmla="*/ 16 w 17"/>
                <a:gd name="T7" fmla="*/ 23 h 33"/>
                <a:gd name="T8" fmla="*/ 0 w 17"/>
                <a:gd name="T9" fmla="*/ 3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3"/>
                <a:gd name="T17" fmla="*/ 17 w 1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3">
                  <a:moveTo>
                    <a:pt x="0" y="32"/>
                  </a:moveTo>
                  <a:lnTo>
                    <a:pt x="0" y="7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0" y="32"/>
                  </a:lnTo>
                </a:path>
              </a:pathLst>
            </a:custGeom>
            <a:solidFill>
              <a:srgbClr val="C96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8" name="Freeform 379"/>
            <p:cNvSpPr>
              <a:spLocks/>
            </p:cNvSpPr>
            <p:nvPr/>
          </p:nvSpPr>
          <p:spPr bwMode="auto">
            <a:xfrm>
              <a:off x="973" y="2717"/>
              <a:ext cx="17" cy="33"/>
            </a:xfrm>
            <a:custGeom>
              <a:avLst/>
              <a:gdLst>
                <a:gd name="T0" fmla="*/ 0 w 17"/>
                <a:gd name="T1" fmla="*/ 32 h 33"/>
                <a:gd name="T2" fmla="*/ 0 w 17"/>
                <a:gd name="T3" fmla="*/ 7 h 33"/>
                <a:gd name="T4" fmla="*/ 16 w 17"/>
                <a:gd name="T5" fmla="*/ 0 h 33"/>
                <a:gd name="T6" fmla="*/ 16 w 17"/>
                <a:gd name="T7" fmla="*/ 23 h 33"/>
                <a:gd name="T8" fmla="*/ 0 w 17"/>
                <a:gd name="T9" fmla="*/ 3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3"/>
                <a:gd name="T17" fmla="*/ 17 w 1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3">
                  <a:moveTo>
                    <a:pt x="0" y="32"/>
                  </a:moveTo>
                  <a:lnTo>
                    <a:pt x="0" y="7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0" y="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9" name="Freeform 380"/>
            <p:cNvSpPr>
              <a:spLocks/>
            </p:cNvSpPr>
            <p:nvPr/>
          </p:nvSpPr>
          <p:spPr bwMode="auto">
            <a:xfrm>
              <a:off x="1035" y="2668"/>
              <a:ext cx="17" cy="32"/>
            </a:xfrm>
            <a:custGeom>
              <a:avLst/>
              <a:gdLst>
                <a:gd name="T0" fmla="*/ 16 w 17"/>
                <a:gd name="T1" fmla="*/ 0 h 32"/>
                <a:gd name="T2" fmla="*/ 16 w 17"/>
                <a:gd name="T3" fmla="*/ 24 h 32"/>
                <a:gd name="T4" fmla="*/ 1 w 17"/>
                <a:gd name="T5" fmla="*/ 31 h 32"/>
                <a:gd name="T6" fmla="*/ 0 w 17"/>
                <a:gd name="T7" fmla="*/ 9 h 32"/>
                <a:gd name="T8" fmla="*/ 16 w 1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2"/>
                <a:gd name="T17" fmla="*/ 17 w 1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2">
                  <a:moveTo>
                    <a:pt x="16" y="0"/>
                  </a:moveTo>
                  <a:lnTo>
                    <a:pt x="16" y="24"/>
                  </a:lnTo>
                  <a:lnTo>
                    <a:pt x="1" y="31"/>
                  </a:lnTo>
                  <a:lnTo>
                    <a:pt x="0" y="9"/>
                  </a:lnTo>
                  <a:lnTo>
                    <a:pt x="16" y="0"/>
                  </a:lnTo>
                </a:path>
              </a:pathLst>
            </a:custGeom>
            <a:solidFill>
              <a:srgbClr val="C96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0" name="Freeform 381"/>
            <p:cNvSpPr>
              <a:spLocks/>
            </p:cNvSpPr>
            <p:nvPr/>
          </p:nvSpPr>
          <p:spPr bwMode="auto">
            <a:xfrm>
              <a:off x="1035" y="2668"/>
              <a:ext cx="17" cy="32"/>
            </a:xfrm>
            <a:custGeom>
              <a:avLst/>
              <a:gdLst>
                <a:gd name="T0" fmla="*/ 16 w 17"/>
                <a:gd name="T1" fmla="*/ 0 h 32"/>
                <a:gd name="T2" fmla="*/ 16 w 17"/>
                <a:gd name="T3" fmla="*/ 24 h 32"/>
                <a:gd name="T4" fmla="*/ 1 w 17"/>
                <a:gd name="T5" fmla="*/ 31 h 32"/>
                <a:gd name="T6" fmla="*/ 0 w 17"/>
                <a:gd name="T7" fmla="*/ 9 h 32"/>
                <a:gd name="T8" fmla="*/ 16 w 1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2"/>
                <a:gd name="T17" fmla="*/ 17 w 1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2">
                  <a:moveTo>
                    <a:pt x="16" y="0"/>
                  </a:moveTo>
                  <a:lnTo>
                    <a:pt x="16" y="24"/>
                  </a:lnTo>
                  <a:lnTo>
                    <a:pt x="1" y="31"/>
                  </a:lnTo>
                  <a:lnTo>
                    <a:pt x="0" y="9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1" name="Freeform 382"/>
            <p:cNvSpPr>
              <a:spLocks/>
            </p:cNvSpPr>
            <p:nvPr/>
          </p:nvSpPr>
          <p:spPr bwMode="auto">
            <a:xfrm>
              <a:off x="905" y="2765"/>
              <a:ext cx="17" cy="31"/>
            </a:xfrm>
            <a:custGeom>
              <a:avLst/>
              <a:gdLst>
                <a:gd name="T0" fmla="*/ 16 w 17"/>
                <a:gd name="T1" fmla="*/ 30 h 31"/>
                <a:gd name="T2" fmla="*/ 0 w 17"/>
                <a:gd name="T3" fmla="*/ 18 h 31"/>
                <a:gd name="T4" fmla="*/ 0 w 17"/>
                <a:gd name="T5" fmla="*/ 0 h 31"/>
                <a:gd name="T6" fmla="*/ 16 w 17"/>
                <a:gd name="T7" fmla="*/ 6 h 31"/>
                <a:gd name="T8" fmla="*/ 16 w 17"/>
                <a:gd name="T9" fmla="*/ 3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1"/>
                <a:gd name="T17" fmla="*/ 17 w 1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1">
                  <a:moveTo>
                    <a:pt x="16" y="30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6" y="6"/>
                  </a:lnTo>
                  <a:lnTo>
                    <a:pt x="16" y="30"/>
                  </a:lnTo>
                </a:path>
              </a:pathLst>
            </a:custGeom>
            <a:solidFill>
              <a:srgbClr val="C96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2" name="Freeform 383"/>
            <p:cNvSpPr>
              <a:spLocks/>
            </p:cNvSpPr>
            <p:nvPr/>
          </p:nvSpPr>
          <p:spPr bwMode="auto">
            <a:xfrm>
              <a:off x="905" y="2765"/>
              <a:ext cx="17" cy="31"/>
            </a:xfrm>
            <a:custGeom>
              <a:avLst/>
              <a:gdLst>
                <a:gd name="T0" fmla="*/ 16 w 17"/>
                <a:gd name="T1" fmla="*/ 30 h 31"/>
                <a:gd name="T2" fmla="*/ 0 w 17"/>
                <a:gd name="T3" fmla="*/ 18 h 31"/>
                <a:gd name="T4" fmla="*/ 0 w 17"/>
                <a:gd name="T5" fmla="*/ 0 h 31"/>
                <a:gd name="T6" fmla="*/ 16 w 17"/>
                <a:gd name="T7" fmla="*/ 6 h 31"/>
                <a:gd name="T8" fmla="*/ 16 w 17"/>
                <a:gd name="T9" fmla="*/ 3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1"/>
                <a:gd name="T17" fmla="*/ 17 w 1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1">
                  <a:moveTo>
                    <a:pt x="16" y="30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6" y="6"/>
                  </a:lnTo>
                  <a:lnTo>
                    <a:pt x="16" y="3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3" name="Freeform 384"/>
            <p:cNvSpPr>
              <a:spLocks/>
            </p:cNvSpPr>
            <p:nvPr/>
          </p:nvSpPr>
          <p:spPr bwMode="auto">
            <a:xfrm>
              <a:off x="958" y="2720"/>
              <a:ext cx="17" cy="29"/>
            </a:xfrm>
            <a:custGeom>
              <a:avLst/>
              <a:gdLst>
                <a:gd name="T0" fmla="*/ 16 w 17"/>
                <a:gd name="T1" fmla="*/ 28 h 29"/>
                <a:gd name="T2" fmla="*/ 0 w 17"/>
                <a:gd name="T3" fmla="*/ 18 h 29"/>
                <a:gd name="T4" fmla="*/ 0 w 17"/>
                <a:gd name="T5" fmla="*/ 0 h 29"/>
                <a:gd name="T6" fmla="*/ 16 w 17"/>
                <a:gd name="T7" fmla="*/ 5 h 29"/>
                <a:gd name="T8" fmla="*/ 16 w 17"/>
                <a:gd name="T9" fmla="*/ 2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16" y="2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6" y="5"/>
                  </a:lnTo>
                  <a:lnTo>
                    <a:pt x="16" y="28"/>
                  </a:lnTo>
                </a:path>
              </a:pathLst>
            </a:custGeom>
            <a:solidFill>
              <a:srgbClr val="C96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4" name="Freeform 385"/>
            <p:cNvSpPr>
              <a:spLocks/>
            </p:cNvSpPr>
            <p:nvPr/>
          </p:nvSpPr>
          <p:spPr bwMode="auto">
            <a:xfrm>
              <a:off x="958" y="2720"/>
              <a:ext cx="17" cy="29"/>
            </a:xfrm>
            <a:custGeom>
              <a:avLst/>
              <a:gdLst>
                <a:gd name="T0" fmla="*/ 16 w 17"/>
                <a:gd name="T1" fmla="*/ 28 h 29"/>
                <a:gd name="T2" fmla="*/ 0 w 17"/>
                <a:gd name="T3" fmla="*/ 18 h 29"/>
                <a:gd name="T4" fmla="*/ 0 w 17"/>
                <a:gd name="T5" fmla="*/ 0 h 29"/>
                <a:gd name="T6" fmla="*/ 16 w 17"/>
                <a:gd name="T7" fmla="*/ 5 h 29"/>
                <a:gd name="T8" fmla="*/ 16 w 17"/>
                <a:gd name="T9" fmla="*/ 2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16" y="2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6" y="5"/>
                  </a:lnTo>
                  <a:lnTo>
                    <a:pt x="16" y="2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5" name="Freeform 386"/>
            <p:cNvSpPr>
              <a:spLocks/>
            </p:cNvSpPr>
            <p:nvPr/>
          </p:nvSpPr>
          <p:spPr bwMode="auto">
            <a:xfrm>
              <a:off x="1016" y="2670"/>
              <a:ext cx="21" cy="28"/>
            </a:xfrm>
            <a:custGeom>
              <a:avLst/>
              <a:gdLst>
                <a:gd name="T0" fmla="*/ 20 w 21"/>
                <a:gd name="T1" fmla="*/ 27 h 28"/>
                <a:gd name="T2" fmla="*/ 0 w 21"/>
                <a:gd name="T3" fmla="*/ 18 h 28"/>
                <a:gd name="T4" fmla="*/ 0 w 21"/>
                <a:gd name="T5" fmla="*/ 0 h 28"/>
                <a:gd name="T6" fmla="*/ 20 w 21"/>
                <a:gd name="T7" fmla="*/ 7 h 28"/>
                <a:gd name="T8" fmla="*/ 20 w 21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8"/>
                <a:gd name="T17" fmla="*/ 21 w 21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8">
                  <a:moveTo>
                    <a:pt x="20" y="27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20" y="7"/>
                  </a:lnTo>
                  <a:lnTo>
                    <a:pt x="20" y="27"/>
                  </a:lnTo>
                </a:path>
              </a:pathLst>
            </a:custGeom>
            <a:solidFill>
              <a:srgbClr val="C96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6" name="Freeform 387"/>
            <p:cNvSpPr>
              <a:spLocks/>
            </p:cNvSpPr>
            <p:nvPr/>
          </p:nvSpPr>
          <p:spPr bwMode="auto">
            <a:xfrm>
              <a:off x="1016" y="2670"/>
              <a:ext cx="21" cy="28"/>
            </a:xfrm>
            <a:custGeom>
              <a:avLst/>
              <a:gdLst>
                <a:gd name="T0" fmla="*/ 20 w 21"/>
                <a:gd name="T1" fmla="*/ 27 h 28"/>
                <a:gd name="T2" fmla="*/ 0 w 21"/>
                <a:gd name="T3" fmla="*/ 18 h 28"/>
                <a:gd name="T4" fmla="*/ 0 w 21"/>
                <a:gd name="T5" fmla="*/ 0 h 28"/>
                <a:gd name="T6" fmla="*/ 20 w 21"/>
                <a:gd name="T7" fmla="*/ 7 h 28"/>
                <a:gd name="T8" fmla="*/ 20 w 21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8"/>
                <a:gd name="T17" fmla="*/ 21 w 21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8">
                  <a:moveTo>
                    <a:pt x="20" y="27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20" y="7"/>
                  </a:lnTo>
                  <a:lnTo>
                    <a:pt x="20" y="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7" name="Freeform 388"/>
            <p:cNvSpPr>
              <a:spLocks/>
            </p:cNvSpPr>
            <p:nvPr/>
          </p:nvSpPr>
          <p:spPr bwMode="auto">
            <a:xfrm>
              <a:off x="910" y="2679"/>
              <a:ext cx="148" cy="135"/>
            </a:xfrm>
            <a:custGeom>
              <a:avLst/>
              <a:gdLst>
                <a:gd name="T0" fmla="*/ 0 w 148"/>
                <a:gd name="T1" fmla="*/ 124 h 135"/>
                <a:gd name="T2" fmla="*/ 147 w 148"/>
                <a:gd name="T3" fmla="*/ 0 h 135"/>
                <a:gd name="T4" fmla="*/ 147 w 148"/>
                <a:gd name="T5" fmla="*/ 9 h 135"/>
                <a:gd name="T6" fmla="*/ 0 w 148"/>
                <a:gd name="T7" fmla="*/ 134 h 135"/>
                <a:gd name="T8" fmla="*/ 0 w 148"/>
                <a:gd name="T9" fmla="*/ 124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35"/>
                <a:gd name="T17" fmla="*/ 148 w 148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35">
                  <a:moveTo>
                    <a:pt x="0" y="124"/>
                  </a:moveTo>
                  <a:lnTo>
                    <a:pt x="147" y="0"/>
                  </a:lnTo>
                  <a:lnTo>
                    <a:pt x="147" y="9"/>
                  </a:lnTo>
                  <a:lnTo>
                    <a:pt x="0" y="134"/>
                  </a:lnTo>
                  <a:lnTo>
                    <a:pt x="0" y="124"/>
                  </a:lnTo>
                </a:path>
              </a:pathLst>
            </a:custGeom>
            <a:solidFill>
              <a:srgbClr val="C96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8" name="Freeform 389"/>
            <p:cNvSpPr>
              <a:spLocks/>
            </p:cNvSpPr>
            <p:nvPr/>
          </p:nvSpPr>
          <p:spPr bwMode="auto">
            <a:xfrm>
              <a:off x="910" y="2679"/>
              <a:ext cx="148" cy="135"/>
            </a:xfrm>
            <a:custGeom>
              <a:avLst/>
              <a:gdLst>
                <a:gd name="T0" fmla="*/ 0 w 148"/>
                <a:gd name="T1" fmla="*/ 124 h 135"/>
                <a:gd name="T2" fmla="*/ 147 w 148"/>
                <a:gd name="T3" fmla="*/ 0 h 135"/>
                <a:gd name="T4" fmla="*/ 147 w 148"/>
                <a:gd name="T5" fmla="*/ 9 h 135"/>
                <a:gd name="T6" fmla="*/ 0 w 148"/>
                <a:gd name="T7" fmla="*/ 134 h 135"/>
                <a:gd name="T8" fmla="*/ 0 w 148"/>
                <a:gd name="T9" fmla="*/ 124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35"/>
                <a:gd name="T17" fmla="*/ 148 w 148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35">
                  <a:moveTo>
                    <a:pt x="0" y="124"/>
                  </a:moveTo>
                  <a:lnTo>
                    <a:pt x="147" y="0"/>
                  </a:lnTo>
                  <a:lnTo>
                    <a:pt x="147" y="9"/>
                  </a:lnTo>
                  <a:lnTo>
                    <a:pt x="0" y="134"/>
                  </a:lnTo>
                  <a:lnTo>
                    <a:pt x="0" y="12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9" name="Freeform 390"/>
            <p:cNvSpPr>
              <a:spLocks/>
            </p:cNvSpPr>
            <p:nvPr/>
          </p:nvSpPr>
          <p:spPr bwMode="auto">
            <a:xfrm>
              <a:off x="771" y="2579"/>
              <a:ext cx="167" cy="135"/>
            </a:xfrm>
            <a:custGeom>
              <a:avLst/>
              <a:gdLst>
                <a:gd name="T0" fmla="*/ 150 w 167"/>
                <a:gd name="T1" fmla="*/ 0 h 135"/>
                <a:gd name="T2" fmla="*/ 166 w 167"/>
                <a:gd name="T3" fmla="*/ 11 h 135"/>
                <a:gd name="T4" fmla="*/ 20 w 167"/>
                <a:gd name="T5" fmla="*/ 134 h 135"/>
                <a:gd name="T6" fmla="*/ 0 w 167"/>
                <a:gd name="T7" fmla="*/ 123 h 135"/>
                <a:gd name="T8" fmla="*/ 26 w 167"/>
                <a:gd name="T9" fmla="*/ 101 h 135"/>
                <a:gd name="T10" fmla="*/ 150 w 167"/>
                <a:gd name="T11" fmla="*/ 0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35"/>
                <a:gd name="T20" fmla="*/ 167 w 167"/>
                <a:gd name="T21" fmla="*/ 135 h 1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35">
                  <a:moveTo>
                    <a:pt x="150" y="0"/>
                  </a:moveTo>
                  <a:lnTo>
                    <a:pt x="166" y="11"/>
                  </a:lnTo>
                  <a:lnTo>
                    <a:pt x="20" y="134"/>
                  </a:lnTo>
                  <a:lnTo>
                    <a:pt x="0" y="123"/>
                  </a:lnTo>
                  <a:lnTo>
                    <a:pt x="26" y="101"/>
                  </a:lnTo>
                  <a:lnTo>
                    <a:pt x="150" y="0"/>
                  </a:lnTo>
                </a:path>
              </a:pathLst>
            </a:custGeom>
            <a:solidFill>
              <a:srgbClr val="C96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0" name="Freeform 391"/>
            <p:cNvSpPr>
              <a:spLocks/>
            </p:cNvSpPr>
            <p:nvPr/>
          </p:nvSpPr>
          <p:spPr bwMode="auto">
            <a:xfrm>
              <a:off x="771" y="2579"/>
              <a:ext cx="167" cy="135"/>
            </a:xfrm>
            <a:custGeom>
              <a:avLst/>
              <a:gdLst>
                <a:gd name="T0" fmla="*/ 150 w 167"/>
                <a:gd name="T1" fmla="*/ 0 h 135"/>
                <a:gd name="T2" fmla="*/ 166 w 167"/>
                <a:gd name="T3" fmla="*/ 11 h 135"/>
                <a:gd name="T4" fmla="*/ 20 w 167"/>
                <a:gd name="T5" fmla="*/ 134 h 135"/>
                <a:gd name="T6" fmla="*/ 0 w 167"/>
                <a:gd name="T7" fmla="*/ 123 h 135"/>
                <a:gd name="T8" fmla="*/ 26 w 167"/>
                <a:gd name="T9" fmla="*/ 101 h 135"/>
                <a:gd name="T10" fmla="*/ 150 w 167"/>
                <a:gd name="T11" fmla="*/ 0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35"/>
                <a:gd name="T20" fmla="*/ 167 w 167"/>
                <a:gd name="T21" fmla="*/ 135 h 1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35">
                  <a:moveTo>
                    <a:pt x="150" y="0"/>
                  </a:moveTo>
                  <a:lnTo>
                    <a:pt x="166" y="11"/>
                  </a:lnTo>
                  <a:lnTo>
                    <a:pt x="20" y="134"/>
                  </a:lnTo>
                  <a:lnTo>
                    <a:pt x="0" y="123"/>
                  </a:lnTo>
                  <a:lnTo>
                    <a:pt x="26" y="101"/>
                  </a:lnTo>
                  <a:lnTo>
                    <a:pt x="15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1" name="Freeform 392"/>
            <p:cNvSpPr>
              <a:spLocks/>
            </p:cNvSpPr>
            <p:nvPr/>
          </p:nvSpPr>
          <p:spPr bwMode="auto">
            <a:xfrm>
              <a:off x="771" y="2701"/>
              <a:ext cx="20" cy="24"/>
            </a:xfrm>
            <a:custGeom>
              <a:avLst/>
              <a:gdLst>
                <a:gd name="T0" fmla="*/ 0 w 20"/>
                <a:gd name="T1" fmla="*/ 0 h 24"/>
                <a:gd name="T2" fmla="*/ 0 w 20"/>
                <a:gd name="T3" fmla="*/ 9 h 24"/>
                <a:gd name="T4" fmla="*/ 19 w 20"/>
                <a:gd name="T5" fmla="*/ 23 h 24"/>
                <a:gd name="T6" fmla="*/ 19 w 20"/>
                <a:gd name="T7" fmla="*/ 12 h 24"/>
                <a:gd name="T8" fmla="*/ 0 w 2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4"/>
                <a:gd name="T17" fmla="*/ 20 w 2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4">
                  <a:moveTo>
                    <a:pt x="0" y="0"/>
                  </a:moveTo>
                  <a:lnTo>
                    <a:pt x="0" y="9"/>
                  </a:lnTo>
                  <a:lnTo>
                    <a:pt x="19" y="23"/>
                  </a:lnTo>
                  <a:lnTo>
                    <a:pt x="19" y="12"/>
                  </a:lnTo>
                  <a:lnTo>
                    <a:pt x="0" y="0"/>
                  </a:lnTo>
                </a:path>
              </a:pathLst>
            </a:custGeom>
            <a:solidFill>
              <a:srgbClr val="C96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2" name="Freeform 393"/>
            <p:cNvSpPr>
              <a:spLocks/>
            </p:cNvSpPr>
            <p:nvPr/>
          </p:nvSpPr>
          <p:spPr bwMode="auto">
            <a:xfrm>
              <a:off x="771" y="2701"/>
              <a:ext cx="20" cy="24"/>
            </a:xfrm>
            <a:custGeom>
              <a:avLst/>
              <a:gdLst>
                <a:gd name="T0" fmla="*/ 0 w 20"/>
                <a:gd name="T1" fmla="*/ 0 h 24"/>
                <a:gd name="T2" fmla="*/ 0 w 20"/>
                <a:gd name="T3" fmla="*/ 9 h 24"/>
                <a:gd name="T4" fmla="*/ 19 w 20"/>
                <a:gd name="T5" fmla="*/ 23 h 24"/>
                <a:gd name="T6" fmla="*/ 19 w 20"/>
                <a:gd name="T7" fmla="*/ 12 h 24"/>
                <a:gd name="T8" fmla="*/ 0 w 2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4"/>
                <a:gd name="T17" fmla="*/ 20 w 2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4">
                  <a:moveTo>
                    <a:pt x="0" y="0"/>
                  </a:moveTo>
                  <a:lnTo>
                    <a:pt x="0" y="9"/>
                  </a:lnTo>
                  <a:lnTo>
                    <a:pt x="19" y="23"/>
                  </a:lnTo>
                  <a:lnTo>
                    <a:pt x="19" y="1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3" name="Freeform 394"/>
            <p:cNvSpPr>
              <a:spLocks/>
            </p:cNvSpPr>
            <p:nvPr/>
          </p:nvSpPr>
          <p:spPr bwMode="auto">
            <a:xfrm>
              <a:off x="790" y="2590"/>
              <a:ext cx="148" cy="135"/>
            </a:xfrm>
            <a:custGeom>
              <a:avLst/>
              <a:gdLst>
                <a:gd name="T0" fmla="*/ 0 w 148"/>
                <a:gd name="T1" fmla="*/ 123 h 135"/>
                <a:gd name="T2" fmla="*/ 147 w 148"/>
                <a:gd name="T3" fmla="*/ 0 h 135"/>
                <a:gd name="T4" fmla="*/ 147 w 148"/>
                <a:gd name="T5" fmla="*/ 8 h 135"/>
                <a:gd name="T6" fmla="*/ 0 w 148"/>
                <a:gd name="T7" fmla="*/ 134 h 135"/>
                <a:gd name="T8" fmla="*/ 0 w 148"/>
                <a:gd name="T9" fmla="*/ 123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35"/>
                <a:gd name="T17" fmla="*/ 148 w 148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35">
                  <a:moveTo>
                    <a:pt x="0" y="123"/>
                  </a:moveTo>
                  <a:lnTo>
                    <a:pt x="147" y="0"/>
                  </a:lnTo>
                  <a:lnTo>
                    <a:pt x="147" y="8"/>
                  </a:lnTo>
                  <a:lnTo>
                    <a:pt x="0" y="134"/>
                  </a:lnTo>
                  <a:lnTo>
                    <a:pt x="0" y="123"/>
                  </a:lnTo>
                </a:path>
              </a:pathLst>
            </a:custGeom>
            <a:solidFill>
              <a:srgbClr val="C96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" name="Freeform 395"/>
            <p:cNvSpPr>
              <a:spLocks/>
            </p:cNvSpPr>
            <p:nvPr/>
          </p:nvSpPr>
          <p:spPr bwMode="auto">
            <a:xfrm>
              <a:off x="790" y="2590"/>
              <a:ext cx="148" cy="135"/>
            </a:xfrm>
            <a:custGeom>
              <a:avLst/>
              <a:gdLst>
                <a:gd name="T0" fmla="*/ 0 w 148"/>
                <a:gd name="T1" fmla="*/ 123 h 135"/>
                <a:gd name="T2" fmla="*/ 147 w 148"/>
                <a:gd name="T3" fmla="*/ 0 h 135"/>
                <a:gd name="T4" fmla="*/ 147 w 148"/>
                <a:gd name="T5" fmla="*/ 8 h 135"/>
                <a:gd name="T6" fmla="*/ 0 w 148"/>
                <a:gd name="T7" fmla="*/ 134 h 135"/>
                <a:gd name="T8" fmla="*/ 0 w 148"/>
                <a:gd name="T9" fmla="*/ 123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35"/>
                <a:gd name="T17" fmla="*/ 148 w 148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35">
                  <a:moveTo>
                    <a:pt x="0" y="123"/>
                  </a:moveTo>
                  <a:lnTo>
                    <a:pt x="147" y="0"/>
                  </a:lnTo>
                  <a:lnTo>
                    <a:pt x="147" y="8"/>
                  </a:lnTo>
                  <a:lnTo>
                    <a:pt x="0" y="134"/>
                  </a:lnTo>
                  <a:lnTo>
                    <a:pt x="0" y="1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" name="Freeform 396"/>
            <p:cNvSpPr>
              <a:spLocks/>
            </p:cNvSpPr>
            <p:nvPr/>
          </p:nvSpPr>
          <p:spPr bwMode="auto">
            <a:xfrm>
              <a:off x="848" y="2636"/>
              <a:ext cx="157" cy="129"/>
            </a:xfrm>
            <a:custGeom>
              <a:avLst/>
              <a:gdLst>
                <a:gd name="T0" fmla="*/ 148 w 157"/>
                <a:gd name="T1" fmla="*/ 0 h 129"/>
                <a:gd name="T2" fmla="*/ 156 w 157"/>
                <a:gd name="T3" fmla="*/ 4 h 129"/>
                <a:gd name="T4" fmla="*/ 10 w 157"/>
                <a:gd name="T5" fmla="*/ 128 h 129"/>
                <a:gd name="T6" fmla="*/ 0 w 157"/>
                <a:gd name="T7" fmla="*/ 121 h 129"/>
                <a:gd name="T8" fmla="*/ 148 w 157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9"/>
                <a:gd name="T17" fmla="*/ 157 w 157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9">
                  <a:moveTo>
                    <a:pt x="148" y="0"/>
                  </a:moveTo>
                  <a:lnTo>
                    <a:pt x="156" y="4"/>
                  </a:lnTo>
                  <a:lnTo>
                    <a:pt x="10" y="128"/>
                  </a:lnTo>
                  <a:lnTo>
                    <a:pt x="0" y="121"/>
                  </a:lnTo>
                  <a:lnTo>
                    <a:pt x="148" y="0"/>
                  </a:lnTo>
                </a:path>
              </a:pathLst>
            </a:custGeom>
            <a:solidFill>
              <a:srgbClr val="C96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6" name="Freeform 397"/>
            <p:cNvSpPr>
              <a:spLocks/>
            </p:cNvSpPr>
            <p:nvPr/>
          </p:nvSpPr>
          <p:spPr bwMode="auto">
            <a:xfrm>
              <a:off x="848" y="2636"/>
              <a:ext cx="157" cy="129"/>
            </a:xfrm>
            <a:custGeom>
              <a:avLst/>
              <a:gdLst>
                <a:gd name="T0" fmla="*/ 148 w 157"/>
                <a:gd name="T1" fmla="*/ 0 h 129"/>
                <a:gd name="T2" fmla="*/ 156 w 157"/>
                <a:gd name="T3" fmla="*/ 4 h 129"/>
                <a:gd name="T4" fmla="*/ 10 w 157"/>
                <a:gd name="T5" fmla="*/ 128 h 129"/>
                <a:gd name="T6" fmla="*/ 0 w 157"/>
                <a:gd name="T7" fmla="*/ 121 h 129"/>
                <a:gd name="T8" fmla="*/ 148 w 157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9"/>
                <a:gd name="T17" fmla="*/ 157 w 157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9">
                  <a:moveTo>
                    <a:pt x="148" y="0"/>
                  </a:moveTo>
                  <a:lnTo>
                    <a:pt x="156" y="4"/>
                  </a:lnTo>
                  <a:lnTo>
                    <a:pt x="10" y="128"/>
                  </a:lnTo>
                  <a:lnTo>
                    <a:pt x="0" y="121"/>
                  </a:lnTo>
                  <a:lnTo>
                    <a:pt x="148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7" name="Freeform 398"/>
            <p:cNvSpPr>
              <a:spLocks/>
            </p:cNvSpPr>
            <p:nvPr/>
          </p:nvSpPr>
          <p:spPr bwMode="auto">
            <a:xfrm>
              <a:off x="848" y="275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0 h 17"/>
                <a:gd name="T4" fmla="*/ 16 w 17"/>
                <a:gd name="T5" fmla="*/ 16 h 17"/>
                <a:gd name="T6" fmla="*/ 16 w 17"/>
                <a:gd name="T7" fmla="*/ 7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0"/>
                  </a:lnTo>
                  <a:lnTo>
                    <a:pt x="16" y="16"/>
                  </a:lnTo>
                  <a:lnTo>
                    <a:pt x="16" y="7"/>
                  </a:lnTo>
                  <a:lnTo>
                    <a:pt x="0" y="0"/>
                  </a:lnTo>
                </a:path>
              </a:pathLst>
            </a:custGeom>
            <a:solidFill>
              <a:srgbClr val="C96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8" name="Freeform 399"/>
            <p:cNvSpPr>
              <a:spLocks/>
            </p:cNvSpPr>
            <p:nvPr/>
          </p:nvSpPr>
          <p:spPr bwMode="auto">
            <a:xfrm>
              <a:off x="848" y="275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0 h 17"/>
                <a:gd name="T4" fmla="*/ 16 w 17"/>
                <a:gd name="T5" fmla="*/ 16 h 17"/>
                <a:gd name="T6" fmla="*/ 16 w 17"/>
                <a:gd name="T7" fmla="*/ 7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0"/>
                  </a:lnTo>
                  <a:lnTo>
                    <a:pt x="16" y="16"/>
                  </a:lnTo>
                  <a:lnTo>
                    <a:pt x="16" y="7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9" name="Freeform 400"/>
            <p:cNvSpPr>
              <a:spLocks/>
            </p:cNvSpPr>
            <p:nvPr/>
          </p:nvSpPr>
          <p:spPr bwMode="auto">
            <a:xfrm>
              <a:off x="858" y="2640"/>
              <a:ext cx="147" cy="134"/>
            </a:xfrm>
            <a:custGeom>
              <a:avLst/>
              <a:gdLst>
                <a:gd name="T0" fmla="*/ 0 w 147"/>
                <a:gd name="T1" fmla="*/ 124 h 134"/>
                <a:gd name="T2" fmla="*/ 146 w 147"/>
                <a:gd name="T3" fmla="*/ 0 h 134"/>
                <a:gd name="T4" fmla="*/ 146 w 147"/>
                <a:gd name="T5" fmla="*/ 8 h 134"/>
                <a:gd name="T6" fmla="*/ 0 w 147"/>
                <a:gd name="T7" fmla="*/ 133 h 134"/>
                <a:gd name="T8" fmla="*/ 0 w 147"/>
                <a:gd name="T9" fmla="*/ 124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134"/>
                <a:gd name="T17" fmla="*/ 147 w 147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134">
                  <a:moveTo>
                    <a:pt x="0" y="124"/>
                  </a:moveTo>
                  <a:lnTo>
                    <a:pt x="146" y="0"/>
                  </a:lnTo>
                  <a:lnTo>
                    <a:pt x="146" y="8"/>
                  </a:lnTo>
                  <a:lnTo>
                    <a:pt x="0" y="133"/>
                  </a:lnTo>
                  <a:lnTo>
                    <a:pt x="0" y="124"/>
                  </a:lnTo>
                </a:path>
              </a:pathLst>
            </a:custGeom>
            <a:solidFill>
              <a:srgbClr val="C96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0" name="Freeform 401"/>
            <p:cNvSpPr>
              <a:spLocks/>
            </p:cNvSpPr>
            <p:nvPr/>
          </p:nvSpPr>
          <p:spPr bwMode="auto">
            <a:xfrm>
              <a:off x="858" y="2640"/>
              <a:ext cx="147" cy="134"/>
            </a:xfrm>
            <a:custGeom>
              <a:avLst/>
              <a:gdLst>
                <a:gd name="T0" fmla="*/ 0 w 147"/>
                <a:gd name="T1" fmla="*/ 124 h 134"/>
                <a:gd name="T2" fmla="*/ 146 w 147"/>
                <a:gd name="T3" fmla="*/ 0 h 134"/>
                <a:gd name="T4" fmla="*/ 146 w 147"/>
                <a:gd name="T5" fmla="*/ 8 h 134"/>
                <a:gd name="T6" fmla="*/ 0 w 147"/>
                <a:gd name="T7" fmla="*/ 133 h 134"/>
                <a:gd name="T8" fmla="*/ 0 w 147"/>
                <a:gd name="T9" fmla="*/ 124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134"/>
                <a:gd name="T17" fmla="*/ 147 w 147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134">
                  <a:moveTo>
                    <a:pt x="0" y="124"/>
                  </a:moveTo>
                  <a:lnTo>
                    <a:pt x="146" y="0"/>
                  </a:lnTo>
                  <a:lnTo>
                    <a:pt x="146" y="8"/>
                  </a:lnTo>
                  <a:lnTo>
                    <a:pt x="0" y="133"/>
                  </a:lnTo>
                  <a:lnTo>
                    <a:pt x="0" y="12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1" name="Freeform 402"/>
            <p:cNvSpPr>
              <a:spLocks/>
            </p:cNvSpPr>
            <p:nvPr/>
          </p:nvSpPr>
          <p:spPr bwMode="auto">
            <a:xfrm>
              <a:off x="948" y="2636"/>
              <a:ext cx="114" cy="86"/>
            </a:xfrm>
            <a:custGeom>
              <a:avLst/>
              <a:gdLst>
                <a:gd name="T0" fmla="*/ 113 w 114"/>
                <a:gd name="T1" fmla="*/ 14 h 86"/>
                <a:gd name="T2" fmla="*/ 105 w 114"/>
                <a:gd name="T3" fmla="*/ 9 h 86"/>
                <a:gd name="T4" fmla="*/ 99 w 114"/>
                <a:gd name="T5" fmla="*/ 6 h 86"/>
                <a:gd name="T6" fmla="*/ 87 w 114"/>
                <a:gd name="T7" fmla="*/ 1 h 86"/>
                <a:gd name="T8" fmla="*/ 71 w 114"/>
                <a:gd name="T9" fmla="*/ 0 h 86"/>
                <a:gd name="T10" fmla="*/ 49 w 114"/>
                <a:gd name="T11" fmla="*/ 4 h 86"/>
                <a:gd name="T12" fmla="*/ 26 w 114"/>
                <a:gd name="T13" fmla="*/ 21 h 86"/>
                <a:gd name="T14" fmla="*/ 0 w 114"/>
                <a:gd name="T15" fmla="*/ 65 h 86"/>
                <a:gd name="T16" fmla="*/ 24 w 114"/>
                <a:gd name="T17" fmla="*/ 85 h 86"/>
                <a:gd name="T18" fmla="*/ 52 w 114"/>
                <a:gd name="T19" fmla="*/ 57 h 86"/>
                <a:gd name="T20" fmla="*/ 72 w 114"/>
                <a:gd name="T21" fmla="*/ 49 h 86"/>
                <a:gd name="T22" fmla="*/ 83 w 114"/>
                <a:gd name="T23" fmla="*/ 39 h 86"/>
                <a:gd name="T24" fmla="*/ 106 w 114"/>
                <a:gd name="T25" fmla="*/ 21 h 86"/>
                <a:gd name="T26" fmla="*/ 113 w 114"/>
                <a:gd name="T27" fmla="*/ 14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4"/>
                <a:gd name="T43" fmla="*/ 0 h 86"/>
                <a:gd name="T44" fmla="*/ 114 w 114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4" h="86">
                  <a:moveTo>
                    <a:pt x="113" y="14"/>
                  </a:moveTo>
                  <a:lnTo>
                    <a:pt x="105" y="9"/>
                  </a:lnTo>
                  <a:lnTo>
                    <a:pt x="99" y="6"/>
                  </a:lnTo>
                  <a:lnTo>
                    <a:pt x="87" y="1"/>
                  </a:lnTo>
                  <a:lnTo>
                    <a:pt x="71" y="0"/>
                  </a:lnTo>
                  <a:lnTo>
                    <a:pt x="49" y="4"/>
                  </a:lnTo>
                  <a:lnTo>
                    <a:pt x="26" y="21"/>
                  </a:lnTo>
                  <a:lnTo>
                    <a:pt x="0" y="65"/>
                  </a:lnTo>
                  <a:lnTo>
                    <a:pt x="24" y="85"/>
                  </a:lnTo>
                  <a:lnTo>
                    <a:pt x="52" y="57"/>
                  </a:lnTo>
                  <a:lnTo>
                    <a:pt x="72" y="49"/>
                  </a:lnTo>
                  <a:lnTo>
                    <a:pt x="83" y="39"/>
                  </a:lnTo>
                  <a:lnTo>
                    <a:pt x="106" y="21"/>
                  </a:lnTo>
                  <a:lnTo>
                    <a:pt x="113" y="14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2" name="Freeform 403"/>
            <p:cNvSpPr>
              <a:spLocks/>
            </p:cNvSpPr>
            <p:nvPr/>
          </p:nvSpPr>
          <p:spPr bwMode="auto">
            <a:xfrm>
              <a:off x="948" y="2636"/>
              <a:ext cx="114" cy="86"/>
            </a:xfrm>
            <a:custGeom>
              <a:avLst/>
              <a:gdLst>
                <a:gd name="T0" fmla="*/ 113 w 114"/>
                <a:gd name="T1" fmla="*/ 14 h 86"/>
                <a:gd name="T2" fmla="*/ 105 w 114"/>
                <a:gd name="T3" fmla="*/ 9 h 86"/>
                <a:gd name="T4" fmla="*/ 99 w 114"/>
                <a:gd name="T5" fmla="*/ 6 h 86"/>
                <a:gd name="T6" fmla="*/ 87 w 114"/>
                <a:gd name="T7" fmla="*/ 1 h 86"/>
                <a:gd name="T8" fmla="*/ 71 w 114"/>
                <a:gd name="T9" fmla="*/ 0 h 86"/>
                <a:gd name="T10" fmla="*/ 49 w 114"/>
                <a:gd name="T11" fmla="*/ 4 h 86"/>
                <a:gd name="T12" fmla="*/ 26 w 114"/>
                <a:gd name="T13" fmla="*/ 21 h 86"/>
                <a:gd name="T14" fmla="*/ 0 w 114"/>
                <a:gd name="T15" fmla="*/ 65 h 86"/>
                <a:gd name="T16" fmla="*/ 24 w 114"/>
                <a:gd name="T17" fmla="*/ 85 h 86"/>
                <a:gd name="T18" fmla="*/ 52 w 114"/>
                <a:gd name="T19" fmla="*/ 57 h 86"/>
                <a:gd name="T20" fmla="*/ 72 w 114"/>
                <a:gd name="T21" fmla="*/ 49 h 86"/>
                <a:gd name="T22" fmla="*/ 83 w 114"/>
                <a:gd name="T23" fmla="*/ 39 h 86"/>
                <a:gd name="T24" fmla="*/ 106 w 114"/>
                <a:gd name="T25" fmla="*/ 21 h 86"/>
                <a:gd name="T26" fmla="*/ 113 w 114"/>
                <a:gd name="T27" fmla="*/ 14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4"/>
                <a:gd name="T43" fmla="*/ 0 h 86"/>
                <a:gd name="T44" fmla="*/ 114 w 114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4" h="86">
                  <a:moveTo>
                    <a:pt x="113" y="14"/>
                  </a:moveTo>
                  <a:lnTo>
                    <a:pt x="105" y="9"/>
                  </a:lnTo>
                  <a:lnTo>
                    <a:pt x="99" y="6"/>
                  </a:lnTo>
                  <a:lnTo>
                    <a:pt x="87" y="1"/>
                  </a:lnTo>
                  <a:lnTo>
                    <a:pt x="71" y="0"/>
                  </a:lnTo>
                  <a:lnTo>
                    <a:pt x="49" y="4"/>
                  </a:lnTo>
                  <a:lnTo>
                    <a:pt x="26" y="21"/>
                  </a:lnTo>
                  <a:lnTo>
                    <a:pt x="0" y="65"/>
                  </a:lnTo>
                  <a:lnTo>
                    <a:pt x="24" y="85"/>
                  </a:lnTo>
                  <a:lnTo>
                    <a:pt x="52" y="57"/>
                  </a:lnTo>
                  <a:lnTo>
                    <a:pt x="72" y="49"/>
                  </a:lnTo>
                  <a:lnTo>
                    <a:pt x="83" y="39"/>
                  </a:lnTo>
                  <a:lnTo>
                    <a:pt x="106" y="21"/>
                  </a:lnTo>
                  <a:lnTo>
                    <a:pt x="113" y="1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3" name="Freeform 404"/>
            <p:cNvSpPr>
              <a:spLocks/>
            </p:cNvSpPr>
            <p:nvPr/>
          </p:nvSpPr>
          <p:spPr bwMode="auto">
            <a:xfrm>
              <a:off x="971" y="2650"/>
              <a:ext cx="91" cy="73"/>
            </a:xfrm>
            <a:custGeom>
              <a:avLst/>
              <a:gdLst>
                <a:gd name="T0" fmla="*/ 0 w 91"/>
                <a:gd name="T1" fmla="*/ 70 h 73"/>
                <a:gd name="T2" fmla="*/ 2 w 91"/>
                <a:gd name="T3" fmla="*/ 72 h 73"/>
                <a:gd name="T4" fmla="*/ 5 w 91"/>
                <a:gd name="T5" fmla="*/ 72 h 73"/>
                <a:gd name="T6" fmla="*/ 11 w 91"/>
                <a:gd name="T7" fmla="*/ 70 h 73"/>
                <a:gd name="T8" fmla="*/ 22 w 91"/>
                <a:gd name="T9" fmla="*/ 64 h 73"/>
                <a:gd name="T10" fmla="*/ 37 w 91"/>
                <a:gd name="T11" fmla="*/ 55 h 73"/>
                <a:gd name="T12" fmla="*/ 60 w 91"/>
                <a:gd name="T13" fmla="*/ 36 h 73"/>
                <a:gd name="T14" fmla="*/ 75 w 91"/>
                <a:gd name="T15" fmla="*/ 23 h 73"/>
                <a:gd name="T16" fmla="*/ 85 w 91"/>
                <a:gd name="T17" fmla="*/ 11 h 73"/>
                <a:gd name="T18" fmla="*/ 86 w 91"/>
                <a:gd name="T19" fmla="*/ 7 h 73"/>
                <a:gd name="T20" fmla="*/ 89 w 91"/>
                <a:gd name="T21" fmla="*/ 5 h 73"/>
                <a:gd name="T22" fmla="*/ 90 w 91"/>
                <a:gd name="T23" fmla="*/ 3 h 73"/>
                <a:gd name="T24" fmla="*/ 89 w 91"/>
                <a:gd name="T25" fmla="*/ 1 h 73"/>
                <a:gd name="T26" fmla="*/ 89 w 91"/>
                <a:gd name="T27" fmla="*/ 0 h 73"/>
                <a:gd name="T28" fmla="*/ 86 w 91"/>
                <a:gd name="T29" fmla="*/ 0 h 73"/>
                <a:gd name="T30" fmla="*/ 72 w 91"/>
                <a:gd name="T31" fmla="*/ 2 h 73"/>
                <a:gd name="T32" fmla="*/ 59 w 91"/>
                <a:gd name="T33" fmla="*/ 9 h 73"/>
                <a:gd name="T34" fmla="*/ 45 w 91"/>
                <a:gd name="T35" fmla="*/ 15 h 73"/>
                <a:gd name="T36" fmla="*/ 33 w 91"/>
                <a:gd name="T37" fmla="*/ 25 h 73"/>
                <a:gd name="T38" fmla="*/ 22 w 91"/>
                <a:gd name="T39" fmla="*/ 36 h 73"/>
                <a:gd name="T40" fmla="*/ 12 w 91"/>
                <a:gd name="T41" fmla="*/ 48 h 73"/>
                <a:gd name="T42" fmla="*/ 5 w 91"/>
                <a:gd name="T43" fmla="*/ 61 h 73"/>
                <a:gd name="T44" fmla="*/ 0 w 91"/>
                <a:gd name="T45" fmla="*/ 68 h 73"/>
                <a:gd name="T46" fmla="*/ 0 w 91"/>
                <a:gd name="T47" fmla="*/ 70 h 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1"/>
                <a:gd name="T73" fmla="*/ 0 h 73"/>
                <a:gd name="T74" fmla="*/ 91 w 91"/>
                <a:gd name="T75" fmla="*/ 73 h 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1" h="73">
                  <a:moveTo>
                    <a:pt x="0" y="70"/>
                  </a:moveTo>
                  <a:lnTo>
                    <a:pt x="2" y="72"/>
                  </a:lnTo>
                  <a:lnTo>
                    <a:pt x="5" y="72"/>
                  </a:lnTo>
                  <a:lnTo>
                    <a:pt x="11" y="70"/>
                  </a:lnTo>
                  <a:lnTo>
                    <a:pt x="22" y="64"/>
                  </a:lnTo>
                  <a:lnTo>
                    <a:pt x="37" y="55"/>
                  </a:lnTo>
                  <a:lnTo>
                    <a:pt x="60" y="36"/>
                  </a:lnTo>
                  <a:lnTo>
                    <a:pt x="75" y="23"/>
                  </a:lnTo>
                  <a:lnTo>
                    <a:pt x="85" y="11"/>
                  </a:lnTo>
                  <a:lnTo>
                    <a:pt x="86" y="7"/>
                  </a:lnTo>
                  <a:lnTo>
                    <a:pt x="89" y="5"/>
                  </a:lnTo>
                  <a:lnTo>
                    <a:pt x="90" y="3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72" y="2"/>
                  </a:lnTo>
                  <a:lnTo>
                    <a:pt x="59" y="9"/>
                  </a:lnTo>
                  <a:lnTo>
                    <a:pt x="45" y="15"/>
                  </a:lnTo>
                  <a:lnTo>
                    <a:pt x="33" y="25"/>
                  </a:lnTo>
                  <a:lnTo>
                    <a:pt x="22" y="36"/>
                  </a:lnTo>
                  <a:lnTo>
                    <a:pt x="12" y="48"/>
                  </a:lnTo>
                  <a:lnTo>
                    <a:pt x="5" y="61"/>
                  </a:lnTo>
                  <a:lnTo>
                    <a:pt x="0" y="68"/>
                  </a:lnTo>
                  <a:lnTo>
                    <a:pt x="0" y="70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4" name="Freeform 405"/>
            <p:cNvSpPr>
              <a:spLocks/>
            </p:cNvSpPr>
            <p:nvPr/>
          </p:nvSpPr>
          <p:spPr bwMode="auto">
            <a:xfrm>
              <a:off x="971" y="2650"/>
              <a:ext cx="91" cy="73"/>
            </a:xfrm>
            <a:custGeom>
              <a:avLst/>
              <a:gdLst>
                <a:gd name="T0" fmla="*/ 0 w 91"/>
                <a:gd name="T1" fmla="*/ 70 h 73"/>
                <a:gd name="T2" fmla="*/ 2 w 91"/>
                <a:gd name="T3" fmla="*/ 72 h 73"/>
                <a:gd name="T4" fmla="*/ 5 w 91"/>
                <a:gd name="T5" fmla="*/ 72 h 73"/>
                <a:gd name="T6" fmla="*/ 11 w 91"/>
                <a:gd name="T7" fmla="*/ 70 h 73"/>
                <a:gd name="T8" fmla="*/ 22 w 91"/>
                <a:gd name="T9" fmla="*/ 64 h 73"/>
                <a:gd name="T10" fmla="*/ 37 w 91"/>
                <a:gd name="T11" fmla="*/ 55 h 73"/>
                <a:gd name="T12" fmla="*/ 60 w 91"/>
                <a:gd name="T13" fmla="*/ 36 h 73"/>
                <a:gd name="T14" fmla="*/ 75 w 91"/>
                <a:gd name="T15" fmla="*/ 23 h 73"/>
                <a:gd name="T16" fmla="*/ 85 w 91"/>
                <a:gd name="T17" fmla="*/ 11 h 73"/>
                <a:gd name="T18" fmla="*/ 86 w 91"/>
                <a:gd name="T19" fmla="*/ 7 h 73"/>
                <a:gd name="T20" fmla="*/ 89 w 91"/>
                <a:gd name="T21" fmla="*/ 5 h 73"/>
                <a:gd name="T22" fmla="*/ 90 w 91"/>
                <a:gd name="T23" fmla="*/ 3 h 73"/>
                <a:gd name="T24" fmla="*/ 89 w 91"/>
                <a:gd name="T25" fmla="*/ 1 h 73"/>
                <a:gd name="T26" fmla="*/ 89 w 91"/>
                <a:gd name="T27" fmla="*/ 0 h 73"/>
                <a:gd name="T28" fmla="*/ 86 w 91"/>
                <a:gd name="T29" fmla="*/ 0 h 73"/>
                <a:gd name="T30" fmla="*/ 72 w 91"/>
                <a:gd name="T31" fmla="*/ 2 h 73"/>
                <a:gd name="T32" fmla="*/ 59 w 91"/>
                <a:gd name="T33" fmla="*/ 9 h 73"/>
                <a:gd name="T34" fmla="*/ 45 w 91"/>
                <a:gd name="T35" fmla="*/ 15 h 73"/>
                <a:gd name="T36" fmla="*/ 33 w 91"/>
                <a:gd name="T37" fmla="*/ 25 h 73"/>
                <a:gd name="T38" fmla="*/ 22 w 91"/>
                <a:gd name="T39" fmla="*/ 36 h 73"/>
                <a:gd name="T40" fmla="*/ 12 w 91"/>
                <a:gd name="T41" fmla="*/ 48 h 73"/>
                <a:gd name="T42" fmla="*/ 5 w 91"/>
                <a:gd name="T43" fmla="*/ 61 h 73"/>
                <a:gd name="T44" fmla="*/ 0 w 91"/>
                <a:gd name="T45" fmla="*/ 68 h 73"/>
                <a:gd name="T46" fmla="*/ 0 w 91"/>
                <a:gd name="T47" fmla="*/ 70 h 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1"/>
                <a:gd name="T73" fmla="*/ 0 h 73"/>
                <a:gd name="T74" fmla="*/ 91 w 91"/>
                <a:gd name="T75" fmla="*/ 73 h 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1" h="73">
                  <a:moveTo>
                    <a:pt x="0" y="70"/>
                  </a:moveTo>
                  <a:lnTo>
                    <a:pt x="2" y="72"/>
                  </a:lnTo>
                  <a:lnTo>
                    <a:pt x="5" y="72"/>
                  </a:lnTo>
                  <a:lnTo>
                    <a:pt x="11" y="70"/>
                  </a:lnTo>
                  <a:lnTo>
                    <a:pt x="22" y="64"/>
                  </a:lnTo>
                  <a:lnTo>
                    <a:pt x="37" y="55"/>
                  </a:lnTo>
                  <a:lnTo>
                    <a:pt x="60" y="36"/>
                  </a:lnTo>
                  <a:lnTo>
                    <a:pt x="75" y="23"/>
                  </a:lnTo>
                  <a:lnTo>
                    <a:pt x="85" y="11"/>
                  </a:lnTo>
                  <a:lnTo>
                    <a:pt x="86" y="7"/>
                  </a:lnTo>
                  <a:lnTo>
                    <a:pt x="89" y="5"/>
                  </a:lnTo>
                  <a:lnTo>
                    <a:pt x="90" y="3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72" y="2"/>
                  </a:lnTo>
                  <a:lnTo>
                    <a:pt x="59" y="9"/>
                  </a:lnTo>
                  <a:lnTo>
                    <a:pt x="45" y="15"/>
                  </a:lnTo>
                  <a:lnTo>
                    <a:pt x="33" y="25"/>
                  </a:lnTo>
                  <a:lnTo>
                    <a:pt x="22" y="36"/>
                  </a:lnTo>
                  <a:lnTo>
                    <a:pt x="12" y="48"/>
                  </a:lnTo>
                  <a:lnTo>
                    <a:pt x="5" y="61"/>
                  </a:lnTo>
                  <a:lnTo>
                    <a:pt x="0" y="68"/>
                  </a:lnTo>
                  <a:lnTo>
                    <a:pt x="0" y="7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5" name="Freeform 406"/>
            <p:cNvSpPr>
              <a:spLocks/>
            </p:cNvSpPr>
            <p:nvPr/>
          </p:nvSpPr>
          <p:spPr bwMode="auto">
            <a:xfrm>
              <a:off x="837" y="2686"/>
              <a:ext cx="146" cy="87"/>
            </a:xfrm>
            <a:custGeom>
              <a:avLst/>
              <a:gdLst>
                <a:gd name="T0" fmla="*/ 0 w 146"/>
                <a:gd name="T1" fmla="*/ 32 h 87"/>
                <a:gd name="T2" fmla="*/ 28 w 146"/>
                <a:gd name="T3" fmla="*/ 4 h 87"/>
                <a:gd name="T4" fmla="*/ 33 w 146"/>
                <a:gd name="T5" fmla="*/ 0 h 87"/>
                <a:gd name="T6" fmla="*/ 33 w 146"/>
                <a:gd name="T7" fmla="*/ 0 h 87"/>
                <a:gd name="T8" fmla="*/ 85 w 146"/>
                <a:gd name="T9" fmla="*/ 16 h 87"/>
                <a:gd name="T10" fmla="*/ 116 w 146"/>
                <a:gd name="T11" fmla="*/ 17 h 87"/>
                <a:gd name="T12" fmla="*/ 124 w 146"/>
                <a:gd name="T13" fmla="*/ 20 h 87"/>
                <a:gd name="T14" fmla="*/ 132 w 146"/>
                <a:gd name="T15" fmla="*/ 23 h 87"/>
                <a:gd name="T16" fmla="*/ 140 w 146"/>
                <a:gd name="T17" fmla="*/ 25 h 87"/>
                <a:gd name="T18" fmla="*/ 145 w 146"/>
                <a:gd name="T19" fmla="*/ 30 h 87"/>
                <a:gd name="T20" fmla="*/ 145 w 146"/>
                <a:gd name="T21" fmla="*/ 34 h 87"/>
                <a:gd name="T22" fmla="*/ 142 w 146"/>
                <a:gd name="T23" fmla="*/ 40 h 87"/>
                <a:gd name="T24" fmla="*/ 136 w 146"/>
                <a:gd name="T25" fmla="*/ 47 h 87"/>
                <a:gd name="T26" fmla="*/ 127 w 146"/>
                <a:gd name="T27" fmla="*/ 57 h 87"/>
                <a:gd name="T28" fmla="*/ 106 w 146"/>
                <a:gd name="T29" fmla="*/ 77 h 87"/>
                <a:gd name="T30" fmla="*/ 87 w 146"/>
                <a:gd name="T31" fmla="*/ 86 h 87"/>
                <a:gd name="T32" fmla="*/ 0 w 146"/>
                <a:gd name="T33" fmla="*/ 32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6"/>
                <a:gd name="T52" fmla="*/ 0 h 87"/>
                <a:gd name="T53" fmla="*/ 146 w 146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6" h="87">
                  <a:moveTo>
                    <a:pt x="0" y="32"/>
                  </a:moveTo>
                  <a:lnTo>
                    <a:pt x="28" y="4"/>
                  </a:lnTo>
                  <a:lnTo>
                    <a:pt x="33" y="0"/>
                  </a:lnTo>
                  <a:lnTo>
                    <a:pt x="85" y="16"/>
                  </a:lnTo>
                  <a:lnTo>
                    <a:pt x="116" y="17"/>
                  </a:lnTo>
                  <a:lnTo>
                    <a:pt x="124" y="20"/>
                  </a:lnTo>
                  <a:lnTo>
                    <a:pt x="132" y="23"/>
                  </a:lnTo>
                  <a:lnTo>
                    <a:pt x="140" y="25"/>
                  </a:lnTo>
                  <a:lnTo>
                    <a:pt x="145" y="30"/>
                  </a:lnTo>
                  <a:lnTo>
                    <a:pt x="145" y="34"/>
                  </a:lnTo>
                  <a:lnTo>
                    <a:pt x="142" y="40"/>
                  </a:lnTo>
                  <a:lnTo>
                    <a:pt x="136" y="47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87" y="86"/>
                  </a:lnTo>
                  <a:lnTo>
                    <a:pt x="0" y="32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6" name="Freeform 407"/>
            <p:cNvSpPr>
              <a:spLocks/>
            </p:cNvSpPr>
            <p:nvPr/>
          </p:nvSpPr>
          <p:spPr bwMode="auto">
            <a:xfrm>
              <a:off x="837" y="2686"/>
              <a:ext cx="146" cy="87"/>
            </a:xfrm>
            <a:custGeom>
              <a:avLst/>
              <a:gdLst>
                <a:gd name="T0" fmla="*/ 0 w 146"/>
                <a:gd name="T1" fmla="*/ 32 h 87"/>
                <a:gd name="T2" fmla="*/ 28 w 146"/>
                <a:gd name="T3" fmla="*/ 4 h 87"/>
                <a:gd name="T4" fmla="*/ 33 w 146"/>
                <a:gd name="T5" fmla="*/ 0 h 87"/>
                <a:gd name="T6" fmla="*/ 33 w 146"/>
                <a:gd name="T7" fmla="*/ 0 h 87"/>
                <a:gd name="T8" fmla="*/ 85 w 146"/>
                <a:gd name="T9" fmla="*/ 16 h 87"/>
                <a:gd name="T10" fmla="*/ 116 w 146"/>
                <a:gd name="T11" fmla="*/ 17 h 87"/>
                <a:gd name="T12" fmla="*/ 124 w 146"/>
                <a:gd name="T13" fmla="*/ 20 h 87"/>
                <a:gd name="T14" fmla="*/ 132 w 146"/>
                <a:gd name="T15" fmla="*/ 23 h 87"/>
                <a:gd name="T16" fmla="*/ 140 w 146"/>
                <a:gd name="T17" fmla="*/ 25 h 87"/>
                <a:gd name="T18" fmla="*/ 145 w 146"/>
                <a:gd name="T19" fmla="*/ 30 h 87"/>
                <a:gd name="T20" fmla="*/ 145 w 146"/>
                <a:gd name="T21" fmla="*/ 34 h 87"/>
                <a:gd name="T22" fmla="*/ 142 w 146"/>
                <a:gd name="T23" fmla="*/ 40 h 87"/>
                <a:gd name="T24" fmla="*/ 136 w 146"/>
                <a:gd name="T25" fmla="*/ 47 h 87"/>
                <a:gd name="T26" fmla="*/ 127 w 146"/>
                <a:gd name="T27" fmla="*/ 57 h 87"/>
                <a:gd name="T28" fmla="*/ 106 w 146"/>
                <a:gd name="T29" fmla="*/ 77 h 87"/>
                <a:gd name="T30" fmla="*/ 87 w 146"/>
                <a:gd name="T31" fmla="*/ 86 h 87"/>
                <a:gd name="T32" fmla="*/ 0 w 146"/>
                <a:gd name="T33" fmla="*/ 32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6"/>
                <a:gd name="T52" fmla="*/ 0 h 87"/>
                <a:gd name="T53" fmla="*/ 146 w 146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6" h="87">
                  <a:moveTo>
                    <a:pt x="0" y="32"/>
                  </a:moveTo>
                  <a:lnTo>
                    <a:pt x="28" y="4"/>
                  </a:lnTo>
                  <a:lnTo>
                    <a:pt x="33" y="0"/>
                  </a:lnTo>
                  <a:lnTo>
                    <a:pt x="85" y="16"/>
                  </a:lnTo>
                  <a:lnTo>
                    <a:pt x="116" y="17"/>
                  </a:lnTo>
                  <a:lnTo>
                    <a:pt x="124" y="20"/>
                  </a:lnTo>
                  <a:lnTo>
                    <a:pt x="132" y="23"/>
                  </a:lnTo>
                  <a:lnTo>
                    <a:pt x="140" y="25"/>
                  </a:lnTo>
                  <a:lnTo>
                    <a:pt x="145" y="30"/>
                  </a:lnTo>
                  <a:lnTo>
                    <a:pt x="145" y="34"/>
                  </a:lnTo>
                  <a:lnTo>
                    <a:pt x="142" y="40"/>
                  </a:lnTo>
                  <a:lnTo>
                    <a:pt x="136" y="47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87" y="86"/>
                  </a:lnTo>
                  <a:lnTo>
                    <a:pt x="0" y="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7" name="Freeform 408"/>
            <p:cNvSpPr>
              <a:spLocks/>
            </p:cNvSpPr>
            <p:nvPr/>
          </p:nvSpPr>
          <p:spPr bwMode="auto">
            <a:xfrm>
              <a:off x="836" y="2713"/>
              <a:ext cx="92" cy="60"/>
            </a:xfrm>
            <a:custGeom>
              <a:avLst/>
              <a:gdLst>
                <a:gd name="T0" fmla="*/ 4 w 92"/>
                <a:gd name="T1" fmla="*/ 0 h 60"/>
                <a:gd name="T2" fmla="*/ 1 w 92"/>
                <a:gd name="T3" fmla="*/ 1 h 60"/>
                <a:gd name="T4" fmla="*/ 0 w 92"/>
                <a:gd name="T5" fmla="*/ 5 h 60"/>
                <a:gd name="T6" fmla="*/ 1 w 92"/>
                <a:gd name="T7" fmla="*/ 7 h 60"/>
                <a:gd name="T8" fmla="*/ 3 w 92"/>
                <a:gd name="T9" fmla="*/ 11 h 60"/>
                <a:gd name="T10" fmla="*/ 12 w 92"/>
                <a:gd name="T11" fmla="*/ 22 h 60"/>
                <a:gd name="T12" fmla="*/ 27 w 92"/>
                <a:gd name="T13" fmla="*/ 35 h 60"/>
                <a:gd name="T14" fmla="*/ 34 w 92"/>
                <a:gd name="T15" fmla="*/ 42 h 60"/>
                <a:gd name="T16" fmla="*/ 65 w 92"/>
                <a:gd name="T17" fmla="*/ 56 h 60"/>
                <a:gd name="T18" fmla="*/ 85 w 92"/>
                <a:gd name="T19" fmla="*/ 59 h 60"/>
                <a:gd name="T20" fmla="*/ 90 w 92"/>
                <a:gd name="T21" fmla="*/ 59 h 60"/>
                <a:gd name="T22" fmla="*/ 91 w 92"/>
                <a:gd name="T23" fmla="*/ 57 h 60"/>
                <a:gd name="T24" fmla="*/ 91 w 92"/>
                <a:gd name="T25" fmla="*/ 53 h 60"/>
                <a:gd name="T26" fmla="*/ 90 w 92"/>
                <a:gd name="T27" fmla="*/ 49 h 60"/>
                <a:gd name="T28" fmla="*/ 87 w 92"/>
                <a:gd name="T29" fmla="*/ 41 h 60"/>
                <a:gd name="T30" fmla="*/ 81 w 92"/>
                <a:gd name="T31" fmla="*/ 34 h 60"/>
                <a:gd name="T32" fmla="*/ 77 w 92"/>
                <a:gd name="T33" fmla="*/ 30 h 60"/>
                <a:gd name="T34" fmla="*/ 74 w 92"/>
                <a:gd name="T35" fmla="*/ 30 h 60"/>
                <a:gd name="T36" fmla="*/ 65 w 92"/>
                <a:gd name="T37" fmla="*/ 23 h 60"/>
                <a:gd name="T38" fmla="*/ 54 w 92"/>
                <a:gd name="T39" fmla="*/ 17 h 60"/>
                <a:gd name="T40" fmla="*/ 39 w 92"/>
                <a:gd name="T41" fmla="*/ 9 h 60"/>
                <a:gd name="T42" fmla="*/ 21 w 92"/>
                <a:gd name="T43" fmla="*/ 1 h 60"/>
                <a:gd name="T44" fmla="*/ 12 w 92"/>
                <a:gd name="T45" fmla="*/ 0 h 60"/>
                <a:gd name="T46" fmla="*/ 4 w 92"/>
                <a:gd name="T47" fmla="*/ 0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2"/>
                <a:gd name="T73" fmla="*/ 0 h 60"/>
                <a:gd name="T74" fmla="*/ 92 w 92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2" h="60">
                  <a:moveTo>
                    <a:pt x="4" y="0"/>
                  </a:moveTo>
                  <a:lnTo>
                    <a:pt x="1" y="1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12" y="22"/>
                  </a:lnTo>
                  <a:lnTo>
                    <a:pt x="27" y="35"/>
                  </a:lnTo>
                  <a:lnTo>
                    <a:pt x="34" y="42"/>
                  </a:lnTo>
                  <a:lnTo>
                    <a:pt x="65" y="56"/>
                  </a:lnTo>
                  <a:lnTo>
                    <a:pt x="85" y="59"/>
                  </a:lnTo>
                  <a:lnTo>
                    <a:pt x="90" y="59"/>
                  </a:lnTo>
                  <a:lnTo>
                    <a:pt x="91" y="57"/>
                  </a:lnTo>
                  <a:lnTo>
                    <a:pt x="91" y="53"/>
                  </a:lnTo>
                  <a:lnTo>
                    <a:pt x="90" y="49"/>
                  </a:lnTo>
                  <a:lnTo>
                    <a:pt x="87" y="41"/>
                  </a:lnTo>
                  <a:lnTo>
                    <a:pt x="81" y="34"/>
                  </a:lnTo>
                  <a:lnTo>
                    <a:pt x="77" y="30"/>
                  </a:lnTo>
                  <a:lnTo>
                    <a:pt x="74" y="30"/>
                  </a:lnTo>
                  <a:lnTo>
                    <a:pt x="65" y="23"/>
                  </a:lnTo>
                  <a:lnTo>
                    <a:pt x="54" y="17"/>
                  </a:lnTo>
                  <a:lnTo>
                    <a:pt x="39" y="9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8" name="Freeform 409"/>
            <p:cNvSpPr>
              <a:spLocks/>
            </p:cNvSpPr>
            <p:nvPr/>
          </p:nvSpPr>
          <p:spPr bwMode="auto">
            <a:xfrm>
              <a:off x="836" y="2713"/>
              <a:ext cx="92" cy="60"/>
            </a:xfrm>
            <a:custGeom>
              <a:avLst/>
              <a:gdLst>
                <a:gd name="T0" fmla="*/ 4 w 92"/>
                <a:gd name="T1" fmla="*/ 0 h 60"/>
                <a:gd name="T2" fmla="*/ 1 w 92"/>
                <a:gd name="T3" fmla="*/ 1 h 60"/>
                <a:gd name="T4" fmla="*/ 0 w 92"/>
                <a:gd name="T5" fmla="*/ 5 h 60"/>
                <a:gd name="T6" fmla="*/ 1 w 92"/>
                <a:gd name="T7" fmla="*/ 7 h 60"/>
                <a:gd name="T8" fmla="*/ 3 w 92"/>
                <a:gd name="T9" fmla="*/ 11 h 60"/>
                <a:gd name="T10" fmla="*/ 12 w 92"/>
                <a:gd name="T11" fmla="*/ 22 h 60"/>
                <a:gd name="T12" fmla="*/ 27 w 92"/>
                <a:gd name="T13" fmla="*/ 35 h 60"/>
                <a:gd name="T14" fmla="*/ 34 w 92"/>
                <a:gd name="T15" fmla="*/ 42 h 60"/>
                <a:gd name="T16" fmla="*/ 65 w 92"/>
                <a:gd name="T17" fmla="*/ 56 h 60"/>
                <a:gd name="T18" fmla="*/ 85 w 92"/>
                <a:gd name="T19" fmla="*/ 59 h 60"/>
                <a:gd name="T20" fmla="*/ 90 w 92"/>
                <a:gd name="T21" fmla="*/ 59 h 60"/>
                <a:gd name="T22" fmla="*/ 91 w 92"/>
                <a:gd name="T23" fmla="*/ 57 h 60"/>
                <a:gd name="T24" fmla="*/ 91 w 92"/>
                <a:gd name="T25" fmla="*/ 53 h 60"/>
                <a:gd name="T26" fmla="*/ 90 w 92"/>
                <a:gd name="T27" fmla="*/ 49 h 60"/>
                <a:gd name="T28" fmla="*/ 87 w 92"/>
                <a:gd name="T29" fmla="*/ 41 h 60"/>
                <a:gd name="T30" fmla="*/ 81 w 92"/>
                <a:gd name="T31" fmla="*/ 34 h 60"/>
                <a:gd name="T32" fmla="*/ 77 w 92"/>
                <a:gd name="T33" fmla="*/ 30 h 60"/>
                <a:gd name="T34" fmla="*/ 74 w 92"/>
                <a:gd name="T35" fmla="*/ 30 h 60"/>
                <a:gd name="T36" fmla="*/ 65 w 92"/>
                <a:gd name="T37" fmla="*/ 23 h 60"/>
                <a:gd name="T38" fmla="*/ 54 w 92"/>
                <a:gd name="T39" fmla="*/ 17 h 60"/>
                <a:gd name="T40" fmla="*/ 39 w 92"/>
                <a:gd name="T41" fmla="*/ 9 h 60"/>
                <a:gd name="T42" fmla="*/ 21 w 92"/>
                <a:gd name="T43" fmla="*/ 1 h 60"/>
                <a:gd name="T44" fmla="*/ 12 w 92"/>
                <a:gd name="T45" fmla="*/ 0 h 60"/>
                <a:gd name="T46" fmla="*/ 4 w 92"/>
                <a:gd name="T47" fmla="*/ 0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2"/>
                <a:gd name="T73" fmla="*/ 0 h 60"/>
                <a:gd name="T74" fmla="*/ 92 w 92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2" h="60">
                  <a:moveTo>
                    <a:pt x="4" y="0"/>
                  </a:moveTo>
                  <a:lnTo>
                    <a:pt x="1" y="1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12" y="22"/>
                  </a:lnTo>
                  <a:lnTo>
                    <a:pt x="27" y="35"/>
                  </a:lnTo>
                  <a:lnTo>
                    <a:pt x="34" y="42"/>
                  </a:lnTo>
                  <a:lnTo>
                    <a:pt x="65" y="56"/>
                  </a:lnTo>
                  <a:lnTo>
                    <a:pt x="85" y="59"/>
                  </a:lnTo>
                  <a:lnTo>
                    <a:pt x="90" y="59"/>
                  </a:lnTo>
                  <a:lnTo>
                    <a:pt x="91" y="57"/>
                  </a:lnTo>
                  <a:lnTo>
                    <a:pt x="91" y="53"/>
                  </a:lnTo>
                  <a:lnTo>
                    <a:pt x="90" y="49"/>
                  </a:lnTo>
                  <a:lnTo>
                    <a:pt x="87" y="41"/>
                  </a:lnTo>
                  <a:lnTo>
                    <a:pt x="81" y="34"/>
                  </a:lnTo>
                  <a:lnTo>
                    <a:pt x="77" y="30"/>
                  </a:lnTo>
                  <a:lnTo>
                    <a:pt x="74" y="30"/>
                  </a:lnTo>
                  <a:lnTo>
                    <a:pt x="65" y="23"/>
                  </a:lnTo>
                  <a:lnTo>
                    <a:pt x="54" y="17"/>
                  </a:lnTo>
                  <a:lnTo>
                    <a:pt x="39" y="9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4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9" name="Freeform 410"/>
            <p:cNvSpPr>
              <a:spLocks/>
            </p:cNvSpPr>
            <p:nvPr/>
          </p:nvSpPr>
          <p:spPr bwMode="auto">
            <a:xfrm>
              <a:off x="768" y="2660"/>
              <a:ext cx="83" cy="54"/>
            </a:xfrm>
            <a:custGeom>
              <a:avLst/>
              <a:gdLst>
                <a:gd name="T0" fmla="*/ 52 w 83"/>
                <a:gd name="T1" fmla="*/ 3 h 54"/>
                <a:gd name="T2" fmla="*/ 82 w 83"/>
                <a:gd name="T3" fmla="*/ 27 h 54"/>
                <a:gd name="T4" fmla="*/ 61 w 83"/>
                <a:gd name="T5" fmla="*/ 53 h 54"/>
                <a:gd name="T6" fmla="*/ 61 w 83"/>
                <a:gd name="T7" fmla="*/ 53 h 54"/>
                <a:gd name="T8" fmla="*/ 55 w 83"/>
                <a:gd name="T9" fmla="*/ 51 h 54"/>
                <a:gd name="T10" fmla="*/ 36 w 83"/>
                <a:gd name="T11" fmla="*/ 43 h 54"/>
                <a:gd name="T12" fmla="*/ 18 w 83"/>
                <a:gd name="T13" fmla="*/ 33 h 54"/>
                <a:gd name="T14" fmla="*/ 0 w 83"/>
                <a:gd name="T15" fmla="*/ 22 h 54"/>
                <a:gd name="T16" fmla="*/ 0 w 83"/>
                <a:gd name="T17" fmla="*/ 22 h 54"/>
                <a:gd name="T18" fmla="*/ 0 w 83"/>
                <a:gd name="T19" fmla="*/ 20 h 54"/>
                <a:gd name="T20" fmla="*/ 5 w 83"/>
                <a:gd name="T21" fmla="*/ 13 h 54"/>
                <a:gd name="T22" fmla="*/ 10 w 83"/>
                <a:gd name="T23" fmla="*/ 7 h 54"/>
                <a:gd name="T24" fmla="*/ 16 w 83"/>
                <a:gd name="T25" fmla="*/ 4 h 54"/>
                <a:gd name="T26" fmla="*/ 23 w 83"/>
                <a:gd name="T27" fmla="*/ 0 h 54"/>
                <a:gd name="T28" fmla="*/ 52 w 83"/>
                <a:gd name="T29" fmla="*/ 3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"/>
                <a:gd name="T46" fmla="*/ 0 h 54"/>
                <a:gd name="T47" fmla="*/ 83 w 83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" h="54">
                  <a:moveTo>
                    <a:pt x="52" y="3"/>
                  </a:moveTo>
                  <a:lnTo>
                    <a:pt x="82" y="27"/>
                  </a:lnTo>
                  <a:lnTo>
                    <a:pt x="61" y="53"/>
                  </a:lnTo>
                  <a:lnTo>
                    <a:pt x="55" y="51"/>
                  </a:lnTo>
                  <a:lnTo>
                    <a:pt x="36" y="43"/>
                  </a:lnTo>
                  <a:lnTo>
                    <a:pt x="18" y="3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3" y="0"/>
                  </a:lnTo>
                  <a:lnTo>
                    <a:pt x="52" y="3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0" name="Freeform 411"/>
            <p:cNvSpPr>
              <a:spLocks/>
            </p:cNvSpPr>
            <p:nvPr/>
          </p:nvSpPr>
          <p:spPr bwMode="auto">
            <a:xfrm>
              <a:off x="768" y="2660"/>
              <a:ext cx="83" cy="54"/>
            </a:xfrm>
            <a:custGeom>
              <a:avLst/>
              <a:gdLst>
                <a:gd name="T0" fmla="*/ 52 w 83"/>
                <a:gd name="T1" fmla="*/ 3 h 54"/>
                <a:gd name="T2" fmla="*/ 82 w 83"/>
                <a:gd name="T3" fmla="*/ 27 h 54"/>
                <a:gd name="T4" fmla="*/ 61 w 83"/>
                <a:gd name="T5" fmla="*/ 53 h 54"/>
                <a:gd name="T6" fmla="*/ 61 w 83"/>
                <a:gd name="T7" fmla="*/ 53 h 54"/>
                <a:gd name="T8" fmla="*/ 55 w 83"/>
                <a:gd name="T9" fmla="*/ 51 h 54"/>
                <a:gd name="T10" fmla="*/ 36 w 83"/>
                <a:gd name="T11" fmla="*/ 43 h 54"/>
                <a:gd name="T12" fmla="*/ 18 w 83"/>
                <a:gd name="T13" fmla="*/ 33 h 54"/>
                <a:gd name="T14" fmla="*/ 0 w 83"/>
                <a:gd name="T15" fmla="*/ 22 h 54"/>
                <a:gd name="T16" fmla="*/ 0 w 83"/>
                <a:gd name="T17" fmla="*/ 22 h 54"/>
                <a:gd name="T18" fmla="*/ 0 w 83"/>
                <a:gd name="T19" fmla="*/ 20 h 54"/>
                <a:gd name="T20" fmla="*/ 5 w 83"/>
                <a:gd name="T21" fmla="*/ 13 h 54"/>
                <a:gd name="T22" fmla="*/ 10 w 83"/>
                <a:gd name="T23" fmla="*/ 7 h 54"/>
                <a:gd name="T24" fmla="*/ 16 w 83"/>
                <a:gd name="T25" fmla="*/ 4 h 54"/>
                <a:gd name="T26" fmla="*/ 23 w 83"/>
                <a:gd name="T27" fmla="*/ 0 h 54"/>
                <a:gd name="T28" fmla="*/ 52 w 83"/>
                <a:gd name="T29" fmla="*/ 3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"/>
                <a:gd name="T46" fmla="*/ 0 h 54"/>
                <a:gd name="T47" fmla="*/ 83 w 83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" h="54">
                  <a:moveTo>
                    <a:pt x="52" y="3"/>
                  </a:moveTo>
                  <a:lnTo>
                    <a:pt x="82" y="27"/>
                  </a:lnTo>
                  <a:lnTo>
                    <a:pt x="61" y="53"/>
                  </a:lnTo>
                  <a:lnTo>
                    <a:pt x="55" y="51"/>
                  </a:lnTo>
                  <a:lnTo>
                    <a:pt x="36" y="43"/>
                  </a:lnTo>
                  <a:lnTo>
                    <a:pt x="18" y="3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3" y="0"/>
                  </a:lnTo>
                  <a:lnTo>
                    <a:pt x="52" y="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1" name="Freeform 412"/>
            <p:cNvSpPr>
              <a:spLocks/>
            </p:cNvSpPr>
            <p:nvPr/>
          </p:nvSpPr>
          <p:spPr bwMode="auto">
            <a:xfrm>
              <a:off x="822" y="2650"/>
              <a:ext cx="70" cy="65"/>
            </a:xfrm>
            <a:custGeom>
              <a:avLst/>
              <a:gdLst>
                <a:gd name="T0" fmla="*/ 48 w 70"/>
                <a:gd name="T1" fmla="*/ 0 h 65"/>
                <a:gd name="T2" fmla="*/ 69 w 70"/>
                <a:gd name="T3" fmla="*/ 33 h 65"/>
                <a:gd name="T4" fmla="*/ 37 w 70"/>
                <a:gd name="T5" fmla="*/ 54 h 65"/>
                <a:gd name="T6" fmla="*/ 35 w 70"/>
                <a:gd name="T7" fmla="*/ 57 h 65"/>
                <a:gd name="T8" fmla="*/ 28 w 70"/>
                <a:gd name="T9" fmla="*/ 61 h 65"/>
                <a:gd name="T10" fmla="*/ 21 w 70"/>
                <a:gd name="T11" fmla="*/ 63 h 65"/>
                <a:gd name="T12" fmla="*/ 13 w 70"/>
                <a:gd name="T13" fmla="*/ 64 h 65"/>
                <a:gd name="T14" fmla="*/ 6 w 70"/>
                <a:gd name="T15" fmla="*/ 63 h 65"/>
                <a:gd name="T16" fmla="*/ 0 w 70"/>
                <a:gd name="T17" fmla="*/ 60 h 65"/>
                <a:gd name="T18" fmla="*/ 0 w 70"/>
                <a:gd name="T19" fmla="*/ 60 h 65"/>
                <a:gd name="T20" fmla="*/ 1 w 70"/>
                <a:gd name="T21" fmla="*/ 56 h 65"/>
                <a:gd name="T22" fmla="*/ 7 w 70"/>
                <a:gd name="T23" fmla="*/ 49 h 65"/>
                <a:gd name="T24" fmla="*/ 15 w 70"/>
                <a:gd name="T25" fmla="*/ 42 h 65"/>
                <a:gd name="T26" fmla="*/ 48 w 70"/>
                <a:gd name="T27" fmla="*/ 0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65"/>
                <a:gd name="T44" fmla="*/ 70 w 70"/>
                <a:gd name="T45" fmla="*/ 65 h 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65">
                  <a:moveTo>
                    <a:pt x="48" y="0"/>
                  </a:moveTo>
                  <a:lnTo>
                    <a:pt x="69" y="33"/>
                  </a:lnTo>
                  <a:lnTo>
                    <a:pt x="37" y="54"/>
                  </a:lnTo>
                  <a:lnTo>
                    <a:pt x="35" y="57"/>
                  </a:lnTo>
                  <a:lnTo>
                    <a:pt x="28" y="61"/>
                  </a:lnTo>
                  <a:lnTo>
                    <a:pt x="21" y="63"/>
                  </a:lnTo>
                  <a:lnTo>
                    <a:pt x="13" y="64"/>
                  </a:lnTo>
                  <a:lnTo>
                    <a:pt x="6" y="63"/>
                  </a:lnTo>
                  <a:lnTo>
                    <a:pt x="0" y="60"/>
                  </a:lnTo>
                  <a:lnTo>
                    <a:pt x="1" y="56"/>
                  </a:lnTo>
                  <a:lnTo>
                    <a:pt x="7" y="49"/>
                  </a:lnTo>
                  <a:lnTo>
                    <a:pt x="15" y="42"/>
                  </a:lnTo>
                  <a:lnTo>
                    <a:pt x="48" y="0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2" name="Freeform 413"/>
            <p:cNvSpPr>
              <a:spLocks/>
            </p:cNvSpPr>
            <p:nvPr/>
          </p:nvSpPr>
          <p:spPr bwMode="auto">
            <a:xfrm>
              <a:off x="822" y="2650"/>
              <a:ext cx="70" cy="65"/>
            </a:xfrm>
            <a:custGeom>
              <a:avLst/>
              <a:gdLst>
                <a:gd name="T0" fmla="*/ 48 w 70"/>
                <a:gd name="T1" fmla="*/ 0 h 65"/>
                <a:gd name="T2" fmla="*/ 69 w 70"/>
                <a:gd name="T3" fmla="*/ 33 h 65"/>
                <a:gd name="T4" fmla="*/ 37 w 70"/>
                <a:gd name="T5" fmla="*/ 54 h 65"/>
                <a:gd name="T6" fmla="*/ 35 w 70"/>
                <a:gd name="T7" fmla="*/ 57 h 65"/>
                <a:gd name="T8" fmla="*/ 28 w 70"/>
                <a:gd name="T9" fmla="*/ 61 h 65"/>
                <a:gd name="T10" fmla="*/ 21 w 70"/>
                <a:gd name="T11" fmla="*/ 63 h 65"/>
                <a:gd name="T12" fmla="*/ 13 w 70"/>
                <a:gd name="T13" fmla="*/ 64 h 65"/>
                <a:gd name="T14" fmla="*/ 6 w 70"/>
                <a:gd name="T15" fmla="*/ 63 h 65"/>
                <a:gd name="T16" fmla="*/ 0 w 70"/>
                <a:gd name="T17" fmla="*/ 60 h 65"/>
                <a:gd name="T18" fmla="*/ 0 w 70"/>
                <a:gd name="T19" fmla="*/ 60 h 65"/>
                <a:gd name="T20" fmla="*/ 1 w 70"/>
                <a:gd name="T21" fmla="*/ 56 h 65"/>
                <a:gd name="T22" fmla="*/ 7 w 70"/>
                <a:gd name="T23" fmla="*/ 49 h 65"/>
                <a:gd name="T24" fmla="*/ 15 w 70"/>
                <a:gd name="T25" fmla="*/ 42 h 65"/>
                <a:gd name="T26" fmla="*/ 48 w 70"/>
                <a:gd name="T27" fmla="*/ 0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65"/>
                <a:gd name="T44" fmla="*/ 70 w 70"/>
                <a:gd name="T45" fmla="*/ 65 h 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65">
                  <a:moveTo>
                    <a:pt x="48" y="0"/>
                  </a:moveTo>
                  <a:lnTo>
                    <a:pt x="69" y="33"/>
                  </a:lnTo>
                  <a:lnTo>
                    <a:pt x="37" y="54"/>
                  </a:lnTo>
                  <a:lnTo>
                    <a:pt x="35" y="57"/>
                  </a:lnTo>
                  <a:lnTo>
                    <a:pt x="28" y="61"/>
                  </a:lnTo>
                  <a:lnTo>
                    <a:pt x="21" y="63"/>
                  </a:lnTo>
                  <a:lnTo>
                    <a:pt x="13" y="64"/>
                  </a:lnTo>
                  <a:lnTo>
                    <a:pt x="6" y="63"/>
                  </a:lnTo>
                  <a:lnTo>
                    <a:pt x="0" y="60"/>
                  </a:lnTo>
                  <a:lnTo>
                    <a:pt x="1" y="56"/>
                  </a:lnTo>
                  <a:lnTo>
                    <a:pt x="7" y="49"/>
                  </a:lnTo>
                  <a:lnTo>
                    <a:pt x="15" y="42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3" name="Freeform 414"/>
            <p:cNvSpPr>
              <a:spLocks/>
            </p:cNvSpPr>
            <p:nvPr/>
          </p:nvSpPr>
          <p:spPr bwMode="auto">
            <a:xfrm>
              <a:off x="829" y="2530"/>
              <a:ext cx="133" cy="95"/>
            </a:xfrm>
            <a:custGeom>
              <a:avLst/>
              <a:gdLst>
                <a:gd name="T0" fmla="*/ 132 w 133"/>
                <a:gd name="T1" fmla="*/ 26 h 95"/>
                <a:gd name="T2" fmla="*/ 118 w 133"/>
                <a:gd name="T3" fmla="*/ 16 h 95"/>
                <a:gd name="T4" fmla="*/ 103 w 133"/>
                <a:gd name="T5" fmla="*/ 7 h 95"/>
                <a:gd name="T6" fmla="*/ 87 w 133"/>
                <a:gd name="T7" fmla="*/ 1 h 95"/>
                <a:gd name="T8" fmla="*/ 83 w 133"/>
                <a:gd name="T9" fmla="*/ 0 h 95"/>
                <a:gd name="T10" fmla="*/ 83 w 133"/>
                <a:gd name="T11" fmla="*/ 0 h 95"/>
                <a:gd name="T12" fmla="*/ 64 w 133"/>
                <a:gd name="T13" fmla="*/ 9 h 95"/>
                <a:gd name="T14" fmla="*/ 46 w 133"/>
                <a:gd name="T15" fmla="*/ 20 h 95"/>
                <a:gd name="T16" fmla="*/ 31 w 133"/>
                <a:gd name="T17" fmla="*/ 31 h 95"/>
                <a:gd name="T18" fmla="*/ 15 w 133"/>
                <a:gd name="T19" fmla="*/ 47 h 95"/>
                <a:gd name="T20" fmla="*/ 1 w 133"/>
                <a:gd name="T21" fmla="*/ 62 h 95"/>
                <a:gd name="T22" fmla="*/ 0 w 133"/>
                <a:gd name="T23" fmla="*/ 64 h 95"/>
                <a:gd name="T24" fmla="*/ 0 w 133"/>
                <a:gd name="T25" fmla="*/ 65 h 95"/>
                <a:gd name="T26" fmla="*/ 4 w 133"/>
                <a:gd name="T27" fmla="*/ 72 h 95"/>
                <a:gd name="T28" fmla="*/ 11 w 133"/>
                <a:gd name="T29" fmla="*/ 77 h 95"/>
                <a:gd name="T30" fmla="*/ 19 w 133"/>
                <a:gd name="T31" fmla="*/ 80 h 95"/>
                <a:gd name="T32" fmla="*/ 23 w 133"/>
                <a:gd name="T33" fmla="*/ 81 h 95"/>
                <a:gd name="T34" fmla="*/ 30 w 133"/>
                <a:gd name="T35" fmla="*/ 84 h 95"/>
                <a:gd name="T36" fmla="*/ 35 w 133"/>
                <a:gd name="T37" fmla="*/ 87 h 95"/>
                <a:gd name="T38" fmla="*/ 46 w 133"/>
                <a:gd name="T39" fmla="*/ 93 h 95"/>
                <a:gd name="T40" fmla="*/ 49 w 133"/>
                <a:gd name="T41" fmla="*/ 94 h 95"/>
                <a:gd name="T42" fmla="*/ 52 w 133"/>
                <a:gd name="T43" fmla="*/ 93 h 95"/>
                <a:gd name="T44" fmla="*/ 61 w 133"/>
                <a:gd name="T45" fmla="*/ 89 h 95"/>
                <a:gd name="T46" fmla="*/ 132 w 133"/>
                <a:gd name="T47" fmla="*/ 26 h 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3"/>
                <a:gd name="T73" fmla="*/ 0 h 95"/>
                <a:gd name="T74" fmla="*/ 133 w 133"/>
                <a:gd name="T75" fmla="*/ 95 h 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3" h="95">
                  <a:moveTo>
                    <a:pt x="132" y="26"/>
                  </a:moveTo>
                  <a:lnTo>
                    <a:pt x="118" y="16"/>
                  </a:lnTo>
                  <a:lnTo>
                    <a:pt x="103" y="7"/>
                  </a:lnTo>
                  <a:lnTo>
                    <a:pt x="87" y="1"/>
                  </a:lnTo>
                  <a:lnTo>
                    <a:pt x="83" y="0"/>
                  </a:lnTo>
                  <a:lnTo>
                    <a:pt x="64" y="9"/>
                  </a:lnTo>
                  <a:lnTo>
                    <a:pt x="46" y="20"/>
                  </a:lnTo>
                  <a:lnTo>
                    <a:pt x="31" y="31"/>
                  </a:lnTo>
                  <a:lnTo>
                    <a:pt x="15" y="47"/>
                  </a:lnTo>
                  <a:lnTo>
                    <a:pt x="1" y="62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4" y="72"/>
                  </a:lnTo>
                  <a:lnTo>
                    <a:pt x="11" y="77"/>
                  </a:lnTo>
                  <a:lnTo>
                    <a:pt x="19" y="80"/>
                  </a:lnTo>
                  <a:lnTo>
                    <a:pt x="23" y="81"/>
                  </a:lnTo>
                  <a:lnTo>
                    <a:pt x="30" y="84"/>
                  </a:lnTo>
                  <a:lnTo>
                    <a:pt x="35" y="87"/>
                  </a:lnTo>
                  <a:lnTo>
                    <a:pt x="46" y="93"/>
                  </a:lnTo>
                  <a:lnTo>
                    <a:pt x="49" y="94"/>
                  </a:lnTo>
                  <a:lnTo>
                    <a:pt x="52" y="93"/>
                  </a:lnTo>
                  <a:lnTo>
                    <a:pt x="61" y="89"/>
                  </a:lnTo>
                  <a:lnTo>
                    <a:pt x="132" y="26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4" name="Freeform 415"/>
            <p:cNvSpPr>
              <a:spLocks/>
            </p:cNvSpPr>
            <p:nvPr/>
          </p:nvSpPr>
          <p:spPr bwMode="auto">
            <a:xfrm>
              <a:off x="829" y="2530"/>
              <a:ext cx="133" cy="95"/>
            </a:xfrm>
            <a:custGeom>
              <a:avLst/>
              <a:gdLst>
                <a:gd name="T0" fmla="*/ 132 w 133"/>
                <a:gd name="T1" fmla="*/ 26 h 95"/>
                <a:gd name="T2" fmla="*/ 118 w 133"/>
                <a:gd name="T3" fmla="*/ 16 h 95"/>
                <a:gd name="T4" fmla="*/ 103 w 133"/>
                <a:gd name="T5" fmla="*/ 7 h 95"/>
                <a:gd name="T6" fmla="*/ 87 w 133"/>
                <a:gd name="T7" fmla="*/ 1 h 95"/>
                <a:gd name="T8" fmla="*/ 83 w 133"/>
                <a:gd name="T9" fmla="*/ 0 h 95"/>
                <a:gd name="T10" fmla="*/ 83 w 133"/>
                <a:gd name="T11" fmla="*/ 0 h 95"/>
                <a:gd name="T12" fmla="*/ 64 w 133"/>
                <a:gd name="T13" fmla="*/ 9 h 95"/>
                <a:gd name="T14" fmla="*/ 46 w 133"/>
                <a:gd name="T15" fmla="*/ 20 h 95"/>
                <a:gd name="T16" fmla="*/ 31 w 133"/>
                <a:gd name="T17" fmla="*/ 31 h 95"/>
                <a:gd name="T18" fmla="*/ 15 w 133"/>
                <a:gd name="T19" fmla="*/ 47 h 95"/>
                <a:gd name="T20" fmla="*/ 1 w 133"/>
                <a:gd name="T21" fmla="*/ 62 h 95"/>
                <a:gd name="T22" fmla="*/ 0 w 133"/>
                <a:gd name="T23" fmla="*/ 64 h 95"/>
                <a:gd name="T24" fmla="*/ 0 w 133"/>
                <a:gd name="T25" fmla="*/ 65 h 95"/>
                <a:gd name="T26" fmla="*/ 4 w 133"/>
                <a:gd name="T27" fmla="*/ 72 h 95"/>
                <a:gd name="T28" fmla="*/ 11 w 133"/>
                <a:gd name="T29" fmla="*/ 77 h 95"/>
                <a:gd name="T30" fmla="*/ 19 w 133"/>
                <a:gd name="T31" fmla="*/ 80 h 95"/>
                <a:gd name="T32" fmla="*/ 23 w 133"/>
                <a:gd name="T33" fmla="*/ 81 h 95"/>
                <a:gd name="T34" fmla="*/ 30 w 133"/>
                <a:gd name="T35" fmla="*/ 84 h 95"/>
                <a:gd name="T36" fmla="*/ 35 w 133"/>
                <a:gd name="T37" fmla="*/ 87 h 95"/>
                <a:gd name="T38" fmla="*/ 46 w 133"/>
                <a:gd name="T39" fmla="*/ 93 h 95"/>
                <a:gd name="T40" fmla="*/ 49 w 133"/>
                <a:gd name="T41" fmla="*/ 94 h 95"/>
                <a:gd name="T42" fmla="*/ 52 w 133"/>
                <a:gd name="T43" fmla="*/ 93 h 95"/>
                <a:gd name="T44" fmla="*/ 61 w 133"/>
                <a:gd name="T45" fmla="*/ 89 h 95"/>
                <a:gd name="T46" fmla="*/ 132 w 133"/>
                <a:gd name="T47" fmla="*/ 26 h 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3"/>
                <a:gd name="T73" fmla="*/ 0 h 95"/>
                <a:gd name="T74" fmla="*/ 133 w 133"/>
                <a:gd name="T75" fmla="*/ 95 h 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3" h="95">
                  <a:moveTo>
                    <a:pt x="132" y="26"/>
                  </a:moveTo>
                  <a:lnTo>
                    <a:pt x="118" y="16"/>
                  </a:lnTo>
                  <a:lnTo>
                    <a:pt x="103" y="7"/>
                  </a:lnTo>
                  <a:lnTo>
                    <a:pt x="87" y="1"/>
                  </a:lnTo>
                  <a:lnTo>
                    <a:pt x="83" y="0"/>
                  </a:lnTo>
                  <a:lnTo>
                    <a:pt x="64" y="9"/>
                  </a:lnTo>
                  <a:lnTo>
                    <a:pt x="46" y="20"/>
                  </a:lnTo>
                  <a:lnTo>
                    <a:pt x="31" y="31"/>
                  </a:lnTo>
                  <a:lnTo>
                    <a:pt x="15" y="47"/>
                  </a:lnTo>
                  <a:lnTo>
                    <a:pt x="1" y="62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4" y="72"/>
                  </a:lnTo>
                  <a:lnTo>
                    <a:pt x="11" y="77"/>
                  </a:lnTo>
                  <a:lnTo>
                    <a:pt x="19" y="80"/>
                  </a:lnTo>
                  <a:lnTo>
                    <a:pt x="23" y="81"/>
                  </a:lnTo>
                  <a:lnTo>
                    <a:pt x="30" y="84"/>
                  </a:lnTo>
                  <a:lnTo>
                    <a:pt x="35" y="87"/>
                  </a:lnTo>
                  <a:lnTo>
                    <a:pt x="46" y="93"/>
                  </a:lnTo>
                  <a:lnTo>
                    <a:pt x="49" y="94"/>
                  </a:lnTo>
                  <a:lnTo>
                    <a:pt x="52" y="93"/>
                  </a:lnTo>
                  <a:lnTo>
                    <a:pt x="61" y="89"/>
                  </a:lnTo>
                  <a:lnTo>
                    <a:pt x="132" y="2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5" name="Freeform 416"/>
            <p:cNvSpPr>
              <a:spLocks/>
            </p:cNvSpPr>
            <p:nvPr/>
          </p:nvSpPr>
          <p:spPr bwMode="auto">
            <a:xfrm>
              <a:off x="875" y="2556"/>
              <a:ext cx="87" cy="69"/>
            </a:xfrm>
            <a:custGeom>
              <a:avLst/>
              <a:gdLst>
                <a:gd name="T0" fmla="*/ 0 w 87"/>
                <a:gd name="T1" fmla="*/ 67 h 69"/>
                <a:gd name="T2" fmla="*/ 2 w 87"/>
                <a:gd name="T3" fmla="*/ 68 h 69"/>
                <a:gd name="T4" fmla="*/ 6 w 87"/>
                <a:gd name="T5" fmla="*/ 67 h 69"/>
                <a:gd name="T6" fmla="*/ 12 w 87"/>
                <a:gd name="T7" fmla="*/ 67 h 69"/>
                <a:gd name="T8" fmla="*/ 21 w 87"/>
                <a:gd name="T9" fmla="*/ 66 h 69"/>
                <a:gd name="T10" fmla="*/ 33 w 87"/>
                <a:gd name="T11" fmla="*/ 61 h 69"/>
                <a:gd name="T12" fmla="*/ 46 w 87"/>
                <a:gd name="T13" fmla="*/ 55 h 69"/>
                <a:gd name="T14" fmla="*/ 65 w 87"/>
                <a:gd name="T15" fmla="*/ 36 h 69"/>
                <a:gd name="T16" fmla="*/ 83 w 87"/>
                <a:gd name="T17" fmla="*/ 13 h 69"/>
                <a:gd name="T18" fmla="*/ 86 w 87"/>
                <a:gd name="T19" fmla="*/ 3 h 69"/>
                <a:gd name="T20" fmla="*/ 86 w 87"/>
                <a:gd name="T21" fmla="*/ 1 h 69"/>
                <a:gd name="T22" fmla="*/ 83 w 87"/>
                <a:gd name="T23" fmla="*/ 0 h 69"/>
                <a:gd name="T24" fmla="*/ 83 w 87"/>
                <a:gd name="T25" fmla="*/ 0 h 69"/>
                <a:gd name="T26" fmla="*/ 68 w 87"/>
                <a:gd name="T27" fmla="*/ 6 h 69"/>
                <a:gd name="T28" fmla="*/ 53 w 87"/>
                <a:gd name="T29" fmla="*/ 15 h 69"/>
                <a:gd name="T30" fmla="*/ 39 w 87"/>
                <a:gd name="T31" fmla="*/ 24 h 69"/>
                <a:gd name="T32" fmla="*/ 26 w 87"/>
                <a:gd name="T33" fmla="*/ 36 h 69"/>
                <a:gd name="T34" fmla="*/ 14 w 87"/>
                <a:gd name="T35" fmla="*/ 48 h 69"/>
                <a:gd name="T36" fmla="*/ 3 w 87"/>
                <a:gd name="T37" fmla="*/ 62 h 69"/>
                <a:gd name="T38" fmla="*/ 0 w 87"/>
                <a:gd name="T39" fmla="*/ 67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7"/>
                <a:gd name="T61" fmla="*/ 0 h 69"/>
                <a:gd name="T62" fmla="*/ 87 w 87"/>
                <a:gd name="T63" fmla="*/ 69 h 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7" h="69">
                  <a:moveTo>
                    <a:pt x="0" y="67"/>
                  </a:moveTo>
                  <a:lnTo>
                    <a:pt x="2" y="68"/>
                  </a:lnTo>
                  <a:lnTo>
                    <a:pt x="6" y="67"/>
                  </a:lnTo>
                  <a:lnTo>
                    <a:pt x="12" y="67"/>
                  </a:lnTo>
                  <a:lnTo>
                    <a:pt x="21" y="66"/>
                  </a:lnTo>
                  <a:lnTo>
                    <a:pt x="33" y="61"/>
                  </a:lnTo>
                  <a:lnTo>
                    <a:pt x="46" y="55"/>
                  </a:lnTo>
                  <a:lnTo>
                    <a:pt x="65" y="36"/>
                  </a:lnTo>
                  <a:lnTo>
                    <a:pt x="83" y="13"/>
                  </a:lnTo>
                  <a:lnTo>
                    <a:pt x="86" y="3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68" y="6"/>
                  </a:lnTo>
                  <a:lnTo>
                    <a:pt x="53" y="15"/>
                  </a:lnTo>
                  <a:lnTo>
                    <a:pt x="39" y="24"/>
                  </a:lnTo>
                  <a:lnTo>
                    <a:pt x="26" y="36"/>
                  </a:lnTo>
                  <a:lnTo>
                    <a:pt x="14" y="48"/>
                  </a:lnTo>
                  <a:lnTo>
                    <a:pt x="3" y="62"/>
                  </a:lnTo>
                  <a:lnTo>
                    <a:pt x="0" y="67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6" name="Freeform 417"/>
            <p:cNvSpPr>
              <a:spLocks/>
            </p:cNvSpPr>
            <p:nvPr/>
          </p:nvSpPr>
          <p:spPr bwMode="auto">
            <a:xfrm>
              <a:off x="875" y="2556"/>
              <a:ext cx="87" cy="69"/>
            </a:xfrm>
            <a:custGeom>
              <a:avLst/>
              <a:gdLst>
                <a:gd name="T0" fmla="*/ 0 w 87"/>
                <a:gd name="T1" fmla="*/ 67 h 69"/>
                <a:gd name="T2" fmla="*/ 2 w 87"/>
                <a:gd name="T3" fmla="*/ 68 h 69"/>
                <a:gd name="T4" fmla="*/ 6 w 87"/>
                <a:gd name="T5" fmla="*/ 67 h 69"/>
                <a:gd name="T6" fmla="*/ 12 w 87"/>
                <a:gd name="T7" fmla="*/ 67 h 69"/>
                <a:gd name="T8" fmla="*/ 21 w 87"/>
                <a:gd name="T9" fmla="*/ 66 h 69"/>
                <a:gd name="T10" fmla="*/ 33 w 87"/>
                <a:gd name="T11" fmla="*/ 61 h 69"/>
                <a:gd name="T12" fmla="*/ 46 w 87"/>
                <a:gd name="T13" fmla="*/ 55 h 69"/>
                <a:gd name="T14" fmla="*/ 65 w 87"/>
                <a:gd name="T15" fmla="*/ 36 h 69"/>
                <a:gd name="T16" fmla="*/ 83 w 87"/>
                <a:gd name="T17" fmla="*/ 13 h 69"/>
                <a:gd name="T18" fmla="*/ 86 w 87"/>
                <a:gd name="T19" fmla="*/ 3 h 69"/>
                <a:gd name="T20" fmla="*/ 86 w 87"/>
                <a:gd name="T21" fmla="*/ 1 h 69"/>
                <a:gd name="T22" fmla="*/ 83 w 87"/>
                <a:gd name="T23" fmla="*/ 0 h 69"/>
                <a:gd name="T24" fmla="*/ 83 w 87"/>
                <a:gd name="T25" fmla="*/ 0 h 69"/>
                <a:gd name="T26" fmla="*/ 68 w 87"/>
                <a:gd name="T27" fmla="*/ 6 h 69"/>
                <a:gd name="T28" fmla="*/ 53 w 87"/>
                <a:gd name="T29" fmla="*/ 15 h 69"/>
                <a:gd name="T30" fmla="*/ 39 w 87"/>
                <a:gd name="T31" fmla="*/ 24 h 69"/>
                <a:gd name="T32" fmla="*/ 26 w 87"/>
                <a:gd name="T33" fmla="*/ 36 h 69"/>
                <a:gd name="T34" fmla="*/ 14 w 87"/>
                <a:gd name="T35" fmla="*/ 48 h 69"/>
                <a:gd name="T36" fmla="*/ 3 w 87"/>
                <a:gd name="T37" fmla="*/ 62 h 69"/>
                <a:gd name="T38" fmla="*/ 0 w 87"/>
                <a:gd name="T39" fmla="*/ 67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7"/>
                <a:gd name="T61" fmla="*/ 0 h 69"/>
                <a:gd name="T62" fmla="*/ 87 w 87"/>
                <a:gd name="T63" fmla="*/ 69 h 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7" h="69">
                  <a:moveTo>
                    <a:pt x="0" y="67"/>
                  </a:moveTo>
                  <a:lnTo>
                    <a:pt x="2" y="68"/>
                  </a:lnTo>
                  <a:lnTo>
                    <a:pt x="6" y="67"/>
                  </a:lnTo>
                  <a:lnTo>
                    <a:pt x="12" y="67"/>
                  </a:lnTo>
                  <a:lnTo>
                    <a:pt x="21" y="66"/>
                  </a:lnTo>
                  <a:lnTo>
                    <a:pt x="33" y="61"/>
                  </a:lnTo>
                  <a:lnTo>
                    <a:pt x="46" y="55"/>
                  </a:lnTo>
                  <a:lnTo>
                    <a:pt x="65" y="36"/>
                  </a:lnTo>
                  <a:lnTo>
                    <a:pt x="83" y="13"/>
                  </a:lnTo>
                  <a:lnTo>
                    <a:pt x="86" y="3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68" y="6"/>
                  </a:lnTo>
                  <a:lnTo>
                    <a:pt x="53" y="15"/>
                  </a:lnTo>
                  <a:lnTo>
                    <a:pt x="39" y="24"/>
                  </a:lnTo>
                  <a:lnTo>
                    <a:pt x="26" y="36"/>
                  </a:lnTo>
                  <a:lnTo>
                    <a:pt x="14" y="48"/>
                  </a:lnTo>
                  <a:lnTo>
                    <a:pt x="3" y="62"/>
                  </a:lnTo>
                  <a:lnTo>
                    <a:pt x="0" y="6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7" name="Freeform 418"/>
            <p:cNvSpPr>
              <a:spLocks/>
            </p:cNvSpPr>
            <p:nvPr/>
          </p:nvSpPr>
          <p:spPr bwMode="auto">
            <a:xfrm>
              <a:off x="768" y="2600"/>
              <a:ext cx="129" cy="91"/>
            </a:xfrm>
            <a:custGeom>
              <a:avLst/>
              <a:gdLst>
                <a:gd name="T0" fmla="*/ 86 w 129"/>
                <a:gd name="T1" fmla="*/ 90 h 91"/>
                <a:gd name="T2" fmla="*/ 95 w 129"/>
                <a:gd name="T3" fmla="*/ 90 h 91"/>
                <a:gd name="T4" fmla="*/ 102 w 129"/>
                <a:gd name="T5" fmla="*/ 87 h 91"/>
                <a:gd name="T6" fmla="*/ 110 w 129"/>
                <a:gd name="T7" fmla="*/ 81 h 91"/>
                <a:gd name="T8" fmla="*/ 117 w 129"/>
                <a:gd name="T9" fmla="*/ 75 h 91"/>
                <a:gd name="T10" fmla="*/ 123 w 129"/>
                <a:gd name="T11" fmla="*/ 67 h 91"/>
                <a:gd name="T12" fmla="*/ 128 w 129"/>
                <a:gd name="T13" fmla="*/ 59 h 91"/>
                <a:gd name="T14" fmla="*/ 128 w 129"/>
                <a:gd name="T15" fmla="*/ 59 h 91"/>
                <a:gd name="T16" fmla="*/ 128 w 129"/>
                <a:gd name="T17" fmla="*/ 52 h 91"/>
                <a:gd name="T18" fmla="*/ 128 w 129"/>
                <a:gd name="T19" fmla="*/ 46 h 91"/>
                <a:gd name="T20" fmla="*/ 126 w 129"/>
                <a:gd name="T21" fmla="*/ 40 h 91"/>
                <a:gd name="T22" fmla="*/ 125 w 129"/>
                <a:gd name="T23" fmla="*/ 37 h 91"/>
                <a:gd name="T24" fmla="*/ 125 w 129"/>
                <a:gd name="T25" fmla="*/ 37 h 91"/>
                <a:gd name="T26" fmla="*/ 113 w 129"/>
                <a:gd name="T27" fmla="*/ 26 h 91"/>
                <a:gd name="T28" fmla="*/ 100 w 129"/>
                <a:gd name="T29" fmla="*/ 17 h 91"/>
                <a:gd name="T30" fmla="*/ 86 w 129"/>
                <a:gd name="T31" fmla="*/ 8 h 91"/>
                <a:gd name="T32" fmla="*/ 71 w 129"/>
                <a:gd name="T33" fmla="*/ 4 h 91"/>
                <a:gd name="T34" fmla="*/ 54 w 129"/>
                <a:gd name="T35" fmla="*/ 0 h 91"/>
                <a:gd name="T36" fmla="*/ 48 w 129"/>
                <a:gd name="T37" fmla="*/ 0 h 91"/>
                <a:gd name="T38" fmla="*/ 48 w 129"/>
                <a:gd name="T39" fmla="*/ 0 h 91"/>
                <a:gd name="T40" fmla="*/ 37 w 129"/>
                <a:gd name="T41" fmla="*/ 4 h 91"/>
                <a:gd name="T42" fmla="*/ 25 w 129"/>
                <a:gd name="T43" fmla="*/ 11 h 91"/>
                <a:gd name="T44" fmla="*/ 15 w 129"/>
                <a:gd name="T45" fmla="*/ 19 h 91"/>
                <a:gd name="T46" fmla="*/ 7 w 129"/>
                <a:gd name="T47" fmla="*/ 29 h 91"/>
                <a:gd name="T48" fmla="*/ 0 w 129"/>
                <a:gd name="T49" fmla="*/ 38 h 91"/>
                <a:gd name="T50" fmla="*/ 86 w 129"/>
                <a:gd name="T51" fmla="*/ 90 h 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91"/>
                <a:gd name="T80" fmla="*/ 129 w 129"/>
                <a:gd name="T81" fmla="*/ 91 h 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91">
                  <a:moveTo>
                    <a:pt x="86" y="90"/>
                  </a:moveTo>
                  <a:lnTo>
                    <a:pt x="95" y="90"/>
                  </a:lnTo>
                  <a:lnTo>
                    <a:pt x="102" y="87"/>
                  </a:lnTo>
                  <a:lnTo>
                    <a:pt x="110" y="81"/>
                  </a:lnTo>
                  <a:lnTo>
                    <a:pt x="117" y="75"/>
                  </a:lnTo>
                  <a:lnTo>
                    <a:pt x="123" y="67"/>
                  </a:lnTo>
                  <a:lnTo>
                    <a:pt x="128" y="59"/>
                  </a:lnTo>
                  <a:lnTo>
                    <a:pt x="128" y="52"/>
                  </a:lnTo>
                  <a:lnTo>
                    <a:pt x="128" y="46"/>
                  </a:lnTo>
                  <a:lnTo>
                    <a:pt x="126" y="40"/>
                  </a:lnTo>
                  <a:lnTo>
                    <a:pt x="125" y="37"/>
                  </a:lnTo>
                  <a:lnTo>
                    <a:pt x="113" y="26"/>
                  </a:lnTo>
                  <a:lnTo>
                    <a:pt x="100" y="17"/>
                  </a:lnTo>
                  <a:lnTo>
                    <a:pt x="86" y="8"/>
                  </a:lnTo>
                  <a:lnTo>
                    <a:pt x="71" y="4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37" y="4"/>
                  </a:lnTo>
                  <a:lnTo>
                    <a:pt x="25" y="11"/>
                  </a:lnTo>
                  <a:lnTo>
                    <a:pt x="15" y="19"/>
                  </a:lnTo>
                  <a:lnTo>
                    <a:pt x="7" y="29"/>
                  </a:lnTo>
                  <a:lnTo>
                    <a:pt x="0" y="38"/>
                  </a:lnTo>
                  <a:lnTo>
                    <a:pt x="86" y="90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8" name="Freeform 419"/>
            <p:cNvSpPr>
              <a:spLocks/>
            </p:cNvSpPr>
            <p:nvPr/>
          </p:nvSpPr>
          <p:spPr bwMode="auto">
            <a:xfrm>
              <a:off x="768" y="2600"/>
              <a:ext cx="129" cy="91"/>
            </a:xfrm>
            <a:custGeom>
              <a:avLst/>
              <a:gdLst>
                <a:gd name="T0" fmla="*/ 86 w 129"/>
                <a:gd name="T1" fmla="*/ 90 h 91"/>
                <a:gd name="T2" fmla="*/ 95 w 129"/>
                <a:gd name="T3" fmla="*/ 90 h 91"/>
                <a:gd name="T4" fmla="*/ 102 w 129"/>
                <a:gd name="T5" fmla="*/ 87 h 91"/>
                <a:gd name="T6" fmla="*/ 110 w 129"/>
                <a:gd name="T7" fmla="*/ 81 h 91"/>
                <a:gd name="T8" fmla="*/ 117 w 129"/>
                <a:gd name="T9" fmla="*/ 75 h 91"/>
                <a:gd name="T10" fmla="*/ 123 w 129"/>
                <a:gd name="T11" fmla="*/ 67 h 91"/>
                <a:gd name="T12" fmla="*/ 128 w 129"/>
                <a:gd name="T13" fmla="*/ 59 h 91"/>
                <a:gd name="T14" fmla="*/ 128 w 129"/>
                <a:gd name="T15" fmla="*/ 59 h 91"/>
                <a:gd name="T16" fmla="*/ 128 w 129"/>
                <a:gd name="T17" fmla="*/ 52 h 91"/>
                <a:gd name="T18" fmla="*/ 128 w 129"/>
                <a:gd name="T19" fmla="*/ 46 h 91"/>
                <a:gd name="T20" fmla="*/ 126 w 129"/>
                <a:gd name="T21" fmla="*/ 40 h 91"/>
                <a:gd name="T22" fmla="*/ 125 w 129"/>
                <a:gd name="T23" fmla="*/ 37 h 91"/>
                <a:gd name="T24" fmla="*/ 125 w 129"/>
                <a:gd name="T25" fmla="*/ 37 h 91"/>
                <a:gd name="T26" fmla="*/ 113 w 129"/>
                <a:gd name="T27" fmla="*/ 26 h 91"/>
                <a:gd name="T28" fmla="*/ 100 w 129"/>
                <a:gd name="T29" fmla="*/ 17 h 91"/>
                <a:gd name="T30" fmla="*/ 86 w 129"/>
                <a:gd name="T31" fmla="*/ 8 h 91"/>
                <a:gd name="T32" fmla="*/ 71 w 129"/>
                <a:gd name="T33" fmla="*/ 4 h 91"/>
                <a:gd name="T34" fmla="*/ 54 w 129"/>
                <a:gd name="T35" fmla="*/ 0 h 91"/>
                <a:gd name="T36" fmla="*/ 48 w 129"/>
                <a:gd name="T37" fmla="*/ 0 h 91"/>
                <a:gd name="T38" fmla="*/ 48 w 129"/>
                <a:gd name="T39" fmla="*/ 0 h 91"/>
                <a:gd name="T40" fmla="*/ 37 w 129"/>
                <a:gd name="T41" fmla="*/ 4 h 91"/>
                <a:gd name="T42" fmla="*/ 25 w 129"/>
                <a:gd name="T43" fmla="*/ 11 h 91"/>
                <a:gd name="T44" fmla="*/ 15 w 129"/>
                <a:gd name="T45" fmla="*/ 19 h 91"/>
                <a:gd name="T46" fmla="*/ 7 w 129"/>
                <a:gd name="T47" fmla="*/ 29 h 91"/>
                <a:gd name="T48" fmla="*/ 0 w 129"/>
                <a:gd name="T49" fmla="*/ 38 h 91"/>
                <a:gd name="T50" fmla="*/ 86 w 129"/>
                <a:gd name="T51" fmla="*/ 90 h 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91"/>
                <a:gd name="T80" fmla="*/ 129 w 129"/>
                <a:gd name="T81" fmla="*/ 91 h 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91">
                  <a:moveTo>
                    <a:pt x="86" y="90"/>
                  </a:moveTo>
                  <a:lnTo>
                    <a:pt x="95" y="90"/>
                  </a:lnTo>
                  <a:lnTo>
                    <a:pt x="102" y="87"/>
                  </a:lnTo>
                  <a:lnTo>
                    <a:pt x="110" y="81"/>
                  </a:lnTo>
                  <a:lnTo>
                    <a:pt x="117" y="75"/>
                  </a:lnTo>
                  <a:lnTo>
                    <a:pt x="123" y="67"/>
                  </a:lnTo>
                  <a:lnTo>
                    <a:pt x="128" y="59"/>
                  </a:lnTo>
                  <a:lnTo>
                    <a:pt x="128" y="52"/>
                  </a:lnTo>
                  <a:lnTo>
                    <a:pt x="128" y="46"/>
                  </a:lnTo>
                  <a:lnTo>
                    <a:pt x="126" y="40"/>
                  </a:lnTo>
                  <a:lnTo>
                    <a:pt x="125" y="37"/>
                  </a:lnTo>
                  <a:lnTo>
                    <a:pt x="113" y="26"/>
                  </a:lnTo>
                  <a:lnTo>
                    <a:pt x="100" y="17"/>
                  </a:lnTo>
                  <a:lnTo>
                    <a:pt x="86" y="8"/>
                  </a:lnTo>
                  <a:lnTo>
                    <a:pt x="71" y="4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37" y="4"/>
                  </a:lnTo>
                  <a:lnTo>
                    <a:pt x="25" y="11"/>
                  </a:lnTo>
                  <a:lnTo>
                    <a:pt x="15" y="19"/>
                  </a:lnTo>
                  <a:lnTo>
                    <a:pt x="7" y="29"/>
                  </a:lnTo>
                  <a:lnTo>
                    <a:pt x="0" y="38"/>
                  </a:lnTo>
                  <a:lnTo>
                    <a:pt x="86" y="9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9" name="Freeform 420"/>
            <p:cNvSpPr>
              <a:spLocks/>
            </p:cNvSpPr>
            <p:nvPr/>
          </p:nvSpPr>
          <p:spPr bwMode="auto">
            <a:xfrm>
              <a:off x="919" y="2575"/>
              <a:ext cx="137" cy="89"/>
            </a:xfrm>
            <a:custGeom>
              <a:avLst/>
              <a:gdLst>
                <a:gd name="T0" fmla="*/ 87 w 137"/>
                <a:gd name="T1" fmla="*/ 88 h 89"/>
                <a:gd name="T2" fmla="*/ 95 w 137"/>
                <a:gd name="T3" fmla="*/ 82 h 89"/>
                <a:gd name="T4" fmla="*/ 109 w 137"/>
                <a:gd name="T5" fmla="*/ 69 h 89"/>
                <a:gd name="T6" fmla="*/ 128 w 137"/>
                <a:gd name="T7" fmla="*/ 53 h 89"/>
                <a:gd name="T8" fmla="*/ 136 w 137"/>
                <a:gd name="T9" fmla="*/ 49 h 89"/>
                <a:gd name="T10" fmla="*/ 126 w 137"/>
                <a:gd name="T11" fmla="*/ 38 h 89"/>
                <a:gd name="T12" fmla="*/ 116 w 137"/>
                <a:gd name="T13" fmla="*/ 27 h 89"/>
                <a:gd name="T14" fmla="*/ 103 w 137"/>
                <a:gd name="T15" fmla="*/ 17 h 89"/>
                <a:gd name="T16" fmla="*/ 89 w 137"/>
                <a:gd name="T17" fmla="*/ 9 h 89"/>
                <a:gd name="T18" fmla="*/ 76 w 137"/>
                <a:gd name="T19" fmla="*/ 4 h 89"/>
                <a:gd name="T20" fmla="*/ 60 w 137"/>
                <a:gd name="T21" fmla="*/ 1 h 89"/>
                <a:gd name="T22" fmla="*/ 47 w 137"/>
                <a:gd name="T23" fmla="*/ 0 h 89"/>
                <a:gd name="T24" fmla="*/ 47 w 137"/>
                <a:gd name="T25" fmla="*/ 0 h 89"/>
                <a:gd name="T26" fmla="*/ 36 w 137"/>
                <a:gd name="T27" fmla="*/ 4 h 89"/>
                <a:gd name="T28" fmla="*/ 25 w 137"/>
                <a:gd name="T29" fmla="*/ 9 h 89"/>
                <a:gd name="T30" fmla="*/ 16 w 137"/>
                <a:gd name="T31" fmla="*/ 17 h 89"/>
                <a:gd name="T32" fmla="*/ 7 w 137"/>
                <a:gd name="T33" fmla="*/ 27 h 89"/>
                <a:gd name="T34" fmla="*/ 0 w 137"/>
                <a:gd name="T35" fmla="*/ 35 h 89"/>
                <a:gd name="T36" fmla="*/ 87 w 137"/>
                <a:gd name="T37" fmla="*/ 88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7"/>
                <a:gd name="T58" fmla="*/ 0 h 89"/>
                <a:gd name="T59" fmla="*/ 137 w 137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7" h="89">
                  <a:moveTo>
                    <a:pt x="87" y="88"/>
                  </a:moveTo>
                  <a:lnTo>
                    <a:pt x="95" y="82"/>
                  </a:lnTo>
                  <a:lnTo>
                    <a:pt x="109" y="69"/>
                  </a:lnTo>
                  <a:lnTo>
                    <a:pt x="128" y="53"/>
                  </a:lnTo>
                  <a:lnTo>
                    <a:pt x="136" y="49"/>
                  </a:lnTo>
                  <a:lnTo>
                    <a:pt x="126" y="38"/>
                  </a:lnTo>
                  <a:lnTo>
                    <a:pt x="116" y="27"/>
                  </a:lnTo>
                  <a:lnTo>
                    <a:pt x="103" y="17"/>
                  </a:lnTo>
                  <a:lnTo>
                    <a:pt x="89" y="9"/>
                  </a:lnTo>
                  <a:lnTo>
                    <a:pt x="76" y="4"/>
                  </a:lnTo>
                  <a:lnTo>
                    <a:pt x="60" y="1"/>
                  </a:lnTo>
                  <a:lnTo>
                    <a:pt x="47" y="0"/>
                  </a:lnTo>
                  <a:lnTo>
                    <a:pt x="36" y="4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7" y="27"/>
                  </a:lnTo>
                  <a:lnTo>
                    <a:pt x="0" y="35"/>
                  </a:lnTo>
                  <a:lnTo>
                    <a:pt x="87" y="88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0" name="Freeform 421"/>
            <p:cNvSpPr>
              <a:spLocks/>
            </p:cNvSpPr>
            <p:nvPr/>
          </p:nvSpPr>
          <p:spPr bwMode="auto">
            <a:xfrm>
              <a:off x="919" y="2575"/>
              <a:ext cx="137" cy="89"/>
            </a:xfrm>
            <a:custGeom>
              <a:avLst/>
              <a:gdLst>
                <a:gd name="T0" fmla="*/ 87 w 137"/>
                <a:gd name="T1" fmla="*/ 88 h 89"/>
                <a:gd name="T2" fmla="*/ 95 w 137"/>
                <a:gd name="T3" fmla="*/ 82 h 89"/>
                <a:gd name="T4" fmla="*/ 109 w 137"/>
                <a:gd name="T5" fmla="*/ 69 h 89"/>
                <a:gd name="T6" fmla="*/ 128 w 137"/>
                <a:gd name="T7" fmla="*/ 53 h 89"/>
                <a:gd name="T8" fmla="*/ 136 w 137"/>
                <a:gd name="T9" fmla="*/ 49 h 89"/>
                <a:gd name="T10" fmla="*/ 126 w 137"/>
                <a:gd name="T11" fmla="*/ 38 h 89"/>
                <a:gd name="T12" fmla="*/ 116 w 137"/>
                <a:gd name="T13" fmla="*/ 27 h 89"/>
                <a:gd name="T14" fmla="*/ 103 w 137"/>
                <a:gd name="T15" fmla="*/ 17 h 89"/>
                <a:gd name="T16" fmla="*/ 89 w 137"/>
                <a:gd name="T17" fmla="*/ 9 h 89"/>
                <a:gd name="T18" fmla="*/ 76 w 137"/>
                <a:gd name="T19" fmla="*/ 4 h 89"/>
                <a:gd name="T20" fmla="*/ 60 w 137"/>
                <a:gd name="T21" fmla="*/ 1 h 89"/>
                <a:gd name="T22" fmla="*/ 47 w 137"/>
                <a:gd name="T23" fmla="*/ 0 h 89"/>
                <a:gd name="T24" fmla="*/ 47 w 137"/>
                <a:gd name="T25" fmla="*/ 0 h 89"/>
                <a:gd name="T26" fmla="*/ 36 w 137"/>
                <a:gd name="T27" fmla="*/ 4 h 89"/>
                <a:gd name="T28" fmla="*/ 25 w 137"/>
                <a:gd name="T29" fmla="*/ 9 h 89"/>
                <a:gd name="T30" fmla="*/ 16 w 137"/>
                <a:gd name="T31" fmla="*/ 17 h 89"/>
                <a:gd name="T32" fmla="*/ 7 w 137"/>
                <a:gd name="T33" fmla="*/ 27 h 89"/>
                <a:gd name="T34" fmla="*/ 0 w 137"/>
                <a:gd name="T35" fmla="*/ 35 h 89"/>
                <a:gd name="T36" fmla="*/ 87 w 137"/>
                <a:gd name="T37" fmla="*/ 88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7"/>
                <a:gd name="T58" fmla="*/ 0 h 89"/>
                <a:gd name="T59" fmla="*/ 137 w 137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7" h="89">
                  <a:moveTo>
                    <a:pt x="87" y="88"/>
                  </a:moveTo>
                  <a:lnTo>
                    <a:pt x="95" y="82"/>
                  </a:lnTo>
                  <a:lnTo>
                    <a:pt x="109" y="69"/>
                  </a:lnTo>
                  <a:lnTo>
                    <a:pt x="128" y="53"/>
                  </a:lnTo>
                  <a:lnTo>
                    <a:pt x="136" y="49"/>
                  </a:lnTo>
                  <a:lnTo>
                    <a:pt x="126" y="38"/>
                  </a:lnTo>
                  <a:lnTo>
                    <a:pt x="116" y="27"/>
                  </a:lnTo>
                  <a:lnTo>
                    <a:pt x="103" y="17"/>
                  </a:lnTo>
                  <a:lnTo>
                    <a:pt x="89" y="9"/>
                  </a:lnTo>
                  <a:lnTo>
                    <a:pt x="76" y="4"/>
                  </a:lnTo>
                  <a:lnTo>
                    <a:pt x="60" y="1"/>
                  </a:lnTo>
                  <a:lnTo>
                    <a:pt x="47" y="0"/>
                  </a:lnTo>
                  <a:lnTo>
                    <a:pt x="36" y="4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7" y="27"/>
                  </a:lnTo>
                  <a:lnTo>
                    <a:pt x="0" y="35"/>
                  </a:lnTo>
                  <a:lnTo>
                    <a:pt x="87" y="8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1" name="Freeform 422"/>
            <p:cNvSpPr>
              <a:spLocks/>
            </p:cNvSpPr>
            <p:nvPr/>
          </p:nvSpPr>
          <p:spPr bwMode="auto">
            <a:xfrm>
              <a:off x="919" y="2610"/>
              <a:ext cx="90" cy="58"/>
            </a:xfrm>
            <a:custGeom>
              <a:avLst/>
              <a:gdLst>
                <a:gd name="T0" fmla="*/ 0 w 90"/>
                <a:gd name="T1" fmla="*/ 3 h 58"/>
                <a:gd name="T2" fmla="*/ 4 w 90"/>
                <a:gd name="T3" fmla="*/ 14 h 58"/>
                <a:gd name="T4" fmla="*/ 9 w 90"/>
                <a:gd name="T5" fmla="*/ 26 h 58"/>
                <a:gd name="T6" fmla="*/ 17 w 90"/>
                <a:gd name="T7" fmla="*/ 35 h 58"/>
                <a:gd name="T8" fmla="*/ 24 w 90"/>
                <a:gd name="T9" fmla="*/ 42 h 58"/>
                <a:gd name="T10" fmla="*/ 34 w 90"/>
                <a:gd name="T11" fmla="*/ 49 h 58"/>
                <a:gd name="T12" fmla="*/ 45 w 90"/>
                <a:gd name="T13" fmla="*/ 54 h 58"/>
                <a:gd name="T14" fmla="*/ 56 w 90"/>
                <a:gd name="T15" fmla="*/ 56 h 58"/>
                <a:gd name="T16" fmla="*/ 67 w 90"/>
                <a:gd name="T17" fmla="*/ 57 h 58"/>
                <a:gd name="T18" fmla="*/ 79 w 90"/>
                <a:gd name="T19" fmla="*/ 55 h 58"/>
                <a:gd name="T20" fmla="*/ 89 w 90"/>
                <a:gd name="T21" fmla="*/ 53 h 58"/>
                <a:gd name="T22" fmla="*/ 89 w 90"/>
                <a:gd name="T23" fmla="*/ 53 h 58"/>
                <a:gd name="T24" fmla="*/ 78 w 90"/>
                <a:gd name="T25" fmla="*/ 40 h 58"/>
                <a:gd name="T26" fmla="*/ 66 w 90"/>
                <a:gd name="T27" fmla="*/ 28 h 58"/>
                <a:gd name="T28" fmla="*/ 52 w 90"/>
                <a:gd name="T29" fmla="*/ 18 h 58"/>
                <a:gd name="T30" fmla="*/ 39 w 90"/>
                <a:gd name="T31" fmla="*/ 11 h 58"/>
                <a:gd name="T32" fmla="*/ 24 w 90"/>
                <a:gd name="T33" fmla="*/ 5 h 58"/>
                <a:gd name="T34" fmla="*/ 8 w 90"/>
                <a:gd name="T35" fmla="*/ 1 h 58"/>
                <a:gd name="T36" fmla="*/ 0 w 90"/>
                <a:gd name="T37" fmla="*/ 0 h 58"/>
                <a:gd name="T38" fmla="*/ 0 w 90"/>
                <a:gd name="T39" fmla="*/ 3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0"/>
                <a:gd name="T61" fmla="*/ 0 h 58"/>
                <a:gd name="T62" fmla="*/ 90 w 90"/>
                <a:gd name="T63" fmla="*/ 58 h 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0" h="58">
                  <a:moveTo>
                    <a:pt x="0" y="3"/>
                  </a:moveTo>
                  <a:lnTo>
                    <a:pt x="4" y="14"/>
                  </a:lnTo>
                  <a:lnTo>
                    <a:pt x="9" y="26"/>
                  </a:lnTo>
                  <a:lnTo>
                    <a:pt x="17" y="35"/>
                  </a:lnTo>
                  <a:lnTo>
                    <a:pt x="24" y="42"/>
                  </a:lnTo>
                  <a:lnTo>
                    <a:pt x="34" y="49"/>
                  </a:lnTo>
                  <a:lnTo>
                    <a:pt x="45" y="54"/>
                  </a:lnTo>
                  <a:lnTo>
                    <a:pt x="56" y="56"/>
                  </a:lnTo>
                  <a:lnTo>
                    <a:pt x="67" y="57"/>
                  </a:lnTo>
                  <a:lnTo>
                    <a:pt x="79" y="55"/>
                  </a:lnTo>
                  <a:lnTo>
                    <a:pt x="89" y="53"/>
                  </a:lnTo>
                  <a:lnTo>
                    <a:pt x="78" y="40"/>
                  </a:lnTo>
                  <a:lnTo>
                    <a:pt x="66" y="28"/>
                  </a:lnTo>
                  <a:lnTo>
                    <a:pt x="52" y="18"/>
                  </a:lnTo>
                  <a:lnTo>
                    <a:pt x="39" y="11"/>
                  </a:lnTo>
                  <a:lnTo>
                    <a:pt x="24" y="5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2" name="Freeform 423"/>
            <p:cNvSpPr>
              <a:spLocks/>
            </p:cNvSpPr>
            <p:nvPr/>
          </p:nvSpPr>
          <p:spPr bwMode="auto">
            <a:xfrm>
              <a:off x="919" y="2610"/>
              <a:ext cx="90" cy="58"/>
            </a:xfrm>
            <a:custGeom>
              <a:avLst/>
              <a:gdLst>
                <a:gd name="T0" fmla="*/ 0 w 90"/>
                <a:gd name="T1" fmla="*/ 3 h 58"/>
                <a:gd name="T2" fmla="*/ 4 w 90"/>
                <a:gd name="T3" fmla="*/ 14 h 58"/>
                <a:gd name="T4" fmla="*/ 9 w 90"/>
                <a:gd name="T5" fmla="*/ 26 h 58"/>
                <a:gd name="T6" fmla="*/ 17 w 90"/>
                <a:gd name="T7" fmla="*/ 35 h 58"/>
                <a:gd name="T8" fmla="*/ 24 w 90"/>
                <a:gd name="T9" fmla="*/ 42 h 58"/>
                <a:gd name="T10" fmla="*/ 34 w 90"/>
                <a:gd name="T11" fmla="*/ 49 h 58"/>
                <a:gd name="T12" fmla="*/ 45 w 90"/>
                <a:gd name="T13" fmla="*/ 54 h 58"/>
                <a:gd name="T14" fmla="*/ 56 w 90"/>
                <a:gd name="T15" fmla="*/ 56 h 58"/>
                <a:gd name="T16" fmla="*/ 67 w 90"/>
                <a:gd name="T17" fmla="*/ 57 h 58"/>
                <a:gd name="T18" fmla="*/ 79 w 90"/>
                <a:gd name="T19" fmla="*/ 55 h 58"/>
                <a:gd name="T20" fmla="*/ 89 w 90"/>
                <a:gd name="T21" fmla="*/ 53 h 58"/>
                <a:gd name="T22" fmla="*/ 89 w 90"/>
                <a:gd name="T23" fmla="*/ 53 h 58"/>
                <a:gd name="T24" fmla="*/ 78 w 90"/>
                <a:gd name="T25" fmla="*/ 40 h 58"/>
                <a:gd name="T26" fmla="*/ 66 w 90"/>
                <a:gd name="T27" fmla="*/ 28 h 58"/>
                <a:gd name="T28" fmla="*/ 52 w 90"/>
                <a:gd name="T29" fmla="*/ 18 h 58"/>
                <a:gd name="T30" fmla="*/ 39 w 90"/>
                <a:gd name="T31" fmla="*/ 11 h 58"/>
                <a:gd name="T32" fmla="*/ 24 w 90"/>
                <a:gd name="T33" fmla="*/ 5 h 58"/>
                <a:gd name="T34" fmla="*/ 8 w 90"/>
                <a:gd name="T35" fmla="*/ 1 h 58"/>
                <a:gd name="T36" fmla="*/ 0 w 90"/>
                <a:gd name="T37" fmla="*/ 0 h 58"/>
                <a:gd name="T38" fmla="*/ 0 w 90"/>
                <a:gd name="T39" fmla="*/ 3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0"/>
                <a:gd name="T61" fmla="*/ 0 h 58"/>
                <a:gd name="T62" fmla="*/ 90 w 90"/>
                <a:gd name="T63" fmla="*/ 58 h 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0" h="58">
                  <a:moveTo>
                    <a:pt x="0" y="3"/>
                  </a:moveTo>
                  <a:lnTo>
                    <a:pt x="4" y="14"/>
                  </a:lnTo>
                  <a:lnTo>
                    <a:pt x="9" y="26"/>
                  </a:lnTo>
                  <a:lnTo>
                    <a:pt x="17" y="35"/>
                  </a:lnTo>
                  <a:lnTo>
                    <a:pt x="24" y="42"/>
                  </a:lnTo>
                  <a:lnTo>
                    <a:pt x="34" y="49"/>
                  </a:lnTo>
                  <a:lnTo>
                    <a:pt x="45" y="54"/>
                  </a:lnTo>
                  <a:lnTo>
                    <a:pt x="56" y="56"/>
                  </a:lnTo>
                  <a:lnTo>
                    <a:pt x="67" y="57"/>
                  </a:lnTo>
                  <a:lnTo>
                    <a:pt x="79" y="55"/>
                  </a:lnTo>
                  <a:lnTo>
                    <a:pt x="89" y="53"/>
                  </a:lnTo>
                  <a:lnTo>
                    <a:pt x="78" y="40"/>
                  </a:lnTo>
                  <a:lnTo>
                    <a:pt x="66" y="28"/>
                  </a:lnTo>
                  <a:lnTo>
                    <a:pt x="52" y="18"/>
                  </a:lnTo>
                  <a:lnTo>
                    <a:pt x="39" y="11"/>
                  </a:lnTo>
                  <a:lnTo>
                    <a:pt x="24" y="5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3" name="Freeform 424"/>
            <p:cNvSpPr>
              <a:spLocks/>
            </p:cNvSpPr>
            <p:nvPr/>
          </p:nvSpPr>
          <p:spPr bwMode="auto">
            <a:xfrm>
              <a:off x="768" y="2638"/>
              <a:ext cx="87" cy="55"/>
            </a:xfrm>
            <a:custGeom>
              <a:avLst/>
              <a:gdLst>
                <a:gd name="T0" fmla="*/ 3 w 87"/>
                <a:gd name="T1" fmla="*/ 7 h 55"/>
                <a:gd name="T2" fmla="*/ 10 w 87"/>
                <a:gd name="T3" fmla="*/ 18 h 55"/>
                <a:gd name="T4" fmla="*/ 19 w 87"/>
                <a:gd name="T5" fmla="*/ 29 h 55"/>
                <a:gd name="T6" fmla="*/ 30 w 87"/>
                <a:gd name="T7" fmla="*/ 38 h 55"/>
                <a:gd name="T8" fmla="*/ 40 w 87"/>
                <a:gd name="T9" fmla="*/ 45 h 55"/>
                <a:gd name="T10" fmla="*/ 53 w 87"/>
                <a:gd name="T11" fmla="*/ 49 h 55"/>
                <a:gd name="T12" fmla="*/ 65 w 87"/>
                <a:gd name="T13" fmla="*/ 52 h 55"/>
                <a:gd name="T14" fmla="*/ 80 w 87"/>
                <a:gd name="T15" fmla="*/ 54 h 55"/>
                <a:gd name="T16" fmla="*/ 86 w 87"/>
                <a:gd name="T17" fmla="*/ 52 h 55"/>
                <a:gd name="T18" fmla="*/ 86 w 87"/>
                <a:gd name="T19" fmla="*/ 52 h 55"/>
                <a:gd name="T20" fmla="*/ 78 w 87"/>
                <a:gd name="T21" fmla="*/ 40 h 55"/>
                <a:gd name="T22" fmla="*/ 68 w 87"/>
                <a:gd name="T23" fmla="*/ 30 h 55"/>
                <a:gd name="T24" fmla="*/ 56 w 87"/>
                <a:gd name="T25" fmla="*/ 20 h 55"/>
                <a:gd name="T26" fmla="*/ 43 w 87"/>
                <a:gd name="T27" fmla="*/ 12 h 55"/>
                <a:gd name="T28" fmla="*/ 30 w 87"/>
                <a:gd name="T29" fmla="*/ 7 h 55"/>
                <a:gd name="T30" fmla="*/ 15 w 87"/>
                <a:gd name="T31" fmla="*/ 2 h 55"/>
                <a:gd name="T32" fmla="*/ 0 w 87"/>
                <a:gd name="T33" fmla="*/ 0 h 55"/>
                <a:gd name="T34" fmla="*/ 3 w 87"/>
                <a:gd name="T35" fmla="*/ 7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7"/>
                <a:gd name="T55" fmla="*/ 0 h 55"/>
                <a:gd name="T56" fmla="*/ 87 w 87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7" h="55">
                  <a:moveTo>
                    <a:pt x="3" y="7"/>
                  </a:moveTo>
                  <a:lnTo>
                    <a:pt x="10" y="18"/>
                  </a:lnTo>
                  <a:lnTo>
                    <a:pt x="19" y="29"/>
                  </a:lnTo>
                  <a:lnTo>
                    <a:pt x="30" y="38"/>
                  </a:lnTo>
                  <a:lnTo>
                    <a:pt x="40" y="45"/>
                  </a:lnTo>
                  <a:lnTo>
                    <a:pt x="53" y="49"/>
                  </a:lnTo>
                  <a:lnTo>
                    <a:pt x="65" y="52"/>
                  </a:lnTo>
                  <a:lnTo>
                    <a:pt x="80" y="54"/>
                  </a:lnTo>
                  <a:lnTo>
                    <a:pt x="86" y="52"/>
                  </a:lnTo>
                  <a:lnTo>
                    <a:pt x="78" y="40"/>
                  </a:lnTo>
                  <a:lnTo>
                    <a:pt x="68" y="30"/>
                  </a:lnTo>
                  <a:lnTo>
                    <a:pt x="56" y="20"/>
                  </a:lnTo>
                  <a:lnTo>
                    <a:pt x="43" y="12"/>
                  </a:lnTo>
                  <a:lnTo>
                    <a:pt x="30" y="7"/>
                  </a:lnTo>
                  <a:lnTo>
                    <a:pt x="15" y="2"/>
                  </a:lnTo>
                  <a:lnTo>
                    <a:pt x="0" y="0"/>
                  </a:lnTo>
                  <a:lnTo>
                    <a:pt x="3" y="7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4" name="Freeform 425"/>
            <p:cNvSpPr>
              <a:spLocks/>
            </p:cNvSpPr>
            <p:nvPr/>
          </p:nvSpPr>
          <p:spPr bwMode="auto">
            <a:xfrm>
              <a:off x="768" y="2638"/>
              <a:ext cx="87" cy="55"/>
            </a:xfrm>
            <a:custGeom>
              <a:avLst/>
              <a:gdLst>
                <a:gd name="T0" fmla="*/ 3 w 87"/>
                <a:gd name="T1" fmla="*/ 7 h 55"/>
                <a:gd name="T2" fmla="*/ 10 w 87"/>
                <a:gd name="T3" fmla="*/ 18 h 55"/>
                <a:gd name="T4" fmla="*/ 19 w 87"/>
                <a:gd name="T5" fmla="*/ 29 h 55"/>
                <a:gd name="T6" fmla="*/ 30 w 87"/>
                <a:gd name="T7" fmla="*/ 38 h 55"/>
                <a:gd name="T8" fmla="*/ 40 w 87"/>
                <a:gd name="T9" fmla="*/ 45 h 55"/>
                <a:gd name="T10" fmla="*/ 53 w 87"/>
                <a:gd name="T11" fmla="*/ 49 h 55"/>
                <a:gd name="T12" fmla="*/ 65 w 87"/>
                <a:gd name="T13" fmla="*/ 52 h 55"/>
                <a:gd name="T14" fmla="*/ 80 w 87"/>
                <a:gd name="T15" fmla="*/ 54 h 55"/>
                <a:gd name="T16" fmla="*/ 86 w 87"/>
                <a:gd name="T17" fmla="*/ 52 h 55"/>
                <a:gd name="T18" fmla="*/ 86 w 87"/>
                <a:gd name="T19" fmla="*/ 52 h 55"/>
                <a:gd name="T20" fmla="*/ 78 w 87"/>
                <a:gd name="T21" fmla="*/ 40 h 55"/>
                <a:gd name="T22" fmla="*/ 68 w 87"/>
                <a:gd name="T23" fmla="*/ 30 h 55"/>
                <a:gd name="T24" fmla="*/ 56 w 87"/>
                <a:gd name="T25" fmla="*/ 20 h 55"/>
                <a:gd name="T26" fmla="*/ 43 w 87"/>
                <a:gd name="T27" fmla="*/ 12 h 55"/>
                <a:gd name="T28" fmla="*/ 30 w 87"/>
                <a:gd name="T29" fmla="*/ 7 h 55"/>
                <a:gd name="T30" fmla="*/ 15 w 87"/>
                <a:gd name="T31" fmla="*/ 2 h 55"/>
                <a:gd name="T32" fmla="*/ 0 w 87"/>
                <a:gd name="T33" fmla="*/ 0 h 55"/>
                <a:gd name="T34" fmla="*/ 3 w 87"/>
                <a:gd name="T35" fmla="*/ 7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7"/>
                <a:gd name="T55" fmla="*/ 0 h 55"/>
                <a:gd name="T56" fmla="*/ 87 w 87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7" h="55">
                  <a:moveTo>
                    <a:pt x="3" y="7"/>
                  </a:moveTo>
                  <a:lnTo>
                    <a:pt x="10" y="18"/>
                  </a:lnTo>
                  <a:lnTo>
                    <a:pt x="19" y="29"/>
                  </a:lnTo>
                  <a:lnTo>
                    <a:pt x="30" y="38"/>
                  </a:lnTo>
                  <a:lnTo>
                    <a:pt x="40" y="45"/>
                  </a:lnTo>
                  <a:lnTo>
                    <a:pt x="53" y="49"/>
                  </a:lnTo>
                  <a:lnTo>
                    <a:pt x="65" y="52"/>
                  </a:lnTo>
                  <a:lnTo>
                    <a:pt x="80" y="54"/>
                  </a:lnTo>
                  <a:lnTo>
                    <a:pt x="86" y="52"/>
                  </a:lnTo>
                  <a:lnTo>
                    <a:pt x="78" y="40"/>
                  </a:lnTo>
                  <a:lnTo>
                    <a:pt x="68" y="30"/>
                  </a:lnTo>
                  <a:lnTo>
                    <a:pt x="56" y="20"/>
                  </a:lnTo>
                  <a:lnTo>
                    <a:pt x="43" y="12"/>
                  </a:lnTo>
                  <a:lnTo>
                    <a:pt x="30" y="7"/>
                  </a:lnTo>
                  <a:lnTo>
                    <a:pt x="15" y="2"/>
                  </a:lnTo>
                  <a:lnTo>
                    <a:pt x="0" y="0"/>
                  </a:lnTo>
                  <a:lnTo>
                    <a:pt x="3" y="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5" name="Freeform 426"/>
            <p:cNvSpPr>
              <a:spLocks/>
            </p:cNvSpPr>
            <p:nvPr/>
          </p:nvSpPr>
          <p:spPr bwMode="auto">
            <a:xfrm>
              <a:off x="862" y="2621"/>
              <a:ext cx="132" cy="103"/>
            </a:xfrm>
            <a:custGeom>
              <a:avLst/>
              <a:gdLst>
                <a:gd name="T0" fmla="*/ 131 w 132"/>
                <a:gd name="T1" fmla="*/ 30 h 103"/>
                <a:gd name="T2" fmla="*/ 126 w 132"/>
                <a:gd name="T3" fmla="*/ 26 h 103"/>
                <a:gd name="T4" fmla="*/ 108 w 132"/>
                <a:gd name="T5" fmla="*/ 14 h 103"/>
                <a:gd name="T6" fmla="*/ 95 w 132"/>
                <a:gd name="T7" fmla="*/ 6 h 103"/>
                <a:gd name="T8" fmla="*/ 81 w 132"/>
                <a:gd name="T9" fmla="*/ 0 h 103"/>
                <a:gd name="T10" fmla="*/ 75 w 132"/>
                <a:gd name="T11" fmla="*/ 1 h 103"/>
                <a:gd name="T12" fmla="*/ 69 w 132"/>
                <a:gd name="T13" fmla="*/ 5 h 103"/>
                <a:gd name="T14" fmla="*/ 58 w 132"/>
                <a:gd name="T15" fmla="*/ 12 h 103"/>
                <a:gd name="T16" fmla="*/ 38 w 132"/>
                <a:gd name="T17" fmla="*/ 27 h 103"/>
                <a:gd name="T18" fmla="*/ 13 w 132"/>
                <a:gd name="T19" fmla="*/ 47 h 103"/>
                <a:gd name="T20" fmla="*/ 2 w 132"/>
                <a:gd name="T21" fmla="*/ 60 h 103"/>
                <a:gd name="T22" fmla="*/ 0 w 132"/>
                <a:gd name="T23" fmla="*/ 64 h 103"/>
                <a:gd name="T24" fmla="*/ 0 w 132"/>
                <a:gd name="T25" fmla="*/ 67 h 103"/>
                <a:gd name="T26" fmla="*/ 3 w 132"/>
                <a:gd name="T27" fmla="*/ 76 h 103"/>
                <a:gd name="T28" fmla="*/ 10 w 132"/>
                <a:gd name="T29" fmla="*/ 84 h 103"/>
                <a:gd name="T30" fmla="*/ 19 w 132"/>
                <a:gd name="T31" fmla="*/ 91 h 103"/>
                <a:gd name="T32" fmla="*/ 29 w 132"/>
                <a:gd name="T33" fmla="*/ 96 h 103"/>
                <a:gd name="T34" fmla="*/ 39 w 132"/>
                <a:gd name="T35" fmla="*/ 102 h 103"/>
                <a:gd name="T36" fmla="*/ 131 w 132"/>
                <a:gd name="T37" fmla="*/ 30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2"/>
                <a:gd name="T58" fmla="*/ 0 h 103"/>
                <a:gd name="T59" fmla="*/ 132 w 132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2" h="103">
                  <a:moveTo>
                    <a:pt x="131" y="30"/>
                  </a:moveTo>
                  <a:lnTo>
                    <a:pt x="126" y="26"/>
                  </a:lnTo>
                  <a:lnTo>
                    <a:pt x="108" y="14"/>
                  </a:lnTo>
                  <a:lnTo>
                    <a:pt x="95" y="6"/>
                  </a:lnTo>
                  <a:lnTo>
                    <a:pt x="81" y="0"/>
                  </a:lnTo>
                  <a:lnTo>
                    <a:pt x="75" y="1"/>
                  </a:lnTo>
                  <a:lnTo>
                    <a:pt x="69" y="5"/>
                  </a:lnTo>
                  <a:lnTo>
                    <a:pt x="58" y="12"/>
                  </a:lnTo>
                  <a:lnTo>
                    <a:pt x="38" y="27"/>
                  </a:lnTo>
                  <a:lnTo>
                    <a:pt x="13" y="47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3" y="76"/>
                  </a:lnTo>
                  <a:lnTo>
                    <a:pt x="10" y="84"/>
                  </a:lnTo>
                  <a:lnTo>
                    <a:pt x="19" y="91"/>
                  </a:lnTo>
                  <a:lnTo>
                    <a:pt x="29" y="96"/>
                  </a:lnTo>
                  <a:lnTo>
                    <a:pt x="39" y="102"/>
                  </a:lnTo>
                  <a:lnTo>
                    <a:pt x="131" y="30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6" name="Freeform 427"/>
            <p:cNvSpPr>
              <a:spLocks/>
            </p:cNvSpPr>
            <p:nvPr/>
          </p:nvSpPr>
          <p:spPr bwMode="auto">
            <a:xfrm>
              <a:off x="862" y="2621"/>
              <a:ext cx="132" cy="103"/>
            </a:xfrm>
            <a:custGeom>
              <a:avLst/>
              <a:gdLst>
                <a:gd name="T0" fmla="*/ 131 w 132"/>
                <a:gd name="T1" fmla="*/ 30 h 103"/>
                <a:gd name="T2" fmla="*/ 126 w 132"/>
                <a:gd name="T3" fmla="*/ 26 h 103"/>
                <a:gd name="T4" fmla="*/ 108 w 132"/>
                <a:gd name="T5" fmla="*/ 14 h 103"/>
                <a:gd name="T6" fmla="*/ 95 w 132"/>
                <a:gd name="T7" fmla="*/ 6 h 103"/>
                <a:gd name="T8" fmla="*/ 81 w 132"/>
                <a:gd name="T9" fmla="*/ 0 h 103"/>
                <a:gd name="T10" fmla="*/ 75 w 132"/>
                <a:gd name="T11" fmla="*/ 1 h 103"/>
                <a:gd name="T12" fmla="*/ 69 w 132"/>
                <a:gd name="T13" fmla="*/ 5 h 103"/>
                <a:gd name="T14" fmla="*/ 58 w 132"/>
                <a:gd name="T15" fmla="*/ 12 h 103"/>
                <a:gd name="T16" fmla="*/ 38 w 132"/>
                <a:gd name="T17" fmla="*/ 27 h 103"/>
                <a:gd name="T18" fmla="*/ 13 w 132"/>
                <a:gd name="T19" fmla="*/ 47 h 103"/>
                <a:gd name="T20" fmla="*/ 2 w 132"/>
                <a:gd name="T21" fmla="*/ 60 h 103"/>
                <a:gd name="T22" fmla="*/ 0 w 132"/>
                <a:gd name="T23" fmla="*/ 64 h 103"/>
                <a:gd name="T24" fmla="*/ 0 w 132"/>
                <a:gd name="T25" fmla="*/ 67 h 103"/>
                <a:gd name="T26" fmla="*/ 3 w 132"/>
                <a:gd name="T27" fmla="*/ 76 h 103"/>
                <a:gd name="T28" fmla="*/ 10 w 132"/>
                <a:gd name="T29" fmla="*/ 84 h 103"/>
                <a:gd name="T30" fmla="*/ 19 w 132"/>
                <a:gd name="T31" fmla="*/ 91 h 103"/>
                <a:gd name="T32" fmla="*/ 29 w 132"/>
                <a:gd name="T33" fmla="*/ 96 h 103"/>
                <a:gd name="T34" fmla="*/ 39 w 132"/>
                <a:gd name="T35" fmla="*/ 102 h 103"/>
                <a:gd name="T36" fmla="*/ 131 w 132"/>
                <a:gd name="T37" fmla="*/ 30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2"/>
                <a:gd name="T58" fmla="*/ 0 h 103"/>
                <a:gd name="T59" fmla="*/ 132 w 132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2" h="103">
                  <a:moveTo>
                    <a:pt x="131" y="30"/>
                  </a:moveTo>
                  <a:lnTo>
                    <a:pt x="126" y="26"/>
                  </a:lnTo>
                  <a:lnTo>
                    <a:pt x="108" y="14"/>
                  </a:lnTo>
                  <a:lnTo>
                    <a:pt x="95" y="6"/>
                  </a:lnTo>
                  <a:lnTo>
                    <a:pt x="81" y="0"/>
                  </a:lnTo>
                  <a:lnTo>
                    <a:pt x="75" y="1"/>
                  </a:lnTo>
                  <a:lnTo>
                    <a:pt x="69" y="5"/>
                  </a:lnTo>
                  <a:lnTo>
                    <a:pt x="58" y="12"/>
                  </a:lnTo>
                  <a:lnTo>
                    <a:pt x="38" y="27"/>
                  </a:lnTo>
                  <a:lnTo>
                    <a:pt x="13" y="47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3" y="76"/>
                  </a:lnTo>
                  <a:lnTo>
                    <a:pt x="10" y="84"/>
                  </a:lnTo>
                  <a:lnTo>
                    <a:pt x="19" y="91"/>
                  </a:lnTo>
                  <a:lnTo>
                    <a:pt x="29" y="96"/>
                  </a:lnTo>
                  <a:lnTo>
                    <a:pt x="39" y="102"/>
                  </a:lnTo>
                  <a:lnTo>
                    <a:pt x="131" y="3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7" name="Freeform 428"/>
            <p:cNvSpPr>
              <a:spLocks/>
            </p:cNvSpPr>
            <p:nvPr/>
          </p:nvSpPr>
          <p:spPr bwMode="auto">
            <a:xfrm>
              <a:off x="901" y="2650"/>
              <a:ext cx="95" cy="75"/>
            </a:xfrm>
            <a:custGeom>
              <a:avLst/>
              <a:gdLst>
                <a:gd name="T0" fmla="*/ 94 w 95"/>
                <a:gd name="T1" fmla="*/ 3 h 75"/>
                <a:gd name="T2" fmla="*/ 92 w 95"/>
                <a:gd name="T3" fmla="*/ 10 h 75"/>
                <a:gd name="T4" fmla="*/ 87 w 95"/>
                <a:gd name="T5" fmla="*/ 18 h 75"/>
                <a:gd name="T6" fmla="*/ 79 w 95"/>
                <a:gd name="T7" fmla="*/ 29 h 75"/>
                <a:gd name="T8" fmla="*/ 70 w 95"/>
                <a:gd name="T9" fmla="*/ 40 h 75"/>
                <a:gd name="T10" fmla="*/ 57 w 95"/>
                <a:gd name="T11" fmla="*/ 49 h 75"/>
                <a:gd name="T12" fmla="*/ 43 w 95"/>
                <a:gd name="T13" fmla="*/ 61 h 75"/>
                <a:gd name="T14" fmla="*/ 26 w 95"/>
                <a:gd name="T15" fmla="*/ 70 h 75"/>
                <a:gd name="T16" fmla="*/ 11 w 95"/>
                <a:gd name="T17" fmla="*/ 74 h 75"/>
                <a:gd name="T18" fmla="*/ 4 w 95"/>
                <a:gd name="T19" fmla="*/ 73 h 75"/>
                <a:gd name="T20" fmla="*/ 4 w 95"/>
                <a:gd name="T21" fmla="*/ 74 h 75"/>
                <a:gd name="T22" fmla="*/ 0 w 95"/>
                <a:gd name="T23" fmla="*/ 71 h 75"/>
                <a:gd name="T24" fmla="*/ 0 w 95"/>
                <a:gd name="T25" fmla="*/ 70 h 75"/>
                <a:gd name="T26" fmla="*/ 0 w 95"/>
                <a:gd name="T27" fmla="*/ 68 h 75"/>
                <a:gd name="T28" fmla="*/ 10 w 95"/>
                <a:gd name="T29" fmla="*/ 55 h 75"/>
                <a:gd name="T30" fmla="*/ 26 w 95"/>
                <a:gd name="T31" fmla="*/ 40 h 75"/>
                <a:gd name="T32" fmla="*/ 40 w 95"/>
                <a:gd name="T33" fmla="*/ 28 h 75"/>
                <a:gd name="T34" fmla="*/ 57 w 95"/>
                <a:gd name="T35" fmla="*/ 17 h 75"/>
                <a:gd name="T36" fmla="*/ 74 w 95"/>
                <a:gd name="T37" fmla="*/ 9 h 75"/>
                <a:gd name="T38" fmla="*/ 92 w 95"/>
                <a:gd name="T39" fmla="*/ 0 h 75"/>
                <a:gd name="T40" fmla="*/ 94 w 95"/>
                <a:gd name="T41" fmla="*/ 3 h 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5"/>
                <a:gd name="T64" fmla="*/ 0 h 75"/>
                <a:gd name="T65" fmla="*/ 95 w 95"/>
                <a:gd name="T66" fmla="*/ 75 h 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5" h="75">
                  <a:moveTo>
                    <a:pt x="94" y="3"/>
                  </a:moveTo>
                  <a:lnTo>
                    <a:pt x="92" y="10"/>
                  </a:lnTo>
                  <a:lnTo>
                    <a:pt x="87" y="18"/>
                  </a:lnTo>
                  <a:lnTo>
                    <a:pt x="79" y="29"/>
                  </a:lnTo>
                  <a:lnTo>
                    <a:pt x="70" y="40"/>
                  </a:lnTo>
                  <a:lnTo>
                    <a:pt x="57" y="49"/>
                  </a:lnTo>
                  <a:lnTo>
                    <a:pt x="43" y="61"/>
                  </a:lnTo>
                  <a:lnTo>
                    <a:pt x="26" y="70"/>
                  </a:lnTo>
                  <a:lnTo>
                    <a:pt x="11" y="74"/>
                  </a:lnTo>
                  <a:lnTo>
                    <a:pt x="4" y="73"/>
                  </a:lnTo>
                  <a:lnTo>
                    <a:pt x="4" y="74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10" y="55"/>
                  </a:lnTo>
                  <a:lnTo>
                    <a:pt x="26" y="40"/>
                  </a:lnTo>
                  <a:lnTo>
                    <a:pt x="40" y="28"/>
                  </a:lnTo>
                  <a:lnTo>
                    <a:pt x="57" y="17"/>
                  </a:lnTo>
                  <a:lnTo>
                    <a:pt x="74" y="9"/>
                  </a:lnTo>
                  <a:lnTo>
                    <a:pt x="92" y="0"/>
                  </a:lnTo>
                  <a:lnTo>
                    <a:pt x="94" y="3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8" name="Freeform 429"/>
            <p:cNvSpPr>
              <a:spLocks/>
            </p:cNvSpPr>
            <p:nvPr/>
          </p:nvSpPr>
          <p:spPr bwMode="auto">
            <a:xfrm>
              <a:off x="901" y="2650"/>
              <a:ext cx="95" cy="75"/>
            </a:xfrm>
            <a:custGeom>
              <a:avLst/>
              <a:gdLst>
                <a:gd name="T0" fmla="*/ 94 w 95"/>
                <a:gd name="T1" fmla="*/ 3 h 75"/>
                <a:gd name="T2" fmla="*/ 92 w 95"/>
                <a:gd name="T3" fmla="*/ 10 h 75"/>
                <a:gd name="T4" fmla="*/ 87 w 95"/>
                <a:gd name="T5" fmla="*/ 18 h 75"/>
                <a:gd name="T6" fmla="*/ 79 w 95"/>
                <a:gd name="T7" fmla="*/ 29 h 75"/>
                <a:gd name="T8" fmla="*/ 70 w 95"/>
                <a:gd name="T9" fmla="*/ 40 h 75"/>
                <a:gd name="T10" fmla="*/ 57 w 95"/>
                <a:gd name="T11" fmla="*/ 49 h 75"/>
                <a:gd name="T12" fmla="*/ 43 w 95"/>
                <a:gd name="T13" fmla="*/ 61 h 75"/>
                <a:gd name="T14" fmla="*/ 26 w 95"/>
                <a:gd name="T15" fmla="*/ 70 h 75"/>
                <a:gd name="T16" fmla="*/ 11 w 95"/>
                <a:gd name="T17" fmla="*/ 74 h 75"/>
                <a:gd name="T18" fmla="*/ 4 w 95"/>
                <a:gd name="T19" fmla="*/ 73 h 75"/>
                <a:gd name="T20" fmla="*/ 4 w 95"/>
                <a:gd name="T21" fmla="*/ 74 h 75"/>
                <a:gd name="T22" fmla="*/ 0 w 95"/>
                <a:gd name="T23" fmla="*/ 71 h 75"/>
                <a:gd name="T24" fmla="*/ 0 w 95"/>
                <a:gd name="T25" fmla="*/ 70 h 75"/>
                <a:gd name="T26" fmla="*/ 0 w 95"/>
                <a:gd name="T27" fmla="*/ 68 h 75"/>
                <a:gd name="T28" fmla="*/ 10 w 95"/>
                <a:gd name="T29" fmla="*/ 55 h 75"/>
                <a:gd name="T30" fmla="*/ 26 w 95"/>
                <a:gd name="T31" fmla="*/ 40 h 75"/>
                <a:gd name="T32" fmla="*/ 40 w 95"/>
                <a:gd name="T33" fmla="*/ 28 h 75"/>
                <a:gd name="T34" fmla="*/ 57 w 95"/>
                <a:gd name="T35" fmla="*/ 17 h 75"/>
                <a:gd name="T36" fmla="*/ 74 w 95"/>
                <a:gd name="T37" fmla="*/ 9 h 75"/>
                <a:gd name="T38" fmla="*/ 92 w 95"/>
                <a:gd name="T39" fmla="*/ 0 h 75"/>
                <a:gd name="T40" fmla="*/ 94 w 95"/>
                <a:gd name="T41" fmla="*/ 3 h 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5"/>
                <a:gd name="T64" fmla="*/ 0 h 75"/>
                <a:gd name="T65" fmla="*/ 95 w 95"/>
                <a:gd name="T66" fmla="*/ 75 h 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5" h="75">
                  <a:moveTo>
                    <a:pt x="94" y="3"/>
                  </a:moveTo>
                  <a:lnTo>
                    <a:pt x="92" y="10"/>
                  </a:lnTo>
                  <a:lnTo>
                    <a:pt x="87" y="18"/>
                  </a:lnTo>
                  <a:lnTo>
                    <a:pt x="79" y="29"/>
                  </a:lnTo>
                  <a:lnTo>
                    <a:pt x="70" y="40"/>
                  </a:lnTo>
                  <a:lnTo>
                    <a:pt x="57" y="49"/>
                  </a:lnTo>
                  <a:lnTo>
                    <a:pt x="43" y="61"/>
                  </a:lnTo>
                  <a:lnTo>
                    <a:pt x="26" y="70"/>
                  </a:lnTo>
                  <a:lnTo>
                    <a:pt x="11" y="74"/>
                  </a:lnTo>
                  <a:lnTo>
                    <a:pt x="4" y="73"/>
                  </a:lnTo>
                  <a:lnTo>
                    <a:pt x="4" y="74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10" y="55"/>
                  </a:lnTo>
                  <a:lnTo>
                    <a:pt x="26" y="40"/>
                  </a:lnTo>
                  <a:lnTo>
                    <a:pt x="40" y="28"/>
                  </a:lnTo>
                  <a:lnTo>
                    <a:pt x="57" y="17"/>
                  </a:lnTo>
                  <a:lnTo>
                    <a:pt x="74" y="9"/>
                  </a:lnTo>
                  <a:lnTo>
                    <a:pt x="92" y="0"/>
                  </a:lnTo>
                  <a:lnTo>
                    <a:pt x="94" y="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9" name="Freeform 430"/>
            <p:cNvSpPr>
              <a:spLocks/>
            </p:cNvSpPr>
            <p:nvPr/>
          </p:nvSpPr>
          <p:spPr bwMode="auto">
            <a:xfrm>
              <a:off x="955" y="2575"/>
              <a:ext cx="93" cy="63"/>
            </a:xfrm>
            <a:custGeom>
              <a:avLst/>
              <a:gdLst>
                <a:gd name="T0" fmla="*/ 0 w 93"/>
                <a:gd name="T1" fmla="*/ 53 h 63"/>
                <a:gd name="T2" fmla="*/ 0 w 93"/>
                <a:gd name="T3" fmla="*/ 47 h 63"/>
                <a:gd name="T4" fmla="*/ 2 w 93"/>
                <a:gd name="T5" fmla="*/ 38 h 63"/>
                <a:gd name="T6" fmla="*/ 5 w 93"/>
                <a:gd name="T7" fmla="*/ 29 h 63"/>
                <a:gd name="T8" fmla="*/ 9 w 93"/>
                <a:gd name="T9" fmla="*/ 20 h 63"/>
                <a:gd name="T10" fmla="*/ 15 w 93"/>
                <a:gd name="T11" fmla="*/ 14 h 63"/>
                <a:gd name="T12" fmla="*/ 23 w 93"/>
                <a:gd name="T13" fmla="*/ 9 h 63"/>
                <a:gd name="T14" fmla="*/ 30 w 93"/>
                <a:gd name="T15" fmla="*/ 5 h 63"/>
                <a:gd name="T16" fmla="*/ 40 w 93"/>
                <a:gd name="T17" fmla="*/ 4 h 63"/>
                <a:gd name="T18" fmla="*/ 48 w 93"/>
                <a:gd name="T19" fmla="*/ 5 h 63"/>
                <a:gd name="T20" fmla="*/ 54 w 93"/>
                <a:gd name="T21" fmla="*/ 8 h 63"/>
                <a:gd name="T22" fmla="*/ 54 w 93"/>
                <a:gd name="T23" fmla="*/ 8 h 63"/>
                <a:gd name="T24" fmla="*/ 58 w 93"/>
                <a:gd name="T25" fmla="*/ 5 h 63"/>
                <a:gd name="T26" fmla="*/ 65 w 93"/>
                <a:gd name="T27" fmla="*/ 1 h 63"/>
                <a:gd name="T28" fmla="*/ 72 w 93"/>
                <a:gd name="T29" fmla="*/ 0 h 63"/>
                <a:gd name="T30" fmla="*/ 80 w 93"/>
                <a:gd name="T31" fmla="*/ 0 h 63"/>
                <a:gd name="T32" fmla="*/ 86 w 93"/>
                <a:gd name="T33" fmla="*/ 1 h 63"/>
                <a:gd name="T34" fmla="*/ 92 w 93"/>
                <a:gd name="T35" fmla="*/ 5 h 63"/>
                <a:gd name="T36" fmla="*/ 92 w 93"/>
                <a:gd name="T37" fmla="*/ 5 h 63"/>
                <a:gd name="T38" fmla="*/ 87 w 93"/>
                <a:gd name="T39" fmla="*/ 14 h 63"/>
                <a:gd name="T40" fmla="*/ 80 w 93"/>
                <a:gd name="T41" fmla="*/ 24 h 63"/>
                <a:gd name="T42" fmla="*/ 70 w 93"/>
                <a:gd name="T43" fmla="*/ 33 h 63"/>
                <a:gd name="T44" fmla="*/ 60 w 93"/>
                <a:gd name="T45" fmla="*/ 41 h 63"/>
                <a:gd name="T46" fmla="*/ 60 w 93"/>
                <a:gd name="T47" fmla="*/ 41 h 63"/>
                <a:gd name="T48" fmla="*/ 58 w 93"/>
                <a:gd name="T49" fmla="*/ 43 h 63"/>
                <a:gd name="T50" fmla="*/ 49 w 93"/>
                <a:gd name="T51" fmla="*/ 50 h 63"/>
                <a:gd name="T52" fmla="*/ 40 w 93"/>
                <a:gd name="T53" fmla="*/ 55 h 63"/>
                <a:gd name="T54" fmla="*/ 30 w 93"/>
                <a:gd name="T55" fmla="*/ 59 h 63"/>
                <a:gd name="T56" fmla="*/ 19 w 93"/>
                <a:gd name="T57" fmla="*/ 62 h 63"/>
                <a:gd name="T58" fmla="*/ 9 w 93"/>
                <a:gd name="T59" fmla="*/ 61 h 63"/>
                <a:gd name="T60" fmla="*/ 0 w 93"/>
                <a:gd name="T61" fmla="*/ 53 h 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3"/>
                <a:gd name="T94" fmla="*/ 0 h 63"/>
                <a:gd name="T95" fmla="*/ 93 w 93"/>
                <a:gd name="T96" fmla="*/ 63 h 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3" h="63">
                  <a:moveTo>
                    <a:pt x="0" y="53"/>
                  </a:moveTo>
                  <a:lnTo>
                    <a:pt x="0" y="47"/>
                  </a:lnTo>
                  <a:lnTo>
                    <a:pt x="2" y="38"/>
                  </a:lnTo>
                  <a:lnTo>
                    <a:pt x="5" y="29"/>
                  </a:lnTo>
                  <a:lnTo>
                    <a:pt x="9" y="20"/>
                  </a:lnTo>
                  <a:lnTo>
                    <a:pt x="15" y="14"/>
                  </a:lnTo>
                  <a:lnTo>
                    <a:pt x="23" y="9"/>
                  </a:lnTo>
                  <a:lnTo>
                    <a:pt x="30" y="5"/>
                  </a:lnTo>
                  <a:lnTo>
                    <a:pt x="40" y="4"/>
                  </a:lnTo>
                  <a:lnTo>
                    <a:pt x="48" y="5"/>
                  </a:lnTo>
                  <a:lnTo>
                    <a:pt x="54" y="8"/>
                  </a:lnTo>
                  <a:lnTo>
                    <a:pt x="58" y="5"/>
                  </a:lnTo>
                  <a:lnTo>
                    <a:pt x="65" y="1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92" y="5"/>
                  </a:lnTo>
                  <a:lnTo>
                    <a:pt x="87" y="14"/>
                  </a:lnTo>
                  <a:lnTo>
                    <a:pt x="80" y="24"/>
                  </a:lnTo>
                  <a:lnTo>
                    <a:pt x="70" y="33"/>
                  </a:lnTo>
                  <a:lnTo>
                    <a:pt x="60" y="41"/>
                  </a:lnTo>
                  <a:lnTo>
                    <a:pt x="58" y="43"/>
                  </a:lnTo>
                  <a:lnTo>
                    <a:pt x="49" y="50"/>
                  </a:lnTo>
                  <a:lnTo>
                    <a:pt x="40" y="55"/>
                  </a:lnTo>
                  <a:lnTo>
                    <a:pt x="30" y="59"/>
                  </a:lnTo>
                  <a:lnTo>
                    <a:pt x="19" y="62"/>
                  </a:lnTo>
                  <a:lnTo>
                    <a:pt x="9" y="61"/>
                  </a:lnTo>
                  <a:lnTo>
                    <a:pt x="0" y="53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0" name="Freeform 431"/>
            <p:cNvSpPr>
              <a:spLocks/>
            </p:cNvSpPr>
            <p:nvPr/>
          </p:nvSpPr>
          <p:spPr bwMode="auto">
            <a:xfrm>
              <a:off x="955" y="2575"/>
              <a:ext cx="93" cy="63"/>
            </a:xfrm>
            <a:custGeom>
              <a:avLst/>
              <a:gdLst>
                <a:gd name="T0" fmla="*/ 0 w 93"/>
                <a:gd name="T1" fmla="*/ 53 h 63"/>
                <a:gd name="T2" fmla="*/ 0 w 93"/>
                <a:gd name="T3" fmla="*/ 47 h 63"/>
                <a:gd name="T4" fmla="*/ 2 w 93"/>
                <a:gd name="T5" fmla="*/ 38 h 63"/>
                <a:gd name="T6" fmla="*/ 5 w 93"/>
                <a:gd name="T7" fmla="*/ 29 h 63"/>
                <a:gd name="T8" fmla="*/ 9 w 93"/>
                <a:gd name="T9" fmla="*/ 20 h 63"/>
                <a:gd name="T10" fmla="*/ 15 w 93"/>
                <a:gd name="T11" fmla="*/ 14 h 63"/>
                <a:gd name="T12" fmla="*/ 23 w 93"/>
                <a:gd name="T13" fmla="*/ 9 h 63"/>
                <a:gd name="T14" fmla="*/ 30 w 93"/>
                <a:gd name="T15" fmla="*/ 5 h 63"/>
                <a:gd name="T16" fmla="*/ 40 w 93"/>
                <a:gd name="T17" fmla="*/ 4 h 63"/>
                <a:gd name="T18" fmla="*/ 48 w 93"/>
                <a:gd name="T19" fmla="*/ 5 h 63"/>
                <a:gd name="T20" fmla="*/ 54 w 93"/>
                <a:gd name="T21" fmla="*/ 8 h 63"/>
                <a:gd name="T22" fmla="*/ 54 w 93"/>
                <a:gd name="T23" fmla="*/ 8 h 63"/>
                <a:gd name="T24" fmla="*/ 58 w 93"/>
                <a:gd name="T25" fmla="*/ 5 h 63"/>
                <a:gd name="T26" fmla="*/ 65 w 93"/>
                <a:gd name="T27" fmla="*/ 1 h 63"/>
                <a:gd name="T28" fmla="*/ 72 w 93"/>
                <a:gd name="T29" fmla="*/ 0 h 63"/>
                <a:gd name="T30" fmla="*/ 80 w 93"/>
                <a:gd name="T31" fmla="*/ 0 h 63"/>
                <a:gd name="T32" fmla="*/ 86 w 93"/>
                <a:gd name="T33" fmla="*/ 1 h 63"/>
                <a:gd name="T34" fmla="*/ 92 w 93"/>
                <a:gd name="T35" fmla="*/ 5 h 63"/>
                <a:gd name="T36" fmla="*/ 92 w 93"/>
                <a:gd name="T37" fmla="*/ 5 h 63"/>
                <a:gd name="T38" fmla="*/ 87 w 93"/>
                <a:gd name="T39" fmla="*/ 14 h 63"/>
                <a:gd name="T40" fmla="*/ 80 w 93"/>
                <a:gd name="T41" fmla="*/ 24 h 63"/>
                <a:gd name="T42" fmla="*/ 70 w 93"/>
                <a:gd name="T43" fmla="*/ 33 h 63"/>
                <a:gd name="T44" fmla="*/ 60 w 93"/>
                <a:gd name="T45" fmla="*/ 41 h 63"/>
                <a:gd name="T46" fmla="*/ 60 w 93"/>
                <a:gd name="T47" fmla="*/ 41 h 63"/>
                <a:gd name="T48" fmla="*/ 58 w 93"/>
                <a:gd name="T49" fmla="*/ 43 h 63"/>
                <a:gd name="T50" fmla="*/ 49 w 93"/>
                <a:gd name="T51" fmla="*/ 50 h 63"/>
                <a:gd name="T52" fmla="*/ 40 w 93"/>
                <a:gd name="T53" fmla="*/ 55 h 63"/>
                <a:gd name="T54" fmla="*/ 30 w 93"/>
                <a:gd name="T55" fmla="*/ 59 h 63"/>
                <a:gd name="T56" fmla="*/ 19 w 93"/>
                <a:gd name="T57" fmla="*/ 62 h 63"/>
                <a:gd name="T58" fmla="*/ 9 w 93"/>
                <a:gd name="T59" fmla="*/ 61 h 63"/>
                <a:gd name="T60" fmla="*/ 0 w 93"/>
                <a:gd name="T61" fmla="*/ 53 h 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3"/>
                <a:gd name="T94" fmla="*/ 0 h 63"/>
                <a:gd name="T95" fmla="*/ 93 w 93"/>
                <a:gd name="T96" fmla="*/ 63 h 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3" h="63">
                  <a:moveTo>
                    <a:pt x="0" y="53"/>
                  </a:moveTo>
                  <a:lnTo>
                    <a:pt x="0" y="47"/>
                  </a:lnTo>
                  <a:lnTo>
                    <a:pt x="2" y="38"/>
                  </a:lnTo>
                  <a:lnTo>
                    <a:pt x="5" y="29"/>
                  </a:lnTo>
                  <a:lnTo>
                    <a:pt x="9" y="20"/>
                  </a:lnTo>
                  <a:lnTo>
                    <a:pt x="15" y="14"/>
                  </a:lnTo>
                  <a:lnTo>
                    <a:pt x="23" y="9"/>
                  </a:lnTo>
                  <a:lnTo>
                    <a:pt x="30" y="5"/>
                  </a:lnTo>
                  <a:lnTo>
                    <a:pt x="40" y="4"/>
                  </a:lnTo>
                  <a:lnTo>
                    <a:pt x="48" y="5"/>
                  </a:lnTo>
                  <a:lnTo>
                    <a:pt x="54" y="8"/>
                  </a:lnTo>
                  <a:lnTo>
                    <a:pt x="58" y="5"/>
                  </a:lnTo>
                  <a:lnTo>
                    <a:pt x="65" y="1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92" y="5"/>
                  </a:lnTo>
                  <a:lnTo>
                    <a:pt x="87" y="14"/>
                  </a:lnTo>
                  <a:lnTo>
                    <a:pt x="80" y="24"/>
                  </a:lnTo>
                  <a:lnTo>
                    <a:pt x="70" y="33"/>
                  </a:lnTo>
                  <a:lnTo>
                    <a:pt x="60" y="41"/>
                  </a:lnTo>
                  <a:lnTo>
                    <a:pt x="58" y="43"/>
                  </a:lnTo>
                  <a:lnTo>
                    <a:pt x="49" y="50"/>
                  </a:lnTo>
                  <a:lnTo>
                    <a:pt x="40" y="55"/>
                  </a:lnTo>
                  <a:lnTo>
                    <a:pt x="30" y="59"/>
                  </a:lnTo>
                  <a:lnTo>
                    <a:pt x="19" y="62"/>
                  </a:lnTo>
                  <a:lnTo>
                    <a:pt x="9" y="61"/>
                  </a:lnTo>
                  <a:lnTo>
                    <a:pt x="0" y="5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1" name="Freeform 432"/>
            <p:cNvSpPr>
              <a:spLocks/>
            </p:cNvSpPr>
            <p:nvPr/>
          </p:nvSpPr>
          <p:spPr bwMode="auto">
            <a:xfrm>
              <a:off x="822" y="2595"/>
              <a:ext cx="145" cy="89"/>
            </a:xfrm>
            <a:custGeom>
              <a:avLst/>
              <a:gdLst>
                <a:gd name="T0" fmla="*/ 0 w 145"/>
                <a:gd name="T1" fmla="*/ 33 h 89"/>
                <a:gd name="T2" fmla="*/ 28 w 145"/>
                <a:gd name="T3" fmla="*/ 7 h 89"/>
                <a:gd name="T4" fmla="*/ 32 w 145"/>
                <a:gd name="T5" fmla="*/ 0 h 89"/>
                <a:gd name="T6" fmla="*/ 32 w 145"/>
                <a:gd name="T7" fmla="*/ 0 h 89"/>
                <a:gd name="T8" fmla="*/ 84 w 145"/>
                <a:gd name="T9" fmla="*/ 18 h 89"/>
                <a:gd name="T10" fmla="*/ 131 w 145"/>
                <a:gd name="T11" fmla="*/ 32 h 89"/>
                <a:gd name="T12" fmla="*/ 131 w 145"/>
                <a:gd name="T13" fmla="*/ 32 h 89"/>
                <a:gd name="T14" fmla="*/ 133 w 145"/>
                <a:gd name="T15" fmla="*/ 32 h 89"/>
                <a:gd name="T16" fmla="*/ 139 w 145"/>
                <a:gd name="T17" fmla="*/ 37 h 89"/>
                <a:gd name="T18" fmla="*/ 142 w 145"/>
                <a:gd name="T19" fmla="*/ 42 h 89"/>
                <a:gd name="T20" fmla="*/ 144 w 145"/>
                <a:gd name="T21" fmla="*/ 49 h 89"/>
                <a:gd name="T22" fmla="*/ 144 w 145"/>
                <a:gd name="T23" fmla="*/ 51 h 89"/>
                <a:gd name="T24" fmla="*/ 139 w 145"/>
                <a:gd name="T25" fmla="*/ 55 h 89"/>
                <a:gd name="T26" fmla="*/ 122 w 145"/>
                <a:gd name="T27" fmla="*/ 69 h 89"/>
                <a:gd name="T28" fmla="*/ 105 w 145"/>
                <a:gd name="T29" fmla="*/ 80 h 89"/>
                <a:gd name="T30" fmla="*/ 88 w 145"/>
                <a:gd name="T31" fmla="*/ 88 h 89"/>
                <a:gd name="T32" fmla="*/ 0 w 145"/>
                <a:gd name="T33" fmla="*/ 33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5"/>
                <a:gd name="T52" fmla="*/ 0 h 89"/>
                <a:gd name="T53" fmla="*/ 145 w 145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5" h="89">
                  <a:moveTo>
                    <a:pt x="0" y="33"/>
                  </a:moveTo>
                  <a:lnTo>
                    <a:pt x="28" y="7"/>
                  </a:lnTo>
                  <a:lnTo>
                    <a:pt x="32" y="0"/>
                  </a:lnTo>
                  <a:lnTo>
                    <a:pt x="84" y="18"/>
                  </a:lnTo>
                  <a:lnTo>
                    <a:pt x="131" y="32"/>
                  </a:lnTo>
                  <a:lnTo>
                    <a:pt x="133" y="32"/>
                  </a:lnTo>
                  <a:lnTo>
                    <a:pt x="139" y="37"/>
                  </a:lnTo>
                  <a:lnTo>
                    <a:pt x="142" y="42"/>
                  </a:lnTo>
                  <a:lnTo>
                    <a:pt x="144" y="49"/>
                  </a:lnTo>
                  <a:lnTo>
                    <a:pt x="144" y="51"/>
                  </a:lnTo>
                  <a:lnTo>
                    <a:pt x="139" y="55"/>
                  </a:lnTo>
                  <a:lnTo>
                    <a:pt x="122" y="69"/>
                  </a:lnTo>
                  <a:lnTo>
                    <a:pt x="105" y="80"/>
                  </a:lnTo>
                  <a:lnTo>
                    <a:pt x="88" y="88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2" name="Freeform 433"/>
            <p:cNvSpPr>
              <a:spLocks/>
            </p:cNvSpPr>
            <p:nvPr/>
          </p:nvSpPr>
          <p:spPr bwMode="auto">
            <a:xfrm>
              <a:off x="822" y="2595"/>
              <a:ext cx="145" cy="89"/>
            </a:xfrm>
            <a:custGeom>
              <a:avLst/>
              <a:gdLst>
                <a:gd name="T0" fmla="*/ 0 w 145"/>
                <a:gd name="T1" fmla="*/ 33 h 89"/>
                <a:gd name="T2" fmla="*/ 28 w 145"/>
                <a:gd name="T3" fmla="*/ 7 h 89"/>
                <a:gd name="T4" fmla="*/ 32 w 145"/>
                <a:gd name="T5" fmla="*/ 0 h 89"/>
                <a:gd name="T6" fmla="*/ 32 w 145"/>
                <a:gd name="T7" fmla="*/ 0 h 89"/>
                <a:gd name="T8" fmla="*/ 84 w 145"/>
                <a:gd name="T9" fmla="*/ 18 h 89"/>
                <a:gd name="T10" fmla="*/ 131 w 145"/>
                <a:gd name="T11" fmla="*/ 32 h 89"/>
                <a:gd name="T12" fmla="*/ 131 w 145"/>
                <a:gd name="T13" fmla="*/ 32 h 89"/>
                <a:gd name="T14" fmla="*/ 133 w 145"/>
                <a:gd name="T15" fmla="*/ 32 h 89"/>
                <a:gd name="T16" fmla="*/ 139 w 145"/>
                <a:gd name="T17" fmla="*/ 37 h 89"/>
                <a:gd name="T18" fmla="*/ 142 w 145"/>
                <a:gd name="T19" fmla="*/ 42 h 89"/>
                <a:gd name="T20" fmla="*/ 144 w 145"/>
                <a:gd name="T21" fmla="*/ 49 h 89"/>
                <a:gd name="T22" fmla="*/ 144 w 145"/>
                <a:gd name="T23" fmla="*/ 51 h 89"/>
                <a:gd name="T24" fmla="*/ 139 w 145"/>
                <a:gd name="T25" fmla="*/ 55 h 89"/>
                <a:gd name="T26" fmla="*/ 122 w 145"/>
                <a:gd name="T27" fmla="*/ 69 h 89"/>
                <a:gd name="T28" fmla="*/ 105 w 145"/>
                <a:gd name="T29" fmla="*/ 80 h 89"/>
                <a:gd name="T30" fmla="*/ 88 w 145"/>
                <a:gd name="T31" fmla="*/ 88 h 89"/>
                <a:gd name="T32" fmla="*/ 0 w 145"/>
                <a:gd name="T33" fmla="*/ 33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5"/>
                <a:gd name="T52" fmla="*/ 0 h 89"/>
                <a:gd name="T53" fmla="*/ 145 w 145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5" h="89">
                  <a:moveTo>
                    <a:pt x="0" y="33"/>
                  </a:moveTo>
                  <a:lnTo>
                    <a:pt x="28" y="7"/>
                  </a:lnTo>
                  <a:lnTo>
                    <a:pt x="32" y="0"/>
                  </a:lnTo>
                  <a:lnTo>
                    <a:pt x="84" y="18"/>
                  </a:lnTo>
                  <a:lnTo>
                    <a:pt x="131" y="32"/>
                  </a:lnTo>
                  <a:lnTo>
                    <a:pt x="133" y="32"/>
                  </a:lnTo>
                  <a:lnTo>
                    <a:pt x="139" y="37"/>
                  </a:lnTo>
                  <a:lnTo>
                    <a:pt x="142" y="42"/>
                  </a:lnTo>
                  <a:lnTo>
                    <a:pt x="144" y="49"/>
                  </a:lnTo>
                  <a:lnTo>
                    <a:pt x="144" y="51"/>
                  </a:lnTo>
                  <a:lnTo>
                    <a:pt x="139" y="55"/>
                  </a:lnTo>
                  <a:lnTo>
                    <a:pt x="122" y="69"/>
                  </a:lnTo>
                  <a:lnTo>
                    <a:pt x="105" y="80"/>
                  </a:lnTo>
                  <a:lnTo>
                    <a:pt x="88" y="88"/>
                  </a:lnTo>
                  <a:lnTo>
                    <a:pt x="0" y="3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3" name="Freeform 434"/>
            <p:cNvSpPr>
              <a:spLocks/>
            </p:cNvSpPr>
            <p:nvPr/>
          </p:nvSpPr>
          <p:spPr bwMode="auto">
            <a:xfrm>
              <a:off x="762" y="2585"/>
              <a:ext cx="64" cy="46"/>
            </a:xfrm>
            <a:custGeom>
              <a:avLst/>
              <a:gdLst>
                <a:gd name="T0" fmla="*/ 63 w 64"/>
                <a:gd name="T1" fmla="*/ 29 h 46"/>
                <a:gd name="T2" fmla="*/ 63 w 64"/>
                <a:gd name="T3" fmla="*/ 29 h 46"/>
                <a:gd name="T4" fmla="*/ 59 w 64"/>
                <a:gd name="T5" fmla="*/ 36 h 46"/>
                <a:gd name="T6" fmla="*/ 54 w 64"/>
                <a:gd name="T7" fmla="*/ 41 h 46"/>
                <a:gd name="T8" fmla="*/ 48 w 64"/>
                <a:gd name="T9" fmla="*/ 45 h 46"/>
                <a:gd name="T10" fmla="*/ 48 w 64"/>
                <a:gd name="T11" fmla="*/ 45 h 46"/>
                <a:gd name="T12" fmla="*/ 35 w 64"/>
                <a:gd name="T13" fmla="*/ 40 h 46"/>
                <a:gd name="T14" fmla="*/ 16 w 64"/>
                <a:gd name="T15" fmla="*/ 32 h 46"/>
                <a:gd name="T16" fmla="*/ 0 w 64"/>
                <a:gd name="T17" fmla="*/ 22 h 46"/>
                <a:gd name="T18" fmla="*/ 0 w 64"/>
                <a:gd name="T19" fmla="*/ 22 h 46"/>
                <a:gd name="T20" fmla="*/ 3 w 64"/>
                <a:gd name="T21" fmla="*/ 18 h 46"/>
                <a:gd name="T22" fmla="*/ 9 w 64"/>
                <a:gd name="T23" fmla="*/ 10 h 46"/>
                <a:gd name="T24" fmla="*/ 17 w 64"/>
                <a:gd name="T25" fmla="*/ 5 h 46"/>
                <a:gd name="T26" fmla="*/ 26 w 64"/>
                <a:gd name="T27" fmla="*/ 0 h 46"/>
                <a:gd name="T28" fmla="*/ 63 w 64"/>
                <a:gd name="T29" fmla="*/ 29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46"/>
                <a:gd name="T47" fmla="*/ 64 w 64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46">
                  <a:moveTo>
                    <a:pt x="63" y="29"/>
                  </a:moveTo>
                  <a:lnTo>
                    <a:pt x="63" y="29"/>
                  </a:lnTo>
                  <a:lnTo>
                    <a:pt x="59" y="36"/>
                  </a:lnTo>
                  <a:lnTo>
                    <a:pt x="54" y="41"/>
                  </a:lnTo>
                  <a:lnTo>
                    <a:pt x="48" y="45"/>
                  </a:lnTo>
                  <a:lnTo>
                    <a:pt x="35" y="40"/>
                  </a:lnTo>
                  <a:lnTo>
                    <a:pt x="16" y="32"/>
                  </a:lnTo>
                  <a:lnTo>
                    <a:pt x="0" y="22"/>
                  </a:lnTo>
                  <a:lnTo>
                    <a:pt x="3" y="18"/>
                  </a:lnTo>
                  <a:lnTo>
                    <a:pt x="9" y="10"/>
                  </a:lnTo>
                  <a:lnTo>
                    <a:pt x="17" y="5"/>
                  </a:lnTo>
                  <a:lnTo>
                    <a:pt x="26" y="0"/>
                  </a:lnTo>
                  <a:lnTo>
                    <a:pt x="63" y="29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4" name="Freeform 435"/>
            <p:cNvSpPr>
              <a:spLocks/>
            </p:cNvSpPr>
            <p:nvPr/>
          </p:nvSpPr>
          <p:spPr bwMode="auto">
            <a:xfrm>
              <a:off x="762" y="2585"/>
              <a:ext cx="64" cy="46"/>
            </a:xfrm>
            <a:custGeom>
              <a:avLst/>
              <a:gdLst>
                <a:gd name="T0" fmla="*/ 63 w 64"/>
                <a:gd name="T1" fmla="*/ 29 h 46"/>
                <a:gd name="T2" fmla="*/ 63 w 64"/>
                <a:gd name="T3" fmla="*/ 29 h 46"/>
                <a:gd name="T4" fmla="*/ 59 w 64"/>
                <a:gd name="T5" fmla="*/ 36 h 46"/>
                <a:gd name="T6" fmla="*/ 54 w 64"/>
                <a:gd name="T7" fmla="*/ 41 h 46"/>
                <a:gd name="T8" fmla="*/ 48 w 64"/>
                <a:gd name="T9" fmla="*/ 45 h 46"/>
                <a:gd name="T10" fmla="*/ 48 w 64"/>
                <a:gd name="T11" fmla="*/ 45 h 46"/>
                <a:gd name="T12" fmla="*/ 35 w 64"/>
                <a:gd name="T13" fmla="*/ 40 h 46"/>
                <a:gd name="T14" fmla="*/ 16 w 64"/>
                <a:gd name="T15" fmla="*/ 32 h 46"/>
                <a:gd name="T16" fmla="*/ 0 w 64"/>
                <a:gd name="T17" fmla="*/ 22 h 46"/>
                <a:gd name="T18" fmla="*/ 0 w 64"/>
                <a:gd name="T19" fmla="*/ 22 h 46"/>
                <a:gd name="T20" fmla="*/ 3 w 64"/>
                <a:gd name="T21" fmla="*/ 18 h 46"/>
                <a:gd name="T22" fmla="*/ 9 w 64"/>
                <a:gd name="T23" fmla="*/ 10 h 46"/>
                <a:gd name="T24" fmla="*/ 17 w 64"/>
                <a:gd name="T25" fmla="*/ 5 h 46"/>
                <a:gd name="T26" fmla="*/ 26 w 64"/>
                <a:gd name="T27" fmla="*/ 0 h 46"/>
                <a:gd name="T28" fmla="*/ 63 w 64"/>
                <a:gd name="T29" fmla="*/ 29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46"/>
                <a:gd name="T47" fmla="*/ 64 w 64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46">
                  <a:moveTo>
                    <a:pt x="63" y="29"/>
                  </a:moveTo>
                  <a:lnTo>
                    <a:pt x="63" y="29"/>
                  </a:lnTo>
                  <a:lnTo>
                    <a:pt x="59" y="36"/>
                  </a:lnTo>
                  <a:lnTo>
                    <a:pt x="54" y="41"/>
                  </a:lnTo>
                  <a:lnTo>
                    <a:pt x="48" y="45"/>
                  </a:lnTo>
                  <a:lnTo>
                    <a:pt x="35" y="40"/>
                  </a:lnTo>
                  <a:lnTo>
                    <a:pt x="16" y="32"/>
                  </a:lnTo>
                  <a:lnTo>
                    <a:pt x="0" y="22"/>
                  </a:lnTo>
                  <a:lnTo>
                    <a:pt x="3" y="18"/>
                  </a:lnTo>
                  <a:lnTo>
                    <a:pt x="9" y="10"/>
                  </a:lnTo>
                  <a:lnTo>
                    <a:pt x="17" y="5"/>
                  </a:lnTo>
                  <a:lnTo>
                    <a:pt x="26" y="0"/>
                  </a:lnTo>
                  <a:lnTo>
                    <a:pt x="63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5" name="Freeform 436"/>
            <p:cNvSpPr>
              <a:spLocks/>
            </p:cNvSpPr>
            <p:nvPr/>
          </p:nvSpPr>
          <p:spPr bwMode="auto">
            <a:xfrm>
              <a:off x="954" y="2535"/>
              <a:ext cx="100" cy="64"/>
            </a:xfrm>
            <a:custGeom>
              <a:avLst/>
              <a:gdLst>
                <a:gd name="T0" fmla="*/ 0 w 100"/>
                <a:gd name="T1" fmla="*/ 54 h 64"/>
                <a:gd name="T2" fmla="*/ 16 w 100"/>
                <a:gd name="T3" fmla="*/ 63 h 64"/>
                <a:gd name="T4" fmla="*/ 42 w 100"/>
                <a:gd name="T5" fmla="*/ 57 h 64"/>
                <a:gd name="T6" fmla="*/ 46 w 100"/>
                <a:gd name="T7" fmla="*/ 57 h 64"/>
                <a:gd name="T8" fmla="*/ 51 w 100"/>
                <a:gd name="T9" fmla="*/ 59 h 64"/>
                <a:gd name="T10" fmla="*/ 51 w 100"/>
                <a:gd name="T11" fmla="*/ 59 h 64"/>
                <a:gd name="T12" fmla="*/ 81 w 100"/>
                <a:gd name="T13" fmla="*/ 39 h 64"/>
                <a:gd name="T14" fmla="*/ 99 w 100"/>
                <a:gd name="T15" fmla="*/ 23 h 64"/>
                <a:gd name="T16" fmla="*/ 99 w 100"/>
                <a:gd name="T17" fmla="*/ 23 h 64"/>
                <a:gd name="T18" fmla="*/ 97 w 100"/>
                <a:gd name="T19" fmla="*/ 17 h 64"/>
                <a:gd name="T20" fmla="*/ 93 w 100"/>
                <a:gd name="T21" fmla="*/ 10 h 64"/>
                <a:gd name="T22" fmla="*/ 88 w 100"/>
                <a:gd name="T23" fmla="*/ 4 h 64"/>
                <a:gd name="T24" fmla="*/ 82 w 100"/>
                <a:gd name="T25" fmla="*/ 0 h 64"/>
                <a:gd name="T26" fmla="*/ 81 w 100"/>
                <a:gd name="T27" fmla="*/ 0 h 64"/>
                <a:gd name="T28" fmla="*/ 0 w 100"/>
                <a:gd name="T29" fmla="*/ 54 h 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64"/>
                <a:gd name="T47" fmla="*/ 100 w 100"/>
                <a:gd name="T48" fmla="*/ 64 h 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64">
                  <a:moveTo>
                    <a:pt x="0" y="54"/>
                  </a:moveTo>
                  <a:lnTo>
                    <a:pt x="16" y="63"/>
                  </a:lnTo>
                  <a:lnTo>
                    <a:pt x="42" y="57"/>
                  </a:lnTo>
                  <a:lnTo>
                    <a:pt x="46" y="57"/>
                  </a:lnTo>
                  <a:lnTo>
                    <a:pt x="51" y="59"/>
                  </a:lnTo>
                  <a:lnTo>
                    <a:pt x="81" y="39"/>
                  </a:lnTo>
                  <a:lnTo>
                    <a:pt x="99" y="23"/>
                  </a:lnTo>
                  <a:lnTo>
                    <a:pt x="97" y="17"/>
                  </a:lnTo>
                  <a:lnTo>
                    <a:pt x="93" y="10"/>
                  </a:lnTo>
                  <a:lnTo>
                    <a:pt x="88" y="4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0" y="54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6" name="Freeform 437"/>
            <p:cNvSpPr>
              <a:spLocks/>
            </p:cNvSpPr>
            <p:nvPr/>
          </p:nvSpPr>
          <p:spPr bwMode="auto">
            <a:xfrm>
              <a:off x="954" y="2535"/>
              <a:ext cx="100" cy="64"/>
            </a:xfrm>
            <a:custGeom>
              <a:avLst/>
              <a:gdLst>
                <a:gd name="T0" fmla="*/ 0 w 100"/>
                <a:gd name="T1" fmla="*/ 54 h 64"/>
                <a:gd name="T2" fmla="*/ 16 w 100"/>
                <a:gd name="T3" fmla="*/ 63 h 64"/>
                <a:gd name="T4" fmla="*/ 42 w 100"/>
                <a:gd name="T5" fmla="*/ 57 h 64"/>
                <a:gd name="T6" fmla="*/ 46 w 100"/>
                <a:gd name="T7" fmla="*/ 57 h 64"/>
                <a:gd name="T8" fmla="*/ 51 w 100"/>
                <a:gd name="T9" fmla="*/ 59 h 64"/>
                <a:gd name="T10" fmla="*/ 51 w 100"/>
                <a:gd name="T11" fmla="*/ 59 h 64"/>
                <a:gd name="T12" fmla="*/ 81 w 100"/>
                <a:gd name="T13" fmla="*/ 39 h 64"/>
                <a:gd name="T14" fmla="*/ 99 w 100"/>
                <a:gd name="T15" fmla="*/ 23 h 64"/>
                <a:gd name="T16" fmla="*/ 99 w 100"/>
                <a:gd name="T17" fmla="*/ 23 h 64"/>
                <a:gd name="T18" fmla="*/ 97 w 100"/>
                <a:gd name="T19" fmla="*/ 17 h 64"/>
                <a:gd name="T20" fmla="*/ 93 w 100"/>
                <a:gd name="T21" fmla="*/ 10 h 64"/>
                <a:gd name="T22" fmla="*/ 88 w 100"/>
                <a:gd name="T23" fmla="*/ 4 h 64"/>
                <a:gd name="T24" fmla="*/ 82 w 100"/>
                <a:gd name="T25" fmla="*/ 0 h 64"/>
                <a:gd name="T26" fmla="*/ 81 w 100"/>
                <a:gd name="T27" fmla="*/ 0 h 64"/>
                <a:gd name="T28" fmla="*/ 0 w 100"/>
                <a:gd name="T29" fmla="*/ 54 h 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64"/>
                <a:gd name="T47" fmla="*/ 100 w 100"/>
                <a:gd name="T48" fmla="*/ 64 h 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64">
                  <a:moveTo>
                    <a:pt x="0" y="54"/>
                  </a:moveTo>
                  <a:lnTo>
                    <a:pt x="16" y="63"/>
                  </a:lnTo>
                  <a:lnTo>
                    <a:pt x="42" y="57"/>
                  </a:lnTo>
                  <a:lnTo>
                    <a:pt x="46" y="57"/>
                  </a:lnTo>
                  <a:lnTo>
                    <a:pt x="51" y="59"/>
                  </a:lnTo>
                  <a:lnTo>
                    <a:pt x="81" y="39"/>
                  </a:lnTo>
                  <a:lnTo>
                    <a:pt x="99" y="23"/>
                  </a:lnTo>
                  <a:lnTo>
                    <a:pt x="97" y="17"/>
                  </a:lnTo>
                  <a:lnTo>
                    <a:pt x="93" y="10"/>
                  </a:lnTo>
                  <a:lnTo>
                    <a:pt x="88" y="4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0" y="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7" name="Freeform 438"/>
            <p:cNvSpPr>
              <a:spLocks/>
            </p:cNvSpPr>
            <p:nvPr/>
          </p:nvSpPr>
          <p:spPr bwMode="auto">
            <a:xfrm>
              <a:off x="844" y="2591"/>
              <a:ext cx="100" cy="69"/>
            </a:xfrm>
            <a:custGeom>
              <a:avLst/>
              <a:gdLst>
                <a:gd name="T0" fmla="*/ 99 w 100"/>
                <a:gd name="T1" fmla="*/ 22 h 69"/>
                <a:gd name="T2" fmla="*/ 25 w 100"/>
                <a:gd name="T3" fmla="*/ 0 h 69"/>
                <a:gd name="T4" fmla="*/ 18 w 100"/>
                <a:gd name="T5" fmla="*/ 2 h 69"/>
                <a:gd name="T6" fmla="*/ 11 w 100"/>
                <a:gd name="T7" fmla="*/ 7 h 69"/>
                <a:gd name="T8" fmla="*/ 6 w 100"/>
                <a:gd name="T9" fmla="*/ 12 h 69"/>
                <a:gd name="T10" fmla="*/ 3 w 100"/>
                <a:gd name="T11" fmla="*/ 19 h 69"/>
                <a:gd name="T12" fmla="*/ 0 w 100"/>
                <a:gd name="T13" fmla="*/ 26 h 69"/>
                <a:gd name="T14" fmla="*/ 0 w 100"/>
                <a:gd name="T15" fmla="*/ 35 h 69"/>
                <a:gd name="T16" fmla="*/ 0 w 100"/>
                <a:gd name="T17" fmla="*/ 36 h 69"/>
                <a:gd name="T18" fmla="*/ 0 w 100"/>
                <a:gd name="T19" fmla="*/ 36 h 69"/>
                <a:gd name="T20" fmla="*/ 7 w 100"/>
                <a:gd name="T21" fmla="*/ 46 h 69"/>
                <a:gd name="T22" fmla="*/ 16 w 100"/>
                <a:gd name="T23" fmla="*/ 53 h 69"/>
                <a:gd name="T24" fmla="*/ 26 w 100"/>
                <a:gd name="T25" fmla="*/ 59 h 69"/>
                <a:gd name="T26" fmla="*/ 37 w 100"/>
                <a:gd name="T27" fmla="*/ 64 h 69"/>
                <a:gd name="T28" fmla="*/ 49 w 100"/>
                <a:gd name="T29" fmla="*/ 66 h 69"/>
                <a:gd name="T30" fmla="*/ 61 w 100"/>
                <a:gd name="T31" fmla="*/ 68 h 69"/>
                <a:gd name="T32" fmla="*/ 66 w 100"/>
                <a:gd name="T33" fmla="*/ 67 h 69"/>
                <a:gd name="T34" fmla="*/ 66 w 100"/>
                <a:gd name="T35" fmla="*/ 67 h 69"/>
                <a:gd name="T36" fmla="*/ 67 w 100"/>
                <a:gd name="T37" fmla="*/ 59 h 69"/>
                <a:gd name="T38" fmla="*/ 69 w 100"/>
                <a:gd name="T39" fmla="*/ 49 h 69"/>
                <a:gd name="T40" fmla="*/ 73 w 100"/>
                <a:gd name="T41" fmla="*/ 39 h 69"/>
                <a:gd name="T42" fmla="*/ 79 w 100"/>
                <a:gd name="T43" fmla="*/ 32 h 69"/>
                <a:gd name="T44" fmla="*/ 99 w 100"/>
                <a:gd name="T45" fmla="*/ 22 h 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69"/>
                <a:gd name="T71" fmla="*/ 100 w 100"/>
                <a:gd name="T72" fmla="*/ 69 h 6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69">
                  <a:moveTo>
                    <a:pt x="99" y="22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3" y="19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7" y="46"/>
                  </a:lnTo>
                  <a:lnTo>
                    <a:pt x="16" y="53"/>
                  </a:lnTo>
                  <a:lnTo>
                    <a:pt x="26" y="59"/>
                  </a:lnTo>
                  <a:lnTo>
                    <a:pt x="37" y="64"/>
                  </a:lnTo>
                  <a:lnTo>
                    <a:pt x="49" y="66"/>
                  </a:lnTo>
                  <a:lnTo>
                    <a:pt x="61" y="68"/>
                  </a:lnTo>
                  <a:lnTo>
                    <a:pt x="66" y="67"/>
                  </a:lnTo>
                  <a:lnTo>
                    <a:pt x="67" y="59"/>
                  </a:lnTo>
                  <a:lnTo>
                    <a:pt x="69" y="49"/>
                  </a:lnTo>
                  <a:lnTo>
                    <a:pt x="73" y="39"/>
                  </a:lnTo>
                  <a:lnTo>
                    <a:pt x="79" y="32"/>
                  </a:lnTo>
                  <a:lnTo>
                    <a:pt x="99" y="22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8" name="Freeform 439"/>
            <p:cNvSpPr>
              <a:spLocks/>
            </p:cNvSpPr>
            <p:nvPr/>
          </p:nvSpPr>
          <p:spPr bwMode="auto">
            <a:xfrm>
              <a:off x="844" y="2591"/>
              <a:ext cx="100" cy="69"/>
            </a:xfrm>
            <a:custGeom>
              <a:avLst/>
              <a:gdLst>
                <a:gd name="T0" fmla="*/ 99 w 100"/>
                <a:gd name="T1" fmla="*/ 22 h 69"/>
                <a:gd name="T2" fmla="*/ 25 w 100"/>
                <a:gd name="T3" fmla="*/ 0 h 69"/>
                <a:gd name="T4" fmla="*/ 18 w 100"/>
                <a:gd name="T5" fmla="*/ 2 h 69"/>
                <a:gd name="T6" fmla="*/ 11 w 100"/>
                <a:gd name="T7" fmla="*/ 7 h 69"/>
                <a:gd name="T8" fmla="*/ 6 w 100"/>
                <a:gd name="T9" fmla="*/ 12 h 69"/>
                <a:gd name="T10" fmla="*/ 3 w 100"/>
                <a:gd name="T11" fmla="*/ 19 h 69"/>
                <a:gd name="T12" fmla="*/ 0 w 100"/>
                <a:gd name="T13" fmla="*/ 26 h 69"/>
                <a:gd name="T14" fmla="*/ 0 w 100"/>
                <a:gd name="T15" fmla="*/ 35 h 69"/>
                <a:gd name="T16" fmla="*/ 0 w 100"/>
                <a:gd name="T17" fmla="*/ 36 h 69"/>
                <a:gd name="T18" fmla="*/ 0 w 100"/>
                <a:gd name="T19" fmla="*/ 36 h 69"/>
                <a:gd name="T20" fmla="*/ 7 w 100"/>
                <a:gd name="T21" fmla="*/ 46 h 69"/>
                <a:gd name="T22" fmla="*/ 16 w 100"/>
                <a:gd name="T23" fmla="*/ 53 h 69"/>
                <a:gd name="T24" fmla="*/ 26 w 100"/>
                <a:gd name="T25" fmla="*/ 59 h 69"/>
                <a:gd name="T26" fmla="*/ 37 w 100"/>
                <a:gd name="T27" fmla="*/ 64 h 69"/>
                <a:gd name="T28" fmla="*/ 49 w 100"/>
                <a:gd name="T29" fmla="*/ 66 h 69"/>
                <a:gd name="T30" fmla="*/ 61 w 100"/>
                <a:gd name="T31" fmla="*/ 68 h 69"/>
                <a:gd name="T32" fmla="*/ 66 w 100"/>
                <a:gd name="T33" fmla="*/ 67 h 69"/>
                <a:gd name="T34" fmla="*/ 66 w 100"/>
                <a:gd name="T35" fmla="*/ 67 h 69"/>
                <a:gd name="T36" fmla="*/ 67 w 100"/>
                <a:gd name="T37" fmla="*/ 59 h 69"/>
                <a:gd name="T38" fmla="*/ 69 w 100"/>
                <a:gd name="T39" fmla="*/ 49 h 69"/>
                <a:gd name="T40" fmla="*/ 73 w 100"/>
                <a:gd name="T41" fmla="*/ 39 h 69"/>
                <a:gd name="T42" fmla="*/ 79 w 100"/>
                <a:gd name="T43" fmla="*/ 32 h 69"/>
                <a:gd name="T44" fmla="*/ 99 w 100"/>
                <a:gd name="T45" fmla="*/ 22 h 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69"/>
                <a:gd name="T71" fmla="*/ 100 w 100"/>
                <a:gd name="T72" fmla="*/ 69 h 6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69">
                  <a:moveTo>
                    <a:pt x="99" y="22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3" y="19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7" y="46"/>
                  </a:lnTo>
                  <a:lnTo>
                    <a:pt x="16" y="53"/>
                  </a:lnTo>
                  <a:lnTo>
                    <a:pt x="26" y="59"/>
                  </a:lnTo>
                  <a:lnTo>
                    <a:pt x="37" y="64"/>
                  </a:lnTo>
                  <a:lnTo>
                    <a:pt x="49" y="66"/>
                  </a:lnTo>
                  <a:lnTo>
                    <a:pt x="61" y="68"/>
                  </a:lnTo>
                  <a:lnTo>
                    <a:pt x="66" y="67"/>
                  </a:lnTo>
                  <a:lnTo>
                    <a:pt x="67" y="59"/>
                  </a:lnTo>
                  <a:lnTo>
                    <a:pt x="69" y="49"/>
                  </a:lnTo>
                  <a:lnTo>
                    <a:pt x="73" y="39"/>
                  </a:lnTo>
                  <a:lnTo>
                    <a:pt x="79" y="32"/>
                  </a:lnTo>
                  <a:lnTo>
                    <a:pt x="99" y="2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9" name="Freeform 440"/>
            <p:cNvSpPr>
              <a:spLocks/>
            </p:cNvSpPr>
            <p:nvPr/>
          </p:nvSpPr>
          <p:spPr bwMode="auto">
            <a:xfrm>
              <a:off x="910" y="2588"/>
              <a:ext cx="84" cy="71"/>
            </a:xfrm>
            <a:custGeom>
              <a:avLst/>
              <a:gdLst>
                <a:gd name="T0" fmla="*/ 82 w 84"/>
                <a:gd name="T1" fmla="*/ 2 h 71"/>
                <a:gd name="T2" fmla="*/ 83 w 84"/>
                <a:gd name="T3" fmla="*/ 5 h 71"/>
                <a:gd name="T4" fmla="*/ 83 w 84"/>
                <a:gd name="T5" fmla="*/ 10 h 71"/>
                <a:gd name="T6" fmla="*/ 81 w 84"/>
                <a:gd name="T7" fmla="*/ 14 h 71"/>
                <a:gd name="T8" fmla="*/ 70 w 84"/>
                <a:gd name="T9" fmla="*/ 26 h 71"/>
                <a:gd name="T10" fmla="*/ 57 w 84"/>
                <a:gd name="T11" fmla="*/ 38 h 71"/>
                <a:gd name="T12" fmla="*/ 45 w 84"/>
                <a:gd name="T13" fmla="*/ 49 h 71"/>
                <a:gd name="T14" fmla="*/ 30 w 84"/>
                <a:gd name="T15" fmla="*/ 57 h 71"/>
                <a:gd name="T16" fmla="*/ 15 w 84"/>
                <a:gd name="T17" fmla="*/ 64 h 71"/>
                <a:gd name="T18" fmla="*/ 0 w 84"/>
                <a:gd name="T19" fmla="*/ 70 h 71"/>
                <a:gd name="T20" fmla="*/ 0 w 84"/>
                <a:gd name="T21" fmla="*/ 70 h 71"/>
                <a:gd name="T22" fmla="*/ 0 w 84"/>
                <a:gd name="T23" fmla="*/ 65 h 71"/>
                <a:gd name="T24" fmla="*/ 1 w 84"/>
                <a:gd name="T25" fmla="*/ 58 h 71"/>
                <a:gd name="T26" fmla="*/ 3 w 84"/>
                <a:gd name="T27" fmla="*/ 52 h 71"/>
                <a:gd name="T28" fmla="*/ 6 w 84"/>
                <a:gd name="T29" fmla="*/ 46 h 71"/>
                <a:gd name="T30" fmla="*/ 9 w 84"/>
                <a:gd name="T31" fmla="*/ 39 h 71"/>
                <a:gd name="T32" fmla="*/ 13 w 84"/>
                <a:gd name="T33" fmla="*/ 35 h 71"/>
                <a:gd name="T34" fmla="*/ 20 w 84"/>
                <a:gd name="T35" fmla="*/ 29 h 71"/>
                <a:gd name="T36" fmla="*/ 36 w 84"/>
                <a:gd name="T37" fmla="*/ 18 h 71"/>
                <a:gd name="T38" fmla="*/ 64 w 84"/>
                <a:gd name="T39" fmla="*/ 3 h 71"/>
                <a:gd name="T40" fmla="*/ 74 w 84"/>
                <a:gd name="T41" fmla="*/ 0 h 71"/>
                <a:gd name="T42" fmla="*/ 78 w 84"/>
                <a:gd name="T43" fmla="*/ 0 h 71"/>
                <a:gd name="T44" fmla="*/ 82 w 84"/>
                <a:gd name="T45" fmla="*/ 2 h 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4"/>
                <a:gd name="T70" fmla="*/ 0 h 71"/>
                <a:gd name="T71" fmla="*/ 84 w 84"/>
                <a:gd name="T72" fmla="*/ 71 h 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4" h="71">
                  <a:moveTo>
                    <a:pt x="82" y="2"/>
                  </a:moveTo>
                  <a:lnTo>
                    <a:pt x="83" y="5"/>
                  </a:lnTo>
                  <a:lnTo>
                    <a:pt x="83" y="10"/>
                  </a:lnTo>
                  <a:lnTo>
                    <a:pt x="81" y="14"/>
                  </a:lnTo>
                  <a:lnTo>
                    <a:pt x="70" y="26"/>
                  </a:lnTo>
                  <a:lnTo>
                    <a:pt x="57" y="38"/>
                  </a:lnTo>
                  <a:lnTo>
                    <a:pt x="45" y="49"/>
                  </a:lnTo>
                  <a:lnTo>
                    <a:pt x="30" y="57"/>
                  </a:lnTo>
                  <a:lnTo>
                    <a:pt x="15" y="64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1" y="58"/>
                  </a:lnTo>
                  <a:lnTo>
                    <a:pt x="3" y="52"/>
                  </a:lnTo>
                  <a:lnTo>
                    <a:pt x="6" y="46"/>
                  </a:lnTo>
                  <a:lnTo>
                    <a:pt x="9" y="39"/>
                  </a:lnTo>
                  <a:lnTo>
                    <a:pt x="13" y="35"/>
                  </a:lnTo>
                  <a:lnTo>
                    <a:pt x="20" y="29"/>
                  </a:lnTo>
                  <a:lnTo>
                    <a:pt x="36" y="18"/>
                  </a:lnTo>
                  <a:lnTo>
                    <a:pt x="64" y="3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2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0" name="Freeform 441"/>
            <p:cNvSpPr>
              <a:spLocks/>
            </p:cNvSpPr>
            <p:nvPr/>
          </p:nvSpPr>
          <p:spPr bwMode="auto">
            <a:xfrm>
              <a:off x="910" y="2588"/>
              <a:ext cx="84" cy="71"/>
            </a:xfrm>
            <a:custGeom>
              <a:avLst/>
              <a:gdLst>
                <a:gd name="T0" fmla="*/ 82 w 84"/>
                <a:gd name="T1" fmla="*/ 2 h 71"/>
                <a:gd name="T2" fmla="*/ 83 w 84"/>
                <a:gd name="T3" fmla="*/ 5 h 71"/>
                <a:gd name="T4" fmla="*/ 83 w 84"/>
                <a:gd name="T5" fmla="*/ 10 h 71"/>
                <a:gd name="T6" fmla="*/ 81 w 84"/>
                <a:gd name="T7" fmla="*/ 14 h 71"/>
                <a:gd name="T8" fmla="*/ 70 w 84"/>
                <a:gd name="T9" fmla="*/ 26 h 71"/>
                <a:gd name="T10" fmla="*/ 57 w 84"/>
                <a:gd name="T11" fmla="*/ 38 h 71"/>
                <a:gd name="T12" fmla="*/ 45 w 84"/>
                <a:gd name="T13" fmla="*/ 49 h 71"/>
                <a:gd name="T14" fmla="*/ 30 w 84"/>
                <a:gd name="T15" fmla="*/ 57 h 71"/>
                <a:gd name="T16" fmla="*/ 15 w 84"/>
                <a:gd name="T17" fmla="*/ 64 h 71"/>
                <a:gd name="T18" fmla="*/ 0 w 84"/>
                <a:gd name="T19" fmla="*/ 70 h 71"/>
                <a:gd name="T20" fmla="*/ 0 w 84"/>
                <a:gd name="T21" fmla="*/ 70 h 71"/>
                <a:gd name="T22" fmla="*/ 0 w 84"/>
                <a:gd name="T23" fmla="*/ 65 h 71"/>
                <a:gd name="T24" fmla="*/ 1 w 84"/>
                <a:gd name="T25" fmla="*/ 58 h 71"/>
                <a:gd name="T26" fmla="*/ 3 w 84"/>
                <a:gd name="T27" fmla="*/ 52 h 71"/>
                <a:gd name="T28" fmla="*/ 6 w 84"/>
                <a:gd name="T29" fmla="*/ 46 h 71"/>
                <a:gd name="T30" fmla="*/ 9 w 84"/>
                <a:gd name="T31" fmla="*/ 39 h 71"/>
                <a:gd name="T32" fmla="*/ 13 w 84"/>
                <a:gd name="T33" fmla="*/ 35 h 71"/>
                <a:gd name="T34" fmla="*/ 20 w 84"/>
                <a:gd name="T35" fmla="*/ 29 h 71"/>
                <a:gd name="T36" fmla="*/ 36 w 84"/>
                <a:gd name="T37" fmla="*/ 18 h 71"/>
                <a:gd name="T38" fmla="*/ 64 w 84"/>
                <a:gd name="T39" fmla="*/ 3 h 71"/>
                <a:gd name="T40" fmla="*/ 74 w 84"/>
                <a:gd name="T41" fmla="*/ 0 h 71"/>
                <a:gd name="T42" fmla="*/ 78 w 84"/>
                <a:gd name="T43" fmla="*/ 0 h 71"/>
                <a:gd name="T44" fmla="*/ 82 w 84"/>
                <a:gd name="T45" fmla="*/ 2 h 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4"/>
                <a:gd name="T70" fmla="*/ 0 h 71"/>
                <a:gd name="T71" fmla="*/ 84 w 84"/>
                <a:gd name="T72" fmla="*/ 71 h 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4" h="71">
                  <a:moveTo>
                    <a:pt x="82" y="2"/>
                  </a:moveTo>
                  <a:lnTo>
                    <a:pt x="83" y="5"/>
                  </a:lnTo>
                  <a:lnTo>
                    <a:pt x="83" y="10"/>
                  </a:lnTo>
                  <a:lnTo>
                    <a:pt x="81" y="14"/>
                  </a:lnTo>
                  <a:lnTo>
                    <a:pt x="70" y="26"/>
                  </a:lnTo>
                  <a:lnTo>
                    <a:pt x="57" y="38"/>
                  </a:lnTo>
                  <a:lnTo>
                    <a:pt x="45" y="49"/>
                  </a:lnTo>
                  <a:lnTo>
                    <a:pt x="30" y="57"/>
                  </a:lnTo>
                  <a:lnTo>
                    <a:pt x="15" y="64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1" y="58"/>
                  </a:lnTo>
                  <a:lnTo>
                    <a:pt x="3" y="52"/>
                  </a:lnTo>
                  <a:lnTo>
                    <a:pt x="6" y="46"/>
                  </a:lnTo>
                  <a:lnTo>
                    <a:pt x="9" y="39"/>
                  </a:lnTo>
                  <a:lnTo>
                    <a:pt x="13" y="35"/>
                  </a:lnTo>
                  <a:lnTo>
                    <a:pt x="20" y="29"/>
                  </a:lnTo>
                  <a:lnTo>
                    <a:pt x="36" y="18"/>
                  </a:lnTo>
                  <a:lnTo>
                    <a:pt x="64" y="3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1" name="Freeform 442"/>
            <p:cNvSpPr>
              <a:spLocks/>
            </p:cNvSpPr>
            <p:nvPr/>
          </p:nvSpPr>
          <p:spPr bwMode="auto">
            <a:xfrm>
              <a:off x="760" y="2540"/>
              <a:ext cx="85" cy="61"/>
            </a:xfrm>
            <a:custGeom>
              <a:avLst/>
              <a:gdLst>
                <a:gd name="T0" fmla="*/ 84 w 85"/>
                <a:gd name="T1" fmla="*/ 18 h 61"/>
                <a:gd name="T2" fmla="*/ 80 w 85"/>
                <a:gd name="T3" fmla="*/ 35 h 61"/>
                <a:gd name="T4" fmla="*/ 70 w 85"/>
                <a:gd name="T5" fmla="*/ 60 h 61"/>
                <a:gd name="T6" fmla="*/ 57 w 85"/>
                <a:gd name="T7" fmla="*/ 48 h 61"/>
                <a:gd name="T8" fmla="*/ 50 w 85"/>
                <a:gd name="T9" fmla="*/ 43 h 61"/>
                <a:gd name="T10" fmla="*/ 47 w 85"/>
                <a:gd name="T11" fmla="*/ 40 h 61"/>
                <a:gd name="T12" fmla="*/ 22 w 85"/>
                <a:gd name="T13" fmla="*/ 32 h 61"/>
                <a:gd name="T14" fmla="*/ 0 w 85"/>
                <a:gd name="T15" fmla="*/ 21 h 61"/>
                <a:gd name="T16" fmla="*/ 0 w 85"/>
                <a:gd name="T17" fmla="*/ 21 h 61"/>
                <a:gd name="T18" fmla="*/ 1 w 85"/>
                <a:gd name="T19" fmla="*/ 19 h 61"/>
                <a:gd name="T20" fmla="*/ 7 w 85"/>
                <a:gd name="T21" fmla="*/ 12 h 61"/>
                <a:gd name="T22" fmla="*/ 14 w 85"/>
                <a:gd name="T23" fmla="*/ 5 h 61"/>
                <a:gd name="T24" fmla="*/ 22 w 85"/>
                <a:gd name="T25" fmla="*/ 2 h 61"/>
                <a:gd name="T26" fmla="*/ 29 w 85"/>
                <a:gd name="T27" fmla="*/ 0 h 61"/>
                <a:gd name="T28" fmla="*/ 84 w 85"/>
                <a:gd name="T29" fmla="*/ 18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61"/>
                <a:gd name="T47" fmla="*/ 85 w 85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61">
                  <a:moveTo>
                    <a:pt x="84" y="18"/>
                  </a:moveTo>
                  <a:lnTo>
                    <a:pt x="80" y="35"/>
                  </a:lnTo>
                  <a:lnTo>
                    <a:pt x="70" y="60"/>
                  </a:lnTo>
                  <a:lnTo>
                    <a:pt x="57" y="48"/>
                  </a:lnTo>
                  <a:lnTo>
                    <a:pt x="50" y="43"/>
                  </a:lnTo>
                  <a:lnTo>
                    <a:pt x="47" y="40"/>
                  </a:lnTo>
                  <a:lnTo>
                    <a:pt x="22" y="32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7" y="12"/>
                  </a:lnTo>
                  <a:lnTo>
                    <a:pt x="14" y="5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84" y="18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2" name="Freeform 443"/>
            <p:cNvSpPr>
              <a:spLocks/>
            </p:cNvSpPr>
            <p:nvPr/>
          </p:nvSpPr>
          <p:spPr bwMode="auto">
            <a:xfrm>
              <a:off x="760" y="2540"/>
              <a:ext cx="85" cy="61"/>
            </a:xfrm>
            <a:custGeom>
              <a:avLst/>
              <a:gdLst>
                <a:gd name="T0" fmla="*/ 84 w 85"/>
                <a:gd name="T1" fmla="*/ 18 h 61"/>
                <a:gd name="T2" fmla="*/ 80 w 85"/>
                <a:gd name="T3" fmla="*/ 35 h 61"/>
                <a:gd name="T4" fmla="*/ 70 w 85"/>
                <a:gd name="T5" fmla="*/ 60 h 61"/>
                <a:gd name="T6" fmla="*/ 57 w 85"/>
                <a:gd name="T7" fmla="*/ 48 h 61"/>
                <a:gd name="T8" fmla="*/ 50 w 85"/>
                <a:gd name="T9" fmla="*/ 43 h 61"/>
                <a:gd name="T10" fmla="*/ 47 w 85"/>
                <a:gd name="T11" fmla="*/ 40 h 61"/>
                <a:gd name="T12" fmla="*/ 22 w 85"/>
                <a:gd name="T13" fmla="*/ 32 h 61"/>
                <a:gd name="T14" fmla="*/ 0 w 85"/>
                <a:gd name="T15" fmla="*/ 21 h 61"/>
                <a:gd name="T16" fmla="*/ 0 w 85"/>
                <a:gd name="T17" fmla="*/ 21 h 61"/>
                <a:gd name="T18" fmla="*/ 1 w 85"/>
                <a:gd name="T19" fmla="*/ 19 h 61"/>
                <a:gd name="T20" fmla="*/ 7 w 85"/>
                <a:gd name="T21" fmla="*/ 12 h 61"/>
                <a:gd name="T22" fmla="*/ 14 w 85"/>
                <a:gd name="T23" fmla="*/ 5 h 61"/>
                <a:gd name="T24" fmla="*/ 22 w 85"/>
                <a:gd name="T25" fmla="*/ 2 h 61"/>
                <a:gd name="T26" fmla="*/ 29 w 85"/>
                <a:gd name="T27" fmla="*/ 0 h 61"/>
                <a:gd name="T28" fmla="*/ 84 w 85"/>
                <a:gd name="T29" fmla="*/ 18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61"/>
                <a:gd name="T47" fmla="*/ 85 w 85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61">
                  <a:moveTo>
                    <a:pt x="84" y="18"/>
                  </a:moveTo>
                  <a:lnTo>
                    <a:pt x="80" y="35"/>
                  </a:lnTo>
                  <a:lnTo>
                    <a:pt x="70" y="60"/>
                  </a:lnTo>
                  <a:lnTo>
                    <a:pt x="57" y="48"/>
                  </a:lnTo>
                  <a:lnTo>
                    <a:pt x="50" y="43"/>
                  </a:lnTo>
                  <a:lnTo>
                    <a:pt x="47" y="40"/>
                  </a:lnTo>
                  <a:lnTo>
                    <a:pt x="22" y="32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7" y="12"/>
                  </a:lnTo>
                  <a:lnTo>
                    <a:pt x="14" y="5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84" y="1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3" name="Freeform 444"/>
            <p:cNvSpPr>
              <a:spLocks/>
            </p:cNvSpPr>
            <p:nvPr/>
          </p:nvSpPr>
          <p:spPr bwMode="auto">
            <a:xfrm>
              <a:off x="854" y="2497"/>
              <a:ext cx="88" cy="53"/>
            </a:xfrm>
            <a:custGeom>
              <a:avLst/>
              <a:gdLst>
                <a:gd name="T0" fmla="*/ 0 w 88"/>
                <a:gd name="T1" fmla="*/ 10 h 53"/>
                <a:gd name="T2" fmla="*/ 31 w 88"/>
                <a:gd name="T3" fmla="*/ 5 h 53"/>
                <a:gd name="T4" fmla="*/ 70 w 88"/>
                <a:gd name="T5" fmla="*/ 0 h 53"/>
                <a:gd name="T6" fmla="*/ 87 w 88"/>
                <a:gd name="T7" fmla="*/ 26 h 53"/>
                <a:gd name="T8" fmla="*/ 59 w 88"/>
                <a:gd name="T9" fmla="*/ 40 h 53"/>
                <a:gd name="T10" fmla="*/ 36 w 88"/>
                <a:gd name="T11" fmla="*/ 52 h 53"/>
                <a:gd name="T12" fmla="*/ 12 w 88"/>
                <a:gd name="T13" fmla="*/ 17 h 53"/>
                <a:gd name="T14" fmla="*/ 0 w 88"/>
                <a:gd name="T15" fmla="*/ 10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53"/>
                <a:gd name="T26" fmla="*/ 88 w 88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53">
                  <a:moveTo>
                    <a:pt x="0" y="10"/>
                  </a:moveTo>
                  <a:lnTo>
                    <a:pt x="31" y="5"/>
                  </a:lnTo>
                  <a:lnTo>
                    <a:pt x="70" y="0"/>
                  </a:lnTo>
                  <a:lnTo>
                    <a:pt x="87" y="26"/>
                  </a:lnTo>
                  <a:lnTo>
                    <a:pt x="59" y="40"/>
                  </a:lnTo>
                  <a:lnTo>
                    <a:pt x="36" y="52"/>
                  </a:lnTo>
                  <a:lnTo>
                    <a:pt x="12" y="17"/>
                  </a:lnTo>
                  <a:lnTo>
                    <a:pt x="0" y="10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4" name="Freeform 445"/>
            <p:cNvSpPr>
              <a:spLocks/>
            </p:cNvSpPr>
            <p:nvPr/>
          </p:nvSpPr>
          <p:spPr bwMode="auto">
            <a:xfrm>
              <a:off x="854" y="2497"/>
              <a:ext cx="88" cy="53"/>
            </a:xfrm>
            <a:custGeom>
              <a:avLst/>
              <a:gdLst>
                <a:gd name="T0" fmla="*/ 0 w 88"/>
                <a:gd name="T1" fmla="*/ 10 h 53"/>
                <a:gd name="T2" fmla="*/ 31 w 88"/>
                <a:gd name="T3" fmla="*/ 5 h 53"/>
                <a:gd name="T4" fmla="*/ 70 w 88"/>
                <a:gd name="T5" fmla="*/ 0 h 53"/>
                <a:gd name="T6" fmla="*/ 87 w 88"/>
                <a:gd name="T7" fmla="*/ 26 h 53"/>
                <a:gd name="T8" fmla="*/ 59 w 88"/>
                <a:gd name="T9" fmla="*/ 40 h 53"/>
                <a:gd name="T10" fmla="*/ 36 w 88"/>
                <a:gd name="T11" fmla="*/ 52 h 53"/>
                <a:gd name="T12" fmla="*/ 12 w 88"/>
                <a:gd name="T13" fmla="*/ 17 h 53"/>
                <a:gd name="T14" fmla="*/ 0 w 88"/>
                <a:gd name="T15" fmla="*/ 10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53"/>
                <a:gd name="T26" fmla="*/ 88 w 88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53">
                  <a:moveTo>
                    <a:pt x="0" y="10"/>
                  </a:moveTo>
                  <a:lnTo>
                    <a:pt x="31" y="5"/>
                  </a:lnTo>
                  <a:lnTo>
                    <a:pt x="70" y="0"/>
                  </a:lnTo>
                  <a:lnTo>
                    <a:pt x="87" y="26"/>
                  </a:lnTo>
                  <a:lnTo>
                    <a:pt x="59" y="40"/>
                  </a:lnTo>
                  <a:lnTo>
                    <a:pt x="36" y="52"/>
                  </a:lnTo>
                  <a:lnTo>
                    <a:pt x="12" y="17"/>
                  </a:lnTo>
                  <a:lnTo>
                    <a:pt x="0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5" name="Freeform 446"/>
            <p:cNvSpPr>
              <a:spLocks/>
            </p:cNvSpPr>
            <p:nvPr/>
          </p:nvSpPr>
          <p:spPr bwMode="auto">
            <a:xfrm>
              <a:off x="943" y="2506"/>
              <a:ext cx="113" cy="86"/>
            </a:xfrm>
            <a:custGeom>
              <a:avLst/>
              <a:gdLst>
                <a:gd name="T0" fmla="*/ 112 w 113"/>
                <a:gd name="T1" fmla="*/ 14 h 86"/>
                <a:gd name="T2" fmla="*/ 104 w 113"/>
                <a:gd name="T3" fmla="*/ 9 h 86"/>
                <a:gd name="T4" fmla="*/ 99 w 113"/>
                <a:gd name="T5" fmla="*/ 6 h 86"/>
                <a:gd name="T6" fmla="*/ 86 w 113"/>
                <a:gd name="T7" fmla="*/ 2 h 86"/>
                <a:gd name="T8" fmla="*/ 71 w 113"/>
                <a:gd name="T9" fmla="*/ 0 h 86"/>
                <a:gd name="T10" fmla="*/ 49 w 113"/>
                <a:gd name="T11" fmla="*/ 4 h 86"/>
                <a:gd name="T12" fmla="*/ 26 w 113"/>
                <a:gd name="T13" fmla="*/ 21 h 86"/>
                <a:gd name="T14" fmla="*/ 0 w 113"/>
                <a:gd name="T15" fmla="*/ 65 h 86"/>
                <a:gd name="T16" fmla="*/ 24 w 113"/>
                <a:gd name="T17" fmla="*/ 85 h 86"/>
                <a:gd name="T18" fmla="*/ 52 w 113"/>
                <a:gd name="T19" fmla="*/ 57 h 86"/>
                <a:gd name="T20" fmla="*/ 72 w 113"/>
                <a:gd name="T21" fmla="*/ 49 h 86"/>
                <a:gd name="T22" fmla="*/ 82 w 113"/>
                <a:gd name="T23" fmla="*/ 39 h 86"/>
                <a:gd name="T24" fmla="*/ 105 w 113"/>
                <a:gd name="T25" fmla="*/ 21 h 86"/>
                <a:gd name="T26" fmla="*/ 112 w 113"/>
                <a:gd name="T27" fmla="*/ 14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3"/>
                <a:gd name="T43" fmla="*/ 0 h 86"/>
                <a:gd name="T44" fmla="*/ 113 w 113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3" h="86">
                  <a:moveTo>
                    <a:pt x="112" y="14"/>
                  </a:moveTo>
                  <a:lnTo>
                    <a:pt x="104" y="9"/>
                  </a:lnTo>
                  <a:lnTo>
                    <a:pt x="99" y="6"/>
                  </a:lnTo>
                  <a:lnTo>
                    <a:pt x="86" y="2"/>
                  </a:lnTo>
                  <a:lnTo>
                    <a:pt x="71" y="0"/>
                  </a:lnTo>
                  <a:lnTo>
                    <a:pt x="49" y="4"/>
                  </a:lnTo>
                  <a:lnTo>
                    <a:pt x="26" y="21"/>
                  </a:lnTo>
                  <a:lnTo>
                    <a:pt x="0" y="65"/>
                  </a:lnTo>
                  <a:lnTo>
                    <a:pt x="24" y="85"/>
                  </a:lnTo>
                  <a:lnTo>
                    <a:pt x="52" y="57"/>
                  </a:lnTo>
                  <a:lnTo>
                    <a:pt x="72" y="49"/>
                  </a:lnTo>
                  <a:lnTo>
                    <a:pt x="82" y="39"/>
                  </a:lnTo>
                  <a:lnTo>
                    <a:pt x="105" y="21"/>
                  </a:lnTo>
                  <a:lnTo>
                    <a:pt x="112" y="14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6" name="Freeform 447"/>
            <p:cNvSpPr>
              <a:spLocks/>
            </p:cNvSpPr>
            <p:nvPr/>
          </p:nvSpPr>
          <p:spPr bwMode="auto">
            <a:xfrm>
              <a:off x="943" y="2506"/>
              <a:ext cx="113" cy="86"/>
            </a:xfrm>
            <a:custGeom>
              <a:avLst/>
              <a:gdLst>
                <a:gd name="T0" fmla="*/ 112 w 113"/>
                <a:gd name="T1" fmla="*/ 14 h 86"/>
                <a:gd name="T2" fmla="*/ 104 w 113"/>
                <a:gd name="T3" fmla="*/ 9 h 86"/>
                <a:gd name="T4" fmla="*/ 99 w 113"/>
                <a:gd name="T5" fmla="*/ 6 h 86"/>
                <a:gd name="T6" fmla="*/ 86 w 113"/>
                <a:gd name="T7" fmla="*/ 2 h 86"/>
                <a:gd name="T8" fmla="*/ 71 w 113"/>
                <a:gd name="T9" fmla="*/ 0 h 86"/>
                <a:gd name="T10" fmla="*/ 49 w 113"/>
                <a:gd name="T11" fmla="*/ 4 h 86"/>
                <a:gd name="T12" fmla="*/ 26 w 113"/>
                <a:gd name="T13" fmla="*/ 21 h 86"/>
                <a:gd name="T14" fmla="*/ 0 w 113"/>
                <a:gd name="T15" fmla="*/ 65 h 86"/>
                <a:gd name="T16" fmla="*/ 24 w 113"/>
                <a:gd name="T17" fmla="*/ 85 h 86"/>
                <a:gd name="T18" fmla="*/ 52 w 113"/>
                <a:gd name="T19" fmla="*/ 57 h 86"/>
                <a:gd name="T20" fmla="*/ 72 w 113"/>
                <a:gd name="T21" fmla="*/ 49 h 86"/>
                <a:gd name="T22" fmla="*/ 82 w 113"/>
                <a:gd name="T23" fmla="*/ 39 h 86"/>
                <a:gd name="T24" fmla="*/ 105 w 113"/>
                <a:gd name="T25" fmla="*/ 21 h 86"/>
                <a:gd name="T26" fmla="*/ 112 w 113"/>
                <a:gd name="T27" fmla="*/ 14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3"/>
                <a:gd name="T43" fmla="*/ 0 h 86"/>
                <a:gd name="T44" fmla="*/ 113 w 113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3" h="86">
                  <a:moveTo>
                    <a:pt x="112" y="14"/>
                  </a:moveTo>
                  <a:lnTo>
                    <a:pt x="104" y="9"/>
                  </a:lnTo>
                  <a:lnTo>
                    <a:pt x="99" y="6"/>
                  </a:lnTo>
                  <a:lnTo>
                    <a:pt x="86" y="2"/>
                  </a:lnTo>
                  <a:lnTo>
                    <a:pt x="71" y="0"/>
                  </a:lnTo>
                  <a:lnTo>
                    <a:pt x="49" y="4"/>
                  </a:lnTo>
                  <a:lnTo>
                    <a:pt x="26" y="21"/>
                  </a:lnTo>
                  <a:lnTo>
                    <a:pt x="0" y="65"/>
                  </a:lnTo>
                  <a:lnTo>
                    <a:pt x="24" y="85"/>
                  </a:lnTo>
                  <a:lnTo>
                    <a:pt x="52" y="57"/>
                  </a:lnTo>
                  <a:lnTo>
                    <a:pt x="72" y="49"/>
                  </a:lnTo>
                  <a:lnTo>
                    <a:pt x="82" y="39"/>
                  </a:lnTo>
                  <a:lnTo>
                    <a:pt x="105" y="21"/>
                  </a:lnTo>
                  <a:lnTo>
                    <a:pt x="112" y="1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7" name="Freeform 448"/>
            <p:cNvSpPr>
              <a:spLocks/>
            </p:cNvSpPr>
            <p:nvPr/>
          </p:nvSpPr>
          <p:spPr bwMode="auto">
            <a:xfrm>
              <a:off x="835" y="2551"/>
              <a:ext cx="135" cy="74"/>
            </a:xfrm>
            <a:custGeom>
              <a:avLst/>
              <a:gdLst>
                <a:gd name="T0" fmla="*/ 0 w 135"/>
                <a:gd name="T1" fmla="*/ 37 h 74"/>
                <a:gd name="T2" fmla="*/ 2 w 135"/>
                <a:gd name="T3" fmla="*/ 33 h 74"/>
                <a:gd name="T4" fmla="*/ 11 w 135"/>
                <a:gd name="T5" fmla="*/ 24 h 74"/>
                <a:gd name="T6" fmla="*/ 19 w 135"/>
                <a:gd name="T7" fmla="*/ 14 h 74"/>
                <a:gd name="T8" fmla="*/ 31 w 135"/>
                <a:gd name="T9" fmla="*/ 8 h 74"/>
                <a:gd name="T10" fmla="*/ 41 w 135"/>
                <a:gd name="T11" fmla="*/ 3 h 74"/>
                <a:gd name="T12" fmla="*/ 53 w 135"/>
                <a:gd name="T13" fmla="*/ 1 h 74"/>
                <a:gd name="T14" fmla="*/ 65 w 135"/>
                <a:gd name="T15" fmla="*/ 0 h 74"/>
                <a:gd name="T16" fmla="*/ 76 w 135"/>
                <a:gd name="T17" fmla="*/ 1 h 74"/>
                <a:gd name="T18" fmla="*/ 88 w 135"/>
                <a:gd name="T19" fmla="*/ 4 h 74"/>
                <a:gd name="T20" fmla="*/ 98 w 135"/>
                <a:gd name="T21" fmla="*/ 9 h 74"/>
                <a:gd name="T22" fmla="*/ 106 w 135"/>
                <a:gd name="T23" fmla="*/ 16 h 74"/>
                <a:gd name="T24" fmla="*/ 106 w 135"/>
                <a:gd name="T25" fmla="*/ 16 h 74"/>
                <a:gd name="T26" fmla="*/ 112 w 135"/>
                <a:gd name="T27" fmla="*/ 18 h 74"/>
                <a:gd name="T28" fmla="*/ 119 w 135"/>
                <a:gd name="T29" fmla="*/ 23 h 74"/>
                <a:gd name="T30" fmla="*/ 126 w 135"/>
                <a:gd name="T31" fmla="*/ 29 h 74"/>
                <a:gd name="T32" fmla="*/ 130 w 135"/>
                <a:gd name="T33" fmla="*/ 37 h 74"/>
                <a:gd name="T34" fmla="*/ 134 w 135"/>
                <a:gd name="T35" fmla="*/ 45 h 74"/>
                <a:gd name="T36" fmla="*/ 134 w 135"/>
                <a:gd name="T37" fmla="*/ 45 h 74"/>
                <a:gd name="T38" fmla="*/ 120 w 135"/>
                <a:gd name="T39" fmla="*/ 54 h 74"/>
                <a:gd name="T40" fmla="*/ 105 w 135"/>
                <a:gd name="T41" fmla="*/ 63 h 74"/>
                <a:gd name="T42" fmla="*/ 91 w 135"/>
                <a:gd name="T43" fmla="*/ 68 h 74"/>
                <a:gd name="T44" fmla="*/ 75 w 135"/>
                <a:gd name="T45" fmla="*/ 73 h 74"/>
                <a:gd name="T46" fmla="*/ 0 w 135"/>
                <a:gd name="T47" fmla="*/ 37 h 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5"/>
                <a:gd name="T73" fmla="*/ 0 h 74"/>
                <a:gd name="T74" fmla="*/ 135 w 135"/>
                <a:gd name="T75" fmla="*/ 74 h 7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5" h="74">
                  <a:moveTo>
                    <a:pt x="0" y="37"/>
                  </a:moveTo>
                  <a:lnTo>
                    <a:pt x="2" y="33"/>
                  </a:lnTo>
                  <a:lnTo>
                    <a:pt x="11" y="24"/>
                  </a:lnTo>
                  <a:lnTo>
                    <a:pt x="19" y="14"/>
                  </a:lnTo>
                  <a:lnTo>
                    <a:pt x="31" y="8"/>
                  </a:lnTo>
                  <a:lnTo>
                    <a:pt x="41" y="3"/>
                  </a:lnTo>
                  <a:lnTo>
                    <a:pt x="53" y="1"/>
                  </a:lnTo>
                  <a:lnTo>
                    <a:pt x="65" y="0"/>
                  </a:lnTo>
                  <a:lnTo>
                    <a:pt x="76" y="1"/>
                  </a:lnTo>
                  <a:lnTo>
                    <a:pt x="88" y="4"/>
                  </a:lnTo>
                  <a:lnTo>
                    <a:pt x="98" y="9"/>
                  </a:lnTo>
                  <a:lnTo>
                    <a:pt x="106" y="16"/>
                  </a:lnTo>
                  <a:lnTo>
                    <a:pt x="112" y="18"/>
                  </a:lnTo>
                  <a:lnTo>
                    <a:pt x="119" y="23"/>
                  </a:lnTo>
                  <a:lnTo>
                    <a:pt x="126" y="29"/>
                  </a:lnTo>
                  <a:lnTo>
                    <a:pt x="130" y="37"/>
                  </a:lnTo>
                  <a:lnTo>
                    <a:pt x="134" y="45"/>
                  </a:lnTo>
                  <a:lnTo>
                    <a:pt x="120" y="54"/>
                  </a:lnTo>
                  <a:lnTo>
                    <a:pt x="105" y="63"/>
                  </a:lnTo>
                  <a:lnTo>
                    <a:pt x="91" y="68"/>
                  </a:lnTo>
                  <a:lnTo>
                    <a:pt x="75" y="73"/>
                  </a:lnTo>
                  <a:lnTo>
                    <a:pt x="0" y="37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8" name="Freeform 449"/>
            <p:cNvSpPr>
              <a:spLocks/>
            </p:cNvSpPr>
            <p:nvPr/>
          </p:nvSpPr>
          <p:spPr bwMode="auto">
            <a:xfrm>
              <a:off x="835" y="2551"/>
              <a:ext cx="135" cy="74"/>
            </a:xfrm>
            <a:custGeom>
              <a:avLst/>
              <a:gdLst>
                <a:gd name="T0" fmla="*/ 0 w 135"/>
                <a:gd name="T1" fmla="*/ 37 h 74"/>
                <a:gd name="T2" fmla="*/ 2 w 135"/>
                <a:gd name="T3" fmla="*/ 33 h 74"/>
                <a:gd name="T4" fmla="*/ 11 w 135"/>
                <a:gd name="T5" fmla="*/ 24 h 74"/>
                <a:gd name="T6" fmla="*/ 19 w 135"/>
                <a:gd name="T7" fmla="*/ 14 h 74"/>
                <a:gd name="T8" fmla="*/ 31 w 135"/>
                <a:gd name="T9" fmla="*/ 8 h 74"/>
                <a:gd name="T10" fmla="*/ 41 w 135"/>
                <a:gd name="T11" fmla="*/ 3 h 74"/>
                <a:gd name="T12" fmla="*/ 53 w 135"/>
                <a:gd name="T13" fmla="*/ 1 h 74"/>
                <a:gd name="T14" fmla="*/ 65 w 135"/>
                <a:gd name="T15" fmla="*/ 0 h 74"/>
                <a:gd name="T16" fmla="*/ 76 w 135"/>
                <a:gd name="T17" fmla="*/ 1 h 74"/>
                <a:gd name="T18" fmla="*/ 88 w 135"/>
                <a:gd name="T19" fmla="*/ 4 h 74"/>
                <a:gd name="T20" fmla="*/ 98 w 135"/>
                <a:gd name="T21" fmla="*/ 9 h 74"/>
                <a:gd name="T22" fmla="*/ 106 w 135"/>
                <a:gd name="T23" fmla="*/ 16 h 74"/>
                <a:gd name="T24" fmla="*/ 106 w 135"/>
                <a:gd name="T25" fmla="*/ 16 h 74"/>
                <a:gd name="T26" fmla="*/ 112 w 135"/>
                <a:gd name="T27" fmla="*/ 18 h 74"/>
                <a:gd name="T28" fmla="*/ 119 w 135"/>
                <a:gd name="T29" fmla="*/ 23 h 74"/>
                <a:gd name="T30" fmla="*/ 126 w 135"/>
                <a:gd name="T31" fmla="*/ 29 h 74"/>
                <a:gd name="T32" fmla="*/ 130 w 135"/>
                <a:gd name="T33" fmla="*/ 37 h 74"/>
                <a:gd name="T34" fmla="*/ 134 w 135"/>
                <a:gd name="T35" fmla="*/ 45 h 74"/>
                <a:gd name="T36" fmla="*/ 134 w 135"/>
                <a:gd name="T37" fmla="*/ 45 h 74"/>
                <a:gd name="T38" fmla="*/ 120 w 135"/>
                <a:gd name="T39" fmla="*/ 54 h 74"/>
                <a:gd name="T40" fmla="*/ 105 w 135"/>
                <a:gd name="T41" fmla="*/ 63 h 74"/>
                <a:gd name="T42" fmla="*/ 91 w 135"/>
                <a:gd name="T43" fmla="*/ 68 h 74"/>
                <a:gd name="T44" fmla="*/ 75 w 135"/>
                <a:gd name="T45" fmla="*/ 73 h 74"/>
                <a:gd name="T46" fmla="*/ 0 w 135"/>
                <a:gd name="T47" fmla="*/ 37 h 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5"/>
                <a:gd name="T73" fmla="*/ 0 h 74"/>
                <a:gd name="T74" fmla="*/ 135 w 135"/>
                <a:gd name="T75" fmla="*/ 74 h 7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5" h="74">
                  <a:moveTo>
                    <a:pt x="0" y="37"/>
                  </a:moveTo>
                  <a:lnTo>
                    <a:pt x="2" y="33"/>
                  </a:lnTo>
                  <a:lnTo>
                    <a:pt x="11" y="24"/>
                  </a:lnTo>
                  <a:lnTo>
                    <a:pt x="19" y="14"/>
                  </a:lnTo>
                  <a:lnTo>
                    <a:pt x="31" y="8"/>
                  </a:lnTo>
                  <a:lnTo>
                    <a:pt x="41" y="3"/>
                  </a:lnTo>
                  <a:lnTo>
                    <a:pt x="53" y="1"/>
                  </a:lnTo>
                  <a:lnTo>
                    <a:pt x="65" y="0"/>
                  </a:lnTo>
                  <a:lnTo>
                    <a:pt x="76" y="1"/>
                  </a:lnTo>
                  <a:lnTo>
                    <a:pt x="88" y="4"/>
                  </a:lnTo>
                  <a:lnTo>
                    <a:pt x="98" y="9"/>
                  </a:lnTo>
                  <a:lnTo>
                    <a:pt x="106" y="16"/>
                  </a:lnTo>
                  <a:lnTo>
                    <a:pt x="112" y="18"/>
                  </a:lnTo>
                  <a:lnTo>
                    <a:pt x="119" y="23"/>
                  </a:lnTo>
                  <a:lnTo>
                    <a:pt x="126" y="29"/>
                  </a:lnTo>
                  <a:lnTo>
                    <a:pt x="130" y="37"/>
                  </a:lnTo>
                  <a:lnTo>
                    <a:pt x="134" y="45"/>
                  </a:lnTo>
                  <a:lnTo>
                    <a:pt x="120" y="54"/>
                  </a:lnTo>
                  <a:lnTo>
                    <a:pt x="105" y="63"/>
                  </a:lnTo>
                  <a:lnTo>
                    <a:pt x="91" y="68"/>
                  </a:lnTo>
                  <a:lnTo>
                    <a:pt x="75" y="73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9" name="Freeform 450"/>
            <p:cNvSpPr>
              <a:spLocks/>
            </p:cNvSpPr>
            <p:nvPr/>
          </p:nvSpPr>
          <p:spPr bwMode="auto">
            <a:xfrm>
              <a:off x="829" y="2418"/>
              <a:ext cx="133" cy="95"/>
            </a:xfrm>
            <a:custGeom>
              <a:avLst/>
              <a:gdLst>
                <a:gd name="T0" fmla="*/ 132 w 133"/>
                <a:gd name="T1" fmla="*/ 27 h 95"/>
                <a:gd name="T2" fmla="*/ 118 w 133"/>
                <a:gd name="T3" fmla="*/ 16 h 95"/>
                <a:gd name="T4" fmla="*/ 103 w 133"/>
                <a:gd name="T5" fmla="*/ 8 h 95"/>
                <a:gd name="T6" fmla="*/ 87 w 133"/>
                <a:gd name="T7" fmla="*/ 2 h 95"/>
                <a:gd name="T8" fmla="*/ 83 w 133"/>
                <a:gd name="T9" fmla="*/ 0 h 95"/>
                <a:gd name="T10" fmla="*/ 83 w 133"/>
                <a:gd name="T11" fmla="*/ 0 h 95"/>
                <a:gd name="T12" fmla="*/ 64 w 133"/>
                <a:gd name="T13" fmla="*/ 9 h 95"/>
                <a:gd name="T14" fmla="*/ 46 w 133"/>
                <a:gd name="T15" fmla="*/ 20 h 95"/>
                <a:gd name="T16" fmla="*/ 31 w 133"/>
                <a:gd name="T17" fmla="*/ 33 h 95"/>
                <a:gd name="T18" fmla="*/ 15 w 133"/>
                <a:gd name="T19" fmla="*/ 47 h 95"/>
                <a:gd name="T20" fmla="*/ 1 w 133"/>
                <a:gd name="T21" fmla="*/ 63 h 95"/>
                <a:gd name="T22" fmla="*/ 0 w 133"/>
                <a:gd name="T23" fmla="*/ 65 h 95"/>
                <a:gd name="T24" fmla="*/ 0 w 133"/>
                <a:gd name="T25" fmla="*/ 66 h 95"/>
                <a:gd name="T26" fmla="*/ 4 w 133"/>
                <a:gd name="T27" fmla="*/ 72 h 95"/>
                <a:gd name="T28" fmla="*/ 11 w 133"/>
                <a:gd name="T29" fmla="*/ 77 h 95"/>
                <a:gd name="T30" fmla="*/ 19 w 133"/>
                <a:gd name="T31" fmla="*/ 80 h 95"/>
                <a:gd name="T32" fmla="*/ 23 w 133"/>
                <a:gd name="T33" fmla="*/ 81 h 95"/>
                <a:gd name="T34" fmla="*/ 30 w 133"/>
                <a:gd name="T35" fmla="*/ 84 h 95"/>
                <a:gd name="T36" fmla="*/ 35 w 133"/>
                <a:gd name="T37" fmla="*/ 88 h 95"/>
                <a:gd name="T38" fmla="*/ 46 w 133"/>
                <a:gd name="T39" fmla="*/ 93 h 95"/>
                <a:gd name="T40" fmla="*/ 49 w 133"/>
                <a:gd name="T41" fmla="*/ 94 h 95"/>
                <a:gd name="T42" fmla="*/ 52 w 133"/>
                <a:gd name="T43" fmla="*/ 93 h 95"/>
                <a:gd name="T44" fmla="*/ 61 w 133"/>
                <a:gd name="T45" fmla="*/ 90 h 95"/>
                <a:gd name="T46" fmla="*/ 132 w 133"/>
                <a:gd name="T47" fmla="*/ 27 h 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3"/>
                <a:gd name="T73" fmla="*/ 0 h 95"/>
                <a:gd name="T74" fmla="*/ 133 w 133"/>
                <a:gd name="T75" fmla="*/ 95 h 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3" h="95">
                  <a:moveTo>
                    <a:pt x="132" y="27"/>
                  </a:moveTo>
                  <a:lnTo>
                    <a:pt x="118" y="16"/>
                  </a:lnTo>
                  <a:lnTo>
                    <a:pt x="103" y="8"/>
                  </a:lnTo>
                  <a:lnTo>
                    <a:pt x="87" y="2"/>
                  </a:lnTo>
                  <a:lnTo>
                    <a:pt x="83" y="0"/>
                  </a:lnTo>
                  <a:lnTo>
                    <a:pt x="64" y="9"/>
                  </a:lnTo>
                  <a:lnTo>
                    <a:pt x="46" y="20"/>
                  </a:lnTo>
                  <a:lnTo>
                    <a:pt x="31" y="33"/>
                  </a:lnTo>
                  <a:lnTo>
                    <a:pt x="15" y="47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0" y="66"/>
                  </a:lnTo>
                  <a:lnTo>
                    <a:pt x="4" y="72"/>
                  </a:lnTo>
                  <a:lnTo>
                    <a:pt x="11" y="77"/>
                  </a:lnTo>
                  <a:lnTo>
                    <a:pt x="19" y="80"/>
                  </a:lnTo>
                  <a:lnTo>
                    <a:pt x="23" y="81"/>
                  </a:lnTo>
                  <a:lnTo>
                    <a:pt x="30" y="84"/>
                  </a:lnTo>
                  <a:lnTo>
                    <a:pt x="35" y="88"/>
                  </a:lnTo>
                  <a:lnTo>
                    <a:pt x="46" y="93"/>
                  </a:lnTo>
                  <a:lnTo>
                    <a:pt x="49" y="94"/>
                  </a:lnTo>
                  <a:lnTo>
                    <a:pt x="52" y="93"/>
                  </a:lnTo>
                  <a:lnTo>
                    <a:pt x="61" y="90"/>
                  </a:lnTo>
                  <a:lnTo>
                    <a:pt x="132" y="27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0" name="Freeform 451"/>
            <p:cNvSpPr>
              <a:spLocks/>
            </p:cNvSpPr>
            <p:nvPr/>
          </p:nvSpPr>
          <p:spPr bwMode="auto">
            <a:xfrm>
              <a:off x="829" y="2418"/>
              <a:ext cx="133" cy="95"/>
            </a:xfrm>
            <a:custGeom>
              <a:avLst/>
              <a:gdLst>
                <a:gd name="T0" fmla="*/ 132 w 133"/>
                <a:gd name="T1" fmla="*/ 27 h 95"/>
                <a:gd name="T2" fmla="*/ 118 w 133"/>
                <a:gd name="T3" fmla="*/ 16 h 95"/>
                <a:gd name="T4" fmla="*/ 103 w 133"/>
                <a:gd name="T5" fmla="*/ 8 h 95"/>
                <a:gd name="T6" fmla="*/ 87 w 133"/>
                <a:gd name="T7" fmla="*/ 2 h 95"/>
                <a:gd name="T8" fmla="*/ 83 w 133"/>
                <a:gd name="T9" fmla="*/ 0 h 95"/>
                <a:gd name="T10" fmla="*/ 83 w 133"/>
                <a:gd name="T11" fmla="*/ 0 h 95"/>
                <a:gd name="T12" fmla="*/ 64 w 133"/>
                <a:gd name="T13" fmla="*/ 9 h 95"/>
                <a:gd name="T14" fmla="*/ 46 w 133"/>
                <a:gd name="T15" fmla="*/ 20 h 95"/>
                <a:gd name="T16" fmla="*/ 31 w 133"/>
                <a:gd name="T17" fmla="*/ 33 h 95"/>
                <a:gd name="T18" fmla="*/ 15 w 133"/>
                <a:gd name="T19" fmla="*/ 47 h 95"/>
                <a:gd name="T20" fmla="*/ 1 w 133"/>
                <a:gd name="T21" fmla="*/ 63 h 95"/>
                <a:gd name="T22" fmla="*/ 0 w 133"/>
                <a:gd name="T23" fmla="*/ 65 h 95"/>
                <a:gd name="T24" fmla="*/ 0 w 133"/>
                <a:gd name="T25" fmla="*/ 66 h 95"/>
                <a:gd name="T26" fmla="*/ 4 w 133"/>
                <a:gd name="T27" fmla="*/ 72 h 95"/>
                <a:gd name="T28" fmla="*/ 11 w 133"/>
                <a:gd name="T29" fmla="*/ 77 h 95"/>
                <a:gd name="T30" fmla="*/ 19 w 133"/>
                <a:gd name="T31" fmla="*/ 80 h 95"/>
                <a:gd name="T32" fmla="*/ 23 w 133"/>
                <a:gd name="T33" fmla="*/ 81 h 95"/>
                <a:gd name="T34" fmla="*/ 30 w 133"/>
                <a:gd name="T35" fmla="*/ 84 h 95"/>
                <a:gd name="T36" fmla="*/ 35 w 133"/>
                <a:gd name="T37" fmla="*/ 88 h 95"/>
                <a:gd name="T38" fmla="*/ 46 w 133"/>
                <a:gd name="T39" fmla="*/ 93 h 95"/>
                <a:gd name="T40" fmla="*/ 49 w 133"/>
                <a:gd name="T41" fmla="*/ 94 h 95"/>
                <a:gd name="T42" fmla="*/ 52 w 133"/>
                <a:gd name="T43" fmla="*/ 93 h 95"/>
                <a:gd name="T44" fmla="*/ 61 w 133"/>
                <a:gd name="T45" fmla="*/ 90 h 95"/>
                <a:gd name="T46" fmla="*/ 132 w 133"/>
                <a:gd name="T47" fmla="*/ 27 h 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3"/>
                <a:gd name="T73" fmla="*/ 0 h 95"/>
                <a:gd name="T74" fmla="*/ 133 w 133"/>
                <a:gd name="T75" fmla="*/ 95 h 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3" h="95">
                  <a:moveTo>
                    <a:pt x="132" y="27"/>
                  </a:moveTo>
                  <a:lnTo>
                    <a:pt x="118" y="16"/>
                  </a:lnTo>
                  <a:lnTo>
                    <a:pt x="103" y="8"/>
                  </a:lnTo>
                  <a:lnTo>
                    <a:pt x="87" y="2"/>
                  </a:lnTo>
                  <a:lnTo>
                    <a:pt x="83" y="0"/>
                  </a:lnTo>
                  <a:lnTo>
                    <a:pt x="64" y="9"/>
                  </a:lnTo>
                  <a:lnTo>
                    <a:pt x="46" y="20"/>
                  </a:lnTo>
                  <a:lnTo>
                    <a:pt x="31" y="33"/>
                  </a:lnTo>
                  <a:lnTo>
                    <a:pt x="15" y="47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0" y="66"/>
                  </a:lnTo>
                  <a:lnTo>
                    <a:pt x="4" y="72"/>
                  </a:lnTo>
                  <a:lnTo>
                    <a:pt x="11" y="77"/>
                  </a:lnTo>
                  <a:lnTo>
                    <a:pt x="19" y="80"/>
                  </a:lnTo>
                  <a:lnTo>
                    <a:pt x="23" y="81"/>
                  </a:lnTo>
                  <a:lnTo>
                    <a:pt x="30" y="84"/>
                  </a:lnTo>
                  <a:lnTo>
                    <a:pt x="35" y="88"/>
                  </a:lnTo>
                  <a:lnTo>
                    <a:pt x="46" y="93"/>
                  </a:lnTo>
                  <a:lnTo>
                    <a:pt x="49" y="94"/>
                  </a:lnTo>
                  <a:lnTo>
                    <a:pt x="52" y="93"/>
                  </a:lnTo>
                  <a:lnTo>
                    <a:pt x="61" y="90"/>
                  </a:lnTo>
                  <a:lnTo>
                    <a:pt x="132" y="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1" name="Freeform 452"/>
            <p:cNvSpPr>
              <a:spLocks/>
            </p:cNvSpPr>
            <p:nvPr/>
          </p:nvSpPr>
          <p:spPr bwMode="auto">
            <a:xfrm>
              <a:off x="875" y="2445"/>
              <a:ext cx="87" cy="68"/>
            </a:xfrm>
            <a:custGeom>
              <a:avLst/>
              <a:gdLst>
                <a:gd name="T0" fmla="*/ 0 w 87"/>
                <a:gd name="T1" fmla="*/ 66 h 68"/>
                <a:gd name="T2" fmla="*/ 2 w 87"/>
                <a:gd name="T3" fmla="*/ 67 h 68"/>
                <a:gd name="T4" fmla="*/ 6 w 87"/>
                <a:gd name="T5" fmla="*/ 67 h 68"/>
                <a:gd name="T6" fmla="*/ 12 w 87"/>
                <a:gd name="T7" fmla="*/ 67 h 68"/>
                <a:gd name="T8" fmla="*/ 21 w 87"/>
                <a:gd name="T9" fmla="*/ 65 h 68"/>
                <a:gd name="T10" fmla="*/ 33 w 87"/>
                <a:gd name="T11" fmla="*/ 61 h 68"/>
                <a:gd name="T12" fmla="*/ 46 w 87"/>
                <a:gd name="T13" fmla="*/ 54 h 68"/>
                <a:gd name="T14" fmla="*/ 65 w 87"/>
                <a:gd name="T15" fmla="*/ 35 h 68"/>
                <a:gd name="T16" fmla="*/ 83 w 87"/>
                <a:gd name="T17" fmla="*/ 12 h 68"/>
                <a:gd name="T18" fmla="*/ 86 w 87"/>
                <a:gd name="T19" fmla="*/ 4 h 68"/>
                <a:gd name="T20" fmla="*/ 86 w 87"/>
                <a:gd name="T21" fmla="*/ 1 h 68"/>
                <a:gd name="T22" fmla="*/ 83 w 87"/>
                <a:gd name="T23" fmla="*/ 0 h 68"/>
                <a:gd name="T24" fmla="*/ 83 w 87"/>
                <a:gd name="T25" fmla="*/ 0 h 68"/>
                <a:gd name="T26" fmla="*/ 68 w 87"/>
                <a:gd name="T27" fmla="*/ 6 h 68"/>
                <a:gd name="T28" fmla="*/ 53 w 87"/>
                <a:gd name="T29" fmla="*/ 15 h 68"/>
                <a:gd name="T30" fmla="*/ 39 w 87"/>
                <a:gd name="T31" fmla="*/ 24 h 68"/>
                <a:gd name="T32" fmla="*/ 26 w 87"/>
                <a:gd name="T33" fmla="*/ 34 h 68"/>
                <a:gd name="T34" fmla="*/ 14 w 87"/>
                <a:gd name="T35" fmla="*/ 48 h 68"/>
                <a:gd name="T36" fmla="*/ 3 w 87"/>
                <a:gd name="T37" fmla="*/ 62 h 68"/>
                <a:gd name="T38" fmla="*/ 0 w 87"/>
                <a:gd name="T39" fmla="*/ 66 h 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7"/>
                <a:gd name="T61" fmla="*/ 0 h 68"/>
                <a:gd name="T62" fmla="*/ 87 w 87"/>
                <a:gd name="T63" fmla="*/ 68 h 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7" h="68">
                  <a:moveTo>
                    <a:pt x="0" y="66"/>
                  </a:moveTo>
                  <a:lnTo>
                    <a:pt x="2" y="67"/>
                  </a:lnTo>
                  <a:lnTo>
                    <a:pt x="6" y="67"/>
                  </a:lnTo>
                  <a:lnTo>
                    <a:pt x="12" y="67"/>
                  </a:lnTo>
                  <a:lnTo>
                    <a:pt x="21" y="65"/>
                  </a:lnTo>
                  <a:lnTo>
                    <a:pt x="33" y="61"/>
                  </a:lnTo>
                  <a:lnTo>
                    <a:pt x="46" y="54"/>
                  </a:lnTo>
                  <a:lnTo>
                    <a:pt x="65" y="35"/>
                  </a:lnTo>
                  <a:lnTo>
                    <a:pt x="83" y="12"/>
                  </a:lnTo>
                  <a:lnTo>
                    <a:pt x="86" y="4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68" y="6"/>
                  </a:lnTo>
                  <a:lnTo>
                    <a:pt x="53" y="15"/>
                  </a:lnTo>
                  <a:lnTo>
                    <a:pt x="39" y="24"/>
                  </a:lnTo>
                  <a:lnTo>
                    <a:pt x="26" y="34"/>
                  </a:lnTo>
                  <a:lnTo>
                    <a:pt x="14" y="48"/>
                  </a:lnTo>
                  <a:lnTo>
                    <a:pt x="3" y="62"/>
                  </a:lnTo>
                  <a:lnTo>
                    <a:pt x="0" y="66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2" name="Freeform 453"/>
            <p:cNvSpPr>
              <a:spLocks/>
            </p:cNvSpPr>
            <p:nvPr/>
          </p:nvSpPr>
          <p:spPr bwMode="auto">
            <a:xfrm>
              <a:off x="875" y="2445"/>
              <a:ext cx="87" cy="68"/>
            </a:xfrm>
            <a:custGeom>
              <a:avLst/>
              <a:gdLst>
                <a:gd name="T0" fmla="*/ 0 w 87"/>
                <a:gd name="T1" fmla="*/ 66 h 68"/>
                <a:gd name="T2" fmla="*/ 2 w 87"/>
                <a:gd name="T3" fmla="*/ 67 h 68"/>
                <a:gd name="T4" fmla="*/ 6 w 87"/>
                <a:gd name="T5" fmla="*/ 67 h 68"/>
                <a:gd name="T6" fmla="*/ 12 w 87"/>
                <a:gd name="T7" fmla="*/ 67 h 68"/>
                <a:gd name="T8" fmla="*/ 21 w 87"/>
                <a:gd name="T9" fmla="*/ 65 h 68"/>
                <a:gd name="T10" fmla="*/ 33 w 87"/>
                <a:gd name="T11" fmla="*/ 61 h 68"/>
                <a:gd name="T12" fmla="*/ 46 w 87"/>
                <a:gd name="T13" fmla="*/ 54 h 68"/>
                <a:gd name="T14" fmla="*/ 65 w 87"/>
                <a:gd name="T15" fmla="*/ 35 h 68"/>
                <a:gd name="T16" fmla="*/ 83 w 87"/>
                <a:gd name="T17" fmla="*/ 12 h 68"/>
                <a:gd name="T18" fmla="*/ 86 w 87"/>
                <a:gd name="T19" fmla="*/ 4 h 68"/>
                <a:gd name="T20" fmla="*/ 86 w 87"/>
                <a:gd name="T21" fmla="*/ 1 h 68"/>
                <a:gd name="T22" fmla="*/ 83 w 87"/>
                <a:gd name="T23" fmla="*/ 0 h 68"/>
                <a:gd name="T24" fmla="*/ 83 w 87"/>
                <a:gd name="T25" fmla="*/ 0 h 68"/>
                <a:gd name="T26" fmla="*/ 68 w 87"/>
                <a:gd name="T27" fmla="*/ 6 h 68"/>
                <a:gd name="T28" fmla="*/ 53 w 87"/>
                <a:gd name="T29" fmla="*/ 15 h 68"/>
                <a:gd name="T30" fmla="*/ 39 w 87"/>
                <a:gd name="T31" fmla="*/ 24 h 68"/>
                <a:gd name="T32" fmla="*/ 26 w 87"/>
                <a:gd name="T33" fmla="*/ 34 h 68"/>
                <a:gd name="T34" fmla="*/ 14 w 87"/>
                <a:gd name="T35" fmla="*/ 48 h 68"/>
                <a:gd name="T36" fmla="*/ 3 w 87"/>
                <a:gd name="T37" fmla="*/ 62 h 68"/>
                <a:gd name="T38" fmla="*/ 0 w 87"/>
                <a:gd name="T39" fmla="*/ 66 h 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7"/>
                <a:gd name="T61" fmla="*/ 0 h 68"/>
                <a:gd name="T62" fmla="*/ 87 w 87"/>
                <a:gd name="T63" fmla="*/ 68 h 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7" h="68">
                  <a:moveTo>
                    <a:pt x="0" y="66"/>
                  </a:moveTo>
                  <a:lnTo>
                    <a:pt x="2" y="67"/>
                  </a:lnTo>
                  <a:lnTo>
                    <a:pt x="6" y="67"/>
                  </a:lnTo>
                  <a:lnTo>
                    <a:pt x="12" y="67"/>
                  </a:lnTo>
                  <a:lnTo>
                    <a:pt x="21" y="65"/>
                  </a:lnTo>
                  <a:lnTo>
                    <a:pt x="33" y="61"/>
                  </a:lnTo>
                  <a:lnTo>
                    <a:pt x="46" y="54"/>
                  </a:lnTo>
                  <a:lnTo>
                    <a:pt x="65" y="35"/>
                  </a:lnTo>
                  <a:lnTo>
                    <a:pt x="83" y="12"/>
                  </a:lnTo>
                  <a:lnTo>
                    <a:pt x="86" y="4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68" y="6"/>
                  </a:lnTo>
                  <a:lnTo>
                    <a:pt x="53" y="15"/>
                  </a:lnTo>
                  <a:lnTo>
                    <a:pt x="39" y="24"/>
                  </a:lnTo>
                  <a:lnTo>
                    <a:pt x="26" y="34"/>
                  </a:lnTo>
                  <a:lnTo>
                    <a:pt x="14" y="48"/>
                  </a:lnTo>
                  <a:lnTo>
                    <a:pt x="3" y="62"/>
                  </a:lnTo>
                  <a:lnTo>
                    <a:pt x="0" y="6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3" name="Freeform 454"/>
            <p:cNvSpPr>
              <a:spLocks/>
            </p:cNvSpPr>
            <p:nvPr/>
          </p:nvSpPr>
          <p:spPr bwMode="auto">
            <a:xfrm>
              <a:off x="768" y="2487"/>
              <a:ext cx="129" cy="93"/>
            </a:xfrm>
            <a:custGeom>
              <a:avLst/>
              <a:gdLst>
                <a:gd name="T0" fmla="*/ 86 w 129"/>
                <a:gd name="T1" fmla="*/ 92 h 93"/>
                <a:gd name="T2" fmla="*/ 95 w 129"/>
                <a:gd name="T3" fmla="*/ 91 h 93"/>
                <a:gd name="T4" fmla="*/ 102 w 129"/>
                <a:gd name="T5" fmla="*/ 88 h 93"/>
                <a:gd name="T6" fmla="*/ 110 w 129"/>
                <a:gd name="T7" fmla="*/ 82 h 93"/>
                <a:gd name="T8" fmla="*/ 117 w 129"/>
                <a:gd name="T9" fmla="*/ 76 h 93"/>
                <a:gd name="T10" fmla="*/ 123 w 129"/>
                <a:gd name="T11" fmla="*/ 67 h 93"/>
                <a:gd name="T12" fmla="*/ 128 w 129"/>
                <a:gd name="T13" fmla="*/ 60 h 93"/>
                <a:gd name="T14" fmla="*/ 128 w 129"/>
                <a:gd name="T15" fmla="*/ 60 h 93"/>
                <a:gd name="T16" fmla="*/ 128 w 129"/>
                <a:gd name="T17" fmla="*/ 54 h 93"/>
                <a:gd name="T18" fmla="*/ 128 w 129"/>
                <a:gd name="T19" fmla="*/ 47 h 93"/>
                <a:gd name="T20" fmla="*/ 126 w 129"/>
                <a:gd name="T21" fmla="*/ 41 h 93"/>
                <a:gd name="T22" fmla="*/ 125 w 129"/>
                <a:gd name="T23" fmla="*/ 39 h 93"/>
                <a:gd name="T24" fmla="*/ 125 w 129"/>
                <a:gd name="T25" fmla="*/ 39 h 93"/>
                <a:gd name="T26" fmla="*/ 113 w 129"/>
                <a:gd name="T27" fmla="*/ 27 h 93"/>
                <a:gd name="T28" fmla="*/ 100 w 129"/>
                <a:gd name="T29" fmla="*/ 19 h 93"/>
                <a:gd name="T30" fmla="*/ 86 w 129"/>
                <a:gd name="T31" fmla="*/ 10 h 93"/>
                <a:gd name="T32" fmla="*/ 71 w 129"/>
                <a:gd name="T33" fmla="*/ 5 h 93"/>
                <a:gd name="T34" fmla="*/ 54 w 129"/>
                <a:gd name="T35" fmla="*/ 1 h 93"/>
                <a:gd name="T36" fmla="*/ 48 w 129"/>
                <a:gd name="T37" fmla="*/ 0 h 93"/>
                <a:gd name="T38" fmla="*/ 48 w 129"/>
                <a:gd name="T39" fmla="*/ 0 h 93"/>
                <a:gd name="T40" fmla="*/ 37 w 129"/>
                <a:gd name="T41" fmla="*/ 5 h 93"/>
                <a:gd name="T42" fmla="*/ 25 w 129"/>
                <a:gd name="T43" fmla="*/ 12 h 93"/>
                <a:gd name="T44" fmla="*/ 15 w 129"/>
                <a:gd name="T45" fmla="*/ 21 h 93"/>
                <a:gd name="T46" fmla="*/ 7 w 129"/>
                <a:gd name="T47" fmla="*/ 31 h 93"/>
                <a:gd name="T48" fmla="*/ 0 w 129"/>
                <a:gd name="T49" fmla="*/ 40 h 93"/>
                <a:gd name="T50" fmla="*/ 86 w 129"/>
                <a:gd name="T51" fmla="*/ 92 h 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93"/>
                <a:gd name="T80" fmla="*/ 129 w 129"/>
                <a:gd name="T81" fmla="*/ 93 h 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93">
                  <a:moveTo>
                    <a:pt x="86" y="92"/>
                  </a:moveTo>
                  <a:lnTo>
                    <a:pt x="95" y="91"/>
                  </a:lnTo>
                  <a:lnTo>
                    <a:pt x="102" y="88"/>
                  </a:lnTo>
                  <a:lnTo>
                    <a:pt x="110" y="82"/>
                  </a:lnTo>
                  <a:lnTo>
                    <a:pt x="117" y="76"/>
                  </a:lnTo>
                  <a:lnTo>
                    <a:pt x="123" y="67"/>
                  </a:lnTo>
                  <a:lnTo>
                    <a:pt x="128" y="60"/>
                  </a:lnTo>
                  <a:lnTo>
                    <a:pt x="128" y="54"/>
                  </a:lnTo>
                  <a:lnTo>
                    <a:pt x="128" y="47"/>
                  </a:lnTo>
                  <a:lnTo>
                    <a:pt x="126" y="41"/>
                  </a:lnTo>
                  <a:lnTo>
                    <a:pt x="125" y="39"/>
                  </a:lnTo>
                  <a:lnTo>
                    <a:pt x="113" y="27"/>
                  </a:lnTo>
                  <a:lnTo>
                    <a:pt x="100" y="19"/>
                  </a:lnTo>
                  <a:lnTo>
                    <a:pt x="86" y="10"/>
                  </a:lnTo>
                  <a:lnTo>
                    <a:pt x="71" y="5"/>
                  </a:lnTo>
                  <a:lnTo>
                    <a:pt x="54" y="1"/>
                  </a:lnTo>
                  <a:lnTo>
                    <a:pt x="48" y="0"/>
                  </a:lnTo>
                  <a:lnTo>
                    <a:pt x="37" y="5"/>
                  </a:lnTo>
                  <a:lnTo>
                    <a:pt x="25" y="12"/>
                  </a:lnTo>
                  <a:lnTo>
                    <a:pt x="15" y="21"/>
                  </a:lnTo>
                  <a:lnTo>
                    <a:pt x="7" y="31"/>
                  </a:lnTo>
                  <a:lnTo>
                    <a:pt x="0" y="40"/>
                  </a:lnTo>
                  <a:lnTo>
                    <a:pt x="86" y="92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4" name="Freeform 455"/>
            <p:cNvSpPr>
              <a:spLocks/>
            </p:cNvSpPr>
            <p:nvPr/>
          </p:nvSpPr>
          <p:spPr bwMode="auto">
            <a:xfrm>
              <a:off x="768" y="2487"/>
              <a:ext cx="129" cy="93"/>
            </a:xfrm>
            <a:custGeom>
              <a:avLst/>
              <a:gdLst>
                <a:gd name="T0" fmla="*/ 86 w 129"/>
                <a:gd name="T1" fmla="*/ 92 h 93"/>
                <a:gd name="T2" fmla="*/ 95 w 129"/>
                <a:gd name="T3" fmla="*/ 91 h 93"/>
                <a:gd name="T4" fmla="*/ 102 w 129"/>
                <a:gd name="T5" fmla="*/ 88 h 93"/>
                <a:gd name="T6" fmla="*/ 110 w 129"/>
                <a:gd name="T7" fmla="*/ 82 h 93"/>
                <a:gd name="T8" fmla="*/ 117 w 129"/>
                <a:gd name="T9" fmla="*/ 76 h 93"/>
                <a:gd name="T10" fmla="*/ 123 w 129"/>
                <a:gd name="T11" fmla="*/ 67 h 93"/>
                <a:gd name="T12" fmla="*/ 128 w 129"/>
                <a:gd name="T13" fmla="*/ 60 h 93"/>
                <a:gd name="T14" fmla="*/ 128 w 129"/>
                <a:gd name="T15" fmla="*/ 60 h 93"/>
                <a:gd name="T16" fmla="*/ 128 w 129"/>
                <a:gd name="T17" fmla="*/ 54 h 93"/>
                <a:gd name="T18" fmla="*/ 128 w 129"/>
                <a:gd name="T19" fmla="*/ 47 h 93"/>
                <a:gd name="T20" fmla="*/ 126 w 129"/>
                <a:gd name="T21" fmla="*/ 41 h 93"/>
                <a:gd name="T22" fmla="*/ 125 w 129"/>
                <a:gd name="T23" fmla="*/ 39 h 93"/>
                <a:gd name="T24" fmla="*/ 125 w 129"/>
                <a:gd name="T25" fmla="*/ 39 h 93"/>
                <a:gd name="T26" fmla="*/ 113 w 129"/>
                <a:gd name="T27" fmla="*/ 27 h 93"/>
                <a:gd name="T28" fmla="*/ 100 w 129"/>
                <a:gd name="T29" fmla="*/ 19 h 93"/>
                <a:gd name="T30" fmla="*/ 86 w 129"/>
                <a:gd name="T31" fmla="*/ 10 h 93"/>
                <a:gd name="T32" fmla="*/ 71 w 129"/>
                <a:gd name="T33" fmla="*/ 5 h 93"/>
                <a:gd name="T34" fmla="*/ 54 w 129"/>
                <a:gd name="T35" fmla="*/ 1 h 93"/>
                <a:gd name="T36" fmla="*/ 48 w 129"/>
                <a:gd name="T37" fmla="*/ 0 h 93"/>
                <a:gd name="T38" fmla="*/ 48 w 129"/>
                <a:gd name="T39" fmla="*/ 0 h 93"/>
                <a:gd name="T40" fmla="*/ 37 w 129"/>
                <a:gd name="T41" fmla="*/ 5 h 93"/>
                <a:gd name="T42" fmla="*/ 25 w 129"/>
                <a:gd name="T43" fmla="*/ 12 h 93"/>
                <a:gd name="T44" fmla="*/ 15 w 129"/>
                <a:gd name="T45" fmla="*/ 21 h 93"/>
                <a:gd name="T46" fmla="*/ 7 w 129"/>
                <a:gd name="T47" fmla="*/ 31 h 93"/>
                <a:gd name="T48" fmla="*/ 0 w 129"/>
                <a:gd name="T49" fmla="*/ 40 h 93"/>
                <a:gd name="T50" fmla="*/ 86 w 129"/>
                <a:gd name="T51" fmla="*/ 92 h 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93"/>
                <a:gd name="T80" fmla="*/ 129 w 129"/>
                <a:gd name="T81" fmla="*/ 93 h 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93">
                  <a:moveTo>
                    <a:pt x="86" y="92"/>
                  </a:moveTo>
                  <a:lnTo>
                    <a:pt x="95" y="91"/>
                  </a:lnTo>
                  <a:lnTo>
                    <a:pt x="102" y="88"/>
                  </a:lnTo>
                  <a:lnTo>
                    <a:pt x="110" y="82"/>
                  </a:lnTo>
                  <a:lnTo>
                    <a:pt x="117" y="76"/>
                  </a:lnTo>
                  <a:lnTo>
                    <a:pt x="123" y="67"/>
                  </a:lnTo>
                  <a:lnTo>
                    <a:pt x="128" y="60"/>
                  </a:lnTo>
                  <a:lnTo>
                    <a:pt x="128" y="54"/>
                  </a:lnTo>
                  <a:lnTo>
                    <a:pt x="128" y="47"/>
                  </a:lnTo>
                  <a:lnTo>
                    <a:pt x="126" y="41"/>
                  </a:lnTo>
                  <a:lnTo>
                    <a:pt x="125" y="39"/>
                  </a:lnTo>
                  <a:lnTo>
                    <a:pt x="113" y="27"/>
                  </a:lnTo>
                  <a:lnTo>
                    <a:pt x="100" y="19"/>
                  </a:lnTo>
                  <a:lnTo>
                    <a:pt x="86" y="10"/>
                  </a:lnTo>
                  <a:lnTo>
                    <a:pt x="71" y="5"/>
                  </a:lnTo>
                  <a:lnTo>
                    <a:pt x="54" y="1"/>
                  </a:lnTo>
                  <a:lnTo>
                    <a:pt x="48" y="0"/>
                  </a:lnTo>
                  <a:lnTo>
                    <a:pt x="37" y="5"/>
                  </a:lnTo>
                  <a:lnTo>
                    <a:pt x="25" y="12"/>
                  </a:lnTo>
                  <a:lnTo>
                    <a:pt x="15" y="21"/>
                  </a:lnTo>
                  <a:lnTo>
                    <a:pt x="7" y="31"/>
                  </a:lnTo>
                  <a:lnTo>
                    <a:pt x="0" y="40"/>
                  </a:lnTo>
                  <a:lnTo>
                    <a:pt x="86" y="9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5" name="Freeform 456"/>
            <p:cNvSpPr>
              <a:spLocks/>
            </p:cNvSpPr>
            <p:nvPr/>
          </p:nvSpPr>
          <p:spPr bwMode="auto">
            <a:xfrm>
              <a:off x="914" y="2451"/>
              <a:ext cx="136" cy="89"/>
            </a:xfrm>
            <a:custGeom>
              <a:avLst/>
              <a:gdLst>
                <a:gd name="T0" fmla="*/ 87 w 136"/>
                <a:gd name="T1" fmla="*/ 88 h 89"/>
                <a:gd name="T2" fmla="*/ 94 w 136"/>
                <a:gd name="T3" fmla="*/ 82 h 89"/>
                <a:gd name="T4" fmla="*/ 109 w 136"/>
                <a:gd name="T5" fmla="*/ 69 h 89"/>
                <a:gd name="T6" fmla="*/ 128 w 136"/>
                <a:gd name="T7" fmla="*/ 55 h 89"/>
                <a:gd name="T8" fmla="*/ 135 w 136"/>
                <a:gd name="T9" fmla="*/ 50 h 89"/>
                <a:gd name="T10" fmla="*/ 125 w 136"/>
                <a:gd name="T11" fmla="*/ 38 h 89"/>
                <a:gd name="T12" fmla="*/ 114 w 136"/>
                <a:gd name="T13" fmla="*/ 27 h 89"/>
                <a:gd name="T14" fmla="*/ 102 w 136"/>
                <a:gd name="T15" fmla="*/ 17 h 89"/>
                <a:gd name="T16" fmla="*/ 89 w 136"/>
                <a:gd name="T17" fmla="*/ 10 h 89"/>
                <a:gd name="T18" fmla="*/ 74 w 136"/>
                <a:gd name="T19" fmla="*/ 4 h 89"/>
                <a:gd name="T20" fmla="*/ 60 w 136"/>
                <a:gd name="T21" fmla="*/ 1 h 89"/>
                <a:gd name="T22" fmla="*/ 47 w 136"/>
                <a:gd name="T23" fmla="*/ 0 h 89"/>
                <a:gd name="T24" fmla="*/ 47 w 136"/>
                <a:gd name="T25" fmla="*/ 0 h 89"/>
                <a:gd name="T26" fmla="*/ 36 w 136"/>
                <a:gd name="T27" fmla="*/ 4 h 89"/>
                <a:gd name="T28" fmla="*/ 24 w 136"/>
                <a:gd name="T29" fmla="*/ 10 h 89"/>
                <a:gd name="T30" fmla="*/ 14 w 136"/>
                <a:gd name="T31" fmla="*/ 18 h 89"/>
                <a:gd name="T32" fmla="*/ 6 w 136"/>
                <a:gd name="T33" fmla="*/ 27 h 89"/>
                <a:gd name="T34" fmla="*/ 0 w 136"/>
                <a:gd name="T35" fmla="*/ 36 h 89"/>
                <a:gd name="T36" fmla="*/ 87 w 136"/>
                <a:gd name="T37" fmla="*/ 88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89"/>
                <a:gd name="T59" fmla="*/ 136 w 136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89">
                  <a:moveTo>
                    <a:pt x="87" y="88"/>
                  </a:moveTo>
                  <a:lnTo>
                    <a:pt x="94" y="82"/>
                  </a:lnTo>
                  <a:lnTo>
                    <a:pt x="109" y="69"/>
                  </a:lnTo>
                  <a:lnTo>
                    <a:pt x="128" y="55"/>
                  </a:lnTo>
                  <a:lnTo>
                    <a:pt x="135" y="50"/>
                  </a:lnTo>
                  <a:lnTo>
                    <a:pt x="125" y="38"/>
                  </a:lnTo>
                  <a:lnTo>
                    <a:pt x="114" y="27"/>
                  </a:lnTo>
                  <a:lnTo>
                    <a:pt x="102" y="17"/>
                  </a:lnTo>
                  <a:lnTo>
                    <a:pt x="89" y="10"/>
                  </a:lnTo>
                  <a:lnTo>
                    <a:pt x="74" y="4"/>
                  </a:lnTo>
                  <a:lnTo>
                    <a:pt x="60" y="1"/>
                  </a:lnTo>
                  <a:lnTo>
                    <a:pt x="47" y="0"/>
                  </a:lnTo>
                  <a:lnTo>
                    <a:pt x="36" y="4"/>
                  </a:lnTo>
                  <a:lnTo>
                    <a:pt x="24" y="10"/>
                  </a:lnTo>
                  <a:lnTo>
                    <a:pt x="14" y="18"/>
                  </a:lnTo>
                  <a:lnTo>
                    <a:pt x="6" y="27"/>
                  </a:lnTo>
                  <a:lnTo>
                    <a:pt x="0" y="36"/>
                  </a:lnTo>
                  <a:lnTo>
                    <a:pt x="87" y="88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" name="Freeform 457"/>
            <p:cNvSpPr>
              <a:spLocks/>
            </p:cNvSpPr>
            <p:nvPr/>
          </p:nvSpPr>
          <p:spPr bwMode="auto">
            <a:xfrm>
              <a:off x="914" y="2451"/>
              <a:ext cx="136" cy="89"/>
            </a:xfrm>
            <a:custGeom>
              <a:avLst/>
              <a:gdLst>
                <a:gd name="T0" fmla="*/ 87 w 136"/>
                <a:gd name="T1" fmla="*/ 88 h 89"/>
                <a:gd name="T2" fmla="*/ 94 w 136"/>
                <a:gd name="T3" fmla="*/ 82 h 89"/>
                <a:gd name="T4" fmla="*/ 109 w 136"/>
                <a:gd name="T5" fmla="*/ 69 h 89"/>
                <a:gd name="T6" fmla="*/ 128 w 136"/>
                <a:gd name="T7" fmla="*/ 55 h 89"/>
                <a:gd name="T8" fmla="*/ 135 w 136"/>
                <a:gd name="T9" fmla="*/ 50 h 89"/>
                <a:gd name="T10" fmla="*/ 125 w 136"/>
                <a:gd name="T11" fmla="*/ 38 h 89"/>
                <a:gd name="T12" fmla="*/ 114 w 136"/>
                <a:gd name="T13" fmla="*/ 27 h 89"/>
                <a:gd name="T14" fmla="*/ 102 w 136"/>
                <a:gd name="T15" fmla="*/ 17 h 89"/>
                <a:gd name="T16" fmla="*/ 89 w 136"/>
                <a:gd name="T17" fmla="*/ 10 h 89"/>
                <a:gd name="T18" fmla="*/ 74 w 136"/>
                <a:gd name="T19" fmla="*/ 4 h 89"/>
                <a:gd name="T20" fmla="*/ 60 w 136"/>
                <a:gd name="T21" fmla="*/ 1 h 89"/>
                <a:gd name="T22" fmla="*/ 47 w 136"/>
                <a:gd name="T23" fmla="*/ 0 h 89"/>
                <a:gd name="T24" fmla="*/ 47 w 136"/>
                <a:gd name="T25" fmla="*/ 0 h 89"/>
                <a:gd name="T26" fmla="*/ 36 w 136"/>
                <a:gd name="T27" fmla="*/ 4 h 89"/>
                <a:gd name="T28" fmla="*/ 24 w 136"/>
                <a:gd name="T29" fmla="*/ 10 h 89"/>
                <a:gd name="T30" fmla="*/ 14 w 136"/>
                <a:gd name="T31" fmla="*/ 18 h 89"/>
                <a:gd name="T32" fmla="*/ 6 w 136"/>
                <a:gd name="T33" fmla="*/ 27 h 89"/>
                <a:gd name="T34" fmla="*/ 0 w 136"/>
                <a:gd name="T35" fmla="*/ 36 h 89"/>
                <a:gd name="T36" fmla="*/ 87 w 136"/>
                <a:gd name="T37" fmla="*/ 88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89"/>
                <a:gd name="T59" fmla="*/ 136 w 136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89">
                  <a:moveTo>
                    <a:pt x="87" y="88"/>
                  </a:moveTo>
                  <a:lnTo>
                    <a:pt x="94" y="82"/>
                  </a:lnTo>
                  <a:lnTo>
                    <a:pt x="109" y="69"/>
                  </a:lnTo>
                  <a:lnTo>
                    <a:pt x="128" y="55"/>
                  </a:lnTo>
                  <a:lnTo>
                    <a:pt x="135" y="50"/>
                  </a:lnTo>
                  <a:lnTo>
                    <a:pt x="125" y="38"/>
                  </a:lnTo>
                  <a:lnTo>
                    <a:pt x="114" y="27"/>
                  </a:lnTo>
                  <a:lnTo>
                    <a:pt x="102" y="17"/>
                  </a:lnTo>
                  <a:lnTo>
                    <a:pt x="89" y="10"/>
                  </a:lnTo>
                  <a:lnTo>
                    <a:pt x="74" y="4"/>
                  </a:lnTo>
                  <a:lnTo>
                    <a:pt x="60" y="1"/>
                  </a:lnTo>
                  <a:lnTo>
                    <a:pt x="47" y="0"/>
                  </a:lnTo>
                  <a:lnTo>
                    <a:pt x="36" y="4"/>
                  </a:lnTo>
                  <a:lnTo>
                    <a:pt x="24" y="10"/>
                  </a:lnTo>
                  <a:lnTo>
                    <a:pt x="14" y="18"/>
                  </a:lnTo>
                  <a:lnTo>
                    <a:pt x="6" y="27"/>
                  </a:lnTo>
                  <a:lnTo>
                    <a:pt x="0" y="36"/>
                  </a:lnTo>
                  <a:lnTo>
                    <a:pt x="87" y="8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" name="Freeform 458"/>
            <p:cNvSpPr>
              <a:spLocks/>
            </p:cNvSpPr>
            <p:nvPr/>
          </p:nvSpPr>
          <p:spPr bwMode="auto">
            <a:xfrm>
              <a:off x="914" y="2487"/>
              <a:ext cx="90" cy="57"/>
            </a:xfrm>
            <a:custGeom>
              <a:avLst/>
              <a:gdLst>
                <a:gd name="T0" fmla="*/ 0 w 90"/>
                <a:gd name="T1" fmla="*/ 2 h 57"/>
                <a:gd name="T2" fmla="*/ 3 w 90"/>
                <a:gd name="T3" fmla="*/ 15 h 57"/>
                <a:gd name="T4" fmla="*/ 9 w 90"/>
                <a:gd name="T5" fmla="*/ 25 h 57"/>
                <a:gd name="T6" fmla="*/ 16 w 90"/>
                <a:gd name="T7" fmla="*/ 33 h 57"/>
                <a:gd name="T8" fmla="*/ 24 w 90"/>
                <a:gd name="T9" fmla="*/ 42 h 57"/>
                <a:gd name="T10" fmla="*/ 34 w 90"/>
                <a:gd name="T11" fmla="*/ 48 h 57"/>
                <a:gd name="T12" fmla="*/ 44 w 90"/>
                <a:gd name="T13" fmla="*/ 54 h 57"/>
                <a:gd name="T14" fmla="*/ 56 w 90"/>
                <a:gd name="T15" fmla="*/ 55 h 57"/>
                <a:gd name="T16" fmla="*/ 67 w 90"/>
                <a:gd name="T17" fmla="*/ 56 h 57"/>
                <a:gd name="T18" fmla="*/ 78 w 90"/>
                <a:gd name="T19" fmla="*/ 55 h 57"/>
                <a:gd name="T20" fmla="*/ 89 w 90"/>
                <a:gd name="T21" fmla="*/ 52 h 57"/>
                <a:gd name="T22" fmla="*/ 89 w 90"/>
                <a:gd name="T23" fmla="*/ 52 h 57"/>
                <a:gd name="T24" fmla="*/ 78 w 90"/>
                <a:gd name="T25" fmla="*/ 39 h 57"/>
                <a:gd name="T26" fmla="*/ 65 w 90"/>
                <a:gd name="T27" fmla="*/ 27 h 57"/>
                <a:gd name="T28" fmla="*/ 52 w 90"/>
                <a:gd name="T29" fmla="*/ 17 h 57"/>
                <a:gd name="T30" fmla="*/ 38 w 90"/>
                <a:gd name="T31" fmla="*/ 10 h 57"/>
                <a:gd name="T32" fmla="*/ 23 w 90"/>
                <a:gd name="T33" fmla="*/ 5 h 57"/>
                <a:gd name="T34" fmla="*/ 7 w 90"/>
                <a:gd name="T35" fmla="*/ 1 h 57"/>
                <a:gd name="T36" fmla="*/ 0 w 90"/>
                <a:gd name="T37" fmla="*/ 0 h 57"/>
                <a:gd name="T38" fmla="*/ 0 w 90"/>
                <a:gd name="T39" fmla="*/ 2 h 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0"/>
                <a:gd name="T61" fmla="*/ 0 h 57"/>
                <a:gd name="T62" fmla="*/ 90 w 90"/>
                <a:gd name="T63" fmla="*/ 57 h 5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0" h="57">
                  <a:moveTo>
                    <a:pt x="0" y="2"/>
                  </a:moveTo>
                  <a:lnTo>
                    <a:pt x="3" y="15"/>
                  </a:lnTo>
                  <a:lnTo>
                    <a:pt x="9" y="25"/>
                  </a:lnTo>
                  <a:lnTo>
                    <a:pt x="16" y="33"/>
                  </a:lnTo>
                  <a:lnTo>
                    <a:pt x="24" y="42"/>
                  </a:lnTo>
                  <a:lnTo>
                    <a:pt x="34" y="48"/>
                  </a:lnTo>
                  <a:lnTo>
                    <a:pt x="44" y="54"/>
                  </a:lnTo>
                  <a:lnTo>
                    <a:pt x="56" y="55"/>
                  </a:lnTo>
                  <a:lnTo>
                    <a:pt x="67" y="56"/>
                  </a:lnTo>
                  <a:lnTo>
                    <a:pt x="78" y="55"/>
                  </a:lnTo>
                  <a:lnTo>
                    <a:pt x="89" y="52"/>
                  </a:lnTo>
                  <a:lnTo>
                    <a:pt x="78" y="39"/>
                  </a:lnTo>
                  <a:lnTo>
                    <a:pt x="65" y="27"/>
                  </a:lnTo>
                  <a:lnTo>
                    <a:pt x="52" y="17"/>
                  </a:lnTo>
                  <a:lnTo>
                    <a:pt x="38" y="10"/>
                  </a:lnTo>
                  <a:lnTo>
                    <a:pt x="23" y="5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" name="Freeform 459"/>
            <p:cNvSpPr>
              <a:spLocks/>
            </p:cNvSpPr>
            <p:nvPr/>
          </p:nvSpPr>
          <p:spPr bwMode="auto">
            <a:xfrm>
              <a:off x="914" y="2487"/>
              <a:ext cx="90" cy="57"/>
            </a:xfrm>
            <a:custGeom>
              <a:avLst/>
              <a:gdLst>
                <a:gd name="T0" fmla="*/ 0 w 90"/>
                <a:gd name="T1" fmla="*/ 2 h 57"/>
                <a:gd name="T2" fmla="*/ 3 w 90"/>
                <a:gd name="T3" fmla="*/ 15 h 57"/>
                <a:gd name="T4" fmla="*/ 9 w 90"/>
                <a:gd name="T5" fmla="*/ 25 h 57"/>
                <a:gd name="T6" fmla="*/ 16 w 90"/>
                <a:gd name="T7" fmla="*/ 33 h 57"/>
                <a:gd name="T8" fmla="*/ 24 w 90"/>
                <a:gd name="T9" fmla="*/ 42 h 57"/>
                <a:gd name="T10" fmla="*/ 34 w 90"/>
                <a:gd name="T11" fmla="*/ 48 h 57"/>
                <a:gd name="T12" fmla="*/ 44 w 90"/>
                <a:gd name="T13" fmla="*/ 54 h 57"/>
                <a:gd name="T14" fmla="*/ 56 w 90"/>
                <a:gd name="T15" fmla="*/ 55 h 57"/>
                <a:gd name="T16" fmla="*/ 67 w 90"/>
                <a:gd name="T17" fmla="*/ 56 h 57"/>
                <a:gd name="T18" fmla="*/ 78 w 90"/>
                <a:gd name="T19" fmla="*/ 55 h 57"/>
                <a:gd name="T20" fmla="*/ 89 w 90"/>
                <a:gd name="T21" fmla="*/ 52 h 57"/>
                <a:gd name="T22" fmla="*/ 89 w 90"/>
                <a:gd name="T23" fmla="*/ 52 h 57"/>
                <a:gd name="T24" fmla="*/ 78 w 90"/>
                <a:gd name="T25" fmla="*/ 39 h 57"/>
                <a:gd name="T26" fmla="*/ 65 w 90"/>
                <a:gd name="T27" fmla="*/ 27 h 57"/>
                <a:gd name="T28" fmla="*/ 52 w 90"/>
                <a:gd name="T29" fmla="*/ 17 h 57"/>
                <a:gd name="T30" fmla="*/ 38 w 90"/>
                <a:gd name="T31" fmla="*/ 10 h 57"/>
                <a:gd name="T32" fmla="*/ 23 w 90"/>
                <a:gd name="T33" fmla="*/ 5 h 57"/>
                <a:gd name="T34" fmla="*/ 7 w 90"/>
                <a:gd name="T35" fmla="*/ 1 h 57"/>
                <a:gd name="T36" fmla="*/ 0 w 90"/>
                <a:gd name="T37" fmla="*/ 0 h 57"/>
                <a:gd name="T38" fmla="*/ 0 w 90"/>
                <a:gd name="T39" fmla="*/ 2 h 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0"/>
                <a:gd name="T61" fmla="*/ 0 h 57"/>
                <a:gd name="T62" fmla="*/ 90 w 90"/>
                <a:gd name="T63" fmla="*/ 57 h 5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0" h="57">
                  <a:moveTo>
                    <a:pt x="0" y="2"/>
                  </a:moveTo>
                  <a:lnTo>
                    <a:pt x="3" y="15"/>
                  </a:lnTo>
                  <a:lnTo>
                    <a:pt x="9" y="25"/>
                  </a:lnTo>
                  <a:lnTo>
                    <a:pt x="16" y="33"/>
                  </a:lnTo>
                  <a:lnTo>
                    <a:pt x="24" y="42"/>
                  </a:lnTo>
                  <a:lnTo>
                    <a:pt x="34" y="48"/>
                  </a:lnTo>
                  <a:lnTo>
                    <a:pt x="44" y="54"/>
                  </a:lnTo>
                  <a:lnTo>
                    <a:pt x="56" y="55"/>
                  </a:lnTo>
                  <a:lnTo>
                    <a:pt x="67" y="56"/>
                  </a:lnTo>
                  <a:lnTo>
                    <a:pt x="78" y="55"/>
                  </a:lnTo>
                  <a:lnTo>
                    <a:pt x="89" y="52"/>
                  </a:lnTo>
                  <a:lnTo>
                    <a:pt x="78" y="39"/>
                  </a:lnTo>
                  <a:lnTo>
                    <a:pt x="65" y="27"/>
                  </a:lnTo>
                  <a:lnTo>
                    <a:pt x="52" y="17"/>
                  </a:lnTo>
                  <a:lnTo>
                    <a:pt x="38" y="10"/>
                  </a:lnTo>
                  <a:lnTo>
                    <a:pt x="23" y="5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" name="Freeform 460"/>
            <p:cNvSpPr>
              <a:spLocks/>
            </p:cNvSpPr>
            <p:nvPr/>
          </p:nvSpPr>
          <p:spPr bwMode="auto">
            <a:xfrm>
              <a:off x="768" y="2527"/>
              <a:ext cx="87" cy="54"/>
            </a:xfrm>
            <a:custGeom>
              <a:avLst/>
              <a:gdLst>
                <a:gd name="T0" fmla="*/ 3 w 87"/>
                <a:gd name="T1" fmla="*/ 6 h 54"/>
                <a:gd name="T2" fmla="*/ 10 w 87"/>
                <a:gd name="T3" fmla="*/ 18 h 54"/>
                <a:gd name="T4" fmla="*/ 19 w 87"/>
                <a:gd name="T5" fmla="*/ 28 h 54"/>
                <a:gd name="T6" fmla="*/ 30 w 87"/>
                <a:gd name="T7" fmla="*/ 38 h 54"/>
                <a:gd name="T8" fmla="*/ 40 w 87"/>
                <a:gd name="T9" fmla="*/ 44 h 54"/>
                <a:gd name="T10" fmla="*/ 53 w 87"/>
                <a:gd name="T11" fmla="*/ 49 h 54"/>
                <a:gd name="T12" fmla="*/ 65 w 87"/>
                <a:gd name="T13" fmla="*/ 52 h 54"/>
                <a:gd name="T14" fmla="*/ 80 w 87"/>
                <a:gd name="T15" fmla="*/ 53 h 54"/>
                <a:gd name="T16" fmla="*/ 86 w 87"/>
                <a:gd name="T17" fmla="*/ 52 h 54"/>
                <a:gd name="T18" fmla="*/ 86 w 87"/>
                <a:gd name="T19" fmla="*/ 52 h 54"/>
                <a:gd name="T20" fmla="*/ 78 w 87"/>
                <a:gd name="T21" fmla="*/ 41 h 54"/>
                <a:gd name="T22" fmla="*/ 68 w 87"/>
                <a:gd name="T23" fmla="*/ 29 h 54"/>
                <a:gd name="T24" fmla="*/ 56 w 87"/>
                <a:gd name="T25" fmla="*/ 19 h 54"/>
                <a:gd name="T26" fmla="*/ 43 w 87"/>
                <a:gd name="T27" fmla="*/ 11 h 54"/>
                <a:gd name="T28" fmla="*/ 30 w 87"/>
                <a:gd name="T29" fmla="*/ 6 h 54"/>
                <a:gd name="T30" fmla="*/ 15 w 87"/>
                <a:gd name="T31" fmla="*/ 3 h 54"/>
                <a:gd name="T32" fmla="*/ 0 w 87"/>
                <a:gd name="T33" fmla="*/ 0 h 54"/>
                <a:gd name="T34" fmla="*/ 3 w 87"/>
                <a:gd name="T35" fmla="*/ 6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7"/>
                <a:gd name="T55" fmla="*/ 0 h 54"/>
                <a:gd name="T56" fmla="*/ 87 w 87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7" h="54">
                  <a:moveTo>
                    <a:pt x="3" y="6"/>
                  </a:moveTo>
                  <a:lnTo>
                    <a:pt x="10" y="18"/>
                  </a:lnTo>
                  <a:lnTo>
                    <a:pt x="19" y="28"/>
                  </a:lnTo>
                  <a:lnTo>
                    <a:pt x="30" y="38"/>
                  </a:lnTo>
                  <a:lnTo>
                    <a:pt x="40" y="44"/>
                  </a:lnTo>
                  <a:lnTo>
                    <a:pt x="53" y="49"/>
                  </a:lnTo>
                  <a:lnTo>
                    <a:pt x="65" y="52"/>
                  </a:lnTo>
                  <a:lnTo>
                    <a:pt x="80" y="53"/>
                  </a:lnTo>
                  <a:lnTo>
                    <a:pt x="86" y="52"/>
                  </a:lnTo>
                  <a:lnTo>
                    <a:pt x="78" y="41"/>
                  </a:lnTo>
                  <a:lnTo>
                    <a:pt x="68" y="29"/>
                  </a:lnTo>
                  <a:lnTo>
                    <a:pt x="56" y="19"/>
                  </a:lnTo>
                  <a:lnTo>
                    <a:pt x="43" y="11"/>
                  </a:lnTo>
                  <a:lnTo>
                    <a:pt x="30" y="6"/>
                  </a:lnTo>
                  <a:lnTo>
                    <a:pt x="15" y="3"/>
                  </a:lnTo>
                  <a:lnTo>
                    <a:pt x="0" y="0"/>
                  </a:lnTo>
                  <a:lnTo>
                    <a:pt x="3" y="6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" name="Freeform 461"/>
            <p:cNvSpPr>
              <a:spLocks/>
            </p:cNvSpPr>
            <p:nvPr/>
          </p:nvSpPr>
          <p:spPr bwMode="auto">
            <a:xfrm>
              <a:off x="768" y="2527"/>
              <a:ext cx="87" cy="54"/>
            </a:xfrm>
            <a:custGeom>
              <a:avLst/>
              <a:gdLst>
                <a:gd name="T0" fmla="*/ 3 w 87"/>
                <a:gd name="T1" fmla="*/ 6 h 54"/>
                <a:gd name="T2" fmla="*/ 10 w 87"/>
                <a:gd name="T3" fmla="*/ 18 h 54"/>
                <a:gd name="T4" fmla="*/ 19 w 87"/>
                <a:gd name="T5" fmla="*/ 28 h 54"/>
                <a:gd name="T6" fmla="*/ 30 w 87"/>
                <a:gd name="T7" fmla="*/ 38 h 54"/>
                <a:gd name="T8" fmla="*/ 40 w 87"/>
                <a:gd name="T9" fmla="*/ 44 h 54"/>
                <a:gd name="T10" fmla="*/ 53 w 87"/>
                <a:gd name="T11" fmla="*/ 49 h 54"/>
                <a:gd name="T12" fmla="*/ 65 w 87"/>
                <a:gd name="T13" fmla="*/ 52 h 54"/>
                <a:gd name="T14" fmla="*/ 80 w 87"/>
                <a:gd name="T15" fmla="*/ 53 h 54"/>
                <a:gd name="T16" fmla="*/ 86 w 87"/>
                <a:gd name="T17" fmla="*/ 52 h 54"/>
                <a:gd name="T18" fmla="*/ 86 w 87"/>
                <a:gd name="T19" fmla="*/ 52 h 54"/>
                <a:gd name="T20" fmla="*/ 78 w 87"/>
                <a:gd name="T21" fmla="*/ 41 h 54"/>
                <a:gd name="T22" fmla="*/ 68 w 87"/>
                <a:gd name="T23" fmla="*/ 29 h 54"/>
                <a:gd name="T24" fmla="*/ 56 w 87"/>
                <a:gd name="T25" fmla="*/ 19 h 54"/>
                <a:gd name="T26" fmla="*/ 43 w 87"/>
                <a:gd name="T27" fmla="*/ 11 h 54"/>
                <a:gd name="T28" fmla="*/ 30 w 87"/>
                <a:gd name="T29" fmla="*/ 6 h 54"/>
                <a:gd name="T30" fmla="*/ 15 w 87"/>
                <a:gd name="T31" fmla="*/ 3 h 54"/>
                <a:gd name="T32" fmla="*/ 0 w 87"/>
                <a:gd name="T33" fmla="*/ 0 h 54"/>
                <a:gd name="T34" fmla="*/ 3 w 87"/>
                <a:gd name="T35" fmla="*/ 6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7"/>
                <a:gd name="T55" fmla="*/ 0 h 54"/>
                <a:gd name="T56" fmla="*/ 87 w 87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7" h="54">
                  <a:moveTo>
                    <a:pt x="3" y="6"/>
                  </a:moveTo>
                  <a:lnTo>
                    <a:pt x="10" y="18"/>
                  </a:lnTo>
                  <a:lnTo>
                    <a:pt x="19" y="28"/>
                  </a:lnTo>
                  <a:lnTo>
                    <a:pt x="30" y="38"/>
                  </a:lnTo>
                  <a:lnTo>
                    <a:pt x="40" y="44"/>
                  </a:lnTo>
                  <a:lnTo>
                    <a:pt x="53" y="49"/>
                  </a:lnTo>
                  <a:lnTo>
                    <a:pt x="65" y="52"/>
                  </a:lnTo>
                  <a:lnTo>
                    <a:pt x="80" y="53"/>
                  </a:lnTo>
                  <a:lnTo>
                    <a:pt x="86" y="52"/>
                  </a:lnTo>
                  <a:lnTo>
                    <a:pt x="78" y="41"/>
                  </a:lnTo>
                  <a:lnTo>
                    <a:pt x="68" y="29"/>
                  </a:lnTo>
                  <a:lnTo>
                    <a:pt x="56" y="19"/>
                  </a:lnTo>
                  <a:lnTo>
                    <a:pt x="43" y="11"/>
                  </a:lnTo>
                  <a:lnTo>
                    <a:pt x="30" y="6"/>
                  </a:lnTo>
                  <a:lnTo>
                    <a:pt x="15" y="3"/>
                  </a:lnTo>
                  <a:lnTo>
                    <a:pt x="0" y="0"/>
                  </a:lnTo>
                  <a:lnTo>
                    <a:pt x="3" y="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" name="Freeform 462"/>
            <p:cNvSpPr>
              <a:spLocks/>
            </p:cNvSpPr>
            <p:nvPr/>
          </p:nvSpPr>
          <p:spPr bwMode="auto">
            <a:xfrm>
              <a:off x="822" y="2577"/>
              <a:ext cx="89" cy="51"/>
            </a:xfrm>
            <a:custGeom>
              <a:avLst/>
              <a:gdLst>
                <a:gd name="T0" fmla="*/ 0 w 89"/>
                <a:gd name="T1" fmla="*/ 5 h 51"/>
                <a:gd name="T2" fmla="*/ 6 w 89"/>
                <a:gd name="T3" fmla="*/ 17 h 51"/>
                <a:gd name="T4" fmla="*/ 15 w 89"/>
                <a:gd name="T5" fmla="*/ 27 h 51"/>
                <a:gd name="T6" fmla="*/ 24 w 89"/>
                <a:gd name="T7" fmla="*/ 36 h 51"/>
                <a:gd name="T8" fmla="*/ 35 w 89"/>
                <a:gd name="T9" fmla="*/ 42 h 51"/>
                <a:gd name="T10" fmla="*/ 47 w 89"/>
                <a:gd name="T11" fmla="*/ 47 h 51"/>
                <a:gd name="T12" fmla="*/ 59 w 89"/>
                <a:gd name="T13" fmla="*/ 49 h 51"/>
                <a:gd name="T14" fmla="*/ 71 w 89"/>
                <a:gd name="T15" fmla="*/ 50 h 51"/>
                <a:gd name="T16" fmla="*/ 84 w 89"/>
                <a:gd name="T17" fmla="*/ 48 h 51"/>
                <a:gd name="T18" fmla="*/ 88 w 89"/>
                <a:gd name="T19" fmla="*/ 47 h 51"/>
                <a:gd name="T20" fmla="*/ 88 w 89"/>
                <a:gd name="T21" fmla="*/ 47 h 51"/>
                <a:gd name="T22" fmla="*/ 74 w 89"/>
                <a:gd name="T23" fmla="*/ 35 h 51"/>
                <a:gd name="T24" fmla="*/ 62 w 89"/>
                <a:gd name="T25" fmla="*/ 24 h 51"/>
                <a:gd name="T26" fmla="*/ 47 w 89"/>
                <a:gd name="T27" fmla="*/ 15 h 51"/>
                <a:gd name="T28" fmla="*/ 31 w 89"/>
                <a:gd name="T29" fmla="*/ 7 h 51"/>
                <a:gd name="T30" fmla="*/ 15 w 89"/>
                <a:gd name="T31" fmla="*/ 2 h 51"/>
                <a:gd name="T32" fmla="*/ 3 w 89"/>
                <a:gd name="T33" fmla="*/ 0 h 51"/>
                <a:gd name="T34" fmla="*/ 0 w 89"/>
                <a:gd name="T35" fmla="*/ 5 h 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51"/>
                <a:gd name="T56" fmla="*/ 89 w 89"/>
                <a:gd name="T57" fmla="*/ 51 h 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51">
                  <a:moveTo>
                    <a:pt x="0" y="5"/>
                  </a:moveTo>
                  <a:lnTo>
                    <a:pt x="6" y="17"/>
                  </a:lnTo>
                  <a:lnTo>
                    <a:pt x="15" y="27"/>
                  </a:lnTo>
                  <a:lnTo>
                    <a:pt x="24" y="36"/>
                  </a:lnTo>
                  <a:lnTo>
                    <a:pt x="35" y="42"/>
                  </a:lnTo>
                  <a:lnTo>
                    <a:pt x="47" y="47"/>
                  </a:lnTo>
                  <a:lnTo>
                    <a:pt x="59" y="49"/>
                  </a:lnTo>
                  <a:lnTo>
                    <a:pt x="71" y="50"/>
                  </a:lnTo>
                  <a:lnTo>
                    <a:pt x="84" y="48"/>
                  </a:lnTo>
                  <a:lnTo>
                    <a:pt x="88" y="47"/>
                  </a:lnTo>
                  <a:lnTo>
                    <a:pt x="74" y="35"/>
                  </a:lnTo>
                  <a:lnTo>
                    <a:pt x="62" y="24"/>
                  </a:lnTo>
                  <a:lnTo>
                    <a:pt x="47" y="15"/>
                  </a:lnTo>
                  <a:lnTo>
                    <a:pt x="31" y="7"/>
                  </a:lnTo>
                  <a:lnTo>
                    <a:pt x="15" y="2"/>
                  </a:lnTo>
                  <a:lnTo>
                    <a:pt x="3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2" name="Freeform 463"/>
            <p:cNvSpPr>
              <a:spLocks/>
            </p:cNvSpPr>
            <p:nvPr/>
          </p:nvSpPr>
          <p:spPr bwMode="auto">
            <a:xfrm>
              <a:off x="822" y="2577"/>
              <a:ext cx="89" cy="51"/>
            </a:xfrm>
            <a:custGeom>
              <a:avLst/>
              <a:gdLst>
                <a:gd name="T0" fmla="*/ 0 w 89"/>
                <a:gd name="T1" fmla="*/ 5 h 51"/>
                <a:gd name="T2" fmla="*/ 6 w 89"/>
                <a:gd name="T3" fmla="*/ 17 h 51"/>
                <a:gd name="T4" fmla="*/ 15 w 89"/>
                <a:gd name="T5" fmla="*/ 27 h 51"/>
                <a:gd name="T6" fmla="*/ 24 w 89"/>
                <a:gd name="T7" fmla="*/ 36 h 51"/>
                <a:gd name="T8" fmla="*/ 35 w 89"/>
                <a:gd name="T9" fmla="*/ 42 h 51"/>
                <a:gd name="T10" fmla="*/ 47 w 89"/>
                <a:gd name="T11" fmla="*/ 47 h 51"/>
                <a:gd name="T12" fmla="*/ 59 w 89"/>
                <a:gd name="T13" fmla="*/ 49 h 51"/>
                <a:gd name="T14" fmla="*/ 71 w 89"/>
                <a:gd name="T15" fmla="*/ 50 h 51"/>
                <a:gd name="T16" fmla="*/ 84 w 89"/>
                <a:gd name="T17" fmla="*/ 48 h 51"/>
                <a:gd name="T18" fmla="*/ 88 w 89"/>
                <a:gd name="T19" fmla="*/ 47 h 51"/>
                <a:gd name="T20" fmla="*/ 88 w 89"/>
                <a:gd name="T21" fmla="*/ 47 h 51"/>
                <a:gd name="T22" fmla="*/ 74 w 89"/>
                <a:gd name="T23" fmla="*/ 35 h 51"/>
                <a:gd name="T24" fmla="*/ 62 w 89"/>
                <a:gd name="T25" fmla="*/ 24 h 51"/>
                <a:gd name="T26" fmla="*/ 47 w 89"/>
                <a:gd name="T27" fmla="*/ 15 h 51"/>
                <a:gd name="T28" fmla="*/ 31 w 89"/>
                <a:gd name="T29" fmla="*/ 7 h 51"/>
                <a:gd name="T30" fmla="*/ 15 w 89"/>
                <a:gd name="T31" fmla="*/ 2 h 51"/>
                <a:gd name="T32" fmla="*/ 3 w 89"/>
                <a:gd name="T33" fmla="*/ 0 h 51"/>
                <a:gd name="T34" fmla="*/ 0 w 89"/>
                <a:gd name="T35" fmla="*/ 5 h 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51"/>
                <a:gd name="T56" fmla="*/ 89 w 89"/>
                <a:gd name="T57" fmla="*/ 51 h 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51">
                  <a:moveTo>
                    <a:pt x="0" y="5"/>
                  </a:moveTo>
                  <a:lnTo>
                    <a:pt x="6" y="17"/>
                  </a:lnTo>
                  <a:lnTo>
                    <a:pt x="15" y="27"/>
                  </a:lnTo>
                  <a:lnTo>
                    <a:pt x="24" y="36"/>
                  </a:lnTo>
                  <a:lnTo>
                    <a:pt x="35" y="42"/>
                  </a:lnTo>
                  <a:lnTo>
                    <a:pt x="47" y="47"/>
                  </a:lnTo>
                  <a:lnTo>
                    <a:pt x="59" y="49"/>
                  </a:lnTo>
                  <a:lnTo>
                    <a:pt x="71" y="50"/>
                  </a:lnTo>
                  <a:lnTo>
                    <a:pt x="84" y="48"/>
                  </a:lnTo>
                  <a:lnTo>
                    <a:pt x="88" y="47"/>
                  </a:lnTo>
                  <a:lnTo>
                    <a:pt x="74" y="35"/>
                  </a:lnTo>
                  <a:lnTo>
                    <a:pt x="62" y="24"/>
                  </a:lnTo>
                  <a:lnTo>
                    <a:pt x="47" y="15"/>
                  </a:lnTo>
                  <a:lnTo>
                    <a:pt x="31" y="7"/>
                  </a:lnTo>
                  <a:lnTo>
                    <a:pt x="15" y="2"/>
                  </a:lnTo>
                  <a:lnTo>
                    <a:pt x="3" y="0"/>
                  </a:lnTo>
                  <a:lnTo>
                    <a:pt x="0" y="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3" name="Freeform 464"/>
            <p:cNvSpPr>
              <a:spLocks/>
            </p:cNvSpPr>
            <p:nvPr/>
          </p:nvSpPr>
          <p:spPr bwMode="auto">
            <a:xfrm>
              <a:off x="966" y="2520"/>
              <a:ext cx="90" cy="73"/>
            </a:xfrm>
            <a:custGeom>
              <a:avLst/>
              <a:gdLst>
                <a:gd name="T0" fmla="*/ 0 w 90"/>
                <a:gd name="T1" fmla="*/ 70 h 73"/>
                <a:gd name="T2" fmla="*/ 1 w 90"/>
                <a:gd name="T3" fmla="*/ 71 h 73"/>
                <a:gd name="T4" fmla="*/ 5 w 90"/>
                <a:gd name="T5" fmla="*/ 72 h 73"/>
                <a:gd name="T6" fmla="*/ 10 w 90"/>
                <a:gd name="T7" fmla="*/ 70 h 73"/>
                <a:gd name="T8" fmla="*/ 21 w 90"/>
                <a:gd name="T9" fmla="*/ 63 h 73"/>
                <a:gd name="T10" fmla="*/ 37 w 90"/>
                <a:gd name="T11" fmla="*/ 55 h 73"/>
                <a:gd name="T12" fmla="*/ 59 w 90"/>
                <a:gd name="T13" fmla="*/ 36 h 73"/>
                <a:gd name="T14" fmla="*/ 75 w 90"/>
                <a:gd name="T15" fmla="*/ 22 h 73"/>
                <a:gd name="T16" fmla="*/ 84 w 90"/>
                <a:gd name="T17" fmla="*/ 11 h 73"/>
                <a:gd name="T18" fmla="*/ 87 w 90"/>
                <a:gd name="T19" fmla="*/ 7 h 73"/>
                <a:gd name="T20" fmla="*/ 88 w 90"/>
                <a:gd name="T21" fmla="*/ 5 h 73"/>
                <a:gd name="T22" fmla="*/ 89 w 90"/>
                <a:gd name="T23" fmla="*/ 3 h 73"/>
                <a:gd name="T24" fmla="*/ 89 w 90"/>
                <a:gd name="T25" fmla="*/ 1 h 73"/>
                <a:gd name="T26" fmla="*/ 88 w 90"/>
                <a:gd name="T27" fmla="*/ 0 h 73"/>
                <a:gd name="T28" fmla="*/ 85 w 90"/>
                <a:gd name="T29" fmla="*/ 0 h 73"/>
                <a:gd name="T30" fmla="*/ 71 w 90"/>
                <a:gd name="T31" fmla="*/ 2 h 73"/>
                <a:gd name="T32" fmla="*/ 58 w 90"/>
                <a:gd name="T33" fmla="*/ 8 h 73"/>
                <a:gd name="T34" fmla="*/ 45 w 90"/>
                <a:gd name="T35" fmla="*/ 15 h 73"/>
                <a:gd name="T36" fmla="*/ 33 w 90"/>
                <a:gd name="T37" fmla="*/ 25 h 73"/>
                <a:gd name="T38" fmla="*/ 22 w 90"/>
                <a:gd name="T39" fmla="*/ 35 h 73"/>
                <a:gd name="T40" fmla="*/ 12 w 90"/>
                <a:gd name="T41" fmla="*/ 47 h 73"/>
                <a:gd name="T42" fmla="*/ 4 w 90"/>
                <a:gd name="T43" fmla="*/ 61 h 73"/>
                <a:gd name="T44" fmla="*/ 0 w 90"/>
                <a:gd name="T45" fmla="*/ 68 h 73"/>
                <a:gd name="T46" fmla="*/ 0 w 90"/>
                <a:gd name="T47" fmla="*/ 70 h 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0"/>
                <a:gd name="T73" fmla="*/ 0 h 73"/>
                <a:gd name="T74" fmla="*/ 90 w 90"/>
                <a:gd name="T75" fmla="*/ 73 h 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0" h="73">
                  <a:moveTo>
                    <a:pt x="0" y="70"/>
                  </a:moveTo>
                  <a:lnTo>
                    <a:pt x="1" y="71"/>
                  </a:lnTo>
                  <a:lnTo>
                    <a:pt x="5" y="72"/>
                  </a:lnTo>
                  <a:lnTo>
                    <a:pt x="10" y="70"/>
                  </a:lnTo>
                  <a:lnTo>
                    <a:pt x="21" y="63"/>
                  </a:lnTo>
                  <a:lnTo>
                    <a:pt x="37" y="55"/>
                  </a:lnTo>
                  <a:lnTo>
                    <a:pt x="59" y="36"/>
                  </a:lnTo>
                  <a:lnTo>
                    <a:pt x="75" y="22"/>
                  </a:lnTo>
                  <a:lnTo>
                    <a:pt x="84" y="11"/>
                  </a:lnTo>
                  <a:lnTo>
                    <a:pt x="87" y="7"/>
                  </a:lnTo>
                  <a:lnTo>
                    <a:pt x="88" y="5"/>
                  </a:lnTo>
                  <a:lnTo>
                    <a:pt x="89" y="3"/>
                  </a:lnTo>
                  <a:lnTo>
                    <a:pt x="89" y="1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71" y="2"/>
                  </a:lnTo>
                  <a:lnTo>
                    <a:pt x="58" y="8"/>
                  </a:lnTo>
                  <a:lnTo>
                    <a:pt x="45" y="15"/>
                  </a:lnTo>
                  <a:lnTo>
                    <a:pt x="33" y="25"/>
                  </a:lnTo>
                  <a:lnTo>
                    <a:pt x="22" y="35"/>
                  </a:lnTo>
                  <a:lnTo>
                    <a:pt x="12" y="47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0" y="70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4" name="Freeform 465"/>
            <p:cNvSpPr>
              <a:spLocks/>
            </p:cNvSpPr>
            <p:nvPr/>
          </p:nvSpPr>
          <p:spPr bwMode="auto">
            <a:xfrm>
              <a:off x="966" y="2520"/>
              <a:ext cx="90" cy="73"/>
            </a:xfrm>
            <a:custGeom>
              <a:avLst/>
              <a:gdLst>
                <a:gd name="T0" fmla="*/ 0 w 90"/>
                <a:gd name="T1" fmla="*/ 70 h 73"/>
                <a:gd name="T2" fmla="*/ 1 w 90"/>
                <a:gd name="T3" fmla="*/ 71 h 73"/>
                <a:gd name="T4" fmla="*/ 5 w 90"/>
                <a:gd name="T5" fmla="*/ 72 h 73"/>
                <a:gd name="T6" fmla="*/ 10 w 90"/>
                <a:gd name="T7" fmla="*/ 70 h 73"/>
                <a:gd name="T8" fmla="*/ 21 w 90"/>
                <a:gd name="T9" fmla="*/ 63 h 73"/>
                <a:gd name="T10" fmla="*/ 37 w 90"/>
                <a:gd name="T11" fmla="*/ 55 h 73"/>
                <a:gd name="T12" fmla="*/ 59 w 90"/>
                <a:gd name="T13" fmla="*/ 36 h 73"/>
                <a:gd name="T14" fmla="*/ 75 w 90"/>
                <a:gd name="T15" fmla="*/ 22 h 73"/>
                <a:gd name="T16" fmla="*/ 84 w 90"/>
                <a:gd name="T17" fmla="*/ 11 h 73"/>
                <a:gd name="T18" fmla="*/ 87 w 90"/>
                <a:gd name="T19" fmla="*/ 7 h 73"/>
                <a:gd name="T20" fmla="*/ 88 w 90"/>
                <a:gd name="T21" fmla="*/ 5 h 73"/>
                <a:gd name="T22" fmla="*/ 89 w 90"/>
                <a:gd name="T23" fmla="*/ 3 h 73"/>
                <a:gd name="T24" fmla="*/ 89 w 90"/>
                <a:gd name="T25" fmla="*/ 1 h 73"/>
                <a:gd name="T26" fmla="*/ 88 w 90"/>
                <a:gd name="T27" fmla="*/ 0 h 73"/>
                <a:gd name="T28" fmla="*/ 85 w 90"/>
                <a:gd name="T29" fmla="*/ 0 h 73"/>
                <a:gd name="T30" fmla="*/ 71 w 90"/>
                <a:gd name="T31" fmla="*/ 2 h 73"/>
                <a:gd name="T32" fmla="*/ 58 w 90"/>
                <a:gd name="T33" fmla="*/ 8 h 73"/>
                <a:gd name="T34" fmla="*/ 45 w 90"/>
                <a:gd name="T35" fmla="*/ 15 h 73"/>
                <a:gd name="T36" fmla="*/ 33 w 90"/>
                <a:gd name="T37" fmla="*/ 25 h 73"/>
                <a:gd name="T38" fmla="*/ 22 w 90"/>
                <a:gd name="T39" fmla="*/ 35 h 73"/>
                <a:gd name="T40" fmla="*/ 12 w 90"/>
                <a:gd name="T41" fmla="*/ 47 h 73"/>
                <a:gd name="T42" fmla="*/ 4 w 90"/>
                <a:gd name="T43" fmla="*/ 61 h 73"/>
                <a:gd name="T44" fmla="*/ 0 w 90"/>
                <a:gd name="T45" fmla="*/ 68 h 73"/>
                <a:gd name="T46" fmla="*/ 0 w 90"/>
                <a:gd name="T47" fmla="*/ 70 h 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0"/>
                <a:gd name="T73" fmla="*/ 0 h 73"/>
                <a:gd name="T74" fmla="*/ 90 w 90"/>
                <a:gd name="T75" fmla="*/ 73 h 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0" h="73">
                  <a:moveTo>
                    <a:pt x="0" y="70"/>
                  </a:moveTo>
                  <a:lnTo>
                    <a:pt x="1" y="71"/>
                  </a:lnTo>
                  <a:lnTo>
                    <a:pt x="5" y="72"/>
                  </a:lnTo>
                  <a:lnTo>
                    <a:pt x="10" y="70"/>
                  </a:lnTo>
                  <a:lnTo>
                    <a:pt x="21" y="63"/>
                  </a:lnTo>
                  <a:lnTo>
                    <a:pt x="37" y="55"/>
                  </a:lnTo>
                  <a:lnTo>
                    <a:pt x="59" y="36"/>
                  </a:lnTo>
                  <a:lnTo>
                    <a:pt x="75" y="22"/>
                  </a:lnTo>
                  <a:lnTo>
                    <a:pt x="84" y="11"/>
                  </a:lnTo>
                  <a:lnTo>
                    <a:pt x="87" y="7"/>
                  </a:lnTo>
                  <a:lnTo>
                    <a:pt x="88" y="5"/>
                  </a:lnTo>
                  <a:lnTo>
                    <a:pt x="89" y="3"/>
                  </a:lnTo>
                  <a:lnTo>
                    <a:pt x="89" y="1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71" y="2"/>
                  </a:lnTo>
                  <a:lnTo>
                    <a:pt x="58" y="8"/>
                  </a:lnTo>
                  <a:lnTo>
                    <a:pt x="45" y="15"/>
                  </a:lnTo>
                  <a:lnTo>
                    <a:pt x="33" y="25"/>
                  </a:lnTo>
                  <a:lnTo>
                    <a:pt x="22" y="35"/>
                  </a:lnTo>
                  <a:lnTo>
                    <a:pt x="12" y="47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0" y="7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5" name="Freeform 466"/>
            <p:cNvSpPr>
              <a:spLocks/>
            </p:cNvSpPr>
            <p:nvPr/>
          </p:nvSpPr>
          <p:spPr bwMode="auto">
            <a:xfrm>
              <a:off x="862" y="2510"/>
              <a:ext cx="132" cy="102"/>
            </a:xfrm>
            <a:custGeom>
              <a:avLst/>
              <a:gdLst>
                <a:gd name="T0" fmla="*/ 131 w 132"/>
                <a:gd name="T1" fmla="*/ 30 h 102"/>
                <a:gd name="T2" fmla="*/ 126 w 132"/>
                <a:gd name="T3" fmla="*/ 25 h 102"/>
                <a:gd name="T4" fmla="*/ 108 w 132"/>
                <a:gd name="T5" fmla="*/ 13 h 102"/>
                <a:gd name="T6" fmla="*/ 95 w 132"/>
                <a:gd name="T7" fmla="*/ 5 h 102"/>
                <a:gd name="T8" fmla="*/ 81 w 132"/>
                <a:gd name="T9" fmla="*/ 0 h 102"/>
                <a:gd name="T10" fmla="*/ 75 w 132"/>
                <a:gd name="T11" fmla="*/ 0 h 102"/>
                <a:gd name="T12" fmla="*/ 69 w 132"/>
                <a:gd name="T13" fmla="*/ 3 h 102"/>
                <a:gd name="T14" fmla="*/ 58 w 132"/>
                <a:gd name="T15" fmla="*/ 12 h 102"/>
                <a:gd name="T16" fmla="*/ 38 w 132"/>
                <a:gd name="T17" fmla="*/ 27 h 102"/>
                <a:gd name="T18" fmla="*/ 13 w 132"/>
                <a:gd name="T19" fmla="*/ 47 h 102"/>
                <a:gd name="T20" fmla="*/ 2 w 132"/>
                <a:gd name="T21" fmla="*/ 60 h 102"/>
                <a:gd name="T22" fmla="*/ 0 w 132"/>
                <a:gd name="T23" fmla="*/ 64 h 102"/>
                <a:gd name="T24" fmla="*/ 0 w 132"/>
                <a:gd name="T25" fmla="*/ 67 h 102"/>
                <a:gd name="T26" fmla="*/ 3 w 132"/>
                <a:gd name="T27" fmla="*/ 74 h 102"/>
                <a:gd name="T28" fmla="*/ 10 w 132"/>
                <a:gd name="T29" fmla="*/ 84 h 102"/>
                <a:gd name="T30" fmla="*/ 19 w 132"/>
                <a:gd name="T31" fmla="*/ 90 h 102"/>
                <a:gd name="T32" fmla="*/ 29 w 132"/>
                <a:gd name="T33" fmla="*/ 95 h 102"/>
                <a:gd name="T34" fmla="*/ 39 w 132"/>
                <a:gd name="T35" fmla="*/ 101 h 102"/>
                <a:gd name="T36" fmla="*/ 131 w 132"/>
                <a:gd name="T37" fmla="*/ 30 h 1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2"/>
                <a:gd name="T58" fmla="*/ 0 h 102"/>
                <a:gd name="T59" fmla="*/ 132 w 132"/>
                <a:gd name="T60" fmla="*/ 102 h 1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2" h="102">
                  <a:moveTo>
                    <a:pt x="131" y="30"/>
                  </a:moveTo>
                  <a:lnTo>
                    <a:pt x="126" y="25"/>
                  </a:lnTo>
                  <a:lnTo>
                    <a:pt x="108" y="13"/>
                  </a:lnTo>
                  <a:lnTo>
                    <a:pt x="95" y="5"/>
                  </a:lnTo>
                  <a:lnTo>
                    <a:pt x="81" y="0"/>
                  </a:lnTo>
                  <a:lnTo>
                    <a:pt x="75" y="0"/>
                  </a:lnTo>
                  <a:lnTo>
                    <a:pt x="69" y="3"/>
                  </a:lnTo>
                  <a:lnTo>
                    <a:pt x="58" y="12"/>
                  </a:lnTo>
                  <a:lnTo>
                    <a:pt x="38" y="27"/>
                  </a:lnTo>
                  <a:lnTo>
                    <a:pt x="13" y="47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3" y="74"/>
                  </a:lnTo>
                  <a:lnTo>
                    <a:pt x="10" y="84"/>
                  </a:lnTo>
                  <a:lnTo>
                    <a:pt x="19" y="90"/>
                  </a:lnTo>
                  <a:lnTo>
                    <a:pt x="29" y="95"/>
                  </a:lnTo>
                  <a:lnTo>
                    <a:pt x="39" y="101"/>
                  </a:lnTo>
                  <a:lnTo>
                    <a:pt x="131" y="30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6" name="Freeform 467"/>
            <p:cNvSpPr>
              <a:spLocks/>
            </p:cNvSpPr>
            <p:nvPr/>
          </p:nvSpPr>
          <p:spPr bwMode="auto">
            <a:xfrm>
              <a:off x="862" y="2510"/>
              <a:ext cx="132" cy="102"/>
            </a:xfrm>
            <a:custGeom>
              <a:avLst/>
              <a:gdLst>
                <a:gd name="T0" fmla="*/ 131 w 132"/>
                <a:gd name="T1" fmla="*/ 30 h 102"/>
                <a:gd name="T2" fmla="*/ 126 w 132"/>
                <a:gd name="T3" fmla="*/ 25 h 102"/>
                <a:gd name="T4" fmla="*/ 108 w 132"/>
                <a:gd name="T5" fmla="*/ 13 h 102"/>
                <a:gd name="T6" fmla="*/ 95 w 132"/>
                <a:gd name="T7" fmla="*/ 5 h 102"/>
                <a:gd name="T8" fmla="*/ 81 w 132"/>
                <a:gd name="T9" fmla="*/ 0 h 102"/>
                <a:gd name="T10" fmla="*/ 75 w 132"/>
                <a:gd name="T11" fmla="*/ 0 h 102"/>
                <a:gd name="T12" fmla="*/ 69 w 132"/>
                <a:gd name="T13" fmla="*/ 3 h 102"/>
                <a:gd name="T14" fmla="*/ 58 w 132"/>
                <a:gd name="T15" fmla="*/ 12 h 102"/>
                <a:gd name="T16" fmla="*/ 38 w 132"/>
                <a:gd name="T17" fmla="*/ 27 h 102"/>
                <a:gd name="T18" fmla="*/ 13 w 132"/>
                <a:gd name="T19" fmla="*/ 47 h 102"/>
                <a:gd name="T20" fmla="*/ 2 w 132"/>
                <a:gd name="T21" fmla="*/ 60 h 102"/>
                <a:gd name="T22" fmla="*/ 0 w 132"/>
                <a:gd name="T23" fmla="*/ 64 h 102"/>
                <a:gd name="T24" fmla="*/ 0 w 132"/>
                <a:gd name="T25" fmla="*/ 67 h 102"/>
                <a:gd name="T26" fmla="*/ 3 w 132"/>
                <a:gd name="T27" fmla="*/ 74 h 102"/>
                <a:gd name="T28" fmla="*/ 10 w 132"/>
                <a:gd name="T29" fmla="*/ 84 h 102"/>
                <a:gd name="T30" fmla="*/ 19 w 132"/>
                <a:gd name="T31" fmla="*/ 90 h 102"/>
                <a:gd name="T32" fmla="*/ 29 w 132"/>
                <a:gd name="T33" fmla="*/ 95 h 102"/>
                <a:gd name="T34" fmla="*/ 39 w 132"/>
                <a:gd name="T35" fmla="*/ 101 h 102"/>
                <a:gd name="T36" fmla="*/ 131 w 132"/>
                <a:gd name="T37" fmla="*/ 30 h 1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2"/>
                <a:gd name="T58" fmla="*/ 0 h 102"/>
                <a:gd name="T59" fmla="*/ 132 w 132"/>
                <a:gd name="T60" fmla="*/ 102 h 1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2" h="102">
                  <a:moveTo>
                    <a:pt x="131" y="30"/>
                  </a:moveTo>
                  <a:lnTo>
                    <a:pt x="126" y="25"/>
                  </a:lnTo>
                  <a:lnTo>
                    <a:pt x="108" y="13"/>
                  </a:lnTo>
                  <a:lnTo>
                    <a:pt x="95" y="5"/>
                  </a:lnTo>
                  <a:lnTo>
                    <a:pt x="81" y="0"/>
                  </a:lnTo>
                  <a:lnTo>
                    <a:pt x="75" y="0"/>
                  </a:lnTo>
                  <a:lnTo>
                    <a:pt x="69" y="3"/>
                  </a:lnTo>
                  <a:lnTo>
                    <a:pt x="58" y="12"/>
                  </a:lnTo>
                  <a:lnTo>
                    <a:pt x="38" y="27"/>
                  </a:lnTo>
                  <a:lnTo>
                    <a:pt x="13" y="47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3" y="74"/>
                  </a:lnTo>
                  <a:lnTo>
                    <a:pt x="10" y="84"/>
                  </a:lnTo>
                  <a:lnTo>
                    <a:pt x="19" y="90"/>
                  </a:lnTo>
                  <a:lnTo>
                    <a:pt x="29" y="95"/>
                  </a:lnTo>
                  <a:lnTo>
                    <a:pt x="39" y="101"/>
                  </a:lnTo>
                  <a:lnTo>
                    <a:pt x="131" y="3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7" name="Freeform 468"/>
            <p:cNvSpPr>
              <a:spLocks/>
            </p:cNvSpPr>
            <p:nvPr/>
          </p:nvSpPr>
          <p:spPr bwMode="auto">
            <a:xfrm>
              <a:off x="901" y="2540"/>
              <a:ext cx="95" cy="74"/>
            </a:xfrm>
            <a:custGeom>
              <a:avLst/>
              <a:gdLst>
                <a:gd name="T0" fmla="*/ 94 w 95"/>
                <a:gd name="T1" fmla="*/ 2 h 74"/>
                <a:gd name="T2" fmla="*/ 92 w 95"/>
                <a:gd name="T3" fmla="*/ 8 h 74"/>
                <a:gd name="T4" fmla="*/ 87 w 95"/>
                <a:gd name="T5" fmla="*/ 17 h 74"/>
                <a:gd name="T6" fmla="*/ 79 w 95"/>
                <a:gd name="T7" fmla="*/ 28 h 74"/>
                <a:gd name="T8" fmla="*/ 70 w 95"/>
                <a:gd name="T9" fmla="*/ 38 h 74"/>
                <a:gd name="T10" fmla="*/ 57 w 95"/>
                <a:gd name="T11" fmla="*/ 48 h 74"/>
                <a:gd name="T12" fmla="*/ 43 w 95"/>
                <a:gd name="T13" fmla="*/ 60 h 74"/>
                <a:gd name="T14" fmla="*/ 26 w 95"/>
                <a:gd name="T15" fmla="*/ 67 h 74"/>
                <a:gd name="T16" fmla="*/ 11 w 95"/>
                <a:gd name="T17" fmla="*/ 73 h 74"/>
                <a:gd name="T18" fmla="*/ 4 w 95"/>
                <a:gd name="T19" fmla="*/ 71 h 74"/>
                <a:gd name="T20" fmla="*/ 4 w 95"/>
                <a:gd name="T21" fmla="*/ 72 h 74"/>
                <a:gd name="T22" fmla="*/ 0 w 95"/>
                <a:gd name="T23" fmla="*/ 70 h 74"/>
                <a:gd name="T24" fmla="*/ 0 w 95"/>
                <a:gd name="T25" fmla="*/ 68 h 74"/>
                <a:gd name="T26" fmla="*/ 0 w 95"/>
                <a:gd name="T27" fmla="*/ 67 h 74"/>
                <a:gd name="T28" fmla="*/ 10 w 95"/>
                <a:gd name="T29" fmla="*/ 54 h 74"/>
                <a:gd name="T30" fmla="*/ 26 w 95"/>
                <a:gd name="T31" fmla="*/ 39 h 74"/>
                <a:gd name="T32" fmla="*/ 40 w 95"/>
                <a:gd name="T33" fmla="*/ 27 h 74"/>
                <a:gd name="T34" fmla="*/ 57 w 95"/>
                <a:gd name="T35" fmla="*/ 15 h 74"/>
                <a:gd name="T36" fmla="*/ 74 w 95"/>
                <a:gd name="T37" fmla="*/ 6 h 74"/>
                <a:gd name="T38" fmla="*/ 92 w 95"/>
                <a:gd name="T39" fmla="*/ 0 h 74"/>
                <a:gd name="T40" fmla="*/ 94 w 95"/>
                <a:gd name="T41" fmla="*/ 2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5"/>
                <a:gd name="T64" fmla="*/ 0 h 74"/>
                <a:gd name="T65" fmla="*/ 95 w 95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5" h="74">
                  <a:moveTo>
                    <a:pt x="94" y="2"/>
                  </a:moveTo>
                  <a:lnTo>
                    <a:pt x="92" y="8"/>
                  </a:lnTo>
                  <a:lnTo>
                    <a:pt x="87" y="17"/>
                  </a:lnTo>
                  <a:lnTo>
                    <a:pt x="79" y="28"/>
                  </a:lnTo>
                  <a:lnTo>
                    <a:pt x="70" y="38"/>
                  </a:lnTo>
                  <a:lnTo>
                    <a:pt x="57" y="48"/>
                  </a:lnTo>
                  <a:lnTo>
                    <a:pt x="43" y="60"/>
                  </a:lnTo>
                  <a:lnTo>
                    <a:pt x="26" y="67"/>
                  </a:lnTo>
                  <a:lnTo>
                    <a:pt x="11" y="73"/>
                  </a:lnTo>
                  <a:lnTo>
                    <a:pt x="4" y="71"/>
                  </a:lnTo>
                  <a:lnTo>
                    <a:pt x="4" y="72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10" y="54"/>
                  </a:lnTo>
                  <a:lnTo>
                    <a:pt x="26" y="39"/>
                  </a:lnTo>
                  <a:lnTo>
                    <a:pt x="40" y="27"/>
                  </a:lnTo>
                  <a:lnTo>
                    <a:pt x="57" y="15"/>
                  </a:lnTo>
                  <a:lnTo>
                    <a:pt x="74" y="6"/>
                  </a:lnTo>
                  <a:lnTo>
                    <a:pt x="92" y="0"/>
                  </a:lnTo>
                  <a:lnTo>
                    <a:pt x="94" y="2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8" name="Freeform 469"/>
            <p:cNvSpPr>
              <a:spLocks/>
            </p:cNvSpPr>
            <p:nvPr/>
          </p:nvSpPr>
          <p:spPr bwMode="auto">
            <a:xfrm>
              <a:off x="901" y="2540"/>
              <a:ext cx="95" cy="74"/>
            </a:xfrm>
            <a:custGeom>
              <a:avLst/>
              <a:gdLst>
                <a:gd name="T0" fmla="*/ 94 w 95"/>
                <a:gd name="T1" fmla="*/ 2 h 74"/>
                <a:gd name="T2" fmla="*/ 92 w 95"/>
                <a:gd name="T3" fmla="*/ 8 h 74"/>
                <a:gd name="T4" fmla="*/ 87 w 95"/>
                <a:gd name="T5" fmla="*/ 17 h 74"/>
                <a:gd name="T6" fmla="*/ 79 w 95"/>
                <a:gd name="T7" fmla="*/ 28 h 74"/>
                <a:gd name="T8" fmla="*/ 70 w 95"/>
                <a:gd name="T9" fmla="*/ 38 h 74"/>
                <a:gd name="T10" fmla="*/ 57 w 95"/>
                <a:gd name="T11" fmla="*/ 48 h 74"/>
                <a:gd name="T12" fmla="*/ 43 w 95"/>
                <a:gd name="T13" fmla="*/ 60 h 74"/>
                <a:gd name="T14" fmla="*/ 26 w 95"/>
                <a:gd name="T15" fmla="*/ 67 h 74"/>
                <a:gd name="T16" fmla="*/ 11 w 95"/>
                <a:gd name="T17" fmla="*/ 73 h 74"/>
                <a:gd name="T18" fmla="*/ 4 w 95"/>
                <a:gd name="T19" fmla="*/ 71 h 74"/>
                <a:gd name="T20" fmla="*/ 4 w 95"/>
                <a:gd name="T21" fmla="*/ 72 h 74"/>
                <a:gd name="T22" fmla="*/ 0 w 95"/>
                <a:gd name="T23" fmla="*/ 70 h 74"/>
                <a:gd name="T24" fmla="*/ 0 w 95"/>
                <a:gd name="T25" fmla="*/ 68 h 74"/>
                <a:gd name="T26" fmla="*/ 0 w 95"/>
                <a:gd name="T27" fmla="*/ 67 h 74"/>
                <a:gd name="T28" fmla="*/ 10 w 95"/>
                <a:gd name="T29" fmla="*/ 54 h 74"/>
                <a:gd name="T30" fmla="*/ 26 w 95"/>
                <a:gd name="T31" fmla="*/ 39 h 74"/>
                <a:gd name="T32" fmla="*/ 40 w 95"/>
                <a:gd name="T33" fmla="*/ 27 h 74"/>
                <a:gd name="T34" fmla="*/ 57 w 95"/>
                <a:gd name="T35" fmla="*/ 15 h 74"/>
                <a:gd name="T36" fmla="*/ 74 w 95"/>
                <a:gd name="T37" fmla="*/ 6 h 74"/>
                <a:gd name="T38" fmla="*/ 92 w 95"/>
                <a:gd name="T39" fmla="*/ 0 h 74"/>
                <a:gd name="T40" fmla="*/ 94 w 95"/>
                <a:gd name="T41" fmla="*/ 2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5"/>
                <a:gd name="T64" fmla="*/ 0 h 74"/>
                <a:gd name="T65" fmla="*/ 95 w 95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5" h="74">
                  <a:moveTo>
                    <a:pt x="94" y="2"/>
                  </a:moveTo>
                  <a:lnTo>
                    <a:pt x="92" y="8"/>
                  </a:lnTo>
                  <a:lnTo>
                    <a:pt x="87" y="17"/>
                  </a:lnTo>
                  <a:lnTo>
                    <a:pt x="79" y="28"/>
                  </a:lnTo>
                  <a:lnTo>
                    <a:pt x="70" y="38"/>
                  </a:lnTo>
                  <a:lnTo>
                    <a:pt x="57" y="48"/>
                  </a:lnTo>
                  <a:lnTo>
                    <a:pt x="43" y="60"/>
                  </a:lnTo>
                  <a:lnTo>
                    <a:pt x="26" y="67"/>
                  </a:lnTo>
                  <a:lnTo>
                    <a:pt x="11" y="73"/>
                  </a:lnTo>
                  <a:lnTo>
                    <a:pt x="4" y="71"/>
                  </a:lnTo>
                  <a:lnTo>
                    <a:pt x="4" y="72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10" y="54"/>
                  </a:lnTo>
                  <a:lnTo>
                    <a:pt x="26" y="39"/>
                  </a:lnTo>
                  <a:lnTo>
                    <a:pt x="40" y="27"/>
                  </a:lnTo>
                  <a:lnTo>
                    <a:pt x="57" y="15"/>
                  </a:lnTo>
                  <a:lnTo>
                    <a:pt x="74" y="6"/>
                  </a:lnTo>
                  <a:lnTo>
                    <a:pt x="92" y="0"/>
                  </a:lnTo>
                  <a:lnTo>
                    <a:pt x="94" y="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9" name="Freeform 470"/>
            <p:cNvSpPr>
              <a:spLocks/>
            </p:cNvSpPr>
            <p:nvPr/>
          </p:nvSpPr>
          <p:spPr bwMode="auto">
            <a:xfrm>
              <a:off x="768" y="2569"/>
              <a:ext cx="76" cy="51"/>
            </a:xfrm>
            <a:custGeom>
              <a:avLst/>
              <a:gdLst>
                <a:gd name="T0" fmla="*/ 3 w 76"/>
                <a:gd name="T1" fmla="*/ 2 h 51"/>
                <a:gd name="T2" fmla="*/ 0 w 76"/>
                <a:gd name="T3" fmla="*/ 2 h 51"/>
                <a:gd name="T4" fmla="*/ 0 w 76"/>
                <a:gd name="T5" fmla="*/ 4 h 51"/>
                <a:gd name="T6" fmla="*/ 3 w 76"/>
                <a:gd name="T7" fmla="*/ 8 h 51"/>
                <a:gd name="T8" fmla="*/ 3 w 76"/>
                <a:gd name="T9" fmla="*/ 8 h 51"/>
                <a:gd name="T10" fmla="*/ 12 w 76"/>
                <a:gd name="T11" fmla="*/ 20 h 51"/>
                <a:gd name="T12" fmla="*/ 22 w 76"/>
                <a:gd name="T13" fmla="*/ 31 h 51"/>
                <a:gd name="T14" fmla="*/ 34 w 76"/>
                <a:gd name="T15" fmla="*/ 39 h 51"/>
                <a:gd name="T16" fmla="*/ 47 w 76"/>
                <a:gd name="T17" fmla="*/ 47 h 51"/>
                <a:gd name="T18" fmla="*/ 59 w 76"/>
                <a:gd name="T19" fmla="*/ 50 h 51"/>
                <a:gd name="T20" fmla="*/ 64 w 76"/>
                <a:gd name="T21" fmla="*/ 49 h 51"/>
                <a:gd name="T22" fmla="*/ 67 w 76"/>
                <a:gd name="T23" fmla="*/ 49 h 51"/>
                <a:gd name="T24" fmla="*/ 71 w 76"/>
                <a:gd name="T25" fmla="*/ 48 h 51"/>
                <a:gd name="T26" fmla="*/ 72 w 76"/>
                <a:gd name="T27" fmla="*/ 47 h 51"/>
                <a:gd name="T28" fmla="*/ 75 w 76"/>
                <a:gd name="T29" fmla="*/ 45 h 51"/>
                <a:gd name="T30" fmla="*/ 75 w 76"/>
                <a:gd name="T31" fmla="*/ 44 h 51"/>
                <a:gd name="T32" fmla="*/ 75 w 76"/>
                <a:gd name="T33" fmla="*/ 41 h 51"/>
                <a:gd name="T34" fmla="*/ 75 w 76"/>
                <a:gd name="T35" fmla="*/ 39 h 51"/>
                <a:gd name="T36" fmla="*/ 64 w 76"/>
                <a:gd name="T37" fmla="*/ 29 h 51"/>
                <a:gd name="T38" fmla="*/ 52 w 76"/>
                <a:gd name="T39" fmla="*/ 20 h 51"/>
                <a:gd name="T40" fmla="*/ 42 w 76"/>
                <a:gd name="T41" fmla="*/ 13 h 51"/>
                <a:gd name="T42" fmla="*/ 22 w 76"/>
                <a:gd name="T43" fmla="*/ 6 h 51"/>
                <a:gd name="T44" fmla="*/ 10 w 76"/>
                <a:gd name="T45" fmla="*/ 1 h 51"/>
                <a:gd name="T46" fmla="*/ 5 w 76"/>
                <a:gd name="T47" fmla="*/ 0 h 51"/>
                <a:gd name="T48" fmla="*/ 3 w 76"/>
                <a:gd name="T49" fmla="*/ 2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"/>
                <a:gd name="T76" fmla="*/ 0 h 51"/>
                <a:gd name="T77" fmla="*/ 76 w 76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" h="51">
                  <a:moveTo>
                    <a:pt x="3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3" y="8"/>
                  </a:lnTo>
                  <a:lnTo>
                    <a:pt x="12" y="20"/>
                  </a:lnTo>
                  <a:lnTo>
                    <a:pt x="22" y="31"/>
                  </a:lnTo>
                  <a:lnTo>
                    <a:pt x="34" y="39"/>
                  </a:lnTo>
                  <a:lnTo>
                    <a:pt x="47" y="47"/>
                  </a:lnTo>
                  <a:lnTo>
                    <a:pt x="59" y="50"/>
                  </a:lnTo>
                  <a:lnTo>
                    <a:pt x="64" y="49"/>
                  </a:lnTo>
                  <a:lnTo>
                    <a:pt x="67" y="49"/>
                  </a:lnTo>
                  <a:lnTo>
                    <a:pt x="71" y="48"/>
                  </a:lnTo>
                  <a:lnTo>
                    <a:pt x="72" y="47"/>
                  </a:lnTo>
                  <a:lnTo>
                    <a:pt x="75" y="45"/>
                  </a:lnTo>
                  <a:lnTo>
                    <a:pt x="75" y="44"/>
                  </a:lnTo>
                  <a:lnTo>
                    <a:pt x="75" y="41"/>
                  </a:lnTo>
                  <a:lnTo>
                    <a:pt x="75" y="39"/>
                  </a:lnTo>
                  <a:lnTo>
                    <a:pt x="64" y="29"/>
                  </a:lnTo>
                  <a:lnTo>
                    <a:pt x="52" y="20"/>
                  </a:lnTo>
                  <a:lnTo>
                    <a:pt x="42" y="13"/>
                  </a:lnTo>
                  <a:lnTo>
                    <a:pt x="22" y="6"/>
                  </a:lnTo>
                  <a:lnTo>
                    <a:pt x="10" y="1"/>
                  </a:lnTo>
                  <a:lnTo>
                    <a:pt x="5" y="0"/>
                  </a:lnTo>
                  <a:lnTo>
                    <a:pt x="3" y="2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0" name="Freeform 471"/>
            <p:cNvSpPr>
              <a:spLocks/>
            </p:cNvSpPr>
            <p:nvPr/>
          </p:nvSpPr>
          <p:spPr bwMode="auto">
            <a:xfrm>
              <a:off x="768" y="2569"/>
              <a:ext cx="76" cy="51"/>
            </a:xfrm>
            <a:custGeom>
              <a:avLst/>
              <a:gdLst>
                <a:gd name="T0" fmla="*/ 3 w 76"/>
                <a:gd name="T1" fmla="*/ 2 h 51"/>
                <a:gd name="T2" fmla="*/ 0 w 76"/>
                <a:gd name="T3" fmla="*/ 2 h 51"/>
                <a:gd name="T4" fmla="*/ 0 w 76"/>
                <a:gd name="T5" fmla="*/ 4 h 51"/>
                <a:gd name="T6" fmla="*/ 3 w 76"/>
                <a:gd name="T7" fmla="*/ 8 h 51"/>
                <a:gd name="T8" fmla="*/ 3 w 76"/>
                <a:gd name="T9" fmla="*/ 8 h 51"/>
                <a:gd name="T10" fmla="*/ 12 w 76"/>
                <a:gd name="T11" fmla="*/ 20 h 51"/>
                <a:gd name="T12" fmla="*/ 22 w 76"/>
                <a:gd name="T13" fmla="*/ 31 h 51"/>
                <a:gd name="T14" fmla="*/ 34 w 76"/>
                <a:gd name="T15" fmla="*/ 39 h 51"/>
                <a:gd name="T16" fmla="*/ 47 w 76"/>
                <a:gd name="T17" fmla="*/ 47 h 51"/>
                <a:gd name="T18" fmla="*/ 59 w 76"/>
                <a:gd name="T19" fmla="*/ 50 h 51"/>
                <a:gd name="T20" fmla="*/ 64 w 76"/>
                <a:gd name="T21" fmla="*/ 49 h 51"/>
                <a:gd name="T22" fmla="*/ 67 w 76"/>
                <a:gd name="T23" fmla="*/ 49 h 51"/>
                <a:gd name="T24" fmla="*/ 71 w 76"/>
                <a:gd name="T25" fmla="*/ 48 h 51"/>
                <a:gd name="T26" fmla="*/ 72 w 76"/>
                <a:gd name="T27" fmla="*/ 47 h 51"/>
                <a:gd name="T28" fmla="*/ 75 w 76"/>
                <a:gd name="T29" fmla="*/ 45 h 51"/>
                <a:gd name="T30" fmla="*/ 75 w 76"/>
                <a:gd name="T31" fmla="*/ 44 h 51"/>
                <a:gd name="T32" fmla="*/ 75 w 76"/>
                <a:gd name="T33" fmla="*/ 41 h 51"/>
                <a:gd name="T34" fmla="*/ 75 w 76"/>
                <a:gd name="T35" fmla="*/ 39 h 51"/>
                <a:gd name="T36" fmla="*/ 64 w 76"/>
                <a:gd name="T37" fmla="*/ 29 h 51"/>
                <a:gd name="T38" fmla="*/ 52 w 76"/>
                <a:gd name="T39" fmla="*/ 20 h 51"/>
                <a:gd name="T40" fmla="*/ 42 w 76"/>
                <a:gd name="T41" fmla="*/ 13 h 51"/>
                <a:gd name="T42" fmla="*/ 22 w 76"/>
                <a:gd name="T43" fmla="*/ 6 h 51"/>
                <a:gd name="T44" fmla="*/ 10 w 76"/>
                <a:gd name="T45" fmla="*/ 1 h 51"/>
                <a:gd name="T46" fmla="*/ 5 w 76"/>
                <a:gd name="T47" fmla="*/ 0 h 51"/>
                <a:gd name="T48" fmla="*/ 3 w 76"/>
                <a:gd name="T49" fmla="*/ 2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"/>
                <a:gd name="T76" fmla="*/ 0 h 51"/>
                <a:gd name="T77" fmla="*/ 76 w 76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" h="51">
                  <a:moveTo>
                    <a:pt x="3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3" y="8"/>
                  </a:lnTo>
                  <a:lnTo>
                    <a:pt x="12" y="20"/>
                  </a:lnTo>
                  <a:lnTo>
                    <a:pt x="22" y="31"/>
                  </a:lnTo>
                  <a:lnTo>
                    <a:pt x="34" y="39"/>
                  </a:lnTo>
                  <a:lnTo>
                    <a:pt x="47" y="47"/>
                  </a:lnTo>
                  <a:lnTo>
                    <a:pt x="59" y="50"/>
                  </a:lnTo>
                  <a:lnTo>
                    <a:pt x="64" y="49"/>
                  </a:lnTo>
                  <a:lnTo>
                    <a:pt x="67" y="49"/>
                  </a:lnTo>
                  <a:lnTo>
                    <a:pt x="71" y="48"/>
                  </a:lnTo>
                  <a:lnTo>
                    <a:pt x="72" y="47"/>
                  </a:lnTo>
                  <a:lnTo>
                    <a:pt x="75" y="45"/>
                  </a:lnTo>
                  <a:lnTo>
                    <a:pt x="75" y="44"/>
                  </a:lnTo>
                  <a:lnTo>
                    <a:pt x="75" y="41"/>
                  </a:lnTo>
                  <a:lnTo>
                    <a:pt x="75" y="39"/>
                  </a:lnTo>
                  <a:lnTo>
                    <a:pt x="64" y="29"/>
                  </a:lnTo>
                  <a:lnTo>
                    <a:pt x="52" y="20"/>
                  </a:lnTo>
                  <a:lnTo>
                    <a:pt x="42" y="13"/>
                  </a:lnTo>
                  <a:lnTo>
                    <a:pt x="22" y="6"/>
                  </a:lnTo>
                  <a:lnTo>
                    <a:pt x="10" y="1"/>
                  </a:lnTo>
                  <a:lnTo>
                    <a:pt x="5" y="0"/>
                  </a:lnTo>
                  <a:lnTo>
                    <a:pt x="3" y="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1" name="Freeform 472"/>
            <p:cNvSpPr>
              <a:spLocks/>
            </p:cNvSpPr>
            <p:nvPr/>
          </p:nvSpPr>
          <p:spPr bwMode="auto">
            <a:xfrm>
              <a:off x="821" y="2624"/>
              <a:ext cx="92" cy="61"/>
            </a:xfrm>
            <a:custGeom>
              <a:avLst/>
              <a:gdLst>
                <a:gd name="T0" fmla="*/ 4 w 92"/>
                <a:gd name="T1" fmla="*/ 1 h 61"/>
                <a:gd name="T2" fmla="*/ 2 w 92"/>
                <a:gd name="T3" fmla="*/ 2 h 61"/>
                <a:gd name="T4" fmla="*/ 0 w 92"/>
                <a:gd name="T5" fmla="*/ 5 h 61"/>
                <a:gd name="T6" fmla="*/ 1 w 92"/>
                <a:gd name="T7" fmla="*/ 6 h 61"/>
                <a:gd name="T8" fmla="*/ 2 w 92"/>
                <a:gd name="T9" fmla="*/ 12 h 61"/>
                <a:gd name="T10" fmla="*/ 12 w 92"/>
                <a:gd name="T11" fmla="*/ 21 h 61"/>
                <a:gd name="T12" fmla="*/ 27 w 92"/>
                <a:gd name="T13" fmla="*/ 35 h 61"/>
                <a:gd name="T14" fmla="*/ 33 w 92"/>
                <a:gd name="T15" fmla="*/ 42 h 61"/>
                <a:gd name="T16" fmla="*/ 65 w 92"/>
                <a:gd name="T17" fmla="*/ 54 h 61"/>
                <a:gd name="T18" fmla="*/ 85 w 92"/>
                <a:gd name="T19" fmla="*/ 60 h 61"/>
                <a:gd name="T20" fmla="*/ 90 w 92"/>
                <a:gd name="T21" fmla="*/ 59 h 61"/>
                <a:gd name="T22" fmla="*/ 91 w 92"/>
                <a:gd name="T23" fmla="*/ 56 h 61"/>
                <a:gd name="T24" fmla="*/ 90 w 92"/>
                <a:gd name="T25" fmla="*/ 52 h 61"/>
                <a:gd name="T26" fmla="*/ 90 w 92"/>
                <a:gd name="T27" fmla="*/ 48 h 61"/>
                <a:gd name="T28" fmla="*/ 87 w 92"/>
                <a:gd name="T29" fmla="*/ 41 h 61"/>
                <a:gd name="T30" fmla="*/ 81 w 92"/>
                <a:gd name="T31" fmla="*/ 35 h 61"/>
                <a:gd name="T32" fmla="*/ 76 w 92"/>
                <a:gd name="T33" fmla="*/ 30 h 61"/>
                <a:gd name="T34" fmla="*/ 73 w 92"/>
                <a:gd name="T35" fmla="*/ 28 h 61"/>
                <a:gd name="T36" fmla="*/ 64 w 92"/>
                <a:gd name="T37" fmla="*/ 23 h 61"/>
                <a:gd name="T38" fmla="*/ 54 w 92"/>
                <a:gd name="T39" fmla="*/ 16 h 61"/>
                <a:gd name="T40" fmla="*/ 38 w 92"/>
                <a:gd name="T41" fmla="*/ 8 h 61"/>
                <a:gd name="T42" fmla="*/ 21 w 92"/>
                <a:gd name="T43" fmla="*/ 2 h 61"/>
                <a:gd name="T44" fmla="*/ 11 w 92"/>
                <a:gd name="T45" fmla="*/ 0 h 61"/>
                <a:gd name="T46" fmla="*/ 4 w 92"/>
                <a:gd name="T47" fmla="*/ 1 h 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2"/>
                <a:gd name="T73" fmla="*/ 0 h 61"/>
                <a:gd name="T74" fmla="*/ 92 w 92"/>
                <a:gd name="T75" fmla="*/ 61 h 6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2" h="61">
                  <a:moveTo>
                    <a:pt x="4" y="1"/>
                  </a:moveTo>
                  <a:lnTo>
                    <a:pt x="2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12"/>
                  </a:lnTo>
                  <a:lnTo>
                    <a:pt x="12" y="21"/>
                  </a:lnTo>
                  <a:lnTo>
                    <a:pt x="27" y="35"/>
                  </a:lnTo>
                  <a:lnTo>
                    <a:pt x="33" y="42"/>
                  </a:lnTo>
                  <a:lnTo>
                    <a:pt x="65" y="54"/>
                  </a:lnTo>
                  <a:lnTo>
                    <a:pt x="85" y="60"/>
                  </a:lnTo>
                  <a:lnTo>
                    <a:pt x="90" y="59"/>
                  </a:lnTo>
                  <a:lnTo>
                    <a:pt x="91" y="56"/>
                  </a:lnTo>
                  <a:lnTo>
                    <a:pt x="90" y="52"/>
                  </a:lnTo>
                  <a:lnTo>
                    <a:pt x="90" y="48"/>
                  </a:lnTo>
                  <a:lnTo>
                    <a:pt x="87" y="41"/>
                  </a:lnTo>
                  <a:lnTo>
                    <a:pt x="81" y="35"/>
                  </a:lnTo>
                  <a:lnTo>
                    <a:pt x="76" y="30"/>
                  </a:lnTo>
                  <a:lnTo>
                    <a:pt x="73" y="28"/>
                  </a:lnTo>
                  <a:lnTo>
                    <a:pt x="64" y="23"/>
                  </a:lnTo>
                  <a:lnTo>
                    <a:pt x="54" y="16"/>
                  </a:lnTo>
                  <a:lnTo>
                    <a:pt x="38" y="8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4" y="1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2" name="Freeform 473"/>
            <p:cNvSpPr>
              <a:spLocks/>
            </p:cNvSpPr>
            <p:nvPr/>
          </p:nvSpPr>
          <p:spPr bwMode="auto">
            <a:xfrm>
              <a:off x="821" y="2624"/>
              <a:ext cx="92" cy="61"/>
            </a:xfrm>
            <a:custGeom>
              <a:avLst/>
              <a:gdLst>
                <a:gd name="T0" fmla="*/ 4 w 92"/>
                <a:gd name="T1" fmla="*/ 1 h 61"/>
                <a:gd name="T2" fmla="*/ 2 w 92"/>
                <a:gd name="T3" fmla="*/ 2 h 61"/>
                <a:gd name="T4" fmla="*/ 0 w 92"/>
                <a:gd name="T5" fmla="*/ 5 h 61"/>
                <a:gd name="T6" fmla="*/ 1 w 92"/>
                <a:gd name="T7" fmla="*/ 6 h 61"/>
                <a:gd name="T8" fmla="*/ 2 w 92"/>
                <a:gd name="T9" fmla="*/ 12 h 61"/>
                <a:gd name="T10" fmla="*/ 12 w 92"/>
                <a:gd name="T11" fmla="*/ 21 h 61"/>
                <a:gd name="T12" fmla="*/ 27 w 92"/>
                <a:gd name="T13" fmla="*/ 35 h 61"/>
                <a:gd name="T14" fmla="*/ 33 w 92"/>
                <a:gd name="T15" fmla="*/ 42 h 61"/>
                <a:gd name="T16" fmla="*/ 65 w 92"/>
                <a:gd name="T17" fmla="*/ 54 h 61"/>
                <a:gd name="T18" fmla="*/ 85 w 92"/>
                <a:gd name="T19" fmla="*/ 60 h 61"/>
                <a:gd name="T20" fmla="*/ 90 w 92"/>
                <a:gd name="T21" fmla="*/ 59 h 61"/>
                <a:gd name="T22" fmla="*/ 91 w 92"/>
                <a:gd name="T23" fmla="*/ 56 h 61"/>
                <a:gd name="T24" fmla="*/ 90 w 92"/>
                <a:gd name="T25" fmla="*/ 52 h 61"/>
                <a:gd name="T26" fmla="*/ 90 w 92"/>
                <a:gd name="T27" fmla="*/ 48 h 61"/>
                <a:gd name="T28" fmla="*/ 87 w 92"/>
                <a:gd name="T29" fmla="*/ 41 h 61"/>
                <a:gd name="T30" fmla="*/ 81 w 92"/>
                <a:gd name="T31" fmla="*/ 35 h 61"/>
                <a:gd name="T32" fmla="*/ 76 w 92"/>
                <a:gd name="T33" fmla="*/ 30 h 61"/>
                <a:gd name="T34" fmla="*/ 73 w 92"/>
                <a:gd name="T35" fmla="*/ 28 h 61"/>
                <a:gd name="T36" fmla="*/ 64 w 92"/>
                <a:gd name="T37" fmla="*/ 23 h 61"/>
                <a:gd name="T38" fmla="*/ 54 w 92"/>
                <a:gd name="T39" fmla="*/ 16 h 61"/>
                <a:gd name="T40" fmla="*/ 38 w 92"/>
                <a:gd name="T41" fmla="*/ 8 h 61"/>
                <a:gd name="T42" fmla="*/ 21 w 92"/>
                <a:gd name="T43" fmla="*/ 2 h 61"/>
                <a:gd name="T44" fmla="*/ 11 w 92"/>
                <a:gd name="T45" fmla="*/ 0 h 61"/>
                <a:gd name="T46" fmla="*/ 4 w 92"/>
                <a:gd name="T47" fmla="*/ 1 h 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2"/>
                <a:gd name="T73" fmla="*/ 0 h 61"/>
                <a:gd name="T74" fmla="*/ 92 w 92"/>
                <a:gd name="T75" fmla="*/ 61 h 6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2" h="61">
                  <a:moveTo>
                    <a:pt x="4" y="1"/>
                  </a:moveTo>
                  <a:lnTo>
                    <a:pt x="2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12"/>
                  </a:lnTo>
                  <a:lnTo>
                    <a:pt x="12" y="21"/>
                  </a:lnTo>
                  <a:lnTo>
                    <a:pt x="27" y="35"/>
                  </a:lnTo>
                  <a:lnTo>
                    <a:pt x="33" y="42"/>
                  </a:lnTo>
                  <a:lnTo>
                    <a:pt x="65" y="54"/>
                  </a:lnTo>
                  <a:lnTo>
                    <a:pt x="85" y="60"/>
                  </a:lnTo>
                  <a:lnTo>
                    <a:pt x="90" y="59"/>
                  </a:lnTo>
                  <a:lnTo>
                    <a:pt x="91" y="56"/>
                  </a:lnTo>
                  <a:lnTo>
                    <a:pt x="90" y="52"/>
                  </a:lnTo>
                  <a:lnTo>
                    <a:pt x="90" y="48"/>
                  </a:lnTo>
                  <a:lnTo>
                    <a:pt x="87" y="41"/>
                  </a:lnTo>
                  <a:lnTo>
                    <a:pt x="81" y="35"/>
                  </a:lnTo>
                  <a:lnTo>
                    <a:pt x="76" y="30"/>
                  </a:lnTo>
                  <a:lnTo>
                    <a:pt x="73" y="28"/>
                  </a:lnTo>
                  <a:lnTo>
                    <a:pt x="64" y="23"/>
                  </a:lnTo>
                  <a:lnTo>
                    <a:pt x="54" y="16"/>
                  </a:lnTo>
                  <a:lnTo>
                    <a:pt x="38" y="8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4" y="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2" name="Group 474"/>
          <p:cNvGrpSpPr>
            <a:grpSpLocks/>
          </p:cNvGrpSpPr>
          <p:nvPr/>
        </p:nvGrpSpPr>
        <p:grpSpPr bwMode="auto">
          <a:xfrm>
            <a:off x="4719638" y="5465763"/>
            <a:ext cx="1590675" cy="273050"/>
            <a:chOff x="2973" y="3443"/>
            <a:chExt cx="1002" cy="172"/>
          </a:xfrm>
        </p:grpSpPr>
        <p:sp>
          <p:nvSpPr>
            <p:cNvPr id="7376" name="Freeform 475"/>
            <p:cNvSpPr>
              <a:spLocks/>
            </p:cNvSpPr>
            <p:nvPr/>
          </p:nvSpPr>
          <p:spPr bwMode="auto">
            <a:xfrm>
              <a:off x="2973" y="3548"/>
              <a:ext cx="1002" cy="67"/>
            </a:xfrm>
            <a:custGeom>
              <a:avLst/>
              <a:gdLst>
                <a:gd name="T0" fmla="*/ 991 w 1002"/>
                <a:gd name="T1" fmla="*/ 6 h 67"/>
                <a:gd name="T2" fmla="*/ 962 w 1002"/>
                <a:gd name="T3" fmla="*/ 19 h 67"/>
                <a:gd name="T4" fmla="*/ 929 w 1002"/>
                <a:gd name="T5" fmla="*/ 30 h 67"/>
                <a:gd name="T6" fmla="*/ 894 w 1002"/>
                <a:gd name="T7" fmla="*/ 36 h 67"/>
                <a:gd name="T8" fmla="*/ 855 w 1002"/>
                <a:gd name="T9" fmla="*/ 40 h 67"/>
                <a:gd name="T10" fmla="*/ 819 w 1002"/>
                <a:gd name="T11" fmla="*/ 38 h 67"/>
                <a:gd name="T12" fmla="*/ 788 w 1002"/>
                <a:gd name="T13" fmla="*/ 34 h 67"/>
                <a:gd name="T14" fmla="*/ 760 w 1002"/>
                <a:gd name="T15" fmla="*/ 27 h 67"/>
                <a:gd name="T16" fmla="*/ 730 w 1002"/>
                <a:gd name="T17" fmla="*/ 17 h 67"/>
                <a:gd name="T18" fmla="*/ 687 w 1002"/>
                <a:gd name="T19" fmla="*/ 2 h 67"/>
                <a:gd name="T20" fmla="*/ 644 w 1002"/>
                <a:gd name="T21" fmla="*/ 5 h 67"/>
                <a:gd name="T22" fmla="*/ 604 w 1002"/>
                <a:gd name="T23" fmla="*/ 21 h 67"/>
                <a:gd name="T24" fmla="*/ 561 w 1002"/>
                <a:gd name="T25" fmla="*/ 31 h 67"/>
                <a:gd name="T26" fmla="*/ 509 w 1002"/>
                <a:gd name="T27" fmla="*/ 38 h 67"/>
                <a:gd name="T28" fmla="*/ 459 w 1002"/>
                <a:gd name="T29" fmla="*/ 37 h 67"/>
                <a:gd name="T30" fmla="*/ 412 w 1002"/>
                <a:gd name="T31" fmla="*/ 27 h 67"/>
                <a:gd name="T32" fmla="*/ 364 w 1002"/>
                <a:gd name="T33" fmla="*/ 11 h 67"/>
                <a:gd name="T34" fmla="*/ 325 w 1002"/>
                <a:gd name="T35" fmla="*/ 0 h 67"/>
                <a:gd name="T36" fmla="*/ 287 w 1002"/>
                <a:gd name="T37" fmla="*/ 5 h 67"/>
                <a:gd name="T38" fmla="*/ 252 w 1002"/>
                <a:gd name="T39" fmla="*/ 21 h 67"/>
                <a:gd name="T40" fmla="*/ 215 w 1002"/>
                <a:gd name="T41" fmla="*/ 32 h 67"/>
                <a:gd name="T42" fmla="*/ 166 w 1002"/>
                <a:gd name="T43" fmla="*/ 39 h 67"/>
                <a:gd name="T44" fmla="*/ 114 w 1002"/>
                <a:gd name="T45" fmla="*/ 39 h 67"/>
                <a:gd name="T46" fmla="*/ 65 w 1002"/>
                <a:gd name="T47" fmla="*/ 31 h 67"/>
                <a:gd name="T48" fmla="*/ 19 w 1002"/>
                <a:gd name="T49" fmla="*/ 15 h 67"/>
                <a:gd name="T50" fmla="*/ 11 w 1002"/>
                <a:gd name="T51" fmla="*/ 42 h 67"/>
                <a:gd name="T52" fmla="*/ 56 w 1002"/>
                <a:gd name="T53" fmla="*/ 57 h 67"/>
                <a:gd name="T54" fmla="*/ 101 w 1002"/>
                <a:gd name="T55" fmla="*/ 66 h 67"/>
                <a:gd name="T56" fmla="*/ 146 w 1002"/>
                <a:gd name="T57" fmla="*/ 66 h 67"/>
                <a:gd name="T58" fmla="*/ 186 w 1002"/>
                <a:gd name="T59" fmla="*/ 64 h 67"/>
                <a:gd name="T60" fmla="*/ 217 w 1002"/>
                <a:gd name="T61" fmla="*/ 59 h 67"/>
                <a:gd name="T62" fmla="*/ 245 w 1002"/>
                <a:gd name="T63" fmla="*/ 53 h 67"/>
                <a:gd name="T64" fmla="*/ 272 w 1002"/>
                <a:gd name="T65" fmla="*/ 44 h 67"/>
                <a:gd name="T66" fmla="*/ 298 w 1002"/>
                <a:gd name="T67" fmla="*/ 34 h 67"/>
                <a:gd name="T68" fmla="*/ 319 w 1002"/>
                <a:gd name="T69" fmla="*/ 30 h 67"/>
                <a:gd name="T70" fmla="*/ 343 w 1002"/>
                <a:gd name="T71" fmla="*/ 35 h 67"/>
                <a:gd name="T72" fmla="*/ 368 w 1002"/>
                <a:gd name="T73" fmla="*/ 45 h 67"/>
                <a:gd name="T74" fmla="*/ 394 w 1002"/>
                <a:gd name="T75" fmla="*/ 53 h 67"/>
                <a:gd name="T76" fmla="*/ 421 w 1002"/>
                <a:gd name="T77" fmla="*/ 59 h 67"/>
                <a:gd name="T78" fmla="*/ 453 w 1002"/>
                <a:gd name="T79" fmla="*/ 64 h 67"/>
                <a:gd name="T80" fmla="*/ 500 w 1002"/>
                <a:gd name="T81" fmla="*/ 66 h 67"/>
                <a:gd name="T82" fmla="*/ 541 w 1002"/>
                <a:gd name="T83" fmla="*/ 63 h 67"/>
                <a:gd name="T84" fmla="*/ 573 w 1002"/>
                <a:gd name="T85" fmla="*/ 58 h 67"/>
                <a:gd name="T86" fmla="*/ 604 w 1002"/>
                <a:gd name="T87" fmla="*/ 51 h 67"/>
                <a:gd name="T88" fmla="*/ 634 w 1002"/>
                <a:gd name="T89" fmla="*/ 40 h 67"/>
                <a:gd name="T90" fmla="*/ 658 w 1002"/>
                <a:gd name="T91" fmla="*/ 29 h 67"/>
                <a:gd name="T92" fmla="*/ 674 w 1002"/>
                <a:gd name="T93" fmla="*/ 27 h 67"/>
                <a:gd name="T94" fmla="*/ 693 w 1002"/>
                <a:gd name="T95" fmla="*/ 32 h 67"/>
                <a:gd name="T96" fmla="*/ 720 w 1002"/>
                <a:gd name="T97" fmla="*/ 43 h 67"/>
                <a:gd name="T98" fmla="*/ 747 w 1002"/>
                <a:gd name="T99" fmla="*/ 53 h 67"/>
                <a:gd name="T100" fmla="*/ 775 w 1002"/>
                <a:gd name="T101" fmla="*/ 59 h 67"/>
                <a:gd name="T102" fmla="*/ 802 w 1002"/>
                <a:gd name="T103" fmla="*/ 63 h 67"/>
                <a:gd name="T104" fmla="*/ 827 w 1002"/>
                <a:gd name="T105" fmla="*/ 66 h 67"/>
                <a:gd name="T106" fmla="*/ 855 w 1002"/>
                <a:gd name="T107" fmla="*/ 66 h 67"/>
                <a:gd name="T108" fmla="*/ 895 w 1002"/>
                <a:gd name="T109" fmla="*/ 63 h 67"/>
                <a:gd name="T110" fmla="*/ 936 w 1002"/>
                <a:gd name="T111" fmla="*/ 57 h 67"/>
                <a:gd name="T112" fmla="*/ 974 w 1002"/>
                <a:gd name="T113" fmla="*/ 45 h 67"/>
                <a:gd name="T114" fmla="*/ 1001 w 1002"/>
                <a:gd name="T115" fmla="*/ 3 h 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02"/>
                <a:gd name="T175" fmla="*/ 0 h 67"/>
                <a:gd name="T176" fmla="*/ 1002 w 1002"/>
                <a:gd name="T177" fmla="*/ 67 h 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02" h="67">
                  <a:moveTo>
                    <a:pt x="1001" y="3"/>
                  </a:moveTo>
                  <a:lnTo>
                    <a:pt x="997" y="4"/>
                  </a:lnTo>
                  <a:lnTo>
                    <a:pt x="994" y="5"/>
                  </a:lnTo>
                  <a:lnTo>
                    <a:pt x="991" y="6"/>
                  </a:lnTo>
                  <a:lnTo>
                    <a:pt x="987" y="7"/>
                  </a:lnTo>
                  <a:lnTo>
                    <a:pt x="979" y="11"/>
                  </a:lnTo>
                  <a:lnTo>
                    <a:pt x="971" y="15"/>
                  </a:lnTo>
                  <a:lnTo>
                    <a:pt x="962" y="19"/>
                  </a:lnTo>
                  <a:lnTo>
                    <a:pt x="954" y="21"/>
                  </a:lnTo>
                  <a:lnTo>
                    <a:pt x="945" y="24"/>
                  </a:lnTo>
                  <a:lnTo>
                    <a:pt x="937" y="27"/>
                  </a:lnTo>
                  <a:lnTo>
                    <a:pt x="929" y="30"/>
                  </a:lnTo>
                  <a:lnTo>
                    <a:pt x="921" y="31"/>
                  </a:lnTo>
                  <a:lnTo>
                    <a:pt x="911" y="33"/>
                  </a:lnTo>
                  <a:lnTo>
                    <a:pt x="903" y="35"/>
                  </a:lnTo>
                  <a:lnTo>
                    <a:pt x="894" y="36"/>
                  </a:lnTo>
                  <a:lnTo>
                    <a:pt x="884" y="37"/>
                  </a:lnTo>
                  <a:lnTo>
                    <a:pt x="875" y="38"/>
                  </a:lnTo>
                  <a:lnTo>
                    <a:pt x="865" y="39"/>
                  </a:lnTo>
                  <a:lnTo>
                    <a:pt x="855" y="40"/>
                  </a:lnTo>
                  <a:lnTo>
                    <a:pt x="845" y="40"/>
                  </a:lnTo>
                  <a:lnTo>
                    <a:pt x="836" y="40"/>
                  </a:lnTo>
                  <a:lnTo>
                    <a:pt x="827" y="39"/>
                  </a:lnTo>
                  <a:lnTo>
                    <a:pt x="819" y="38"/>
                  </a:lnTo>
                  <a:lnTo>
                    <a:pt x="811" y="38"/>
                  </a:lnTo>
                  <a:lnTo>
                    <a:pt x="803" y="36"/>
                  </a:lnTo>
                  <a:lnTo>
                    <a:pt x="796" y="35"/>
                  </a:lnTo>
                  <a:lnTo>
                    <a:pt x="788" y="34"/>
                  </a:lnTo>
                  <a:lnTo>
                    <a:pt x="781" y="32"/>
                  </a:lnTo>
                  <a:lnTo>
                    <a:pt x="773" y="31"/>
                  </a:lnTo>
                  <a:lnTo>
                    <a:pt x="767" y="29"/>
                  </a:lnTo>
                  <a:lnTo>
                    <a:pt x="760" y="27"/>
                  </a:lnTo>
                  <a:lnTo>
                    <a:pt x="752" y="25"/>
                  </a:lnTo>
                  <a:lnTo>
                    <a:pt x="745" y="23"/>
                  </a:lnTo>
                  <a:lnTo>
                    <a:pt x="738" y="20"/>
                  </a:lnTo>
                  <a:lnTo>
                    <a:pt x="730" y="17"/>
                  </a:lnTo>
                  <a:lnTo>
                    <a:pt x="722" y="15"/>
                  </a:lnTo>
                  <a:lnTo>
                    <a:pt x="710" y="9"/>
                  </a:lnTo>
                  <a:lnTo>
                    <a:pt x="698" y="5"/>
                  </a:lnTo>
                  <a:lnTo>
                    <a:pt x="687" y="2"/>
                  </a:lnTo>
                  <a:lnTo>
                    <a:pt x="677" y="1"/>
                  </a:lnTo>
                  <a:lnTo>
                    <a:pt x="666" y="1"/>
                  </a:lnTo>
                  <a:lnTo>
                    <a:pt x="655" y="2"/>
                  </a:lnTo>
                  <a:lnTo>
                    <a:pt x="644" y="5"/>
                  </a:lnTo>
                  <a:lnTo>
                    <a:pt x="631" y="9"/>
                  </a:lnTo>
                  <a:lnTo>
                    <a:pt x="623" y="13"/>
                  </a:lnTo>
                  <a:lnTo>
                    <a:pt x="613" y="17"/>
                  </a:lnTo>
                  <a:lnTo>
                    <a:pt x="604" y="21"/>
                  </a:lnTo>
                  <a:lnTo>
                    <a:pt x="593" y="24"/>
                  </a:lnTo>
                  <a:lnTo>
                    <a:pt x="582" y="27"/>
                  </a:lnTo>
                  <a:lnTo>
                    <a:pt x="571" y="30"/>
                  </a:lnTo>
                  <a:lnTo>
                    <a:pt x="561" y="31"/>
                  </a:lnTo>
                  <a:lnTo>
                    <a:pt x="551" y="34"/>
                  </a:lnTo>
                  <a:lnTo>
                    <a:pt x="536" y="36"/>
                  </a:lnTo>
                  <a:lnTo>
                    <a:pt x="523" y="38"/>
                  </a:lnTo>
                  <a:lnTo>
                    <a:pt x="509" y="38"/>
                  </a:lnTo>
                  <a:lnTo>
                    <a:pt x="496" y="39"/>
                  </a:lnTo>
                  <a:lnTo>
                    <a:pt x="483" y="39"/>
                  </a:lnTo>
                  <a:lnTo>
                    <a:pt x="471" y="38"/>
                  </a:lnTo>
                  <a:lnTo>
                    <a:pt x="459" y="37"/>
                  </a:lnTo>
                  <a:lnTo>
                    <a:pt x="447" y="35"/>
                  </a:lnTo>
                  <a:lnTo>
                    <a:pt x="435" y="33"/>
                  </a:lnTo>
                  <a:lnTo>
                    <a:pt x="424" y="31"/>
                  </a:lnTo>
                  <a:lnTo>
                    <a:pt x="412" y="27"/>
                  </a:lnTo>
                  <a:lnTo>
                    <a:pt x="400" y="24"/>
                  </a:lnTo>
                  <a:lnTo>
                    <a:pt x="388" y="20"/>
                  </a:lnTo>
                  <a:lnTo>
                    <a:pt x="376" y="16"/>
                  </a:lnTo>
                  <a:lnTo>
                    <a:pt x="364" y="11"/>
                  </a:lnTo>
                  <a:lnTo>
                    <a:pt x="352" y="6"/>
                  </a:lnTo>
                  <a:lnTo>
                    <a:pt x="344" y="4"/>
                  </a:lnTo>
                  <a:lnTo>
                    <a:pt x="334" y="1"/>
                  </a:lnTo>
                  <a:lnTo>
                    <a:pt x="325" y="0"/>
                  </a:lnTo>
                  <a:lnTo>
                    <a:pt x="316" y="0"/>
                  </a:lnTo>
                  <a:lnTo>
                    <a:pt x="306" y="1"/>
                  </a:lnTo>
                  <a:lnTo>
                    <a:pt x="297" y="3"/>
                  </a:lnTo>
                  <a:lnTo>
                    <a:pt x="287" y="5"/>
                  </a:lnTo>
                  <a:lnTo>
                    <a:pt x="278" y="9"/>
                  </a:lnTo>
                  <a:lnTo>
                    <a:pt x="270" y="13"/>
                  </a:lnTo>
                  <a:lnTo>
                    <a:pt x="261" y="17"/>
                  </a:lnTo>
                  <a:lnTo>
                    <a:pt x="252" y="21"/>
                  </a:lnTo>
                  <a:lnTo>
                    <a:pt x="242" y="24"/>
                  </a:lnTo>
                  <a:lnTo>
                    <a:pt x="233" y="28"/>
                  </a:lnTo>
                  <a:lnTo>
                    <a:pt x="223" y="31"/>
                  </a:lnTo>
                  <a:lnTo>
                    <a:pt x="215" y="32"/>
                  </a:lnTo>
                  <a:lnTo>
                    <a:pt x="206" y="34"/>
                  </a:lnTo>
                  <a:lnTo>
                    <a:pt x="192" y="36"/>
                  </a:lnTo>
                  <a:lnTo>
                    <a:pt x="179" y="38"/>
                  </a:lnTo>
                  <a:lnTo>
                    <a:pt x="166" y="39"/>
                  </a:lnTo>
                  <a:lnTo>
                    <a:pt x="153" y="39"/>
                  </a:lnTo>
                  <a:lnTo>
                    <a:pt x="139" y="39"/>
                  </a:lnTo>
                  <a:lnTo>
                    <a:pt x="127" y="39"/>
                  </a:lnTo>
                  <a:lnTo>
                    <a:pt x="114" y="39"/>
                  </a:lnTo>
                  <a:lnTo>
                    <a:pt x="101" y="38"/>
                  </a:lnTo>
                  <a:lnTo>
                    <a:pt x="89" y="36"/>
                  </a:lnTo>
                  <a:lnTo>
                    <a:pt x="77" y="34"/>
                  </a:lnTo>
                  <a:lnTo>
                    <a:pt x="65" y="31"/>
                  </a:lnTo>
                  <a:lnTo>
                    <a:pt x="53" y="28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9" y="15"/>
                  </a:lnTo>
                  <a:lnTo>
                    <a:pt x="7" y="9"/>
                  </a:lnTo>
                  <a:lnTo>
                    <a:pt x="0" y="7"/>
                  </a:lnTo>
                  <a:lnTo>
                    <a:pt x="0" y="38"/>
                  </a:lnTo>
                  <a:lnTo>
                    <a:pt x="11" y="42"/>
                  </a:lnTo>
                  <a:lnTo>
                    <a:pt x="22" y="46"/>
                  </a:lnTo>
                  <a:lnTo>
                    <a:pt x="34" y="50"/>
                  </a:lnTo>
                  <a:lnTo>
                    <a:pt x="45" y="54"/>
                  </a:lnTo>
                  <a:lnTo>
                    <a:pt x="56" y="57"/>
                  </a:lnTo>
                  <a:lnTo>
                    <a:pt x="68" y="61"/>
                  </a:lnTo>
                  <a:lnTo>
                    <a:pt x="79" y="63"/>
                  </a:lnTo>
                  <a:lnTo>
                    <a:pt x="91" y="65"/>
                  </a:lnTo>
                  <a:lnTo>
                    <a:pt x="101" y="66"/>
                  </a:lnTo>
                  <a:lnTo>
                    <a:pt x="112" y="66"/>
                  </a:lnTo>
                  <a:lnTo>
                    <a:pt x="123" y="66"/>
                  </a:lnTo>
                  <a:lnTo>
                    <a:pt x="135" y="66"/>
                  </a:lnTo>
                  <a:lnTo>
                    <a:pt x="146" y="66"/>
                  </a:lnTo>
                  <a:lnTo>
                    <a:pt x="157" y="66"/>
                  </a:lnTo>
                  <a:lnTo>
                    <a:pt x="168" y="65"/>
                  </a:lnTo>
                  <a:lnTo>
                    <a:pt x="178" y="65"/>
                  </a:lnTo>
                  <a:lnTo>
                    <a:pt x="186" y="64"/>
                  </a:lnTo>
                  <a:lnTo>
                    <a:pt x="194" y="63"/>
                  </a:lnTo>
                  <a:lnTo>
                    <a:pt x="202" y="62"/>
                  </a:lnTo>
                  <a:lnTo>
                    <a:pt x="209" y="61"/>
                  </a:lnTo>
                  <a:lnTo>
                    <a:pt x="217" y="59"/>
                  </a:lnTo>
                  <a:lnTo>
                    <a:pt x="223" y="58"/>
                  </a:lnTo>
                  <a:lnTo>
                    <a:pt x="231" y="56"/>
                  </a:lnTo>
                  <a:lnTo>
                    <a:pt x="238" y="54"/>
                  </a:lnTo>
                  <a:lnTo>
                    <a:pt x="245" y="53"/>
                  </a:lnTo>
                  <a:lnTo>
                    <a:pt x="252" y="51"/>
                  </a:lnTo>
                  <a:lnTo>
                    <a:pt x="258" y="49"/>
                  </a:lnTo>
                  <a:lnTo>
                    <a:pt x="265" y="46"/>
                  </a:lnTo>
                  <a:lnTo>
                    <a:pt x="272" y="44"/>
                  </a:lnTo>
                  <a:lnTo>
                    <a:pt x="279" y="42"/>
                  </a:lnTo>
                  <a:lnTo>
                    <a:pt x="286" y="39"/>
                  </a:lnTo>
                  <a:lnTo>
                    <a:pt x="293" y="36"/>
                  </a:lnTo>
                  <a:lnTo>
                    <a:pt x="298" y="34"/>
                  </a:lnTo>
                  <a:lnTo>
                    <a:pt x="303" y="32"/>
                  </a:lnTo>
                  <a:lnTo>
                    <a:pt x="308" y="31"/>
                  </a:lnTo>
                  <a:lnTo>
                    <a:pt x="314" y="30"/>
                  </a:lnTo>
                  <a:lnTo>
                    <a:pt x="319" y="30"/>
                  </a:lnTo>
                  <a:lnTo>
                    <a:pt x="325" y="30"/>
                  </a:lnTo>
                  <a:lnTo>
                    <a:pt x="330" y="31"/>
                  </a:lnTo>
                  <a:lnTo>
                    <a:pt x="336" y="32"/>
                  </a:lnTo>
                  <a:lnTo>
                    <a:pt x="343" y="35"/>
                  </a:lnTo>
                  <a:lnTo>
                    <a:pt x="349" y="38"/>
                  </a:lnTo>
                  <a:lnTo>
                    <a:pt x="355" y="40"/>
                  </a:lnTo>
                  <a:lnTo>
                    <a:pt x="362" y="43"/>
                  </a:lnTo>
                  <a:lnTo>
                    <a:pt x="368" y="45"/>
                  </a:lnTo>
                  <a:lnTo>
                    <a:pt x="374" y="47"/>
                  </a:lnTo>
                  <a:lnTo>
                    <a:pt x="380" y="49"/>
                  </a:lnTo>
                  <a:lnTo>
                    <a:pt x="387" y="51"/>
                  </a:lnTo>
                  <a:lnTo>
                    <a:pt x="394" y="53"/>
                  </a:lnTo>
                  <a:lnTo>
                    <a:pt x="400" y="55"/>
                  </a:lnTo>
                  <a:lnTo>
                    <a:pt x="407" y="57"/>
                  </a:lnTo>
                  <a:lnTo>
                    <a:pt x="414" y="58"/>
                  </a:lnTo>
                  <a:lnTo>
                    <a:pt x="421" y="59"/>
                  </a:lnTo>
                  <a:lnTo>
                    <a:pt x="428" y="61"/>
                  </a:lnTo>
                  <a:lnTo>
                    <a:pt x="436" y="62"/>
                  </a:lnTo>
                  <a:lnTo>
                    <a:pt x="443" y="63"/>
                  </a:lnTo>
                  <a:lnTo>
                    <a:pt x="453" y="64"/>
                  </a:lnTo>
                  <a:lnTo>
                    <a:pt x="464" y="65"/>
                  </a:lnTo>
                  <a:lnTo>
                    <a:pt x="476" y="65"/>
                  </a:lnTo>
                  <a:lnTo>
                    <a:pt x="488" y="66"/>
                  </a:lnTo>
                  <a:lnTo>
                    <a:pt x="500" y="66"/>
                  </a:lnTo>
                  <a:lnTo>
                    <a:pt x="512" y="66"/>
                  </a:lnTo>
                  <a:lnTo>
                    <a:pt x="523" y="65"/>
                  </a:lnTo>
                  <a:lnTo>
                    <a:pt x="534" y="65"/>
                  </a:lnTo>
                  <a:lnTo>
                    <a:pt x="541" y="63"/>
                  </a:lnTo>
                  <a:lnTo>
                    <a:pt x="549" y="62"/>
                  </a:lnTo>
                  <a:lnTo>
                    <a:pt x="557" y="61"/>
                  </a:lnTo>
                  <a:lnTo>
                    <a:pt x="565" y="60"/>
                  </a:lnTo>
                  <a:lnTo>
                    <a:pt x="573" y="58"/>
                  </a:lnTo>
                  <a:lnTo>
                    <a:pt x="581" y="57"/>
                  </a:lnTo>
                  <a:lnTo>
                    <a:pt x="589" y="55"/>
                  </a:lnTo>
                  <a:lnTo>
                    <a:pt x="597" y="53"/>
                  </a:lnTo>
                  <a:lnTo>
                    <a:pt x="604" y="51"/>
                  </a:lnTo>
                  <a:lnTo>
                    <a:pt x="612" y="49"/>
                  </a:lnTo>
                  <a:lnTo>
                    <a:pt x="620" y="46"/>
                  </a:lnTo>
                  <a:lnTo>
                    <a:pt x="627" y="43"/>
                  </a:lnTo>
                  <a:lnTo>
                    <a:pt x="634" y="40"/>
                  </a:lnTo>
                  <a:lnTo>
                    <a:pt x="641" y="37"/>
                  </a:lnTo>
                  <a:lnTo>
                    <a:pt x="647" y="34"/>
                  </a:lnTo>
                  <a:lnTo>
                    <a:pt x="654" y="30"/>
                  </a:lnTo>
                  <a:lnTo>
                    <a:pt x="658" y="29"/>
                  </a:lnTo>
                  <a:lnTo>
                    <a:pt x="662" y="28"/>
                  </a:lnTo>
                  <a:lnTo>
                    <a:pt x="666" y="27"/>
                  </a:lnTo>
                  <a:lnTo>
                    <a:pt x="670" y="27"/>
                  </a:lnTo>
                  <a:lnTo>
                    <a:pt x="674" y="27"/>
                  </a:lnTo>
                  <a:lnTo>
                    <a:pt x="678" y="27"/>
                  </a:lnTo>
                  <a:lnTo>
                    <a:pt x="683" y="28"/>
                  </a:lnTo>
                  <a:lnTo>
                    <a:pt x="687" y="30"/>
                  </a:lnTo>
                  <a:lnTo>
                    <a:pt x="693" y="32"/>
                  </a:lnTo>
                  <a:lnTo>
                    <a:pt x="700" y="35"/>
                  </a:lnTo>
                  <a:lnTo>
                    <a:pt x="707" y="38"/>
                  </a:lnTo>
                  <a:lnTo>
                    <a:pt x="714" y="41"/>
                  </a:lnTo>
                  <a:lnTo>
                    <a:pt x="720" y="43"/>
                  </a:lnTo>
                  <a:lnTo>
                    <a:pt x="727" y="46"/>
                  </a:lnTo>
                  <a:lnTo>
                    <a:pt x="733" y="48"/>
                  </a:lnTo>
                  <a:lnTo>
                    <a:pt x="740" y="50"/>
                  </a:lnTo>
                  <a:lnTo>
                    <a:pt x="747" y="53"/>
                  </a:lnTo>
                  <a:lnTo>
                    <a:pt x="754" y="54"/>
                  </a:lnTo>
                  <a:lnTo>
                    <a:pt x="761" y="56"/>
                  </a:lnTo>
                  <a:lnTo>
                    <a:pt x="768" y="58"/>
                  </a:lnTo>
                  <a:lnTo>
                    <a:pt x="775" y="59"/>
                  </a:lnTo>
                  <a:lnTo>
                    <a:pt x="782" y="61"/>
                  </a:lnTo>
                  <a:lnTo>
                    <a:pt x="789" y="62"/>
                  </a:lnTo>
                  <a:lnTo>
                    <a:pt x="796" y="63"/>
                  </a:lnTo>
                  <a:lnTo>
                    <a:pt x="802" y="63"/>
                  </a:lnTo>
                  <a:lnTo>
                    <a:pt x="807" y="64"/>
                  </a:lnTo>
                  <a:lnTo>
                    <a:pt x="814" y="65"/>
                  </a:lnTo>
                  <a:lnTo>
                    <a:pt x="820" y="65"/>
                  </a:lnTo>
                  <a:lnTo>
                    <a:pt x="827" y="66"/>
                  </a:lnTo>
                  <a:lnTo>
                    <a:pt x="833" y="66"/>
                  </a:lnTo>
                  <a:lnTo>
                    <a:pt x="839" y="66"/>
                  </a:lnTo>
                  <a:lnTo>
                    <a:pt x="845" y="66"/>
                  </a:lnTo>
                  <a:lnTo>
                    <a:pt x="855" y="66"/>
                  </a:lnTo>
                  <a:lnTo>
                    <a:pt x="865" y="66"/>
                  </a:lnTo>
                  <a:lnTo>
                    <a:pt x="875" y="65"/>
                  </a:lnTo>
                  <a:lnTo>
                    <a:pt x="885" y="65"/>
                  </a:lnTo>
                  <a:lnTo>
                    <a:pt x="895" y="63"/>
                  </a:lnTo>
                  <a:lnTo>
                    <a:pt x="906" y="62"/>
                  </a:lnTo>
                  <a:lnTo>
                    <a:pt x="916" y="60"/>
                  </a:lnTo>
                  <a:lnTo>
                    <a:pt x="926" y="58"/>
                  </a:lnTo>
                  <a:lnTo>
                    <a:pt x="936" y="57"/>
                  </a:lnTo>
                  <a:lnTo>
                    <a:pt x="946" y="54"/>
                  </a:lnTo>
                  <a:lnTo>
                    <a:pt x="956" y="51"/>
                  </a:lnTo>
                  <a:lnTo>
                    <a:pt x="965" y="49"/>
                  </a:lnTo>
                  <a:lnTo>
                    <a:pt x="974" y="45"/>
                  </a:lnTo>
                  <a:lnTo>
                    <a:pt x="983" y="42"/>
                  </a:lnTo>
                  <a:lnTo>
                    <a:pt x="992" y="38"/>
                  </a:lnTo>
                  <a:lnTo>
                    <a:pt x="1001" y="34"/>
                  </a:lnTo>
                  <a:lnTo>
                    <a:pt x="1001" y="3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" name="Freeform 476"/>
            <p:cNvSpPr>
              <a:spLocks/>
            </p:cNvSpPr>
            <p:nvPr/>
          </p:nvSpPr>
          <p:spPr bwMode="auto">
            <a:xfrm>
              <a:off x="2973" y="3496"/>
              <a:ext cx="1001" cy="66"/>
            </a:xfrm>
            <a:custGeom>
              <a:avLst/>
              <a:gdLst>
                <a:gd name="T0" fmla="*/ 7 w 1001"/>
                <a:gd name="T1" fmla="*/ 3 h 66"/>
                <a:gd name="T2" fmla="*/ 22 w 1001"/>
                <a:gd name="T3" fmla="*/ 7 h 66"/>
                <a:gd name="T4" fmla="*/ 51 w 1001"/>
                <a:gd name="T5" fmla="*/ 18 h 66"/>
                <a:gd name="T6" fmla="*/ 77 w 1001"/>
                <a:gd name="T7" fmla="*/ 28 h 66"/>
                <a:gd name="T8" fmla="*/ 103 w 1001"/>
                <a:gd name="T9" fmla="*/ 35 h 66"/>
                <a:gd name="T10" fmla="*/ 130 w 1001"/>
                <a:gd name="T11" fmla="*/ 39 h 66"/>
                <a:gd name="T12" fmla="*/ 161 w 1001"/>
                <a:gd name="T13" fmla="*/ 39 h 66"/>
                <a:gd name="T14" fmla="*/ 206 w 1001"/>
                <a:gd name="T15" fmla="*/ 29 h 66"/>
                <a:gd name="T16" fmla="*/ 244 w 1001"/>
                <a:gd name="T17" fmla="*/ 14 h 66"/>
                <a:gd name="T18" fmla="*/ 288 w 1001"/>
                <a:gd name="T19" fmla="*/ 2 h 66"/>
                <a:gd name="T20" fmla="*/ 331 w 1001"/>
                <a:gd name="T21" fmla="*/ 0 h 66"/>
                <a:gd name="T22" fmla="*/ 373 w 1001"/>
                <a:gd name="T23" fmla="*/ 7 h 66"/>
                <a:gd name="T24" fmla="*/ 414 w 1001"/>
                <a:gd name="T25" fmla="*/ 23 h 66"/>
                <a:gd name="T26" fmla="*/ 455 w 1001"/>
                <a:gd name="T27" fmla="*/ 36 h 66"/>
                <a:gd name="T28" fmla="*/ 495 w 1001"/>
                <a:gd name="T29" fmla="*/ 40 h 66"/>
                <a:gd name="T30" fmla="*/ 535 w 1001"/>
                <a:gd name="T31" fmla="*/ 36 h 66"/>
                <a:gd name="T32" fmla="*/ 577 w 1001"/>
                <a:gd name="T33" fmla="*/ 23 h 66"/>
                <a:gd name="T34" fmla="*/ 617 w 1001"/>
                <a:gd name="T35" fmla="*/ 7 h 66"/>
                <a:gd name="T36" fmla="*/ 659 w 1001"/>
                <a:gd name="T37" fmla="*/ 0 h 66"/>
                <a:gd name="T38" fmla="*/ 703 w 1001"/>
                <a:gd name="T39" fmla="*/ 2 h 66"/>
                <a:gd name="T40" fmla="*/ 746 w 1001"/>
                <a:gd name="T41" fmla="*/ 14 h 66"/>
                <a:gd name="T42" fmla="*/ 792 w 1001"/>
                <a:gd name="T43" fmla="*/ 32 h 66"/>
                <a:gd name="T44" fmla="*/ 836 w 1001"/>
                <a:gd name="T45" fmla="*/ 39 h 66"/>
                <a:gd name="T46" fmla="*/ 880 w 1001"/>
                <a:gd name="T47" fmla="*/ 36 h 66"/>
                <a:gd name="T48" fmla="*/ 929 w 1001"/>
                <a:gd name="T49" fmla="*/ 23 h 66"/>
                <a:gd name="T50" fmla="*/ 943 w 1001"/>
                <a:gd name="T51" fmla="*/ 16 h 66"/>
                <a:gd name="T52" fmla="*/ 956 w 1001"/>
                <a:gd name="T53" fmla="*/ 11 h 66"/>
                <a:gd name="T54" fmla="*/ 978 w 1001"/>
                <a:gd name="T55" fmla="*/ 4 h 66"/>
                <a:gd name="T56" fmla="*/ 1000 w 1001"/>
                <a:gd name="T57" fmla="*/ 2 h 66"/>
                <a:gd name="T58" fmla="*/ 985 w 1001"/>
                <a:gd name="T59" fmla="*/ 30 h 66"/>
                <a:gd name="T60" fmla="*/ 966 w 1001"/>
                <a:gd name="T61" fmla="*/ 37 h 66"/>
                <a:gd name="T62" fmla="*/ 933 w 1001"/>
                <a:gd name="T63" fmla="*/ 52 h 66"/>
                <a:gd name="T64" fmla="*/ 890 w 1001"/>
                <a:gd name="T65" fmla="*/ 63 h 66"/>
                <a:gd name="T66" fmla="*/ 843 w 1001"/>
                <a:gd name="T67" fmla="*/ 65 h 66"/>
                <a:gd name="T68" fmla="*/ 798 w 1001"/>
                <a:gd name="T69" fmla="*/ 61 h 66"/>
                <a:gd name="T70" fmla="*/ 751 w 1001"/>
                <a:gd name="T71" fmla="*/ 47 h 66"/>
                <a:gd name="T72" fmla="*/ 724 w 1001"/>
                <a:gd name="T73" fmla="*/ 36 h 66"/>
                <a:gd name="T74" fmla="*/ 697 w 1001"/>
                <a:gd name="T75" fmla="*/ 28 h 66"/>
                <a:gd name="T76" fmla="*/ 667 w 1001"/>
                <a:gd name="T77" fmla="*/ 25 h 66"/>
                <a:gd name="T78" fmla="*/ 636 w 1001"/>
                <a:gd name="T79" fmla="*/ 30 h 66"/>
                <a:gd name="T80" fmla="*/ 611 w 1001"/>
                <a:gd name="T81" fmla="*/ 39 h 66"/>
                <a:gd name="T82" fmla="*/ 578 w 1001"/>
                <a:gd name="T83" fmla="*/ 52 h 66"/>
                <a:gd name="T84" fmla="*/ 539 w 1001"/>
                <a:gd name="T85" fmla="*/ 61 h 66"/>
                <a:gd name="T86" fmla="*/ 499 w 1001"/>
                <a:gd name="T87" fmla="*/ 65 h 66"/>
                <a:gd name="T88" fmla="*/ 457 w 1001"/>
                <a:gd name="T89" fmla="*/ 63 h 66"/>
                <a:gd name="T90" fmla="*/ 413 w 1001"/>
                <a:gd name="T91" fmla="*/ 52 h 66"/>
                <a:gd name="T92" fmla="*/ 371 w 1001"/>
                <a:gd name="T93" fmla="*/ 36 h 66"/>
                <a:gd name="T94" fmla="*/ 331 w 1001"/>
                <a:gd name="T95" fmla="*/ 26 h 66"/>
                <a:gd name="T96" fmla="*/ 295 w 1001"/>
                <a:gd name="T97" fmla="*/ 28 h 66"/>
                <a:gd name="T98" fmla="*/ 263 w 1001"/>
                <a:gd name="T99" fmla="*/ 37 h 66"/>
                <a:gd name="T100" fmla="*/ 234 w 1001"/>
                <a:gd name="T101" fmla="*/ 49 h 66"/>
                <a:gd name="T102" fmla="*/ 195 w 1001"/>
                <a:gd name="T103" fmla="*/ 60 h 66"/>
                <a:gd name="T104" fmla="*/ 145 w 1001"/>
                <a:gd name="T105" fmla="*/ 65 h 66"/>
                <a:gd name="T106" fmla="*/ 98 w 1001"/>
                <a:gd name="T107" fmla="*/ 62 h 66"/>
                <a:gd name="T108" fmla="*/ 52 w 1001"/>
                <a:gd name="T109" fmla="*/ 49 h 66"/>
                <a:gd name="T110" fmla="*/ 22 w 1001"/>
                <a:gd name="T111" fmla="*/ 37 h 66"/>
                <a:gd name="T112" fmla="*/ 7 w 1001"/>
                <a:gd name="T113" fmla="*/ 32 h 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01"/>
                <a:gd name="T172" fmla="*/ 0 h 66"/>
                <a:gd name="T173" fmla="*/ 1001 w 1001"/>
                <a:gd name="T174" fmla="*/ 66 h 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01" h="66">
                  <a:moveTo>
                    <a:pt x="0" y="29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10" y="4"/>
                  </a:lnTo>
                  <a:lnTo>
                    <a:pt x="14" y="5"/>
                  </a:lnTo>
                  <a:lnTo>
                    <a:pt x="18" y="6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30" y="9"/>
                  </a:lnTo>
                  <a:lnTo>
                    <a:pt x="45" y="15"/>
                  </a:lnTo>
                  <a:lnTo>
                    <a:pt x="51" y="18"/>
                  </a:lnTo>
                  <a:lnTo>
                    <a:pt x="58" y="21"/>
                  </a:lnTo>
                  <a:lnTo>
                    <a:pt x="65" y="23"/>
                  </a:lnTo>
                  <a:lnTo>
                    <a:pt x="71" y="26"/>
                  </a:lnTo>
                  <a:lnTo>
                    <a:pt x="77" y="28"/>
                  </a:lnTo>
                  <a:lnTo>
                    <a:pt x="84" y="30"/>
                  </a:lnTo>
                  <a:lnTo>
                    <a:pt x="90" y="32"/>
                  </a:lnTo>
                  <a:lnTo>
                    <a:pt x="96" y="34"/>
                  </a:lnTo>
                  <a:lnTo>
                    <a:pt x="103" y="35"/>
                  </a:lnTo>
                  <a:lnTo>
                    <a:pt x="110" y="37"/>
                  </a:lnTo>
                  <a:lnTo>
                    <a:pt x="116" y="37"/>
                  </a:lnTo>
                  <a:lnTo>
                    <a:pt x="123" y="38"/>
                  </a:lnTo>
                  <a:lnTo>
                    <a:pt x="130" y="39"/>
                  </a:lnTo>
                  <a:lnTo>
                    <a:pt x="137" y="39"/>
                  </a:lnTo>
                  <a:lnTo>
                    <a:pt x="145" y="39"/>
                  </a:lnTo>
                  <a:lnTo>
                    <a:pt x="153" y="39"/>
                  </a:lnTo>
                  <a:lnTo>
                    <a:pt x="161" y="39"/>
                  </a:lnTo>
                  <a:lnTo>
                    <a:pt x="173" y="37"/>
                  </a:lnTo>
                  <a:lnTo>
                    <a:pt x="185" y="34"/>
                  </a:lnTo>
                  <a:lnTo>
                    <a:pt x="196" y="32"/>
                  </a:lnTo>
                  <a:lnTo>
                    <a:pt x="206" y="29"/>
                  </a:lnTo>
                  <a:lnTo>
                    <a:pt x="215" y="25"/>
                  </a:lnTo>
                  <a:lnTo>
                    <a:pt x="225" y="22"/>
                  </a:lnTo>
                  <a:lnTo>
                    <a:pt x="234" y="18"/>
                  </a:lnTo>
                  <a:lnTo>
                    <a:pt x="244" y="14"/>
                  </a:lnTo>
                  <a:lnTo>
                    <a:pt x="255" y="10"/>
                  </a:lnTo>
                  <a:lnTo>
                    <a:pt x="266" y="7"/>
                  </a:lnTo>
                  <a:lnTo>
                    <a:pt x="277" y="4"/>
                  </a:lnTo>
                  <a:lnTo>
                    <a:pt x="288" y="2"/>
                  </a:lnTo>
                  <a:lnTo>
                    <a:pt x="299" y="0"/>
                  </a:lnTo>
                  <a:lnTo>
                    <a:pt x="310" y="0"/>
                  </a:lnTo>
                  <a:lnTo>
                    <a:pt x="320" y="0"/>
                  </a:lnTo>
                  <a:lnTo>
                    <a:pt x="331" y="0"/>
                  </a:lnTo>
                  <a:lnTo>
                    <a:pt x="341" y="1"/>
                  </a:lnTo>
                  <a:lnTo>
                    <a:pt x="352" y="3"/>
                  </a:lnTo>
                  <a:lnTo>
                    <a:pt x="363" y="5"/>
                  </a:lnTo>
                  <a:lnTo>
                    <a:pt x="373" y="7"/>
                  </a:lnTo>
                  <a:lnTo>
                    <a:pt x="383" y="11"/>
                  </a:lnTo>
                  <a:lnTo>
                    <a:pt x="394" y="14"/>
                  </a:lnTo>
                  <a:lnTo>
                    <a:pt x="404" y="19"/>
                  </a:lnTo>
                  <a:lnTo>
                    <a:pt x="414" y="23"/>
                  </a:lnTo>
                  <a:lnTo>
                    <a:pt x="425" y="27"/>
                  </a:lnTo>
                  <a:lnTo>
                    <a:pt x="435" y="30"/>
                  </a:lnTo>
                  <a:lnTo>
                    <a:pt x="445" y="33"/>
                  </a:lnTo>
                  <a:lnTo>
                    <a:pt x="455" y="36"/>
                  </a:lnTo>
                  <a:lnTo>
                    <a:pt x="465" y="37"/>
                  </a:lnTo>
                  <a:lnTo>
                    <a:pt x="475" y="38"/>
                  </a:lnTo>
                  <a:lnTo>
                    <a:pt x="485" y="39"/>
                  </a:lnTo>
                  <a:lnTo>
                    <a:pt x="495" y="40"/>
                  </a:lnTo>
                  <a:lnTo>
                    <a:pt x="505" y="39"/>
                  </a:lnTo>
                  <a:lnTo>
                    <a:pt x="515" y="38"/>
                  </a:lnTo>
                  <a:lnTo>
                    <a:pt x="524" y="37"/>
                  </a:lnTo>
                  <a:lnTo>
                    <a:pt x="535" y="36"/>
                  </a:lnTo>
                  <a:lnTo>
                    <a:pt x="545" y="33"/>
                  </a:lnTo>
                  <a:lnTo>
                    <a:pt x="555" y="30"/>
                  </a:lnTo>
                  <a:lnTo>
                    <a:pt x="566" y="27"/>
                  </a:lnTo>
                  <a:lnTo>
                    <a:pt x="577" y="23"/>
                  </a:lnTo>
                  <a:lnTo>
                    <a:pt x="587" y="18"/>
                  </a:lnTo>
                  <a:lnTo>
                    <a:pt x="597" y="14"/>
                  </a:lnTo>
                  <a:lnTo>
                    <a:pt x="607" y="10"/>
                  </a:lnTo>
                  <a:lnTo>
                    <a:pt x="617" y="7"/>
                  </a:lnTo>
                  <a:lnTo>
                    <a:pt x="627" y="4"/>
                  </a:lnTo>
                  <a:lnTo>
                    <a:pt x="638" y="2"/>
                  </a:lnTo>
                  <a:lnTo>
                    <a:pt x="649" y="1"/>
                  </a:lnTo>
                  <a:lnTo>
                    <a:pt x="659" y="0"/>
                  </a:lnTo>
                  <a:lnTo>
                    <a:pt x="670" y="0"/>
                  </a:lnTo>
                  <a:lnTo>
                    <a:pt x="681" y="0"/>
                  </a:lnTo>
                  <a:lnTo>
                    <a:pt x="692" y="1"/>
                  </a:lnTo>
                  <a:lnTo>
                    <a:pt x="703" y="2"/>
                  </a:lnTo>
                  <a:lnTo>
                    <a:pt x="714" y="4"/>
                  </a:lnTo>
                  <a:lnTo>
                    <a:pt x="725" y="7"/>
                  </a:lnTo>
                  <a:lnTo>
                    <a:pt x="735" y="10"/>
                  </a:lnTo>
                  <a:lnTo>
                    <a:pt x="746" y="14"/>
                  </a:lnTo>
                  <a:lnTo>
                    <a:pt x="758" y="19"/>
                  </a:lnTo>
                  <a:lnTo>
                    <a:pt x="769" y="24"/>
                  </a:lnTo>
                  <a:lnTo>
                    <a:pt x="780" y="28"/>
                  </a:lnTo>
                  <a:lnTo>
                    <a:pt x="792" y="32"/>
                  </a:lnTo>
                  <a:lnTo>
                    <a:pt x="803" y="34"/>
                  </a:lnTo>
                  <a:lnTo>
                    <a:pt x="814" y="37"/>
                  </a:lnTo>
                  <a:lnTo>
                    <a:pt x="825" y="38"/>
                  </a:lnTo>
                  <a:lnTo>
                    <a:pt x="836" y="39"/>
                  </a:lnTo>
                  <a:lnTo>
                    <a:pt x="846" y="40"/>
                  </a:lnTo>
                  <a:lnTo>
                    <a:pt x="857" y="39"/>
                  </a:lnTo>
                  <a:lnTo>
                    <a:pt x="868" y="38"/>
                  </a:lnTo>
                  <a:lnTo>
                    <a:pt x="880" y="36"/>
                  </a:lnTo>
                  <a:lnTo>
                    <a:pt x="892" y="34"/>
                  </a:lnTo>
                  <a:lnTo>
                    <a:pt x="903" y="31"/>
                  </a:lnTo>
                  <a:lnTo>
                    <a:pt x="916" y="27"/>
                  </a:lnTo>
                  <a:lnTo>
                    <a:pt x="929" y="23"/>
                  </a:lnTo>
                  <a:lnTo>
                    <a:pt x="932" y="21"/>
                  </a:lnTo>
                  <a:lnTo>
                    <a:pt x="936" y="19"/>
                  </a:lnTo>
                  <a:lnTo>
                    <a:pt x="939" y="18"/>
                  </a:lnTo>
                  <a:lnTo>
                    <a:pt x="943" y="16"/>
                  </a:lnTo>
                  <a:lnTo>
                    <a:pt x="946" y="15"/>
                  </a:lnTo>
                  <a:lnTo>
                    <a:pt x="949" y="14"/>
                  </a:lnTo>
                  <a:lnTo>
                    <a:pt x="953" y="12"/>
                  </a:lnTo>
                  <a:lnTo>
                    <a:pt x="956" y="11"/>
                  </a:lnTo>
                  <a:lnTo>
                    <a:pt x="962" y="9"/>
                  </a:lnTo>
                  <a:lnTo>
                    <a:pt x="967" y="7"/>
                  </a:lnTo>
                  <a:lnTo>
                    <a:pt x="972" y="6"/>
                  </a:lnTo>
                  <a:lnTo>
                    <a:pt x="978" y="4"/>
                  </a:lnTo>
                  <a:lnTo>
                    <a:pt x="983" y="3"/>
                  </a:lnTo>
                  <a:lnTo>
                    <a:pt x="989" y="3"/>
                  </a:lnTo>
                  <a:lnTo>
                    <a:pt x="994" y="2"/>
                  </a:lnTo>
                  <a:lnTo>
                    <a:pt x="1000" y="2"/>
                  </a:lnTo>
                  <a:lnTo>
                    <a:pt x="1000" y="27"/>
                  </a:lnTo>
                  <a:lnTo>
                    <a:pt x="995" y="28"/>
                  </a:lnTo>
                  <a:lnTo>
                    <a:pt x="990" y="29"/>
                  </a:lnTo>
                  <a:lnTo>
                    <a:pt x="985" y="30"/>
                  </a:lnTo>
                  <a:lnTo>
                    <a:pt x="980" y="32"/>
                  </a:lnTo>
                  <a:lnTo>
                    <a:pt x="975" y="34"/>
                  </a:lnTo>
                  <a:lnTo>
                    <a:pt x="970" y="36"/>
                  </a:lnTo>
                  <a:lnTo>
                    <a:pt x="966" y="37"/>
                  </a:lnTo>
                  <a:lnTo>
                    <a:pt x="960" y="40"/>
                  </a:lnTo>
                  <a:lnTo>
                    <a:pt x="952" y="44"/>
                  </a:lnTo>
                  <a:lnTo>
                    <a:pt x="943" y="49"/>
                  </a:lnTo>
                  <a:lnTo>
                    <a:pt x="933" y="52"/>
                  </a:lnTo>
                  <a:lnTo>
                    <a:pt x="923" y="56"/>
                  </a:lnTo>
                  <a:lnTo>
                    <a:pt x="912" y="59"/>
                  </a:lnTo>
                  <a:lnTo>
                    <a:pt x="901" y="61"/>
                  </a:lnTo>
                  <a:lnTo>
                    <a:pt x="890" y="63"/>
                  </a:lnTo>
                  <a:lnTo>
                    <a:pt x="878" y="64"/>
                  </a:lnTo>
                  <a:lnTo>
                    <a:pt x="867" y="65"/>
                  </a:lnTo>
                  <a:lnTo>
                    <a:pt x="855" y="65"/>
                  </a:lnTo>
                  <a:lnTo>
                    <a:pt x="843" y="65"/>
                  </a:lnTo>
                  <a:lnTo>
                    <a:pt x="832" y="65"/>
                  </a:lnTo>
                  <a:lnTo>
                    <a:pt x="820" y="64"/>
                  </a:lnTo>
                  <a:lnTo>
                    <a:pt x="808" y="63"/>
                  </a:lnTo>
                  <a:lnTo>
                    <a:pt x="798" y="61"/>
                  </a:lnTo>
                  <a:lnTo>
                    <a:pt x="787" y="59"/>
                  </a:lnTo>
                  <a:lnTo>
                    <a:pt x="766" y="53"/>
                  </a:lnTo>
                  <a:lnTo>
                    <a:pt x="758" y="50"/>
                  </a:lnTo>
                  <a:lnTo>
                    <a:pt x="751" y="47"/>
                  </a:lnTo>
                  <a:lnTo>
                    <a:pt x="744" y="44"/>
                  </a:lnTo>
                  <a:lnTo>
                    <a:pt x="737" y="41"/>
                  </a:lnTo>
                  <a:lnTo>
                    <a:pt x="730" y="38"/>
                  </a:lnTo>
                  <a:lnTo>
                    <a:pt x="724" y="36"/>
                  </a:lnTo>
                  <a:lnTo>
                    <a:pt x="718" y="34"/>
                  </a:lnTo>
                  <a:lnTo>
                    <a:pt x="711" y="32"/>
                  </a:lnTo>
                  <a:lnTo>
                    <a:pt x="704" y="30"/>
                  </a:lnTo>
                  <a:lnTo>
                    <a:pt x="697" y="28"/>
                  </a:lnTo>
                  <a:lnTo>
                    <a:pt x="691" y="26"/>
                  </a:lnTo>
                  <a:lnTo>
                    <a:pt x="683" y="26"/>
                  </a:lnTo>
                  <a:lnTo>
                    <a:pt x="676" y="25"/>
                  </a:lnTo>
                  <a:lnTo>
                    <a:pt x="667" y="25"/>
                  </a:lnTo>
                  <a:lnTo>
                    <a:pt x="658" y="26"/>
                  </a:lnTo>
                  <a:lnTo>
                    <a:pt x="649" y="27"/>
                  </a:lnTo>
                  <a:lnTo>
                    <a:pt x="643" y="28"/>
                  </a:lnTo>
                  <a:lnTo>
                    <a:pt x="636" y="30"/>
                  </a:lnTo>
                  <a:lnTo>
                    <a:pt x="630" y="32"/>
                  </a:lnTo>
                  <a:lnTo>
                    <a:pt x="623" y="34"/>
                  </a:lnTo>
                  <a:lnTo>
                    <a:pt x="618" y="36"/>
                  </a:lnTo>
                  <a:lnTo>
                    <a:pt x="611" y="39"/>
                  </a:lnTo>
                  <a:lnTo>
                    <a:pt x="605" y="42"/>
                  </a:lnTo>
                  <a:lnTo>
                    <a:pt x="599" y="45"/>
                  </a:lnTo>
                  <a:lnTo>
                    <a:pt x="589" y="48"/>
                  </a:lnTo>
                  <a:lnTo>
                    <a:pt x="578" y="52"/>
                  </a:lnTo>
                  <a:lnTo>
                    <a:pt x="569" y="55"/>
                  </a:lnTo>
                  <a:lnTo>
                    <a:pt x="559" y="57"/>
                  </a:lnTo>
                  <a:lnTo>
                    <a:pt x="548" y="59"/>
                  </a:lnTo>
                  <a:lnTo>
                    <a:pt x="539" y="61"/>
                  </a:lnTo>
                  <a:lnTo>
                    <a:pt x="529" y="63"/>
                  </a:lnTo>
                  <a:lnTo>
                    <a:pt x="519" y="64"/>
                  </a:lnTo>
                  <a:lnTo>
                    <a:pt x="509" y="65"/>
                  </a:lnTo>
                  <a:lnTo>
                    <a:pt x="499" y="65"/>
                  </a:lnTo>
                  <a:lnTo>
                    <a:pt x="489" y="65"/>
                  </a:lnTo>
                  <a:lnTo>
                    <a:pt x="478" y="65"/>
                  </a:lnTo>
                  <a:lnTo>
                    <a:pt x="468" y="64"/>
                  </a:lnTo>
                  <a:lnTo>
                    <a:pt x="457" y="63"/>
                  </a:lnTo>
                  <a:lnTo>
                    <a:pt x="446" y="61"/>
                  </a:lnTo>
                  <a:lnTo>
                    <a:pt x="435" y="59"/>
                  </a:lnTo>
                  <a:lnTo>
                    <a:pt x="424" y="55"/>
                  </a:lnTo>
                  <a:lnTo>
                    <a:pt x="413" y="52"/>
                  </a:lnTo>
                  <a:lnTo>
                    <a:pt x="402" y="48"/>
                  </a:lnTo>
                  <a:lnTo>
                    <a:pt x="392" y="44"/>
                  </a:lnTo>
                  <a:lnTo>
                    <a:pt x="382" y="40"/>
                  </a:lnTo>
                  <a:lnTo>
                    <a:pt x="371" y="36"/>
                  </a:lnTo>
                  <a:lnTo>
                    <a:pt x="361" y="32"/>
                  </a:lnTo>
                  <a:lnTo>
                    <a:pt x="350" y="29"/>
                  </a:lnTo>
                  <a:lnTo>
                    <a:pt x="340" y="27"/>
                  </a:lnTo>
                  <a:lnTo>
                    <a:pt x="331" y="26"/>
                  </a:lnTo>
                  <a:lnTo>
                    <a:pt x="322" y="26"/>
                  </a:lnTo>
                  <a:lnTo>
                    <a:pt x="313" y="26"/>
                  </a:lnTo>
                  <a:lnTo>
                    <a:pt x="304" y="27"/>
                  </a:lnTo>
                  <a:lnTo>
                    <a:pt x="295" y="28"/>
                  </a:lnTo>
                  <a:lnTo>
                    <a:pt x="286" y="30"/>
                  </a:lnTo>
                  <a:lnTo>
                    <a:pt x="277" y="32"/>
                  </a:lnTo>
                  <a:lnTo>
                    <a:pt x="270" y="34"/>
                  </a:lnTo>
                  <a:lnTo>
                    <a:pt x="263" y="37"/>
                  </a:lnTo>
                  <a:lnTo>
                    <a:pt x="256" y="40"/>
                  </a:lnTo>
                  <a:lnTo>
                    <a:pt x="249" y="43"/>
                  </a:lnTo>
                  <a:lnTo>
                    <a:pt x="242" y="46"/>
                  </a:lnTo>
                  <a:lnTo>
                    <a:pt x="234" y="49"/>
                  </a:lnTo>
                  <a:lnTo>
                    <a:pt x="227" y="52"/>
                  </a:lnTo>
                  <a:lnTo>
                    <a:pt x="220" y="54"/>
                  </a:lnTo>
                  <a:lnTo>
                    <a:pt x="207" y="57"/>
                  </a:lnTo>
                  <a:lnTo>
                    <a:pt x="195" y="60"/>
                  </a:lnTo>
                  <a:lnTo>
                    <a:pt x="182" y="62"/>
                  </a:lnTo>
                  <a:lnTo>
                    <a:pt x="169" y="63"/>
                  </a:lnTo>
                  <a:lnTo>
                    <a:pt x="157" y="64"/>
                  </a:lnTo>
                  <a:lnTo>
                    <a:pt x="145" y="65"/>
                  </a:lnTo>
                  <a:lnTo>
                    <a:pt x="133" y="65"/>
                  </a:lnTo>
                  <a:lnTo>
                    <a:pt x="122" y="65"/>
                  </a:lnTo>
                  <a:lnTo>
                    <a:pt x="110" y="64"/>
                  </a:lnTo>
                  <a:lnTo>
                    <a:pt x="98" y="62"/>
                  </a:lnTo>
                  <a:lnTo>
                    <a:pt x="87" y="60"/>
                  </a:lnTo>
                  <a:lnTo>
                    <a:pt x="75" y="57"/>
                  </a:lnTo>
                  <a:lnTo>
                    <a:pt x="64" y="53"/>
                  </a:lnTo>
                  <a:lnTo>
                    <a:pt x="52" y="49"/>
                  </a:lnTo>
                  <a:lnTo>
                    <a:pt x="41" y="45"/>
                  </a:lnTo>
                  <a:lnTo>
                    <a:pt x="30" y="40"/>
                  </a:lnTo>
                  <a:lnTo>
                    <a:pt x="26" y="38"/>
                  </a:lnTo>
                  <a:lnTo>
                    <a:pt x="22" y="37"/>
                  </a:lnTo>
                  <a:lnTo>
                    <a:pt x="18" y="36"/>
                  </a:lnTo>
                  <a:lnTo>
                    <a:pt x="14" y="34"/>
                  </a:lnTo>
                  <a:lnTo>
                    <a:pt x="10" y="33"/>
                  </a:lnTo>
                  <a:lnTo>
                    <a:pt x="7" y="32"/>
                  </a:lnTo>
                  <a:lnTo>
                    <a:pt x="3" y="30"/>
                  </a:lnTo>
                  <a:lnTo>
                    <a:pt x="0" y="29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8" name="Freeform 477"/>
            <p:cNvSpPr>
              <a:spLocks/>
            </p:cNvSpPr>
            <p:nvPr/>
          </p:nvSpPr>
          <p:spPr bwMode="auto">
            <a:xfrm>
              <a:off x="2973" y="3443"/>
              <a:ext cx="1001" cy="68"/>
            </a:xfrm>
            <a:custGeom>
              <a:avLst/>
              <a:gdLst>
                <a:gd name="T0" fmla="*/ 27 w 1001"/>
                <a:gd name="T1" fmla="*/ 33 h 68"/>
                <a:gd name="T2" fmla="*/ 62 w 1001"/>
                <a:gd name="T3" fmla="*/ 45 h 68"/>
                <a:gd name="T4" fmla="*/ 97 w 1001"/>
                <a:gd name="T5" fmla="*/ 59 h 68"/>
                <a:gd name="T6" fmla="*/ 129 w 1001"/>
                <a:gd name="T7" fmla="*/ 66 h 68"/>
                <a:gd name="T8" fmla="*/ 160 w 1001"/>
                <a:gd name="T9" fmla="*/ 65 h 68"/>
                <a:gd name="T10" fmla="*/ 193 w 1001"/>
                <a:gd name="T11" fmla="*/ 57 h 68"/>
                <a:gd name="T12" fmla="*/ 239 w 1001"/>
                <a:gd name="T13" fmla="*/ 38 h 68"/>
                <a:gd name="T14" fmla="*/ 292 w 1001"/>
                <a:gd name="T15" fmla="*/ 28 h 68"/>
                <a:gd name="T16" fmla="*/ 348 w 1001"/>
                <a:gd name="T17" fmla="*/ 28 h 68"/>
                <a:gd name="T18" fmla="*/ 403 w 1001"/>
                <a:gd name="T19" fmla="*/ 40 h 68"/>
                <a:gd name="T20" fmla="*/ 443 w 1001"/>
                <a:gd name="T21" fmla="*/ 56 h 68"/>
                <a:gd name="T22" fmla="*/ 479 w 1001"/>
                <a:gd name="T23" fmla="*/ 66 h 68"/>
                <a:gd name="T24" fmla="*/ 516 w 1001"/>
                <a:gd name="T25" fmla="*/ 66 h 68"/>
                <a:gd name="T26" fmla="*/ 554 w 1001"/>
                <a:gd name="T27" fmla="*/ 54 h 68"/>
                <a:gd name="T28" fmla="*/ 586 w 1001"/>
                <a:gd name="T29" fmla="*/ 41 h 68"/>
                <a:gd name="T30" fmla="*/ 617 w 1001"/>
                <a:gd name="T31" fmla="*/ 32 h 68"/>
                <a:gd name="T32" fmla="*/ 649 w 1001"/>
                <a:gd name="T33" fmla="*/ 28 h 68"/>
                <a:gd name="T34" fmla="*/ 685 w 1001"/>
                <a:gd name="T35" fmla="*/ 27 h 68"/>
                <a:gd name="T36" fmla="*/ 723 w 1001"/>
                <a:gd name="T37" fmla="*/ 32 h 68"/>
                <a:gd name="T38" fmla="*/ 760 w 1001"/>
                <a:gd name="T39" fmla="*/ 41 h 68"/>
                <a:gd name="T40" fmla="*/ 795 w 1001"/>
                <a:gd name="T41" fmla="*/ 56 h 68"/>
                <a:gd name="T42" fmla="*/ 827 w 1001"/>
                <a:gd name="T43" fmla="*/ 64 h 68"/>
                <a:gd name="T44" fmla="*/ 860 w 1001"/>
                <a:gd name="T45" fmla="*/ 66 h 68"/>
                <a:gd name="T46" fmla="*/ 897 w 1001"/>
                <a:gd name="T47" fmla="*/ 58 h 68"/>
                <a:gd name="T48" fmla="*/ 924 w 1001"/>
                <a:gd name="T49" fmla="*/ 46 h 68"/>
                <a:gd name="T50" fmla="*/ 947 w 1001"/>
                <a:gd name="T51" fmla="*/ 37 h 68"/>
                <a:gd name="T52" fmla="*/ 970 w 1001"/>
                <a:gd name="T53" fmla="*/ 32 h 68"/>
                <a:gd name="T54" fmla="*/ 994 w 1001"/>
                <a:gd name="T55" fmla="*/ 29 h 68"/>
                <a:gd name="T56" fmla="*/ 985 w 1001"/>
                <a:gd name="T57" fmla="*/ 3 h 68"/>
                <a:gd name="T58" fmla="*/ 953 w 1001"/>
                <a:gd name="T59" fmla="*/ 8 h 68"/>
                <a:gd name="T60" fmla="*/ 925 w 1001"/>
                <a:gd name="T61" fmla="*/ 16 h 68"/>
                <a:gd name="T62" fmla="*/ 898 w 1001"/>
                <a:gd name="T63" fmla="*/ 26 h 68"/>
                <a:gd name="T64" fmla="*/ 864 w 1001"/>
                <a:gd name="T65" fmla="*/ 39 h 68"/>
                <a:gd name="T66" fmla="*/ 828 w 1001"/>
                <a:gd name="T67" fmla="*/ 38 h 68"/>
                <a:gd name="T68" fmla="*/ 795 w 1001"/>
                <a:gd name="T69" fmla="*/ 25 h 68"/>
                <a:gd name="T70" fmla="*/ 763 w 1001"/>
                <a:gd name="T71" fmla="*/ 13 h 68"/>
                <a:gd name="T72" fmla="*/ 728 w 1001"/>
                <a:gd name="T73" fmla="*/ 5 h 68"/>
                <a:gd name="T74" fmla="*/ 690 w 1001"/>
                <a:gd name="T75" fmla="*/ 1 h 68"/>
                <a:gd name="T76" fmla="*/ 651 w 1001"/>
                <a:gd name="T77" fmla="*/ 1 h 68"/>
                <a:gd name="T78" fmla="*/ 615 w 1001"/>
                <a:gd name="T79" fmla="*/ 5 h 68"/>
                <a:gd name="T80" fmla="*/ 580 w 1001"/>
                <a:gd name="T81" fmla="*/ 13 h 68"/>
                <a:gd name="T82" fmla="*/ 547 w 1001"/>
                <a:gd name="T83" fmla="*/ 25 h 68"/>
                <a:gd name="T84" fmla="*/ 512 w 1001"/>
                <a:gd name="T85" fmla="*/ 39 h 68"/>
                <a:gd name="T86" fmla="*/ 475 w 1001"/>
                <a:gd name="T87" fmla="*/ 38 h 68"/>
                <a:gd name="T88" fmla="*/ 441 w 1001"/>
                <a:gd name="T89" fmla="*/ 25 h 68"/>
                <a:gd name="T90" fmla="*/ 410 w 1001"/>
                <a:gd name="T91" fmla="*/ 13 h 68"/>
                <a:gd name="T92" fmla="*/ 375 w 1001"/>
                <a:gd name="T93" fmla="*/ 5 h 68"/>
                <a:gd name="T94" fmla="*/ 338 w 1001"/>
                <a:gd name="T95" fmla="*/ 1 h 68"/>
                <a:gd name="T96" fmla="*/ 299 w 1001"/>
                <a:gd name="T97" fmla="*/ 1 h 68"/>
                <a:gd name="T98" fmla="*/ 261 w 1001"/>
                <a:gd name="T99" fmla="*/ 5 h 68"/>
                <a:gd name="T100" fmla="*/ 226 w 1001"/>
                <a:gd name="T101" fmla="*/ 13 h 68"/>
                <a:gd name="T102" fmla="*/ 194 w 1001"/>
                <a:gd name="T103" fmla="*/ 25 h 68"/>
                <a:gd name="T104" fmla="*/ 159 w 1001"/>
                <a:gd name="T105" fmla="*/ 39 h 68"/>
                <a:gd name="T106" fmla="*/ 122 w 1001"/>
                <a:gd name="T107" fmla="*/ 38 h 68"/>
                <a:gd name="T108" fmla="*/ 92 w 1001"/>
                <a:gd name="T109" fmla="*/ 26 h 68"/>
                <a:gd name="T110" fmla="*/ 67 w 1001"/>
                <a:gd name="T111" fmla="*/ 16 h 68"/>
                <a:gd name="T112" fmla="*/ 41 w 1001"/>
                <a:gd name="T113" fmla="*/ 9 h 68"/>
                <a:gd name="T114" fmla="*/ 14 w 1001"/>
                <a:gd name="T115" fmla="*/ 3 h 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01"/>
                <a:gd name="T175" fmla="*/ 0 h 68"/>
                <a:gd name="T176" fmla="*/ 1001 w 1001"/>
                <a:gd name="T177" fmla="*/ 68 h 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01" h="68">
                  <a:moveTo>
                    <a:pt x="0" y="30"/>
                  </a:moveTo>
                  <a:lnTo>
                    <a:pt x="9" y="30"/>
                  </a:lnTo>
                  <a:lnTo>
                    <a:pt x="18" y="32"/>
                  </a:lnTo>
                  <a:lnTo>
                    <a:pt x="27" y="33"/>
                  </a:lnTo>
                  <a:lnTo>
                    <a:pt x="35" y="36"/>
                  </a:lnTo>
                  <a:lnTo>
                    <a:pt x="44" y="38"/>
                  </a:lnTo>
                  <a:lnTo>
                    <a:pt x="53" y="41"/>
                  </a:lnTo>
                  <a:lnTo>
                    <a:pt x="62" y="45"/>
                  </a:lnTo>
                  <a:lnTo>
                    <a:pt x="73" y="49"/>
                  </a:lnTo>
                  <a:lnTo>
                    <a:pt x="81" y="53"/>
                  </a:lnTo>
                  <a:lnTo>
                    <a:pt x="89" y="56"/>
                  </a:lnTo>
                  <a:lnTo>
                    <a:pt x="97" y="59"/>
                  </a:lnTo>
                  <a:lnTo>
                    <a:pt x="106" y="61"/>
                  </a:lnTo>
                  <a:lnTo>
                    <a:pt x="114" y="63"/>
                  </a:lnTo>
                  <a:lnTo>
                    <a:pt x="121" y="64"/>
                  </a:lnTo>
                  <a:lnTo>
                    <a:pt x="129" y="66"/>
                  </a:lnTo>
                  <a:lnTo>
                    <a:pt x="137" y="66"/>
                  </a:lnTo>
                  <a:lnTo>
                    <a:pt x="145" y="66"/>
                  </a:lnTo>
                  <a:lnTo>
                    <a:pt x="152" y="66"/>
                  </a:lnTo>
                  <a:lnTo>
                    <a:pt x="160" y="65"/>
                  </a:lnTo>
                  <a:lnTo>
                    <a:pt x="168" y="64"/>
                  </a:lnTo>
                  <a:lnTo>
                    <a:pt x="176" y="62"/>
                  </a:lnTo>
                  <a:lnTo>
                    <a:pt x="184" y="60"/>
                  </a:lnTo>
                  <a:lnTo>
                    <a:pt x="193" y="57"/>
                  </a:lnTo>
                  <a:lnTo>
                    <a:pt x="202" y="55"/>
                  </a:lnTo>
                  <a:lnTo>
                    <a:pt x="214" y="48"/>
                  </a:lnTo>
                  <a:lnTo>
                    <a:pt x="226" y="43"/>
                  </a:lnTo>
                  <a:lnTo>
                    <a:pt x="239" y="38"/>
                  </a:lnTo>
                  <a:lnTo>
                    <a:pt x="252" y="35"/>
                  </a:lnTo>
                  <a:lnTo>
                    <a:pt x="265" y="32"/>
                  </a:lnTo>
                  <a:lnTo>
                    <a:pt x="279" y="29"/>
                  </a:lnTo>
                  <a:lnTo>
                    <a:pt x="292" y="28"/>
                  </a:lnTo>
                  <a:lnTo>
                    <a:pt x="306" y="27"/>
                  </a:lnTo>
                  <a:lnTo>
                    <a:pt x="321" y="26"/>
                  </a:lnTo>
                  <a:lnTo>
                    <a:pt x="334" y="27"/>
                  </a:lnTo>
                  <a:lnTo>
                    <a:pt x="348" y="28"/>
                  </a:lnTo>
                  <a:lnTo>
                    <a:pt x="362" y="30"/>
                  </a:lnTo>
                  <a:lnTo>
                    <a:pt x="376" y="33"/>
                  </a:lnTo>
                  <a:lnTo>
                    <a:pt x="390" y="36"/>
                  </a:lnTo>
                  <a:lnTo>
                    <a:pt x="403" y="40"/>
                  </a:lnTo>
                  <a:lnTo>
                    <a:pt x="416" y="44"/>
                  </a:lnTo>
                  <a:lnTo>
                    <a:pt x="425" y="48"/>
                  </a:lnTo>
                  <a:lnTo>
                    <a:pt x="434" y="52"/>
                  </a:lnTo>
                  <a:lnTo>
                    <a:pt x="443" y="56"/>
                  </a:lnTo>
                  <a:lnTo>
                    <a:pt x="452" y="59"/>
                  </a:lnTo>
                  <a:lnTo>
                    <a:pt x="461" y="61"/>
                  </a:lnTo>
                  <a:lnTo>
                    <a:pt x="470" y="64"/>
                  </a:lnTo>
                  <a:lnTo>
                    <a:pt x="479" y="66"/>
                  </a:lnTo>
                  <a:lnTo>
                    <a:pt x="489" y="66"/>
                  </a:lnTo>
                  <a:lnTo>
                    <a:pt x="498" y="67"/>
                  </a:lnTo>
                  <a:lnTo>
                    <a:pt x="507" y="66"/>
                  </a:lnTo>
                  <a:lnTo>
                    <a:pt x="516" y="66"/>
                  </a:lnTo>
                  <a:lnTo>
                    <a:pt x="525" y="64"/>
                  </a:lnTo>
                  <a:lnTo>
                    <a:pt x="535" y="61"/>
                  </a:lnTo>
                  <a:lnTo>
                    <a:pt x="544" y="58"/>
                  </a:lnTo>
                  <a:lnTo>
                    <a:pt x="554" y="54"/>
                  </a:lnTo>
                  <a:lnTo>
                    <a:pt x="563" y="49"/>
                  </a:lnTo>
                  <a:lnTo>
                    <a:pt x="571" y="47"/>
                  </a:lnTo>
                  <a:lnTo>
                    <a:pt x="578" y="44"/>
                  </a:lnTo>
                  <a:lnTo>
                    <a:pt x="586" y="41"/>
                  </a:lnTo>
                  <a:lnTo>
                    <a:pt x="594" y="38"/>
                  </a:lnTo>
                  <a:lnTo>
                    <a:pt x="601" y="36"/>
                  </a:lnTo>
                  <a:lnTo>
                    <a:pt x="609" y="34"/>
                  </a:lnTo>
                  <a:lnTo>
                    <a:pt x="617" y="32"/>
                  </a:lnTo>
                  <a:lnTo>
                    <a:pt x="625" y="30"/>
                  </a:lnTo>
                  <a:lnTo>
                    <a:pt x="633" y="29"/>
                  </a:lnTo>
                  <a:lnTo>
                    <a:pt x="641" y="28"/>
                  </a:lnTo>
                  <a:lnTo>
                    <a:pt x="649" y="28"/>
                  </a:lnTo>
                  <a:lnTo>
                    <a:pt x="658" y="27"/>
                  </a:lnTo>
                  <a:lnTo>
                    <a:pt x="666" y="27"/>
                  </a:lnTo>
                  <a:lnTo>
                    <a:pt x="676" y="27"/>
                  </a:lnTo>
                  <a:lnTo>
                    <a:pt x="685" y="27"/>
                  </a:lnTo>
                  <a:lnTo>
                    <a:pt x="695" y="28"/>
                  </a:lnTo>
                  <a:lnTo>
                    <a:pt x="704" y="29"/>
                  </a:lnTo>
                  <a:lnTo>
                    <a:pt x="714" y="30"/>
                  </a:lnTo>
                  <a:lnTo>
                    <a:pt x="723" y="32"/>
                  </a:lnTo>
                  <a:lnTo>
                    <a:pt x="733" y="33"/>
                  </a:lnTo>
                  <a:lnTo>
                    <a:pt x="742" y="36"/>
                  </a:lnTo>
                  <a:lnTo>
                    <a:pt x="751" y="38"/>
                  </a:lnTo>
                  <a:lnTo>
                    <a:pt x="760" y="41"/>
                  </a:lnTo>
                  <a:lnTo>
                    <a:pt x="768" y="44"/>
                  </a:lnTo>
                  <a:lnTo>
                    <a:pt x="777" y="48"/>
                  </a:lnTo>
                  <a:lnTo>
                    <a:pt x="786" y="52"/>
                  </a:lnTo>
                  <a:lnTo>
                    <a:pt x="795" y="56"/>
                  </a:lnTo>
                  <a:lnTo>
                    <a:pt x="803" y="59"/>
                  </a:lnTo>
                  <a:lnTo>
                    <a:pt x="811" y="61"/>
                  </a:lnTo>
                  <a:lnTo>
                    <a:pt x="819" y="63"/>
                  </a:lnTo>
                  <a:lnTo>
                    <a:pt x="827" y="64"/>
                  </a:lnTo>
                  <a:lnTo>
                    <a:pt x="836" y="66"/>
                  </a:lnTo>
                  <a:lnTo>
                    <a:pt x="844" y="66"/>
                  </a:lnTo>
                  <a:lnTo>
                    <a:pt x="852" y="66"/>
                  </a:lnTo>
                  <a:lnTo>
                    <a:pt x="860" y="66"/>
                  </a:lnTo>
                  <a:lnTo>
                    <a:pt x="869" y="64"/>
                  </a:lnTo>
                  <a:lnTo>
                    <a:pt x="878" y="63"/>
                  </a:lnTo>
                  <a:lnTo>
                    <a:pt x="887" y="61"/>
                  </a:lnTo>
                  <a:lnTo>
                    <a:pt x="897" y="58"/>
                  </a:lnTo>
                  <a:lnTo>
                    <a:pt x="907" y="55"/>
                  </a:lnTo>
                  <a:lnTo>
                    <a:pt x="913" y="51"/>
                  </a:lnTo>
                  <a:lnTo>
                    <a:pt x="918" y="48"/>
                  </a:lnTo>
                  <a:lnTo>
                    <a:pt x="924" y="46"/>
                  </a:lnTo>
                  <a:lnTo>
                    <a:pt x="930" y="43"/>
                  </a:lnTo>
                  <a:lnTo>
                    <a:pt x="936" y="41"/>
                  </a:lnTo>
                  <a:lnTo>
                    <a:pt x="941" y="39"/>
                  </a:lnTo>
                  <a:lnTo>
                    <a:pt x="947" y="37"/>
                  </a:lnTo>
                  <a:lnTo>
                    <a:pt x="953" y="36"/>
                  </a:lnTo>
                  <a:lnTo>
                    <a:pt x="959" y="34"/>
                  </a:lnTo>
                  <a:lnTo>
                    <a:pt x="964" y="33"/>
                  </a:lnTo>
                  <a:lnTo>
                    <a:pt x="970" y="32"/>
                  </a:lnTo>
                  <a:lnTo>
                    <a:pt x="976" y="31"/>
                  </a:lnTo>
                  <a:lnTo>
                    <a:pt x="982" y="30"/>
                  </a:lnTo>
                  <a:lnTo>
                    <a:pt x="988" y="29"/>
                  </a:lnTo>
                  <a:lnTo>
                    <a:pt x="994" y="29"/>
                  </a:lnTo>
                  <a:lnTo>
                    <a:pt x="1000" y="28"/>
                  </a:lnTo>
                  <a:lnTo>
                    <a:pt x="1000" y="1"/>
                  </a:lnTo>
                  <a:lnTo>
                    <a:pt x="992" y="2"/>
                  </a:lnTo>
                  <a:lnTo>
                    <a:pt x="985" y="3"/>
                  </a:lnTo>
                  <a:lnTo>
                    <a:pt x="976" y="4"/>
                  </a:lnTo>
                  <a:lnTo>
                    <a:pt x="969" y="5"/>
                  </a:lnTo>
                  <a:lnTo>
                    <a:pt x="962" y="6"/>
                  </a:lnTo>
                  <a:lnTo>
                    <a:pt x="953" y="8"/>
                  </a:lnTo>
                  <a:lnTo>
                    <a:pt x="946" y="10"/>
                  </a:lnTo>
                  <a:lnTo>
                    <a:pt x="939" y="11"/>
                  </a:lnTo>
                  <a:lnTo>
                    <a:pt x="932" y="14"/>
                  </a:lnTo>
                  <a:lnTo>
                    <a:pt x="925" y="16"/>
                  </a:lnTo>
                  <a:lnTo>
                    <a:pt x="917" y="18"/>
                  </a:lnTo>
                  <a:lnTo>
                    <a:pt x="911" y="21"/>
                  </a:lnTo>
                  <a:lnTo>
                    <a:pt x="904" y="24"/>
                  </a:lnTo>
                  <a:lnTo>
                    <a:pt x="898" y="26"/>
                  </a:lnTo>
                  <a:lnTo>
                    <a:pt x="891" y="30"/>
                  </a:lnTo>
                  <a:lnTo>
                    <a:pt x="885" y="33"/>
                  </a:lnTo>
                  <a:lnTo>
                    <a:pt x="875" y="36"/>
                  </a:lnTo>
                  <a:lnTo>
                    <a:pt x="864" y="39"/>
                  </a:lnTo>
                  <a:lnTo>
                    <a:pt x="855" y="40"/>
                  </a:lnTo>
                  <a:lnTo>
                    <a:pt x="846" y="41"/>
                  </a:lnTo>
                  <a:lnTo>
                    <a:pt x="837" y="40"/>
                  </a:lnTo>
                  <a:lnTo>
                    <a:pt x="828" y="38"/>
                  </a:lnTo>
                  <a:lnTo>
                    <a:pt x="819" y="36"/>
                  </a:lnTo>
                  <a:lnTo>
                    <a:pt x="810" y="32"/>
                  </a:lnTo>
                  <a:lnTo>
                    <a:pt x="802" y="29"/>
                  </a:lnTo>
                  <a:lnTo>
                    <a:pt x="795" y="25"/>
                  </a:lnTo>
                  <a:lnTo>
                    <a:pt x="787" y="22"/>
                  </a:lnTo>
                  <a:lnTo>
                    <a:pt x="779" y="18"/>
                  </a:lnTo>
                  <a:lnTo>
                    <a:pt x="771" y="16"/>
                  </a:lnTo>
                  <a:lnTo>
                    <a:pt x="763" y="13"/>
                  </a:lnTo>
                  <a:lnTo>
                    <a:pt x="754" y="11"/>
                  </a:lnTo>
                  <a:lnTo>
                    <a:pt x="746" y="9"/>
                  </a:lnTo>
                  <a:lnTo>
                    <a:pt x="737" y="6"/>
                  </a:lnTo>
                  <a:lnTo>
                    <a:pt x="728" y="5"/>
                  </a:lnTo>
                  <a:lnTo>
                    <a:pt x="719" y="3"/>
                  </a:lnTo>
                  <a:lnTo>
                    <a:pt x="710" y="2"/>
                  </a:lnTo>
                  <a:lnTo>
                    <a:pt x="700" y="1"/>
                  </a:lnTo>
                  <a:lnTo>
                    <a:pt x="690" y="1"/>
                  </a:lnTo>
                  <a:lnTo>
                    <a:pt x="680" y="0"/>
                  </a:lnTo>
                  <a:lnTo>
                    <a:pt x="670" y="0"/>
                  </a:lnTo>
                  <a:lnTo>
                    <a:pt x="661" y="0"/>
                  </a:lnTo>
                  <a:lnTo>
                    <a:pt x="651" y="1"/>
                  </a:lnTo>
                  <a:lnTo>
                    <a:pt x="642" y="1"/>
                  </a:lnTo>
                  <a:lnTo>
                    <a:pt x="633" y="2"/>
                  </a:lnTo>
                  <a:lnTo>
                    <a:pt x="624" y="3"/>
                  </a:lnTo>
                  <a:lnTo>
                    <a:pt x="615" y="5"/>
                  </a:lnTo>
                  <a:lnTo>
                    <a:pt x="605" y="7"/>
                  </a:lnTo>
                  <a:lnTo>
                    <a:pt x="597" y="9"/>
                  </a:lnTo>
                  <a:lnTo>
                    <a:pt x="588" y="11"/>
                  </a:lnTo>
                  <a:lnTo>
                    <a:pt x="580" y="13"/>
                  </a:lnTo>
                  <a:lnTo>
                    <a:pt x="571" y="16"/>
                  </a:lnTo>
                  <a:lnTo>
                    <a:pt x="563" y="19"/>
                  </a:lnTo>
                  <a:lnTo>
                    <a:pt x="555" y="22"/>
                  </a:lnTo>
                  <a:lnTo>
                    <a:pt x="547" y="25"/>
                  </a:lnTo>
                  <a:lnTo>
                    <a:pt x="540" y="29"/>
                  </a:lnTo>
                  <a:lnTo>
                    <a:pt x="532" y="33"/>
                  </a:lnTo>
                  <a:lnTo>
                    <a:pt x="522" y="36"/>
                  </a:lnTo>
                  <a:lnTo>
                    <a:pt x="512" y="39"/>
                  </a:lnTo>
                  <a:lnTo>
                    <a:pt x="502" y="40"/>
                  </a:lnTo>
                  <a:lnTo>
                    <a:pt x="493" y="41"/>
                  </a:lnTo>
                  <a:lnTo>
                    <a:pt x="484" y="40"/>
                  </a:lnTo>
                  <a:lnTo>
                    <a:pt x="475" y="38"/>
                  </a:lnTo>
                  <a:lnTo>
                    <a:pt x="466" y="36"/>
                  </a:lnTo>
                  <a:lnTo>
                    <a:pt x="456" y="32"/>
                  </a:lnTo>
                  <a:lnTo>
                    <a:pt x="449" y="29"/>
                  </a:lnTo>
                  <a:lnTo>
                    <a:pt x="441" y="25"/>
                  </a:lnTo>
                  <a:lnTo>
                    <a:pt x="434" y="22"/>
                  </a:lnTo>
                  <a:lnTo>
                    <a:pt x="426" y="18"/>
                  </a:lnTo>
                  <a:lnTo>
                    <a:pt x="418" y="16"/>
                  </a:lnTo>
                  <a:lnTo>
                    <a:pt x="410" y="13"/>
                  </a:lnTo>
                  <a:lnTo>
                    <a:pt x="401" y="11"/>
                  </a:lnTo>
                  <a:lnTo>
                    <a:pt x="393" y="9"/>
                  </a:lnTo>
                  <a:lnTo>
                    <a:pt x="384" y="6"/>
                  </a:lnTo>
                  <a:lnTo>
                    <a:pt x="375" y="5"/>
                  </a:lnTo>
                  <a:lnTo>
                    <a:pt x="366" y="3"/>
                  </a:lnTo>
                  <a:lnTo>
                    <a:pt x="357" y="2"/>
                  </a:lnTo>
                  <a:lnTo>
                    <a:pt x="347" y="1"/>
                  </a:lnTo>
                  <a:lnTo>
                    <a:pt x="338" y="1"/>
                  </a:lnTo>
                  <a:lnTo>
                    <a:pt x="328" y="0"/>
                  </a:lnTo>
                  <a:lnTo>
                    <a:pt x="318" y="0"/>
                  </a:lnTo>
                  <a:lnTo>
                    <a:pt x="309" y="0"/>
                  </a:lnTo>
                  <a:lnTo>
                    <a:pt x="299" y="1"/>
                  </a:lnTo>
                  <a:lnTo>
                    <a:pt x="290" y="1"/>
                  </a:lnTo>
                  <a:lnTo>
                    <a:pt x="280" y="2"/>
                  </a:lnTo>
                  <a:lnTo>
                    <a:pt x="271" y="3"/>
                  </a:lnTo>
                  <a:lnTo>
                    <a:pt x="261" y="5"/>
                  </a:lnTo>
                  <a:lnTo>
                    <a:pt x="252" y="7"/>
                  </a:lnTo>
                  <a:lnTo>
                    <a:pt x="244" y="9"/>
                  </a:lnTo>
                  <a:lnTo>
                    <a:pt x="235" y="11"/>
                  </a:lnTo>
                  <a:lnTo>
                    <a:pt x="226" y="13"/>
                  </a:lnTo>
                  <a:lnTo>
                    <a:pt x="218" y="16"/>
                  </a:lnTo>
                  <a:lnTo>
                    <a:pt x="210" y="19"/>
                  </a:lnTo>
                  <a:lnTo>
                    <a:pt x="202" y="22"/>
                  </a:lnTo>
                  <a:lnTo>
                    <a:pt x="194" y="25"/>
                  </a:lnTo>
                  <a:lnTo>
                    <a:pt x="187" y="29"/>
                  </a:lnTo>
                  <a:lnTo>
                    <a:pt x="179" y="33"/>
                  </a:lnTo>
                  <a:lnTo>
                    <a:pt x="169" y="36"/>
                  </a:lnTo>
                  <a:lnTo>
                    <a:pt x="159" y="39"/>
                  </a:lnTo>
                  <a:lnTo>
                    <a:pt x="150" y="40"/>
                  </a:lnTo>
                  <a:lnTo>
                    <a:pt x="141" y="41"/>
                  </a:lnTo>
                  <a:lnTo>
                    <a:pt x="131" y="40"/>
                  </a:lnTo>
                  <a:lnTo>
                    <a:pt x="122" y="38"/>
                  </a:lnTo>
                  <a:lnTo>
                    <a:pt x="113" y="36"/>
                  </a:lnTo>
                  <a:lnTo>
                    <a:pt x="103" y="32"/>
                  </a:lnTo>
                  <a:lnTo>
                    <a:pt x="97" y="29"/>
                  </a:lnTo>
                  <a:lnTo>
                    <a:pt x="92" y="26"/>
                  </a:lnTo>
                  <a:lnTo>
                    <a:pt x="85" y="23"/>
                  </a:lnTo>
                  <a:lnTo>
                    <a:pt x="80" y="21"/>
                  </a:lnTo>
                  <a:lnTo>
                    <a:pt x="73" y="18"/>
                  </a:lnTo>
                  <a:lnTo>
                    <a:pt x="67" y="16"/>
                  </a:lnTo>
                  <a:lnTo>
                    <a:pt x="61" y="14"/>
                  </a:lnTo>
                  <a:lnTo>
                    <a:pt x="54" y="12"/>
                  </a:lnTo>
                  <a:lnTo>
                    <a:pt x="48" y="10"/>
                  </a:lnTo>
                  <a:lnTo>
                    <a:pt x="41" y="9"/>
                  </a:lnTo>
                  <a:lnTo>
                    <a:pt x="34" y="7"/>
                  </a:lnTo>
                  <a:lnTo>
                    <a:pt x="28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30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3" name="Group 478"/>
          <p:cNvGrpSpPr>
            <a:grpSpLocks/>
          </p:cNvGrpSpPr>
          <p:nvPr/>
        </p:nvGrpSpPr>
        <p:grpSpPr bwMode="auto">
          <a:xfrm>
            <a:off x="6161088" y="4837113"/>
            <a:ext cx="925512" cy="392112"/>
            <a:chOff x="3881" y="3047"/>
            <a:chExt cx="583" cy="247"/>
          </a:xfrm>
        </p:grpSpPr>
        <p:sp>
          <p:nvSpPr>
            <p:cNvPr id="7334" name="Freeform 479"/>
            <p:cNvSpPr>
              <a:spLocks/>
            </p:cNvSpPr>
            <p:nvPr/>
          </p:nvSpPr>
          <p:spPr bwMode="auto">
            <a:xfrm>
              <a:off x="3901" y="3234"/>
              <a:ext cx="508" cy="17"/>
            </a:xfrm>
            <a:custGeom>
              <a:avLst/>
              <a:gdLst>
                <a:gd name="T0" fmla="*/ 0 w 508"/>
                <a:gd name="T1" fmla="*/ 0 h 17"/>
                <a:gd name="T2" fmla="*/ 507 w 508"/>
                <a:gd name="T3" fmla="*/ 0 h 17"/>
                <a:gd name="T4" fmla="*/ 502 w 508"/>
                <a:gd name="T5" fmla="*/ 16 h 17"/>
                <a:gd name="T6" fmla="*/ 0 w 508"/>
                <a:gd name="T7" fmla="*/ 16 h 17"/>
                <a:gd name="T8" fmla="*/ 0 w 50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8"/>
                <a:gd name="T16" fmla="*/ 0 h 17"/>
                <a:gd name="T17" fmla="*/ 508 w 50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8" h="17">
                  <a:moveTo>
                    <a:pt x="0" y="0"/>
                  </a:moveTo>
                  <a:lnTo>
                    <a:pt x="507" y="0"/>
                  </a:lnTo>
                  <a:lnTo>
                    <a:pt x="502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5" name="Freeform 480"/>
            <p:cNvSpPr>
              <a:spLocks/>
            </p:cNvSpPr>
            <p:nvPr/>
          </p:nvSpPr>
          <p:spPr bwMode="auto">
            <a:xfrm>
              <a:off x="3901" y="3234"/>
              <a:ext cx="508" cy="17"/>
            </a:xfrm>
            <a:custGeom>
              <a:avLst/>
              <a:gdLst>
                <a:gd name="T0" fmla="*/ 0 w 508"/>
                <a:gd name="T1" fmla="*/ 0 h 17"/>
                <a:gd name="T2" fmla="*/ 507 w 508"/>
                <a:gd name="T3" fmla="*/ 0 h 17"/>
                <a:gd name="T4" fmla="*/ 502 w 508"/>
                <a:gd name="T5" fmla="*/ 16 h 17"/>
                <a:gd name="T6" fmla="*/ 0 w 508"/>
                <a:gd name="T7" fmla="*/ 16 h 17"/>
                <a:gd name="T8" fmla="*/ 0 w 50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8"/>
                <a:gd name="T16" fmla="*/ 0 h 17"/>
                <a:gd name="T17" fmla="*/ 508 w 50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8" h="17">
                  <a:moveTo>
                    <a:pt x="0" y="0"/>
                  </a:moveTo>
                  <a:lnTo>
                    <a:pt x="507" y="0"/>
                  </a:lnTo>
                  <a:lnTo>
                    <a:pt x="502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6" name="Freeform 481"/>
            <p:cNvSpPr>
              <a:spLocks/>
            </p:cNvSpPr>
            <p:nvPr/>
          </p:nvSpPr>
          <p:spPr bwMode="auto">
            <a:xfrm>
              <a:off x="3881" y="3047"/>
              <a:ext cx="461" cy="217"/>
            </a:xfrm>
            <a:custGeom>
              <a:avLst/>
              <a:gdLst>
                <a:gd name="T0" fmla="*/ 445 w 461"/>
                <a:gd name="T1" fmla="*/ 9 h 217"/>
                <a:gd name="T2" fmla="*/ 452 w 461"/>
                <a:gd name="T3" fmla="*/ 9 h 217"/>
                <a:gd name="T4" fmla="*/ 460 w 461"/>
                <a:gd name="T5" fmla="*/ 18 h 217"/>
                <a:gd name="T6" fmla="*/ 460 w 461"/>
                <a:gd name="T7" fmla="*/ 53 h 217"/>
                <a:gd name="T8" fmla="*/ 452 w 461"/>
                <a:gd name="T9" fmla="*/ 63 h 217"/>
                <a:gd name="T10" fmla="*/ 445 w 461"/>
                <a:gd name="T11" fmla="*/ 63 h 217"/>
                <a:gd name="T12" fmla="*/ 445 w 461"/>
                <a:gd name="T13" fmla="*/ 174 h 217"/>
                <a:gd name="T14" fmla="*/ 457 w 461"/>
                <a:gd name="T15" fmla="*/ 174 h 217"/>
                <a:gd name="T16" fmla="*/ 457 w 461"/>
                <a:gd name="T17" fmla="*/ 187 h 217"/>
                <a:gd name="T18" fmla="*/ 24 w 461"/>
                <a:gd name="T19" fmla="*/ 187 h 217"/>
                <a:gd name="T20" fmla="*/ 15 w 461"/>
                <a:gd name="T21" fmla="*/ 216 h 217"/>
                <a:gd name="T22" fmla="*/ 0 w 461"/>
                <a:gd name="T23" fmla="*/ 216 h 217"/>
                <a:gd name="T24" fmla="*/ 0 w 461"/>
                <a:gd name="T25" fmla="*/ 209 h 217"/>
                <a:gd name="T26" fmla="*/ 3 w 461"/>
                <a:gd name="T27" fmla="*/ 209 h 217"/>
                <a:gd name="T28" fmla="*/ 3 w 461"/>
                <a:gd name="T29" fmla="*/ 209 h 217"/>
                <a:gd name="T30" fmla="*/ 3 w 461"/>
                <a:gd name="T31" fmla="*/ 11 h 217"/>
                <a:gd name="T32" fmla="*/ 4 w 461"/>
                <a:gd name="T33" fmla="*/ 8 h 217"/>
                <a:gd name="T34" fmla="*/ 4 w 461"/>
                <a:gd name="T35" fmla="*/ 7 h 217"/>
                <a:gd name="T36" fmla="*/ 5 w 461"/>
                <a:gd name="T37" fmla="*/ 4 h 217"/>
                <a:gd name="T38" fmla="*/ 7 w 461"/>
                <a:gd name="T39" fmla="*/ 3 h 217"/>
                <a:gd name="T40" fmla="*/ 8 w 461"/>
                <a:gd name="T41" fmla="*/ 1 h 217"/>
                <a:gd name="T42" fmla="*/ 11 w 461"/>
                <a:gd name="T43" fmla="*/ 1 h 217"/>
                <a:gd name="T44" fmla="*/ 12 w 461"/>
                <a:gd name="T45" fmla="*/ 0 h 217"/>
                <a:gd name="T46" fmla="*/ 13 w 461"/>
                <a:gd name="T47" fmla="*/ 0 h 217"/>
                <a:gd name="T48" fmla="*/ 430 w 461"/>
                <a:gd name="T49" fmla="*/ 0 h 217"/>
                <a:gd name="T50" fmla="*/ 433 w 461"/>
                <a:gd name="T51" fmla="*/ 0 h 217"/>
                <a:gd name="T52" fmla="*/ 436 w 461"/>
                <a:gd name="T53" fmla="*/ 0 h 217"/>
                <a:gd name="T54" fmla="*/ 438 w 461"/>
                <a:gd name="T55" fmla="*/ 1 h 217"/>
                <a:gd name="T56" fmla="*/ 440 w 461"/>
                <a:gd name="T57" fmla="*/ 1 h 217"/>
                <a:gd name="T58" fmla="*/ 441 w 461"/>
                <a:gd name="T59" fmla="*/ 3 h 217"/>
                <a:gd name="T60" fmla="*/ 443 w 461"/>
                <a:gd name="T61" fmla="*/ 4 h 217"/>
                <a:gd name="T62" fmla="*/ 443 w 461"/>
                <a:gd name="T63" fmla="*/ 6 h 217"/>
                <a:gd name="T64" fmla="*/ 444 w 461"/>
                <a:gd name="T65" fmla="*/ 8 h 217"/>
                <a:gd name="T66" fmla="*/ 445 w 461"/>
                <a:gd name="T67" fmla="*/ 9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1"/>
                <a:gd name="T103" fmla="*/ 0 h 217"/>
                <a:gd name="T104" fmla="*/ 461 w 461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1" h="217">
                  <a:moveTo>
                    <a:pt x="445" y="9"/>
                  </a:moveTo>
                  <a:lnTo>
                    <a:pt x="452" y="9"/>
                  </a:lnTo>
                  <a:lnTo>
                    <a:pt x="460" y="18"/>
                  </a:lnTo>
                  <a:lnTo>
                    <a:pt x="460" y="53"/>
                  </a:lnTo>
                  <a:lnTo>
                    <a:pt x="452" y="63"/>
                  </a:lnTo>
                  <a:lnTo>
                    <a:pt x="445" y="63"/>
                  </a:lnTo>
                  <a:lnTo>
                    <a:pt x="445" y="174"/>
                  </a:lnTo>
                  <a:lnTo>
                    <a:pt x="457" y="174"/>
                  </a:lnTo>
                  <a:lnTo>
                    <a:pt x="457" y="187"/>
                  </a:lnTo>
                  <a:lnTo>
                    <a:pt x="24" y="187"/>
                  </a:lnTo>
                  <a:lnTo>
                    <a:pt x="15" y="216"/>
                  </a:lnTo>
                  <a:lnTo>
                    <a:pt x="0" y="216"/>
                  </a:lnTo>
                  <a:lnTo>
                    <a:pt x="0" y="209"/>
                  </a:lnTo>
                  <a:lnTo>
                    <a:pt x="3" y="209"/>
                  </a:lnTo>
                  <a:lnTo>
                    <a:pt x="3" y="11"/>
                  </a:lnTo>
                  <a:lnTo>
                    <a:pt x="4" y="8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430" y="0"/>
                  </a:lnTo>
                  <a:lnTo>
                    <a:pt x="433" y="0"/>
                  </a:lnTo>
                  <a:lnTo>
                    <a:pt x="436" y="0"/>
                  </a:lnTo>
                  <a:lnTo>
                    <a:pt x="438" y="1"/>
                  </a:lnTo>
                  <a:lnTo>
                    <a:pt x="440" y="1"/>
                  </a:lnTo>
                  <a:lnTo>
                    <a:pt x="441" y="3"/>
                  </a:lnTo>
                  <a:lnTo>
                    <a:pt x="443" y="4"/>
                  </a:lnTo>
                  <a:lnTo>
                    <a:pt x="443" y="6"/>
                  </a:lnTo>
                  <a:lnTo>
                    <a:pt x="444" y="8"/>
                  </a:lnTo>
                  <a:lnTo>
                    <a:pt x="445" y="9"/>
                  </a:lnTo>
                </a:path>
              </a:pathLst>
            </a:custGeom>
            <a:solidFill>
              <a:srgbClr val="FFB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7" name="Freeform 482"/>
            <p:cNvSpPr>
              <a:spLocks/>
            </p:cNvSpPr>
            <p:nvPr/>
          </p:nvSpPr>
          <p:spPr bwMode="auto">
            <a:xfrm>
              <a:off x="3881" y="3047"/>
              <a:ext cx="461" cy="217"/>
            </a:xfrm>
            <a:custGeom>
              <a:avLst/>
              <a:gdLst>
                <a:gd name="T0" fmla="*/ 445 w 461"/>
                <a:gd name="T1" fmla="*/ 9 h 217"/>
                <a:gd name="T2" fmla="*/ 452 w 461"/>
                <a:gd name="T3" fmla="*/ 9 h 217"/>
                <a:gd name="T4" fmla="*/ 460 w 461"/>
                <a:gd name="T5" fmla="*/ 18 h 217"/>
                <a:gd name="T6" fmla="*/ 460 w 461"/>
                <a:gd name="T7" fmla="*/ 53 h 217"/>
                <a:gd name="T8" fmla="*/ 452 w 461"/>
                <a:gd name="T9" fmla="*/ 63 h 217"/>
                <a:gd name="T10" fmla="*/ 445 w 461"/>
                <a:gd name="T11" fmla="*/ 63 h 217"/>
                <a:gd name="T12" fmla="*/ 445 w 461"/>
                <a:gd name="T13" fmla="*/ 174 h 217"/>
                <a:gd name="T14" fmla="*/ 457 w 461"/>
                <a:gd name="T15" fmla="*/ 174 h 217"/>
                <a:gd name="T16" fmla="*/ 457 w 461"/>
                <a:gd name="T17" fmla="*/ 187 h 217"/>
                <a:gd name="T18" fmla="*/ 24 w 461"/>
                <a:gd name="T19" fmla="*/ 187 h 217"/>
                <a:gd name="T20" fmla="*/ 15 w 461"/>
                <a:gd name="T21" fmla="*/ 216 h 217"/>
                <a:gd name="T22" fmla="*/ 0 w 461"/>
                <a:gd name="T23" fmla="*/ 216 h 217"/>
                <a:gd name="T24" fmla="*/ 0 w 461"/>
                <a:gd name="T25" fmla="*/ 209 h 217"/>
                <a:gd name="T26" fmla="*/ 3 w 461"/>
                <a:gd name="T27" fmla="*/ 209 h 217"/>
                <a:gd name="T28" fmla="*/ 3 w 461"/>
                <a:gd name="T29" fmla="*/ 209 h 217"/>
                <a:gd name="T30" fmla="*/ 3 w 461"/>
                <a:gd name="T31" fmla="*/ 11 h 217"/>
                <a:gd name="T32" fmla="*/ 4 w 461"/>
                <a:gd name="T33" fmla="*/ 8 h 217"/>
                <a:gd name="T34" fmla="*/ 4 w 461"/>
                <a:gd name="T35" fmla="*/ 7 h 217"/>
                <a:gd name="T36" fmla="*/ 5 w 461"/>
                <a:gd name="T37" fmla="*/ 4 h 217"/>
                <a:gd name="T38" fmla="*/ 7 w 461"/>
                <a:gd name="T39" fmla="*/ 3 h 217"/>
                <a:gd name="T40" fmla="*/ 8 w 461"/>
                <a:gd name="T41" fmla="*/ 1 h 217"/>
                <a:gd name="T42" fmla="*/ 11 w 461"/>
                <a:gd name="T43" fmla="*/ 1 h 217"/>
                <a:gd name="T44" fmla="*/ 12 w 461"/>
                <a:gd name="T45" fmla="*/ 0 h 217"/>
                <a:gd name="T46" fmla="*/ 13 w 461"/>
                <a:gd name="T47" fmla="*/ 0 h 217"/>
                <a:gd name="T48" fmla="*/ 430 w 461"/>
                <a:gd name="T49" fmla="*/ 0 h 217"/>
                <a:gd name="T50" fmla="*/ 433 w 461"/>
                <a:gd name="T51" fmla="*/ 0 h 217"/>
                <a:gd name="T52" fmla="*/ 436 w 461"/>
                <a:gd name="T53" fmla="*/ 0 h 217"/>
                <a:gd name="T54" fmla="*/ 438 w 461"/>
                <a:gd name="T55" fmla="*/ 1 h 217"/>
                <a:gd name="T56" fmla="*/ 440 w 461"/>
                <a:gd name="T57" fmla="*/ 1 h 217"/>
                <a:gd name="T58" fmla="*/ 441 w 461"/>
                <a:gd name="T59" fmla="*/ 3 h 217"/>
                <a:gd name="T60" fmla="*/ 443 w 461"/>
                <a:gd name="T61" fmla="*/ 4 h 217"/>
                <a:gd name="T62" fmla="*/ 443 w 461"/>
                <a:gd name="T63" fmla="*/ 6 h 217"/>
                <a:gd name="T64" fmla="*/ 444 w 461"/>
                <a:gd name="T65" fmla="*/ 8 h 217"/>
                <a:gd name="T66" fmla="*/ 445 w 461"/>
                <a:gd name="T67" fmla="*/ 9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1"/>
                <a:gd name="T103" fmla="*/ 0 h 217"/>
                <a:gd name="T104" fmla="*/ 461 w 461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1" h="217">
                  <a:moveTo>
                    <a:pt x="445" y="9"/>
                  </a:moveTo>
                  <a:lnTo>
                    <a:pt x="452" y="9"/>
                  </a:lnTo>
                  <a:lnTo>
                    <a:pt x="460" y="18"/>
                  </a:lnTo>
                  <a:lnTo>
                    <a:pt x="460" y="53"/>
                  </a:lnTo>
                  <a:lnTo>
                    <a:pt x="452" y="63"/>
                  </a:lnTo>
                  <a:lnTo>
                    <a:pt x="445" y="63"/>
                  </a:lnTo>
                  <a:lnTo>
                    <a:pt x="445" y="174"/>
                  </a:lnTo>
                  <a:lnTo>
                    <a:pt x="457" y="174"/>
                  </a:lnTo>
                  <a:lnTo>
                    <a:pt x="457" y="187"/>
                  </a:lnTo>
                  <a:lnTo>
                    <a:pt x="24" y="187"/>
                  </a:lnTo>
                  <a:lnTo>
                    <a:pt x="15" y="216"/>
                  </a:lnTo>
                  <a:lnTo>
                    <a:pt x="0" y="216"/>
                  </a:lnTo>
                  <a:lnTo>
                    <a:pt x="0" y="209"/>
                  </a:lnTo>
                  <a:lnTo>
                    <a:pt x="3" y="209"/>
                  </a:lnTo>
                  <a:lnTo>
                    <a:pt x="3" y="11"/>
                  </a:lnTo>
                  <a:lnTo>
                    <a:pt x="4" y="8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430" y="0"/>
                  </a:lnTo>
                  <a:lnTo>
                    <a:pt x="433" y="0"/>
                  </a:lnTo>
                  <a:lnTo>
                    <a:pt x="436" y="0"/>
                  </a:lnTo>
                  <a:lnTo>
                    <a:pt x="438" y="1"/>
                  </a:lnTo>
                  <a:lnTo>
                    <a:pt x="440" y="1"/>
                  </a:lnTo>
                  <a:lnTo>
                    <a:pt x="441" y="3"/>
                  </a:lnTo>
                  <a:lnTo>
                    <a:pt x="443" y="4"/>
                  </a:lnTo>
                  <a:lnTo>
                    <a:pt x="443" y="6"/>
                  </a:lnTo>
                  <a:lnTo>
                    <a:pt x="444" y="8"/>
                  </a:lnTo>
                  <a:lnTo>
                    <a:pt x="44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8" name="Freeform 483"/>
            <p:cNvSpPr>
              <a:spLocks/>
            </p:cNvSpPr>
            <p:nvPr/>
          </p:nvSpPr>
          <p:spPr bwMode="auto">
            <a:xfrm>
              <a:off x="4340" y="3106"/>
              <a:ext cx="120" cy="130"/>
            </a:xfrm>
            <a:custGeom>
              <a:avLst/>
              <a:gdLst>
                <a:gd name="T0" fmla="*/ 1 w 120"/>
                <a:gd name="T1" fmla="*/ 108 h 130"/>
                <a:gd name="T2" fmla="*/ 52 w 120"/>
                <a:gd name="T3" fmla="*/ 119 h 130"/>
                <a:gd name="T4" fmla="*/ 61 w 120"/>
                <a:gd name="T5" fmla="*/ 129 h 130"/>
                <a:gd name="T6" fmla="*/ 102 w 120"/>
                <a:gd name="T7" fmla="*/ 129 h 130"/>
                <a:gd name="T8" fmla="*/ 102 w 120"/>
                <a:gd name="T9" fmla="*/ 108 h 130"/>
                <a:gd name="T10" fmla="*/ 118 w 120"/>
                <a:gd name="T11" fmla="*/ 108 h 130"/>
                <a:gd name="T12" fmla="*/ 119 w 120"/>
                <a:gd name="T13" fmla="*/ 106 h 130"/>
                <a:gd name="T14" fmla="*/ 119 w 120"/>
                <a:gd name="T15" fmla="*/ 81 h 130"/>
                <a:gd name="T16" fmla="*/ 116 w 120"/>
                <a:gd name="T17" fmla="*/ 78 h 130"/>
                <a:gd name="T18" fmla="*/ 114 w 120"/>
                <a:gd name="T19" fmla="*/ 70 h 130"/>
                <a:gd name="T20" fmla="*/ 102 w 120"/>
                <a:gd name="T21" fmla="*/ 69 h 130"/>
                <a:gd name="T22" fmla="*/ 89 w 120"/>
                <a:gd name="T23" fmla="*/ 11 h 130"/>
                <a:gd name="T24" fmla="*/ 93 w 120"/>
                <a:gd name="T25" fmla="*/ 9 h 130"/>
                <a:gd name="T26" fmla="*/ 93 w 120"/>
                <a:gd name="T27" fmla="*/ 8 h 130"/>
                <a:gd name="T28" fmla="*/ 91 w 120"/>
                <a:gd name="T29" fmla="*/ 6 h 130"/>
                <a:gd name="T30" fmla="*/ 88 w 120"/>
                <a:gd name="T31" fmla="*/ 5 h 130"/>
                <a:gd name="T32" fmla="*/ 84 w 120"/>
                <a:gd name="T33" fmla="*/ 4 h 130"/>
                <a:gd name="T34" fmla="*/ 81 w 120"/>
                <a:gd name="T35" fmla="*/ 3 h 130"/>
                <a:gd name="T36" fmla="*/ 77 w 120"/>
                <a:gd name="T37" fmla="*/ 2 h 130"/>
                <a:gd name="T38" fmla="*/ 72 w 120"/>
                <a:gd name="T39" fmla="*/ 1 h 130"/>
                <a:gd name="T40" fmla="*/ 5 w 120"/>
                <a:gd name="T41" fmla="*/ 0 h 130"/>
                <a:gd name="T42" fmla="*/ 5 w 120"/>
                <a:gd name="T43" fmla="*/ 0 h 130"/>
                <a:gd name="T44" fmla="*/ 5 w 120"/>
                <a:gd name="T45" fmla="*/ 8 h 130"/>
                <a:gd name="T46" fmla="*/ 3 w 120"/>
                <a:gd name="T47" fmla="*/ 22 h 130"/>
                <a:gd name="T48" fmla="*/ 2 w 120"/>
                <a:gd name="T49" fmla="*/ 36 h 130"/>
                <a:gd name="T50" fmla="*/ 1 w 120"/>
                <a:gd name="T51" fmla="*/ 50 h 130"/>
                <a:gd name="T52" fmla="*/ 1 w 120"/>
                <a:gd name="T53" fmla="*/ 64 h 130"/>
                <a:gd name="T54" fmla="*/ 0 w 120"/>
                <a:gd name="T55" fmla="*/ 79 h 130"/>
                <a:gd name="T56" fmla="*/ 0 w 120"/>
                <a:gd name="T57" fmla="*/ 94 h 130"/>
                <a:gd name="T58" fmla="*/ 1 w 120"/>
                <a:gd name="T59" fmla="*/ 108 h 1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0"/>
                <a:gd name="T91" fmla="*/ 0 h 130"/>
                <a:gd name="T92" fmla="*/ 120 w 120"/>
                <a:gd name="T93" fmla="*/ 130 h 1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0" h="130">
                  <a:moveTo>
                    <a:pt x="1" y="108"/>
                  </a:moveTo>
                  <a:lnTo>
                    <a:pt x="52" y="119"/>
                  </a:lnTo>
                  <a:lnTo>
                    <a:pt x="61" y="129"/>
                  </a:lnTo>
                  <a:lnTo>
                    <a:pt x="102" y="129"/>
                  </a:lnTo>
                  <a:lnTo>
                    <a:pt x="102" y="108"/>
                  </a:lnTo>
                  <a:lnTo>
                    <a:pt x="118" y="108"/>
                  </a:lnTo>
                  <a:lnTo>
                    <a:pt x="119" y="106"/>
                  </a:lnTo>
                  <a:lnTo>
                    <a:pt x="119" y="81"/>
                  </a:lnTo>
                  <a:lnTo>
                    <a:pt x="116" y="78"/>
                  </a:lnTo>
                  <a:lnTo>
                    <a:pt x="114" y="70"/>
                  </a:lnTo>
                  <a:lnTo>
                    <a:pt x="102" y="69"/>
                  </a:lnTo>
                  <a:lnTo>
                    <a:pt x="89" y="11"/>
                  </a:lnTo>
                  <a:lnTo>
                    <a:pt x="93" y="9"/>
                  </a:lnTo>
                  <a:lnTo>
                    <a:pt x="93" y="8"/>
                  </a:lnTo>
                  <a:lnTo>
                    <a:pt x="91" y="6"/>
                  </a:lnTo>
                  <a:lnTo>
                    <a:pt x="88" y="5"/>
                  </a:lnTo>
                  <a:lnTo>
                    <a:pt x="84" y="4"/>
                  </a:lnTo>
                  <a:lnTo>
                    <a:pt x="81" y="3"/>
                  </a:lnTo>
                  <a:lnTo>
                    <a:pt x="77" y="2"/>
                  </a:lnTo>
                  <a:lnTo>
                    <a:pt x="72" y="1"/>
                  </a:lnTo>
                  <a:lnTo>
                    <a:pt x="5" y="0"/>
                  </a:lnTo>
                  <a:lnTo>
                    <a:pt x="5" y="8"/>
                  </a:lnTo>
                  <a:lnTo>
                    <a:pt x="3" y="22"/>
                  </a:lnTo>
                  <a:lnTo>
                    <a:pt x="2" y="36"/>
                  </a:lnTo>
                  <a:lnTo>
                    <a:pt x="1" y="50"/>
                  </a:lnTo>
                  <a:lnTo>
                    <a:pt x="1" y="64"/>
                  </a:lnTo>
                  <a:lnTo>
                    <a:pt x="0" y="79"/>
                  </a:lnTo>
                  <a:lnTo>
                    <a:pt x="0" y="94"/>
                  </a:lnTo>
                  <a:lnTo>
                    <a:pt x="1" y="108"/>
                  </a:lnTo>
                </a:path>
              </a:pathLst>
            </a:custGeom>
            <a:solidFill>
              <a:srgbClr val="21B5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9" name="Freeform 484"/>
            <p:cNvSpPr>
              <a:spLocks/>
            </p:cNvSpPr>
            <p:nvPr/>
          </p:nvSpPr>
          <p:spPr bwMode="auto">
            <a:xfrm>
              <a:off x="4340" y="3106"/>
              <a:ext cx="120" cy="130"/>
            </a:xfrm>
            <a:custGeom>
              <a:avLst/>
              <a:gdLst>
                <a:gd name="T0" fmla="*/ 1 w 120"/>
                <a:gd name="T1" fmla="*/ 108 h 130"/>
                <a:gd name="T2" fmla="*/ 52 w 120"/>
                <a:gd name="T3" fmla="*/ 119 h 130"/>
                <a:gd name="T4" fmla="*/ 61 w 120"/>
                <a:gd name="T5" fmla="*/ 129 h 130"/>
                <a:gd name="T6" fmla="*/ 102 w 120"/>
                <a:gd name="T7" fmla="*/ 129 h 130"/>
                <a:gd name="T8" fmla="*/ 102 w 120"/>
                <a:gd name="T9" fmla="*/ 108 h 130"/>
                <a:gd name="T10" fmla="*/ 118 w 120"/>
                <a:gd name="T11" fmla="*/ 108 h 130"/>
                <a:gd name="T12" fmla="*/ 119 w 120"/>
                <a:gd name="T13" fmla="*/ 106 h 130"/>
                <a:gd name="T14" fmla="*/ 119 w 120"/>
                <a:gd name="T15" fmla="*/ 81 h 130"/>
                <a:gd name="T16" fmla="*/ 116 w 120"/>
                <a:gd name="T17" fmla="*/ 78 h 130"/>
                <a:gd name="T18" fmla="*/ 114 w 120"/>
                <a:gd name="T19" fmla="*/ 70 h 130"/>
                <a:gd name="T20" fmla="*/ 102 w 120"/>
                <a:gd name="T21" fmla="*/ 69 h 130"/>
                <a:gd name="T22" fmla="*/ 89 w 120"/>
                <a:gd name="T23" fmla="*/ 11 h 130"/>
                <a:gd name="T24" fmla="*/ 93 w 120"/>
                <a:gd name="T25" fmla="*/ 9 h 130"/>
                <a:gd name="T26" fmla="*/ 93 w 120"/>
                <a:gd name="T27" fmla="*/ 8 h 130"/>
                <a:gd name="T28" fmla="*/ 91 w 120"/>
                <a:gd name="T29" fmla="*/ 6 h 130"/>
                <a:gd name="T30" fmla="*/ 88 w 120"/>
                <a:gd name="T31" fmla="*/ 5 h 130"/>
                <a:gd name="T32" fmla="*/ 84 w 120"/>
                <a:gd name="T33" fmla="*/ 4 h 130"/>
                <a:gd name="T34" fmla="*/ 81 w 120"/>
                <a:gd name="T35" fmla="*/ 3 h 130"/>
                <a:gd name="T36" fmla="*/ 77 w 120"/>
                <a:gd name="T37" fmla="*/ 2 h 130"/>
                <a:gd name="T38" fmla="*/ 72 w 120"/>
                <a:gd name="T39" fmla="*/ 1 h 130"/>
                <a:gd name="T40" fmla="*/ 5 w 120"/>
                <a:gd name="T41" fmla="*/ 0 h 130"/>
                <a:gd name="T42" fmla="*/ 5 w 120"/>
                <a:gd name="T43" fmla="*/ 0 h 130"/>
                <a:gd name="T44" fmla="*/ 5 w 120"/>
                <a:gd name="T45" fmla="*/ 8 h 130"/>
                <a:gd name="T46" fmla="*/ 3 w 120"/>
                <a:gd name="T47" fmla="*/ 22 h 130"/>
                <a:gd name="T48" fmla="*/ 2 w 120"/>
                <a:gd name="T49" fmla="*/ 36 h 130"/>
                <a:gd name="T50" fmla="*/ 1 w 120"/>
                <a:gd name="T51" fmla="*/ 50 h 130"/>
                <a:gd name="T52" fmla="*/ 1 w 120"/>
                <a:gd name="T53" fmla="*/ 64 h 130"/>
                <a:gd name="T54" fmla="*/ 0 w 120"/>
                <a:gd name="T55" fmla="*/ 79 h 130"/>
                <a:gd name="T56" fmla="*/ 0 w 120"/>
                <a:gd name="T57" fmla="*/ 94 h 130"/>
                <a:gd name="T58" fmla="*/ 1 w 120"/>
                <a:gd name="T59" fmla="*/ 108 h 1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0"/>
                <a:gd name="T91" fmla="*/ 0 h 130"/>
                <a:gd name="T92" fmla="*/ 120 w 120"/>
                <a:gd name="T93" fmla="*/ 130 h 1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0" h="130">
                  <a:moveTo>
                    <a:pt x="1" y="108"/>
                  </a:moveTo>
                  <a:lnTo>
                    <a:pt x="52" y="119"/>
                  </a:lnTo>
                  <a:lnTo>
                    <a:pt x="61" y="129"/>
                  </a:lnTo>
                  <a:lnTo>
                    <a:pt x="102" y="129"/>
                  </a:lnTo>
                  <a:lnTo>
                    <a:pt x="102" y="108"/>
                  </a:lnTo>
                  <a:lnTo>
                    <a:pt x="118" y="108"/>
                  </a:lnTo>
                  <a:lnTo>
                    <a:pt x="119" y="106"/>
                  </a:lnTo>
                  <a:lnTo>
                    <a:pt x="119" y="81"/>
                  </a:lnTo>
                  <a:lnTo>
                    <a:pt x="116" y="78"/>
                  </a:lnTo>
                  <a:lnTo>
                    <a:pt x="114" y="70"/>
                  </a:lnTo>
                  <a:lnTo>
                    <a:pt x="102" y="69"/>
                  </a:lnTo>
                  <a:lnTo>
                    <a:pt x="89" y="11"/>
                  </a:lnTo>
                  <a:lnTo>
                    <a:pt x="93" y="9"/>
                  </a:lnTo>
                  <a:lnTo>
                    <a:pt x="93" y="8"/>
                  </a:lnTo>
                  <a:lnTo>
                    <a:pt x="91" y="6"/>
                  </a:lnTo>
                  <a:lnTo>
                    <a:pt x="88" y="5"/>
                  </a:lnTo>
                  <a:lnTo>
                    <a:pt x="84" y="4"/>
                  </a:lnTo>
                  <a:lnTo>
                    <a:pt x="81" y="3"/>
                  </a:lnTo>
                  <a:lnTo>
                    <a:pt x="77" y="2"/>
                  </a:lnTo>
                  <a:lnTo>
                    <a:pt x="72" y="1"/>
                  </a:lnTo>
                  <a:lnTo>
                    <a:pt x="5" y="0"/>
                  </a:lnTo>
                  <a:lnTo>
                    <a:pt x="5" y="8"/>
                  </a:lnTo>
                  <a:lnTo>
                    <a:pt x="3" y="22"/>
                  </a:lnTo>
                  <a:lnTo>
                    <a:pt x="2" y="36"/>
                  </a:lnTo>
                  <a:lnTo>
                    <a:pt x="1" y="50"/>
                  </a:lnTo>
                  <a:lnTo>
                    <a:pt x="1" y="64"/>
                  </a:lnTo>
                  <a:lnTo>
                    <a:pt x="0" y="79"/>
                  </a:lnTo>
                  <a:lnTo>
                    <a:pt x="0" y="94"/>
                  </a:lnTo>
                  <a:lnTo>
                    <a:pt x="1" y="10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0" name="Freeform 485"/>
            <p:cNvSpPr>
              <a:spLocks/>
            </p:cNvSpPr>
            <p:nvPr/>
          </p:nvSpPr>
          <p:spPr bwMode="auto">
            <a:xfrm>
              <a:off x="4324" y="3214"/>
              <a:ext cx="140" cy="55"/>
            </a:xfrm>
            <a:custGeom>
              <a:avLst/>
              <a:gdLst>
                <a:gd name="T0" fmla="*/ 79 w 140"/>
                <a:gd name="T1" fmla="*/ 31 h 55"/>
                <a:gd name="T2" fmla="*/ 71 w 140"/>
                <a:gd name="T3" fmla="*/ 19 h 55"/>
                <a:gd name="T4" fmla="*/ 68 w 140"/>
                <a:gd name="T5" fmla="*/ 15 h 55"/>
                <a:gd name="T6" fmla="*/ 62 w 140"/>
                <a:gd name="T7" fmla="*/ 13 h 55"/>
                <a:gd name="T8" fmla="*/ 54 w 140"/>
                <a:gd name="T9" fmla="*/ 10 h 55"/>
                <a:gd name="T10" fmla="*/ 27 w 140"/>
                <a:gd name="T11" fmla="*/ 9 h 55"/>
                <a:gd name="T12" fmla="*/ 18 w 140"/>
                <a:gd name="T13" fmla="*/ 13 h 55"/>
                <a:gd name="T14" fmla="*/ 13 w 140"/>
                <a:gd name="T15" fmla="*/ 23 h 55"/>
                <a:gd name="T16" fmla="*/ 9 w 140"/>
                <a:gd name="T17" fmla="*/ 34 h 55"/>
                <a:gd name="T18" fmla="*/ 5 w 140"/>
                <a:gd name="T19" fmla="*/ 44 h 55"/>
                <a:gd name="T20" fmla="*/ 4 w 140"/>
                <a:gd name="T21" fmla="*/ 53 h 55"/>
                <a:gd name="T22" fmla="*/ 3 w 140"/>
                <a:gd name="T23" fmla="*/ 54 h 55"/>
                <a:gd name="T24" fmla="*/ 1 w 140"/>
                <a:gd name="T25" fmla="*/ 54 h 55"/>
                <a:gd name="T26" fmla="*/ 0 w 140"/>
                <a:gd name="T27" fmla="*/ 53 h 55"/>
                <a:gd name="T28" fmla="*/ 0 w 140"/>
                <a:gd name="T29" fmla="*/ 51 h 55"/>
                <a:gd name="T30" fmla="*/ 1 w 140"/>
                <a:gd name="T31" fmla="*/ 43 h 55"/>
                <a:gd name="T32" fmla="*/ 5 w 140"/>
                <a:gd name="T33" fmla="*/ 28 h 55"/>
                <a:gd name="T34" fmla="*/ 11 w 140"/>
                <a:gd name="T35" fmla="*/ 14 h 55"/>
                <a:gd name="T36" fmla="*/ 18 w 140"/>
                <a:gd name="T37" fmla="*/ 0 h 55"/>
                <a:gd name="T38" fmla="*/ 38 w 140"/>
                <a:gd name="T39" fmla="*/ 0 h 55"/>
                <a:gd name="T40" fmla="*/ 60 w 140"/>
                <a:gd name="T41" fmla="*/ 1 h 55"/>
                <a:gd name="T42" fmla="*/ 64 w 140"/>
                <a:gd name="T43" fmla="*/ 2 h 55"/>
                <a:gd name="T44" fmla="*/ 69 w 140"/>
                <a:gd name="T45" fmla="*/ 5 h 55"/>
                <a:gd name="T46" fmla="*/ 73 w 140"/>
                <a:gd name="T47" fmla="*/ 9 h 55"/>
                <a:gd name="T48" fmla="*/ 75 w 140"/>
                <a:gd name="T49" fmla="*/ 14 h 55"/>
                <a:gd name="T50" fmla="*/ 76 w 140"/>
                <a:gd name="T51" fmla="*/ 16 h 55"/>
                <a:gd name="T52" fmla="*/ 131 w 140"/>
                <a:gd name="T53" fmla="*/ 21 h 55"/>
                <a:gd name="T54" fmla="*/ 119 w 140"/>
                <a:gd name="T55" fmla="*/ 23 h 55"/>
                <a:gd name="T56" fmla="*/ 135 w 140"/>
                <a:gd name="T57" fmla="*/ 27 h 55"/>
                <a:gd name="T58" fmla="*/ 139 w 140"/>
                <a:gd name="T59" fmla="*/ 38 h 55"/>
                <a:gd name="T60" fmla="*/ 122 w 140"/>
                <a:gd name="T61" fmla="*/ 44 h 55"/>
                <a:gd name="T62" fmla="*/ 112 w 140"/>
                <a:gd name="T63" fmla="*/ 50 h 55"/>
                <a:gd name="T64" fmla="*/ 92 w 140"/>
                <a:gd name="T65" fmla="*/ 46 h 55"/>
                <a:gd name="T66" fmla="*/ 82 w 140"/>
                <a:gd name="T67" fmla="*/ 38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0"/>
                <a:gd name="T103" fmla="*/ 0 h 55"/>
                <a:gd name="T104" fmla="*/ 140 w 140"/>
                <a:gd name="T105" fmla="*/ 55 h 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0" h="55">
                  <a:moveTo>
                    <a:pt x="81" y="35"/>
                  </a:moveTo>
                  <a:lnTo>
                    <a:pt x="79" y="31"/>
                  </a:lnTo>
                  <a:lnTo>
                    <a:pt x="76" y="24"/>
                  </a:lnTo>
                  <a:lnTo>
                    <a:pt x="71" y="19"/>
                  </a:lnTo>
                  <a:lnTo>
                    <a:pt x="69" y="16"/>
                  </a:lnTo>
                  <a:lnTo>
                    <a:pt x="68" y="15"/>
                  </a:lnTo>
                  <a:lnTo>
                    <a:pt x="65" y="13"/>
                  </a:lnTo>
                  <a:lnTo>
                    <a:pt x="62" y="13"/>
                  </a:lnTo>
                  <a:lnTo>
                    <a:pt x="58" y="11"/>
                  </a:lnTo>
                  <a:lnTo>
                    <a:pt x="54" y="10"/>
                  </a:lnTo>
                  <a:lnTo>
                    <a:pt x="43" y="9"/>
                  </a:lnTo>
                  <a:lnTo>
                    <a:pt x="27" y="9"/>
                  </a:lnTo>
                  <a:lnTo>
                    <a:pt x="21" y="11"/>
                  </a:lnTo>
                  <a:lnTo>
                    <a:pt x="18" y="13"/>
                  </a:lnTo>
                  <a:lnTo>
                    <a:pt x="16" y="19"/>
                  </a:lnTo>
                  <a:lnTo>
                    <a:pt x="13" y="23"/>
                  </a:lnTo>
                  <a:lnTo>
                    <a:pt x="11" y="28"/>
                  </a:lnTo>
                  <a:lnTo>
                    <a:pt x="9" y="34"/>
                  </a:lnTo>
                  <a:lnTo>
                    <a:pt x="7" y="39"/>
                  </a:lnTo>
                  <a:lnTo>
                    <a:pt x="5" y="44"/>
                  </a:lnTo>
                  <a:lnTo>
                    <a:pt x="5" y="51"/>
                  </a:lnTo>
                  <a:lnTo>
                    <a:pt x="4" y="53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1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1" y="43"/>
                  </a:lnTo>
                  <a:lnTo>
                    <a:pt x="3" y="36"/>
                  </a:lnTo>
                  <a:lnTo>
                    <a:pt x="5" y="28"/>
                  </a:lnTo>
                  <a:lnTo>
                    <a:pt x="8" y="20"/>
                  </a:lnTo>
                  <a:lnTo>
                    <a:pt x="11" y="14"/>
                  </a:lnTo>
                  <a:lnTo>
                    <a:pt x="15" y="7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4" y="2"/>
                  </a:lnTo>
                  <a:lnTo>
                    <a:pt x="66" y="4"/>
                  </a:lnTo>
                  <a:lnTo>
                    <a:pt x="69" y="5"/>
                  </a:lnTo>
                  <a:lnTo>
                    <a:pt x="71" y="7"/>
                  </a:lnTo>
                  <a:lnTo>
                    <a:pt x="73" y="9"/>
                  </a:lnTo>
                  <a:lnTo>
                    <a:pt x="74" y="12"/>
                  </a:lnTo>
                  <a:lnTo>
                    <a:pt x="75" y="14"/>
                  </a:lnTo>
                  <a:lnTo>
                    <a:pt x="76" y="16"/>
                  </a:lnTo>
                  <a:lnTo>
                    <a:pt x="78" y="21"/>
                  </a:lnTo>
                  <a:lnTo>
                    <a:pt x="131" y="21"/>
                  </a:lnTo>
                  <a:lnTo>
                    <a:pt x="130" y="23"/>
                  </a:lnTo>
                  <a:lnTo>
                    <a:pt x="119" y="23"/>
                  </a:lnTo>
                  <a:lnTo>
                    <a:pt x="119" y="27"/>
                  </a:lnTo>
                  <a:lnTo>
                    <a:pt x="135" y="27"/>
                  </a:lnTo>
                  <a:lnTo>
                    <a:pt x="138" y="27"/>
                  </a:lnTo>
                  <a:lnTo>
                    <a:pt x="139" y="38"/>
                  </a:lnTo>
                  <a:lnTo>
                    <a:pt x="135" y="44"/>
                  </a:lnTo>
                  <a:lnTo>
                    <a:pt x="122" y="44"/>
                  </a:lnTo>
                  <a:lnTo>
                    <a:pt x="119" y="44"/>
                  </a:lnTo>
                  <a:lnTo>
                    <a:pt x="112" y="50"/>
                  </a:lnTo>
                  <a:lnTo>
                    <a:pt x="92" y="50"/>
                  </a:lnTo>
                  <a:lnTo>
                    <a:pt x="92" y="46"/>
                  </a:lnTo>
                  <a:lnTo>
                    <a:pt x="84" y="46"/>
                  </a:lnTo>
                  <a:lnTo>
                    <a:pt x="82" y="38"/>
                  </a:lnTo>
                  <a:lnTo>
                    <a:pt x="81" y="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1" name="Freeform 486"/>
            <p:cNvSpPr>
              <a:spLocks/>
            </p:cNvSpPr>
            <p:nvPr/>
          </p:nvSpPr>
          <p:spPr bwMode="auto">
            <a:xfrm>
              <a:off x="4324" y="3214"/>
              <a:ext cx="140" cy="55"/>
            </a:xfrm>
            <a:custGeom>
              <a:avLst/>
              <a:gdLst>
                <a:gd name="T0" fmla="*/ 79 w 140"/>
                <a:gd name="T1" fmla="*/ 31 h 55"/>
                <a:gd name="T2" fmla="*/ 71 w 140"/>
                <a:gd name="T3" fmla="*/ 19 h 55"/>
                <a:gd name="T4" fmla="*/ 68 w 140"/>
                <a:gd name="T5" fmla="*/ 15 h 55"/>
                <a:gd name="T6" fmla="*/ 62 w 140"/>
                <a:gd name="T7" fmla="*/ 13 h 55"/>
                <a:gd name="T8" fmla="*/ 54 w 140"/>
                <a:gd name="T9" fmla="*/ 10 h 55"/>
                <a:gd name="T10" fmla="*/ 27 w 140"/>
                <a:gd name="T11" fmla="*/ 9 h 55"/>
                <a:gd name="T12" fmla="*/ 18 w 140"/>
                <a:gd name="T13" fmla="*/ 13 h 55"/>
                <a:gd name="T14" fmla="*/ 13 w 140"/>
                <a:gd name="T15" fmla="*/ 23 h 55"/>
                <a:gd name="T16" fmla="*/ 9 w 140"/>
                <a:gd name="T17" fmla="*/ 34 h 55"/>
                <a:gd name="T18" fmla="*/ 5 w 140"/>
                <a:gd name="T19" fmla="*/ 44 h 55"/>
                <a:gd name="T20" fmla="*/ 4 w 140"/>
                <a:gd name="T21" fmla="*/ 53 h 55"/>
                <a:gd name="T22" fmla="*/ 3 w 140"/>
                <a:gd name="T23" fmla="*/ 54 h 55"/>
                <a:gd name="T24" fmla="*/ 1 w 140"/>
                <a:gd name="T25" fmla="*/ 54 h 55"/>
                <a:gd name="T26" fmla="*/ 0 w 140"/>
                <a:gd name="T27" fmla="*/ 53 h 55"/>
                <a:gd name="T28" fmla="*/ 0 w 140"/>
                <a:gd name="T29" fmla="*/ 51 h 55"/>
                <a:gd name="T30" fmla="*/ 1 w 140"/>
                <a:gd name="T31" fmla="*/ 43 h 55"/>
                <a:gd name="T32" fmla="*/ 5 w 140"/>
                <a:gd name="T33" fmla="*/ 28 h 55"/>
                <a:gd name="T34" fmla="*/ 11 w 140"/>
                <a:gd name="T35" fmla="*/ 14 h 55"/>
                <a:gd name="T36" fmla="*/ 18 w 140"/>
                <a:gd name="T37" fmla="*/ 0 h 55"/>
                <a:gd name="T38" fmla="*/ 38 w 140"/>
                <a:gd name="T39" fmla="*/ 0 h 55"/>
                <a:gd name="T40" fmla="*/ 60 w 140"/>
                <a:gd name="T41" fmla="*/ 1 h 55"/>
                <a:gd name="T42" fmla="*/ 64 w 140"/>
                <a:gd name="T43" fmla="*/ 2 h 55"/>
                <a:gd name="T44" fmla="*/ 69 w 140"/>
                <a:gd name="T45" fmla="*/ 5 h 55"/>
                <a:gd name="T46" fmla="*/ 73 w 140"/>
                <a:gd name="T47" fmla="*/ 9 h 55"/>
                <a:gd name="T48" fmla="*/ 75 w 140"/>
                <a:gd name="T49" fmla="*/ 14 h 55"/>
                <a:gd name="T50" fmla="*/ 76 w 140"/>
                <a:gd name="T51" fmla="*/ 16 h 55"/>
                <a:gd name="T52" fmla="*/ 131 w 140"/>
                <a:gd name="T53" fmla="*/ 21 h 55"/>
                <a:gd name="T54" fmla="*/ 119 w 140"/>
                <a:gd name="T55" fmla="*/ 23 h 55"/>
                <a:gd name="T56" fmla="*/ 135 w 140"/>
                <a:gd name="T57" fmla="*/ 27 h 55"/>
                <a:gd name="T58" fmla="*/ 139 w 140"/>
                <a:gd name="T59" fmla="*/ 38 h 55"/>
                <a:gd name="T60" fmla="*/ 122 w 140"/>
                <a:gd name="T61" fmla="*/ 44 h 55"/>
                <a:gd name="T62" fmla="*/ 112 w 140"/>
                <a:gd name="T63" fmla="*/ 50 h 55"/>
                <a:gd name="T64" fmla="*/ 92 w 140"/>
                <a:gd name="T65" fmla="*/ 46 h 55"/>
                <a:gd name="T66" fmla="*/ 82 w 140"/>
                <a:gd name="T67" fmla="*/ 38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0"/>
                <a:gd name="T103" fmla="*/ 0 h 55"/>
                <a:gd name="T104" fmla="*/ 140 w 140"/>
                <a:gd name="T105" fmla="*/ 55 h 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0" h="55">
                  <a:moveTo>
                    <a:pt x="81" y="35"/>
                  </a:moveTo>
                  <a:lnTo>
                    <a:pt x="79" y="31"/>
                  </a:lnTo>
                  <a:lnTo>
                    <a:pt x="76" y="24"/>
                  </a:lnTo>
                  <a:lnTo>
                    <a:pt x="71" y="19"/>
                  </a:lnTo>
                  <a:lnTo>
                    <a:pt x="69" y="16"/>
                  </a:lnTo>
                  <a:lnTo>
                    <a:pt x="68" y="15"/>
                  </a:lnTo>
                  <a:lnTo>
                    <a:pt x="65" y="13"/>
                  </a:lnTo>
                  <a:lnTo>
                    <a:pt x="62" y="13"/>
                  </a:lnTo>
                  <a:lnTo>
                    <a:pt x="58" y="11"/>
                  </a:lnTo>
                  <a:lnTo>
                    <a:pt x="54" y="10"/>
                  </a:lnTo>
                  <a:lnTo>
                    <a:pt x="43" y="9"/>
                  </a:lnTo>
                  <a:lnTo>
                    <a:pt x="27" y="9"/>
                  </a:lnTo>
                  <a:lnTo>
                    <a:pt x="21" y="11"/>
                  </a:lnTo>
                  <a:lnTo>
                    <a:pt x="18" y="13"/>
                  </a:lnTo>
                  <a:lnTo>
                    <a:pt x="16" y="19"/>
                  </a:lnTo>
                  <a:lnTo>
                    <a:pt x="13" y="23"/>
                  </a:lnTo>
                  <a:lnTo>
                    <a:pt x="11" y="28"/>
                  </a:lnTo>
                  <a:lnTo>
                    <a:pt x="9" y="34"/>
                  </a:lnTo>
                  <a:lnTo>
                    <a:pt x="7" y="39"/>
                  </a:lnTo>
                  <a:lnTo>
                    <a:pt x="5" y="44"/>
                  </a:lnTo>
                  <a:lnTo>
                    <a:pt x="5" y="51"/>
                  </a:lnTo>
                  <a:lnTo>
                    <a:pt x="4" y="53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1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1" y="43"/>
                  </a:lnTo>
                  <a:lnTo>
                    <a:pt x="3" y="36"/>
                  </a:lnTo>
                  <a:lnTo>
                    <a:pt x="5" y="28"/>
                  </a:lnTo>
                  <a:lnTo>
                    <a:pt x="8" y="20"/>
                  </a:lnTo>
                  <a:lnTo>
                    <a:pt x="11" y="14"/>
                  </a:lnTo>
                  <a:lnTo>
                    <a:pt x="15" y="7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4" y="2"/>
                  </a:lnTo>
                  <a:lnTo>
                    <a:pt x="66" y="4"/>
                  </a:lnTo>
                  <a:lnTo>
                    <a:pt x="69" y="5"/>
                  </a:lnTo>
                  <a:lnTo>
                    <a:pt x="71" y="7"/>
                  </a:lnTo>
                  <a:lnTo>
                    <a:pt x="73" y="9"/>
                  </a:lnTo>
                  <a:lnTo>
                    <a:pt x="74" y="12"/>
                  </a:lnTo>
                  <a:lnTo>
                    <a:pt x="75" y="14"/>
                  </a:lnTo>
                  <a:lnTo>
                    <a:pt x="76" y="16"/>
                  </a:lnTo>
                  <a:lnTo>
                    <a:pt x="78" y="21"/>
                  </a:lnTo>
                  <a:lnTo>
                    <a:pt x="131" y="21"/>
                  </a:lnTo>
                  <a:lnTo>
                    <a:pt x="130" y="23"/>
                  </a:lnTo>
                  <a:lnTo>
                    <a:pt x="119" y="23"/>
                  </a:lnTo>
                  <a:lnTo>
                    <a:pt x="119" y="27"/>
                  </a:lnTo>
                  <a:lnTo>
                    <a:pt x="135" y="27"/>
                  </a:lnTo>
                  <a:lnTo>
                    <a:pt x="138" y="27"/>
                  </a:lnTo>
                  <a:lnTo>
                    <a:pt x="139" y="38"/>
                  </a:lnTo>
                  <a:lnTo>
                    <a:pt x="135" y="44"/>
                  </a:lnTo>
                  <a:lnTo>
                    <a:pt x="122" y="44"/>
                  </a:lnTo>
                  <a:lnTo>
                    <a:pt x="119" y="44"/>
                  </a:lnTo>
                  <a:lnTo>
                    <a:pt x="112" y="50"/>
                  </a:lnTo>
                  <a:lnTo>
                    <a:pt x="92" y="50"/>
                  </a:lnTo>
                  <a:lnTo>
                    <a:pt x="92" y="46"/>
                  </a:lnTo>
                  <a:lnTo>
                    <a:pt x="84" y="46"/>
                  </a:lnTo>
                  <a:lnTo>
                    <a:pt x="82" y="38"/>
                  </a:lnTo>
                  <a:lnTo>
                    <a:pt x="81" y="3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2" name="Freeform 487"/>
            <p:cNvSpPr>
              <a:spLocks/>
            </p:cNvSpPr>
            <p:nvPr/>
          </p:nvSpPr>
          <p:spPr bwMode="auto">
            <a:xfrm>
              <a:off x="4429" y="3115"/>
              <a:ext cx="26" cy="63"/>
            </a:xfrm>
            <a:custGeom>
              <a:avLst/>
              <a:gdLst>
                <a:gd name="T0" fmla="*/ 25 w 26"/>
                <a:gd name="T1" fmla="*/ 62 h 63"/>
                <a:gd name="T2" fmla="*/ 23 w 26"/>
                <a:gd name="T3" fmla="*/ 60 h 63"/>
                <a:gd name="T4" fmla="*/ 22 w 26"/>
                <a:gd name="T5" fmla="*/ 52 h 63"/>
                <a:gd name="T6" fmla="*/ 17 w 26"/>
                <a:gd name="T7" fmla="*/ 34 h 63"/>
                <a:gd name="T8" fmla="*/ 11 w 26"/>
                <a:gd name="T9" fmla="*/ 16 h 63"/>
                <a:gd name="T10" fmla="*/ 4 w 26"/>
                <a:gd name="T11" fmla="*/ 0 h 63"/>
                <a:gd name="T12" fmla="*/ 0 w 26"/>
                <a:gd name="T13" fmla="*/ 2 h 63"/>
                <a:gd name="T14" fmla="*/ 13 w 26"/>
                <a:gd name="T15" fmla="*/ 60 h 63"/>
                <a:gd name="T16" fmla="*/ 25 w 26"/>
                <a:gd name="T17" fmla="*/ 62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63"/>
                <a:gd name="T29" fmla="*/ 26 w 26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63">
                  <a:moveTo>
                    <a:pt x="25" y="62"/>
                  </a:moveTo>
                  <a:lnTo>
                    <a:pt x="23" y="60"/>
                  </a:lnTo>
                  <a:lnTo>
                    <a:pt x="22" y="52"/>
                  </a:lnTo>
                  <a:lnTo>
                    <a:pt x="17" y="34"/>
                  </a:lnTo>
                  <a:lnTo>
                    <a:pt x="11" y="16"/>
                  </a:lnTo>
                  <a:lnTo>
                    <a:pt x="4" y="0"/>
                  </a:lnTo>
                  <a:lnTo>
                    <a:pt x="0" y="2"/>
                  </a:lnTo>
                  <a:lnTo>
                    <a:pt x="13" y="60"/>
                  </a:lnTo>
                  <a:lnTo>
                    <a:pt x="25" y="62"/>
                  </a:ln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3" name="Freeform 488"/>
            <p:cNvSpPr>
              <a:spLocks/>
            </p:cNvSpPr>
            <p:nvPr/>
          </p:nvSpPr>
          <p:spPr bwMode="auto">
            <a:xfrm>
              <a:off x="4429" y="3115"/>
              <a:ext cx="26" cy="63"/>
            </a:xfrm>
            <a:custGeom>
              <a:avLst/>
              <a:gdLst>
                <a:gd name="T0" fmla="*/ 25 w 26"/>
                <a:gd name="T1" fmla="*/ 62 h 63"/>
                <a:gd name="T2" fmla="*/ 23 w 26"/>
                <a:gd name="T3" fmla="*/ 60 h 63"/>
                <a:gd name="T4" fmla="*/ 22 w 26"/>
                <a:gd name="T5" fmla="*/ 52 h 63"/>
                <a:gd name="T6" fmla="*/ 17 w 26"/>
                <a:gd name="T7" fmla="*/ 34 h 63"/>
                <a:gd name="T8" fmla="*/ 11 w 26"/>
                <a:gd name="T9" fmla="*/ 16 h 63"/>
                <a:gd name="T10" fmla="*/ 4 w 26"/>
                <a:gd name="T11" fmla="*/ 0 h 63"/>
                <a:gd name="T12" fmla="*/ 0 w 26"/>
                <a:gd name="T13" fmla="*/ 2 h 63"/>
                <a:gd name="T14" fmla="*/ 13 w 26"/>
                <a:gd name="T15" fmla="*/ 60 h 63"/>
                <a:gd name="T16" fmla="*/ 25 w 26"/>
                <a:gd name="T17" fmla="*/ 62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63"/>
                <a:gd name="T29" fmla="*/ 26 w 26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63">
                  <a:moveTo>
                    <a:pt x="25" y="62"/>
                  </a:moveTo>
                  <a:lnTo>
                    <a:pt x="23" y="60"/>
                  </a:lnTo>
                  <a:lnTo>
                    <a:pt x="22" y="52"/>
                  </a:lnTo>
                  <a:lnTo>
                    <a:pt x="17" y="34"/>
                  </a:lnTo>
                  <a:lnTo>
                    <a:pt x="11" y="16"/>
                  </a:lnTo>
                  <a:lnTo>
                    <a:pt x="4" y="0"/>
                  </a:lnTo>
                  <a:lnTo>
                    <a:pt x="0" y="2"/>
                  </a:lnTo>
                  <a:lnTo>
                    <a:pt x="13" y="60"/>
                  </a:lnTo>
                  <a:lnTo>
                    <a:pt x="25" y="6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4" name="Freeform 489"/>
            <p:cNvSpPr>
              <a:spLocks/>
            </p:cNvSpPr>
            <p:nvPr/>
          </p:nvSpPr>
          <p:spPr bwMode="auto">
            <a:xfrm>
              <a:off x="4370" y="3124"/>
              <a:ext cx="62" cy="47"/>
            </a:xfrm>
            <a:custGeom>
              <a:avLst/>
              <a:gdLst>
                <a:gd name="T0" fmla="*/ 5 w 62"/>
                <a:gd name="T1" fmla="*/ 41 h 47"/>
                <a:gd name="T2" fmla="*/ 3 w 62"/>
                <a:gd name="T3" fmla="*/ 40 h 47"/>
                <a:gd name="T4" fmla="*/ 1 w 62"/>
                <a:gd name="T5" fmla="*/ 37 h 47"/>
                <a:gd name="T6" fmla="*/ 1 w 62"/>
                <a:gd name="T7" fmla="*/ 35 h 47"/>
                <a:gd name="T8" fmla="*/ 0 w 62"/>
                <a:gd name="T9" fmla="*/ 6 h 47"/>
                <a:gd name="T10" fmla="*/ 1 w 62"/>
                <a:gd name="T11" fmla="*/ 4 h 47"/>
                <a:gd name="T12" fmla="*/ 1 w 62"/>
                <a:gd name="T13" fmla="*/ 2 h 47"/>
                <a:gd name="T14" fmla="*/ 3 w 62"/>
                <a:gd name="T15" fmla="*/ 0 h 47"/>
                <a:gd name="T16" fmla="*/ 4 w 62"/>
                <a:gd name="T17" fmla="*/ 0 h 47"/>
                <a:gd name="T18" fmla="*/ 46 w 62"/>
                <a:gd name="T19" fmla="*/ 0 h 47"/>
                <a:gd name="T20" fmla="*/ 47 w 62"/>
                <a:gd name="T21" fmla="*/ 0 h 47"/>
                <a:gd name="T22" fmla="*/ 48 w 62"/>
                <a:gd name="T23" fmla="*/ 1 h 47"/>
                <a:gd name="T24" fmla="*/ 49 w 62"/>
                <a:gd name="T25" fmla="*/ 2 h 47"/>
                <a:gd name="T26" fmla="*/ 50 w 62"/>
                <a:gd name="T27" fmla="*/ 4 h 47"/>
                <a:gd name="T28" fmla="*/ 50 w 62"/>
                <a:gd name="T29" fmla="*/ 5 h 47"/>
                <a:gd name="T30" fmla="*/ 50 w 62"/>
                <a:gd name="T31" fmla="*/ 6 h 47"/>
                <a:gd name="T32" fmla="*/ 61 w 62"/>
                <a:gd name="T33" fmla="*/ 41 h 47"/>
                <a:gd name="T34" fmla="*/ 61 w 62"/>
                <a:gd name="T35" fmla="*/ 43 h 47"/>
                <a:gd name="T36" fmla="*/ 61 w 62"/>
                <a:gd name="T37" fmla="*/ 44 h 47"/>
                <a:gd name="T38" fmla="*/ 61 w 62"/>
                <a:gd name="T39" fmla="*/ 45 h 47"/>
                <a:gd name="T40" fmla="*/ 59 w 62"/>
                <a:gd name="T41" fmla="*/ 45 h 47"/>
                <a:gd name="T42" fmla="*/ 58 w 62"/>
                <a:gd name="T43" fmla="*/ 46 h 47"/>
                <a:gd name="T44" fmla="*/ 58 w 62"/>
                <a:gd name="T45" fmla="*/ 46 h 47"/>
                <a:gd name="T46" fmla="*/ 56 w 62"/>
                <a:gd name="T47" fmla="*/ 46 h 47"/>
                <a:gd name="T48" fmla="*/ 5 w 62"/>
                <a:gd name="T49" fmla="*/ 41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47"/>
                <a:gd name="T77" fmla="*/ 62 w 62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47">
                  <a:moveTo>
                    <a:pt x="5" y="41"/>
                  </a:moveTo>
                  <a:lnTo>
                    <a:pt x="3" y="40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49" y="2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61" y="41"/>
                  </a:lnTo>
                  <a:lnTo>
                    <a:pt x="61" y="43"/>
                  </a:lnTo>
                  <a:lnTo>
                    <a:pt x="61" y="44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8" y="46"/>
                  </a:lnTo>
                  <a:lnTo>
                    <a:pt x="56" y="46"/>
                  </a:lnTo>
                  <a:lnTo>
                    <a:pt x="5" y="41"/>
                  </a:ln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5" name="Freeform 490"/>
            <p:cNvSpPr>
              <a:spLocks/>
            </p:cNvSpPr>
            <p:nvPr/>
          </p:nvSpPr>
          <p:spPr bwMode="auto">
            <a:xfrm>
              <a:off x="4370" y="3124"/>
              <a:ext cx="62" cy="47"/>
            </a:xfrm>
            <a:custGeom>
              <a:avLst/>
              <a:gdLst>
                <a:gd name="T0" fmla="*/ 5 w 62"/>
                <a:gd name="T1" fmla="*/ 41 h 47"/>
                <a:gd name="T2" fmla="*/ 3 w 62"/>
                <a:gd name="T3" fmla="*/ 40 h 47"/>
                <a:gd name="T4" fmla="*/ 1 w 62"/>
                <a:gd name="T5" fmla="*/ 37 h 47"/>
                <a:gd name="T6" fmla="*/ 1 w 62"/>
                <a:gd name="T7" fmla="*/ 35 h 47"/>
                <a:gd name="T8" fmla="*/ 0 w 62"/>
                <a:gd name="T9" fmla="*/ 6 h 47"/>
                <a:gd name="T10" fmla="*/ 1 w 62"/>
                <a:gd name="T11" fmla="*/ 4 h 47"/>
                <a:gd name="T12" fmla="*/ 1 w 62"/>
                <a:gd name="T13" fmla="*/ 2 h 47"/>
                <a:gd name="T14" fmla="*/ 3 w 62"/>
                <a:gd name="T15" fmla="*/ 0 h 47"/>
                <a:gd name="T16" fmla="*/ 4 w 62"/>
                <a:gd name="T17" fmla="*/ 0 h 47"/>
                <a:gd name="T18" fmla="*/ 46 w 62"/>
                <a:gd name="T19" fmla="*/ 0 h 47"/>
                <a:gd name="T20" fmla="*/ 47 w 62"/>
                <a:gd name="T21" fmla="*/ 0 h 47"/>
                <a:gd name="T22" fmla="*/ 48 w 62"/>
                <a:gd name="T23" fmla="*/ 1 h 47"/>
                <a:gd name="T24" fmla="*/ 49 w 62"/>
                <a:gd name="T25" fmla="*/ 2 h 47"/>
                <a:gd name="T26" fmla="*/ 50 w 62"/>
                <a:gd name="T27" fmla="*/ 4 h 47"/>
                <a:gd name="T28" fmla="*/ 50 w 62"/>
                <a:gd name="T29" fmla="*/ 5 h 47"/>
                <a:gd name="T30" fmla="*/ 50 w 62"/>
                <a:gd name="T31" fmla="*/ 6 h 47"/>
                <a:gd name="T32" fmla="*/ 61 w 62"/>
                <a:gd name="T33" fmla="*/ 41 h 47"/>
                <a:gd name="T34" fmla="*/ 61 w 62"/>
                <a:gd name="T35" fmla="*/ 43 h 47"/>
                <a:gd name="T36" fmla="*/ 61 w 62"/>
                <a:gd name="T37" fmla="*/ 44 h 47"/>
                <a:gd name="T38" fmla="*/ 61 w 62"/>
                <a:gd name="T39" fmla="*/ 45 h 47"/>
                <a:gd name="T40" fmla="*/ 59 w 62"/>
                <a:gd name="T41" fmla="*/ 45 h 47"/>
                <a:gd name="T42" fmla="*/ 58 w 62"/>
                <a:gd name="T43" fmla="*/ 46 h 47"/>
                <a:gd name="T44" fmla="*/ 58 w 62"/>
                <a:gd name="T45" fmla="*/ 46 h 47"/>
                <a:gd name="T46" fmla="*/ 56 w 62"/>
                <a:gd name="T47" fmla="*/ 46 h 47"/>
                <a:gd name="T48" fmla="*/ 5 w 62"/>
                <a:gd name="T49" fmla="*/ 41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47"/>
                <a:gd name="T77" fmla="*/ 62 w 62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47">
                  <a:moveTo>
                    <a:pt x="5" y="41"/>
                  </a:moveTo>
                  <a:lnTo>
                    <a:pt x="3" y="40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49" y="2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61" y="41"/>
                  </a:lnTo>
                  <a:lnTo>
                    <a:pt x="61" y="43"/>
                  </a:lnTo>
                  <a:lnTo>
                    <a:pt x="61" y="44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8" y="46"/>
                  </a:lnTo>
                  <a:lnTo>
                    <a:pt x="56" y="46"/>
                  </a:lnTo>
                  <a:lnTo>
                    <a:pt x="5" y="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6" name="Freeform 491"/>
            <p:cNvSpPr>
              <a:spLocks/>
            </p:cNvSpPr>
            <p:nvPr/>
          </p:nvSpPr>
          <p:spPr bwMode="auto">
            <a:xfrm>
              <a:off x="4344" y="3119"/>
              <a:ext cx="99" cy="96"/>
            </a:xfrm>
            <a:custGeom>
              <a:avLst/>
              <a:gdLst>
                <a:gd name="T0" fmla="*/ 98 w 99"/>
                <a:gd name="T1" fmla="*/ 95 h 96"/>
                <a:gd name="T2" fmla="*/ 98 w 99"/>
                <a:gd name="T3" fmla="*/ 65 h 96"/>
                <a:gd name="T4" fmla="*/ 83 w 99"/>
                <a:gd name="T5" fmla="*/ 8 h 96"/>
                <a:gd name="T6" fmla="*/ 81 w 99"/>
                <a:gd name="T7" fmla="*/ 5 h 96"/>
                <a:gd name="T8" fmla="*/ 79 w 99"/>
                <a:gd name="T9" fmla="*/ 4 h 96"/>
                <a:gd name="T10" fmla="*/ 77 w 99"/>
                <a:gd name="T11" fmla="*/ 2 h 96"/>
                <a:gd name="T12" fmla="*/ 75 w 99"/>
                <a:gd name="T13" fmla="*/ 1 h 96"/>
                <a:gd name="T14" fmla="*/ 73 w 99"/>
                <a:gd name="T15" fmla="*/ 0 h 96"/>
                <a:gd name="T16" fmla="*/ 70 w 99"/>
                <a:gd name="T17" fmla="*/ 0 h 96"/>
                <a:gd name="T18" fmla="*/ 70 w 99"/>
                <a:gd name="T19" fmla="*/ 0 h 96"/>
                <a:gd name="T20" fmla="*/ 0 w 99"/>
                <a:gd name="T21" fmla="*/ 0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96"/>
                <a:gd name="T35" fmla="*/ 99 w 99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96">
                  <a:moveTo>
                    <a:pt x="98" y="95"/>
                  </a:moveTo>
                  <a:lnTo>
                    <a:pt x="98" y="65"/>
                  </a:lnTo>
                  <a:lnTo>
                    <a:pt x="83" y="8"/>
                  </a:lnTo>
                  <a:lnTo>
                    <a:pt x="81" y="5"/>
                  </a:lnTo>
                  <a:lnTo>
                    <a:pt x="79" y="4"/>
                  </a:lnTo>
                  <a:lnTo>
                    <a:pt x="77" y="2"/>
                  </a:lnTo>
                  <a:lnTo>
                    <a:pt x="75" y="1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7" name="Freeform 492"/>
            <p:cNvSpPr>
              <a:spLocks/>
            </p:cNvSpPr>
            <p:nvPr/>
          </p:nvSpPr>
          <p:spPr bwMode="auto">
            <a:xfrm>
              <a:off x="4010" y="3232"/>
              <a:ext cx="56" cy="62"/>
            </a:xfrm>
            <a:custGeom>
              <a:avLst/>
              <a:gdLst>
                <a:gd name="T0" fmla="*/ 0 w 56"/>
                <a:gd name="T1" fmla="*/ 31 h 62"/>
                <a:gd name="T2" fmla="*/ 0 w 56"/>
                <a:gd name="T3" fmla="*/ 27 h 62"/>
                <a:gd name="T4" fmla="*/ 1 w 56"/>
                <a:gd name="T5" fmla="*/ 24 h 62"/>
                <a:gd name="T6" fmla="*/ 1 w 56"/>
                <a:gd name="T7" fmla="*/ 21 h 62"/>
                <a:gd name="T8" fmla="*/ 2 w 56"/>
                <a:gd name="T9" fmla="*/ 18 h 62"/>
                <a:gd name="T10" fmla="*/ 3 w 56"/>
                <a:gd name="T11" fmla="*/ 14 h 62"/>
                <a:gd name="T12" fmla="*/ 5 w 56"/>
                <a:gd name="T13" fmla="*/ 12 h 62"/>
                <a:gd name="T14" fmla="*/ 8 w 56"/>
                <a:gd name="T15" fmla="*/ 9 h 62"/>
                <a:gd name="T16" fmla="*/ 9 w 56"/>
                <a:gd name="T17" fmla="*/ 7 h 62"/>
                <a:gd name="T18" fmla="*/ 12 w 56"/>
                <a:gd name="T19" fmla="*/ 5 h 62"/>
                <a:gd name="T20" fmla="*/ 14 w 56"/>
                <a:gd name="T21" fmla="*/ 3 h 62"/>
                <a:gd name="T22" fmla="*/ 17 w 56"/>
                <a:gd name="T23" fmla="*/ 2 h 62"/>
                <a:gd name="T24" fmla="*/ 20 w 56"/>
                <a:gd name="T25" fmla="*/ 1 h 62"/>
                <a:gd name="T26" fmla="*/ 23 w 56"/>
                <a:gd name="T27" fmla="*/ 1 h 62"/>
                <a:gd name="T28" fmla="*/ 25 w 56"/>
                <a:gd name="T29" fmla="*/ 0 h 62"/>
                <a:gd name="T30" fmla="*/ 29 w 56"/>
                <a:gd name="T31" fmla="*/ 0 h 62"/>
                <a:gd name="T32" fmla="*/ 32 w 56"/>
                <a:gd name="T33" fmla="*/ 1 h 62"/>
                <a:gd name="T34" fmla="*/ 35 w 56"/>
                <a:gd name="T35" fmla="*/ 1 h 62"/>
                <a:gd name="T36" fmla="*/ 37 w 56"/>
                <a:gd name="T37" fmla="*/ 2 h 62"/>
                <a:gd name="T38" fmla="*/ 40 w 56"/>
                <a:gd name="T39" fmla="*/ 3 h 62"/>
                <a:gd name="T40" fmla="*/ 43 w 56"/>
                <a:gd name="T41" fmla="*/ 5 h 62"/>
                <a:gd name="T42" fmla="*/ 45 w 56"/>
                <a:gd name="T43" fmla="*/ 7 h 62"/>
                <a:gd name="T44" fmla="*/ 47 w 56"/>
                <a:gd name="T45" fmla="*/ 9 h 62"/>
                <a:gd name="T46" fmla="*/ 49 w 56"/>
                <a:gd name="T47" fmla="*/ 12 h 62"/>
                <a:gd name="T48" fmla="*/ 51 w 56"/>
                <a:gd name="T49" fmla="*/ 14 h 62"/>
                <a:gd name="T50" fmla="*/ 52 w 56"/>
                <a:gd name="T51" fmla="*/ 18 h 62"/>
                <a:gd name="T52" fmla="*/ 53 w 56"/>
                <a:gd name="T53" fmla="*/ 21 h 62"/>
                <a:gd name="T54" fmla="*/ 55 w 56"/>
                <a:gd name="T55" fmla="*/ 24 h 62"/>
                <a:gd name="T56" fmla="*/ 55 w 56"/>
                <a:gd name="T57" fmla="*/ 26 h 62"/>
                <a:gd name="T58" fmla="*/ 55 w 56"/>
                <a:gd name="T59" fmla="*/ 31 h 62"/>
                <a:gd name="T60" fmla="*/ 55 w 56"/>
                <a:gd name="T61" fmla="*/ 33 h 62"/>
                <a:gd name="T62" fmla="*/ 55 w 56"/>
                <a:gd name="T63" fmla="*/ 37 h 62"/>
                <a:gd name="T64" fmla="*/ 54 w 56"/>
                <a:gd name="T65" fmla="*/ 40 h 62"/>
                <a:gd name="T66" fmla="*/ 52 w 56"/>
                <a:gd name="T67" fmla="*/ 43 h 62"/>
                <a:gd name="T68" fmla="*/ 51 w 56"/>
                <a:gd name="T69" fmla="*/ 45 h 62"/>
                <a:gd name="T70" fmla="*/ 50 w 56"/>
                <a:gd name="T71" fmla="*/ 49 h 62"/>
                <a:gd name="T72" fmla="*/ 47 w 56"/>
                <a:gd name="T73" fmla="*/ 51 h 62"/>
                <a:gd name="T74" fmla="*/ 45 w 56"/>
                <a:gd name="T75" fmla="*/ 54 h 62"/>
                <a:gd name="T76" fmla="*/ 43 w 56"/>
                <a:gd name="T77" fmla="*/ 55 h 62"/>
                <a:gd name="T78" fmla="*/ 40 w 56"/>
                <a:gd name="T79" fmla="*/ 57 h 62"/>
                <a:gd name="T80" fmla="*/ 37 w 56"/>
                <a:gd name="T81" fmla="*/ 58 h 62"/>
                <a:gd name="T82" fmla="*/ 35 w 56"/>
                <a:gd name="T83" fmla="*/ 60 h 62"/>
                <a:gd name="T84" fmla="*/ 33 w 56"/>
                <a:gd name="T85" fmla="*/ 60 h 62"/>
                <a:gd name="T86" fmla="*/ 29 w 56"/>
                <a:gd name="T87" fmla="*/ 61 h 62"/>
                <a:gd name="T88" fmla="*/ 26 w 56"/>
                <a:gd name="T89" fmla="*/ 61 h 62"/>
                <a:gd name="T90" fmla="*/ 23 w 56"/>
                <a:gd name="T91" fmla="*/ 60 h 62"/>
                <a:gd name="T92" fmla="*/ 20 w 56"/>
                <a:gd name="T93" fmla="*/ 60 h 62"/>
                <a:gd name="T94" fmla="*/ 17 w 56"/>
                <a:gd name="T95" fmla="*/ 59 h 62"/>
                <a:gd name="T96" fmla="*/ 14 w 56"/>
                <a:gd name="T97" fmla="*/ 58 h 62"/>
                <a:gd name="T98" fmla="*/ 13 w 56"/>
                <a:gd name="T99" fmla="*/ 55 h 62"/>
                <a:gd name="T100" fmla="*/ 9 w 56"/>
                <a:gd name="T101" fmla="*/ 54 h 62"/>
                <a:gd name="T102" fmla="*/ 8 w 56"/>
                <a:gd name="T103" fmla="*/ 52 h 62"/>
                <a:gd name="T104" fmla="*/ 5 w 56"/>
                <a:gd name="T105" fmla="*/ 49 h 62"/>
                <a:gd name="T106" fmla="*/ 3 w 56"/>
                <a:gd name="T107" fmla="*/ 47 h 62"/>
                <a:gd name="T108" fmla="*/ 2 w 56"/>
                <a:gd name="T109" fmla="*/ 43 h 62"/>
                <a:gd name="T110" fmla="*/ 1 w 56"/>
                <a:gd name="T111" fmla="*/ 41 h 62"/>
                <a:gd name="T112" fmla="*/ 1 w 56"/>
                <a:gd name="T113" fmla="*/ 38 h 62"/>
                <a:gd name="T114" fmla="*/ 0 w 56"/>
                <a:gd name="T115" fmla="*/ 35 h 62"/>
                <a:gd name="T116" fmla="*/ 0 w 56"/>
                <a:gd name="T117" fmla="*/ 31 h 62"/>
                <a:gd name="T118" fmla="*/ 0 w 56"/>
                <a:gd name="T119" fmla="*/ 31 h 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"/>
                <a:gd name="T181" fmla="*/ 0 h 62"/>
                <a:gd name="T182" fmla="*/ 56 w 56"/>
                <a:gd name="T183" fmla="*/ 62 h 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" h="62">
                  <a:moveTo>
                    <a:pt x="0" y="31"/>
                  </a:moveTo>
                  <a:lnTo>
                    <a:pt x="0" y="27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8" y="9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5" y="1"/>
                  </a:lnTo>
                  <a:lnTo>
                    <a:pt x="37" y="2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5" y="7"/>
                  </a:lnTo>
                  <a:lnTo>
                    <a:pt x="47" y="9"/>
                  </a:lnTo>
                  <a:lnTo>
                    <a:pt x="49" y="12"/>
                  </a:lnTo>
                  <a:lnTo>
                    <a:pt x="51" y="14"/>
                  </a:lnTo>
                  <a:lnTo>
                    <a:pt x="52" y="18"/>
                  </a:lnTo>
                  <a:lnTo>
                    <a:pt x="53" y="21"/>
                  </a:lnTo>
                  <a:lnTo>
                    <a:pt x="55" y="24"/>
                  </a:lnTo>
                  <a:lnTo>
                    <a:pt x="55" y="26"/>
                  </a:lnTo>
                  <a:lnTo>
                    <a:pt x="55" y="31"/>
                  </a:lnTo>
                  <a:lnTo>
                    <a:pt x="55" y="33"/>
                  </a:lnTo>
                  <a:lnTo>
                    <a:pt x="55" y="37"/>
                  </a:lnTo>
                  <a:lnTo>
                    <a:pt x="54" y="40"/>
                  </a:lnTo>
                  <a:lnTo>
                    <a:pt x="52" y="43"/>
                  </a:lnTo>
                  <a:lnTo>
                    <a:pt x="51" y="45"/>
                  </a:lnTo>
                  <a:lnTo>
                    <a:pt x="50" y="49"/>
                  </a:lnTo>
                  <a:lnTo>
                    <a:pt x="47" y="51"/>
                  </a:lnTo>
                  <a:lnTo>
                    <a:pt x="45" y="54"/>
                  </a:lnTo>
                  <a:lnTo>
                    <a:pt x="43" y="55"/>
                  </a:lnTo>
                  <a:lnTo>
                    <a:pt x="40" y="57"/>
                  </a:lnTo>
                  <a:lnTo>
                    <a:pt x="37" y="58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29" y="61"/>
                  </a:lnTo>
                  <a:lnTo>
                    <a:pt x="26" y="61"/>
                  </a:lnTo>
                  <a:lnTo>
                    <a:pt x="23" y="60"/>
                  </a:lnTo>
                  <a:lnTo>
                    <a:pt x="20" y="60"/>
                  </a:lnTo>
                  <a:lnTo>
                    <a:pt x="17" y="59"/>
                  </a:lnTo>
                  <a:lnTo>
                    <a:pt x="14" y="58"/>
                  </a:lnTo>
                  <a:lnTo>
                    <a:pt x="13" y="55"/>
                  </a:lnTo>
                  <a:lnTo>
                    <a:pt x="9" y="54"/>
                  </a:lnTo>
                  <a:lnTo>
                    <a:pt x="8" y="52"/>
                  </a:lnTo>
                  <a:lnTo>
                    <a:pt x="5" y="49"/>
                  </a:lnTo>
                  <a:lnTo>
                    <a:pt x="3" y="47"/>
                  </a:lnTo>
                  <a:lnTo>
                    <a:pt x="2" y="43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8" name="Freeform 493"/>
            <p:cNvSpPr>
              <a:spLocks/>
            </p:cNvSpPr>
            <p:nvPr/>
          </p:nvSpPr>
          <p:spPr bwMode="auto">
            <a:xfrm>
              <a:off x="4010" y="3232"/>
              <a:ext cx="56" cy="62"/>
            </a:xfrm>
            <a:custGeom>
              <a:avLst/>
              <a:gdLst>
                <a:gd name="T0" fmla="*/ 0 w 56"/>
                <a:gd name="T1" fmla="*/ 31 h 62"/>
                <a:gd name="T2" fmla="*/ 0 w 56"/>
                <a:gd name="T3" fmla="*/ 27 h 62"/>
                <a:gd name="T4" fmla="*/ 1 w 56"/>
                <a:gd name="T5" fmla="*/ 24 h 62"/>
                <a:gd name="T6" fmla="*/ 1 w 56"/>
                <a:gd name="T7" fmla="*/ 21 h 62"/>
                <a:gd name="T8" fmla="*/ 2 w 56"/>
                <a:gd name="T9" fmla="*/ 18 h 62"/>
                <a:gd name="T10" fmla="*/ 3 w 56"/>
                <a:gd name="T11" fmla="*/ 14 h 62"/>
                <a:gd name="T12" fmla="*/ 5 w 56"/>
                <a:gd name="T13" fmla="*/ 12 h 62"/>
                <a:gd name="T14" fmla="*/ 8 w 56"/>
                <a:gd name="T15" fmla="*/ 9 h 62"/>
                <a:gd name="T16" fmla="*/ 9 w 56"/>
                <a:gd name="T17" fmla="*/ 7 h 62"/>
                <a:gd name="T18" fmla="*/ 12 w 56"/>
                <a:gd name="T19" fmla="*/ 5 h 62"/>
                <a:gd name="T20" fmla="*/ 14 w 56"/>
                <a:gd name="T21" fmla="*/ 3 h 62"/>
                <a:gd name="T22" fmla="*/ 17 w 56"/>
                <a:gd name="T23" fmla="*/ 2 h 62"/>
                <a:gd name="T24" fmla="*/ 20 w 56"/>
                <a:gd name="T25" fmla="*/ 1 h 62"/>
                <a:gd name="T26" fmla="*/ 23 w 56"/>
                <a:gd name="T27" fmla="*/ 1 h 62"/>
                <a:gd name="T28" fmla="*/ 25 w 56"/>
                <a:gd name="T29" fmla="*/ 0 h 62"/>
                <a:gd name="T30" fmla="*/ 29 w 56"/>
                <a:gd name="T31" fmla="*/ 0 h 62"/>
                <a:gd name="T32" fmla="*/ 32 w 56"/>
                <a:gd name="T33" fmla="*/ 1 h 62"/>
                <a:gd name="T34" fmla="*/ 35 w 56"/>
                <a:gd name="T35" fmla="*/ 1 h 62"/>
                <a:gd name="T36" fmla="*/ 37 w 56"/>
                <a:gd name="T37" fmla="*/ 2 h 62"/>
                <a:gd name="T38" fmla="*/ 40 w 56"/>
                <a:gd name="T39" fmla="*/ 3 h 62"/>
                <a:gd name="T40" fmla="*/ 43 w 56"/>
                <a:gd name="T41" fmla="*/ 5 h 62"/>
                <a:gd name="T42" fmla="*/ 45 w 56"/>
                <a:gd name="T43" fmla="*/ 7 h 62"/>
                <a:gd name="T44" fmla="*/ 47 w 56"/>
                <a:gd name="T45" fmla="*/ 9 h 62"/>
                <a:gd name="T46" fmla="*/ 49 w 56"/>
                <a:gd name="T47" fmla="*/ 12 h 62"/>
                <a:gd name="T48" fmla="*/ 51 w 56"/>
                <a:gd name="T49" fmla="*/ 14 h 62"/>
                <a:gd name="T50" fmla="*/ 52 w 56"/>
                <a:gd name="T51" fmla="*/ 18 h 62"/>
                <a:gd name="T52" fmla="*/ 53 w 56"/>
                <a:gd name="T53" fmla="*/ 21 h 62"/>
                <a:gd name="T54" fmla="*/ 55 w 56"/>
                <a:gd name="T55" fmla="*/ 24 h 62"/>
                <a:gd name="T56" fmla="*/ 55 w 56"/>
                <a:gd name="T57" fmla="*/ 26 h 62"/>
                <a:gd name="T58" fmla="*/ 55 w 56"/>
                <a:gd name="T59" fmla="*/ 31 h 62"/>
                <a:gd name="T60" fmla="*/ 55 w 56"/>
                <a:gd name="T61" fmla="*/ 33 h 62"/>
                <a:gd name="T62" fmla="*/ 55 w 56"/>
                <a:gd name="T63" fmla="*/ 37 h 62"/>
                <a:gd name="T64" fmla="*/ 54 w 56"/>
                <a:gd name="T65" fmla="*/ 40 h 62"/>
                <a:gd name="T66" fmla="*/ 52 w 56"/>
                <a:gd name="T67" fmla="*/ 43 h 62"/>
                <a:gd name="T68" fmla="*/ 51 w 56"/>
                <a:gd name="T69" fmla="*/ 45 h 62"/>
                <a:gd name="T70" fmla="*/ 50 w 56"/>
                <a:gd name="T71" fmla="*/ 49 h 62"/>
                <a:gd name="T72" fmla="*/ 47 w 56"/>
                <a:gd name="T73" fmla="*/ 51 h 62"/>
                <a:gd name="T74" fmla="*/ 45 w 56"/>
                <a:gd name="T75" fmla="*/ 54 h 62"/>
                <a:gd name="T76" fmla="*/ 43 w 56"/>
                <a:gd name="T77" fmla="*/ 55 h 62"/>
                <a:gd name="T78" fmla="*/ 40 w 56"/>
                <a:gd name="T79" fmla="*/ 57 h 62"/>
                <a:gd name="T80" fmla="*/ 37 w 56"/>
                <a:gd name="T81" fmla="*/ 58 h 62"/>
                <a:gd name="T82" fmla="*/ 35 w 56"/>
                <a:gd name="T83" fmla="*/ 60 h 62"/>
                <a:gd name="T84" fmla="*/ 33 w 56"/>
                <a:gd name="T85" fmla="*/ 60 h 62"/>
                <a:gd name="T86" fmla="*/ 29 w 56"/>
                <a:gd name="T87" fmla="*/ 61 h 62"/>
                <a:gd name="T88" fmla="*/ 26 w 56"/>
                <a:gd name="T89" fmla="*/ 61 h 62"/>
                <a:gd name="T90" fmla="*/ 23 w 56"/>
                <a:gd name="T91" fmla="*/ 60 h 62"/>
                <a:gd name="T92" fmla="*/ 20 w 56"/>
                <a:gd name="T93" fmla="*/ 60 h 62"/>
                <a:gd name="T94" fmla="*/ 17 w 56"/>
                <a:gd name="T95" fmla="*/ 59 h 62"/>
                <a:gd name="T96" fmla="*/ 14 w 56"/>
                <a:gd name="T97" fmla="*/ 58 h 62"/>
                <a:gd name="T98" fmla="*/ 13 w 56"/>
                <a:gd name="T99" fmla="*/ 55 h 62"/>
                <a:gd name="T100" fmla="*/ 9 w 56"/>
                <a:gd name="T101" fmla="*/ 54 h 62"/>
                <a:gd name="T102" fmla="*/ 8 w 56"/>
                <a:gd name="T103" fmla="*/ 52 h 62"/>
                <a:gd name="T104" fmla="*/ 5 w 56"/>
                <a:gd name="T105" fmla="*/ 49 h 62"/>
                <a:gd name="T106" fmla="*/ 3 w 56"/>
                <a:gd name="T107" fmla="*/ 47 h 62"/>
                <a:gd name="T108" fmla="*/ 2 w 56"/>
                <a:gd name="T109" fmla="*/ 43 h 62"/>
                <a:gd name="T110" fmla="*/ 1 w 56"/>
                <a:gd name="T111" fmla="*/ 41 h 62"/>
                <a:gd name="T112" fmla="*/ 1 w 56"/>
                <a:gd name="T113" fmla="*/ 38 h 62"/>
                <a:gd name="T114" fmla="*/ 0 w 56"/>
                <a:gd name="T115" fmla="*/ 35 h 62"/>
                <a:gd name="T116" fmla="*/ 0 w 56"/>
                <a:gd name="T117" fmla="*/ 31 h 62"/>
                <a:gd name="T118" fmla="*/ 0 w 56"/>
                <a:gd name="T119" fmla="*/ 31 h 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"/>
                <a:gd name="T181" fmla="*/ 0 h 62"/>
                <a:gd name="T182" fmla="*/ 56 w 56"/>
                <a:gd name="T183" fmla="*/ 62 h 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" h="62">
                  <a:moveTo>
                    <a:pt x="0" y="31"/>
                  </a:moveTo>
                  <a:lnTo>
                    <a:pt x="0" y="27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8" y="9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5" y="1"/>
                  </a:lnTo>
                  <a:lnTo>
                    <a:pt x="37" y="2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5" y="7"/>
                  </a:lnTo>
                  <a:lnTo>
                    <a:pt x="47" y="9"/>
                  </a:lnTo>
                  <a:lnTo>
                    <a:pt x="49" y="12"/>
                  </a:lnTo>
                  <a:lnTo>
                    <a:pt x="51" y="14"/>
                  </a:lnTo>
                  <a:lnTo>
                    <a:pt x="52" y="18"/>
                  </a:lnTo>
                  <a:lnTo>
                    <a:pt x="53" y="21"/>
                  </a:lnTo>
                  <a:lnTo>
                    <a:pt x="55" y="24"/>
                  </a:lnTo>
                  <a:lnTo>
                    <a:pt x="55" y="26"/>
                  </a:lnTo>
                  <a:lnTo>
                    <a:pt x="55" y="31"/>
                  </a:lnTo>
                  <a:lnTo>
                    <a:pt x="55" y="33"/>
                  </a:lnTo>
                  <a:lnTo>
                    <a:pt x="55" y="37"/>
                  </a:lnTo>
                  <a:lnTo>
                    <a:pt x="54" y="40"/>
                  </a:lnTo>
                  <a:lnTo>
                    <a:pt x="52" y="43"/>
                  </a:lnTo>
                  <a:lnTo>
                    <a:pt x="51" y="45"/>
                  </a:lnTo>
                  <a:lnTo>
                    <a:pt x="50" y="49"/>
                  </a:lnTo>
                  <a:lnTo>
                    <a:pt x="47" y="51"/>
                  </a:lnTo>
                  <a:lnTo>
                    <a:pt x="45" y="54"/>
                  </a:lnTo>
                  <a:lnTo>
                    <a:pt x="43" y="55"/>
                  </a:lnTo>
                  <a:lnTo>
                    <a:pt x="40" y="57"/>
                  </a:lnTo>
                  <a:lnTo>
                    <a:pt x="37" y="58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29" y="61"/>
                  </a:lnTo>
                  <a:lnTo>
                    <a:pt x="26" y="61"/>
                  </a:lnTo>
                  <a:lnTo>
                    <a:pt x="23" y="60"/>
                  </a:lnTo>
                  <a:lnTo>
                    <a:pt x="20" y="60"/>
                  </a:lnTo>
                  <a:lnTo>
                    <a:pt x="17" y="59"/>
                  </a:lnTo>
                  <a:lnTo>
                    <a:pt x="14" y="58"/>
                  </a:lnTo>
                  <a:lnTo>
                    <a:pt x="13" y="55"/>
                  </a:lnTo>
                  <a:lnTo>
                    <a:pt x="9" y="54"/>
                  </a:lnTo>
                  <a:lnTo>
                    <a:pt x="8" y="52"/>
                  </a:lnTo>
                  <a:lnTo>
                    <a:pt x="5" y="49"/>
                  </a:lnTo>
                  <a:lnTo>
                    <a:pt x="3" y="47"/>
                  </a:lnTo>
                  <a:lnTo>
                    <a:pt x="2" y="43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9" name="Freeform 494"/>
            <p:cNvSpPr>
              <a:spLocks/>
            </p:cNvSpPr>
            <p:nvPr/>
          </p:nvSpPr>
          <p:spPr bwMode="auto">
            <a:xfrm>
              <a:off x="4023" y="3246"/>
              <a:ext cx="30" cy="34"/>
            </a:xfrm>
            <a:custGeom>
              <a:avLst/>
              <a:gdLst>
                <a:gd name="T0" fmla="*/ 0 w 30"/>
                <a:gd name="T1" fmla="*/ 17 h 34"/>
                <a:gd name="T2" fmla="*/ 0 w 30"/>
                <a:gd name="T3" fmla="*/ 14 h 34"/>
                <a:gd name="T4" fmla="*/ 1 w 30"/>
                <a:gd name="T5" fmla="*/ 11 h 34"/>
                <a:gd name="T6" fmla="*/ 1 w 30"/>
                <a:gd name="T7" fmla="*/ 10 h 34"/>
                <a:gd name="T8" fmla="*/ 2 w 30"/>
                <a:gd name="T9" fmla="*/ 7 h 34"/>
                <a:gd name="T10" fmla="*/ 4 w 30"/>
                <a:gd name="T11" fmla="*/ 6 h 34"/>
                <a:gd name="T12" fmla="*/ 6 w 30"/>
                <a:gd name="T13" fmla="*/ 4 h 34"/>
                <a:gd name="T14" fmla="*/ 7 w 30"/>
                <a:gd name="T15" fmla="*/ 3 h 34"/>
                <a:gd name="T16" fmla="*/ 9 w 30"/>
                <a:gd name="T17" fmla="*/ 2 h 34"/>
                <a:gd name="T18" fmla="*/ 11 w 30"/>
                <a:gd name="T19" fmla="*/ 0 h 34"/>
                <a:gd name="T20" fmla="*/ 13 w 30"/>
                <a:gd name="T21" fmla="*/ 0 h 34"/>
                <a:gd name="T22" fmla="*/ 15 w 30"/>
                <a:gd name="T23" fmla="*/ 0 h 34"/>
                <a:gd name="T24" fmla="*/ 17 w 30"/>
                <a:gd name="T25" fmla="*/ 0 h 34"/>
                <a:gd name="T26" fmla="*/ 20 w 30"/>
                <a:gd name="T27" fmla="*/ 2 h 34"/>
                <a:gd name="T28" fmla="*/ 22 w 30"/>
                <a:gd name="T29" fmla="*/ 3 h 34"/>
                <a:gd name="T30" fmla="*/ 23 w 30"/>
                <a:gd name="T31" fmla="*/ 4 h 34"/>
                <a:gd name="T32" fmla="*/ 24 w 30"/>
                <a:gd name="T33" fmla="*/ 5 h 34"/>
                <a:gd name="T34" fmla="*/ 26 w 30"/>
                <a:gd name="T35" fmla="*/ 7 h 34"/>
                <a:gd name="T36" fmla="*/ 27 w 30"/>
                <a:gd name="T37" fmla="*/ 10 h 34"/>
                <a:gd name="T38" fmla="*/ 28 w 30"/>
                <a:gd name="T39" fmla="*/ 11 h 34"/>
                <a:gd name="T40" fmla="*/ 29 w 30"/>
                <a:gd name="T41" fmla="*/ 14 h 34"/>
                <a:gd name="T42" fmla="*/ 29 w 30"/>
                <a:gd name="T43" fmla="*/ 17 h 34"/>
                <a:gd name="T44" fmla="*/ 29 w 30"/>
                <a:gd name="T45" fmla="*/ 18 h 34"/>
                <a:gd name="T46" fmla="*/ 29 w 30"/>
                <a:gd name="T47" fmla="*/ 21 h 34"/>
                <a:gd name="T48" fmla="*/ 27 w 30"/>
                <a:gd name="T49" fmla="*/ 23 h 34"/>
                <a:gd name="T50" fmla="*/ 27 w 30"/>
                <a:gd name="T51" fmla="*/ 25 h 34"/>
                <a:gd name="T52" fmla="*/ 26 w 30"/>
                <a:gd name="T53" fmla="*/ 27 h 34"/>
                <a:gd name="T54" fmla="*/ 23 w 30"/>
                <a:gd name="T55" fmla="*/ 29 h 34"/>
                <a:gd name="T56" fmla="*/ 22 w 30"/>
                <a:gd name="T57" fmla="*/ 30 h 34"/>
                <a:gd name="T58" fmla="*/ 20 w 30"/>
                <a:gd name="T59" fmla="*/ 31 h 34"/>
                <a:gd name="T60" fmla="*/ 18 w 30"/>
                <a:gd name="T61" fmla="*/ 31 h 34"/>
                <a:gd name="T62" fmla="*/ 16 w 30"/>
                <a:gd name="T63" fmla="*/ 33 h 34"/>
                <a:gd name="T64" fmla="*/ 13 w 30"/>
                <a:gd name="T65" fmla="*/ 33 h 34"/>
                <a:gd name="T66" fmla="*/ 11 w 30"/>
                <a:gd name="T67" fmla="*/ 32 h 34"/>
                <a:gd name="T68" fmla="*/ 10 w 30"/>
                <a:gd name="T69" fmla="*/ 31 h 34"/>
                <a:gd name="T70" fmla="*/ 7 w 30"/>
                <a:gd name="T71" fmla="*/ 31 h 34"/>
                <a:gd name="T72" fmla="*/ 6 w 30"/>
                <a:gd name="T73" fmla="*/ 29 h 34"/>
                <a:gd name="T74" fmla="*/ 4 w 30"/>
                <a:gd name="T75" fmla="*/ 28 h 34"/>
                <a:gd name="T76" fmla="*/ 3 w 30"/>
                <a:gd name="T77" fmla="*/ 26 h 34"/>
                <a:gd name="T78" fmla="*/ 1 w 30"/>
                <a:gd name="T79" fmla="*/ 25 h 34"/>
                <a:gd name="T80" fmla="*/ 1 w 30"/>
                <a:gd name="T81" fmla="*/ 22 h 34"/>
                <a:gd name="T82" fmla="*/ 0 w 30"/>
                <a:gd name="T83" fmla="*/ 19 h 34"/>
                <a:gd name="T84" fmla="*/ 0 w 30"/>
                <a:gd name="T85" fmla="*/ 17 h 34"/>
                <a:gd name="T86" fmla="*/ 0 w 30"/>
                <a:gd name="T87" fmla="*/ 17 h 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4"/>
                <a:gd name="T134" fmla="*/ 30 w 30"/>
                <a:gd name="T135" fmla="*/ 34 h 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4">
                  <a:moveTo>
                    <a:pt x="0" y="17"/>
                  </a:moveTo>
                  <a:lnTo>
                    <a:pt x="0" y="14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9" y="14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2" y="30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3"/>
                  </a:lnTo>
                  <a:lnTo>
                    <a:pt x="13" y="33"/>
                  </a:lnTo>
                  <a:lnTo>
                    <a:pt x="11" y="32"/>
                  </a:lnTo>
                  <a:lnTo>
                    <a:pt x="10" y="31"/>
                  </a:lnTo>
                  <a:lnTo>
                    <a:pt x="7" y="31"/>
                  </a:lnTo>
                  <a:lnTo>
                    <a:pt x="6" y="29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7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0" name="Freeform 495"/>
            <p:cNvSpPr>
              <a:spLocks/>
            </p:cNvSpPr>
            <p:nvPr/>
          </p:nvSpPr>
          <p:spPr bwMode="auto">
            <a:xfrm>
              <a:off x="4341" y="3232"/>
              <a:ext cx="57" cy="62"/>
            </a:xfrm>
            <a:custGeom>
              <a:avLst/>
              <a:gdLst>
                <a:gd name="T0" fmla="*/ 0 w 57"/>
                <a:gd name="T1" fmla="*/ 31 h 62"/>
                <a:gd name="T2" fmla="*/ 0 w 57"/>
                <a:gd name="T3" fmla="*/ 27 h 62"/>
                <a:gd name="T4" fmla="*/ 1 w 57"/>
                <a:gd name="T5" fmla="*/ 24 h 62"/>
                <a:gd name="T6" fmla="*/ 2 w 57"/>
                <a:gd name="T7" fmla="*/ 21 h 62"/>
                <a:gd name="T8" fmla="*/ 2 w 57"/>
                <a:gd name="T9" fmla="*/ 18 h 62"/>
                <a:gd name="T10" fmla="*/ 4 w 57"/>
                <a:gd name="T11" fmla="*/ 14 h 62"/>
                <a:gd name="T12" fmla="*/ 5 w 57"/>
                <a:gd name="T13" fmla="*/ 12 h 62"/>
                <a:gd name="T14" fmla="*/ 7 w 57"/>
                <a:gd name="T15" fmla="*/ 9 h 62"/>
                <a:gd name="T16" fmla="*/ 9 w 57"/>
                <a:gd name="T17" fmla="*/ 7 h 62"/>
                <a:gd name="T18" fmla="*/ 12 w 57"/>
                <a:gd name="T19" fmla="*/ 5 h 62"/>
                <a:gd name="T20" fmla="*/ 14 w 57"/>
                <a:gd name="T21" fmla="*/ 3 h 62"/>
                <a:gd name="T22" fmla="*/ 18 w 57"/>
                <a:gd name="T23" fmla="*/ 2 h 62"/>
                <a:gd name="T24" fmla="*/ 21 w 57"/>
                <a:gd name="T25" fmla="*/ 1 h 62"/>
                <a:gd name="T26" fmla="*/ 23 w 57"/>
                <a:gd name="T27" fmla="*/ 1 h 62"/>
                <a:gd name="T28" fmla="*/ 25 w 57"/>
                <a:gd name="T29" fmla="*/ 0 h 62"/>
                <a:gd name="T30" fmla="*/ 29 w 57"/>
                <a:gd name="T31" fmla="*/ 0 h 62"/>
                <a:gd name="T32" fmla="*/ 32 w 57"/>
                <a:gd name="T33" fmla="*/ 1 h 62"/>
                <a:gd name="T34" fmla="*/ 35 w 57"/>
                <a:gd name="T35" fmla="*/ 1 h 62"/>
                <a:gd name="T36" fmla="*/ 37 w 57"/>
                <a:gd name="T37" fmla="*/ 2 h 62"/>
                <a:gd name="T38" fmla="*/ 40 w 57"/>
                <a:gd name="T39" fmla="*/ 3 h 62"/>
                <a:gd name="T40" fmla="*/ 43 w 57"/>
                <a:gd name="T41" fmla="*/ 5 h 62"/>
                <a:gd name="T42" fmla="*/ 45 w 57"/>
                <a:gd name="T43" fmla="*/ 7 h 62"/>
                <a:gd name="T44" fmla="*/ 47 w 57"/>
                <a:gd name="T45" fmla="*/ 9 h 62"/>
                <a:gd name="T46" fmla="*/ 49 w 57"/>
                <a:gd name="T47" fmla="*/ 12 h 62"/>
                <a:gd name="T48" fmla="*/ 51 w 57"/>
                <a:gd name="T49" fmla="*/ 14 h 62"/>
                <a:gd name="T50" fmla="*/ 52 w 57"/>
                <a:gd name="T51" fmla="*/ 18 h 62"/>
                <a:gd name="T52" fmla="*/ 54 w 57"/>
                <a:gd name="T53" fmla="*/ 21 h 62"/>
                <a:gd name="T54" fmla="*/ 55 w 57"/>
                <a:gd name="T55" fmla="*/ 24 h 62"/>
                <a:gd name="T56" fmla="*/ 56 w 57"/>
                <a:gd name="T57" fmla="*/ 26 h 62"/>
                <a:gd name="T58" fmla="*/ 56 w 57"/>
                <a:gd name="T59" fmla="*/ 31 h 62"/>
                <a:gd name="T60" fmla="*/ 56 w 57"/>
                <a:gd name="T61" fmla="*/ 33 h 62"/>
                <a:gd name="T62" fmla="*/ 55 w 57"/>
                <a:gd name="T63" fmla="*/ 37 h 62"/>
                <a:gd name="T64" fmla="*/ 54 w 57"/>
                <a:gd name="T65" fmla="*/ 40 h 62"/>
                <a:gd name="T66" fmla="*/ 52 w 57"/>
                <a:gd name="T67" fmla="*/ 43 h 62"/>
                <a:gd name="T68" fmla="*/ 51 w 57"/>
                <a:gd name="T69" fmla="*/ 45 h 62"/>
                <a:gd name="T70" fmla="*/ 49 w 57"/>
                <a:gd name="T71" fmla="*/ 49 h 62"/>
                <a:gd name="T72" fmla="*/ 47 w 57"/>
                <a:gd name="T73" fmla="*/ 51 h 62"/>
                <a:gd name="T74" fmla="*/ 45 w 57"/>
                <a:gd name="T75" fmla="*/ 54 h 62"/>
                <a:gd name="T76" fmla="*/ 44 w 57"/>
                <a:gd name="T77" fmla="*/ 55 h 62"/>
                <a:gd name="T78" fmla="*/ 41 w 57"/>
                <a:gd name="T79" fmla="*/ 57 h 62"/>
                <a:gd name="T80" fmla="*/ 38 w 57"/>
                <a:gd name="T81" fmla="*/ 58 h 62"/>
                <a:gd name="T82" fmla="*/ 35 w 57"/>
                <a:gd name="T83" fmla="*/ 60 h 62"/>
                <a:gd name="T84" fmla="*/ 33 w 57"/>
                <a:gd name="T85" fmla="*/ 60 h 62"/>
                <a:gd name="T86" fmla="*/ 30 w 57"/>
                <a:gd name="T87" fmla="*/ 61 h 62"/>
                <a:gd name="T88" fmla="*/ 26 w 57"/>
                <a:gd name="T89" fmla="*/ 61 h 62"/>
                <a:gd name="T90" fmla="*/ 24 w 57"/>
                <a:gd name="T91" fmla="*/ 60 h 62"/>
                <a:gd name="T92" fmla="*/ 21 w 57"/>
                <a:gd name="T93" fmla="*/ 60 h 62"/>
                <a:gd name="T94" fmla="*/ 18 w 57"/>
                <a:gd name="T95" fmla="*/ 59 h 62"/>
                <a:gd name="T96" fmla="*/ 14 w 57"/>
                <a:gd name="T97" fmla="*/ 58 h 62"/>
                <a:gd name="T98" fmla="*/ 13 w 57"/>
                <a:gd name="T99" fmla="*/ 55 h 62"/>
                <a:gd name="T100" fmla="*/ 10 w 57"/>
                <a:gd name="T101" fmla="*/ 54 h 62"/>
                <a:gd name="T102" fmla="*/ 8 w 57"/>
                <a:gd name="T103" fmla="*/ 52 h 62"/>
                <a:gd name="T104" fmla="*/ 5 w 57"/>
                <a:gd name="T105" fmla="*/ 49 h 62"/>
                <a:gd name="T106" fmla="*/ 4 w 57"/>
                <a:gd name="T107" fmla="*/ 47 h 62"/>
                <a:gd name="T108" fmla="*/ 3 w 57"/>
                <a:gd name="T109" fmla="*/ 43 h 62"/>
                <a:gd name="T110" fmla="*/ 2 w 57"/>
                <a:gd name="T111" fmla="*/ 41 h 62"/>
                <a:gd name="T112" fmla="*/ 1 w 57"/>
                <a:gd name="T113" fmla="*/ 38 h 62"/>
                <a:gd name="T114" fmla="*/ 0 w 57"/>
                <a:gd name="T115" fmla="*/ 35 h 62"/>
                <a:gd name="T116" fmla="*/ 0 w 57"/>
                <a:gd name="T117" fmla="*/ 31 h 62"/>
                <a:gd name="T118" fmla="*/ 0 w 57"/>
                <a:gd name="T119" fmla="*/ 31 h 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7"/>
                <a:gd name="T181" fmla="*/ 0 h 62"/>
                <a:gd name="T182" fmla="*/ 57 w 57"/>
                <a:gd name="T183" fmla="*/ 62 h 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7" h="62">
                  <a:moveTo>
                    <a:pt x="0" y="31"/>
                  </a:moveTo>
                  <a:lnTo>
                    <a:pt x="0" y="27"/>
                  </a:lnTo>
                  <a:lnTo>
                    <a:pt x="1" y="24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5" y="12"/>
                  </a:lnTo>
                  <a:lnTo>
                    <a:pt x="7" y="9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8" y="2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5" y="1"/>
                  </a:lnTo>
                  <a:lnTo>
                    <a:pt x="37" y="2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5" y="7"/>
                  </a:lnTo>
                  <a:lnTo>
                    <a:pt x="47" y="9"/>
                  </a:lnTo>
                  <a:lnTo>
                    <a:pt x="49" y="12"/>
                  </a:lnTo>
                  <a:lnTo>
                    <a:pt x="51" y="14"/>
                  </a:lnTo>
                  <a:lnTo>
                    <a:pt x="52" y="18"/>
                  </a:lnTo>
                  <a:lnTo>
                    <a:pt x="54" y="21"/>
                  </a:lnTo>
                  <a:lnTo>
                    <a:pt x="55" y="24"/>
                  </a:lnTo>
                  <a:lnTo>
                    <a:pt x="56" y="26"/>
                  </a:lnTo>
                  <a:lnTo>
                    <a:pt x="56" y="31"/>
                  </a:lnTo>
                  <a:lnTo>
                    <a:pt x="56" y="33"/>
                  </a:lnTo>
                  <a:lnTo>
                    <a:pt x="55" y="37"/>
                  </a:lnTo>
                  <a:lnTo>
                    <a:pt x="54" y="40"/>
                  </a:lnTo>
                  <a:lnTo>
                    <a:pt x="52" y="43"/>
                  </a:lnTo>
                  <a:lnTo>
                    <a:pt x="51" y="45"/>
                  </a:lnTo>
                  <a:lnTo>
                    <a:pt x="49" y="49"/>
                  </a:lnTo>
                  <a:lnTo>
                    <a:pt x="47" y="51"/>
                  </a:lnTo>
                  <a:lnTo>
                    <a:pt x="45" y="54"/>
                  </a:lnTo>
                  <a:lnTo>
                    <a:pt x="44" y="55"/>
                  </a:lnTo>
                  <a:lnTo>
                    <a:pt x="41" y="57"/>
                  </a:lnTo>
                  <a:lnTo>
                    <a:pt x="38" y="58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0" y="61"/>
                  </a:lnTo>
                  <a:lnTo>
                    <a:pt x="26" y="61"/>
                  </a:lnTo>
                  <a:lnTo>
                    <a:pt x="24" y="60"/>
                  </a:lnTo>
                  <a:lnTo>
                    <a:pt x="21" y="60"/>
                  </a:lnTo>
                  <a:lnTo>
                    <a:pt x="18" y="59"/>
                  </a:lnTo>
                  <a:lnTo>
                    <a:pt x="14" y="58"/>
                  </a:lnTo>
                  <a:lnTo>
                    <a:pt x="13" y="55"/>
                  </a:lnTo>
                  <a:lnTo>
                    <a:pt x="10" y="54"/>
                  </a:lnTo>
                  <a:lnTo>
                    <a:pt x="8" y="52"/>
                  </a:lnTo>
                  <a:lnTo>
                    <a:pt x="5" y="49"/>
                  </a:lnTo>
                  <a:lnTo>
                    <a:pt x="4" y="47"/>
                  </a:lnTo>
                  <a:lnTo>
                    <a:pt x="3" y="43"/>
                  </a:lnTo>
                  <a:lnTo>
                    <a:pt x="2" y="41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1" name="Freeform 496"/>
            <p:cNvSpPr>
              <a:spLocks/>
            </p:cNvSpPr>
            <p:nvPr/>
          </p:nvSpPr>
          <p:spPr bwMode="auto">
            <a:xfrm>
              <a:off x="4341" y="3232"/>
              <a:ext cx="57" cy="62"/>
            </a:xfrm>
            <a:custGeom>
              <a:avLst/>
              <a:gdLst>
                <a:gd name="T0" fmla="*/ 0 w 57"/>
                <a:gd name="T1" fmla="*/ 31 h 62"/>
                <a:gd name="T2" fmla="*/ 0 w 57"/>
                <a:gd name="T3" fmla="*/ 27 h 62"/>
                <a:gd name="T4" fmla="*/ 1 w 57"/>
                <a:gd name="T5" fmla="*/ 24 h 62"/>
                <a:gd name="T6" fmla="*/ 2 w 57"/>
                <a:gd name="T7" fmla="*/ 21 h 62"/>
                <a:gd name="T8" fmla="*/ 2 w 57"/>
                <a:gd name="T9" fmla="*/ 18 h 62"/>
                <a:gd name="T10" fmla="*/ 4 w 57"/>
                <a:gd name="T11" fmla="*/ 14 h 62"/>
                <a:gd name="T12" fmla="*/ 5 w 57"/>
                <a:gd name="T13" fmla="*/ 12 h 62"/>
                <a:gd name="T14" fmla="*/ 7 w 57"/>
                <a:gd name="T15" fmla="*/ 9 h 62"/>
                <a:gd name="T16" fmla="*/ 9 w 57"/>
                <a:gd name="T17" fmla="*/ 7 h 62"/>
                <a:gd name="T18" fmla="*/ 12 w 57"/>
                <a:gd name="T19" fmla="*/ 5 h 62"/>
                <a:gd name="T20" fmla="*/ 14 w 57"/>
                <a:gd name="T21" fmla="*/ 3 h 62"/>
                <a:gd name="T22" fmla="*/ 18 w 57"/>
                <a:gd name="T23" fmla="*/ 2 h 62"/>
                <a:gd name="T24" fmla="*/ 21 w 57"/>
                <a:gd name="T25" fmla="*/ 1 h 62"/>
                <a:gd name="T26" fmla="*/ 23 w 57"/>
                <a:gd name="T27" fmla="*/ 1 h 62"/>
                <a:gd name="T28" fmla="*/ 25 w 57"/>
                <a:gd name="T29" fmla="*/ 0 h 62"/>
                <a:gd name="T30" fmla="*/ 29 w 57"/>
                <a:gd name="T31" fmla="*/ 0 h 62"/>
                <a:gd name="T32" fmla="*/ 32 w 57"/>
                <a:gd name="T33" fmla="*/ 1 h 62"/>
                <a:gd name="T34" fmla="*/ 35 w 57"/>
                <a:gd name="T35" fmla="*/ 1 h 62"/>
                <a:gd name="T36" fmla="*/ 37 w 57"/>
                <a:gd name="T37" fmla="*/ 2 h 62"/>
                <a:gd name="T38" fmla="*/ 40 w 57"/>
                <a:gd name="T39" fmla="*/ 3 h 62"/>
                <a:gd name="T40" fmla="*/ 43 w 57"/>
                <a:gd name="T41" fmla="*/ 5 h 62"/>
                <a:gd name="T42" fmla="*/ 45 w 57"/>
                <a:gd name="T43" fmla="*/ 7 h 62"/>
                <a:gd name="T44" fmla="*/ 47 w 57"/>
                <a:gd name="T45" fmla="*/ 9 h 62"/>
                <a:gd name="T46" fmla="*/ 49 w 57"/>
                <a:gd name="T47" fmla="*/ 12 h 62"/>
                <a:gd name="T48" fmla="*/ 51 w 57"/>
                <a:gd name="T49" fmla="*/ 14 h 62"/>
                <a:gd name="T50" fmla="*/ 52 w 57"/>
                <a:gd name="T51" fmla="*/ 18 h 62"/>
                <a:gd name="T52" fmla="*/ 54 w 57"/>
                <a:gd name="T53" fmla="*/ 21 h 62"/>
                <a:gd name="T54" fmla="*/ 55 w 57"/>
                <a:gd name="T55" fmla="*/ 24 h 62"/>
                <a:gd name="T56" fmla="*/ 56 w 57"/>
                <a:gd name="T57" fmla="*/ 26 h 62"/>
                <a:gd name="T58" fmla="*/ 56 w 57"/>
                <a:gd name="T59" fmla="*/ 31 h 62"/>
                <a:gd name="T60" fmla="*/ 56 w 57"/>
                <a:gd name="T61" fmla="*/ 33 h 62"/>
                <a:gd name="T62" fmla="*/ 55 w 57"/>
                <a:gd name="T63" fmla="*/ 37 h 62"/>
                <a:gd name="T64" fmla="*/ 54 w 57"/>
                <a:gd name="T65" fmla="*/ 40 h 62"/>
                <a:gd name="T66" fmla="*/ 52 w 57"/>
                <a:gd name="T67" fmla="*/ 43 h 62"/>
                <a:gd name="T68" fmla="*/ 51 w 57"/>
                <a:gd name="T69" fmla="*/ 45 h 62"/>
                <a:gd name="T70" fmla="*/ 49 w 57"/>
                <a:gd name="T71" fmla="*/ 49 h 62"/>
                <a:gd name="T72" fmla="*/ 47 w 57"/>
                <a:gd name="T73" fmla="*/ 51 h 62"/>
                <a:gd name="T74" fmla="*/ 45 w 57"/>
                <a:gd name="T75" fmla="*/ 54 h 62"/>
                <a:gd name="T76" fmla="*/ 44 w 57"/>
                <a:gd name="T77" fmla="*/ 55 h 62"/>
                <a:gd name="T78" fmla="*/ 41 w 57"/>
                <a:gd name="T79" fmla="*/ 57 h 62"/>
                <a:gd name="T80" fmla="*/ 38 w 57"/>
                <a:gd name="T81" fmla="*/ 58 h 62"/>
                <a:gd name="T82" fmla="*/ 35 w 57"/>
                <a:gd name="T83" fmla="*/ 60 h 62"/>
                <a:gd name="T84" fmla="*/ 33 w 57"/>
                <a:gd name="T85" fmla="*/ 60 h 62"/>
                <a:gd name="T86" fmla="*/ 30 w 57"/>
                <a:gd name="T87" fmla="*/ 61 h 62"/>
                <a:gd name="T88" fmla="*/ 26 w 57"/>
                <a:gd name="T89" fmla="*/ 61 h 62"/>
                <a:gd name="T90" fmla="*/ 24 w 57"/>
                <a:gd name="T91" fmla="*/ 60 h 62"/>
                <a:gd name="T92" fmla="*/ 21 w 57"/>
                <a:gd name="T93" fmla="*/ 60 h 62"/>
                <a:gd name="T94" fmla="*/ 18 w 57"/>
                <a:gd name="T95" fmla="*/ 59 h 62"/>
                <a:gd name="T96" fmla="*/ 14 w 57"/>
                <a:gd name="T97" fmla="*/ 58 h 62"/>
                <a:gd name="T98" fmla="*/ 13 w 57"/>
                <a:gd name="T99" fmla="*/ 55 h 62"/>
                <a:gd name="T100" fmla="*/ 10 w 57"/>
                <a:gd name="T101" fmla="*/ 54 h 62"/>
                <a:gd name="T102" fmla="*/ 8 w 57"/>
                <a:gd name="T103" fmla="*/ 52 h 62"/>
                <a:gd name="T104" fmla="*/ 5 w 57"/>
                <a:gd name="T105" fmla="*/ 49 h 62"/>
                <a:gd name="T106" fmla="*/ 4 w 57"/>
                <a:gd name="T107" fmla="*/ 47 h 62"/>
                <a:gd name="T108" fmla="*/ 3 w 57"/>
                <a:gd name="T109" fmla="*/ 43 h 62"/>
                <a:gd name="T110" fmla="*/ 2 w 57"/>
                <a:gd name="T111" fmla="*/ 41 h 62"/>
                <a:gd name="T112" fmla="*/ 1 w 57"/>
                <a:gd name="T113" fmla="*/ 38 h 62"/>
                <a:gd name="T114" fmla="*/ 0 w 57"/>
                <a:gd name="T115" fmla="*/ 35 h 62"/>
                <a:gd name="T116" fmla="*/ 0 w 57"/>
                <a:gd name="T117" fmla="*/ 31 h 62"/>
                <a:gd name="T118" fmla="*/ 0 w 57"/>
                <a:gd name="T119" fmla="*/ 31 h 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7"/>
                <a:gd name="T181" fmla="*/ 0 h 62"/>
                <a:gd name="T182" fmla="*/ 57 w 57"/>
                <a:gd name="T183" fmla="*/ 62 h 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7" h="62">
                  <a:moveTo>
                    <a:pt x="0" y="31"/>
                  </a:moveTo>
                  <a:lnTo>
                    <a:pt x="0" y="27"/>
                  </a:lnTo>
                  <a:lnTo>
                    <a:pt x="1" y="24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5" y="12"/>
                  </a:lnTo>
                  <a:lnTo>
                    <a:pt x="7" y="9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8" y="2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5" y="1"/>
                  </a:lnTo>
                  <a:lnTo>
                    <a:pt x="37" y="2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5" y="7"/>
                  </a:lnTo>
                  <a:lnTo>
                    <a:pt x="47" y="9"/>
                  </a:lnTo>
                  <a:lnTo>
                    <a:pt x="49" y="12"/>
                  </a:lnTo>
                  <a:lnTo>
                    <a:pt x="51" y="14"/>
                  </a:lnTo>
                  <a:lnTo>
                    <a:pt x="52" y="18"/>
                  </a:lnTo>
                  <a:lnTo>
                    <a:pt x="54" y="21"/>
                  </a:lnTo>
                  <a:lnTo>
                    <a:pt x="55" y="24"/>
                  </a:lnTo>
                  <a:lnTo>
                    <a:pt x="56" y="26"/>
                  </a:lnTo>
                  <a:lnTo>
                    <a:pt x="56" y="31"/>
                  </a:lnTo>
                  <a:lnTo>
                    <a:pt x="56" y="33"/>
                  </a:lnTo>
                  <a:lnTo>
                    <a:pt x="55" y="37"/>
                  </a:lnTo>
                  <a:lnTo>
                    <a:pt x="54" y="40"/>
                  </a:lnTo>
                  <a:lnTo>
                    <a:pt x="52" y="43"/>
                  </a:lnTo>
                  <a:lnTo>
                    <a:pt x="51" y="45"/>
                  </a:lnTo>
                  <a:lnTo>
                    <a:pt x="49" y="49"/>
                  </a:lnTo>
                  <a:lnTo>
                    <a:pt x="47" y="51"/>
                  </a:lnTo>
                  <a:lnTo>
                    <a:pt x="45" y="54"/>
                  </a:lnTo>
                  <a:lnTo>
                    <a:pt x="44" y="55"/>
                  </a:lnTo>
                  <a:lnTo>
                    <a:pt x="41" y="57"/>
                  </a:lnTo>
                  <a:lnTo>
                    <a:pt x="38" y="58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0" y="61"/>
                  </a:lnTo>
                  <a:lnTo>
                    <a:pt x="26" y="61"/>
                  </a:lnTo>
                  <a:lnTo>
                    <a:pt x="24" y="60"/>
                  </a:lnTo>
                  <a:lnTo>
                    <a:pt x="21" y="60"/>
                  </a:lnTo>
                  <a:lnTo>
                    <a:pt x="18" y="59"/>
                  </a:lnTo>
                  <a:lnTo>
                    <a:pt x="14" y="58"/>
                  </a:lnTo>
                  <a:lnTo>
                    <a:pt x="13" y="55"/>
                  </a:lnTo>
                  <a:lnTo>
                    <a:pt x="10" y="54"/>
                  </a:lnTo>
                  <a:lnTo>
                    <a:pt x="8" y="52"/>
                  </a:lnTo>
                  <a:lnTo>
                    <a:pt x="5" y="49"/>
                  </a:lnTo>
                  <a:lnTo>
                    <a:pt x="4" y="47"/>
                  </a:lnTo>
                  <a:lnTo>
                    <a:pt x="3" y="43"/>
                  </a:lnTo>
                  <a:lnTo>
                    <a:pt x="2" y="41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2" name="Freeform 497"/>
            <p:cNvSpPr>
              <a:spLocks/>
            </p:cNvSpPr>
            <p:nvPr/>
          </p:nvSpPr>
          <p:spPr bwMode="auto">
            <a:xfrm>
              <a:off x="4354" y="3246"/>
              <a:ext cx="30" cy="34"/>
            </a:xfrm>
            <a:custGeom>
              <a:avLst/>
              <a:gdLst>
                <a:gd name="T0" fmla="*/ 0 w 30"/>
                <a:gd name="T1" fmla="*/ 17 h 34"/>
                <a:gd name="T2" fmla="*/ 0 w 30"/>
                <a:gd name="T3" fmla="*/ 14 h 34"/>
                <a:gd name="T4" fmla="*/ 1 w 30"/>
                <a:gd name="T5" fmla="*/ 11 h 34"/>
                <a:gd name="T6" fmla="*/ 1 w 30"/>
                <a:gd name="T7" fmla="*/ 10 h 34"/>
                <a:gd name="T8" fmla="*/ 2 w 30"/>
                <a:gd name="T9" fmla="*/ 7 h 34"/>
                <a:gd name="T10" fmla="*/ 4 w 30"/>
                <a:gd name="T11" fmla="*/ 6 h 34"/>
                <a:gd name="T12" fmla="*/ 5 w 30"/>
                <a:gd name="T13" fmla="*/ 4 h 34"/>
                <a:gd name="T14" fmla="*/ 8 w 30"/>
                <a:gd name="T15" fmla="*/ 3 h 34"/>
                <a:gd name="T16" fmla="*/ 10 w 30"/>
                <a:gd name="T17" fmla="*/ 2 h 34"/>
                <a:gd name="T18" fmla="*/ 11 w 30"/>
                <a:gd name="T19" fmla="*/ 0 h 34"/>
                <a:gd name="T20" fmla="*/ 13 w 30"/>
                <a:gd name="T21" fmla="*/ 0 h 34"/>
                <a:gd name="T22" fmla="*/ 15 w 30"/>
                <a:gd name="T23" fmla="*/ 0 h 34"/>
                <a:gd name="T24" fmla="*/ 17 w 30"/>
                <a:gd name="T25" fmla="*/ 0 h 34"/>
                <a:gd name="T26" fmla="*/ 20 w 30"/>
                <a:gd name="T27" fmla="*/ 2 h 34"/>
                <a:gd name="T28" fmla="*/ 22 w 30"/>
                <a:gd name="T29" fmla="*/ 3 h 34"/>
                <a:gd name="T30" fmla="*/ 23 w 30"/>
                <a:gd name="T31" fmla="*/ 4 h 34"/>
                <a:gd name="T32" fmla="*/ 25 w 30"/>
                <a:gd name="T33" fmla="*/ 5 h 34"/>
                <a:gd name="T34" fmla="*/ 27 w 30"/>
                <a:gd name="T35" fmla="*/ 7 h 34"/>
                <a:gd name="T36" fmla="*/ 27 w 30"/>
                <a:gd name="T37" fmla="*/ 10 h 34"/>
                <a:gd name="T38" fmla="*/ 28 w 30"/>
                <a:gd name="T39" fmla="*/ 11 h 34"/>
                <a:gd name="T40" fmla="*/ 29 w 30"/>
                <a:gd name="T41" fmla="*/ 14 h 34"/>
                <a:gd name="T42" fmla="*/ 29 w 30"/>
                <a:gd name="T43" fmla="*/ 17 h 34"/>
                <a:gd name="T44" fmla="*/ 29 w 30"/>
                <a:gd name="T45" fmla="*/ 18 h 34"/>
                <a:gd name="T46" fmla="*/ 28 w 30"/>
                <a:gd name="T47" fmla="*/ 21 h 34"/>
                <a:gd name="T48" fmla="*/ 28 w 30"/>
                <a:gd name="T49" fmla="*/ 23 h 34"/>
                <a:gd name="T50" fmla="*/ 27 w 30"/>
                <a:gd name="T51" fmla="*/ 25 h 34"/>
                <a:gd name="T52" fmla="*/ 25 w 30"/>
                <a:gd name="T53" fmla="*/ 27 h 34"/>
                <a:gd name="T54" fmla="*/ 24 w 30"/>
                <a:gd name="T55" fmla="*/ 29 h 34"/>
                <a:gd name="T56" fmla="*/ 22 w 30"/>
                <a:gd name="T57" fmla="*/ 30 h 34"/>
                <a:gd name="T58" fmla="*/ 20 w 30"/>
                <a:gd name="T59" fmla="*/ 31 h 34"/>
                <a:gd name="T60" fmla="*/ 17 w 30"/>
                <a:gd name="T61" fmla="*/ 31 h 34"/>
                <a:gd name="T62" fmla="*/ 16 w 30"/>
                <a:gd name="T63" fmla="*/ 33 h 34"/>
                <a:gd name="T64" fmla="*/ 13 w 30"/>
                <a:gd name="T65" fmla="*/ 33 h 34"/>
                <a:gd name="T66" fmla="*/ 12 w 30"/>
                <a:gd name="T67" fmla="*/ 32 h 34"/>
                <a:gd name="T68" fmla="*/ 10 w 30"/>
                <a:gd name="T69" fmla="*/ 31 h 34"/>
                <a:gd name="T70" fmla="*/ 8 w 30"/>
                <a:gd name="T71" fmla="*/ 31 h 34"/>
                <a:gd name="T72" fmla="*/ 6 w 30"/>
                <a:gd name="T73" fmla="*/ 29 h 34"/>
                <a:gd name="T74" fmla="*/ 4 w 30"/>
                <a:gd name="T75" fmla="*/ 28 h 34"/>
                <a:gd name="T76" fmla="*/ 2 w 30"/>
                <a:gd name="T77" fmla="*/ 26 h 34"/>
                <a:gd name="T78" fmla="*/ 1 w 30"/>
                <a:gd name="T79" fmla="*/ 25 h 34"/>
                <a:gd name="T80" fmla="*/ 1 w 30"/>
                <a:gd name="T81" fmla="*/ 22 h 34"/>
                <a:gd name="T82" fmla="*/ 1 w 30"/>
                <a:gd name="T83" fmla="*/ 19 h 34"/>
                <a:gd name="T84" fmla="*/ 0 w 30"/>
                <a:gd name="T85" fmla="*/ 17 h 34"/>
                <a:gd name="T86" fmla="*/ 0 w 30"/>
                <a:gd name="T87" fmla="*/ 17 h 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4"/>
                <a:gd name="T134" fmla="*/ 30 w 30"/>
                <a:gd name="T135" fmla="*/ 34 h 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4">
                  <a:moveTo>
                    <a:pt x="0" y="17"/>
                  </a:moveTo>
                  <a:lnTo>
                    <a:pt x="0" y="14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9" y="14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7" y="25"/>
                  </a:lnTo>
                  <a:lnTo>
                    <a:pt x="25" y="27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20" y="31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3" y="33"/>
                  </a:lnTo>
                  <a:lnTo>
                    <a:pt x="12" y="32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6" y="29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1" y="19"/>
                  </a:lnTo>
                  <a:lnTo>
                    <a:pt x="0" y="17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3" name="Line 498"/>
            <p:cNvSpPr>
              <a:spLocks noChangeShapeType="1"/>
            </p:cNvSpPr>
            <p:nvPr/>
          </p:nvSpPr>
          <p:spPr bwMode="auto">
            <a:xfrm>
              <a:off x="4442" y="3183"/>
              <a:ext cx="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4" name="Freeform 499"/>
            <p:cNvSpPr>
              <a:spLocks/>
            </p:cNvSpPr>
            <p:nvPr/>
          </p:nvSpPr>
          <p:spPr bwMode="auto">
            <a:xfrm>
              <a:off x="3995" y="3222"/>
              <a:ext cx="86" cy="42"/>
            </a:xfrm>
            <a:custGeom>
              <a:avLst/>
              <a:gdLst>
                <a:gd name="T0" fmla="*/ 79 w 86"/>
                <a:gd name="T1" fmla="*/ 35 h 42"/>
                <a:gd name="T2" fmla="*/ 77 w 86"/>
                <a:gd name="T3" fmla="*/ 28 h 42"/>
                <a:gd name="T4" fmla="*/ 74 w 86"/>
                <a:gd name="T5" fmla="*/ 20 h 42"/>
                <a:gd name="T6" fmla="*/ 70 w 86"/>
                <a:gd name="T7" fmla="*/ 14 h 42"/>
                <a:gd name="T8" fmla="*/ 65 w 86"/>
                <a:gd name="T9" fmla="*/ 9 h 42"/>
                <a:gd name="T10" fmla="*/ 60 w 86"/>
                <a:gd name="T11" fmla="*/ 5 h 42"/>
                <a:gd name="T12" fmla="*/ 54 w 86"/>
                <a:gd name="T13" fmla="*/ 2 h 42"/>
                <a:gd name="T14" fmla="*/ 47 w 86"/>
                <a:gd name="T15" fmla="*/ 0 h 42"/>
                <a:gd name="T16" fmla="*/ 39 w 86"/>
                <a:gd name="T17" fmla="*/ 0 h 42"/>
                <a:gd name="T18" fmla="*/ 34 w 86"/>
                <a:gd name="T19" fmla="*/ 1 h 42"/>
                <a:gd name="T20" fmla="*/ 27 w 86"/>
                <a:gd name="T21" fmla="*/ 4 h 42"/>
                <a:gd name="T22" fmla="*/ 20 w 86"/>
                <a:gd name="T23" fmla="*/ 8 h 42"/>
                <a:gd name="T24" fmla="*/ 16 w 86"/>
                <a:gd name="T25" fmla="*/ 12 h 42"/>
                <a:gd name="T26" fmla="*/ 12 w 86"/>
                <a:gd name="T27" fmla="*/ 19 h 42"/>
                <a:gd name="T28" fmla="*/ 8 w 86"/>
                <a:gd name="T29" fmla="*/ 26 h 42"/>
                <a:gd name="T30" fmla="*/ 6 w 86"/>
                <a:gd name="T31" fmla="*/ 33 h 42"/>
                <a:gd name="T32" fmla="*/ 6 w 86"/>
                <a:gd name="T33" fmla="*/ 38 h 42"/>
                <a:gd name="T34" fmla="*/ 5 w 86"/>
                <a:gd name="T35" fmla="*/ 41 h 42"/>
                <a:gd name="T36" fmla="*/ 4 w 86"/>
                <a:gd name="T37" fmla="*/ 41 h 42"/>
                <a:gd name="T38" fmla="*/ 1 w 86"/>
                <a:gd name="T39" fmla="*/ 41 h 42"/>
                <a:gd name="T40" fmla="*/ 0 w 86"/>
                <a:gd name="T41" fmla="*/ 39 h 42"/>
                <a:gd name="T42" fmla="*/ 0 w 86"/>
                <a:gd name="T43" fmla="*/ 36 h 42"/>
                <a:gd name="T44" fmla="*/ 1 w 86"/>
                <a:gd name="T45" fmla="*/ 28 h 42"/>
                <a:gd name="T46" fmla="*/ 4 w 86"/>
                <a:gd name="T47" fmla="*/ 20 h 42"/>
                <a:gd name="T48" fmla="*/ 8 w 86"/>
                <a:gd name="T49" fmla="*/ 13 h 42"/>
                <a:gd name="T50" fmla="*/ 13 w 86"/>
                <a:gd name="T51" fmla="*/ 7 h 42"/>
                <a:gd name="T52" fmla="*/ 20 w 86"/>
                <a:gd name="T53" fmla="*/ 0 h 42"/>
                <a:gd name="T54" fmla="*/ 66 w 86"/>
                <a:gd name="T55" fmla="*/ 2 h 42"/>
                <a:gd name="T56" fmla="*/ 72 w 86"/>
                <a:gd name="T57" fmla="*/ 7 h 42"/>
                <a:gd name="T58" fmla="*/ 77 w 86"/>
                <a:gd name="T59" fmla="*/ 13 h 42"/>
                <a:gd name="T60" fmla="*/ 81 w 86"/>
                <a:gd name="T61" fmla="*/ 20 h 42"/>
                <a:gd name="T62" fmla="*/ 82 w 86"/>
                <a:gd name="T63" fmla="*/ 28 h 42"/>
                <a:gd name="T64" fmla="*/ 85 w 86"/>
                <a:gd name="T65" fmla="*/ 38 h 42"/>
                <a:gd name="T66" fmla="*/ 84 w 86"/>
                <a:gd name="T67" fmla="*/ 41 h 42"/>
                <a:gd name="T68" fmla="*/ 81 w 86"/>
                <a:gd name="T69" fmla="*/ 41 h 42"/>
                <a:gd name="T70" fmla="*/ 81 w 86"/>
                <a:gd name="T71" fmla="*/ 41 h 42"/>
                <a:gd name="T72" fmla="*/ 79 w 86"/>
                <a:gd name="T73" fmla="*/ 39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42"/>
                <a:gd name="T113" fmla="*/ 86 w 86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42">
                  <a:moveTo>
                    <a:pt x="79" y="38"/>
                  </a:moveTo>
                  <a:lnTo>
                    <a:pt x="79" y="35"/>
                  </a:lnTo>
                  <a:lnTo>
                    <a:pt x="78" y="31"/>
                  </a:lnTo>
                  <a:lnTo>
                    <a:pt x="77" y="28"/>
                  </a:lnTo>
                  <a:lnTo>
                    <a:pt x="75" y="24"/>
                  </a:lnTo>
                  <a:lnTo>
                    <a:pt x="74" y="20"/>
                  </a:lnTo>
                  <a:lnTo>
                    <a:pt x="72" y="17"/>
                  </a:lnTo>
                  <a:lnTo>
                    <a:pt x="70" y="14"/>
                  </a:lnTo>
                  <a:lnTo>
                    <a:pt x="68" y="11"/>
                  </a:lnTo>
                  <a:lnTo>
                    <a:pt x="65" y="9"/>
                  </a:lnTo>
                  <a:lnTo>
                    <a:pt x="62" y="7"/>
                  </a:lnTo>
                  <a:lnTo>
                    <a:pt x="60" y="5"/>
                  </a:lnTo>
                  <a:lnTo>
                    <a:pt x="57" y="4"/>
                  </a:lnTo>
                  <a:lnTo>
                    <a:pt x="54" y="2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3" y="6"/>
                  </a:lnTo>
                  <a:lnTo>
                    <a:pt x="20" y="8"/>
                  </a:lnTo>
                  <a:lnTo>
                    <a:pt x="17" y="11"/>
                  </a:lnTo>
                  <a:lnTo>
                    <a:pt x="16" y="12"/>
                  </a:lnTo>
                  <a:lnTo>
                    <a:pt x="13" y="16"/>
                  </a:lnTo>
                  <a:lnTo>
                    <a:pt x="12" y="19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7" y="29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6" y="38"/>
                  </a:lnTo>
                  <a:lnTo>
                    <a:pt x="6" y="39"/>
                  </a:lnTo>
                  <a:lnTo>
                    <a:pt x="5" y="41"/>
                  </a:lnTo>
                  <a:lnTo>
                    <a:pt x="4" y="41"/>
                  </a:lnTo>
                  <a:lnTo>
                    <a:pt x="2" y="41"/>
                  </a:lnTo>
                  <a:lnTo>
                    <a:pt x="1" y="41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6" y="17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0" y="0"/>
                  </a:lnTo>
                  <a:lnTo>
                    <a:pt x="62" y="0"/>
                  </a:lnTo>
                  <a:lnTo>
                    <a:pt x="66" y="2"/>
                  </a:lnTo>
                  <a:lnTo>
                    <a:pt x="70" y="5"/>
                  </a:lnTo>
                  <a:lnTo>
                    <a:pt x="72" y="7"/>
                  </a:lnTo>
                  <a:lnTo>
                    <a:pt x="75" y="11"/>
                  </a:lnTo>
                  <a:lnTo>
                    <a:pt x="77" y="13"/>
                  </a:lnTo>
                  <a:lnTo>
                    <a:pt x="79" y="17"/>
                  </a:lnTo>
                  <a:lnTo>
                    <a:pt x="81" y="20"/>
                  </a:lnTo>
                  <a:lnTo>
                    <a:pt x="81" y="24"/>
                  </a:lnTo>
                  <a:lnTo>
                    <a:pt x="82" y="28"/>
                  </a:lnTo>
                  <a:lnTo>
                    <a:pt x="84" y="32"/>
                  </a:lnTo>
                  <a:lnTo>
                    <a:pt x="85" y="38"/>
                  </a:lnTo>
                  <a:lnTo>
                    <a:pt x="84" y="39"/>
                  </a:lnTo>
                  <a:lnTo>
                    <a:pt x="84" y="41"/>
                  </a:lnTo>
                  <a:lnTo>
                    <a:pt x="82" y="41"/>
                  </a:lnTo>
                  <a:lnTo>
                    <a:pt x="81" y="41"/>
                  </a:lnTo>
                  <a:lnTo>
                    <a:pt x="80" y="41"/>
                  </a:lnTo>
                  <a:lnTo>
                    <a:pt x="79" y="39"/>
                  </a:lnTo>
                  <a:lnTo>
                    <a:pt x="79" y="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5" name="Freeform 500"/>
            <p:cNvSpPr>
              <a:spLocks/>
            </p:cNvSpPr>
            <p:nvPr/>
          </p:nvSpPr>
          <p:spPr bwMode="auto">
            <a:xfrm>
              <a:off x="3995" y="3222"/>
              <a:ext cx="86" cy="42"/>
            </a:xfrm>
            <a:custGeom>
              <a:avLst/>
              <a:gdLst>
                <a:gd name="T0" fmla="*/ 79 w 86"/>
                <a:gd name="T1" fmla="*/ 35 h 42"/>
                <a:gd name="T2" fmla="*/ 77 w 86"/>
                <a:gd name="T3" fmla="*/ 28 h 42"/>
                <a:gd name="T4" fmla="*/ 74 w 86"/>
                <a:gd name="T5" fmla="*/ 20 h 42"/>
                <a:gd name="T6" fmla="*/ 70 w 86"/>
                <a:gd name="T7" fmla="*/ 14 h 42"/>
                <a:gd name="T8" fmla="*/ 65 w 86"/>
                <a:gd name="T9" fmla="*/ 9 h 42"/>
                <a:gd name="T10" fmla="*/ 60 w 86"/>
                <a:gd name="T11" fmla="*/ 5 h 42"/>
                <a:gd name="T12" fmla="*/ 54 w 86"/>
                <a:gd name="T13" fmla="*/ 2 h 42"/>
                <a:gd name="T14" fmla="*/ 47 w 86"/>
                <a:gd name="T15" fmla="*/ 0 h 42"/>
                <a:gd name="T16" fmla="*/ 39 w 86"/>
                <a:gd name="T17" fmla="*/ 0 h 42"/>
                <a:gd name="T18" fmla="*/ 34 w 86"/>
                <a:gd name="T19" fmla="*/ 1 h 42"/>
                <a:gd name="T20" fmla="*/ 27 w 86"/>
                <a:gd name="T21" fmla="*/ 4 h 42"/>
                <a:gd name="T22" fmla="*/ 20 w 86"/>
                <a:gd name="T23" fmla="*/ 8 h 42"/>
                <a:gd name="T24" fmla="*/ 16 w 86"/>
                <a:gd name="T25" fmla="*/ 12 h 42"/>
                <a:gd name="T26" fmla="*/ 12 w 86"/>
                <a:gd name="T27" fmla="*/ 19 h 42"/>
                <a:gd name="T28" fmla="*/ 8 w 86"/>
                <a:gd name="T29" fmla="*/ 26 h 42"/>
                <a:gd name="T30" fmla="*/ 6 w 86"/>
                <a:gd name="T31" fmla="*/ 33 h 42"/>
                <a:gd name="T32" fmla="*/ 6 w 86"/>
                <a:gd name="T33" fmla="*/ 38 h 42"/>
                <a:gd name="T34" fmla="*/ 5 w 86"/>
                <a:gd name="T35" fmla="*/ 41 h 42"/>
                <a:gd name="T36" fmla="*/ 4 w 86"/>
                <a:gd name="T37" fmla="*/ 41 h 42"/>
                <a:gd name="T38" fmla="*/ 1 w 86"/>
                <a:gd name="T39" fmla="*/ 41 h 42"/>
                <a:gd name="T40" fmla="*/ 0 w 86"/>
                <a:gd name="T41" fmla="*/ 39 h 42"/>
                <a:gd name="T42" fmla="*/ 0 w 86"/>
                <a:gd name="T43" fmla="*/ 36 h 42"/>
                <a:gd name="T44" fmla="*/ 1 w 86"/>
                <a:gd name="T45" fmla="*/ 28 h 42"/>
                <a:gd name="T46" fmla="*/ 4 w 86"/>
                <a:gd name="T47" fmla="*/ 20 h 42"/>
                <a:gd name="T48" fmla="*/ 8 w 86"/>
                <a:gd name="T49" fmla="*/ 13 h 42"/>
                <a:gd name="T50" fmla="*/ 13 w 86"/>
                <a:gd name="T51" fmla="*/ 7 h 42"/>
                <a:gd name="T52" fmla="*/ 20 w 86"/>
                <a:gd name="T53" fmla="*/ 0 h 42"/>
                <a:gd name="T54" fmla="*/ 66 w 86"/>
                <a:gd name="T55" fmla="*/ 2 h 42"/>
                <a:gd name="T56" fmla="*/ 72 w 86"/>
                <a:gd name="T57" fmla="*/ 7 h 42"/>
                <a:gd name="T58" fmla="*/ 77 w 86"/>
                <a:gd name="T59" fmla="*/ 13 h 42"/>
                <a:gd name="T60" fmla="*/ 81 w 86"/>
                <a:gd name="T61" fmla="*/ 20 h 42"/>
                <a:gd name="T62" fmla="*/ 82 w 86"/>
                <a:gd name="T63" fmla="*/ 28 h 42"/>
                <a:gd name="T64" fmla="*/ 85 w 86"/>
                <a:gd name="T65" fmla="*/ 38 h 42"/>
                <a:gd name="T66" fmla="*/ 84 w 86"/>
                <a:gd name="T67" fmla="*/ 41 h 42"/>
                <a:gd name="T68" fmla="*/ 81 w 86"/>
                <a:gd name="T69" fmla="*/ 41 h 42"/>
                <a:gd name="T70" fmla="*/ 81 w 86"/>
                <a:gd name="T71" fmla="*/ 41 h 42"/>
                <a:gd name="T72" fmla="*/ 79 w 86"/>
                <a:gd name="T73" fmla="*/ 39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42"/>
                <a:gd name="T113" fmla="*/ 86 w 86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42">
                  <a:moveTo>
                    <a:pt x="79" y="38"/>
                  </a:moveTo>
                  <a:lnTo>
                    <a:pt x="79" y="35"/>
                  </a:lnTo>
                  <a:lnTo>
                    <a:pt x="78" y="31"/>
                  </a:lnTo>
                  <a:lnTo>
                    <a:pt x="77" y="28"/>
                  </a:lnTo>
                  <a:lnTo>
                    <a:pt x="75" y="24"/>
                  </a:lnTo>
                  <a:lnTo>
                    <a:pt x="74" y="20"/>
                  </a:lnTo>
                  <a:lnTo>
                    <a:pt x="72" y="17"/>
                  </a:lnTo>
                  <a:lnTo>
                    <a:pt x="70" y="14"/>
                  </a:lnTo>
                  <a:lnTo>
                    <a:pt x="68" y="11"/>
                  </a:lnTo>
                  <a:lnTo>
                    <a:pt x="65" y="9"/>
                  </a:lnTo>
                  <a:lnTo>
                    <a:pt x="62" y="7"/>
                  </a:lnTo>
                  <a:lnTo>
                    <a:pt x="60" y="5"/>
                  </a:lnTo>
                  <a:lnTo>
                    <a:pt x="57" y="4"/>
                  </a:lnTo>
                  <a:lnTo>
                    <a:pt x="54" y="2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3" y="6"/>
                  </a:lnTo>
                  <a:lnTo>
                    <a:pt x="20" y="8"/>
                  </a:lnTo>
                  <a:lnTo>
                    <a:pt x="17" y="11"/>
                  </a:lnTo>
                  <a:lnTo>
                    <a:pt x="16" y="12"/>
                  </a:lnTo>
                  <a:lnTo>
                    <a:pt x="13" y="16"/>
                  </a:lnTo>
                  <a:lnTo>
                    <a:pt x="12" y="19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7" y="29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6" y="38"/>
                  </a:lnTo>
                  <a:lnTo>
                    <a:pt x="6" y="39"/>
                  </a:lnTo>
                  <a:lnTo>
                    <a:pt x="5" y="41"/>
                  </a:lnTo>
                  <a:lnTo>
                    <a:pt x="4" y="41"/>
                  </a:lnTo>
                  <a:lnTo>
                    <a:pt x="2" y="41"/>
                  </a:lnTo>
                  <a:lnTo>
                    <a:pt x="1" y="41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6" y="17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0" y="0"/>
                  </a:lnTo>
                  <a:lnTo>
                    <a:pt x="62" y="0"/>
                  </a:lnTo>
                  <a:lnTo>
                    <a:pt x="66" y="2"/>
                  </a:lnTo>
                  <a:lnTo>
                    <a:pt x="70" y="5"/>
                  </a:lnTo>
                  <a:lnTo>
                    <a:pt x="72" y="7"/>
                  </a:lnTo>
                  <a:lnTo>
                    <a:pt x="75" y="11"/>
                  </a:lnTo>
                  <a:lnTo>
                    <a:pt x="77" y="13"/>
                  </a:lnTo>
                  <a:lnTo>
                    <a:pt x="79" y="17"/>
                  </a:lnTo>
                  <a:lnTo>
                    <a:pt x="81" y="20"/>
                  </a:lnTo>
                  <a:lnTo>
                    <a:pt x="81" y="24"/>
                  </a:lnTo>
                  <a:lnTo>
                    <a:pt x="82" y="28"/>
                  </a:lnTo>
                  <a:lnTo>
                    <a:pt x="84" y="32"/>
                  </a:lnTo>
                  <a:lnTo>
                    <a:pt x="85" y="38"/>
                  </a:lnTo>
                  <a:lnTo>
                    <a:pt x="84" y="39"/>
                  </a:lnTo>
                  <a:lnTo>
                    <a:pt x="84" y="41"/>
                  </a:lnTo>
                  <a:lnTo>
                    <a:pt x="82" y="41"/>
                  </a:lnTo>
                  <a:lnTo>
                    <a:pt x="81" y="41"/>
                  </a:lnTo>
                  <a:lnTo>
                    <a:pt x="80" y="41"/>
                  </a:lnTo>
                  <a:lnTo>
                    <a:pt x="79" y="39"/>
                  </a:lnTo>
                  <a:lnTo>
                    <a:pt x="79" y="3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6" name="Line 501"/>
            <p:cNvSpPr>
              <a:spLocks noChangeShapeType="1"/>
            </p:cNvSpPr>
            <p:nvPr/>
          </p:nvSpPr>
          <p:spPr bwMode="auto">
            <a:xfrm>
              <a:off x="3901" y="3221"/>
              <a:ext cx="4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7" name="Line 502"/>
            <p:cNvSpPr>
              <a:spLocks noChangeShapeType="1"/>
            </p:cNvSpPr>
            <p:nvPr/>
          </p:nvSpPr>
          <p:spPr bwMode="auto">
            <a:xfrm>
              <a:off x="3902" y="3210"/>
              <a:ext cx="4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8" name="Line 503"/>
            <p:cNvSpPr>
              <a:spLocks noChangeShapeType="1"/>
            </p:cNvSpPr>
            <p:nvPr/>
          </p:nvSpPr>
          <p:spPr bwMode="auto">
            <a:xfrm flipH="1">
              <a:off x="3907" y="3215"/>
              <a:ext cx="4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9" name="Line 504"/>
            <p:cNvSpPr>
              <a:spLocks noChangeShapeType="1"/>
            </p:cNvSpPr>
            <p:nvPr/>
          </p:nvSpPr>
          <p:spPr bwMode="auto">
            <a:xfrm flipV="1">
              <a:off x="3901" y="3052"/>
              <a:ext cx="0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0" name="Line 505"/>
            <p:cNvSpPr>
              <a:spLocks noChangeShapeType="1"/>
            </p:cNvSpPr>
            <p:nvPr/>
          </p:nvSpPr>
          <p:spPr bwMode="auto">
            <a:xfrm flipH="1">
              <a:off x="3887" y="3051"/>
              <a:ext cx="4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1" name="Line 506"/>
            <p:cNvSpPr>
              <a:spLocks noChangeShapeType="1"/>
            </p:cNvSpPr>
            <p:nvPr/>
          </p:nvSpPr>
          <p:spPr bwMode="auto">
            <a:xfrm>
              <a:off x="4326" y="3056"/>
              <a:ext cx="0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2" name="Freeform 507"/>
            <p:cNvSpPr>
              <a:spLocks/>
            </p:cNvSpPr>
            <p:nvPr/>
          </p:nvSpPr>
          <p:spPr bwMode="auto">
            <a:xfrm>
              <a:off x="4443" y="3215"/>
              <a:ext cx="17" cy="18"/>
            </a:xfrm>
            <a:custGeom>
              <a:avLst/>
              <a:gdLst>
                <a:gd name="T0" fmla="*/ 16 w 17"/>
                <a:gd name="T1" fmla="*/ 2 h 18"/>
                <a:gd name="T2" fmla="*/ 13 w 17"/>
                <a:gd name="T3" fmla="*/ 0 h 18"/>
                <a:gd name="T4" fmla="*/ 0 w 17"/>
                <a:gd name="T5" fmla="*/ 0 h 18"/>
                <a:gd name="T6" fmla="*/ 0 w 17"/>
                <a:gd name="T7" fmla="*/ 17 h 18"/>
                <a:gd name="T8" fmla="*/ 13 w 17"/>
                <a:gd name="T9" fmla="*/ 17 h 18"/>
                <a:gd name="T10" fmla="*/ 16 w 17"/>
                <a:gd name="T11" fmla="*/ 15 h 18"/>
                <a:gd name="T12" fmla="*/ 16 w 17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8"/>
                <a:gd name="T23" fmla="*/ 17 w 1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8">
                  <a:moveTo>
                    <a:pt x="16" y="2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3" y="17"/>
                  </a:lnTo>
                  <a:lnTo>
                    <a:pt x="16" y="15"/>
                  </a:lnTo>
                  <a:lnTo>
                    <a:pt x="16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3" name="Freeform 508"/>
            <p:cNvSpPr>
              <a:spLocks/>
            </p:cNvSpPr>
            <p:nvPr/>
          </p:nvSpPr>
          <p:spPr bwMode="auto">
            <a:xfrm>
              <a:off x="4443" y="3215"/>
              <a:ext cx="17" cy="18"/>
            </a:xfrm>
            <a:custGeom>
              <a:avLst/>
              <a:gdLst>
                <a:gd name="T0" fmla="*/ 16 w 17"/>
                <a:gd name="T1" fmla="*/ 2 h 18"/>
                <a:gd name="T2" fmla="*/ 13 w 17"/>
                <a:gd name="T3" fmla="*/ 0 h 18"/>
                <a:gd name="T4" fmla="*/ 0 w 17"/>
                <a:gd name="T5" fmla="*/ 0 h 18"/>
                <a:gd name="T6" fmla="*/ 0 w 17"/>
                <a:gd name="T7" fmla="*/ 17 h 18"/>
                <a:gd name="T8" fmla="*/ 13 w 17"/>
                <a:gd name="T9" fmla="*/ 17 h 18"/>
                <a:gd name="T10" fmla="*/ 16 w 17"/>
                <a:gd name="T11" fmla="*/ 15 h 18"/>
                <a:gd name="T12" fmla="*/ 16 w 17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8"/>
                <a:gd name="T23" fmla="*/ 17 w 1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8">
                  <a:moveTo>
                    <a:pt x="16" y="2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3" y="17"/>
                  </a:lnTo>
                  <a:lnTo>
                    <a:pt x="16" y="15"/>
                  </a:lnTo>
                  <a:lnTo>
                    <a:pt x="16" y="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4" name="Line 509"/>
            <p:cNvSpPr>
              <a:spLocks noChangeShapeType="1"/>
            </p:cNvSpPr>
            <p:nvPr/>
          </p:nvSpPr>
          <p:spPr bwMode="auto">
            <a:xfrm flipH="1">
              <a:off x="4330" y="3066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5" name="Line 510"/>
            <p:cNvSpPr>
              <a:spLocks noChangeShapeType="1"/>
            </p:cNvSpPr>
            <p:nvPr/>
          </p:nvSpPr>
          <p:spPr bwMode="auto">
            <a:xfrm flipH="1">
              <a:off x="4330" y="3071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6" name="Line 511"/>
            <p:cNvSpPr>
              <a:spLocks noChangeShapeType="1"/>
            </p:cNvSpPr>
            <p:nvPr/>
          </p:nvSpPr>
          <p:spPr bwMode="auto">
            <a:xfrm flipH="1">
              <a:off x="4330" y="3076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7" name="Freeform 512"/>
            <p:cNvSpPr>
              <a:spLocks/>
            </p:cNvSpPr>
            <p:nvPr/>
          </p:nvSpPr>
          <p:spPr bwMode="auto">
            <a:xfrm>
              <a:off x="3884" y="306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 h 17"/>
                <a:gd name="T4" fmla="*/ 16 w 17"/>
                <a:gd name="T5" fmla="*/ 15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1"/>
                  </a:lnTo>
                  <a:lnTo>
                    <a:pt x="16" y="15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8" name="Freeform 513"/>
            <p:cNvSpPr>
              <a:spLocks/>
            </p:cNvSpPr>
            <p:nvPr/>
          </p:nvSpPr>
          <p:spPr bwMode="auto">
            <a:xfrm>
              <a:off x="3884" y="306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 h 17"/>
                <a:gd name="T4" fmla="*/ 16 w 17"/>
                <a:gd name="T5" fmla="*/ 15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1"/>
                  </a:lnTo>
                  <a:lnTo>
                    <a:pt x="16" y="15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9" name="Freeform 514"/>
            <p:cNvSpPr>
              <a:spLocks/>
            </p:cNvSpPr>
            <p:nvPr/>
          </p:nvSpPr>
          <p:spPr bwMode="auto">
            <a:xfrm>
              <a:off x="3884" y="3129"/>
              <a:ext cx="17" cy="18"/>
            </a:xfrm>
            <a:custGeom>
              <a:avLst/>
              <a:gdLst>
                <a:gd name="T0" fmla="*/ 0 w 17"/>
                <a:gd name="T1" fmla="*/ 0 h 18"/>
                <a:gd name="T2" fmla="*/ 16 w 17"/>
                <a:gd name="T3" fmla="*/ 2 h 18"/>
                <a:gd name="T4" fmla="*/ 16 w 17"/>
                <a:gd name="T5" fmla="*/ 14 h 18"/>
                <a:gd name="T6" fmla="*/ 0 w 17"/>
                <a:gd name="T7" fmla="*/ 17 h 18"/>
                <a:gd name="T8" fmla="*/ 0 w 1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0" y="0"/>
                  </a:moveTo>
                  <a:lnTo>
                    <a:pt x="16" y="2"/>
                  </a:lnTo>
                  <a:lnTo>
                    <a:pt x="16" y="14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0" name="Freeform 515"/>
            <p:cNvSpPr>
              <a:spLocks/>
            </p:cNvSpPr>
            <p:nvPr/>
          </p:nvSpPr>
          <p:spPr bwMode="auto">
            <a:xfrm>
              <a:off x="3884" y="3129"/>
              <a:ext cx="17" cy="18"/>
            </a:xfrm>
            <a:custGeom>
              <a:avLst/>
              <a:gdLst>
                <a:gd name="T0" fmla="*/ 0 w 17"/>
                <a:gd name="T1" fmla="*/ 0 h 18"/>
                <a:gd name="T2" fmla="*/ 16 w 17"/>
                <a:gd name="T3" fmla="*/ 2 h 18"/>
                <a:gd name="T4" fmla="*/ 16 w 17"/>
                <a:gd name="T5" fmla="*/ 14 h 18"/>
                <a:gd name="T6" fmla="*/ 0 w 17"/>
                <a:gd name="T7" fmla="*/ 17 h 18"/>
                <a:gd name="T8" fmla="*/ 0 w 1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0" y="0"/>
                  </a:moveTo>
                  <a:lnTo>
                    <a:pt x="16" y="2"/>
                  </a:lnTo>
                  <a:lnTo>
                    <a:pt x="16" y="14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1" name="Freeform 516"/>
            <p:cNvSpPr>
              <a:spLocks/>
            </p:cNvSpPr>
            <p:nvPr/>
          </p:nvSpPr>
          <p:spPr bwMode="auto">
            <a:xfrm>
              <a:off x="3884" y="3193"/>
              <a:ext cx="17" cy="19"/>
            </a:xfrm>
            <a:custGeom>
              <a:avLst/>
              <a:gdLst>
                <a:gd name="T0" fmla="*/ 0 w 17"/>
                <a:gd name="T1" fmla="*/ 0 h 19"/>
                <a:gd name="T2" fmla="*/ 16 w 17"/>
                <a:gd name="T3" fmla="*/ 3 h 19"/>
                <a:gd name="T4" fmla="*/ 16 w 17"/>
                <a:gd name="T5" fmla="*/ 15 h 19"/>
                <a:gd name="T6" fmla="*/ 0 w 17"/>
                <a:gd name="T7" fmla="*/ 18 h 19"/>
                <a:gd name="T8" fmla="*/ 0 w 1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0" y="0"/>
                  </a:moveTo>
                  <a:lnTo>
                    <a:pt x="16" y="3"/>
                  </a:lnTo>
                  <a:lnTo>
                    <a:pt x="16" y="15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2" name="Freeform 517"/>
            <p:cNvSpPr>
              <a:spLocks/>
            </p:cNvSpPr>
            <p:nvPr/>
          </p:nvSpPr>
          <p:spPr bwMode="auto">
            <a:xfrm>
              <a:off x="3884" y="3193"/>
              <a:ext cx="17" cy="19"/>
            </a:xfrm>
            <a:custGeom>
              <a:avLst/>
              <a:gdLst>
                <a:gd name="T0" fmla="*/ 0 w 17"/>
                <a:gd name="T1" fmla="*/ 0 h 19"/>
                <a:gd name="T2" fmla="*/ 16 w 17"/>
                <a:gd name="T3" fmla="*/ 3 h 19"/>
                <a:gd name="T4" fmla="*/ 16 w 17"/>
                <a:gd name="T5" fmla="*/ 15 h 19"/>
                <a:gd name="T6" fmla="*/ 0 w 17"/>
                <a:gd name="T7" fmla="*/ 18 h 19"/>
                <a:gd name="T8" fmla="*/ 0 w 1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0" y="0"/>
                  </a:moveTo>
                  <a:lnTo>
                    <a:pt x="16" y="3"/>
                  </a:lnTo>
                  <a:lnTo>
                    <a:pt x="16" y="15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" name="Freeform 518"/>
            <p:cNvSpPr>
              <a:spLocks/>
            </p:cNvSpPr>
            <p:nvPr/>
          </p:nvSpPr>
          <p:spPr bwMode="auto">
            <a:xfrm>
              <a:off x="4179" y="3253"/>
              <a:ext cx="66" cy="17"/>
            </a:xfrm>
            <a:custGeom>
              <a:avLst/>
              <a:gdLst>
                <a:gd name="T0" fmla="*/ 63 w 66"/>
                <a:gd name="T1" fmla="*/ 1 h 17"/>
                <a:gd name="T2" fmla="*/ 62 w 66"/>
                <a:gd name="T3" fmla="*/ 0 h 17"/>
                <a:gd name="T4" fmla="*/ 62 w 66"/>
                <a:gd name="T5" fmla="*/ 0 h 17"/>
                <a:gd name="T6" fmla="*/ 61 w 66"/>
                <a:gd name="T7" fmla="*/ 0 h 17"/>
                <a:gd name="T8" fmla="*/ 2 w 66"/>
                <a:gd name="T9" fmla="*/ 0 h 17"/>
                <a:gd name="T10" fmla="*/ 1 w 66"/>
                <a:gd name="T11" fmla="*/ 0 h 17"/>
                <a:gd name="T12" fmla="*/ 1 w 66"/>
                <a:gd name="T13" fmla="*/ 0 h 17"/>
                <a:gd name="T14" fmla="*/ 1 w 66"/>
                <a:gd name="T15" fmla="*/ 1 h 17"/>
                <a:gd name="T16" fmla="*/ 0 w 66"/>
                <a:gd name="T17" fmla="*/ 1 h 17"/>
                <a:gd name="T18" fmla="*/ 0 w 66"/>
                <a:gd name="T19" fmla="*/ 14 h 17"/>
                <a:gd name="T20" fmla="*/ 1 w 66"/>
                <a:gd name="T21" fmla="*/ 14 h 17"/>
                <a:gd name="T22" fmla="*/ 1 w 66"/>
                <a:gd name="T23" fmla="*/ 14 h 17"/>
                <a:gd name="T24" fmla="*/ 1 w 66"/>
                <a:gd name="T25" fmla="*/ 16 h 17"/>
                <a:gd name="T26" fmla="*/ 3 w 66"/>
                <a:gd name="T27" fmla="*/ 16 h 17"/>
                <a:gd name="T28" fmla="*/ 62 w 66"/>
                <a:gd name="T29" fmla="*/ 16 h 17"/>
                <a:gd name="T30" fmla="*/ 62 w 66"/>
                <a:gd name="T31" fmla="*/ 16 h 17"/>
                <a:gd name="T32" fmla="*/ 62 w 66"/>
                <a:gd name="T33" fmla="*/ 16 h 17"/>
                <a:gd name="T34" fmla="*/ 63 w 66"/>
                <a:gd name="T35" fmla="*/ 14 h 17"/>
                <a:gd name="T36" fmla="*/ 65 w 66"/>
                <a:gd name="T37" fmla="*/ 14 h 17"/>
                <a:gd name="T38" fmla="*/ 65 w 66"/>
                <a:gd name="T39" fmla="*/ 1 h 17"/>
                <a:gd name="T40" fmla="*/ 63 w 66"/>
                <a:gd name="T41" fmla="*/ 1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17"/>
                <a:gd name="T65" fmla="*/ 66 w 66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17">
                  <a:moveTo>
                    <a:pt x="63" y="1"/>
                  </a:moveTo>
                  <a:lnTo>
                    <a:pt x="62" y="0"/>
                  </a:lnTo>
                  <a:lnTo>
                    <a:pt x="6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62" y="16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5" y="1"/>
                  </a:lnTo>
                  <a:lnTo>
                    <a:pt x="6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" name="Freeform 519"/>
            <p:cNvSpPr>
              <a:spLocks/>
            </p:cNvSpPr>
            <p:nvPr/>
          </p:nvSpPr>
          <p:spPr bwMode="auto">
            <a:xfrm>
              <a:off x="4179" y="3253"/>
              <a:ext cx="66" cy="17"/>
            </a:xfrm>
            <a:custGeom>
              <a:avLst/>
              <a:gdLst>
                <a:gd name="T0" fmla="*/ 63 w 66"/>
                <a:gd name="T1" fmla="*/ 1 h 17"/>
                <a:gd name="T2" fmla="*/ 62 w 66"/>
                <a:gd name="T3" fmla="*/ 0 h 17"/>
                <a:gd name="T4" fmla="*/ 62 w 66"/>
                <a:gd name="T5" fmla="*/ 0 h 17"/>
                <a:gd name="T6" fmla="*/ 61 w 66"/>
                <a:gd name="T7" fmla="*/ 0 h 17"/>
                <a:gd name="T8" fmla="*/ 2 w 66"/>
                <a:gd name="T9" fmla="*/ 0 h 17"/>
                <a:gd name="T10" fmla="*/ 1 w 66"/>
                <a:gd name="T11" fmla="*/ 0 h 17"/>
                <a:gd name="T12" fmla="*/ 1 w 66"/>
                <a:gd name="T13" fmla="*/ 0 h 17"/>
                <a:gd name="T14" fmla="*/ 1 w 66"/>
                <a:gd name="T15" fmla="*/ 1 h 17"/>
                <a:gd name="T16" fmla="*/ 0 w 66"/>
                <a:gd name="T17" fmla="*/ 1 h 17"/>
                <a:gd name="T18" fmla="*/ 0 w 66"/>
                <a:gd name="T19" fmla="*/ 14 h 17"/>
                <a:gd name="T20" fmla="*/ 1 w 66"/>
                <a:gd name="T21" fmla="*/ 14 h 17"/>
                <a:gd name="T22" fmla="*/ 1 w 66"/>
                <a:gd name="T23" fmla="*/ 14 h 17"/>
                <a:gd name="T24" fmla="*/ 1 w 66"/>
                <a:gd name="T25" fmla="*/ 16 h 17"/>
                <a:gd name="T26" fmla="*/ 3 w 66"/>
                <a:gd name="T27" fmla="*/ 16 h 17"/>
                <a:gd name="T28" fmla="*/ 62 w 66"/>
                <a:gd name="T29" fmla="*/ 16 h 17"/>
                <a:gd name="T30" fmla="*/ 62 w 66"/>
                <a:gd name="T31" fmla="*/ 16 h 17"/>
                <a:gd name="T32" fmla="*/ 62 w 66"/>
                <a:gd name="T33" fmla="*/ 16 h 17"/>
                <a:gd name="T34" fmla="*/ 63 w 66"/>
                <a:gd name="T35" fmla="*/ 14 h 17"/>
                <a:gd name="T36" fmla="*/ 65 w 66"/>
                <a:gd name="T37" fmla="*/ 14 h 17"/>
                <a:gd name="T38" fmla="*/ 65 w 66"/>
                <a:gd name="T39" fmla="*/ 1 h 17"/>
                <a:gd name="T40" fmla="*/ 63 w 66"/>
                <a:gd name="T41" fmla="*/ 1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17"/>
                <a:gd name="T65" fmla="*/ 66 w 66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17">
                  <a:moveTo>
                    <a:pt x="63" y="1"/>
                  </a:moveTo>
                  <a:lnTo>
                    <a:pt x="62" y="0"/>
                  </a:lnTo>
                  <a:lnTo>
                    <a:pt x="6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62" y="16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5" y="1"/>
                  </a:lnTo>
                  <a:lnTo>
                    <a:pt x="63" y="1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" name="Line 520"/>
            <p:cNvSpPr>
              <a:spLocks noChangeShapeType="1"/>
            </p:cNvSpPr>
            <p:nvPr/>
          </p:nvSpPr>
          <p:spPr bwMode="auto">
            <a:xfrm flipV="1">
              <a:off x="4318" y="3054"/>
              <a:ext cx="0" cy="1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84" name="Group 521"/>
          <p:cNvGrpSpPr>
            <a:grpSpLocks/>
          </p:cNvGrpSpPr>
          <p:nvPr/>
        </p:nvGrpSpPr>
        <p:grpSpPr bwMode="auto">
          <a:xfrm>
            <a:off x="7067550" y="4217988"/>
            <a:ext cx="531813" cy="446087"/>
            <a:chOff x="4452" y="2657"/>
            <a:chExt cx="335" cy="281"/>
          </a:xfrm>
        </p:grpSpPr>
        <p:sp>
          <p:nvSpPr>
            <p:cNvPr id="7310" name="Freeform 522"/>
            <p:cNvSpPr>
              <a:spLocks/>
            </p:cNvSpPr>
            <p:nvPr/>
          </p:nvSpPr>
          <p:spPr bwMode="auto">
            <a:xfrm>
              <a:off x="4452" y="2799"/>
              <a:ext cx="180" cy="139"/>
            </a:xfrm>
            <a:custGeom>
              <a:avLst/>
              <a:gdLst>
                <a:gd name="T0" fmla="*/ 19 w 180"/>
                <a:gd name="T1" fmla="*/ 138 h 139"/>
                <a:gd name="T2" fmla="*/ 16 w 180"/>
                <a:gd name="T3" fmla="*/ 137 h 139"/>
                <a:gd name="T4" fmla="*/ 13 w 180"/>
                <a:gd name="T5" fmla="*/ 133 h 139"/>
                <a:gd name="T6" fmla="*/ 9 w 180"/>
                <a:gd name="T7" fmla="*/ 127 h 139"/>
                <a:gd name="T8" fmla="*/ 7 w 180"/>
                <a:gd name="T9" fmla="*/ 119 h 139"/>
                <a:gd name="T10" fmla="*/ 4 w 180"/>
                <a:gd name="T11" fmla="*/ 110 h 139"/>
                <a:gd name="T12" fmla="*/ 3 w 180"/>
                <a:gd name="T13" fmla="*/ 98 h 139"/>
                <a:gd name="T14" fmla="*/ 2 w 180"/>
                <a:gd name="T15" fmla="*/ 87 h 139"/>
                <a:gd name="T16" fmla="*/ 0 w 180"/>
                <a:gd name="T17" fmla="*/ 74 h 139"/>
                <a:gd name="T18" fmla="*/ 0 w 180"/>
                <a:gd name="T19" fmla="*/ 60 h 139"/>
                <a:gd name="T20" fmla="*/ 2 w 180"/>
                <a:gd name="T21" fmla="*/ 48 h 139"/>
                <a:gd name="T22" fmla="*/ 3 w 180"/>
                <a:gd name="T23" fmla="*/ 37 h 139"/>
                <a:gd name="T24" fmla="*/ 4 w 180"/>
                <a:gd name="T25" fmla="*/ 28 h 139"/>
                <a:gd name="T26" fmla="*/ 7 w 180"/>
                <a:gd name="T27" fmla="*/ 19 h 139"/>
                <a:gd name="T28" fmla="*/ 10 w 180"/>
                <a:gd name="T29" fmla="*/ 14 h 139"/>
                <a:gd name="T30" fmla="*/ 13 w 180"/>
                <a:gd name="T31" fmla="*/ 10 h 139"/>
                <a:gd name="T32" fmla="*/ 16 w 180"/>
                <a:gd name="T33" fmla="*/ 9 h 139"/>
                <a:gd name="T34" fmla="*/ 174 w 180"/>
                <a:gd name="T35" fmla="*/ 0 h 139"/>
                <a:gd name="T36" fmla="*/ 171 w 180"/>
                <a:gd name="T37" fmla="*/ 3 h 139"/>
                <a:gd name="T38" fmla="*/ 168 w 180"/>
                <a:gd name="T39" fmla="*/ 9 h 139"/>
                <a:gd name="T40" fmla="*/ 165 w 180"/>
                <a:gd name="T41" fmla="*/ 15 h 139"/>
                <a:gd name="T42" fmla="*/ 163 w 180"/>
                <a:gd name="T43" fmla="*/ 24 h 139"/>
                <a:gd name="T44" fmla="*/ 162 w 180"/>
                <a:gd name="T45" fmla="*/ 35 h 139"/>
                <a:gd name="T46" fmla="*/ 161 w 180"/>
                <a:gd name="T47" fmla="*/ 46 h 139"/>
                <a:gd name="T48" fmla="*/ 160 w 180"/>
                <a:gd name="T49" fmla="*/ 59 h 139"/>
                <a:gd name="T50" fmla="*/ 161 w 180"/>
                <a:gd name="T51" fmla="*/ 72 h 139"/>
                <a:gd name="T52" fmla="*/ 162 w 180"/>
                <a:gd name="T53" fmla="*/ 85 h 139"/>
                <a:gd name="T54" fmla="*/ 163 w 180"/>
                <a:gd name="T55" fmla="*/ 96 h 139"/>
                <a:gd name="T56" fmla="*/ 165 w 180"/>
                <a:gd name="T57" fmla="*/ 107 h 139"/>
                <a:gd name="T58" fmla="*/ 168 w 180"/>
                <a:gd name="T59" fmla="*/ 115 h 139"/>
                <a:gd name="T60" fmla="*/ 171 w 180"/>
                <a:gd name="T61" fmla="*/ 122 h 139"/>
                <a:gd name="T62" fmla="*/ 174 w 180"/>
                <a:gd name="T63" fmla="*/ 128 h 139"/>
                <a:gd name="T64" fmla="*/ 177 w 180"/>
                <a:gd name="T65" fmla="*/ 13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0"/>
                <a:gd name="T100" fmla="*/ 0 h 139"/>
                <a:gd name="T101" fmla="*/ 180 w 180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0" h="139">
                  <a:moveTo>
                    <a:pt x="179" y="130"/>
                  </a:moveTo>
                  <a:lnTo>
                    <a:pt x="19" y="138"/>
                  </a:lnTo>
                  <a:lnTo>
                    <a:pt x="18" y="138"/>
                  </a:lnTo>
                  <a:lnTo>
                    <a:pt x="16" y="137"/>
                  </a:lnTo>
                  <a:lnTo>
                    <a:pt x="14" y="136"/>
                  </a:lnTo>
                  <a:lnTo>
                    <a:pt x="13" y="133"/>
                  </a:lnTo>
                  <a:lnTo>
                    <a:pt x="10" y="131"/>
                  </a:lnTo>
                  <a:lnTo>
                    <a:pt x="9" y="127"/>
                  </a:lnTo>
                  <a:lnTo>
                    <a:pt x="8" y="124"/>
                  </a:lnTo>
                  <a:lnTo>
                    <a:pt x="7" y="119"/>
                  </a:lnTo>
                  <a:lnTo>
                    <a:pt x="6" y="115"/>
                  </a:lnTo>
                  <a:lnTo>
                    <a:pt x="4" y="110"/>
                  </a:lnTo>
                  <a:lnTo>
                    <a:pt x="3" y="105"/>
                  </a:lnTo>
                  <a:lnTo>
                    <a:pt x="3" y="98"/>
                  </a:lnTo>
                  <a:lnTo>
                    <a:pt x="2" y="93"/>
                  </a:lnTo>
                  <a:lnTo>
                    <a:pt x="2" y="87"/>
                  </a:lnTo>
                  <a:lnTo>
                    <a:pt x="1" y="80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0" y="60"/>
                  </a:lnTo>
                  <a:lnTo>
                    <a:pt x="1" y="54"/>
                  </a:lnTo>
                  <a:lnTo>
                    <a:pt x="2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3" y="32"/>
                  </a:lnTo>
                  <a:lnTo>
                    <a:pt x="4" y="28"/>
                  </a:lnTo>
                  <a:lnTo>
                    <a:pt x="6" y="23"/>
                  </a:lnTo>
                  <a:lnTo>
                    <a:pt x="7" y="19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77" y="0"/>
                  </a:lnTo>
                  <a:lnTo>
                    <a:pt x="174" y="0"/>
                  </a:lnTo>
                  <a:lnTo>
                    <a:pt x="173" y="1"/>
                  </a:lnTo>
                  <a:lnTo>
                    <a:pt x="171" y="3"/>
                  </a:lnTo>
                  <a:lnTo>
                    <a:pt x="169" y="5"/>
                  </a:lnTo>
                  <a:lnTo>
                    <a:pt x="168" y="9"/>
                  </a:lnTo>
                  <a:lnTo>
                    <a:pt x="167" y="11"/>
                  </a:lnTo>
                  <a:lnTo>
                    <a:pt x="165" y="15"/>
                  </a:lnTo>
                  <a:lnTo>
                    <a:pt x="164" y="19"/>
                  </a:lnTo>
                  <a:lnTo>
                    <a:pt x="163" y="24"/>
                  </a:lnTo>
                  <a:lnTo>
                    <a:pt x="162" y="29"/>
                  </a:lnTo>
                  <a:lnTo>
                    <a:pt x="162" y="35"/>
                  </a:lnTo>
                  <a:lnTo>
                    <a:pt x="162" y="40"/>
                  </a:lnTo>
                  <a:lnTo>
                    <a:pt x="161" y="46"/>
                  </a:lnTo>
                  <a:lnTo>
                    <a:pt x="160" y="52"/>
                  </a:lnTo>
                  <a:lnTo>
                    <a:pt x="160" y="59"/>
                  </a:lnTo>
                  <a:lnTo>
                    <a:pt x="160" y="65"/>
                  </a:lnTo>
                  <a:lnTo>
                    <a:pt x="161" y="72"/>
                  </a:lnTo>
                  <a:lnTo>
                    <a:pt x="162" y="79"/>
                  </a:lnTo>
                  <a:lnTo>
                    <a:pt x="162" y="85"/>
                  </a:lnTo>
                  <a:lnTo>
                    <a:pt x="162" y="91"/>
                  </a:lnTo>
                  <a:lnTo>
                    <a:pt x="163" y="96"/>
                  </a:lnTo>
                  <a:lnTo>
                    <a:pt x="164" y="102"/>
                  </a:lnTo>
                  <a:lnTo>
                    <a:pt x="165" y="107"/>
                  </a:lnTo>
                  <a:lnTo>
                    <a:pt x="166" y="111"/>
                  </a:lnTo>
                  <a:lnTo>
                    <a:pt x="168" y="115"/>
                  </a:lnTo>
                  <a:lnTo>
                    <a:pt x="169" y="119"/>
                  </a:lnTo>
                  <a:lnTo>
                    <a:pt x="171" y="122"/>
                  </a:lnTo>
                  <a:lnTo>
                    <a:pt x="172" y="125"/>
                  </a:lnTo>
                  <a:lnTo>
                    <a:pt x="174" y="128"/>
                  </a:lnTo>
                  <a:lnTo>
                    <a:pt x="175" y="129"/>
                  </a:lnTo>
                  <a:lnTo>
                    <a:pt x="177" y="130"/>
                  </a:lnTo>
                  <a:lnTo>
                    <a:pt x="179" y="13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1" name="Freeform 523"/>
            <p:cNvSpPr>
              <a:spLocks/>
            </p:cNvSpPr>
            <p:nvPr/>
          </p:nvSpPr>
          <p:spPr bwMode="auto">
            <a:xfrm>
              <a:off x="4452" y="2799"/>
              <a:ext cx="180" cy="139"/>
            </a:xfrm>
            <a:custGeom>
              <a:avLst/>
              <a:gdLst>
                <a:gd name="T0" fmla="*/ 19 w 180"/>
                <a:gd name="T1" fmla="*/ 138 h 139"/>
                <a:gd name="T2" fmla="*/ 16 w 180"/>
                <a:gd name="T3" fmla="*/ 137 h 139"/>
                <a:gd name="T4" fmla="*/ 13 w 180"/>
                <a:gd name="T5" fmla="*/ 133 h 139"/>
                <a:gd name="T6" fmla="*/ 9 w 180"/>
                <a:gd name="T7" fmla="*/ 127 h 139"/>
                <a:gd name="T8" fmla="*/ 7 w 180"/>
                <a:gd name="T9" fmla="*/ 119 h 139"/>
                <a:gd name="T10" fmla="*/ 4 w 180"/>
                <a:gd name="T11" fmla="*/ 110 h 139"/>
                <a:gd name="T12" fmla="*/ 3 w 180"/>
                <a:gd name="T13" fmla="*/ 98 h 139"/>
                <a:gd name="T14" fmla="*/ 2 w 180"/>
                <a:gd name="T15" fmla="*/ 87 h 139"/>
                <a:gd name="T16" fmla="*/ 0 w 180"/>
                <a:gd name="T17" fmla="*/ 74 h 139"/>
                <a:gd name="T18" fmla="*/ 0 w 180"/>
                <a:gd name="T19" fmla="*/ 60 h 139"/>
                <a:gd name="T20" fmla="*/ 2 w 180"/>
                <a:gd name="T21" fmla="*/ 48 h 139"/>
                <a:gd name="T22" fmla="*/ 3 w 180"/>
                <a:gd name="T23" fmla="*/ 37 h 139"/>
                <a:gd name="T24" fmla="*/ 4 w 180"/>
                <a:gd name="T25" fmla="*/ 28 h 139"/>
                <a:gd name="T26" fmla="*/ 7 w 180"/>
                <a:gd name="T27" fmla="*/ 19 h 139"/>
                <a:gd name="T28" fmla="*/ 10 w 180"/>
                <a:gd name="T29" fmla="*/ 14 h 139"/>
                <a:gd name="T30" fmla="*/ 13 w 180"/>
                <a:gd name="T31" fmla="*/ 10 h 139"/>
                <a:gd name="T32" fmla="*/ 16 w 180"/>
                <a:gd name="T33" fmla="*/ 9 h 139"/>
                <a:gd name="T34" fmla="*/ 174 w 180"/>
                <a:gd name="T35" fmla="*/ 0 h 139"/>
                <a:gd name="T36" fmla="*/ 171 w 180"/>
                <a:gd name="T37" fmla="*/ 3 h 139"/>
                <a:gd name="T38" fmla="*/ 168 w 180"/>
                <a:gd name="T39" fmla="*/ 9 h 139"/>
                <a:gd name="T40" fmla="*/ 165 w 180"/>
                <a:gd name="T41" fmla="*/ 15 h 139"/>
                <a:gd name="T42" fmla="*/ 163 w 180"/>
                <a:gd name="T43" fmla="*/ 24 h 139"/>
                <a:gd name="T44" fmla="*/ 162 w 180"/>
                <a:gd name="T45" fmla="*/ 35 h 139"/>
                <a:gd name="T46" fmla="*/ 161 w 180"/>
                <a:gd name="T47" fmla="*/ 46 h 139"/>
                <a:gd name="T48" fmla="*/ 160 w 180"/>
                <a:gd name="T49" fmla="*/ 59 h 139"/>
                <a:gd name="T50" fmla="*/ 161 w 180"/>
                <a:gd name="T51" fmla="*/ 72 h 139"/>
                <a:gd name="T52" fmla="*/ 162 w 180"/>
                <a:gd name="T53" fmla="*/ 85 h 139"/>
                <a:gd name="T54" fmla="*/ 163 w 180"/>
                <a:gd name="T55" fmla="*/ 96 h 139"/>
                <a:gd name="T56" fmla="*/ 165 w 180"/>
                <a:gd name="T57" fmla="*/ 107 h 139"/>
                <a:gd name="T58" fmla="*/ 168 w 180"/>
                <a:gd name="T59" fmla="*/ 115 h 139"/>
                <a:gd name="T60" fmla="*/ 171 w 180"/>
                <a:gd name="T61" fmla="*/ 122 h 139"/>
                <a:gd name="T62" fmla="*/ 174 w 180"/>
                <a:gd name="T63" fmla="*/ 128 h 139"/>
                <a:gd name="T64" fmla="*/ 177 w 180"/>
                <a:gd name="T65" fmla="*/ 13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0"/>
                <a:gd name="T100" fmla="*/ 0 h 139"/>
                <a:gd name="T101" fmla="*/ 180 w 180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0" h="139">
                  <a:moveTo>
                    <a:pt x="179" y="130"/>
                  </a:moveTo>
                  <a:lnTo>
                    <a:pt x="19" y="138"/>
                  </a:lnTo>
                  <a:lnTo>
                    <a:pt x="18" y="138"/>
                  </a:lnTo>
                  <a:lnTo>
                    <a:pt x="16" y="137"/>
                  </a:lnTo>
                  <a:lnTo>
                    <a:pt x="14" y="136"/>
                  </a:lnTo>
                  <a:lnTo>
                    <a:pt x="13" y="133"/>
                  </a:lnTo>
                  <a:lnTo>
                    <a:pt x="10" y="131"/>
                  </a:lnTo>
                  <a:lnTo>
                    <a:pt x="9" y="127"/>
                  </a:lnTo>
                  <a:lnTo>
                    <a:pt x="8" y="124"/>
                  </a:lnTo>
                  <a:lnTo>
                    <a:pt x="7" y="119"/>
                  </a:lnTo>
                  <a:lnTo>
                    <a:pt x="6" y="115"/>
                  </a:lnTo>
                  <a:lnTo>
                    <a:pt x="4" y="110"/>
                  </a:lnTo>
                  <a:lnTo>
                    <a:pt x="3" y="105"/>
                  </a:lnTo>
                  <a:lnTo>
                    <a:pt x="3" y="98"/>
                  </a:lnTo>
                  <a:lnTo>
                    <a:pt x="2" y="93"/>
                  </a:lnTo>
                  <a:lnTo>
                    <a:pt x="2" y="87"/>
                  </a:lnTo>
                  <a:lnTo>
                    <a:pt x="1" y="80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0" y="60"/>
                  </a:lnTo>
                  <a:lnTo>
                    <a:pt x="1" y="54"/>
                  </a:lnTo>
                  <a:lnTo>
                    <a:pt x="2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3" y="32"/>
                  </a:lnTo>
                  <a:lnTo>
                    <a:pt x="4" y="28"/>
                  </a:lnTo>
                  <a:lnTo>
                    <a:pt x="6" y="23"/>
                  </a:lnTo>
                  <a:lnTo>
                    <a:pt x="7" y="19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77" y="0"/>
                  </a:lnTo>
                  <a:lnTo>
                    <a:pt x="174" y="0"/>
                  </a:lnTo>
                  <a:lnTo>
                    <a:pt x="173" y="1"/>
                  </a:lnTo>
                  <a:lnTo>
                    <a:pt x="171" y="3"/>
                  </a:lnTo>
                  <a:lnTo>
                    <a:pt x="169" y="5"/>
                  </a:lnTo>
                  <a:lnTo>
                    <a:pt x="168" y="9"/>
                  </a:lnTo>
                  <a:lnTo>
                    <a:pt x="167" y="11"/>
                  </a:lnTo>
                  <a:lnTo>
                    <a:pt x="165" y="15"/>
                  </a:lnTo>
                  <a:lnTo>
                    <a:pt x="164" y="19"/>
                  </a:lnTo>
                  <a:lnTo>
                    <a:pt x="163" y="24"/>
                  </a:lnTo>
                  <a:lnTo>
                    <a:pt x="162" y="29"/>
                  </a:lnTo>
                  <a:lnTo>
                    <a:pt x="162" y="35"/>
                  </a:lnTo>
                  <a:lnTo>
                    <a:pt x="162" y="40"/>
                  </a:lnTo>
                  <a:lnTo>
                    <a:pt x="161" y="46"/>
                  </a:lnTo>
                  <a:lnTo>
                    <a:pt x="160" y="52"/>
                  </a:lnTo>
                  <a:lnTo>
                    <a:pt x="160" y="59"/>
                  </a:lnTo>
                  <a:lnTo>
                    <a:pt x="160" y="65"/>
                  </a:lnTo>
                  <a:lnTo>
                    <a:pt x="161" y="72"/>
                  </a:lnTo>
                  <a:lnTo>
                    <a:pt x="162" y="79"/>
                  </a:lnTo>
                  <a:lnTo>
                    <a:pt x="162" y="85"/>
                  </a:lnTo>
                  <a:lnTo>
                    <a:pt x="162" y="91"/>
                  </a:lnTo>
                  <a:lnTo>
                    <a:pt x="163" y="96"/>
                  </a:lnTo>
                  <a:lnTo>
                    <a:pt x="164" y="102"/>
                  </a:lnTo>
                  <a:lnTo>
                    <a:pt x="165" y="107"/>
                  </a:lnTo>
                  <a:lnTo>
                    <a:pt x="166" y="111"/>
                  </a:lnTo>
                  <a:lnTo>
                    <a:pt x="168" y="115"/>
                  </a:lnTo>
                  <a:lnTo>
                    <a:pt x="169" y="119"/>
                  </a:lnTo>
                  <a:lnTo>
                    <a:pt x="171" y="122"/>
                  </a:lnTo>
                  <a:lnTo>
                    <a:pt x="172" y="125"/>
                  </a:lnTo>
                  <a:lnTo>
                    <a:pt x="174" y="128"/>
                  </a:lnTo>
                  <a:lnTo>
                    <a:pt x="175" y="129"/>
                  </a:lnTo>
                  <a:lnTo>
                    <a:pt x="177" y="130"/>
                  </a:lnTo>
                  <a:lnTo>
                    <a:pt x="179" y="13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2" name="Freeform 524"/>
            <p:cNvSpPr>
              <a:spLocks/>
            </p:cNvSpPr>
            <p:nvPr/>
          </p:nvSpPr>
          <p:spPr bwMode="auto">
            <a:xfrm>
              <a:off x="4612" y="2799"/>
              <a:ext cx="36" cy="131"/>
            </a:xfrm>
            <a:custGeom>
              <a:avLst/>
              <a:gdLst>
                <a:gd name="T0" fmla="*/ 0 w 36"/>
                <a:gd name="T1" fmla="*/ 65 h 131"/>
                <a:gd name="T2" fmla="*/ 0 w 36"/>
                <a:gd name="T3" fmla="*/ 52 h 131"/>
                <a:gd name="T4" fmla="*/ 1 w 36"/>
                <a:gd name="T5" fmla="*/ 40 h 131"/>
                <a:gd name="T6" fmla="*/ 2 w 36"/>
                <a:gd name="T7" fmla="*/ 29 h 131"/>
                <a:gd name="T8" fmla="*/ 4 w 36"/>
                <a:gd name="T9" fmla="*/ 19 h 131"/>
                <a:gd name="T10" fmla="*/ 7 w 36"/>
                <a:gd name="T11" fmla="*/ 11 h 131"/>
                <a:gd name="T12" fmla="*/ 10 w 36"/>
                <a:gd name="T13" fmla="*/ 5 h 131"/>
                <a:gd name="T14" fmla="*/ 13 w 36"/>
                <a:gd name="T15" fmla="*/ 1 h 131"/>
                <a:gd name="T16" fmla="*/ 17 w 36"/>
                <a:gd name="T17" fmla="*/ 0 h 131"/>
                <a:gd name="T18" fmla="*/ 20 w 36"/>
                <a:gd name="T19" fmla="*/ 1 h 131"/>
                <a:gd name="T20" fmla="*/ 23 w 36"/>
                <a:gd name="T21" fmla="*/ 5 h 131"/>
                <a:gd name="T22" fmla="*/ 26 w 36"/>
                <a:gd name="T23" fmla="*/ 11 h 131"/>
                <a:gd name="T24" fmla="*/ 29 w 36"/>
                <a:gd name="T25" fmla="*/ 19 h 131"/>
                <a:gd name="T26" fmla="*/ 31 w 36"/>
                <a:gd name="T27" fmla="*/ 28 h 131"/>
                <a:gd name="T28" fmla="*/ 33 w 36"/>
                <a:gd name="T29" fmla="*/ 39 h 131"/>
                <a:gd name="T30" fmla="*/ 35 w 36"/>
                <a:gd name="T31" fmla="*/ 51 h 131"/>
                <a:gd name="T32" fmla="*/ 35 w 36"/>
                <a:gd name="T33" fmla="*/ 64 h 131"/>
                <a:gd name="T34" fmla="*/ 35 w 36"/>
                <a:gd name="T35" fmla="*/ 78 h 131"/>
                <a:gd name="T36" fmla="*/ 34 w 36"/>
                <a:gd name="T37" fmla="*/ 90 h 131"/>
                <a:gd name="T38" fmla="*/ 33 w 36"/>
                <a:gd name="T39" fmla="*/ 101 h 131"/>
                <a:gd name="T40" fmla="*/ 31 w 36"/>
                <a:gd name="T41" fmla="*/ 111 h 131"/>
                <a:gd name="T42" fmla="*/ 29 w 36"/>
                <a:gd name="T43" fmla="*/ 119 h 131"/>
                <a:gd name="T44" fmla="*/ 26 w 36"/>
                <a:gd name="T45" fmla="*/ 125 h 131"/>
                <a:gd name="T46" fmla="*/ 23 w 36"/>
                <a:gd name="T47" fmla="*/ 129 h 131"/>
                <a:gd name="T48" fmla="*/ 19 w 36"/>
                <a:gd name="T49" fmla="*/ 130 h 131"/>
                <a:gd name="T50" fmla="*/ 15 w 36"/>
                <a:gd name="T51" fmla="*/ 129 h 131"/>
                <a:gd name="T52" fmla="*/ 12 w 36"/>
                <a:gd name="T53" fmla="*/ 126 h 131"/>
                <a:gd name="T54" fmla="*/ 9 w 36"/>
                <a:gd name="T55" fmla="*/ 120 h 131"/>
                <a:gd name="T56" fmla="*/ 7 w 36"/>
                <a:gd name="T57" fmla="*/ 111 h 131"/>
                <a:gd name="T58" fmla="*/ 4 w 36"/>
                <a:gd name="T59" fmla="*/ 102 h 131"/>
                <a:gd name="T60" fmla="*/ 2 w 36"/>
                <a:gd name="T61" fmla="*/ 91 h 131"/>
                <a:gd name="T62" fmla="*/ 1 w 36"/>
                <a:gd name="T63" fmla="*/ 78 h 131"/>
                <a:gd name="T64" fmla="*/ 0 w 36"/>
                <a:gd name="T65" fmla="*/ 65 h 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131"/>
                <a:gd name="T101" fmla="*/ 36 w 36"/>
                <a:gd name="T102" fmla="*/ 131 h 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131">
                  <a:moveTo>
                    <a:pt x="0" y="65"/>
                  </a:moveTo>
                  <a:lnTo>
                    <a:pt x="0" y="52"/>
                  </a:lnTo>
                  <a:lnTo>
                    <a:pt x="1" y="40"/>
                  </a:lnTo>
                  <a:lnTo>
                    <a:pt x="2" y="29"/>
                  </a:lnTo>
                  <a:lnTo>
                    <a:pt x="4" y="19"/>
                  </a:lnTo>
                  <a:lnTo>
                    <a:pt x="7" y="11"/>
                  </a:lnTo>
                  <a:lnTo>
                    <a:pt x="10" y="5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6" y="11"/>
                  </a:lnTo>
                  <a:lnTo>
                    <a:pt x="29" y="19"/>
                  </a:lnTo>
                  <a:lnTo>
                    <a:pt x="31" y="28"/>
                  </a:lnTo>
                  <a:lnTo>
                    <a:pt x="33" y="39"/>
                  </a:lnTo>
                  <a:lnTo>
                    <a:pt x="35" y="51"/>
                  </a:lnTo>
                  <a:lnTo>
                    <a:pt x="35" y="64"/>
                  </a:lnTo>
                  <a:lnTo>
                    <a:pt x="35" y="78"/>
                  </a:lnTo>
                  <a:lnTo>
                    <a:pt x="34" y="90"/>
                  </a:lnTo>
                  <a:lnTo>
                    <a:pt x="33" y="101"/>
                  </a:lnTo>
                  <a:lnTo>
                    <a:pt x="31" y="111"/>
                  </a:lnTo>
                  <a:lnTo>
                    <a:pt x="29" y="119"/>
                  </a:lnTo>
                  <a:lnTo>
                    <a:pt x="26" y="125"/>
                  </a:lnTo>
                  <a:lnTo>
                    <a:pt x="23" y="129"/>
                  </a:lnTo>
                  <a:lnTo>
                    <a:pt x="19" y="130"/>
                  </a:lnTo>
                  <a:lnTo>
                    <a:pt x="15" y="129"/>
                  </a:lnTo>
                  <a:lnTo>
                    <a:pt x="12" y="126"/>
                  </a:lnTo>
                  <a:lnTo>
                    <a:pt x="9" y="120"/>
                  </a:lnTo>
                  <a:lnTo>
                    <a:pt x="7" y="111"/>
                  </a:lnTo>
                  <a:lnTo>
                    <a:pt x="4" y="102"/>
                  </a:lnTo>
                  <a:lnTo>
                    <a:pt x="2" y="91"/>
                  </a:lnTo>
                  <a:lnTo>
                    <a:pt x="1" y="78"/>
                  </a:lnTo>
                  <a:lnTo>
                    <a:pt x="0" y="65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3" name="Freeform 525"/>
            <p:cNvSpPr>
              <a:spLocks/>
            </p:cNvSpPr>
            <p:nvPr/>
          </p:nvSpPr>
          <p:spPr bwMode="auto">
            <a:xfrm>
              <a:off x="4612" y="2799"/>
              <a:ext cx="36" cy="131"/>
            </a:xfrm>
            <a:custGeom>
              <a:avLst/>
              <a:gdLst>
                <a:gd name="T0" fmla="*/ 0 w 36"/>
                <a:gd name="T1" fmla="*/ 65 h 131"/>
                <a:gd name="T2" fmla="*/ 0 w 36"/>
                <a:gd name="T3" fmla="*/ 65 h 131"/>
                <a:gd name="T4" fmla="*/ 0 w 36"/>
                <a:gd name="T5" fmla="*/ 52 h 131"/>
                <a:gd name="T6" fmla="*/ 1 w 36"/>
                <a:gd name="T7" fmla="*/ 40 h 131"/>
                <a:gd name="T8" fmla="*/ 2 w 36"/>
                <a:gd name="T9" fmla="*/ 29 h 131"/>
                <a:gd name="T10" fmla="*/ 4 w 36"/>
                <a:gd name="T11" fmla="*/ 19 h 131"/>
                <a:gd name="T12" fmla="*/ 7 w 36"/>
                <a:gd name="T13" fmla="*/ 11 h 131"/>
                <a:gd name="T14" fmla="*/ 10 w 36"/>
                <a:gd name="T15" fmla="*/ 5 h 131"/>
                <a:gd name="T16" fmla="*/ 13 w 36"/>
                <a:gd name="T17" fmla="*/ 1 h 131"/>
                <a:gd name="T18" fmla="*/ 17 w 36"/>
                <a:gd name="T19" fmla="*/ 0 h 131"/>
                <a:gd name="T20" fmla="*/ 17 w 36"/>
                <a:gd name="T21" fmla="*/ 0 h 131"/>
                <a:gd name="T22" fmla="*/ 20 w 36"/>
                <a:gd name="T23" fmla="*/ 1 h 131"/>
                <a:gd name="T24" fmla="*/ 23 w 36"/>
                <a:gd name="T25" fmla="*/ 5 h 131"/>
                <a:gd name="T26" fmla="*/ 26 w 36"/>
                <a:gd name="T27" fmla="*/ 11 h 131"/>
                <a:gd name="T28" fmla="*/ 29 w 36"/>
                <a:gd name="T29" fmla="*/ 19 h 131"/>
                <a:gd name="T30" fmla="*/ 31 w 36"/>
                <a:gd name="T31" fmla="*/ 28 h 131"/>
                <a:gd name="T32" fmla="*/ 33 w 36"/>
                <a:gd name="T33" fmla="*/ 39 h 131"/>
                <a:gd name="T34" fmla="*/ 35 w 36"/>
                <a:gd name="T35" fmla="*/ 51 h 131"/>
                <a:gd name="T36" fmla="*/ 35 w 36"/>
                <a:gd name="T37" fmla="*/ 64 h 131"/>
                <a:gd name="T38" fmla="*/ 35 w 36"/>
                <a:gd name="T39" fmla="*/ 64 h 131"/>
                <a:gd name="T40" fmla="*/ 35 w 36"/>
                <a:gd name="T41" fmla="*/ 78 h 131"/>
                <a:gd name="T42" fmla="*/ 34 w 36"/>
                <a:gd name="T43" fmla="*/ 90 h 131"/>
                <a:gd name="T44" fmla="*/ 33 w 36"/>
                <a:gd name="T45" fmla="*/ 101 h 131"/>
                <a:gd name="T46" fmla="*/ 31 w 36"/>
                <a:gd name="T47" fmla="*/ 111 h 131"/>
                <a:gd name="T48" fmla="*/ 29 w 36"/>
                <a:gd name="T49" fmla="*/ 119 h 131"/>
                <a:gd name="T50" fmla="*/ 26 w 36"/>
                <a:gd name="T51" fmla="*/ 125 h 131"/>
                <a:gd name="T52" fmla="*/ 23 w 36"/>
                <a:gd name="T53" fmla="*/ 129 h 131"/>
                <a:gd name="T54" fmla="*/ 19 w 36"/>
                <a:gd name="T55" fmla="*/ 130 h 131"/>
                <a:gd name="T56" fmla="*/ 19 w 36"/>
                <a:gd name="T57" fmla="*/ 130 h 131"/>
                <a:gd name="T58" fmla="*/ 15 w 36"/>
                <a:gd name="T59" fmla="*/ 129 h 131"/>
                <a:gd name="T60" fmla="*/ 12 w 36"/>
                <a:gd name="T61" fmla="*/ 126 h 131"/>
                <a:gd name="T62" fmla="*/ 9 w 36"/>
                <a:gd name="T63" fmla="*/ 120 h 131"/>
                <a:gd name="T64" fmla="*/ 7 w 36"/>
                <a:gd name="T65" fmla="*/ 111 h 131"/>
                <a:gd name="T66" fmla="*/ 4 w 36"/>
                <a:gd name="T67" fmla="*/ 102 h 131"/>
                <a:gd name="T68" fmla="*/ 2 w 36"/>
                <a:gd name="T69" fmla="*/ 91 h 131"/>
                <a:gd name="T70" fmla="*/ 1 w 36"/>
                <a:gd name="T71" fmla="*/ 78 h 131"/>
                <a:gd name="T72" fmla="*/ 0 w 36"/>
                <a:gd name="T73" fmla="*/ 65 h 1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"/>
                <a:gd name="T112" fmla="*/ 0 h 131"/>
                <a:gd name="T113" fmla="*/ 36 w 36"/>
                <a:gd name="T114" fmla="*/ 131 h 1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" h="131">
                  <a:moveTo>
                    <a:pt x="0" y="65"/>
                  </a:moveTo>
                  <a:lnTo>
                    <a:pt x="0" y="65"/>
                  </a:lnTo>
                  <a:lnTo>
                    <a:pt x="0" y="52"/>
                  </a:lnTo>
                  <a:lnTo>
                    <a:pt x="1" y="40"/>
                  </a:lnTo>
                  <a:lnTo>
                    <a:pt x="2" y="29"/>
                  </a:lnTo>
                  <a:lnTo>
                    <a:pt x="4" y="19"/>
                  </a:lnTo>
                  <a:lnTo>
                    <a:pt x="7" y="11"/>
                  </a:lnTo>
                  <a:lnTo>
                    <a:pt x="10" y="5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6" y="11"/>
                  </a:lnTo>
                  <a:lnTo>
                    <a:pt x="29" y="19"/>
                  </a:lnTo>
                  <a:lnTo>
                    <a:pt x="31" y="28"/>
                  </a:lnTo>
                  <a:lnTo>
                    <a:pt x="33" y="39"/>
                  </a:lnTo>
                  <a:lnTo>
                    <a:pt x="35" y="51"/>
                  </a:lnTo>
                  <a:lnTo>
                    <a:pt x="35" y="64"/>
                  </a:lnTo>
                  <a:lnTo>
                    <a:pt x="35" y="78"/>
                  </a:lnTo>
                  <a:lnTo>
                    <a:pt x="34" y="90"/>
                  </a:lnTo>
                  <a:lnTo>
                    <a:pt x="33" y="101"/>
                  </a:lnTo>
                  <a:lnTo>
                    <a:pt x="31" y="111"/>
                  </a:lnTo>
                  <a:lnTo>
                    <a:pt x="29" y="119"/>
                  </a:lnTo>
                  <a:lnTo>
                    <a:pt x="26" y="125"/>
                  </a:lnTo>
                  <a:lnTo>
                    <a:pt x="23" y="129"/>
                  </a:lnTo>
                  <a:lnTo>
                    <a:pt x="19" y="130"/>
                  </a:lnTo>
                  <a:lnTo>
                    <a:pt x="15" y="129"/>
                  </a:lnTo>
                  <a:lnTo>
                    <a:pt x="12" y="126"/>
                  </a:lnTo>
                  <a:lnTo>
                    <a:pt x="9" y="120"/>
                  </a:lnTo>
                  <a:lnTo>
                    <a:pt x="7" y="111"/>
                  </a:lnTo>
                  <a:lnTo>
                    <a:pt x="4" y="102"/>
                  </a:lnTo>
                  <a:lnTo>
                    <a:pt x="2" y="91"/>
                  </a:lnTo>
                  <a:lnTo>
                    <a:pt x="1" y="78"/>
                  </a:lnTo>
                  <a:lnTo>
                    <a:pt x="0" y="6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4" name="Freeform 526"/>
            <p:cNvSpPr>
              <a:spLocks/>
            </p:cNvSpPr>
            <p:nvPr/>
          </p:nvSpPr>
          <p:spPr bwMode="auto">
            <a:xfrm>
              <a:off x="4561" y="2802"/>
              <a:ext cx="20" cy="131"/>
            </a:xfrm>
            <a:custGeom>
              <a:avLst/>
              <a:gdLst>
                <a:gd name="T0" fmla="*/ 19 w 20"/>
                <a:gd name="T1" fmla="*/ 130 h 131"/>
                <a:gd name="T2" fmla="*/ 19 w 20"/>
                <a:gd name="T3" fmla="*/ 130 h 131"/>
                <a:gd name="T4" fmla="*/ 19 w 20"/>
                <a:gd name="T5" fmla="*/ 130 h 131"/>
                <a:gd name="T6" fmla="*/ 19 w 20"/>
                <a:gd name="T7" fmla="*/ 130 h 131"/>
                <a:gd name="T8" fmla="*/ 19 w 20"/>
                <a:gd name="T9" fmla="*/ 130 h 131"/>
                <a:gd name="T10" fmla="*/ 19 w 20"/>
                <a:gd name="T11" fmla="*/ 130 h 131"/>
                <a:gd name="T12" fmla="*/ 19 w 20"/>
                <a:gd name="T13" fmla="*/ 130 h 131"/>
                <a:gd name="T14" fmla="*/ 15 w 20"/>
                <a:gd name="T15" fmla="*/ 129 h 131"/>
                <a:gd name="T16" fmla="*/ 12 w 20"/>
                <a:gd name="T17" fmla="*/ 125 h 131"/>
                <a:gd name="T18" fmla="*/ 9 w 20"/>
                <a:gd name="T19" fmla="*/ 119 h 131"/>
                <a:gd name="T20" fmla="*/ 6 w 20"/>
                <a:gd name="T21" fmla="*/ 111 h 131"/>
                <a:gd name="T22" fmla="*/ 4 w 20"/>
                <a:gd name="T23" fmla="*/ 102 h 131"/>
                <a:gd name="T24" fmla="*/ 2 w 20"/>
                <a:gd name="T25" fmla="*/ 91 h 131"/>
                <a:gd name="T26" fmla="*/ 0 w 20"/>
                <a:gd name="T27" fmla="*/ 79 h 131"/>
                <a:gd name="T28" fmla="*/ 0 w 20"/>
                <a:gd name="T29" fmla="*/ 65 h 131"/>
                <a:gd name="T30" fmla="*/ 0 w 20"/>
                <a:gd name="T31" fmla="*/ 65 h 131"/>
                <a:gd name="T32" fmla="*/ 0 w 20"/>
                <a:gd name="T33" fmla="*/ 53 h 131"/>
                <a:gd name="T34" fmla="*/ 0 w 20"/>
                <a:gd name="T35" fmla="*/ 42 h 131"/>
                <a:gd name="T36" fmla="*/ 1 w 20"/>
                <a:gd name="T37" fmla="*/ 31 h 131"/>
                <a:gd name="T38" fmla="*/ 3 w 20"/>
                <a:gd name="T39" fmla="*/ 22 h 131"/>
                <a:gd name="T40" fmla="*/ 5 w 20"/>
                <a:gd name="T41" fmla="*/ 14 h 131"/>
                <a:gd name="T42" fmla="*/ 8 w 20"/>
                <a:gd name="T43" fmla="*/ 7 h 131"/>
                <a:gd name="T44" fmla="*/ 11 w 20"/>
                <a:gd name="T45" fmla="*/ 3 h 131"/>
                <a:gd name="T46" fmla="*/ 13 w 20"/>
                <a:gd name="T47" fmla="*/ 0 h 1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"/>
                <a:gd name="T73" fmla="*/ 0 h 131"/>
                <a:gd name="T74" fmla="*/ 20 w 20"/>
                <a:gd name="T75" fmla="*/ 131 h 1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" h="131">
                  <a:moveTo>
                    <a:pt x="19" y="130"/>
                  </a:moveTo>
                  <a:lnTo>
                    <a:pt x="19" y="130"/>
                  </a:lnTo>
                  <a:lnTo>
                    <a:pt x="15" y="129"/>
                  </a:lnTo>
                  <a:lnTo>
                    <a:pt x="12" y="125"/>
                  </a:lnTo>
                  <a:lnTo>
                    <a:pt x="9" y="119"/>
                  </a:lnTo>
                  <a:lnTo>
                    <a:pt x="6" y="111"/>
                  </a:lnTo>
                  <a:lnTo>
                    <a:pt x="4" y="102"/>
                  </a:lnTo>
                  <a:lnTo>
                    <a:pt x="2" y="91"/>
                  </a:lnTo>
                  <a:lnTo>
                    <a:pt x="0" y="79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0" y="42"/>
                  </a:lnTo>
                  <a:lnTo>
                    <a:pt x="1" y="31"/>
                  </a:lnTo>
                  <a:lnTo>
                    <a:pt x="3" y="22"/>
                  </a:lnTo>
                  <a:lnTo>
                    <a:pt x="5" y="14"/>
                  </a:lnTo>
                  <a:lnTo>
                    <a:pt x="8" y="7"/>
                  </a:lnTo>
                  <a:lnTo>
                    <a:pt x="11" y="3"/>
                  </a:lnTo>
                  <a:lnTo>
                    <a:pt x="1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5" name="Freeform 527"/>
            <p:cNvSpPr>
              <a:spLocks/>
            </p:cNvSpPr>
            <p:nvPr/>
          </p:nvSpPr>
          <p:spPr bwMode="auto">
            <a:xfrm>
              <a:off x="4512" y="2805"/>
              <a:ext cx="20" cy="131"/>
            </a:xfrm>
            <a:custGeom>
              <a:avLst/>
              <a:gdLst>
                <a:gd name="T0" fmla="*/ 19 w 20"/>
                <a:gd name="T1" fmla="*/ 130 h 131"/>
                <a:gd name="T2" fmla="*/ 19 w 20"/>
                <a:gd name="T3" fmla="*/ 130 h 131"/>
                <a:gd name="T4" fmla="*/ 19 w 20"/>
                <a:gd name="T5" fmla="*/ 130 h 131"/>
                <a:gd name="T6" fmla="*/ 19 w 20"/>
                <a:gd name="T7" fmla="*/ 130 h 131"/>
                <a:gd name="T8" fmla="*/ 19 w 20"/>
                <a:gd name="T9" fmla="*/ 130 h 131"/>
                <a:gd name="T10" fmla="*/ 19 w 20"/>
                <a:gd name="T11" fmla="*/ 130 h 131"/>
                <a:gd name="T12" fmla="*/ 19 w 20"/>
                <a:gd name="T13" fmla="*/ 130 h 131"/>
                <a:gd name="T14" fmla="*/ 15 w 20"/>
                <a:gd name="T15" fmla="*/ 128 h 131"/>
                <a:gd name="T16" fmla="*/ 12 w 20"/>
                <a:gd name="T17" fmla="*/ 125 h 131"/>
                <a:gd name="T18" fmla="*/ 8 w 20"/>
                <a:gd name="T19" fmla="*/ 119 h 131"/>
                <a:gd name="T20" fmla="*/ 5 w 20"/>
                <a:gd name="T21" fmla="*/ 111 h 131"/>
                <a:gd name="T22" fmla="*/ 3 w 20"/>
                <a:gd name="T23" fmla="*/ 101 h 131"/>
                <a:gd name="T24" fmla="*/ 1 w 20"/>
                <a:gd name="T25" fmla="*/ 90 h 131"/>
                <a:gd name="T26" fmla="*/ 0 w 20"/>
                <a:gd name="T27" fmla="*/ 78 h 131"/>
                <a:gd name="T28" fmla="*/ 0 w 20"/>
                <a:gd name="T29" fmla="*/ 65 h 131"/>
                <a:gd name="T30" fmla="*/ 0 w 20"/>
                <a:gd name="T31" fmla="*/ 65 h 131"/>
                <a:gd name="T32" fmla="*/ 0 w 20"/>
                <a:gd name="T33" fmla="*/ 53 h 131"/>
                <a:gd name="T34" fmla="*/ 0 w 20"/>
                <a:gd name="T35" fmla="*/ 41 h 131"/>
                <a:gd name="T36" fmla="*/ 1 w 20"/>
                <a:gd name="T37" fmla="*/ 30 h 131"/>
                <a:gd name="T38" fmla="*/ 3 w 20"/>
                <a:gd name="T39" fmla="*/ 21 h 131"/>
                <a:gd name="T40" fmla="*/ 5 w 20"/>
                <a:gd name="T41" fmla="*/ 13 h 131"/>
                <a:gd name="T42" fmla="*/ 8 w 20"/>
                <a:gd name="T43" fmla="*/ 7 h 131"/>
                <a:gd name="T44" fmla="*/ 11 w 20"/>
                <a:gd name="T45" fmla="*/ 2 h 131"/>
                <a:gd name="T46" fmla="*/ 14 w 20"/>
                <a:gd name="T47" fmla="*/ 0 h 1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"/>
                <a:gd name="T73" fmla="*/ 0 h 131"/>
                <a:gd name="T74" fmla="*/ 20 w 20"/>
                <a:gd name="T75" fmla="*/ 131 h 1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" h="131">
                  <a:moveTo>
                    <a:pt x="19" y="130"/>
                  </a:moveTo>
                  <a:lnTo>
                    <a:pt x="19" y="130"/>
                  </a:lnTo>
                  <a:lnTo>
                    <a:pt x="15" y="128"/>
                  </a:lnTo>
                  <a:lnTo>
                    <a:pt x="12" y="125"/>
                  </a:lnTo>
                  <a:lnTo>
                    <a:pt x="8" y="119"/>
                  </a:lnTo>
                  <a:lnTo>
                    <a:pt x="5" y="111"/>
                  </a:lnTo>
                  <a:lnTo>
                    <a:pt x="3" y="101"/>
                  </a:lnTo>
                  <a:lnTo>
                    <a:pt x="1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0" y="41"/>
                  </a:lnTo>
                  <a:lnTo>
                    <a:pt x="1" y="30"/>
                  </a:lnTo>
                  <a:lnTo>
                    <a:pt x="3" y="21"/>
                  </a:lnTo>
                  <a:lnTo>
                    <a:pt x="5" y="13"/>
                  </a:lnTo>
                  <a:lnTo>
                    <a:pt x="8" y="7"/>
                  </a:lnTo>
                  <a:lnTo>
                    <a:pt x="11" y="2"/>
                  </a:lnTo>
                  <a:lnTo>
                    <a:pt x="14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6" name="Freeform 528"/>
            <p:cNvSpPr>
              <a:spLocks/>
            </p:cNvSpPr>
            <p:nvPr/>
          </p:nvSpPr>
          <p:spPr bwMode="auto">
            <a:xfrm>
              <a:off x="4518" y="2851"/>
              <a:ext cx="41" cy="47"/>
            </a:xfrm>
            <a:custGeom>
              <a:avLst/>
              <a:gdLst>
                <a:gd name="T0" fmla="*/ 18 w 41"/>
                <a:gd name="T1" fmla="*/ 19 h 47"/>
                <a:gd name="T2" fmla="*/ 16 w 41"/>
                <a:gd name="T3" fmla="*/ 20 h 47"/>
                <a:gd name="T4" fmla="*/ 11 w 41"/>
                <a:gd name="T5" fmla="*/ 19 h 47"/>
                <a:gd name="T6" fmla="*/ 4 w 41"/>
                <a:gd name="T7" fmla="*/ 15 h 47"/>
                <a:gd name="T8" fmla="*/ 2 w 41"/>
                <a:gd name="T9" fmla="*/ 10 h 47"/>
                <a:gd name="T10" fmla="*/ 6 w 41"/>
                <a:gd name="T11" fmla="*/ 5 h 47"/>
                <a:gd name="T12" fmla="*/ 10 w 41"/>
                <a:gd name="T13" fmla="*/ 3 h 47"/>
                <a:gd name="T14" fmla="*/ 16 w 41"/>
                <a:gd name="T15" fmla="*/ 1 h 47"/>
                <a:gd name="T16" fmla="*/ 19 w 41"/>
                <a:gd name="T17" fmla="*/ 3 h 47"/>
                <a:gd name="T18" fmla="*/ 19 w 41"/>
                <a:gd name="T19" fmla="*/ 7 h 47"/>
                <a:gd name="T20" fmla="*/ 19 w 41"/>
                <a:gd name="T21" fmla="*/ 12 h 47"/>
                <a:gd name="T22" fmla="*/ 19 w 41"/>
                <a:gd name="T23" fmla="*/ 16 h 47"/>
                <a:gd name="T24" fmla="*/ 14 w 41"/>
                <a:gd name="T25" fmla="*/ 25 h 47"/>
                <a:gd name="T26" fmla="*/ 17 w 41"/>
                <a:gd name="T27" fmla="*/ 28 h 47"/>
                <a:gd name="T28" fmla="*/ 20 w 41"/>
                <a:gd name="T29" fmla="*/ 28 h 47"/>
                <a:gd name="T30" fmla="*/ 20 w 41"/>
                <a:gd name="T31" fmla="*/ 33 h 47"/>
                <a:gd name="T32" fmla="*/ 20 w 41"/>
                <a:gd name="T33" fmla="*/ 37 h 47"/>
                <a:gd name="T34" fmla="*/ 20 w 41"/>
                <a:gd name="T35" fmla="*/ 42 h 47"/>
                <a:gd name="T36" fmla="*/ 20 w 41"/>
                <a:gd name="T37" fmla="*/ 46 h 47"/>
                <a:gd name="T38" fmla="*/ 13 w 41"/>
                <a:gd name="T39" fmla="*/ 46 h 47"/>
                <a:gd name="T40" fmla="*/ 8 w 41"/>
                <a:gd name="T41" fmla="*/ 44 h 47"/>
                <a:gd name="T42" fmla="*/ 4 w 41"/>
                <a:gd name="T43" fmla="*/ 41 h 47"/>
                <a:gd name="T44" fmla="*/ 0 w 41"/>
                <a:gd name="T45" fmla="*/ 35 h 47"/>
                <a:gd name="T46" fmla="*/ 8 w 41"/>
                <a:gd name="T47" fmla="*/ 30 h 47"/>
                <a:gd name="T48" fmla="*/ 14 w 41"/>
                <a:gd name="T49" fmla="*/ 25 h 47"/>
                <a:gd name="T50" fmla="*/ 24 w 41"/>
                <a:gd name="T51" fmla="*/ 24 h 47"/>
                <a:gd name="T52" fmla="*/ 23 w 41"/>
                <a:gd name="T53" fmla="*/ 22 h 47"/>
                <a:gd name="T54" fmla="*/ 26 w 41"/>
                <a:gd name="T55" fmla="*/ 17 h 47"/>
                <a:gd name="T56" fmla="*/ 33 w 41"/>
                <a:gd name="T57" fmla="*/ 13 h 47"/>
                <a:gd name="T58" fmla="*/ 38 w 41"/>
                <a:gd name="T59" fmla="*/ 14 h 47"/>
                <a:gd name="T60" fmla="*/ 40 w 41"/>
                <a:gd name="T61" fmla="*/ 20 h 47"/>
                <a:gd name="T62" fmla="*/ 40 w 41"/>
                <a:gd name="T63" fmla="*/ 26 h 47"/>
                <a:gd name="T64" fmla="*/ 39 w 41"/>
                <a:gd name="T65" fmla="*/ 32 h 47"/>
                <a:gd name="T66" fmla="*/ 33 w 41"/>
                <a:gd name="T67" fmla="*/ 33 h 47"/>
                <a:gd name="T68" fmla="*/ 27 w 41"/>
                <a:gd name="T69" fmla="*/ 28 h 47"/>
                <a:gd name="T70" fmla="*/ 22 w 41"/>
                <a:gd name="T71" fmla="*/ 23 h 47"/>
                <a:gd name="T72" fmla="*/ 21 w 41"/>
                <a:gd name="T73" fmla="*/ 26 h 47"/>
                <a:gd name="T74" fmla="*/ 20 w 41"/>
                <a:gd name="T75" fmla="*/ 27 h 47"/>
                <a:gd name="T76" fmla="*/ 17 w 41"/>
                <a:gd name="T77" fmla="*/ 26 h 47"/>
                <a:gd name="T78" fmla="*/ 16 w 41"/>
                <a:gd name="T79" fmla="*/ 23 h 47"/>
                <a:gd name="T80" fmla="*/ 17 w 41"/>
                <a:gd name="T81" fmla="*/ 21 h 47"/>
                <a:gd name="T82" fmla="*/ 20 w 41"/>
                <a:gd name="T83" fmla="*/ 20 h 47"/>
                <a:gd name="T84" fmla="*/ 21 w 41"/>
                <a:gd name="T85" fmla="*/ 21 h 47"/>
                <a:gd name="T86" fmla="*/ 22 w 41"/>
                <a:gd name="T87" fmla="*/ 23 h 4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1"/>
                <a:gd name="T133" fmla="*/ 0 h 47"/>
                <a:gd name="T134" fmla="*/ 41 w 41"/>
                <a:gd name="T135" fmla="*/ 47 h 4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1" h="47">
                  <a:moveTo>
                    <a:pt x="19" y="19"/>
                  </a:moveTo>
                  <a:lnTo>
                    <a:pt x="18" y="19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4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9"/>
                  </a:lnTo>
                  <a:lnTo>
                    <a:pt x="14" y="25"/>
                  </a:lnTo>
                  <a:lnTo>
                    <a:pt x="16" y="27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0" y="31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0" y="37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16" y="46"/>
                  </a:lnTo>
                  <a:lnTo>
                    <a:pt x="13" y="46"/>
                  </a:lnTo>
                  <a:lnTo>
                    <a:pt x="10" y="45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4" y="41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4" y="32"/>
                  </a:lnTo>
                  <a:lnTo>
                    <a:pt x="8" y="30"/>
                  </a:lnTo>
                  <a:lnTo>
                    <a:pt x="11" y="27"/>
                  </a:lnTo>
                  <a:lnTo>
                    <a:pt x="14" y="25"/>
                  </a:lnTo>
                  <a:lnTo>
                    <a:pt x="23" y="26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3" y="22"/>
                  </a:lnTo>
                  <a:lnTo>
                    <a:pt x="22" y="20"/>
                  </a:lnTo>
                  <a:lnTo>
                    <a:pt x="26" y="17"/>
                  </a:lnTo>
                  <a:lnTo>
                    <a:pt x="29" y="15"/>
                  </a:lnTo>
                  <a:lnTo>
                    <a:pt x="33" y="13"/>
                  </a:lnTo>
                  <a:lnTo>
                    <a:pt x="36" y="11"/>
                  </a:lnTo>
                  <a:lnTo>
                    <a:pt x="38" y="14"/>
                  </a:lnTo>
                  <a:lnTo>
                    <a:pt x="39" y="17"/>
                  </a:lnTo>
                  <a:lnTo>
                    <a:pt x="40" y="20"/>
                  </a:lnTo>
                  <a:lnTo>
                    <a:pt x="40" y="23"/>
                  </a:lnTo>
                  <a:lnTo>
                    <a:pt x="40" y="26"/>
                  </a:lnTo>
                  <a:lnTo>
                    <a:pt x="39" y="28"/>
                  </a:lnTo>
                  <a:lnTo>
                    <a:pt x="39" y="32"/>
                  </a:lnTo>
                  <a:lnTo>
                    <a:pt x="37" y="35"/>
                  </a:lnTo>
                  <a:lnTo>
                    <a:pt x="33" y="33"/>
                  </a:lnTo>
                  <a:lnTo>
                    <a:pt x="30" y="31"/>
                  </a:lnTo>
                  <a:lnTo>
                    <a:pt x="27" y="28"/>
                  </a:lnTo>
                  <a:lnTo>
                    <a:pt x="23" y="26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1" y="26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19" y="19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7" name="Freeform 529"/>
            <p:cNvSpPr>
              <a:spLocks/>
            </p:cNvSpPr>
            <p:nvPr/>
          </p:nvSpPr>
          <p:spPr bwMode="auto">
            <a:xfrm>
              <a:off x="4518" y="2851"/>
              <a:ext cx="20" cy="23"/>
            </a:xfrm>
            <a:custGeom>
              <a:avLst/>
              <a:gdLst>
                <a:gd name="T0" fmla="*/ 19 w 20"/>
                <a:gd name="T1" fmla="*/ 19 h 23"/>
                <a:gd name="T2" fmla="*/ 19 w 20"/>
                <a:gd name="T3" fmla="*/ 19 h 23"/>
                <a:gd name="T4" fmla="*/ 18 w 20"/>
                <a:gd name="T5" fmla="*/ 19 h 23"/>
                <a:gd name="T6" fmla="*/ 17 w 20"/>
                <a:gd name="T7" fmla="*/ 19 h 23"/>
                <a:gd name="T8" fmla="*/ 16 w 20"/>
                <a:gd name="T9" fmla="*/ 20 h 23"/>
                <a:gd name="T10" fmla="*/ 14 w 20"/>
                <a:gd name="T11" fmla="*/ 22 h 23"/>
                <a:gd name="T12" fmla="*/ 14 w 20"/>
                <a:gd name="T13" fmla="*/ 22 h 23"/>
                <a:gd name="T14" fmla="*/ 11 w 20"/>
                <a:gd name="T15" fmla="*/ 19 h 23"/>
                <a:gd name="T16" fmla="*/ 8 w 20"/>
                <a:gd name="T17" fmla="*/ 17 h 23"/>
                <a:gd name="T18" fmla="*/ 4 w 20"/>
                <a:gd name="T19" fmla="*/ 15 h 23"/>
                <a:gd name="T20" fmla="*/ 0 w 20"/>
                <a:gd name="T21" fmla="*/ 13 h 23"/>
                <a:gd name="T22" fmla="*/ 0 w 20"/>
                <a:gd name="T23" fmla="*/ 13 h 23"/>
                <a:gd name="T24" fmla="*/ 2 w 20"/>
                <a:gd name="T25" fmla="*/ 10 h 23"/>
                <a:gd name="T26" fmla="*/ 4 w 20"/>
                <a:gd name="T27" fmla="*/ 7 h 23"/>
                <a:gd name="T28" fmla="*/ 6 w 20"/>
                <a:gd name="T29" fmla="*/ 5 h 23"/>
                <a:gd name="T30" fmla="*/ 8 w 20"/>
                <a:gd name="T31" fmla="*/ 4 h 23"/>
                <a:gd name="T32" fmla="*/ 10 w 20"/>
                <a:gd name="T33" fmla="*/ 3 h 23"/>
                <a:gd name="T34" fmla="*/ 13 w 20"/>
                <a:gd name="T35" fmla="*/ 1 h 23"/>
                <a:gd name="T36" fmla="*/ 16 w 20"/>
                <a:gd name="T37" fmla="*/ 1 h 23"/>
                <a:gd name="T38" fmla="*/ 19 w 20"/>
                <a:gd name="T39" fmla="*/ 0 h 23"/>
                <a:gd name="T40" fmla="*/ 19 w 20"/>
                <a:gd name="T41" fmla="*/ 0 h 23"/>
                <a:gd name="T42" fmla="*/ 19 w 20"/>
                <a:gd name="T43" fmla="*/ 3 h 23"/>
                <a:gd name="T44" fmla="*/ 19 w 20"/>
                <a:gd name="T45" fmla="*/ 5 h 23"/>
                <a:gd name="T46" fmla="*/ 19 w 20"/>
                <a:gd name="T47" fmla="*/ 7 h 23"/>
                <a:gd name="T48" fmla="*/ 19 w 20"/>
                <a:gd name="T49" fmla="*/ 9 h 23"/>
                <a:gd name="T50" fmla="*/ 19 w 20"/>
                <a:gd name="T51" fmla="*/ 12 h 23"/>
                <a:gd name="T52" fmla="*/ 19 w 20"/>
                <a:gd name="T53" fmla="*/ 14 h 23"/>
                <a:gd name="T54" fmla="*/ 19 w 20"/>
                <a:gd name="T55" fmla="*/ 16 h 23"/>
                <a:gd name="T56" fmla="*/ 19 w 20"/>
                <a:gd name="T57" fmla="*/ 19 h 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23"/>
                <a:gd name="T89" fmla="*/ 20 w 20"/>
                <a:gd name="T90" fmla="*/ 23 h 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23">
                  <a:moveTo>
                    <a:pt x="19" y="19"/>
                  </a:move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4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8" name="Freeform 530"/>
            <p:cNvSpPr>
              <a:spLocks/>
            </p:cNvSpPr>
            <p:nvPr/>
          </p:nvSpPr>
          <p:spPr bwMode="auto">
            <a:xfrm>
              <a:off x="4518" y="2876"/>
              <a:ext cx="21" cy="22"/>
            </a:xfrm>
            <a:custGeom>
              <a:avLst/>
              <a:gdLst>
                <a:gd name="T0" fmla="*/ 14 w 21"/>
                <a:gd name="T1" fmla="*/ 0 h 22"/>
                <a:gd name="T2" fmla="*/ 14 w 21"/>
                <a:gd name="T3" fmla="*/ 0 h 22"/>
                <a:gd name="T4" fmla="*/ 16 w 21"/>
                <a:gd name="T5" fmla="*/ 2 h 22"/>
                <a:gd name="T6" fmla="*/ 17 w 21"/>
                <a:gd name="T7" fmla="*/ 3 h 22"/>
                <a:gd name="T8" fmla="*/ 18 w 21"/>
                <a:gd name="T9" fmla="*/ 3 h 22"/>
                <a:gd name="T10" fmla="*/ 20 w 21"/>
                <a:gd name="T11" fmla="*/ 3 h 22"/>
                <a:gd name="T12" fmla="*/ 20 w 21"/>
                <a:gd name="T13" fmla="*/ 3 h 22"/>
                <a:gd name="T14" fmla="*/ 20 w 21"/>
                <a:gd name="T15" fmla="*/ 6 h 22"/>
                <a:gd name="T16" fmla="*/ 20 w 21"/>
                <a:gd name="T17" fmla="*/ 8 h 22"/>
                <a:gd name="T18" fmla="*/ 20 w 21"/>
                <a:gd name="T19" fmla="*/ 10 h 22"/>
                <a:gd name="T20" fmla="*/ 20 w 21"/>
                <a:gd name="T21" fmla="*/ 12 h 22"/>
                <a:gd name="T22" fmla="*/ 20 w 21"/>
                <a:gd name="T23" fmla="*/ 14 h 22"/>
                <a:gd name="T24" fmla="*/ 20 w 21"/>
                <a:gd name="T25" fmla="*/ 17 h 22"/>
                <a:gd name="T26" fmla="*/ 20 w 21"/>
                <a:gd name="T27" fmla="*/ 19 h 22"/>
                <a:gd name="T28" fmla="*/ 20 w 21"/>
                <a:gd name="T29" fmla="*/ 21 h 22"/>
                <a:gd name="T30" fmla="*/ 20 w 21"/>
                <a:gd name="T31" fmla="*/ 21 h 22"/>
                <a:gd name="T32" fmla="*/ 16 w 21"/>
                <a:gd name="T33" fmla="*/ 21 h 22"/>
                <a:gd name="T34" fmla="*/ 13 w 21"/>
                <a:gd name="T35" fmla="*/ 21 h 22"/>
                <a:gd name="T36" fmla="*/ 10 w 21"/>
                <a:gd name="T37" fmla="*/ 20 h 22"/>
                <a:gd name="T38" fmla="*/ 8 w 21"/>
                <a:gd name="T39" fmla="*/ 19 h 22"/>
                <a:gd name="T40" fmla="*/ 6 w 21"/>
                <a:gd name="T41" fmla="*/ 17 h 22"/>
                <a:gd name="T42" fmla="*/ 4 w 21"/>
                <a:gd name="T43" fmla="*/ 16 h 22"/>
                <a:gd name="T44" fmla="*/ 2 w 21"/>
                <a:gd name="T45" fmla="*/ 13 h 22"/>
                <a:gd name="T46" fmla="*/ 0 w 21"/>
                <a:gd name="T47" fmla="*/ 10 h 22"/>
                <a:gd name="T48" fmla="*/ 0 w 21"/>
                <a:gd name="T49" fmla="*/ 10 h 22"/>
                <a:gd name="T50" fmla="*/ 4 w 21"/>
                <a:gd name="T51" fmla="*/ 7 h 22"/>
                <a:gd name="T52" fmla="*/ 8 w 21"/>
                <a:gd name="T53" fmla="*/ 5 h 22"/>
                <a:gd name="T54" fmla="*/ 11 w 21"/>
                <a:gd name="T55" fmla="*/ 2 h 22"/>
                <a:gd name="T56" fmla="*/ 14 w 21"/>
                <a:gd name="T57" fmla="*/ 0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"/>
                <a:gd name="T88" fmla="*/ 0 h 22"/>
                <a:gd name="T89" fmla="*/ 21 w 21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" h="22">
                  <a:moveTo>
                    <a:pt x="14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0" y="21"/>
                  </a:lnTo>
                  <a:lnTo>
                    <a:pt x="16" y="21"/>
                  </a:lnTo>
                  <a:lnTo>
                    <a:pt x="13" y="21"/>
                  </a:lnTo>
                  <a:lnTo>
                    <a:pt x="10" y="20"/>
                  </a:lnTo>
                  <a:lnTo>
                    <a:pt x="8" y="19"/>
                  </a:lnTo>
                  <a:lnTo>
                    <a:pt x="6" y="17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2"/>
                  </a:lnTo>
                  <a:lnTo>
                    <a:pt x="14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9" name="Freeform 531"/>
            <p:cNvSpPr>
              <a:spLocks/>
            </p:cNvSpPr>
            <p:nvPr/>
          </p:nvSpPr>
          <p:spPr bwMode="auto">
            <a:xfrm>
              <a:off x="4540" y="2862"/>
              <a:ext cx="19" cy="25"/>
            </a:xfrm>
            <a:custGeom>
              <a:avLst/>
              <a:gdLst>
                <a:gd name="T0" fmla="*/ 1 w 19"/>
                <a:gd name="T1" fmla="*/ 15 h 25"/>
                <a:gd name="T2" fmla="*/ 1 w 19"/>
                <a:gd name="T3" fmla="*/ 15 h 25"/>
                <a:gd name="T4" fmla="*/ 2 w 19"/>
                <a:gd name="T5" fmla="*/ 13 h 25"/>
                <a:gd name="T6" fmla="*/ 2 w 19"/>
                <a:gd name="T7" fmla="*/ 12 h 25"/>
                <a:gd name="T8" fmla="*/ 1 w 19"/>
                <a:gd name="T9" fmla="*/ 11 h 25"/>
                <a:gd name="T10" fmla="*/ 0 w 19"/>
                <a:gd name="T11" fmla="*/ 9 h 25"/>
                <a:gd name="T12" fmla="*/ 0 w 19"/>
                <a:gd name="T13" fmla="*/ 9 h 25"/>
                <a:gd name="T14" fmla="*/ 4 w 19"/>
                <a:gd name="T15" fmla="*/ 6 h 25"/>
                <a:gd name="T16" fmla="*/ 7 w 19"/>
                <a:gd name="T17" fmla="*/ 4 h 25"/>
                <a:gd name="T18" fmla="*/ 11 w 19"/>
                <a:gd name="T19" fmla="*/ 2 h 25"/>
                <a:gd name="T20" fmla="*/ 14 w 19"/>
                <a:gd name="T21" fmla="*/ 0 h 25"/>
                <a:gd name="T22" fmla="*/ 14 w 19"/>
                <a:gd name="T23" fmla="*/ 0 h 25"/>
                <a:gd name="T24" fmla="*/ 16 w 19"/>
                <a:gd name="T25" fmla="*/ 3 h 25"/>
                <a:gd name="T26" fmla="*/ 17 w 19"/>
                <a:gd name="T27" fmla="*/ 6 h 25"/>
                <a:gd name="T28" fmla="*/ 18 w 19"/>
                <a:gd name="T29" fmla="*/ 9 h 25"/>
                <a:gd name="T30" fmla="*/ 18 w 19"/>
                <a:gd name="T31" fmla="*/ 12 h 25"/>
                <a:gd name="T32" fmla="*/ 18 w 19"/>
                <a:gd name="T33" fmla="*/ 15 h 25"/>
                <a:gd name="T34" fmla="*/ 17 w 19"/>
                <a:gd name="T35" fmla="*/ 17 h 25"/>
                <a:gd name="T36" fmla="*/ 17 w 19"/>
                <a:gd name="T37" fmla="*/ 21 h 25"/>
                <a:gd name="T38" fmla="*/ 15 w 19"/>
                <a:gd name="T39" fmla="*/ 24 h 25"/>
                <a:gd name="T40" fmla="*/ 15 w 19"/>
                <a:gd name="T41" fmla="*/ 24 h 25"/>
                <a:gd name="T42" fmla="*/ 11 w 19"/>
                <a:gd name="T43" fmla="*/ 22 h 25"/>
                <a:gd name="T44" fmla="*/ 8 w 19"/>
                <a:gd name="T45" fmla="*/ 20 h 25"/>
                <a:gd name="T46" fmla="*/ 5 w 19"/>
                <a:gd name="T47" fmla="*/ 17 h 25"/>
                <a:gd name="T48" fmla="*/ 1 w 19"/>
                <a:gd name="T49" fmla="*/ 15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5"/>
                <a:gd name="T77" fmla="*/ 19 w 19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5">
                  <a:moveTo>
                    <a:pt x="1" y="15"/>
                  </a:moveTo>
                  <a:lnTo>
                    <a:pt x="1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4" y="6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8" y="9"/>
                  </a:lnTo>
                  <a:lnTo>
                    <a:pt x="18" y="12"/>
                  </a:lnTo>
                  <a:lnTo>
                    <a:pt x="18" y="15"/>
                  </a:lnTo>
                  <a:lnTo>
                    <a:pt x="17" y="17"/>
                  </a:lnTo>
                  <a:lnTo>
                    <a:pt x="17" y="21"/>
                  </a:lnTo>
                  <a:lnTo>
                    <a:pt x="15" y="24"/>
                  </a:lnTo>
                  <a:lnTo>
                    <a:pt x="11" y="22"/>
                  </a:lnTo>
                  <a:lnTo>
                    <a:pt x="8" y="20"/>
                  </a:lnTo>
                  <a:lnTo>
                    <a:pt x="5" y="17"/>
                  </a:lnTo>
                  <a:lnTo>
                    <a:pt x="1" y="1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0" name="Freeform 532"/>
            <p:cNvSpPr>
              <a:spLocks/>
            </p:cNvSpPr>
            <p:nvPr/>
          </p:nvSpPr>
          <p:spPr bwMode="auto">
            <a:xfrm>
              <a:off x="4534" y="2871"/>
              <a:ext cx="17" cy="17"/>
            </a:xfrm>
            <a:custGeom>
              <a:avLst/>
              <a:gdLst>
                <a:gd name="T0" fmla="*/ 16 w 17"/>
                <a:gd name="T1" fmla="*/ 6 h 17"/>
                <a:gd name="T2" fmla="*/ 16 w 17"/>
                <a:gd name="T3" fmla="*/ 6 h 17"/>
                <a:gd name="T4" fmla="*/ 16 w 17"/>
                <a:gd name="T5" fmla="*/ 9 h 17"/>
                <a:gd name="T6" fmla="*/ 13 w 17"/>
                <a:gd name="T7" fmla="*/ 13 h 17"/>
                <a:gd name="T8" fmla="*/ 10 w 17"/>
                <a:gd name="T9" fmla="*/ 13 h 17"/>
                <a:gd name="T10" fmla="*/ 10 w 17"/>
                <a:gd name="T11" fmla="*/ 16 h 17"/>
                <a:gd name="T12" fmla="*/ 10 w 17"/>
                <a:gd name="T13" fmla="*/ 16 h 17"/>
                <a:gd name="T14" fmla="*/ 5 w 17"/>
                <a:gd name="T15" fmla="*/ 13 h 17"/>
                <a:gd name="T16" fmla="*/ 2 w 17"/>
                <a:gd name="T17" fmla="*/ 13 h 17"/>
                <a:gd name="T18" fmla="*/ 0 w 17"/>
                <a:gd name="T19" fmla="*/ 9 h 17"/>
                <a:gd name="T20" fmla="*/ 0 w 17"/>
                <a:gd name="T21" fmla="*/ 6 h 17"/>
                <a:gd name="T22" fmla="*/ 0 w 17"/>
                <a:gd name="T23" fmla="*/ 6 h 17"/>
                <a:gd name="T24" fmla="*/ 0 w 17"/>
                <a:gd name="T25" fmla="*/ 4 h 17"/>
                <a:gd name="T26" fmla="*/ 2 w 17"/>
                <a:gd name="T27" fmla="*/ 2 h 17"/>
                <a:gd name="T28" fmla="*/ 5 w 17"/>
                <a:gd name="T29" fmla="*/ 0 h 17"/>
                <a:gd name="T30" fmla="*/ 10 w 17"/>
                <a:gd name="T31" fmla="*/ 0 h 17"/>
                <a:gd name="T32" fmla="*/ 10 w 17"/>
                <a:gd name="T33" fmla="*/ 0 h 17"/>
                <a:gd name="T34" fmla="*/ 10 w 17"/>
                <a:gd name="T35" fmla="*/ 0 h 17"/>
                <a:gd name="T36" fmla="*/ 13 w 17"/>
                <a:gd name="T37" fmla="*/ 2 h 17"/>
                <a:gd name="T38" fmla="*/ 16 w 17"/>
                <a:gd name="T39" fmla="*/ 4 h 17"/>
                <a:gd name="T40" fmla="*/ 16 w 17"/>
                <a:gd name="T41" fmla="*/ 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6"/>
                  </a:moveTo>
                  <a:lnTo>
                    <a:pt x="16" y="6"/>
                  </a:lnTo>
                  <a:lnTo>
                    <a:pt x="16" y="9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1" name="Freeform 533"/>
            <p:cNvSpPr>
              <a:spLocks/>
            </p:cNvSpPr>
            <p:nvPr/>
          </p:nvSpPr>
          <p:spPr bwMode="auto">
            <a:xfrm>
              <a:off x="4626" y="2663"/>
              <a:ext cx="161" cy="207"/>
            </a:xfrm>
            <a:custGeom>
              <a:avLst/>
              <a:gdLst>
                <a:gd name="T0" fmla="*/ 160 w 161"/>
                <a:gd name="T1" fmla="*/ 158 h 207"/>
                <a:gd name="T2" fmla="*/ 160 w 161"/>
                <a:gd name="T3" fmla="*/ 161 h 207"/>
                <a:gd name="T4" fmla="*/ 157 w 161"/>
                <a:gd name="T5" fmla="*/ 166 h 207"/>
                <a:gd name="T6" fmla="*/ 153 w 161"/>
                <a:gd name="T7" fmla="*/ 172 h 207"/>
                <a:gd name="T8" fmla="*/ 148 w 161"/>
                <a:gd name="T9" fmla="*/ 176 h 207"/>
                <a:gd name="T10" fmla="*/ 141 w 161"/>
                <a:gd name="T11" fmla="*/ 181 h 207"/>
                <a:gd name="T12" fmla="*/ 132 w 161"/>
                <a:gd name="T13" fmla="*/ 187 h 207"/>
                <a:gd name="T14" fmla="*/ 123 w 161"/>
                <a:gd name="T15" fmla="*/ 192 h 207"/>
                <a:gd name="T16" fmla="*/ 112 w 161"/>
                <a:gd name="T17" fmla="*/ 196 h 207"/>
                <a:gd name="T18" fmla="*/ 101 w 161"/>
                <a:gd name="T19" fmla="*/ 200 h 207"/>
                <a:gd name="T20" fmla="*/ 92 w 161"/>
                <a:gd name="T21" fmla="*/ 203 h 207"/>
                <a:gd name="T22" fmla="*/ 82 w 161"/>
                <a:gd name="T23" fmla="*/ 205 h 207"/>
                <a:gd name="T24" fmla="*/ 74 w 161"/>
                <a:gd name="T25" fmla="*/ 206 h 207"/>
                <a:gd name="T26" fmla="*/ 67 w 161"/>
                <a:gd name="T27" fmla="*/ 205 h 207"/>
                <a:gd name="T28" fmla="*/ 61 w 161"/>
                <a:gd name="T29" fmla="*/ 205 h 207"/>
                <a:gd name="T30" fmla="*/ 56 w 161"/>
                <a:gd name="T31" fmla="*/ 203 h 207"/>
                <a:gd name="T32" fmla="*/ 54 w 161"/>
                <a:gd name="T33" fmla="*/ 200 h 207"/>
                <a:gd name="T34" fmla="*/ 1 w 161"/>
                <a:gd name="T35" fmla="*/ 43 h 207"/>
                <a:gd name="T36" fmla="*/ 4 w 161"/>
                <a:gd name="T37" fmla="*/ 46 h 207"/>
                <a:gd name="T38" fmla="*/ 9 w 161"/>
                <a:gd name="T39" fmla="*/ 48 h 207"/>
                <a:gd name="T40" fmla="*/ 15 w 161"/>
                <a:gd name="T41" fmla="*/ 48 h 207"/>
                <a:gd name="T42" fmla="*/ 23 w 161"/>
                <a:gd name="T43" fmla="*/ 48 h 207"/>
                <a:gd name="T44" fmla="*/ 32 w 161"/>
                <a:gd name="T45" fmla="*/ 47 h 207"/>
                <a:gd name="T46" fmla="*/ 43 w 161"/>
                <a:gd name="T47" fmla="*/ 43 h 207"/>
                <a:gd name="T48" fmla="*/ 53 w 161"/>
                <a:gd name="T49" fmla="*/ 40 h 207"/>
                <a:gd name="T50" fmla="*/ 63 w 161"/>
                <a:gd name="T51" fmla="*/ 36 h 207"/>
                <a:gd name="T52" fmla="*/ 74 w 161"/>
                <a:gd name="T53" fmla="*/ 31 h 207"/>
                <a:gd name="T54" fmla="*/ 82 w 161"/>
                <a:gd name="T55" fmla="*/ 27 h 207"/>
                <a:gd name="T56" fmla="*/ 90 w 161"/>
                <a:gd name="T57" fmla="*/ 21 h 207"/>
                <a:gd name="T58" fmla="*/ 97 w 161"/>
                <a:gd name="T59" fmla="*/ 16 h 207"/>
                <a:gd name="T60" fmla="*/ 101 w 161"/>
                <a:gd name="T61" fmla="*/ 10 h 207"/>
                <a:gd name="T62" fmla="*/ 104 w 161"/>
                <a:gd name="T63" fmla="*/ 6 h 207"/>
                <a:gd name="T64" fmla="*/ 105 w 161"/>
                <a:gd name="T65" fmla="*/ 2 h 2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1"/>
                <a:gd name="T100" fmla="*/ 0 h 207"/>
                <a:gd name="T101" fmla="*/ 161 w 161"/>
                <a:gd name="T102" fmla="*/ 207 h 2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1" h="207">
                  <a:moveTo>
                    <a:pt x="105" y="0"/>
                  </a:moveTo>
                  <a:lnTo>
                    <a:pt x="160" y="158"/>
                  </a:lnTo>
                  <a:lnTo>
                    <a:pt x="160" y="159"/>
                  </a:lnTo>
                  <a:lnTo>
                    <a:pt x="160" y="161"/>
                  </a:lnTo>
                  <a:lnTo>
                    <a:pt x="159" y="164"/>
                  </a:lnTo>
                  <a:lnTo>
                    <a:pt x="157" y="166"/>
                  </a:lnTo>
                  <a:lnTo>
                    <a:pt x="156" y="169"/>
                  </a:lnTo>
                  <a:lnTo>
                    <a:pt x="153" y="172"/>
                  </a:lnTo>
                  <a:lnTo>
                    <a:pt x="151" y="174"/>
                  </a:lnTo>
                  <a:lnTo>
                    <a:pt x="148" y="176"/>
                  </a:lnTo>
                  <a:lnTo>
                    <a:pt x="144" y="178"/>
                  </a:lnTo>
                  <a:lnTo>
                    <a:pt x="141" y="181"/>
                  </a:lnTo>
                  <a:lnTo>
                    <a:pt x="137" y="184"/>
                  </a:lnTo>
                  <a:lnTo>
                    <a:pt x="132" y="187"/>
                  </a:lnTo>
                  <a:lnTo>
                    <a:pt x="128" y="189"/>
                  </a:lnTo>
                  <a:lnTo>
                    <a:pt x="123" y="192"/>
                  </a:lnTo>
                  <a:lnTo>
                    <a:pt x="118" y="194"/>
                  </a:lnTo>
                  <a:lnTo>
                    <a:pt x="112" y="196"/>
                  </a:lnTo>
                  <a:lnTo>
                    <a:pt x="108" y="198"/>
                  </a:lnTo>
                  <a:lnTo>
                    <a:pt x="101" y="200"/>
                  </a:lnTo>
                  <a:lnTo>
                    <a:pt x="97" y="201"/>
                  </a:lnTo>
                  <a:lnTo>
                    <a:pt x="92" y="203"/>
                  </a:lnTo>
                  <a:lnTo>
                    <a:pt x="87" y="204"/>
                  </a:lnTo>
                  <a:lnTo>
                    <a:pt x="82" y="205"/>
                  </a:lnTo>
                  <a:lnTo>
                    <a:pt x="77" y="205"/>
                  </a:lnTo>
                  <a:lnTo>
                    <a:pt x="74" y="206"/>
                  </a:lnTo>
                  <a:lnTo>
                    <a:pt x="70" y="206"/>
                  </a:lnTo>
                  <a:lnTo>
                    <a:pt x="67" y="205"/>
                  </a:lnTo>
                  <a:lnTo>
                    <a:pt x="63" y="205"/>
                  </a:lnTo>
                  <a:lnTo>
                    <a:pt x="61" y="205"/>
                  </a:lnTo>
                  <a:lnTo>
                    <a:pt x="58" y="204"/>
                  </a:lnTo>
                  <a:lnTo>
                    <a:pt x="56" y="203"/>
                  </a:lnTo>
                  <a:lnTo>
                    <a:pt x="55" y="201"/>
                  </a:lnTo>
                  <a:lnTo>
                    <a:pt x="54" y="200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2" y="45"/>
                  </a:lnTo>
                  <a:lnTo>
                    <a:pt x="4" y="46"/>
                  </a:lnTo>
                  <a:lnTo>
                    <a:pt x="7" y="47"/>
                  </a:lnTo>
                  <a:lnTo>
                    <a:pt x="9" y="48"/>
                  </a:lnTo>
                  <a:lnTo>
                    <a:pt x="12" y="48"/>
                  </a:lnTo>
                  <a:lnTo>
                    <a:pt x="15" y="48"/>
                  </a:lnTo>
                  <a:lnTo>
                    <a:pt x="20" y="48"/>
                  </a:lnTo>
                  <a:lnTo>
                    <a:pt x="23" y="48"/>
                  </a:lnTo>
                  <a:lnTo>
                    <a:pt x="28" y="47"/>
                  </a:lnTo>
                  <a:lnTo>
                    <a:pt x="32" y="47"/>
                  </a:lnTo>
                  <a:lnTo>
                    <a:pt x="37" y="45"/>
                  </a:lnTo>
                  <a:lnTo>
                    <a:pt x="43" y="43"/>
                  </a:lnTo>
                  <a:lnTo>
                    <a:pt x="47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3" y="36"/>
                  </a:lnTo>
                  <a:lnTo>
                    <a:pt x="69" y="34"/>
                  </a:lnTo>
                  <a:lnTo>
                    <a:pt x="74" y="31"/>
                  </a:lnTo>
                  <a:lnTo>
                    <a:pt x="77" y="28"/>
                  </a:lnTo>
                  <a:lnTo>
                    <a:pt x="82" y="27"/>
                  </a:lnTo>
                  <a:lnTo>
                    <a:pt x="87" y="24"/>
                  </a:lnTo>
                  <a:lnTo>
                    <a:pt x="90" y="21"/>
                  </a:lnTo>
                  <a:lnTo>
                    <a:pt x="93" y="19"/>
                  </a:lnTo>
                  <a:lnTo>
                    <a:pt x="97" y="16"/>
                  </a:lnTo>
                  <a:lnTo>
                    <a:pt x="99" y="13"/>
                  </a:lnTo>
                  <a:lnTo>
                    <a:pt x="101" y="10"/>
                  </a:lnTo>
                  <a:lnTo>
                    <a:pt x="103" y="8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2"/>
                  </a:lnTo>
                  <a:lnTo>
                    <a:pt x="105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2" name="Freeform 534"/>
            <p:cNvSpPr>
              <a:spLocks/>
            </p:cNvSpPr>
            <p:nvPr/>
          </p:nvSpPr>
          <p:spPr bwMode="auto">
            <a:xfrm>
              <a:off x="4626" y="2663"/>
              <a:ext cx="161" cy="207"/>
            </a:xfrm>
            <a:custGeom>
              <a:avLst/>
              <a:gdLst>
                <a:gd name="T0" fmla="*/ 160 w 161"/>
                <a:gd name="T1" fmla="*/ 158 h 207"/>
                <a:gd name="T2" fmla="*/ 160 w 161"/>
                <a:gd name="T3" fmla="*/ 161 h 207"/>
                <a:gd name="T4" fmla="*/ 157 w 161"/>
                <a:gd name="T5" fmla="*/ 166 h 207"/>
                <a:gd name="T6" fmla="*/ 153 w 161"/>
                <a:gd name="T7" fmla="*/ 172 h 207"/>
                <a:gd name="T8" fmla="*/ 148 w 161"/>
                <a:gd name="T9" fmla="*/ 176 h 207"/>
                <a:gd name="T10" fmla="*/ 141 w 161"/>
                <a:gd name="T11" fmla="*/ 181 h 207"/>
                <a:gd name="T12" fmla="*/ 132 w 161"/>
                <a:gd name="T13" fmla="*/ 187 h 207"/>
                <a:gd name="T14" fmla="*/ 123 w 161"/>
                <a:gd name="T15" fmla="*/ 192 h 207"/>
                <a:gd name="T16" fmla="*/ 112 w 161"/>
                <a:gd name="T17" fmla="*/ 196 h 207"/>
                <a:gd name="T18" fmla="*/ 101 w 161"/>
                <a:gd name="T19" fmla="*/ 200 h 207"/>
                <a:gd name="T20" fmla="*/ 92 w 161"/>
                <a:gd name="T21" fmla="*/ 203 h 207"/>
                <a:gd name="T22" fmla="*/ 82 w 161"/>
                <a:gd name="T23" fmla="*/ 205 h 207"/>
                <a:gd name="T24" fmla="*/ 74 w 161"/>
                <a:gd name="T25" fmla="*/ 206 h 207"/>
                <a:gd name="T26" fmla="*/ 67 w 161"/>
                <a:gd name="T27" fmla="*/ 205 h 207"/>
                <a:gd name="T28" fmla="*/ 61 w 161"/>
                <a:gd name="T29" fmla="*/ 205 h 207"/>
                <a:gd name="T30" fmla="*/ 56 w 161"/>
                <a:gd name="T31" fmla="*/ 203 h 207"/>
                <a:gd name="T32" fmla="*/ 54 w 161"/>
                <a:gd name="T33" fmla="*/ 200 h 207"/>
                <a:gd name="T34" fmla="*/ 1 w 161"/>
                <a:gd name="T35" fmla="*/ 43 h 207"/>
                <a:gd name="T36" fmla="*/ 4 w 161"/>
                <a:gd name="T37" fmla="*/ 46 h 207"/>
                <a:gd name="T38" fmla="*/ 9 w 161"/>
                <a:gd name="T39" fmla="*/ 48 h 207"/>
                <a:gd name="T40" fmla="*/ 15 w 161"/>
                <a:gd name="T41" fmla="*/ 48 h 207"/>
                <a:gd name="T42" fmla="*/ 23 w 161"/>
                <a:gd name="T43" fmla="*/ 48 h 207"/>
                <a:gd name="T44" fmla="*/ 32 w 161"/>
                <a:gd name="T45" fmla="*/ 47 h 207"/>
                <a:gd name="T46" fmla="*/ 43 w 161"/>
                <a:gd name="T47" fmla="*/ 43 h 207"/>
                <a:gd name="T48" fmla="*/ 53 w 161"/>
                <a:gd name="T49" fmla="*/ 40 h 207"/>
                <a:gd name="T50" fmla="*/ 63 w 161"/>
                <a:gd name="T51" fmla="*/ 36 h 207"/>
                <a:gd name="T52" fmla="*/ 74 w 161"/>
                <a:gd name="T53" fmla="*/ 31 h 207"/>
                <a:gd name="T54" fmla="*/ 82 w 161"/>
                <a:gd name="T55" fmla="*/ 27 h 207"/>
                <a:gd name="T56" fmla="*/ 90 w 161"/>
                <a:gd name="T57" fmla="*/ 21 h 207"/>
                <a:gd name="T58" fmla="*/ 97 w 161"/>
                <a:gd name="T59" fmla="*/ 16 h 207"/>
                <a:gd name="T60" fmla="*/ 101 w 161"/>
                <a:gd name="T61" fmla="*/ 10 h 207"/>
                <a:gd name="T62" fmla="*/ 104 w 161"/>
                <a:gd name="T63" fmla="*/ 6 h 207"/>
                <a:gd name="T64" fmla="*/ 105 w 161"/>
                <a:gd name="T65" fmla="*/ 2 h 2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1"/>
                <a:gd name="T100" fmla="*/ 0 h 207"/>
                <a:gd name="T101" fmla="*/ 161 w 161"/>
                <a:gd name="T102" fmla="*/ 207 h 2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1" h="207">
                  <a:moveTo>
                    <a:pt x="105" y="0"/>
                  </a:moveTo>
                  <a:lnTo>
                    <a:pt x="160" y="158"/>
                  </a:lnTo>
                  <a:lnTo>
                    <a:pt x="160" y="159"/>
                  </a:lnTo>
                  <a:lnTo>
                    <a:pt x="160" y="161"/>
                  </a:lnTo>
                  <a:lnTo>
                    <a:pt x="159" y="164"/>
                  </a:lnTo>
                  <a:lnTo>
                    <a:pt x="157" y="166"/>
                  </a:lnTo>
                  <a:lnTo>
                    <a:pt x="156" y="169"/>
                  </a:lnTo>
                  <a:lnTo>
                    <a:pt x="153" y="172"/>
                  </a:lnTo>
                  <a:lnTo>
                    <a:pt x="151" y="174"/>
                  </a:lnTo>
                  <a:lnTo>
                    <a:pt x="148" y="176"/>
                  </a:lnTo>
                  <a:lnTo>
                    <a:pt x="144" y="178"/>
                  </a:lnTo>
                  <a:lnTo>
                    <a:pt x="141" y="181"/>
                  </a:lnTo>
                  <a:lnTo>
                    <a:pt x="137" y="184"/>
                  </a:lnTo>
                  <a:lnTo>
                    <a:pt x="132" y="187"/>
                  </a:lnTo>
                  <a:lnTo>
                    <a:pt x="128" y="189"/>
                  </a:lnTo>
                  <a:lnTo>
                    <a:pt x="123" y="192"/>
                  </a:lnTo>
                  <a:lnTo>
                    <a:pt x="118" y="194"/>
                  </a:lnTo>
                  <a:lnTo>
                    <a:pt x="112" y="196"/>
                  </a:lnTo>
                  <a:lnTo>
                    <a:pt x="108" y="198"/>
                  </a:lnTo>
                  <a:lnTo>
                    <a:pt x="101" y="200"/>
                  </a:lnTo>
                  <a:lnTo>
                    <a:pt x="97" y="201"/>
                  </a:lnTo>
                  <a:lnTo>
                    <a:pt x="92" y="203"/>
                  </a:lnTo>
                  <a:lnTo>
                    <a:pt x="87" y="204"/>
                  </a:lnTo>
                  <a:lnTo>
                    <a:pt x="82" y="205"/>
                  </a:lnTo>
                  <a:lnTo>
                    <a:pt x="77" y="205"/>
                  </a:lnTo>
                  <a:lnTo>
                    <a:pt x="74" y="206"/>
                  </a:lnTo>
                  <a:lnTo>
                    <a:pt x="70" y="206"/>
                  </a:lnTo>
                  <a:lnTo>
                    <a:pt x="67" y="205"/>
                  </a:lnTo>
                  <a:lnTo>
                    <a:pt x="63" y="205"/>
                  </a:lnTo>
                  <a:lnTo>
                    <a:pt x="61" y="205"/>
                  </a:lnTo>
                  <a:lnTo>
                    <a:pt x="58" y="204"/>
                  </a:lnTo>
                  <a:lnTo>
                    <a:pt x="56" y="203"/>
                  </a:lnTo>
                  <a:lnTo>
                    <a:pt x="55" y="201"/>
                  </a:lnTo>
                  <a:lnTo>
                    <a:pt x="54" y="200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2" y="45"/>
                  </a:lnTo>
                  <a:lnTo>
                    <a:pt x="4" y="46"/>
                  </a:lnTo>
                  <a:lnTo>
                    <a:pt x="7" y="47"/>
                  </a:lnTo>
                  <a:lnTo>
                    <a:pt x="9" y="48"/>
                  </a:lnTo>
                  <a:lnTo>
                    <a:pt x="12" y="48"/>
                  </a:lnTo>
                  <a:lnTo>
                    <a:pt x="15" y="48"/>
                  </a:lnTo>
                  <a:lnTo>
                    <a:pt x="20" y="48"/>
                  </a:lnTo>
                  <a:lnTo>
                    <a:pt x="23" y="48"/>
                  </a:lnTo>
                  <a:lnTo>
                    <a:pt x="28" y="47"/>
                  </a:lnTo>
                  <a:lnTo>
                    <a:pt x="32" y="47"/>
                  </a:lnTo>
                  <a:lnTo>
                    <a:pt x="37" y="45"/>
                  </a:lnTo>
                  <a:lnTo>
                    <a:pt x="43" y="43"/>
                  </a:lnTo>
                  <a:lnTo>
                    <a:pt x="47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3" y="36"/>
                  </a:lnTo>
                  <a:lnTo>
                    <a:pt x="69" y="34"/>
                  </a:lnTo>
                  <a:lnTo>
                    <a:pt x="74" y="31"/>
                  </a:lnTo>
                  <a:lnTo>
                    <a:pt x="77" y="28"/>
                  </a:lnTo>
                  <a:lnTo>
                    <a:pt x="82" y="27"/>
                  </a:lnTo>
                  <a:lnTo>
                    <a:pt x="87" y="24"/>
                  </a:lnTo>
                  <a:lnTo>
                    <a:pt x="90" y="21"/>
                  </a:lnTo>
                  <a:lnTo>
                    <a:pt x="93" y="19"/>
                  </a:lnTo>
                  <a:lnTo>
                    <a:pt x="97" y="16"/>
                  </a:lnTo>
                  <a:lnTo>
                    <a:pt x="99" y="13"/>
                  </a:lnTo>
                  <a:lnTo>
                    <a:pt x="101" y="10"/>
                  </a:lnTo>
                  <a:lnTo>
                    <a:pt x="103" y="8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2"/>
                  </a:lnTo>
                  <a:lnTo>
                    <a:pt x="105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3" name="Freeform 535"/>
            <p:cNvSpPr>
              <a:spLocks/>
            </p:cNvSpPr>
            <p:nvPr/>
          </p:nvSpPr>
          <p:spPr bwMode="auto">
            <a:xfrm>
              <a:off x="4626" y="2657"/>
              <a:ext cx="106" cy="55"/>
            </a:xfrm>
            <a:custGeom>
              <a:avLst/>
              <a:gdLst>
                <a:gd name="T0" fmla="*/ 58 w 106"/>
                <a:gd name="T1" fmla="*/ 45 h 55"/>
                <a:gd name="T2" fmla="*/ 47 w 106"/>
                <a:gd name="T3" fmla="*/ 49 h 55"/>
                <a:gd name="T4" fmla="*/ 38 w 106"/>
                <a:gd name="T5" fmla="*/ 52 h 55"/>
                <a:gd name="T6" fmla="*/ 28 w 106"/>
                <a:gd name="T7" fmla="*/ 53 h 55"/>
                <a:gd name="T8" fmla="*/ 20 w 106"/>
                <a:gd name="T9" fmla="*/ 54 h 55"/>
                <a:gd name="T10" fmla="*/ 12 w 106"/>
                <a:gd name="T11" fmla="*/ 54 h 55"/>
                <a:gd name="T12" fmla="*/ 7 w 106"/>
                <a:gd name="T13" fmla="*/ 53 h 55"/>
                <a:gd name="T14" fmla="*/ 3 w 106"/>
                <a:gd name="T15" fmla="*/ 51 h 55"/>
                <a:gd name="T16" fmla="*/ 0 w 106"/>
                <a:gd name="T17" fmla="*/ 48 h 55"/>
                <a:gd name="T18" fmla="*/ 0 w 106"/>
                <a:gd name="T19" fmla="*/ 44 h 55"/>
                <a:gd name="T20" fmla="*/ 2 w 106"/>
                <a:gd name="T21" fmla="*/ 39 h 55"/>
                <a:gd name="T22" fmla="*/ 5 w 106"/>
                <a:gd name="T23" fmla="*/ 34 h 55"/>
                <a:gd name="T24" fmla="*/ 11 w 106"/>
                <a:gd name="T25" fmla="*/ 29 h 55"/>
                <a:gd name="T26" fmla="*/ 18 w 106"/>
                <a:gd name="T27" fmla="*/ 24 h 55"/>
                <a:gd name="T28" fmla="*/ 27 w 106"/>
                <a:gd name="T29" fmla="*/ 19 h 55"/>
                <a:gd name="T30" fmla="*/ 36 w 106"/>
                <a:gd name="T31" fmla="*/ 14 h 55"/>
                <a:gd name="T32" fmla="*/ 46 w 106"/>
                <a:gd name="T33" fmla="*/ 10 h 55"/>
                <a:gd name="T34" fmla="*/ 57 w 106"/>
                <a:gd name="T35" fmla="*/ 6 h 55"/>
                <a:gd name="T36" fmla="*/ 68 w 106"/>
                <a:gd name="T37" fmla="*/ 3 h 55"/>
                <a:gd name="T38" fmla="*/ 77 w 106"/>
                <a:gd name="T39" fmla="*/ 1 h 55"/>
                <a:gd name="T40" fmla="*/ 85 w 106"/>
                <a:gd name="T41" fmla="*/ 0 h 55"/>
                <a:gd name="T42" fmla="*/ 93 w 106"/>
                <a:gd name="T43" fmla="*/ 0 h 55"/>
                <a:gd name="T44" fmla="*/ 99 w 106"/>
                <a:gd name="T45" fmla="*/ 1 h 55"/>
                <a:gd name="T46" fmla="*/ 103 w 106"/>
                <a:gd name="T47" fmla="*/ 3 h 55"/>
                <a:gd name="T48" fmla="*/ 105 w 106"/>
                <a:gd name="T49" fmla="*/ 6 h 55"/>
                <a:gd name="T50" fmla="*/ 105 w 106"/>
                <a:gd name="T51" fmla="*/ 10 h 55"/>
                <a:gd name="T52" fmla="*/ 103 w 106"/>
                <a:gd name="T53" fmla="*/ 15 h 55"/>
                <a:gd name="T54" fmla="*/ 99 w 106"/>
                <a:gd name="T55" fmla="*/ 19 h 55"/>
                <a:gd name="T56" fmla="*/ 93 w 106"/>
                <a:gd name="T57" fmla="*/ 25 h 55"/>
                <a:gd name="T58" fmla="*/ 87 w 106"/>
                <a:gd name="T59" fmla="*/ 30 h 55"/>
                <a:gd name="T60" fmla="*/ 78 w 106"/>
                <a:gd name="T61" fmla="*/ 35 h 55"/>
                <a:gd name="T62" fmla="*/ 68 w 106"/>
                <a:gd name="T63" fmla="*/ 40 h 55"/>
                <a:gd name="T64" fmla="*/ 58 w 106"/>
                <a:gd name="T65" fmla="*/ 45 h 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55"/>
                <a:gd name="T101" fmla="*/ 106 w 106"/>
                <a:gd name="T102" fmla="*/ 55 h 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55">
                  <a:moveTo>
                    <a:pt x="58" y="45"/>
                  </a:moveTo>
                  <a:lnTo>
                    <a:pt x="47" y="49"/>
                  </a:lnTo>
                  <a:lnTo>
                    <a:pt x="38" y="52"/>
                  </a:lnTo>
                  <a:lnTo>
                    <a:pt x="28" y="53"/>
                  </a:lnTo>
                  <a:lnTo>
                    <a:pt x="20" y="54"/>
                  </a:lnTo>
                  <a:lnTo>
                    <a:pt x="12" y="54"/>
                  </a:lnTo>
                  <a:lnTo>
                    <a:pt x="7" y="53"/>
                  </a:lnTo>
                  <a:lnTo>
                    <a:pt x="3" y="51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2" y="39"/>
                  </a:lnTo>
                  <a:lnTo>
                    <a:pt x="5" y="34"/>
                  </a:lnTo>
                  <a:lnTo>
                    <a:pt x="11" y="29"/>
                  </a:lnTo>
                  <a:lnTo>
                    <a:pt x="18" y="24"/>
                  </a:lnTo>
                  <a:lnTo>
                    <a:pt x="27" y="19"/>
                  </a:lnTo>
                  <a:lnTo>
                    <a:pt x="36" y="14"/>
                  </a:lnTo>
                  <a:lnTo>
                    <a:pt x="46" y="10"/>
                  </a:lnTo>
                  <a:lnTo>
                    <a:pt x="57" y="6"/>
                  </a:lnTo>
                  <a:lnTo>
                    <a:pt x="68" y="3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99" y="1"/>
                  </a:lnTo>
                  <a:lnTo>
                    <a:pt x="103" y="3"/>
                  </a:lnTo>
                  <a:lnTo>
                    <a:pt x="105" y="6"/>
                  </a:lnTo>
                  <a:lnTo>
                    <a:pt x="105" y="10"/>
                  </a:lnTo>
                  <a:lnTo>
                    <a:pt x="103" y="15"/>
                  </a:lnTo>
                  <a:lnTo>
                    <a:pt x="99" y="19"/>
                  </a:lnTo>
                  <a:lnTo>
                    <a:pt x="93" y="25"/>
                  </a:lnTo>
                  <a:lnTo>
                    <a:pt x="87" y="30"/>
                  </a:lnTo>
                  <a:lnTo>
                    <a:pt x="78" y="35"/>
                  </a:lnTo>
                  <a:lnTo>
                    <a:pt x="68" y="40"/>
                  </a:lnTo>
                  <a:lnTo>
                    <a:pt x="58" y="45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4" name="Freeform 536"/>
            <p:cNvSpPr>
              <a:spLocks/>
            </p:cNvSpPr>
            <p:nvPr/>
          </p:nvSpPr>
          <p:spPr bwMode="auto">
            <a:xfrm>
              <a:off x="4626" y="2657"/>
              <a:ext cx="106" cy="55"/>
            </a:xfrm>
            <a:custGeom>
              <a:avLst/>
              <a:gdLst>
                <a:gd name="T0" fmla="*/ 58 w 106"/>
                <a:gd name="T1" fmla="*/ 45 h 55"/>
                <a:gd name="T2" fmla="*/ 58 w 106"/>
                <a:gd name="T3" fmla="*/ 45 h 55"/>
                <a:gd name="T4" fmla="*/ 47 w 106"/>
                <a:gd name="T5" fmla="*/ 49 h 55"/>
                <a:gd name="T6" fmla="*/ 38 w 106"/>
                <a:gd name="T7" fmla="*/ 52 h 55"/>
                <a:gd name="T8" fmla="*/ 28 w 106"/>
                <a:gd name="T9" fmla="*/ 53 h 55"/>
                <a:gd name="T10" fmla="*/ 20 w 106"/>
                <a:gd name="T11" fmla="*/ 54 h 55"/>
                <a:gd name="T12" fmla="*/ 12 w 106"/>
                <a:gd name="T13" fmla="*/ 54 h 55"/>
                <a:gd name="T14" fmla="*/ 7 w 106"/>
                <a:gd name="T15" fmla="*/ 53 h 55"/>
                <a:gd name="T16" fmla="*/ 3 w 106"/>
                <a:gd name="T17" fmla="*/ 51 h 55"/>
                <a:gd name="T18" fmla="*/ 0 w 106"/>
                <a:gd name="T19" fmla="*/ 48 h 55"/>
                <a:gd name="T20" fmla="*/ 0 w 106"/>
                <a:gd name="T21" fmla="*/ 48 h 55"/>
                <a:gd name="T22" fmla="*/ 0 w 106"/>
                <a:gd name="T23" fmla="*/ 44 h 55"/>
                <a:gd name="T24" fmla="*/ 2 w 106"/>
                <a:gd name="T25" fmla="*/ 39 h 55"/>
                <a:gd name="T26" fmla="*/ 5 w 106"/>
                <a:gd name="T27" fmla="*/ 34 h 55"/>
                <a:gd name="T28" fmla="*/ 11 w 106"/>
                <a:gd name="T29" fmla="*/ 29 h 55"/>
                <a:gd name="T30" fmla="*/ 18 w 106"/>
                <a:gd name="T31" fmla="*/ 24 h 55"/>
                <a:gd name="T32" fmla="*/ 27 w 106"/>
                <a:gd name="T33" fmla="*/ 19 h 55"/>
                <a:gd name="T34" fmla="*/ 36 w 106"/>
                <a:gd name="T35" fmla="*/ 14 h 55"/>
                <a:gd name="T36" fmla="*/ 46 w 106"/>
                <a:gd name="T37" fmla="*/ 10 h 55"/>
                <a:gd name="T38" fmla="*/ 46 w 106"/>
                <a:gd name="T39" fmla="*/ 10 h 55"/>
                <a:gd name="T40" fmla="*/ 57 w 106"/>
                <a:gd name="T41" fmla="*/ 6 h 55"/>
                <a:gd name="T42" fmla="*/ 68 w 106"/>
                <a:gd name="T43" fmla="*/ 3 h 55"/>
                <a:gd name="T44" fmla="*/ 77 w 106"/>
                <a:gd name="T45" fmla="*/ 1 h 55"/>
                <a:gd name="T46" fmla="*/ 85 w 106"/>
                <a:gd name="T47" fmla="*/ 0 h 55"/>
                <a:gd name="T48" fmla="*/ 93 w 106"/>
                <a:gd name="T49" fmla="*/ 0 h 55"/>
                <a:gd name="T50" fmla="*/ 99 w 106"/>
                <a:gd name="T51" fmla="*/ 1 h 55"/>
                <a:gd name="T52" fmla="*/ 103 w 106"/>
                <a:gd name="T53" fmla="*/ 3 h 55"/>
                <a:gd name="T54" fmla="*/ 105 w 106"/>
                <a:gd name="T55" fmla="*/ 6 h 55"/>
                <a:gd name="T56" fmla="*/ 105 w 106"/>
                <a:gd name="T57" fmla="*/ 6 h 55"/>
                <a:gd name="T58" fmla="*/ 105 w 106"/>
                <a:gd name="T59" fmla="*/ 10 h 55"/>
                <a:gd name="T60" fmla="*/ 103 w 106"/>
                <a:gd name="T61" fmla="*/ 15 h 55"/>
                <a:gd name="T62" fmla="*/ 99 w 106"/>
                <a:gd name="T63" fmla="*/ 19 h 55"/>
                <a:gd name="T64" fmla="*/ 93 w 106"/>
                <a:gd name="T65" fmla="*/ 25 h 55"/>
                <a:gd name="T66" fmla="*/ 87 w 106"/>
                <a:gd name="T67" fmla="*/ 30 h 55"/>
                <a:gd name="T68" fmla="*/ 78 w 106"/>
                <a:gd name="T69" fmla="*/ 35 h 55"/>
                <a:gd name="T70" fmla="*/ 68 w 106"/>
                <a:gd name="T71" fmla="*/ 40 h 55"/>
                <a:gd name="T72" fmla="*/ 58 w 106"/>
                <a:gd name="T73" fmla="*/ 45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6"/>
                <a:gd name="T112" fmla="*/ 0 h 55"/>
                <a:gd name="T113" fmla="*/ 106 w 106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6" h="55">
                  <a:moveTo>
                    <a:pt x="58" y="45"/>
                  </a:moveTo>
                  <a:lnTo>
                    <a:pt x="58" y="45"/>
                  </a:lnTo>
                  <a:lnTo>
                    <a:pt x="47" y="49"/>
                  </a:lnTo>
                  <a:lnTo>
                    <a:pt x="38" y="52"/>
                  </a:lnTo>
                  <a:lnTo>
                    <a:pt x="28" y="53"/>
                  </a:lnTo>
                  <a:lnTo>
                    <a:pt x="20" y="54"/>
                  </a:lnTo>
                  <a:lnTo>
                    <a:pt x="12" y="54"/>
                  </a:lnTo>
                  <a:lnTo>
                    <a:pt x="7" y="53"/>
                  </a:lnTo>
                  <a:lnTo>
                    <a:pt x="3" y="51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2" y="39"/>
                  </a:lnTo>
                  <a:lnTo>
                    <a:pt x="5" y="34"/>
                  </a:lnTo>
                  <a:lnTo>
                    <a:pt x="11" y="29"/>
                  </a:lnTo>
                  <a:lnTo>
                    <a:pt x="18" y="24"/>
                  </a:lnTo>
                  <a:lnTo>
                    <a:pt x="27" y="19"/>
                  </a:lnTo>
                  <a:lnTo>
                    <a:pt x="36" y="14"/>
                  </a:lnTo>
                  <a:lnTo>
                    <a:pt x="46" y="10"/>
                  </a:lnTo>
                  <a:lnTo>
                    <a:pt x="57" y="6"/>
                  </a:lnTo>
                  <a:lnTo>
                    <a:pt x="68" y="3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99" y="1"/>
                  </a:lnTo>
                  <a:lnTo>
                    <a:pt x="103" y="3"/>
                  </a:lnTo>
                  <a:lnTo>
                    <a:pt x="105" y="6"/>
                  </a:lnTo>
                  <a:lnTo>
                    <a:pt x="105" y="10"/>
                  </a:lnTo>
                  <a:lnTo>
                    <a:pt x="103" y="15"/>
                  </a:lnTo>
                  <a:lnTo>
                    <a:pt x="99" y="19"/>
                  </a:lnTo>
                  <a:lnTo>
                    <a:pt x="93" y="25"/>
                  </a:lnTo>
                  <a:lnTo>
                    <a:pt x="87" y="30"/>
                  </a:lnTo>
                  <a:lnTo>
                    <a:pt x="78" y="35"/>
                  </a:lnTo>
                  <a:lnTo>
                    <a:pt x="68" y="40"/>
                  </a:lnTo>
                  <a:lnTo>
                    <a:pt x="58" y="4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5" name="Freeform 537"/>
            <p:cNvSpPr>
              <a:spLocks/>
            </p:cNvSpPr>
            <p:nvPr/>
          </p:nvSpPr>
          <p:spPr bwMode="auto">
            <a:xfrm>
              <a:off x="4645" y="2714"/>
              <a:ext cx="104" cy="49"/>
            </a:xfrm>
            <a:custGeom>
              <a:avLst/>
              <a:gdLst>
                <a:gd name="T0" fmla="*/ 103 w 104"/>
                <a:gd name="T1" fmla="*/ 0 h 49"/>
                <a:gd name="T2" fmla="*/ 103 w 104"/>
                <a:gd name="T3" fmla="*/ 0 h 49"/>
                <a:gd name="T4" fmla="*/ 103 w 104"/>
                <a:gd name="T5" fmla="*/ 0 h 49"/>
                <a:gd name="T6" fmla="*/ 103 w 104"/>
                <a:gd name="T7" fmla="*/ 0 h 49"/>
                <a:gd name="T8" fmla="*/ 103 w 104"/>
                <a:gd name="T9" fmla="*/ 0 h 49"/>
                <a:gd name="T10" fmla="*/ 103 w 104"/>
                <a:gd name="T11" fmla="*/ 0 h 49"/>
                <a:gd name="T12" fmla="*/ 103 w 104"/>
                <a:gd name="T13" fmla="*/ 0 h 49"/>
                <a:gd name="T14" fmla="*/ 103 w 104"/>
                <a:gd name="T15" fmla="*/ 4 h 49"/>
                <a:gd name="T16" fmla="*/ 101 w 104"/>
                <a:gd name="T17" fmla="*/ 8 h 49"/>
                <a:gd name="T18" fmla="*/ 97 w 104"/>
                <a:gd name="T19" fmla="*/ 13 h 49"/>
                <a:gd name="T20" fmla="*/ 92 w 104"/>
                <a:gd name="T21" fmla="*/ 18 h 49"/>
                <a:gd name="T22" fmla="*/ 85 w 104"/>
                <a:gd name="T23" fmla="*/ 23 h 49"/>
                <a:gd name="T24" fmla="*/ 77 w 104"/>
                <a:gd name="T25" fmla="*/ 29 h 49"/>
                <a:gd name="T26" fmla="*/ 68 w 104"/>
                <a:gd name="T27" fmla="*/ 33 h 49"/>
                <a:gd name="T28" fmla="*/ 57 w 104"/>
                <a:gd name="T29" fmla="*/ 38 h 49"/>
                <a:gd name="T30" fmla="*/ 57 w 104"/>
                <a:gd name="T31" fmla="*/ 38 h 49"/>
                <a:gd name="T32" fmla="*/ 47 w 104"/>
                <a:gd name="T33" fmla="*/ 41 h 49"/>
                <a:gd name="T34" fmla="*/ 38 w 104"/>
                <a:gd name="T35" fmla="*/ 44 h 49"/>
                <a:gd name="T36" fmla="*/ 28 w 104"/>
                <a:gd name="T37" fmla="*/ 46 h 49"/>
                <a:gd name="T38" fmla="*/ 20 w 104"/>
                <a:gd name="T39" fmla="*/ 48 h 49"/>
                <a:gd name="T40" fmla="*/ 13 w 104"/>
                <a:gd name="T41" fmla="*/ 48 h 49"/>
                <a:gd name="T42" fmla="*/ 7 w 104"/>
                <a:gd name="T43" fmla="*/ 47 h 49"/>
                <a:gd name="T44" fmla="*/ 2 w 104"/>
                <a:gd name="T45" fmla="*/ 46 h 49"/>
                <a:gd name="T46" fmla="*/ 0 w 104"/>
                <a:gd name="T47" fmla="*/ 43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4"/>
                <a:gd name="T73" fmla="*/ 0 h 49"/>
                <a:gd name="T74" fmla="*/ 104 w 104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4" h="49">
                  <a:moveTo>
                    <a:pt x="103" y="0"/>
                  </a:moveTo>
                  <a:lnTo>
                    <a:pt x="103" y="0"/>
                  </a:lnTo>
                  <a:lnTo>
                    <a:pt x="103" y="4"/>
                  </a:lnTo>
                  <a:lnTo>
                    <a:pt x="101" y="8"/>
                  </a:lnTo>
                  <a:lnTo>
                    <a:pt x="97" y="13"/>
                  </a:lnTo>
                  <a:lnTo>
                    <a:pt x="92" y="18"/>
                  </a:lnTo>
                  <a:lnTo>
                    <a:pt x="85" y="23"/>
                  </a:lnTo>
                  <a:lnTo>
                    <a:pt x="77" y="29"/>
                  </a:lnTo>
                  <a:lnTo>
                    <a:pt x="68" y="33"/>
                  </a:lnTo>
                  <a:lnTo>
                    <a:pt x="57" y="38"/>
                  </a:lnTo>
                  <a:lnTo>
                    <a:pt x="47" y="41"/>
                  </a:lnTo>
                  <a:lnTo>
                    <a:pt x="38" y="44"/>
                  </a:lnTo>
                  <a:lnTo>
                    <a:pt x="28" y="46"/>
                  </a:lnTo>
                  <a:lnTo>
                    <a:pt x="20" y="48"/>
                  </a:lnTo>
                  <a:lnTo>
                    <a:pt x="13" y="48"/>
                  </a:lnTo>
                  <a:lnTo>
                    <a:pt x="7" y="47"/>
                  </a:lnTo>
                  <a:lnTo>
                    <a:pt x="2" y="46"/>
                  </a:lnTo>
                  <a:lnTo>
                    <a:pt x="0" y="4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6" name="Freeform 538"/>
            <p:cNvSpPr>
              <a:spLocks/>
            </p:cNvSpPr>
            <p:nvPr/>
          </p:nvSpPr>
          <p:spPr bwMode="auto">
            <a:xfrm>
              <a:off x="4661" y="2762"/>
              <a:ext cx="106" cy="49"/>
            </a:xfrm>
            <a:custGeom>
              <a:avLst/>
              <a:gdLst>
                <a:gd name="T0" fmla="*/ 104 w 106"/>
                <a:gd name="T1" fmla="*/ 0 h 49"/>
                <a:gd name="T2" fmla="*/ 104 w 106"/>
                <a:gd name="T3" fmla="*/ 0 h 49"/>
                <a:gd name="T4" fmla="*/ 105 w 106"/>
                <a:gd name="T5" fmla="*/ 0 h 49"/>
                <a:gd name="T6" fmla="*/ 105 w 106"/>
                <a:gd name="T7" fmla="*/ 0 h 49"/>
                <a:gd name="T8" fmla="*/ 105 w 106"/>
                <a:gd name="T9" fmla="*/ 1 h 49"/>
                <a:gd name="T10" fmla="*/ 105 w 106"/>
                <a:gd name="T11" fmla="*/ 1 h 49"/>
                <a:gd name="T12" fmla="*/ 105 w 106"/>
                <a:gd name="T13" fmla="*/ 1 h 49"/>
                <a:gd name="T14" fmla="*/ 105 w 106"/>
                <a:gd name="T15" fmla="*/ 4 h 49"/>
                <a:gd name="T16" fmla="*/ 103 w 106"/>
                <a:gd name="T17" fmla="*/ 9 h 49"/>
                <a:gd name="T18" fmla="*/ 99 w 106"/>
                <a:gd name="T19" fmla="*/ 13 h 49"/>
                <a:gd name="T20" fmla="*/ 93 w 106"/>
                <a:gd name="T21" fmla="*/ 18 h 49"/>
                <a:gd name="T22" fmla="*/ 86 w 106"/>
                <a:gd name="T23" fmla="*/ 24 h 49"/>
                <a:gd name="T24" fmla="*/ 77 w 106"/>
                <a:gd name="T25" fmla="*/ 29 h 49"/>
                <a:gd name="T26" fmla="*/ 68 w 106"/>
                <a:gd name="T27" fmla="*/ 33 h 49"/>
                <a:gd name="T28" fmla="*/ 58 w 106"/>
                <a:gd name="T29" fmla="*/ 38 h 49"/>
                <a:gd name="T30" fmla="*/ 58 w 106"/>
                <a:gd name="T31" fmla="*/ 38 h 49"/>
                <a:gd name="T32" fmla="*/ 47 w 106"/>
                <a:gd name="T33" fmla="*/ 41 h 49"/>
                <a:gd name="T34" fmla="*/ 38 w 106"/>
                <a:gd name="T35" fmla="*/ 44 h 49"/>
                <a:gd name="T36" fmla="*/ 29 w 106"/>
                <a:gd name="T37" fmla="*/ 47 h 49"/>
                <a:gd name="T38" fmla="*/ 20 w 106"/>
                <a:gd name="T39" fmla="*/ 48 h 49"/>
                <a:gd name="T40" fmla="*/ 14 w 106"/>
                <a:gd name="T41" fmla="*/ 48 h 49"/>
                <a:gd name="T42" fmla="*/ 7 w 106"/>
                <a:gd name="T43" fmla="*/ 47 h 49"/>
                <a:gd name="T44" fmla="*/ 3 w 106"/>
                <a:gd name="T45" fmla="*/ 46 h 49"/>
                <a:gd name="T46" fmla="*/ 0 w 106"/>
                <a:gd name="T47" fmla="*/ 43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6"/>
                <a:gd name="T73" fmla="*/ 0 h 49"/>
                <a:gd name="T74" fmla="*/ 106 w 106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6" h="49">
                  <a:moveTo>
                    <a:pt x="104" y="0"/>
                  </a:moveTo>
                  <a:lnTo>
                    <a:pt x="104" y="0"/>
                  </a:lnTo>
                  <a:lnTo>
                    <a:pt x="105" y="0"/>
                  </a:lnTo>
                  <a:lnTo>
                    <a:pt x="105" y="1"/>
                  </a:lnTo>
                  <a:lnTo>
                    <a:pt x="105" y="4"/>
                  </a:lnTo>
                  <a:lnTo>
                    <a:pt x="103" y="9"/>
                  </a:lnTo>
                  <a:lnTo>
                    <a:pt x="99" y="13"/>
                  </a:lnTo>
                  <a:lnTo>
                    <a:pt x="93" y="18"/>
                  </a:lnTo>
                  <a:lnTo>
                    <a:pt x="86" y="24"/>
                  </a:lnTo>
                  <a:lnTo>
                    <a:pt x="77" y="29"/>
                  </a:lnTo>
                  <a:lnTo>
                    <a:pt x="68" y="33"/>
                  </a:lnTo>
                  <a:lnTo>
                    <a:pt x="58" y="38"/>
                  </a:lnTo>
                  <a:lnTo>
                    <a:pt x="47" y="41"/>
                  </a:lnTo>
                  <a:lnTo>
                    <a:pt x="38" y="44"/>
                  </a:lnTo>
                  <a:lnTo>
                    <a:pt x="29" y="47"/>
                  </a:lnTo>
                  <a:lnTo>
                    <a:pt x="20" y="48"/>
                  </a:lnTo>
                  <a:lnTo>
                    <a:pt x="14" y="48"/>
                  </a:lnTo>
                  <a:lnTo>
                    <a:pt x="7" y="47"/>
                  </a:lnTo>
                  <a:lnTo>
                    <a:pt x="3" y="46"/>
                  </a:lnTo>
                  <a:lnTo>
                    <a:pt x="0" y="4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7" name="Freeform 539"/>
            <p:cNvSpPr>
              <a:spLocks/>
            </p:cNvSpPr>
            <p:nvPr/>
          </p:nvSpPr>
          <p:spPr bwMode="auto">
            <a:xfrm>
              <a:off x="4698" y="2753"/>
              <a:ext cx="28" cy="42"/>
            </a:xfrm>
            <a:custGeom>
              <a:avLst/>
              <a:gdLst>
                <a:gd name="T0" fmla="*/ 11 w 28"/>
                <a:gd name="T1" fmla="*/ 19 h 42"/>
                <a:gd name="T2" fmla="*/ 10 w 28"/>
                <a:gd name="T3" fmla="*/ 19 h 42"/>
                <a:gd name="T4" fmla="*/ 4 w 28"/>
                <a:gd name="T5" fmla="*/ 16 h 42"/>
                <a:gd name="T6" fmla="*/ 1 w 28"/>
                <a:gd name="T7" fmla="*/ 12 h 42"/>
                <a:gd name="T8" fmla="*/ 2 w 28"/>
                <a:gd name="T9" fmla="*/ 4 h 42"/>
                <a:gd name="T10" fmla="*/ 10 w 28"/>
                <a:gd name="T11" fmla="*/ 0 h 42"/>
                <a:gd name="T12" fmla="*/ 16 w 28"/>
                <a:gd name="T13" fmla="*/ 7 h 42"/>
                <a:gd name="T14" fmla="*/ 15 w 28"/>
                <a:gd name="T15" fmla="*/ 11 h 42"/>
                <a:gd name="T16" fmla="*/ 15 w 28"/>
                <a:gd name="T17" fmla="*/ 22 h 42"/>
                <a:gd name="T18" fmla="*/ 13 w 28"/>
                <a:gd name="T19" fmla="*/ 23 h 42"/>
                <a:gd name="T20" fmla="*/ 10 w 28"/>
                <a:gd name="T21" fmla="*/ 23 h 42"/>
                <a:gd name="T22" fmla="*/ 8 w 28"/>
                <a:gd name="T23" fmla="*/ 20 h 42"/>
                <a:gd name="T24" fmla="*/ 10 w 28"/>
                <a:gd name="T25" fmla="*/ 21 h 42"/>
                <a:gd name="T26" fmla="*/ 13 w 28"/>
                <a:gd name="T27" fmla="*/ 20 h 42"/>
                <a:gd name="T28" fmla="*/ 15 w 28"/>
                <a:gd name="T29" fmla="*/ 18 h 42"/>
                <a:gd name="T30" fmla="*/ 15 w 28"/>
                <a:gd name="T31" fmla="*/ 28 h 42"/>
                <a:gd name="T32" fmla="*/ 19 w 28"/>
                <a:gd name="T33" fmla="*/ 23 h 42"/>
                <a:gd name="T34" fmla="*/ 21 w 28"/>
                <a:gd name="T35" fmla="*/ 20 h 42"/>
                <a:gd name="T36" fmla="*/ 23 w 28"/>
                <a:gd name="T37" fmla="*/ 19 h 42"/>
                <a:gd name="T38" fmla="*/ 24 w 28"/>
                <a:gd name="T39" fmla="*/ 20 h 42"/>
                <a:gd name="T40" fmla="*/ 25 w 28"/>
                <a:gd name="T41" fmla="*/ 22 h 42"/>
                <a:gd name="T42" fmla="*/ 25 w 28"/>
                <a:gd name="T43" fmla="*/ 24 h 42"/>
                <a:gd name="T44" fmla="*/ 24 w 28"/>
                <a:gd name="T45" fmla="*/ 25 h 42"/>
                <a:gd name="T46" fmla="*/ 21 w 28"/>
                <a:gd name="T47" fmla="*/ 25 h 42"/>
                <a:gd name="T48" fmla="*/ 17 w 28"/>
                <a:gd name="T49" fmla="*/ 30 h 42"/>
                <a:gd name="T50" fmla="*/ 21 w 28"/>
                <a:gd name="T51" fmla="*/ 30 h 42"/>
                <a:gd name="T52" fmla="*/ 27 w 28"/>
                <a:gd name="T53" fmla="*/ 31 h 42"/>
                <a:gd name="T54" fmla="*/ 26 w 28"/>
                <a:gd name="T55" fmla="*/ 34 h 42"/>
                <a:gd name="T56" fmla="*/ 23 w 28"/>
                <a:gd name="T57" fmla="*/ 34 h 42"/>
                <a:gd name="T58" fmla="*/ 20 w 28"/>
                <a:gd name="T59" fmla="*/ 33 h 42"/>
                <a:gd name="T60" fmla="*/ 12 w 28"/>
                <a:gd name="T61" fmla="*/ 36 h 42"/>
                <a:gd name="T62" fmla="*/ 10 w 28"/>
                <a:gd name="T63" fmla="*/ 41 h 42"/>
                <a:gd name="T64" fmla="*/ 5 w 28"/>
                <a:gd name="T65" fmla="*/ 40 h 42"/>
                <a:gd name="T66" fmla="*/ 6 w 28"/>
                <a:gd name="T67" fmla="*/ 37 h 42"/>
                <a:gd name="T68" fmla="*/ 12 w 28"/>
                <a:gd name="T69" fmla="*/ 32 h 42"/>
                <a:gd name="T70" fmla="*/ 5 w 28"/>
                <a:gd name="T71" fmla="*/ 31 h 42"/>
                <a:gd name="T72" fmla="*/ 5 w 28"/>
                <a:gd name="T73" fmla="*/ 33 h 42"/>
                <a:gd name="T74" fmla="*/ 4 w 28"/>
                <a:gd name="T75" fmla="*/ 33 h 42"/>
                <a:gd name="T76" fmla="*/ 4 w 28"/>
                <a:gd name="T77" fmla="*/ 31 h 42"/>
                <a:gd name="T78" fmla="*/ 3 w 28"/>
                <a:gd name="T79" fmla="*/ 28 h 42"/>
                <a:gd name="T80" fmla="*/ 4 w 28"/>
                <a:gd name="T81" fmla="*/ 26 h 42"/>
                <a:gd name="T82" fmla="*/ 5 w 28"/>
                <a:gd name="T83" fmla="*/ 27 h 42"/>
                <a:gd name="T84" fmla="*/ 12 w 28"/>
                <a:gd name="T85" fmla="*/ 28 h 42"/>
                <a:gd name="T86" fmla="*/ 6 w 28"/>
                <a:gd name="T87" fmla="*/ 15 h 42"/>
                <a:gd name="T88" fmla="*/ 7 w 28"/>
                <a:gd name="T89" fmla="*/ 11 h 42"/>
                <a:gd name="T90" fmla="*/ 4 w 28"/>
                <a:gd name="T91" fmla="*/ 11 h 42"/>
                <a:gd name="T92" fmla="*/ 10 w 28"/>
                <a:gd name="T93" fmla="*/ 12 h 42"/>
                <a:gd name="T94" fmla="*/ 14 w 28"/>
                <a:gd name="T95" fmla="*/ 11 h 42"/>
                <a:gd name="T96" fmla="*/ 12 w 28"/>
                <a:gd name="T97" fmla="*/ 9 h 42"/>
                <a:gd name="T98" fmla="*/ 10 w 28"/>
                <a:gd name="T99" fmla="*/ 11 h 42"/>
                <a:gd name="T100" fmla="*/ 9 w 28"/>
                <a:gd name="T101" fmla="*/ 15 h 42"/>
                <a:gd name="T102" fmla="*/ 10 w 28"/>
                <a:gd name="T103" fmla="*/ 17 h 42"/>
                <a:gd name="T104" fmla="*/ 10 w 28"/>
                <a:gd name="T105" fmla="*/ 17 h 42"/>
                <a:gd name="T106" fmla="*/ 11 w 28"/>
                <a:gd name="T107" fmla="*/ 17 h 42"/>
                <a:gd name="T108" fmla="*/ 11 w 28"/>
                <a:gd name="T109" fmla="*/ 16 h 42"/>
                <a:gd name="T110" fmla="*/ 10 w 28"/>
                <a:gd name="T111" fmla="*/ 14 h 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"/>
                <a:gd name="T169" fmla="*/ 0 h 42"/>
                <a:gd name="T170" fmla="*/ 28 w 28"/>
                <a:gd name="T171" fmla="*/ 42 h 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" h="42">
                  <a:moveTo>
                    <a:pt x="13" y="17"/>
                  </a:moveTo>
                  <a:lnTo>
                    <a:pt x="13" y="1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6" y="14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3" y="23"/>
                  </a:lnTo>
                  <a:lnTo>
                    <a:pt x="12" y="24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8" y="22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6" y="27"/>
                  </a:lnTo>
                  <a:lnTo>
                    <a:pt x="17" y="26"/>
                  </a:lnTo>
                  <a:lnTo>
                    <a:pt x="19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4"/>
                  </a:lnTo>
                  <a:lnTo>
                    <a:pt x="21" y="25"/>
                  </a:lnTo>
                  <a:lnTo>
                    <a:pt x="19" y="26"/>
                  </a:lnTo>
                  <a:lnTo>
                    <a:pt x="18" y="27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3" y="31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7" y="31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6" y="34"/>
                  </a:lnTo>
                  <a:lnTo>
                    <a:pt x="25" y="34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4" y="36"/>
                  </a:lnTo>
                  <a:lnTo>
                    <a:pt x="24" y="35"/>
                  </a:lnTo>
                  <a:lnTo>
                    <a:pt x="23" y="34"/>
                  </a:lnTo>
                  <a:lnTo>
                    <a:pt x="22" y="34"/>
                  </a:lnTo>
                  <a:lnTo>
                    <a:pt x="21" y="34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4" y="33"/>
                  </a:lnTo>
                  <a:lnTo>
                    <a:pt x="13" y="34"/>
                  </a:lnTo>
                  <a:lnTo>
                    <a:pt x="12" y="36"/>
                  </a:lnTo>
                  <a:lnTo>
                    <a:pt x="11" y="37"/>
                  </a:lnTo>
                  <a:lnTo>
                    <a:pt x="11" y="39"/>
                  </a:lnTo>
                  <a:lnTo>
                    <a:pt x="11" y="40"/>
                  </a:lnTo>
                  <a:lnTo>
                    <a:pt x="11" y="41"/>
                  </a:lnTo>
                  <a:lnTo>
                    <a:pt x="10" y="41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6" y="41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1" y="33"/>
                  </a:lnTo>
                  <a:lnTo>
                    <a:pt x="12" y="32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5" y="29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3" y="17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8" name="Freeform 540"/>
            <p:cNvSpPr>
              <a:spLocks/>
            </p:cNvSpPr>
            <p:nvPr/>
          </p:nvSpPr>
          <p:spPr bwMode="auto">
            <a:xfrm>
              <a:off x="4698" y="2753"/>
              <a:ext cx="17" cy="21"/>
            </a:xfrm>
            <a:custGeom>
              <a:avLst/>
              <a:gdLst>
                <a:gd name="T0" fmla="*/ 13 w 17"/>
                <a:gd name="T1" fmla="*/ 17 h 21"/>
                <a:gd name="T2" fmla="*/ 13 w 17"/>
                <a:gd name="T3" fmla="*/ 18 h 21"/>
                <a:gd name="T4" fmla="*/ 13 w 17"/>
                <a:gd name="T5" fmla="*/ 18 h 21"/>
                <a:gd name="T6" fmla="*/ 13 w 17"/>
                <a:gd name="T7" fmla="*/ 18 h 21"/>
                <a:gd name="T8" fmla="*/ 12 w 17"/>
                <a:gd name="T9" fmla="*/ 19 h 21"/>
                <a:gd name="T10" fmla="*/ 12 w 17"/>
                <a:gd name="T11" fmla="*/ 19 h 21"/>
                <a:gd name="T12" fmla="*/ 11 w 17"/>
                <a:gd name="T13" fmla="*/ 19 h 21"/>
                <a:gd name="T14" fmla="*/ 11 w 17"/>
                <a:gd name="T15" fmla="*/ 19 h 21"/>
                <a:gd name="T16" fmla="*/ 11 w 17"/>
                <a:gd name="T17" fmla="*/ 19 h 21"/>
                <a:gd name="T18" fmla="*/ 11 w 17"/>
                <a:gd name="T19" fmla="*/ 19 h 21"/>
                <a:gd name="T20" fmla="*/ 11 w 17"/>
                <a:gd name="T21" fmla="*/ 19 h 21"/>
                <a:gd name="T22" fmla="*/ 10 w 17"/>
                <a:gd name="T23" fmla="*/ 19 h 21"/>
                <a:gd name="T24" fmla="*/ 10 w 17"/>
                <a:gd name="T25" fmla="*/ 19 h 21"/>
                <a:gd name="T26" fmla="*/ 10 w 17"/>
                <a:gd name="T27" fmla="*/ 19 h 21"/>
                <a:gd name="T28" fmla="*/ 10 w 17"/>
                <a:gd name="T29" fmla="*/ 19 h 21"/>
                <a:gd name="T30" fmla="*/ 10 w 17"/>
                <a:gd name="T31" fmla="*/ 20 h 21"/>
                <a:gd name="T32" fmla="*/ 9 w 17"/>
                <a:gd name="T33" fmla="*/ 20 h 21"/>
                <a:gd name="T34" fmla="*/ 9 w 17"/>
                <a:gd name="T35" fmla="*/ 19 h 21"/>
                <a:gd name="T36" fmla="*/ 5 w 17"/>
                <a:gd name="T37" fmla="*/ 18 h 21"/>
                <a:gd name="T38" fmla="*/ 4 w 17"/>
                <a:gd name="T39" fmla="*/ 17 h 21"/>
                <a:gd name="T40" fmla="*/ 4 w 17"/>
                <a:gd name="T41" fmla="*/ 17 h 21"/>
                <a:gd name="T42" fmla="*/ 4 w 17"/>
                <a:gd name="T43" fmla="*/ 16 h 21"/>
                <a:gd name="T44" fmla="*/ 4 w 17"/>
                <a:gd name="T45" fmla="*/ 15 h 21"/>
                <a:gd name="T46" fmla="*/ 3 w 17"/>
                <a:gd name="T47" fmla="*/ 15 h 21"/>
                <a:gd name="T48" fmla="*/ 2 w 17"/>
                <a:gd name="T49" fmla="*/ 15 h 21"/>
                <a:gd name="T50" fmla="*/ 2 w 17"/>
                <a:gd name="T51" fmla="*/ 15 h 21"/>
                <a:gd name="T52" fmla="*/ 2 w 17"/>
                <a:gd name="T53" fmla="*/ 14 h 21"/>
                <a:gd name="T54" fmla="*/ 1 w 17"/>
                <a:gd name="T55" fmla="*/ 13 h 21"/>
                <a:gd name="T56" fmla="*/ 1 w 17"/>
                <a:gd name="T57" fmla="*/ 12 h 21"/>
                <a:gd name="T58" fmla="*/ 0 w 17"/>
                <a:gd name="T59" fmla="*/ 11 h 21"/>
                <a:gd name="T60" fmla="*/ 0 w 17"/>
                <a:gd name="T61" fmla="*/ 11 h 21"/>
                <a:gd name="T62" fmla="*/ 0 w 17"/>
                <a:gd name="T63" fmla="*/ 10 h 21"/>
                <a:gd name="T64" fmla="*/ 0 w 17"/>
                <a:gd name="T65" fmla="*/ 9 h 21"/>
                <a:gd name="T66" fmla="*/ 0 w 17"/>
                <a:gd name="T67" fmla="*/ 7 h 21"/>
                <a:gd name="T68" fmla="*/ 1 w 17"/>
                <a:gd name="T69" fmla="*/ 5 h 21"/>
                <a:gd name="T70" fmla="*/ 1 w 17"/>
                <a:gd name="T71" fmla="*/ 5 h 21"/>
                <a:gd name="T72" fmla="*/ 2 w 17"/>
                <a:gd name="T73" fmla="*/ 4 h 21"/>
                <a:gd name="T74" fmla="*/ 3 w 17"/>
                <a:gd name="T75" fmla="*/ 3 h 21"/>
                <a:gd name="T76" fmla="*/ 4 w 17"/>
                <a:gd name="T77" fmla="*/ 2 h 21"/>
                <a:gd name="T78" fmla="*/ 5 w 17"/>
                <a:gd name="T79" fmla="*/ 1 h 21"/>
                <a:gd name="T80" fmla="*/ 5 w 17"/>
                <a:gd name="T81" fmla="*/ 1 h 21"/>
                <a:gd name="T82" fmla="*/ 7 w 17"/>
                <a:gd name="T83" fmla="*/ 0 h 21"/>
                <a:gd name="T84" fmla="*/ 9 w 17"/>
                <a:gd name="T85" fmla="*/ 0 h 21"/>
                <a:gd name="T86" fmla="*/ 10 w 17"/>
                <a:gd name="T87" fmla="*/ 0 h 21"/>
                <a:gd name="T88" fmla="*/ 12 w 17"/>
                <a:gd name="T89" fmla="*/ 0 h 21"/>
                <a:gd name="T90" fmla="*/ 12 w 17"/>
                <a:gd name="T91" fmla="*/ 0 h 21"/>
                <a:gd name="T92" fmla="*/ 13 w 17"/>
                <a:gd name="T93" fmla="*/ 2 h 21"/>
                <a:gd name="T94" fmla="*/ 14 w 17"/>
                <a:gd name="T95" fmla="*/ 3 h 21"/>
                <a:gd name="T96" fmla="*/ 15 w 17"/>
                <a:gd name="T97" fmla="*/ 4 h 21"/>
                <a:gd name="T98" fmla="*/ 15 w 17"/>
                <a:gd name="T99" fmla="*/ 5 h 21"/>
                <a:gd name="T100" fmla="*/ 15 w 17"/>
                <a:gd name="T101" fmla="*/ 5 h 21"/>
                <a:gd name="T102" fmla="*/ 16 w 17"/>
                <a:gd name="T103" fmla="*/ 7 h 21"/>
                <a:gd name="T104" fmla="*/ 16 w 17"/>
                <a:gd name="T105" fmla="*/ 8 h 21"/>
                <a:gd name="T106" fmla="*/ 16 w 17"/>
                <a:gd name="T107" fmla="*/ 10 h 21"/>
                <a:gd name="T108" fmla="*/ 15 w 17"/>
                <a:gd name="T109" fmla="*/ 11 h 21"/>
                <a:gd name="T110" fmla="*/ 15 w 17"/>
                <a:gd name="T111" fmla="*/ 11 h 21"/>
                <a:gd name="T112" fmla="*/ 15 w 17"/>
                <a:gd name="T113" fmla="*/ 11 h 21"/>
                <a:gd name="T114" fmla="*/ 15 w 17"/>
                <a:gd name="T115" fmla="*/ 11 h 21"/>
                <a:gd name="T116" fmla="*/ 15 w 17"/>
                <a:gd name="T117" fmla="*/ 11 h 21"/>
                <a:gd name="T118" fmla="*/ 15 w 17"/>
                <a:gd name="T119" fmla="*/ 11 h 21"/>
                <a:gd name="T120" fmla="*/ 16 w 17"/>
                <a:gd name="T121" fmla="*/ 14 h 21"/>
                <a:gd name="T122" fmla="*/ 13 w 17"/>
                <a:gd name="T123" fmla="*/ 17 h 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"/>
                <a:gd name="T187" fmla="*/ 0 h 21"/>
                <a:gd name="T188" fmla="*/ 17 w 17"/>
                <a:gd name="T189" fmla="*/ 21 h 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" h="21">
                  <a:moveTo>
                    <a:pt x="13" y="17"/>
                  </a:moveTo>
                  <a:lnTo>
                    <a:pt x="13" y="1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6" y="14"/>
                  </a:lnTo>
                  <a:lnTo>
                    <a:pt x="13" y="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9" name="Freeform 541"/>
            <p:cNvSpPr>
              <a:spLocks/>
            </p:cNvSpPr>
            <p:nvPr/>
          </p:nvSpPr>
          <p:spPr bwMode="auto">
            <a:xfrm>
              <a:off x="4705" y="277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4 h 17"/>
                <a:gd name="T4" fmla="*/ 16 w 17"/>
                <a:gd name="T5" fmla="*/ 11 h 17"/>
                <a:gd name="T6" fmla="*/ 16 w 17"/>
                <a:gd name="T7" fmla="*/ 11 h 17"/>
                <a:gd name="T8" fmla="*/ 16 w 17"/>
                <a:gd name="T9" fmla="*/ 11 h 17"/>
                <a:gd name="T10" fmla="*/ 14 w 17"/>
                <a:gd name="T11" fmla="*/ 11 h 17"/>
                <a:gd name="T12" fmla="*/ 14 w 17"/>
                <a:gd name="T13" fmla="*/ 11 h 17"/>
                <a:gd name="T14" fmla="*/ 12 w 17"/>
                <a:gd name="T15" fmla="*/ 13 h 17"/>
                <a:gd name="T16" fmla="*/ 12 w 17"/>
                <a:gd name="T17" fmla="*/ 13 h 17"/>
                <a:gd name="T18" fmla="*/ 12 w 17"/>
                <a:gd name="T19" fmla="*/ 13 h 17"/>
                <a:gd name="T20" fmla="*/ 12 w 17"/>
                <a:gd name="T21" fmla="*/ 13 h 17"/>
                <a:gd name="T22" fmla="*/ 12 w 17"/>
                <a:gd name="T23" fmla="*/ 13 h 17"/>
                <a:gd name="T24" fmla="*/ 12 w 17"/>
                <a:gd name="T25" fmla="*/ 13 h 17"/>
                <a:gd name="T26" fmla="*/ 12 w 17"/>
                <a:gd name="T27" fmla="*/ 13 h 17"/>
                <a:gd name="T28" fmla="*/ 10 w 17"/>
                <a:gd name="T29" fmla="*/ 16 h 17"/>
                <a:gd name="T30" fmla="*/ 10 w 17"/>
                <a:gd name="T31" fmla="*/ 16 h 17"/>
                <a:gd name="T32" fmla="*/ 8 w 17"/>
                <a:gd name="T33" fmla="*/ 13 h 17"/>
                <a:gd name="T34" fmla="*/ 6 w 17"/>
                <a:gd name="T35" fmla="*/ 13 h 17"/>
                <a:gd name="T36" fmla="*/ 2 w 17"/>
                <a:gd name="T37" fmla="*/ 11 h 17"/>
                <a:gd name="T38" fmla="*/ 0 w 17"/>
                <a:gd name="T39" fmla="*/ 6 h 17"/>
                <a:gd name="T40" fmla="*/ 2 w 17"/>
                <a:gd name="T41" fmla="*/ 6 h 17"/>
                <a:gd name="T42" fmla="*/ 2 w 17"/>
                <a:gd name="T43" fmla="*/ 6 h 17"/>
                <a:gd name="T44" fmla="*/ 2 w 17"/>
                <a:gd name="T45" fmla="*/ 6 h 17"/>
                <a:gd name="T46" fmla="*/ 2 w 17"/>
                <a:gd name="T47" fmla="*/ 6 h 17"/>
                <a:gd name="T48" fmla="*/ 2 w 17"/>
                <a:gd name="T49" fmla="*/ 6 h 17"/>
                <a:gd name="T50" fmla="*/ 2 w 17"/>
                <a:gd name="T51" fmla="*/ 6 h 17"/>
                <a:gd name="T52" fmla="*/ 2 w 17"/>
                <a:gd name="T53" fmla="*/ 6 h 17"/>
                <a:gd name="T54" fmla="*/ 4 w 17"/>
                <a:gd name="T55" fmla="*/ 9 h 17"/>
                <a:gd name="T56" fmla="*/ 4 w 17"/>
                <a:gd name="T57" fmla="*/ 9 h 17"/>
                <a:gd name="T58" fmla="*/ 4 w 17"/>
                <a:gd name="T59" fmla="*/ 9 h 17"/>
                <a:gd name="T60" fmla="*/ 6 w 17"/>
                <a:gd name="T61" fmla="*/ 9 h 17"/>
                <a:gd name="T62" fmla="*/ 6 w 17"/>
                <a:gd name="T63" fmla="*/ 9 h 17"/>
                <a:gd name="T64" fmla="*/ 6 w 17"/>
                <a:gd name="T65" fmla="*/ 9 h 17"/>
                <a:gd name="T66" fmla="*/ 8 w 17"/>
                <a:gd name="T67" fmla="*/ 9 h 17"/>
                <a:gd name="T68" fmla="*/ 8 w 17"/>
                <a:gd name="T69" fmla="*/ 9 h 17"/>
                <a:gd name="T70" fmla="*/ 10 w 17"/>
                <a:gd name="T71" fmla="*/ 9 h 17"/>
                <a:gd name="T72" fmla="*/ 10 w 17"/>
                <a:gd name="T73" fmla="*/ 9 h 17"/>
                <a:gd name="T74" fmla="*/ 10 w 17"/>
                <a:gd name="T75" fmla="*/ 6 h 17"/>
                <a:gd name="T76" fmla="*/ 12 w 17"/>
                <a:gd name="T77" fmla="*/ 6 h 17"/>
                <a:gd name="T78" fmla="*/ 12 w 17"/>
                <a:gd name="T79" fmla="*/ 6 h 17"/>
                <a:gd name="T80" fmla="*/ 12 w 17"/>
                <a:gd name="T81" fmla="*/ 4 h 17"/>
                <a:gd name="T82" fmla="*/ 12 w 17"/>
                <a:gd name="T83" fmla="*/ 4 h 17"/>
                <a:gd name="T84" fmla="*/ 14 w 17"/>
                <a:gd name="T85" fmla="*/ 4 h 17"/>
                <a:gd name="T86" fmla="*/ 14 w 17"/>
                <a:gd name="T87" fmla="*/ 2 h 17"/>
                <a:gd name="T88" fmla="*/ 16 w 17"/>
                <a:gd name="T89" fmla="*/ 2 h 17"/>
                <a:gd name="T90" fmla="*/ 16 w 17"/>
                <a:gd name="T91" fmla="*/ 2 h 17"/>
                <a:gd name="T92" fmla="*/ 16 w 17"/>
                <a:gd name="T93" fmla="*/ 2 h 17"/>
                <a:gd name="T94" fmla="*/ 16 w 17"/>
                <a:gd name="T95" fmla="*/ 2 h 17"/>
                <a:gd name="T96" fmla="*/ 16 w 17"/>
                <a:gd name="T97" fmla="*/ 0 h 17"/>
                <a:gd name="T98" fmla="*/ 16 w 17"/>
                <a:gd name="T99" fmla="*/ 0 h 17"/>
                <a:gd name="T100" fmla="*/ 16 w 17"/>
                <a:gd name="T101" fmla="*/ 0 h 17"/>
                <a:gd name="T102" fmla="*/ 16 w 17"/>
                <a:gd name="T103" fmla="*/ 0 h 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"/>
                <a:gd name="T157" fmla="*/ 0 h 17"/>
                <a:gd name="T158" fmla="*/ 17 w 17"/>
                <a:gd name="T159" fmla="*/ 17 h 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" h="17">
                  <a:moveTo>
                    <a:pt x="16" y="0"/>
                  </a:moveTo>
                  <a:lnTo>
                    <a:pt x="16" y="4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0" name="Freeform 542"/>
            <p:cNvSpPr>
              <a:spLocks/>
            </p:cNvSpPr>
            <p:nvPr/>
          </p:nvSpPr>
          <p:spPr bwMode="auto">
            <a:xfrm>
              <a:off x="4701" y="2772"/>
              <a:ext cx="25" cy="23"/>
            </a:xfrm>
            <a:custGeom>
              <a:avLst/>
              <a:gdLst>
                <a:gd name="T0" fmla="*/ 13 w 25"/>
                <a:gd name="T1" fmla="*/ 8 h 23"/>
                <a:gd name="T2" fmla="*/ 16 w 25"/>
                <a:gd name="T3" fmla="*/ 5 h 23"/>
                <a:gd name="T4" fmla="*/ 16 w 25"/>
                <a:gd name="T5" fmla="*/ 4 h 23"/>
                <a:gd name="T6" fmla="*/ 18 w 25"/>
                <a:gd name="T7" fmla="*/ 2 h 23"/>
                <a:gd name="T8" fmla="*/ 18 w 25"/>
                <a:gd name="T9" fmla="*/ 0 h 23"/>
                <a:gd name="T10" fmla="*/ 20 w 25"/>
                <a:gd name="T11" fmla="*/ 0 h 23"/>
                <a:gd name="T12" fmla="*/ 20 w 25"/>
                <a:gd name="T13" fmla="*/ 0 h 23"/>
                <a:gd name="T14" fmla="*/ 21 w 25"/>
                <a:gd name="T15" fmla="*/ 1 h 23"/>
                <a:gd name="T16" fmla="*/ 21 w 25"/>
                <a:gd name="T17" fmla="*/ 3 h 23"/>
                <a:gd name="T18" fmla="*/ 22 w 25"/>
                <a:gd name="T19" fmla="*/ 3 h 23"/>
                <a:gd name="T20" fmla="*/ 22 w 25"/>
                <a:gd name="T21" fmla="*/ 4 h 23"/>
                <a:gd name="T22" fmla="*/ 22 w 25"/>
                <a:gd name="T23" fmla="*/ 5 h 23"/>
                <a:gd name="T24" fmla="*/ 22 w 25"/>
                <a:gd name="T25" fmla="*/ 6 h 23"/>
                <a:gd name="T26" fmla="*/ 21 w 25"/>
                <a:gd name="T27" fmla="*/ 6 h 23"/>
                <a:gd name="T28" fmla="*/ 19 w 25"/>
                <a:gd name="T29" fmla="*/ 6 h 23"/>
                <a:gd name="T30" fmla="*/ 16 w 25"/>
                <a:gd name="T31" fmla="*/ 7 h 23"/>
                <a:gd name="T32" fmla="*/ 13 w 25"/>
                <a:gd name="T33" fmla="*/ 11 h 23"/>
                <a:gd name="T34" fmla="*/ 14 w 25"/>
                <a:gd name="T35" fmla="*/ 11 h 23"/>
                <a:gd name="T36" fmla="*/ 18 w 25"/>
                <a:gd name="T37" fmla="*/ 11 h 23"/>
                <a:gd name="T38" fmla="*/ 19 w 25"/>
                <a:gd name="T39" fmla="*/ 11 h 23"/>
                <a:gd name="T40" fmla="*/ 23 w 25"/>
                <a:gd name="T41" fmla="*/ 11 h 23"/>
                <a:gd name="T42" fmla="*/ 24 w 25"/>
                <a:gd name="T43" fmla="*/ 13 h 23"/>
                <a:gd name="T44" fmla="*/ 23 w 25"/>
                <a:gd name="T45" fmla="*/ 15 h 23"/>
                <a:gd name="T46" fmla="*/ 22 w 25"/>
                <a:gd name="T47" fmla="*/ 17 h 23"/>
                <a:gd name="T48" fmla="*/ 20 w 25"/>
                <a:gd name="T49" fmla="*/ 15 h 23"/>
                <a:gd name="T50" fmla="*/ 19 w 25"/>
                <a:gd name="T51" fmla="*/ 15 h 23"/>
                <a:gd name="T52" fmla="*/ 17 w 25"/>
                <a:gd name="T53" fmla="*/ 14 h 23"/>
                <a:gd name="T54" fmla="*/ 12 w 25"/>
                <a:gd name="T55" fmla="*/ 13 h 23"/>
                <a:gd name="T56" fmla="*/ 8 w 25"/>
                <a:gd name="T57" fmla="*/ 18 h 23"/>
                <a:gd name="T58" fmla="*/ 8 w 25"/>
                <a:gd name="T59" fmla="*/ 22 h 23"/>
                <a:gd name="T60" fmla="*/ 7 w 25"/>
                <a:gd name="T61" fmla="*/ 22 h 23"/>
                <a:gd name="T62" fmla="*/ 4 w 25"/>
                <a:gd name="T63" fmla="*/ 22 h 23"/>
                <a:gd name="T64" fmla="*/ 2 w 25"/>
                <a:gd name="T65" fmla="*/ 21 h 23"/>
                <a:gd name="T66" fmla="*/ 2 w 25"/>
                <a:gd name="T67" fmla="*/ 19 h 23"/>
                <a:gd name="T68" fmla="*/ 5 w 25"/>
                <a:gd name="T69" fmla="*/ 17 h 23"/>
                <a:gd name="T70" fmla="*/ 8 w 25"/>
                <a:gd name="T71" fmla="*/ 14 h 23"/>
                <a:gd name="T72" fmla="*/ 8 w 25"/>
                <a:gd name="T73" fmla="*/ 11 h 23"/>
                <a:gd name="T74" fmla="*/ 2 w 25"/>
                <a:gd name="T75" fmla="*/ 11 h 23"/>
                <a:gd name="T76" fmla="*/ 2 w 25"/>
                <a:gd name="T77" fmla="*/ 13 h 23"/>
                <a:gd name="T78" fmla="*/ 2 w 25"/>
                <a:gd name="T79" fmla="*/ 14 h 23"/>
                <a:gd name="T80" fmla="*/ 1 w 25"/>
                <a:gd name="T81" fmla="*/ 14 h 23"/>
                <a:gd name="T82" fmla="*/ 1 w 25"/>
                <a:gd name="T83" fmla="*/ 14 h 23"/>
                <a:gd name="T84" fmla="*/ 1 w 25"/>
                <a:gd name="T85" fmla="*/ 13 h 23"/>
                <a:gd name="T86" fmla="*/ 1 w 25"/>
                <a:gd name="T87" fmla="*/ 11 h 23"/>
                <a:gd name="T88" fmla="*/ 0 w 25"/>
                <a:gd name="T89" fmla="*/ 10 h 23"/>
                <a:gd name="T90" fmla="*/ 0 w 25"/>
                <a:gd name="T91" fmla="*/ 8 h 23"/>
                <a:gd name="T92" fmla="*/ 0 w 25"/>
                <a:gd name="T93" fmla="*/ 8 h 23"/>
                <a:gd name="T94" fmla="*/ 1 w 25"/>
                <a:gd name="T95" fmla="*/ 7 h 23"/>
                <a:gd name="T96" fmla="*/ 2 w 25"/>
                <a:gd name="T97" fmla="*/ 8 h 23"/>
                <a:gd name="T98" fmla="*/ 4 w 25"/>
                <a:gd name="T99" fmla="*/ 8 h 23"/>
                <a:gd name="T100" fmla="*/ 7 w 25"/>
                <a:gd name="T101" fmla="*/ 9 h 2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"/>
                <a:gd name="T154" fmla="*/ 0 h 23"/>
                <a:gd name="T155" fmla="*/ 25 w 25"/>
                <a:gd name="T156" fmla="*/ 23 h 2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" h="23">
                  <a:moveTo>
                    <a:pt x="12" y="10"/>
                  </a:moveTo>
                  <a:lnTo>
                    <a:pt x="12" y="10"/>
                  </a:lnTo>
                  <a:lnTo>
                    <a:pt x="12" y="9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8" y="15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0" y="15"/>
                  </a:lnTo>
                  <a:lnTo>
                    <a:pt x="9" y="17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12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1" name="Freeform 543"/>
            <p:cNvSpPr>
              <a:spLocks/>
            </p:cNvSpPr>
            <p:nvPr/>
          </p:nvSpPr>
          <p:spPr bwMode="auto">
            <a:xfrm>
              <a:off x="4702" y="2764"/>
              <a:ext cx="17" cy="17"/>
            </a:xfrm>
            <a:custGeom>
              <a:avLst/>
              <a:gdLst>
                <a:gd name="T0" fmla="*/ 0 w 17"/>
                <a:gd name="T1" fmla="*/ 8 h 17"/>
                <a:gd name="T2" fmla="*/ 0 w 17"/>
                <a:gd name="T3" fmla="*/ 8 h 17"/>
                <a:gd name="T4" fmla="*/ 0 w 17"/>
                <a:gd name="T5" fmla="*/ 12 h 17"/>
                <a:gd name="T6" fmla="*/ 4 w 17"/>
                <a:gd name="T7" fmla="*/ 16 h 17"/>
                <a:gd name="T8" fmla="*/ 8 w 17"/>
                <a:gd name="T9" fmla="*/ 16 h 17"/>
                <a:gd name="T10" fmla="*/ 8 w 17"/>
                <a:gd name="T11" fmla="*/ 16 h 17"/>
                <a:gd name="T12" fmla="*/ 8 w 17"/>
                <a:gd name="T13" fmla="*/ 16 h 17"/>
                <a:gd name="T14" fmla="*/ 16 w 17"/>
                <a:gd name="T15" fmla="*/ 12 h 17"/>
                <a:gd name="T16" fmla="*/ 16 w 17"/>
                <a:gd name="T17" fmla="*/ 12 h 17"/>
                <a:gd name="T18" fmla="*/ 16 w 17"/>
                <a:gd name="T19" fmla="*/ 8 h 17"/>
                <a:gd name="T20" fmla="*/ 16 w 17"/>
                <a:gd name="T21" fmla="*/ 0 h 17"/>
                <a:gd name="T22" fmla="*/ 16 w 17"/>
                <a:gd name="T23" fmla="*/ 0 h 17"/>
                <a:gd name="T24" fmla="*/ 16 w 17"/>
                <a:gd name="T25" fmla="*/ 0 h 17"/>
                <a:gd name="T26" fmla="*/ 12 w 17"/>
                <a:gd name="T27" fmla="*/ 0 h 17"/>
                <a:gd name="T28" fmla="*/ 8 w 17"/>
                <a:gd name="T29" fmla="*/ 0 h 17"/>
                <a:gd name="T30" fmla="*/ 4 w 17"/>
                <a:gd name="T31" fmla="*/ 0 h 17"/>
                <a:gd name="T32" fmla="*/ 4 w 17"/>
                <a:gd name="T33" fmla="*/ 0 h 17"/>
                <a:gd name="T34" fmla="*/ 4 w 17"/>
                <a:gd name="T35" fmla="*/ 0 h 17"/>
                <a:gd name="T36" fmla="*/ 0 w 17"/>
                <a:gd name="T37" fmla="*/ 0 h 17"/>
                <a:gd name="T38" fmla="*/ 0 w 17"/>
                <a:gd name="T39" fmla="*/ 0 h 17"/>
                <a:gd name="T40" fmla="*/ 0 w 17"/>
                <a:gd name="T41" fmla="*/ 0 h 17"/>
                <a:gd name="T42" fmla="*/ 0 w 17"/>
                <a:gd name="T43" fmla="*/ 0 h 17"/>
                <a:gd name="T44" fmla="*/ 0 w 17"/>
                <a:gd name="T45" fmla="*/ 4 h 17"/>
                <a:gd name="T46" fmla="*/ 0 w 17"/>
                <a:gd name="T47" fmla="*/ 4 h 17"/>
                <a:gd name="T48" fmla="*/ 0 w 17"/>
                <a:gd name="T49" fmla="*/ 8 h 17"/>
                <a:gd name="T50" fmla="*/ 0 w 17"/>
                <a:gd name="T51" fmla="*/ 8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17"/>
                <a:gd name="T80" fmla="*/ 17 w 17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17">
                  <a:moveTo>
                    <a:pt x="0" y="8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2" name="Freeform 544"/>
            <p:cNvSpPr>
              <a:spLocks/>
            </p:cNvSpPr>
            <p:nvPr/>
          </p:nvSpPr>
          <p:spPr bwMode="auto">
            <a:xfrm>
              <a:off x="4708" y="2762"/>
              <a:ext cx="17" cy="17"/>
            </a:xfrm>
            <a:custGeom>
              <a:avLst/>
              <a:gdLst>
                <a:gd name="T0" fmla="*/ 0 w 17"/>
                <a:gd name="T1" fmla="*/ 8 h 17"/>
                <a:gd name="T2" fmla="*/ 0 w 17"/>
                <a:gd name="T3" fmla="*/ 8 h 17"/>
                <a:gd name="T4" fmla="*/ 0 w 17"/>
                <a:gd name="T5" fmla="*/ 12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6 h 17"/>
                <a:gd name="T12" fmla="*/ 12 w 17"/>
                <a:gd name="T13" fmla="*/ 16 h 17"/>
                <a:gd name="T14" fmla="*/ 12 w 17"/>
                <a:gd name="T15" fmla="*/ 16 h 17"/>
                <a:gd name="T16" fmla="*/ 16 w 17"/>
                <a:gd name="T17" fmla="*/ 12 h 17"/>
                <a:gd name="T18" fmla="*/ 16 w 17"/>
                <a:gd name="T19" fmla="*/ 8 h 17"/>
                <a:gd name="T20" fmla="*/ 16 w 17"/>
                <a:gd name="T21" fmla="*/ 4 h 17"/>
                <a:gd name="T22" fmla="*/ 16 w 17"/>
                <a:gd name="T23" fmla="*/ 4 h 17"/>
                <a:gd name="T24" fmla="*/ 12 w 17"/>
                <a:gd name="T25" fmla="*/ 4 h 17"/>
                <a:gd name="T26" fmla="*/ 12 w 17"/>
                <a:gd name="T27" fmla="*/ 0 h 17"/>
                <a:gd name="T28" fmla="*/ 12 w 17"/>
                <a:gd name="T29" fmla="*/ 0 h 17"/>
                <a:gd name="T30" fmla="*/ 12 w 17"/>
                <a:gd name="T31" fmla="*/ 0 h 17"/>
                <a:gd name="T32" fmla="*/ 12 w 17"/>
                <a:gd name="T33" fmla="*/ 0 h 17"/>
                <a:gd name="T34" fmla="*/ 8 w 17"/>
                <a:gd name="T35" fmla="*/ 0 h 17"/>
                <a:gd name="T36" fmla="*/ 8 w 17"/>
                <a:gd name="T37" fmla="*/ 0 h 17"/>
                <a:gd name="T38" fmla="*/ 8 w 17"/>
                <a:gd name="T39" fmla="*/ 0 h 17"/>
                <a:gd name="T40" fmla="*/ 4 w 17"/>
                <a:gd name="T41" fmla="*/ 0 h 17"/>
                <a:gd name="T42" fmla="*/ 4 w 17"/>
                <a:gd name="T43" fmla="*/ 0 h 17"/>
                <a:gd name="T44" fmla="*/ 0 w 17"/>
                <a:gd name="T45" fmla="*/ 4 h 17"/>
                <a:gd name="T46" fmla="*/ 0 w 17"/>
                <a:gd name="T47" fmla="*/ 4 h 17"/>
                <a:gd name="T48" fmla="*/ 0 w 17"/>
                <a:gd name="T49" fmla="*/ 8 h 17"/>
                <a:gd name="T50" fmla="*/ 0 w 17"/>
                <a:gd name="T51" fmla="*/ 8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17"/>
                <a:gd name="T80" fmla="*/ 17 w 17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17">
                  <a:moveTo>
                    <a:pt x="0" y="8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3" name="Freeform 545"/>
            <p:cNvSpPr>
              <a:spLocks/>
            </p:cNvSpPr>
            <p:nvPr/>
          </p:nvSpPr>
          <p:spPr bwMode="auto">
            <a:xfrm>
              <a:off x="4707" y="2767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0 h 17"/>
                <a:gd name="T4" fmla="*/ 8 w 17"/>
                <a:gd name="T5" fmla="*/ 0 h 17"/>
                <a:gd name="T6" fmla="*/ 8 w 17"/>
                <a:gd name="T7" fmla="*/ 0 h 17"/>
                <a:gd name="T8" fmla="*/ 8 w 17"/>
                <a:gd name="T9" fmla="*/ 5 h 17"/>
                <a:gd name="T10" fmla="*/ 0 w 17"/>
                <a:gd name="T11" fmla="*/ 5 h 17"/>
                <a:gd name="T12" fmla="*/ 0 w 17"/>
                <a:gd name="T13" fmla="*/ 5 h 17"/>
                <a:gd name="T14" fmla="*/ 8 w 17"/>
                <a:gd name="T15" fmla="*/ 10 h 17"/>
                <a:gd name="T16" fmla="*/ 8 w 17"/>
                <a:gd name="T17" fmla="*/ 10 h 17"/>
                <a:gd name="T18" fmla="*/ 8 w 17"/>
                <a:gd name="T19" fmla="*/ 10 h 17"/>
                <a:gd name="T20" fmla="*/ 8 w 17"/>
                <a:gd name="T21" fmla="*/ 16 h 17"/>
                <a:gd name="T22" fmla="*/ 8 w 17"/>
                <a:gd name="T23" fmla="*/ 16 h 17"/>
                <a:gd name="T24" fmla="*/ 8 w 17"/>
                <a:gd name="T25" fmla="*/ 16 h 17"/>
                <a:gd name="T26" fmla="*/ 8 w 17"/>
                <a:gd name="T27" fmla="*/ 16 h 17"/>
                <a:gd name="T28" fmla="*/ 8 w 17"/>
                <a:gd name="T29" fmla="*/ 16 h 17"/>
                <a:gd name="T30" fmla="*/ 8 w 17"/>
                <a:gd name="T31" fmla="*/ 16 h 17"/>
                <a:gd name="T32" fmla="*/ 8 w 17"/>
                <a:gd name="T33" fmla="*/ 16 h 17"/>
                <a:gd name="T34" fmla="*/ 8 w 17"/>
                <a:gd name="T35" fmla="*/ 16 h 17"/>
                <a:gd name="T36" fmla="*/ 8 w 17"/>
                <a:gd name="T37" fmla="*/ 16 h 17"/>
                <a:gd name="T38" fmla="*/ 8 w 17"/>
                <a:gd name="T39" fmla="*/ 16 h 17"/>
                <a:gd name="T40" fmla="*/ 8 w 17"/>
                <a:gd name="T41" fmla="*/ 16 h 17"/>
                <a:gd name="T42" fmla="*/ 8 w 17"/>
                <a:gd name="T43" fmla="*/ 16 h 17"/>
                <a:gd name="T44" fmla="*/ 8 w 17"/>
                <a:gd name="T45" fmla="*/ 16 h 17"/>
                <a:gd name="T46" fmla="*/ 8 w 17"/>
                <a:gd name="T47" fmla="*/ 16 h 17"/>
                <a:gd name="T48" fmla="*/ 8 w 17"/>
                <a:gd name="T49" fmla="*/ 16 h 17"/>
                <a:gd name="T50" fmla="*/ 8 w 17"/>
                <a:gd name="T51" fmla="*/ 16 h 17"/>
                <a:gd name="T52" fmla="*/ 8 w 17"/>
                <a:gd name="T53" fmla="*/ 16 h 17"/>
                <a:gd name="T54" fmla="*/ 16 w 17"/>
                <a:gd name="T55" fmla="*/ 16 h 17"/>
                <a:gd name="T56" fmla="*/ 16 w 17"/>
                <a:gd name="T57" fmla="*/ 16 h 17"/>
                <a:gd name="T58" fmla="*/ 16 w 17"/>
                <a:gd name="T59" fmla="*/ 16 h 17"/>
                <a:gd name="T60" fmla="*/ 16 w 17"/>
                <a:gd name="T61" fmla="*/ 16 h 17"/>
                <a:gd name="T62" fmla="*/ 16 w 17"/>
                <a:gd name="T63" fmla="*/ 16 h 17"/>
                <a:gd name="T64" fmla="*/ 16 w 17"/>
                <a:gd name="T65" fmla="*/ 16 h 17"/>
                <a:gd name="T66" fmla="*/ 16 w 17"/>
                <a:gd name="T67" fmla="*/ 10 h 17"/>
                <a:gd name="T68" fmla="*/ 16 w 17"/>
                <a:gd name="T69" fmla="*/ 10 h 17"/>
                <a:gd name="T70" fmla="*/ 16 w 17"/>
                <a:gd name="T71" fmla="*/ 10 h 17"/>
                <a:gd name="T72" fmla="*/ 16 w 17"/>
                <a:gd name="T73" fmla="*/ 10 h 17"/>
                <a:gd name="T74" fmla="*/ 16 w 17"/>
                <a:gd name="T75" fmla="*/ 5 h 17"/>
                <a:gd name="T76" fmla="*/ 16 w 17"/>
                <a:gd name="T77" fmla="*/ 5 h 17"/>
                <a:gd name="T78" fmla="*/ 16 w 17"/>
                <a:gd name="T79" fmla="*/ 5 h 17"/>
                <a:gd name="T80" fmla="*/ 8 w 17"/>
                <a:gd name="T81" fmla="*/ 5 h 17"/>
                <a:gd name="T82" fmla="*/ 8 w 17"/>
                <a:gd name="T83" fmla="*/ 5 h 17"/>
                <a:gd name="T84" fmla="*/ 8 w 17"/>
                <a:gd name="T85" fmla="*/ 0 h 17"/>
                <a:gd name="T86" fmla="*/ 8 w 17"/>
                <a:gd name="T87" fmla="*/ 0 h 17"/>
                <a:gd name="T88" fmla="*/ 8 w 17"/>
                <a:gd name="T89" fmla="*/ 0 h 17"/>
                <a:gd name="T90" fmla="*/ 8 w 17"/>
                <a:gd name="T91" fmla="*/ 0 h 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"/>
                <a:gd name="T139" fmla="*/ 0 h 17"/>
                <a:gd name="T140" fmla="*/ 17 w 17"/>
                <a:gd name="T141" fmla="*/ 17 h 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" h="17">
                  <a:moveTo>
                    <a:pt x="8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8" y="5"/>
                  </a:lnTo>
                  <a:lnTo>
                    <a:pt x="8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5" name="Group 546"/>
          <p:cNvGrpSpPr>
            <a:grpSpLocks/>
          </p:cNvGrpSpPr>
          <p:nvPr/>
        </p:nvGrpSpPr>
        <p:grpSpPr bwMode="auto">
          <a:xfrm>
            <a:off x="4252913" y="1316038"/>
            <a:ext cx="1627187" cy="1485900"/>
            <a:chOff x="2678" y="829"/>
            <a:chExt cx="1026" cy="936"/>
          </a:xfrm>
        </p:grpSpPr>
        <p:sp>
          <p:nvSpPr>
            <p:cNvPr id="7290" name="Freeform 547"/>
            <p:cNvSpPr>
              <a:spLocks/>
            </p:cNvSpPr>
            <p:nvPr/>
          </p:nvSpPr>
          <p:spPr bwMode="auto">
            <a:xfrm>
              <a:off x="2678" y="829"/>
              <a:ext cx="468" cy="521"/>
            </a:xfrm>
            <a:custGeom>
              <a:avLst/>
              <a:gdLst>
                <a:gd name="T0" fmla="*/ 247 w 468"/>
                <a:gd name="T1" fmla="*/ 104 h 521"/>
                <a:gd name="T2" fmla="*/ 203 w 468"/>
                <a:gd name="T3" fmla="*/ 62 h 521"/>
                <a:gd name="T4" fmla="*/ 211 w 468"/>
                <a:gd name="T5" fmla="*/ 120 h 521"/>
                <a:gd name="T6" fmla="*/ 257 w 468"/>
                <a:gd name="T7" fmla="*/ 119 h 521"/>
                <a:gd name="T8" fmla="*/ 271 w 468"/>
                <a:gd name="T9" fmla="*/ 475 h 521"/>
                <a:gd name="T10" fmla="*/ 228 w 468"/>
                <a:gd name="T11" fmla="*/ 410 h 521"/>
                <a:gd name="T12" fmla="*/ 184 w 468"/>
                <a:gd name="T13" fmla="*/ 517 h 521"/>
                <a:gd name="T14" fmla="*/ 226 w 468"/>
                <a:gd name="T15" fmla="*/ 375 h 521"/>
                <a:gd name="T16" fmla="*/ 271 w 468"/>
                <a:gd name="T17" fmla="*/ 455 h 521"/>
                <a:gd name="T18" fmla="*/ 309 w 468"/>
                <a:gd name="T19" fmla="*/ 192 h 521"/>
                <a:gd name="T20" fmla="*/ 309 w 468"/>
                <a:gd name="T21" fmla="*/ 328 h 521"/>
                <a:gd name="T22" fmla="*/ 188 w 468"/>
                <a:gd name="T23" fmla="*/ 354 h 521"/>
                <a:gd name="T24" fmla="*/ 142 w 468"/>
                <a:gd name="T25" fmla="*/ 228 h 521"/>
                <a:gd name="T26" fmla="*/ 161 w 468"/>
                <a:gd name="T27" fmla="*/ 6 h 521"/>
                <a:gd name="T28" fmla="*/ 173 w 468"/>
                <a:gd name="T29" fmla="*/ 122 h 521"/>
                <a:gd name="T30" fmla="*/ 111 w 468"/>
                <a:gd name="T31" fmla="*/ 100 h 521"/>
                <a:gd name="T32" fmla="*/ 157 w 468"/>
                <a:gd name="T33" fmla="*/ 156 h 521"/>
                <a:gd name="T34" fmla="*/ 189 w 468"/>
                <a:gd name="T35" fmla="*/ 116 h 521"/>
                <a:gd name="T36" fmla="*/ 329 w 468"/>
                <a:gd name="T37" fmla="*/ 394 h 521"/>
                <a:gd name="T38" fmla="*/ 295 w 468"/>
                <a:gd name="T39" fmla="*/ 448 h 521"/>
                <a:gd name="T40" fmla="*/ 278 w 468"/>
                <a:gd name="T41" fmla="*/ 394 h 521"/>
                <a:gd name="T42" fmla="*/ 318 w 468"/>
                <a:gd name="T43" fmla="*/ 369 h 521"/>
                <a:gd name="T44" fmla="*/ 85 w 468"/>
                <a:gd name="T45" fmla="*/ 117 h 521"/>
                <a:gd name="T46" fmla="*/ 114 w 468"/>
                <a:gd name="T47" fmla="*/ 190 h 521"/>
                <a:gd name="T48" fmla="*/ 8 w 468"/>
                <a:gd name="T49" fmla="*/ 179 h 521"/>
                <a:gd name="T50" fmla="*/ 141 w 468"/>
                <a:gd name="T51" fmla="*/ 210 h 521"/>
                <a:gd name="T52" fmla="*/ 100 w 468"/>
                <a:gd name="T53" fmla="*/ 126 h 521"/>
                <a:gd name="T54" fmla="*/ 382 w 468"/>
                <a:gd name="T55" fmla="*/ 324 h 521"/>
                <a:gd name="T56" fmla="*/ 354 w 468"/>
                <a:gd name="T57" fmla="*/ 363 h 521"/>
                <a:gd name="T58" fmla="*/ 359 w 468"/>
                <a:gd name="T59" fmla="*/ 382 h 521"/>
                <a:gd name="T60" fmla="*/ 332 w 468"/>
                <a:gd name="T61" fmla="*/ 308 h 521"/>
                <a:gd name="T62" fmla="*/ 0 w 468"/>
                <a:gd name="T63" fmla="*/ 202 h 521"/>
                <a:gd name="T64" fmla="*/ 96 w 468"/>
                <a:gd name="T65" fmla="*/ 249 h 521"/>
                <a:gd name="T66" fmla="*/ 48 w 468"/>
                <a:gd name="T67" fmla="*/ 298 h 521"/>
                <a:gd name="T68" fmla="*/ 114 w 468"/>
                <a:gd name="T69" fmla="*/ 282 h 521"/>
                <a:gd name="T70" fmla="*/ 99 w 468"/>
                <a:gd name="T71" fmla="*/ 231 h 521"/>
                <a:gd name="T72" fmla="*/ 419 w 468"/>
                <a:gd name="T73" fmla="*/ 222 h 521"/>
                <a:gd name="T74" fmla="*/ 370 w 468"/>
                <a:gd name="T75" fmla="*/ 270 h 521"/>
                <a:gd name="T76" fmla="*/ 450 w 468"/>
                <a:gd name="T77" fmla="*/ 311 h 521"/>
                <a:gd name="T78" fmla="*/ 336 w 468"/>
                <a:gd name="T79" fmla="*/ 264 h 521"/>
                <a:gd name="T80" fmla="*/ 423 w 468"/>
                <a:gd name="T81" fmla="*/ 215 h 521"/>
                <a:gd name="T82" fmla="*/ 91 w 468"/>
                <a:gd name="T83" fmla="*/ 324 h 521"/>
                <a:gd name="T84" fmla="*/ 111 w 468"/>
                <a:gd name="T85" fmla="*/ 368 h 521"/>
                <a:gd name="T86" fmla="*/ 117 w 468"/>
                <a:gd name="T87" fmla="*/ 374 h 521"/>
                <a:gd name="T88" fmla="*/ 131 w 468"/>
                <a:gd name="T89" fmla="*/ 307 h 521"/>
                <a:gd name="T90" fmla="*/ 403 w 468"/>
                <a:gd name="T91" fmla="*/ 90 h 521"/>
                <a:gd name="T92" fmla="*/ 349 w 468"/>
                <a:gd name="T93" fmla="*/ 178 h 521"/>
                <a:gd name="T94" fmla="*/ 423 w 468"/>
                <a:gd name="T95" fmla="*/ 187 h 521"/>
                <a:gd name="T96" fmla="*/ 341 w 468"/>
                <a:gd name="T97" fmla="*/ 213 h 521"/>
                <a:gd name="T98" fmla="*/ 344 w 468"/>
                <a:gd name="T99" fmla="*/ 153 h 521"/>
                <a:gd name="T100" fmla="*/ 118 w 468"/>
                <a:gd name="T101" fmla="*/ 412 h 521"/>
                <a:gd name="T102" fmla="*/ 176 w 468"/>
                <a:gd name="T103" fmla="*/ 401 h 521"/>
                <a:gd name="T104" fmla="*/ 170 w 468"/>
                <a:gd name="T105" fmla="*/ 477 h 521"/>
                <a:gd name="T106" fmla="*/ 183 w 468"/>
                <a:gd name="T107" fmla="*/ 358 h 521"/>
                <a:gd name="T108" fmla="*/ 95 w 468"/>
                <a:gd name="T109" fmla="*/ 430 h 521"/>
                <a:gd name="T110" fmla="*/ 292 w 468"/>
                <a:gd name="T111" fmla="*/ 107 h 521"/>
                <a:gd name="T112" fmla="*/ 337 w 468"/>
                <a:gd name="T113" fmla="*/ 118 h 521"/>
                <a:gd name="T114" fmla="*/ 329 w 468"/>
                <a:gd name="T115" fmla="*/ 138 h 521"/>
                <a:gd name="T116" fmla="*/ 276 w 468"/>
                <a:gd name="T117" fmla="*/ 140 h 5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68"/>
                <a:gd name="T178" fmla="*/ 0 h 521"/>
                <a:gd name="T179" fmla="*/ 468 w 468"/>
                <a:gd name="T180" fmla="*/ 521 h 5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68" h="521">
                  <a:moveTo>
                    <a:pt x="286" y="0"/>
                  </a:moveTo>
                  <a:lnTo>
                    <a:pt x="282" y="12"/>
                  </a:lnTo>
                  <a:lnTo>
                    <a:pt x="278" y="24"/>
                  </a:lnTo>
                  <a:lnTo>
                    <a:pt x="274" y="35"/>
                  </a:lnTo>
                  <a:lnTo>
                    <a:pt x="271" y="45"/>
                  </a:lnTo>
                  <a:lnTo>
                    <a:pt x="268" y="54"/>
                  </a:lnTo>
                  <a:lnTo>
                    <a:pt x="266" y="63"/>
                  </a:lnTo>
                  <a:lnTo>
                    <a:pt x="263" y="71"/>
                  </a:lnTo>
                  <a:lnTo>
                    <a:pt x="260" y="78"/>
                  </a:lnTo>
                  <a:lnTo>
                    <a:pt x="258" y="85"/>
                  </a:lnTo>
                  <a:lnTo>
                    <a:pt x="255" y="91"/>
                  </a:lnTo>
                  <a:lnTo>
                    <a:pt x="253" y="96"/>
                  </a:lnTo>
                  <a:lnTo>
                    <a:pt x="250" y="100"/>
                  </a:lnTo>
                  <a:lnTo>
                    <a:pt x="247" y="104"/>
                  </a:lnTo>
                  <a:lnTo>
                    <a:pt x="244" y="107"/>
                  </a:lnTo>
                  <a:lnTo>
                    <a:pt x="240" y="108"/>
                  </a:lnTo>
                  <a:lnTo>
                    <a:pt x="236" y="110"/>
                  </a:lnTo>
                  <a:lnTo>
                    <a:pt x="232" y="110"/>
                  </a:lnTo>
                  <a:lnTo>
                    <a:pt x="228" y="109"/>
                  </a:lnTo>
                  <a:lnTo>
                    <a:pt x="225" y="108"/>
                  </a:lnTo>
                  <a:lnTo>
                    <a:pt x="222" y="105"/>
                  </a:lnTo>
                  <a:lnTo>
                    <a:pt x="219" y="102"/>
                  </a:lnTo>
                  <a:lnTo>
                    <a:pt x="216" y="98"/>
                  </a:lnTo>
                  <a:lnTo>
                    <a:pt x="214" y="92"/>
                  </a:lnTo>
                  <a:lnTo>
                    <a:pt x="211" y="87"/>
                  </a:lnTo>
                  <a:lnTo>
                    <a:pt x="209" y="79"/>
                  </a:lnTo>
                  <a:lnTo>
                    <a:pt x="206" y="72"/>
                  </a:lnTo>
                  <a:lnTo>
                    <a:pt x="203" y="62"/>
                  </a:lnTo>
                  <a:lnTo>
                    <a:pt x="200" y="52"/>
                  </a:lnTo>
                  <a:lnTo>
                    <a:pt x="197" y="41"/>
                  </a:lnTo>
                  <a:lnTo>
                    <a:pt x="192" y="29"/>
                  </a:lnTo>
                  <a:lnTo>
                    <a:pt x="188" y="16"/>
                  </a:lnTo>
                  <a:lnTo>
                    <a:pt x="184" y="2"/>
                  </a:lnTo>
                  <a:lnTo>
                    <a:pt x="188" y="20"/>
                  </a:lnTo>
                  <a:lnTo>
                    <a:pt x="192" y="36"/>
                  </a:lnTo>
                  <a:lnTo>
                    <a:pt x="195" y="52"/>
                  </a:lnTo>
                  <a:lnTo>
                    <a:pt x="198" y="66"/>
                  </a:lnTo>
                  <a:lnTo>
                    <a:pt x="201" y="79"/>
                  </a:lnTo>
                  <a:lnTo>
                    <a:pt x="204" y="91"/>
                  </a:lnTo>
                  <a:lnTo>
                    <a:pt x="207" y="102"/>
                  </a:lnTo>
                  <a:lnTo>
                    <a:pt x="209" y="111"/>
                  </a:lnTo>
                  <a:lnTo>
                    <a:pt x="211" y="120"/>
                  </a:lnTo>
                  <a:lnTo>
                    <a:pt x="214" y="127"/>
                  </a:lnTo>
                  <a:lnTo>
                    <a:pt x="217" y="133"/>
                  </a:lnTo>
                  <a:lnTo>
                    <a:pt x="220" y="138"/>
                  </a:lnTo>
                  <a:lnTo>
                    <a:pt x="223" y="142"/>
                  </a:lnTo>
                  <a:lnTo>
                    <a:pt x="226" y="145"/>
                  </a:lnTo>
                  <a:lnTo>
                    <a:pt x="230" y="146"/>
                  </a:lnTo>
                  <a:lnTo>
                    <a:pt x="234" y="147"/>
                  </a:lnTo>
                  <a:lnTo>
                    <a:pt x="238" y="146"/>
                  </a:lnTo>
                  <a:lnTo>
                    <a:pt x="243" y="145"/>
                  </a:lnTo>
                  <a:lnTo>
                    <a:pt x="245" y="142"/>
                  </a:lnTo>
                  <a:lnTo>
                    <a:pt x="249" y="138"/>
                  </a:lnTo>
                  <a:lnTo>
                    <a:pt x="252" y="133"/>
                  </a:lnTo>
                  <a:lnTo>
                    <a:pt x="255" y="126"/>
                  </a:lnTo>
                  <a:lnTo>
                    <a:pt x="257" y="119"/>
                  </a:lnTo>
                  <a:lnTo>
                    <a:pt x="260" y="110"/>
                  </a:lnTo>
                  <a:lnTo>
                    <a:pt x="262" y="100"/>
                  </a:lnTo>
                  <a:lnTo>
                    <a:pt x="265" y="90"/>
                  </a:lnTo>
                  <a:lnTo>
                    <a:pt x="268" y="77"/>
                  </a:lnTo>
                  <a:lnTo>
                    <a:pt x="271" y="64"/>
                  </a:lnTo>
                  <a:lnTo>
                    <a:pt x="274" y="50"/>
                  </a:lnTo>
                  <a:lnTo>
                    <a:pt x="278" y="34"/>
                  </a:lnTo>
                  <a:lnTo>
                    <a:pt x="282" y="18"/>
                  </a:lnTo>
                  <a:lnTo>
                    <a:pt x="286" y="0"/>
                  </a:lnTo>
                  <a:lnTo>
                    <a:pt x="286" y="520"/>
                  </a:lnTo>
                  <a:lnTo>
                    <a:pt x="282" y="508"/>
                  </a:lnTo>
                  <a:lnTo>
                    <a:pt x="278" y="496"/>
                  </a:lnTo>
                  <a:lnTo>
                    <a:pt x="274" y="485"/>
                  </a:lnTo>
                  <a:lnTo>
                    <a:pt x="271" y="475"/>
                  </a:lnTo>
                  <a:lnTo>
                    <a:pt x="268" y="466"/>
                  </a:lnTo>
                  <a:lnTo>
                    <a:pt x="266" y="457"/>
                  </a:lnTo>
                  <a:lnTo>
                    <a:pt x="263" y="449"/>
                  </a:lnTo>
                  <a:lnTo>
                    <a:pt x="260" y="442"/>
                  </a:lnTo>
                  <a:lnTo>
                    <a:pt x="258" y="435"/>
                  </a:lnTo>
                  <a:lnTo>
                    <a:pt x="255" y="429"/>
                  </a:lnTo>
                  <a:lnTo>
                    <a:pt x="253" y="424"/>
                  </a:lnTo>
                  <a:lnTo>
                    <a:pt x="250" y="420"/>
                  </a:lnTo>
                  <a:lnTo>
                    <a:pt x="247" y="416"/>
                  </a:lnTo>
                  <a:lnTo>
                    <a:pt x="244" y="413"/>
                  </a:lnTo>
                  <a:lnTo>
                    <a:pt x="240" y="411"/>
                  </a:lnTo>
                  <a:lnTo>
                    <a:pt x="236" y="410"/>
                  </a:lnTo>
                  <a:lnTo>
                    <a:pt x="232" y="410"/>
                  </a:lnTo>
                  <a:lnTo>
                    <a:pt x="228" y="410"/>
                  </a:lnTo>
                  <a:lnTo>
                    <a:pt x="225" y="412"/>
                  </a:lnTo>
                  <a:lnTo>
                    <a:pt x="222" y="414"/>
                  </a:lnTo>
                  <a:lnTo>
                    <a:pt x="219" y="417"/>
                  </a:lnTo>
                  <a:lnTo>
                    <a:pt x="216" y="421"/>
                  </a:lnTo>
                  <a:lnTo>
                    <a:pt x="214" y="427"/>
                  </a:lnTo>
                  <a:lnTo>
                    <a:pt x="211" y="433"/>
                  </a:lnTo>
                  <a:lnTo>
                    <a:pt x="209" y="440"/>
                  </a:lnTo>
                  <a:lnTo>
                    <a:pt x="206" y="448"/>
                  </a:lnTo>
                  <a:lnTo>
                    <a:pt x="203" y="457"/>
                  </a:lnTo>
                  <a:lnTo>
                    <a:pt x="200" y="467"/>
                  </a:lnTo>
                  <a:lnTo>
                    <a:pt x="197" y="478"/>
                  </a:lnTo>
                  <a:lnTo>
                    <a:pt x="192" y="490"/>
                  </a:lnTo>
                  <a:lnTo>
                    <a:pt x="188" y="503"/>
                  </a:lnTo>
                  <a:lnTo>
                    <a:pt x="184" y="517"/>
                  </a:lnTo>
                  <a:lnTo>
                    <a:pt x="188" y="500"/>
                  </a:lnTo>
                  <a:lnTo>
                    <a:pt x="192" y="484"/>
                  </a:lnTo>
                  <a:lnTo>
                    <a:pt x="195" y="468"/>
                  </a:lnTo>
                  <a:lnTo>
                    <a:pt x="198" y="454"/>
                  </a:lnTo>
                  <a:lnTo>
                    <a:pt x="201" y="441"/>
                  </a:lnTo>
                  <a:lnTo>
                    <a:pt x="204" y="429"/>
                  </a:lnTo>
                  <a:lnTo>
                    <a:pt x="207" y="419"/>
                  </a:lnTo>
                  <a:lnTo>
                    <a:pt x="209" y="409"/>
                  </a:lnTo>
                  <a:lnTo>
                    <a:pt x="211" y="400"/>
                  </a:lnTo>
                  <a:lnTo>
                    <a:pt x="214" y="393"/>
                  </a:lnTo>
                  <a:lnTo>
                    <a:pt x="217" y="387"/>
                  </a:lnTo>
                  <a:lnTo>
                    <a:pt x="220" y="382"/>
                  </a:lnTo>
                  <a:lnTo>
                    <a:pt x="223" y="378"/>
                  </a:lnTo>
                  <a:lnTo>
                    <a:pt x="226" y="375"/>
                  </a:lnTo>
                  <a:lnTo>
                    <a:pt x="230" y="374"/>
                  </a:lnTo>
                  <a:lnTo>
                    <a:pt x="234" y="373"/>
                  </a:lnTo>
                  <a:lnTo>
                    <a:pt x="238" y="374"/>
                  </a:lnTo>
                  <a:lnTo>
                    <a:pt x="243" y="375"/>
                  </a:lnTo>
                  <a:lnTo>
                    <a:pt x="245" y="378"/>
                  </a:lnTo>
                  <a:lnTo>
                    <a:pt x="249" y="382"/>
                  </a:lnTo>
                  <a:lnTo>
                    <a:pt x="252" y="387"/>
                  </a:lnTo>
                  <a:lnTo>
                    <a:pt x="255" y="394"/>
                  </a:lnTo>
                  <a:lnTo>
                    <a:pt x="257" y="401"/>
                  </a:lnTo>
                  <a:lnTo>
                    <a:pt x="260" y="410"/>
                  </a:lnTo>
                  <a:lnTo>
                    <a:pt x="262" y="420"/>
                  </a:lnTo>
                  <a:lnTo>
                    <a:pt x="265" y="431"/>
                  </a:lnTo>
                  <a:lnTo>
                    <a:pt x="268" y="443"/>
                  </a:lnTo>
                  <a:lnTo>
                    <a:pt x="271" y="455"/>
                  </a:lnTo>
                  <a:lnTo>
                    <a:pt x="274" y="470"/>
                  </a:lnTo>
                  <a:lnTo>
                    <a:pt x="278" y="485"/>
                  </a:lnTo>
                  <a:lnTo>
                    <a:pt x="282" y="502"/>
                  </a:lnTo>
                  <a:lnTo>
                    <a:pt x="286" y="520"/>
                  </a:lnTo>
                  <a:lnTo>
                    <a:pt x="234" y="152"/>
                  </a:lnTo>
                  <a:lnTo>
                    <a:pt x="244" y="153"/>
                  </a:lnTo>
                  <a:lnTo>
                    <a:pt x="253" y="155"/>
                  </a:lnTo>
                  <a:lnTo>
                    <a:pt x="263" y="157"/>
                  </a:lnTo>
                  <a:lnTo>
                    <a:pt x="272" y="161"/>
                  </a:lnTo>
                  <a:lnTo>
                    <a:pt x="280" y="165"/>
                  </a:lnTo>
                  <a:lnTo>
                    <a:pt x="288" y="171"/>
                  </a:lnTo>
                  <a:lnTo>
                    <a:pt x="295" y="177"/>
                  </a:lnTo>
                  <a:lnTo>
                    <a:pt x="302" y="184"/>
                  </a:lnTo>
                  <a:lnTo>
                    <a:pt x="309" y="192"/>
                  </a:lnTo>
                  <a:lnTo>
                    <a:pt x="314" y="200"/>
                  </a:lnTo>
                  <a:lnTo>
                    <a:pt x="319" y="209"/>
                  </a:lnTo>
                  <a:lnTo>
                    <a:pt x="324" y="218"/>
                  </a:lnTo>
                  <a:lnTo>
                    <a:pt x="327" y="228"/>
                  </a:lnTo>
                  <a:lnTo>
                    <a:pt x="329" y="238"/>
                  </a:lnTo>
                  <a:lnTo>
                    <a:pt x="331" y="249"/>
                  </a:lnTo>
                  <a:lnTo>
                    <a:pt x="331" y="260"/>
                  </a:lnTo>
                  <a:lnTo>
                    <a:pt x="331" y="271"/>
                  </a:lnTo>
                  <a:lnTo>
                    <a:pt x="329" y="282"/>
                  </a:lnTo>
                  <a:lnTo>
                    <a:pt x="327" y="292"/>
                  </a:lnTo>
                  <a:lnTo>
                    <a:pt x="324" y="302"/>
                  </a:lnTo>
                  <a:lnTo>
                    <a:pt x="319" y="311"/>
                  </a:lnTo>
                  <a:lnTo>
                    <a:pt x="314" y="320"/>
                  </a:lnTo>
                  <a:lnTo>
                    <a:pt x="309" y="328"/>
                  </a:lnTo>
                  <a:lnTo>
                    <a:pt x="302" y="336"/>
                  </a:lnTo>
                  <a:lnTo>
                    <a:pt x="295" y="343"/>
                  </a:lnTo>
                  <a:lnTo>
                    <a:pt x="288" y="349"/>
                  </a:lnTo>
                  <a:lnTo>
                    <a:pt x="280" y="354"/>
                  </a:lnTo>
                  <a:lnTo>
                    <a:pt x="272" y="359"/>
                  </a:lnTo>
                  <a:lnTo>
                    <a:pt x="263" y="363"/>
                  </a:lnTo>
                  <a:lnTo>
                    <a:pt x="253" y="365"/>
                  </a:lnTo>
                  <a:lnTo>
                    <a:pt x="244" y="367"/>
                  </a:lnTo>
                  <a:lnTo>
                    <a:pt x="234" y="367"/>
                  </a:lnTo>
                  <a:lnTo>
                    <a:pt x="225" y="367"/>
                  </a:lnTo>
                  <a:lnTo>
                    <a:pt x="215" y="365"/>
                  </a:lnTo>
                  <a:lnTo>
                    <a:pt x="206" y="363"/>
                  </a:lnTo>
                  <a:lnTo>
                    <a:pt x="197" y="359"/>
                  </a:lnTo>
                  <a:lnTo>
                    <a:pt x="188" y="354"/>
                  </a:lnTo>
                  <a:lnTo>
                    <a:pt x="180" y="349"/>
                  </a:lnTo>
                  <a:lnTo>
                    <a:pt x="173" y="343"/>
                  </a:lnTo>
                  <a:lnTo>
                    <a:pt x="166" y="336"/>
                  </a:lnTo>
                  <a:lnTo>
                    <a:pt x="160" y="328"/>
                  </a:lnTo>
                  <a:lnTo>
                    <a:pt x="154" y="320"/>
                  </a:lnTo>
                  <a:lnTo>
                    <a:pt x="149" y="311"/>
                  </a:lnTo>
                  <a:lnTo>
                    <a:pt x="145" y="302"/>
                  </a:lnTo>
                  <a:lnTo>
                    <a:pt x="142" y="292"/>
                  </a:lnTo>
                  <a:lnTo>
                    <a:pt x="139" y="282"/>
                  </a:lnTo>
                  <a:lnTo>
                    <a:pt x="138" y="271"/>
                  </a:lnTo>
                  <a:lnTo>
                    <a:pt x="137" y="260"/>
                  </a:lnTo>
                  <a:lnTo>
                    <a:pt x="138" y="249"/>
                  </a:lnTo>
                  <a:lnTo>
                    <a:pt x="139" y="238"/>
                  </a:lnTo>
                  <a:lnTo>
                    <a:pt x="142" y="228"/>
                  </a:lnTo>
                  <a:lnTo>
                    <a:pt x="145" y="218"/>
                  </a:lnTo>
                  <a:lnTo>
                    <a:pt x="149" y="209"/>
                  </a:lnTo>
                  <a:lnTo>
                    <a:pt x="154" y="200"/>
                  </a:lnTo>
                  <a:lnTo>
                    <a:pt x="160" y="192"/>
                  </a:lnTo>
                  <a:lnTo>
                    <a:pt x="166" y="184"/>
                  </a:lnTo>
                  <a:lnTo>
                    <a:pt x="173" y="177"/>
                  </a:lnTo>
                  <a:lnTo>
                    <a:pt x="180" y="171"/>
                  </a:lnTo>
                  <a:lnTo>
                    <a:pt x="188" y="165"/>
                  </a:lnTo>
                  <a:lnTo>
                    <a:pt x="197" y="161"/>
                  </a:lnTo>
                  <a:lnTo>
                    <a:pt x="206" y="157"/>
                  </a:lnTo>
                  <a:lnTo>
                    <a:pt x="215" y="155"/>
                  </a:lnTo>
                  <a:lnTo>
                    <a:pt x="225" y="153"/>
                  </a:lnTo>
                  <a:lnTo>
                    <a:pt x="234" y="152"/>
                  </a:lnTo>
                  <a:lnTo>
                    <a:pt x="161" y="6"/>
                  </a:lnTo>
                  <a:lnTo>
                    <a:pt x="163" y="19"/>
                  </a:lnTo>
                  <a:lnTo>
                    <a:pt x="165" y="31"/>
                  </a:lnTo>
                  <a:lnTo>
                    <a:pt x="167" y="42"/>
                  </a:lnTo>
                  <a:lnTo>
                    <a:pt x="169" y="53"/>
                  </a:lnTo>
                  <a:lnTo>
                    <a:pt x="171" y="62"/>
                  </a:lnTo>
                  <a:lnTo>
                    <a:pt x="173" y="72"/>
                  </a:lnTo>
                  <a:lnTo>
                    <a:pt x="174" y="80"/>
                  </a:lnTo>
                  <a:lnTo>
                    <a:pt x="175" y="88"/>
                  </a:lnTo>
                  <a:lnTo>
                    <a:pt x="176" y="95"/>
                  </a:lnTo>
                  <a:lnTo>
                    <a:pt x="177" y="102"/>
                  </a:lnTo>
                  <a:lnTo>
                    <a:pt x="176" y="107"/>
                  </a:lnTo>
                  <a:lnTo>
                    <a:pt x="176" y="113"/>
                  </a:lnTo>
                  <a:lnTo>
                    <a:pt x="175" y="118"/>
                  </a:lnTo>
                  <a:lnTo>
                    <a:pt x="173" y="122"/>
                  </a:lnTo>
                  <a:lnTo>
                    <a:pt x="171" y="126"/>
                  </a:lnTo>
                  <a:lnTo>
                    <a:pt x="168" y="129"/>
                  </a:lnTo>
                  <a:lnTo>
                    <a:pt x="164" y="131"/>
                  </a:lnTo>
                  <a:lnTo>
                    <a:pt x="161" y="133"/>
                  </a:lnTo>
                  <a:lnTo>
                    <a:pt x="157" y="133"/>
                  </a:lnTo>
                  <a:lnTo>
                    <a:pt x="154" y="133"/>
                  </a:lnTo>
                  <a:lnTo>
                    <a:pt x="150" y="132"/>
                  </a:lnTo>
                  <a:lnTo>
                    <a:pt x="146" y="130"/>
                  </a:lnTo>
                  <a:lnTo>
                    <a:pt x="141" y="127"/>
                  </a:lnTo>
                  <a:lnTo>
                    <a:pt x="136" y="123"/>
                  </a:lnTo>
                  <a:lnTo>
                    <a:pt x="131" y="118"/>
                  </a:lnTo>
                  <a:lnTo>
                    <a:pt x="125" y="113"/>
                  </a:lnTo>
                  <a:lnTo>
                    <a:pt x="118" y="107"/>
                  </a:lnTo>
                  <a:lnTo>
                    <a:pt x="111" y="100"/>
                  </a:lnTo>
                  <a:lnTo>
                    <a:pt x="103" y="92"/>
                  </a:lnTo>
                  <a:lnTo>
                    <a:pt x="95" y="84"/>
                  </a:lnTo>
                  <a:lnTo>
                    <a:pt x="85" y="75"/>
                  </a:lnTo>
                  <a:lnTo>
                    <a:pt x="75" y="65"/>
                  </a:lnTo>
                  <a:lnTo>
                    <a:pt x="87" y="78"/>
                  </a:lnTo>
                  <a:lnTo>
                    <a:pt x="98" y="90"/>
                  </a:lnTo>
                  <a:lnTo>
                    <a:pt x="107" y="101"/>
                  </a:lnTo>
                  <a:lnTo>
                    <a:pt x="117" y="112"/>
                  </a:lnTo>
                  <a:lnTo>
                    <a:pt x="125" y="121"/>
                  </a:lnTo>
                  <a:lnTo>
                    <a:pt x="132" y="130"/>
                  </a:lnTo>
                  <a:lnTo>
                    <a:pt x="139" y="138"/>
                  </a:lnTo>
                  <a:lnTo>
                    <a:pt x="145" y="145"/>
                  </a:lnTo>
                  <a:lnTo>
                    <a:pt x="152" y="151"/>
                  </a:lnTo>
                  <a:lnTo>
                    <a:pt x="157" y="156"/>
                  </a:lnTo>
                  <a:lnTo>
                    <a:pt x="162" y="160"/>
                  </a:lnTo>
                  <a:lnTo>
                    <a:pt x="167" y="163"/>
                  </a:lnTo>
                  <a:lnTo>
                    <a:pt x="171" y="164"/>
                  </a:lnTo>
                  <a:lnTo>
                    <a:pt x="175" y="165"/>
                  </a:lnTo>
                  <a:lnTo>
                    <a:pt x="179" y="164"/>
                  </a:lnTo>
                  <a:lnTo>
                    <a:pt x="183" y="163"/>
                  </a:lnTo>
                  <a:lnTo>
                    <a:pt x="186" y="160"/>
                  </a:lnTo>
                  <a:lnTo>
                    <a:pt x="189" y="156"/>
                  </a:lnTo>
                  <a:lnTo>
                    <a:pt x="191" y="152"/>
                  </a:lnTo>
                  <a:lnTo>
                    <a:pt x="191" y="146"/>
                  </a:lnTo>
                  <a:lnTo>
                    <a:pt x="192" y="140"/>
                  </a:lnTo>
                  <a:lnTo>
                    <a:pt x="191" y="133"/>
                  </a:lnTo>
                  <a:lnTo>
                    <a:pt x="191" y="125"/>
                  </a:lnTo>
                  <a:lnTo>
                    <a:pt x="189" y="116"/>
                  </a:lnTo>
                  <a:lnTo>
                    <a:pt x="187" y="106"/>
                  </a:lnTo>
                  <a:lnTo>
                    <a:pt x="184" y="95"/>
                  </a:lnTo>
                  <a:lnTo>
                    <a:pt x="182" y="83"/>
                  </a:lnTo>
                  <a:lnTo>
                    <a:pt x="178" y="70"/>
                  </a:lnTo>
                  <a:lnTo>
                    <a:pt x="174" y="56"/>
                  </a:lnTo>
                  <a:lnTo>
                    <a:pt x="170" y="41"/>
                  </a:lnTo>
                  <a:lnTo>
                    <a:pt x="166" y="24"/>
                  </a:lnTo>
                  <a:lnTo>
                    <a:pt x="161" y="6"/>
                  </a:lnTo>
                  <a:lnTo>
                    <a:pt x="395" y="455"/>
                  </a:lnTo>
                  <a:lnTo>
                    <a:pt x="378" y="439"/>
                  </a:lnTo>
                  <a:lnTo>
                    <a:pt x="363" y="425"/>
                  </a:lnTo>
                  <a:lnTo>
                    <a:pt x="350" y="412"/>
                  </a:lnTo>
                  <a:lnTo>
                    <a:pt x="339" y="402"/>
                  </a:lnTo>
                  <a:lnTo>
                    <a:pt x="329" y="394"/>
                  </a:lnTo>
                  <a:lnTo>
                    <a:pt x="320" y="389"/>
                  </a:lnTo>
                  <a:lnTo>
                    <a:pt x="312" y="387"/>
                  </a:lnTo>
                  <a:lnTo>
                    <a:pt x="304" y="389"/>
                  </a:lnTo>
                  <a:lnTo>
                    <a:pt x="300" y="391"/>
                  </a:lnTo>
                  <a:lnTo>
                    <a:pt x="297" y="394"/>
                  </a:lnTo>
                  <a:lnTo>
                    <a:pt x="294" y="397"/>
                  </a:lnTo>
                  <a:lnTo>
                    <a:pt x="293" y="401"/>
                  </a:lnTo>
                  <a:lnTo>
                    <a:pt x="292" y="405"/>
                  </a:lnTo>
                  <a:lnTo>
                    <a:pt x="291" y="410"/>
                  </a:lnTo>
                  <a:lnTo>
                    <a:pt x="291" y="416"/>
                  </a:lnTo>
                  <a:lnTo>
                    <a:pt x="292" y="423"/>
                  </a:lnTo>
                  <a:lnTo>
                    <a:pt x="293" y="430"/>
                  </a:lnTo>
                  <a:lnTo>
                    <a:pt x="294" y="439"/>
                  </a:lnTo>
                  <a:lnTo>
                    <a:pt x="295" y="448"/>
                  </a:lnTo>
                  <a:lnTo>
                    <a:pt x="298" y="458"/>
                  </a:lnTo>
                  <a:lnTo>
                    <a:pt x="299" y="470"/>
                  </a:lnTo>
                  <a:lnTo>
                    <a:pt x="302" y="482"/>
                  </a:lnTo>
                  <a:lnTo>
                    <a:pt x="304" y="496"/>
                  </a:lnTo>
                  <a:lnTo>
                    <a:pt x="306" y="511"/>
                  </a:lnTo>
                  <a:lnTo>
                    <a:pt x="302" y="493"/>
                  </a:lnTo>
                  <a:lnTo>
                    <a:pt x="298" y="477"/>
                  </a:lnTo>
                  <a:lnTo>
                    <a:pt x="294" y="462"/>
                  </a:lnTo>
                  <a:lnTo>
                    <a:pt x="290" y="448"/>
                  </a:lnTo>
                  <a:lnTo>
                    <a:pt x="287" y="435"/>
                  </a:lnTo>
                  <a:lnTo>
                    <a:pt x="284" y="423"/>
                  </a:lnTo>
                  <a:lnTo>
                    <a:pt x="282" y="413"/>
                  </a:lnTo>
                  <a:lnTo>
                    <a:pt x="279" y="403"/>
                  </a:lnTo>
                  <a:lnTo>
                    <a:pt x="278" y="394"/>
                  </a:lnTo>
                  <a:lnTo>
                    <a:pt x="276" y="386"/>
                  </a:lnTo>
                  <a:lnTo>
                    <a:pt x="276" y="379"/>
                  </a:lnTo>
                  <a:lnTo>
                    <a:pt x="276" y="373"/>
                  </a:lnTo>
                  <a:lnTo>
                    <a:pt x="278" y="368"/>
                  </a:lnTo>
                  <a:lnTo>
                    <a:pt x="279" y="364"/>
                  </a:lnTo>
                  <a:lnTo>
                    <a:pt x="282" y="360"/>
                  </a:lnTo>
                  <a:lnTo>
                    <a:pt x="285" y="358"/>
                  </a:lnTo>
                  <a:lnTo>
                    <a:pt x="289" y="356"/>
                  </a:lnTo>
                  <a:lnTo>
                    <a:pt x="293" y="355"/>
                  </a:lnTo>
                  <a:lnTo>
                    <a:pt x="297" y="356"/>
                  </a:lnTo>
                  <a:lnTo>
                    <a:pt x="302" y="358"/>
                  </a:lnTo>
                  <a:lnTo>
                    <a:pt x="307" y="360"/>
                  </a:lnTo>
                  <a:lnTo>
                    <a:pt x="312" y="364"/>
                  </a:lnTo>
                  <a:lnTo>
                    <a:pt x="318" y="369"/>
                  </a:lnTo>
                  <a:lnTo>
                    <a:pt x="324" y="375"/>
                  </a:lnTo>
                  <a:lnTo>
                    <a:pt x="331" y="382"/>
                  </a:lnTo>
                  <a:lnTo>
                    <a:pt x="337" y="390"/>
                  </a:lnTo>
                  <a:lnTo>
                    <a:pt x="345" y="399"/>
                  </a:lnTo>
                  <a:lnTo>
                    <a:pt x="354" y="408"/>
                  </a:lnTo>
                  <a:lnTo>
                    <a:pt x="363" y="419"/>
                  </a:lnTo>
                  <a:lnTo>
                    <a:pt x="373" y="430"/>
                  </a:lnTo>
                  <a:lnTo>
                    <a:pt x="383" y="443"/>
                  </a:lnTo>
                  <a:lnTo>
                    <a:pt x="395" y="455"/>
                  </a:lnTo>
                  <a:lnTo>
                    <a:pt x="57" y="80"/>
                  </a:lnTo>
                  <a:lnTo>
                    <a:pt x="65" y="90"/>
                  </a:lnTo>
                  <a:lnTo>
                    <a:pt x="72" y="100"/>
                  </a:lnTo>
                  <a:lnTo>
                    <a:pt x="79" y="108"/>
                  </a:lnTo>
                  <a:lnTo>
                    <a:pt x="85" y="117"/>
                  </a:lnTo>
                  <a:lnTo>
                    <a:pt x="91" y="124"/>
                  </a:lnTo>
                  <a:lnTo>
                    <a:pt x="96" y="131"/>
                  </a:lnTo>
                  <a:lnTo>
                    <a:pt x="102" y="137"/>
                  </a:lnTo>
                  <a:lnTo>
                    <a:pt x="106" y="144"/>
                  </a:lnTo>
                  <a:lnTo>
                    <a:pt x="110" y="149"/>
                  </a:lnTo>
                  <a:lnTo>
                    <a:pt x="113" y="155"/>
                  </a:lnTo>
                  <a:lnTo>
                    <a:pt x="116" y="160"/>
                  </a:lnTo>
                  <a:lnTo>
                    <a:pt x="118" y="164"/>
                  </a:lnTo>
                  <a:lnTo>
                    <a:pt x="119" y="169"/>
                  </a:lnTo>
                  <a:lnTo>
                    <a:pt x="119" y="174"/>
                  </a:lnTo>
                  <a:lnTo>
                    <a:pt x="119" y="178"/>
                  </a:lnTo>
                  <a:lnTo>
                    <a:pt x="118" y="183"/>
                  </a:lnTo>
                  <a:lnTo>
                    <a:pt x="116" y="187"/>
                  </a:lnTo>
                  <a:lnTo>
                    <a:pt x="114" y="190"/>
                  </a:lnTo>
                  <a:lnTo>
                    <a:pt x="111" y="192"/>
                  </a:lnTo>
                  <a:lnTo>
                    <a:pt x="107" y="194"/>
                  </a:lnTo>
                  <a:lnTo>
                    <a:pt x="103" y="195"/>
                  </a:lnTo>
                  <a:lnTo>
                    <a:pt x="99" y="196"/>
                  </a:lnTo>
                  <a:lnTo>
                    <a:pt x="94" y="196"/>
                  </a:lnTo>
                  <a:lnTo>
                    <a:pt x="88" y="195"/>
                  </a:lnTo>
                  <a:lnTo>
                    <a:pt x="81" y="194"/>
                  </a:lnTo>
                  <a:lnTo>
                    <a:pt x="73" y="193"/>
                  </a:lnTo>
                  <a:lnTo>
                    <a:pt x="65" y="191"/>
                  </a:lnTo>
                  <a:lnTo>
                    <a:pt x="56" y="189"/>
                  </a:lnTo>
                  <a:lnTo>
                    <a:pt x="46" y="187"/>
                  </a:lnTo>
                  <a:lnTo>
                    <a:pt x="34" y="184"/>
                  </a:lnTo>
                  <a:lnTo>
                    <a:pt x="22" y="182"/>
                  </a:lnTo>
                  <a:lnTo>
                    <a:pt x="8" y="179"/>
                  </a:lnTo>
                  <a:lnTo>
                    <a:pt x="24" y="183"/>
                  </a:lnTo>
                  <a:lnTo>
                    <a:pt x="39" y="188"/>
                  </a:lnTo>
                  <a:lnTo>
                    <a:pt x="53" y="192"/>
                  </a:lnTo>
                  <a:lnTo>
                    <a:pt x="65" y="197"/>
                  </a:lnTo>
                  <a:lnTo>
                    <a:pt x="77" y="201"/>
                  </a:lnTo>
                  <a:lnTo>
                    <a:pt x="87" y="204"/>
                  </a:lnTo>
                  <a:lnTo>
                    <a:pt x="97" y="207"/>
                  </a:lnTo>
                  <a:lnTo>
                    <a:pt x="106" y="209"/>
                  </a:lnTo>
                  <a:lnTo>
                    <a:pt x="114" y="211"/>
                  </a:lnTo>
                  <a:lnTo>
                    <a:pt x="121" y="212"/>
                  </a:lnTo>
                  <a:lnTo>
                    <a:pt x="127" y="213"/>
                  </a:lnTo>
                  <a:lnTo>
                    <a:pt x="132" y="213"/>
                  </a:lnTo>
                  <a:lnTo>
                    <a:pt x="137" y="211"/>
                  </a:lnTo>
                  <a:lnTo>
                    <a:pt x="141" y="210"/>
                  </a:lnTo>
                  <a:lnTo>
                    <a:pt x="144" y="207"/>
                  </a:lnTo>
                  <a:lnTo>
                    <a:pt x="146" y="203"/>
                  </a:lnTo>
                  <a:lnTo>
                    <a:pt x="148" y="199"/>
                  </a:lnTo>
                  <a:lnTo>
                    <a:pt x="148" y="194"/>
                  </a:lnTo>
                  <a:lnTo>
                    <a:pt x="148" y="190"/>
                  </a:lnTo>
                  <a:lnTo>
                    <a:pt x="146" y="184"/>
                  </a:lnTo>
                  <a:lnTo>
                    <a:pt x="144" y="179"/>
                  </a:lnTo>
                  <a:lnTo>
                    <a:pt x="140" y="173"/>
                  </a:lnTo>
                  <a:lnTo>
                    <a:pt x="136" y="167"/>
                  </a:lnTo>
                  <a:lnTo>
                    <a:pt x="130" y="160"/>
                  </a:lnTo>
                  <a:lnTo>
                    <a:pt x="124" y="153"/>
                  </a:lnTo>
                  <a:lnTo>
                    <a:pt x="117" y="145"/>
                  </a:lnTo>
                  <a:lnTo>
                    <a:pt x="108" y="136"/>
                  </a:lnTo>
                  <a:lnTo>
                    <a:pt x="100" y="126"/>
                  </a:lnTo>
                  <a:lnTo>
                    <a:pt x="91" y="116"/>
                  </a:lnTo>
                  <a:lnTo>
                    <a:pt x="80" y="105"/>
                  </a:lnTo>
                  <a:lnTo>
                    <a:pt x="69" y="93"/>
                  </a:lnTo>
                  <a:lnTo>
                    <a:pt x="57" y="80"/>
                  </a:lnTo>
                  <a:lnTo>
                    <a:pt x="462" y="340"/>
                  </a:lnTo>
                  <a:lnTo>
                    <a:pt x="450" y="338"/>
                  </a:lnTo>
                  <a:lnTo>
                    <a:pt x="440" y="336"/>
                  </a:lnTo>
                  <a:lnTo>
                    <a:pt x="429" y="333"/>
                  </a:lnTo>
                  <a:lnTo>
                    <a:pt x="420" y="332"/>
                  </a:lnTo>
                  <a:lnTo>
                    <a:pt x="412" y="329"/>
                  </a:lnTo>
                  <a:lnTo>
                    <a:pt x="404" y="328"/>
                  </a:lnTo>
                  <a:lnTo>
                    <a:pt x="396" y="326"/>
                  </a:lnTo>
                  <a:lnTo>
                    <a:pt x="389" y="325"/>
                  </a:lnTo>
                  <a:lnTo>
                    <a:pt x="382" y="324"/>
                  </a:lnTo>
                  <a:lnTo>
                    <a:pt x="377" y="324"/>
                  </a:lnTo>
                  <a:lnTo>
                    <a:pt x="371" y="324"/>
                  </a:lnTo>
                  <a:lnTo>
                    <a:pt x="366" y="324"/>
                  </a:lnTo>
                  <a:lnTo>
                    <a:pt x="362" y="325"/>
                  </a:lnTo>
                  <a:lnTo>
                    <a:pt x="358" y="327"/>
                  </a:lnTo>
                  <a:lnTo>
                    <a:pt x="355" y="329"/>
                  </a:lnTo>
                  <a:lnTo>
                    <a:pt x="352" y="333"/>
                  </a:lnTo>
                  <a:lnTo>
                    <a:pt x="350" y="337"/>
                  </a:lnTo>
                  <a:lnTo>
                    <a:pt x="348" y="341"/>
                  </a:lnTo>
                  <a:lnTo>
                    <a:pt x="348" y="345"/>
                  </a:lnTo>
                  <a:lnTo>
                    <a:pt x="348" y="349"/>
                  </a:lnTo>
                  <a:lnTo>
                    <a:pt x="349" y="354"/>
                  </a:lnTo>
                  <a:lnTo>
                    <a:pt x="351" y="358"/>
                  </a:lnTo>
                  <a:lnTo>
                    <a:pt x="354" y="363"/>
                  </a:lnTo>
                  <a:lnTo>
                    <a:pt x="358" y="368"/>
                  </a:lnTo>
                  <a:lnTo>
                    <a:pt x="362" y="375"/>
                  </a:lnTo>
                  <a:lnTo>
                    <a:pt x="367" y="381"/>
                  </a:lnTo>
                  <a:lnTo>
                    <a:pt x="372" y="389"/>
                  </a:lnTo>
                  <a:lnTo>
                    <a:pt x="378" y="397"/>
                  </a:lnTo>
                  <a:lnTo>
                    <a:pt x="385" y="405"/>
                  </a:lnTo>
                  <a:lnTo>
                    <a:pt x="393" y="415"/>
                  </a:lnTo>
                  <a:lnTo>
                    <a:pt x="401" y="425"/>
                  </a:lnTo>
                  <a:lnTo>
                    <a:pt x="410" y="436"/>
                  </a:lnTo>
                  <a:lnTo>
                    <a:pt x="398" y="424"/>
                  </a:lnTo>
                  <a:lnTo>
                    <a:pt x="387" y="412"/>
                  </a:lnTo>
                  <a:lnTo>
                    <a:pt x="377" y="401"/>
                  </a:lnTo>
                  <a:lnTo>
                    <a:pt x="368" y="391"/>
                  </a:lnTo>
                  <a:lnTo>
                    <a:pt x="359" y="382"/>
                  </a:lnTo>
                  <a:lnTo>
                    <a:pt x="351" y="373"/>
                  </a:lnTo>
                  <a:lnTo>
                    <a:pt x="344" y="366"/>
                  </a:lnTo>
                  <a:lnTo>
                    <a:pt x="338" y="358"/>
                  </a:lnTo>
                  <a:lnTo>
                    <a:pt x="333" y="352"/>
                  </a:lnTo>
                  <a:lnTo>
                    <a:pt x="328" y="345"/>
                  </a:lnTo>
                  <a:lnTo>
                    <a:pt x="325" y="340"/>
                  </a:lnTo>
                  <a:lnTo>
                    <a:pt x="322" y="335"/>
                  </a:lnTo>
                  <a:lnTo>
                    <a:pt x="321" y="330"/>
                  </a:lnTo>
                  <a:lnTo>
                    <a:pt x="320" y="325"/>
                  </a:lnTo>
                  <a:lnTo>
                    <a:pt x="320" y="321"/>
                  </a:lnTo>
                  <a:lnTo>
                    <a:pt x="322" y="316"/>
                  </a:lnTo>
                  <a:lnTo>
                    <a:pt x="325" y="313"/>
                  </a:lnTo>
                  <a:lnTo>
                    <a:pt x="328" y="310"/>
                  </a:lnTo>
                  <a:lnTo>
                    <a:pt x="332" y="308"/>
                  </a:lnTo>
                  <a:lnTo>
                    <a:pt x="336" y="307"/>
                  </a:lnTo>
                  <a:lnTo>
                    <a:pt x="342" y="306"/>
                  </a:lnTo>
                  <a:lnTo>
                    <a:pt x="348" y="307"/>
                  </a:lnTo>
                  <a:lnTo>
                    <a:pt x="355" y="308"/>
                  </a:lnTo>
                  <a:lnTo>
                    <a:pt x="363" y="310"/>
                  </a:lnTo>
                  <a:lnTo>
                    <a:pt x="373" y="312"/>
                  </a:lnTo>
                  <a:lnTo>
                    <a:pt x="382" y="315"/>
                  </a:lnTo>
                  <a:lnTo>
                    <a:pt x="393" y="318"/>
                  </a:lnTo>
                  <a:lnTo>
                    <a:pt x="405" y="322"/>
                  </a:lnTo>
                  <a:lnTo>
                    <a:pt x="417" y="326"/>
                  </a:lnTo>
                  <a:lnTo>
                    <a:pt x="431" y="331"/>
                  </a:lnTo>
                  <a:lnTo>
                    <a:pt x="446" y="335"/>
                  </a:lnTo>
                  <a:lnTo>
                    <a:pt x="462" y="340"/>
                  </a:lnTo>
                  <a:lnTo>
                    <a:pt x="0" y="202"/>
                  </a:lnTo>
                  <a:lnTo>
                    <a:pt x="11" y="206"/>
                  </a:lnTo>
                  <a:lnTo>
                    <a:pt x="22" y="211"/>
                  </a:lnTo>
                  <a:lnTo>
                    <a:pt x="31" y="215"/>
                  </a:lnTo>
                  <a:lnTo>
                    <a:pt x="40" y="218"/>
                  </a:lnTo>
                  <a:lnTo>
                    <a:pt x="49" y="222"/>
                  </a:lnTo>
                  <a:lnTo>
                    <a:pt x="57" y="225"/>
                  </a:lnTo>
                  <a:lnTo>
                    <a:pt x="64" y="228"/>
                  </a:lnTo>
                  <a:lnTo>
                    <a:pt x="71" y="230"/>
                  </a:lnTo>
                  <a:lnTo>
                    <a:pt x="77" y="233"/>
                  </a:lnTo>
                  <a:lnTo>
                    <a:pt x="82" y="236"/>
                  </a:lnTo>
                  <a:lnTo>
                    <a:pt x="87" y="239"/>
                  </a:lnTo>
                  <a:lnTo>
                    <a:pt x="91" y="243"/>
                  </a:lnTo>
                  <a:lnTo>
                    <a:pt x="94" y="246"/>
                  </a:lnTo>
                  <a:lnTo>
                    <a:pt x="96" y="249"/>
                  </a:lnTo>
                  <a:lnTo>
                    <a:pt x="98" y="253"/>
                  </a:lnTo>
                  <a:lnTo>
                    <a:pt x="99" y="258"/>
                  </a:lnTo>
                  <a:lnTo>
                    <a:pt x="99" y="263"/>
                  </a:lnTo>
                  <a:lnTo>
                    <a:pt x="99" y="267"/>
                  </a:lnTo>
                  <a:lnTo>
                    <a:pt x="97" y="270"/>
                  </a:lnTo>
                  <a:lnTo>
                    <a:pt x="95" y="274"/>
                  </a:lnTo>
                  <a:lnTo>
                    <a:pt x="92" y="277"/>
                  </a:lnTo>
                  <a:lnTo>
                    <a:pt x="88" y="280"/>
                  </a:lnTo>
                  <a:lnTo>
                    <a:pt x="84" y="283"/>
                  </a:lnTo>
                  <a:lnTo>
                    <a:pt x="78" y="286"/>
                  </a:lnTo>
                  <a:lnTo>
                    <a:pt x="72" y="289"/>
                  </a:lnTo>
                  <a:lnTo>
                    <a:pt x="65" y="291"/>
                  </a:lnTo>
                  <a:lnTo>
                    <a:pt x="56" y="295"/>
                  </a:lnTo>
                  <a:lnTo>
                    <a:pt x="48" y="298"/>
                  </a:lnTo>
                  <a:lnTo>
                    <a:pt x="37" y="302"/>
                  </a:lnTo>
                  <a:lnTo>
                    <a:pt x="26" y="306"/>
                  </a:lnTo>
                  <a:lnTo>
                    <a:pt x="14" y="310"/>
                  </a:lnTo>
                  <a:lnTo>
                    <a:pt x="1" y="316"/>
                  </a:lnTo>
                  <a:lnTo>
                    <a:pt x="18" y="311"/>
                  </a:lnTo>
                  <a:lnTo>
                    <a:pt x="32" y="306"/>
                  </a:lnTo>
                  <a:lnTo>
                    <a:pt x="46" y="303"/>
                  </a:lnTo>
                  <a:lnTo>
                    <a:pt x="59" y="299"/>
                  </a:lnTo>
                  <a:lnTo>
                    <a:pt x="71" y="296"/>
                  </a:lnTo>
                  <a:lnTo>
                    <a:pt x="81" y="293"/>
                  </a:lnTo>
                  <a:lnTo>
                    <a:pt x="91" y="290"/>
                  </a:lnTo>
                  <a:lnTo>
                    <a:pt x="100" y="287"/>
                  </a:lnTo>
                  <a:lnTo>
                    <a:pt x="107" y="285"/>
                  </a:lnTo>
                  <a:lnTo>
                    <a:pt x="114" y="282"/>
                  </a:lnTo>
                  <a:lnTo>
                    <a:pt x="119" y="279"/>
                  </a:lnTo>
                  <a:lnTo>
                    <a:pt x="124" y="275"/>
                  </a:lnTo>
                  <a:lnTo>
                    <a:pt x="127" y="272"/>
                  </a:lnTo>
                  <a:lnTo>
                    <a:pt x="130" y="268"/>
                  </a:lnTo>
                  <a:lnTo>
                    <a:pt x="131" y="264"/>
                  </a:lnTo>
                  <a:lnTo>
                    <a:pt x="132" y="259"/>
                  </a:lnTo>
                  <a:lnTo>
                    <a:pt x="131" y="255"/>
                  </a:lnTo>
                  <a:lnTo>
                    <a:pt x="130" y="251"/>
                  </a:lnTo>
                  <a:lnTo>
                    <a:pt x="127" y="247"/>
                  </a:lnTo>
                  <a:lnTo>
                    <a:pt x="123" y="243"/>
                  </a:lnTo>
                  <a:lnTo>
                    <a:pt x="119" y="240"/>
                  </a:lnTo>
                  <a:lnTo>
                    <a:pt x="113" y="237"/>
                  </a:lnTo>
                  <a:lnTo>
                    <a:pt x="107" y="234"/>
                  </a:lnTo>
                  <a:lnTo>
                    <a:pt x="99" y="231"/>
                  </a:lnTo>
                  <a:lnTo>
                    <a:pt x="90" y="228"/>
                  </a:lnTo>
                  <a:lnTo>
                    <a:pt x="80" y="225"/>
                  </a:lnTo>
                  <a:lnTo>
                    <a:pt x="70" y="222"/>
                  </a:lnTo>
                  <a:lnTo>
                    <a:pt x="58" y="218"/>
                  </a:lnTo>
                  <a:lnTo>
                    <a:pt x="45" y="215"/>
                  </a:lnTo>
                  <a:lnTo>
                    <a:pt x="31" y="211"/>
                  </a:lnTo>
                  <a:lnTo>
                    <a:pt x="16" y="206"/>
                  </a:lnTo>
                  <a:lnTo>
                    <a:pt x="0" y="202"/>
                  </a:lnTo>
                  <a:lnTo>
                    <a:pt x="467" y="202"/>
                  </a:lnTo>
                  <a:lnTo>
                    <a:pt x="456" y="206"/>
                  </a:lnTo>
                  <a:lnTo>
                    <a:pt x="446" y="211"/>
                  </a:lnTo>
                  <a:lnTo>
                    <a:pt x="436" y="215"/>
                  </a:lnTo>
                  <a:lnTo>
                    <a:pt x="427" y="218"/>
                  </a:lnTo>
                  <a:lnTo>
                    <a:pt x="419" y="222"/>
                  </a:lnTo>
                  <a:lnTo>
                    <a:pt x="411" y="225"/>
                  </a:lnTo>
                  <a:lnTo>
                    <a:pt x="404" y="228"/>
                  </a:lnTo>
                  <a:lnTo>
                    <a:pt x="397" y="230"/>
                  </a:lnTo>
                  <a:lnTo>
                    <a:pt x="392" y="233"/>
                  </a:lnTo>
                  <a:lnTo>
                    <a:pt x="386" y="236"/>
                  </a:lnTo>
                  <a:lnTo>
                    <a:pt x="381" y="239"/>
                  </a:lnTo>
                  <a:lnTo>
                    <a:pt x="377" y="243"/>
                  </a:lnTo>
                  <a:lnTo>
                    <a:pt x="374" y="246"/>
                  </a:lnTo>
                  <a:lnTo>
                    <a:pt x="371" y="249"/>
                  </a:lnTo>
                  <a:lnTo>
                    <a:pt x="370" y="253"/>
                  </a:lnTo>
                  <a:lnTo>
                    <a:pt x="369" y="258"/>
                  </a:lnTo>
                  <a:lnTo>
                    <a:pt x="369" y="263"/>
                  </a:lnTo>
                  <a:lnTo>
                    <a:pt x="369" y="267"/>
                  </a:lnTo>
                  <a:lnTo>
                    <a:pt x="370" y="270"/>
                  </a:lnTo>
                  <a:lnTo>
                    <a:pt x="373" y="274"/>
                  </a:lnTo>
                  <a:lnTo>
                    <a:pt x="375" y="277"/>
                  </a:lnTo>
                  <a:lnTo>
                    <a:pt x="379" y="280"/>
                  </a:lnTo>
                  <a:lnTo>
                    <a:pt x="384" y="283"/>
                  </a:lnTo>
                  <a:lnTo>
                    <a:pt x="390" y="286"/>
                  </a:lnTo>
                  <a:lnTo>
                    <a:pt x="396" y="289"/>
                  </a:lnTo>
                  <a:lnTo>
                    <a:pt x="403" y="291"/>
                  </a:lnTo>
                  <a:lnTo>
                    <a:pt x="412" y="295"/>
                  </a:lnTo>
                  <a:lnTo>
                    <a:pt x="420" y="298"/>
                  </a:lnTo>
                  <a:lnTo>
                    <a:pt x="431" y="302"/>
                  </a:lnTo>
                  <a:lnTo>
                    <a:pt x="442" y="306"/>
                  </a:lnTo>
                  <a:lnTo>
                    <a:pt x="454" y="310"/>
                  </a:lnTo>
                  <a:lnTo>
                    <a:pt x="466" y="316"/>
                  </a:lnTo>
                  <a:lnTo>
                    <a:pt x="450" y="311"/>
                  </a:lnTo>
                  <a:lnTo>
                    <a:pt x="436" y="306"/>
                  </a:lnTo>
                  <a:lnTo>
                    <a:pt x="422" y="303"/>
                  </a:lnTo>
                  <a:lnTo>
                    <a:pt x="409" y="299"/>
                  </a:lnTo>
                  <a:lnTo>
                    <a:pt x="397" y="296"/>
                  </a:lnTo>
                  <a:lnTo>
                    <a:pt x="386" y="293"/>
                  </a:lnTo>
                  <a:lnTo>
                    <a:pt x="377" y="290"/>
                  </a:lnTo>
                  <a:lnTo>
                    <a:pt x="368" y="287"/>
                  </a:lnTo>
                  <a:lnTo>
                    <a:pt x="360" y="285"/>
                  </a:lnTo>
                  <a:lnTo>
                    <a:pt x="354" y="282"/>
                  </a:lnTo>
                  <a:lnTo>
                    <a:pt x="348" y="279"/>
                  </a:lnTo>
                  <a:lnTo>
                    <a:pt x="343" y="275"/>
                  </a:lnTo>
                  <a:lnTo>
                    <a:pt x="340" y="272"/>
                  </a:lnTo>
                  <a:lnTo>
                    <a:pt x="337" y="268"/>
                  </a:lnTo>
                  <a:lnTo>
                    <a:pt x="336" y="264"/>
                  </a:lnTo>
                  <a:lnTo>
                    <a:pt x="335" y="259"/>
                  </a:lnTo>
                  <a:lnTo>
                    <a:pt x="336" y="255"/>
                  </a:lnTo>
                  <a:lnTo>
                    <a:pt x="337" y="251"/>
                  </a:lnTo>
                  <a:lnTo>
                    <a:pt x="340" y="247"/>
                  </a:lnTo>
                  <a:lnTo>
                    <a:pt x="344" y="243"/>
                  </a:lnTo>
                  <a:lnTo>
                    <a:pt x="348" y="240"/>
                  </a:lnTo>
                  <a:lnTo>
                    <a:pt x="354" y="237"/>
                  </a:lnTo>
                  <a:lnTo>
                    <a:pt x="361" y="234"/>
                  </a:lnTo>
                  <a:lnTo>
                    <a:pt x="369" y="231"/>
                  </a:lnTo>
                  <a:lnTo>
                    <a:pt x="377" y="228"/>
                  </a:lnTo>
                  <a:lnTo>
                    <a:pt x="387" y="225"/>
                  </a:lnTo>
                  <a:lnTo>
                    <a:pt x="398" y="222"/>
                  </a:lnTo>
                  <a:lnTo>
                    <a:pt x="409" y="218"/>
                  </a:lnTo>
                  <a:lnTo>
                    <a:pt x="423" y="215"/>
                  </a:lnTo>
                  <a:lnTo>
                    <a:pt x="436" y="211"/>
                  </a:lnTo>
                  <a:lnTo>
                    <a:pt x="451" y="206"/>
                  </a:lnTo>
                  <a:lnTo>
                    <a:pt x="467" y="202"/>
                  </a:lnTo>
                  <a:lnTo>
                    <a:pt x="6" y="340"/>
                  </a:lnTo>
                  <a:lnTo>
                    <a:pt x="18" y="338"/>
                  </a:lnTo>
                  <a:lnTo>
                    <a:pt x="28" y="336"/>
                  </a:lnTo>
                  <a:lnTo>
                    <a:pt x="38" y="333"/>
                  </a:lnTo>
                  <a:lnTo>
                    <a:pt x="48" y="332"/>
                  </a:lnTo>
                  <a:lnTo>
                    <a:pt x="56" y="329"/>
                  </a:lnTo>
                  <a:lnTo>
                    <a:pt x="65" y="328"/>
                  </a:lnTo>
                  <a:lnTo>
                    <a:pt x="72" y="326"/>
                  </a:lnTo>
                  <a:lnTo>
                    <a:pt x="79" y="325"/>
                  </a:lnTo>
                  <a:lnTo>
                    <a:pt x="85" y="324"/>
                  </a:lnTo>
                  <a:lnTo>
                    <a:pt x="91" y="324"/>
                  </a:lnTo>
                  <a:lnTo>
                    <a:pt x="97" y="324"/>
                  </a:lnTo>
                  <a:lnTo>
                    <a:pt x="102" y="324"/>
                  </a:lnTo>
                  <a:lnTo>
                    <a:pt x="106" y="325"/>
                  </a:lnTo>
                  <a:lnTo>
                    <a:pt x="110" y="327"/>
                  </a:lnTo>
                  <a:lnTo>
                    <a:pt x="113" y="329"/>
                  </a:lnTo>
                  <a:lnTo>
                    <a:pt x="116" y="333"/>
                  </a:lnTo>
                  <a:lnTo>
                    <a:pt x="118" y="337"/>
                  </a:lnTo>
                  <a:lnTo>
                    <a:pt x="119" y="341"/>
                  </a:lnTo>
                  <a:lnTo>
                    <a:pt x="120" y="345"/>
                  </a:lnTo>
                  <a:lnTo>
                    <a:pt x="120" y="349"/>
                  </a:lnTo>
                  <a:lnTo>
                    <a:pt x="119" y="354"/>
                  </a:lnTo>
                  <a:lnTo>
                    <a:pt x="117" y="358"/>
                  </a:lnTo>
                  <a:lnTo>
                    <a:pt x="114" y="363"/>
                  </a:lnTo>
                  <a:lnTo>
                    <a:pt x="111" y="368"/>
                  </a:lnTo>
                  <a:lnTo>
                    <a:pt x="106" y="375"/>
                  </a:lnTo>
                  <a:lnTo>
                    <a:pt x="102" y="381"/>
                  </a:lnTo>
                  <a:lnTo>
                    <a:pt x="96" y="389"/>
                  </a:lnTo>
                  <a:lnTo>
                    <a:pt x="89" y="397"/>
                  </a:lnTo>
                  <a:lnTo>
                    <a:pt x="83" y="405"/>
                  </a:lnTo>
                  <a:lnTo>
                    <a:pt x="75" y="415"/>
                  </a:lnTo>
                  <a:lnTo>
                    <a:pt x="67" y="425"/>
                  </a:lnTo>
                  <a:lnTo>
                    <a:pt x="58" y="437"/>
                  </a:lnTo>
                  <a:lnTo>
                    <a:pt x="70" y="424"/>
                  </a:lnTo>
                  <a:lnTo>
                    <a:pt x="81" y="412"/>
                  </a:lnTo>
                  <a:lnTo>
                    <a:pt x="91" y="401"/>
                  </a:lnTo>
                  <a:lnTo>
                    <a:pt x="100" y="391"/>
                  </a:lnTo>
                  <a:lnTo>
                    <a:pt x="109" y="382"/>
                  </a:lnTo>
                  <a:lnTo>
                    <a:pt x="117" y="374"/>
                  </a:lnTo>
                  <a:lnTo>
                    <a:pt x="124" y="366"/>
                  </a:lnTo>
                  <a:lnTo>
                    <a:pt x="130" y="358"/>
                  </a:lnTo>
                  <a:lnTo>
                    <a:pt x="136" y="352"/>
                  </a:lnTo>
                  <a:lnTo>
                    <a:pt x="140" y="345"/>
                  </a:lnTo>
                  <a:lnTo>
                    <a:pt x="144" y="340"/>
                  </a:lnTo>
                  <a:lnTo>
                    <a:pt x="146" y="335"/>
                  </a:lnTo>
                  <a:lnTo>
                    <a:pt x="148" y="330"/>
                  </a:lnTo>
                  <a:lnTo>
                    <a:pt x="148" y="325"/>
                  </a:lnTo>
                  <a:lnTo>
                    <a:pt x="148" y="321"/>
                  </a:lnTo>
                  <a:lnTo>
                    <a:pt x="146" y="316"/>
                  </a:lnTo>
                  <a:lnTo>
                    <a:pt x="143" y="313"/>
                  </a:lnTo>
                  <a:lnTo>
                    <a:pt x="140" y="310"/>
                  </a:lnTo>
                  <a:lnTo>
                    <a:pt x="136" y="308"/>
                  </a:lnTo>
                  <a:lnTo>
                    <a:pt x="131" y="307"/>
                  </a:lnTo>
                  <a:lnTo>
                    <a:pt x="126" y="306"/>
                  </a:lnTo>
                  <a:lnTo>
                    <a:pt x="119" y="307"/>
                  </a:lnTo>
                  <a:lnTo>
                    <a:pt x="112" y="308"/>
                  </a:lnTo>
                  <a:lnTo>
                    <a:pt x="104" y="310"/>
                  </a:lnTo>
                  <a:lnTo>
                    <a:pt x="95" y="312"/>
                  </a:lnTo>
                  <a:lnTo>
                    <a:pt x="85" y="315"/>
                  </a:lnTo>
                  <a:lnTo>
                    <a:pt x="75" y="318"/>
                  </a:lnTo>
                  <a:lnTo>
                    <a:pt x="63" y="322"/>
                  </a:lnTo>
                  <a:lnTo>
                    <a:pt x="50" y="326"/>
                  </a:lnTo>
                  <a:lnTo>
                    <a:pt x="37" y="331"/>
                  </a:lnTo>
                  <a:lnTo>
                    <a:pt x="22" y="335"/>
                  </a:lnTo>
                  <a:lnTo>
                    <a:pt x="6" y="340"/>
                  </a:lnTo>
                  <a:lnTo>
                    <a:pt x="411" y="80"/>
                  </a:lnTo>
                  <a:lnTo>
                    <a:pt x="403" y="90"/>
                  </a:lnTo>
                  <a:lnTo>
                    <a:pt x="396" y="100"/>
                  </a:lnTo>
                  <a:lnTo>
                    <a:pt x="389" y="108"/>
                  </a:lnTo>
                  <a:lnTo>
                    <a:pt x="383" y="117"/>
                  </a:lnTo>
                  <a:lnTo>
                    <a:pt x="377" y="124"/>
                  </a:lnTo>
                  <a:lnTo>
                    <a:pt x="372" y="131"/>
                  </a:lnTo>
                  <a:lnTo>
                    <a:pt x="367" y="137"/>
                  </a:lnTo>
                  <a:lnTo>
                    <a:pt x="362" y="144"/>
                  </a:lnTo>
                  <a:lnTo>
                    <a:pt x="359" y="149"/>
                  </a:lnTo>
                  <a:lnTo>
                    <a:pt x="355" y="155"/>
                  </a:lnTo>
                  <a:lnTo>
                    <a:pt x="352" y="160"/>
                  </a:lnTo>
                  <a:lnTo>
                    <a:pt x="351" y="164"/>
                  </a:lnTo>
                  <a:lnTo>
                    <a:pt x="350" y="169"/>
                  </a:lnTo>
                  <a:lnTo>
                    <a:pt x="349" y="174"/>
                  </a:lnTo>
                  <a:lnTo>
                    <a:pt x="349" y="178"/>
                  </a:lnTo>
                  <a:lnTo>
                    <a:pt x="350" y="183"/>
                  </a:lnTo>
                  <a:lnTo>
                    <a:pt x="352" y="187"/>
                  </a:lnTo>
                  <a:lnTo>
                    <a:pt x="354" y="190"/>
                  </a:lnTo>
                  <a:lnTo>
                    <a:pt x="357" y="192"/>
                  </a:lnTo>
                  <a:lnTo>
                    <a:pt x="360" y="194"/>
                  </a:lnTo>
                  <a:lnTo>
                    <a:pt x="364" y="195"/>
                  </a:lnTo>
                  <a:lnTo>
                    <a:pt x="369" y="196"/>
                  </a:lnTo>
                  <a:lnTo>
                    <a:pt x="374" y="196"/>
                  </a:lnTo>
                  <a:lnTo>
                    <a:pt x="381" y="195"/>
                  </a:lnTo>
                  <a:lnTo>
                    <a:pt x="387" y="194"/>
                  </a:lnTo>
                  <a:lnTo>
                    <a:pt x="395" y="193"/>
                  </a:lnTo>
                  <a:lnTo>
                    <a:pt x="404" y="191"/>
                  </a:lnTo>
                  <a:lnTo>
                    <a:pt x="413" y="189"/>
                  </a:lnTo>
                  <a:lnTo>
                    <a:pt x="423" y="187"/>
                  </a:lnTo>
                  <a:lnTo>
                    <a:pt x="434" y="184"/>
                  </a:lnTo>
                  <a:lnTo>
                    <a:pt x="447" y="182"/>
                  </a:lnTo>
                  <a:lnTo>
                    <a:pt x="460" y="179"/>
                  </a:lnTo>
                  <a:lnTo>
                    <a:pt x="444" y="183"/>
                  </a:lnTo>
                  <a:lnTo>
                    <a:pt x="429" y="188"/>
                  </a:lnTo>
                  <a:lnTo>
                    <a:pt x="416" y="192"/>
                  </a:lnTo>
                  <a:lnTo>
                    <a:pt x="403" y="197"/>
                  </a:lnTo>
                  <a:lnTo>
                    <a:pt x="392" y="201"/>
                  </a:lnTo>
                  <a:lnTo>
                    <a:pt x="381" y="204"/>
                  </a:lnTo>
                  <a:lnTo>
                    <a:pt x="371" y="207"/>
                  </a:lnTo>
                  <a:lnTo>
                    <a:pt x="363" y="209"/>
                  </a:lnTo>
                  <a:lnTo>
                    <a:pt x="355" y="211"/>
                  </a:lnTo>
                  <a:lnTo>
                    <a:pt x="347" y="212"/>
                  </a:lnTo>
                  <a:lnTo>
                    <a:pt x="341" y="213"/>
                  </a:lnTo>
                  <a:lnTo>
                    <a:pt x="336" y="213"/>
                  </a:lnTo>
                  <a:lnTo>
                    <a:pt x="331" y="211"/>
                  </a:lnTo>
                  <a:lnTo>
                    <a:pt x="328" y="210"/>
                  </a:lnTo>
                  <a:lnTo>
                    <a:pt x="324" y="207"/>
                  </a:lnTo>
                  <a:lnTo>
                    <a:pt x="322" y="203"/>
                  </a:lnTo>
                  <a:lnTo>
                    <a:pt x="320" y="199"/>
                  </a:lnTo>
                  <a:lnTo>
                    <a:pt x="320" y="194"/>
                  </a:lnTo>
                  <a:lnTo>
                    <a:pt x="321" y="190"/>
                  </a:lnTo>
                  <a:lnTo>
                    <a:pt x="322" y="184"/>
                  </a:lnTo>
                  <a:lnTo>
                    <a:pt x="325" y="179"/>
                  </a:lnTo>
                  <a:lnTo>
                    <a:pt x="328" y="173"/>
                  </a:lnTo>
                  <a:lnTo>
                    <a:pt x="333" y="167"/>
                  </a:lnTo>
                  <a:lnTo>
                    <a:pt x="338" y="160"/>
                  </a:lnTo>
                  <a:lnTo>
                    <a:pt x="344" y="153"/>
                  </a:lnTo>
                  <a:lnTo>
                    <a:pt x="351" y="145"/>
                  </a:lnTo>
                  <a:lnTo>
                    <a:pt x="359" y="136"/>
                  </a:lnTo>
                  <a:lnTo>
                    <a:pt x="368" y="126"/>
                  </a:lnTo>
                  <a:lnTo>
                    <a:pt x="378" y="116"/>
                  </a:lnTo>
                  <a:lnTo>
                    <a:pt x="388" y="105"/>
                  </a:lnTo>
                  <a:lnTo>
                    <a:pt x="399" y="93"/>
                  </a:lnTo>
                  <a:lnTo>
                    <a:pt x="411" y="80"/>
                  </a:lnTo>
                  <a:lnTo>
                    <a:pt x="73" y="455"/>
                  </a:lnTo>
                  <a:lnTo>
                    <a:pt x="82" y="447"/>
                  </a:lnTo>
                  <a:lnTo>
                    <a:pt x="90" y="439"/>
                  </a:lnTo>
                  <a:lnTo>
                    <a:pt x="98" y="432"/>
                  </a:lnTo>
                  <a:lnTo>
                    <a:pt x="105" y="425"/>
                  </a:lnTo>
                  <a:lnTo>
                    <a:pt x="112" y="419"/>
                  </a:lnTo>
                  <a:lnTo>
                    <a:pt x="118" y="412"/>
                  </a:lnTo>
                  <a:lnTo>
                    <a:pt x="124" y="407"/>
                  </a:lnTo>
                  <a:lnTo>
                    <a:pt x="130" y="402"/>
                  </a:lnTo>
                  <a:lnTo>
                    <a:pt x="135" y="398"/>
                  </a:lnTo>
                  <a:lnTo>
                    <a:pt x="140" y="394"/>
                  </a:lnTo>
                  <a:lnTo>
                    <a:pt x="145" y="391"/>
                  </a:lnTo>
                  <a:lnTo>
                    <a:pt x="149" y="389"/>
                  </a:lnTo>
                  <a:lnTo>
                    <a:pt x="153" y="387"/>
                  </a:lnTo>
                  <a:lnTo>
                    <a:pt x="157" y="387"/>
                  </a:lnTo>
                  <a:lnTo>
                    <a:pt x="161" y="387"/>
                  </a:lnTo>
                  <a:lnTo>
                    <a:pt x="165" y="389"/>
                  </a:lnTo>
                  <a:lnTo>
                    <a:pt x="169" y="391"/>
                  </a:lnTo>
                  <a:lnTo>
                    <a:pt x="172" y="394"/>
                  </a:lnTo>
                  <a:lnTo>
                    <a:pt x="174" y="397"/>
                  </a:lnTo>
                  <a:lnTo>
                    <a:pt x="176" y="401"/>
                  </a:lnTo>
                  <a:lnTo>
                    <a:pt x="176" y="405"/>
                  </a:lnTo>
                  <a:lnTo>
                    <a:pt x="177" y="410"/>
                  </a:lnTo>
                  <a:lnTo>
                    <a:pt x="177" y="416"/>
                  </a:lnTo>
                  <a:lnTo>
                    <a:pt x="176" y="423"/>
                  </a:lnTo>
                  <a:lnTo>
                    <a:pt x="175" y="430"/>
                  </a:lnTo>
                  <a:lnTo>
                    <a:pt x="174" y="439"/>
                  </a:lnTo>
                  <a:lnTo>
                    <a:pt x="172" y="448"/>
                  </a:lnTo>
                  <a:lnTo>
                    <a:pt x="171" y="458"/>
                  </a:lnTo>
                  <a:lnTo>
                    <a:pt x="168" y="470"/>
                  </a:lnTo>
                  <a:lnTo>
                    <a:pt x="166" y="482"/>
                  </a:lnTo>
                  <a:lnTo>
                    <a:pt x="164" y="496"/>
                  </a:lnTo>
                  <a:lnTo>
                    <a:pt x="161" y="511"/>
                  </a:lnTo>
                  <a:lnTo>
                    <a:pt x="165" y="493"/>
                  </a:lnTo>
                  <a:lnTo>
                    <a:pt x="170" y="477"/>
                  </a:lnTo>
                  <a:lnTo>
                    <a:pt x="173" y="462"/>
                  </a:lnTo>
                  <a:lnTo>
                    <a:pt x="178" y="448"/>
                  </a:lnTo>
                  <a:lnTo>
                    <a:pt x="181" y="435"/>
                  </a:lnTo>
                  <a:lnTo>
                    <a:pt x="184" y="423"/>
                  </a:lnTo>
                  <a:lnTo>
                    <a:pt x="186" y="413"/>
                  </a:lnTo>
                  <a:lnTo>
                    <a:pt x="188" y="403"/>
                  </a:lnTo>
                  <a:lnTo>
                    <a:pt x="190" y="394"/>
                  </a:lnTo>
                  <a:lnTo>
                    <a:pt x="191" y="386"/>
                  </a:lnTo>
                  <a:lnTo>
                    <a:pt x="191" y="379"/>
                  </a:lnTo>
                  <a:lnTo>
                    <a:pt x="191" y="373"/>
                  </a:lnTo>
                  <a:lnTo>
                    <a:pt x="190" y="368"/>
                  </a:lnTo>
                  <a:lnTo>
                    <a:pt x="188" y="364"/>
                  </a:lnTo>
                  <a:lnTo>
                    <a:pt x="186" y="360"/>
                  </a:lnTo>
                  <a:lnTo>
                    <a:pt x="183" y="358"/>
                  </a:lnTo>
                  <a:lnTo>
                    <a:pt x="179" y="356"/>
                  </a:lnTo>
                  <a:lnTo>
                    <a:pt x="175" y="355"/>
                  </a:lnTo>
                  <a:lnTo>
                    <a:pt x="170" y="356"/>
                  </a:lnTo>
                  <a:lnTo>
                    <a:pt x="165" y="358"/>
                  </a:lnTo>
                  <a:lnTo>
                    <a:pt x="161" y="360"/>
                  </a:lnTo>
                  <a:lnTo>
                    <a:pt x="156" y="364"/>
                  </a:lnTo>
                  <a:lnTo>
                    <a:pt x="150" y="369"/>
                  </a:lnTo>
                  <a:lnTo>
                    <a:pt x="144" y="375"/>
                  </a:lnTo>
                  <a:lnTo>
                    <a:pt x="137" y="382"/>
                  </a:lnTo>
                  <a:lnTo>
                    <a:pt x="130" y="390"/>
                  </a:lnTo>
                  <a:lnTo>
                    <a:pt x="122" y="399"/>
                  </a:lnTo>
                  <a:lnTo>
                    <a:pt x="114" y="408"/>
                  </a:lnTo>
                  <a:lnTo>
                    <a:pt x="104" y="419"/>
                  </a:lnTo>
                  <a:lnTo>
                    <a:pt x="95" y="430"/>
                  </a:lnTo>
                  <a:lnTo>
                    <a:pt x="84" y="443"/>
                  </a:lnTo>
                  <a:lnTo>
                    <a:pt x="73" y="455"/>
                  </a:lnTo>
                  <a:lnTo>
                    <a:pt x="306" y="6"/>
                  </a:lnTo>
                  <a:lnTo>
                    <a:pt x="304" y="19"/>
                  </a:lnTo>
                  <a:lnTo>
                    <a:pt x="302" y="31"/>
                  </a:lnTo>
                  <a:lnTo>
                    <a:pt x="300" y="42"/>
                  </a:lnTo>
                  <a:lnTo>
                    <a:pt x="298" y="53"/>
                  </a:lnTo>
                  <a:lnTo>
                    <a:pt x="297" y="62"/>
                  </a:lnTo>
                  <a:lnTo>
                    <a:pt x="295" y="72"/>
                  </a:lnTo>
                  <a:lnTo>
                    <a:pt x="294" y="80"/>
                  </a:lnTo>
                  <a:lnTo>
                    <a:pt x="293" y="88"/>
                  </a:lnTo>
                  <a:lnTo>
                    <a:pt x="292" y="95"/>
                  </a:lnTo>
                  <a:lnTo>
                    <a:pt x="292" y="102"/>
                  </a:lnTo>
                  <a:lnTo>
                    <a:pt x="292" y="107"/>
                  </a:lnTo>
                  <a:lnTo>
                    <a:pt x="293" y="113"/>
                  </a:lnTo>
                  <a:lnTo>
                    <a:pt x="294" y="118"/>
                  </a:lnTo>
                  <a:lnTo>
                    <a:pt x="295" y="122"/>
                  </a:lnTo>
                  <a:lnTo>
                    <a:pt x="298" y="126"/>
                  </a:lnTo>
                  <a:lnTo>
                    <a:pt x="301" y="129"/>
                  </a:lnTo>
                  <a:lnTo>
                    <a:pt x="304" y="131"/>
                  </a:lnTo>
                  <a:lnTo>
                    <a:pt x="308" y="133"/>
                  </a:lnTo>
                  <a:lnTo>
                    <a:pt x="311" y="133"/>
                  </a:lnTo>
                  <a:lnTo>
                    <a:pt x="314" y="133"/>
                  </a:lnTo>
                  <a:lnTo>
                    <a:pt x="318" y="132"/>
                  </a:lnTo>
                  <a:lnTo>
                    <a:pt x="322" y="130"/>
                  </a:lnTo>
                  <a:lnTo>
                    <a:pt x="327" y="127"/>
                  </a:lnTo>
                  <a:lnTo>
                    <a:pt x="332" y="123"/>
                  </a:lnTo>
                  <a:lnTo>
                    <a:pt x="337" y="118"/>
                  </a:lnTo>
                  <a:lnTo>
                    <a:pt x="343" y="113"/>
                  </a:lnTo>
                  <a:lnTo>
                    <a:pt x="350" y="107"/>
                  </a:lnTo>
                  <a:lnTo>
                    <a:pt x="357" y="100"/>
                  </a:lnTo>
                  <a:lnTo>
                    <a:pt x="364" y="92"/>
                  </a:lnTo>
                  <a:lnTo>
                    <a:pt x="373" y="84"/>
                  </a:lnTo>
                  <a:lnTo>
                    <a:pt x="383" y="75"/>
                  </a:lnTo>
                  <a:lnTo>
                    <a:pt x="393" y="65"/>
                  </a:lnTo>
                  <a:lnTo>
                    <a:pt x="382" y="78"/>
                  </a:lnTo>
                  <a:lnTo>
                    <a:pt x="371" y="90"/>
                  </a:lnTo>
                  <a:lnTo>
                    <a:pt x="361" y="101"/>
                  </a:lnTo>
                  <a:lnTo>
                    <a:pt x="352" y="112"/>
                  </a:lnTo>
                  <a:lnTo>
                    <a:pt x="344" y="121"/>
                  </a:lnTo>
                  <a:lnTo>
                    <a:pt x="336" y="130"/>
                  </a:lnTo>
                  <a:lnTo>
                    <a:pt x="329" y="138"/>
                  </a:lnTo>
                  <a:lnTo>
                    <a:pt x="322" y="145"/>
                  </a:lnTo>
                  <a:lnTo>
                    <a:pt x="317" y="151"/>
                  </a:lnTo>
                  <a:lnTo>
                    <a:pt x="311" y="156"/>
                  </a:lnTo>
                  <a:lnTo>
                    <a:pt x="306" y="160"/>
                  </a:lnTo>
                  <a:lnTo>
                    <a:pt x="301" y="163"/>
                  </a:lnTo>
                  <a:lnTo>
                    <a:pt x="297" y="164"/>
                  </a:lnTo>
                  <a:lnTo>
                    <a:pt x="293" y="165"/>
                  </a:lnTo>
                  <a:lnTo>
                    <a:pt x="289" y="164"/>
                  </a:lnTo>
                  <a:lnTo>
                    <a:pt x="285" y="162"/>
                  </a:lnTo>
                  <a:lnTo>
                    <a:pt x="282" y="159"/>
                  </a:lnTo>
                  <a:lnTo>
                    <a:pt x="279" y="156"/>
                  </a:lnTo>
                  <a:lnTo>
                    <a:pt x="277" y="151"/>
                  </a:lnTo>
                  <a:lnTo>
                    <a:pt x="276" y="146"/>
                  </a:lnTo>
                  <a:lnTo>
                    <a:pt x="276" y="140"/>
                  </a:lnTo>
                  <a:lnTo>
                    <a:pt x="276" y="133"/>
                  </a:lnTo>
                  <a:lnTo>
                    <a:pt x="277" y="125"/>
                  </a:lnTo>
                  <a:lnTo>
                    <a:pt x="279" y="116"/>
                  </a:lnTo>
                  <a:lnTo>
                    <a:pt x="281" y="106"/>
                  </a:lnTo>
                  <a:lnTo>
                    <a:pt x="283" y="95"/>
                  </a:lnTo>
                  <a:lnTo>
                    <a:pt x="286" y="83"/>
                  </a:lnTo>
                  <a:lnTo>
                    <a:pt x="290" y="70"/>
                  </a:lnTo>
                  <a:lnTo>
                    <a:pt x="293" y="56"/>
                  </a:lnTo>
                  <a:lnTo>
                    <a:pt x="297" y="41"/>
                  </a:lnTo>
                  <a:lnTo>
                    <a:pt x="301" y="24"/>
                  </a:lnTo>
                  <a:lnTo>
                    <a:pt x="306" y="6"/>
                  </a:lnTo>
                  <a:lnTo>
                    <a:pt x="286" y="0"/>
                  </a:lnTo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" name="Freeform 548"/>
            <p:cNvSpPr>
              <a:spLocks/>
            </p:cNvSpPr>
            <p:nvPr/>
          </p:nvSpPr>
          <p:spPr bwMode="auto">
            <a:xfrm>
              <a:off x="2692" y="909"/>
              <a:ext cx="1009" cy="529"/>
            </a:xfrm>
            <a:custGeom>
              <a:avLst/>
              <a:gdLst>
                <a:gd name="T0" fmla="*/ 395 w 1009"/>
                <a:gd name="T1" fmla="*/ 66 h 529"/>
                <a:gd name="T2" fmla="*/ 354 w 1009"/>
                <a:gd name="T3" fmla="*/ 82 h 529"/>
                <a:gd name="T4" fmla="*/ 327 w 1009"/>
                <a:gd name="T5" fmla="*/ 114 h 529"/>
                <a:gd name="T6" fmla="*/ 315 w 1009"/>
                <a:gd name="T7" fmla="*/ 154 h 529"/>
                <a:gd name="T8" fmla="*/ 279 w 1009"/>
                <a:gd name="T9" fmla="*/ 158 h 529"/>
                <a:gd name="T10" fmla="*/ 243 w 1009"/>
                <a:gd name="T11" fmla="*/ 187 h 529"/>
                <a:gd name="T12" fmla="*/ 196 w 1009"/>
                <a:gd name="T13" fmla="*/ 205 h 529"/>
                <a:gd name="T14" fmla="*/ 168 w 1009"/>
                <a:gd name="T15" fmla="*/ 239 h 529"/>
                <a:gd name="T16" fmla="*/ 130 w 1009"/>
                <a:gd name="T17" fmla="*/ 241 h 529"/>
                <a:gd name="T18" fmla="*/ 85 w 1009"/>
                <a:gd name="T19" fmla="*/ 252 h 529"/>
                <a:gd name="T20" fmla="*/ 52 w 1009"/>
                <a:gd name="T21" fmla="*/ 285 h 529"/>
                <a:gd name="T22" fmla="*/ 36 w 1009"/>
                <a:gd name="T23" fmla="*/ 330 h 529"/>
                <a:gd name="T24" fmla="*/ 8 w 1009"/>
                <a:gd name="T25" fmla="*/ 376 h 529"/>
                <a:gd name="T26" fmla="*/ 1 w 1009"/>
                <a:gd name="T27" fmla="*/ 427 h 529"/>
                <a:gd name="T28" fmla="*/ 24 w 1009"/>
                <a:gd name="T29" fmla="*/ 469 h 529"/>
                <a:gd name="T30" fmla="*/ 74 w 1009"/>
                <a:gd name="T31" fmla="*/ 489 h 529"/>
                <a:gd name="T32" fmla="*/ 127 w 1009"/>
                <a:gd name="T33" fmla="*/ 520 h 529"/>
                <a:gd name="T34" fmla="*/ 195 w 1009"/>
                <a:gd name="T35" fmla="*/ 527 h 529"/>
                <a:gd name="T36" fmla="*/ 261 w 1009"/>
                <a:gd name="T37" fmla="*/ 507 h 529"/>
                <a:gd name="T38" fmla="*/ 303 w 1009"/>
                <a:gd name="T39" fmla="*/ 471 h 529"/>
                <a:gd name="T40" fmla="*/ 321 w 1009"/>
                <a:gd name="T41" fmla="*/ 483 h 529"/>
                <a:gd name="T42" fmla="*/ 350 w 1009"/>
                <a:gd name="T43" fmla="*/ 497 h 529"/>
                <a:gd name="T44" fmla="*/ 386 w 1009"/>
                <a:gd name="T45" fmla="*/ 490 h 529"/>
                <a:gd name="T46" fmla="*/ 416 w 1009"/>
                <a:gd name="T47" fmla="*/ 466 h 529"/>
                <a:gd name="T48" fmla="*/ 445 w 1009"/>
                <a:gd name="T49" fmla="*/ 472 h 529"/>
                <a:gd name="T50" fmla="*/ 480 w 1009"/>
                <a:gd name="T51" fmla="*/ 474 h 529"/>
                <a:gd name="T52" fmla="*/ 513 w 1009"/>
                <a:gd name="T53" fmla="*/ 460 h 529"/>
                <a:gd name="T54" fmla="*/ 537 w 1009"/>
                <a:gd name="T55" fmla="*/ 432 h 529"/>
                <a:gd name="T56" fmla="*/ 566 w 1009"/>
                <a:gd name="T57" fmla="*/ 458 h 529"/>
                <a:gd name="T58" fmla="*/ 617 w 1009"/>
                <a:gd name="T59" fmla="*/ 487 h 529"/>
                <a:gd name="T60" fmla="*/ 679 w 1009"/>
                <a:gd name="T61" fmla="*/ 488 h 529"/>
                <a:gd name="T62" fmla="*/ 741 w 1009"/>
                <a:gd name="T63" fmla="*/ 453 h 529"/>
                <a:gd name="T64" fmla="*/ 787 w 1009"/>
                <a:gd name="T65" fmla="*/ 440 h 529"/>
                <a:gd name="T66" fmla="*/ 812 w 1009"/>
                <a:gd name="T67" fmla="*/ 421 h 529"/>
                <a:gd name="T68" fmla="*/ 848 w 1009"/>
                <a:gd name="T69" fmla="*/ 432 h 529"/>
                <a:gd name="T70" fmla="*/ 898 w 1009"/>
                <a:gd name="T71" fmla="*/ 429 h 529"/>
                <a:gd name="T72" fmla="*/ 944 w 1009"/>
                <a:gd name="T73" fmla="*/ 398 h 529"/>
                <a:gd name="T74" fmla="*/ 970 w 1009"/>
                <a:gd name="T75" fmla="*/ 337 h 529"/>
                <a:gd name="T76" fmla="*/ 994 w 1009"/>
                <a:gd name="T77" fmla="*/ 300 h 529"/>
                <a:gd name="T78" fmla="*/ 1001 w 1009"/>
                <a:gd name="T79" fmla="*/ 252 h 529"/>
                <a:gd name="T80" fmla="*/ 1007 w 1009"/>
                <a:gd name="T81" fmla="*/ 195 h 529"/>
                <a:gd name="T82" fmla="*/ 1000 w 1009"/>
                <a:gd name="T83" fmla="*/ 137 h 529"/>
                <a:gd name="T84" fmla="*/ 971 w 1009"/>
                <a:gd name="T85" fmla="*/ 92 h 529"/>
                <a:gd name="T86" fmla="*/ 923 w 1009"/>
                <a:gd name="T87" fmla="*/ 73 h 529"/>
                <a:gd name="T88" fmla="*/ 883 w 1009"/>
                <a:gd name="T89" fmla="*/ 47 h 529"/>
                <a:gd name="T90" fmla="*/ 842 w 1009"/>
                <a:gd name="T91" fmla="*/ 50 h 529"/>
                <a:gd name="T92" fmla="*/ 801 w 1009"/>
                <a:gd name="T93" fmla="*/ 28 h 529"/>
                <a:gd name="T94" fmla="*/ 757 w 1009"/>
                <a:gd name="T95" fmla="*/ 8 h 529"/>
                <a:gd name="T96" fmla="*/ 712 w 1009"/>
                <a:gd name="T97" fmla="*/ 9 h 529"/>
                <a:gd name="T98" fmla="*/ 671 w 1009"/>
                <a:gd name="T99" fmla="*/ 31 h 529"/>
                <a:gd name="T100" fmla="*/ 620 w 1009"/>
                <a:gd name="T101" fmla="*/ 10 h 529"/>
                <a:gd name="T102" fmla="*/ 553 w 1009"/>
                <a:gd name="T103" fmla="*/ 0 h 529"/>
                <a:gd name="T104" fmla="*/ 488 w 1009"/>
                <a:gd name="T105" fmla="*/ 19 h 529"/>
                <a:gd name="T106" fmla="*/ 441 w 1009"/>
                <a:gd name="T107" fmla="*/ 57 h 5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09"/>
                <a:gd name="T163" fmla="*/ 0 h 529"/>
                <a:gd name="T164" fmla="*/ 1009 w 1009"/>
                <a:gd name="T165" fmla="*/ 529 h 5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09" h="529">
                  <a:moveTo>
                    <a:pt x="434" y="69"/>
                  </a:moveTo>
                  <a:lnTo>
                    <a:pt x="420" y="66"/>
                  </a:lnTo>
                  <a:lnTo>
                    <a:pt x="407" y="66"/>
                  </a:lnTo>
                  <a:lnTo>
                    <a:pt x="395" y="66"/>
                  </a:lnTo>
                  <a:lnTo>
                    <a:pt x="383" y="68"/>
                  </a:lnTo>
                  <a:lnTo>
                    <a:pt x="372" y="72"/>
                  </a:lnTo>
                  <a:lnTo>
                    <a:pt x="363" y="76"/>
                  </a:lnTo>
                  <a:lnTo>
                    <a:pt x="354" y="82"/>
                  </a:lnTo>
                  <a:lnTo>
                    <a:pt x="346" y="88"/>
                  </a:lnTo>
                  <a:lnTo>
                    <a:pt x="339" y="96"/>
                  </a:lnTo>
                  <a:lnTo>
                    <a:pt x="333" y="104"/>
                  </a:lnTo>
                  <a:lnTo>
                    <a:pt x="327" y="114"/>
                  </a:lnTo>
                  <a:lnTo>
                    <a:pt x="323" y="123"/>
                  </a:lnTo>
                  <a:lnTo>
                    <a:pt x="319" y="133"/>
                  </a:lnTo>
                  <a:lnTo>
                    <a:pt x="317" y="144"/>
                  </a:lnTo>
                  <a:lnTo>
                    <a:pt x="315" y="154"/>
                  </a:lnTo>
                  <a:lnTo>
                    <a:pt x="314" y="165"/>
                  </a:lnTo>
                  <a:lnTo>
                    <a:pt x="302" y="160"/>
                  </a:lnTo>
                  <a:lnTo>
                    <a:pt x="291" y="157"/>
                  </a:lnTo>
                  <a:lnTo>
                    <a:pt x="279" y="158"/>
                  </a:lnTo>
                  <a:lnTo>
                    <a:pt x="268" y="163"/>
                  </a:lnTo>
                  <a:lnTo>
                    <a:pt x="258" y="169"/>
                  </a:lnTo>
                  <a:lnTo>
                    <a:pt x="249" y="177"/>
                  </a:lnTo>
                  <a:lnTo>
                    <a:pt x="243" y="187"/>
                  </a:lnTo>
                  <a:lnTo>
                    <a:pt x="238" y="199"/>
                  </a:lnTo>
                  <a:lnTo>
                    <a:pt x="223" y="198"/>
                  </a:lnTo>
                  <a:lnTo>
                    <a:pt x="208" y="200"/>
                  </a:lnTo>
                  <a:lnTo>
                    <a:pt x="196" y="205"/>
                  </a:lnTo>
                  <a:lnTo>
                    <a:pt x="185" y="210"/>
                  </a:lnTo>
                  <a:lnTo>
                    <a:pt x="177" y="218"/>
                  </a:lnTo>
                  <a:lnTo>
                    <a:pt x="170" y="228"/>
                  </a:lnTo>
                  <a:lnTo>
                    <a:pt x="168" y="239"/>
                  </a:lnTo>
                  <a:lnTo>
                    <a:pt x="167" y="251"/>
                  </a:lnTo>
                  <a:lnTo>
                    <a:pt x="154" y="245"/>
                  </a:lnTo>
                  <a:lnTo>
                    <a:pt x="142" y="242"/>
                  </a:lnTo>
                  <a:lnTo>
                    <a:pt x="130" y="241"/>
                  </a:lnTo>
                  <a:lnTo>
                    <a:pt x="118" y="241"/>
                  </a:lnTo>
                  <a:lnTo>
                    <a:pt x="107" y="244"/>
                  </a:lnTo>
                  <a:lnTo>
                    <a:pt x="96" y="247"/>
                  </a:lnTo>
                  <a:lnTo>
                    <a:pt x="85" y="252"/>
                  </a:lnTo>
                  <a:lnTo>
                    <a:pt x="76" y="259"/>
                  </a:lnTo>
                  <a:lnTo>
                    <a:pt x="67" y="267"/>
                  </a:lnTo>
                  <a:lnTo>
                    <a:pt x="59" y="275"/>
                  </a:lnTo>
                  <a:lnTo>
                    <a:pt x="52" y="285"/>
                  </a:lnTo>
                  <a:lnTo>
                    <a:pt x="46" y="295"/>
                  </a:lnTo>
                  <a:lnTo>
                    <a:pt x="42" y="306"/>
                  </a:lnTo>
                  <a:lnTo>
                    <a:pt x="38" y="318"/>
                  </a:lnTo>
                  <a:lnTo>
                    <a:pt x="36" y="330"/>
                  </a:lnTo>
                  <a:lnTo>
                    <a:pt x="35" y="342"/>
                  </a:lnTo>
                  <a:lnTo>
                    <a:pt x="24" y="352"/>
                  </a:lnTo>
                  <a:lnTo>
                    <a:pt x="15" y="364"/>
                  </a:lnTo>
                  <a:lnTo>
                    <a:pt x="8" y="376"/>
                  </a:lnTo>
                  <a:lnTo>
                    <a:pt x="4" y="389"/>
                  </a:lnTo>
                  <a:lnTo>
                    <a:pt x="1" y="401"/>
                  </a:lnTo>
                  <a:lnTo>
                    <a:pt x="0" y="414"/>
                  </a:lnTo>
                  <a:lnTo>
                    <a:pt x="1" y="427"/>
                  </a:lnTo>
                  <a:lnTo>
                    <a:pt x="4" y="439"/>
                  </a:lnTo>
                  <a:lnTo>
                    <a:pt x="9" y="450"/>
                  </a:lnTo>
                  <a:lnTo>
                    <a:pt x="16" y="460"/>
                  </a:lnTo>
                  <a:lnTo>
                    <a:pt x="24" y="469"/>
                  </a:lnTo>
                  <a:lnTo>
                    <a:pt x="34" y="477"/>
                  </a:lnTo>
                  <a:lnTo>
                    <a:pt x="46" y="483"/>
                  </a:lnTo>
                  <a:lnTo>
                    <a:pt x="59" y="488"/>
                  </a:lnTo>
                  <a:lnTo>
                    <a:pt x="74" y="489"/>
                  </a:lnTo>
                  <a:lnTo>
                    <a:pt x="90" y="489"/>
                  </a:lnTo>
                  <a:lnTo>
                    <a:pt x="100" y="502"/>
                  </a:lnTo>
                  <a:lnTo>
                    <a:pt x="113" y="512"/>
                  </a:lnTo>
                  <a:lnTo>
                    <a:pt x="127" y="520"/>
                  </a:lnTo>
                  <a:lnTo>
                    <a:pt x="143" y="525"/>
                  </a:lnTo>
                  <a:lnTo>
                    <a:pt x="160" y="528"/>
                  </a:lnTo>
                  <a:lnTo>
                    <a:pt x="177" y="528"/>
                  </a:lnTo>
                  <a:lnTo>
                    <a:pt x="195" y="527"/>
                  </a:lnTo>
                  <a:lnTo>
                    <a:pt x="212" y="524"/>
                  </a:lnTo>
                  <a:lnTo>
                    <a:pt x="229" y="520"/>
                  </a:lnTo>
                  <a:lnTo>
                    <a:pt x="246" y="514"/>
                  </a:lnTo>
                  <a:lnTo>
                    <a:pt x="261" y="507"/>
                  </a:lnTo>
                  <a:lnTo>
                    <a:pt x="275" y="499"/>
                  </a:lnTo>
                  <a:lnTo>
                    <a:pt x="287" y="490"/>
                  </a:lnTo>
                  <a:lnTo>
                    <a:pt x="296" y="481"/>
                  </a:lnTo>
                  <a:lnTo>
                    <a:pt x="303" y="471"/>
                  </a:lnTo>
                  <a:lnTo>
                    <a:pt x="308" y="460"/>
                  </a:lnTo>
                  <a:lnTo>
                    <a:pt x="311" y="470"/>
                  </a:lnTo>
                  <a:lnTo>
                    <a:pt x="315" y="477"/>
                  </a:lnTo>
                  <a:lnTo>
                    <a:pt x="321" y="483"/>
                  </a:lnTo>
                  <a:lnTo>
                    <a:pt x="327" y="489"/>
                  </a:lnTo>
                  <a:lnTo>
                    <a:pt x="334" y="493"/>
                  </a:lnTo>
                  <a:lnTo>
                    <a:pt x="342" y="495"/>
                  </a:lnTo>
                  <a:lnTo>
                    <a:pt x="350" y="497"/>
                  </a:lnTo>
                  <a:lnTo>
                    <a:pt x="359" y="497"/>
                  </a:lnTo>
                  <a:lnTo>
                    <a:pt x="368" y="496"/>
                  </a:lnTo>
                  <a:lnTo>
                    <a:pt x="377" y="494"/>
                  </a:lnTo>
                  <a:lnTo>
                    <a:pt x="386" y="490"/>
                  </a:lnTo>
                  <a:lnTo>
                    <a:pt x="394" y="486"/>
                  </a:lnTo>
                  <a:lnTo>
                    <a:pt x="402" y="481"/>
                  </a:lnTo>
                  <a:lnTo>
                    <a:pt x="409" y="474"/>
                  </a:lnTo>
                  <a:lnTo>
                    <a:pt x="416" y="466"/>
                  </a:lnTo>
                  <a:lnTo>
                    <a:pt x="422" y="458"/>
                  </a:lnTo>
                  <a:lnTo>
                    <a:pt x="429" y="463"/>
                  </a:lnTo>
                  <a:lnTo>
                    <a:pt x="437" y="469"/>
                  </a:lnTo>
                  <a:lnTo>
                    <a:pt x="445" y="472"/>
                  </a:lnTo>
                  <a:lnTo>
                    <a:pt x="453" y="474"/>
                  </a:lnTo>
                  <a:lnTo>
                    <a:pt x="463" y="475"/>
                  </a:lnTo>
                  <a:lnTo>
                    <a:pt x="471" y="475"/>
                  </a:lnTo>
                  <a:lnTo>
                    <a:pt x="480" y="474"/>
                  </a:lnTo>
                  <a:lnTo>
                    <a:pt x="489" y="473"/>
                  </a:lnTo>
                  <a:lnTo>
                    <a:pt x="498" y="469"/>
                  </a:lnTo>
                  <a:lnTo>
                    <a:pt x="506" y="465"/>
                  </a:lnTo>
                  <a:lnTo>
                    <a:pt x="513" y="460"/>
                  </a:lnTo>
                  <a:lnTo>
                    <a:pt x="521" y="454"/>
                  </a:lnTo>
                  <a:lnTo>
                    <a:pt x="527" y="448"/>
                  </a:lnTo>
                  <a:lnTo>
                    <a:pt x="533" y="440"/>
                  </a:lnTo>
                  <a:lnTo>
                    <a:pt x="537" y="432"/>
                  </a:lnTo>
                  <a:lnTo>
                    <a:pt x="541" y="423"/>
                  </a:lnTo>
                  <a:lnTo>
                    <a:pt x="547" y="435"/>
                  </a:lnTo>
                  <a:lnTo>
                    <a:pt x="556" y="447"/>
                  </a:lnTo>
                  <a:lnTo>
                    <a:pt x="566" y="458"/>
                  </a:lnTo>
                  <a:lnTo>
                    <a:pt x="577" y="467"/>
                  </a:lnTo>
                  <a:lnTo>
                    <a:pt x="589" y="475"/>
                  </a:lnTo>
                  <a:lnTo>
                    <a:pt x="602" y="482"/>
                  </a:lnTo>
                  <a:lnTo>
                    <a:pt x="617" y="487"/>
                  </a:lnTo>
                  <a:lnTo>
                    <a:pt x="632" y="490"/>
                  </a:lnTo>
                  <a:lnTo>
                    <a:pt x="647" y="492"/>
                  </a:lnTo>
                  <a:lnTo>
                    <a:pt x="663" y="490"/>
                  </a:lnTo>
                  <a:lnTo>
                    <a:pt x="679" y="488"/>
                  </a:lnTo>
                  <a:lnTo>
                    <a:pt x="695" y="483"/>
                  </a:lnTo>
                  <a:lnTo>
                    <a:pt x="711" y="475"/>
                  </a:lnTo>
                  <a:lnTo>
                    <a:pt x="726" y="465"/>
                  </a:lnTo>
                  <a:lnTo>
                    <a:pt x="741" y="453"/>
                  </a:lnTo>
                  <a:lnTo>
                    <a:pt x="755" y="437"/>
                  </a:lnTo>
                  <a:lnTo>
                    <a:pt x="767" y="440"/>
                  </a:lnTo>
                  <a:lnTo>
                    <a:pt x="777" y="441"/>
                  </a:lnTo>
                  <a:lnTo>
                    <a:pt x="787" y="440"/>
                  </a:lnTo>
                  <a:lnTo>
                    <a:pt x="795" y="437"/>
                  </a:lnTo>
                  <a:lnTo>
                    <a:pt x="801" y="433"/>
                  </a:lnTo>
                  <a:lnTo>
                    <a:pt x="807" y="428"/>
                  </a:lnTo>
                  <a:lnTo>
                    <a:pt x="812" y="421"/>
                  </a:lnTo>
                  <a:lnTo>
                    <a:pt x="815" y="414"/>
                  </a:lnTo>
                  <a:lnTo>
                    <a:pt x="825" y="422"/>
                  </a:lnTo>
                  <a:lnTo>
                    <a:pt x="836" y="428"/>
                  </a:lnTo>
                  <a:lnTo>
                    <a:pt x="848" y="432"/>
                  </a:lnTo>
                  <a:lnTo>
                    <a:pt x="860" y="434"/>
                  </a:lnTo>
                  <a:lnTo>
                    <a:pt x="873" y="434"/>
                  </a:lnTo>
                  <a:lnTo>
                    <a:pt x="885" y="433"/>
                  </a:lnTo>
                  <a:lnTo>
                    <a:pt x="898" y="429"/>
                  </a:lnTo>
                  <a:lnTo>
                    <a:pt x="911" y="424"/>
                  </a:lnTo>
                  <a:lnTo>
                    <a:pt x="923" y="417"/>
                  </a:lnTo>
                  <a:lnTo>
                    <a:pt x="934" y="408"/>
                  </a:lnTo>
                  <a:lnTo>
                    <a:pt x="944" y="398"/>
                  </a:lnTo>
                  <a:lnTo>
                    <a:pt x="953" y="385"/>
                  </a:lnTo>
                  <a:lnTo>
                    <a:pt x="960" y="371"/>
                  </a:lnTo>
                  <a:lnTo>
                    <a:pt x="966" y="355"/>
                  </a:lnTo>
                  <a:lnTo>
                    <a:pt x="970" y="337"/>
                  </a:lnTo>
                  <a:lnTo>
                    <a:pt x="971" y="318"/>
                  </a:lnTo>
                  <a:lnTo>
                    <a:pt x="980" y="316"/>
                  </a:lnTo>
                  <a:lnTo>
                    <a:pt x="987" y="309"/>
                  </a:lnTo>
                  <a:lnTo>
                    <a:pt x="994" y="300"/>
                  </a:lnTo>
                  <a:lnTo>
                    <a:pt x="999" y="289"/>
                  </a:lnTo>
                  <a:lnTo>
                    <a:pt x="1002" y="277"/>
                  </a:lnTo>
                  <a:lnTo>
                    <a:pt x="1002" y="264"/>
                  </a:lnTo>
                  <a:lnTo>
                    <a:pt x="1001" y="252"/>
                  </a:lnTo>
                  <a:lnTo>
                    <a:pt x="997" y="240"/>
                  </a:lnTo>
                  <a:lnTo>
                    <a:pt x="1002" y="225"/>
                  </a:lnTo>
                  <a:lnTo>
                    <a:pt x="1006" y="210"/>
                  </a:lnTo>
                  <a:lnTo>
                    <a:pt x="1007" y="195"/>
                  </a:lnTo>
                  <a:lnTo>
                    <a:pt x="1008" y="180"/>
                  </a:lnTo>
                  <a:lnTo>
                    <a:pt x="1007" y="165"/>
                  </a:lnTo>
                  <a:lnTo>
                    <a:pt x="1004" y="151"/>
                  </a:lnTo>
                  <a:lnTo>
                    <a:pt x="1000" y="137"/>
                  </a:lnTo>
                  <a:lnTo>
                    <a:pt x="995" y="124"/>
                  </a:lnTo>
                  <a:lnTo>
                    <a:pt x="988" y="112"/>
                  </a:lnTo>
                  <a:lnTo>
                    <a:pt x="980" y="102"/>
                  </a:lnTo>
                  <a:lnTo>
                    <a:pt x="971" y="92"/>
                  </a:lnTo>
                  <a:lnTo>
                    <a:pt x="961" y="84"/>
                  </a:lnTo>
                  <a:lnTo>
                    <a:pt x="949" y="79"/>
                  </a:lnTo>
                  <a:lnTo>
                    <a:pt x="937" y="75"/>
                  </a:lnTo>
                  <a:lnTo>
                    <a:pt x="923" y="73"/>
                  </a:lnTo>
                  <a:lnTo>
                    <a:pt x="909" y="74"/>
                  </a:lnTo>
                  <a:lnTo>
                    <a:pt x="901" y="62"/>
                  </a:lnTo>
                  <a:lnTo>
                    <a:pt x="892" y="53"/>
                  </a:lnTo>
                  <a:lnTo>
                    <a:pt x="883" y="47"/>
                  </a:lnTo>
                  <a:lnTo>
                    <a:pt x="873" y="43"/>
                  </a:lnTo>
                  <a:lnTo>
                    <a:pt x="864" y="43"/>
                  </a:lnTo>
                  <a:lnTo>
                    <a:pt x="853" y="45"/>
                  </a:lnTo>
                  <a:lnTo>
                    <a:pt x="842" y="50"/>
                  </a:lnTo>
                  <a:lnTo>
                    <a:pt x="831" y="58"/>
                  </a:lnTo>
                  <a:lnTo>
                    <a:pt x="822" y="46"/>
                  </a:lnTo>
                  <a:lnTo>
                    <a:pt x="812" y="37"/>
                  </a:lnTo>
                  <a:lnTo>
                    <a:pt x="801" y="28"/>
                  </a:lnTo>
                  <a:lnTo>
                    <a:pt x="791" y="20"/>
                  </a:lnTo>
                  <a:lnTo>
                    <a:pt x="780" y="15"/>
                  </a:lnTo>
                  <a:lnTo>
                    <a:pt x="769" y="11"/>
                  </a:lnTo>
                  <a:lnTo>
                    <a:pt x="757" y="8"/>
                  </a:lnTo>
                  <a:lnTo>
                    <a:pt x="746" y="6"/>
                  </a:lnTo>
                  <a:lnTo>
                    <a:pt x="735" y="5"/>
                  </a:lnTo>
                  <a:lnTo>
                    <a:pt x="724" y="7"/>
                  </a:lnTo>
                  <a:lnTo>
                    <a:pt x="712" y="9"/>
                  </a:lnTo>
                  <a:lnTo>
                    <a:pt x="701" y="13"/>
                  </a:lnTo>
                  <a:lnTo>
                    <a:pt x="691" y="18"/>
                  </a:lnTo>
                  <a:lnTo>
                    <a:pt x="681" y="24"/>
                  </a:lnTo>
                  <a:lnTo>
                    <a:pt x="671" y="31"/>
                  </a:lnTo>
                  <a:lnTo>
                    <a:pt x="661" y="40"/>
                  </a:lnTo>
                  <a:lnTo>
                    <a:pt x="649" y="27"/>
                  </a:lnTo>
                  <a:lnTo>
                    <a:pt x="635" y="18"/>
                  </a:lnTo>
                  <a:lnTo>
                    <a:pt x="620" y="10"/>
                  </a:lnTo>
                  <a:lnTo>
                    <a:pt x="604" y="4"/>
                  </a:lnTo>
                  <a:lnTo>
                    <a:pt x="587" y="1"/>
                  </a:lnTo>
                  <a:lnTo>
                    <a:pt x="570" y="0"/>
                  </a:lnTo>
                  <a:lnTo>
                    <a:pt x="553" y="0"/>
                  </a:lnTo>
                  <a:lnTo>
                    <a:pt x="536" y="3"/>
                  </a:lnTo>
                  <a:lnTo>
                    <a:pt x="520" y="6"/>
                  </a:lnTo>
                  <a:lnTo>
                    <a:pt x="504" y="12"/>
                  </a:lnTo>
                  <a:lnTo>
                    <a:pt x="488" y="19"/>
                  </a:lnTo>
                  <a:lnTo>
                    <a:pt x="474" y="27"/>
                  </a:lnTo>
                  <a:lnTo>
                    <a:pt x="462" y="36"/>
                  </a:lnTo>
                  <a:lnTo>
                    <a:pt x="451" y="46"/>
                  </a:lnTo>
                  <a:lnTo>
                    <a:pt x="441" y="57"/>
                  </a:lnTo>
                  <a:lnTo>
                    <a:pt x="434" y="6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2" name="Freeform 549"/>
            <p:cNvSpPr>
              <a:spLocks/>
            </p:cNvSpPr>
            <p:nvPr/>
          </p:nvSpPr>
          <p:spPr bwMode="auto">
            <a:xfrm>
              <a:off x="3003" y="972"/>
              <a:ext cx="125" cy="105"/>
            </a:xfrm>
            <a:custGeom>
              <a:avLst/>
              <a:gdLst>
                <a:gd name="T0" fmla="*/ 2 w 125"/>
                <a:gd name="T1" fmla="*/ 104 h 105"/>
                <a:gd name="T2" fmla="*/ 6 w 125"/>
                <a:gd name="T3" fmla="*/ 102 h 105"/>
                <a:gd name="T4" fmla="*/ 7 w 125"/>
                <a:gd name="T5" fmla="*/ 91 h 105"/>
                <a:gd name="T6" fmla="*/ 8 w 125"/>
                <a:gd name="T7" fmla="*/ 81 h 105"/>
                <a:gd name="T8" fmla="*/ 11 w 125"/>
                <a:gd name="T9" fmla="*/ 71 h 105"/>
                <a:gd name="T10" fmla="*/ 14 w 125"/>
                <a:gd name="T11" fmla="*/ 61 h 105"/>
                <a:gd name="T12" fmla="*/ 19 w 125"/>
                <a:gd name="T13" fmla="*/ 52 h 105"/>
                <a:gd name="T14" fmla="*/ 24 w 125"/>
                <a:gd name="T15" fmla="*/ 43 h 105"/>
                <a:gd name="T16" fmla="*/ 30 w 125"/>
                <a:gd name="T17" fmla="*/ 35 h 105"/>
                <a:gd name="T18" fmla="*/ 37 w 125"/>
                <a:gd name="T19" fmla="*/ 28 h 105"/>
                <a:gd name="T20" fmla="*/ 44 w 125"/>
                <a:gd name="T21" fmla="*/ 21 h 105"/>
                <a:gd name="T22" fmla="*/ 53 w 125"/>
                <a:gd name="T23" fmla="*/ 16 h 105"/>
                <a:gd name="T24" fmla="*/ 62 w 125"/>
                <a:gd name="T25" fmla="*/ 12 h 105"/>
                <a:gd name="T26" fmla="*/ 73 w 125"/>
                <a:gd name="T27" fmla="*/ 8 h 105"/>
                <a:gd name="T28" fmla="*/ 84 w 125"/>
                <a:gd name="T29" fmla="*/ 6 h 105"/>
                <a:gd name="T30" fmla="*/ 96 w 125"/>
                <a:gd name="T31" fmla="*/ 6 h 105"/>
                <a:gd name="T32" fmla="*/ 109 w 125"/>
                <a:gd name="T33" fmla="*/ 6 h 105"/>
                <a:gd name="T34" fmla="*/ 123 w 125"/>
                <a:gd name="T35" fmla="*/ 9 h 105"/>
                <a:gd name="T36" fmla="*/ 124 w 125"/>
                <a:gd name="T37" fmla="*/ 3 h 105"/>
                <a:gd name="T38" fmla="*/ 110 w 125"/>
                <a:gd name="T39" fmla="*/ 1 h 105"/>
                <a:gd name="T40" fmla="*/ 96 w 125"/>
                <a:gd name="T41" fmla="*/ 0 h 105"/>
                <a:gd name="T42" fmla="*/ 84 w 125"/>
                <a:gd name="T43" fmla="*/ 1 h 105"/>
                <a:gd name="T44" fmla="*/ 72 w 125"/>
                <a:gd name="T45" fmla="*/ 2 h 105"/>
                <a:gd name="T46" fmla="*/ 60 w 125"/>
                <a:gd name="T47" fmla="*/ 6 h 105"/>
                <a:gd name="T48" fmla="*/ 51 w 125"/>
                <a:gd name="T49" fmla="*/ 10 h 105"/>
                <a:gd name="T50" fmla="*/ 42 w 125"/>
                <a:gd name="T51" fmla="*/ 17 h 105"/>
                <a:gd name="T52" fmla="*/ 33 w 125"/>
                <a:gd name="T53" fmla="*/ 23 h 105"/>
                <a:gd name="T54" fmla="*/ 26 w 125"/>
                <a:gd name="T55" fmla="*/ 32 h 105"/>
                <a:gd name="T56" fmla="*/ 19 w 125"/>
                <a:gd name="T57" fmla="*/ 40 h 105"/>
                <a:gd name="T58" fmla="*/ 14 w 125"/>
                <a:gd name="T59" fmla="*/ 49 h 105"/>
                <a:gd name="T60" fmla="*/ 10 w 125"/>
                <a:gd name="T61" fmla="*/ 59 h 105"/>
                <a:gd name="T62" fmla="*/ 6 w 125"/>
                <a:gd name="T63" fmla="*/ 69 h 105"/>
                <a:gd name="T64" fmla="*/ 3 w 125"/>
                <a:gd name="T65" fmla="*/ 80 h 105"/>
                <a:gd name="T66" fmla="*/ 1 w 125"/>
                <a:gd name="T67" fmla="*/ 90 h 105"/>
                <a:gd name="T68" fmla="*/ 0 w 125"/>
                <a:gd name="T69" fmla="*/ 102 h 105"/>
                <a:gd name="T70" fmla="*/ 4 w 125"/>
                <a:gd name="T71" fmla="*/ 100 h 105"/>
                <a:gd name="T72" fmla="*/ 0 w 125"/>
                <a:gd name="T73" fmla="*/ 102 h 105"/>
                <a:gd name="T74" fmla="*/ 1 w 125"/>
                <a:gd name="T75" fmla="*/ 104 h 105"/>
                <a:gd name="T76" fmla="*/ 3 w 125"/>
                <a:gd name="T77" fmla="*/ 104 h 105"/>
                <a:gd name="T78" fmla="*/ 4 w 125"/>
                <a:gd name="T79" fmla="*/ 104 h 105"/>
                <a:gd name="T80" fmla="*/ 6 w 125"/>
                <a:gd name="T81" fmla="*/ 102 h 105"/>
                <a:gd name="T82" fmla="*/ 2 w 125"/>
                <a:gd name="T83" fmla="*/ 104 h 1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105"/>
                <a:gd name="T128" fmla="*/ 125 w 125"/>
                <a:gd name="T129" fmla="*/ 105 h 1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105">
                  <a:moveTo>
                    <a:pt x="2" y="104"/>
                  </a:moveTo>
                  <a:lnTo>
                    <a:pt x="6" y="102"/>
                  </a:lnTo>
                  <a:lnTo>
                    <a:pt x="7" y="91"/>
                  </a:lnTo>
                  <a:lnTo>
                    <a:pt x="8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9" y="52"/>
                  </a:lnTo>
                  <a:lnTo>
                    <a:pt x="24" y="43"/>
                  </a:lnTo>
                  <a:lnTo>
                    <a:pt x="30" y="35"/>
                  </a:lnTo>
                  <a:lnTo>
                    <a:pt x="37" y="28"/>
                  </a:lnTo>
                  <a:lnTo>
                    <a:pt x="44" y="21"/>
                  </a:lnTo>
                  <a:lnTo>
                    <a:pt x="53" y="16"/>
                  </a:lnTo>
                  <a:lnTo>
                    <a:pt x="62" y="12"/>
                  </a:lnTo>
                  <a:lnTo>
                    <a:pt x="73" y="8"/>
                  </a:lnTo>
                  <a:lnTo>
                    <a:pt x="84" y="6"/>
                  </a:lnTo>
                  <a:lnTo>
                    <a:pt x="96" y="6"/>
                  </a:lnTo>
                  <a:lnTo>
                    <a:pt x="109" y="6"/>
                  </a:lnTo>
                  <a:lnTo>
                    <a:pt x="123" y="9"/>
                  </a:lnTo>
                  <a:lnTo>
                    <a:pt x="124" y="3"/>
                  </a:lnTo>
                  <a:lnTo>
                    <a:pt x="110" y="1"/>
                  </a:lnTo>
                  <a:lnTo>
                    <a:pt x="96" y="0"/>
                  </a:lnTo>
                  <a:lnTo>
                    <a:pt x="84" y="1"/>
                  </a:lnTo>
                  <a:lnTo>
                    <a:pt x="72" y="2"/>
                  </a:lnTo>
                  <a:lnTo>
                    <a:pt x="60" y="6"/>
                  </a:lnTo>
                  <a:lnTo>
                    <a:pt x="51" y="10"/>
                  </a:lnTo>
                  <a:lnTo>
                    <a:pt x="42" y="17"/>
                  </a:lnTo>
                  <a:lnTo>
                    <a:pt x="33" y="23"/>
                  </a:lnTo>
                  <a:lnTo>
                    <a:pt x="26" y="32"/>
                  </a:lnTo>
                  <a:lnTo>
                    <a:pt x="19" y="40"/>
                  </a:lnTo>
                  <a:lnTo>
                    <a:pt x="14" y="49"/>
                  </a:lnTo>
                  <a:lnTo>
                    <a:pt x="10" y="59"/>
                  </a:lnTo>
                  <a:lnTo>
                    <a:pt x="6" y="69"/>
                  </a:lnTo>
                  <a:lnTo>
                    <a:pt x="3" y="80"/>
                  </a:lnTo>
                  <a:lnTo>
                    <a:pt x="1" y="90"/>
                  </a:lnTo>
                  <a:lnTo>
                    <a:pt x="0" y="102"/>
                  </a:lnTo>
                  <a:lnTo>
                    <a:pt x="4" y="100"/>
                  </a:lnTo>
                  <a:lnTo>
                    <a:pt x="0" y="102"/>
                  </a:lnTo>
                  <a:lnTo>
                    <a:pt x="1" y="104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2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3" name="Freeform 550"/>
            <p:cNvSpPr>
              <a:spLocks/>
            </p:cNvSpPr>
            <p:nvPr/>
          </p:nvSpPr>
          <p:spPr bwMode="auto">
            <a:xfrm>
              <a:off x="2928" y="1063"/>
              <a:ext cx="80" cy="49"/>
            </a:xfrm>
            <a:custGeom>
              <a:avLst/>
              <a:gdLst>
                <a:gd name="T0" fmla="*/ 2 w 80"/>
                <a:gd name="T1" fmla="*/ 48 h 49"/>
                <a:gd name="T2" fmla="*/ 5 w 80"/>
                <a:gd name="T3" fmla="*/ 45 h 49"/>
                <a:gd name="T4" fmla="*/ 9 w 80"/>
                <a:gd name="T5" fmla="*/ 35 h 49"/>
                <a:gd name="T6" fmla="*/ 15 w 80"/>
                <a:gd name="T7" fmla="*/ 25 h 49"/>
                <a:gd name="T8" fmla="*/ 24 w 80"/>
                <a:gd name="T9" fmla="*/ 17 h 49"/>
                <a:gd name="T10" fmla="*/ 33 w 80"/>
                <a:gd name="T11" fmla="*/ 11 h 49"/>
                <a:gd name="T12" fmla="*/ 43 w 80"/>
                <a:gd name="T13" fmla="*/ 7 h 49"/>
                <a:gd name="T14" fmla="*/ 55 w 80"/>
                <a:gd name="T15" fmla="*/ 6 h 49"/>
                <a:gd name="T16" fmla="*/ 66 w 80"/>
                <a:gd name="T17" fmla="*/ 9 h 49"/>
                <a:gd name="T18" fmla="*/ 77 w 80"/>
                <a:gd name="T19" fmla="*/ 13 h 49"/>
                <a:gd name="T20" fmla="*/ 79 w 80"/>
                <a:gd name="T21" fmla="*/ 9 h 49"/>
                <a:gd name="T22" fmla="*/ 67 w 80"/>
                <a:gd name="T23" fmla="*/ 3 h 49"/>
                <a:gd name="T24" fmla="*/ 55 w 80"/>
                <a:gd name="T25" fmla="*/ 0 h 49"/>
                <a:gd name="T26" fmla="*/ 42 w 80"/>
                <a:gd name="T27" fmla="*/ 2 h 49"/>
                <a:gd name="T28" fmla="*/ 30 w 80"/>
                <a:gd name="T29" fmla="*/ 6 h 49"/>
                <a:gd name="T30" fmla="*/ 20 w 80"/>
                <a:gd name="T31" fmla="*/ 13 h 49"/>
                <a:gd name="T32" fmla="*/ 12 w 80"/>
                <a:gd name="T33" fmla="*/ 22 h 49"/>
                <a:gd name="T34" fmla="*/ 5 w 80"/>
                <a:gd name="T35" fmla="*/ 32 h 49"/>
                <a:gd name="T36" fmla="*/ 0 w 80"/>
                <a:gd name="T37" fmla="*/ 44 h 49"/>
                <a:gd name="T38" fmla="*/ 2 w 80"/>
                <a:gd name="T39" fmla="*/ 42 h 49"/>
                <a:gd name="T40" fmla="*/ 0 w 80"/>
                <a:gd name="T41" fmla="*/ 44 h 49"/>
                <a:gd name="T42" fmla="*/ 1 w 80"/>
                <a:gd name="T43" fmla="*/ 46 h 49"/>
                <a:gd name="T44" fmla="*/ 2 w 80"/>
                <a:gd name="T45" fmla="*/ 47 h 49"/>
                <a:gd name="T46" fmla="*/ 3 w 80"/>
                <a:gd name="T47" fmla="*/ 47 h 49"/>
                <a:gd name="T48" fmla="*/ 5 w 80"/>
                <a:gd name="T49" fmla="*/ 45 h 49"/>
                <a:gd name="T50" fmla="*/ 2 w 80"/>
                <a:gd name="T51" fmla="*/ 48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0"/>
                <a:gd name="T79" fmla="*/ 0 h 49"/>
                <a:gd name="T80" fmla="*/ 80 w 80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0" h="49">
                  <a:moveTo>
                    <a:pt x="2" y="48"/>
                  </a:moveTo>
                  <a:lnTo>
                    <a:pt x="5" y="45"/>
                  </a:lnTo>
                  <a:lnTo>
                    <a:pt x="9" y="35"/>
                  </a:lnTo>
                  <a:lnTo>
                    <a:pt x="15" y="25"/>
                  </a:lnTo>
                  <a:lnTo>
                    <a:pt x="24" y="17"/>
                  </a:lnTo>
                  <a:lnTo>
                    <a:pt x="33" y="11"/>
                  </a:lnTo>
                  <a:lnTo>
                    <a:pt x="43" y="7"/>
                  </a:lnTo>
                  <a:lnTo>
                    <a:pt x="55" y="6"/>
                  </a:lnTo>
                  <a:lnTo>
                    <a:pt x="66" y="9"/>
                  </a:lnTo>
                  <a:lnTo>
                    <a:pt x="77" y="13"/>
                  </a:lnTo>
                  <a:lnTo>
                    <a:pt x="79" y="9"/>
                  </a:lnTo>
                  <a:lnTo>
                    <a:pt x="67" y="3"/>
                  </a:lnTo>
                  <a:lnTo>
                    <a:pt x="55" y="0"/>
                  </a:lnTo>
                  <a:lnTo>
                    <a:pt x="42" y="2"/>
                  </a:lnTo>
                  <a:lnTo>
                    <a:pt x="30" y="6"/>
                  </a:lnTo>
                  <a:lnTo>
                    <a:pt x="20" y="13"/>
                  </a:lnTo>
                  <a:lnTo>
                    <a:pt x="12" y="22"/>
                  </a:lnTo>
                  <a:lnTo>
                    <a:pt x="5" y="32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3" y="47"/>
                  </a:lnTo>
                  <a:lnTo>
                    <a:pt x="5" y="45"/>
                  </a:lnTo>
                  <a:lnTo>
                    <a:pt x="2" y="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4" name="Freeform 551"/>
            <p:cNvSpPr>
              <a:spLocks/>
            </p:cNvSpPr>
            <p:nvPr/>
          </p:nvSpPr>
          <p:spPr bwMode="auto">
            <a:xfrm>
              <a:off x="2856" y="1104"/>
              <a:ext cx="75" cy="60"/>
            </a:xfrm>
            <a:custGeom>
              <a:avLst/>
              <a:gdLst>
                <a:gd name="T0" fmla="*/ 2 w 75"/>
                <a:gd name="T1" fmla="*/ 59 h 60"/>
                <a:gd name="T2" fmla="*/ 6 w 75"/>
                <a:gd name="T3" fmla="*/ 56 h 60"/>
                <a:gd name="T4" fmla="*/ 6 w 75"/>
                <a:gd name="T5" fmla="*/ 45 h 60"/>
                <a:gd name="T6" fmla="*/ 9 w 75"/>
                <a:gd name="T7" fmla="*/ 34 h 60"/>
                <a:gd name="T8" fmla="*/ 14 w 75"/>
                <a:gd name="T9" fmla="*/ 25 h 60"/>
                <a:gd name="T10" fmla="*/ 23 w 75"/>
                <a:gd name="T11" fmla="*/ 18 h 60"/>
                <a:gd name="T12" fmla="*/ 33 w 75"/>
                <a:gd name="T13" fmla="*/ 12 h 60"/>
                <a:gd name="T14" fmla="*/ 45 w 75"/>
                <a:gd name="T15" fmla="*/ 8 h 60"/>
                <a:gd name="T16" fmla="*/ 59 w 75"/>
                <a:gd name="T17" fmla="*/ 6 h 60"/>
                <a:gd name="T18" fmla="*/ 74 w 75"/>
                <a:gd name="T19" fmla="*/ 7 h 60"/>
                <a:gd name="T20" fmla="*/ 74 w 75"/>
                <a:gd name="T21" fmla="*/ 1 h 60"/>
                <a:gd name="T22" fmla="*/ 59 w 75"/>
                <a:gd name="T23" fmla="*/ 0 h 60"/>
                <a:gd name="T24" fmla="*/ 44 w 75"/>
                <a:gd name="T25" fmla="*/ 2 h 60"/>
                <a:gd name="T26" fmla="*/ 31 w 75"/>
                <a:gd name="T27" fmla="*/ 7 h 60"/>
                <a:gd name="T28" fmla="*/ 20 w 75"/>
                <a:gd name="T29" fmla="*/ 13 h 60"/>
                <a:gd name="T30" fmla="*/ 11 w 75"/>
                <a:gd name="T31" fmla="*/ 22 h 60"/>
                <a:gd name="T32" fmla="*/ 4 w 75"/>
                <a:gd name="T33" fmla="*/ 32 h 60"/>
                <a:gd name="T34" fmla="*/ 1 w 75"/>
                <a:gd name="T35" fmla="*/ 43 h 60"/>
                <a:gd name="T36" fmla="*/ 0 w 75"/>
                <a:gd name="T37" fmla="*/ 57 h 60"/>
                <a:gd name="T38" fmla="*/ 4 w 75"/>
                <a:gd name="T39" fmla="*/ 53 h 60"/>
                <a:gd name="T40" fmla="*/ 0 w 75"/>
                <a:gd name="T41" fmla="*/ 57 h 60"/>
                <a:gd name="T42" fmla="*/ 1 w 75"/>
                <a:gd name="T43" fmla="*/ 58 h 60"/>
                <a:gd name="T44" fmla="*/ 4 w 75"/>
                <a:gd name="T45" fmla="*/ 58 h 60"/>
                <a:gd name="T46" fmla="*/ 5 w 75"/>
                <a:gd name="T47" fmla="*/ 58 h 60"/>
                <a:gd name="T48" fmla="*/ 6 w 75"/>
                <a:gd name="T49" fmla="*/ 56 h 60"/>
                <a:gd name="T50" fmla="*/ 2 w 75"/>
                <a:gd name="T51" fmla="*/ 59 h 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5"/>
                <a:gd name="T79" fmla="*/ 0 h 60"/>
                <a:gd name="T80" fmla="*/ 75 w 75"/>
                <a:gd name="T81" fmla="*/ 60 h 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5" h="60">
                  <a:moveTo>
                    <a:pt x="2" y="59"/>
                  </a:moveTo>
                  <a:lnTo>
                    <a:pt x="6" y="56"/>
                  </a:lnTo>
                  <a:lnTo>
                    <a:pt x="6" y="45"/>
                  </a:lnTo>
                  <a:lnTo>
                    <a:pt x="9" y="34"/>
                  </a:lnTo>
                  <a:lnTo>
                    <a:pt x="14" y="25"/>
                  </a:lnTo>
                  <a:lnTo>
                    <a:pt x="23" y="18"/>
                  </a:lnTo>
                  <a:lnTo>
                    <a:pt x="33" y="12"/>
                  </a:lnTo>
                  <a:lnTo>
                    <a:pt x="45" y="8"/>
                  </a:lnTo>
                  <a:lnTo>
                    <a:pt x="59" y="6"/>
                  </a:lnTo>
                  <a:lnTo>
                    <a:pt x="74" y="7"/>
                  </a:lnTo>
                  <a:lnTo>
                    <a:pt x="74" y="1"/>
                  </a:lnTo>
                  <a:lnTo>
                    <a:pt x="59" y="0"/>
                  </a:lnTo>
                  <a:lnTo>
                    <a:pt x="44" y="2"/>
                  </a:lnTo>
                  <a:lnTo>
                    <a:pt x="31" y="7"/>
                  </a:lnTo>
                  <a:lnTo>
                    <a:pt x="20" y="13"/>
                  </a:lnTo>
                  <a:lnTo>
                    <a:pt x="11" y="22"/>
                  </a:lnTo>
                  <a:lnTo>
                    <a:pt x="4" y="32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4" y="53"/>
                  </a:lnTo>
                  <a:lnTo>
                    <a:pt x="0" y="57"/>
                  </a:lnTo>
                  <a:lnTo>
                    <a:pt x="1" y="58"/>
                  </a:lnTo>
                  <a:lnTo>
                    <a:pt x="4" y="58"/>
                  </a:lnTo>
                  <a:lnTo>
                    <a:pt x="5" y="58"/>
                  </a:lnTo>
                  <a:lnTo>
                    <a:pt x="6" y="56"/>
                  </a:lnTo>
                  <a:lnTo>
                    <a:pt x="2" y="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5" name="Freeform 552"/>
            <p:cNvSpPr>
              <a:spLocks/>
            </p:cNvSpPr>
            <p:nvPr/>
          </p:nvSpPr>
          <p:spPr bwMode="auto">
            <a:xfrm>
              <a:off x="2724" y="1147"/>
              <a:ext cx="137" cy="107"/>
            </a:xfrm>
            <a:custGeom>
              <a:avLst/>
              <a:gdLst>
                <a:gd name="T0" fmla="*/ 4 w 137"/>
                <a:gd name="T1" fmla="*/ 106 h 107"/>
                <a:gd name="T2" fmla="*/ 6 w 137"/>
                <a:gd name="T3" fmla="*/ 104 h 107"/>
                <a:gd name="T4" fmla="*/ 7 w 137"/>
                <a:gd name="T5" fmla="*/ 92 h 107"/>
                <a:gd name="T6" fmla="*/ 8 w 137"/>
                <a:gd name="T7" fmla="*/ 80 h 107"/>
                <a:gd name="T8" fmla="*/ 12 w 137"/>
                <a:gd name="T9" fmla="*/ 69 h 107"/>
                <a:gd name="T10" fmla="*/ 16 w 137"/>
                <a:gd name="T11" fmla="*/ 59 h 107"/>
                <a:gd name="T12" fmla="*/ 22 w 137"/>
                <a:gd name="T13" fmla="*/ 49 h 107"/>
                <a:gd name="T14" fmla="*/ 29 w 137"/>
                <a:gd name="T15" fmla="*/ 39 h 107"/>
                <a:gd name="T16" fmla="*/ 37 w 137"/>
                <a:gd name="T17" fmla="*/ 31 h 107"/>
                <a:gd name="T18" fmla="*/ 46 w 137"/>
                <a:gd name="T19" fmla="*/ 23 h 107"/>
                <a:gd name="T20" fmla="*/ 54 w 137"/>
                <a:gd name="T21" fmla="*/ 17 h 107"/>
                <a:gd name="T22" fmla="*/ 65 w 137"/>
                <a:gd name="T23" fmla="*/ 12 h 107"/>
                <a:gd name="T24" fmla="*/ 75 w 137"/>
                <a:gd name="T25" fmla="*/ 9 h 107"/>
                <a:gd name="T26" fmla="*/ 86 w 137"/>
                <a:gd name="T27" fmla="*/ 6 h 107"/>
                <a:gd name="T28" fmla="*/ 98 w 137"/>
                <a:gd name="T29" fmla="*/ 6 h 107"/>
                <a:gd name="T30" fmla="*/ 109 w 137"/>
                <a:gd name="T31" fmla="*/ 7 h 107"/>
                <a:gd name="T32" fmla="*/ 122 w 137"/>
                <a:gd name="T33" fmla="*/ 10 h 107"/>
                <a:gd name="T34" fmla="*/ 134 w 137"/>
                <a:gd name="T35" fmla="*/ 16 h 107"/>
                <a:gd name="T36" fmla="*/ 136 w 137"/>
                <a:gd name="T37" fmla="*/ 10 h 107"/>
                <a:gd name="T38" fmla="*/ 123 w 137"/>
                <a:gd name="T39" fmla="*/ 4 h 107"/>
                <a:gd name="T40" fmla="*/ 110 w 137"/>
                <a:gd name="T41" fmla="*/ 2 h 107"/>
                <a:gd name="T42" fmla="*/ 98 w 137"/>
                <a:gd name="T43" fmla="*/ 0 h 107"/>
                <a:gd name="T44" fmla="*/ 86 w 137"/>
                <a:gd name="T45" fmla="*/ 0 h 107"/>
                <a:gd name="T46" fmla="*/ 74 w 137"/>
                <a:gd name="T47" fmla="*/ 3 h 107"/>
                <a:gd name="T48" fmla="*/ 62 w 137"/>
                <a:gd name="T49" fmla="*/ 6 h 107"/>
                <a:gd name="T50" fmla="*/ 52 w 137"/>
                <a:gd name="T51" fmla="*/ 12 h 107"/>
                <a:gd name="T52" fmla="*/ 42 w 137"/>
                <a:gd name="T53" fmla="*/ 19 h 107"/>
                <a:gd name="T54" fmla="*/ 33 w 137"/>
                <a:gd name="T55" fmla="*/ 26 h 107"/>
                <a:gd name="T56" fmla="*/ 26 w 137"/>
                <a:gd name="T57" fmla="*/ 36 h 107"/>
                <a:gd name="T58" fmla="*/ 18 w 137"/>
                <a:gd name="T59" fmla="*/ 45 h 107"/>
                <a:gd name="T60" fmla="*/ 12 w 137"/>
                <a:gd name="T61" fmla="*/ 56 h 107"/>
                <a:gd name="T62" fmla="*/ 7 w 137"/>
                <a:gd name="T63" fmla="*/ 67 h 107"/>
                <a:gd name="T64" fmla="*/ 4 w 137"/>
                <a:gd name="T65" fmla="*/ 79 h 107"/>
                <a:gd name="T66" fmla="*/ 1 w 137"/>
                <a:gd name="T67" fmla="*/ 91 h 107"/>
                <a:gd name="T68" fmla="*/ 0 w 137"/>
                <a:gd name="T69" fmla="*/ 104 h 107"/>
                <a:gd name="T70" fmla="*/ 1 w 137"/>
                <a:gd name="T71" fmla="*/ 102 h 107"/>
                <a:gd name="T72" fmla="*/ 0 w 137"/>
                <a:gd name="T73" fmla="*/ 104 h 107"/>
                <a:gd name="T74" fmla="*/ 1 w 137"/>
                <a:gd name="T75" fmla="*/ 106 h 107"/>
                <a:gd name="T76" fmla="*/ 3 w 137"/>
                <a:gd name="T77" fmla="*/ 106 h 107"/>
                <a:gd name="T78" fmla="*/ 4 w 137"/>
                <a:gd name="T79" fmla="*/ 106 h 107"/>
                <a:gd name="T80" fmla="*/ 6 w 137"/>
                <a:gd name="T81" fmla="*/ 104 h 107"/>
                <a:gd name="T82" fmla="*/ 4 w 137"/>
                <a:gd name="T83" fmla="*/ 106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7"/>
                <a:gd name="T127" fmla="*/ 0 h 107"/>
                <a:gd name="T128" fmla="*/ 137 w 137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7" h="107">
                  <a:moveTo>
                    <a:pt x="4" y="106"/>
                  </a:moveTo>
                  <a:lnTo>
                    <a:pt x="6" y="104"/>
                  </a:lnTo>
                  <a:lnTo>
                    <a:pt x="7" y="92"/>
                  </a:lnTo>
                  <a:lnTo>
                    <a:pt x="8" y="80"/>
                  </a:lnTo>
                  <a:lnTo>
                    <a:pt x="12" y="69"/>
                  </a:lnTo>
                  <a:lnTo>
                    <a:pt x="16" y="59"/>
                  </a:lnTo>
                  <a:lnTo>
                    <a:pt x="22" y="49"/>
                  </a:lnTo>
                  <a:lnTo>
                    <a:pt x="29" y="39"/>
                  </a:lnTo>
                  <a:lnTo>
                    <a:pt x="37" y="31"/>
                  </a:lnTo>
                  <a:lnTo>
                    <a:pt x="46" y="23"/>
                  </a:lnTo>
                  <a:lnTo>
                    <a:pt x="54" y="17"/>
                  </a:lnTo>
                  <a:lnTo>
                    <a:pt x="65" y="12"/>
                  </a:lnTo>
                  <a:lnTo>
                    <a:pt x="75" y="9"/>
                  </a:lnTo>
                  <a:lnTo>
                    <a:pt x="86" y="6"/>
                  </a:lnTo>
                  <a:lnTo>
                    <a:pt x="98" y="6"/>
                  </a:lnTo>
                  <a:lnTo>
                    <a:pt x="109" y="7"/>
                  </a:lnTo>
                  <a:lnTo>
                    <a:pt x="122" y="10"/>
                  </a:lnTo>
                  <a:lnTo>
                    <a:pt x="134" y="16"/>
                  </a:lnTo>
                  <a:lnTo>
                    <a:pt x="136" y="10"/>
                  </a:lnTo>
                  <a:lnTo>
                    <a:pt x="123" y="4"/>
                  </a:lnTo>
                  <a:lnTo>
                    <a:pt x="110" y="2"/>
                  </a:lnTo>
                  <a:lnTo>
                    <a:pt x="98" y="0"/>
                  </a:lnTo>
                  <a:lnTo>
                    <a:pt x="86" y="0"/>
                  </a:lnTo>
                  <a:lnTo>
                    <a:pt x="74" y="3"/>
                  </a:lnTo>
                  <a:lnTo>
                    <a:pt x="62" y="6"/>
                  </a:lnTo>
                  <a:lnTo>
                    <a:pt x="52" y="12"/>
                  </a:lnTo>
                  <a:lnTo>
                    <a:pt x="42" y="19"/>
                  </a:lnTo>
                  <a:lnTo>
                    <a:pt x="33" y="26"/>
                  </a:lnTo>
                  <a:lnTo>
                    <a:pt x="26" y="36"/>
                  </a:lnTo>
                  <a:lnTo>
                    <a:pt x="18" y="45"/>
                  </a:lnTo>
                  <a:lnTo>
                    <a:pt x="12" y="56"/>
                  </a:lnTo>
                  <a:lnTo>
                    <a:pt x="7" y="67"/>
                  </a:lnTo>
                  <a:lnTo>
                    <a:pt x="4" y="79"/>
                  </a:lnTo>
                  <a:lnTo>
                    <a:pt x="1" y="91"/>
                  </a:lnTo>
                  <a:lnTo>
                    <a:pt x="0" y="104"/>
                  </a:lnTo>
                  <a:lnTo>
                    <a:pt x="1" y="102"/>
                  </a:lnTo>
                  <a:lnTo>
                    <a:pt x="0" y="104"/>
                  </a:lnTo>
                  <a:lnTo>
                    <a:pt x="1" y="106"/>
                  </a:lnTo>
                  <a:lnTo>
                    <a:pt x="3" y="106"/>
                  </a:lnTo>
                  <a:lnTo>
                    <a:pt x="4" y="106"/>
                  </a:lnTo>
                  <a:lnTo>
                    <a:pt x="6" y="104"/>
                  </a:lnTo>
                  <a:lnTo>
                    <a:pt x="4" y="10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6" name="Freeform 553"/>
            <p:cNvSpPr>
              <a:spLocks/>
            </p:cNvSpPr>
            <p:nvPr/>
          </p:nvSpPr>
          <p:spPr bwMode="auto">
            <a:xfrm>
              <a:off x="2689" y="1249"/>
              <a:ext cx="97" cy="153"/>
            </a:xfrm>
            <a:custGeom>
              <a:avLst/>
              <a:gdLst>
                <a:gd name="T0" fmla="*/ 95 w 97"/>
                <a:gd name="T1" fmla="*/ 148 h 153"/>
                <a:gd name="T2" fmla="*/ 93 w 97"/>
                <a:gd name="T3" fmla="*/ 146 h 153"/>
                <a:gd name="T4" fmla="*/ 77 w 97"/>
                <a:gd name="T5" fmla="*/ 146 h 153"/>
                <a:gd name="T6" fmla="*/ 62 w 97"/>
                <a:gd name="T7" fmla="*/ 145 h 153"/>
                <a:gd name="T8" fmla="*/ 50 w 97"/>
                <a:gd name="T9" fmla="*/ 140 h 153"/>
                <a:gd name="T10" fmla="*/ 38 w 97"/>
                <a:gd name="T11" fmla="*/ 135 h 153"/>
                <a:gd name="T12" fmla="*/ 28 w 97"/>
                <a:gd name="T13" fmla="*/ 127 h 153"/>
                <a:gd name="T14" fmla="*/ 21 w 97"/>
                <a:gd name="T15" fmla="*/ 118 h 153"/>
                <a:gd name="T16" fmla="*/ 14 w 97"/>
                <a:gd name="T17" fmla="*/ 108 h 153"/>
                <a:gd name="T18" fmla="*/ 9 w 97"/>
                <a:gd name="T19" fmla="*/ 97 h 153"/>
                <a:gd name="T20" fmla="*/ 7 w 97"/>
                <a:gd name="T21" fmla="*/ 86 h 153"/>
                <a:gd name="T22" fmla="*/ 6 w 97"/>
                <a:gd name="T23" fmla="*/ 74 h 153"/>
                <a:gd name="T24" fmla="*/ 7 w 97"/>
                <a:gd name="T25" fmla="*/ 62 h 153"/>
                <a:gd name="T26" fmla="*/ 9 w 97"/>
                <a:gd name="T27" fmla="*/ 50 h 153"/>
                <a:gd name="T28" fmla="*/ 13 w 97"/>
                <a:gd name="T29" fmla="*/ 37 h 153"/>
                <a:gd name="T30" fmla="*/ 20 w 97"/>
                <a:gd name="T31" fmla="*/ 26 h 153"/>
                <a:gd name="T32" fmla="*/ 28 w 97"/>
                <a:gd name="T33" fmla="*/ 15 h 153"/>
                <a:gd name="T34" fmla="*/ 39 w 97"/>
                <a:gd name="T35" fmla="*/ 4 h 153"/>
                <a:gd name="T36" fmla="*/ 36 w 97"/>
                <a:gd name="T37" fmla="*/ 0 h 153"/>
                <a:gd name="T38" fmla="*/ 25 w 97"/>
                <a:gd name="T39" fmla="*/ 10 h 153"/>
                <a:gd name="T40" fmla="*/ 16 w 97"/>
                <a:gd name="T41" fmla="*/ 22 h 153"/>
                <a:gd name="T42" fmla="*/ 9 w 97"/>
                <a:gd name="T43" fmla="*/ 35 h 153"/>
                <a:gd name="T44" fmla="*/ 4 w 97"/>
                <a:gd name="T45" fmla="*/ 47 h 153"/>
                <a:gd name="T46" fmla="*/ 1 w 97"/>
                <a:gd name="T47" fmla="*/ 61 h 153"/>
                <a:gd name="T48" fmla="*/ 0 w 97"/>
                <a:gd name="T49" fmla="*/ 74 h 153"/>
                <a:gd name="T50" fmla="*/ 1 w 97"/>
                <a:gd name="T51" fmla="*/ 87 h 153"/>
                <a:gd name="T52" fmla="*/ 5 w 97"/>
                <a:gd name="T53" fmla="*/ 100 h 153"/>
                <a:gd name="T54" fmla="*/ 9 w 97"/>
                <a:gd name="T55" fmla="*/ 111 h 153"/>
                <a:gd name="T56" fmla="*/ 16 w 97"/>
                <a:gd name="T57" fmla="*/ 122 h 153"/>
                <a:gd name="T58" fmla="*/ 25 w 97"/>
                <a:gd name="T59" fmla="*/ 131 h 153"/>
                <a:gd name="T60" fmla="*/ 36 w 97"/>
                <a:gd name="T61" fmla="*/ 139 h 153"/>
                <a:gd name="T62" fmla="*/ 47 w 97"/>
                <a:gd name="T63" fmla="*/ 146 h 153"/>
                <a:gd name="T64" fmla="*/ 61 w 97"/>
                <a:gd name="T65" fmla="*/ 150 h 153"/>
                <a:gd name="T66" fmla="*/ 77 w 97"/>
                <a:gd name="T67" fmla="*/ 152 h 153"/>
                <a:gd name="T68" fmla="*/ 93 w 97"/>
                <a:gd name="T69" fmla="*/ 152 h 153"/>
                <a:gd name="T70" fmla="*/ 91 w 97"/>
                <a:gd name="T71" fmla="*/ 151 h 153"/>
                <a:gd name="T72" fmla="*/ 93 w 97"/>
                <a:gd name="T73" fmla="*/ 152 h 153"/>
                <a:gd name="T74" fmla="*/ 95 w 97"/>
                <a:gd name="T75" fmla="*/ 151 h 153"/>
                <a:gd name="T76" fmla="*/ 96 w 97"/>
                <a:gd name="T77" fmla="*/ 149 h 153"/>
                <a:gd name="T78" fmla="*/ 95 w 97"/>
                <a:gd name="T79" fmla="*/ 148 h 153"/>
                <a:gd name="T80" fmla="*/ 93 w 97"/>
                <a:gd name="T81" fmla="*/ 146 h 153"/>
                <a:gd name="T82" fmla="*/ 95 w 97"/>
                <a:gd name="T83" fmla="*/ 148 h 1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7"/>
                <a:gd name="T127" fmla="*/ 0 h 153"/>
                <a:gd name="T128" fmla="*/ 97 w 97"/>
                <a:gd name="T129" fmla="*/ 153 h 1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7" h="153">
                  <a:moveTo>
                    <a:pt x="95" y="148"/>
                  </a:moveTo>
                  <a:lnTo>
                    <a:pt x="93" y="146"/>
                  </a:lnTo>
                  <a:lnTo>
                    <a:pt x="77" y="146"/>
                  </a:lnTo>
                  <a:lnTo>
                    <a:pt x="62" y="145"/>
                  </a:lnTo>
                  <a:lnTo>
                    <a:pt x="50" y="140"/>
                  </a:lnTo>
                  <a:lnTo>
                    <a:pt x="38" y="135"/>
                  </a:lnTo>
                  <a:lnTo>
                    <a:pt x="28" y="127"/>
                  </a:lnTo>
                  <a:lnTo>
                    <a:pt x="21" y="118"/>
                  </a:lnTo>
                  <a:lnTo>
                    <a:pt x="14" y="108"/>
                  </a:lnTo>
                  <a:lnTo>
                    <a:pt x="9" y="97"/>
                  </a:lnTo>
                  <a:lnTo>
                    <a:pt x="7" y="86"/>
                  </a:lnTo>
                  <a:lnTo>
                    <a:pt x="6" y="74"/>
                  </a:lnTo>
                  <a:lnTo>
                    <a:pt x="7" y="62"/>
                  </a:lnTo>
                  <a:lnTo>
                    <a:pt x="9" y="50"/>
                  </a:lnTo>
                  <a:lnTo>
                    <a:pt x="13" y="37"/>
                  </a:lnTo>
                  <a:lnTo>
                    <a:pt x="20" y="26"/>
                  </a:lnTo>
                  <a:lnTo>
                    <a:pt x="28" y="15"/>
                  </a:lnTo>
                  <a:lnTo>
                    <a:pt x="39" y="4"/>
                  </a:lnTo>
                  <a:lnTo>
                    <a:pt x="36" y="0"/>
                  </a:lnTo>
                  <a:lnTo>
                    <a:pt x="25" y="10"/>
                  </a:lnTo>
                  <a:lnTo>
                    <a:pt x="16" y="22"/>
                  </a:lnTo>
                  <a:lnTo>
                    <a:pt x="9" y="35"/>
                  </a:lnTo>
                  <a:lnTo>
                    <a:pt x="4" y="47"/>
                  </a:lnTo>
                  <a:lnTo>
                    <a:pt x="1" y="61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5" y="100"/>
                  </a:lnTo>
                  <a:lnTo>
                    <a:pt x="9" y="111"/>
                  </a:lnTo>
                  <a:lnTo>
                    <a:pt x="16" y="122"/>
                  </a:lnTo>
                  <a:lnTo>
                    <a:pt x="25" y="131"/>
                  </a:lnTo>
                  <a:lnTo>
                    <a:pt x="36" y="139"/>
                  </a:lnTo>
                  <a:lnTo>
                    <a:pt x="47" y="146"/>
                  </a:lnTo>
                  <a:lnTo>
                    <a:pt x="61" y="150"/>
                  </a:lnTo>
                  <a:lnTo>
                    <a:pt x="77" y="152"/>
                  </a:lnTo>
                  <a:lnTo>
                    <a:pt x="93" y="152"/>
                  </a:lnTo>
                  <a:lnTo>
                    <a:pt x="91" y="151"/>
                  </a:lnTo>
                  <a:lnTo>
                    <a:pt x="93" y="152"/>
                  </a:lnTo>
                  <a:lnTo>
                    <a:pt x="95" y="151"/>
                  </a:lnTo>
                  <a:lnTo>
                    <a:pt x="96" y="149"/>
                  </a:lnTo>
                  <a:lnTo>
                    <a:pt x="95" y="148"/>
                  </a:lnTo>
                  <a:lnTo>
                    <a:pt x="93" y="146"/>
                  </a:lnTo>
                  <a:lnTo>
                    <a:pt x="95" y="1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7" name="Freeform 554"/>
            <p:cNvSpPr>
              <a:spLocks/>
            </p:cNvSpPr>
            <p:nvPr/>
          </p:nvSpPr>
          <p:spPr bwMode="auto">
            <a:xfrm>
              <a:off x="2780" y="1367"/>
              <a:ext cx="223" cy="74"/>
            </a:xfrm>
            <a:custGeom>
              <a:avLst/>
              <a:gdLst>
                <a:gd name="T0" fmla="*/ 222 w 223"/>
                <a:gd name="T1" fmla="*/ 2 h 74"/>
                <a:gd name="T2" fmla="*/ 218 w 223"/>
                <a:gd name="T3" fmla="*/ 2 h 74"/>
                <a:gd name="T4" fmla="*/ 213 w 223"/>
                <a:gd name="T5" fmla="*/ 11 h 74"/>
                <a:gd name="T6" fmla="*/ 207 w 223"/>
                <a:gd name="T7" fmla="*/ 20 h 74"/>
                <a:gd name="T8" fmla="*/ 197 w 223"/>
                <a:gd name="T9" fmla="*/ 30 h 74"/>
                <a:gd name="T10" fmla="*/ 185 w 223"/>
                <a:gd name="T11" fmla="*/ 39 h 74"/>
                <a:gd name="T12" fmla="*/ 172 w 223"/>
                <a:gd name="T13" fmla="*/ 46 h 74"/>
                <a:gd name="T14" fmla="*/ 157 w 223"/>
                <a:gd name="T15" fmla="*/ 53 h 74"/>
                <a:gd name="T16" fmla="*/ 141 w 223"/>
                <a:gd name="T17" fmla="*/ 59 h 74"/>
                <a:gd name="T18" fmla="*/ 124 w 223"/>
                <a:gd name="T19" fmla="*/ 63 h 74"/>
                <a:gd name="T20" fmla="*/ 107 w 223"/>
                <a:gd name="T21" fmla="*/ 66 h 74"/>
                <a:gd name="T22" fmla="*/ 89 w 223"/>
                <a:gd name="T23" fmla="*/ 67 h 74"/>
                <a:gd name="T24" fmla="*/ 72 w 223"/>
                <a:gd name="T25" fmla="*/ 67 h 74"/>
                <a:gd name="T26" fmla="*/ 56 w 223"/>
                <a:gd name="T27" fmla="*/ 64 h 74"/>
                <a:gd name="T28" fmla="*/ 40 w 223"/>
                <a:gd name="T29" fmla="*/ 59 h 74"/>
                <a:gd name="T30" fmla="*/ 26 w 223"/>
                <a:gd name="T31" fmla="*/ 52 h 74"/>
                <a:gd name="T32" fmla="*/ 14 w 223"/>
                <a:gd name="T33" fmla="*/ 42 h 74"/>
                <a:gd name="T34" fmla="*/ 4 w 223"/>
                <a:gd name="T35" fmla="*/ 30 h 74"/>
                <a:gd name="T36" fmla="*/ 0 w 223"/>
                <a:gd name="T37" fmla="*/ 33 h 74"/>
                <a:gd name="T38" fmla="*/ 11 w 223"/>
                <a:gd name="T39" fmla="*/ 47 h 74"/>
                <a:gd name="T40" fmla="*/ 24 w 223"/>
                <a:gd name="T41" fmla="*/ 57 h 74"/>
                <a:gd name="T42" fmla="*/ 38 w 223"/>
                <a:gd name="T43" fmla="*/ 65 h 74"/>
                <a:gd name="T44" fmla="*/ 55 w 223"/>
                <a:gd name="T45" fmla="*/ 70 h 74"/>
                <a:gd name="T46" fmla="*/ 72 w 223"/>
                <a:gd name="T47" fmla="*/ 73 h 74"/>
                <a:gd name="T48" fmla="*/ 89 w 223"/>
                <a:gd name="T49" fmla="*/ 73 h 74"/>
                <a:gd name="T50" fmla="*/ 107 w 223"/>
                <a:gd name="T51" fmla="*/ 72 h 74"/>
                <a:gd name="T52" fmla="*/ 125 w 223"/>
                <a:gd name="T53" fmla="*/ 69 h 74"/>
                <a:gd name="T54" fmla="*/ 142 w 223"/>
                <a:gd name="T55" fmla="*/ 65 h 74"/>
                <a:gd name="T56" fmla="*/ 159 w 223"/>
                <a:gd name="T57" fmla="*/ 59 h 74"/>
                <a:gd name="T58" fmla="*/ 174 w 223"/>
                <a:gd name="T59" fmla="*/ 52 h 74"/>
                <a:gd name="T60" fmla="*/ 188 w 223"/>
                <a:gd name="T61" fmla="*/ 43 h 74"/>
                <a:gd name="T62" fmla="*/ 200 w 223"/>
                <a:gd name="T63" fmla="*/ 34 h 74"/>
                <a:gd name="T64" fmla="*/ 210 w 223"/>
                <a:gd name="T65" fmla="*/ 25 h 74"/>
                <a:gd name="T66" fmla="*/ 218 w 223"/>
                <a:gd name="T67" fmla="*/ 15 h 74"/>
                <a:gd name="T68" fmla="*/ 222 w 223"/>
                <a:gd name="T69" fmla="*/ 3 h 74"/>
                <a:gd name="T70" fmla="*/ 218 w 223"/>
                <a:gd name="T71" fmla="*/ 3 h 74"/>
                <a:gd name="T72" fmla="*/ 222 w 223"/>
                <a:gd name="T73" fmla="*/ 3 h 74"/>
                <a:gd name="T74" fmla="*/ 222 w 223"/>
                <a:gd name="T75" fmla="*/ 1 h 74"/>
                <a:gd name="T76" fmla="*/ 220 w 223"/>
                <a:gd name="T77" fmla="*/ 0 h 74"/>
                <a:gd name="T78" fmla="*/ 219 w 223"/>
                <a:gd name="T79" fmla="*/ 0 h 74"/>
                <a:gd name="T80" fmla="*/ 218 w 223"/>
                <a:gd name="T81" fmla="*/ 2 h 74"/>
                <a:gd name="T82" fmla="*/ 222 w 223"/>
                <a:gd name="T83" fmla="*/ 2 h 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74"/>
                <a:gd name="T128" fmla="*/ 223 w 223"/>
                <a:gd name="T129" fmla="*/ 74 h 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74">
                  <a:moveTo>
                    <a:pt x="222" y="2"/>
                  </a:moveTo>
                  <a:lnTo>
                    <a:pt x="218" y="2"/>
                  </a:lnTo>
                  <a:lnTo>
                    <a:pt x="213" y="11"/>
                  </a:lnTo>
                  <a:lnTo>
                    <a:pt x="207" y="20"/>
                  </a:lnTo>
                  <a:lnTo>
                    <a:pt x="197" y="30"/>
                  </a:lnTo>
                  <a:lnTo>
                    <a:pt x="185" y="39"/>
                  </a:lnTo>
                  <a:lnTo>
                    <a:pt x="172" y="46"/>
                  </a:lnTo>
                  <a:lnTo>
                    <a:pt x="157" y="53"/>
                  </a:lnTo>
                  <a:lnTo>
                    <a:pt x="141" y="59"/>
                  </a:lnTo>
                  <a:lnTo>
                    <a:pt x="124" y="63"/>
                  </a:lnTo>
                  <a:lnTo>
                    <a:pt x="107" y="66"/>
                  </a:lnTo>
                  <a:lnTo>
                    <a:pt x="89" y="67"/>
                  </a:lnTo>
                  <a:lnTo>
                    <a:pt x="72" y="67"/>
                  </a:lnTo>
                  <a:lnTo>
                    <a:pt x="56" y="64"/>
                  </a:lnTo>
                  <a:lnTo>
                    <a:pt x="40" y="59"/>
                  </a:lnTo>
                  <a:lnTo>
                    <a:pt x="26" y="52"/>
                  </a:lnTo>
                  <a:lnTo>
                    <a:pt x="14" y="42"/>
                  </a:lnTo>
                  <a:lnTo>
                    <a:pt x="4" y="30"/>
                  </a:lnTo>
                  <a:lnTo>
                    <a:pt x="0" y="33"/>
                  </a:lnTo>
                  <a:lnTo>
                    <a:pt x="11" y="47"/>
                  </a:lnTo>
                  <a:lnTo>
                    <a:pt x="24" y="57"/>
                  </a:lnTo>
                  <a:lnTo>
                    <a:pt x="38" y="65"/>
                  </a:lnTo>
                  <a:lnTo>
                    <a:pt x="55" y="70"/>
                  </a:lnTo>
                  <a:lnTo>
                    <a:pt x="72" y="73"/>
                  </a:lnTo>
                  <a:lnTo>
                    <a:pt x="89" y="73"/>
                  </a:lnTo>
                  <a:lnTo>
                    <a:pt x="107" y="72"/>
                  </a:lnTo>
                  <a:lnTo>
                    <a:pt x="125" y="69"/>
                  </a:lnTo>
                  <a:lnTo>
                    <a:pt x="142" y="65"/>
                  </a:lnTo>
                  <a:lnTo>
                    <a:pt x="159" y="59"/>
                  </a:lnTo>
                  <a:lnTo>
                    <a:pt x="174" y="52"/>
                  </a:lnTo>
                  <a:lnTo>
                    <a:pt x="188" y="43"/>
                  </a:lnTo>
                  <a:lnTo>
                    <a:pt x="200" y="34"/>
                  </a:lnTo>
                  <a:lnTo>
                    <a:pt x="210" y="25"/>
                  </a:lnTo>
                  <a:lnTo>
                    <a:pt x="218" y="15"/>
                  </a:lnTo>
                  <a:lnTo>
                    <a:pt x="222" y="3"/>
                  </a:lnTo>
                  <a:lnTo>
                    <a:pt x="218" y="3"/>
                  </a:lnTo>
                  <a:lnTo>
                    <a:pt x="222" y="3"/>
                  </a:lnTo>
                  <a:lnTo>
                    <a:pt x="222" y="1"/>
                  </a:lnTo>
                  <a:lnTo>
                    <a:pt x="220" y="0"/>
                  </a:lnTo>
                  <a:lnTo>
                    <a:pt x="219" y="0"/>
                  </a:lnTo>
                  <a:lnTo>
                    <a:pt x="218" y="2"/>
                  </a:lnTo>
                  <a:lnTo>
                    <a:pt x="22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8" name="Freeform 555"/>
            <p:cNvSpPr>
              <a:spLocks/>
            </p:cNvSpPr>
            <p:nvPr/>
          </p:nvSpPr>
          <p:spPr bwMode="auto">
            <a:xfrm>
              <a:off x="2998" y="1364"/>
              <a:ext cx="119" cy="46"/>
            </a:xfrm>
            <a:custGeom>
              <a:avLst/>
              <a:gdLst>
                <a:gd name="T0" fmla="*/ 118 w 119"/>
                <a:gd name="T1" fmla="*/ 0 h 46"/>
                <a:gd name="T2" fmla="*/ 114 w 119"/>
                <a:gd name="T3" fmla="*/ 1 h 46"/>
                <a:gd name="T4" fmla="*/ 108 w 119"/>
                <a:gd name="T5" fmla="*/ 10 h 46"/>
                <a:gd name="T6" fmla="*/ 101 w 119"/>
                <a:gd name="T7" fmla="*/ 16 h 46"/>
                <a:gd name="T8" fmla="*/ 95 w 119"/>
                <a:gd name="T9" fmla="*/ 23 h 46"/>
                <a:gd name="T10" fmla="*/ 87 w 119"/>
                <a:gd name="T11" fmla="*/ 28 h 46"/>
                <a:gd name="T12" fmla="*/ 78 w 119"/>
                <a:gd name="T13" fmla="*/ 33 h 46"/>
                <a:gd name="T14" fmla="*/ 70 w 119"/>
                <a:gd name="T15" fmla="*/ 36 h 46"/>
                <a:gd name="T16" fmla="*/ 62 w 119"/>
                <a:gd name="T17" fmla="*/ 38 h 46"/>
                <a:gd name="T18" fmla="*/ 53 w 119"/>
                <a:gd name="T19" fmla="*/ 39 h 46"/>
                <a:gd name="T20" fmla="*/ 44 w 119"/>
                <a:gd name="T21" fmla="*/ 39 h 46"/>
                <a:gd name="T22" fmla="*/ 37 w 119"/>
                <a:gd name="T23" fmla="*/ 37 h 46"/>
                <a:gd name="T24" fmla="*/ 30 w 119"/>
                <a:gd name="T25" fmla="*/ 35 h 46"/>
                <a:gd name="T26" fmla="*/ 23 w 119"/>
                <a:gd name="T27" fmla="*/ 31 h 46"/>
                <a:gd name="T28" fmla="*/ 17 w 119"/>
                <a:gd name="T29" fmla="*/ 26 h 46"/>
                <a:gd name="T30" fmla="*/ 12 w 119"/>
                <a:gd name="T31" fmla="*/ 20 h 46"/>
                <a:gd name="T32" fmla="*/ 7 w 119"/>
                <a:gd name="T33" fmla="*/ 14 h 46"/>
                <a:gd name="T34" fmla="*/ 4 w 119"/>
                <a:gd name="T35" fmla="*/ 5 h 46"/>
                <a:gd name="T36" fmla="*/ 0 w 119"/>
                <a:gd name="T37" fmla="*/ 6 h 46"/>
                <a:gd name="T38" fmla="*/ 2 w 119"/>
                <a:gd name="T39" fmla="*/ 16 h 46"/>
                <a:gd name="T40" fmla="*/ 7 w 119"/>
                <a:gd name="T41" fmla="*/ 24 h 46"/>
                <a:gd name="T42" fmla="*/ 13 w 119"/>
                <a:gd name="T43" fmla="*/ 31 h 46"/>
                <a:gd name="T44" fmla="*/ 20 w 119"/>
                <a:gd name="T45" fmla="*/ 36 h 46"/>
                <a:gd name="T46" fmla="*/ 27 w 119"/>
                <a:gd name="T47" fmla="*/ 41 h 46"/>
                <a:gd name="T48" fmla="*/ 36 w 119"/>
                <a:gd name="T49" fmla="*/ 43 h 46"/>
                <a:gd name="T50" fmla="*/ 44 w 119"/>
                <a:gd name="T51" fmla="*/ 45 h 46"/>
                <a:gd name="T52" fmla="*/ 53 w 119"/>
                <a:gd name="T53" fmla="*/ 45 h 46"/>
                <a:gd name="T54" fmla="*/ 63 w 119"/>
                <a:gd name="T55" fmla="*/ 43 h 46"/>
                <a:gd name="T56" fmla="*/ 72 w 119"/>
                <a:gd name="T57" fmla="*/ 42 h 46"/>
                <a:gd name="T58" fmla="*/ 81 w 119"/>
                <a:gd name="T59" fmla="*/ 38 h 46"/>
                <a:gd name="T60" fmla="*/ 89 w 119"/>
                <a:gd name="T61" fmla="*/ 34 h 46"/>
                <a:gd name="T62" fmla="*/ 98 w 119"/>
                <a:gd name="T63" fmla="*/ 28 h 46"/>
                <a:gd name="T64" fmla="*/ 105 w 119"/>
                <a:gd name="T65" fmla="*/ 21 h 46"/>
                <a:gd name="T66" fmla="*/ 112 w 119"/>
                <a:gd name="T67" fmla="*/ 13 h 46"/>
                <a:gd name="T68" fmla="*/ 118 w 119"/>
                <a:gd name="T69" fmla="*/ 4 h 46"/>
                <a:gd name="T70" fmla="*/ 114 w 119"/>
                <a:gd name="T71" fmla="*/ 5 h 46"/>
                <a:gd name="T72" fmla="*/ 118 w 119"/>
                <a:gd name="T73" fmla="*/ 4 h 46"/>
                <a:gd name="T74" fmla="*/ 118 w 119"/>
                <a:gd name="T75" fmla="*/ 2 h 46"/>
                <a:gd name="T76" fmla="*/ 117 w 119"/>
                <a:gd name="T77" fmla="*/ 0 h 46"/>
                <a:gd name="T78" fmla="*/ 115 w 119"/>
                <a:gd name="T79" fmla="*/ 0 h 46"/>
                <a:gd name="T80" fmla="*/ 114 w 119"/>
                <a:gd name="T81" fmla="*/ 1 h 46"/>
                <a:gd name="T82" fmla="*/ 118 w 119"/>
                <a:gd name="T83" fmla="*/ 0 h 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9"/>
                <a:gd name="T127" fmla="*/ 0 h 46"/>
                <a:gd name="T128" fmla="*/ 119 w 119"/>
                <a:gd name="T129" fmla="*/ 46 h 4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9" h="46">
                  <a:moveTo>
                    <a:pt x="118" y="0"/>
                  </a:moveTo>
                  <a:lnTo>
                    <a:pt x="114" y="1"/>
                  </a:lnTo>
                  <a:lnTo>
                    <a:pt x="108" y="10"/>
                  </a:lnTo>
                  <a:lnTo>
                    <a:pt x="101" y="16"/>
                  </a:lnTo>
                  <a:lnTo>
                    <a:pt x="95" y="23"/>
                  </a:lnTo>
                  <a:lnTo>
                    <a:pt x="87" y="28"/>
                  </a:lnTo>
                  <a:lnTo>
                    <a:pt x="78" y="33"/>
                  </a:lnTo>
                  <a:lnTo>
                    <a:pt x="70" y="36"/>
                  </a:lnTo>
                  <a:lnTo>
                    <a:pt x="62" y="38"/>
                  </a:lnTo>
                  <a:lnTo>
                    <a:pt x="53" y="39"/>
                  </a:lnTo>
                  <a:lnTo>
                    <a:pt x="44" y="39"/>
                  </a:lnTo>
                  <a:lnTo>
                    <a:pt x="37" y="37"/>
                  </a:lnTo>
                  <a:lnTo>
                    <a:pt x="30" y="35"/>
                  </a:lnTo>
                  <a:lnTo>
                    <a:pt x="23" y="31"/>
                  </a:lnTo>
                  <a:lnTo>
                    <a:pt x="17" y="26"/>
                  </a:lnTo>
                  <a:lnTo>
                    <a:pt x="12" y="20"/>
                  </a:lnTo>
                  <a:lnTo>
                    <a:pt x="7" y="14"/>
                  </a:lnTo>
                  <a:lnTo>
                    <a:pt x="4" y="5"/>
                  </a:lnTo>
                  <a:lnTo>
                    <a:pt x="0" y="6"/>
                  </a:lnTo>
                  <a:lnTo>
                    <a:pt x="2" y="16"/>
                  </a:lnTo>
                  <a:lnTo>
                    <a:pt x="7" y="24"/>
                  </a:lnTo>
                  <a:lnTo>
                    <a:pt x="13" y="31"/>
                  </a:lnTo>
                  <a:lnTo>
                    <a:pt x="20" y="36"/>
                  </a:lnTo>
                  <a:lnTo>
                    <a:pt x="27" y="41"/>
                  </a:lnTo>
                  <a:lnTo>
                    <a:pt x="36" y="43"/>
                  </a:lnTo>
                  <a:lnTo>
                    <a:pt x="44" y="45"/>
                  </a:lnTo>
                  <a:lnTo>
                    <a:pt x="53" y="45"/>
                  </a:lnTo>
                  <a:lnTo>
                    <a:pt x="63" y="43"/>
                  </a:lnTo>
                  <a:lnTo>
                    <a:pt x="72" y="42"/>
                  </a:lnTo>
                  <a:lnTo>
                    <a:pt x="81" y="38"/>
                  </a:lnTo>
                  <a:lnTo>
                    <a:pt x="89" y="34"/>
                  </a:lnTo>
                  <a:lnTo>
                    <a:pt x="98" y="28"/>
                  </a:lnTo>
                  <a:lnTo>
                    <a:pt x="105" y="21"/>
                  </a:lnTo>
                  <a:lnTo>
                    <a:pt x="112" y="13"/>
                  </a:lnTo>
                  <a:lnTo>
                    <a:pt x="118" y="4"/>
                  </a:lnTo>
                  <a:lnTo>
                    <a:pt x="114" y="5"/>
                  </a:lnTo>
                  <a:lnTo>
                    <a:pt x="118" y="4"/>
                  </a:lnTo>
                  <a:lnTo>
                    <a:pt x="118" y="2"/>
                  </a:lnTo>
                  <a:lnTo>
                    <a:pt x="117" y="0"/>
                  </a:lnTo>
                  <a:lnTo>
                    <a:pt x="115" y="0"/>
                  </a:lnTo>
                  <a:lnTo>
                    <a:pt x="114" y="1"/>
                  </a:lnTo>
                  <a:lnTo>
                    <a:pt x="11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9" name="Freeform 556"/>
            <p:cNvSpPr>
              <a:spLocks/>
            </p:cNvSpPr>
            <p:nvPr/>
          </p:nvSpPr>
          <p:spPr bwMode="auto">
            <a:xfrm>
              <a:off x="3112" y="1329"/>
              <a:ext cx="124" cy="59"/>
            </a:xfrm>
            <a:custGeom>
              <a:avLst/>
              <a:gdLst>
                <a:gd name="T0" fmla="*/ 123 w 124"/>
                <a:gd name="T1" fmla="*/ 1 h 59"/>
                <a:gd name="T2" fmla="*/ 119 w 124"/>
                <a:gd name="T3" fmla="*/ 1 h 59"/>
                <a:gd name="T4" fmla="*/ 115 w 124"/>
                <a:gd name="T5" fmla="*/ 11 h 59"/>
                <a:gd name="T6" fmla="*/ 111 w 124"/>
                <a:gd name="T7" fmla="*/ 18 h 59"/>
                <a:gd name="T8" fmla="*/ 105 w 124"/>
                <a:gd name="T9" fmla="*/ 26 h 59"/>
                <a:gd name="T10" fmla="*/ 99 w 124"/>
                <a:gd name="T11" fmla="*/ 32 h 59"/>
                <a:gd name="T12" fmla="*/ 92 w 124"/>
                <a:gd name="T13" fmla="*/ 38 h 59"/>
                <a:gd name="T14" fmla="*/ 85 w 124"/>
                <a:gd name="T15" fmla="*/ 42 h 59"/>
                <a:gd name="T16" fmla="*/ 77 w 124"/>
                <a:gd name="T17" fmla="*/ 46 h 59"/>
                <a:gd name="T18" fmla="*/ 69 w 124"/>
                <a:gd name="T19" fmla="*/ 50 h 59"/>
                <a:gd name="T20" fmla="*/ 60 w 124"/>
                <a:gd name="T21" fmla="*/ 51 h 59"/>
                <a:gd name="T22" fmla="*/ 51 w 124"/>
                <a:gd name="T23" fmla="*/ 53 h 59"/>
                <a:gd name="T24" fmla="*/ 43 w 124"/>
                <a:gd name="T25" fmla="*/ 53 h 59"/>
                <a:gd name="T26" fmla="*/ 34 w 124"/>
                <a:gd name="T27" fmla="*/ 51 h 59"/>
                <a:gd name="T28" fmla="*/ 25 w 124"/>
                <a:gd name="T29" fmla="*/ 49 h 59"/>
                <a:gd name="T30" fmla="*/ 18 w 124"/>
                <a:gd name="T31" fmla="*/ 46 h 59"/>
                <a:gd name="T32" fmla="*/ 11 w 124"/>
                <a:gd name="T33" fmla="*/ 41 h 59"/>
                <a:gd name="T34" fmla="*/ 4 w 124"/>
                <a:gd name="T35" fmla="*/ 35 h 59"/>
                <a:gd name="T36" fmla="*/ 0 w 124"/>
                <a:gd name="T37" fmla="*/ 40 h 59"/>
                <a:gd name="T38" fmla="*/ 8 w 124"/>
                <a:gd name="T39" fmla="*/ 46 h 59"/>
                <a:gd name="T40" fmla="*/ 16 w 124"/>
                <a:gd name="T41" fmla="*/ 51 h 59"/>
                <a:gd name="T42" fmla="*/ 24 w 124"/>
                <a:gd name="T43" fmla="*/ 55 h 59"/>
                <a:gd name="T44" fmla="*/ 33 w 124"/>
                <a:gd name="T45" fmla="*/ 57 h 59"/>
                <a:gd name="T46" fmla="*/ 43 w 124"/>
                <a:gd name="T47" fmla="*/ 58 h 59"/>
                <a:gd name="T48" fmla="*/ 51 w 124"/>
                <a:gd name="T49" fmla="*/ 58 h 59"/>
                <a:gd name="T50" fmla="*/ 61 w 124"/>
                <a:gd name="T51" fmla="*/ 57 h 59"/>
                <a:gd name="T52" fmla="*/ 70 w 124"/>
                <a:gd name="T53" fmla="*/ 55 h 59"/>
                <a:gd name="T54" fmla="*/ 79 w 124"/>
                <a:gd name="T55" fmla="*/ 52 h 59"/>
                <a:gd name="T56" fmla="*/ 87 w 124"/>
                <a:gd name="T57" fmla="*/ 48 h 59"/>
                <a:gd name="T58" fmla="*/ 95 w 124"/>
                <a:gd name="T59" fmla="*/ 43 h 59"/>
                <a:gd name="T60" fmla="*/ 102 w 124"/>
                <a:gd name="T61" fmla="*/ 36 h 59"/>
                <a:gd name="T62" fmla="*/ 109 w 124"/>
                <a:gd name="T63" fmla="*/ 30 h 59"/>
                <a:gd name="T64" fmla="*/ 115 w 124"/>
                <a:gd name="T65" fmla="*/ 21 h 59"/>
                <a:gd name="T66" fmla="*/ 120 w 124"/>
                <a:gd name="T67" fmla="*/ 13 h 59"/>
                <a:gd name="T68" fmla="*/ 123 w 124"/>
                <a:gd name="T69" fmla="*/ 4 h 59"/>
                <a:gd name="T70" fmla="*/ 119 w 124"/>
                <a:gd name="T71" fmla="*/ 4 h 59"/>
                <a:gd name="T72" fmla="*/ 123 w 124"/>
                <a:gd name="T73" fmla="*/ 4 h 59"/>
                <a:gd name="T74" fmla="*/ 123 w 124"/>
                <a:gd name="T75" fmla="*/ 1 h 59"/>
                <a:gd name="T76" fmla="*/ 122 w 124"/>
                <a:gd name="T77" fmla="*/ 0 h 59"/>
                <a:gd name="T78" fmla="*/ 120 w 124"/>
                <a:gd name="T79" fmla="*/ 0 h 59"/>
                <a:gd name="T80" fmla="*/ 119 w 124"/>
                <a:gd name="T81" fmla="*/ 1 h 59"/>
                <a:gd name="T82" fmla="*/ 123 w 124"/>
                <a:gd name="T83" fmla="*/ 1 h 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4"/>
                <a:gd name="T127" fmla="*/ 0 h 59"/>
                <a:gd name="T128" fmla="*/ 124 w 124"/>
                <a:gd name="T129" fmla="*/ 59 h 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4" h="59">
                  <a:moveTo>
                    <a:pt x="123" y="1"/>
                  </a:moveTo>
                  <a:lnTo>
                    <a:pt x="119" y="1"/>
                  </a:lnTo>
                  <a:lnTo>
                    <a:pt x="115" y="11"/>
                  </a:lnTo>
                  <a:lnTo>
                    <a:pt x="111" y="18"/>
                  </a:lnTo>
                  <a:lnTo>
                    <a:pt x="105" y="26"/>
                  </a:lnTo>
                  <a:lnTo>
                    <a:pt x="99" y="32"/>
                  </a:lnTo>
                  <a:lnTo>
                    <a:pt x="92" y="38"/>
                  </a:lnTo>
                  <a:lnTo>
                    <a:pt x="85" y="42"/>
                  </a:lnTo>
                  <a:lnTo>
                    <a:pt x="77" y="46"/>
                  </a:lnTo>
                  <a:lnTo>
                    <a:pt x="69" y="50"/>
                  </a:lnTo>
                  <a:lnTo>
                    <a:pt x="60" y="51"/>
                  </a:lnTo>
                  <a:lnTo>
                    <a:pt x="51" y="53"/>
                  </a:lnTo>
                  <a:lnTo>
                    <a:pt x="43" y="53"/>
                  </a:lnTo>
                  <a:lnTo>
                    <a:pt x="34" y="51"/>
                  </a:lnTo>
                  <a:lnTo>
                    <a:pt x="25" y="49"/>
                  </a:lnTo>
                  <a:lnTo>
                    <a:pt x="18" y="46"/>
                  </a:lnTo>
                  <a:lnTo>
                    <a:pt x="11" y="41"/>
                  </a:lnTo>
                  <a:lnTo>
                    <a:pt x="4" y="35"/>
                  </a:lnTo>
                  <a:lnTo>
                    <a:pt x="0" y="40"/>
                  </a:lnTo>
                  <a:lnTo>
                    <a:pt x="8" y="46"/>
                  </a:lnTo>
                  <a:lnTo>
                    <a:pt x="16" y="51"/>
                  </a:lnTo>
                  <a:lnTo>
                    <a:pt x="24" y="55"/>
                  </a:lnTo>
                  <a:lnTo>
                    <a:pt x="33" y="57"/>
                  </a:lnTo>
                  <a:lnTo>
                    <a:pt x="43" y="58"/>
                  </a:lnTo>
                  <a:lnTo>
                    <a:pt x="51" y="58"/>
                  </a:lnTo>
                  <a:lnTo>
                    <a:pt x="61" y="57"/>
                  </a:lnTo>
                  <a:lnTo>
                    <a:pt x="70" y="55"/>
                  </a:lnTo>
                  <a:lnTo>
                    <a:pt x="79" y="52"/>
                  </a:lnTo>
                  <a:lnTo>
                    <a:pt x="87" y="48"/>
                  </a:lnTo>
                  <a:lnTo>
                    <a:pt x="95" y="43"/>
                  </a:lnTo>
                  <a:lnTo>
                    <a:pt x="102" y="36"/>
                  </a:lnTo>
                  <a:lnTo>
                    <a:pt x="109" y="30"/>
                  </a:lnTo>
                  <a:lnTo>
                    <a:pt x="115" y="21"/>
                  </a:lnTo>
                  <a:lnTo>
                    <a:pt x="120" y="13"/>
                  </a:lnTo>
                  <a:lnTo>
                    <a:pt x="123" y="4"/>
                  </a:lnTo>
                  <a:lnTo>
                    <a:pt x="119" y="4"/>
                  </a:lnTo>
                  <a:lnTo>
                    <a:pt x="123" y="4"/>
                  </a:lnTo>
                  <a:lnTo>
                    <a:pt x="123" y="1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9" y="1"/>
                  </a:lnTo>
                  <a:lnTo>
                    <a:pt x="12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0" name="Freeform 557"/>
            <p:cNvSpPr>
              <a:spLocks/>
            </p:cNvSpPr>
            <p:nvPr/>
          </p:nvSpPr>
          <p:spPr bwMode="auto">
            <a:xfrm>
              <a:off x="3231" y="1330"/>
              <a:ext cx="219" cy="74"/>
            </a:xfrm>
            <a:custGeom>
              <a:avLst/>
              <a:gdLst>
                <a:gd name="T0" fmla="*/ 216 w 219"/>
                <a:gd name="T1" fmla="*/ 14 h 74"/>
                <a:gd name="T2" fmla="*/ 214 w 219"/>
                <a:gd name="T3" fmla="*/ 15 h 74"/>
                <a:gd name="T4" fmla="*/ 200 w 219"/>
                <a:gd name="T5" fmla="*/ 30 h 74"/>
                <a:gd name="T6" fmla="*/ 185 w 219"/>
                <a:gd name="T7" fmla="*/ 42 h 74"/>
                <a:gd name="T8" fmla="*/ 170 w 219"/>
                <a:gd name="T9" fmla="*/ 52 h 74"/>
                <a:gd name="T10" fmla="*/ 155 w 219"/>
                <a:gd name="T11" fmla="*/ 59 h 74"/>
                <a:gd name="T12" fmla="*/ 139 w 219"/>
                <a:gd name="T13" fmla="*/ 64 h 74"/>
                <a:gd name="T14" fmla="*/ 124 w 219"/>
                <a:gd name="T15" fmla="*/ 67 h 74"/>
                <a:gd name="T16" fmla="*/ 108 w 219"/>
                <a:gd name="T17" fmla="*/ 68 h 74"/>
                <a:gd name="T18" fmla="*/ 93 w 219"/>
                <a:gd name="T19" fmla="*/ 66 h 74"/>
                <a:gd name="T20" fmla="*/ 78 w 219"/>
                <a:gd name="T21" fmla="*/ 63 h 74"/>
                <a:gd name="T22" fmla="*/ 65 w 219"/>
                <a:gd name="T23" fmla="*/ 58 h 74"/>
                <a:gd name="T24" fmla="*/ 51 w 219"/>
                <a:gd name="T25" fmla="*/ 52 h 74"/>
                <a:gd name="T26" fmla="*/ 39 w 219"/>
                <a:gd name="T27" fmla="*/ 44 h 74"/>
                <a:gd name="T28" fmla="*/ 28 w 219"/>
                <a:gd name="T29" fmla="*/ 34 h 74"/>
                <a:gd name="T30" fmla="*/ 19 w 219"/>
                <a:gd name="T31" fmla="*/ 25 h 74"/>
                <a:gd name="T32" fmla="*/ 11 w 219"/>
                <a:gd name="T33" fmla="*/ 12 h 74"/>
                <a:gd name="T34" fmla="*/ 4 w 219"/>
                <a:gd name="T35" fmla="*/ 0 h 74"/>
                <a:gd name="T36" fmla="*/ 0 w 219"/>
                <a:gd name="T37" fmla="*/ 3 h 74"/>
                <a:gd name="T38" fmla="*/ 6 w 219"/>
                <a:gd name="T39" fmla="*/ 16 h 74"/>
                <a:gd name="T40" fmla="*/ 15 w 219"/>
                <a:gd name="T41" fmla="*/ 28 h 74"/>
                <a:gd name="T42" fmla="*/ 25 w 219"/>
                <a:gd name="T43" fmla="*/ 39 h 74"/>
                <a:gd name="T44" fmla="*/ 36 w 219"/>
                <a:gd name="T45" fmla="*/ 49 h 74"/>
                <a:gd name="T46" fmla="*/ 49 w 219"/>
                <a:gd name="T47" fmla="*/ 57 h 74"/>
                <a:gd name="T48" fmla="*/ 62 w 219"/>
                <a:gd name="T49" fmla="*/ 64 h 74"/>
                <a:gd name="T50" fmla="*/ 77 w 219"/>
                <a:gd name="T51" fmla="*/ 69 h 74"/>
                <a:gd name="T52" fmla="*/ 92 w 219"/>
                <a:gd name="T53" fmla="*/ 72 h 74"/>
                <a:gd name="T54" fmla="*/ 108 w 219"/>
                <a:gd name="T55" fmla="*/ 73 h 74"/>
                <a:gd name="T56" fmla="*/ 125 w 219"/>
                <a:gd name="T57" fmla="*/ 72 h 74"/>
                <a:gd name="T58" fmla="*/ 141 w 219"/>
                <a:gd name="T59" fmla="*/ 69 h 74"/>
                <a:gd name="T60" fmla="*/ 157 w 219"/>
                <a:gd name="T61" fmla="*/ 65 h 74"/>
                <a:gd name="T62" fmla="*/ 173 w 219"/>
                <a:gd name="T63" fmla="*/ 57 h 74"/>
                <a:gd name="T64" fmla="*/ 189 w 219"/>
                <a:gd name="T65" fmla="*/ 46 h 74"/>
                <a:gd name="T66" fmla="*/ 204 w 219"/>
                <a:gd name="T67" fmla="*/ 34 h 74"/>
                <a:gd name="T68" fmla="*/ 218 w 219"/>
                <a:gd name="T69" fmla="*/ 18 h 74"/>
                <a:gd name="T70" fmla="*/ 215 w 219"/>
                <a:gd name="T71" fmla="*/ 19 h 74"/>
                <a:gd name="T72" fmla="*/ 218 w 219"/>
                <a:gd name="T73" fmla="*/ 18 h 74"/>
                <a:gd name="T74" fmla="*/ 218 w 219"/>
                <a:gd name="T75" fmla="*/ 16 h 74"/>
                <a:gd name="T76" fmla="*/ 218 w 219"/>
                <a:gd name="T77" fmla="*/ 14 h 74"/>
                <a:gd name="T78" fmla="*/ 216 w 219"/>
                <a:gd name="T79" fmla="*/ 14 h 74"/>
                <a:gd name="T80" fmla="*/ 214 w 219"/>
                <a:gd name="T81" fmla="*/ 15 h 74"/>
                <a:gd name="T82" fmla="*/ 216 w 219"/>
                <a:gd name="T83" fmla="*/ 14 h 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9"/>
                <a:gd name="T127" fmla="*/ 0 h 74"/>
                <a:gd name="T128" fmla="*/ 219 w 219"/>
                <a:gd name="T129" fmla="*/ 74 h 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9" h="74">
                  <a:moveTo>
                    <a:pt x="216" y="14"/>
                  </a:moveTo>
                  <a:lnTo>
                    <a:pt x="214" y="15"/>
                  </a:lnTo>
                  <a:lnTo>
                    <a:pt x="200" y="30"/>
                  </a:lnTo>
                  <a:lnTo>
                    <a:pt x="185" y="42"/>
                  </a:lnTo>
                  <a:lnTo>
                    <a:pt x="170" y="52"/>
                  </a:lnTo>
                  <a:lnTo>
                    <a:pt x="155" y="59"/>
                  </a:lnTo>
                  <a:lnTo>
                    <a:pt x="139" y="64"/>
                  </a:lnTo>
                  <a:lnTo>
                    <a:pt x="124" y="67"/>
                  </a:lnTo>
                  <a:lnTo>
                    <a:pt x="108" y="68"/>
                  </a:lnTo>
                  <a:lnTo>
                    <a:pt x="93" y="66"/>
                  </a:lnTo>
                  <a:lnTo>
                    <a:pt x="78" y="63"/>
                  </a:lnTo>
                  <a:lnTo>
                    <a:pt x="65" y="58"/>
                  </a:lnTo>
                  <a:lnTo>
                    <a:pt x="51" y="52"/>
                  </a:lnTo>
                  <a:lnTo>
                    <a:pt x="39" y="44"/>
                  </a:lnTo>
                  <a:lnTo>
                    <a:pt x="28" y="34"/>
                  </a:lnTo>
                  <a:lnTo>
                    <a:pt x="19" y="25"/>
                  </a:lnTo>
                  <a:lnTo>
                    <a:pt x="11" y="12"/>
                  </a:lnTo>
                  <a:lnTo>
                    <a:pt x="4" y="0"/>
                  </a:lnTo>
                  <a:lnTo>
                    <a:pt x="0" y="3"/>
                  </a:lnTo>
                  <a:lnTo>
                    <a:pt x="6" y="16"/>
                  </a:lnTo>
                  <a:lnTo>
                    <a:pt x="15" y="28"/>
                  </a:lnTo>
                  <a:lnTo>
                    <a:pt x="25" y="39"/>
                  </a:lnTo>
                  <a:lnTo>
                    <a:pt x="36" y="49"/>
                  </a:lnTo>
                  <a:lnTo>
                    <a:pt x="49" y="57"/>
                  </a:lnTo>
                  <a:lnTo>
                    <a:pt x="62" y="64"/>
                  </a:lnTo>
                  <a:lnTo>
                    <a:pt x="77" y="69"/>
                  </a:lnTo>
                  <a:lnTo>
                    <a:pt x="92" y="72"/>
                  </a:lnTo>
                  <a:lnTo>
                    <a:pt x="108" y="73"/>
                  </a:lnTo>
                  <a:lnTo>
                    <a:pt x="125" y="72"/>
                  </a:lnTo>
                  <a:lnTo>
                    <a:pt x="141" y="69"/>
                  </a:lnTo>
                  <a:lnTo>
                    <a:pt x="157" y="65"/>
                  </a:lnTo>
                  <a:lnTo>
                    <a:pt x="173" y="57"/>
                  </a:lnTo>
                  <a:lnTo>
                    <a:pt x="189" y="46"/>
                  </a:lnTo>
                  <a:lnTo>
                    <a:pt x="204" y="34"/>
                  </a:lnTo>
                  <a:lnTo>
                    <a:pt x="218" y="18"/>
                  </a:lnTo>
                  <a:lnTo>
                    <a:pt x="215" y="19"/>
                  </a:lnTo>
                  <a:lnTo>
                    <a:pt x="218" y="18"/>
                  </a:lnTo>
                  <a:lnTo>
                    <a:pt x="218" y="16"/>
                  </a:lnTo>
                  <a:lnTo>
                    <a:pt x="218" y="14"/>
                  </a:lnTo>
                  <a:lnTo>
                    <a:pt x="216" y="14"/>
                  </a:lnTo>
                  <a:lnTo>
                    <a:pt x="214" y="15"/>
                  </a:lnTo>
                  <a:lnTo>
                    <a:pt x="216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1" name="Freeform 558"/>
            <p:cNvSpPr>
              <a:spLocks/>
            </p:cNvSpPr>
            <p:nvPr/>
          </p:nvSpPr>
          <p:spPr bwMode="auto">
            <a:xfrm>
              <a:off x="3446" y="1320"/>
              <a:ext cx="65" cy="34"/>
            </a:xfrm>
            <a:custGeom>
              <a:avLst/>
              <a:gdLst>
                <a:gd name="T0" fmla="*/ 63 w 65"/>
                <a:gd name="T1" fmla="*/ 1 h 34"/>
                <a:gd name="T2" fmla="*/ 59 w 65"/>
                <a:gd name="T3" fmla="*/ 2 h 34"/>
                <a:gd name="T4" fmla="*/ 56 w 65"/>
                <a:gd name="T5" fmla="*/ 9 h 34"/>
                <a:gd name="T6" fmla="*/ 52 w 65"/>
                <a:gd name="T7" fmla="*/ 15 h 34"/>
                <a:gd name="T8" fmla="*/ 46 w 65"/>
                <a:gd name="T9" fmla="*/ 20 h 34"/>
                <a:gd name="T10" fmla="*/ 39 w 65"/>
                <a:gd name="T11" fmla="*/ 24 h 34"/>
                <a:gd name="T12" fmla="*/ 32 w 65"/>
                <a:gd name="T13" fmla="*/ 26 h 34"/>
                <a:gd name="T14" fmla="*/ 23 w 65"/>
                <a:gd name="T15" fmla="*/ 27 h 34"/>
                <a:gd name="T16" fmla="*/ 14 w 65"/>
                <a:gd name="T17" fmla="*/ 26 h 34"/>
                <a:gd name="T18" fmla="*/ 1 w 65"/>
                <a:gd name="T19" fmla="*/ 24 h 34"/>
                <a:gd name="T20" fmla="*/ 0 w 65"/>
                <a:gd name="T21" fmla="*/ 29 h 34"/>
                <a:gd name="T22" fmla="*/ 12 w 65"/>
                <a:gd name="T23" fmla="*/ 32 h 34"/>
                <a:gd name="T24" fmla="*/ 23 w 65"/>
                <a:gd name="T25" fmla="*/ 33 h 34"/>
                <a:gd name="T26" fmla="*/ 33 w 65"/>
                <a:gd name="T27" fmla="*/ 32 h 34"/>
                <a:gd name="T28" fmla="*/ 42 w 65"/>
                <a:gd name="T29" fmla="*/ 29 h 34"/>
                <a:gd name="T30" fmla="*/ 49 w 65"/>
                <a:gd name="T31" fmla="*/ 25 h 34"/>
                <a:gd name="T32" fmla="*/ 55 w 65"/>
                <a:gd name="T33" fmla="*/ 20 h 34"/>
                <a:gd name="T34" fmla="*/ 60 w 65"/>
                <a:gd name="T35" fmla="*/ 12 h 34"/>
                <a:gd name="T36" fmla="*/ 64 w 65"/>
                <a:gd name="T37" fmla="*/ 4 h 34"/>
                <a:gd name="T38" fmla="*/ 60 w 65"/>
                <a:gd name="T39" fmla="*/ 5 h 34"/>
                <a:gd name="T40" fmla="*/ 64 w 65"/>
                <a:gd name="T41" fmla="*/ 4 h 34"/>
                <a:gd name="T42" fmla="*/ 64 w 65"/>
                <a:gd name="T43" fmla="*/ 2 h 34"/>
                <a:gd name="T44" fmla="*/ 62 w 65"/>
                <a:gd name="T45" fmla="*/ 0 h 34"/>
                <a:gd name="T46" fmla="*/ 60 w 65"/>
                <a:gd name="T47" fmla="*/ 0 h 34"/>
                <a:gd name="T48" fmla="*/ 59 w 65"/>
                <a:gd name="T49" fmla="*/ 2 h 34"/>
                <a:gd name="T50" fmla="*/ 63 w 65"/>
                <a:gd name="T51" fmla="*/ 1 h 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"/>
                <a:gd name="T79" fmla="*/ 0 h 34"/>
                <a:gd name="T80" fmla="*/ 65 w 65"/>
                <a:gd name="T81" fmla="*/ 34 h 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" h="34">
                  <a:moveTo>
                    <a:pt x="63" y="1"/>
                  </a:moveTo>
                  <a:lnTo>
                    <a:pt x="59" y="2"/>
                  </a:lnTo>
                  <a:lnTo>
                    <a:pt x="56" y="9"/>
                  </a:lnTo>
                  <a:lnTo>
                    <a:pt x="52" y="15"/>
                  </a:lnTo>
                  <a:lnTo>
                    <a:pt x="46" y="20"/>
                  </a:lnTo>
                  <a:lnTo>
                    <a:pt x="39" y="24"/>
                  </a:lnTo>
                  <a:lnTo>
                    <a:pt x="32" y="26"/>
                  </a:lnTo>
                  <a:lnTo>
                    <a:pt x="23" y="27"/>
                  </a:lnTo>
                  <a:lnTo>
                    <a:pt x="14" y="26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12" y="32"/>
                  </a:lnTo>
                  <a:lnTo>
                    <a:pt x="23" y="33"/>
                  </a:lnTo>
                  <a:lnTo>
                    <a:pt x="33" y="32"/>
                  </a:lnTo>
                  <a:lnTo>
                    <a:pt x="42" y="29"/>
                  </a:lnTo>
                  <a:lnTo>
                    <a:pt x="49" y="25"/>
                  </a:lnTo>
                  <a:lnTo>
                    <a:pt x="55" y="20"/>
                  </a:lnTo>
                  <a:lnTo>
                    <a:pt x="60" y="12"/>
                  </a:lnTo>
                  <a:lnTo>
                    <a:pt x="64" y="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4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9" y="2"/>
                  </a:lnTo>
                  <a:lnTo>
                    <a:pt x="6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2" name="Freeform 559"/>
            <p:cNvSpPr>
              <a:spLocks/>
            </p:cNvSpPr>
            <p:nvPr/>
          </p:nvSpPr>
          <p:spPr bwMode="auto">
            <a:xfrm>
              <a:off x="3506" y="1224"/>
              <a:ext cx="161" cy="123"/>
            </a:xfrm>
            <a:custGeom>
              <a:avLst/>
              <a:gdLst>
                <a:gd name="T0" fmla="*/ 157 w 161"/>
                <a:gd name="T1" fmla="*/ 0 h 123"/>
                <a:gd name="T2" fmla="*/ 154 w 161"/>
                <a:gd name="T3" fmla="*/ 3 h 123"/>
                <a:gd name="T4" fmla="*/ 153 w 161"/>
                <a:gd name="T5" fmla="*/ 22 h 123"/>
                <a:gd name="T6" fmla="*/ 150 w 161"/>
                <a:gd name="T7" fmla="*/ 39 h 123"/>
                <a:gd name="T8" fmla="*/ 144 w 161"/>
                <a:gd name="T9" fmla="*/ 55 h 123"/>
                <a:gd name="T10" fmla="*/ 137 w 161"/>
                <a:gd name="T11" fmla="*/ 68 h 123"/>
                <a:gd name="T12" fmla="*/ 128 w 161"/>
                <a:gd name="T13" fmla="*/ 81 h 123"/>
                <a:gd name="T14" fmla="*/ 119 w 161"/>
                <a:gd name="T15" fmla="*/ 91 h 123"/>
                <a:gd name="T16" fmla="*/ 108 w 161"/>
                <a:gd name="T17" fmla="*/ 100 h 123"/>
                <a:gd name="T18" fmla="*/ 96 w 161"/>
                <a:gd name="T19" fmla="*/ 106 h 123"/>
                <a:gd name="T20" fmla="*/ 84 w 161"/>
                <a:gd name="T21" fmla="*/ 112 h 123"/>
                <a:gd name="T22" fmla="*/ 71 w 161"/>
                <a:gd name="T23" fmla="*/ 115 h 123"/>
                <a:gd name="T24" fmla="*/ 59 w 161"/>
                <a:gd name="T25" fmla="*/ 116 h 123"/>
                <a:gd name="T26" fmla="*/ 46 w 161"/>
                <a:gd name="T27" fmla="*/ 116 h 123"/>
                <a:gd name="T28" fmla="*/ 34 w 161"/>
                <a:gd name="T29" fmla="*/ 114 h 123"/>
                <a:gd name="T30" fmla="*/ 23 w 161"/>
                <a:gd name="T31" fmla="*/ 110 h 123"/>
                <a:gd name="T32" fmla="*/ 12 w 161"/>
                <a:gd name="T33" fmla="*/ 105 h 123"/>
                <a:gd name="T34" fmla="*/ 3 w 161"/>
                <a:gd name="T35" fmla="*/ 97 h 123"/>
                <a:gd name="T36" fmla="*/ 0 w 161"/>
                <a:gd name="T37" fmla="*/ 101 h 123"/>
                <a:gd name="T38" fmla="*/ 10 w 161"/>
                <a:gd name="T39" fmla="*/ 109 h 123"/>
                <a:gd name="T40" fmla="*/ 21 w 161"/>
                <a:gd name="T41" fmla="*/ 116 h 123"/>
                <a:gd name="T42" fmla="*/ 33 w 161"/>
                <a:gd name="T43" fmla="*/ 120 h 123"/>
                <a:gd name="T44" fmla="*/ 46 w 161"/>
                <a:gd name="T45" fmla="*/ 122 h 123"/>
                <a:gd name="T46" fmla="*/ 59 w 161"/>
                <a:gd name="T47" fmla="*/ 122 h 123"/>
                <a:gd name="T48" fmla="*/ 72 w 161"/>
                <a:gd name="T49" fmla="*/ 121 h 123"/>
                <a:gd name="T50" fmla="*/ 85 w 161"/>
                <a:gd name="T51" fmla="*/ 117 h 123"/>
                <a:gd name="T52" fmla="*/ 98 w 161"/>
                <a:gd name="T53" fmla="*/ 112 h 123"/>
                <a:gd name="T54" fmla="*/ 110 w 161"/>
                <a:gd name="T55" fmla="*/ 105 h 123"/>
                <a:gd name="T56" fmla="*/ 122 w 161"/>
                <a:gd name="T57" fmla="*/ 95 h 123"/>
                <a:gd name="T58" fmla="*/ 132 w 161"/>
                <a:gd name="T59" fmla="*/ 85 h 123"/>
                <a:gd name="T60" fmla="*/ 142 w 161"/>
                <a:gd name="T61" fmla="*/ 72 h 123"/>
                <a:gd name="T62" fmla="*/ 149 w 161"/>
                <a:gd name="T63" fmla="*/ 57 h 123"/>
                <a:gd name="T64" fmla="*/ 154 w 161"/>
                <a:gd name="T65" fmla="*/ 41 h 123"/>
                <a:gd name="T66" fmla="*/ 159 w 161"/>
                <a:gd name="T67" fmla="*/ 23 h 123"/>
                <a:gd name="T68" fmla="*/ 160 w 161"/>
                <a:gd name="T69" fmla="*/ 3 h 123"/>
                <a:gd name="T70" fmla="*/ 157 w 161"/>
                <a:gd name="T71" fmla="*/ 6 h 123"/>
                <a:gd name="T72" fmla="*/ 160 w 161"/>
                <a:gd name="T73" fmla="*/ 3 h 123"/>
                <a:gd name="T74" fmla="*/ 159 w 161"/>
                <a:gd name="T75" fmla="*/ 1 h 123"/>
                <a:gd name="T76" fmla="*/ 157 w 161"/>
                <a:gd name="T77" fmla="*/ 0 h 123"/>
                <a:gd name="T78" fmla="*/ 155 w 161"/>
                <a:gd name="T79" fmla="*/ 1 h 123"/>
                <a:gd name="T80" fmla="*/ 154 w 161"/>
                <a:gd name="T81" fmla="*/ 3 h 123"/>
                <a:gd name="T82" fmla="*/ 157 w 161"/>
                <a:gd name="T83" fmla="*/ 0 h 1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1"/>
                <a:gd name="T127" fmla="*/ 0 h 123"/>
                <a:gd name="T128" fmla="*/ 161 w 161"/>
                <a:gd name="T129" fmla="*/ 123 h 1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1" h="123">
                  <a:moveTo>
                    <a:pt x="157" y="0"/>
                  </a:moveTo>
                  <a:lnTo>
                    <a:pt x="154" y="3"/>
                  </a:lnTo>
                  <a:lnTo>
                    <a:pt x="153" y="22"/>
                  </a:lnTo>
                  <a:lnTo>
                    <a:pt x="150" y="39"/>
                  </a:lnTo>
                  <a:lnTo>
                    <a:pt x="144" y="55"/>
                  </a:lnTo>
                  <a:lnTo>
                    <a:pt x="137" y="68"/>
                  </a:lnTo>
                  <a:lnTo>
                    <a:pt x="128" y="81"/>
                  </a:lnTo>
                  <a:lnTo>
                    <a:pt x="119" y="91"/>
                  </a:lnTo>
                  <a:lnTo>
                    <a:pt x="108" y="100"/>
                  </a:lnTo>
                  <a:lnTo>
                    <a:pt x="96" y="106"/>
                  </a:lnTo>
                  <a:lnTo>
                    <a:pt x="84" y="112"/>
                  </a:lnTo>
                  <a:lnTo>
                    <a:pt x="71" y="115"/>
                  </a:lnTo>
                  <a:lnTo>
                    <a:pt x="59" y="116"/>
                  </a:lnTo>
                  <a:lnTo>
                    <a:pt x="46" y="116"/>
                  </a:lnTo>
                  <a:lnTo>
                    <a:pt x="34" y="114"/>
                  </a:lnTo>
                  <a:lnTo>
                    <a:pt x="23" y="110"/>
                  </a:lnTo>
                  <a:lnTo>
                    <a:pt x="12" y="105"/>
                  </a:lnTo>
                  <a:lnTo>
                    <a:pt x="3" y="97"/>
                  </a:lnTo>
                  <a:lnTo>
                    <a:pt x="0" y="101"/>
                  </a:lnTo>
                  <a:lnTo>
                    <a:pt x="10" y="109"/>
                  </a:lnTo>
                  <a:lnTo>
                    <a:pt x="21" y="116"/>
                  </a:lnTo>
                  <a:lnTo>
                    <a:pt x="33" y="120"/>
                  </a:lnTo>
                  <a:lnTo>
                    <a:pt x="46" y="122"/>
                  </a:lnTo>
                  <a:lnTo>
                    <a:pt x="59" y="122"/>
                  </a:lnTo>
                  <a:lnTo>
                    <a:pt x="72" y="121"/>
                  </a:lnTo>
                  <a:lnTo>
                    <a:pt x="85" y="117"/>
                  </a:lnTo>
                  <a:lnTo>
                    <a:pt x="98" y="112"/>
                  </a:lnTo>
                  <a:lnTo>
                    <a:pt x="110" y="105"/>
                  </a:lnTo>
                  <a:lnTo>
                    <a:pt x="122" y="95"/>
                  </a:lnTo>
                  <a:lnTo>
                    <a:pt x="132" y="85"/>
                  </a:lnTo>
                  <a:lnTo>
                    <a:pt x="142" y="72"/>
                  </a:lnTo>
                  <a:lnTo>
                    <a:pt x="149" y="57"/>
                  </a:lnTo>
                  <a:lnTo>
                    <a:pt x="154" y="41"/>
                  </a:lnTo>
                  <a:lnTo>
                    <a:pt x="159" y="23"/>
                  </a:lnTo>
                  <a:lnTo>
                    <a:pt x="160" y="3"/>
                  </a:lnTo>
                  <a:lnTo>
                    <a:pt x="157" y="6"/>
                  </a:lnTo>
                  <a:lnTo>
                    <a:pt x="160" y="3"/>
                  </a:lnTo>
                  <a:lnTo>
                    <a:pt x="159" y="1"/>
                  </a:lnTo>
                  <a:lnTo>
                    <a:pt x="157" y="0"/>
                  </a:lnTo>
                  <a:lnTo>
                    <a:pt x="155" y="1"/>
                  </a:lnTo>
                  <a:lnTo>
                    <a:pt x="154" y="3"/>
                  </a:lnTo>
                  <a:lnTo>
                    <a:pt x="15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3" name="Freeform 560"/>
            <p:cNvSpPr>
              <a:spLocks/>
            </p:cNvSpPr>
            <p:nvPr/>
          </p:nvSpPr>
          <p:spPr bwMode="auto">
            <a:xfrm>
              <a:off x="3663" y="1146"/>
              <a:ext cx="35" cy="85"/>
            </a:xfrm>
            <a:custGeom>
              <a:avLst/>
              <a:gdLst>
                <a:gd name="T0" fmla="*/ 24 w 35"/>
                <a:gd name="T1" fmla="*/ 2 h 85"/>
                <a:gd name="T2" fmla="*/ 24 w 35"/>
                <a:gd name="T3" fmla="*/ 5 h 85"/>
                <a:gd name="T4" fmla="*/ 28 w 35"/>
                <a:gd name="T5" fmla="*/ 15 h 85"/>
                <a:gd name="T6" fmla="*/ 28 w 35"/>
                <a:gd name="T7" fmla="*/ 27 h 85"/>
                <a:gd name="T8" fmla="*/ 28 w 35"/>
                <a:gd name="T9" fmla="*/ 39 h 85"/>
                <a:gd name="T10" fmla="*/ 26 w 35"/>
                <a:gd name="T11" fmla="*/ 51 h 85"/>
                <a:gd name="T12" fmla="*/ 20 w 35"/>
                <a:gd name="T13" fmla="*/ 61 h 85"/>
                <a:gd name="T14" fmla="*/ 15 w 35"/>
                <a:gd name="T15" fmla="*/ 70 h 85"/>
                <a:gd name="T16" fmla="*/ 8 w 35"/>
                <a:gd name="T17" fmla="*/ 76 h 85"/>
                <a:gd name="T18" fmla="*/ 0 w 35"/>
                <a:gd name="T19" fmla="*/ 78 h 85"/>
                <a:gd name="T20" fmla="*/ 0 w 35"/>
                <a:gd name="T21" fmla="*/ 84 h 85"/>
                <a:gd name="T22" fmla="*/ 10 w 35"/>
                <a:gd name="T23" fmla="*/ 81 h 85"/>
                <a:gd name="T24" fmla="*/ 18 w 35"/>
                <a:gd name="T25" fmla="*/ 75 h 85"/>
                <a:gd name="T26" fmla="*/ 25 w 35"/>
                <a:gd name="T27" fmla="*/ 65 h 85"/>
                <a:gd name="T28" fmla="*/ 30 w 35"/>
                <a:gd name="T29" fmla="*/ 53 h 85"/>
                <a:gd name="T30" fmla="*/ 34 w 35"/>
                <a:gd name="T31" fmla="*/ 41 h 85"/>
                <a:gd name="T32" fmla="*/ 34 w 35"/>
                <a:gd name="T33" fmla="*/ 27 h 85"/>
                <a:gd name="T34" fmla="*/ 32 w 35"/>
                <a:gd name="T35" fmla="*/ 14 h 85"/>
                <a:gd name="T36" fmla="*/ 28 w 35"/>
                <a:gd name="T37" fmla="*/ 1 h 85"/>
                <a:gd name="T38" fmla="*/ 28 w 35"/>
                <a:gd name="T39" fmla="*/ 4 h 85"/>
                <a:gd name="T40" fmla="*/ 28 w 35"/>
                <a:gd name="T41" fmla="*/ 1 h 85"/>
                <a:gd name="T42" fmla="*/ 27 w 35"/>
                <a:gd name="T43" fmla="*/ 0 h 85"/>
                <a:gd name="T44" fmla="*/ 26 w 35"/>
                <a:gd name="T45" fmla="*/ 1 h 85"/>
                <a:gd name="T46" fmla="*/ 24 w 35"/>
                <a:gd name="T47" fmla="*/ 3 h 85"/>
                <a:gd name="T48" fmla="*/ 24 w 35"/>
                <a:gd name="T49" fmla="*/ 5 h 85"/>
                <a:gd name="T50" fmla="*/ 24 w 35"/>
                <a:gd name="T51" fmla="*/ 2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"/>
                <a:gd name="T79" fmla="*/ 0 h 85"/>
                <a:gd name="T80" fmla="*/ 35 w 35"/>
                <a:gd name="T81" fmla="*/ 85 h 8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" h="85">
                  <a:moveTo>
                    <a:pt x="24" y="2"/>
                  </a:moveTo>
                  <a:lnTo>
                    <a:pt x="24" y="5"/>
                  </a:lnTo>
                  <a:lnTo>
                    <a:pt x="28" y="15"/>
                  </a:lnTo>
                  <a:lnTo>
                    <a:pt x="28" y="27"/>
                  </a:lnTo>
                  <a:lnTo>
                    <a:pt x="28" y="39"/>
                  </a:lnTo>
                  <a:lnTo>
                    <a:pt x="26" y="51"/>
                  </a:lnTo>
                  <a:lnTo>
                    <a:pt x="20" y="61"/>
                  </a:lnTo>
                  <a:lnTo>
                    <a:pt x="15" y="70"/>
                  </a:lnTo>
                  <a:lnTo>
                    <a:pt x="8" y="76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0" y="81"/>
                  </a:lnTo>
                  <a:lnTo>
                    <a:pt x="18" y="75"/>
                  </a:lnTo>
                  <a:lnTo>
                    <a:pt x="25" y="65"/>
                  </a:lnTo>
                  <a:lnTo>
                    <a:pt x="30" y="53"/>
                  </a:lnTo>
                  <a:lnTo>
                    <a:pt x="34" y="41"/>
                  </a:lnTo>
                  <a:lnTo>
                    <a:pt x="34" y="27"/>
                  </a:lnTo>
                  <a:lnTo>
                    <a:pt x="32" y="14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4" y="3"/>
                  </a:lnTo>
                  <a:lnTo>
                    <a:pt x="24" y="5"/>
                  </a:lnTo>
                  <a:lnTo>
                    <a:pt x="24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4" name="Freeform 561"/>
            <p:cNvSpPr>
              <a:spLocks/>
            </p:cNvSpPr>
            <p:nvPr/>
          </p:nvSpPr>
          <p:spPr bwMode="auto">
            <a:xfrm>
              <a:off x="3599" y="979"/>
              <a:ext cx="105" cy="172"/>
            </a:xfrm>
            <a:custGeom>
              <a:avLst/>
              <a:gdLst>
                <a:gd name="T0" fmla="*/ 0 w 105"/>
                <a:gd name="T1" fmla="*/ 6 h 172"/>
                <a:gd name="T2" fmla="*/ 3 w 105"/>
                <a:gd name="T3" fmla="*/ 7 h 172"/>
                <a:gd name="T4" fmla="*/ 16 w 105"/>
                <a:gd name="T5" fmla="*/ 6 h 172"/>
                <a:gd name="T6" fmla="*/ 29 w 105"/>
                <a:gd name="T7" fmla="*/ 7 h 172"/>
                <a:gd name="T8" fmla="*/ 41 w 105"/>
                <a:gd name="T9" fmla="*/ 11 h 172"/>
                <a:gd name="T10" fmla="*/ 53 w 105"/>
                <a:gd name="T11" fmla="*/ 17 h 172"/>
                <a:gd name="T12" fmla="*/ 62 w 105"/>
                <a:gd name="T13" fmla="*/ 25 h 172"/>
                <a:gd name="T14" fmla="*/ 71 w 105"/>
                <a:gd name="T15" fmla="*/ 34 h 172"/>
                <a:gd name="T16" fmla="*/ 79 w 105"/>
                <a:gd name="T17" fmla="*/ 44 h 172"/>
                <a:gd name="T18" fmla="*/ 85 w 105"/>
                <a:gd name="T19" fmla="*/ 55 h 172"/>
                <a:gd name="T20" fmla="*/ 91 w 105"/>
                <a:gd name="T21" fmla="*/ 68 h 172"/>
                <a:gd name="T22" fmla="*/ 95 w 105"/>
                <a:gd name="T23" fmla="*/ 82 h 172"/>
                <a:gd name="T24" fmla="*/ 97 w 105"/>
                <a:gd name="T25" fmla="*/ 96 h 172"/>
                <a:gd name="T26" fmla="*/ 98 w 105"/>
                <a:gd name="T27" fmla="*/ 110 h 172"/>
                <a:gd name="T28" fmla="*/ 98 w 105"/>
                <a:gd name="T29" fmla="*/ 125 h 172"/>
                <a:gd name="T30" fmla="*/ 96 w 105"/>
                <a:gd name="T31" fmla="*/ 140 h 172"/>
                <a:gd name="T32" fmla="*/ 93 w 105"/>
                <a:gd name="T33" fmla="*/ 154 h 172"/>
                <a:gd name="T34" fmla="*/ 88 w 105"/>
                <a:gd name="T35" fmla="*/ 169 h 172"/>
                <a:gd name="T36" fmla="*/ 92 w 105"/>
                <a:gd name="T37" fmla="*/ 171 h 172"/>
                <a:gd name="T38" fmla="*/ 98 w 105"/>
                <a:gd name="T39" fmla="*/ 156 h 172"/>
                <a:gd name="T40" fmla="*/ 102 w 105"/>
                <a:gd name="T41" fmla="*/ 141 h 172"/>
                <a:gd name="T42" fmla="*/ 103 w 105"/>
                <a:gd name="T43" fmla="*/ 125 h 172"/>
                <a:gd name="T44" fmla="*/ 104 w 105"/>
                <a:gd name="T45" fmla="*/ 110 h 172"/>
                <a:gd name="T46" fmla="*/ 103 w 105"/>
                <a:gd name="T47" fmla="*/ 95 h 172"/>
                <a:gd name="T48" fmla="*/ 99 w 105"/>
                <a:gd name="T49" fmla="*/ 80 h 172"/>
                <a:gd name="T50" fmla="*/ 95 w 105"/>
                <a:gd name="T51" fmla="*/ 66 h 172"/>
                <a:gd name="T52" fmla="*/ 90 w 105"/>
                <a:gd name="T53" fmla="*/ 53 h 172"/>
                <a:gd name="T54" fmla="*/ 83 w 105"/>
                <a:gd name="T55" fmla="*/ 40 h 172"/>
                <a:gd name="T56" fmla="*/ 75 w 105"/>
                <a:gd name="T57" fmla="*/ 29 h 172"/>
                <a:gd name="T58" fmla="*/ 65 w 105"/>
                <a:gd name="T59" fmla="*/ 20 h 172"/>
                <a:gd name="T60" fmla="*/ 55 w 105"/>
                <a:gd name="T61" fmla="*/ 12 h 172"/>
                <a:gd name="T62" fmla="*/ 43 w 105"/>
                <a:gd name="T63" fmla="*/ 6 h 172"/>
                <a:gd name="T64" fmla="*/ 30 w 105"/>
                <a:gd name="T65" fmla="*/ 2 h 172"/>
                <a:gd name="T66" fmla="*/ 16 w 105"/>
                <a:gd name="T67" fmla="*/ 0 h 172"/>
                <a:gd name="T68" fmla="*/ 1 w 105"/>
                <a:gd name="T69" fmla="*/ 1 h 172"/>
                <a:gd name="T70" fmla="*/ 4 w 105"/>
                <a:gd name="T71" fmla="*/ 2 h 172"/>
                <a:gd name="T72" fmla="*/ 1 w 105"/>
                <a:gd name="T73" fmla="*/ 1 h 172"/>
                <a:gd name="T74" fmla="*/ 0 w 105"/>
                <a:gd name="T75" fmla="*/ 2 h 172"/>
                <a:gd name="T76" fmla="*/ 0 w 105"/>
                <a:gd name="T77" fmla="*/ 5 h 172"/>
                <a:gd name="T78" fmla="*/ 0 w 105"/>
                <a:gd name="T79" fmla="*/ 6 h 172"/>
                <a:gd name="T80" fmla="*/ 3 w 105"/>
                <a:gd name="T81" fmla="*/ 7 h 172"/>
                <a:gd name="T82" fmla="*/ 0 w 105"/>
                <a:gd name="T83" fmla="*/ 6 h 1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5"/>
                <a:gd name="T127" fmla="*/ 0 h 172"/>
                <a:gd name="T128" fmla="*/ 105 w 105"/>
                <a:gd name="T129" fmla="*/ 172 h 1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5" h="172">
                  <a:moveTo>
                    <a:pt x="0" y="6"/>
                  </a:moveTo>
                  <a:lnTo>
                    <a:pt x="3" y="7"/>
                  </a:lnTo>
                  <a:lnTo>
                    <a:pt x="16" y="6"/>
                  </a:lnTo>
                  <a:lnTo>
                    <a:pt x="29" y="7"/>
                  </a:lnTo>
                  <a:lnTo>
                    <a:pt x="41" y="11"/>
                  </a:lnTo>
                  <a:lnTo>
                    <a:pt x="53" y="17"/>
                  </a:lnTo>
                  <a:lnTo>
                    <a:pt x="62" y="25"/>
                  </a:lnTo>
                  <a:lnTo>
                    <a:pt x="71" y="34"/>
                  </a:lnTo>
                  <a:lnTo>
                    <a:pt x="79" y="44"/>
                  </a:lnTo>
                  <a:lnTo>
                    <a:pt x="85" y="55"/>
                  </a:lnTo>
                  <a:lnTo>
                    <a:pt x="91" y="68"/>
                  </a:lnTo>
                  <a:lnTo>
                    <a:pt x="95" y="82"/>
                  </a:lnTo>
                  <a:lnTo>
                    <a:pt x="97" y="96"/>
                  </a:lnTo>
                  <a:lnTo>
                    <a:pt x="98" y="110"/>
                  </a:lnTo>
                  <a:lnTo>
                    <a:pt x="98" y="125"/>
                  </a:lnTo>
                  <a:lnTo>
                    <a:pt x="96" y="140"/>
                  </a:lnTo>
                  <a:lnTo>
                    <a:pt x="93" y="154"/>
                  </a:lnTo>
                  <a:lnTo>
                    <a:pt x="88" y="169"/>
                  </a:lnTo>
                  <a:lnTo>
                    <a:pt x="92" y="171"/>
                  </a:lnTo>
                  <a:lnTo>
                    <a:pt x="98" y="156"/>
                  </a:lnTo>
                  <a:lnTo>
                    <a:pt x="102" y="141"/>
                  </a:lnTo>
                  <a:lnTo>
                    <a:pt x="103" y="125"/>
                  </a:lnTo>
                  <a:lnTo>
                    <a:pt x="104" y="110"/>
                  </a:lnTo>
                  <a:lnTo>
                    <a:pt x="103" y="95"/>
                  </a:lnTo>
                  <a:lnTo>
                    <a:pt x="99" y="80"/>
                  </a:lnTo>
                  <a:lnTo>
                    <a:pt x="95" y="66"/>
                  </a:lnTo>
                  <a:lnTo>
                    <a:pt x="90" y="53"/>
                  </a:lnTo>
                  <a:lnTo>
                    <a:pt x="83" y="40"/>
                  </a:lnTo>
                  <a:lnTo>
                    <a:pt x="75" y="29"/>
                  </a:lnTo>
                  <a:lnTo>
                    <a:pt x="65" y="20"/>
                  </a:lnTo>
                  <a:lnTo>
                    <a:pt x="55" y="12"/>
                  </a:lnTo>
                  <a:lnTo>
                    <a:pt x="43" y="6"/>
                  </a:lnTo>
                  <a:lnTo>
                    <a:pt x="30" y="2"/>
                  </a:lnTo>
                  <a:lnTo>
                    <a:pt x="16" y="0"/>
                  </a:lnTo>
                  <a:lnTo>
                    <a:pt x="1" y="1"/>
                  </a:lnTo>
                  <a:lnTo>
                    <a:pt x="4" y="2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7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5" name="Freeform 562"/>
            <p:cNvSpPr>
              <a:spLocks/>
            </p:cNvSpPr>
            <p:nvPr/>
          </p:nvSpPr>
          <p:spPr bwMode="auto">
            <a:xfrm>
              <a:off x="3521" y="949"/>
              <a:ext cx="83" cy="37"/>
            </a:xfrm>
            <a:custGeom>
              <a:avLst/>
              <a:gdLst>
                <a:gd name="T0" fmla="*/ 1 w 83"/>
                <a:gd name="T1" fmla="*/ 20 h 37"/>
                <a:gd name="T2" fmla="*/ 4 w 83"/>
                <a:gd name="T3" fmla="*/ 20 h 37"/>
                <a:gd name="T4" fmla="*/ 14 w 83"/>
                <a:gd name="T5" fmla="*/ 13 h 37"/>
                <a:gd name="T6" fmla="*/ 25 w 83"/>
                <a:gd name="T7" fmla="*/ 8 h 37"/>
                <a:gd name="T8" fmla="*/ 35 w 83"/>
                <a:gd name="T9" fmla="*/ 6 h 37"/>
                <a:gd name="T10" fmla="*/ 44 w 83"/>
                <a:gd name="T11" fmla="*/ 6 h 37"/>
                <a:gd name="T12" fmla="*/ 53 w 83"/>
                <a:gd name="T13" fmla="*/ 10 h 37"/>
                <a:gd name="T14" fmla="*/ 62 w 83"/>
                <a:gd name="T15" fmla="*/ 16 h 37"/>
                <a:gd name="T16" fmla="*/ 70 w 83"/>
                <a:gd name="T17" fmla="*/ 24 h 37"/>
                <a:gd name="T18" fmla="*/ 78 w 83"/>
                <a:gd name="T19" fmla="*/ 36 h 37"/>
                <a:gd name="T20" fmla="*/ 82 w 83"/>
                <a:gd name="T21" fmla="*/ 32 h 37"/>
                <a:gd name="T22" fmla="*/ 74 w 83"/>
                <a:gd name="T23" fmla="*/ 21 h 37"/>
                <a:gd name="T24" fmla="*/ 65 w 83"/>
                <a:gd name="T25" fmla="*/ 11 h 37"/>
                <a:gd name="T26" fmla="*/ 55 w 83"/>
                <a:gd name="T27" fmla="*/ 4 h 37"/>
                <a:gd name="T28" fmla="*/ 45 w 83"/>
                <a:gd name="T29" fmla="*/ 1 h 37"/>
                <a:gd name="T30" fmla="*/ 35 w 83"/>
                <a:gd name="T31" fmla="*/ 0 h 37"/>
                <a:gd name="T32" fmla="*/ 24 w 83"/>
                <a:gd name="T33" fmla="*/ 2 h 37"/>
                <a:gd name="T34" fmla="*/ 12 w 83"/>
                <a:gd name="T35" fmla="*/ 7 h 37"/>
                <a:gd name="T36" fmla="*/ 1 w 83"/>
                <a:gd name="T37" fmla="*/ 16 h 37"/>
                <a:gd name="T38" fmla="*/ 4 w 83"/>
                <a:gd name="T39" fmla="*/ 16 h 37"/>
                <a:gd name="T40" fmla="*/ 1 w 83"/>
                <a:gd name="T41" fmla="*/ 16 h 37"/>
                <a:gd name="T42" fmla="*/ 0 w 83"/>
                <a:gd name="T43" fmla="*/ 17 h 37"/>
                <a:gd name="T44" fmla="*/ 0 w 83"/>
                <a:gd name="T45" fmla="*/ 20 h 37"/>
                <a:gd name="T46" fmla="*/ 2 w 83"/>
                <a:gd name="T47" fmla="*/ 21 h 37"/>
                <a:gd name="T48" fmla="*/ 4 w 83"/>
                <a:gd name="T49" fmla="*/ 20 h 37"/>
                <a:gd name="T50" fmla="*/ 1 w 83"/>
                <a:gd name="T51" fmla="*/ 2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3"/>
                <a:gd name="T79" fmla="*/ 0 h 37"/>
                <a:gd name="T80" fmla="*/ 83 w 83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3" h="37">
                  <a:moveTo>
                    <a:pt x="1" y="20"/>
                  </a:moveTo>
                  <a:lnTo>
                    <a:pt x="4" y="20"/>
                  </a:lnTo>
                  <a:lnTo>
                    <a:pt x="14" y="13"/>
                  </a:lnTo>
                  <a:lnTo>
                    <a:pt x="25" y="8"/>
                  </a:lnTo>
                  <a:lnTo>
                    <a:pt x="35" y="6"/>
                  </a:lnTo>
                  <a:lnTo>
                    <a:pt x="44" y="6"/>
                  </a:lnTo>
                  <a:lnTo>
                    <a:pt x="53" y="10"/>
                  </a:lnTo>
                  <a:lnTo>
                    <a:pt x="62" y="16"/>
                  </a:lnTo>
                  <a:lnTo>
                    <a:pt x="70" y="24"/>
                  </a:lnTo>
                  <a:lnTo>
                    <a:pt x="78" y="36"/>
                  </a:lnTo>
                  <a:lnTo>
                    <a:pt x="82" y="32"/>
                  </a:lnTo>
                  <a:lnTo>
                    <a:pt x="74" y="21"/>
                  </a:lnTo>
                  <a:lnTo>
                    <a:pt x="65" y="11"/>
                  </a:lnTo>
                  <a:lnTo>
                    <a:pt x="55" y="4"/>
                  </a:lnTo>
                  <a:lnTo>
                    <a:pt x="45" y="1"/>
                  </a:lnTo>
                  <a:lnTo>
                    <a:pt x="35" y="0"/>
                  </a:lnTo>
                  <a:lnTo>
                    <a:pt x="24" y="2"/>
                  </a:lnTo>
                  <a:lnTo>
                    <a:pt x="12" y="7"/>
                  </a:lnTo>
                  <a:lnTo>
                    <a:pt x="1" y="16"/>
                  </a:lnTo>
                  <a:lnTo>
                    <a:pt x="4" y="16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4" y="20"/>
                  </a:lnTo>
                  <a:lnTo>
                    <a:pt x="1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6" name="Freeform 563"/>
            <p:cNvSpPr>
              <a:spLocks/>
            </p:cNvSpPr>
            <p:nvPr/>
          </p:nvSpPr>
          <p:spPr bwMode="auto">
            <a:xfrm>
              <a:off x="3351" y="912"/>
              <a:ext cx="175" cy="58"/>
            </a:xfrm>
            <a:custGeom>
              <a:avLst/>
              <a:gdLst>
                <a:gd name="T0" fmla="*/ 0 w 175"/>
                <a:gd name="T1" fmla="*/ 39 h 58"/>
                <a:gd name="T2" fmla="*/ 4 w 175"/>
                <a:gd name="T3" fmla="*/ 39 h 58"/>
                <a:gd name="T4" fmla="*/ 14 w 175"/>
                <a:gd name="T5" fmla="*/ 31 h 58"/>
                <a:gd name="T6" fmla="*/ 23 w 175"/>
                <a:gd name="T7" fmla="*/ 23 h 58"/>
                <a:gd name="T8" fmla="*/ 33 w 175"/>
                <a:gd name="T9" fmla="*/ 17 h 58"/>
                <a:gd name="T10" fmla="*/ 44 w 175"/>
                <a:gd name="T11" fmla="*/ 13 h 58"/>
                <a:gd name="T12" fmla="*/ 54 w 175"/>
                <a:gd name="T13" fmla="*/ 9 h 58"/>
                <a:gd name="T14" fmla="*/ 65 w 175"/>
                <a:gd name="T15" fmla="*/ 7 h 58"/>
                <a:gd name="T16" fmla="*/ 76 w 175"/>
                <a:gd name="T17" fmla="*/ 5 h 58"/>
                <a:gd name="T18" fmla="*/ 87 w 175"/>
                <a:gd name="T19" fmla="*/ 6 h 58"/>
                <a:gd name="T20" fmla="*/ 98 w 175"/>
                <a:gd name="T21" fmla="*/ 8 h 58"/>
                <a:gd name="T22" fmla="*/ 109 w 175"/>
                <a:gd name="T23" fmla="*/ 11 h 58"/>
                <a:gd name="T24" fmla="*/ 119 w 175"/>
                <a:gd name="T25" fmla="*/ 15 h 58"/>
                <a:gd name="T26" fmla="*/ 130 w 175"/>
                <a:gd name="T27" fmla="*/ 20 h 58"/>
                <a:gd name="T28" fmla="*/ 141 w 175"/>
                <a:gd name="T29" fmla="*/ 27 h 58"/>
                <a:gd name="T30" fmla="*/ 151 w 175"/>
                <a:gd name="T31" fmla="*/ 36 h 58"/>
                <a:gd name="T32" fmla="*/ 161 w 175"/>
                <a:gd name="T33" fmla="*/ 46 h 58"/>
                <a:gd name="T34" fmla="*/ 171 w 175"/>
                <a:gd name="T35" fmla="*/ 57 h 58"/>
                <a:gd name="T36" fmla="*/ 174 w 175"/>
                <a:gd name="T37" fmla="*/ 53 h 58"/>
                <a:gd name="T38" fmla="*/ 164 w 175"/>
                <a:gd name="T39" fmla="*/ 41 h 58"/>
                <a:gd name="T40" fmla="*/ 155 w 175"/>
                <a:gd name="T41" fmla="*/ 31 h 58"/>
                <a:gd name="T42" fmla="*/ 144 w 175"/>
                <a:gd name="T43" fmla="*/ 23 h 58"/>
                <a:gd name="T44" fmla="*/ 133 w 175"/>
                <a:gd name="T45" fmla="*/ 15 h 58"/>
                <a:gd name="T46" fmla="*/ 122 w 175"/>
                <a:gd name="T47" fmla="*/ 9 h 58"/>
                <a:gd name="T48" fmla="*/ 110 w 175"/>
                <a:gd name="T49" fmla="*/ 5 h 58"/>
                <a:gd name="T50" fmla="*/ 99 w 175"/>
                <a:gd name="T51" fmla="*/ 2 h 58"/>
                <a:gd name="T52" fmla="*/ 87 w 175"/>
                <a:gd name="T53" fmla="*/ 0 h 58"/>
                <a:gd name="T54" fmla="*/ 76 w 175"/>
                <a:gd name="T55" fmla="*/ 0 h 58"/>
                <a:gd name="T56" fmla="*/ 64 w 175"/>
                <a:gd name="T57" fmla="*/ 1 h 58"/>
                <a:gd name="T58" fmla="*/ 53 w 175"/>
                <a:gd name="T59" fmla="*/ 3 h 58"/>
                <a:gd name="T60" fmla="*/ 41 w 175"/>
                <a:gd name="T61" fmla="*/ 7 h 58"/>
                <a:gd name="T62" fmla="*/ 31 w 175"/>
                <a:gd name="T63" fmla="*/ 12 h 58"/>
                <a:gd name="T64" fmla="*/ 21 w 175"/>
                <a:gd name="T65" fmla="*/ 19 h 58"/>
                <a:gd name="T66" fmla="*/ 10 w 175"/>
                <a:gd name="T67" fmla="*/ 26 h 58"/>
                <a:gd name="T68" fmla="*/ 0 w 175"/>
                <a:gd name="T69" fmla="*/ 35 h 58"/>
                <a:gd name="T70" fmla="*/ 4 w 175"/>
                <a:gd name="T71" fmla="*/ 35 h 58"/>
                <a:gd name="T72" fmla="*/ 0 w 175"/>
                <a:gd name="T73" fmla="*/ 35 h 58"/>
                <a:gd name="T74" fmla="*/ 0 w 175"/>
                <a:gd name="T75" fmla="*/ 36 h 58"/>
                <a:gd name="T76" fmla="*/ 0 w 175"/>
                <a:gd name="T77" fmla="*/ 39 h 58"/>
                <a:gd name="T78" fmla="*/ 2 w 175"/>
                <a:gd name="T79" fmla="*/ 40 h 58"/>
                <a:gd name="T80" fmla="*/ 4 w 175"/>
                <a:gd name="T81" fmla="*/ 39 h 58"/>
                <a:gd name="T82" fmla="*/ 0 w 175"/>
                <a:gd name="T83" fmla="*/ 39 h 5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5"/>
                <a:gd name="T127" fmla="*/ 0 h 58"/>
                <a:gd name="T128" fmla="*/ 175 w 175"/>
                <a:gd name="T129" fmla="*/ 58 h 5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5" h="58">
                  <a:moveTo>
                    <a:pt x="0" y="39"/>
                  </a:moveTo>
                  <a:lnTo>
                    <a:pt x="4" y="39"/>
                  </a:lnTo>
                  <a:lnTo>
                    <a:pt x="14" y="31"/>
                  </a:lnTo>
                  <a:lnTo>
                    <a:pt x="23" y="23"/>
                  </a:lnTo>
                  <a:lnTo>
                    <a:pt x="33" y="17"/>
                  </a:lnTo>
                  <a:lnTo>
                    <a:pt x="44" y="13"/>
                  </a:lnTo>
                  <a:lnTo>
                    <a:pt x="54" y="9"/>
                  </a:lnTo>
                  <a:lnTo>
                    <a:pt x="65" y="7"/>
                  </a:lnTo>
                  <a:lnTo>
                    <a:pt x="76" y="5"/>
                  </a:lnTo>
                  <a:lnTo>
                    <a:pt x="87" y="6"/>
                  </a:lnTo>
                  <a:lnTo>
                    <a:pt x="98" y="8"/>
                  </a:lnTo>
                  <a:lnTo>
                    <a:pt x="109" y="11"/>
                  </a:lnTo>
                  <a:lnTo>
                    <a:pt x="119" y="15"/>
                  </a:lnTo>
                  <a:lnTo>
                    <a:pt x="130" y="20"/>
                  </a:lnTo>
                  <a:lnTo>
                    <a:pt x="141" y="27"/>
                  </a:lnTo>
                  <a:lnTo>
                    <a:pt x="151" y="36"/>
                  </a:lnTo>
                  <a:lnTo>
                    <a:pt x="161" y="46"/>
                  </a:lnTo>
                  <a:lnTo>
                    <a:pt x="171" y="57"/>
                  </a:lnTo>
                  <a:lnTo>
                    <a:pt x="174" y="53"/>
                  </a:lnTo>
                  <a:lnTo>
                    <a:pt x="164" y="41"/>
                  </a:lnTo>
                  <a:lnTo>
                    <a:pt x="155" y="31"/>
                  </a:lnTo>
                  <a:lnTo>
                    <a:pt x="144" y="23"/>
                  </a:lnTo>
                  <a:lnTo>
                    <a:pt x="133" y="15"/>
                  </a:lnTo>
                  <a:lnTo>
                    <a:pt x="122" y="9"/>
                  </a:lnTo>
                  <a:lnTo>
                    <a:pt x="110" y="5"/>
                  </a:lnTo>
                  <a:lnTo>
                    <a:pt x="99" y="2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4" y="1"/>
                  </a:lnTo>
                  <a:lnTo>
                    <a:pt x="53" y="3"/>
                  </a:lnTo>
                  <a:lnTo>
                    <a:pt x="41" y="7"/>
                  </a:lnTo>
                  <a:lnTo>
                    <a:pt x="31" y="12"/>
                  </a:lnTo>
                  <a:lnTo>
                    <a:pt x="21" y="19"/>
                  </a:lnTo>
                  <a:lnTo>
                    <a:pt x="10" y="26"/>
                  </a:lnTo>
                  <a:lnTo>
                    <a:pt x="0" y="35"/>
                  </a:lnTo>
                  <a:lnTo>
                    <a:pt x="4" y="35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2" y="40"/>
                  </a:lnTo>
                  <a:lnTo>
                    <a:pt x="4" y="39"/>
                  </a:lnTo>
                  <a:lnTo>
                    <a:pt x="0" y="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7" name="Freeform 564"/>
            <p:cNvSpPr>
              <a:spLocks/>
            </p:cNvSpPr>
            <p:nvPr/>
          </p:nvSpPr>
          <p:spPr bwMode="auto">
            <a:xfrm>
              <a:off x="3124" y="906"/>
              <a:ext cx="232" cy="76"/>
            </a:xfrm>
            <a:custGeom>
              <a:avLst/>
              <a:gdLst>
                <a:gd name="T0" fmla="*/ 2 w 232"/>
                <a:gd name="T1" fmla="*/ 75 h 76"/>
                <a:gd name="T2" fmla="*/ 5 w 232"/>
                <a:gd name="T3" fmla="*/ 73 h 76"/>
                <a:gd name="T4" fmla="*/ 12 w 232"/>
                <a:gd name="T5" fmla="*/ 62 h 76"/>
                <a:gd name="T6" fmla="*/ 20 w 232"/>
                <a:gd name="T7" fmla="*/ 52 h 76"/>
                <a:gd name="T8" fmla="*/ 31 w 232"/>
                <a:gd name="T9" fmla="*/ 41 h 76"/>
                <a:gd name="T10" fmla="*/ 43 w 232"/>
                <a:gd name="T11" fmla="*/ 32 h 76"/>
                <a:gd name="T12" fmla="*/ 57 w 232"/>
                <a:gd name="T13" fmla="*/ 25 h 76"/>
                <a:gd name="T14" fmla="*/ 73 w 232"/>
                <a:gd name="T15" fmla="*/ 18 h 76"/>
                <a:gd name="T16" fmla="*/ 88 w 232"/>
                <a:gd name="T17" fmla="*/ 12 h 76"/>
                <a:gd name="T18" fmla="*/ 105 w 232"/>
                <a:gd name="T19" fmla="*/ 8 h 76"/>
                <a:gd name="T20" fmla="*/ 121 w 232"/>
                <a:gd name="T21" fmla="*/ 6 h 76"/>
                <a:gd name="T22" fmla="*/ 138 w 232"/>
                <a:gd name="T23" fmla="*/ 6 h 76"/>
                <a:gd name="T24" fmla="*/ 155 w 232"/>
                <a:gd name="T25" fmla="*/ 7 h 76"/>
                <a:gd name="T26" fmla="*/ 172 w 232"/>
                <a:gd name="T27" fmla="*/ 10 h 76"/>
                <a:gd name="T28" fmla="*/ 187 w 232"/>
                <a:gd name="T29" fmla="*/ 16 h 76"/>
                <a:gd name="T30" fmla="*/ 202 w 232"/>
                <a:gd name="T31" fmla="*/ 23 h 76"/>
                <a:gd name="T32" fmla="*/ 215 w 232"/>
                <a:gd name="T33" fmla="*/ 33 h 76"/>
                <a:gd name="T34" fmla="*/ 227 w 232"/>
                <a:gd name="T35" fmla="*/ 45 h 76"/>
                <a:gd name="T36" fmla="*/ 231 w 232"/>
                <a:gd name="T37" fmla="*/ 41 h 76"/>
                <a:gd name="T38" fmla="*/ 219 w 232"/>
                <a:gd name="T39" fmla="*/ 28 h 76"/>
                <a:gd name="T40" fmla="*/ 204 w 232"/>
                <a:gd name="T41" fmla="*/ 18 h 76"/>
                <a:gd name="T42" fmla="*/ 189 w 232"/>
                <a:gd name="T43" fmla="*/ 10 h 76"/>
                <a:gd name="T44" fmla="*/ 173 w 232"/>
                <a:gd name="T45" fmla="*/ 4 h 76"/>
                <a:gd name="T46" fmla="*/ 156 w 232"/>
                <a:gd name="T47" fmla="*/ 1 h 76"/>
                <a:gd name="T48" fmla="*/ 138 w 232"/>
                <a:gd name="T49" fmla="*/ 0 h 76"/>
                <a:gd name="T50" fmla="*/ 121 w 232"/>
                <a:gd name="T51" fmla="*/ 0 h 76"/>
                <a:gd name="T52" fmla="*/ 104 w 232"/>
                <a:gd name="T53" fmla="*/ 3 h 76"/>
                <a:gd name="T54" fmla="*/ 87 w 232"/>
                <a:gd name="T55" fmla="*/ 6 h 76"/>
                <a:gd name="T56" fmla="*/ 70 w 232"/>
                <a:gd name="T57" fmla="*/ 12 h 76"/>
                <a:gd name="T58" fmla="*/ 55 w 232"/>
                <a:gd name="T59" fmla="*/ 19 h 76"/>
                <a:gd name="T60" fmla="*/ 41 w 232"/>
                <a:gd name="T61" fmla="*/ 27 h 76"/>
                <a:gd name="T62" fmla="*/ 28 w 232"/>
                <a:gd name="T63" fmla="*/ 37 h 76"/>
                <a:gd name="T64" fmla="*/ 17 w 232"/>
                <a:gd name="T65" fmla="*/ 47 h 76"/>
                <a:gd name="T66" fmla="*/ 7 w 232"/>
                <a:gd name="T67" fmla="*/ 59 h 76"/>
                <a:gd name="T68" fmla="*/ 0 w 232"/>
                <a:gd name="T69" fmla="*/ 71 h 76"/>
                <a:gd name="T70" fmla="*/ 3 w 232"/>
                <a:gd name="T71" fmla="*/ 69 h 76"/>
                <a:gd name="T72" fmla="*/ 0 w 232"/>
                <a:gd name="T73" fmla="*/ 71 h 76"/>
                <a:gd name="T74" fmla="*/ 0 w 232"/>
                <a:gd name="T75" fmla="*/ 73 h 76"/>
                <a:gd name="T76" fmla="*/ 2 w 232"/>
                <a:gd name="T77" fmla="*/ 75 h 76"/>
                <a:gd name="T78" fmla="*/ 4 w 232"/>
                <a:gd name="T79" fmla="*/ 75 h 76"/>
                <a:gd name="T80" fmla="*/ 5 w 232"/>
                <a:gd name="T81" fmla="*/ 73 h 76"/>
                <a:gd name="T82" fmla="*/ 2 w 232"/>
                <a:gd name="T83" fmla="*/ 75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2"/>
                <a:gd name="T127" fmla="*/ 0 h 76"/>
                <a:gd name="T128" fmla="*/ 232 w 232"/>
                <a:gd name="T129" fmla="*/ 76 h 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2" h="76">
                  <a:moveTo>
                    <a:pt x="2" y="75"/>
                  </a:moveTo>
                  <a:lnTo>
                    <a:pt x="5" y="73"/>
                  </a:lnTo>
                  <a:lnTo>
                    <a:pt x="12" y="62"/>
                  </a:lnTo>
                  <a:lnTo>
                    <a:pt x="20" y="52"/>
                  </a:lnTo>
                  <a:lnTo>
                    <a:pt x="31" y="41"/>
                  </a:lnTo>
                  <a:lnTo>
                    <a:pt x="43" y="32"/>
                  </a:lnTo>
                  <a:lnTo>
                    <a:pt x="57" y="25"/>
                  </a:lnTo>
                  <a:lnTo>
                    <a:pt x="73" y="18"/>
                  </a:lnTo>
                  <a:lnTo>
                    <a:pt x="88" y="12"/>
                  </a:lnTo>
                  <a:lnTo>
                    <a:pt x="105" y="8"/>
                  </a:lnTo>
                  <a:lnTo>
                    <a:pt x="121" y="6"/>
                  </a:lnTo>
                  <a:lnTo>
                    <a:pt x="138" y="6"/>
                  </a:lnTo>
                  <a:lnTo>
                    <a:pt x="155" y="7"/>
                  </a:lnTo>
                  <a:lnTo>
                    <a:pt x="172" y="10"/>
                  </a:lnTo>
                  <a:lnTo>
                    <a:pt x="187" y="16"/>
                  </a:lnTo>
                  <a:lnTo>
                    <a:pt x="202" y="23"/>
                  </a:lnTo>
                  <a:lnTo>
                    <a:pt x="215" y="33"/>
                  </a:lnTo>
                  <a:lnTo>
                    <a:pt x="227" y="45"/>
                  </a:lnTo>
                  <a:lnTo>
                    <a:pt x="231" y="41"/>
                  </a:lnTo>
                  <a:lnTo>
                    <a:pt x="219" y="28"/>
                  </a:lnTo>
                  <a:lnTo>
                    <a:pt x="204" y="18"/>
                  </a:lnTo>
                  <a:lnTo>
                    <a:pt x="189" y="10"/>
                  </a:lnTo>
                  <a:lnTo>
                    <a:pt x="173" y="4"/>
                  </a:lnTo>
                  <a:lnTo>
                    <a:pt x="156" y="1"/>
                  </a:lnTo>
                  <a:lnTo>
                    <a:pt x="138" y="0"/>
                  </a:lnTo>
                  <a:lnTo>
                    <a:pt x="121" y="0"/>
                  </a:lnTo>
                  <a:lnTo>
                    <a:pt x="104" y="3"/>
                  </a:lnTo>
                  <a:lnTo>
                    <a:pt x="87" y="6"/>
                  </a:lnTo>
                  <a:lnTo>
                    <a:pt x="70" y="12"/>
                  </a:lnTo>
                  <a:lnTo>
                    <a:pt x="55" y="19"/>
                  </a:lnTo>
                  <a:lnTo>
                    <a:pt x="41" y="27"/>
                  </a:lnTo>
                  <a:lnTo>
                    <a:pt x="28" y="37"/>
                  </a:lnTo>
                  <a:lnTo>
                    <a:pt x="17" y="47"/>
                  </a:lnTo>
                  <a:lnTo>
                    <a:pt x="7" y="59"/>
                  </a:lnTo>
                  <a:lnTo>
                    <a:pt x="0" y="71"/>
                  </a:lnTo>
                  <a:lnTo>
                    <a:pt x="3" y="69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5" y="73"/>
                  </a:lnTo>
                  <a:lnTo>
                    <a:pt x="2" y="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8" name="Freeform 565"/>
            <p:cNvSpPr>
              <a:spLocks/>
            </p:cNvSpPr>
            <p:nvPr/>
          </p:nvSpPr>
          <p:spPr bwMode="auto">
            <a:xfrm>
              <a:off x="2696" y="1149"/>
              <a:ext cx="995" cy="285"/>
            </a:xfrm>
            <a:custGeom>
              <a:avLst/>
              <a:gdLst>
                <a:gd name="T0" fmla="*/ 514 w 995"/>
                <a:gd name="T1" fmla="*/ 82 h 285"/>
                <a:gd name="T2" fmla="*/ 470 w 995"/>
                <a:gd name="T3" fmla="*/ 134 h 285"/>
                <a:gd name="T4" fmla="*/ 402 w 995"/>
                <a:gd name="T5" fmla="*/ 170 h 285"/>
                <a:gd name="T6" fmla="*/ 315 w 995"/>
                <a:gd name="T7" fmla="*/ 155 h 285"/>
                <a:gd name="T8" fmla="*/ 283 w 995"/>
                <a:gd name="T9" fmla="*/ 167 h 285"/>
                <a:gd name="T10" fmla="*/ 257 w 995"/>
                <a:gd name="T11" fmla="*/ 198 h 285"/>
                <a:gd name="T12" fmla="*/ 212 w 995"/>
                <a:gd name="T13" fmla="*/ 210 h 285"/>
                <a:gd name="T14" fmla="*/ 152 w 995"/>
                <a:gd name="T15" fmla="*/ 186 h 285"/>
                <a:gd name="T16" fmla="*/ 104 w 995"/>
                <a:gd name="T17" fmla="*/ 169 h 285"/>
                <a:gd name="T18" fmla="*/ 67 w 995"/>
                <a:gd name="T19" fmla="*/ 163 h 285"/>
                <a:gd name="T20" fmla="*/ 41 w 995"/>
                <a:gd name="T21" fmla="*/ 149 h 285"/>
                <a:gd name="T22" fmla="*/ 32 w 995"/>
                <a:gd name="T23" fmla="*/ 118 h 285"/>
                <a:gd name="T24" fmla="*/ 8 w 995"/>
                <a:gd name="T25" fmla="*/ 138 h 285"/>
                <a:gd name="T26" fmla="*/ 1 w 995"/>
                <a:gd name="T27" fmla="*/ 187 h 285"/>
                <a:gd name="T28" fmla="*/ 23 w 995"/>
                <a:gd name="T29" fmla="*/ 227 h 285"/>
                <a:gd name="T30" fmla="*/ 73 w 995"/>
                <a:gd name="T31" fmla="*/ 245 h 285"/>
                <a:gd name="T32" fmla="*/ 126 w 995"/>
                <a:gd name="T33" fmla="*/ 276 h 285"/>
                <a:gd name="T34" fmla="*/ 192 w 995"/>
                <a:gd name="T35" fmla="*/ 282 h 285"/>
                <a:gd name="T36" fmla="*/ 258 w 995"/>
                <a:gd name="T37" fmla="*/ 260 h 285"/>
                <a:gd name="T38" fmla="*/ 300 w 995"/>
                <a:gd name="T39" fmla="*/ 222 h 285"/>
                <a:gd name="T40" fmla="*/ 318 w 995"/>
                <a:gd name="T41" fmla="*/ 237 h 285"/>
                <a:gd name="T42" fmla="*/ 347 w 995"/>
                <a:gd name="T43" fmla="*/ 252 h 285"/>
                <a:gd name="T44" fmla="*/ 381 w 995"/>
                <a:gd name="T45" fmla="*/ 246 h 285"/>
                <a:gd name="T46" fmla="*/ 409 w 995"/>
                <a:gd name="T47" fmla="*/ 220 h 285"/>
                <a:gd name="T48" fmla="*/ 437 w 995"/>
                <a:gd name="T49" fmla="*/ 226 h 285"/>
                <a:gd name="T50" fmla="*/ 472 w 995"/>
                <a:gd name="T51" fmla="*/ 233 h 285"/>
                <a:gd name="T52" fmla="*/ 506 w 995"/>
                <a:gd name="T53" fmla="*/ 222 h 285"/>
                <a:gd name="T54" fmla="*/ 532 w 995"/>
                <a:gd name="T55" fmla="*/ 191 h 285"/>
                <a:gd name="T56" fmla="*/ 567 w 995"/>
                <a:gd name="T57" fmla="*/ 219 h 285"/>
                <a:gd name="T58" fmla="*/ 619 w 995"/>
                <a:gd name="T59" fmla="*/ 246 h 285"/>
                <a:gd name="T60" fmla="*/ 679 w 995"/>
                <a:gd name="T61" fmla="*/ 242 h 285"/>
                <a:gd name="T62" fmla="*/ 738 w 995"/>
                <a:gd name="T63" fmla="*/ 206 h 285"/>
                <a:gd name="T64" fmla="*/ 784 w 995"/>
                <a:gd name="T65" fmla="*/ 196 h 285"/>
                <a:gd name="T66" fmla="*/ 810 w 995"/>
                <a:gd name="T67" fmla="*/ 176 h 285"/>
                <a:gd name="T68" fmla="*/ 845 w 995"/>
                <a:gd name="T69" fmla="*/ 188 h 285"/>
                <a:gd name="T70" fmla="*/ 894 w 995"/>
                <a:gd name="T71" fmla="*/ 188 h 285"/>
                <a:gd name="T72" fmla="*/ 938 w 995"/>
                <a:gd name="T73" fmla="*/ 156 h 285"/>
                <a:gd name="T74" fmla="*/ 963 w 995"/>
                <a:gd name="T75" fmla="*/ 95 h 285"/>
                <a:gd name="T76" fmla="*/ 986 w 995"/>
                <a:gd name="T77" fmla="*/ 58 h 285"/>
                <a:gd name="T78" fmla="*/ 992 w 995"/>
                <a:gd name="T79" fmla="*/ 11 h 285"/>
                <a:gd name="T80" fmla="*/ 982 w 995"/>
                <a:gd name="T81" fmla="*/ 13 h 285"/>
                <a:gd name="T82" fmla="*/ 965 w 995"/>
                <a:gd name="T83" fmla="*/ 23 h 285"/>
                <a:gd name="T84" fmla="*/ 938 w 995"/>
                <a:gd name="T85" fmla="*/ 31 h 285"/>
                <a:gd name="T86" fmla="*/ 903 w 995"/>
                <a:gd name="T87" fmla="*/ 38 h 285"/>
                <a:gd name="T88" fmla="*/ 879 w 995"/>
                <a:gd name="T89" fmla="*/ 86 h 285"/>
                <a:gd name="T90" fmla="*/ 823 w 995"/>
                <a:gd name="T91" fmla="*/ 104 h 285"/>
                <a:gd name="T92" fmla="*/ 784 w 995"/>
                <a:gd name="T93" fmla="*/ 131 h 285"/>
                <a:gd name="T94" fmla="*/ 749 w 995"/>
                <a:gd name="T95" fmla="*/ 151 h 285"/>
                <a:gd name="T96" fmla="*/ 725 w 995"/>
                <a:gd name="T97" fmla="*/ 190 h 285"/>
                <a:gd name="T98" fmla="*/ 676 w 995"/>
                <a:gd name="T99" fmla="*/ 218 h 285"/>
                <a:gd name="T100" fmla="*/ 606 w 995"/>
                <a:gd name="T101" fmla="*/ 208 h 285"/>
                <a:gd name="T102" fmla="*/ 559 w 995"/>
                <a:gd name="T103" fmla="*/ 176 h 285"/>
                <a:gd name="T104" fmla="*/ 535 w 995"/>
                <a:gd name="T105" fmla="*/ 128 h 285"/>
                <a:gd name="T106" fmla="*/ 529 w 995"/>
                <a:gd name="T107" fmla="*/ 69 h 2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95"/>
                <a:gd name="T163" fmla="*/ 0 h 285"/>
                <a:gd name="T164" fmla="*/ 995 w 995"/>
                <a:gd name="T165" fmla="*/ 285 h 2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95" h="285">
                  <a:moveTo>
                    <a:pt x="531" y="54"/>
                  </a:moveTo>
                  <a:lnTo>
                    <a:pt x="527" y="61"/>
                  </a:lnTo>
                  <a:lnTo>
                    <a:pt x="521" y="71"/>
                  </a:lnTo>
                  <a:lnTo>
                    <a:pt x="514" y="82"/>
                  </a:lnTo>
                  <a:lnTo>
                    <a:pt x="505" y="95"/>
                  </a:lnTo>
                  <a:lnTo>
                    <a:pt x="495" y="108"/>
                  </a:lnTo>
                  <a:lnTo>
                    <a:pt x="483" y="122"/>
                  </a:lnTo>
                  <a:lnTo>
                    <a:pt x="470" y="134"/>
                  </a:lnTo>
                  <a:lnTo>
                    <a:pt x="455" y="146"/>
                  </a:lnTo>
                  <a:lnTo>
                    <a:pt x="439" y="157"/>
                  </a:lnTo>
                  <a:lnTo>
                    <a:pt x="421" y="165"/>
                  </a:lnTo>
                  <a:lnTo>
                    <a:pt x="402" y="170"/>
                  </a:lnTo>
                  <a:lnTo>
                    <a:pt x="382" y="173"/>
                  </a:lnTo>
                  <a:lnTo>
                    <a:pt x="361" y="171"/>
                  </a:lnTo>
                  <a:lnTo>
                    <a:pt x="338" y="165"/>
                  </a:lnTo>
                  <a:lnTo>
                    <a:pt x="315" y="155"/>
                  </a:lnTo>
                  <a:lnTo>
                    <a:pt x="291" y="139"/>
                  </a:lnTo>
                  <a:lnTo>
                    <a:pt x="290" y="148"/>
                  </a:lnTo>
                  <a:lnTo>
                    <a:pt x="287" y="158"/>
                  </a:lnTo>
                  <a:lnTo>
                    <a:pt x="283" y="167"/>
                  </a:lnTo>
                  <a:lnTo>
                    <a:pt x="279" y="176"/>
                  </a:lnTo>
                  <a:lnTo>
                    <a:pt x="272" y="184"/>
                  </a:lnTo>
                  <a:lnTo>
                    <a:pt x="265" y="192"/>
                  </a:lnTo>
                  <a:lnTo>
                    <a:pt x="257" y="198"/>
                  </a:lnTo>
                  <a:lnTo>
                    <a:pt x="247" y="203"/>
                  </a:lnTo>
                  <a:lnTo>
                    <a:pt x="237" y="207"/>
                  </a:lnTo>
                  <a:lnTo>
                    <a:pt x="225" y="210"/>
                  </a:lnTo>
                  <a:lnTo>
                    <a:pt x="212" y="210"/>
                  </a:lnTo>
                  <a:lnTo>
                    <a:pt x="199" y="207"/>
                  </a:lnTo>
                  <a:lnTo>
                    <a:pt x="184" y="203"/>
                  </a:lnTo>
                  <a:lnTo>
                    <a:pt x="168" y="196"/>
                  </a:lnTo>
                  <a:lnTo>
                    <a:pt x="152" y="186"/>
                  </a:lnTo>
                  <a:lnTo>
                    <a:pt x="135" y="173"/>
                  </a:lnTo>
                  <a:lnTo>
                    <a:pt x="124" y="172"/>
                  </a:lnTo>
                  <a:lnTo>
                    <a:pt x="114" y="170"/>
                  </a:lnTo>
                  <a:lnTo>
                    <a:pt x="104" y="169"/>
                  </a:lnTo>
                  <a:lnTo>
                    <a:pt x="94" y="168"/>
                  </a:lnTo>
                  <a:lnTo>
                    <a:pt x="85" y="166"/>
                  </a:lnTo>
                  <a:lnTo>
                    <a:pt x="76" y="165"/>
                  </a:lnTo>
                  <a:lnTo>
                    <a:pt x="67" y="163"/>
                  </a:lnTo>
                  <a:lnTo>
                    <a:pt x="59" y="161"/>
                  </a:lnTo>
                  <a:lnTo>
                    <a:pt x="52" y="158"/>
                  </a:lnTo>
                  <a:lnTo>
                    <a:pt x="46" y="154"/>
                  </a:lnTo>
                  <a:lnTo>
                    <a:pt x="41" y="149"/>
                  </a:lnTo>
                  <a:lnTo>
                    <a:pt x="37" y="143"/>
                  </a:lnTo>
                  <a:lnTo>
                    <a:pt x="34" y="136"/>
                  </a:lnTo>
                  <a:lnTo>
                    <a:pt x="32" y="128"/>
                  </a:lnTo>
                  <a:lnTo>
                    <a:pt x="32" y="118"/>
                  </a:lnTo>
                  <a:lnTo>
                    <a:pt x="34" y="106"/>
                  </a:lnTo>
                  <a:lnTo>
                    <a:pt x="24" y="116"/>
                  </a:lnTo>
                  <a:lnTo>
                    <a:pt x="15" y="127"/>
                  </a:lnTo>
                  <a:lnTo>
                    <a:pt x="8" y="138"/>
                  </a:lnTo>
                  <a:lnTo>
                    <a:pt x="4" y="150"/>
                  </a:lnTo>
                  <a:lnTo>
                    <a:pt x="1" y="162"/>
                  </a:lnTo>
                  <a:lnTo>
                    <a:pt x="0" y="174"/>
                  </a:lnTo>
                  <a:lnTo>
                    <a:pt x="1" y="187"/>
                  </a:lnTo>
                  <a:lnTo>
                    <a:pt x="4" y="197"/>
                  </a:lnTo>
                  <a:lnTo>
                    <a:pt x="9" y="208"/>
                  </a:lnTo>
                  <a:lnTo>
                    <a:pt x="15" y="218"/>
                  </a:lnTo>
                  <a:lnTo>
                    <a:pt x="23" y="227"/>
                  </a:lnTo>
                  <a:lnTo>
                    <a:pt x="33" y="234"/>
                  </a:lnTo>
                  <a:lnTo>
                    <a:pt x="45" y="239"/>
                  </a:lnTo>
                  <a:lnTo>
                    <a:pt x="58" y="243"/>
                  </a:lnTo>
                  <a:lnTo>
                    <a:pt x="73" y="245"/>
                  </a:lnTo>
                  <a:lnTo>
                    <a:pt x="89" y="245"/>
                  </a:lnTo>
                  <a:lnTo>
                    <a:pt x="99" y="258"/>
                  </a:lnTo>
                  <a:lnTo>
                    <a:pt x="112" y="268"/>
                  </a:lnTo>
                  <a:lnTo>
                    <a:pt x="126" y="276"/>
                  </a:lnTo>
                  <a:lnTo>
                    <a:pt x="141" y="280"/>
                  </a:lnTo>
                  <a:lnTo>
                    <a:pt x="157" y="283"/>
                  </a:lnTo>
                  <a:lnTo>
                    <a:pt x="174" y="284"/>
                  </a:lnTo>
                  <a:lnTo>
                    <a:pt x="192" y="282"/>
                  </a:lnTo>
                  <a:lnTo>
                    <a:pt x="210" y="279"/>
                  </a:lnTo>
                  <a:lnTo>
                    <a:pt x="227" y="274"/>
                  </a:lnTo>
                  <a:lnTo>
                    <a:pt x="243" y="268"/>
                  </a:lnTo>
                  <a:lnTo>
                    <a:pt x="258" y="260"/>
                  </a:lnTo>
                  <a:lnTo>
                    <a:pt x="272" y="252"/>
                  </a:lnTo>
                  <a:lnTo>
                    <a:pt x="283" y="242"/>
                  </a:lnTo>
                  <a:lnTo>
                    <a:pt x="293" y="233"/>
                  </a:lnTo>
                  <a:lnTo>
                    <a:pt x="300" y="222"/>
                  </a:lnTo>
                  <a:lnTo>
                    <a:pt x="304" y="211"/>
                  </a:lnTo>
                  <a:lnTo>
                    <a:pt x="307" y="221"/>
                  </a:lnTo>
                  <a:lnTo>
                    <a:pt x="312" y="230"/>
                  </a:lnTo>
                  <a:lnTo>
                    <a:pt x="318" y="237"/>
                  </a:lnTo>
                  <a:lnTo>
                    <a:pt x="324" y="243"/>
                  </a:lnTo>
                  <a:lnTo>
                    <a:pt x="332" y="248"/>
                  </a:lnTo>
                  <a:lnTo>
                    <a:pt x="339" y="250"/>
                  </a:lnTo>
                  <a:lnTo>
                    <a:pt x="347" y="252"/>
                  </a:lnTo>
                  <a:lnTo>
                    <a:pt x="356" y="252"/>
                  </a:lnTo>
                  <a:lnTo>
                    <a:pt x="364" y="252"/>
                  </a:lnTo>
                  <a:lnTo>
                    <a:pt x="372" y="249"/>
                  </a:lnTo>
                  <a:lnTo>
                    <a:pt x="381" y="246"/>
                  </a:lnTo>
                  <a:lnTo>
                    <a:pt x="389" y="241"/>
                  </a:lnTo>
                  <a:lnTo>
                    <a:pt x="397" y="235"/>
                  </a:lnTo>
                  <a:lnTo>
                    <a:pt x="403" y="228"/>
                  </a:lnTo>
                  <a:lnTo>
                    <a:pt x="409" y="220"/>
                  </a:lnTo>
                  <a:lnTo>
                    <a:pt x="414" y="211"/>
                  </a:lnTo>
                  <a:lnTo>
                    <a:pt x="421" y="216"/>
                  </a:lnTo>
                  <a:lnTo>
                    <a:pt x="429" y="222"/>
                  </a:lnTo>
                  <a:lnTo>
                    <a:pt x="437" y="226"/>
                  </a:lnTo>
                  <a:lnTo>
                    <a:pt x="446" y="229"/>
                  </a:lnTo>
                  <a:lnTo>
                    <a:pt x="455" y="231"/>
                  </a:lnTo>
                  <a:lnTo>
                    <a:pt x="464" y="233"/>
                  </a:lnTo>
                  <a:lnTo>
                    <a:pt x="472" y="233"/>
                  </a:lnTo>
                  <a:lnTo>
                    <a:pt x="482" y="232"/>
                  </a:lnTo>
                  <a:lnTo>
                    <a:pt x="490" y="230"/>
                  </a:lnTo>
                  <a:lnTo>
                    <a:pt x="498" y="226"/>
                  </a:lnTo>
                  <a:lnTo>
                    <a:pt x="506" y="222"/>
                  </a:lnTo>
                  <a:lnTo>
                    <a:pt x="514" y="216"/>
                  </a:lnTo>
                  <a:lnTo>
                    <a:pt x="521" y="209"/>
                  </a:lnTo>
                  <a:lnTo>
                    <a:pt x="527" y="200"/>
                  </a:lnTo>
                  <a:lnTo>
                    <a:pt x="532" y="191"/>
                  </a:lnTo>
                  <a:lnTo>
                    <a:pt x="537" y="180"/>
                  </a:lnTo>
                  <a:lnTo>
                    <a:pt x="546" y="195"/>
                  </a:lnTo>
                  <a:lnTo>
                    <a:pt x="555" y="208"/>
                  </a:lnTo>
                  <a:lnTo>
                    <a:pt x="567" y="219"/>
                  </a:lnTo>
                  <a:lnTo>
                    <a:pt x="578" y="229"/>
                  </a:lnTo>
                  <a:lnTo>
                    <a:pt x="592" y="236"/>
                  </a:lnTo>
                  <a:lnTo>
                    <a:pt x="605" y="242"/>
                  </a:lnTo>
                  <a:lnTo>
                    <a:pt x="619" y="246"/>
                  </a:lnTo>
                  <a:lnTo>
                    <a:pt x="634" y="248"/>
                  </a:lnTo>
                  <a:lnTo>
                    <a:pt x="649" y="249"/>
                  </a:lnTo>
                  <a:lnTo>
                    <a:pt x="664" y="246"/>
                  </a:lnTo>
                  <a:lnTo>
                    <a:pt x="679" y="242"/>
                  </a:lnTo>
                  <a:lnTo>
                    <a:pt x="695" y="237"/>
                  </a:lnTo>
                  <a:lnTo>
                    <a:pt x="709" y="229"/>
                  </a:lnTo>
                  <a:lnTo>
                    <a:pt x="724" y="218"/>
                  </a:lnTo>
                  <a:lnTo>
                    <a:pt x="738" y="206"/>
                  </a:lnTo>
                  <a:lnTo>
                    <a:pt x="751" y="191"/>
                  </a:lnTo>
                  <a:lnTo>
                    <a:pt x="764" y="195"/>
                  </a:lnTo>
                  <a:lnTo>
                    <a:pt x="774" y="196"/>
                  </a:lnTo>
                  <a:lnTo>
                    <a:pt x="784" y="196"/>
                  </a:lnTo>
                  <a:lnTo>
                    <a:pt x="793" y="193"/>
                  </a:lnTo>
                  <a:lnTo>
                    <a:pt x="800" y="188"/>
                  </a:lnTo>
                  <a:lnTo>
                    <a:pt x="806" y="183"/>
                  </a:lnTo>
                  <a:lnTo>
                    <a:pt x="810" y="176"/>
                  </a:lnTo>
                  <a:lnTo>
                    <a:pt x="814" y="168"/>
                  </a:lnTo>
                  <a:lnTo>
                    <a:pt x="823" y="177"/>
                  </a:lnTo>
                  <a:lnTo>
                    <a:pt x="833" y="184"/>
                  </a:lnTo>
                  <a:lnTo>
                    <a:pt x="845" y="188"/>
                  </a:lnTo>
                  <a:lnTo>
                    <a:pt x="857" y="191"/>
                  </a:lnTo>
                  <a:lnTo>
                    <a:pt x="869" y="192"/>
                  </a:lnTo>
                  <a:lnTo>
                    <a:pt x="881" y="191"/>
                  </a:lnTo>
                  <a:lnTo>
                    <a:pt x="894" y="188"/>
                  </a:lnTo>
                  <a:lnTo>
                    <a:pt x="906" y="183"/>
                  </a:lnTo>
                  <a:lnTo>
                    <a:pt x="918" y="176"/>
                  </a:lnTo>
                  <a:lnTo>
                    <a:pt x="929" y="167"/>
                  </a:lnTo>
                  <a:lnTo>
                    <a:pt x="938" y="156"/>
                  </a:lnTo>
                  <a:lnTo>
                    <a:pt x="947" y="143"/>
                  </a:lnTo>
                  <a:lnTo>
                    <a:pt x="955" y="129"/>
                  </a:lnTo>
                  <a:lnTo>
                    <a:pt x="960" y="112"/>
                  </a:lnTo>
                  <a:lnTo>
                    <a:pt x="963" y="95"/>
                  </a:lnTo>
                  <a:lnTo>
                    <a:pt x="964" y="74"/>
                  </a:lnTo>
                  <a:lnTo>
                    <a:pt x="972" y="72"/>
                  </a:lnTo>
                  <a:lnTo>
                    <a:pt x="980" y="66"/>
                  </a:lnTo>
                  <a:lnTo>
                    <a:pt x="986" y="58"/>
                  </a:lnTo>
                  <a:lnTo>
                    <a:pt x="991" y="47"/>
                  </a:lnTo>
                  <a:lnTo>
                    <a:pt x="994" y="35"/>
                  </a:lnTo>
                  <a:lnTo>
                    <a:pt x="994" y="23"/>
                  </a:lnTo>
                  <a:lnTo>
                    <a:pt x="992" y="11"/>
                  </a:lnTo>
                  <a:lnTo>
                    <a:pt x="987" y="0"/>
                  </a:lnTo>
                  <a:lnTo>
                    <a:pt x="986" y="5"/>
                  </a:lnTo>
                  <a:lnTo>
                    <a:pt x="984" y="9"/>
                  </a:lnTo>
                  <a:lnTo>
                    <a:pt x="982" y="13"/>
                  </a:lnTo>
                  <a:lnTo>
                    <a:pt x="979" y="16"/>
                  </a:lnTo>
                  <a:lnTo>
                    <a:pt x="975" y="19"/>
                  </a:lnTo>
                  <a:lnTo>
                    <a:pt x="971" y="21"/>
                  </a:lnTo>
                  <a:lnTo>
                    <a:pt x="965" y="23"/>
                  </a:lnTo>
                  <a:lnTo>
                    <a:pt x="960" y="25"/>
                  </a:lnTo>
                  <a:lnTo>
                    <a:pt x="953" y="27"/>
                  </a:lnTo>
                  <a:lnTo>
                    <a:pt x="946" y="29"/>
                  </a:lnTo>
                  <a:lnTo>
                    <a:pt x="938" y="31"/>
                  </a:lnTo>
                  <a:lnTo>
                    <a:pt x="930" y="32"/>
                  </a:lnTo>
                  <a:lnTo>
                    <a:pt x="922" y="34"/>
                  </a:lnTo>
                  <a:lnTo>
                    <a:pt x="913" y="36"/>
                  </a:lnTo>
                  <a:lnTo>
                    <a:pt x="903" y="38"/>
                  </a:lnTo>
                  <a:lnTo>
                    <a:pt x="893" y="40"/>
                  </a:lnTo>
                  <a:lnTo>
                    <a:pt x="892" y="57"/>
                  </a:lnTo>
                  <a:lnTo>
                    <a:pt x="887" y="73"/>
                  </a:lnTo>
                  <a:lnTo>
                    <a:pt x="879" y="86"/>
                  </a:lnTo>
                  <a:lnTo>
                    <a:pt x="868" y="97"/>
                  </a:lnTo>
                  <a:lnTo>
                    <a:pt x="855" y="104"/>
                  </a:lnTo>
                  <a:lnTo>
                    <a:pt x="839" y="106"/>
                  </a:lnTo>
                  <a:lnTo>
                    <a:pt x="823" y="104"/>
                  </a:lnTo>
                  <a:lnTo>
                    <a:pt x="805" y="97"/>
                  </a:lnTo>
                  <a:lnTo>
                    <a:pt x="799" y="108"/>
                  </a:lnTo>
                  <a:lnTo>
                    <a:pt x="792" y="120"/>
                  </a:lnTo>
                  <a:lnTo>
                    <a:pt x="784" y="131"/>
                  </a:lnTo>
                  <a:lnTo>
                    <a:pt x="775" y="141"/>
                  </a:lnTo>
                  <a:lnTo>
                    <a:pt x="766" y="149"/>
                  </a:lnTo>
                  <a:lnTo>
                    <a:pt x="757" y="153"/>
                  </a:lnTo>
                  <a:lnTo>
                    <a:pt x="749" y="151"/>
                  </a:lnTo>
                  <a:lnTo>
                    <a:pt x="742" y="146"/>
                  </a:lnTo>
                  <a:lnTo>
                    <a:pt x="738" y="163"/>
                  </a:lnTo>
                  <a:lnTo>
                    <a:pt x="732" y="178"/>
                  </a:lnTo>
                  <a:lnTo>
                    <a:pt x="725" y="190"/>
                  </a:lnTo>
                  <a:lnTo>
                    <a:pt x="716" y="200"/>
                  </a:lnTo>
                  <a:lnTo>
                    <a:pt x="704" y="208"/>
                  </a:lnTo>
                  <a:lnTo>
                    <a:pt x="691" y="214"/>
                  </a:lnTo>
                  <a:lnTo>
                    <a:pt x="676" y="218"/>
                  </a:lnTo>
                  <a:lnTo>
                    <a:pt x="658" y="219"/>
                  </a:lnTo>
                  <a:lnTo>
                    <a:pt x="639" y="217"/>
                  </a:lnTo>
                  <a:lnTo>
                    <a:pt x="621" y="213"/>
                  </a:lnTo>
                  <a:lnTo>
                    <a:pt x="606" y="208"/>
                  </a:lnTo>
                  <a:lnTo>
                    <a:pt x="592" y="201"/>
                  </a:lnTo>
                  <a:lnTo>
                    <a:pt x="579" y="193"/>
                  </a:lnTo>
                  <a:lnTo>
                    <a:pt x="569" y="185"/>
                  </a:lnTo>
                  <a:lnTo>
                    <a:pt x="559" y="176"/>
                  </a:lnTo>
                  <a:lnTo>
                    <a:pt x="551" y="165"/>
                  </a:lnTo>
                  <a:lnTo>
                    <a:pt x="544" y="153"/>
                  </a:lnTo>
                  <a:lnTo>
                    <a:pt x="539" y="141"/>
                  </a:lnTo>
                  <a:lnTo>
                    <a:pt x="535" y="128"/>
                  </a:lnTo>
                  <a:lnTo>
                    <a:pt x="532" y="114"/>
                  </a:lnTo>
                  <a:lnTo>
                    <a:pt x="530" y="100"/>
                  </a:lnTo>
                  <a:lnTo>
                    <a:pt x="529" y="85"/>
                  </a:lnTo>
                  <a:lnTo>
                    <a:pt x="529" y="69"/>
                  </a:lnTo>
                  <a:lnTo>
                    <a:pt x="531" y="54"/>
                  </a:lnTo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9" name="Freeform 566"/>
            <p:cNvSpPr>
              <a:spLocks/>
            </p:cNvSpPr>
            <p:nvPr/>
          </p:nvSpPr>
          <p:spPr bwMode="auto">
            <a:xfrm>
              <a:off x="2911" y="1395"/>
              <a:ext cx="778" cy="370"/>
            </a:xfrm>
            <a:custGeom>
              <a:avLst/>
              <a:gdLst>
                <a:gd name="T0" fmla="*/ 604 w 778"/>
                <a:gd name="T1" fmla="*/ 125 h 370"/>
                <a:gd name="T2" fmla="*/ 634 w 778"/>
                <a:gd name="T3" fmla="*/ 160 h 370"/>
                <a:gd name="T4" fmla="*/ 646 w 778"/>
                <a:gd name="T5" fmla="*/ 127 h 370"/>
                <a:gd name="T6" fmla="*/ 596 w 778"/>
                <a:gd name="T7" fmla="*/ 172 h 370"/>
                <a:gd name="T8" fmla="*/ 631 w 778"/>
                <a:gd name="T9" fmla="*/ 245 h 370"/>
                <a:gd name="T10" fmla="*/ 664 w 778"/>
                <a:gd name="T11" fmla="*/ 261 h 370"/>
                <a:gd name="T12" fmla="*/ 643 w 778"/>
                <a:gd name="T13" fmla="*/ 211 h 370"/>
                <a:gd name="T14" fmla="*/ 718 w 778"/>
                <a:gd name="T15" fmla="*/ 301 h 370"/>
                <a:gd name="T16" fmla="*/ 745 w 778"/>
                <a:gd name="T17" fmla="*/ 361 h 370"/>
                <a:gd name="T18" fmla="*/ 776 w 778"/>
                <a:gd name="T19" fmla="*/ 355 h 370"/>
                <a:gd name="T20" fmla="*/ 719 w 778"/>
                <a:gd name="T21" fmla="*/ 288 h 370"/>
                <a:gd name="T22" fmla="*/ 534 w 778"/>
                <a:gd name="T23" fmla="*/ 210 h 370"/>
                <a:gd name="T24" fmla="*/ 561 w 778"/>
                <a:gd name="T25" fmla="*/ 256 h 370"/>
                <a:gd name="T26" fmla="*/ 584 w 778"/>
                <a:gd name="T27" fmla="*/ 232 h 370"/>
                <a:gd name="T28" fmla="*/ 389 w 778"/>
                <a:gd name="T29" fmla="*/ 29 h 370"/>
                <a:gd name="T30" fmla="*/ 431 w 778"/>
                <a:gd name="T31" fmla="*/ 114 h 370"/>
                <a:gd name="T32" fmla="*/ 462 w 778"/>
                <a:gd name="T33" fmla="*/ 142 h 370"/>
                <a:gd name="T34" fmla="*/ 463 w 778"/>
                <a:gd name="T35" fmla="*/ 102 h 370"/>
                <a:gd name="T36" fmla="*/ 427 w 778"/>
                <a:gd name="T37" fmla="*/ 165 h 370"/>
                <a:gd name="T38" fmla="*/ 458 w 778"/>
                <a:gd name="T39" fmla="*/ 233 h 370"/>
                <a:gd name="T40" fmla="*/ 491 w 778"/>
                <a:gd name="T41" fmla="*/ 241 h 370"/>
                <a:gd name="T42" fmla="*/ 459 w 778"/>
                <a:gd name="T43" fmla="*/ 188 h 370"/>
                <a:gd name="T44" fmla="*/ 547 w 778"/>
                <a:gd name="T45" fmla="*/ 291 h 370"/>
                <a:gd name="T46" fmla="*/ 573 w 778"/>
                <a:gd name="T47" fmla="*/ 347 h 370"/>
                <a:gd name="T48" fmla="*/ 602 w 778"/>
                <a:gd name="T49" fmla="*/ 334 h 370"/>
                <a:gd name="T50" fmla="*/ 531 w 778"/>
                <a:gd name="T51" fmla="*/ 257 h 370"/>
                <a:gd name="T52" fmla="*/ 329 w 778"/>
                <a:gd name="T53" fmla="*/ 93 h 370"/>
                <a:gd name="T54" fmla="*/ 356 w 778"/>
                <a:gd name="T55" fmla="*/ 133 h 370"/>
                <a:gd name="T56" fmla="*/ 374 w 778"/>
                <a:gd name="T57" fmla="*/ 105 h 370"/>
                <a:gd name="T58" fmla="*/ 318 w 778"/>
                <a:gd name="T59" fmla="*/ 136 h 370"/>
                <a:gd name="T60" fmla="*/ 355 w 778"/>
                <a:gd name="T61" fmla="*/ 214 h 370"/>
                <a:gd name="T62" fmla="*/ 386 w 778"/>
                <a:gd name="T63" fmla="*/ 236 h 370"/>
                <a:gd name="T64" fmla="*/ 378 w 778"/>
                <a:gd name="T65" fmla="*/ 191 h 370"/>
                <a:gd name="T66" fmla="*/ 221 w 778"/>
                <a:gd name="T67" fmla="*/ 49 h 370"/>
                <a:gd name="T68" fmla="*/ 250 w 778"/>
                <a:gd name="T69" fmla="*/ 114 h 370"/>
                <a:gd name="T70" fmla="*/ 282 w 778"/>
                <a:gd name="T71" fmla="*/ 114 h 370"/>
                <a:gd name="T72" fmla="*/ 237 w 778"/>
                <a:gd name="T73" fmla="*/ 55 h 370"/>
                <a:gd name="T74" fmla="*/ 359 w 778"/>
                <a:gd name="T75" fmla="*/ 280 h 370"/>
                <a:gd name="T76" fmla="*/ 386 w 778"/>
                <a:gd name="T77" fmla="*/ 331 h 370"/>
                <a:gd name="T78" fmla="*/ 412 w 778"/>
                <a:gd name="T79" fmla="*/ 312 h 370"/>
                <a:gd name="T80" fmla="*/ 325 w 778"/>
                <a:gd name="T81" fmla="*/ 219 h 370"/>
                <a:gd name="T82" fmla="*/ 124 w 778"/>
                <a:gd name="T83" fmla="*/ 79 h 370"/>
                <a:gd name="T84" fmla="*/ 153 w 778"/>
                <a:gd name="T85" fmla="*/ 113 h 370"/>
                <a:gd name="T86" fmla="*/ 165 w 778"/>
                <a:gd name="T87" fmla="*/ 81 h 370"/>
                <a:gd name="T88" fmla="*/ 117 w 778"/>
                <a:gd name="T89" fmla="*/ 126 h 370"/>
                <a:gd name="T90" fmla="*/ 151 w 778"/>
                <a:gd name="T91" fmla="*/ 199 h 370"/>
                <a:gd name="T92" fmla="*/ 183 w 778"/>
                <a:gd name="T93" fmla="*/ 214 h 370"/>
                <a:gd name="T94" fmla="*/ 163 w 778"/>
                <a:gd name="T95" fmla="*/ 165 h 370"/>
                <a:gd name="T96" fmla="*/ 238 w 778"/>
                <a:gd name="T97" fmla="*/ 254 h 370"/>
                <a:gd name="T98" fmla="*/ 266 w 778"/>
                <a:gd name="T99" fmla="*/ 314 h 370"/>
                <a:gd name="T100" fmla="*/ 296 w 778"/>
                <a:gd name="T101" fmla="*/ 308 h 370"/>
                <a:gd name="T102" fmla="*/ 239 w 778"/>
                <a:gd name="T103" fmla="*/ 242 h 370"/>
                <a:gd name="T104" fmla="*/ 35 w 778"/>
                <a:gd name="T105" fmla="*/ 162 h 370"/>
                <a:gd name="T106" fmla="*/ 62 w 778"/>
                <a:gd name="T107" fmla="*/ 207 h 370"/>
                <a:gd name="T108" fmla="*/ 85 w 778"/>
                <a:gd name="T109" fmla="*/ 183 h 370"/>
                <a:gd name="T110" fmla="*/ 106 w 778"/>
                <a:gd name="T111" fmla="*/ 198 h 370"/>
                <a:gd name="T112" fmla="*/ 149 w 778"/>
                <a:gd name="T113" fmla="*/ 282 h 370"/>
                <a:gd name="T114" fmla="*/ 180 w 778"/>
                <a:gd name="T115" fmla="*/ 311 h 370"/>
                <a:gd name="T116" fmla="*/ 181 w 778"/>
                <a:gd name="T117" fmla="*/ 271 h 37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78"/>
                <a:gd name="T178" fmla="*/ 0 h 370"/>
                <a:gd name="T179" fmla="*/ 778 w 778"/>
                <a:gd name="T180" fmla="*/ 370 h 37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78" h="370">
                  <a:moveTo>
                    <a:pt x="562" y="46"/>
                  </a:moveTo>
                  <a:lnTo>
                    <a:pt x="569" y="57"/>
                  </a:lnTo>
                  <a:lnTo>
                    <a:pt x="576" y="67"/>
                  </a:lnTo>
                  <a:lnTo>
                    <a:pt x="581" y="76"/>
                  </a:lnTo>
                  <a:lnTo>
                    <a:pt x="586" y="84"/>
                  </a:lnTo>
                  <a:lnTo>
                    <a:pt x="590" y="92"/>
                  </a:lnTo>
                  <a:lnTo>
                    <a:pt x="593" y="100"/>
                  </a:lnTo>
                  <a:lnTo>
                    <a:pt x="597" y="107"/>
                  </a:lnTo>
                  <a:lnTo>
                    <a:pt x="600" y="113"/>
                  </a:lnTo>
                  <a:lnTo>
                    <a:pt x="602" y="119"/>
                  </a:lnTo>
                  <a:lnTo>
                    <a:pt x="604" y="125"/>
                  </a:lnTo>
                  <a:lnTo>
                    <a:pt x="606" y="130"/>
                  </a:lnTo>
                  <a:lnTo>
                    <a:pt x="608" y="135"/>
                  </a:lnTo>
                  <a:lnTo>
                    <a:pt x="610" y="140"/>
                  </a:lnTo>
                  <a:lnTo>
                    <a:pt x="612" y="144"/>
                  </a:lnTo>
                  <a:lnTo>
                    <a:pt x="615" y="148"/>
                  </a:lnTo>
                  <a:lnTo>
                    <a:pt x="618" y="152"/>
                  </a:lnTo>
                  <a:lnTo>
                    <a:pt x="620" y="155"/>
                  </a:lnTo>
                  <a:lnTo>
                    <a:pt x="623" y="157"/>
                  </a:lnTo>
                  <a:lnTo>
                    <a:pt x="626" y="159"/>
                  </a:lnTo>
                  <a:lnTo>
                    <a:pt x="630" y="160"/>
                  </a:lnTo>
                  <a:lnTo>
                    <a:pt x="634" y="160"/>
                  </a:lnTo>
                  <a:lnTo>
                    <a:pt x="637" y="159"/>
                  </a:lnTo>
                  <a:lnTo>
                    <a:pt x="640" y="158"/>
                  </a:lnTo>
                  <a:lnTo>
                    <a:pt x="643" y="156"/>
                  </a:lnTo>
                  <a:lnTo>
                    <a:pt x="646" y="153"/>
                  </a:lnTo>
                  <a:lnTo>
                    <a:pt x="648" y="150"/>
                  </a:lnTo>
                  <a:lnTo>
                    <a:pt x="649" y="146"/>
                  </a:lnTo>
                  <a:lnTo>
                    <a:pt x="649" y="142"/>
                  </a:lnTo>
                  <a:lnTo>
                    <a:pt x="649" y="139"/>
                  </a:lnTo>
                  <a:lnTo>
                    <a:pt x="649" y="135"/>
                  </a:lnTo>
                  <a:lnTo>
                    <a:pt x="648" y="131"/>
                  </a:lnTo>
                  <a:lnTo>
                    <a:pt x="646" y="127"/>
                  </a:lnTo>
                  <a:lnTo>
                    <a:pt x="638" y="119"/>
                  </a:lnTo>
                  <a:lnTo>
                    <a:pt x="630" y="112"/>
                  </a:lnTo>
                  <a:lnTo>
                    <a:pt x="622" y="106"/>
                  </a:lnTo>
                  <a:lnTo>
                    <a:pt x="612" y="99"/>
                  </a:lnTo>
                  <a:lnTo>
                    <a:pt x="602" y="90"/>
                  </a:lnTo>
                  <a:lnTo>
                    <a:pt x="591" y="79"/>
                  </a:lnTo>
                  <a:lnTo>
                    <a:pt x="577" y="65"/>
                  </a:lnTo>
                  <a:lnTo>
                    <a:pt x="562" y="46"/>
                  </a:lnTo>
                  <a:lnTo>
                    <a:pt x="583" y="152"/>
                  </a:lnTo>
                  <a:lnTo>
                    <a:pt x="590" y="162"/>
                  </a:lnTo>
                  <a:lnTo>
                    <a:pt x="596" y="172"/>
                  </a:lnTo>
                  <a:lnTo>
                    <a:pt x="601" y="181"/>
                  </a:lnTo>
                  <a:lnTo>
                    <a:pt x="606" y="190"/>
                  </a:lnTo>
                  <a:lnTo>
                    <a:pt x="610" y="198"/>
                  </a:lnTo>
                  <a:lnTo>
                    <a:pt x="614" y="205"/>
                  </a:lnTo>
                  <a:lnTo>
                    <a:pt x="617" y="213"/>
                  </a:lnTo>
                  <a:lnTo>
                    <a:pt x="620" y="219"/>
                  </a:lnTo>
                  <a:lnTo>
                    <a:pt x="622" y="225"/>
                  </a:lnTo>
                  <a:lnTo>
                    <a:pt x="624" y="230"/>
                  </a:lnTo>
                  <a:lnTo>
                    <a:pt x="627" y="236"/>
                  </a:lnTo>
                  <a:lnTo>
                    <a:pt x="629" y="241"/>
                  </a:lnTo>
                  <a:lnTo>
                    <a:pt x="631" y="245"/>
                  </a:lnTo>
                  <a:lnTo>
                    <a:pt x="633" y="250"/>
                  </a:lnTo>
                  <a:lnTo>
                    <a:pt x="635" y="254"/>
                  </a:lnTo>
                  <a:lnTo>
                    <a:pt x="638" y="258"/>
                  </a:lnTo>
                  <a:lnTo>
                    <a:pt x="641" y="261"/>
                  </a:lnTo>
                  <a:lnTo>
                    <a:pt x="644" y="263"/>
                  </a:lnTo>
                  <a:lnTo>
                    <a:pt x="647" y="264"/>
                  </a:lnTo>
                  <a:lnTo>
                    <a:pt x="650" y="265"/>
                  </a:lnTo>
                  <a:lnTo>
                    <a:pt x="654" y="265"/>
                  </a:lnTo>
                  <a:lnTo>
                    <a:pt x="657" y="264"/>
                  </a:lnTo>
                  <a:lnTo>
                    <a:pt x="661" y="263"/>
                  </a:lnTo>
                  <a:lnTo>
                    <a:pt x="664" y="261"/>
                  </a:lnTo>
                  <a:lnTo>
                    <a:pt x="666" y="258"/>
                  </a:lnTo>
                  <a:lnTo>
                    <a:pt x="668" y="255"/>
                  </a:lnTo>
                  <a:lnTo>
                    <a:pt x="669" y="251"/>
                  </a:lnTo>
                  <a:lnTo>
                    <a:pt x="669" y="248"/>
                  </a:lnTo>
                  <a:lnTo>
                    <a:pt x="669" y="244"/>
                  </a:lnTo>
                  <a:lnTo>
                    <a:pt x="669" y="240"/>
                  </a:lnTo>
                  <a:lnTo>
                    <a:pt x="667" y="237"/>
                  </a:lnTo>
                  <a:lnTo>
                    <a:pt x="665" y="233"/>
                  </a:lnTo>
                  <a:lnTo>
                    <a:pt x="658" y="225"/>
                  </a:lnTo>
                  <a:lnTo>
                    <a:pt x="651" y="218"/>
                  </a:lnTo>
                  <a:lnTo>
                    <a:pt x="643" y="211"/>
                  </a:lnTo>
                  <a:lnTo>
                    <a:pt x="634" y="204"/>
                  </a:lnTo>
                  <a:lnTo>
                    <a:pt x="623" y="196"/>
                  </a:lnTo>
                  <a:lnTo>
                    <a:pt x="611" y="185"/>
                  </a:lnTo>
                  <a:lnTo>
                    <a:pt x="598" y="171"/>
                  </a:lnTo>
                  <a:lnTo>
                    <a:pt x="583" y="152"/>
                  </a:lnTo>
                  <a:lnTo>
                    <a:pt x="690" y="255"/>
                  </a:lnTo>
                  <a:lnTo>
                    <a:pt x="697" y="265"/>
                  </a:lnTo>
                  <a:lnTo>
                    <a:pt x="703" y="275"/>
                  </a:lnTo>
                  <a:lnTo>
                    <a:pt x="708" y="285"/>
                  </a:lnTo>
                  <a:lnTo>
                    <a:pt x="713" y="293"/>
                  </a:lnTo>
                  <a:lnTo>
                    <a:pt x="718" y="301"/>
                  </a:lnTo>
                  <a:lnTo>
                    <a:pt x="721" y="309"/>
                  </a:lnTo>
                  <a:lnTo>
                    <a:pt x="724" y="316"/>
                  </a:lnTo>
                  <a:lnTo>
                    <a:pt x="727" y="322"/>
                  </a:lnTo>
                  <a:lnTo>
                    <a:pt x="729" y="328"/>
                  </a:lnTo>
                  <a:lnTo>
                    <a:pt x="731" y="334"/>
                  </a:lnTo>
                  <a:lnTo>
                    <a:pt x="734" y="339"/>
                  </a:lnTo>
                  <a:lnTo>
                    <a:pt x="736" y="344"/>
                  </a:lnTo>
                  <a:lnTo>
                    <a:pt x="738" y="348"/>
                  </a:lnTo>
                  <a:lnTo>
                    <a:pt x="740" y="353"/>
                  </a:lnTo>
                  <a:lnTo>
                    <a:pt x="742" y="357"/>
                  </a:lnTo>
                  <a:lnTo>
                    <a:pt x="745" y="361"/>
                  </a:lnTo>
                  <a:lnTo>
                    <a:pt x="748" y="364"/>
                  </a:lnTo>
                  <a:lnTo>
                    <a:pt x="751" y="366"/>
                  </a:lnTo>
                  <a:lnTo>
                    <a:pt x="755" y="368"/>
                  </a:lnTo>
                  <a:lnTo>
                    <a:pt x="757" y="369"/>
                  </a:lnTo>
                  <a:lnTo>
                    <a:pt x="761" y="369"/>
                  </a:lnTo>
                  <a:lnTo>
                    <a:pt x="764" y="368"/>
                  </a:lnTo>
                  <a:lnTo>
                    <a:pt x="768" y="367"/>
                  </a:lnTo>
                  <a:lnTo>
                    <a:pt x="771" y="364"/>
                  </a:lnTo>
                  <a:lnTo>
                    <a:pt x="773" y="362"/>
                  </a:lnTo>
                  <a:lnTo>
                    <a:pt x="775" y="359"/>
                  </a:lnTo>
                  <a:lnTo>
                    <a:pt x="776" y="355"/>
                  </a:lnTo>
                  <a:lnTo>
                    <a:pt x="777" y="351"/>
                  </a:lnTo>
                  <a:lnTo>
                    <a:pt x="777" y="348"/>
                  </a:lnTo>
                  <a:lnTo>
                    <a:pt x="776" y="344"/>
                  </a:lnTo>
                  <a:lnTo>
                    <a:pt x="775" y="340"/>
                  </a:lnTo>
                  <a:lnTo>
                    <a:pt x="773" y="337"/>
                  </a:lnTo>
                  <a:lnTo>
                    <a:pt x="766" y="328"/>
                  </a:lnTo>
                  <a:lnTo>
                    <a:pt x="759" y="321"/>
                  </a:lnTo>
                  <a:lnTo>
                    <a:pt x="750" y="314"/>
                  </a:lnTo>
                  <a:lnTo>
                    <a:pt x="741" y="308"/>
                  </a:lnTo>
                  <a:lnTo>
                    <a:pt x="730" y="299"/>
                  </a:lnTo>
                  <a:lnTo>
                    <a:pt x="719" y="288"/>
                  </a:lnTo>
                  <a:lnTo>
                    <a:pt x="705" y="274"/>
                  </a:lnTo>
                  <a:lnTo>
                    <a:pt x="690" y="255"/>
                  </a:lnTo>
                  <a:lnTo>
                    <a:pt x="498" y="144"/>
                  </a:lnTo>
                  <a:lnTo>
                    <a:pt x="505" y="154"/>
                  </a:lnTo>
                  <a:lnTo>
                    <a:pt x="511" y="164"/>
                  </a:lnTo>
                  <a:lnTo>
                    <a:pt x="516" y="173"/>
                  </a:lnTo>
                  <a:lnTo>
                    <a:pt x="520" y="182"/>
                  </a:lnTo>
                  <a:lnTo>
                    <a:pt x="524" y="190"/>
                  </a:lnTo>
                  <a:lnTo>
                    <a:pt x="528" y="197"/>
                  </a:lnTo>
                  <a:lnTo>
                    <a:pt x="531" y="204"/>
                  </a:lnTo>
                  <a:lnTo>
                    <a:pt x="534" y="210"/>
                  </a:lnTo>
                  <a:lnTo>
                    <a:pt x="536" y="217"/>
                  </a:lnTo>
                  <a:lnTo>
                    <a:pt x="538" y="222"/>
                  </a:lnTo>
                  <a:lnTo>
                    <a:pt x="541" y="228"/>
                  </a:lnTo>
                  <a:lnTo>
                    <a:pt x="542" y="233"/>
                  </a:lnTo>
                  <a:lnTo>
                    <a:pt x="545" y="237"/>
                  </a:lnTo>
                  <a:lnTo>
                    <a:pt x="547" y="242"/>
                  </a:lnTo>
                  <a:lnTo>
                    <a:pt x="549" y="246"/>
                  </a:lnTo>
                  <a:lnTo>
                    <a:pt x="552" y="250"/>
                  </a:lnTo>
                  <a:lnTo>
                    <a:pt x="555" y="253"/>
                  </a:lnTo>
                  <a:lnTo>
                    <a:pt x="558" y="255"/>
                  </a:lnTo>
                  <a:lnTo>
                    <a:pt x="561" y="256"/>
                  </a:lnTo>
                  <a:lnTo>
                    <a:pt x="564" y="257"/>
                  </a:lnTo>
                  <a:lnTo>
                    <a:pt x="568" y="257"/>
                  </a:lnTo>
                  <a:lnTo>
                    <a:pt x="571" y="256"/>
                  </a:lnTo>
                  <a:lnTo>
                    <a:pt x="574" y="255"/>
                  </a:lnTo>
                  <a:lnTo>
                    <a:pt x="577" y="253"/>
                  </a:lnTo>
                  <a:lnTo>
                    <a:pt x="580" y="250"/>
                  </a:lnTo>
                  <a:lnTo>
                    <a:pt x="582" y="247"/>
                  </a:lnTo>
                  <a:lnTo>
                    <a:pt x="584" y="244"/>
                  </a:lnTo>
                  <a:lnTo>
                    <a:pt x="584" y="240"/>
                  </a:lnTo>
                  <a:lnTo>
                    <a:pt x="584" y="236"/>
                  </a:lnTo>
                  <a:lnTo>
                    <a:pt x="584" y="232"/>
                  </a:lnTo>
                  <a:lnTo>
                    <a:pt x="582" y="229"/>
                  </a:lnTo>
                  <a:lnTo>
                    <a:pt x="580" y="225"/>
                  </a:lnTo>
                  <a:lnTo>
                    <a:pt x="573" y="217"/>
                  </a:lnTo>
                  <a:lnTo>
                    <a:pt x="565" y="210"/>
                  </a:lnTo>
                  <a:lnTo>
                    <a:pt x="557" y="203"/>
                  </a:lnTo>
                  <a:lnTo>
                    <a:pt x="547" y="196"/>
                  </a:lnTo>
                  <a:lnTo>
                    <a:pt x="537" y="187"/>
                  </a:lnTo>
                  <a:lnTo>
                    <a:pt x="526" y="176"/>
                  </a:lnTo>
                  <a:lnTo>
                    <a:pt x="513" y="162"/>
                  </a:lnTo>
                  <a:lnTo>
                    <a:pt x="498" y="144"/>
                  </a:lnTo>
                  <a:lnTo>
                    <a:pt x="389" y="29"/>
                  </a:lnTo>
                  <a:lnTo>
                    <a:pt x="396" y="39"/>
                  </a:lnTo>
                  <a:lnTo>
                    <a:pt x="401" y="50"/>
                  </a:lnTo>
                  <a:lnTo>
                    <a:pt x="406" y="59"/>
                  </a:lnTo>
                  <a:lnTo>
                    <a:pt x="411" y="68"/>
                  </a:lnTo>
                  <a:lnTo>
                    <a:pt x="415" y="76"/>
                  </a:lnTo>
                  <a:lnTo>
                    <a:pt x="419" y="83"/>
                  </a:lnTo>
                  <a:lnTo>
                    <a:pt x="422" y="90"/>
                  </a:lnTo>
                  <a:lnTo>
                    <a:pt x="424" y="96"/>
                  </a:lnTo>
                  <a:lnTo>
                    <a:pt x="427" y="103"/>
                  </a:lnTo>
                  <a:lnTo>
                    <a:pt x="429" y="109"/>
                  </a:lnTo>
                  <a:lnTo>
                    <a:pt x="431" y="114"/>
                  </a:lnTo>
                  <a:lnTo>
                    <a:pt x="433" y="118"/>
                  </a:lnTo>
                  <a:lnTo>
                    <a:pt x="435" y="123"/>
                  </a:lnTo>
                  <a:lnTo>
                    <a:pt x="438" y="127"/>
                  </a:lnTo>
                  <a:lnTo>
                    <a:pt x="440" y="132"/>
                  </a:lnTo>
                  <a:lnTo>
                    <a:pt x="443" y="136"/>
                  </a:lnTo>
                  <a:lnTo>
                    <a:pt x="446" y="138"/>
                  </a:lnTo>
                  <a:lnTo>
                    <a:pt x="448" y="141"/>
                  </a:lnTo>
                  <a:lnTo>
                    <a:pt x="452" y="142"/>
                  </a:lnTo>
                  <a:lnTo>
                    <a:pt x="455" y="143"/>
                  </a:lnTo>
                  <a:lnTo>
                    <a:pt x="459" y="143"/>
                  </a:lnTo>
                  <a:lnTo>
                    <a:pt x="462" y="142"/>
                  </a:lnTo>
                  <a:lnTo>
                    <a:pt x="465" y="141"/>
                  </a:lnTo>
                  <a:lnTo>
                    <a:pt x="468" y="138"/>
                  </a:lnTo>
                  <a:lnTo>
                    <a:pt x="470" y="136"/>
                  </a:lnTo>
                  <a:lnTo>
                    <a:pt x="473" y="133"/>
                  </a:lnTo>
                  <a:lnTo>
                    <a:pt x="474" y="129"/>
                  </a:lnTo>
                  <a:lnTo>
                    <a:pt x="474" y="126"/>
                  </a:lnTo>
                  <a:lnTo>
                    <a:pt x="474" y="122"/>
                  </a:lnTo>
                  <a:lnTo>
                    <a:pt x="473" y="118"/>
                  </a:lnTo>
                  <a:lnTo>
                    <a:pt x="472" y="114"/>
                  </a:lnTo>
                  <a:lnTo>
                    <a:pt x="470" y="111"/>
                  </a:lnTo>
                  <a:lnTo>
                    <a:pt x="463" y="102"/>
                  </a:lnTo>
                  <a:lnTo>
                    <a:pt x="455" y="95"/>
                  </a:lnTo>
                  <a:lnTo>
                    <a:pt x="447" y="89"/>
                  </a:lnTo>
                  <a:lnTo>
                    <a:pt x="438" y="82"/>
                  </a:lnTo>
                  <a:lnTo>
                    <a:pt x="428" y="73"/>
                  </a:lnTo>
                  <a:lnTo>
                    <a:pt x="416" y="62"/>
                  </a:lnTo>
                  <a:lnTo>
                    <a:pt x="404" y="48"/>
                  </a:lnTo>
                  <a:lnTo>
                    <a:pt x="389" y="29"/>
                  </a:lnTo>
                  <a:lnTo>
                    <a:pt x="409" y="135"/>
                  </a:lnTo>
                  <a:lnTo>
                    <a:pt x="416" y="145"/>
                  </a:lnTo>
                  <a:lnTo>
                    <a:pt x="422" y="156"/>
                  </a:lnTo>
                  <a:lnTo>
                    <a:pt x="427" y="165"/>
                  </a:lnTo>
                  <a:lnTo>
                    <a:pt x="432" y="174"/>
                  </a:lnTo>
                  <a:lnTo>
                    <a:pt x="436" y="181"/>
                  </a:lnTo>
                  <a:lnTo>
                    <a:pt x="439" y="188"/>
                  </a:lnTo>
                  <a:lnTo>
                    <a:pt x="442" y="195"/>
                  </a:lnTo>
                  <a:lnTo>
                    <a:pt x="445" y="202"/>
                  </a:lnTo>
                  <a:lnTo>
                    <a:pt x="447" y="208"/>
                  </a:lnTo>
                  <a:lnTo>
                    <a:pt x="450" y="214"/>
                  </a:lnTo>
                  <a:lnTo>
                    <a:pt x="452" y="219"/>
                  </a:lnTo>
                  <a:lnTo>
                    <a:pt x="454" y="224"/>
                  </a:lnTo>
                  <a:lnTo>
                    <a:pt x="456" y="229"/>
                  </a:lnTo>
                  <a:lnTo>
                    <a:pt x="458" y="233"/>
                  </a:lnTo>
                  <a:lnTo>
                    <a:pt x="461" y="237"/>
                  </a:lnTo>
                  <a:lnTo>
                    <a:pt x="463" y="241"/>
                  </a:lnTo>
                  <a:lnTo>
                    <a:pt x="466" y="244"/>
                  </a:lnTo>
                  <a:lnTo>
                    <a:pt x="469" y="246"/>
                  </a:lnTo>
                  <a:lnTo>
                    <a:pt x="472" y="248"/>
                  </a:lnTo>
                  <a:lnTo>
                    <a:pt x="475" y="248"/>
                  </a:lnTo>
                  <a:lnTo>
                    <a:pt x="478" y="248"/>
                  </a:lnTo>
                  <a:lnTo>
                    <a:pt x="482" y="248"/>
                  </a:lnTo>
                  <a:lnTo>
                    <a:pt x="485" y="246"/>
                  </a:lnTo>
                  <a:lnTo>
                    <a:pt x="488" y="244"/>
                  </a:lnTo>
                  <a:lnTo>
                    <a:pt x="491" y="241"/>
                  </a:lnTo>
                  <a:lnTo>
                    <a:pt x="493" y="238"/>
                  </a:lnTo>
                  <a:lnTo>
                    <a:pt x="494" y="234"/>
                  </a:lnTo>
                  <a:lnTo>
                    <a:pt x="495" y="231"/>
                  </a:lnTo>
                  <a:lnTo>
                    <a:pt x="495" y="227"/>
                  </a:lnTo>
                  <a:lnTo>
                    <a:pt x="494" y="224"/>
                  </a:lnTo>
                  <a:lnTo>
                    <a:pt x="493" y="220"/>
                  </a:lnTo>
                  <a:lnTo>
                    <a:pt x="492" y="217"/>
                  </a:lnTo>
                  <a:lnTo>
                    <a:pt x="484" y="209"/>
                  </a:lnTo>
                  <a:lnTo>
                    <a:pt x="476" y="201"/>
                  </a:lnTo>
                  <a:lnTo>
                    <a:pt x="468" y="195"/>
                  </a:lnTo>
                  <a:lnTo>
                    <a:pt x="459" y="188"/>
                  </a:lnTo>
                  <a:lnTo>
                    <a:pt x="448" y="179"/>
                  </a:lnTo>
                  <a:lnTo>
                    <a:pt x="437" y="168"/>
                  </a:lnTo>
                  <a:lnTo>
                    <a:pt x="424" y="154"/>
                  </a:lnTo>
                  <a:lnTo>
                    <a:pt x="409" y="135"/>
                  </a:lnTo>
                  <a:lnTo>
                    <a:pt x="516" y="238"/>
                  </a:lnTo>
                  <a:lnTo>
                    <a:pt x="523" y="248"/>
                  </a:lnTo>
                  <a:lnTo>
                    <a:pt x="529" y="258"/>
                  </a:lnTo>
                  <a:lnTo>
                    <a:pt x="535" y="267"/>
                  </a:lnTo>
                  <a:lnTo>
                    <a:pt x="539" y="276"/>
                  </a:lnTo>
                  <a:lnTo>
                    <a:pt x="543" y="284"/>
                  </a:lnTo>
                  <a:lnTo>
                    <a:pt x="547" y="291"/>
                  </a:lnTo>
                  <a:lnTo>
                    <a:pt x="550" y="298"/>
                  </a:lnTo>
                  <a:lnTo>
                    <a:pt x="553" y="305"/>
                  </a:lnTo>
                  <a:lnTo>
                    <a:pt x="555" y="311"/>
                  </a:lnTo>
                  <a:lnTo>
                    <a:pt x="557" y="317"/>
                  </a:lnTo>
                  <a:lnTo>
                    <a:pt x="559" y="322"/>
                  </a:lnTo>
                  <a:lnTo>
                    <a:pt x="561" y="327"/>
                  </a:lnTo>
                  <a:lnTo>
                    <a:pt x="564" y="332"/>
                  </a:lnTo>
                  <a:lnTo>
                    <a:pt x="566" y="336"/>
                  </a:lnTo>
                  <a:lnTo>
                    <a:pt x="568" y="340"/>
                  </a:lnTo>
                  <a:lnTo>
                    <a:pt x="571" y="344"/>
                  </a:lnTo>
                  <a:lnTo>
                    <a:pt x="573" y="347"/>
                  </a:lnTo>
                  <a:lnTo>
                    <a:pt x="576" y="349"/>
                  </a:lnTo>
                  <a:lnTo>
                    <a:pt x="579" y="350"/>
                  </a:lnTo>
                  <a:lnTo>
                    <a:pt x="582" y="351"/>
                  </a:lnTo>
                  <a:lnTo>
                    <a:pt x="586" y="351"/>
                  </a:lnTo>
                  <a:lnTo>
                    <a:pt x="589" y="351"/>
                  </a:lnTo>
                  <a:lnTo>
                    <a:pt x="593" y="350"/>
                  </a:lnTo>
                  <a:lnTo>
                    <a:pt x="596" y="348"/>
                  </a:lnTo>
                  <a:lnTo>
                    <a:pt x="598" y="345"/>
                  </a:lnTo>
                  <a:lnTo>
                    <a:pt x="600" y="341"/>
                  </a:lnTo>
                  <a:lnTo>
                    <a:pt x="601" y="337"/>
                  </a:lnTo>
                  <a:lnTo>
                    <a:pt x="602" y="334"/>
                  </a:lnTo>
                  <a:lnTo>
                    <a:pt x="602" y="330"/>
                  </a:lnTo>
                  <a:lnTo>
                    <a:pt x="601" y="327"/>
                  </a:lnTo>
                  <a:lnTo>
                    <a:pt x="600" y="323"/>
                  </a:lnTo>
                  <a:lnTo>
                    <a:pt x="599" y="320"/>
                  </a:lnTo>
                  <a:lnTo>
                    <a:pt x="591" y="311"/>
                  </a:lnTo>
                  <a:lnTo>
                    <a:pt x="584" y="304"/>
                  </a:lnTo>
                  <a:lnTo>
                    <a:pt x="575" y="297"/>
                  </a:lnTo>
                  <a:lnTo>
                    <a:pt x="566" y="290"/>
                  </a:lnTo>
                  <a:lnTo>
                    <a:pt x="555" y="282"/>
                  </a:lnTo>
                  <a:lnTo>
                    <a:pt x="544" y="271"/>
                  </a:lnTo>
                  <a:lnTo>
                    <a:pt x="531" y="257"/>
                  </a:lnTo>
                  <a:lnTo>
                    <a:pt x="516" y="238"/>
                  </a:lnTo>
                  <a:lnTo>
                    <a:pt x="290" y="19"/>
                  </a:lnTo>
                  <a:lnTo>
                    <a:pt x="297" y="30"/>
                  </a:lnTo>
                  <a:lnTo>
                    <a:pt x="303" y="40"/>
                  </a:lnTo>
                  <a:lnTo>
                    <a:pt x="309" y="49"/>
                  </a:lnTo>
                  <a:lnTo>
                    <a:pt x="313" y="58"/>
                  </a:lnTo>
                  <a:lnTo>
                    <a:pt x="317" y="66"/>
                  </a:lnTo>
                  <a:lnTo>
                    <a:pt x="321" y="73"/>
                  </a:lnTo>
                  <a:lnTo>
                    <a:pt x="324" y="80"/>
                  </a:lnTo>
                  <a:lnTo>
                    <a:pt x="326" y="87"/>
                  </a:lnTo>
                  <a:lnTo>
                    <a:pt x="329" y="93"/>
                  </a:lnTo>
                  <a:lnTo>
                    <a:pt x="331" y="99"/>
                  </a:lnTo>
                  <a:lnTo>
                    <a:pt x="333" y="104"/>
                  </a:lnTo>
                  <a:lnTo>
                    <a:pt x="335" y="109"/>
                  </a:lnTo>
                  <a:lnTo>
                    <a:pt x="337" y="114"/>
                  </a:lnTo>
                  <a:lnTo>
                    <a:pt x="340" y="118"/>
                  </a:lnTo>
                  <a:lnTo>
                    <a:pt x="342" y="122"/>
                  </a:lnTo>
                  <a:lnTo>
                    <a:pt x="345" y="126"/>
                  </a:lnTo>
                  <a:lnTo>
                    <a:pt x="347" y="129"/>
                  </a:lnTo>
                  <a:lnTo>
                    <a:pt x="350" y="132"/>
                  </a:lnTo>
                  <a:lnTo>
                    <a:pt x="353" y="133"/>
                  </a:lnTo>
                  <a:lnTo>
                    <a:pt x="356" y="133"/>
                  </a:lnTo>
                  <a:lnTo>
                    <a:pt x="360" y="133"/>
                  </a:lnTo>
                  <a:lnTo>
                    <a:pt x="363" y="133"/>
                  </a:lnTo>
                  <a:lnTo>
                    <a:pt x="366" y="131"/>
                  </a:lnTo>
                  <a:lnTo>
                    <a:pt x="368" y="129"/>
                  </a:lnTo>
                  <a:lnTo>
                    <a:pt x="371" y="126"/>
                  </a:lnTo>
                  <a:lnTo>
                    <a:pt x="374" y="123"/>
                  </a:lnTo>
                  <a:lnTo>
                    <a:pt x="375" y="120"/>
                  </a:lnTo>
                  <a:lnTo>
                    <a:pt x="377" y="116"/>
                  </a:lnTo>
                  <a:lnTo>
                    <a:pt x="377" y="113"/>
                  </a:lnTo>
                  <a:lnTo>
                    <a:pt x="375" y="109"/>
                  </a:lnTo>
                  <a:lnTo>
                    <a:pt x="374" y="105"/>
                  </a:lnTo>
                  <a:lnTo>
                    <a:pt x="372" y="102"/>
                  </a:lnTo>
                  <a:lnTo>
                    <a:pt x="365" y="93"/>
                  </a:lnTo>
                  <a:lnTo>
                    <a:pt x="358" y="86"/>
                  </a:lnTo>
                  <a:lnTo>
                    <a:pt x="349" y="80"/>
                  </a:lnTo>
                  <a:lnTo>
                    <a:pt x="340" y="72"/>
                  </a:lnTo>
                  <a:lnTo>
                    <a:pt x="330" y="64"/>
                  </a:lnTo>
                  <a:lnTo>
                    <a:pt x="318" y="53"/>
                  </a:lnTo>
                  <a:lnTo>
                    <a:pt x="305" y="38"/>
                  </a:lnTo>
                  <a:lnTo>
                    <a:pt x="290" y="19"/>
                  </a:lnTo>
                  <a:lnTo>
                    <a:pt x="311" y="125"/>
                  </a:lnTo>
                  <a:lnTo>
                    <a:pt x="318" y="136"/>
                  </a:lnTo>
                  <a:lnTo>
                    <a:pt x="324" y="145"/>
                  </a:lnTo>
                  <a:lnTo>
                    <a:pt x="329" y="155"/>
                  </a:lnTo>
                  <a:lnTo>
                    <a:pt x="333" y="163"/>
                  </a:lnTo>
                  <a:lnTo>
                    <a:pt x="337" y="171"/>
                  </a:lnTo>
                  <a:lnTo>
                    <a:pt x="341" y="179"/>
                  </a:lnTo>
                  <a:lnTo>
                    <a:pt x="344" y="186"/>
                  </a:lnTo>
                  <a:lnTo>
                    <a:pt x="347" y="192"/>
                  </a:lnTo>
                  <a:lnTo>
                    <a:pt x="349" y="198"/>
                  </a:lnTo>
                  <a:lnTo>
                    <a:pt x="351" y="204"/>
                  </a:lnTo>
                  <a:lnTo>
                    <a:pt x="353" y="209"/>
                  </a:lnTo>
                  <a:lnTo>
                    <a:pt x="355" y="214"/>
                  </a:lnTo>
                  <a:lnTo>
                    <a:pt x="358" y="218"/>
                  </a:lnTo>
                  <a:lnTo>
                    <a:pt x="359" y="223"/>
                  </a:lnTo>
                  <a:lnTo>
                    <a:pt x="362" y="227"/>
                  </a:lnTo>
                  <a:lnTo>
                    <a:pt x="364" y="231"/>
                  </a:lnTo>
                  <a:lnTo>
                    <a:pt x="367" y="234"/>
                  </a:lnTo>
                  <a:lnTo>
                    <a:pt x="370" y="236"/>
                  </a:lnTo>
                  <a:lnTo>
                    <a:pt x="374" y="238"/>
                  </a:lnTo>
                  <a:lnTo>
                    <a:pt x="377" y="239"/>
                  </a:lnTo>
                  <a:lnTo>
                    <a:pt x="381" y="239"/>
                  </a:lnTo>
                  <a:lnTo>
                    <a:pt x="383" y="238"/>
                  </a:lnTo>
                  <a:lnTo>
                    <a:pt x="386" y="236"/>
                  </a:lnTo>
                  <a:lnTo>
                    <a:pt x="389" y="234"/>
                  </a:lnTo>
                  <a:lnTo>
                    <a:pt x="392" y="231"/>
                  </a:lnTo>
                  <a:lnTo>
                    <a:pt x="394" y="228"/>
                  </a:lnTo>
                  <a:lnTo>
                    <a:pt x="396" y="225"/>
                  </a:lnTo>
                  <a:lnTo>
                    <a:pt x="397" y="221"/>
                  </a:lnTo>
                  <a:lnTo>
                    <a:pt x="397" y="217"/>
                  </a:lnTo>
                  <a:lnTo>
                    <a:pt x="396" y="214"/>
                  </a:lnTo>
                  <a:lnTo>
                    <a:pt x="395" y="210"/>
                  </a:lnTo>
                  <a:lnTo>
                    <a:pt x="393" y="206"/>
                  </a:lnTo>
                  <a:lnTo>
                    <a:pt x="385" y="198"/>
                  </a:lnTo>
                  <a:lnTo>
                    <a:pt x="378" y="191"/>
                  </a:lnTo>
                  <a:lnTo>
                    <a:pt x="370" y="184"/>
                  </a:lnTo>
                  <a:lnTo>
                    <a:pt x="360" y="178"/>
                  </a:lnTo>
                  <a:lnTo>
                    <a:pt x="350" y="169"/>
                  </a:lnTo>
                  <a:lnTo>
                    <a:pt x="339" y="159"/>
                  </a:lnTo>
                  <a:lnTo>
                    <a:pt x="325" y="144"/>
                  </a:lnTo>
                  <a:lnTo>
                    <a:pt x="311" y="125"/>
                  </a:lnTo>
                  <a:lnTo>
                    <a:pt x="198" y="11"/>
                  </a:lnTo>
                  <a:lnTo>
                    <a:pt x="205" y="22"/>
                  </a:lnTo>
                  <a:lnTo>
                    <a:pt x="211" y="31"/>
                  </a:lnTo>
                  <a:lnTo>
                    <a:pt x="216" y="41"/>
                  </a:lnTo>
                  <a:lnTo>
                    <a:pt x="221" y="49"/>
                  </a:lnTo>
                  <a:lnTo>
                    <a:pt x="225" y="57"/>
                  </a:lnTo>
                  <a:lnTo>
                    <a:pt x="229" y="65"/>
                  </a:lnTo>
                  <a:lnTo>
                    <a:pt x="232" y="72"/>
                  </a:lnTo>
                  <a:lnTo>
                    <a:pt x="234" y="79"/>
                  </a:lnTo>
                  <a:lnTo>
                    <a:pt x="237" y="84"/>
                  </a:lnTo>
                  <a:lnTo>
                    <a:pt x="239" y="90"/>
                  </a:lnTo>
                  <a:lnTo>
                    <a:pt x="241" y="95"/>
                  </a:lnTo>
                  <a:lnTo>
                    <a:pt x="243" y="100"/>
                  </a:lnTo>
                  <a:lnTo>
                    <a:pt x="245" y="105"/>
                  </a:lnTo>
                  <a:lnTo>
                    <a:pt x="248" y="110"/>
                  </a:lnTo>
                  <a:lnTo>
                    <a:pt x="250" y="114"/>
                  </a:lnTo>
                  <a:lnTo>
                    <a:pt x="252" y="118"/>
                  </a:lnTo>
                  <a:lnTo>
                    <a:pt x="255" y="121"/>
                  </a:lnTo>
                  <a:lnTo>
                    <a:pt x="258" y="122"/>
                  </a:lnTo>
                  <a:lnTo>
                    <a:pt x="261" y="124"/>
                  </a:lnTo>
                  <a:lnTo>
                    <a:pt x="265" y="125"/>
                  </a:lnTo>
                  <a:lnTo>
                    <a:pt x="268" y="125"/>
                  </a:lnTo>
                  <a:lnTo>
                    <a:pt x="271" y="123"/>
                  </a:lnTo>
                  <a:lnTo>
                    <a:pt x="275" y="122"/>
                  </a:lnTo>
                  <a:lnTo>
                    <a:pt x="278" y="120"/>
                  </a:lnTo>
                  <a:lnTo>
                    <a:pt x="280" y="117"/>
                  </a:lnTo>
                  <a:lnTo>
                    <a:pt x="282" y="114"/>
                  </a:lnTo>
                  <a:lnTo>
                    <a:pt x="283" y="110"/>
                  </a:lnTo>
                  <a:lnTo>
                    <a:pt x="284" y="107"/>
                  </a:lnTo>
                  <a:lnTo>
                    <a:pt x="284" y="103"/>
                  </a:lnTo>
                  <a:lnTo>
                    <a:pt x="283" y="99"/>
                  </a:lnTo>
                  <a:lnTo>
                    <a:pt x="282" y="96"/>
                  </a:lnTo>
                  <a:lnTo>
                    <a:pt x="280" y="93"/>
                  </a:lnTo>
                  <a:lnTo>
                    <a:pt x="273" y="84"/>
                  </a:lnTo>
                  <a:lnTo>
                    <a:pt x="265" y="77"/>
                  </a:lnTo>
                  <a:lnTo>
                    <a:pt x="256" y="71"/>
                  </a:lnTo>
                  <a:lnTo>
                    <a:pt x="247" y="64"/>
                  </a:lnTo>
                  <a:lnTo>
                    <a:pt x="237" y="55"/>
                  </a:lnTo>
                  <a:lnTo>
                    <a:pt x="225" y="44"/>
                  </a:lnTo>
                  <a:lnTo>
                    <a:pt x="213" y="30"/>
                  </a:lnTo>
                  <a:lnTo>
                    <a:pt x="198" y="11"/>
                  </a:lnTo>
                  <a:lnTo>
                    <a:pt x="325" y="219"/>
                  </a:lnTo>
                  <a:lnTo>
                    <a:pt x="332" y="229"/>
                  </a:lnTo>
                  <a:lnTo>
                    <a:pt x="339" y="240"/>
                  </a:lnTo>
                  <a:lnTo>
                    <a:pt x="344" y="249"/>
                  </a:lnTo>
                  <a:lnTo>
                    <a:pt x="348" y="257"/>
                  </a:lnTo>
                  <a:lnTo>
                    <a:pt x="352" y="266"/>
                  </a:lnTo>
                  <a:lnTo>
                    <a:pt x="356" y="273"/>
                  </a:lnTo>
                  <a:lnTo>
                    <a:pt x="359" y="280"/>
                  </a:lnTo>
                  <a:lnTo>
                    <a:pt x="362" y="286"/>
                  </a:lnTo>
                  <a:lnTo>
                    <a:pt x="364" y="293"/>
                  </a:lnTo>
                  <a:lnTo>
                    <a:pt x="366" y="298"/>
                  </a:lnTo>
                  <a:lnTo>
                    <a:pt x="368" y="304"/>
                  </a:lnTo>
                  <a:lnTo>
                    <a:pt x="371" y="308"/>
                  </a:lnTo>
                  <a:lnTo>
                    <a:pt x="373" y="313"/>
                  </a:lnTo>
                  <a:lnTo>
                    <a:pt x="375" y="317"/>
                  </a:lnTo>
                  <a:lnTo>
                    <a:pt x="378" y="321"/>
                  </a:lnTo>
                  <a:lnTo>
                    <a:pt x="381" y="325"/>
                  </a:lnTo>
                  <a:lnTo>
                    <a:pt x="383" y="328"/>
                  </a:lnTo>
                  <a:lnTo>
                    <a:pt x="386" y="331"/>
                  </a:lnTo>
                  <a:lnTo>
                    <a:pt x="389" y="332"/>
                  </a:lnTo>
                  <a:lnTo>
                    <a:pt x="392" y="333"/>
                  </a:lnTo>
                  <a:lnTo>
                    <a:pt x="396" y="333"/>
                  </a:lnTo>
                  <a:lnTo>
                    <a:pt x="399" y="332"/>
                  </a:lnTo>
                  <a:lnTo>
                    <a:pt x="402" y="331"/>
                  </a:lnTo>
                  <a:lnTo>
                    <a:pt x="405" y="328"/>
                  </a:lnTo>
                  <a:lnTo>
                    <a:pt x="408" y="326"/>
                  </a:lnTo>
                  <a:lnTo>
                    <a:pt x="409" y="322"/>
                  </a:lnTo>
                  <a:lnTo>
                    <a:pt x="411" y="319"/>
                  </a:lnTo>
                  <a:lnTo>
                    <a:pt x="412" y="316"/>
                  </a:lnTo>
                  <a:lnTo>
                    <a:pt x="412" y="312"/>
                  </a:lnTo>
                  <a:lnTo>
                    <a:pt x="410" y="308"/>
                  </a:lnTo>
                  <a:lnTo>
                    <a:pt x="409" y="304"/>
                  </a:lnTo>
                  <a:lnTo>
                    <a:pt x="407" y="301"/>
                  </a:lnTo>
                  <a:lnTo>
                    <a:pt x="400" y="292"/>
                  </a:lnTo>
                  <a:lnTo>
                    <a:pt x="393" y="285"/>
                  </a:lnTo>
                  <a:lnTo>
                    <a:pt x="385" y="279"/>
                  </a:lnTo>
                  <a:lnTo>
                    <a:pt x="375" y="272"/>
                  </a:lnTo>
                  <a:lnTo>
                    <a:pt x="365" y="263"/>
                  </a:lnTo>
                  <a:lnTo>
                    <a:pt x="354" y="252"/>
                  </a:lnTo>
                  <a:lnTo>
                    <a:pt x="340" y="238"/>
                  </a:lnTo>
                  <a:lnTo>
                    <a:pt x="325" y="219"/>
                  </a:lnTo>
                  <a:lnTo>
                    <a:pt x="84" y="0"/>
                  </a:lnTo>
                  <a:lnTo>
                    <a:pt x="91" y="10"/>
                  </a:lnTo>
                  <a:lnTo>
                    <a:pt x="96" y="20"/>
                  </a:lnTo>
                  <a:lnTo>
                    <a:pt x="102" y="30"/>
                  </a:lnTo>
                  <a:lnTo>
                    <a:pt x="106" y="38"/>
                  </a:lnTo>
                  <a:lnTo>
                    <a:pt x="110" y="46"/>
                  </a:lnTo>
                  <a:lnTo>
                    <a:pt x="114" y="54"/>
                  </a:lnTo>
                  <a:lnTo>
                    <a:pt x="117" y="61"/>
                  </a:lnTo>
                  <a:lnTo>
                    <a:pt x="119" y="67"/>
                  </a:lnTo>
                  <a:lnTo>
                    <a:pt x="122" y="73"/>
                  </a:lnTo>
                  <a:lnTo>
                    <a:pt x="124" y="79"/>
                  </a:lnTo>
                  <a:lnTo>
                    <a:pt x="126" y="84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3" y="98"/>
                  </a:lnTo>
                  <a:lnTo>
                    <a:pt x="135" y="102"/>
                  </a:lnTo>
                  <a:lnTo>
                    <a:pt x="138" y="106"/>
                  </a:lnTo>
                  <a:lnTo>
                    <a:pt x="141" y="109"/>
                  </a:lnTo>
                  <a:lnTo>
                    <a:pt x="144" y="111"/>
                  </a:lnTo>
                  <a:lnTo>
                    <a:pt x="147" y="113"/>
                  </a:lnTo>
                  <a:lnTo>
                    <a:pt x="150" y="113"/>
                  </a:lnTo>
                  <a:lnTo>
                    <a:pt x="153" y="113"/>
                  </a:lnTo>
                  <a:lnTo>
                    <a:pt x="157" y="113"/>
                  </a:lnTo>
                  <a:lnTo>
                    <a:pt x="160" y="111"/>
                  </a:lnTo>
                  <a:lnTo>
                    <a:pt x="163" y="109"/>
                  </a:lnTo>
                  <a:lnTo>
                    <a:pt x="165" y="106"/>
                  </a:lnTo>
                  <a:lnTo>
                    <a:pt x="168" y="103"/>
                  </a:lnTo>
                  <a:lnTo>
                    <a:pt x="169" y="99"/>
                  </a:lnTo>
                  <a:lnTo>
                    <a:pt x="169" y="96"/>
                  </a:lnTo>
                  <a:lnTo>
                    <a:pt x="169" y="92"/>
                  </a:lnTo>
                  <a:lnTo>
                    <a:pt x="169" y="88"/>
                  </a:lnTo>
                  <a:lnTo>
                    <a:pt x="168" y="84"/>
                  </a:lnTo>
                  <a:lnTo>
                    <a:pt x="165" y="81"/>
                  </a:lnTo>
                  <a:lnTo>
                    <a:pt x="158" y="72"/>
                  </a:lnTo>
                  <a:lnTo>
                    <a:pt x="150" y="65"/>
                  </a:lnTo>
                  <a:lnTo>
                    <a:pt x="142" y="59"/>
                  </a:lnTo>
                  <a:lnTo>
                    <a:pt x="133" y="52"/>
                  </a:lnTo>
                  <a:lnTo>
                    <a:pt x="123" y="44"/>
                  </a:lnTo>
                  <a:lnTo>
                    <a:pt x="111" y="33"/>
                  </a:lnTo>
                  <a:lnTo>
                    <a:pt x="98" y="18"/>
                  </a:lnTo>
                  <a:lnTo>
                    <a:pt x="84" y="0"/>
                  </a:lnTo>
                  <a:lnTo>
                    <a:pt x="104" y="105"/>
                  </a:lnTo>
                  <a:lnTo>
                    <a:pt x="111" y="115"/>
                  </a:lnTo>
                  <a:lnTo>
                    <a:pt x="117" y="126"/>
                  </a:lnTo>
                  <a:lnTo>
                    <a:pt x="122" y="135"/>
                  </a:lnTo>
                  <a:lnTo>
                    <a:pt x="127" y="144"/>
                  </a:lnTo>
                  <a:lnTo>
                    <a:pt x="131" y="152"/>
                  </a:lnTo>
                  <a:lnTo>
                    <a:pt x="134" y="159"/>
                  </a:lnTo>
                  <a:lnTo>
                    <a:pt x="137" y="166"/>
                  </a:lnTo>
                  <a:lnTo>
                    <a:pt x="140" y="172"/>
                  </a:lnTo>
                  <a:lnTo>
                    <a:pt x="142" y="179"/>
                  </a:lnTo>
                  <a:lnTo>
                    <a:pt x="145" y="184"/>
                  </a:lnTo>
                  <a:lnTo>
                    <a:pt x="147" y="190"/>
                  </a:lnTo>
                  <a:lnTo>
                    <a:pt x="149" y="194"/>
                  </a:lnTo>
                  <a:lnTo>
                    <a:pt x="151" y="199"/>
                  </a:lnTo>
                  <a:lnTo>
                    <a:pt x="153" y="203"/>
                  </a:lnTo>
                  <a:lnTo>
                    <a:pt x="156" y="207"/>
                  </a:lnTo>
                  <a:lnTo>
                    <a:pt x="159" y="211"/>
                  </a:lnTo>
                  <a:lnTo>
                    <a:pt x="161" y="214"/>
                  </a:lnTo>
                  <a:lnTo>
                    <a:pt x="164" y="217"/>
                  </a:lnTo>
                  <a:lnTo>
                    <a:pt x="167" y="218"/>
                  </a:lnTo>
                  <a:lnTo>
                    <a:pt x="170" y="219"/>
                  </a:lnTo>
                  <a:lnTo>
                    <a:pt x="173" y="219"/>
                  </a:lnTo>
                  <a:lnTo>
                    <a:pt x="177" y="218"/>
                  </a:lnTo>
                  <a:lnTo>
                    <a:pt x="180" y="217"/>
                  </a:lnTo>
                  <a:lnTo>
                    <a:pt x="183" y="214"/>
                  </a:lnTo>
                  <a:lnTo>
                    <a:pt x="186" y="211"/>
                  </a:lnTo>
                  <a:lnTo>
                    <a:pt x="188" y="208"/>
                  </a:lnTo>
                  <a:lnTo>
                    <a:pt x="190" y="205"/>
                  </a:lnTo>
                  <a:lnTo>
                    <a:pt x="190" y="201"/>
                  </a:lnTo>
                  <a:lnTo>
                    <a:pt x="190" y="197"/>
                  </a:lnTo>
                  <a:lnTo>
                    <a:pt x="190" y="194"/>
                  </a:lnTo>
                  <a:lnTo>
                    <a:pt x="188" y="190"/>
                  </a:lnTo>
                  <a:lnTo>
                    <a:pt x="186" y="187"/>
                  </a:lnTo>
                  <a:lnTo>
                    <a:pt x="179" y="179"/>
                  </a:lnTo>
                  <a:lnTo>
                    <a:pt x="171" y="171"/>
                  </a:lnTo>
                  <a:lnTo>
                    <a:pt x="163" y="165"/>
                  </a:lnTo>
                  <a:lnTo>
                    <a:pt x="154" y="157"/>
                  </a:lnTo>
                  <a:lnTo>
                    <a:pt x="144" y="149"/>
                  </a:lnTo>
                  <a:lnTo>
                    <a:pt x="132" y="138"/>
                  </a:lnTo>
                  <a:lnTo>
                    <a:pt x="119" y="124"/>
                  </a:lnTo>
                  <a:lnTo>
                    <a:pt x="104" y="105"/>
                  </a:lnTo>
                  <a:lnTo>
                    <a:pt x="211" y="208"/>
                  </a:lnTo>
                  <a:lnTo>
                    <a:pt x="218" y="218"/>
                  </a:lnTo>
                  <a:lnTo>
                    <a:pt x="224" y="228"/>
                  </a:lnTo>
                  <a:lnTo>
                    <a:pt x="229" y="237"/>
                  </a:lnTo>
                  <a:lnTo>
                    <a:pt x="234" y="246"/>
                  </a:lnTo>
                  <a:lnTo>
                    <a:pt x="238" y="254"/>
                  </a:lnTo>
                  <a:lnTo>
                    <a:pt x="241" y="262"/>
                  </a:lnTo>
                  <a:lnTo>
                    <a:pt x="244" y="269"/>
                  </a:lnTo>
                  <a:lnTo>
                    <a:pt x="247" y="275"/>
                  </a:lnTo>
                  <a:lnTo>
                    <a:pt x="249" y="281"/>
                  </a:lnTo>
                  <a:lnTo>
                    <a:pt x="252" y="287"/>
                  </a:lnTo>
                  <a:lnTo>
                    <a:pt x="254" y="292"/>
                  </a:lnTo>
                  <a:lnTo>
                    <a:pt x="256" y="297"/>
                  </a:lnTo>
                  <a:lnTo>
                    <a:pt x="258" y="302"/>
                  </a:lnTo>
                  <a:lnTo>
                    <a:pt x="260" y="306"/>
                  </a:lnTo>
                  <a:lnTo>
                    <a:pt x="263" y="310"/>
                  </a:lnTo>
                  <a:lnTo>
                    <a:pt x="266" y="314"/>
                  </a:lnTo>
                  <a:lnTo>
                    <a:pt x="268" y="317"/>
                  </a:lnTo>
                  <a:lnTo>
                    <a:pt x="271" y="320"/>
                  </a:lnTo>
                  <a:lnTo>
                    <a:pt x="274" y="321"/>
                  </a:lnTo>
                  <a:lnTo>
                    <a:pt x="278" y="322"/>
                  </a:lnTo>
                  <a:lnTo>
                    <a:pt x="281" y="322"/>
                  </a:lnTo>
                  <a:lnTo>
                    <a:pt x="285" y="321"/>
                  </a:lnTo>
                  <a:lnTo>
                    <a:pt x="288" y="320"/>
                  </a:lnTo>
                  <a:lnTo>
                    <a:pt x="291" y="318"/>
                  </a:lnTo>
                  <a:lnTo>
                    <a:pt x="293" y="315"/>
                  </a:lnTo>
                  <a:lnTo>
                    <a:pt x="295" y="312"/>
                  </a:lnTo>
                  <a:lnTo>
                    <a:pt x="296" y="308"/>
                  </a:lnTo>
                  <a:lnTo>
                    <a:pt x="297" y="304"/>
                  </a:lnTo>
                  <a:lnTo>
                    <a:pt x="297" y="301"/>
                  </a:lnTo>
                  <a:lnTo>
                    <a:pt x="297" y="297"/>
                  </a:lnTo>
                  <a:lnTo>
                    <a:pt x="295" y="293"/>
                  </a:lnTo>
                  <a:lnTo>
                    <a:pt x="293" y="290"/>
                  </a:lnTo>
                  <a:lnTo>
                    <a:pt x="286" y="281"/>
                  </a:lnTo>
                  <a:lnTo>
                    <a:pt x="278" y="274"/>
                  </a:lnTo>
                  <a:lnTo>
                    <a:pt x="270" y="268"/>
                  </a:lnTo>
                  <a:lnTo>
                    <a:pt x="261" y="261"/>
                  </a:lnTo>
                  <a:lnTo>
                    <a:pt x="251" y="253"/>
                  </a:lnTo>
                  <a:lnTo>
                    <a:pt x="239" y="242"/>
                  </a:lnTo>
                  <a:lnTo>
                    <a:pt x="226" y="227"/>
                  </a:lnTo>
                  <a:lnTo>
                    <a:pt x="211" y="208"/>
                  </a:lnTo>
                  <a:lnTo>
                    <a:pt x="0" y="95"/>
                  </a:lnTo>
                  <a:lnTo>
                    <a:pt x="7" y="106"/>
                  </a:lnTo>
                  <a:lnTo>
                    <a:pt x="12" y="115"/>
                  </a:lnTo>
                  <a:lnTo>
                    <a:pt x="18" y="125"/>
                  </a:lnTo>
                  <a:lnTo>
                    <a:pt x="22" y="133"/>
                  </a:lnTo>
                  <a:lnTo>
                    <a:pt x="26" y="141"/>
                  </a:lnTo>
                  <a:lnTo>
                    <a:pt x="30" y="149"/>
                  </a:lnTo>
                  <a:lnTo>
                    <a:pt x="33" y="156"/>
                  </a:lnTo>
                  <a:lnTo>
                    <a:pt x="35" y="162"/>
                  </a:lnTo>
                  <a:lnTo>
                    <a:pt x="38" y="168"/>
                  </a:lnTo>
                  <a:lnTo>
                    <a:pt x="40" y="174"/>
                  </a:lnTo>
                  <a:lnTo>
                    <a:pt x="42" y="179"/>
                  </a:lnTo>
                  <a:lnTo>
                    <a:pt x="45" y="184"/>
                  </a:lnTo>
                  <a:lnTo>
                    <a:pt x="46" y="189"/>
                  </a:lnTo>
                  <a:lnTo>
                    <a:pt x="49" y="194"/>
                  </a:lnTo>
                  <a:lnTo>
                    <a:pt x="51" y="198"/>
                  </a:lnTo>
                  <a:lnTo>
                    <a:pt x="54" y="202"/>
                  </a:lnTo>
                  <a:lnTo>
                    <a:pt x="57" y="204"/>
                  </a:lnTo>
                  <a:lnTo>
                    <a:pt x="60" y="206"/>
                  </a:lnTo>
                  <a:lnTo>
                    <a:pt x="62" y="207"/>
                  </a:lnTo>
                  <a:lnTo>
                    <a:pt x="66" y="209"/>
                  </a:lnTo>
                  <a:lnTo>
                    <a:pt x="69" y="209"/>
                  </a:lnTo>
                  <a:lnTo>
                    <a:pt x="73" y="208"/>
                  </a:lnTo>
                  <a:lnTo>
                    <a:pt x="76" y="206"/>
                  </a:lnTo>
                  <a:lnTo>
                    <a:pt x="79" y="204"/>
                  </a:lnTo>
                  <a:lnTo>
                    <a:pt x="81" y="201"/>
                  </a:lnTo>
                  <a:lnTo>
                    <a:pt x="84" y="198"/>
                  </a:lnTo>
                  <a:lnTo>
                    <a:pt x="85" y="195"/>
                  </a:lnTo>
                  <a:lnTo>
                    <a:pt x="86" y="191"/>
                  </a:lnTo>
                  <a:lnTo>
                    <a:pt x="85" y="187"/>
                  </a:lnTo>
                  <a:lnTo>
                    <a:pt x="85" y="183"/>
                  </a:lnTo>
                  <a:lnTo>
                    <a:pt x="83" y="180"/>
                  </a:lnTo>
                  <a:lnTo>
                    <a:pt x="81" y="176"/>
                  </a:lnTo>
                  <a:lnTo>
                    <a:pt x="74" y="168"/>
                  </a:lnTo>
                  <a:lnTo>
                    <a:pt x="66" y="161"/>
                  </a:lnTo>
                  <a:lnTo>
                    <a:pt x="58" y="155"/>
                  </a:lnTo>
                  <a:lnTo>
                    <a:pt x="49" y="148"/>
                  </a:lnTo>
                  <a:lnTo>
                    <a:pt x="39" y="139"/>
                  </a:lnTo>
                  <a:lnTo>
                    <a:pt x="27" y="128"/>
                  </a:lnTo>
                  <a:lnTo>
                    <a:pt x="15" y="114"/>
                  </a:lnTo>
                  <a:lnTo>
                    <a:pt x="0" y="95"/>
                  </a:lnTo>
                  <a:lnTo>
                    <a:pt x="106" y="198"/>
                  </a:lnTo>
                  <a:lnTo>
                    <a:pt x="113" y="209"/>
                  </a:lnTo>
                  <a:lnTo>
                    <a:pt x="119" y="218"/>
                  </a:lnTo>
                  <a:lnTo>
                    <a:pt x="125" y="228"/>
                  </a:lnTo>
                  <a:lnTo>
                    <a:pt x="129" y="236"/>
                  </a:lnTo>
                  <a:lnTo>
                    <a:pt x="133" y="244"/>
                  </a:lnTo>
                  <a:lnTo>
                    <a:pt x="137" y="252"/>
                  </a:lnTo>
                  <a:lnTo>
                    <a:pt x="140" y="259"/>
                  </a:lnTo>
                  <a:lnTo>
                    <a:pt x="142" y="265"/>
                  </a:lnTo>
                  <a:lnTo>
                    <a:pt x="145" y="271"/>
                  </a:lnTo>
                  <a:lnTo>
                    <a:pt x="148" y="276"/>
                  </a:lnTo>
                  <a:lnTo>
                    <a:pt x="149" y="282"/>
                  </a:lnTo>
                  <a:lnTo>
                    <a:pt x="152" y="287"/>
                  </a:lnTo>
                  <a:lnTo>
                    <a:pt x="154" y="291"/>
                  </a:lnTo>
                  <a:lnTo>
                    <a:pt x="156" y="296"/>
                  </a:lnTo>
                  <a:lnTo>
                    <a:pt x="159" y="300"/>
                  </a:lnTo>
                  <a:lnTo>
                    <a:pt x="161" y="304"/>
                  </a:lnTo>
                  <a:lnTo>
                    <a:pt x="164" y="307"/>
                  </a:lnTo>
                  <a:lnTo>
                    <a:pt x="167" y="309"/>
                  </a:lnTo>
                  <a:lnTo>
                    <a:pt x="169" y="311"/>
                  </a:lnTo>
                  <a:lnTo>
                    <a:pt x="173" y="312"/>
                  </a:lnTo>
                  <a:lnTo>
                    <a:pt x="176" y="312"/>
                  </a:lnTo>
                  <a:lnTo>
                    <a:pt x="180" y="311"/>
                  </a:lnTo>
                  <a:lnTo>
                    <a:pt x="183" y="310"/>
                  </a:lnTo>
                  <a:lnTo>
                    <a:pt x="186" y="308"/>
                  </a:lnTo>
                  <a:lnTo>
                    <a:pt x="188" y="305"/>
                  </a:lnTo>
                  <a:lnTo>
                    <a:pt x="191" y="302"/>
                  </a:lnTo>
                  <a:lnTo>
                    <a:pt x="192" y="298"/>
                  </a:lnTo>
                  <a:lnTo>
                    <a:pt x="192" y="294"/>
                  </a:lnTo>
                  <a:lnTo>
                    <a:pt x="192" y="290"/>
                  </a:lnTo>
                  <a:lnTo>
                    <a:pt x="192" y="287"/>
                  </a:lnTo>
                  <a:lnTo>
                    <a:pt x="190" y="283"/>
                  </a:lnTo>
                  <a:lnTo>
                    <a:pt x="188" y="279"/>
                  </a:lnTo>
                  <a:lnTo>
                    <a:pt x="181" y="271"/>
                  </a:lnTo>
                  <a:lnTo>
                    <a:pt x="173" y="264"/>
                  </a:lnTo>
                  <a:lnTo>
                    <a:pt x="165" y="257"/>
                  </a:lnTo>
                  <a:lnTo>
                    <a:pt x="156" y="251"/>
                  </a:lnTo>
                  <a:lnTo>
                    <a:pt x="146" y="242"/>
                  </a:lnTo>
                  <a:lnTo>
                    <a:pt x="134" y="231"/>
                  </a:lnTo>
                  <a:lnTo>
                    <a:pt x="121" y="217"/>
                  </a:lnTo>
                  <a:lnTo>
                    <a:pt x="106" y="198"/>
                  </a:lnTo>
                  <a:lnTo>
                    <a:pt x="562" y="46"/>
                  </a:lnTo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6" name="Group 567"/>
          <p:cNvGrpSpPr>
            <a:grpSpLocks/>
          </p:cNvGrpSpPr>
          <p:nvPr/>
        </p:nvGrpSpPr>
        <p:grpSpPr bwMode="auto">
          <a:xfrm>
            <a:off x="6084888" y="1903413"/>
            <a:ext cx="1206500" cy="1339850"/>
            <a:chOff x="3833" y="1199"/>
            <a:chExt cx="760" cy="844"/>
          </a:xfrm>
        </p:grpSpPr>
        <p:sp>
          <p:nvSpPr>
            <p:cNvPr id="7284" name="Freeform 568"/>
            <p:cNvSpPr>
              <a:spLocks/>
            </p:cNvSpPr>
            <p:nvPr/>
          </p:nvSpPr>
          <p:spPr bwMode="auto">
            <a:xfrm>
              <a:off x="4222" y="1304"/>
              <a:ext cx="371" cy="557"/>
            </a:xfrm>
            <a:custGeom>
              <a:avLst/>
              <a:gdLst>
                <a:gd name="T0" fmla="*/ 273 w 371"/>
                <a:gd name="T1" fmla="*/ 527 h 557"/>
                <a:gd name="T2" fmla="*/ 342 w 371"/>
                <a:gd name="T3" fmla="*/ 512 h 557"/>
                <a:gd name="T4" fmla="*/ 281 w 371"/>
                <a:gd name="T5" fmla="*/ 503 h 557"/>
                <a:gd name="T6" fmla="*/ 214 w 371"/>
                <a:gd name="T7" fmla="*/ 464 h 557"/>
                <a:gd name="T8" fmla="*/ 274 w 371"/>
                <a:gd name="T9" fmla="*/ 484 h 557"/>
                <a:gd name="T10" fmla="*/ 320 w 371"/>
                <a:gd name="T11" fmla="*/ 480 h 557"/>
                <a:gd name="T12" fmla="*/ 351 w 371"/>
                <a:gd name="T13" fmla="*/ 456 h 557"/>
                <a:gd name="T14" fmla="*/ 335 w 371"/>
                <a:gd name="T15" fmla="*/ 447 h 557"/>
                <a:gd name="T16" fmla="*/ 309 w 371"/>
                <a:gd name="T17" fmla="*/ 438 h 557"/>
                <a:gd name="T18" fmla="*/ 253 w 371"/>
                <a:gd name="T19" fmla="*/ 422 h 557"/>
                <a:gd name="T20" fmla="*/ 236 w 371"/>
                <a:gd name="T21" fmla="*/ 390 h 557"/>
                <a:gd name="T22" fmla="*/ 275 w 371"/>
                <a:gd name="T23" fmla="*/ 407 h 557"/>
                <a:gd name="T24" fmla="*/ 311 w 371"/>
                <a:gd name="T25" fmla="*/ 409 h 557"/>
                <a:gd name="T26" fmla="*/ 340 w 371"/>
                <a:gd name="T27" fmla="*/ 401 h 557"/>
                <a:gd name="T28" fmla="*/ 350 w 371"/>
                <a:gd name="T29" fmla="*/ 394 h 557"/>
                <a:gd name="T30" fmla="*/ 320 w 371"/>
                <a:gd name="T31" fmla="*/ 371 h 557"/>
                <a:gd name="T32" fmla="*/ 289 w 371"/>
                <a:gd name="T33" fmla="*/ 350 h 557"/>
                <a:gd name="T34" fmla="*/ 243 w 371"/>
                <a:gd name="T35" fmla="*/ 304 h 557"/>
                <a:gd name="T36" fmla="*/ 284 w 371"/>
                <a:gd name="T37" fmla="*/ 320 h 557"/>
                <a:gd name="T38" fmla="*/ 352 w 371"/>
                <a:gd name="T39" fmla="*/ 332 h 557"/>
                <a:gd name="T40" fmla="*/ 295 w 371"/>
                <a:gd name="T41" fmla="*/ 300 h 557"/>
                <a:gd name="T42" fmla="*/ 271 w 371"/>
                <a:gd name="T43" fmla="*/ 265 h 557"/>
                <a:gd name="T44" fmla="*/ 299 w 371"/>
                <a:gd name="T45" fmla="*/ 261 h 557"/>
                <a:gd name="T46" fmla="*/ 271 w 371"/>
                <a:gd name="T47" fmla="*/ 228 h 557"/>
                <a:gd name="T48" fmla="*/ 262 w 371"/>
                <a:gd name="T49" fmla="*/ 203 h 557"/>
                <a:gd name="T50" fmla="*/ 223 w 371"/>
                <a:gd name="T51" fmla="*/ 149 h 557"/>
                <a:gd name="T52" fmla="*/ 263 w 371"/>
                <a:gd name="T53" fmla="*/ 156 h 557"/>
                <a:gd name="T54" fmla="*/ 200 w 371"/>
                <a:gd name="T55" fmla="*/ 56 h 557"/>
                <a:gd name="T56" fmla="*/ 175 w 371"/>
                <a:gd name="T57" fmla="*/ 45 h 557"/>
                <a:gd name="T58" fmla="*/ 115 w 371"/>
                <a:gd name="T59" fmla="*/ 147 h 557"/>
                <a:gd name="T60" fmla="*/ 140 w 371"/>
                <a:gd name="T61" fmla="*/ 155 h 557"/>
                <a:gd name="T62" fmla="*/ 114 w 371"/>
                <a:gd name="T63" fmla="*/ 199 h 557"/>
                <a:gd name="T64" fmla="*/ 96 w 371"/>
                <a:gd name="T65" fmla="*/ 228 h 557"/>
                <a:gd name="T66" fmla="*/ 63 w 371"/>
                <a:gd name="T67" fmla="*/ 260 h 557"/>
                <a:gd name="T68" fmla="*/ 104 w 371"/>
                <a:gd name="T69" fmla="*/ 260 h 557"/>
                <a:gd name="T70" fmla="*/ 73 w 371"/>
                <a:gd name="T71" fmla="*/ 297 h 557"/>
                <a:gd name="T72" fmla="*/ 21 w 371"/>
                <a:gd name="T73" fmla="*/ 331 h 557"/>
                <a:gd name="T74" fmla="*/ 80 w 371"/>
                <a:gd name="T75" fmla="*/ 323 h 557"/>
                <a:gd name="T76" fmla="*/ 131 w 371"/>
                <a:gd name="T77" fmla="*/ 298 h 557"/>
                <a:gd name="T78" fmla="*/ 90 w 371"/>
                <a:gd name="T79" fmla="*/ 344 h 557"/>
                <a:gd name="T80" fmla="*/ 46 w 371"/>
                <a:gd name="T81" fmla="*/ 370 h 557"/>
                <a:gd name="T82" fmla="*/ 30 w 371"/>
                <a:gd name="T83" fmla="*/ 390 h 557"/>
                <a:gd name="T84" fmla="*/ 25 w 371"/>
                <a:gd name="T85" fmla="*/ 400 h 557"/>
                <a:gd name="T86" fmla="*/ 50 w 371"/>
                <a:gd name="T87" fmla="*/ 411 h 557"/>
                <a:gd name="T88" fmla="*/ 96 w 371"/>
                <a:gd name="T89" fmla="*/ 403 h 557"/>
                <a:gd name="T90" fmla="*/ 132 w 371"/>
                <a:gd name="T91" fmla="*/ 381 h 557"/>
                <a:gd name="T92" fmla="*/ 113 w 371"/>
                <a:gd name="T93" fmla="*/ 420 h 557"/>
                <a:gd name="T94" fmla="*/ 70 w 371"/>
                <a:gd name="T95" fmla="*/ 438 h 557"/>
                <a:gd name="T96" fmla="*/ 41 w 371"/>
                <a:gd name="T97" fmla="*/ 449 h 557"/>
                <a:gd name="T98" fmla="*/ 16 w 371"/>
                <a:gd name="T99" fmla="*/ 451 h 557"/>
                <a:gd name="T100" fmla="*/ 43 w 371"/>
                <a:gd name="T101" fmla="*/ 478 h 557"/>
                <a:gd name="T102" fmla="*/ 93 w 371"/>
                <a:gd name="T103" fmla="*/ 483 h 557"/>
                <a:gd name="T104" fmla="*/ 149 w 371"/>
                <a:gd name="T105" fmla="*/ 467 h 557"/>
                <a:gd name="T106" fmla="*/ 97 w 371"/>
                <a:gd name="T107" fmla="*/ 501 h 557"/>
                <a:gd name="T108" fmla="*/ 19 w 371"/>
                <a:gd name="T109" fmla="*/ 508 h 557"/>
                <a:gd name="T110" fmla="*/ 86 w 371"/>
                <a:gd name="T111" fmla="*/ 527 h 557"/>
                <a:gd name="T112" fmla="*/ 185 w 371"/>
                <a:gd name="T113" fmla="*/ 556 h 5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1"/>
                <a:gd name="T172" fmla="*/ 0 h 557"/>
                <a:gd name="T173" fmla="*/ 371 w 371"/>
                <a:gd name="T174" fmla="*/ 557 h 5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1" h="557">
                  <a:moveTo>
                    <a:pt x="185" y="556"/>
                  </a:moveTo>
                  <a:lnTo>
                    <a:pt x="216" y="556"/>
                  </a:lnTo>
                  <a:lnTo>
                    <a:pt x="215" y="515"/>
                  </a:lnTo>
                  <a:lnTo>
                    <a:pt x="226" y="519"/>
                  </a:lnTo>
                  <a:lnTo>
                    <a:pt x="237" y="521"/>
                  </a:lnTo>
                  <a:lnTo>
                    <a:pt x="247" y="523"/>
                  </a:lnTo>
                  <a:lnTo>
                    <a:pt x="256" y="525"/>
                  </a:lnTo>
                  <a:lnTo>
                    <a:pt x="265" y="527"/>
                  </a:lnTo>
                  <a:lnTo>
                    <a:pt x="273" y="527"/>
                  </a:lnTo>
                  <a:lnTo>
                    <a:pt x="281" y="528"/>
                  </a:lnTo>
                  <a:lnTo>
                    <a:pt x="289" y="527"/>
                  </a:lnTo>
                  <a:lnTo>
                    <a:pt x="296" y="527"/>
                  </a:lnTo>
                  <a:lnTo>
                    <a:pt x="304" y="526"/>
                  </a:lnTo>
                  <a:lnTo>
                    <a:pt x="310" y="524"/>
                  </a:lnTo>
                  <a:lnTo>
                    <a:pt x="318" y="522"/>
                  </a:lnTo>
                  <a:lnTo>
                    <a:pt x="325" y="519"/>
                  </a:lnTo>
                  <a:lnTo>
                    <a:pt x="333" y="516"/>
                  </a:lnTo>
                  <a:lnTo>
                    <a:pt x="342" y="512"/>
                  </a:lnTo>
                  <a:lnTo>
                    <a:pt x="350" y="508"/>
                  </a:lnTo>
                  <a:lnTo>
                    <a:pt x="342" y="507"/>
                  </a:lnTo>
                  <a:lnTo>
                    <a:pt x="334" y="507"/>
                  </a:lnTo>
                  <a:lnTo>
                    <a:pt x="325" y="506"/>
                  </a:lnTo>
                  <a:lnTo>
                    <a:pt x="317" y="506"/>
                  </a:lnTo>
                  <a:lnTo>
                    <a:pt x="308" y="506"/>
                  </a:lnTo>
                  <a:lnTo>
                    <a:pt x="299" y="505"/>
                  </a:lnTo>
                  <a:lnTo>
                    <a:pt x="290" y="504"/>
                  </a:lnTo>
                  <a:lnTo>
                    <a:pt x="281" y="503"/>
                  </a:lnTo>
                  <a:lnTo>
                    <a:pt x="272" y="501"/>
                  </a:lnTo>
                  <a:lnTo>
                    <a:pt x="263" y="498"/>
                  </a:lnTo>
                  <a:lnTo>
                    <a:pt x="253" y="495"/>
                  </a:lnTo>
                  <a:lnTo>
                    <a:pt x="244" y="491"/>
                  </a:lnTo>
                  <a:lnTo>
                    <a:pt x="235" y="485"/>
                  </a:lnTo>
                  <a:lnTo>
                    <a:pt x="226" y="479"/>
                  </a:lnTo>
                  <a:lnTo>
                    <a:pt x="217" y="472"/>
                  </a:lnTo>
                  <a:lnTo>
                    <a:pt x="208" y="462"/>
                  </a:lnTo>
                  <a:lnTo>
                    <a:pt x="214" y="464"/>
                  </a:lnTo>
                  <a:lnTo>
                    <a:pt x="221" y="467"/>
                  </a:lnTo>
                  <a:lnTo>
                    <a:pt x="230" y="472"/>
                  </a:lnTo>
                  <a:lnTo>
                    <a:pt x="240" y="476"/>
                  </a:lnTo>
                  <a:lnTo>
                    <a:pt x="249" y="481"/>
                  </a:lnTo>
                  <a:lnTo>
                    <a:pt x="258" y="484"/>
                  </a:lnTo>
                  <a:lnTo>
                    <a:pt x="266" y="487"/>
                  </a:lnTo>
                  <a:lnTo>
                    <a:pt x="273" y="488"/>
                  </a:lnTo>
                  <a:lnTo>
                    <a:pt x="272" y="485"/>
                  </a:lnTo>
                  <a:lnTo>
                    <a:pt x="274" y="484"/>
                  </a:lnTo>
                  <a:lnTo>
                    <a:pt x="277" y="483"/>
                  </a:lnTo>
                  <a:lnTo>
                    <a:pt x="282" y="482"/>
                  </a:lnTo>
                  <a:lnTo>
                    <a:pt x="286" y="482"/>
                  </a:lnTo>
                  <a:lnTo>
                    <a:pt x="291" y="482"/>
                  </a:lnTo>
                  <a:lnTo>
                    <a:pt x="295" y="482"/>
                  </a:lnTo>
                  <a:lnTo>
                    <a:pt x="298" y="482"/>
                  </a:lnTo>
                  <a:lnTo>
                    <a:pt x="306" y="482"/>
                  </a:lnTo>
                  <a:lnTo>
                    <a:pt x="313" y="481"/>
                  </a:lnTo>
                  <a:lnTo>
                    <a:pt x="320" y="480"/>
                  </a:lnTo>
                  <a:lnTo>
                    <a:pt x="328" y="478"/>
                  </a:lnTo>
                  <a:lnTo>
                    <a:pt x="335" y="476"/>
                  </a:lnTo>
                  <a:lnTo>
                    <a:pt x="342" y="474"/>
                  </a:lnTo>
                  <a:lnTo>
                    <a:pt x="349" y="471"/>
                  </a:lnTo>
                  <a:lnTo>
                    <a:pt x="356" y="468"/>
                  </a:lnTo>
                  <a:lnTo>
                    <a:pt x="351" y="466"/>
                  </a:lnTo>
                  <a:lnTo>
                    <a:pt x="348" y="464"/>
                  </a:lnTo>
                  <a:lnTo>
                    <a:pt x="349" y="461"/>
                  </a:lnTo>
                  <a:lnTo>
                    <a:pt x="351" y="456"/>
                  </a:lnTo>
                  <a:lnTo>
                    <a:pt x="354" y="451"/>
                  </a:lnTo>
                  <a:lnTo>
                    <a:pt x="358" y="446"/>
                  </a:lnTo>
                  <a:lnTo>
                    <a:pt x="360" y="441"/>
                  </a:lnTo>
                  <a:lnTo>
                    <a:pt x="362" y="436"/>
                  </a:lnTo>
                  <a:lnTo>
                    <a:pt x="358" y="439"/>
                  </a:lnTo>
                  <a:lnTo>
                    <a:pt x="354" y="442"/>
                  </a:lnTo>
                  <a:lnTo>
                    <a:pt x="348" y="444"/>
                  </a:lnTo>
                  <a:lnTo>
                    <a:pt x="342" y="446"/>
                  </a:lnTo>
                  <a:lnTo>
                    <a:pt x="335" y="447"/>
                  </a:lnTo>
                  <a:lnTo>
                    <a:pt x="329" y="449"/>
                  </a:lnTo>
                  <a:lnTo>
                    <a:pt x="324" y="449"/>
                  </a:lnTo>
                  <a:lnTo>
                    <a:pt x="320" y="448"/>
                  </a:lnTo>
                  <a:lnTo>
                    <a:pt x="317" y="449"/>
                  </a:lnTo>
                  <a:lnTo>
                    <a:pt x="316" y="449"/>
                  </a:lnTo>
                  <a:lnTo>
                    <a:pt x="314" y="447"/>
                  </a:lnTo>
                  <a:lnTo>
                    <a:pt x="312" y="446"/>
                  </a:lnTo>
                  <a:lnTo>
                    <a:pt x="318" y="438"/>
                  </a:lnTo>
                  <a:lnTo>
                    <a:pt x="309" y="438"/>
                  </a:lnTo>
                  <a:lnTo>
                    <a:pt x="300" y="438"/>
                  </a:lnTo>
                  <a:lnTo>
                    <a:pt x="292" y="438"/>
                  </a:lnTo>
                  <a:lnTo>
                    <a:pt x="284" y="437"/>
                  </a:lnTo>
                  <a:lnTo>
                    <a:pt x="276" y="436"/>
                  </a:lnTo>
                  <a:lnTo>
                    <a:pt x="267" y="434"/>
                  </a:lnTo>
                  <a:lnTo>
                    <a:pt x="258" y="431"/>
                  </a:lnTo>
                  <a:lnTo>
                    <a:pt x="247" y="427"/>
                  </a:lnTo>
                  <a:lnTo>
                    <a:pt x="249" y="424"/>
                  </a:lnTo>
                  <a:lnTo>
                    <a:pt x="253" y="422"/>
                  </a:lnTo>
                  <a:lnTo>
                    <a:pt x="257" y="420"/>
                  </a:lnTo>
                  <a:lnTo>
                    <a:pt x="260" y="418"/>
                  </a:lnTo>
                  <a:lnTo>
                    <a:pt x="256" y="416"/>
                  </a:lnTo>
                  <a:lnTo>
                    <a:pt x="252" y="413"/>
                  </a:lnTo>
                  <a:lnTo>
                    <a:pt x="247" y="411"/>
                  </a:lnTo>
                  <a:lnTo>
                    <a:pt x="243" y="407"/>
                  </a:lnTo>
                  <a:lnTo>
                    <a:pt x="239" y="403"/>
                  </a:lnTo>
                  <a:lnTo>
                    <a:pt x="237" y="397"/>
                  </a:lnTo>
                  <a:lnTo>
                    <a:pt x="236" y="390"/>
                  </a:lnTo>
                  <a:lnTo>
                    <a:pt x="238" y="381"/>
                  </a:lnTo>
                  <a:lnTo>
                    <a:pt x="241" y="384"/>
                  </a:lnTo>
                  <a:lnTo>
                    <a:pt x="246" y="388"/>
                  </a:lnTo>
                  <a:lnTo>
                    <a:pt x="251" y="392"/>
                  </a:lnTo>
                  <a:lnTo>
                    <a:pt x="257" y="396"/>
                  </a:lnTo>
                  <a:lnTo>
                    <a:pt x="262" y="400"/>
                  </a:lnTo>
                  <a:lnTo>
                    <a:pt x="267" y="403"/>
                  </a:lnTo>
                  <a:lnTo>
                    <a:pt x="272" y="405"/>
                  </a:lnTo>
                  <a:lnTo>
                    <a:pt x="275" y="407"/>
                  </a:lnTo>
                  <a:lnTo>
                    <a:pt x="275" y="403"/>
                  </a:lnTo>
                  <a:lnTo>
                    <a:pt x="274" y="399"/>
                  </a:lnTo>
                  <a:lnTo>
                    <a:pt x="272" y="396"/>
                  </a:lnTo>
                  <a:lnTo>
                    <a:pt x="273" y="392"/>
                  </a:lnTo>
                  <a:lnTo>
                    <a:pt x="279" y="397"/>
                  </a:lnTo>
                  <a:lnTo>
                    <a:pt x="286" y="401"/>
                  </a:lnTo>
                  <a:lnTo>
                    <a:pt x="294" y="405"/>
                  </a:lnTo>
                  <a:lnTo>
                    <a:pt x="302" y="408"/>
                  </a:lnTo>
                  <a:lnTo>
                    <a:pt x="311" y="409"/>
                  </a:lnTo>
                  <a:lnTo>
                    <a:pt x="320" y="411"/>
                  </a:lnTo>
                  <a:lnTo>
                    <a:pt x="328" y="412"/>
                  </a:lnTo>
                  <a:lnTo>
                    <a:pt x="336" y="412"/>
                  </a:lnTo>
                  <a:lnTo>
                    <a:pt x="335" y="411"/>
                  </a:lnTo>
                  <a:lnTo>
                    <a:pt x="333" y="408"/>
                  </a:lnTo>
                  <a:lnTo>
                    <a:pt x="332" y="407"/>
                  </a:lnTo>
                  <a:lnTo>
                    <a:pt x="331" y="405"/>
                  </a:lnTo>
                  <a:lnTo>
                    <a:pt x="335" y="403"/>
                  </a:lnTo>
                  <a:lnTo>
                    <a:pt x="340" y="401"/>
                  </a:lnTo>
                  <a:lnTo>
                    <a:pt x="344" y="400"/>
                  </a:lnTo>
                  <a:lnTo>
                    <a:pt x="350" y="399"/>
                  </a:lnTo>
                  <a:lnTo>
                    <a:pt x="355" y="399"/>
                  </a:lnTo>
                  <a:lnTo>
                    <a:pt x="360" y="399"/>
                  </a:lnTo>
                  <a:lnTo>
                    <a:pt x="365" y="399"/>
                  </a:lnTo>
                  <a:lnTo>
                    <a:pt x="370" y="399"/>
                  </a:lnTo>
                  <a:lnTo>
                    <a:pt x="366" y="398"/>
                  </a:lnTo>
                  <a:lnTo>
                    <a:pt x="359" y="396"/>
                  </a:lnTo>
                  <a:lnTo>
                    <a:pt x="350" y="394"/>
                  </a:lnTo>
                  <a:lnTo>
                    <a:pt x="340" y="390"/>
                  </a:lnTo>
                  <a:lnTo>
                    <a:pt x="329" y="386"/>
                  </a:lnTo>
                  <a:lnTo>
                    <a:pt x="320" y="382"/>
                  </a:lnTo>
                  <a:lnTo>
                    <a:pt x="311" y="378"/>
                  </a:lnTo>
                  <a:lnTo>
                    <a:pt x="305" y="373"/>
                  </a:lnTo>
                  <a:lnTo>
                    <a:pt x="308" y="373"/>
                  </a:lnTo>
                  <a:lnTo>
                    <a:pt x="312" y="373"/>
                  </a:lnTo>
                  <a:lnTo>
                    <a:pt x="316" y="372"/>
                  </a:lnTo>
                  <a:lnTo>
                    <a:pt x="320" y="371"/>
                  </a:lnTo>
                  <a:lnTo>
                    <a:pt x="324" y="370"/>
                  </a:lnTo>
                  <a:lnTo>
                    <a:pt x="327" y="369"/>
                  </a:lnTo>
                  <a:lnTo>
                    <a:pt x="331" y="367"/>
                  </a:lnTo>
                  <a:lnTo>
                    <a:pt x="333" y="366"/>
                  </a:lnTo>
                  <a:lnTo>
                    <a:pt x="325" y="365"/>
                  </a:lnTo>
                  <a:lnTo>
                    <a:pt x="316" y="363"/>
                  </a:lnTo>
                  <a:lnTo>
                    <a:pt x="306" y="359"/>
                  </a:lnTo>
                  <a:lnTo>
                    <a:pt x="297" y="355"/>
                  </a:lnTo>
                  <a:lnTo>
                    <a:pt x="289" y="350"/>
                  </a:lnTo>
                  <a:lnTo>
                    <a:pt x="280" y="344"/>
                  </a:lnTo>
                  <a:lnTo>
                    <a:pt x="272" y="339"/>
                  </a:lnTo>
                  <a:lnTo>
                    <a:pt x="266" y="332"/>
                  </a:lnTo>
                  <a:lnTo>
                    <a:pt x="263" y="329"/>
                  </a:lnTo>
                  <a:lnTo>
                    <a:pt x="260" y="325"/>
                  </a:lnTo>
                  <a:lnTo>
                    <a:pt x="256" y="320"/>
                  </a:lnTo>
                  <a:lnTo>
                    <a:pt x="252" y="315"/>
                  </a:lnTo>
                  <a:lnTo>
                    <a:pt x="247" y="310"/>
                  </a:lnTo>
                  <a:lnTo>
                    <a:pt x="243" y="304"/>
                  </a:lnTo>
                  <a:lnTo>
                    <a:pt x="239" y="298"/>
                  </a:lnTo>
                  <a:lnTo>
                    <a:pt x="235" y="292"/>
                  </a:lnTo>
                  <a:lnTo>
                    <a:pt x="244" y="297"/>
                  </a:lnTo>
                  <a:lnTo>
                    <a:pt x="252" y="302"/>
                  </a:lnTo>
                  <a:lnTo>
                    <a:pt x="259" y="306"/>
                  </a:lnTo>
                  <a:lnTo>
                    <a:pt x="266" y="311"/>
                  </a:lnTo>
                  <a:lnTo>
                    <a:pt x="272" y="314"/>
                  </a:lnTo>
                  <a:lnTo>
                    <a:pt x="278" y="317"/>
                  </a:lnTo>
                  <a:lnTo>
                    <a:pt x="284" y="320"/>
                  </a:lnTo>
                  <a:lnTo>
                    <a:pt x="290" y="323"/>
                  </a:lnTo>
                  <a:lnTo>
                    <a:pt x="296" y="325"/>
                  </a:lnTo>
                  <a:lnTo>
                    <a:pt x="302" y="327"/>
                  </a:lnTo>
                  <a:lnTo>
                    <a:pt x="309" y="329"/>
                  </a:lnTo>
                  <a:lnTo>
                    <a:pt x="316" y="330"/>
                  </a:lnTo>
                  <a:lnTo>
                    <a:pt x="324" y="331"/>
                  </a:lnTo>
                  <a:lnTo>
                    <a:pt x="332" y="332"/>
                  </a:lnTo>
                  <a:lnTo>
                    <a:pt x="342" y="332"/>
                  </a:lnTo>
                  <a:lnTo>
                    <a:pt x="352" y="332"/>
                  </a:lnTo>
                  <a:lnTo>
                    <a:pt x="349" y="331"/>
                  </a:lnTo>
                  <a:lnTo>
                    <a:pt x="343" y="328"/>
                  </a:lnTo>
                  <a:lnTo>
                    <a:pt x="336" y="324"/>
                  </a:lnTo>
                  <a:lnTo>
                    <a:pt x="327" y="320"/>
                  </a:lnTo>
                  <a:lnTo>
                    <a:pt x="318" y="315"/>
                  </a:lnTo>
                  <a:lnTo>
                    <a:pt x="310" y="311"/>
                  </a:lnTo>
                  <a:lnTo>
                    <a:pt x="303" y="306"/>
                  </a:lnTo>
                  <a:lnTo>
                    <a:pt x="298" y="302"/>
                  </a:lnTo>
                  <a:lnTo>
                    <a:pt x="295" y="300"/>
                  </a:lnTo>
                  <a:lnTo>
                    <a:pt x="297" y="297"/>
                  </a:lnTo>
                  <a:lnTo>
                    <a:pt x="300" y="296"/>
                  </a:lnTo>
                  <a:lnTo>
                    <a:pt x="305" y="295"/>
                  </a:lnTo>
                  <a:lnTo>
                    <a:pt x="300" y="291"/>
                  </a:lnTo>
                  <a:lnTo>
                    <a:pt x="294" y="286"/>
                  </a:lnTo>
                  <a:lnTo>
                    <a:pt x="289" y="281"/>
                  </a:lnTo>
                  <a:lnTo>
                    <a:pt x="282" y="275"/>
                  </a:lnTo>
                  <a:lnTo>
                    <a:pt x="277" y="269"/>
                  </a:lnTo>
                  <a:lnTo>
                    <a:pt x="271" y="265"/>
                  </a:lnTo>
                  <a:lnTo>
                    <a:pt x="266" y="260"/>
                  </a:lnTo>
                  <a:lnTo>
                    <a:pt x="263" y="256"/>
                  </a:lnTo>
                  <a:lnTo>
                    <a:pt x="266" y="256"/>
                  </a:lnTo>
                  <a:lnTo>
                    <a:pt x="269" y="257"/>
                  </a:lnTo>
                  <a:lnTo>
                    <a:pt x="274" y="258"/>
                  </a:lnTo>
                  <a:lnTo>
                    <a:pt x="279" y="259"/>
                  </a:lnTo>
                  <a:lnTo>
                    <a:pt x="286" y="260"/>
                  </a:lnTo>
                  <a:lnTo>
                    <a:pt x="292" y="261"/>
                  </a:lnTo>
                  <a:lnTo>
                    <a:pt x="299" y="261"/>
                  </a:lnTo>
                  <a:lnTo>
                    <a:pt x="306" y="260"/>
                  </a:lnTo>
                  <a:lnTo>
                    <a:pt x="305" y="259"/>
                  </a:lnTo>
                  <a:lnTo>
                    <a:pt x="301" y="256"/>
                  </a:lnTo>
                  <a:lnTo>
                    <a:pt x="296" y="253"/>
                  </a:lnTo>
                  <a:lnTo>
                    <a:pt x="290" y="248"/>
                  </a:lnTo>
                  <a:lnTo>
                    <a:pt x="284" y="244"/>
                  </a:lnTo>
                  <a:lnTo>
                    <a:pt x="278" y="239"/>
                  </a:lnTo>
                  <a:lnTo>
                    <a:pt x="274" y="233"/>
                  </a:lnTo>
                  <a:lnTo>
                    <a:pt x="271" y="228"/>
                  </a:lnTo>
                  <a:lnTo>
                    <a:pt x="274" y="228"/>
                  </a:lnTo>
                  <a:lnTo>
                    <a:pt x="276" y="228"/>
                  </a:lnTo>
                  <a:lnTo>
                    <a:pt x="278" y="228"/>
                  </a:lnTo>
                  <a:lnTo>
                    <a:pt x="281" y="227"/>
                  </a:lnTo>
                  <a:lnTo>
                    <a:pt x="283" y="226"/>
                  </a:lnTo>
                  <a:lnTo>
                    <a:pt x="285" y="225"/>
                  </a:lnTo>
                  <a:lnTo>
                    <a:pt x="289" y="224"/>
                  </a:lnTo>
                  <a:lnTo>
                    <a:pt x="293" y="224"/>
                  </a:lnTo>
                  <a:lnTo>
                    <a:pt x="262" y="203"/>
                  </a:lnTo>
                  <a:lnTo>
                    <a:pt x="256" y="199"/>
                  </a:lnTo>
                  <a:lnTo>
                    <a:pt x="248" y="193"/>
                  </a:lnTo>
                  <a:lnTo>
                    <a:pt x="240" y="185"/>
                  </a:lnTo>
                  <a:lnTo>
                    <a:pt x="231" y="176"/>
                  </a:lnTo>
                  <a:lnTo>
                    <a:pt x="224" y="168"/>
                  </a:lnTo>
                  <a:lnTo>
                    <a:pt x="218" y="159"/>
                  </a:lnTo>
                  <a:lnTo>
                    <a:pt x="216" y="149"/>
                  </a:lnTo>
                  <a:lnTo>
                    <a:pt x="216" y="142"/>
                  </a:lnTo>
                  <a:lnTo>
                    <a:pt x="223" y="149"/>
                  </a:lnTo>
                  <a:lnTo>
                    <a:pt x="230" y="155"/>
                  </a:lnTo>
                  <a:lnTo>
                    <a:pt x="237" y="160"/>
                  </a:lnTo>
                  <a:lnTo>
                    <a:pt x="245" y="165"/>
                  </a:lnTo>
                  <a:lnTo>
                    <a:pt x="253" y="168"/>
                  </a:lnTo>
                  <a:lnTo>
                    <a:pt x="261" y="171"/>
                  </a:lnTo>
                  <a:lnTo>
                    <a:pt x="270" y="172"/>
                  </a:lnTo>
                  <a:lnTo>
                    <a:pt x="281" y="173"/>
                  </a:lnTo>
                  <a:lnTo>
                    <a:pt x="272" y="165"/>
                  </a:lnTo>
                  <a:lnTo>
                    <a:pt x="263" y="156"/>
                  </a:lnTo>
                  <a:lnTo>
                    <a:pt x="255" y="147"/>
                  </a:lnTo>
                  <a:lnTo>
                    <a:pt x="247" y="137"/>
                  </a:lnTo>
                  <a:lnTo>
                    <a:pt x="239" y="126"/>
                  </a:lnTo>
                  <a:lnTo>
                    <a:pt x="232" y="116"/>
                  </a:lnTo>
                  <a:lnTo>
                    <a:pt x="224" y="104"/>
                  </a:lnTo>
                  <a:lnTo>
                    <a:pt x="217" y="93"/>
                  </a:lnTo>
                  <a:lnTo>
                    <a:pt x="211" y="80"/>
                  </a:lnTo>
                  <a:lnTo>
                    <a:pt x="205" y="68"/>
                  </a:lnTo>
                  <a:lnTo>
                    <a:pt x="200" y="56"/>
                  </a:lnTo>
                  <a:lnTo>
                    <a:pt x="195" y="45"/>
                  </a:lnTo>
                  <a:lnTo>
                    <a:pt x="192" y="33"/>
                  </a:lnTo>
                  <a:lnTo>
                    <a:pt x="188" y="22"/>
                  </a:lnTo>
                  <a:lnTo>
                    <a:pt x="186" y="10"/>
                  </a:lnTo>
                  <a:lnTo>
                    <a:pt x="185" y="0"/>
                  </a:lnTo>
                  <a:lnTo>
                    <a:pt x="184" y="10"/>
                  </a:lnTo>
                  <a:lnTo>
                    <a:pt x="182" y="22"/>
                  </a:lnTo>
                  <a:lnTo>
                    <a:pt x="178" y="33"/>
                  </a:lnTo>
                  <a:lnTo>
                    <a:pt x="175" y="45"/>
                  </a:lnTo>
                  <a:lnTo>
                    <a:pt x="170" y="56"/>
                  </a:lnTo>
                  <a:lnTo>
                    <a:pt x="165" y="68"/>
                  </a:lnTo>
                  <a:lnTo>
                    <a:pt x="159" y="80"/>
                  </a:lnTo>
                  <a:lnTo>
                    <a:pt x="153" y="93"/>
                  </a:lnTo>
                  <a:lnTo>
                    <a:pt x="146" y="104"/>
                  </a:lnTo>
                  <a:lnTo>
                    <a:pt x="139" y="116"/>
                  </a:lnTo>
                  <a:lnTo>
                    <a:pt x="131" y="126"/>
                  </a:lnTo>
                  <a:lnTo>
                    <a:pt x="123" y="137"/>
                  </a:lnTo>
                  <a:lnTo>
                    <a:pt x="115" y="147"/>
                  </a:lnTo>
                  <a:lnTo>
                    <a:pt x="107" y="156"/>
                  </a:lnTo>
                  <a:lnTo>
                    <a:pt x="99" y="165"/>
                  </a:lnTo>
                  <a:lnTo>
                    <a:pt x="90" y="173"/>
                  </a:lnTo>
                  <a:lnTo>
                    <a:pt x="100" y="172"/>
                  </a:lnTo>
                  <a:lnTo>
                    <a:pt x="109" y="171"/>
                  </a:lnTo>
                  <a:lnTo>
                    <a:pt x="117" y="168"/>
                  </a:lnTo>
                  <a:lnTo>
                    <a:pt x="125" y="165"/>
                  </a:lnTo>
                  <a:lnTo>
                    <a:pt x="133" y="160"/>
                  </a:lnTo>
                  <a:lnTo>
                    <a:pt x="140" y="155"/>
                  </a:lnTo>
                  <a:lnTo>
                    <a:pt x="146" y="149"/>
                  </a:lnTo>
                  <a:lnTo>
                    <a:pt x="153" y="142"/>
                  </a:lnTo>
                  <a:lnTo>
                    <a:pt x="155" y="149"/>
                  </a:lnTo>
                  <a:lnTo>
                    <a:pt x="152" y="159"/>
                  </a:lnTo>
                  <a:lnTo>
                    <a:pt x="146" y="168"/>
                  </a:lnTo>
                  <a:lnTo>
                    <a:pt x="138" y="176"/>
                  </a:lnTo>
                  <a:lnTo>
                    <a:pt x="130" y="185"/>
                  </a:lnTo>
                  <a:lnTo>
                    <a:pt x="122" y="193"/>
                  </a:lnTo>
                  <a:lnTo>
                    <a:pt x="114" y="199"/>
                  </a:lnTo>
                  <a:lnTo>
                    <a:pt x="109" y="203"/>
                  </a:lnTo>
                  <a:lnTo>
                    <a:pt x="77" y="224"/>
                  </a:lnTo>
                  <a:lnTo>
                    <a:pt x="81" y="224"/>
                  </a:lnTo>
                  <a:lnTo>
                    <a:pt x="84" y="225"/>
                  </a:lnTo>
                  <a:lnTo>
                    <a:pt x="87" y="226"/>
                  </a:lnTo>
                  <a:lnTo>
                    <a:pt x="90" y="227"/>
                  </a:lnTo>
                  <a:lnTo>
                    <a:pt x="92" y="228"/>
                  </a:lnTo>
                  <a:lnTo>
                    <a:pt x="94" y="228"/>
                  </a:lnTo>
                  <a:lnTo>
                    <a:pt x="96" y="228"/>
                  </a:lnTo>
                  <a:lnTo>
                    <a:pt x="99" y="228"/>
                  </a:lnTo>
                  <a:lnTo>
                    <a:pt x="96" y="233"/>
                  </a:lnTo>
                  <a:lnTo>
                    <a:pt x="92" y="239"/>
                  </a:lnTo>
                  <a:lnTo>
                    <a:pt x="86" y="244"/>
                  </a:lnTo>
                  <a:lnTo>
                    <a:pt x="80" y="248"/>
                  </a:lnTo>
                  <a:lnTo>
                    <a:pt x="73" y="253"/>
                  </a:lnTo>
                  <a:lnTo>
                    <a:pt x="68" y="256"/>
                  </a:lnTo>
                  <a:lnTo>
                    <a:pt x="64" y="259"/>
                  </a:lnTo>
                  <a:lnTo>
                    <a:pt x="63" y="260"/>
                  </a:lnTo>
                  <a:lnTo>
                    <a:pt x="70" y="261"/>
                  </a:lnTo>
                  <a:lnTo>
                    <a:pt x="77" y="261"/>
                  </a:lnTo>
                  <a:lnTo>
                    <a:pt x="84" y="260"/>
                  </a:lnTo>
                  <a:lnTo>
                    <a:pt x="90" y="259"/>
                  </a:lnTo>
                  <a:lnTo>
                    <a:pt x="96" y="258"/>
                  </a:lnTo>
                  <a:lnTo>
                    <a:pt x="100" y="257"/>
                  </a:lnTo>
                  <a:lnTo>
                    <a:pt x="104" y="256"/>
                  </a:lnTo>
                  <a:lnTo>
                    <a:pt x="107" y="256"/>
                  </a:lnTo>
                  <a:lnTo>
                    <a:pt x="104" y="260"/>
                  </a:lnTo>
                  <a:lnTo>
                    <a:pt x="99" y="265"/>
                  </a:lnTo>
                  <a:lnTo>
                    <a:pt x="94" y="269"/>
                  </a:lnTo>
                  <a:lnTo>
                    <a:pt x="88" y="275"/>
                  </a:lnTo>
                  <a:lnTo>
                    <a:pt x="81" y="281"/>
                  </a:lnTo>
                  <a:lnTo>
                    <a:pt x="76" y="286"/>
                  </a:lnTo>
                  <a:lnTo>
                    <a:pt x="70" y="291"/>
                  </a:lnTo>
                  <a:lnTo>
                    <a:pt x="65" y="295"/>
                  </a:lnTo>
                  <a:lnTo>
                    <a:pt x="70" y="296"/>
                  </a:lnTo>
                  <a:lnTo>
                    <a:pt x="73" y="297"/>
                  </a:lnTo>
                  <a:lnTo>
                    <a:pt x="74" y="300"/>
                  </a:lnTo>
                  <a:lnTo>
                    <a:pt x="72" y="302"/>
                  </a:lnTo>
                  <a:lnTo>
                    <a:pt x="67" y="306"/>
                  </a:lnTo>
                  <a:lnTo>
                    <a:pt x="60" y="311"/>
                  </a:lnTo>
                  <a:lnTo>
                    <a:pt x="52" y="315"/>
                  </a:lnTo>
                  <a:lnTo>
                    <a:pt x="43" y="320"/>
                  </a:lnTo>
                  <a:lnTo>
                    <a:pt x="34" y="324"/>
                  </a:lnTo>
                  <a:lnTo>
                    <a:pt x="27" y="328"/>
                  </a:lnTo>
                  <a:lnTo>
                    <a:pt x="21" y="331"/>
                  </a:lnTo>
                  <a:lnTo>
                    <a:pt x="17" y="332"/>
                  </a:lnTo>
                  <a:lnTo>
                    <a:pt x="27" y="332"/>
                  </a:lnTo>
                  <a:lnTo>
                    <a:pt x="37" y="332"/>
                  </a:lnTo>
                  <a:lnTo>
                    <a:pt x="46" y="331"/>
                  </a:lnTo>
                  <a:lnTo>
                    <a:pt x="54" y="330"/>
                  </a:lnTo>
                  <a:lnTo>
                    <a:pt x="61" y="329"/>
                  </a:lnTo>
                  <a:lnTo>
                    <a:pt x="68" y="327"/>
                  </a:lnTo>
                  <a:lnTo>
                    <a:pt x="74" y="325"/>
                  </a:lnTo>
                  <a:lnTo>
                    <a:pt x="80" y="323"/>
                  </a:lnTo>
                  <a:lnTo>
                    <a:pt x="86" y="320"/>
                  </a:lnTo>
                  <a:lnTo>
                    <a:pt x="92" y="317"/>
                  </a:lnTo>
                  <a:lnTo>
                    <a:pt x="98" y="314"/>
                  </a:lnTo>
                  <a:lnTo>
                    <a:pt x="104" y="311"/>
                  </a:lnTo>
                  <a:lnTo>
                    <a:pt x="111" y="306"/>
                  </a:lnTo>
                  <a:lnTo>
                    <a:pt x="118" y="302"/>
                  </a:lnTo>
                  <a:lnTo>
                    <a:pt x="126" y="297"/>
                  </a:lnTo>
                  <a:lnTo>
                    <a:pt x="134" y="292"/>
                  </a:lnTo>
                  <a:lnTo>
                    <a:pt x="131" y="298"/>
                  </a:lnTo>
                  <a:lnTo>
                    <a:pt x="128" y="304"/>
                  </a:lnTo>
                  <a:lnTo>
                    <a:pt x="123" y="310"/>
                  </a:lnTo>
                  <a:lnTo>
                    <a:pt x="119" y="315"/>
                  </a:lnTo>
                  <a:lnTo>
                    <a:pt x="115" y="320"/>
                  </a:lnTo>
                  <a:lnTo>
                    <a:pt x="110" y="325"/>
                  </a:lnTo>
                  <a:lnTo>
                    <a:pt x="107" y="329"/>
                  </a:lnTo>
                  <a:lnTo>
                    <a:pt x="103" y="332"/>
                  </a:lnTo>
                  <a:lnTo>
                    <a:pt x="97" y="339"/>
                  </a:lnTo>
                  <a:lnTo>
                    <a:pt x="90" y="344"/>
                  </a:lnTo>
                  <a:lnTo>
                    <a:pt x="81" y="350"/>
                  </a:lnTo>
                  <a:lnTo>
                    <a:pt x="73" y="355"/>
                  </a:lnTo>
                  <a:lnTo>
                    <a:pt x="64" y="359"/>
                  </a:lnTo>
                  <a:lnTo>
                    <a:pt x="54" y="363"/>
                  </a:lnTo>
                  <a:lnTo>
                    <a:pt x="45" y="365"/>
                  </a:lnTo>
                  <a:lnTo>
                    <a:pt x="37" y="366"/>
                  </a:lnTo>
                  <a:lnTo>
                    <a:pt x="39" y="367"/>
                  </a:lnTo>
                  <a:lnTo>
                    <a:pt x="43" y="369"/>
                  </a:lnTo>
                  <a:lnTo>
                    <a:pt x="46" y="370"/>
                  </a:lnTo>
                  <a:lnTo>
                    <a:pt x="50" y="371"/>
                  </a:lnTo>
                  <a:lnTo>
                    <a:pt x="54" y="372"/>
                  </a:lnTo>
                  <a:lnTo>
                    <a:pt x="58" y="373"/>
                  </a:lnTo>
                  <a:lnTo>
                    <a:pt x="62" y="373"/>
                  </a:lnTo>
                  <a:lnTo>
                    <a:pt x="65" y="373"/>
                  </a:lnTo>
                  <a:lnTo>
                    <a:pt x="58" y="378"/>
                  </a:lnTo>
                  <a:lnTo>
                    <a:pt x="50" y="382"/>
                  </a:lnTo>
                  <a:lnTo>
                    <a:pt x="40" y="386"/>
                  </a:lnTo>
                  <a:lnTo>
                    <a:pt x="30" y="390"/>
                  </a:lnTo>
                  <a:lnTo>
                    <a:pt x="20" y="394"/>
                  </a:lnTo>
                  <a:lnTo>
                    <a:pt x="11" y="396"/>
                  </a:lnTo>
                  <a:lnTo>
                    <a:pt x="4" y="398"/>
                  </a:lnTo>
                  <a:lnTo>
                    <a:pt x="0" y="399"/>
                  </a:lnTo>
                  <a:lnTo>
                    <a:pt x="5" y="399"/>
                  </a:lnTo>
                  <a:lnTo>
                    <a:pt x="10" y="399"/>
                  </a:lnTo>
                  <a:lnTo>
                    <a:pt x="15" y="399"/>
                  </a:lnTo>
                  <a:lnTo>
                    <a:pt x="21" y="399"/>
                  </a:lnTo>
                  <a:lnTo>
                    <a:pt x="25" y="400"/>
                  </a:lnTo>
                  <a:lnTo>
                    <a:pt x="30" y="401"/>
                  </a:lnTo>
                  <a:lnTo>
                    <a:pt x="35" y="403"/>
                  </a:lnTo>
                  <a:lnTo>
                    <a:pt x="39" y="405"/>
                  </a:lnTo>
                  <a:lnTo>
                    <a:pt x="38" y="407"/>
                  </a:lnTo>
                  <a:lnTo>
                    <a:pt x="37" y="408"/>
                  </a:lnTo>
                  <a:lnTo>
                    <a:pt x="35" y="411"/>
                  </a:lnTo>
                  <a:lnTo>
                    <a:pt x="34" y="412"/>
                  </a:lnTo>
                  <a:lnTo>
                    <a:pt x="42" y="412"/>
                  </a:lnTo>
                  <a:lnTo>
                    <a:pt x="50" y="411"/>
                  </a:lnTo>
                  <a:lnTo>
                    <a:pt x="59" y="409"/>
                  </a:lnTo>
                  <a:lnTo>
                    <a:pt x="68" y="408"/>
                  </a:lnTo>
                  <a:lnTo>
                    <a:pt x="76" y="405"/>
                  </a:lnTo>
                  <a:lnTo>
                    <a:pt x="84" y="401"/>
                  </a:lnTo>
                  <a:lnTo>
                    <a:pt x="91" y="397"/>
                  </a:lnTo>
                  <a:lnTo>
                    <a:pt x="96" y="392"/>
                  </a:lnTo>
                  <a:lnTo>
                    <a:pt x="97" y="396"/>
                  </a:lnTo>
                  <a:lnTo>
                    <a:pt x="97" y="399"/>
                  </a:lnTo>
                  <a:lnTo>
                    <a:pt x="96" y="403"/>
                  </a:lnTo>
                  <a:lnTo>
                    <a:pt x="95" y="407"/>
                  </a:lnTo>
                  <a:lnTo>
                    <a:pt x="98" y="405"/>
                  </a:lnTo>
                  <a:lnTo>
                    <a:pt x="103" y="403"/>
                  </a:lnTo>
                  <a:lnTo>
                    <a:pt x="108" y="400"/>
                  </a:lnTo>
                  <a:lnTo>
                    <a:pt x="114" y="396"/>
                  </a:lnTo>
                  <a:lnTo>
                    <a:pt x="119" y="392"/>
                  </a:lnTo>
                  <a:lnTo>
                    <a:pt x="124" y="388"/>
                  </a:lnTo>
                  <a:lnTo>
                    <a:pt x="129" y="384"/>
                  </a:lnTo>
                  <a:lnTo>
                    <a:pt x="132" y="381"/>
                  </a:lnTo>
                  <a:lnTo>
                    <a:pt x="134" y="390"/>
                  </a:lnTo>
                  <a:lnTo>
                    <a:pt x="133" y="397"/>
                  </a:lnTo>
                  <a:lnTo>
                    <a:pt x="131" y="403"/>
                  </a:lnTo>
                  <a:lnTo>
                    <a:pt x="128" y="407"/>
                  </a:lnTo>
                  <a:lnTo>
                    <a:pt x="123" y="411"/>
                  </a:lnTo>
                  <a:lnTo>
                    <a:pt x="118" y="413"/>
                  </a:lnTo>
                  <a:lnTo>
                    <a:pt x="114" y="416"/>
                  </a:lnTo>
                  <a:lnTo>
                    <a:pt x="110" y="418"/>
                  </a:lnTo>
                  <a:lnTo>
                    <a:pt x="113" y="420"/>
                  </a:lnTo>
                  <a:lnTo>
                    <a:pt x="117" y="422"/>
                  </a:lnTo>
                  <a:lnTo>
                    <a:pt x="121" y="424"/>
                  </a:lnTo>
                  <a:lnTo>
                    <a:pt x="123" y="427"/>
                  </a:lnTo>
                  <a:lnTo>
                    <a:pt x="113" y="431"/>
                  </a:lnTo>
                  <a:lnTo>
                    <a:pt x="103" y="434"/>
                  </a:lnTo>
                  <a:lnTo>
                    <a:pt x="95" y="436"/>
                  </a:lnTo>
                  <a:lnTo>
                    <a:pt x="86" y="437"/>
                  </a:lnTo>
                  <a:lnTo>
                    <a:pt x="78" y="438"/>
                  </a:lnTo>
                  <a:lnTo>
                    <a:pt x="70" y="438"/>
                  </a:lnTo>
                  <a:lnTo>
                    <a:pt x="61" y="438"/>
                  </a:lnTo>
                  <a:lnTo>
                    <a:pt x="52" y="438"/>
                  </a:lnTo>
                  <a:lnTo>
                    <a:pt x="59" y="446"/>
                  </a:lnTo>
                  <a:lnTo>
                    <a:pt x="57" y="447"/>
                  </a:lnTo>
                  <a:lnTo>
                    <a:pt x="54" y="449"/>
                  </a:lnTo>
                  <a:lnTo>
                    <a:pt x="53" y="449"/>
                  </a:lnTo>
                  <a:lnTo>
                    <a:pt x="50" y="448"/>
                  </a:lnTo>
                  <a:lnTo>
                    <a:pt x="46" y="449"/>
                  </a:lnTo>
                  <a:lnTo>
                    <a:pt x="41" y="449"/>
                  </a:lnTo>
                  <a:lnTo>
                    <a:pt x="35" y="447"/>
                  </a:lnTo>
                  <a:lnTo>
                    <a:pt x="29" y="446"/>
                  </a:lnTo>
                  <a:lnTo>
                    <a:pt x="22" y="444"/>
                  </a:lnTo>
                  <a:lnTo>
                    <a:pt x="16" y="442"/>
                  </a:lnTo>
                  <a:lnTo>
                    <a:pt x="12" y="439"/>
                  </a:lnTo>
                  <a:lnTo>
                    <a:pt x="9" y="436"/>
                  </a:lnTo>
                  <a:lnTo>
                    <a:pt x="10" y="441"/>
                  </a:lnTo>
                  <a:lnTo>
                    <a:pt x="12" y="446"/>
                  </a:lnTo>
                  <a:lnTo>
                    <a:pt x="16" y="451"/>
                  </a:lnTo>
                  <a:lnTo>
                    <a:pt x="19" y="456"/>
                  </a:lnTo>
                  <a:lnTo>
                    <a:pt x="22" y="461"/>
                  </a:lnTo>
                  <a:lnTo>
                    <a:pt x="22" y="464"/>
                  </a:lnTo>
                  <a:lnTo>
                    <a:pt x="19" y="466"/>
                  </a:lnTo>
                  <a:lnTo>
                    <a:pt x="14" y="468"/>
                  </a:lnTo>
                  <a:lnTo>
                    <a:pt x="21" y="471"/>
                  </a:lnTo>
                  <a:lnTo>
                    <a:pt x="29" y="474"/>
                  </a:lnTo>
                  <a:lnTo>
                    <a:pt x="35" y="476"/>
                  </a:lnTo>
                  <a:lnTo>
                    <a:pt x="43" y="478"/>
                  </a:lnTo>
                  <a:lnTo>
                    <a:pt x="50" y="480"/>
                  </a:lnTo>
                  <a:lnTo>
                    <a:pt x="57" y="481"/>
                  </a:lnTo>
                  <a:lnTo>
                    <a:pt x="64" y="482"/>
                  </a:lnTo>
                  <a:lnTo>
                    <a:pt x="72" y="482"/>
                  </a:lnTo>
                  <a:lnTo>
                    <a:pt x="75" y="482"/>
                  </a:lnTo>
                  <a:lnTo>
                    <a:pt x="79" y="482"/>
                  </a:lnTo>
                  <a:lnTo>
                    <a:pt x="83" y="482"/>
                  </a:lnTo>
                  <a:lnTo>
                    <a:pt x="88" y="482"/>
                  </a:lnTo>
                  <a:lnTo>
                    <a:pt x="93" y="483"/>
                  </a:lnTo>
                  <a:lnTo>
                    <a:pt x="96" y="484"/>
                  </a:lnTo>
                  <a:lnTo>
                    <a:pt x="98" y="485"/>
                  </a:lnTo>
                  <a:lnTo>
                    <a:pt x="96" y="488"/>
                  </a:lnTo>
                  <a:lnTo>
                    <a:pt x="104" y="487"/>
                  </a:lnTo>
                  <a:lnTo>
                    <a:pt x="112" y="484"/>
                  </a:lnTo>
                  <a:lnTo>
                    <a:pt x="121" y="481"/>
                  </a:lnTo>
                  <a:lnTo>
                    <a:pt x="131" y="476"/>
                  </a:lnTo>
                  <a:lnTo>
                    <a:pt x="140" y="472"/>
                  </a:lnTo>
                  <a:lnTo>
                    <a:pt x="149" y="467"/>
                  </a:lnTo>
                  <a:lnTo>
                    <a:pt x="156" y="464"/>
                  </a:lnTo>
                  <a:lnTo>
                    <a:pt x="162" y="462"/>
                  </a:lnTo>
                  <a:lnTo>
                    <a:pt x="153" y="472"/>
                  </a:lnTo>
                  <a:lnTo>
                    <a:pt x="144" y="479"/>
                  </a:lnTo>
                  <a:lnTo>
                    <a:pt x="134" y="485"/>
                  </a:lnTo>
                  <a:lnTo>
                    <a:pt x="125" y="491"/>
                  </a:lnTo>
                  <a:lnTo>
                    <a:pt x="116" y="495"/>
                  </a:lnTo>
                  <a:lnTo>
                    <a:pt x="106" y="498"/>
                  </a:lnTo>
                  <a:lnTo>
                    <a:pt x="97" y="501"/>
                  </a:lnTo>
                  <a:lnTo>
                    <a:pt x="88" y="503"/>
                  </a:lnTo>
                  <a:lnTo>
                    <a:pt x="79" y="504"/>
                  </a:lnTo>
                  <a:lnTo>
                    <a:pt x="69" y="505"/>
                  </a:lnTo>
                  <a:lnTo>
                    <a:pt x="60" y="506"/>
                  </a:lnTo>
                  <a:lnTo>
                    <a:pt x="52" y="506"/>
                  </a:lnTo>
                  <a:lnTo>
                    <a:pt x="43" y="506"/>
                  </a:lnTo>
                  <a:lnTo>
                    <a:pt x="35" y="507"/>
                  </a:lnTo>
                  <a:lnTo>
                    <a:pt x="27" y="507"/>
                  </a:lnTo>
                  <a:lnTo>
                    <a:pt x="19" y="508"/>
                  </a:lnTo>
                  <a:lnTo>
                    <a:pt x="26" y="512"/>
                  </a:lnTo>
                  <a:lnTo>
                    <a:pt x="33" y="515"/>
                  </a:lnTo>
                  <a:lnTo>
                    <a:pt x="40" y="518"/>
                  </a:lnTo>
                  <a:lnTo>
                    <a:pt x="47" y="520"/>
                  </a:lnTo>
                  <a:lnTo>
                    <a:pt x="54" y="523"/>
                  </a:lnTo>
                  <a:lnTo>
                    <a:pt x="62" y="525"/>
                  </a:lnTo>
                  <a:lnTo>
                    <a:pt x="69" y="526"/>
                  </a:lnTo>
                  <a:lnTo>
                    <a:pt x="77" y="526"/>
                  </a:lnTo>
                  <a:lnTo>
                    <a:pt x="86" y="527"/>
                  </a:lnTo>
                  <a:lnTo>
                    <a:pt x="94" y="527"/>
                  </a:lnTo>
                  <a:lnTo>
                    <a:pt x="103" y="526"/>
                  </a:lnTo>
                  <a:lnTo>
                    <a:pt x="113" y="525"/>
                  </a:lnTo>
                  <a:lnTo>
                    <a:pt x="122" y="523"/>
                  </a:lnTo>
                  <a:lnTo>
                    <a:pt x="133" y="521"/>
                  </a:lnTo>
                  <a:lnTo>
                    <a:pt x="144" y="519"/>
                  </a:lnTo>
                  <a:lnTo>
                    <a:pt x="155" y="515"/>
                  </a:lnTo>
                  <a:lnTo>
                    <a:pt x="153" y="556"/>
                  </a:lnTo>
                  <a:lnTo>
                    <a:pt x="185" y="556"/>
                  </a:lnTo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" name="Freeform 569"/>
            <p:cNvSpPr>
              <a:spLocks/>
            </p:cNvSpPr>
            <p:nvPr/>
          </p:nvSpPr>
          <p:spPr bwMode="auto">
            <a:xfrm>
              <a:off x="3978" y="1199"/>
              <a:ext cx="320" cy="557"/>
            </a:xfrm>
            <a:custGeom>
              <a:avLst/>
              <a:gdLst>
                <a:gd name="T0" fmla="*/ 300 w 320"/>
                <a:gd name="T1" fmla="*/ 303 h 557"/>
                <a:gd name="T2" fmla="*/ 289 w 320"/>
                <a:gd name="T3" fmla="*/ 281 h 557"/>
                <a:gd name="T4" fmla="*/ 274 w 320"/>
                <a:gd name="T5" fmla="*/ 257 h 557"/>
                <a:gd name="T6" fmla="*/ 297 w 320"/>
                <a:gd name="T7" fmla="*/ 253 h 557"/>
                <a:gd name="T8" fmla="*/ 278 w 320"/>
                <a:gd name="T9" fmla="*/ 227 h 557"/>
                <a:gd name="T10" fmla="*/ 249 w 320"/>
                <a:gd name="T11" fmla="*/ 192 h 557"/>
                <a:gd name="T12" fmla="*/ 231 w 320"/>
                <a:gd name="T13" fmla="*/ 156 h 557"/>
                <a:gd name="T14" fmla="*/ 263 w 320"/>
                <a:gd name="T15" fmla="*/ 156 h 557"/>
                <a:gd name="T16" fmla="*/ 206 w 320"/>
                <a:gd name="T17" fmla="*/ 69 h 557"/>
                <a:gd name="T18" fmla="*/ 182 w 320"/>
                <a:gd name="T19" fmla="*/ 22 h 557"/>
                <a:gd name="T20" fmla="*/ 140 w 320"/>
                <a:gd name="T21" fmla="*/ 115 h 557"/>
                <a:gd name="T22" fmla="*/ 110 w 320"/>
                <a:gd name="T23" fmla="*/ 170 h 557"/>
                <a:gd name="T24" fmla="*/ 152 w 320"/>
                <a:gd name="T25" fmla="*/ 158 h 557"/>
                <a:gd name="T26" fmla="*/ 82 w 320"/>
                <a:gd name="T27" fmla="*/ 224 h 557"/>
                <a:gd name="T28" fmla="*/ 97 w 320"/>
                <a:gd name="T29" fmla="*/ 233 h 557"/>
                <a:gd name="T30" fmla="*/ 71 w 320"/>
                <a:gd name="T31" fmla="*/ 261 h 557"/>
                <a:gd name="T32" fmla="*/ 104 w 320"/>
                <a:gd name="T33" fmla="*/ 259 h 557"/>
                <a:gd name="T34" fmla="*/ 71 w 320"/>
                <a:gd name="T35" fmla="*/ 295 h 557"/>
                <a:gd name="T36" fmla="*/ 35 w 320"/>
                <a:gd name="T37" fmla="*/ 324 h 557"/>
                <a:gd name="T38" fmla="*/ 61 w 320"/>
                <a:gd name="T39" fmla="*/ 329 h 557"/>
                <a:gd name="T40" fmla="*/ 111 w 320"/>
                <a:gd name="T41" fmla="*/ 306 h 557"/>
                <a:gd name="T42" fmla="*/ 116 w 320"/>
                <a:gd name="T43" fmla="*/ 320 h 557"/>
                <a:gd name="T44" fmla="*/ 64 w 320"/>
                <a:gd name="T45" fmla="*/ 359 h 557"/>
                <a:gd name="T46" fmla="*/ 55 w 320"/>
                <a:gd name="T47" fmla="*/ 372 h 557"/>
                <a:gd name="T48" fmla="*/ 21 w 320"/>
                <a:gd name="T49" fmla="*/ 394 h 557"/>
                <a:gd name="T50" fmla="*/ 26 w 320"/>
                <a:gd name="T51" fmla="*/ 400 h 557"/>
                <a:gd name="T52" fmla="*/ 42 w 320"/>
                <a:gd name="T53" fmla="*/ 412 h 557"/>
                <a:gd name="T54" fmla="*/ 98 w 320"/>
                <a:gd name="T55" fmla="*/ 395 h 557"/>
                <a:gd name="T56" fmla="*/ 120 w 320"/>
                <a:gd name="T57" fmla="*/ 391 h 557"/>
                <a:gd name="T58" fmla="*/ 124 w 320"/>
                <a:gd name="T59" fmla="*/ 411 h 557"/>
                <a:gd name="T60" fmla="*/ 114 w 320"/>
                <a:gd name="T61" fmla="*/ 430 h 557"/>
                <a:gd name="T62" fmla="*/ 60 w 320"/>
                <a:gd name="T63" fmla="*/ 445 h 557"/>
                <a:gd name="T64" fmla="*/ 29 w 320"/>
                <a:gd name="T65" fmla="*/ 446 h 557"/>
                <a:gd name="T66" fmla="*/ 19 w 320"/>
                <a:gd name="T67" fmla="*/ 456 h 557"/>
                <a:gd name="T68" fmla="*/ 44 w 320"/>
                <a:gd name="T69" fmla="*/ 478 h 557"/>
                <a:gd name="T70" fmla="*/ 89 w 320"/>
                <a:gd name="T71" fmla="*/ 482 h 557"/>
                <a:gd name="T72" fmla="*/ 132 w 320"/>
                <a:gd name="T73" fmla="*/ 476 h 557"/>
                <a:gd name="T74" fmla="*/ 126 w 320"/>
                <a:gd name="T75" fmla="*/ 490 h 557"/>
                <a:gd name="T76" fmla="*/ 53 w 320"/>
                <a:gd name="T77" fmla="*/ 506 h 557"/>
                <a:gd name="T78" fmla="*/ 48 w 320"/>
                <a:gd name="T79" fmla="*/ 521 h 557"/>
                <a:gd name="T80" fmla="*/ 113 w 320"/>
                <a:gd name="T81" fmla="*/ 525 h 557"/>
                <a:gd name="T82" fmla="*/ 215 w 320"/>
                <a:gd name="T83" fmla="*/ 516 h 557"/>
                <a:gd name="T84" fmla="*/ 266 w 320"/>
                <a:gd name="T85" fmla="*/ 523 h 557"/>
                <a:gd name="T86" fmla="*/ 235 w 320"/>
                <a:gd name="T87" fmla="*/ 517 h 557"/>
                <a:gd name="T88" fmla="*/ 236 w 320"/>
                <a:gd name="T89" fmla="*/ 492 h 557"/>
                <a:gd name="T90" fmla="*/ 228 w 320"/>
                <a:gd name="T91" fmla="*/ 478 h 557"/>
                <a:gd name="T92" fmla="*/ 236 w 320"/>
                <a:gd name="T93" fmla="*/ 474 h 557"/>
                <a:gd name="T94" fmla="*/ 269 w 320"/>
                <a:gd name="T95" fmla="*/ 481 h 557"/>
                <a:gd name="T96" fmla="*/ 273 w 320"/>
                <a:gd name="T97" fmla="*/ 462 h 557"/>
                <a:gd name="T98" fmla="*/ 302 w 320"/>
                <a:gd name="T99" fmla="*/ 453 h 557"/>
                <a:gd name="T100" fmla="*/ 257 w 320"/>
                <a:gd name="T101" fmla="*/ 453 h 557"/>
                <a:gd name="T102" fmla="*/ 250 w 320"/>
                <a:gd name="T103" fmla="*/ 428 h 557"/>
                <a:gd name="T104" fmla="*/ 260 w 320"/>
                <a:gd name="T105" fmla="*/ 417 h 557"/>
                <a:gd name="T106" fmla="*/ 238 w 320"/>
                <a:gd name="T107" fmla="*/ 380 h 557"/>
                <a:gd name="T108" fmla="*/ 275 w 320"/>
                <a:gd name="T109" fmla="*/ 407 h 557"/>
                <a:gd name="T110" fmla="*/ 282 w 320"/>
                <a:gd name="T111" fmla="*/ 400 h 557"/>
                <a:gd name="T112" fmla="*/ 300 w 320"/>
                <a:gd name="T113" fmla="*/ 390 h 557"/>
                <a:gd name="T114" fmla="*/ 295 w 320"/>
                <a:gd name="T115" fmla="*/ 375 h 557"/>
                <a:gd name="T116" fmla="*/ 285 w 320"/>
                <a:gd name="T117" fmla="*/ 347 h 557"/>
                <a:gd name="T118" fmla="*/ 255 w 320"/>
                <a:gd name="T119" fmla="*/ 320 h 557"/>
                <a:gd name="T120" fmla="*/ 267 w 320"/>
                <a:gd name="T121" fmla="*/ 310 h 557"/>
                <a:gd name="T122" fmla="*/ 314 w 320"/>
                <a:gd name="T123" fmla="*/ 317 h 5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0"/>
                <a:gd name="T187" fmla="*/ 0 h 557"/>
                <a:gd name="T188" fmla="*/ 320 w 320"/>
                <a:gd name="T189" fmla="*/ 557 h 5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0" h="557">
                  <a:moveTo>
                    <a:pt x="319" y="315"/>
                  </a:moveTo>
                  <a:lnTo>
                    <a:pt x="316" y="314"/>
                  </a:lnTo>
                  <a:lnTo>
                    <a:pt x="313" y="312"/>
                  </a:lnTo>
                  <a:lnTo>
                    <a:pt x="309" y="310"/>
                  </a:lnTo>
                  <a:lnTo>
                    <a:pt x="307" y="308"/>
                  </a:lnTo>
                  <a:lnTo>
                    <a:pt x="304" y="306"/>
                  </a:lnTo>
                  <a:lnTo>
                    <a:pt x="302" y="305"/>
                  </a:lnTo>
                  <a:lnTo>
                    <a:pt x="300" y="303"/>
                  </a:lnTo>
                  <a:lnTo>
                    <a:pt x="298" y="302"/>
                  </a:lnTo>
                  <a:lnTo>
                    <a:pt x="297" y="299"/>
                  </a:lnTo>
                  <a:lnTo>
                    <a:pt x="297" y="296"/>
                  </a:lnTo>
                  <a:lnTo>
                    <a:pt x="300" y="295"/>
                  </a:lnTo>
                  <a:lnTo>
                    <a:pt x="305" y="295"/>
                  </a:lnTo>
                  <a:lnTo>
                    <a:pt x="301" y="291"/>
                  </a:lnTo>
                  <a:lnTo>
                    <a:pt x="295" y="286"/>
                  </a:lnTo>
                  <a:lnTo>
                    <a:pt x="289" y="281"/>
                  </a:lnTo>
                  <a:lnTo>
                    <a:pt x="283" y="275"/>
                  </a:lnTo>
                  <a:lnTo>
                    <a:pt x="277" y="269"/>
                  </a:lnTo>
                  <a:lnTo>
                    <a:pt x="271" y="264"/>
                  </a:lnTo>
                  <a:lnTo>
                    <a:pt x="267" y="259"/>
                  </a:lnTo>
                  <a:lnTo>
                    <a:pt x="263" y="256"/>
                  </a:lnTo>
                  <a:lnTo>
                    <a:pt x="266" y="256"/>
                  </a:lnTo>
                  <a:lnTo>
                    <a:pt x="270" y="256"/>
                  </a:lnTo>
                  <a:lnTo>
                    <a:pt x="274" y="257"/>
                  </a:lnTo>
                  <a:lnTo>
                    <a:pt x="280" y="259"/>
                  </a:lnTo>
                  <a:lnTo>
                    <a:pt x="286" y="260"/>
                  </a:lnTo>
                  <a:lnTo>
                    <a:pt x="293" y="261"/>
                  </a:lnTo>
                  <a:lnTo>
                    <a:pt x="300" y="261"/>
                  </a:lnTo>
                  <a:lnTo>
                    <a:pt x="307" y="261"/>
                  </a:lnTo>
                  <a:lnTo>
                    <a:pt x="306" y="259"/>
                  </a:lnTo>
                  <a:lnTo>
                    <a:pt x="302" y="257"/>
                  </a:lnTo>
                  <a:lnTo>
                    <a:pt x="297" y="253"/>
                  </a:lnTo>
                  <a:lnTo>
                    <a:pt x="290" y="248"/>
                  </a:lnTo>
                  <a:lnTo>
                    <a:pt x="284" y="244"/>
                  </a:lnTo>
                  <a:lnTo>
                    <a:pt x="278" y="238"/>
                  </a:lnTo>
                  <a:lnTo>
                    <a:pt x="274" y="233"/>
                  </a:lnTo>
                  <a:lnTo>
                    <a:pt x="271" y="227"/>
                  </a:lnTo>
                  <a:lnTo>
                    <a:pt x="274" y="227"/>
                  </a:lnTo>
                  <a:lnTo>
                    <a:pt x="276" y="227"/>
                  </a:lnTo>
                  <a:lnTo>
                    <a:pt x="278" y="227"/>
                  </a:lnTo>
                  <a:lnTo>
                    <a:pt x="281" y="226"/>
                  </a:lnTo>
                  <a:lnTo>
                    <a:pt x="283" y="226"/>
                  </a:lnTo>
                  <a:lnTo>
                    <a:pt x="286" y="225"/>
                  </a:lnTo>
                  <a:lnTo>
                    <a:pt x="289" y="224"/>
                  </a:lnTo>
                  <a:lnTo>
                    <a:pt x="294" y="223"/>
                  </a:lnTo>
                  <a:lnTo>
                    <a:pt x="262" y="203"/>
                  </a:lnTo>
                  <a:lnTo>
                    <a:pt x="256" y="198"/>
                  </a:lnTo>
                  <a:lnTo>
                    <a:pt x="249" y="192"/>
                  </a:lnTo>
                  <a:lnTo>
                    <a:pt x="240" y="184"/>
                  </a:lnTo>
                  <a:lnTo>
                    <a:pt x="232" y="176"/>
                  </a:lnTo>
                  <a:lnTo>
                    <a:pt x="224" y="167"/>
                  </a:lnTo>
                  <a:lnTo>
                    <a:pt x="218" y="158"/>
                  </a:lnTo>
                  <a:lnTo>
                    <a:pt x="216" y="150"/>
                  </a:lnTo>
                  <a:lnTo>
                    <a:pt x="216" y="142"/>
                  </a:lnTo>
                  <a:lnTo>
                    <a:pt x="223" y="149"/>
                  </a:lnTo>
                  <a:lnTo>
                    <a:pt x="231" y="156"/>
                  </a:lnTo>
                  <a:lnTo>
                    <a:pt x="237" y="161"/>
                  </a:lnTo>
                  <a:lnTo>
                    <a:pt x="246" y="165"/>
                  </a:lnTo>
                  <a:lnTo>
                    <a:pt x="253" y="168"/>
                  </a:lnTo>
                  <a:lnTo>
                    <a:pt x="261" y="170"/>
                  </a:lnTo>
                  <a:lnTo>
                    <a:pt x="270" y="172"/>
                  </a:lnTo>
                  <a:lnTo>
                    <a:pt x="279" y="173"/>
                  </a:lnTo>
                  <a:lnTo>
                    <a:pt x="271" y="165"/>
                  </a:lnTo>
                  <a:lnTo>
                    <a:pt x="263" y="156"/>
                  </a:lnTo>
                  <a:lnTo>
                    <a:pt x="255" y="147"/>
                  </a:lnTo>
                  <a:lnTo>
                    <a:pt x="247" y="137"/>
                  </a:lnTo>
                  <a:lnTo>
                    <a:pt x="239" y="126"/>
                  </a:lnTo>
                  <a:lnTo>
                    <a:pt x="231" y="115"/>
                  </a:lnTo>
                  <a:lnTo>
                    <a:pt x="224" y="104"/>
                  </a:lnTo>
                  <a:lnTo>
                    <a:pt x="218" y="92"/>
                  </a:lnTo>
                  <a:lnTo>
                    <a:pt x="212" y="80"/>
                  </a:lnTo>
                  <a:lnTo>
                    <a:pt x="206" y="69"/>
                  </a:lnTo>
                  <a:lnTo>
                    <a:pt x="201" y="57"/>
                  </a:lnTo>
                  <a:lnTo>
                    <a:pt x="196" y="45"/>
                  </a:lnTo>
                  <a:lnTo>
                    <a:pt x="192" y="33"/>
                  </a:lnTo>
                  <a:lnTo>
                    <a:pt x="189" y="22"/>
                  </a:lnTo>
                  <a:lnTo>
                    <a:pt x="187" y="11"/>
                  </a:lnTo>
                  <a:lnTo>
                    <a:pt x="185" y="0"/>
                  </a:lnTo>
                  <a:lnTo>
                    <a:pt x="184" y="11"/>
                  </a:lnTo>
                  <a:lnTo>
                    <a:pt x="182" y="22"/>
                  </a:lnTo>
                  <a:lnTo>
                    <a:pt x="178" y="33"/>
                  </a:lnTo>
                  <a:lnTo>
                    <a:pt x="175" y="45"/>
                  </a:lnTo>
                  <a:lnTo>
                    <a:pt x="170" y="57"/>
                  </a:lnTo>
                  <a:lnTo>
                    <a:pt x="165" y="69"/>
                  </a:lnTo>
                  <a:lnTo>
                    <a:pt x="159" y="80"/>
                  </a:lnTo>
                  <a:lnTo>
                    <a:pt x="153" y="92"/>
                  </a:lnTo>
                  <a:lnTo>
                    <a:pt x="147" y="104"/>
                  </a:lnTo>
                  <a:lnTo>
                    <a:pt x="140" y="115"/>
                  </a:lnTo>
                  <a:lnTo>
                    <a:pt x="132" y="126"/>
                  </a:lnTo>
                  <a:lnTo>
                    <a:pt x="124" y="137"/>
                  </a:lnTo>
                  <a:lnTo>
                    <a:pt x="116" y="147"/>
                  </a:lnTo>
                  <a:lnTo>
                    <a:pt x="108" y="156"/>
                  </a:lnTo>
                  <a:lnTo>
                    <a:pt x="99" y="165"/>
                  </a:lnTo>
                  <a:lnTo>
                    <a:pt x="91" y="173"/>
                  </a:lnTo>
                  <a:lnTo>
                    <a:pt x="101" y="172"/>
                  </a:lnTo>
                  <a:lnTo>
                    <a:pt x="110" y="170"/>
                  </a:lnTo>
                  <a:lnTo>
                    <a:pt x="118" y="168"/>
                  </a:lnTo>
                  <a:lnTo>
                    <a:pt x="126" y="165"/>
                  </a:lnTo>
                  <a:lnTo>
                    <a:pt x="133" y="161"/>
                  </a:lnTo>
                  <a:lnTo>
                    <a:pt x="140" y="156"/>
                  </a:lnTo>
                  <a:lnTo>
                    <a:pt x="147" y="149"/>
                  </a:lnTo>
                  <a:lnTo>
                    <a:pt x="154" y="142"/>
                  </a:lnTo>
                  <a:lnTo>
                    <a:pt x="155" y="150"/>
                  </a:lnTo>
                  <a:lnTo>
                    <a:pt x="152" y="158"/>
                  </a:lnTo>
                  <a:lnTo>
                    <a:pt x="147" y="167"/>
                  </a:lnTo>
                  <a:lnTo>
                    <a:pt x="139" y="176"/>
                  </a:lnTo>
                  <a:lnTo>
                    <a:pt x="130" y="184"/>
                  </a:lnTo>
                  <a:lnTo>
                    <a:pt x="122" y="192"/>
                  </a:lnTo>
                  <a:lnTo>
                    <a:pt x="115" y="198"/>
                  </a:lnTo>
                  <a:lnTo>
                    <a:pt x="109" y="203"/>
                  </a:lnTo>
                  <a:lnTo>
                    <a:pt x="78" y="223"/>
                  </a:lnTo>
                  <a:lnTo>
                    <a:pt x="82" y="224"/>
                  </a:lnTo>
                  <a:lnTo>
                    <a:pt x="85" y="225"/>
                  </a:lnTo>
                  <a:lnTo>
                    <a:pt x="88" y="226"/>
                  </a:lnTo>
                  <a:lnTo>
                    <a:pt x="90" y="226"/>
                  </a:lnTo>
                  <a:lnTo>
                    <a:pt x="92" y="227"/>
                  </a:lnTo>
                  <a:lnTo>
                    <a:pt x="95" y="227"/>
                  </a:lnTo>
                  <a:lnTo>
                    <a:pt x="97" y="227"/>
                  </a:lnTo>
                  <a:lnTo>
                    <a:pt x="100" y="227"/>
                  </a:lnTo>
                  <a:lnTo>
                    <a:pt x="97" y="233"/>
                  </a:lnTo>
                  <a:lnTo>
                    <a:pt x="92" y="238"/>
                  </a:lnTo>
                  <a:lnTo>
                    <a:pt x="87" y="244"/>
                  </a:lnTo>
                  <a:lnTo>
                    <a:pt x="80" y="248"/>
                  </a:lnTo>
                  <a:lnTo>
                    <a:pt x="74" y="253"/>
                  </a:lnTo>
                  <a:lnTo>
                    <a:pt x="69" y="257"/>
                  </a:lnTo>
                  <a:lnTo>
                    <a:pt x="65" y="259"/>
                  </a:lnTo>
                  <a:lnTo>
                    <a:pt x="64" y="261"/>
                  </a:lnTo>
                  <a:lnTo>
                    <a:pt x="71" y="261"/>
                  </a:lnTo>
                  <a:lnTo>
                    <a:pt x="78" y="261"/>
                  </a:lnTo>
                  <a:lnTo>
                    <a:pt x="85" y="260"/>
                  </a:lnTo>
                  <a:lnTo>
                    <a:pt x="91" y="259"/>
                  </a:lnTo>
                  <a:lnTo>
                    <a:pt x="97" y="257"/>
                  </a:lnTo>
                  <a:lnTo>
                    <a:pt x="101" y="256"/>
                  </a:lnTo>
                  <a:lnTo>
                    <a:pt x="105" y="256"/>
                  </a:lnTo>
                  <a:lnTo>
                    <a:pt x="107" y="256"/>
                  </a:lnTo>
                  <a:lnTo>
                    <a:pt x="104" y="259"/>
                  </a:lnTo>
                  <a:lnTo>
                    <a:pt x="100" y="264"/>
                  </a:lnTo>
                  <a:lnTo>
                    <a:pt x="94" y="269"/>
                  </a:lnTo>
                  <a:lnTo>
                    <a:pt x="88" y="275"/>
                  </a:lnTo>
                  <a:lnTo>
                    <a:pt x="82" y="281"/>
                  </a:lnTo>
                  <a:lnTo>
                    <a:pt x="76" y="286"/>
                  </a:lnTo>
                  <a:lnTo>
                    <a:pt x="70" y="291"/>
                  </a:lnTo>
                  <a:lnTo>
                    <a:pt x="65" y="295"/>
                  </a:lnTo>
                  <a:lnTo>
                    <a:pt x="71" y="295"/>
                  </a:lnTo>
                  <a:lnTo>
                    <a:pt x="74" y="296"/>
                  </a:lnTo>
                  <a:lnTo>
                    <a:pt x="75" y="299"/>
                  </a:lnTo>
                  <a:lnTo>
                    <a:pt x="74" y="302"/>
                  </a:lnTo>
                  <a:lnTo>
                    <a:pt x="68" y="306"/>
                  </a:lnTo>
                  <a:lnTo>
                    <a:pt x="61" y="310"/>
                  </a:lnTo>
                  <a:lnTo>
                    <a:pt x="52" y="315"/>
                  </a:lnTo>
                  <a:lnTo>
                    <a:pt x="44" y="319"/>
                  </a:lnTo>
                  <a:lnTo>
                    <a:pt x="35" y="324"/>
                  </a:lnTo>
                  <a:lnTo>
                    <a:pt x="27" y="328"/>
                  </a:lnTo>
                  <a:lnTo>
                    <a:pt x="21" y="330"/>
                  </a:lnTo>
                  <a:lnTo>
                    <a:pt x="18" y="332"/>
                  </a:lnTo>
                  <a:lnTo>
                    <a:pt x="28" y="332"/>
                  </a:lnTo>
                  <a:lnTo>
                    <a:pt x="38" y="332"/>
                  </a:lnTo>
                  <a:lnTo>
                    <a:pt x="46" y="331"/>
                  </a:lnTo>
                  <a:lnTo>
                    <a:pt x="54" y="330"/>
                  </a:lnTo>
                  <a:lnTo>
                    <a:pt x="61" y="329"/>
                  </a:lnTo>
                  <a:lnTo>
                    <a:pt x="68" y="327"/>
                  </a:lnTo>
                  <a:lnTo>
                    <a:pt x="74" y="325"/>
                  </a:lnTo>
                  <a:lnTo>
                    <a:pt x="80" y="323"/>
                  </a:lnTo>
                  <a:lnTo>
                    <a:pt x="86" y="320"/>
                  </a:lnTo>
                  <a:lnTo>
                    <a:pt x="92" y="317"/>
                  </a:lnTo>
                  <a:lnTo>
                    <a:pt x="98" y="314"/>
                  </a:lnTo>
                  <a:lnTo>
                    <a:pt x="105" y="310"/>
                  </a:lnTo>
                  <a:lnTo>
                    <a:pt x="111" y="306"/>
                  </a:lnTo>
                  <a:lnTo>
                    <a:pt x="119" y="302"/>
                  </a:lnTo>
                  <a:lnTo>
                    <a:pt x="127" y="296"/>
                  </a:lnTo>
                  <a:lnTo>
                    <a:pt x="136" y="291"/>
                  </a:lnTo>
                  <a:lnTo>
                    <a:pt x="132" y="298"/>
                  </a:lnTo>
                  <a:lnTo>
                    <a:pt x="128" y="304"/>
                  </a:lnTo>
                  <a:lnTo>
                    <a:pt x="124" y="310"/>
                  </a:lnTo>
                  <a:lnTo>
                    <a:pt x="120" y="315"/>
                  </a:lnTo>
                  <a:lnTo>
                    <a:pt x="116" y="320"/>
                  </a:lnTo>
                  <a:lnTo>
                    <a:pt x="112" y="325"/>
                  </a:lnTo>
                  <a:lnTo>
                    <a:pt x="108" y="329"/>
                  </a:lnTo>
                  <a:lnTo>
                    <a:pt x="105" y="332"/>
                  </a:lnTo>
                  <a:lnTo>
                    <a:pt x="98" y="338"/>
                  </a:lnTo>
                  <a:lnTo>
                    <a:pt x="91" y="344"/>
                  </a:lnTo>
                  <a:lnTo>
                    <a:pt x="82" y="350"/>
                  </a:lnTo>
                  <a:lnTo>
                    <a:pt x="74" y="355"/>
                  </a:lnTo>
                  <a:lnTo>
                    <a:pt x="64" y="359"/>
                  </a:lnTo>
                  <a:lnTo>
                    <a:pt x="55" y="363"/>
                  </a:lnTo>
                  <a:lnTo>
                    <a:pt x="46" y="365"/>
                  </a:lnTo>
                  <a:lnTo>
                    <a:pt x="38" y="365"/>
                  </a:lnTo>
                  <a:lnTo>
                    <a:pt x="41" y="367"/>
                  </a:lnTo>
                  <a:lnTo>
                    <a:pt x="44" y="368"/>
                  </a:lnTo>
                  <a:lnTo>
                    <a:pt x="47" y="370"/>
                  </a:lnTo>
                  <a:lnTo>
                    <a:pt x="51" y="371"/>
                  </a:lnTo>
                  <a:lnTo>
                    <a:pt x="55" y="372"/>
                  </a:lnTo>
                  <a:lnTo>
                    <a:pt x="58" y="373"/>
                  </a:lnTo>
                  <a:lnTo>
                    <a:pt x="62" y="374"/>
                  </a:lnTo>
                  <a:lnTo>
                    <a:pt x="65" y="374"/>
                  </a:lnTo>
                  <a:lnTo>
                    <a:pt x="59" y="378"/>
                  </a:lnTo>
                  <a:lnTo>
                    <a:pt x="51" y="383"/>
                  </a:lnTo>
                  <a:lnTo>
                    <a:pt x="41" y="387"/>
                  </a:lnTo>
                  <a:lnTo>
                    <a:pt x="31" y="390"/>
                  </a:lnTo>
                  <a:lnTo>
                    <a:pt x="21" y="394"/>
                  </a:lnTo>
                  <a:lnTo>
                    <a:pt x="12" y="396"/>
                  </a:lnTo>
                  <a:lnTo>
                    <a:pt x="4" y="398"/>
                  </a:lnTo>
                  <a:lnTo>
                    <a:pt x="0" y="398"/>
                  </a:lnTo>
                  <a:lnTo>
                    <a:pt x="5" y="398"/>
                  </a:lnTo>
                  <a:lnTo>
                    <a:pt x="10" y="398"/>
                  </a:lnTo>
                  <a:lnTo>
                    <a:pt x="15" y="399"/>
                  </a:lnTo>
                  <a:lnTo>
                    <a:pt x="21" y="399"/>
                  </a:lnTo>
                  <a:lnTo>
                    <a:pt x="26" y="400"/>
                  </a:lnTo>
                  <a:lnTo>
                    <a:pt x="31" y="401"/>
                  </a:lnTo>
                  <a:lnTo>
                    <a:pt x="36" y="403"/>
                  </a:lnTo>
                  <a:lnTo>
                    <a:pt x="40" y="406"/>
                  </a:lnTo>
                  <a:lnTo>
                    <a:pt x="40" y="407"/>
                  </a:lnTo>
                  <a:lnTo>
                    <a:pt x="38" y="409"/>
                  </a:lnTo>
                  <a:lnTo>
                    <a:pt x="36" y="410"/>
                  </a:lnTo>
                  <a:lnTo>
                    <a:pt x="34" y="412"/>
                  </a:lnTo>
                  <a:lnTo>
                    <a:pt x="42" y="412"/>
                  </a:lnTo>
                  <a:lnTo>
                    <a:pt x="51" y="411"/>
                  </a:lnTo>
                  <a:lnTo>
                    <a:pt x="60" y="410"/>
                  </a:lnTo>
                  <a:lnTo>
                    <a:pt x="68" y="408"/>
                  </a:lnTo>
                  <a:lnTo>
                    <a:pt x="76" y="406"/>
                  </a:lnTo>
                  <a:lnTo>
                    <a:pt x="84" y="402"/>
                  </a:lnTo>
                  <a:lnTo>
                    <a:pt x="91" y="398"/>
                  </a:lnTo>
                  <a:lnTo>
                    <a:pt x="97" y="392"/>
                  </a:lnTo>
                  <a:lnTo>
                    <a:pt x="98" y="395"/>
                  </a:lnTo>
                  <a:lnTo>
                    <a:pt x="98" y="399"/>
                  </a:lnTo>
                  <a:lnTo>
                    <a:pt x="97" y="403"/>
                  </a:lnTo>
                  <a:lnTo>
                    <a:pt x="96" y="407"/>
                  </a:lnTo>
                  <a:lnTo>
                    <a:pt x="99" y="406"/>
                  </a:lnTo>
                  <a:lnTo>
                    <a:pt x="103" y="403"/>
                  </a:lnTo>
                  <a:lnTo>
                    <a:pt x="109" y="400"/>
                  </a:lnTo>
                  <a:lnTo>
                    <a:pt x="114" y="396"/>
                  </a:lnTo>
                  <a:lnTo>
                    <a:pt x="120" y="391"/>
                  </a:lnTo>
                  <a:lnTo>
                    <a:pt x="125" y="387"/>
                  </a:lnTo>
                  <a:lnTo>
                    <a:pt x="130" y="383"/>
                  </a:lnTo>
                  <a:lnTo>
                    <a:pt x="133" y="380"/>
                  </a:lnTo>
                  <a:lnTo>
                    <a:pt x="134" y="389"/>
                  </a:lnTo>
                  <a:lnTo>
                    <a:pt x="134" y="397"/>
                  </a:lnTo>
                  <a:lnTo>
                    <a:pt x="132" y="402"/>
                  </a:lnTo>
                  <a:lnTo>
                    <a:pt x="128" y="407"/>
                  </a:lnTo>
                  <a:lnTo>
                    <a:pt x="124" y="411"/>
                  </a:lnTo>
                  <a:lnTo>
                    <a:pt x="119" y="414"/>
                  </a:lnTo>
                  <a:lnTo>
                    <a:pt x="114" y="416"/>
                  </a:lnTo>
                  <a:lnTo>
                    <a:pt x="111" y="417"/>
                  </a:lnTo>
                  <a:lnTo>
                    <a:pt x="114" y="420"/>
                  </a:lnTo>
                  <a:lnTo>
                    <a:pt x="118" y="422"/>
                  </a:lnTo>
                  <a:lnTo>
                    <a:pt x="121" y="424"/>
                  </a:lnTo>
                  <a:lnTo>
                    <a:pt x="124" y="426"/>
                  </a:lnTo>
                  <a:lnTo>
                    <a:pt x="114" y="430"/>
                  </a:lnTo>
                  <a:lnTo>
                    <a:pt x="104" y="433"/>
                  </a:lnTo>
                  <a:lnTo>
                    <a:pt x="95" y="435"/>
                  </a:lnTo>
                  <a:lnTo>
                    <a:pt x="87" y="437"/>
                  </a:lnTo>
                  <a:lnTo>
                    <a:pt x="79" y="438"/>
                  </a:lnTo>
                  <a:lnTo>
                    <a:pt x="71" y="439"/>
                  </a:lnTo>
                  <a:lnTo>
                    <a:pt x="63" y="439"/>
                  </a:lnTo>
                  <a:lnTo>
                    <a:pt x="53" y="438"/>
                  </a:lnTo>
                  <a:lnTo>
                    <a:pt x="60" y="445"/>
                  </a:lnTo>
                  <a:lnTo>
                    <a:pt x="57" y="447"/>
                  </a:lnTo>
                  <a:lnTo>
                    <a:pt x="55" y="448"/>
                  </a:lnTo>
                  <a:lnTo>
                    <a:pt x="53" y="448"/>
                  </a:lnTo>
                  <a:lnTo>
                    <a:pt x="51" y="447"/>
                  </a:lnTo>
                  <a:lnTo>
                    <a:pt x="47" y="448"/>
                  </a:lnTo>
                  <a:lnTo>
                    <a:pt x="42" y="448"/>
                  </a:lnTo>
                  <a:lnTo>
                    <a:pt x="36" y="447"/>
                  </a:lnTo>
                  <a:lnTo>
                    <a:pt x="29" y="446"/>
                  </a:lnTo>
                  <a:lnTo>
                    <a:pt x="23" y="444"/>
                  </a:lnTo>
                  <a:lnTo>
                    <a:pt x="17" y="441"/>
                  </a:lnTo>
                  <a:lnTo>
                    <a:pt x="13" y="439"/>
                  </a:lnTo>
                  <a:lnTo>
                    <a:pt x="9" y="437"/>
                  </a:lnTo>
                  <a:lnTo>
                    <a:pt x="10" y="441"/>
                  </a:lnTo>
                  <a:lnTo>
                    <a:pt x="13" y="446"/>
                  </a:lnTo>
                  <a:lnTo>
                    <a:pt x="17" y="451"/>
                  </a:lnTo>
                  <a:lnTo>
                    <a:pt x="19" y="456"/>
                  </a:lnTo>
                  <a:lnTo>
                    <a:pt x="22" y="460"/>
                  </a:lnTo>
                  <a:lnTo>
                    <a:pt x="22" y="464"/>
                  </a:lnTo>
                  <a:lnTo>
                    <a:pt x="20" y="466"/>
                  </a:lnTo>
                  <a:lnTo>
                    <a:pt x="14" y="467"/>
                  </a:lnTo>
                  <a:lnTo>
                    <a:pt x="22" y="471"/>
                  </a:lnTo>
                  <a:lnTo>
                    <a:pt x="29" y="474"/>
                  </a:lnTo>
                  <a:lnTo>
                    <a:pt x="36" y="476"/>
                  </a:lnTo>
                  <a:lnTo>
                    <a:pt x="44" y="478"/>
                  </a:lnTo>
                  <a:lnTo>
                    <a:pt x="51" y="481"/>
                  </a:lnTo>
                  <a:lnTo>
                    <a:pt x="58" y="482"/>
                  </a:lnTo>
                  <a:lnTo>
                    <a:pt x="65" y="482"/>
                  </a:lnTo>
                  <a:lnTo>
                    <a:pt x="72" y="483"/>
                  </a:lnTo>
                  <a:lnTo>
                    <a:pt x="75" y="483"/>
                  </a:lnTo>
                  <a:lnTo>
                    <a:pt x="79" y="482"/>
                  </a:lnTo>
                  <a:lnTo>
                    <a:pt x="84" y="482"/>
                  </a:lnTo>
                  <a:lnTo>
                    <a:pt x="89" y="482"/>
                  </a:lnTo>
                  <a:lnTo>
                    <a:pt x="94" y="483"/>
                  </a:lnTo>
                  <a:lnTo>
                    <a:pt x="97" y="484"/>
                  </a:lnTo>
                  <a:lnTo>
                    <a:pt x="98" y="486"/>
                  </a:lnTo>
                  <a:lnTo>
                    <a:pt x="97" y="488"/>
                  </a:lnTo>
                  <a:lnTo>
                    <a:pt x="105" y="487"/>
                  </a:lnTo>
                  <a:lnTo>
                    <a:pt x="113" y="484"/>
                  </a:lnTo>
                  <a:lnTo>
                    <a:pt x="122" y="481"/>
                  </a:lnTo>
                  <a:lnTo>
                    <a:pt x="132" y="476"/>
                  </a:lnTo>
                  <a:lnTo>
                    <a:pt x="140" y="471"/>
                  </a:lnTo>
                  <a:lnTo>
                    <a:pt x="149" y="467"/>
                  </a:lnTo>
                  <a:lnTo>
                    <a:pt x="156" y="464"/>
                  </a:lnTo>
                  <a:lnTo>
                    <a:pt x="162" y="463"/>
                  </a:lnTo>
                  <a:lnTo>
                    <a:pt x="153" y="471"/>
                  </a:lnTo>
                  <a:lnTo>
                    <a:pt x="144" y="479"/>
                  </a:lnTo>
                  <a:lnTo>
                    <a:pt x="135" y="485"/>
                  </a:lnTo>
                  <a:lnTo>
                    <a:pt x="126" y="490"/>
                  </a:lnTo>
                  <a:lnTo>
                    <a:pt x="117" y="495"/>
                  </a:lnTo>
                  <a:lnTo>
                    <a:pt x="107" y="498"/>
                  </a:lnTo>
                  <a:lnTo>
                    <a:pt x="98" y="501"/>
                  </a:lnTo>
                  <a:lnTo>
                    <a:pt x="88" y="502"/>
                  </a:lnTo>
                  <a:lnTo>
                    <a:pt x="79" y="504"/>
                  </a:lnTo>
                  <a:lnTo>
                    <a:pt x="70" y="505"/>
                  </a:lnTo>
                  <a:lnTo>
                    <a:pt x="61" y="505"/>
                  </a:lnTo>
                  <a:lnTo>
                    <a:pt x="53" y="506"/>
                  </a:lnTo>
                  <a:lnTo>
                    <a:pt x="44" y="506"/>
                  </a:lnTo>
                  <a:lnTo>
                    <a:pt x="36" y="507"/>
                  </a:lnTo>
                  <a:lnTo>
                    <a:pt x="28" y="508"/>
                  </a:lnTo>
                  <a:lnTo>
                    <a:pt x="21" y="509"/>
                  </a:lnTo>
                  <a:lnTo>
                    <a:pt x="27" y="512"/>
                  </a:lnTo>
                  <a:lnTo>
                    <a:pt x="34" y="516"/>
                  </a:lnTo>
                  <a:lnTo>
                    <a:pt x="41" y="518"/>
                  </a:lnTo>
                  <a:lnTo>
                    <a:pt x="48" y="521"/>
                  </a:lnTo>
                  <a:lnTo>
                    <a:pt x="56" y="523"/>
                  </a:lnTo>
                  <a:lnTo>
                    <a:pt x="63" y="525"/>
                  </a:lnTo>
                  <a:lnTo>
                    <a:pt x="71" y="526"/>
                  </a:lnTo>
                  <a:lnTo>
                    <a:pt x="79" y="527"/>
                  </a:lnTo>
                  <a:lnTo>
                    <a:pt x="87" y="527"/>
                  </a:lnTo>
                  <a:lnTo>
                    <a:pt x="95" y="527"/>
                  </a:lnTo>
                  <a:lnTo>
                    <a:pt x="104" y="526"/>
                  </a:lnTo>
                  <a:lnTo>
                    <a:pt x="113" y="525"/>
                  </a:lnTo>
                  <a:lnTo>
                    <a:pt x="123" y="524"/>
                  </a:lnTo>
                  <a:lnTo>
                    <a:pt x="133" y="521"/>
                  </a:lnTo>
                  <a:lnTo>
                    <a:pt x="144" y="519"/>
                  </a:lnTo>
                  <a:lnTo>
                    <a:pt x="156" y="516"/>
                  </a:lnTo>
                  <a:lnTo>
                    <a:pt x="154" y="556"/>
                  </a:lnTo>
                  <a:lnTo>
                    <a:pt x="185" y="556"/>
                  </a:lnTo>
                  <a:lnTo>
                    <a:pt x="216" y="556"/>
                  </a:lnTo>
                  <a:lnTo>
                    <a:pt x="215" y="516"/>
                  </a:lnTo>
                  <a:lnTo>
                    <a:pt x="222" y="518"/>
                  </a:lnTo>
                  <a:lnTo>
                    <a:pt x="229" y="520"/>
                  </a:lnTo>
                  <a:lnTo>
                    <a:pt x="236" y="521"/>
                  </a:lnTo>
                  <a:lnTo>
                    <a:pt x="243" y="523"/>
                  </a:lnTo>
                  <a:lnTo>
                    <a:pt x="249" y="523"/>
                  </a:lnTo>
                  <a:lnTo>
                    <a:pt x="255" y="523"/>
                  </a:lnTo>
                  <a:lnTo>
                    <a:pt x="261" y="523"/>
                  </a:lnTo>
                  <a:lnTo>
                    <a:pt x="266" y="523"/>
                  </a:lnTo>
                  <a:lnTo>
                    <a:pt x="262" y="522"/>
                  </a:lnTo>
                  <a:lnTo>
                    <a:pt x="258" y="522"/>
                  </a:lnTo>
                  <a:lnTo>
                    <a:pt x="254" y="521"/>
                  </a:lnTo>
                  <a:lnTo>
                    <a:pt x="250" y="521"/>
                  </a:lnTo>
                  <a:lnTo>
                    <a:pt x="247" y="520"/>
                  </a:lnTo>
                  <a:lnTo>
                    <a:pt x="243" y="520"/>
                  </a:lnTo>
                  <a:lnTo>
                    <a:pt x="239" y="518"/>
                  </a:lnTo>
                  <a:lnTo>
                    <a:pt x="235" y="517"/>
                  </a:lnTo>
                  <a:lnTo>
                    <a:pt x="231" y="514"/>
                  </a:lnTo>
                  <a:lnTo>
                    <a:pt x="229" y="509"/>
                  </a:lnTo>
                  <a:lnTo>
                    <a:pt x="228" y="505"/>
                  </a:lnTo>
                  <a:lnTo>
                    <a:pt x="228" y="501"/>
                  </a:lnTo>
                  <a:lnTo>
                    <a:pt x="229" y="498"/>
                  </a:lnTo>
                  <a:lnTo>
                    <a:pt x="232" y="495"/>
                  </a:lnTo>
                  <a:lnTo>
                    <a:pt x="233" y="493"/>
                  </a:lnTo>
                  <a:lnTo>
                    <a:pt x="236" y="492"/>
                  </a:lnTo>
                  <a:lnTo>
                    <a:pt x="238" y="491"/>
                  </a:lnTo>
                  <a:lnTo>
                    <a:pt x="240" y="490"/>
                  </a:lnTo>
                  <a:lnTo>
                    <a:pt x="243" y="489"/>
                  </a:lnTo>
                  <a:lnTo>
                    <a:pt x="246" y="488"/>
                  </a:lnTo>
                  <a:lnTo>
                    <a:pt x="241" y="486"/>
                  </a:lnTo>
                  <a:lnTo>
                    <a:pt x="237" y="483"/>
                  </a:lnTo>
                  <a:lnTo>
                    <a:pt x="232" y="481"/>
                  </a:lnTo>
                  <a:lnTo>
                    <a:pt x="228" y="478"/>
                  </a:lnTo>
                  <a:lnTo>
                    <a:pt x="223" y="475"/>
                  </a:lnTo>
                  <a:lnTo>
                    <a:pt x="218" y="471"/>
                  </a:lnTo>
                  <a:lnTo>
                    <a:pt x="213" y="467"/>
                  </a:lnTo>
                  <a:lnTo>
                    <a:pt x="209" y="463"/>
                  </a:lnTo>
                  <a:lnTo>
                    <a:pt x="214" y="464"/>
                  </a:lnTo>
                  <a:lnTo>
                    <a:pt x="220" y="466"/>
                  </a:lnTo>
                  <a:lnTo>
                    <a:pt x="228" y="470"/>
                  </a:lnTo>
                  <a:lnTo>
                    <a:pt x="236" y="474"/>
                  </a:lnTo>
                  <a:lnTo>
                    <a:pt x="244" y="478"/>
                  </a:lnTo>
                  <a:lnTo>
                    <a:pt x="253" y="482"/>
                  </a:lnTo>
                  <a:lnTo>
                    <a:pt x="261" y="485"/>
                  </a:lnTo>
                  <a:lnTo>
                    <a:pt x="269" y="487"/>
                  </a:lnTo>
                  <a:lnTo>
                    <a:pt x="270" y="487"/>
                  </a:lnTo>
                  <a:lnTo>
                    <a:pt x="270" y="485"/>
                  </a:lnTo>
                  <a:lnTo>
                    <a:pt x="270" y="483"/>
                  </a:lnTo>
                  <a:lnTo>
                    <a:pt x="269" y="481"/>
                  </a:lnTo>
                  <a:lnTo>
                    <a:pt x="268" y="478"/>
                  </a:lnTo>
                  <a:lnTo>
                    <a:pt x="267" y="475"/>
                  </a:lnTo>
                  <a:lnTo>
                    <a:pt x="267" y="472"/>
                  </a:lnTo>
                  <a:lnTo>
                    <a:pt x="267" y="469"/>
                  </a:lnTo>
                  <a:lnTo>
                    <a:pt x="268" y="466"/>
                  </a:lnTo>
                  <a:lnTo>
                    <a:pt x="269" y="464"/>
                  </a:lnTo>
                  <a:lnTo>
                    <a:pt x="271" y="463"/>
                  </a:lnTo>
                  <a:lnTo>
                    <a:pt x="273" y="462"/>
                  </a:lnTo>
                  <a:lnTo>
                    <a:pt x="277" y="460"/>
                  </a:lnTo>
                  <a:lnTo>
                    <a:pt x="280" y="459"/>
                  </a:lnTo>
                  <a:lnTo>
                    <a:pt x="284" y="458"/>
                  </a:lnTo>
                  <a:lnTo>
                    <a:pt x="288" y="458"/>
                  </a:lnTo>
                  <a:lnTo>
                    <a:pt x="292" y="456"/>
                  </a:lnTo>
                  <a:lnTo>
                    <a:pt x="296" y="455"/>
                  </a:lnTo>
                  <a:lnTo>
                    <a:pt x="299" y="455"/>
                  </a:lnTo>
                  <a:lnTo>
                    <a:pt x="302" y="453"/>
                  </a:lnTo>
                  <a:lnTo>
                    <a:pt x="297" y="454"/>
                  </a:lnTo>
                  <a:lnTo>
                    <a:pt x="290" y="455"/>
                  </a:lnTo>
                  <a:lnTo>
                    <a:pt x="285" y="455"/>
                  </a:lnTo>
                  <a:lnTo>
                    <a:pt x="279" y="455"/>
                  </a:lnTo>
                  <a:lnTo>
                    <a:pt x="273" y="455"/>
                  </a:lnTo>
                  <a:lnTo>
                    <a:pt x="267" y="455"/>
                  </a:lnTo>
                  <a:lnTo>
                    <a:pt x="262" y="454"/>
                  </a:lnTo>
                  <a:lnTo>
                    <a:pt x="257" y="453"/>
                  </a:lnTo>
                  <a:lnTo>
                    <a:pt x="253" y="451"/>
                  </a:lnTo>
                  <a:lnTo>
                    <a:pt x="250" y="448"/>
                  </a:lnTo>
                  <a:lnTo>
                    <a:pt x="247" y="444"/>
                  </a:lnTo>
                  <a:lnTo>
                    <a:pt x="247" y="440"/>
                  </a:lnTo>
                  <a:lnTo>
                    <a:pt x="247" y="437"/>
                  </a:lnTo>
                  <a:lnTo>
                    <a:pt x="248" y="434"/>
                  </a:lnTo>
                  <a:lnTo>
                    <a:pt x="249" y="430"/>
                  </a:lnTo>
                  <a:lnTo>
                    <a:pt x="250" y="428"/>
                  </a:lnTo>
                  <a:lnTo>
                    <a:pt x="249" y="428"/>
                  </a:lnTo>
                  <a:lnTo>
                    <a:pt x="248" y="427"/>
                  </a:lnTo>
                  <a:lnTo>
                    <a:pt x="247" y="427"/>
                  </a:lnTo>
                  <a:lnTo>
                    <a:pt x="247" y="426"/>
                  </a:lnTo>
                  <a:lnTo>
                    <a:pt x="250" y="424"/>
                  </a:lnTo>
                  <a:lnTo>
                    <a:pt x="254" y="422"/>
                  </a:lnTo>
                  <a:lnTo>
                    <a:pt x="258" y="420"/>
                  </a:lnTo>
                  <a:lnTo>
                    <a:pt x="260" y="417"/>
                  </a:lnTo>
                  <a:lnTo>
                    <a:pt x="256" y="416"/>
                  </a:lnTo>
                  <a:lnTo>
                    <a:pt x="252" y="414"/>
                  </a:lnTo>
                  <a:lnTo>
                    <a:pt x="248" y="411"/>
                  </a:lnTo>
                  <a:lnTo>
                    <a:pt x="243" y="407"/>
                  </a:lnTo>
                  <a:lnTo>
                    <a:pt x="240" y="402"/>
                  </a:lnTo>
                  <a:lnTo>
                    <a:pt x="237" y="397"/>
                  </a:lnTo>
                  <a:lnTo>
                    <a:pt x="236" y="389"/>
                  </a:lnTo>
                  <a:lnTo>
                    <a:pt x="238" y="380"/>
                  </a:lnTo>
                  <a:lnTo>
                    <a:pt x="241" y="383"/>
                  </a:lnTo>
                  <a:lnTo>
                    <a:pt x="246" y="387"/>
                  </a:lnTo>
                  <a:lnTo>
                    <a:pt x="252" y="391"/>
                  </a:lnTo>
                  <a:lnTo>
                    <a:pt x="257" y="396"/>
                  </a:lnTo>
                  <a:lnTo>
                    <a:pt x="263" y="400"/>
                  </a:lnTo>
                  <a:lnTo>
                    <a:pt x="267" y="403"/>
                  </a:lnTo>
                  <a:lnTo>
                    <a:pt x="272" y="406"/>
                  </a:lnTo>
                  <a:lnTo>
                    <a:pt x="275" y="407"/>
                  </a:lnTo>
                  <a:lnTo>
                    <a:pt x="274" y="403"/>
                  </a:lnTo>
                  <a:lnTo>
                    <a:pt x="274" y="399"/>
                  </a:lnTo>
                  <a:lnTo>
                    <a:pt x="273" y="395"/>
                  </a:lnTo>
                  <a:lnTo>
                    <a:pt x="274" y="392"/>
                  </a:lnTo>
                  <a:lnTo>
                    <a:pt x="275" y="394"/>
                  </a:lnTo>
                  <a:lnTo>
                    <a:pt x="278" y="396"/>
                  </a:lnTo>
                  <a:lnTo>
                    <a:pt x="280" y="398"/>
                  </a:lnTo>
                  <a:lnTo>
                    <a:pt x="282" y="400"/>
                  </a:lnTo>
                  <a:lnTo>
                    <a:pt x="285" y="402"/>
                  </a:lnTo>
                  <a:lnTo>
                    <a:pt x="288" y="403"/>
                  </a:lnTo>
                  <a:lnTo>
                    <a:pt x="290" y="405"/>
                  </a:lnTo>
                  <a:lnTo>
                    <a:pt x="293" y="406"/>
                  </a:lnTo>
                  <a:lnTo>
                    <a:pt x="294" y="401"/>
                  </a:lnTo>
                  <a:lnTo>
                    <a:pt x="296" y="397"/>
                  </a:lnTo>
                  <a:lnTo>
                    <a:pt x="298" y="394"/>
                  </a:lnTo>
                  <a:lnTo>
                    <a:pt x="300" y="390"/>
                  </a:lnTo>
                  <a:lnTo>
                    <a:pt x="302" y="388"/>
                  </a:lnTo>
                  <a:lnTo>
                    <a:pt x="305" y="386"/>
                  </a:lnTo>
                  <a:lnTo>
                    <a:pt x="308" y="383"/>
                  </a:lnTo>
                  <a:lnTo>
                    <a:pt x="311" y="382"/>
                  </a:lnTo>
                  <a:lnTo>
                    <a:pt x="306" y="380"/>
                  </a:lnTo>
                  <a:lnTo>
                    <a:pt x="302" y="379"/>
                  </a:lnTo>
                  <a:lnTo>
                    <a:pt x="298" y="377"/>
                  </a:lnTo>
                  <a:lnTo>
                    <a:pt x="295" y="375"/>
                  </a:lnTo>
                  <a:lnTo>
                    <a:pt x="292" y="371"/>
                  </a:lnTo>
                  <a:lnTo>
                    <a:pt x="292" y="367"/>
                  </a:lnTo>
                  <a:lnTo>
                    <a:pt x="292" y="363"/>
                  </a:lnTo>
                  <a:lnTo>
                    <a:pt x="294" y="360"/>
                  </a:lnTo>
                  <a:lnTo>
                    <a:pt x="298" y="356"/>
                  </a:lnTo>
                  <a:lnTo>
                    <a:pt x="294" y="353"/>
                  </a:lnTo>
                  <a:lnTo>
                    <a:pt x="289" y="350"/>
                  </a:lnTo>
                  <a:lnTo>
                    <a:pt x="285" y="347"/>
                  </a:lnTo>
                  <a:lnTo>
                    <a:pt x="281" y="344"/>
                  </a:lnTo>
                  <a:lnTo>
                    <a:pt x="277" y="341"/>
                  </a:lnTo>
                  <a:lnTo>
                    <a:pt x="273" y="338"/>
                  </a:lnTo>
                  <a:lnTo>
                    <a:pt x="270" y="335"/>
                  </a:lnTo>
                  <a:lnTo>
                    <a:pt x="267" y="332"/>
                  </a:lnTo>
                  <a:lnTo>
                    <a:pt x="263" y="329"/>
                  </a:lnTo>
                  <a:lnTo>
                    <a:pt x="259" y="325"/>
                  </a:lnTo>
                  <a:lnTo>
                    <a:pt x="255" y="320"/>
                  </a:lnTo>
                  <a:lnTo>
                    <a:pt x="251" y="315"/>
                  </a:lnTo>
                  <a:lnTo>
                    <a:pt x="247" y="310"/>
                  </a:lnTo>
                  <a:lnTo>
                    <a:pt x="243" y="304"/>
                  </a:lnTo>
                  <a:lnTo>
                    <a:pt x="239" y="298"/>
                  </a:lnTo>
                  <a:lnTo>
                    <a:pt x="236" y="291"/>
                  </a:lnTo>
                  <a:lnTo>
                    <a:pt x="247" y="298"/>
                  </a:lnTo>
                  <a:lnTo>
                    <a:pt x="258" y="305"/>
                  </a:lnTo>
                  <a:lnTo>
                    <a:pt x="267" y="310"/>
                  </a:lnTo>
                  <a:lnTo>
                    <a:pt x="275" y="315"/>
                  </a:lnTo>
                  <a:lnTo>
                    <a:pt x="283" y="319"/>
                  </a:lnTo>
                  <a:lnTo>
                    <a:pt x="292" y="323"/>
                  </a:lnTo>
                  <a:lnTo>
                    <a:pt x="300" y="326"/>
                  </a:lnTo>
                  <a:lnTo>
                    <a:pt x="309" y="329"/>
                  </a:lnTo>
                  <a:lnTo>
                    <a:pt x="309" y="325"/>
                  </a:lnTo>
                  <a:lnTo>
                    <a:pt x="311" y="321"/>
                  </a:lnTo>
                  <a:lnTo>
                    <a:pt x="314" y="317"/>
                  </a:lnTo>
                  <a:lnTo>
                    <a:pt x="319" y="315"/>
                  </a:lnTo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6" name="Freeform 570"/>
            <p:cNvSpPr>
              <a:spLocks/>
            </p:cNvSpPr>
            <p:nvPr/>
          </p:nvSpPr>
          <p:spPr bwMode="auto">
            <a:xfrm>
              <a:off x="4077" y="1424"/>
              <a:ext cx="371" cy="557"/>
            </a:xfrm>
            <a:custGeom>
              <a:avLst/>
              <a:gdLst>
                <a:gd name="T0" fmla="*/ 273 w 371"/>
                <a:gd name="T1" fmla="*/ 527 h 557"/>
                <a:gd name="T2" fmla="*/ 342 w 371"/>
                <a:gd name="T3" fmla="*/ 512 h 557"/>
                <a:gd name="T4" fmla="*/ 281 w 371"/>
                <a:gd name="T5" fmla="*/ 502 h 557"/>
                <a:gd name="T6" fmla="*/ 214 w 371"/>
                <a:gd name="T7" fmla="*/ 464 h 557"/>
                <a:gd name="T8" fmla="*/ 274 w 371"/>
                <a:gd name="T9" fmla="*/ 483 h 557"/>
                <a:gd name="T10" fmla="*/ 320 w 371"/>
                <a:gd name="T11" fmla="*/ 480 h 557"/>
                <a:gd name="T12" fmla="*/ 351 w 371"/>
                <a:gd name="T13" fmla="*/ 456 h 557"/>
                <a:gd name="T14" fmla="*/ 335 w 371"/>
                <a:gd name="T15" fmla="*/ 447 h 557"/>
                <a:gd name="T16" fmla="*/ 309 w 371"/>
                <a:gd name="T17" fmla="*/ 438 h 557"/>
                <a:gd name="T18" fmla="*/ 253 w 371"/>
                <a:gd name="T19" fmla="*/ 422 h 557"/>
                <a:gd name="T20" fmla="*/ 236 w 371"/>
                <a:gd name="T21" fmla="*/ 390 h 557"/>
                <a:gd name="T22" fmla="*/ 275 w 371"/>
                <a:gd name="T23" fmla="*/ 406 h 557"/>
                <a:gd name="T24" fmla="*/ 312 w 371"/>
                <a:gd name="T25" fmla="*/ 409 h 557"/>
                <a:gd name="T26" fmla="*/ 340 w 371"/>
                <a:gd name="T27" fmla="*/ 401 h 557"/>
                <a:gd name="T28" fmla="*/ 350 w 371"/>
                <a:gd name="T29" fmla="*/ 394 h 557"/>
                <a:gd name="T30" fmla="*/ 320 w 371"/>
                <a:gd name="T31" fmla="*/ 371 h 557"/>
                <a:gd name="T32" fmla="*/ 289 w 371"/>
                <a:gd name="T33" fmla="*/ 350 h 557"/>
                <a:gd name="T34" fmla="*/ 243 w 371"/>
                <a:gd name="T35" fmla="*/ 304 h 557"/>
                <a:gd name="T36" fmla="*/ 284 w 371"/>
                <a:gd name="T37" fmla="*/ 320 h 557"/>
                <a:gd name="T38" fmla="*/ 352 w 371"/>
                <a:gd name="T39" fmla="*/ 332 h 557"/>
                <a:gd name="T40" fmla="*/ 296 w 371"/>
                <a:gd name="T41" fmla="*/ 299 h 557"/>
                <a:gd name="T42" fmla="*/ 271 w 371"/>
                <a:gd name="T43" fmla="*/ 264 h 557"/>
                <a:gd name="T44" fmla="*/ 300 w 371"/>
                <a:gd name="T45" fmla="*/ 261 h 557"/>
                <a:gd name="T46" fmla="*/ 271 w 371"/>
                <a:gd name="T47" fmla="*/ 228 h 557"/>
                <a:gd name="T48" fmla="*/ 262 w 371"/>
                <a:gd name="T49" fmla="*/ 203 h 557"/>
                <a:gd name="T50" fmla="*/ 222 w 371"/>
                <a:gd name="T51" fmla="*/ 149 h 557"/>
                <a:gd name="T52" fmla="*/ 263 w 371"/>
                <a:gd name="T53" fmla="*/ 156 h 557"/>
                <a:gd name="T54" fmla="*/ 200 w 371"/>
                <a:gd name="T55" fmla="*/ 56 h 557"/>
                <a:gd name="T56" fmla="*/ 174 w 371"/>
                <a:gd name="T57" fmla="*/ 44 h 557"/>
                <a:gd name="T58" fmla="*/ 116 w 371"/>
                <a:gd name="T59" fmla="*/ 147 h 557"/>
                <a:gd name="T60" fmla="*/ 140 w 371"/>
                <a:gd name="T61" fmla="*/ 155 h 557"/>
                <a:gd name="T62" fmla="*/ 114 w 371"/>
                <a:gd name="T63" fmla="*/ 199 h 557"/>
                <a:gd name="T64" fmla="*/ 96 w 371"/>
                <a:gd name="T65" fmla="*/ 228 h 557"/>
                <a:gd name="T66" fmla="*/ 63 w 371"/>
                <a:gd name="T67" fmla="*/ 260 h 557"/>
                <a:gd name="T68" fmla="*/ 103 w 371"/>
                <a:gd name="T69" fmla="*/ 260 h 557"/>
                <a:gd name="T70" fmla="*/ 73 w 371"/>
                <a:gd name="T71" fmla="*/ 297 h 557"/>
                <a:gd name="T72" fmla="*/ 21 w 371"/>
                <a:gd name="T73" fmla="*/ 330 h 557"/>
                <a:gd name="T74" fmla="*/ 80 w 371"/>
                <a:gd name="T75" fmla="*/ 323 h 557"/>
                <a:gd name="T76" fmla="*/ 132 w 371"/>
                <a:gd name="T77" fmla="*/ 298 h 557"/>
                <a:gd name="T78" fmla="*/ 90 w 371"/>
                <a:gd name="T79" fmla="*/ 344 h 557"/>
                <a:gd name="T80" fmla="*/ 46 w 371"/>
                <a:gd name="T81" fmla="*/ 369 h 557"/>
                <a:gd name="T82" fmla="*/ 30 w 371"/>
                <a:gd name="T83" fmla="*/ 390 h 557"/>
                <a:gd name="T84" fmla="*/ 26 w 371"/>
                <a:gd name="T85" fmla="*/ 400 h 557"/>
                <a:gd name="T86" fmla="*/ 50 w 371"/>
                <a:gd name="T87" fmla="*/ 410 h 557"/>
                <a:gd name="T88" fmla="*/ 96 w 371"/>
                <a:gd name="T89" fmla="*/ 402 h 557"/>
                <a:gd name="T90" fmla="*/ 133 w 371"/>
                <a:gd name="T91" fmla="*/ 381 h 557"/>
                <a:gd name="T92" fmla="*/ 113 w 371"/>
                <a:gd name="T93" fmla="*/ 419 h 557"/>
                <a:gd name="T94" fmla="*/ 70 w 371"/>
                <a:gd name="T95" fmla="*/ 438 h 557"/>
                <a:gd name="T96" fmla="*/ 41 w 371"/>
                <a:gd name="T97" fmla="*/ 448 h 557"/>
                <a:gd name="T98" fmla="*/ 16 w 371"/>
                <a:gd name="T99" fmla="*/ 451 h 557"/>
                <a:gd name="T100" fmla="*/ 42 w 371"/>
                <a:gd name="T101" fmla="*/ 478 h 557"/>
                <a:gd name="T102" fmla="*/ 92 w 371"/>
                <a:gd name="T103" fmla="*/ 482 h 557"/>
                <a:gd name="T104" fmla="*/ 148 w 371"/>
                <a:gd name="T105" fmla="*/ 467 h 557"/>
                <a:gd name="T106" fmla="*/ 97 w 371"/>
                <a:gd name="T107" fmla="*/ 501 h 557"/>
                <a:gd name="T108" fmla="*/ 19 w 371"/>
                <a:gd name="T109" fmla="*/ 507 h 557"/>
                <a:gd name="T110" fmla="*/ 86 w 371"/>
                <a:gd name="T111" fmla="*/ 526 h 557"/>
                <a:gd name="T112" fmla="*/ 185 w 371"/>
                <a:gd name="T113" fmla="*/ 556 h 5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1"/>
                <a:gd name="T172" fmla="*/ 0 h 557"/>
                <a:gd name="T173" fmla="*/ 371 w 371"/>
                <a:gd name="T174" fmla="*/ 557 h 5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1" h="557">
                  <a:moveTo>
                    <a:pt x="185" y="556"/>
                  </a:moveTo>
                  <a:lnTo>
                    <a:pt x="216" y="556"/>
                  </a:lnTo>
                  <a:lnTo>
                    <a:pt x="214" y="515"/>
                  </a:lnTo>
                  <a:lnTo>
                    <a:pt x="226" y="518"/>
                  </a:lnTo>
                  <a:lnTo>
                    <a:pt x="236" y="521"/>
                  </a:lnTo>
                  <a:lnTo>
                    <a:pt x="247" y="523"/>
                  </a:lnTo>
                  <a:lnTo>
                    <a:pt x="256" y="525"/>
                  </a:lnTo>
                  <a:lnTo>
                    <a:pt x="264" y="526"/>
                  </a:lnTo>
                  <a:lnTo>
                    <a:pt x="273" y="527"/>
                  </a:lnTo>
                  <a:lnTo>
                    <a:pt x="281" y="528"/>
                  </a:lnTo>
                  <a:lnTo>
                    <a:pt x="289" y="528"/>
                  </a:lnTo>
                  <a:lnTo>
                    <a:pt x="296" y="526"/>
                  </a:lnTo>
                  <a:lnTo>
                    <a:pt x="303" y="525"/>
                  </a:lnTo>
                  <a:lnTo>
                    <a:pt x="310" y="524"/>
                  </a:lnTo>
                  <a:lnTo>
                    <a:pt x="318" y="522"/>
                  </a:lnTo>
                  <a:lnTo>
                    <a:pt x="325" y="519"/>
                  </a:lnTo>
                  <a:lnTo>
                    <a:pt x="333" y="516"/>
                  </a:lnTo>
                  <a:lnTo>
                    <a:pt x="342" y="512"/>
                  </a:lnTo>
                  <a:lnTo>
                    <a:pt x="350" y="507"/>
                  </a:lnTo>
                  <a:lnTo>
                    <a:pt x="342" y="507"/>
                  </a:lnTo>
                  <a:lnTo>
                    <a:pt x="334" y="506"/>
                  </a:lnTo>
                  <a:lnTo>
                    <a:pt x="325" y="506"/>
                  </a:lnTo>
                  <a:lnTo>
                    <a:pt x="317" y="506"/>
                  </a:lnTo>
                  <a:lnTo>
                    <a:pt x="308" y="505"/>
                  </a:lnTo>
                  <a:lnTo>
                    <a:pt x="299" y="505"/>
                  </a:lnTo>
                  <a:lnTo>
                    <a:pt x="290" y="503"/>
                  </a:lnTo>
                  <a:lnTo>
                    <a:pt x="281" y="502"/>
                  </a:lnTo>
                  <a:lnTo>
                    <a:pt x="272" y="501"/>
                  </a:lnTo>
                  <a:lnTo>
                    <a:pt x="263" y="498"/>
                  </a:lnTo>
                  <a:lnTo>
                    <a:pt x="253" y="494"/>
                  </a:lnTo>
                  <a:lnTo>
                    <a:pt x="244" y="490"/>
                  </a:lnTo>
                  <a:lnTo>
                    <a:pt x="235" y="485"/>
                  </a:lnTo>
                  <a:lnTo>
                    <a:pt x="226" y="479"/>
                  </a:lnTo>
                  <a:lnTo>
                    <a:pt x="217" y="471"/>
                  </a:lnTo>
                  <a:lnTo>
                    <a:pt x="208" y="462"/>
                  </a:lnTo>
                  <a:lnTo>
                    <a:pt x="214" y="464"/>
                  </a:lnTo>
                  <a:lnTo>
                    <a:pt x="221" y="467"/>
                  </a:lnTo>
                  <a:lnTo>
                    <a:pt x="230" y="471"/>
                  </a:lnTo>
                  <a:lnTo>
                    <a:pt x="239" y="476"/>
                  </a:lnTo>
                  <a:lnTo>
                    <a:pt x="248" y="480"/>
                  </a:lnTo>
                  <a:lnTo>
                    <a:pt x="258" y="484"/>
                  </a:lnTo>
                  <a:lnTo>
                    <a:pt x="266" y="487"/>
                  </a:lnTo>
                  <a:lnTo>
                    <a:pt x="274" y="488"/>
                  </a:lnTo>
                  <a:lnTo>
                    <a:pt x="273" y="485"/>
                  </a:lnTo>
                  <a:lnTo>
                    <a:pt x="274" y="483"/>
                  </a:lnTo>
                  <a:lnTo>
                    <a:pt x="277" y="482"/>
                  </a:lnTo>
                  <a:lnTo>
                    <a:pt x="282" y="482"/>
                  </a:lnTo>
                  <a:lnTo>
                    <a:pt x="286" y="482"/>
                  </a:lnTo>
                  <a:lnTo>
                    <a:pt x="291" y="482"/>
                  </a:lnTo>
                  <a:lnTo>
                    <a:pt x="295" y="482"/>
                  </a:lnTo>
                  <a:lnTo>
                    <a:pt x="298" y="482"/>
                  </a:lnTo>
                  <a:lnTo>
                    <a:pt x="305" y="482"/>
                  </a:lnTo>
                  <a:lnTo>
                    <a:pt x="313" y="481"/>
                  </a:lnTo>
                  <a:lnTo>
                    <a:pt x="320" y="480"/>
                  </a:lnTo>
                  <a:lnTo>
                    <a:pt x="328" y="478"/>
                  </a:lnTo>
                  <a:lnTo>
                    <a:pt x="335" y="476"/>
                  </a:lnTo>
                  <a:lnTo>
                    <a:pt x="342" y="474"/>
                  </a:lnTo>
                  <a:lnTo>
                    <a:pt x="349" y="471"/>
                  </a:lnTo>
                  <a:lnTo>
                    <a:pt x="356" y="467"/>
                  </a:lnTo>
                  <a:lnTo>
                    <a:pt x="351" y="466"/>
                  </a:lnTo>
                  <a:lnTo>
                    <a:pt x="348" y="464"/>
                  </a:lnTo>
                  <a:lnTo>
                    <a:pt x="349" y="460"/>
                  </a:lnTo>
                  <a:lnTo>
                    <a:pt x="351" y="456"/>
                  </a:lnTo>
                  <a:lnTo>
                    <a:pt x="354" y="451"/>
                  </a:lnTo>
                  <a:lnTo>
                    <a:pt x="358" y="445"/>
                  </a:lnTo>
                  <a:lnTo>
                    <a:pt x="361" y="440"/>
                  </a:lnTo>
                  <a:lnTo>
                    <a:pt x="362" y="436"/>
                  </a:lnTo>
                  <a:lnTo>
                    <a:pt x="358" y="438"/>
                  </a:lnTo>
                  <a:lnTo>
                    <a:pt x="354" y="441"/>
                  </a:lnTo>
                  <a:lnTo>
                    <a:pt x="348" y="444"/>
                  </a:lnTo>
                  <a:lnTo>
                    <a:pt x="342" y="446"/>
                  </a:lnTo>
                  <a:lnTo>
                    <a:pt x="335" y="447"/>
                  </a:lnTo>
                  <a:lnTo>
                    <a:pt x="329" y="448"/>
                  </a:lnTo>
                  <a:lnTo>
                    <a:pt x="324" y="448"/>
                  </a:lnTo>
                  <a:lnTo>
                    <a:pt x="320" y="448"/>
                  </a:lnTo>
                  <a:lnTo>
                    <a:pt x="318" y="448"/>
                  </a:lnTo>
                  <a:lnTo>
                    <a:pt x="316" y="448"/>
                  </a:lnTo>
                  <a:lnTo>
                    <a:pt x="314" y="447"/>
                  </a:lnTo>
                  <a:lnTo>
                    <a:pt x="311" y="445"/>
                  </a:lnTo>
                  <a:lnTo>
                    <a:pt x="319" y="437"/>
                  </a:lnTo>
                  <a:lnTo>
                    <a:pt x="309" y="438"/>
                  </a:lnTo>
                  <a:lnTo>
                    <a:pt x="300" y="438"/>
                  </a:lnTo>
                  <a:lnTo>
                    <a:pt x="291" y="438"/>
                  </a:lnTo>
                  <a:lnTo>
                    <a:pt x="283" y="437"/>
                  </a:lnTo>
                  <a:lnTo>
                    <a:pt x="275" y="436"/>
                  </a:lnTo>
                  <a:lnTo>
                    <a:pt x="266" y="433"/>
                  </a:lnTo>
                  <a:lnTo>
                    <a:pt x="257" y="430"/>
                  </a:lnTo>
                  <a:lnTo>
                    <a:pt x="247" y="427"/>
                  </a:lnTo>
                  <a:lnTo>
                    <a:pt x="249" y="424"/>
                  </a:lnTo>
                  <a:lnTo>
                    <a:pt x="253" y="422"/>
                  </a:lnTo>
                  <a:lnTo>
                    <a:pt x="256" y="419"/>
                  </a:lnTo>
                  <a:lnTo>
                    <a:pt x="260" y="417"/>
                  </a:lnTo>
                  <a:lnTo>
                    <a:pt x="256" y="415"/>
                  </a:lnTo>
                  <a:lnTo>
                    <a:pt x="252" y="413"/>
                  </a:lnTo>
                  <a:lnTo>
                    <a:pt x="247" y="410"/>
                  </a:lnTo>
                  <a:lnTo>
                    <a:pt x="243" y="407"/>
                  </a:lnTo>
                  <a:lnTo>
                    <a:pt x="239" y="402"/>
                  </a:lnTo>
                  <a:lnTo>
                    <a:pt x="237" y="396"/>
                  </a:lnTo>
                  <a:lnTo>
                    <a:pt x="236" y="390"/>
                  </a:lnTo>
                  <a:lnTo>
                    <a:pt x="237" y="381"/>
                  </a:lnTo>
                  <a:lnTo>
                    <a:pt x="241" y="383"/>
                  </a:lnTo>
                  <a:lnTo>
                    <a:pt x="245" y="387"/>
                  </a:lnTo>
                  <a:lnTo>
                    <a:pt x="251" y="391"/>
                  </a:lnTo>
                  <a:lnTo>
                    <a:pt x="256" y="395"/>
                  </a:lnTo>
                  <a:lnTo>
                    <a:pt x="262" y="399"/>
                  </a:lnTo>
                  <a:lnTo>
                    <a:pt x="267" y="403"/>
                  </a:lnTo>
                  <a:lnTo>
                    <a:pt x="271" y="405"/>
                  </a:lnTo>
                  <a:lnTo>
                    <a:pt x="275" y="406"/>
                  </a:lnTo>
                  <a:lnTo>
                    <a:pt x="274" y="402"/>
                  </a:lnTo>
                  <a:lnTo>
                    <a:pt x="274" y="399"/>
                  </a:lnTo>
                  <a:lnTo>
                    <a:pt x="273" y="395"/>
                  </a:lnTo>
                  <a:lnTo>
                    <a:pt x="274" y="391"/>
                  </a:lnTo>
                  <a:lnTo>
                    <a:pt x="279" y="396"/>
                  </a:lnTo>
                  <a:lnTo>
                    <a:pt x="287" y="401"/>
                  </a:lnTo>
                  <a:lnTo>
                    <a:pt x="294" y="405"/>
                  </a:lnTo>
                  <a:lnTo>
                    <a:pt x="303" y="407"/>
                  </a:lnTo>
                  <a:lnTo>
                    <a:pt x="312" y="409"/>
                  </a:lnTo>
                  <a:lnTo>
                    <a:pt x="320" y="410"/>
                  </a:lnTo>
                  <a:lnTo>
                    <a:pt x="329" y="411"/>
                  </a:lnTo>
                  <a:lnTo>
                    <a:pt x="337" y="411"/>
                  </a:lnTo>
                  <a:lnTo>
                    <a:pt x="335" y="410"/>
                  </a:lnTo>
                  <a:lnTo>
                    <a:pt x="333" y="408"/>
                  </a:lnTo>
                  <a:lnTo>
                    <a:pt x="332" y="406"/>
                  </a:lnTo>
                  <a:lnTo>
                    <a:pt x="331" y="405"/>
                  </a:lnTo>
                  <a:lnTo>
                    <a:pt x="335" y="403"/>
                  </a:lnTo>
                  <a:lnTo>
                    <a:pt x="340" y="401"/>
                  </a:lnTo>
                  <a:lnTo>
                    <a:pt x="344" y="400"/>
                  </a:lnTo>
                  <a:lnTo>
                    <a:pt x="350" y="399"/>
                  </a:lnTo>
                  <a:lnTo>
                    <a:pt x="355" y="399"/>
                  </a:lnTo>
                  <a:lnTo>
                    <a:pt x="360" y="398"/>
                  </a:lnTo>
                  <a:lnTo>
                    <a:pt x="365" y="398"/>
                  </a:lnTo>
                  <a:lnTo>
                    <a:pt x="370" y="398"/>
                  </a:lnTo>
                  <a:lnTo>
                    <a:pt x="366" y="398"/>
                  </a:lnTo>
                  <a:lnTo>
                    <a:pt x="358" y="396"/>
                  </a:lnTo>
                  <a:lnTo>
                    <a:pt x="350" y="394"/>
                  </a:lnTo>
                  <a:lnTo>
                    <a:pt x="339" y="390"/>
                  </a:lnTo>
                  <a:lnTo>
                    <a:pt x="329" y="386"/>
                  </a:lnTo>
                  <a:lnTo>
                    <a:pt x="320" y="382"/>
                  </a:lnTo>
                  <a:lnTo>
                    <a:pt x="311" y="377"/>
                  </a:lnTo>
                  <a:lnTo>
                    <a:pt x="305" y="373"/>
                  </a:lnTo>
                  <a:lnTo>
                    <a:pt x="308" y="373"/>
                  </a:lnTo>
                  <a:lnTo>
                    <a:pt x="312" y="372"/>
                  </a:lnTo>
                  <a:lnTo>
                    <a:pt x="316" y="372"/>
                  </a:lnTo>
                  <a:lnTo>
                    <a:pt x="320" y="371"/>
                  </a:lnTo>
                  <a:lnTo>
                    <a:pt x="324" y="369"/>
                  </a:lnTo>
                  <a:lnTo>
                    <a:pt x="327" y="368"/>
                  </a:lnTo>
                  <a:lnTo>
                    <a:pt x="331" y="367"/>
                  </a:lnTo>
                  <a:lnTo>
                    <a:pt x="333" y="365"/>
                  </a:lnTo>
                  <a:lnTo>
                    <a:pt x="325" y="365"/>
                  </a:lnTo>
                  <a:lnTo>
                    <a:pt x="316" y="363"/>
                  </a:lnTo>
                  <a:lnTo>
                    <a:pt x="306" y="359"/>
                  </a:lnTo>
                  <a:lnTo>
                    <a:pt x="297" y="355"/>
                  </a:lnTo>
                  <a:lnTo>
                    <a:pt x="289" y="350"/>
                  </a:lnTo>
                  <a:lnTo>
                    <a:pt x="280" y="344"/>
                  </a:lnTo>
                  <a:lnTo>
                    <a:pt x="273" y="338"/>
                  </a:lnTo>
                  <a:lnTo>
                    <a:pt x="266" y="332"/>
                  </a:lnTo>
                  <a:lnTo>
                    <a:pt x="263" y="329"/>
                  </a:lnTo>
                  <a:lnTo>
                    <a:pt x="259" y="325"/>
                  </a:lnTo>
                  <a:lnTo>
                    <a:pt x="255" y="320"/>
                  </a:lnTo>
                  <a:lnTo>
                    <a:pt x="251" y="315"/>
                  </a:lnTo>
                  <a:lnTo>
                    <a:pt x="247" y="310"/>
                  </a:lnTo>
                  <a:lnTo>
                    <a:pt x="243" y="304"/>
                  </a:lnTo>
                  <a:lnTo>
                    <a:pt x="238" y="298"/>
                  </a:lnTo>
                  <a:lnTo>
                    <a:pt x="235" y="291"/>
                  </a:lnTo>
                  <a:lnTo>
                    <a:pt x="243" y="296"/>
                  </a:lnTo>
                  <a:lnTo>
                    <a:pt x="251" y="302"/>
                  </a:lnTo>
                  <a:lnTo>
                    <a:pt x="259" y="306"/>
                  </a:lnTo>
                  <a:lnTo>
                    <a:pt x="266" y="310"/>
                  </a:lnTo>
                  <a:lnTo>
                    <a:pt x="272" y="314"/>
                  </a:lnTo>
                  <a:lnTo>
                    <a:pt x="278" y="317"/>
                  </a:lnTo>
                  <a:lnTo>
                    <a:pt x="284" y="320"/>
                  </a:lnTo>
                  <a:lnTo>
                    <a:pt x="290" y="323"/>
                  </a:lnTo>
                  <a:lnTo>
                    <a:pt x="296" y="325"/>
                  </a:lnTo>
                  <a:lnTo>
                    <a:pt x="302" y="327"/>
                  </a:lnTo>
                  <a:lnTo>
                    <a:pt x="309" y="329"/>
                  </a:lnTo>
                  <a:lnTo>
                    <a:pt x="316" y="330"/>
                  </a:lnTo>
                  <a:lnTo>
                    <a:pt x="324" y="331"/>
                  </a:lnTo>
                  <a:lnTo>
                    <a:pt x="333" y="331"/>
                  </a:lnTo>
                  <a:lnTo>
                    <a:pt x="342" y="332"/>
                  </a:lnTo>
                  <a:lnTo>
                    <a:pt x="352" y="332"/>
                  </a:lnTo>
                  <a:lnTo>
                    <a:pt x="349" y="330"/>
                  </a:lnTo>
                  <a:lnTo>
                    <a:pt x="343" y="327"/>
                  </a:lnTo>
                  <a:lnTo>
                    <a:pt x="336" y="323"/>
                  </a:lnTo>
                  <a:lnTo>
                    <a:pt x="327" y="319"/>
                  </a:lnTo>
                  <a:lnTo>
                    <a:pt x="319" y="315"/>
                  </a:lnTo>
                  <a:lnTo>
                    <a:pt x="310" y="310"/>
                  </a:lnTo>
                  <a:lnTo>
                    <a:pt x="303" y="305"/>
                  </a:lnTo>
                  <a:lnTo>
                    <a:pt x="298" y="301"/>
                  </a:lnTo>
                  <a:lnTo>
                    <a:pt x="296" y="299"/>
                  </a:lnTo>
                  <a:lnTo>
                    <a:pt x="297" y="297"/>
                  </a:lnTo>
                  <a:lnTo>
                    <a:pt x="300" y="295"/>
                  </a:lnTo>
                  <a:lnTo>
                    <a:pt x="305" y="295"/>
                  </a:lnTo>
                  <a:lnTo>
                    <a:pt x="300" y="291"/>
                  </a:lnTo>
                  <a:lnTo>
                    <a:pt x="295" y="286"/>
                  </a:lnTo>
                  <a:lnTo>
                    <a:pt x="289" y="280"/>
                  </a:lnTo>
                  <a:lnTo>
                    <a:pt x="282" y="275"/>
                  </a:lnTo>
                  <a:lnTo>
                    <a:pt x="277" y="269"/>
                  </a:lnTo>
                  <a:lnTo>
                    <a:pt x="271" y="264"/>
                  </a:lnTo>
                  <a:lnTo>
                    <a:pt x="267" y="260"/>
                  </a:lnTo>
                  <a:lnTo>
                    <a:pt x="263" y="256"/>
                  </a:lnTo>
                  <a:lnTo>
                    <a:pt x="266" y="256"/>
                  </a:lnTo>
                  <a:lnTo>
                    <a:pt x="269" y="257"/>
                  </a:lnTo>
                  <a:lnTo>
                    <a:pt x="274" y="257"/>
                  </a:lnTo>
                  <a:lnTo>
                    <a:pt x="279" y="258"/>
                  </a:lnTo>
                  <a:lnTo>
                    <a:pt x="286" y="260"/>
                  </a:lnTo>
                  <a:lnTo>
                    <a:pt x="292" y="261"/>
                  </a:lnTo>
                  <a:lnTo>
                    <a:pt x="300" y="261"/>
                  </a:lnTo>
                  <a:lnTo>
                    <a:pt x="306" y="260"/>
                  </a:lnTo>
                  <a:lnTo>
                    <a:pt x="305" y="258"/>
                  </a:lnTo>
                  <a:lnTo>
                    <a:pt x="301" y="256"/>
                  </a:lnTo>
                  <a:lnTo>
                    <a:pt x="296" y="253"/>
                  </a:lnTo>
                  <a:lnTo>
                    <a:pt x="290" y="248"/>
                  </a:lnTo>
                  <a:lnTo>
                    <a:pt x="284" y="243"/>
                  </a:lnTo>
                  <a:lnTo>
                    <a:pt x="278" y="238"/>
                  </a:lnTo>
                  <a:lnTo>
                    <a:pt x="274" y="233"/>
                  </a:lnTo>
                  <a:lnTo>
                    <a:pt x="271" y="228"/>
                  </a:lnTo>
                  <a:lnTo>
                    <a:pt x="274" y="228"/>
                  </a:lnTo>
                  <a:lnTo>
                    <a:pt x="276" y="227"/>
                  </a:lnTo>
                  <a:lnTo>
                    <a:pt x="278" y="227"/>
                  </a:lnTo>
                  <a:lnTo>
                    <a:pt x="280" y="226"/>
                  </a:lnTo>
                  <a:lnTo>
                    <a:pt x="282" y="226"/>
                  </a:lnTo>
                  <a:lnTo>
                    <a:pt x="285" y="225"/>
                  </a:lnTo>
                  <a:lnTo>
                    <a:pt x="289" y="224"/>
                  </a:lnTo>
                  <a:lnTo>
                    <a:pt x="293" y="223"/>
                  </a:lnTo>
                  <a:lnTo>
                    <a:pt x="262" y="203"/>
                  </a:lnTo>
                  <a:lnTo>
                    <a:pt x="256" y="199"/>
                  </a:lnTo>
                  <a:lnTo>
                    <a:pt x="248" y="193"/>
                  </a:lnTo>
                  <a:lnTo>
                    <a:pt x="240" y="185"/>
                  </a:lnTo>
                  <a:lnTo>
                    <a:pt x="232" y="176"/>
                  </a:lnTo>
                  <a:lnTo>
                    <a:pt x="224" y="167"/>
                  </a:lnTo>
                  <a:lnTo>
                    <a:pt x="218" y="158"/>
                  </a:lnTo>
                  <a:lnTo>
                    <a:pt x="215" y="149"/>
                  </a:lnTo>
                  <a:lnTo>
                    <a:pt x="216" y="141"/>
                  </a:lnTo>
                  <a:lnTo>
                    <a:pt x="222" y="149"/>
                  </a:lnTo>
                  <a:lnTo>
                    <a:pt x="230" y="155"/>
                  </a:lnTo>
                  <a:lnTo>
                    <a:pt x="237" y="160"/>
                  </a:lnTo>
                  <a:lnTo>
                    <a:pt x="244" y="165"/>
                  </a:lnTo>
                  <a:lnTo>
                    <a:pt x="252" y="168"/>
                  </a:lnTo>
                  <a:lnTo>
                    <a:pt x="261" y="170"/>
                  </a:lnTo>
                  <a:lnTo>
                    <a:pt x="270" y="172"/>
                  </a:lnTo>
                  <a:lnTo>
                    <a:pt x="280" y="173"/>
                  </a:lnTo>
                  <a:lnTo>
                    <a:pt x="271" y="165"/>
                  </a:lnTo>
                  <a:lnTo>
                    <a:pt x="263" y="156"/>
                  </a:lnTo>
                  <a:lnTo>
                    <a:pt x="255" y="147"/>
                  </a:lnTo>
                  <a:lnTo>
                    <a:pt x="247" y="136"/>
                  </a:lnTo>
                  <a:lnTo>
                    <a:pt x="239" y="126"/>
                  </a:lnTo>
                  <a:lnTo>
                    <a:pt x="231" y="115"/>
                  </a:lnTo>
                  <a:lnTo>
                    <a:pt x="224" y="104"/>
                  </a:lnTo>
                  <a:lnTo>
                    <a:pt x="217" y="92"/>
                  </a:lnTo>
                  <a:lnTo>
                    <a:pt x="211" y="80"/>
                  </a:lnTo>
                  <a:lnTo>
                    <a:pt x="205" y="68"/>
                  </a:lnTo>
                  <a:lnTo>
                    <a:pt x="200" y="56"/>
                  </a:lnTo>
                  <a:lnTo>
                    <a:pt x="195" y="44"/>
                  </a:lnTo>
                  <a:lnTo>
                    <a:pt x="191" y="33"/>
                  </a:lnTo>
                  <a:lnTo>
                    <a:pt x="189" y="21"/>
                  </a:lnTo>
                  <a:lnTo>
                    <a:pt x="186" y="10"/>
                  </a:lnTo>
                  <a:lnTo>
                    <a:pt x="185" y="0"/>
                  </a:lnTo>
                  <a:lnTo>
                    <a:pt x="183" y="10"/>
                  </a:lnTo>
                  <a:lnTo>
                    <a:pt x="181" y="21"/>
                  </a:lnTo>
                  <a:lnTo>
                    <a:pt x="178" y="33"/>
                  </a:lnTo>
                  <a:lnTo>
                    <a:pt x="174" y="44"/>
                  </a:lnTo>
                  <a:lnTo>
                    <a:pt x="170" y="56"/>
                  </a:lnTo>
                  <a:lnTo>
                    <a:pt x="165" y="68"/>
                  </a:lnTo>
                  <a:lnTo>
                    <a:pt x="159" y="80"/>
                  </a:lnTo>
                  <a:lnTo>
                    <a:pt x="153" y="92"/>
                  </a:lnTo>
                  <a:lnTo>
                    <a:pt x="146" y="104"/>
                  </a:lnTo>
                  <a:lnTo>
                    <a:pt x="139" y="115"/>
                  </a:lnTo>
                  <a:lnTo>
                    <a:pt x="132" y="126"/>
                  </a:lnTo>
                  <a:lnTo>
                    <a:pt x="124" y="136"/>
                  </a:lnTo>
                  <a:lnTo>
                    <a:pt x="116" y="147"/>
                  </a:lnTo>
                  <a:lnTo>
                    <a:pt x="107" y="156"/>
                  </a:lnTo>
                  <a:lnTo>
                    <a:pt x="99" y="165"/>
                  </a:lnTo>
                  <a:lnTo>
                    <a:pt x="91" y="173"/>
                  </a:lnTo>
                  <a:lnTo>
                    <a:pt x="100" y="172"/>
                  </a:lnTo>
                  <a:lnTo>
                    <a:pt x="109" y="170"/>
                  </a:lnTo>
                  <a:lnTo>
                    <a:pt x="118" y="168"/>
                  </a:lnTo>
                  <a:lnTo>
                    <a:pt x="126" y="165"/>
                  </a:lnTo>
                  <a:lnTo>
                    <a:pt x="133" y="160"/>
                  </a:lnTo>
                  <a:lnTo>
                    <a:pt x="140" y="155"/>
                  </a:lnTo>
                  <a:lnTo>
                    <a:pt x="147" y="149"/>
                  </a:lnTo>
                  <a:lnTo>
                    <a:pt x="153" y="141"/>
                  </a:lnTo>
                  <a:lnTo>
                    <a:pt x="155" y="149"/>
                  </a:lnTo>
                  <a:lnTo>
                    <a:pt x="152" y="158"/>
                  </a:lnTo>
                  <a:lnTo>
                    <a:pt x="146" y="167"/>
                  </a:lnTo>
                  <a:lnTo>
                    <a:pt x="138" y="176"/>
                  </a:lnTo>
                  <a:lnTo>
                    <a:pt x="130" y="185"/>
                  </a:lnTo>
                  <a:lnTo>
                    <a:pt x="121" y="193"/>
                  </a:lnTo>
                  <a:lnTo>
                    <a:pt x="114" y="199"/>
                  </a:lnTo>
                  <a:lnTo>
                    <a:pt x="108" y="203"/>
                  </a:lnTo>
                  <a:lnTo>
                    <a:pt x="76" y="223"/>
                  </a:lnTo>
                  <a:lnTo>
                    <a:pt x="81" y="224"/>
                  </a:lnTo>
                  <a:lnTo>
                    <a:pt x="84" y="225"/>
                  </a:lnTo>
                  <a:lnTo>
                    <a:pt x="87" y="226"/>
                  </a:lnTo>
                  <a:lnTo>
                    <a:pt x="90" y="226"/>
                  </a:lnTo>
                  <a:lnTo>
                    <a:pt x="92" y="227"/>
                  </a:lnTo>
                  <a:lnTo>
                    <a:pt x="94" y="227"/>
                  </a:lnTo>
                  <a:lnTo>
                    <a:pt x="96" y="228"/>
                  </a:lnTo>
                  <a:lnTo>
                    <a:pt x="99" y="228"/>
                  </a:lnTo>
                  <a:lnTo>
                    <a:pt x="96" y="233"/>
                  </a:lnTo>
                  <a:lnTo>
                    <a:pt x="92" y="238"/>
                  </a:lnTo>
                  <a:lnTo>
                    <a:pt x="86" y="243"/>
                  </a:lnTo>
                  <a:lnTo>
                    <a:pt x="80" y="248"/>
                  </a:lnTo>
                  <a:lnTo>
                    <a:pt x="73" y="253"/>
                  </a:lnTo>
                  <a:lnTo>
                    <a:pt x="68" y="256"/>
                  </a:lnTo>
                  <a:lnTo>
                    <a:pt x="64" y="258"/>
                  </a:lnTo>
                  <a:lnTo>
                    <a:pt x="63" y="260"/>
                  </a:lnTo>
                  <a:lnTo>
                    <a:pt x="70" y="261"/>
                  </a:lnTo>
                  <a:lnTo>
                    <a:pt x="77" y="261"/>
                  </a:lnTo>
                  <a:lnTo>
                    <a:pt x="84" y="260"/>
                  </a:lnTo>
                  <a:lnTo>
                    <a:pt x="90" y="258"/>
                  </a:lnTo>
                  <a:lnTo>
                    <a:pt x="96" y="257"/>
                  </a:lnTo>
                  <a:lnTo>
                    <a:pt x="100" y="257"/>
                  </a:lnTo>
                  <a:lnTo>
                    <a:pt x="105" y="256"/>
                  </a:lnTo>
                  <a:lnTo>
                    <a:pt x="107" y="256"/>
                  </a:lnTo>
                  <a:lnTo>
                    <a:pt x="103" y="260"/>
                  </a:lnTo>
                  <a:lnTo>
                    <a:pt x="99" y="264"/>
                  </a:lnTo>
                  <a:lnTo>
                    <a:pt x="94" y="269"/>
                  </a:lnTo>
                  <a:lnTo>
                    <a:pt x="87" y="275"/>
                  </a:lnTo>
                  <a:lnTo>
                    <a:pt x="82" y="280"/>
                  </a:lnTo>
                  <a:lnTo>
                    <a:pt x="75" y="286"/>
                  </a:lnTo>
                  <a:lnTo>
                    <a:pt x="70" y="291"/>
                  </a:lnTo>
                  <a:lnTo>
                    <a:pt x="65" y="295"/>
                  </a:lnTo>
                  <a:lnTo>
                    <a:pt x="70" y="295"/>
                  </a:lnTo>
                  <a:lnTo>
                    <a:pt x="73" y="297"/>
                  </a:lnTo>
                  <a:lnTo>
                    <a:pt x="73" y="299"/>
                  </a:lnTo>
                  <a:lnTo>
                    <a:pt x="72" y="301"/>
                  </a:lnTo>
                  <a:lnTo>
                    <a:pt x="67" y="305"/>
                  </a:lnTo>
                  <a:lnTo>
                    <a:pt x="60" y="310"/>
                  </a:lnTo>
                  <a:lnTo>
                    <a:pt x="51" y="315"/>
                  </a:lnTo>
                  <a:lnTo>
                    <a:pt x="43" y="319"/>
                  </a:lnTo>
                  <a:lnTo>
                    <a:pt x="34" y="323"/>
                  </a:lnTo>
                  <a:lnTo>
                    <a:pt x="27" y="327"/>
                  </a:lnTo>
                  <a:lnTo>
                    <a:pt x="21" y="330"/>
                  </a:lnTo>
                  <a:lnTo>
                    <a:pt x="17" y="332"/>
                  </a:lnTo>
                  <a:lnTo>
                    <a:pt x="27" y="332"/>
                  </a:lnTo>
                  <a:lnTo>
                    <a:pt x="37" y="331"/>
                  </a:lnTo>
                  <a:lnTo>
                    <a:pt x="46" y="331"/>
                  </a:lnTo>
                  <a:lnTo>
                    <a:pt x="53" y="330"/>
                  </a:lnTo>
                  <a:lnTo>
                    <a:pt x="61" y="329"/>
                  </a:lnTo>
                  <a:lnTo>
                    <a:pt x="67" y="327"/>
                  </a:lnTo>
                  <a:lnTo>
                    <a:pt x="73" y="325"/>
                  </a:lnTo>
                  <a:lnTo>
                    <a:pt x="80" y="323"/>
                  </a:lnTo>
                  <a:lnTo>
                    <a:pt x="86" y="320"/>
                  </a:lnTo>
                  <a:lnTo>
                    <a:pt x="92" y="317"/>
                  </a:lnTo>
                  <a:lnTo>
                    <a:pt x="98" y="314"/>
                  </a:lnTo>
                  <a:lnTo>
                    <a:pt x="104" y="310"/>
                  </a:lnTo>
                  <a:lnTo>
                    <a:pt x="111" y="306"/>
                  </a:lnTo>
                  <a:lnTo>
                    <a:pt x="118" y="302"/>
                  </a:lnTo>
                  <a:lnTo>
                    <a:pt x="126" y="296"/>
                  </a:lnTo>
                  <a:lnTo>
                    <a:pt x="135" y="291"/>
                  </a:lnTo>
                  <a:lnTo>
                    <a:pt x="132" y="298"/>
                  </a:lnTo>
                  <a:lnTo>
                    <a:pt x="128" y="304"/>
                  </a:lnTo>
                  <a:lnTo>
                    <a:pt x="124" y="310"/>
                  </a:lnTo>
                  <a:lnTo>
                    <a:pt x="119" y="315"/>
                  </a:lnTo>
                  <a:lnTo>
                    <a:pt x="115" y="320"/>
                  </a:lnTo>
                  <a:lnTo>
                    <a:pt x="111" y="325"/>
                  </a:lnTo>
                  <a:lnTo>
                    <a:pt x="107" y="329"/>
                  </a:lnTo>
                  <a:lnTo>
                    <a:pt x="103" y="332"/>
                  </a:lnTo>
                  <a:lnTo>
                    <a:pt x="97" y="338"/>
                  </a:lnTo>
                  <a:lnTo>
                    <a:pt x="90" y="344"/>
                  </a:lnTo>
                  <a:lnTo>
                    <a:pt x="82" y="350"/>
                  </a:lnTo>
                  <a:lnTo>
                    <a:pt x="73" y="355"/>
                  </a:lnTo>
                  <a:lnTo>
                    <a:pt x="64" y="359"/>
                  </a:lnTo>
                  <a:lnTo>
                    <a:pt x="54" y="363"/>
                  </a:lnTo>
                  <a:lnTo>
                    <a:pt x="45" y="365"/>
                  </a:lnTo>
                  <a:lnTo>
                    <a:pt x="37" y="365"/>
                  </a:lnTo>
                  <a:lnTo>
                    <a:pt x="40" y="367"/>
                  </a:lnTo>
                  <a:lnTo>
                    <a:pt x="42" y="368"/>
                  </a:lnTo>
                  <a:lnTo>
                    <a:pt x="46" y="369"/>
                  </a:lnTo>
                  <a:lnTo>
                    <a:pt x="50" y="371"/>
                  </a:lnTo>
                  <a:lnTo>
                    <a:pt x="53" y="372"/>
                  </a:lnTo>
                  <a:lnTo>
                    <a:pt x="57" y="372"/>
                  </a:lnTo>
                  <a:lnTo>
                    <a:pt x="61" y="373"/>
                  </a:lnTo>
                  <a:lnTo>
                    <a:pt x="65" y="373"/>
                  </a:lnTo>
                  <a:lnTo>
                    <a:pt x="59" y="377"/>
                  </a:lnTo>
                  <a:lnTo>
                    <a:pt x="50" y="382"/>
                  </a:lnTo>
                  <a:lnTo>
                    <a:pt x="41" y="386"/>
                  </a:lnTo>
                  <a:lnTo>
                    <a:pt x="30" y="390"/>
                  </a:lnTo>
                  <a:lnTo>
                    <a:pt x="21" y="394"/>
                  </a:lnTo>
                  <a:lnTo>
                    <a:pt x="11" y="396"/>
                  </a:lnTo>
                  <a:lnTo>
                    <a:pt x="4" y="398"/>
                  </a:lnTo>
                  <a:lnTo>
                    <a:pt x="0" y="398"/>
                  </a:lnTo>
                  <a:lnTo>
                    <a:pt x="4" y="398"/>
                  </a:lnTo>
                  <a:lnTo>
                    <a:pt x="10" y="398"/>
                  </a:lnTo>
                  <a:lnTo>
                    <a:pt x="15" y="399"/>
                  </a:lnTo>
                  <a:lnTo>
                    <a:pt x="21" y="399"/>
                  </a:lnTo>
                  <a:lnTo>
                    <a:pt x="26" y="400"/>
                  </a:lnTo>
                  <a:lnTo>
                    <a:pt x="30" y="401"/>
                  </a:lnTo>
                  <a:lnTo>
                    <a:pt x="35" y="403"/>
                  </a:lnTo>
                  <a:lnTo>
                    <a:pt x="39" y="405"/>
                  </a:lnTo>
                  <a:lnTo>
                    <a:pt x="38" y="406"/>
                  </a:lnTo>
                  <a:lnTo>
                    <a:pt x="37" y="408"/>
                  </a:lnTo>
                  <a:lnTo>
                    <a:pt x="35" y="410"/>
                  </a:lnTo>
                  <a:lnTo>
                    <a:pt x="33" y="411"/>
                  </a:lnTo>
                  <a:lnTo>
                    <a:pt x="42" y="411"/>
                  </a:lnTo>
                  <a:lnTo>
                    <a:pt x="50" y="410"/>
                  </a:lnTo>
                  <a:lnTo>
                    <a:pt x="59" y="409"/>
                  </a:lnTo>
                  <a:lnTo>
                    <a:pt x="68" y="407"/>
                  </a:lnTo>
                  <a:lnTo>
                    <a:pt x="76" y="405"/>
                  </a:lnTo>
                  <a:lnTo>
                    <a:pt x="84" y="401"/>
                  </a:lnTo>
                  <a:lnTo>
                    <a:pt x="91" y="396"/>
                  </a:lnTo>
                  <a:lnTo>
                    <a:pt x="96" y="391"/>
                  </a:lnTo>
                  <a:lnTo>
                    <a:pt x="97" y="395"/>
                  </a:lnTo>
                  <a:lnTo>
                    <a:pt x="96" y="399"/>
                  </a:lnTo>
                  <a:lnTo>
                    <a:pt x="96" y="402"/>
                  </a:lnTo>
                  <a:lnTo>
                    <a:pt x="95" y="406"/>
                  </a:lnTo>
                  <a:lnTo>
                    <a:pt x="98" y="405"/>
                  </a:lnTo>
                  <a:lnTo>
                    <a:pt x="103" y="403"/>
                  </a:lnTo>
                  <a:lnTo>
                    <a:pt x="108" y="399"/>
                  </a:lnTo>
                  <a:lnTo>
                    <a:pt x="114" y="395"/>
                  </a:lnTo>
                  <a:lnTo>
                    <a:pt x="119" y="391"/>
                  </a:lnTo>
                  <a:lnTo>
                    <a:pt x="125" y="387"/>
                  </a:lnTo>
                  <a:lnTo>
                    <a:pt x="129" y="383"/>
                  </a:lnTo>
                  <a:lnTo>
                    <a:pt x="133" y="381"/>
                  </a:lnTo>
                  <a:lnTo>
                    <a:pt x="134" y="390"/>
                  </a:lnTo>
                  <a:lnTo>
                    <a:pt x="134" y="396"/>
                  </a:lnTo>
                  <a:lnTo>
                    <a:pt x="131" y="402"/>
                  </a:lnTo>
                  <a:lnTo>
                    <a:pt x="128" y="407"/>
                  </a:lnTo>
                  <a:lnTo>
                    <a:pt x="123" y="410"/>
                  </a:lnTo>
                  <a:lnTo>
                    <a:pt x="118" y="413"/>
                  </a:lnTo>
                  <a:lnTo>
                    <a:pt x="114" y="415"/>
                  </a:lnTo>
                  <a:lnTo>
                    <a:pt x="110" y="417"/>
                  </a:lnTo>
                  <a:lnTo>
                    <a:pt x="113" y="419"/>
                  </a:lnTo>
                  <a:lnTo>
                    <a:pt x="117" y="422"/>
                  </a:lnTo>
                  <a:lnTo>
                    <a:pt x="120" y="424"/>
                  </a:lnTo>
                  <a:lnTo>
                    <a:pt x="124" y="427"/>
                  </a:lnTo>
                  <a:lnTo>
                    <a:pt x="113" y="430"/>
                  </a:lnTo>
                  <a:lnTo>
                    <a:pt x="103" y="433"/>
                  </a:lnTo>
                  <a:lnTo>
                    <a:pt x="95" y="436"/>
                  </a:lnTo>
                  <a:lnTo>
                    <a:pt x="87" y="437"/>
                  </a:lnTo>
                  <a:lnTo>
                    <a:pt x="78" y="438"/>
                  </a:lnTo>
                  <a:lnTo>
                    <a:pt x="70" y="438"/>
                  </a:lnTo>
                  <a:lnTo>
                    <a:pt x="61" y="438"/>
                  </a:lnTo>
                  <a:lnTo>
                    <a:pt x="52" y="437"/>
                  </a:lnTo>
                  <a:lnTo>
                    <a:pt x="59" y="445"/>
                  </a:lnTo>
                  <a:lnTo>
                    <a:pt x="56" y="447"/>
                  </a:lnTo>
                  <a:lnTo>
                    <a:pt x="54" y="448"/>
                  </a:lnTo>
                  <a:lnTo>
                    <a:pt x="53" y="448"/>
                  </a:lnTo>
                  <a:lnTo>
                    <a:pt x="50" y="448"/>
                  </a:lnTo>
                  <a:lnTo>
                    <a:pt x="46" y="448"/>
                  </a:lnTo>
                  <a:lnTo>
                    <a:pt x="41" y="448"/>
                  </a:lnTo>
                  <a:lnTo>
                    <a:pt x="35" y="447"/>
                  </a:lnTo>
                  <a:lnTo>
                    <a:pt x="29" y="446"/>
                  </a:lnTo>
                  <a:lnTo>
                    <a:pt x="22" y="444"/>
                  </a:lnTo>
                  <a:lnTo>
                    <a:pt x="17" y="441"/>
                  </a:lnTo>
                  <a:lnTo>
                    <a:pt x="12" y="438"/>
                  </a:lnTo>
                  <a:lnTo>
                    <a:pt x="8" y="436"/>
                  </a:lnTo>
                  <a:lnTo>
                    <a:pt x="10" y="440"/>
                  </a:lnTo>
                  <a:lnTo>
                    <a:pt x="12" y="445"/>
                  </a:lnTo>
                  <a:lnTo>
                    <a:pt x="16" y="451"/>
                  </a:lnTo>
                  <a:lnTo>
                    <a:pt x="19" y="456"/>
                  </a:lnTo>
                  <a:lnTo>
                    <a:pt x="21" y="460"/>
                  </a:lnTo>
                  <a:lnTo>
                    <a:pt x="22" y="464"/>
                  </a:lnTo>
                  <a:lnTo>
                    <a:pt x="19" y="466"/>
                  </a:lnTo>
                  <a:lnTo>
                    <a:pt x="14" y="467"/>
                  </a:lnTo>
                  <a:lnTo>
                    <a:pt x="21" y="471"/>
                  </a:lnTo>
                  <a:lnTo>
                    <a:pt x="28" y="474"/>
                  </a:lnTo>
                  <a:lnTo>
                    <a:pt x="35" y="476"/>
                  </a:lnTo>
                  <a:lnTo>
                    <a:pt x="42" y="478"/>
                  </a:lnTo>
                  <a:lnTo>
                    <a:pt x="49" y="480"/>
                  </a:lnTo>
                  <a:lnTo>
                    <a:pt x="57" y="481"/>
                  </a:lnTo>
                  <a:lnTo>
                    <a:pt x="64" y="482"/>
                  </a:lnTo>
                  <a:lnTo>
                    <a:pt x="72" y="482"/>
                  </a:lnTo>
                  <a:lnTo>
                    <a:pt x="75" y="482"/>
                  </a:lnTo>
                  <a:lnTo>
                    <a:pt x="79" y="482"/>
                  </a:lnTo>
                  <a:lnTo>
                    <a:pt x="83" y="482"/>
                  </a:lnTo>
                  <a:lnTo>
                    <a:pt x="88" y="482"/>
                  </a:lnTo>
                  <a:lnTo>
                    <a:pt x="92" y="482"/>
                  </a:lnTo>
                  <a:lnTo>
                    <a:pt x="96" y="483"/>
                  </a:lnTo>
                  <a:lnTo>
                    <a:pt x="98" y="485"/>
                  </a:lnTo>
                  <a:lnTo>
                    <a:pt x="96" y="488"/>
                  </a:lnTo>
                  <a:lnTo>
                    <a:pt x="104" y="487"/>
                  </a:lnTo>
                  <a:lnTo>
                    <a:pt x="112" y="484"/>
                  </a:lnTo>
                  <a:lnTo>
                    <a:pt x="121" y="480"/>
                  </a:lnTo>
                  <a:lnTo>
                    <a:pt x="130" y="476"/>
                  </a:lnTo>
                  <a:lnTo>
                    <a:pt x="140" y="471"/>
                  </a:lnTo>
                  <a:lnTo>
                    <a:pt x="148" y="467"/>
                  </a:lnTo>
                  <a:lnTo>
                    <a:pt x="156" y="464"/>
                  </a:lnTo>
                  <a:lnTo>
                    <a:pt x="162" y="462"/>
                  </a:lnTo>
                  <a:lnTo>
                    <a:pt x="153" y="471"/>
                  </a:lnTo>
                  <a:lnTo>
                    <a:pt x="144" y="479"/>
                  </a:lnTo>
                  <a:lnTo>
                    <a:pt x="135" y="485"/>
                  </a:lnTo>
                  <a:lnTo>
                    <a:pt x="125" y="490"/>
                  </a:lnTo>
                  <a:lnTo>
                    <a:pt x="116" y="494"/>
                  </a:lnTo>
                  <a:lnTo>
                    <a:pt x="107" y="498"/>
                  </a:lnTo>
                  <a:lnTo>
                    <a:pt x="97" y="501"/>
                  </a:lnTo>
                  <a:lnTo>
                    <a:pt x="88" y="502"/>
                  </a:lnTo>
                  <a:lnTo>
                    <a:pt x="79" y="503"/>
                  </a:lnTo>
                  <a:lnTo>
                    <a:pt x="69" y="505"/>
                  </a:lnTo>
                  <a:lnTo>
                    <a:pt x="61" y="505"/>
                  </a:lnTo>
                  <a:lnTo>
                    <a:pt x="52" y="506"/>
                  </a:lnTo>
                  <a:lnTo>
                    <a:pt x="43" y="506"/>
                  </a:lnTo>
                  <a:lnTo>
                    <a:pt x="35" y="506"/>
                  </a:lnTo>
                  <a:lnTo>
                    <a:pt x="27" y="507"/>
                  </a:lnTo>
                  <a:lnTo>
                    <a:pt x="19" y="507"/>
                  </a:lnTo>
                  <a:lnTo>
                    <a:pt x="26" y="511"/>
                  </a:lnTo>
                  <a:lnTo>
                    <a:pt x="33" y="514"/>
                  </a:lnTo>
                  <a:lnTo>
                    <a:pt x="40" y="517"/>
                  </a:lnTo>
                  <a:lnTo>
                    <a:pt x="47" y="520"/>
                  </a:lnTo>
                  <a:lnTo>
                    <a:pt x="54" y="522"/>
                  </a:lnTo>
                  <a:lnTo>
                    <a:pt x="62" y="524"/>
                  </a:lnTo>
                  <a:lnTo>
                    <a:pt x="69" y="525"/>
                  </a:lnTo>
                  <a:lnTo>
                    <a:pt x="77" y="526"/>
                  </a:lnTo>
                  <a:lnTo>
                    <a:pt x="86" y="526"/>
                  </a:lnTo>
                  <a:lnTo>
                    <a:pt x="94" y="526"/>
                  </a:lnTo>
                  <a:lnTo>
                    <a:pt x="103" y="525"/>
                  </a:lnTo>
                  <a:lnTo>
                    <a:pt x="113" y="525"/>
                  </a:lnTo>
                  <a:lnTo>
                    <a:pt x="122" y="523"/>
                  </a:lnTo>
                  <a:lnTo>
                    <a:pt x="133" y="521"/>
                  </a:lnTo>
                  <a:lnTo>
                    <a:pt x="144" y="518"/>
                  </a:lnTo>
                  <a:lnTo>
                    <a:pt x="155" y="515"/>
                  </a:lnTo>
                  <a:lnTo>
                    <a:pt x="153" y="556"/>
                  </a:lnTo>
                  <a:lnTo>
                    <a:pt x="185" y="556"/>
                  </a:lnTo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" name="Freeform 571"/>
            <p:cNvSpPr>
              <a:spLocks/>
            </p:cNvSpPr>
            <p:nvPr/>
          </p:nvSpPr>
          <p:spPr bwMode="auto">
            <a:xfrm>
              <a:off x="3833" y="1318"/>
              <a:ext cx="320" cy="558"/>
            </a:xfrm>
            <a:custGeom>
              <a:avLst/>
              <a:gdLst>
                <a:gd name="T0" fmla="*/ 300 w 320"/>
                <a:gd name="T1" fmla="*/ 303 h 558"/>
                <a:gd name="T2" fmla="*/ 289 w 320"/>
                <a:gd name="T3" fmla="*/ 282 h 558"/>
                <a:gd name="T4" fmla="*/ 274 w 320"/>
                <a:gd name="T5" fmla="*/ 258 h 558"/>
                <a:gd name="T6" fmla="*/ 297 w 320"/>
                <a:gd name="T7" fmla="*/ 253 h 558"/>
                <a:gd name="T8" fmla="*/ 278 w 320"/>
                <a:gd name="T9" fmla="*/ 227 h 558"/>
                <a:gd name="T10" fmla="*/ 249 w 320"/>
                <a:gd name="T11" fmla="*/ 193 h 558"/>
                <a:gd name="T12" fmla="*/ 230 w 320"/>
                <a:gd name="T13" fmla="*/ 156 h 558"/>
                <a:gd name="T14" fmla="*/ 263 w 320"/>
                <a:gd name="T15" fmla="*/ 157 h 558"/>
                <a:gd name="T16" fmla="*/ 205 w 320"/>
                <a:gd name="T17" fmla="*/ 69 h 558"/>
                <a:gd name="T18" fmla="*/ 182 w 320"/>
                <a:gd name="T19" fmla="*/ 22 h 558"/>
                <a:gd name="T20" fmla="*/ 140 w 320"/>
                <a:gd name="T21" fmla="*/ 116 h 558"/>
                <a:gd name="T22" fmla="*/ 110 w 320"/>
                <a:gd name="T23" fmla="*/ 171 h 558"/>
                <a:gd name="T24" fmla="*/ 152 w 320"/>
                <a:gd name="T25" fmla="*/ 159 h 558"/>
                <a:gd name="T26" fmla="*/ 82 w 320"/>
                <a:gd name="T27" fmla="*/ 225 h 558"/>
                <a:gd name="T28" fmla="*/ 97 w 320"/>
                <a:gd name="T29" fmla="*/ 233 h 558"/>
                <a:gd name="T30" fmla="*/ 71 w 320"/>
                <a:gd name="T31" fmla="*/ 262 h 558"/>
                <a:gd name="T32" fmla="*/ 104 w 320"/>
                <a:gd name="T33" fmla="*/ 260 h 558"/>
                <a:gd name="T34" fmla="*/ 71 w 320"/>
                <a:gd name="T35" fmla="*/ 296 h 558"/>
                <a:gd name="T36" fmla="*/ 35 w 320"/>
                <a:gd name="T37" fmla="*/ 325 h 558"/>
                <a:gd name="T38" fmla="*/ 61 w 320"/>
                <a:gd name="T39" fmla="*/ 329 h 558"/>
                <a:gd name="T40" fmla="*/ 112 w 320"/>
                <a:gd name="T41" fmla="*/ 307 h 558"/>
                <a:gd name="T42" fmla="*/ 116 w 320"/>
                <a:gd name="T43" fmla="*/ 321 h 558"/>
                <a:gd name="T44" fmla="*/ 64 w 320"/>
                <a:gd name="T45" fmla="*/ 360 h 558"/>
                <a:gd name="T46" fmla="*/ 54 w 320"/>
                <a:gd name="T47" fmla="*/ 372 h 558"/>
                <a:gd name="T48" fmla="*/ 21 w 320"/>
                <a:gd name="T49" fmla="*/ 394 h 558"/>
                <a:gd name="T50" fmla="*/ 26 w 320"/>
                <a:gd name="T51" fmla="*/ 401 h 558"/>
                <a:gd name="T52" fmla="*/ 42 w 320"/>
                <a:gd name="T53" fmla="*/ 413 h 558"/>
                <a:gd name="T54" fmla="*/ 98 w 320"/>
                <a:gd name="T55" fmla="*/ 396 h 558"/>
                <a:gd name="T56" fmla="*/ 120 w 320"/>
                <a:gd name="T57" fmla="*/ 392 h 558"/>
                <a:gd name="T58" fmla="*/ 124 w 320"/>
                <a:gd name="T59" fmla="*/ 412 h 558"/>
                <a:gd name="T60" fmla="*/ 113 w 320"/>
                <a:gd name="T61" fmla="*/ 431 h 558"/>
                <a:gd name="T62" fmla="*/ 59 w 320"/>
                <a:gd name="T63" fmla="*/ 446 h 558"/>
                <a:gd name="T64" fmla="*/ 29 w 320"/>
                <a:gd name="T65" fmla="*/ 447 h 558"/>
                <a:gd name="T66" fmla="*/ 19 w 320"/>
                <a:gd name="T67" fmla="*/ 456 h 558"/>
                <a:gd name="T68" fmla="*/ 43 w 320"/>
                <a:gd name="T69" fmla="*/ 479 h 558"/>
                <a:gd name="T70" fmla="*/ 89 w 320"/>
                <a:gd name="T71" fmla="*/ 483 h 558"/>
                <a:gd name="T72" fmla="*/ 131 w 320"/>
                <a:gd name="T73" fmla="*/ 477 h 558"/>
                <a:gd name="T74" fmla="*/ 126 w 320"/>
                <a:gd name="T75" fmla="*/ 491 h 558"/>
                <a:gd name="T76" fmla="*/ 53 w 320"/>
                <a:gd name="T77" fmla="*/ 506 h 558"/>
                <a:gd name="T78" fmla="*/ 49 w 320"/>
                <a:gd name="T79" fmla="*/ 521 h 558"/>
                <a:gd name="T80" fmla="*/ 113 w 320"/>
                <a:gd name="T81" fmla="*/ 526 h 558"/>
                <a:gd name="T82" fmla="*/ 215 w 320"/>
                <a:gd name="T83" fmla="*/ 516 h 558"/>
                <a:gd name="T84" fmla="*/ 266 w 320"/>
                <a:gd name="T85" fmla="*/ 523 h 558"/>
                <a:gd name="T86" fmla="*/ 235 w 320"/>
                <a:gd name="T87" fmla="*/ 518 h 558"/>
                <a:gd name="T88" fmla="*/ 235 w 320"/>
                <a:gd name="T89" fmla="*/ 493 h 558"/>
                <a:gd name="T90" fmla="*/ 227 w 320"/>
                <a:gd name="T91" fmla="*/ 478 h 558"/>
                <a:gd name="T92" fmla="*/ 236 w 320"/>
                <a:gd name="T93" fmla="*/ 474 h 558"/>
                <a:gd name="T94" fmla="*/ 269 w 320"/>
                <a:gd name="T95" fmla="*/ 481 h 558"/>
                <a:gd name="T96" fmla="*/ 273 w 320"/>
                <a:gd name="T97" fmla="*/ 462 h 558"/>
                <a:gd name="T98" fmla="*/ 303 w 320"/>
                <a:gd name="T99" fmla="*/ 454 h 558"/>
                <a:gd name="T100" fmla="*/ 256 w 320"/>
                <a:gd name="T101" fmla="*/ 454 h 558"/>
                <a:gd name="T102" fmla="*/ 250 w 320"/>
                <a:gd name="T103" fmla="*/ 428 h 558"/>
                <a:gd name="T104" fmla="*/ 261 w 320"/>
                <a:gd name="T105" fmla="*/ 418 h 558"/>
                <a:gd name="T106" fmla="*/ 238 w 320"/>
                <a:gd name="T107" fmla="*/ 381 h 558"/>
                <a:gd name="T108" fmla="*/ 274 w 320"/>
                <a:gd name="T109" fmla="*/ 407 h 558"/>
                <a:gd name="T110" fmla="*/ 282 w 320"/>
                <a:gd name="T111" fmla="*/ 401 h 558"/>
                <a:gd name="T112" fmla="*/ 300 w 320"/>
                <a:gd name="T113" fmla="*/ 391 h 558"/>
                <a:gd name="T114" fmla="*/ 295 w 320"/>
                <a:gd name="T115" fmla="*/ 375 h 558"/>
                <a:gd name="T116" fmla="*/ 285 w 320"/>
                <a:gd name="T117" fmla="*/ 348 h 558"/>
                <a:gd name="T118" fmla="*/ 255 w 320"/>
                <a:gd name="T119" fmla="*/ 321 h 558"/>
                <a:gd name="T120" fmla="*/ 266 w 320"/>
                <a:gd name="T121" fmla="*/ 311 h 558"/>
                <a:gd name="T122" fmla="*/ 313 w 320"/>
                <a:gd name="T123" fmla="*/ 318 h 5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0"/>
                <a:gd name="T187" fmla="*/ 0 h 558"/>
                <a:gd name="T188" fmla="*/ 320 w 320"/>
                <a:gd name="T189" fmla="*/ 558 h 55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0" h="558">
                  <a:moveTo>
                    <a:pt x="319" y="316"/>
                  </a:moveTo>
                  <a:lnTo>
                    <a:pt x="315" y="314"/>
                  </a:lnTo>
                  <a:lnTo>
                    <a:pt x="312" y="313"/>
                  </a:lnTo>
                  <a:lnTo>
                    <a:pt x="309" y="310"/>
                  </a:lnTo>
                  <a:lnTo>
                    <a:pt x="307" y="309"/>
                  </a:lnTo>
                  <a:lnTo>
                    <a:pt x="304" y="307"/>
                  </a:lnTo>
                  <a:lnTo>
                    <a:pt x="302" y="305"/>
                  </a:lnTo>
                  <a:lnTo>
                    <a:pt x="300" y="303"/>
                  </a:lnTo>
                  <a:lnTo>
                    <a:pt x="298" y="302"/>
                  </a:lnTo>
                  <a:lnTo>
                    <a:pt x="296" y="299"/>
                  </a:lnTo>
                  <a:lnTo>
                    <a:pt x="297" y="297"/>
                  </a:lnTo>
                  <a:lnTo>
                    <a:pt x="300" y="296"/>
                  </a:lnTo>
                  <a:lnTo>
                    <a:pt x="305" y="295"/>
                  </a:lnTo>
                  <a:lnTo>
                    <a:pt x="300" y="291"/>
                  </a:lnTo>
                  <a:lnTo>
                    <a:pt x="295" y="287"/>
                  </a:lnTo>
                  <a:lnTo>
                    <a:pt x="289" y="282"/>
                  </a:lnTo>
                  <a:lnTo>
                    <a:pt x="283" y="276"/>
                  </a:lnTo>
                  <a:lnTo>
                    <a:pt x="277" y="270"/>
                  </a:lnTo>
                  <a:lnTo>
                    <a:pt x="271" y="264"/>
                  </a:lnTo>
                  <a:lnTo>
                    <a:pt x="267" y="260"/>
                  </a:lnTo>
                  <a:lnTo>
                    <a:pt x="263" y="256"/>
                  </a:lnTo>
                  <a:lnTo>
                    <a:pt x="266" y="256"/>
                  </a:lnTo>
                  <a:lnTo>
                    <a:pt x="270" y="257"/>
                  </a:lnTo>
                  <a:lnTo>
                    <a:pt x="274" y="258"/>
                  </a:lnTo>
                  <a:lnTo>
                    <a:pt x="280" y="259"/>
                  </a:lnTo>
                  <a:lnTo>
                    <a:pt x="286" y="261"/>
                  </a:lnTo>
                  <a:lnTo>
                    <a:pt x="293" y="261"/>
                  </a:lnTo>
                  <a:lnTo>
                    <a:pt x="300" y="262"/>
                  </a:lnTo>
                  <a:lnTo>
                    <a:pt x="307" y="261"/>
                  </a:lnTo>
                  <a:lnTo>
                    <a:pt x="306" y="260"/>
                  </a:lnTo>
                  <a:lnTo>
                    <a:pt x="302" y="257"/>
                  </a:lnTo>
                  <a:lnTo>
                    <a:pt x="297" y="253"/>
                  </a:lnTo>
                  <a:lnTo>
                    <a:pt x="290" y="249"/>
                  </a:lnTo>
                  <a:lnTo>
                    <a:pt x="284" y="244"/>
                  </a:lnTo>
                  <a:lnTo>
                    <a:pt x="278" y="238"/>
                  </a:lnTo>
                  <a:lnTo>
                    <a:pt x="274" y="233"/>
                  </a:lnTo>
                  <a:lnTo>
                    <a:pt x="272" y="228"/>
                  </a:lnTo>
                  <a:lnTo>
                    <a:pt x="274" y="228"/>
                  </a:lnTo>
                  <a:lnTo>
                    <a:pt x="277" y="227"/>
                  </a:lnTo>
                  <a:lnTo>
                    <a:pt x="278" y="227"/>
                  </a:lnTo>
                  <a:lnTo>
                    <a:pt x="281" y="227"/>
                  </a:lnTo>
                  <a:lnTo>
                    <a:pt x="283" y="226"/>
                  </a:lnTo>
                  <a:lnTo>
                    <a:pt x="286" y="225"/>
                  </a:lnTo>
                  <a:lnTo>
                    <a:pt x="289" y="225"/>
                  </a:lnTo>
                  <a:lnTo>
                    <a:pt x="294" y="223"/>
                  </a:lnTo>
                  <a:lnTo>
                    <a:pt x="262" y="203"/>
                  </a:lnTo>
                  <a:lnTo>
                    <a:pt x="256" y="199"/>
                  </a:lnTo>
                  <a:lnTo>
                    <a:pt x="249" y="193"/>
                  </a:lnTo>
                  <a:lnTo>
                    <a:pt x="240" y="186"/>
                  </a:lnTo>
                  <a:lnTo>
                    <a:pt x="232" y="177"/>
                  </a:lnTo>
                  <a:lnTo>
                    <a:pt x="224" y="168"/>
                  </a:lnTo>
                  <a:lnTo>
                    <a:pt x="219" y="159"/>
                  </a:lnTo>
                  <a:lnTo>
                    <a:pt x="216" y="150"/>
                  </a:lnTo>
                  <a:lnTo>
                    <a:pt x="216" y="143"/>
                  </a:lnTo>
                  <a:lnTo>
                    <a:pt x="223" y="150"/>
                  </a:lnTo>
                  <a:lnTo>
                    <a:pt x="230" y="156"/>
                  </a:lnTo>
                  <a:lnTo>
                    <a:pt x="237" y="161"/>
                  </a:lnTo>
                  <a:lnTo>
                    <a:pt x="245" y="165"/>
                  </a:lnTo>
                  <a:lnTo>
                    <a:pt x="252" y="169"/>
                  </a:lnTo>
                  <a:lnTo>
                    <a:pt x="261" y="171"/>
                  </a:lnTo>
                  <a:lnTo>
                    <a:pt x="270" y="173"/>
                  </a:lnTo>
                  <a:lnTo>
                    <a:pt x="279" y="173"/>
                  </a:lnTo>
                  <a:lnTo>
                    <a:pt x="271" y="165"/>
                  </a:lnTo>
                  <a:lnTo>
                    <a:pt x="263" y="157"/>
                  </a:lnTo>
                  <a:lnTo>
                    <a:pt x="254" y="148"/>
                  </a:lnTo>
                  <a:lnTo>
                    <a:pt x="246" y="137"/>
                  </a:lnTo>
                  <a:lnTo>
                    <a:pt x="239" y="127"/>
                  </a:lnTo>
                  <a:lnTo>
                    <a:pt x="231" y="116"/>
                  </a:lnTo>
                  <a:lnTo>
                    <a:pt x="224" y="104"/>
                  </a:lnTo>
                  <a:lnTo>
                    <a:pt x="217" y="93"/>
                  </a:lnTo>
                  <a:lnTo>
                    <a:pt x="211" y="81"/>
                  </a:lnTo>
                  <a:lnTo>
                    <a:pt x="205" y="69"/>
                  </a:lnTo>
                  <a:lnTo>
                    <a:pt x="200" y="57"/>
                  </a:lnTo>
                  <a:lnTo>
                    <a:pt x="196" y="45"/>
                  </a:lnTo>
                  <a:lnTo>
                    <a:pt x="192" y="34"/>
                  </a:lnTo>
                  <a:lnTo>
                    <a:pt x="189" y="22"/>
                  </a:lnTo>
                  <a:lnTo>
                    <a:pt x="187" y="11"/>
                  </a:lnTo>
                  <a:lnTo>
                    <a:pt x="186" y="0"/>
                  </a:lnTo>
                  <a:lnTo>
                    <a:pt x="184" y="11"/>
                  </a:lnTo>
                  <a:lnTo>
                    <a:pt x="182" y="22"/>
                  </a:lnTo>
                  <a:lnTo>
                    <a:pt x="179" y="34"/>
                  </a:lnTo>
                  <a:lnTo>
                    <a:pt x="175" y="45"/>
                  </a:lnTo>
                  <a:lnTo>
                    <a:pt x="170" y="57"/>
                  </a:lnTo>
                  <a:lnTo>
                    <a:pt x="165" y="69"/>
                  </a:lnTo>
                  <a:lnTo>
                    <a:pt x="160" y="81"/>
                  </a:lnTo>
                  <a:lnTo>
                    <a:pt x="154" y="93"/>
                  </a:lnTo>
                  <a:lnTo>
                    <a:pt x="147" y="104"/>
                  </a:lnTo>
                  <a:lnTo>
                    <a:pt x="140" y="116"/>
                  </a:lnTo>
                  <a:lnTo>
                    <a:pt x="132" y="127"/>
                  </a:lnTo>
                  <a:lnTo>
                    <a:pt x="124" y="137"/>
                  </a:lnTo>
                  <a:lnTo>
                    <a:pt x="116" y="148"/>
                  </a:lnTo>
                  <a:lnTo>
                    <a:pt x="108" y="157"/>
                  </a:lnTo>
                  <a:lnTo>
                    <a:pt x="99" y="165"/>
                  </a:lnTo>
                  <a:lnTo>
                    <a:pt x="91" y="173"/>
                  </a:lnTo>
                  <a:lnTo>
                    <a:pt x="101" y="173"/>
                  </a:lnTo>
                  <a:lnTo>
                    <a:pt x="110" y="171"/>
                  </a:lnTo>
                  <a:lnTo>
                    <a:pt x="118" y="169"/>
                  </a:lnTo>
                  <a:lnTo>
                    <a:pt x="126" y="165"/>
                  </a:lnTo>
                  <a:lnTo>
                    <a:pt x="133" y="161"/>
                  </a:lnTo>
                  <a:lnTo>
                    <a:pt x="140" y="156"/>
                  </a:lnTo>
                  <a:lnTo>
                    <a:pt x="148" y="150"/>
                  </a:lnTo>
                  <a:lnTo>
                    <a:pt x="155" y="143"/>
                  </a:lnTo>
                  <a:lnTo>
                    <a:pt x="155" y="150"/>
                  </a:lnTo>
                  <a:lnTo>
                    <a:pt x="152" y="159"/>
                  </a:lnTo>
                  <a:lnTo>
                    <a:pt x="147" y="168"/>
                  </a:lnTo>
                  <a:lnTo>
                    <a:pt x="139" y="177"/>
                  </a:lnTo>
                  <a:lnTo>
                    <a:pt x="131" y="186"/>
                  </a:lnTo>
                  <a:lnTo>
                    <a:pt x="122" y="193"/>
                  </a:lnTo>
                  <a:lnTo>
                    <a:pt x="115" y="199"/>
                  </a:lnTo>
                  <a:lnTo>
                    <a:pt x="110" y="203"/>
                  </a:lnTo>
                  <a:lnTo>
                    <a:pt x="78" y="223"/>
                  </a:lnTo>
                  <a:lnTo>
                    <a:pt x="82" y="225"/>
                  </a:lnTo>
                  <a:lnTo>
                    <a:pt x="86" y="225"/>
                  </a:lnTo>
                  <a:lnTo>
                    <a:pt x="88" y="226"/>
                  </a:lnTo>
                  <a:lnTo>
                    <a:pt x="91" y="227"/>
                  </a:lnTo>
                  <a:lnTo>
                    <a:pt x="93" y="227"/>
                  </a:lnTo>
                  <a:lnTo>
                    <a:pt x="95" y="227"/>
                  </a:lnTo>
                  <a:lnTo>
                    <a:pt x="97" y="228"/>
                  </a:lnTo>
                  <a:lnTo>
                    <a:pt x="100" y="228"/>
                  </a:lnTo>
                  <a:lnTo>
                    <a:pt x="97" y="233"/>
                  </a:lnTo>
                  <a:lnTo>
                    <a:pt x="93" y="238"/>
                  </a:lnTo>
                  <a:lnTo>
                    <a:pt x="87" y="244"/>
                  </a:lnTo>
                  <a:lnTo>
                    <a:pt x="80" y="249"/>
                  </a:lnTo>
                  <a:lnTo>
                    <a:pt x="75" y="253"/>
                  </a:lnTo>
                  <a:lnTo>
                    <a:pt x="70" y="257"/>
                  </a:lnTo>
                  <a:lnTo>
                    <a:pt x="65" y="260"/>
                  </a:lnTo>
                  <a:lnTo>
                    <a:pt x="64" y="261"/>
                  </a:lnTo>
                  <a:lnTo>
                    <a:pt x="71" y="262"/>
                  </a:lnTo>
                  <a:lnTo>
                    <a:pt x="78" y="261"/>
                  </a:lnTo>
                  <a:lnTo>
                    <a:pt x="84" y="261"/>
                  </a:lnTo>
                  <a:lnTo>
                    <a:pt x="91" y="259"/>
                  </a:lnTo>
                  <a:lnTo>
                    <a:pt x="96" y="258"/>
                  </a:lnTo>
                  <a:lnTo>
                    <a:pt x="101" y="257"/>
                  </a:lnTo>
                  <a:lnTo>
                    <a:pt x="105" y="256"/>
                  </a:lnTo>
                  <a:lnTo>
                    <a:pt x="107" y="256"/>
                  </a:lnTo>
                  <a:lnTo>
                    <a:pt x="104" y="260"/>
                  </a:lnTo>
                  <a:lnTo>
                    <a:pt x="99" y="264"/>
                  </a:lnTo>
                  <a:lnTo>
                    <a:pt x="94" y="270"/>
                  </a:lnTo>
                  <a:lnTo>
                    <a:pt x="88" y="276"/>
                  </a:lnTo>
                  <a:lnTo>
                    <a:pt x="82" y="282"/>
                  </a:lnTo>
                  <a:lnTo>
                    <a:pt x="76" y="287"/>
                  </a:lnTo>
                  <a:lnTo>
                    <a:pt x="70" y="291"/>
                  </a:lnTo>
                  <a:lnTo>
                    <a:pt x="65" y="295"/>
                  </a:lnTo>
                  <a:lnTo>
                    <a:pt x="71" y="296"/>
                  </a:lnTo>
                  <a:lnTo>
                    <a:pt x="74" y="297"/>
                  </a:lnTo>
                  <a:lnTo>
                    <a:pt x="75" y="299"/>
                  </a:lnTo>
                  <a:lnTo>
                    <a:pt x="74" y="302"/>
                  </a:lnTo>
                  <a:lnTo>
                    <a:pt x="68" y="306"/>
                  </a:lnTo>
                  <a:lnTo>
                    <a:pt x="61" y="311"/>
                  </a:lnTo>
                  <a:lnTo>
                    <a:pt x="52" y="316"/>
                  </a:lnTo>
                  <a:lnTo>
                    <a:pt x="44" y="320"/>
                  </a:lnTo>
                  <a:lnTo>
                    <a:pt x="35" y="325"/>
                  </a:lnTo>
                  <a:lnTo>
                    <a:pt x="27" y="328"/>
                  </a:lnTo>
                  <a:lnTo>
                    <a:pt x="21" y="331"/>
                  </a:lnTo>
                  <a:lnTo>
                    <a:pt x="17" y="333"/>
                  </a:lnTo>
                  <a:lnTo>
                    <a:pt x="28" y="333"/>
                  </a:lnTo>
                  <a:lnTo>
                    <a:pt x="37" y="332"/>
                  </a:lnTo>
                  <a:lnTo>
                    <a:pt x="46" y="332"/>
                  </a:lnTo>
                  <a:lnTo>
                    <a:pt x="54" y="330"/>
                  </a:lnTo>
                  <a:lnTo>
                    <a:pt x="61" y="329"/>
                  </a:lnTo>
                  <a:lnTo>
                    <a:pt x="68" y="328"/>
                  </a:lnTo>
                  <a:lnTo>
                    <a:pt x="74" y="326"/>
                  </a:lnTo>
                  <a:lnTo>
                    <a:pt x="80" y="324"/>
                  </a:lnTo>
                  <a:lnTo>
                    <a:pt x="86" y="321"/>
                  </a:lnTo>
                  <a:lnTo>
                    <a:pt x="93" y="318"/>
                  </a:lnTo>
                  <a:lnTo>
                    <a:pt x="98" y="314"/>
                  </a:lnTo>
                  <a:lnTo>
                    <a:pt x="105" y="311"/>
                  </a:lnTo>
                  <a:lnTo>
                    <a:pt x="112" y="307"/>
                  </a:lnTo>
                  <a:lnTo>
                    <a:pt x="119" y="302"/>
                  </a:lnTo>
                  <a:lnTo>
                    <a:pt x="127" y="298"/>
                  </a:lnTo>
                  <a:lnTo>
                    <a:pt x="136" y="292"/>
                  </a:lnTo>
                  <a:lnTo>
                    <a:pt x="132" y="299"/>
                  </a:lnTo>
                  <a:lnTo>
                    <a:pt x="128" y="305"/>
                  </a:lnTo>
                  <a:lnTo>
                    <a:pt x="124" y="311"/>
                  </a:lnTo>
                  <a:lnTo>
                    <a:pt x="120" y="316"/>
                  </a:lnTo>
                  <a:lnTo>
                    <a:pt x="116" y="321"/>
                  </a:lnTo>
                  <a:lnTo>
                    <a:pt x="112" y="325"/>
                  </a:lnTo>
                  <a:lnTo>
                    <a:pt x="108" y="329"/>
                  </a:lnTo>
                  <a:lnTo>
                    <a:pt x="105" y="333"/>
                  </a:lnTo>
                  <a:lnTo>
                    <a:pt x="98" y="339"/>
                  </a:lnTo>
                  <a:lnTo>
                    <a:pt x="91" y="345"/>
                  </a:lnTo>
                  <a:lnTo>
                    <a:pt x="82" y="351"/>
                  </a:lnTo>
                  <a:lnTo>
                    <a:pt x="73" y="356"/>
                  </a:lnTo>
                  <a:lnTo>
                    <a:pt x="64" y="360"/>
                  </a:lnTo>
                  <a:lnTo>
                    <a:pt x="55" y="364"/>
                  </a:lnTo>
                  <a:lnTo>
                    <a:pt x="46" y="366"/>
                  </a:lnTo>
                  <a:lnTo>
                    <a:pt x="37" y="367"/>
                  </a:lnTo>
                  <a:lnTo>
                    <a:pt x="40" y="368"/>
                  </a:lnTo>
                  <a:lnTo>
                    <a:pt x="43" y="370"/>
                  </a:lnTo>
                  <a:lnTo>
                    <a:pt x="47" y="371"/>
                  </a:lnTo>
                  <a:lnTo>
                    <a:pt x="51" y="372"/>
                  </a:lnTo>
                  <a:lnTo>
                    <a:pt x="54" y="372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5" y="374"/>
                  </a:lnTo>
                  <a:lnTo>
                    <a:pt x="59" y="379"/>
                  </a:lnTo>
                  <a:lnTo>
                    <a:pt x="51" y="383"/>
                  </a:lnTo>
                  <a:lnTo>
                    <a:pt x="41" y="387"/>
                  </a:lnTo>
                  <a:lnTo>
                    <a:pt x="30" y="391"/>
                  </a:lnTo>
                  <a:lnTo>
                    <a:pt x="21" y="394"/>
                  </a:lnTo>
                  <a:lnTo>
                    <a:pt x="12" y="397"/>
                  </a:lnTo>
                  <a:lnTo>
                    <a:pt x="5" y="398"/>
                  </a:lnTo>
                  <a:lnTo>
                    <a:pt x="0" y="399"/>
                  </a:lnTo>
                  <a:lnTo>
                    <a:pt x="6" y="399"/>
                  </a:lnTo>
                  <a:lnTo>
                    <a:pt x="10" y="399"/>
                  </a:lnTo>
                  <a:lnTo>
                    <a:pt x="15" y="399"/>
                  </a:lnTo>
                  <a:lnTo>
                    <a:pt x="21" y="399"/>
                  </a:lnTo>
                  <a:lnTo>
                    <a:pt x="26" y="401"/>
                  </a:lnTo>
                  <a:lnTo>
                    <a:pt x="31" y="402"/>
                  </a:lnTo>
                  <a:lnTo>
                    <a:pt x="36" y="404"/>
                  </a:lnTo>
                  <a:lnTo>
                    <a:pt x="40" y="406"/>
                  </a:lnTo>
                  <a:lnTo>
                    <a:pt x="39" y="407"/>
                  </a:lnTo>
                  <a:lnTo>
                    <a:pt x="37" y="409"/>
                  </a:lnTo>
                  <a:lnTo>
                    <a:pt x="35" y="411"/>
                  </a:lnTo>
                  <a:lnTo>
                    <a:pt x="33" y="413"/>
                  </a:lnTo>
                  <a:lnTo>
                    <a:pt x="42" y="413"/>
                  </a:lnTo>
                  <a:lnTo>
                    <a:pt x="51" y="412"/>
                  </a:lnTo>
                  <a:lnTo>
                    <a:pt x="59" y="411"/>
                  </a:lnTo>
                  <a:lnTo>
                    <a:pt x="68" y="409"/>
                  </a:lnTo>
                  <a:lnTo>
                    <a:pt x="76" y="406"/>
                  </a:lnTo>
                  <a:lnTo>
                    <a:pt x="84" y="403"/>
                  </a:lnTo>
                  <a:lnTo>
                    <a:pt x="91" y="398"/>
                  </a:lnTo>
                  <a:lnTo>
                    <a:pt x="97" y="393"/>
                  </a:lnTo>
                  <a:lnTo>
                    <a:pt x="98" y="396"/>
                  </a:lnTo>
                  <a:lnTo>
                    <a:pt x="98" y="399"/>
                  </a:lnTo>
                  <a:lnTo>
                    <a:pt x="97" y="404"/>
                  </a:lnTo>
                  <a:lnTo>
                    <a:pt x="96" y="407"/>
                  </a:lnTo>
                  <a:lnTo>
                    <a:pt x="99" y="406"/>
                  </a:lnTo>
                  <a:lnTo>
                    <a:pt x="103" y="404"/>
                  </a:lnTo>
                  <a:lnTo>
                    <a:pt x="108" y="401"/>
                  </a:lnTo>
                  <a:lnTo>
                    <a:pt x="114" y="397"/>
                  </a:lnTo>
                  <a:lnTo>
                    <a:pt x="120" y="392"/>
                  </a:lnTo>
                  <a:lnTo>
                    <a:pt x="125" y="388"/>
                  </a:lnTo>
                  <a:lnTo>
                    <a:pt x="130" y="384"/>
                  </a:lnTo>
                  <a:lnTo>
                    <a:pt x="133" y="381"/>
                  </a:lnTo>
                  <a:lnTo>
                    <a:pt x="135" y="390"/>
                  </a:lnTo>
                  <a:lnTo>
                    <a:pt x="135" y="397"/>
                  </a:lnTo>
                  <a:lnTo>
                    <a:pt x="132" y="403"/>
                  </a:lnTo>
                  <a:lnTo>
                    <a:pt x="128" y="408"/>
                  </a:lnTo>
                  <a:lnTo>
                    <a:pt x="124" y="412"/>
                  </a:lnTo>
                  <a:lnTo>
                    <a:pt x="120" y="414"/>
                  </a:lnTo>
                  <a:lnTo>
                    <a:pt x="115" y="417"/>
                  </a:lnTo>
                  <a:lnTo>
                    <a:pt x="112" y="418"/>
                  </a:lnTo>
                  <a:lnTo>
                    <a:pt x="114" y="420"/>
                  </a:lnTo>
                  <a:lnTo>
                    <a:pt x="118" y="422"/>
                  </a:lnTo>
                  <a:lnTo>
                    <a:pt x="121" y="425"/>
                  </a:lnTo>
                  <a:lnTo>
                    <a:pt x="124" y="427"/>
                  </a:lnTo>
                  <a:lnTo>
                    <a:pt x="113" y="431"/>
                  </a:lnTo>
                  <a:lnTo>
                    <a:pt x="103" y="434"/>
                  </a:lnTo>
                  <a:lnTo>
                    <a:pt x="95" y="436"/>
                  </a:lnTo>
                  <a:lnTo>
                    <a:pt x="87" y="438"/>
                  </a:lnTo>
                  <a:lnTo>
                    <a:pt x="79" y="439"/>
                  </a:lnTo>
                  <a:lnTo>
                    <a:pt x="71" y="440"/>
                  </a:lnTo>
                  <a:lnTo>
                    <a:pt x="62" y="440"/>
                  </a:lnTo>
                  <a:lnTo>
                    <a:pt x="52" y="439"/>
                  </a:lnTo>
                  <a:lnTo>
                    <a:pt x="59" y="446"/>
                  </a:lnTo>
                  <a:lnTo>
                    <a:pt x="57" y="447"/>
                  </a:lnTo>
                  <a:lnTo>
                    <a:pt x="55" y="448"/>
                  </a:lnTo>
                  <a:lnTo>
                    <a:pt x="53" y="448"/>
                  </a:lnTo>
                  <a:lnTo>
                    <a:pt x="51" y="448"/>
                  </a:lnTo>
                  <a:lnTo>
                    <a:pt x="47" y="449"/>
                  </a:lnTo>
                  <a:lnTo>
                    <a:pt x="42" y="449"/>
                  </a:lnTo>
                  <a:lnTo>
                    <a:pt x="36" y="448"/>
                  </a:lnTo>
                  <a:lnTo>
                    <a:pt x="29" y="447"/>
                  </a:lnTo>
                  <a:lnTo>
                    <a:pt x="23" y="444"/>
                  </a:lnTo>
                  <a:lnTo>
                    <a:pt x="17" y="442"/>
                  </a:lnTo>
                  <a:lnTo>
                    <a:pt x="13" y="440"/>
                  </a:lnTo>
                  <a:lnTo>
                    <a:pt x="9" y="437"/>
                  </a:lnTo>
                  <a:lnTo>
                    <a:pt x="10" y="441"/>
                  </a:lnTo>
                  <a:lnTo>
                    <a:pt x="13" y="447"/>
                  </a:lnTo>
                  <a:lnTo>
                    <a:pt x="17" y="452"/>
                  </a:lnTo>
                  <a:lnTo>
                    <a:pt x="19" y="456"/>
                  </a:lnTo>
                  <a:lnTo>
                    <a:pt x="22" y="461"/>
                  </a:lnTo>
                  <a:lnTo>
                    <a:pt x="22" y="464"/>
                  </a:lnTo>
                  <a:lnTo>
                    <a:pt x="20" y="467"/>
                  </a:lnTo>
                  <a:lnTo>
                    <a:pt x="14" y="468"/>
                  </a:lnTo>
                  <a:lnTo>
                    <a:pt x="21" y="471"/>
                  </a:lnTo>
                  <a:lnTo>
                    <a:pt x="28" y="474"/>
                  </a:lnTo>
                  <a:lnTo>
                    <a:pt x="36" y="477"/>
                  </a:lnTo>
                  <a:lnTo>
                    <a:pt x="43" y="479"/>
                  </a:lnTo>
                  <a:lnTo>
                    <a:pt x="50" y="481"/>
                  </a:lnTo>
                  <a:lnTo>
                    <a:pt x="57" y="482"/>
                  </a:lnTo>
                  <a:lnTo>
                    <a:pt x="65" y="483"/>
                  </a:lnTo>
                  <a:lnTo>
                    <a:pt x="72" y="483"/>
                  </a:lnTo>
                  <a:lnTo>
                    <a:pt x="75" y="483"/>
                  </a:lnTo>
                  <a:lnTo>
                    <a:pt x="79" y="483"/>
                  </a:lnTo>
                  <a:lnTo>
                    <a:pt x="84" y="483"/>
                  </a:lnTo>
                  <a:lnTo>
                    <a:pt x="89" y="483"/>
                  </a:lnTo>
                  <a:lnTo>
                    <a:pt x="93" y="483"/>
                  </a:lnTo>
                  <a:lnTo>
                    <a:pt x="97" y="485"/>
                  </a:lnTo>
                  <a:lnTo>
                    <a:pt x="98" y="486"/>
                  </a:lnTo>
                  <a:lnTo>
                    <a:pt x="97" y="489"/>
                  </a:lnTo>
                  <a:lnTo>
                    <a:pt x="105" y="488"/>
                  </a:lnTo>
                  <a:lnTo>
                    <a:pt x="113" y="485"/>
                  </a:lnTo>
                  <a:lnTo>
                    <a:pt x="122" y="481"/>
                  </a:lnTo>
                  <a:lnTo>
                    <a:pt x="131" y="477"/>
                  </a:lnTo>
                  <a:lnTo>
                    <a:pt x="140" y="472"/>
                  </a:lnTo>
                  <a:lnTo>
                    <a:pt x="149" y="468"/>
                  </a:lnTo>
                  <a:lnTo>
                    <a:pt x="156" y="464"/>
                  </a:lnTo>
                  <a:lnTo>
                    <a:pt x="163" y="463"/>
                  </a:lnTo>
                  <a:lnTo>
                    <a:pt x="154" y="472"/>
                  </a:lnTo>
                  <a:lnTo>
                    <a:pt x="145" y="479"/>
                  </a:lnTo>
                  <a:lnTo>
                    <a:pt x="136" y="486"/>
                  </a:lnTo>
                  <a:lnTo>
                    <a:pt x="126" y="491"/>
                  </a:lnTo>
                  <a:lnTo>
                    <a:pt x="117" y="496"/>
                  </a:lnTo>
                  <a:lnTo>
                    <a:pt x="107" y="499"/>
                  </a:lnTo>
                  <a:lnTo>
                    <a:pt x="98" y="501"/>
                  </a:lnTo>
                  <a:lnTo>
                    <a:pt x="89" y="503"/>
                  </a:lnTo>
                  <a:lnTo>
                    <a:pt x="79" y="505"/>
                  </a:lnTo>
                  <a:lnTo>
                    <a:pt x="70" y="506"/>
                  </a:lnTo>
                  <a:lnTo>
                    <a:pt x="61" y="506"/>
                  </a:lnTo>
                  <a:lnTo>
                    <a:pt x="53" y="506"/>
                  </a:lnTo>
                  <a:lnTo>
                    <a:pt x="44" y="507"/>
                  </a:lnTo>
                  <a:lnTo>
                    <a:pt x="36" y="508"/>
                  </a:lnTo>
                  <a:lnTo>
                    <a:pt x="29" y="508"/>
                  </a:lnTo>
                  <a:lnTo>
                    <a:pt x="21" y="509"/>
                  </a:lnTo>
                  <a:lnTo>
                    <a:pt x="28" y="513"/>
                  </a:lnTo>
                  <a:lnTo>
                    <a:pt x="35" y="516"/>
                  </a:lnTo>
                  <a:lnTo>
                    <a:pt x="42" y="519"/>
                  </a:lnTo>
                  <a:lnTo>
                    <a:pt x="49" y="521"/>
                  </a:lnTo>
                  <a:lnTo>
                    <a:pt x="56" y="524"/>
                  </a:lnTo>
                  <a:lnTo>
                    <a:pt x="63" y="525"/>
                  </a:lnTo>
                  <a:lnTo>
                    <a:pt x="71" y="527"/>
                  </a:lnTo>
                  <a:lnTo>
                    <a:pt x="79" y="527"/>
                  </a:lnTo>
                  <a:lnTo>
                    <a:pt x="87" y="528"/>
                  </a:lnTo>
                  <a:lnTo>
                    <a:pt x="95" y="527"/>
                  </a:lnTo>
                  <a:lnTo>
                    <a:pt x="104" y="527"/>
                  </a:lnTo>
                  <a:lnTo>
                    <a:pt x="113" y="526"/>
                  </a:lnTo>
                  <a:lnTo>
                    <a:pt x="123" y="524"/>
                  </a:lnTo>
                  <a:lnTo>
                    <a:pt x="133" y="522"/>
                  </a:lnTo>
                  <a:lnTo>
                    <a:pt x="144" y="520"/>
                  </a:lnTo>
                  <a:lnTo>
                    <a:pt x="156" y="516"/>
                  </a:lnTo>
                  <a:lnTo>
                    <a:pt x="155" y="557"/>
                  </a:lnTo>
                  <a:lnTo>
                    <a:pt x="186" y="557"/>
                  </a:lnTo>
                  <a:lnTo>
                    <a:pt x="216" y="557"/>
                  </a:lnTo>
                  <a:lnTo>
                    <a:pt x="215" y="516"/>
                  </a:lnTo>
                  <a:lnTo>
                    <a:pt x="221" y="519"/>
                  </a:lnTo>
                  <a:lnTo>
                    <a:pt x="228" y="520"/>
                  </a:lnTo>
                  <a:lnTo>
                    <a:pt x="235" y="522"/>
                  </a:lnTo>
                  <a:lnTo>
                    <a:pt x="242" y="523"/>
                  </a:lnTo>
                  <a:lnTo>
                    <a:pt x="248" y="523"/>
                  </a:lnTo>
                  <a:lnTo>
                    <a:pt x="255" y="523"/>
                  </a:lnTo>
                  <a:lnTo>
                    <a:pt x="261" y="523"/>
                  </a:lnTo>
                  <a:lnTo>
                    <a:pt x="266" y="523"/>
                  </a:lnTo>
                  <a:lnTo>
                    <a:pt x="262" y="523"/>
                  </a:lnTo>
                  <a:lnTo>
                    <a:pt x="258" y="523"/>
                  </a:lnTo>
                  <a:lnTo>
                    <a:pt x="254" y="522"/>
                  </a:lnTo>
                  <a:lnTo>
                    <a:pt x="250" y="521"/>
                  </a:lnTo>
                  <a:lnTo>
                    <a:pt x="246" y="521"/>
                  </a:lnTo>
                  <a:lnTo>
                    <a:pt x="243" y="520"/>
                  </a:lnTo>
                  <a:lnTo>
                    <a:pt x="239" y="519"/>
                  </a:lnTo>
                  <a:lnTo>
                    <a:pt x="235" y="518"/>
                  </a:lnTo>
                  <a:lnTo>
                    <a:pt x="231" y="515"/>
                  </a:lnTo>
                  <a:lnTo>
                    <a:pt x="229" y="511"/>
                  </a:lnTo>
                  <a:lnTo>
                    <a:pt x="228" y="506"/>
                  </a:lnTo>
                  <a:lnTo>
                    <a:pt x="228" y="502"/>
                  </a:lnTo>
                  <a:lnTo>
                    <a:pt x="229" y="498"/>
                  </a:lnTo>
                  <a:lnTo>
                    <a:pt x="231" y="496"/>
                  </a:lnTo>
                  <a:lnTo>
                    <a:pt x="233" y="494"/>
                  </a:lnTo>
                  <a:lnTo>
                    <a:pt x="235" y="493"/>
                  </a:lnTo>
                  <a:lnTo>
                    <a:pt x="237" y="492"/>
                  </a:lnTo>
                  <a:lnTo>
                    <a:pt x="240" y="491"/>
                  </a:lnTo>
                  <a:lnTo>
                    <a:pt x="243" y="490"/>
                  </a:lnTo>
                  <a:lnTo>
                    <a:pt x="247" y="489"/>
                  </a:lnTo>
                  <a:lnTo>
                    <a:pt x="242" y="487"/>
                  </a:lnTo>
                  <a:lnTo>
                    <a:pt x="237" y="484"/>
                  </a:lnTo>
                  <a:lnTo>
                    <a:pt x="232" y="481"/>
                  </a:lnTo>
                  <a:lnTo>
                    <a:pt x="227" y="478"/>
                  </a:lnTo>
                  <a:lnTo>
                    <a:pt x="223" y="475"/>
                  </a:lnTo>
                  <a:lnTo>
                    <a:pt x="218" y="471"/>
                  </a:lnTo>
                  <a:lnTo>
                    <a:pt x="213" y="467"/>
                  </a:lnTo>
                  <a:lnTo>
                    <a:pt x="209" y="463"/>
                  </a:lnTo>
                  <a:lnTo>
                    <a:pt x="214" y="464"/>
                  </a:lnTo>
                  <a:lnTo>
                    <a:pt x="220" y="467"/>
                  </a:lnTo>
                  <a:lnTo>
                    <a:pt x="228" y="470"/>
                  </a:lnTo>
                  <a:lnTo>
                    <a:pt x="236" y="474"/>
                  </a:lnTo>
                  <a:lnTo>
                    <a:pt x="245" y="479"/>
                  </a:lnTo>
                  <a:lnTo>
                    <a:pt x="253" y="483"/>
                  </a:lnTo>
                  <a:lnTo>
                    <a:pt x="261" y="486"/>
                  </a:lnTo>
                  <a:lnTo>
                    <a:pt x="269" y="489"/>
                  </a:lnTo>
                  <a:lnTo>
                    <a:pt x="270" y="488"/>
                  </a:lnTo>
                  <a:lnTo>
                    <a:pt x="271" y="486"/>
                  </a:lnTo>
                  <a:lnTo>
                    <a:pt x="270" y="483"/>
                  </a:lnTo>
                  <a:lnTo>
                    <a:pt x="269" y="481"/>
                  </a:lnTo>
                  <a:lnTo>
                    <a:pt x="268" y="478"/>
                  </a:lnTo>
                  <a:lnTo>
                    <a:pt x="267" y="475"/>
                  </a:lnTo>
                  <a:lnTo>
                    <a:pt x="267" y="473"/>
                  </a:lnTo>
                  <a:lnTo>
                    <a:pt x="267" y="470"/>
                  </a:lnTo>
                  <a:lnTo>
                    <a:pt x="268" y="467"/>
                  </a:lnTo>
                  <a:lnTo>
                    <a:pt x="269" y="465"/>
                  </a:lnTo>
                  <a:lnTo>
                    <a:pt x="271" y="463"/>
                  </a:lnTo>
                  <a:lnTo>
                    <a:pt x="273" y="462"/>
                  </a:lnTo>
                  <a:lnTo>
                    <a:pt x="277" y="461"/>
                  </a:lnTo>
                  <a:lnTo>
                    <a:pt x="280" y="460"/>
                  </a:lnTo>
                  <a:lnTo>
                    <a:pt x="284" y="459"/>
                  </a:lnTo>
                  <a:lnTo>
                    <a:pt x="288" y="458"/>
                  </a:lnTo>
                  <a:lnTo>
                    <a:pt x="292" y="457"/>
                  </a:lnTo>
                  <a:lnTo>
                    <a:pt x="296" y="456"/>
                  </a:lnTo>
                  <a:lnTo>
                    <a:pt x="299" y="455"/>
                  </a:lnTo>
                  <a:lnTo>
                    <a:pt x="303" y="454"/>
                  </a:lnTo>
                  <a:lnTo>
                    <a:pt x="297" y="455"/>
                  </a:lnTo>
                  <a:lnTo>
                    <a:pt x="290" y="455"/>
                  </a:lnTo>
                  <a:lnTo>
                    <a:pt x="285" y="455"/>
                  </a:lnTo>
                  <a:lnTo>
                    <a:pt x="279" y="456"/>
                  </a:lnTo>
                  <a:lnTo>
                    <a:pt x="273" y="456"/>
                  </a:lnTo>
                  <a:lnTo>
                    <a:pt x="267" y="455"/>
                  </a:lnTo>
                  <a:lnTo>
                    <a:pt x="262" y="455"/>
                  </a:lnTo>
                  <a:lnTo>
                    <a:pt x="256" y="454"/>
                  </a:lnTo>
                  <a:lnTo>
                    <a:pt x="253" y="451"/>
                  </a:lnTo>
                  <a:lnTo>
                    <a:pt x="250" y="449"/>
                  </a:lnTo>
                  <a:lnTo>
                    <a:pt x="248" y="446"/>
                  </a:lnTo>
                  <a:lnTo>
                    <a:pt x="247" y="441"/>
                  </a:lnTo>
                  <a:lnTo>
                    <a:pt x="248" y="438"/>
                  </a:lnTo>
                  <a:lnTo>
                    <a:pt x="248" y="435"/>
                  </a:lnTo>
                  <a:lnTo>
                    <a:pt x="249" y="431"/>
                  </a:lnTo>
                  <a:lnTo>
                    <a:pt x="250" y="428"/>
                  </a:lnTo>
                  <a:lnTo>
                    <a:pt x="248" y="428"/>
                  </a:lnTo>
                  <a:lnTo>
                    <a:pt x="247" y="427"/>
                  </a:lnTo>
                  <a:lnTo>
                    <a:pt x="250" y="425"/>
                  </a:lnTo>
                  <a:lnTo>
                    <a:pt x="254" y="422"/>
                  </a:lnTo>
                  <a:lnTo>
                    <a:pt x="257" y="420"/>
                  </a:lnTo>
                  <a:lnTo>
                    <a:pt x="261" y="418"/>
                  </a:lnTo>
                  <a:lnTo>
                    <a:pt x="256" y="417"/>
                  </a:lnTo>
                  <a:lnTo>
                    <a:pt x="252" y="414"/>
                  </a:lnTo>
                  <a:lnTo>
                    <a:pt x="248" y="412"/>
                  </a:lnTo>
                  <a:lnTo>
                    <a:pt x="243" y="408"/>
                  </a:lnTo>
                  <a:lnTo>
                    <a:pt x="240" y="403"/>
                  </a:lnTo>
                  <a:lnTo>
                    <a:pt x="237" y="397"/>
                  </a:lnTo>
                  <a:lnTo>
                    <a:pt x="236" y="390"/>
                  </a:lnTo>
                  <a:lnTo>
                    <a:pt x="238" y="381"/>
                  </a:lnTo>
                  <a:lnTo>
                    <a:pt x="242" y="384"/>
                  </a:lnTo>
                  <a:lnTo>
                    <a:pt x="246" y="388"/>
                  </a:lnTo>
                  <a:lnTo>
                    <a:pt x="251" y="392"/>
                  </a:lnTo>
                  <a:lnTo>
                    <a:pt x="257" y="397"/>
                  </a:lnTo>
                  <a:lnTo>
                    <a:pt x="262" y="401"/>
                  </a:lnTo>
                  <a:lnTo>
                    <a:pt x="267" y="404"/>
                  </a:lnTo>
                  <a:lnTo>
                    <a:pt x="271" y="406"/>
                  </a:lnTo>
                  <a:lnTo>
                    <a:pt x="274" y="407"/>
                  </a:lnTo>
                  <a:lnTo>
                    <a:pt x="274" y="404"/>
                  </a:lnTo>
                  <a:lnTo>
                    <a:pt x="273" y="399"/>
                  </a:lnTo>
                  <a:lnTo>
                    <a:pt x="273" y="396"/>
                  </a:lnTo>
                  <a:lnTo>
                    <a:pt x="274" y="393"/>
                  </a:lnTo>
                  <a:lnTo>
                    <a:pt x="275" y="394"/>
                  </a:lnTo>
                  <a:lnTo>
                    <a:pt x="278" y="397"/>
                  </a:lnTo>
                  <a:lnTo>
                    <a:pt x="280" y="398"/>
                  </a:lnTo>
                  <a:lnTo>
                    <a:pt x="282" y="401"/>
                  </a:lnTo>
                  <a:lnTo>
                    <a:pt x="285" y="402"/>
                  </a:lnTo>
                  <a:lnTo>
                    <a:pt x="288" y="404"/>
                  </a:lnTo>
                  <a:lnTo>
                    <a:pt x="290" y="405"/>
                  </a:lnTo>
                  <a:lnTo>
                    <a:pt x="293" y="406"/>
                  </a:lnTo>
                  <a:lnTo>
                    <a:pt x="294" y="401"/>
                  </a:lnTo>
                  <a:lnTo>
                    <a:pt x="296" y="397"/>
                  </a:lnTo>
                  <a:lnTo>
                    <a:pt x="298" y="394"/>
                  </a:lnTo>
                  <a:lnTo>
                    <a:pt x="300" y="391"/>
                  </a:lnTo>
                  <a:lnTo>
                    <a:pt x="302" y="388"/>
                  </a:lnTo>
                  <a:lnTo>
                    <a:pt x="305" y="386"/>
                  </a:lnTo>
                  <a:lnTo>
                    <a:pt x="308" y="383"/>
                  </a:lnTo>
                  <a:lnTo>
                    <a:pt x="311" y="382"/>
                  </a:lnTo>
                  <a:lnTo>
                    <a:pt x="307" y="381"/>
                  </a:lnTo>
                  <a:lnTo>
                    <a:pt x="302" y="379"/>
                  </a:lnTo>
                  <a:lnTo>
                    <a:pt x="298" y="378"/>
                  </a:lnTo>
                  <a:lnTo>
                    <a:pt x="295" y="375"/>
                  </a:lnTo>
                  <a:lnTo>
                    <a:pt x="293" y="372"/>
                  </a:lnTo>
                  <a:lnTo>
                    <a:pt x="292" y="368"/>
                  </a:lnTo>
                  <a:lnTo>
                    <a:pt x="293" y="364"/>
                  </a:lnTo>
                  <a:lnTo>
                    <a:pt x="294" y="361"/>
                  </a:lnTo>
                  <a:lnTo>
                    <a:pt x="298" y="356"/>
                  </a:lnTo>
                  <a:lnTo>
                    <a:pt x="293" y="353"/>
                  </a:lnTo>
                  <a:lnTo>
                    <a:pt x="289" y="351"/>
                  </a:lnTo>
                  <a:lnTo>
                    <a:pt x="285" y="348"/>
                  </a:lnTo>
                  <a:lnTo>
                    <a:pt x="281" y="345"/>
                  </a:lnTo>
                  <a:lnTo>
                    <a:pt x="277" y="342"/>
                  </a:lnTo>
                  <a:lnTo>
                    <a:pt x="273" y="339"/>
                  </a:lnTo>
                  <a:lnTo>
                    <a:pt x="270" y="336"/>
                  </a:lnTo>
                  <a:lnTo>
                    <a:pt x="267" y="333"/>
                  </a:lnTo>
                  <a:lnTo>
                    <a:pt x="263" y="329"/>
                  </a:lnTo>
                  <a:lnTo>
                    <a:pt x="259" y="325"/>
                  </a:lnTo>
                  <a:lnTo>
                    <a:pt x="255" y="321"/>
                  </a:lnTo>
                  <a:lnTo>
                    <a:pt x="251" y="316"/>
                  </a:lnTo>
                  <a:lnTo>
                    <a:pt x="247" y="311"/>
                  </a:lnTo>
                  <a:lnTo>
                    <a:pt x="243" y="305"/>
                  </a:lnTo>
                  <a:lnTo>
                    <a:pt x="239" y="299"/>
                  </a:lnTo>
                  <a:lnTo>
                    <a:pt x="235" y="292"/>
                  </a:lnTo>
                  <a:lnTo>
                    <a:pt x="247" y="299"/>
                  </a:lnTo>
                  <a:lnTo>
                    <a:pt x="257" y="305"/>
                  </a:lnTo>
                  <a:lnTo>
                    <a:pt x="266" y="311"/>
                  </a:lnTo>
                  <a:lnTo>
                    <a:pt x="275" y="316"/>
                  </a:lnTo>
                  <a:lnTo>
                    <a:pt x="284" y="320"/>
                  </a:lnTo>
                  <a:lnTo>
                    <a:pt x="292" y="324"/>
                  </a:lnTo>
                  <a:lnTo>
                    <a:pt x="300" y="326"/>
                  </a:lnTo>
                  <a:lnTo>
                    <a:pt x="309" y="329"/>
                  </a:lnTo>
                  <a:lnTo>
                    <a:pt x="309" y="325"/>
                  </a:lnTo>
                  <a:lnTo>
                    <a:pt x="311" y="321"/>
                  </a:lnTo>
                  <a:lnTo>
                    <a:pt x="313" y="318"/>
                  </a:lnTo>
                  <a:lnTo>
                    <a:pt x="319" y="316"/>
                  </a:lnTo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" name="Freeform 572"/>
            <p:cNvSpPr>
              <a:spLocks/>
            </p:cNvSpPr>
            <p:nvPr/>
          </p:nvSpPr>
          <p:spPr bwMode="auto">
            <a:xfrm>
              <a:off x="3907" y="1700"/>
              <a:ext cx="308" cy="343"/>
            </a:xfrm>
            <a:custGeom>
              <a:avLst/>
              <a:gdLst>
                <a:gd name="T0" fmla="*/ 263 w 308"/>
                <a:gd name="T1" fmla="*/ 149 h 343"/>
                <a:gd name="T2" fmla="*/ 238 w 308"/>
                <a:gd name="T3" fmla="*/ 184 h 343"/>
                <a:gd name="T4" fmla="*/ 238 w 308"/>
                <a:gd name="T5" fmla="*/ 230 h 343"/>
                <a:gd name="T6" fmla="*/ 254 w 308"/>
                <a:gd name="T7" fmla="*/ 271 h 343"/>
                <a:gd name="T8" fmla="*/ 236 w 308"/>
                <a:gd name="T9" fmla="*/ 307 h 343"/>
                <a:gd name="T10" fmla="*/ 246 w 308"/>
                <a:gd name="T11" fmla="*/ 285 h 343"/>
                <a:gd name="T12" fmla="*/ 250 w 308"/>
                <a:gd name="T13" fmla="*/ 249 h 343"/>
                <a:gd name="T14" fmla="*/ 213 w 308"/>
                <a:gd name="T15" fmla="*/ 227 h 343"/>
                <a:gd name="T16" fmla="*/ 199 w 308"/>
                <a:gd name="T17" fmla="*/ 249 h 343"/>
                <a:gd name="T18" fmla="*/ 190 w 308"/>
                <a:gd name="T19" fmla="*/ 283 h 343"/>
                <a:gd name="T20" fmla="*/ 191 w 308"/>
                <a:gd name="T21" fmla="*/ 315 h 343"/>
                <a:gd name="T22" fmla="*/ 203 w 308"/>
                <a:gd name="T23" fmla="*/ 333 h 343"/>
                <a:gd name="T24" fmla="*/ 184 w 308"/>
                <a:gd name="T25" fmla="*/ 322 h 343"/>
                <a:gd name="T26" fmla="*/ 183 w 308"/>
                <a:gd name="T27" fmla="*/ 303 h 343"/>
                <a:gd name="T28" fmla="*/ 181 w 308"/>
                <a:gd name="T29" fmla="*/ 256 h 343"/>
                <a:gd name="T30" fmla="*/ 166 w 308"/>
                <a:gd name="T31" fmla="*/ 225 h 343"/>
                <a:gd name="T32" fmla="*/ 86 w 308"/>
                <a:gd name="T33" fmla="*/ 227 h 343"/>
                <a:gd name="T34" fmla="*/ 65 w 308"/>
                <a:gd name="T35" fmla="*/ 261 h 343"/>
                <a:gd name="T36" fmla="*/ 84 w 308"/>
                <a:gd name="T37" fmla="*/ 293 h 343"/>
                <a:gd name="T38" fmla="*/ 107 w 308"/>
                <a:gd name="T39" fmla="*/ 314 h 343"/>
                <a:gd name="T40" fmla="*/ 93 w 308"/>
                <a:gd name="T41" fmla="*/ 311 h 343"/>
                <a:gd name="T42" fmla="*/ 61 w 308"/>
                <a:gd name="T43" fmla="*/ 288 h 343"/>
                <a:gd name="T44" fmla="*/ 47 w 308"/>
                <a:gd name="T45" fmla="*/ 261 h 343"/>
                <a:gd name="T46" fmla="*/ 38 w 308"/>
                <a:gd name="T47" fmla="*/ 259 h 343"/>
                <a:gd name="T48" fmla="*/ 13 w 308"/>
                <a:gd name="T49" fmla="*/ 285 h 343"/>
                <a:gd name="T50" fmla="*/ 10 w 308"/>
                <a:gd name="T51" fmla="*/ 321 h 343"/>
                <a:gd name="T52" fmla="*/ 19 w 308"/>
                <a:gd name="T53" fmla="*/ 341 h 343"/>
                <a:gd name="T54" fmla="*/ 3 w 308"/>
                <a:gd name="T55" fmla="*/ 330 h 343"/>
                <a:gd name="T56" fmla="*/ 0 w 308"/>
                <a:gd name="T57" fmla="*/ 325 h 343"/>
                <a:gd name="T58" fmla="*/ 2 w 308"/>
                <a:gd name="T59" fmla="*/ 289 h 343"/>
                <a:gd name="T60" fmla="*/ 4 w 308"/>
                <a:gd name="T61" fmla="*/ 267 h 343"/>
                <a:gd name="T62" fmla="*/ 24 w 308"/>
                <a:gd name="T63" fmla="*/ 231 h 343"/>
                <a:gd name="T64" fmla="*/ 17 w 308"/>
                <a:gd name="T65" fmla="*/ 192 h 343"/>
                <a:gd name="T66" fmla="*/ 20 w 308"/>
                <a:gd name="T67" fmla="*/ 173 h 343"/>
                <a:gd name="T68" fmla="*/ 84 w 308"/>
                <a:gd name="T69" fmla="*/ 145 h 343"/>
                <a:gd name="T70" fmla="*/ 169 w 308"/>
                <a:gd name="T71" fmla="*/ 144 h 343"/>
                <a:gd name="T72" fmla="*/ 214 w 308"/>
                <a:gd name="T73" fmla="*/ 139 h 343"/>
                <a:gd name="T74" fmla="*/ 222 w 308"/>
                <a:gd name="T75" fmla="*/ 104 h 343"/>
                <a:gd name="T76" fmla="*/ 226 w 308"/>
                <a:gd name="T77" fmla="*/ 85 h 343"/>
                <a:gd name="T78" fmla="*/ 245 w 308"/>
                <a:gd name="T79" fmla="*/ 88 h 343"/>
                <a:gd name="T80" fmla="*/ 218 w 308"/>
                <a:gd name="T81" fmla="*/ 81 h 343"/>
                <a:gd name="T82" fmla="*/ 177 w 308"/>
                <a:gd name="T83" fmla="*/ 59 h 343"/>
                <a:gd name="T84" fmla="*/ 166 w 308"/>
                <a:gd name="T85" fmla="*/ 27 h 343"/>
                <a:gd name="T86" fmla="*/ 173 w 308"/>
                <a:gd name="T87" fmla="*/ 34 h 343"/>
                <a:gd name="T88" fmla="*/ 173 w 308"/>
                <a:gd name="T89" fmla="*/ 40 h 343"/>
                <a:gd name="T90" fmla="*/ 180 w 308"/>
                <a:gd name="T91" fmla="*/ 57 h 343"/>
                <a:gd name="T92" fmla="*/ 219 w 308"/>
                <a:gd name="T93" fmla="*/ 77 h 343"/>
                <a:gd name="T94" fmla="*/ 180 w 308"/>
                <a:gd name="T95" fmla="*/ 27 h 343"/>
                <a:gd name="T96" fmla="*/ 181 w 308"/>
                <a:gd name="T97" fmla="*/ 7 h 343"/>
                <a:gd name="T98" fmla="*/ 192 w 308"/>
                <a:gd name="T99" fmla="*/ 17 h 343"/>
                <a:gd name="T100" fmla="*/ 193 w 308"/>
                <a:gd name="T101" fmla="*/ 24 h 343"/>
                <a:gd name="T102" fmla="*/ 191 w 308"/>
                <a:gd name="T103" fmla="*/ 49 h 343"/>
                <a:gd name="T104" fmla="*/ 233 w 308"/>
                <a:gd name="T105" fmla="*/ 76 h 343"/>
                <a:gd name="T106" fmla="*/ 266 w 308"/>
                <a:gd name="T107" fmla="*/ 77 h 343"/>
                <a:gd name="T108" fmla="*/ 293 w 308"/>
                <a:gd name="T109" fmla="*/ 78 h 343"/>
                <a:gd name="T110" fmla="*/ 282 w 308"/>
                <a:gd name="T111" fmla="*/ 82 h 343"/>
                <a:gd name="T112" fmla="*/ 254 w 308"/>
                <a:gd name="T113" fmla="*/ 85 h 343"/>
                <a:gd name="T114" fmla="*/ 275 w 308"/>
                <a:gd name="T115" fmla="*/ 104 h 343"/>
                <a:gd name="T116" fmla="*/ 305 w 308"/>
                <a:gd name="T117" fmla="*/ 122 h 343"/>
                <a:gd name="T118" fmla="*/ 279 w 308"/>
                <a:gd name="T119" fmla="*/ 133 h 34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8"/>
                <a:gd name="T181" fmla="*/ 0 h 343"/>
                <a:gd name="T182" fmla="*/ 308 w 308"/>
                <a:gd name="T183" fmla="*/ 343 h 34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8" h="343">
                  <a:moveTo>
                    <a:pt x="266" y="134"/>
                  </a:moveTo>
                  <a:lnTo>
                    <a:pt x="266" y="134"/>
                  </a:lnTo>
                  <a:lnTo>
                    <a:pt x="266" y="135"/>
                  </a:lnTo>
                  <a:lnTo>
                    <a:pt x="265" y="136"/>
                  </a:lnTo>
                  <a:lnTo>
                    <a:pt x="264" y="137"/>
                  </a:lnTo>
                  <a:lnTo>
                    <a:pt x="264" y="139"/>
                  </a:lnTo>
                  <a:lnTo>
                    <a:pt x="264" y="140"/>
                  </a:lnTo>
                  <a:lnTo>
                    <a:pt x="264" y="141"/>
                  </a:lnTo>
                  <a:lnTo>
                    <a:pt x="264" y="142"/>
                  </a:lnTo>
                  <a:lnTo>
                    <a:pt x="264" y="144"/>
                  </a:lnTo>
                  <a:lnTo>
                    <a:pt x="264" y="146"/>
                  </a:lnTo>
                  <a:lnTo>
                    <a:pt x="263" y="149"/>
                  </a:lnTo>
                  <a:lnTo>
                    <a:pt x="262" y="151"/>
                  </a:lnTo>
                  <a:lnTo>
                    <a:pt x="262" y="154"/>
                  </a:lnTo>
                  <a:lnTo>
                    <a:pt x="261" y="157"/>
                  </a:lnTo>
                  <a:lnTo>
                    <a:pt x="259" y="161"/>
                  </a:lnTo>
                  <a:lnTo>
                    <a:pt x="258" y="165"/>
                  </a:lnTo>
                  <a:lnTo>
                    <a:pt x="256" y="169"/>
                  </a:lnTo>
                  <a:lnTo>
                    <a:pt x="254" y="173"/>
                  </a:lnTo>
                  <a:lnTo>
                    <a:pt x="252" y="176"/>
                  </a:lnTo>
                  <a:lnTo>
                    <a:pt x="249" y="179"/>
                  </a:lnTo>
                  <a:lnTo>
                    <a:pt x="246" y="180"/>
                  </a:lnTo>
                  <a:lnTo>
                    <a:pt x="244" y="182"/>
                  </a:lnTo>
                  <a:lnTo>
                    <a:pt x="241" y="184"/>
                  </a:lnTo>
                  <a:lnTo>
                    <a:pt x="238" y="184"/>
                  </a:lnTo>
                  <a:lnTo>
                    <a:pt x="235" y="187"/>
                  </a:lnTo>
                  <a:lnTo>
                    <a:pt x="233" y="190"/>
                  </a:lnTo>
                  <a:lnTo>
                    <a:pt x="231" y="193"/>
                  </a:lnTo>
                  <a:lnTo>
                    <a:pt x="231" y="196"/>
                  </a:lnTo>
                  <a:lnTo>
                    <a:pt x="230" y="200"/>
                  </a:lnTo>
                  <a:lnTo>
                    <a:pt x="229" y="203"/>
                  </a:lnTo>
                  <a:lnTo>
                    <a:pt x="226" y="208"/>
                  </a:lnTo>
                  <a:lnTo>
                    <a:pt x="223" y="212"/>
                  </a:lnTo>
                  <a:lnTo>
                    <a:pt x="224" y="217"/>
                  </a:lnTo>
                  <a:lnTo>
                    <a:pt x="227" y="221"/>
                  </a:lnTo>
                  <a:lnTo>
                    <a:pt x="230" y="224"/>
                  </a:lnTo>
                  <a:lnTo>
                    <a:pt x="234" y="227"/>
                  </a:lnTo>
                  <a:lnTo>
                    <a:pt x="238" y="230"/>
                  </a:lnTo>
                  <a:lnTo>
                    <a:pt x="242" y="232"/>
                  </a:lnTo>
                  <a:lnTo>
                    <a:pt x="246" y="235"/>
                  </a:lnTo>
                  <a:lnTo>
                    <a:pt x="249" y="238"/>
                  </a:lnTo>
                  <a:lnTo>
                    <a:pt x="254" y="240"/>
                  </a:lnTo>
                  <a:lnTo>
                    <a:pt x="257" y="244"/>
                  </a:lnTo>
                  <a:lnTo>
                    <a:pt x="259" y="248"/>
                  </a:lnTo>
                  <a:lnTo>
                    <a:pt x="258" y="253"/>
                  </a:lnTo>
                  <a:lnTo>
                    <a:pt x="258" y="254"/>
                  </a:lnTo>
                  <a:lnTo>
                    <a:pt x="258" y="256"/>
                  </a:lnTo>
                  <a:lnTo>
                    <a:pt x="257" y="259"/>
                  </a:lnTo>
                  <a:lnTo>
                    <a:pt x="256" y="262"/>
                  </a:lnTo>
                  <a:lnTo>
                    <a:pt x="256" y="266"/>
                  </a:lnTo>
                  <a:lnTo>
                    <a:pt x="254" y="271"/>
                  </a:lnTo>
                  <a:lnTo>
                    <a:pt x="253" y="277"/>
                  </a:lnTo>
                  <a:lnTo>
                    <a:pt x="252" y="283"/>
                  </a:lnTo>
                  <a:lnTo>
                    <a:pt x="250" y="290"/>
                  </a:lnTo>
                  <a:lnTo>
                    <a:pt x="248" y="296"/>
                  </a:lnTo>
                  <a:lnTo>
                    <a:pt x="246" y="301"/>
                  </a:lnTo>
                  <a:lnTo>
                    <a:pt x="245" y="305"/>
                  </a:lnTo>
                  <a:lnTo>
                    <a:pt x="243" y="308"/>
                  </a:lnTo>
                  <a:lnTo>
                    <a:pt x="241" y="310"/>
                  </a:lnTo>
                  <a:lnTo>
                    <a:pt x="239" y="311"/>
                  </a:lnTo>
                  <a:lnTo>
                    <a:pt x="237" y="311"/>
                  </a:lnTo>
                  <a:lnTo>
                    <a:pt x="236" y="310"/>
                  </a:lnTo>
                  <a:lnTo>
                    <a:pt x="236" y="309"/>
                  </a:lnTo>
                  <a:lnTo>
                    <a:pt x="236" y="307"/>
                  </a:lnTo>
                  <a:lnTo>
                    <a:pt x="236" y="304"/>
                  </a:lnTo>
                  <a:lnTo>
                    <a:pt x="237" y="300"/>
                  </a:lnTo>
                  <a:lnTo>
                    <a:pt x="237" y="298"/>
                  </a:lnTo>
                  <a:lnTo>
                    <a:pt x="238" y="296"/>
                  </a:lnTo>
                  <a:lnTo>
                    <a:pt x="239" y="296"/>
                  </a:lnTo>
                  <a:lnTo>
                    <a:pt x="240" y="295"/>
                  </a:lnTo>
                  <a:lnTo>
                    <a:pt x="241" y="293"/>
                  </a:lnTo>
                  <a:lnTo>
                    <a:pt x="242" y="292"/>
                  </a:lnTo>
                  <a:lnTo>
                    <a:pt x="242" y="291"/>
                  </a:lnTo>
                  <a:lnTo>
                    <a:pt x="243" y="289"/>
                  </a:lnTo>
                  <a:lnTo>
                    <a:pt x="244" y="287"/>
                  </a:lnTo>
                  <a:lnTo>
                    <a:pt x="245" y="286"/>
                  </a:lnTo>
                  <a:lnTo>
                    <a:pt x="246" y="285"/>
                  </a:lnTo>
                  <a:lnTo>
                    <a:pt x="245" y="283"/>
                  </a:lnTo>
                  <a:lnTo>
                    <a:pt x="245" y="282"/>
                  </a:lnTo>
                  <a:lnTo>
                    <a:pt x="245" y="279"/>
                  </a:lnTo>
                  <a:lnTo>
                    <a:pt x="246" y="277"/>
                  </a:lnTo>
                  <a:lnTo>
                    <a:pt x="246" y="274"/>
                  </a:lnTo>
                  <a:lnTo>
                    <a:pt x="247" y="271"/>
                  </a:lnTo>
                  <a:lnTo>
                    <a:pt x="248" y="267"/>
                  </a:lnTo>
                  <a:lnTo>
                    <a:pt x="250" y="264"/>
                  </a:lnTo>
                  <a:lnTo>
                    <a:pt x="251" y="260"/>
                  </a:lnTo>
                  <a:lnTo>
                    <a:pt x="252" y="257"/>
                  </a:lnTo>
                  <a:lnTo>
                    <a:pt x="252" y="254"/>
                  </a:lnTo>
                  <a:lnTo>
                    <a:pt x="251" y="251"/>
                  </a:lnTo>
                  <a:lnTo>
                    <a:pt x="250" y="249"/>
                  </a:lnTo>
                  <a:lnTo>
                    <a:pt x="249" y="247"/>
                  </a:lnTo>
                  <a:lnTo>
                    <a:pt x="246" y="245"/>
                  </a:lnTo>
                  <a:lnTo>
                    <a:pt x="243" y="244"/>
                  </a:lnTo>
                  <a:lnTo>
                    <a:pt x="242" y="244"/>
                  </a:lnTo>
                  <a:lnTo>
                    <a:pt x="241" y="243"/>
                  </a:lnTo>
                  <a:lnTo>
                    <a:pt x="238" y="242"/>
                  </a:lnTo>
                  <a:lnTo>
                    <a:pt x="235" y="240"/>
                  </a:lnTo>
                  <a:lnTo>
                    <a:pt x="233" y="238"/>
                  </a:lnTo>
                  <a:lnTo>
                    <a:pt x="229" y="236"/>
                  </a:lnTo>
                  <a:lnTo>
                    <a:pt x="225" y="234"/>
                  </a:lnTo>
                  <a:lnTo>
                    <a:pt x="220" y="231"/>
                  </a:lnTo>
                  <a:lnTo>
                    <a:pt x="216" y="229"/>
                  </a:lnTo>
                  <a:lnTo>
                    <a:pt x="213" y="227"/>
                  </a:lnTo>
                  <a:lnTo>
                    <a:pt x="210" y="225"/>
                  </a:lnTo>
                  <a:lnTo>
                    <a:pt x="207" y="224"/>
                  </a:lnTo>
                  <a:lnTo>
                    <a:pt x="204" y="223"/>
                  </a:lnTo>
                  <a:lnTo>
                    <a:pt x="203" y="223"/>
                  </a:lnTo>
                  <a:lnTo>
                    <a:pt x="201" y="224"/>
                  </a:lnTo>
                  <a:lnTo>
                    <a:pt x="200" y="225"/>
                  </a:lnTo>
                  <a:lnTo>
                    <a:pt x="200" y="227"/>
                  </a:lnTo>
                  <a:lnTo>
                    <a:pt x="200" y="230"/>
                  </a:lnTo>
                  <a:lnTo>
                    <a:pt x="199" y="233"/>
                  </a:lnTo>
                  <a:lnTo>
                    <a:pt x="199" y="237"/>
                  </a:lnTo>
                  <a:lnTo>
                    <a:pt x="199" y="241"/>
                  </a:lnTo>
                  <a:lnTo>
                    <a:pt x="199" y="245"/>
                  </a:lnTo>
                  <a:lnTo>
                    <a:pt x="199" y="249"/>
                  </a:lnTo>
                  <a:lnTo>
                    <a:pt x="198" y="254"/>
                  </a:lnTo>
                  <a:lnTo>
                    <a:pt x="197" y="259"/>
                  </a:lnTo>
                  <a:lnTo>
                    <a:pt x="197" y="263"/>
                  </a:lnTo>
                  <a:lnTo>
                    <a:pt x="196" y="266"/>
                  </a:lnTo>
                  <a:lnTo>
                    <a:pt x="196" y="269"/>
                  </a:lnTo>
                  <a:lnTo>
                    <a:pt x="195" y="271"/>
                  </a:lnTo>
                  <a:lnTo>
                    <a:pt x="195" y="273"/>
                  </a:lnTo>
                  <a:lnTo>
                    <a:pt x="194" y="275"/>
                  </a:lnTo>
                  <a:lnTo>
                    <a:pt x="193" y="275"/>
                  </a:lnTo>
                  <a:lnTo>
                    <a:pt x="192" y="277"/>
                  </a:lnTo>
                  <a:lnTo>
                    <a:pt x="192" y="279"/>
                  </a:lnTo>
                  <a:lnTo>
                    <a:pt x="191" y="281"/>
                  </a:lnTo>
                  <a:lnTo>
                    <a:pt x="190" y="283"/>
                  </a:lnTo>
                  <a:lnTo>
                    <a:pt x="189" y="286"/>
                  </a:lnTo>
                  <a:lnTo>
                    <a:pt x="189" y="288"/>
                  </a:lnTo>
                  <a:lnTo>
                    <a:pt x="189" y="290"/>
                  </a:lnTo>
                  <a:lnTo>
                    <a:pt x="189" y="293"/>
                  </a:lnTo>
                  <a:lnTo>
                    <a:pt x="189" y="296"/>
                  </a:lnTo>
                  <a:lnTo>
                    <a:pt x="189" y="299"/>
                  </a:lnTo>
                  <a:lnTo>
                    <a:pt x="189" y="302"/>
                  </a:lnTo>
                  <a:lnTo>
                    <a:pt x="189" y="305"/>
                  </a:lnTo>
                  <a:lnTo>
                    <a:pt x="189" y="306"/>
                  </a:lnTo>
                  <a:lnTo>
                    <a:pt x="189" y="308"/>
                  </a:lnTo>
                  <a:lnTo>
                    <a:pt x="189" y="310"/>
                  </a:lnTo>
                  <a:lnTo>
                    <a:pt x="189" y="311"/>
                  </a:lnTo>
                  <a:lnTo>
                    <a:pt x="191" y="315"/>
                  </a:lnTo>
                  <a:lnTo>
                    <a:pt x="192" y="319"/>
                  </a:lnTo>
                  <a:lnTo>
                    <a:pt x="193" y="321"/>
                  </a:lnTo>
                  <a:lnTo>
                    <a:pt x="194" y="322"/>
                  </a:lnTo>
                  <a:lnTo>
                    <a:pt x="195" y="323"/>
                  </a:lnTo>
                  <a:lnTo>
                    <a:pt x="196" y="324"/>
                  </a:lnTo>
                  <a:lnTo>
                    <a:pt x="197" y="325"/>
                  </a:lnTo>
                  <a:lnTo>
                    <a:pt x="199" y="325"/>
                  </a:lnTo>
                  <a:lnTo>
                    <a:pt x="200" y="326"/>
                  </a:lnTo>
                  <a:lnTo>
                    <a:pt x="201" y="327"/>
                  </a:lnTo>
                  <a:lnTo>
                    <a:pt x="203" y="329"/>
                  </a:lnTo>
                  <a:lnTo>
                    <a:pt x="205" y="330"/>
                  </a:lnTo>
                  <a:lnTo>
                    <a:pt x="204" y="332"/>
                  </a:lnTo>
                  <a:lnTo>
                    <a:pt x="203" y="333"/>
                  </a:lnTo>
                  <a:lnTo>
                    <a:pt x="201" y="333"/>
                  </a:lnTo>
                  <a:lnTo>
                    <a:pt x="199" y="333"/>
                  </a:lnTo>
                  <a:lnTo>
                    <a:pt x="197" y="333"/>
                  </a:lnTo>
                  <a:lnTo>
                    <a:pt x="195" y="333"/>
                  </a:lnTo>
                  <a:lnTo>
                    <a:pt x="193" y="333"/>
                  </a:lnTo>
                  <a:lnTo>
                    <a:pt x="192" y="333"/>
                  </a:lnTo>
                  <a:lnTo>
                    <a:pt x="191" y="331"/>
                  </a:lnTo>
                  <a:lnTo>
                    <a:pt x="189" y="328"/>
                  </a:lnTo>
                  <a:lnTo>
                    <a:pt x="187" y="324"/>
                  </a:lnTo>
                  <a:lnTo>
                    <a:pt x="185" y="318"/>
                  </a:lnTo>
                  <a:lnTo>
                    <a:pt x="185" y="320"/>
                  </a:lnTo>
                  <a:lnTo>
                    <a:pt x="184" y="321"/>
                  </a:lnTo>
                  <a:lnTo>
                    <a:pt x="184" y="322"/>
                  </a:lnTo>
                  <a:lnTo>
                    <a:pt x="183" y="322"/>
                  </a:lnTo>
                  <a:lnTo>
                    <a:pt x="182" y="321"/>
                  </a:lnTo>
                  <a:lnTo>
                    <a:pt x="182" y="319"/>
                  </a:lnTo>
                  <a:lnTo>
                    <a:pt x="181" y="318"/>
                  </a:lnTo>
                  <a:lnTo>
                    <a:pt x="181" y="317"/>
                  </a:lnTo>
                  <a:lnTo>
                    <a:pt x="181" y="315"/>
                  </a:lnTo>
                  <a:lnTo>
                    <a:pt x="181" y="314"/>
                  </a:lnTo>
                  <a:lnTo>
                    <a:pt x="181" y="313"/>
                  </a:lnTo>
                  <a:lnTo>
                    <a:pt x="182" y="311"/>
                  </a:lnTo>
                  <a:lnTo>
                    <a:pt x="182" y="309"/>
                  </a:lnTo>
                  <a:lnTo>
                    <a:pt x="183" y="306"/>
                  </a:lnTo>
                  <a:lnTo>
                    <a:pt x="183" y="303"/>
                  </a:lnTo>
                  <a:lnTo>
                    <a:pt x="183" y="299"/>
                  </a:lnTo>
                  <a:lnTo>
                    <a:pt x="183" y="296"/>
                  </a:lnTo>
                  <a:lnTo>
                    <a:pt x="183" y="292"/>
                  </a:lnTo>
                  <a:lnTo>
                    <a:pt x="183" y="288"/>
                  </a:lnTo>
                  <a:lnTo>
                    <a:pt x="182" y="282"/>
                  </a:lnTo>
                  <a:lnTo>
                    <a:pt x="182" y="276"/>
                  </a:lnTo>
                  <a:lnTo>
                    <a:pt x="182" y="273"/>
                  </a:lnTo>
                  <a:lnTo>
                    <a:pt x="182" y="269"/>
                  </a:lnTo>
                  <a:lnTo>
                    <a:pt x="182" y="266"/>
                  </a:lnTo>
                  <a:lnTo>
                    <a:pt x="182" y="263"/>
                  </a:lnTo>
                  <a:lnTo>
                    <a:pt x="182" y="260"/>
                  </a:lnTo>
                  <a:lnTo>
                    <a:pt x="181" y="256"/>
                  </a:lnTo>
                  <a:lnTo>
                    <a:pt x="181" y="253"/>
                  </a:lnTo>
                  <a:lnTo>
                    <a:pt x="180" y="250"/>
                  </a:lnTo>
                  <a:lnTo>
                    <a:pt x="180" y="246"/>
                  </a:lnTo>
                  <a:lnTo>
                    <a:pt x="179" y="244"/>
                  </a:lnTo>
                  <a:lnTo>
                    <a:pt x="178" y="240"/>
                  </a:lnTo>
                  <a:lnTo>
                    <a:pt x="178" y="237"/>
                  </a:lnTo>
                  <a:lnTo>
                    <a:pt x="178" y="234"/>
                  </a:lnTo>
                  <a:lnTo>
                    <a:pt x="178" y="231"/>
                  </a:lnTo>
                  <a:lnTo>
                    <a:pt x="178" y="228"/>
                  </a:lnTo>
                  <a:lnTo>
                    <a:pt x="179" y="225"/>
                  </a:lnTo>
                  <a:lnTo>
                    <a:pt x="180" y="222"/>
                  </a:lnTo>
                  <a:lnTo>
                    <a:pt x="173" y="223"/>
                  </a:lnTo>
                  <a:lnTo>
                    <a:pt x="166" y="225"/>
                  </a:lnTo>
                  <a:lnTo>
                    <a:pt x="159" y="226"/>
                  </a:lnTo>
                  <a:lnTo>
                    <a:pt x="153" y="227"/>
                  </a:lnTo>
                  <a:lnTo>
                    <a:pt x="145" y="229"/>
                  </a:lnTo>
                  <a:lnTo>
                    <a:pt x="138" y="229"/>
                  </a:lnTo>
                  <a:lnTo>
                    <a:pt x="130" y="230"/>
                  </a:lnTo>
                  <a:lnTo>
                    <a:pt x="122" y="230"/>
                  </a:lnTo>
                  <a:lnTo>
                    <a:pt x="113" y="230"/>
                  </a:lnTo>
                  <a:lnTo>
                    <a:pt x="107" y="230"/>
                  </a:lnTo>
                  <a:lnTo>
                    <a:pt x="101" y="230"/>
                  </a:lnTo>
                  <a:lnTo>
                    <a:pt x="96" y="229"/>
                  </a:lnTo>
                  <a:lnTo>
                    <a:pt x="92" y="229"/>
                  </a:lnTo>
                  <a:lnTo>
                    <a:pt x="89" y="227"/>
                  </a:lnTo>
                  <a:lnTo>
                    <a:pt x="86" y="227"/>
                  </a:lnTo>
                  <a:lnTo>
                    <a:pt x="85" y="226"/>
                  </a:lnTo>
                  <a:lnTo>
                    <a:pt x="84" y="228"/>
                  </a:lnTo>
                  <a:lnTo>
                    <a:pt x="82" y="231"/>
                  </a:lnTo>
                  <a:lnTo>
                    <a:pt x="80" y="234"/>
                  </a:lnTo>
                  <a:lnTo>
                    <a:pt x="78" y="237"/>
                  </a:lnTo>
                  <a:lnTo>
                    <a:pt x="76" y="239"/>
                  </a:lnTo>
                  <a:lnTo>
                    <a:pt x="74" y="242"/>
                  </a:lnTo>
                  <a:lnTo>
                    <a:pt x="71" y="245"/>
                  </a:lnTo>
                  <a:lnTo>
                    <a:pt x="70" y="248"/>
                  </a:lnTo>
                  <a:lnTo>
                    <a:pt x="68" y="251"/>
                  </a:lnTo>
                  <a:lnTo>
                    <a:pt x="67" y="254"/>
                  </a:lnTo>
                  <a:lnTo>
                    <a:pt x="65" y="257"/>
                  </a:lnTo>
                  <a:lnTo>
                    <a:pt x="65" y="261"/>
                  </a:lnTo>
                  <a:lnTo>
                    <a:pt x="63" y="264"/>
                  </a:lnTo>
                  <a:lnTo>
                    <a:pt x="63" y="267"/>
                  </a:lnTo>
                  <a:lnTo>
                    <a:pt x="63" y="271"/>
                  </a:lnTo>
                  <a:lnTo>
                    <a:pt x="63" y="274"/>
                  </a:lnTo>
                  <a:lnTo>
                    <a:pt x="64" y="276"/>
                  </a:lnTo>
                  <a:lnTo>
                    <a:pt x="65" y="278"/>
                  </a:lnTo>
                  <a:lnTo>
                    <a:pt x="66" y="280"/>
                  </a:lnTo>
                  <a:lnTo>
                    <a:pt x="69" y="282"/>
                  </a:lnTo>
                  <a:lnTo>
                    <a:pt x="71" y="284"/>
                  </a:lnTo>
                  <a:lnTo>
                    <a:pt x="74" y="287"/>
                  </a:lnTo>
                  <a:lnTo>
                    <a:pt x="77" y="288"/>
                  </a:lnTo>
                  <a:lnTo>
                    <a:pt x="81" y="291"/>
                  </a:lnTo>
                  <a:lnTo>
                    <a:pt x="84" y="293"/>
                  </a:lnTo>
                  <a:lnTo>
                    <a:pt x="88" y="295"/>
                  </a:lnTo>
                  <a:lnTo>
                    <a:pt x="90" y="297"/>
                  </a:lnTo>
                  <a:lnTo>
                    <a:pt x="93" y="299"/>
                  </a:lnTo>
                  <a:lnTo>
                    <a:pt x="96" y="300"/>
                  </a:lnTo>
                  <a:lnTo>
                    <a:pt x="98" y="302"/>
                  </a:lnTo>
                  <a:lnTo>
                    <a:pt x="100" y="303"/>
                  </a:lnTo>
                  <a:lnTo>
                    <a:pt x="101" y="304"/>
                  </a:lnTo>
                  <a:lnTo>
                    <a:pt x="103" y="305"/>
                  </a:lnTo>
                  <a:lnTo>
                    <a:pt x="104" y="307"/>
                  </a:lnTo>
                  <a:lnTo>
                    <a:pt x="105" y="309"/>
                  </a:lnTo>
                  <a:lnTo>
                    <a:pt x="106" y="311"/>
                  </a:lnTo>
                  <a:lnTo>
                    <a:pt x="107" y="313"/>
                  </a:lnTo>
                  <a:lnTo>
                    <a:pt x="107" y="314"/>
                  </a:lnTo>
                  <a:lnTo>
                    <a:pt x="108" y="317"/>
                  </a:lnTo>
                  <a:lnTo>
                    <a:pt x="109" y="319"/>
                  </a:lnTo>
                  <a:lnTo>
                    <a:pt x="109" y="323"/>
                  </a:lnTo>
                  <a:lnTo>
                    <a:pt x="108" y="326"/>
                  </a:lnTo>
                  <a:lnTo>
                    <a:pt x="107" y="330"/>
                  </a:lnTo>
                  <a:lnTo>
                    <a:pt x="105" y="333"/>
                  </a:lnTo>
                  <a:lnTo>
                    <a:pt x="101" y="331"/>
                  </a:lnTo>
                  <a:lnTo>
                    <a:pt x="99" y="328"/>
                  </a:lnTo>
                  <a:lnTo>
                    <a:pt x="97" y="324"/>
                  </a:lnTo>
                  <a:lnTo>
                    <a:pt x="96" y="318"/>
                  </a:lnTo>
                  <a:lnTo>
                    <a:pt x="95" y="314"/>
                  </a:lnTo>
                  <a:lnTo>
                    <a:pt x="93" y="312"/>
                  </a:lnTo>
                  <a:lnTo>
                    <a:pt x="93" y="311"/>
                  </a:lnTo>
                  <a:lnTo>
                    <a:pt x="92" y="310"/>
                  </a:lnTo>
                  <a:lnTo>
                    <a:pt x="90" y="309"/>
                  </a:lnTo>
                  <a:lnTo>
                    <a:pt x="88" y="307"/>
                  </a:lnTo>
                  <a:lnTo>
                    <a:pt x="85" y="305"/>
                  </a:lnTo>
                  <a:lnTo>
                    <a:pt x="83" y="303"/>
                  </a:lnTo>
                  <a:lnTo>
                    <a:pt x="80" y="302"/>
                  </a:lnTo>
                  <a:lnTo>
                    <a:pt x="77" y="300"/>
                  </a:lnTo>
                  <a:lnTo>
                    <a:pt x="74" y="298"/>
                  </a:lnTo>
                  <a:lnTo>
                    <a:pt x="71" y="296"/>
                  </a:lnTo>
                  <a:lnTo>
                    <a:pt x="69" y="294"/>
                  </a:lnTo>
                  <a:lnTo>
                    <a:pt x="66" y="292"/>
                  </a:lnTo>
                  <a:lnTo>
                    <a:pt x="63" y="290"/>
                  </a:lnTo>
                  <a:lnTo>
                    <a:pt x="61" y="288"/>
                  </a:lnTo>
                  <a:lnTo>
                    <a:pt x="58" y="286"/>
                  </a:lnTo>
                  <a:lnTo>
                    <a:pt x="55" y="284"/>
                  </a:lnTo>
                  <a:lnTo>
                    <a:pt x="52" y="283"/>
                  </a:lnTo>
                  <a:lnTo>
                    <a:pt x="50" y="281"/>
                  </a:lnTo>
                  <a:lnTo>
                    <a:pt x="48" y="280"/>
                  </a:lnTo>
                  <a:lnTo>
                    <a:pt x="47" y="279"/>
                  </a:lnTo>
                  <a:lnTo>
                    <a:pt x="46" y="277"/>
                  </a:lnTo>
                  <a:lnTo>
                    <a:pt x="44" y="275"/>
                  </a:lnTo>
                  <a:lnTo>
                    <a:pt x="43" y="272"/>
                  </a:lnTo>
                  <a:lnTo>
                    <a:pt x="43" y="269"/>
                  </a:lnTo>
                  <a:lnTo>
                    <a:pt x="44" y="266"/>
                  </a:lnTo>
                  <a:lnTo>
                    <a:pt x="46" y="263"/>
                  </a:lnTo>
                  <a:lnTo>
                    <a:pt x="47" y="261"/>
                  </a:lnTo>
                  <a:lnTo>
                    <a:pt x="48" y="259"/>
                  </a:lnTo>
                  <a:lnTo>
                    <a:pt x="49" y="256"/>
                  </a:lnTo>
                  <a:lnTo>
                    <a:pt x="50" y="253"/>
                  </a:lnTo>
                  <a:lnTo>
                    <a:pt x="50" y="250"/>
                  </a:lnTo>
                  <a:lnTo>
                    <a:pt x="51" y="247"/>
                  </a:lnTo>
                  <a:lnTo>
                    <a:pt x="51" y="244"/>
                  </a:lnTo>
                  <a:lnTo>
                    <a:pt x="51" y="240"/>
                  </a:lnTo>
                  <a:lnTo>
                    <a:pt x="50" y="244"/>
                  </a:lnTo>
                  <a:lnTo>
                    <a:pt x="47" y="248"/>
                  </a:lnTo>
                  <a:lnTo>
                    <a:pt x="46" y="250"/>
                  </a:lnTo>
                  <a:lnTo>
                    <a:pt x="43" y="254"/>
                  </a:lnTo>
                  <a:lnTo>
                    <a:pt x="40" y="256"/>
                  </a:lnTo>
                  <a:lnTo>
                    <a:pt x="38" y="259"/>
                  </a:lnTo>
                  <a:lnTo>
                    <a:pt x="35" y="260"/>
                  </a:lnTo>
                  <a:lnTo>
                    <a:pt x="33" y="261"/>
                  </a:lnTo>
                  <a:lnTo>
                    <a:pt x="30" y="263"/>
                  </a:lnTo>
                  <a:lnTo>
                    <a:pt x="27" y="265"/>
                  </a:lnTo>
                  <a:lnTo>
                    <a:pt x="24" y="267"/>
                  </a:lnTo>
                  <a:lnTo>
                    <a:pt x="22" y="269"/>
                  </a:lnTo>
                  <a:lnTo>
                    <a:pt x="20" y="272"/>
                  </a:lnTo>
                  <a:lnTo>
                    <a:pt x="17" y="275"/>
                  </a:lnTo>
                  <a:lnTo>
                    <a:pt x="16" y="277"/>
                  </a:lnTo>
                  <a:lnTo>
                    <a:pt x="15" y="281"/>
                  </a:lnTo>
                  <a:lnTo>
                    <a:pt x="14" y="282"/>
                  </a:lnTo>
                  <a:lnTo>
                    <a:pt x="13" y="283"/>
                  </a:lnTo>
                  <a:lnTo>
                    <a:pt x="13" y="285"/>
                  </a:lnTo>
                  <a:lnTo>
                    <a:pt x="13" y="287"/>
                  </a:lnTo>
                  <a:lnTo>
                    <a:pt x="12" y="290"/>
                  </a:lnTo>
                  <a:lnTo>
                    <a:pt x="12" y="293"/>
                  </a:lnTo>
                  <a:lnTo>
                    <a:pt x="11" y="296"/>
                  </a:lnTo>
                  <a:lnTo>
                    <a:pt x="10" y="300"/>
                  </a:lnTo>
                  <a:lnTo>
                    <a:pt x="10" y="304"/>
                  </a:lnTo>
                  <a:lnTo>
                    <a:pt x="9" y="307"/>
                  </a:lnTo>
                  <a:lnTo>
                    <a:pt x="9" y="310"/>
                  </a:lnTo>
                  <a:lnTo>
                    <a:pt x="9" y="313"/>
                  </a:lnTo>
                  <a:lnTo>
                    <a:pt x="9" y="315"/>
                  </a:lnTo>
                  <a:lnTo>
                    <a:pt x="9" y="317"/>
                  </a:lnTo>
                  <a:lnTo>
                    <a:pt x="9" y="319"/>
                  </a:lnTo>
                  <a:lnTo>
                    <a:pt x="10" y="321"/>
                  </a:lnTo>
                  <a:lnTo>
                    <a:pt x="12" y="326"/>
                  </a:lnTo>
                  <a:lnTo>
                    <a:pt x="15" y="330"/>
                  </a:lnTo>
                  <a:lnTo>
                    <a:pt x="18" y="332"/>
                  </a:lnTo>
                  <a:lnTo>
                    <a:pt x="21" y="334"/>
                  </a:lnTo>
                  <a:lnTo>
                    <a:pt x="24" y="336"/>
                  </a:lnTo>
                  <a:lnTo>
                    <a:pt x="26" y="337"/>
                  </a:lnTo>
                  <a:lnTo>
                    <a:pt x="27" y="339"/>
                  </a:lnTo>
                  <a:lnTo>
                    <a:pt x="28" y="341"/>
                  </a:lnTo>
                  <a:lnTo>
                    <a:pt x="27" y="341"/>
                  </a:lnTo>
                  <a:lnTo>
                    <a:pt x="26" y="342"/>
                  </a:lnTo>
                  <a:lnTo>
                    <a:pt x="24" y="342"/>
                  </a:lnTo>
                  <a:lnTo>
                    <a:pt x="23" y="342"/>
                  </a:lnTo>
                  <a:lnTo>
                    <a:pt x="19" y="341"/>
                  </a:lnTo>
                  <a:lnTo>
                    <a:pt x="17" y="341"/>
                  </a:lnTo>
                  <a:lnTo>
                    <a:pt x="16" y="341"/>
                  </a:lnTo>
                  <a:lnTo>
                    <a:pt x="17" y="341"/>
                  </a:lnTo>
                  <a:lnTo>
                    <a:pt x="11" y="338"/>
                  </a:lnTo>
                  <a:lnTo>
                    <a:pt x="7" y="336"/>
                  </a:lnTo>
                  <a:lnTo>
                    <a:pt x="4" y="334"/>
                  </a:lnTo>
                  <a:lnTo>
                    <a:pt x="4" y="333"/>
                  </a:lnTo>
                  <a:lnTo>
                    <a:pt x="3" y="332"/>
                  </a:lnTo>
                  <a:lnTo>
                    <a:pt x="3" y="330"/>
                  </a:lnTo>
                  <a:lnTo>
                    <a:pt x="3" y="329"/>
                  </a:lnTo>
                  <a:lnTo>
                    <a:pt x="3" y="328"/>
                  </a:lnTo>
                  <a:lnTo>
                    <a:pt x="3" y="329"/>
                  </a:lnTo>
                  <a:lnTo>
                    <a:pt x="3" y="330"/>
                  </a:lnTo>
                  <a:lnTo>
                    <a:pt x="2" y="330"/>
                  </a:lnTo>
                  <a:lnTo>
                    <a:pt x="2" y="332"/>
                  </a:lnTo>
                  <a:lnTo>
                    <a:pt x="2" y="333"/>
                  </a:lnTo>
                  <a:lnTo>
                    <a:pt x="2" y="334"/>
                  </a:lnTo>
                  <a:lnTo>
                    <a:pt x="2" y="336"/>
                  </a:lnTo>
                  <a:lnTo>
                    <a:pt x="0" y="332"/>
                  </a:lnTo>
                  <a:lnTo>
                    <a:pt x="0" y="329"/>
                  </a:lnTo>
                  <a:lnTo>
                    <a:pt x="0" y="325"/>
                  </a:lnTo>
                  <a:lnTo>
                    <a:pt x="0" y="322"/>
                  </a:lnTo>
                  <a:lnTo>
                    <a:pt x="0" y="321"/>
                  </a:lnTo>
                  <a:lnTo>
                    <a:pt x="1" y="318"/>
                  </a:lnTo>
                  <a:lnTo>
                    <a:pt x="1" y="315"/>
                  </a:lnTo>
                  <a:lnTo>
                    <a:pt x="1" y="313"/>
                  </a:lnTo>
                  <a:lnTo>
                    <a:pt x="1" y="310"/>
                  </a:lnTo>
                  <a:lnTo>
                    <a:pt x="1" y="307"/>
                  </a:lnTo>
                  <a:lnTo>
                    <a:pt x="1" y="305"/>
                  </a:lnTo>
                  <a:lnTo>
                    <a:pt x="2" y="302"/>
                  </a:lnTo>
                  <a:lnTo>
                    <a:pt x="2" y="298"/>
                  </a:lnTo>
                  <a:lnTo>
                    <a:pt x="2" y="295"/>
                  </a:lnTo>
                  <a:lnTo>
                    <a:pt x="2" y="292"/>
                  </a:lnTo>
                  <a:lnTo>
                    <a:pt x="2" y="289"/>
                  </a:lnTo>
                  <a:lnTo>
                    <a:pt x="2" y="287"/>
                  </a:lnTo>
                  <a:lnTo>
                    <a:pt x="2" y="284"/>
                  </a:lnTo>
                  <a:lnTo>
                    <a:pt x="2" y="283"/>
                  </a:lnTo>
                  <a:lnTo>
                    <a:pt x="2" y="281"/>
                  </a:lnTo>
                  <a:lnTo>
                    <a:pt x="2" y="277"/>
                  </a:lnTo>
                  <a:lnTo>
                    <a:pt x="2" y="275"/>
                  </a:lnTo>
                  <a:lnTo>
                    <a:pt x="2" y="274"/>
                  </a:lnTo>
                  <a:lnTo>
                    <a:pt x="2" y="273"/>
                  </a:lnTo>
                  <a:lnTo>
                    <a:pt x="1" y="273"/>
                  </a:lnTo>
                  <a:lnTo>
                    <a:pt x="1" y="271"/>
                  </a:lnTo>
                  <a:lnTo>
                    <a:pt x="2" y="269"/>
                  </a:lnTo>
                  <a:lnTo>
                    <a:pt x="4" y="267"/>
                  </a:lnTo>
                  <a:lnTo>
                    <a:pt x="6" y="263"/>
                  </a:lnTo>
                  <a:lnTo>
                    <a:pt x="10" y="260"/>
                  </a:lnTo>
                  <a:lnTo>
                    <a:pt x="17" y="255"/>
                  </a:lnTo>
                  <a:lnTo>
                    <a:pt x="19" y="254"/>
                  </a:lnTo>
                  <a:lnTo>
                    <a:pt x="20" y="252"/>
                  </a:lnTo>
                  <a:lnTo>
                    <a:pt x="21" y="250"/>
                  </a:lnTo>
                  <a:lnTo>
                    <a:pt x="22" y="249"/>
                  </a:lnTo>
                  <a:lnTo>
                    <a:pt x="23" y="246"/>
                  </a:lnTo>
                  <a:lnTo>
                    <a:pt x="23" y="244"/>
                  </a:lnTo>
                  <a:lnTo>
                    <a:pt x="24" y="241"/>
                  </a:lnTo>
                  <a:lnTo>
                    <a:pt x="24" y="237"/>
                  </a:lnTo>
                  <a:lnTo>
                    <a:pt x="24" y="234"/>
                  </a:lnTo>
                  <a:lnTo>
                    <a:pt x="24" y="231"/>
                  </a:lnTo>
                  <a:lnTo>
                    <a:pt x="24" y="229"/>
                  </a:lnTo>
                  <a:lnTo>
                    <a:pt x="25" y="226"/>
                  </a:lnTo>
                  <a:lnTo>
                    <a:pt x="26" y="223"/>
                  </a:lnTo>
                  <a:lnTo>
                    <a:pt x="27" y="222"/>
                  </a:lnTo>
                  <a:lnTo>
                    <a:pt x="28" y="220"/>
                  </a:lnTo>
                  <a:lnTo>
                    <a:pt x="29" y="218"/>
                  </a:lnTo>
                  <a:lnTo>
                    <a:pt x="25" y="215"/>
                  </a:lnTo>
                  <a:lnTo>
                    <a:pt x="23" y="211"/>
                  </a:lnTo>
                  <a:lnTo>
                    <a:pt x="21" y="208"/>
                  </a:lnTo>
                  <a:lnTo>
                    <a:pt x="19" y="204"/>
                  </a:lnTo>
                  <a:lnTo>
                    <a:pt x="18" y="200"/>
                  </a:lnTo>
                  <a:lnTo>
                    <a:pt x="17" y="196"/>
                  </a:lnTo>
                  <a:lnTo>
                    <a:pt x="17" y="192"/>
                  </a:lnTo>
                  <a:lnTo>
                    <a:pt x="17" y="187"/>
                  </a:lnTo>
                  <a:lnTo>
                    <a:pt x="17" y="186"/>
                  </a:lnTo>
                  <a:lnTo>
                    <a:pt x="17" y="185"/>
                  </a:lnTo>
                  <a:lnTo>
                    <a:pt x="17" y="184"/>
                  </a:lnTo>
                  <a:lnTo>
                    <a:pt x="16" y="183"/>
                  </a:lnTo>
                  <a:lnTo>
                    <a:pt x="16" y="181"/>
                  </a:lnTo>
                  <a:lnTo>
                    <a:pt x="16" y="179"/>
                  </a:lnTo>
                  <a:lnTo>
                    <a:pt x="17" y="176"/>
                  </a:lnTo>
                  <a:lnTo>
                    <a:pt x="18" y="175"/>
                  </a:lnTo>
                  <a:lnTo>
                    <a:pt x="19" y="174"/>
                  </a:lnTo>
                  <a:lnTo>
                    <a:pt x="20" y="173"/>
                  </a:lnTo>
                  <a:lnTo>
                    <a:pt x="21" y="172"/>
                  </a:lnTo>
                  <a:lnTo>
                    <a:pt x="23" y="170"/>
                  </a:lnTo>
                  <a:lnTo>
                    <a:pt x="25" y="166"/>
                  </a:lnTo>
                  <a:lnTo>
                    <a:pt x="29" y="163"/>
                  </a:lnTo>
                  <a:lnTo>
                    <a:pt x="33" y="160"/>
                  </a:lnTo>
                  <a:lnTo>
                    <a:pt x="39" y="157"/>
                  </a:lnTo>
                  <a:lnTo>
                    <a:pt x="46" y="154"/>
                  </a:lnTo>
                  <a:lnTo>
                    <a:pt x="54" y="152"/>
                  </a:lnTo>
                  <a:lnTo>
                    <a:pt x="63" y="149"/>
                  </a:lnTo>
                  <a:lnTo>
                    <a:pt x="73" y="147"/>
                  </a:lnTo>
                  <a:lnTo>
                    <a:pt x="84" y="145"/>
                  </a:lnTo>
                  <a:lnTo>
                    <a:pt x="94" y="144"/>
                  </a:lnTo>
                  <a:lnTo>
                    <a:pt x="104" y="143"/>
                  </a:lnTo>
                  <a:lnTo>
                    <a:pt x="114" y="143"/>
                  </a:lnTo>
                  <a:lnTo>
                    <a:pt x="123" y="143"/>
                  </a:lnTo>
                  <a:lnTo>
                    <a:pt x="132" y="145"/>
                  </a:lnTo>
                  <a:lnTo>
                    <a:pt x="140" y="146"/>
                  </a:lnTo>
                  <a:lnTo>
                    <a:pt x="149" y="148"/>
                  </a:lnTo>
                  <a:lnTo>
                    <a:pt x="153" y="147"/>
                  </a:lnTo>
                  <a:lnTo>
                    <a:pt x="157" y="147"/>
                  </a:lnTo>
                  <a:lnTo>
                    <a:pt x="160" y="146"/>
                  </a:lnTo>
                  <a:lnTo>
                    <a:pt x="163" y="145"/>
                  </a:lnTo>
                  <a:lnTo>
                    <a:pt x="166" y="144"/>
                  </a:lnTo>
                  <a:lnTo>
                    <a:pt x="169" y="144"/>
                  </a:lnTo>
                  <a:lnTo>
                    <a:pt x="173" y="144"/>
                  </a:lnTo>
                  <a:lnTo>
                    <a:pt x="176" y="145"/>
                  </a:lnTo>
                  <a:lnTo>
                    <a:pt x="180" y="145"/>
                  </a:lnTo>
                  <a:lnTo>
                    <a:pt x="184" y="145"/>
                  </a:lnTo>
                  <a:lnTo>
                    <a:pt x="189" y="146"/>
                  </a:lnTo>
                  <a:lnTo>
                    <a:pt x="194" y="147"/>
                  </a:lnTo>
                  <a:lnTo>
                    <a:pt x="196" y="147"/>
                  </a:lnTo>
                  <a:lnTo>
                    <a:pt x="199" y="147"/>
                  </a:lnTo>
                  <a:lnTo>
                    <a:pt x="201" y="146"/>
                  </a:lnTo>
                  <a:lnTo>
                    <a:pt x="204" y="145"/>
                  </a:lnTo>
                  <a:lnTo>
                    <a:pt x="207" y="144"/>
                  </a:lnTo>
                  <a:lnTo>
                    <a:pt x="211" y="142"/>
                  </a:lnTo>
                  <a:lnTo>
                    <a:pt x="214" y="139"/>
                  </a:lnTo>
                  <a:lnTo>
                    <a:pt x="218" y="137"/>
                  </a:lnTo>
                  <a:lnTo>
                    <a:pt x="221" y="134"/>
                  </a:lnTo>
                  <a:lnTo>
                    <a:pt x="224" y="131"/>
                  </a:lnTo>
                  <a:lnTo>
                    <a:pt x="227" y="127"/>
                  </a:lnTo>
                  <a:lnTo>
                    <a:pt x="229" y="124"/>
                  </a:lnTo>
                  <a:lnTo>
                    <a:pt x="231" y="120"/>
                  </a:lnTo>
                  <a:lnTo>
                    <a:pt x="233" y="116"/>
                  </a:lnTo>
                  <a:lnTo>
                    <a:pt x="234" y="112"/>
                  </a:lnTo>
                  <a:lnTo>
                    <a:pt x="235" y="108"/>
                  </a:lnTo>
                  <a:lnTo>
                    <a:pt x="232" y="107"/>
                  </a:lnTo>
                  <a:lnTo>
                    <a:pt x="229" y="107"/>
                  </a:lnTo>
                  <a:lnTo>
                    <a:pt x="226" y="105"/>
                  </a:lnTo>
                  <a:lnTo>
                    <a:pt x="222" y="104"/>
                  </a:lnTo>
                  <a:lnTo>
                    <a:pt x="219" y="101"/>
                  </a:lnTo>
                  <a:lnTo>
                    <a:pt x="216" y="97"/>
                  </a:lnTo>
                  <a:lnTo>
                    <a:pt x="214" y="93"/>
                  </a:lnTo>
                  <a:lnTo>
                    <a:pt x="211" y="88"/>
                  </a:lnTo>
                  <a:lnTo>
                    <a:pt x="211" y="87"/>
                  </a:lnTo>
                  <a:lnTo>
                    <a:pt x="212" y="85"/>
                  </a:lnTo>
                  <a:lnTo>
                    <a:pt x="213" y="84"/>
                  </a:lnTo>
                  <a:lnTo>
                    <a:pt x="216" y="84"/>
                  </a:lnTo>
                  <a:lnTo>
                    <a:pt x="219" y="84"/>
                  </a:lnTo>
                  <a:lnTo>
                    <a:pt x="221" y="84"/>
                  </a:lnTo>
                  <a:lnTo>
                    <a:pt x="224" y="85"/>
                  </a:lnTo>
                  <a:lnTo>
                    <a:pt x="226" y="85"/>
                  </a:lnTo>
                  <a:lnTo>
                    <a:pt x="229" y="86"/>
                  </a:lnTo>
                  <a:lnTo>
                    <a:pt x="231" y="87"/>
                  </a:lnTo>
                  <a:lnTo>
                    <a:pt x="234" y="89"/>
                  </a:lnTo>
                  <a:lnTo>
                    <a:pt x="233" y="86"/>
                  </a:lnTo>
                  <a:lnTo>
                    <a:pt x="233" y="85"/>
                  </a:lnTo>
                  <a:lnTo>
                    <a:pt x="234" y="85"/>
                  </a:lnTo>
                  <a:lnTo>
                    <a:pt x="237" y="85"/>
                  </a:lnTo>
                  <a:lnTo>
                    <a:pt x="241" y="87"/>
                  </a:lnTo>
                  <a:lnTo>
                    <a:pt x="243" y="88"/>
                  </a:lnTo>
                  <a:lnTo>
                    <a:pt x="245" y="89"/>
                  </a:lnTo>
                  <a:lnTo>
                    <a:pt x="246" y="89"/>
                  </a:lnTo>
                  <a:lnTo>
                    <a:pt x="245" y="88"/>
                  </a:lnTo>
                  <a:lnTo>
                    <a:pt x="245" y="87"/>
                  </a:lnTo>
                  <a:lnTo>
                    <a:pt x="244" y="85"/>
                  </a:lnTo>
                  <a:lnTo>
                    <a:pt x="241" y="85"/>
                  </a:lnTo>
                  <a:lnTo>
                    <a:pt x="238" y="84"/>
                  </a:lnTo>
                  <a:lnTo>
                    <a:pt x="235" y="84"/>
                  </a:lnTo>
                  <a:lnTo>
                    <a:pt x="234" y="84"/>
                  </a:lnTo>
                  <a:lnTo>
                    <a:pt x="233" y="84"/>
                  </a:lnTo>
                  <a:lnTo>
                    <a:pt x="230" y="84"/>
                  </a:lnTo>
                  <a:lnTo>
                    <a:pt x="225" y="83"/>
                  </a:lnTo>
                  <a:lnTo>
                    <a:pt x="223" y="82"/>
                  </a:lnTo>
                  <a:lnTo>
                    <a:pt x="221" y="82"/>
                  </a:lnTo>
                  <a:lnTo>
                    <a:pt x="218" y="81"/>
                  </a:lnTo>
                  <a:lnTo>
                    <a:pt x="215" y="80"/>
                  </a:lnTo>
                  <a:lnTo>
                    <a:pt x="212" y="79"/>
                  </a:lnTo>
                  <a:lnTo>
                    <a:pt x="208" y="77"/>
                  </a:lnTo>
                  <a:lnTo>
                    <a:pt x="204" y="76"/>
                  </a:lnTo>
                  <a:lnTo>
                    <a:pt x="200" y="74"/>
                  </a:lnTo>
                  <a:lnTo>
                    <a:pt x="196" y="73"/>
                  </a:lnTo>
                  <a:lnTo>
                    <a:pt x="193" y="71"/>
                  </a:lnTo>
                  <a:lnTo>
                    <a:pt x="190" y="69"/>
                  </a:lnTo>
                  <a:lnTo>
                    <a:pt x="187" y="68"/>
                  </a:lnTo>
                  <a:lnTo>
                    <a:pt x="184" y="65"/>
                  </a:lnTo>
                  <a:lnTo>
                    <a:pt x="181" y="63"/>
                  </a:lnTo>
                  <a:lnTo>
                    <a:pt x="179" y="61"/>
                  </a:lnTo>
                  <a:lnTo>
                    <a:pt x="177" y="59"/>
                  </a:lnTo>
                  <a:lnTo>
                    <a:pt x="175" y="57"/>
                  </a:lnTo>
                  <a:lnTo>
                    <a:pt x="173" y="54"/>
                  </a:lnTo>
                  <a:lnTo>
                    <a:pt x="172" y="52"/>
                  </a:lnTo>
                  <a:lnTo>
                    <a:pt x="170" y="50"/>
                  </a:lnTo>
                  <a:lnTo>
                    <a:pt x="169" y="47"/>
                  </a:lnTo>
                  <a:lnTo>
                    <a:pt x="168" y="45"/>
                  </a:lnTo>
                  <a:lnTo>
                    <a:pt x="168" y="42"/>
                  </a:lnTo>
                  <a:lnTo>
                    <a:pt x="167" y="39"/>
                  </a:lnTo>
                  <a:lnTo>
                    <a:pt x="166" y="37"/>
                  </a:lnTo>
                  <a:lnTo>
                    <a:pt x="165" y="35"/>
                  </a:lnTo>
                  <a:lnTo>
                    <a:pt x="165" y="32"/>
                  </a:lnTo>
                  <a:lnTo>
                    <a:pt x="165" y="30"/>
                  </a:lnTo>
                  <a:lnTo>
                    <a:pt x="166" y="27"/>
                  </a:lnTo>
                  <a:lnTo>
                    <a:pt x="167" y="25"/>
                  </a:lnTo>
                  <a:lnTo>
                    <a:pt x="168" y="23"/>
                  </a:lnTo>
                  <a:lnTo>
                    <a:pt x="169" y="20"/>
                  </a:lnTo>
                  <a:lnTo>
                    <a:pt x="169" y="19"/>
                  </a:lnTo>
                  <a:lnTo>
                    <a:pt x="169" y="20"/>
                  </a:lnTo>
                  <a:lnTo>
                    <a:pt x="169" y="23"/>
                  </a:lnTo>
                  <a:lnTo>
                    <a:pt x="169" y="27"/>
                  </a:lnTo>
                  <a:lnTo>
                    <a:pt x="169" y="32"/>
                  </a:lnTo>
                  <a:lnTo>
                    <a:pt x="169" y="34"/>
                  </a:lnTo>
                  <a:lnTo>
                    <a:pt x="170" y="35"/>
                  </a:lnTo>
                  <a:lnTo>
                    <a:pt x="173" y="34"/>
                  </a:lnTo>
                  <a:lnTo>
                    <a:pt x="173" y="33"/>
                  </a:lnTo>
                  <a:lnTo>
                    <a:pt x="174" y="32"/>
                  </a:lnTo>
                  <a:lnTo>
                    <a:pt x="175" y="32"/>
                  </a:lnTo>
                  <a:lnTo>
                    <a:pt x="176" y="32"/>
                  </a:lnTo>
                  <a:lnTo>
                    <a:pt x="176" y="31"/>
                  </a:lnTo>
                  <a:lnTo>
                    <a:pt x="176" y="32"/>
                  </a:lnTo>
                  <a:lnTo>
                    <a:pt x="176" y="34"/>
                  </a:lnTo>
                  <a:lnTo>
                    <a:pt x="174" y="36"/>
                  </a:lnTo>
                  <a:lnTo>
                    <a:pt x="173" y="37"/>
                  </a:lnTo>
                  <a:lnTo>
                    <a:pt x="173" y="39"/>
                  </a:lnTo>
                  <a:lnTo>
                    <a:pt x="173" y="40"/>
                  </a:lnTo>
                  <a:lnTo>
                    <a:pt x="173" y="43"/>
                  </a:lnTo>
                  <a:lnTo>
                    <a:pt x="174" y="45"/>
                  </a:lnTo>
                  <a:lnTo>
                    <a:pt x="174" y="46"/>
                  </a:lnTo>
                  <a:lnTo>
                    <a:pt x="176" y="47"/>
                  </a:lnTo>
                  <a:lnTo>
                    <a:pt x="177" y="47"/>
                  </a:lnTo>
                  <a:lnTo>
                    <a:pt x="179" y="43"/>
                  </a:lnTo>
                  <a:lnTo>
                    <a:pt x="180" y="42"/>
                  </a:lnTo>
                  <a:lnTo>
                    <a:pt x="180" y="45"/>
                  </a:lnTo>
                  <a:lnTo>
                    <a:pt x="178" y="47"/>
                  </a:lnTo>
                  <a:lnTo>
                    <a:pt x="178" y="51"/>
                  </a:lnTo>
                  <a:lnTo>
                    <a:pt x="179" y="54"/>
                  </a:lnTo>
                  <a:lnTo>
                    <a:pt x="180" y="57"/>
                  </a:lnTo>
                  <a:lnTo>
                    <a:pt x="181" y="59"/>
                  </a:lnTo>
                  <a:lnTo>
                    <a:pt x="185" y="62"/>
                  </a:lnTo>
                  <a:lnTo>
                    <a:pt x="189" y="65"/>
                  </a:lnTo>
                  <a:lnTo>
                    <a:pt x="196" y="69"/>
                  </a:lnTo>
                  <a:lnTo>
                    <a:pt x="200" y="71"/>
                  </a:lnTo>
                  <a:lnTo>
                    <a:pt x="204" y="73"/>
                  </a:lnTo>
                  <a:lnTo>
                    <a:pt x="208" y="74"/>
                  </a:lnTo>
                  <a:lnTo>
                    <a:pt x="211" y="76"/>
                  </a:lnTo>
                  <a:lnTo>
                    <a:pt x="215" y="77"/>
                  </a:lnTo>
                  <a:lnTo>
                    <a:pt x="219" y="78"/>
                  </a:lnTo>
                  <a:lnTo>
                    <a:pt x="223" y="80"/>
                  </a:lnTo>
                  <a:lnTo>
                    <a:pt x="227" y="80"/>
                  </a:lnTo>
                  <a:lnTo>
                    <a:pt x="219" y="77"/>
                  </a:lnTo>
                  <a:lnTo>
                    <a:pt x="212" y="74"/>
                  </a:lnTo>
                  <a:lnTo>
                    <a:pt x="205" y="70"/>
                  </a:lnTo>
                  <a:lnTo>
                    <a:pt x="200" y="65"/>
                  </a:lnTo>
                  <a:lnTo>
                    <a:pt x="195" y="60"/>
                  </a:lnTo>
                  <a:lnTo>
                    <a:pt x="190" y="55"/>
                  </a:lnTo>
                  <a:lnTo>
                    <a:pt x="187" y="49"/>
                  </a:lnTo>
                  <a:lnTo>
                    <a:pt x="184" y="42"/>
                  </a:lnTo>
                  <a:lnTo>
                    <a:pt x="183" y="40"/>
                  </a:lnTo>
                  <a:lnTo>
                    <a:pt x="182" y="38"/>
                  </a:lnTo>
                  <a:lnTo>
                    <a:pt x="181" y="35"/>
                  </a:lnTo>
                  <a:lnTo>
                    <a:pt x="181" y="32"/>
                  </a:lnTo>
                  <a:lnTo>
                    <a:pt x="180" y="30"/>
                  </a:lnTo>
                  <a:lnTo>
                    <a:pt x="180" y="27"/>
                  </a:lnTo>
                  <a:lnTo>
                    <a:pt x="179" y="23"/>
                  </a:lnTo>
                  <a:lnTo>
                    <a:pt x="178" y="20"/>
                  </a:lnTo>
                  <a:lnTo>
                    <a:pt x="178" y="16"/>
                  </a:lnTo>
                  <a:lnTo>
                    <a:pt x="178" y="13"/>
                  </a:lnTo>
                  <a:lnTo>
                    <a:pt x="178" y="10"/>
                  </a:lnTo>
                  <a:lnTo>
                    <a:pt x="179" y="7"/>
                  </a:lnTo>
                  <a:lnTo>
                    <a:pt x="180" y="5"/>
                  </a:lnTo>
                  <a:lnTo>
                    <a:pt x="180" y="3"/>
                  </a:lnTo>
                  <a:lnTo>
                    <a:pt x="181" y="1"/>
                  </a:lnTo>
                  <a:lnTo>
                    <a:pt x="182" y="0"/>
                  </a:lnTo>
                  <a:lnTo>
                    <a:pt x="182" y="2"/>
                  </a:lnTo>
                  <a:lnTo>
                    <a:pt x="181" y="4"/>
                  </a:lnTo>
                  <a:lnTo>
                    <a:pt x="181" y="7"/>
                  </a:lnTo>
                  <a:lnTo>
                    <a:pt x="181" y="9"/>
                  </a:lnTo>
                  <a:lnTo>
                    <a:pt x="181" y="11"/>
                  </a:lnTo>
                  <a:lnTo>
                    <a:pt x="181" y="13"/>
                  </a:lnTo>
                  <a:lnTo>
                    <a:pt x="182" y="15"/>
                  </a:lnTo>
                  <a:lnTo>
                    <a:pt x="182" y="17"/>
                  </a:lnTo>
                  <a:lnTo>
                    <a:pt x="187" y="16"/>
                  </a:lnTo>
                  <a:lnTo>
                    <a:pt x="190" y="15"/>
                  </a:lnTo>
                  <a:lnTo>
                    <a:pt x="193" y="14"/>
                  </a:lnTo>
                  <a:lnTo>
                    <a:pt x="195" y="12"/>
                  </a:lnTo>
                  <a:lnTo>
                    <a:pt x="196" y="12"/>
                  </a:lnTo>
                  <a:lnTo>
                    <a:pt x="194" y="14"/>
                  </a:lnTo>
                  <a:lnTo>
                    <a:pt x="192" y="17"/>
                  </a:lnTo>
                  <a:lnTo>
                    <a:pt x="192" y="19"/>
                  </a:lnTo>
                  <a:lnTo>
                    <a:pt x="193" y="19"/>
                  </a:lnTo>
                  <a:lnTo>
                    <a:pt x="194" y="20"/>
                  </a:lnTo>
                  <a:lnTo>
                    <a:pt x="199" y="19"/>
                  </a:lnTo>
                  <a:lnTo>
                    <a:pt x="204" y="19"/>
                  </a:lnTo>
                  <a:lnTo>
                    <a:pt x="207" y="20"/>
                  </a:lnTo>
                  <a:lnTo>
                    <a:pt x="209" y="24"/>
                  </a:lnTo>
                  <a:lnTo>
                    <a:pt x="206" y="23"/>
                  </a:lnTo>
                  <a:lnTo>
                    <a:pt x="203" y="22"/>
                  </a:lnTo>
                  <a:lnTo>
                    <a:pt x="200" y="22"/>
                  </a:lnTo>
                  <a:lnTo>
                    <a:pt x="197" y="23"/>
                  </a:lnTo>
                  <a:lnTo>
                    <a:pt x="193" y="24"/>
                  </a:lnTo>
                  <a:lnTo>
                    <a:pt x="191" y="26"/>
                  </a:lnTo>
                  <a:lnTo>
                    <a:pt x="189" y="27"/>
                  </a:lnTo>
                  <a:lnTo>
                    <a:pt x="189" y="30"/>
                  </a:lnTo>
                  <a:lnTo>
                    <a:pt x="189" y="29"/>
                  </a:lnTo>
                  <a:lnTo>
                    <a:pt x="189" y="30"/>
                  </a:lnTo>
                  <a:lnTo>
                    <a:pt x="188" y="32"/>
                  </a:lnTo>
                  <a:lnTo>
                    <a:pt x="188" y="36"/>
                  </a:lnTo>
                  <a:lnTo>
                    <a:pt x="188" y="38"/>
                  </a:lnTo>
                  <a:lnTo>
                    <a:pt x="188" y="40"/>
                  </a:lnTo>
                  <a:lnTo>
                    <a:pt x="188" y="42"/>
                  </a:lnTo>
                  <a:lnTo>
                    <a:pt x="189" y="44"/>
                  </a:lnTo>
                  <a:lnTo>
                    <a:pt x="190" y="47"/>
                  </a:lnTo>
                  <a:lnTo>
                    <a:pt x="191" y="49"/>
                  </a:lnTo>
                  <a:lnTo>
                    <a:pt x="193" y="53"/>
                  </a:lnTo>
                  <a:lnTo>
                    <a:pt x="195" y="55"/>
                  </a:lnTo>
                  <a:lnTo>
                    <a:pt x="197" y="58"/>
                  </a:lnTo>
                  <a:lnTo>
                    <a:pt x="200" y="60"/>
                  </a:lnTo>
                  <a:lnTo>
                    <a:pt x="203" y="62"/>
                  </a:lnTo>
                  <a:lnTo>
                    <a:pt x="206" y="65"/>
                  </a:lnTo>
                  <a:lnTo>
                    <a:pt x="210" y="67"/>
                  </a:lnTo>
                  <a:lnTo>
                    <a:pt x="214" y="70"/>
                  </a:lnTo>
                  <a:lnTo>
                    <a:pt x="219" y="72"/>
                  </a:lnTo>
                  <a:lnTo>
                    <a:pt x="224" y="74"/>
                  </a:lnTo>
                  <a:lnTo>
                    <a:pt x="227" y="75"/>
                  </a:lnTo>
                  <a:lnTo>
                    <a:pt x="230" y="76"/>
                  </a:lnTo>
                  <a:lnTo>
                    <a:pt x="233" y="76"/>
                  </a:lnTo>
                  <a:lnTo>
                    <a:pt x="235" y="77"/>
                  </a:lnTo>
                  <a:lnTo>
                    <a:pt x="238" y="78"/>
                  </a:lnTo>
                  <a:lnTo>
                    <a:pt x="241" y="78"/>
                  </a:lnTo>
                  <a:lnTo>
                    <a:pt x="243" y="80"/>
                  </a:lnTo>
                  <a:lnTo>
                    <a:pt x="245" y="81"/>
                  </a:lnTo>
                  <a:lnTo>
                    <a:pt x="246" y="82"/>
                  </a:lnTo>
                  <a:lnTo>
                    <a:pt x="248" y="82"/>
                  </a:lnTo>
                  <a:lnTo>
                    <a:pt x="250" y="82"/>
                  </a:lnTo>
                  <a:lnTo>
                    <a:pt x="253" y="81"/>
                  </a:lnTo>
                  <a:lnTo>
                    <a:pt x="255" y="79"/>
                  </a:lnTo>
                  <a:lnTo>
                    <a:pt x="258" y="78"/>
                  </a:lnTo>
                  <a:lnTo>
                    <a:pt x="262" y="77"/>
                  </a:lnTo>
                  <a:lnTo>
                    <a:pt x="266" y="77"/>
                  </a:lnTo>
                  <a:lnTo>
                    <a:pt x="269" y="77"/>
                  </a:lnTo>
                  <a:lnTo>
                    <a:pt x="272" y="77"/>
                  </a:lnTo>
                  <a:lnTo>
                    <a:pt x="274" y="77"/>
                  </a:lnTo>
                  <a:lnTo>
                    <a:pt x="276" y="77"/>
                  </a:lnTo>
                  <a:lnTo>
                    <a:pt x="279" y="77"/>
                  </a:lnTo>
                  <a:lnTo>
                    <a:pt x="281" y="78"/>
                  </a:lnTo>
                  <a:lnTo>
                    <a:pt x="284" y="78"/>
                  </a:lnTo>
                  <a:lnTo>
                    <a:pt x="286" y="78"/>
                  </a:lnTo>
                  <a:lnTo>
                    <a:pt x="288" y="79"/>
                  </a:lnTo>
                  <a:lnTo>
                    <a:pt x="289" y="79"/>
                  </a:lnTo>
                  <a:lnTo>
                    <a:pt x="291" y="79"/>
                  </a:lnTo>
                  <a:lnTo>
                    <a:pt x="292" y="78"/>
                  </a:lnTo>
                  <a:lnTo>
                    <a:pt x="293" y="78"/>
                  </a:lnTo>
                  <a:lnTo>
                    <a:pt x="295" y="78"/>
                  </a:lnTo>
                  <a:lnTo>
                    <a:pt x="296" y="78"/>
                  </a:lnTo>
                  <a:lnTo>
                    <a:pt x="298" y="79"/>
                  </a:lnTo>
                  <a:lnTo>
                    <a:pt x="296" y="80"/>
                  </a:lnTo>
                  <a:lnTo>
                    <a:pt x="294" y="80"/>
                  </a:lnTo>
                  <a:lnTo>
                    <a:pt x="292" y="81"/>
                  </a:lnTo>
                  <a:lnTo>
                    <a:pt x="291" y="81"/>
                  </a:lnTo>
                  <a:lnTo>
                    <a:pt x="290" y="82"/>
                  </a:lnTo>
                  <a:lnTo>
                    <a:pt x="289" y="82"/>
                  </a:lnTo>
                  <a:lnTo>
                    <a:pt x="288" y="82"/>
                  </a:lnTo>
                  <a:lnTo>
                    <a:pt x="287" y="82"/>
                  </a:lnTo>
                  <a:lnTo>
                    <a:pt x="284" y="82"/>
                  </a:lnTo>
                  <a:lnTo>
                    <a:pt x="282" y="82"/>
                  </a:lnTo>
                  <a:lnTo>
                    <a:pt x="280" y="81"/>
                  </a:lnTo>
                  <a:lnTo>
                    <a:pt x="278" y="81"/>
                  </a:lnTo>
                  <a:lnTo>
                    <a:pt x="276" y="81"/>
                  </a:lnTo>
                  <a:lnTo>
                    <a:pt x="273" y="80"/>
                  </a:lnTo>
                  <a:lnTo>
                    <a:pt x="271" y="80"/>
                  </a:lnTo>
                  <a:lnTo>
                    <a:pt x="269" y="80"/>
                  </a:lnTo>
                  <a:lnTo>
                    <a:pt x="267" y="80"/>
                  </a:lnTo>
                  <a:lnTo>
                    <a:pt x="264" y="80"/>
                  </a:lnTo>
                  <a:lnTo>
                    <a:pt x="260" y="81"/>
                  </a:lnTo>
                  <a:lnTo>
                    <a:pt x="256" y="83"/>
                  </a:lnTo>
                  <a:lnTo>
                    <a:pt x="255" y="83"/>
                  </a:lnTo>
                  <a:lnTo>
                    <a:pt x="254" y="84"/>
                  </a:lnTo>
                  <a:lnTo>
                    <a:pt x="254" y="85"/>
                  </a:lnTo>
                  <a:lnTo>
                    <a:pt x="255" y="87"/>
                  </a:lnTo>
                  <a:lnTo>
                    <a:pt x="256" y="88"/>
                  </a:lnTo>
                  <a:lnTo>
                    <a:pt x="255" y="89"/>
                  </a:lnTo>
                  <a:lnTo>
                    <a:pt x="254" y="89"/>
                  </a:lnTo>
                  <a:lnTo>
                    <a:pt x="256" y="89"/>
                  </a:lnTo>
                  <a:lnTo>
                    <a:pt x="258" y="91"/>
                  </a:lnTo>
                  <a:lnTo>
                    <a:pt x="261" y="93"/>
                  </a:lnTo>
                  <a:lnTo>
                    <a:pt x="265" y="96"/>
                  </a:lnTo>
                  <a:lnTo>
                    <a:pt x="268" y="99"/>
                  </a:lnTo>
                  <a:lnTo>
                    <a:pt x="272" y="102"/>
                  </a:lnTo>
                  <a:lnTo>
                    <a:pt x="273" y="104"/>
                  </a:lnTo>
                  <a:lnTo>
                    <a:pt x="275" y="104"/>
                  </a:lnTo>
                  <a:lnTo>
                    <a:pt x="277" y="105"/>
                  </a:lnTo>
                  <a:lnTo>
                    <a:pt x="280" y="107"/>
                  </a:lnTo>
                  <a:lnTo>
                    <a:pt x="283" y="108"/>
                  </a:lnTo>
                  <a:lnTo>
                    <a:pt x="285" y="110"/>
                  </a:lnTo>
                  <a:lnTo>
                    <a:pt x="288" y="112"/>
                  </a:lnTo>
                  <a:lnTo>
                    <a:pt x="291" y="114"/>
                  </a:lnTo>
                  <a:lnTo>
                    <a:pt x="293" y="116"/>
                  </a:lnTo>
                  <a:lnTo>
                    <a:pt x="296" y="118"/>
                  </a:lnTo>
                  <a:lnTo>
                    <a:pt x="298" y="118"/>
                  </a:lnTo>
                  <a:lnTo>
                    <a:pt x="299" y="119"/>
                  </a:lnTo>
                  <a:lnTo>
                    <a:pt x="301" y="119"/>
                  </a:lnTo>
                  <a:lnTo>
                    <a:pt x="303" y="120"/>
                  </a:lnTo>
                  <a:lnTo>
                    <a:pt x="305" y="122"/>
                  </a:lnTo>
                  <a:lnTo>
                    <a:pt x="306" y="123"/>
                  </a:lnTo>
                  <a:lnTo>
                    <a:pt x="307" y="125"/>
                  </a:lnTo>
                  <a:lnTo>
                    <a:pt x="307" y="127"/>
                  </a:lnTo>
                  <a:lnTo>
                    <a:pt x="307" y="129"/>
                  </a:lnTo>
                  <a:lnTo>
                    <a:pt x="306" y="130"/>
                  </a:lnTo>
                  <a:lnTo>
                    <a:pt x="304" y="131"/>
                  </a:lnTo>
                  <a:lnTo>
                    <a:pt x="302" y="131"/>
                  </a:lnTo>
                  <a:lnTo>
                    <a:pt x="300" y="132"/>
                  </a:lnTo>
                  <a:lnTo>
                    <a:pt x="298" y="132"/>
                  </a:lnTo>
                  <a:lnTo>
                    <a:pt x="292" y="133"/>
                  </a:lnTo>
                  <a:lnTo>
                    <a:pt x="286" y="133"/>
                  </a:lnTo>
                  <a:lnTo>
                    <a:pt x="283" y="133"/>
                  </a:lnTo>
                  <a:lnTo>
                    <a:pt x="279" y="133"/>
                  </a:lnTo>
                  <a:lnTo>
                    <a:pt x="276" y="133"/>
                  </a:lnTo>
                  <a:lnTo>
                    <a:pt x="274" y="133"/>
                  </a:lnTo>
                  <a:lnTo>
                    <a:pt x="271" y="133"/>
                  </a:lnTo>
                  <a:lnTo>
                    <a:pt x="269" y="134"/>
                  </a:lnTo>
                  <a:lnTo>
                    <a:pt x="268" y="134"/>
                  </a:lnTo>
                  <a:lnTo>
                    <a:pt x="266" y="134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" name="Freeform 573"/>
            <p:cNvSpPr>
              <a:spLocks/>
            </p:cNvSpPr>
            <p:nvPr/>
          </p:nvSpPr>
          <p:spPr bwMode="auto">
            <a:xfrm>
              <a:off x="3907" y="1700"/>
              <a:ext cx="308" cy="343"/>
            </a:xfrm>
            <a:custGeom>
              <a:avLst/>
              <a:gdLst>
                <a:gd name="T0" fmla="*/ 264 w 308"/>
                <a:gd name="T1" fmla="*/ 146 h 343"/>
                <a:gd name="T2" fmla="*/ 238 w 308"/>
                <a:gd name="T3" fmla="*/ 184 h 343"/>
                <a:gd name="T4" fmla="*/ 234 w 308"/>
                <a:gd name="T5" fmla="*/ 227 h 343"/>
                <a:gd name="T6" fmla="*/ 256 w 308"/>
                <a:gd name="T7" fmla="*/ 262 h 343"/>
                <a:gd name="T8" fmla="*/ 236 w 308"/>
                <a:gd name="T9" fmla="*/ 310 h 343"/>
                <a:gd name="T10" fmla="*/ 243 w 308"/>
                <a:gd name="T11" fmla="*/ 289 h 343"/>
                <a:gd name="T12" fmla="*/ 252 w 308"/>
                <a:gd name="T13" fmla="*/ 257 h 343"/>
                <a:gd name="T14" fmla="*/ 220 w 308"/>
                <a:gd name="T15" fmla="*/ 231 h 343"/>
                <a:gd name="T16" fmla="*/ 199 w 308"/>
                <a:gd name="T17" fmla="*/ 241 h 343"/>
                <a:gd name="T18" fmla="*/ 192 w 308"/>
                <a:gd name="T19" fmla="*/ 279 h 343"/>
                <a:gd name="T20" fmla="*/ 189 w 308"/>
                <a:gd name="T21" fmla="*/ 311 h 343"/>
                <a:gd name="T22" fmla="*/ 205 w 308"/>
                <a:gd name="T23" fmla="*/ 330 h 343"/>
                <a:gd name="T24" fmla="*/ 185 w 308"/>
                <a:gd name="T25" fmla="*/ 318 h 343"/>
                <a:gd name="T26" fmla="*/ 181 w 308"/>
                <a:gd name="T27" fmla="*/ 313 h 343"/>
                <a:gd name="T28" fmla="*/ 182 w 308"/>
                <a:gd name="T29" fmla="*/ 273 h 343"/>
                <a:gd name="T30" fmla="*/ 178 w 308"/>
                <a:gd name="T31" fmla="*/ 228 h 343"/>
                <a:gd name="T32" fmla="*/ 101 w 308"/>
                <a:gd name="T33" fmla="*/ 230 h 343"/>
                <a:gd name="T34" fmla="*/ 70 w 308"/>
                <a:gd name="T35" fmla="*/ 248 h 343"/>
                <a:gd name="T36" fmla="*/ 71 w 308"/>
                <a:gd name="T37" fmla="*/ 284 h 343"/>
                <a:gd name="T38" fmla="*/ 104 w 308"/>
                <a:gd name="T39" fmla="*/ 307 h 343"/>
                <a:gd name="T40" fmla="*/ 99 w 308"/>
                <a:gd name="T41" fmla="*/ 328 h 343"/>
                <a:gd name="T42" fmla="*/ 74 w 308"/>
                <a:gd name="T43" fmla="*/ 298 h 343"/>
                <a:gd name="T44" fmla="*/ 44 w 308"/>
                <a:gd name="T45" fmla="*/ 275 h 343"/>
                <a:gd name="T46" fmla="*/ 51 w 308"/>
                <a:gd name="T47" fmla="*/ 240 h 343"/>
                <a:gd name="T48" fmla="*/ 17 w 308"/>
                <a:gd name="T49" fmla="*/ 275 h 343"/>
                <a:gd name="T50" fmla="*/ 9 w 308"/>
                <a:gd name="T51" fmla="*/ 310 h 343"/>
                <a:gd name="T52" fmla="*/ 28 w 308"/>
                <a:gd name="T53" fmla="*/ 341 h 343"/>
                <a:gd name="T54" fmla="*/ 4 w 308"/>
                <a:gd name="T55" fmla="*/ 334 h 343"/>
                <a:gd name="T56" fmla="*/ 2 w 308"/>
                <a:gd name="T57" fmla="*/ 330 h 343"/>
                <a:gd name="T58" fmla="*/ 1 w 308"/>
                <a:gd name="T59" fmla="*/ 313 h 343"/>
                <a:gd name="T60" fmla="*/ 2 w 308"/>
                <a:gd name="T61" fmla="*/ 281 h 343"/>
                <a:gd name="T62" fmla="*/ 17 w 308"/>
                <a:gd name="T63" fmla="*/ 255 h 343"/>
                <a:gd name="T64" fmla="*/ 27 w 308"/>
                <a:gd name="T65" fmla="*/ 222 h 343"/>
                <a:gd name="T66" fmla="*/ 17 w 308"/>
                <a:gd name="T67" fmla="*/ 184 h 343"/>
                <a:gd name="T68" fmla="*/ 21 w 308"/>
                <a:gd name="T69" fmla="*/ 172 h 343"/>
                <a:gd name="T70" fmla="*/ 114 w 308"/>
                <a:gd name="T71" fmla="*/ 143 h 343"/>
                <a:gd name="T72" fmla="*/ 180 w 308"/>
                <a:gd name="T73" fmla="*/ 145 h 343"/>
                <a:gd name="T74" fmla="*/ 224 w 308"/>
                <a:gd name="T75" fmla="*/ 131 h 343"/>
                <a:gd name="T76" fmla="*/ 214 w 308"/>
                <a:gd name="T77" fmla="*/ 93 h 343"/>
                <a:gd name="T78" fmla="*/ 234 w 308"/>
                <a:gd name="T79" fmla="*/ 89 h 343"/>
                <a:gd name="T80" fmla="*/ 244 w 308"/>
                <a:gd name="T81" fmla="*/ 85 h 343"/>
                <a:gd name="T82" fmla="*/ 215 w 308"/>
                <a:gd name="T83" fmla="*/ 80 h 343"/>
                <a:gd name="T84" fmla="*/ 175 w 308"/>
                <a:gd name="T85" fmla="*/ 57 h 343"/>
                <a:gd name="T86" fmla="*/ 168 w 308"/>
                <a:gd name="T87" fmla="*/ 23 h 343"/>
                <a:gd name="T88" fmla="*/ 173 w 308"/>
                <a:gd name="T89" fmla="*/ 34 h 343"/>
                <a:gd name="T90" fmla="*/ 173 w 308"/>
                <a:gd name="T91" fmla="*/ 40 h 343"/>
                <a:gd name="T92" fmla="*/ 179 w 308"/>
                <a:gd name="T93" fmla="*/ 54 h 343"/>
                <a:gd name="T94" fmla="*/ 227 w 308"/>
                <a:gd name="T95" fmla="*/ 80 h 343"/>
                <a:gd name="T96" fmla="*/ 180 w 308"/>
                <a:gd name="T97" fmla="*/ 30 h 343"/>
                <a:gd name="T98" fmla="*/ 181 w 308"/>
                <a:gd name="T99" fmla="*/ 4 h 343"/>
                <a:gd name="T100" fmla="*/ 194 w 308"/>
                <a:gd name="T101" fmla="*/ 14 h 343"/>
                <a:gd name="T102" fmla="*/ 200 w 308"/>
                <a:gd name="T103" fmla="*/ 22 h 343"/>
                <a:gd name="T104" fmla="*/ 188 w 308"/>
                <a:gd name="T105" fmla="*/ 42 h 343"/>
                <a:gd name="T106" fmla="*/ 224 w 308"/>
                <a:gd name="T107" fmla="*/ 74 h 343"/>
                <a:gd name="T108" fmla="*/ 255 w 308"/>
                <a:gd name="T109" fmla="*/ 79 h 343"/>
                <a:gd name="T110" fmla="*/ 289 w 308"/>
                <a:gd name="T111" fmla="*/ 79 h 343"/>
                <a:gd name="T112" fmla="*/ 289 w 308"/>
                <a:gd name="T113" fmla="*/ 82 h 343"/>
                <a:gd name="T114" fmla="*/ 260 w 308"/>
                <a:gd name="T115" fmla="*/ 81 h 343"/>
                <a:gd name="T116" fmla="*/ 261 w 308"/>
                <a:gd name="T117" fmla="*/ 93 h 343"/>
                <a:gd name="T118" fmla="*/ 293 w 308"/>
                <a:gd name="T119" fmla="*/ 116 h 343"/>
                <a:gd name="T120" fmla="*/ 304 w 308"/>
                <a:gd name="T121" fmla="*/ 131 h 343"/>
                <a:gd name="T122" fmla="*/ 266 w 308"/>
                <a:gd name="T123" fmla="*/ 134 h 3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8"/>
                <a:gd name="T187" fmla="*/ 0 h 343"/>
                <a:gd name="T188" fmla="*/ 308 w 308"/>
                <a:gd name="T189" fmla="*/ 343 h 3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8" h="343">
                  <a:moveTo>
                    <a:pt x="266" y="134"/>
                  </a:moveTo>
                  <a:lnTo>
                    <a:pt x="266" y="134"/>
                  </a:lnTo>
                  <a:lnTo>
                    <a:pt x="266" y="135"/>
                  </a:lnTo>
                  <a:lnTo>
                    <a:pt x="265" y="136"/>
                  </a:lnTo>
                  <a:lnTo>
                    <a:pt x="264" y="137"/>
                  </a:lnTo>
                  <a:lnTo>
                    <a:pt x="264" y="139"/>
                  </a:lnTo>
                  <a:lnTo>
                    <a:pt x="264" y="140"/>
                  </a:lnTo>
                  <a:lnTo>
                    <a:pt x="264" y="141"/>
                  </a:lnTo>
                  <a:lnTo>
                    <a:pt x="264" y="142"/>
                  </a:lnTo>
                  <a:lnTo>
                    <a:pt x="264" y="144"/>
                  </a:lnTo>
                  <a:lnTo>
                    <a:pt x="264" y="146"/>
                  </a:lnTo>
                  <a:lnTo>
                    <a:pt x="263" y="149"/>
                  </a:lnTo>
                  <a:lnTo>
                    <a:pt x="262" y="151"/>
                  </a:lnTo>
                  <a:lnTo>
                    <a:pt x="262" y="154"/>
                  </a:lnTo>
                  <a:lnTo>
                    <a:pt x="261" y="157"/>
                  </a:lnTo>
                  <a:lnTo>
                    <a:pt x="259" y="161"/>
                  </a:lnTo>
                  <a:lnTo>
                    <a:pt x="258" y="165"/>
                  </a:lnTo>
                  <a:lnTo>
                    <a:pt x="256" y="169"/>
                  </a:lnTo>
                  <a:lnTo>
                    <a:pt x="254" y="173"/>
                  </a:lnTo>
                  <a:lnTo>
                    <a:pt x="252" y="176"/>
                  </a:lnTo>
                  <a:lnTo>
                    <a:pt x="249" y="179"/>
                  </a:lnTo>
                  <a:lnTo>
                    <a:pt x="246" y="180"/>
                  </a:lnTo>
                  <a:lnTo>
                    <a:pt x="244" y="182"/>
                  </a:lnTo>
                  <a:lnTo>
                    <a:pt x="241" y="184"/>
                  </a:lnTo>
                  <a:lnTo>
                    <a:pt x="238" y="184"/>
                  </a:lnTo>
                  <a:lnTo>
                    <a:pt x="235" y="187"/>
                  </a:lnTo>
                  <a:lnTo>
                    <a:pt x="233" y="190"/>
                  </a:lnTo>
                  <a:lnTo>
                    <a:pt x="231" y="193"/>
                  </a:lnTo>
                  <a:lnTo>
                    <a:pt x="231" y="196"/>
                  </a:lnTo>
                  <a:lnTo>
                    <a:pt x="230" y="200"/>
                  </a:lnTo>
                  <a:lnTo>
                    <a:pt x="229" y="203"/>
                  </a:lnTo>
                  <a:lnTo>
                    <a:pt x="226" y="208"/>
                  </a:lnTo>
                  <a:lnTo>
                    <a:pt x="223" y="212"/>
                  </a:lnTo>
                  <a:lnTo>
                    <a:pt x="224" y="217"/>
                  </a:lnTo>
                  <a:lnTo>
                    <a:pt x="227" y="221"/>
                  </a:lnTo>
                  <a:lnTo>
                    <a:pt x="230" y="224"/>
                  </a:lnTo>
                  <a:lnTo>
                    <a:pt x="234" y="227"/>
                  </a:lnTo>
                  <a:lnTo>
                    <a:pt x="238" y="230"/>
                  </a:lnTo>
                  <a:lnTo>
                    <a:pt x="242" y="232"/>
                  </a:lnTo>
                  <a:lnTo>
                    <a:pt x="246" y="235"/>
                  </a:lnTo>
                  <a:lnTo>
                    <a:pt x="249" y="238"/>
                  </a:lnTo>
                  <a:lnTo>
                    <a:pt x="254" y="240"/>
                  </a:lnTo>
                  <a:lnTo>
                    <a:pt x="257" y="244"/>
                  </a:lnTo>
                  <a:lnTo>
                    <a:pt x="259" y="248"/>
                  </a:lnTo>
                  <a:lnTo>
                    <a:pt x="258" y="253"/>
                  </a:lnTo>
                  <a:lnTo>
                    <a:pt x="258" y="254"/>
                  </a:lnTo>
                  <a:lnTo>
                    <a:pt x="258" y="256"/>
                  </a:lnTo>
                  <a:lnTo>
                    <a:pt x="257" y="259"/>
                  </a:lnTo>
                  <a:lnTo>
                    <a:pt x="256" y="262"/>
                  </a:lnTo>
                  <a:lnTo>
                    <a:pt x="256" y="266"/>
                  </a:lnTo>
                  <a:lnTo>
                    <a:pt x="254" y="271"/>
                  </a:lnTo>
                  <a:lnTo>
                    <a:pt x="253" y="277"/>
                  </a:lnTo>
                  <a:lnTo>
                    <a:pt x="252" y="283"/>
                  </a:lnTo>
                  <a:lnTo>
                    <a:pt x="250" y="290"/>
                  </a:lnTo>
                  <a:lnTo>
                    <a:pt x="248" y="296"/>
                  </a:lnTo>
                  <a:lnTo>
                    <a:pt x="246" y="301"/>
                  </a:lnTo>
                  <a:lnTo>
                    <a:pt x="245" y="305"/>
                  </a:lnTo>
                  <a:lnTo>
                    <a:pt x="243" y="308"/>
                  </a:lnTo>
                  <a:lnTo>
                    <a:pt x="241" y="310"/>
                  </a:lnTo>
                  <a:lnTo>
                    <a:pt x="239" y="311"/>
                  </a:lnTo>
                  <a:lnTo>
                    <a:pt x="237" y="311"/>
                  </a:lnTo>
                  <a:lnTo>
                    <a:pt x="236" y="310"/>
                  </a:lnTo>
                  <a:lnTo>
                    <a:pt x="236" y="309"/>
                  </a:lnTo>
                  <a:lnTo>
                    <a:pt x="236" y="307"/>
                  </a:lnTo>
                  <a:lnTo>
                    <a:pt x="236" y="304"/>
                  </a:lnTo>
                  <a:lnTo>
                    <a:pt x="237" y="300"/>
                  </a:lnTo>
                  <a:lnTo>
                    <a:pt x="237" y="298"/>
                  </a:lnTo>
                  <a:lnTo>
                    <a:pt x="238" y="296"/>
                  </a:lnTo>
                  <a:lnTo>
                    <a:pt x="239" y="296"/>
                  </a:lnTo>
                  <a:lnTo>
                    <a:pt x="240" y="295"/>
                  </a:lnTo>
                  <a:lnTo>
                    <a:pt x="241" y="293"/>
                  </a:lnTo>
                  <a:lnTo>
                    <a:pt x="242" y="292"/>
                  </a:lnTo>
                  <a:lnTo>
                    <a:pt x="242" y="291"/>
                  </a:lnTo>
                  <a:lnTo>
                    <a:pt x="243" y="289"/>
                  </a:lnTo>
                  <a:lnTo>
                    <a:pt x="244" y="287"/>
                  </a:lnTo>
                  <a:lnTo>
                    <a:pt x="245" y="286"/>
                  </a:lnTo>
                  <a:lnTo>
                    <a:pt x="246" y="285"/>
                  </a:lnTo>
                  <a:lnTo>
                    <a:pt x="245" y="283"/>
                  </a:lnTo>
                  <a:lnTo>
                    <a:pt x="245" y="282"/>
                  </a:lnTo>
                  <a:lnTo>
                    <a:pt x="245" y="279"/>
                  </a:lnTo>
                  <a:lnTo>
                    <a:pt x="246" y="277"/>
                  </a:lnTo>
                  <a:lnTo>
                    <a:pt x="246" y="274"/>
                  </a:lnTo>
                  <a:lnTo>
                    <a:pt x="247" y="271"/>
                  </a:lnTo>
                  <a:lnTo>
                    <a:pt x="248" y="267"/>
                  </a:lnTo>
                  <a:lnTo>
                    <a:pt x="250" y="264"/>
                  </a:lnTo>
                  <a:lnTo>
                    <a:pt x="251" y="260"/>
                  </a:lnTo>
                  <a:lnTo>
                    <a:pt x="252" y="257"/>
                  </a:lnTo>
                  <a:lnTo>
                    <a:pt x="252" y="254"/>
                  </a:lnTo>
                  <a:lnTo>
                    <a:pt x="251" y="251"/>
                  </a:lnTo>
                  <a:lnTo>
                    <a:pt x="250" y="249"/>
                  </a:lnTo>
                  <a:lnTo>
                    <a:pt x="249" y="247"/>
                  </a:lnTo>
                  <a:lnTo>
                    <a:pt x="246" y="245"/>
                  </a:lnTo>
                  <a:lnTo>
                    <a:pt x="243" y="244"/>
                  </a:lnTo>
                  <a:lnTo>
                    <a:pt x="242" y="244"/>
                  </a:lnTo>
                  <a:lnTo>
                    <a:pt x="241" y="243"/>
                  </a:lnTo>
                  <a:lnTo>
                    <a:pt x="238" y="242"/>
                  </a:lnTo>
                  <a:lnTo>
                    <a:pt x="235" y="240"/>
                  </a:lnTo>
                  <a:lnTo>
                    <a:pt x="233" y="238"/>
                  </a:lnTo>
                  <a:lnTo>
                    <a:pt x="229" y="236"/>
                  </a:lnTo>
                  <a:lnTo>
                    <a:pt x="225" y="234"/>
                  </a:lnTo>
                  <a:lnTo>
                    <a:pt x="220" y="231"/>
                  </a:lnTo>
                  <a:lnTo>
                    <a:pt x="216" y="229"/>
                  </a:lnTo>
                  <a:lnTo>
                    <a:pt x="213" y="227"/>
                  </a:lnTo>
                  <a:lnTo>
                    <a:pt x="210" y="225"/>
                  </a:lnTo>
                  <a:lnTo>
                    <a:pt x="207" y="224"/>
                  </a:lnTo>
                  <a:lnTo>
                    <a:pt x="204" y="223"/>
                  </a:lnTo>
                  <a:lnTo>
                    <a:pt x="203" y="223"/>
                  </a:lnTo>
                  <a:lnTo>
                    <a:pt x="201" y="224"/>
                  </a:lnTo>
                  <a:lnTo>
                    <a:pt x="200" y="225"/>
                  </a:lnTo>
                  <a:lnTo>
                    <a:pt x="200" y="227"/>
                  </a:lnTo>
                  <a:lnTo>
                    <a:pt x="200" y="230"/>
                  </a:lnTo>
                  <a:lnTo>
                    <a:pt x="199" y="233"/>
                  </a:lnTo>
                  <a:lnTo>
                    <a:pt x="199" y="237"/>
                  </a:lnTo>
                  <a:lnTo>
                    <a:pt x="199" y="241"/>
                  </a:lnTo>
                  <a:lnTo>
                    <a:pt x="199" y="245"/>
                  </a:lnTo>
                  <a:lnTo>
                    <a:pt x="199" y="249"/>
                  </a:lnTo>
                  <a:lnTo>
                    <a:pt x="198" y="254"/>
                  </a:lnTo>
                  <a:lnTo>
                    <a:pt x="197" y="259"/>
                  </a:lnTo>
                  <a:lnTo>
                    <a:pt x="197" y="263"/>
                  </a:lnTo>
                  <a:lnTo>
                    <a:pt x="196" y="266"/>
                  </a:lnTo>
                  <a:lnTo>
                    <a:pt x="196" y="269"/>
                  </a:lnTo>
                  <a:lnTo>
                    <a:pt x="195" y="271"/>
                  </a:lnTo>
                  <a:lnTo>
                    <a:pt x="195" y="273"/>
                  </a:lnTo>
                  <a:lnTo>
                    <a:pt x="194" y="275"/>
                  </a:lnTo>
                  <a:lnTo>
                    <a:pt x="193" y="275"/>
                  </a:lnTo>
                  <a:lnTo>
                    <a:pt x="192" y="277"/>
                  </a:lnTo>
                  <a:lnTo>
                    <a:pt x="192" y="279"/>
                  </a:lnTo>
                  <a:lnTo>
                    <a:pt x="191" y="281"/>
                  </a:lnTo>
                  <a:lnTo>
                    <a:pt x="190" y="283"/>
                  </a:lnTo>
                  <a:lnTo>
                    <a:pt x="189" y="286"/>
                  </a:lnTo>
                  <a:lnTo>
                    <a:pt x="189" y="288"/>
                  </a:lnTo>
                  <a:lnTo>
                    <a:pt x="189" y="290"/>
                  </a:lnTo>
                  <a:lnTo>
                    <a:pt x="189" y="293"/>
                  </a:lnTo>
                  <a:lnTo>
                    <a:pt x="189" y="296"/>
                  </a:lnTo>
                  <a:lnTo>
                    <a:pt x="189" y="299"/>
                  </a:lnTo>
                  <a:lnTo>
                    <a:pt x="189" y="302"/>
                  </a:lnTo>
                  <a:lnTo>
                    <a:pt x="189" y="305"/>
                  </a:lnTo>
                  <a:lnTo>
                    <a:pt x="189" y="306"/>
                  </a:lnTo>
                  <a:lnTo>
                    <a:pt x="189" y="308"/>
                  </a:lnTo>
                  <a:lnTo>
                    <a:pt x="189" y="310"/>
                  </a:lnTo>
                  <a:lnTo>
                    <a:pt x="189" y="311"/>
                  </a:lnTo>
                  <a:lnTo>
                    <a:pt x="191" y="315"/>
                  </a:lnTo>
                  <a:lnTo>
                    <a:pt x="192" y="319"/>
                  </a:lnTo>
                  <a:lnTo>
                    <a:pt x="193" y="321"/>
                  </a:lnTo>
                  <a:lnTo>
                    <a:pt x="194" y="322"/>
                  </a:lnTo>
                  <a:lnTo>
                    <a:pt x="195" y="323"/>
                  </a:lnTo>
                  <a:lnTo>
                    <a:pt x="196" y="324"/>
                  </a:lnTo>
                  <a:lnTo>
                    <a:pt x="197" y="325"/>
                  </a:lnTo>
                  <a:lnTo>
                    <a:pt x="199" y="325"/>
                  </a:lnTo>
                  <a:lnTo>
                    <a:pt x="200" y="326"/>
                  </a:lnTo>
                  <a:lnTo>
                    <a:pt x="201" y="327"/>
                  </a:lnTo>
                  <a:lnTo>
                    <a:pt x="203" y="329"/>
                  </a:lnTo>
                  <a:lnTo>
                    <a:pt x="205" y="330"/>
                  </a:lnTo>
                  <a:lnTo>
                    <a:pt x="204" y="332"/>
                  </a:lnTo>
                  <a:lnTo>
                    <a:pt x="203" y="333"/>
                  </a:lnTo>
                  <a:lnTo>
                    <a:pt x="201" y="333"/>
                  </a:lnTo>
                  <a:lnTo>
                    <a:pt x="199" y="333"/>
                  </a:lnTo>
                  <a:lnTo>
                    <a:pt x="197" y="333"/>
                  </a:lnTo>
                  <a:lnTo>
                    <a:pt x="195" y="333"/>
                  </a:lnTo>
                  <a:lnTo>
                    <a:pt x="193" y="333"/>
                  </a:lnTo>
                  <a:lnTo>
                    <a:pt x="192" y="333"/>
                  </a:lnTo>
                  <a:lnTo>
                    <a:pt x="191" y="331"/>
                  </a:lnTo>
                  <a:lnTo>
                    <a:pt x="189" y="328"/>
                  </a:lnTo>
                  <a:lnTo>
                    <a:pt x="187" y="324"/>
                  </a:lnTo>
                  <a:lnTo>
                    <a:pt x="185" y="318"/>
                  </a:lnTo>
                  <a:lnTo>
                    <a:pt x="185" y="320"/>
                  </a:lnTo>
                  <a:lnTo>
                    <a:pt x="184" y="321"/>
                  </a:lnTo>
                  <a:lnTo>
                    <a:pt x="184" y="322"/>
                  </a:lnTo>
                  <a:lnTo>
                    <a:pt x="183" y="322"/>
                  </a:lnTo>
                  <a:lnTo>
                    <a:pt x="182" y="321"/>
                  </a:lnTo>
                  <a:lnTo>
                    <a:pt x="182" y="319"/>
                  </a:lnTo>
                  <a:lnTo>
                    <a:pt x="181" y="318"/>
                  </a:lnTo>
                  <a:lnTo>
                    <a:pt x="181" y="317"/>
                  </a:lnTo>
                  <a:lnTo>
                    <a:pt x="181" y="315"/>
                  </a:lnTo>
                  <a:lnTo>
                    <a:pt x="181" y="314"/>
                  </a:lnTo>
                  <a:lnTo>
                    <a:pt x="181" y="313"/>
                  </a:lnTo>
                  <a:lnTo>
                    <a:pt x="182" y="311"/>
                  </a:lnTo>
                  <a:lnTo>
                    <a:pt x="182" y="309"/>
                  </a:lnTo>
                  <a:lnTo>
                    <a:pt x="183" y="306"/>
                  </a:lnTo>
                  <a:lnTo>
                    <a:pt x="183" y="303"/>
                  </a:lnTo>
                  <a:lnTo>
                    <a:pt x="183" y="299"/>
                  </a:lnTo>
                  <a:lnTo>
                    <a:pt x="183" y="296"/>
                  </a:lnTo>
                  <a:lnTo>
                    <a:pt x="183" y="292"/>
                  </a:lnTo>
                  <a:lnTo>
                    <a:pt x="183" y="288"/>
                  </a:lnTo>
                  <a:lnTo>
                    <a:pt x="182" y="282"/>
                  </a:lnTo>
                  <a:lnTo>
                    <a:pt x="182" y="276"/>
                  </a:lnTo>
                  <a:lnTo>
                    <a:pt x="182" y="273"/>
                  </a:lnTo>
                  <a:lnTo>
                    <a:pt x="182" y="269"/>
                  </a:lnTo>
                  <a:lnTo>
                    <a:pt x="182" y="266"/>
                  </a:lnTo>
                  <a:lnTo>
                    <a:pt x="182" y="263"/>
                  </a:lnTo>
                  <a:lnTo>
                    <a:pt x="182" y="260"/>
                  </a:lnTo>
                  <a:lnTo>
                    <a:pt x="181" y="256"/>
                  </a:lnTo>
                  <a:lnTo>
                    <a:pt x="181" y="253"/>
                  </a:lnTo>
                  <a:lnTo>
                    <a:pt x="180" y="250"/>
                  </a:lnTo>
                  <a:lnTo>
                    <a:pt x="180" y="246"/>
                  </a:lnTo>
                  <a:lnTo>
                    <a:pt x="179" y="244"/>
                  </a:lnTo>
                  <a:lnTo>
                    <a:pt x="178" y="240"/>
                  </a:lnTo>
                  <a:lnTo>
                    <a:pt x="178" y="237"/>
                  </a:lnTo>
                  <a:lnTo>
                    <a:pt x="178" y="234"/>
                  </a:lnTo>
                  <a:lnTo>
                    <a:pt x="178" y="231"/>
                  </a:lnTo>
                  <a:lnTo>
                    <a:pt x="178" y="228"/>
                  </a:lnTo>
                  <a:lnTo>
                    <a:pt x="179" y="225"/>
                  </a:lnTo>
                  <a:lnTo>
                    <a:pt x="180" y="222"/>
                  </a:lnTo>
                  <a:lnTo>
                    <a:pt x="173" y="223"/>
                  </a:lnTo>
                  <a:lnTo>
                    <a:pt x="166" y="225"/>
                  </a:lnTo>
                  <a:lnTo>
                    <a:pt x="159" y="226"/>
                  </a:lnTo>
                  <a:lnTo>
                    <a:pt x="153" y="227"/>
                  </a:lnTo>
                  <a:lnTo>
                    <a:pt x="145" y="229"/>
                  </a:lnTo>
                  <a:lnTo>
                    <a:pt x="138" y="229"/>
                  </a:lnTo>
                  <a:lnTo>
                    <a:pt x="130" y="230"/>
                  </a:lnTo>
                  <a:lnTo>
                    <a:pt x="122" y="230"/>
                  </a:lnTo>
                  <a:lnTo>
                    <a:pt x="113" y="230"/>
                  </a:lnTo>
                  <a:lnTo>
                    <a:pt x="107" y="230"/>
                  </a:lnTo>
                  <a:lnTo>
                    <a:pt x="101" y="230"/>
                  </a:lnTo>
                  <a:lnTo>
                    <a:pt x="96" y="229"/>
                  </a:lnTo>
                  <a:lnTo>
                    <a:pt x="92" y="229"/>
                  </a:lnTo>
                  <a:lnTo>
                    <a:pt x="89" y="227"/>
                  </a:lnTo>
                  <a:lnTo>
                    <a:pt x="86" y="227"/>
                  </a:lnTo>
                  <a:lnTo>
                    <a:pt x="85" y="226"/>
                  </a:lnTo>
                  <a:lnTo>
                    <a:pt x="84" y="228"/>
                  </a:lnTo>
                  <a:lnTo>
                    <a:pt x="82" y="231"/>
                  </a:lnTo>
                  <a:lnTo>
                    <a:pt x="80" y="234"/>
                  </a:lnTo>
                  <a:lnTo>
                    <a:pt x="78" y="237"/>
                  </a:lnTo>
                  <a:lnTo>
                    <a:pt x="76" y="239"/>
                  </a:lnTo>
                  <a:lnTo>
                    <a:pt x="74" y="242"/>
                  </a:lnTo>
                  <a:lnTo>
                    <a:pt x="71" y="245"/>
                  </a:lnTo>
                  <a:lnTo>
                    <a:pt x="70" y="248"/>
                  </a:lnTo>
                  <a:lnTo>
                    <a:pt x="68" y="251"/>
                  </a:lnTo>
                  <a:lnTo>
                    <a:pt x="67" y="254"/>
                  </a:lnTo>
                  <a:lnTo>
                    <a:pt x="65" y="257"/>
                  </a:lnTo>
                  <a:lnTo>
                    <a:pt x="65" y="261"/>
                  </a:lnTo>
                  <a:lnTo>
                    <a:pt x="63" y="264"/>
                  </a:lnTo>
                  <a:lnTo>
                    <a:pt x="63" y="267"/>
                  </a:lnTo>
                  <a:lnTo>
                    <a:pt x="63" y="271"/>
                  </a:lnTo>
                  <a:lnTo>
                    <a:pt x="63" y="274"/>
                  </a:lnTo>
                  <a:lnTo>
                    <a:pt x="64" y="276"/>
                  </a:lnTo>
                  <a:lnTo>
                    <a:pt x="65" y="278"/>
                  </a:lnTo>
                  <a:lnTo>
                    <a:pt x="66" y="280"/>
                  </a:lnTo>
                  <a:lnTo>
                    <a:pt x="69" y="282"/>
                  </a:lnTo>
                  <a:lnTo>
                    <a:pt x="71" y="284"/>
                  </a:lnTo>
                  <a:lnTo>
                    <a:pt x="74" y="287"/>
                  </a:lnTo>
                  <a:lnTo>
                    <a:pt x="77" y="288"/>
                  </a:lnTo>
                  <a:lnTo>
                    <a:pt x="81" y="291"/>
                  </a:lnTo>
                  <a:lnTo>
                    <a:pt x="84" y="293"/>
                  </a:lnTo>
                  <a:lnTo>
                    <a:pt x="88" y="295"/>
                  </a:lnTo>
                  <a:lnTo>
                    <a:pt x="90" y="297"/>
                  </a:lnTo>
                  <a:lnTo>
                    <a:pt x="93" y="299"/>
                  </a:lnTo>
                  <a:lnTo>
                    <a:pt x="96" y="300"/>
                  </a:lnTo>
                  <a:lnTo>
                    <a:pt x="98" y="302"/>
                  </a:lnTo>
                  <a:lnTo>
                    <a:pt x="100" y="303"/>
                  </a:lnTo>
                  <a:lnTo>
                    <a:pt x="101" y="304"/>
                  </a:lnTo>
                  <a:lnTo>
                    <a:pt x="103" y="305"/>
                  </a:lnTo>
                  <a:lnTo>
                    <a:pt x="104" y="307"/>
                  </a:lnTo>
                  <a:lnTo>
                    <a:pt x="105" y="309"/>
                  </a:lnTo>
                  <a:lnTo>
                    <a:pt x="106" y="311"/>
                  </a:lnTo>
                  <a:lnTo>
                    <a:pt x="107" y="313"/>
                  </a:lnTo>
                  <a:lnTo>
                    <a:pt x="107" y="314"/>
                  </a:lnTo>
                  <a:lnTo>
                    <a:pt x="108" y="317"/>
                  </a:lnTo>
                  <a:lnTo>
                    <a:pt x="109" y="319"/>
                  </a:lnTo>
                  <a:lnTo>
                    <a:pt x="109" y="323"/>
                  </a:lnTo>
                  <a:lnTo>
                    <a:pt x="108" y="326"/>
                  </a:lnTo>
                  <a:lnTo>
                    <a:pt x="107" y="330"/>
                  </a:lnTo>
                  <a:lnTo>
                    <a:pt x="105" y="333"/>
                  </a:lnTo>
                  <a:lnTo>
                    <a:pt x="101" y="331"/>
                  </a:lnTo>
                  <a:lnTo>
                    <a:pt x="99" y="328"/>
                  </a:lnTo>
                  <a:lnTo>
                    <a:pt x="97" y="324"/>
                  </a:lnTo>
                  <a:lnTo>
                    <a:pt x="96" y="318"/>
                  </a:lnTo>
                  <a:lnTo>
                    <a:pt x="95" y="314"/>
                  </a:lnTo>
                  <a:lnTo>
                    <a:pt x="93" y="312"/>
                  </a:lnTo>
                  <a:lnTo>
                    <a:pt x="93" y="311"/>
                  </a:lnTo>
                  <a:lnTo>
                    <a:pt x="92" y="310"/>
                  </a:lnTo>
                  <a:lnTo>
                    <a:pt x="90" y="309"/>
                  </a:lnTo>
                  <a:lnTo>
                    <a:pt x="88" y="307"/>
                  </a:lnTo>
                  <a:lnTo>
                    <a:pt x="85" y="305"/>
                  </a:lnTo>
                  <a:lnTo>
                    <a:pt x="83" y="303"/>
                  </a:lnTo>
                  <a:lnTo>
                    <a:pt x="80" y="302"/>
                  </a:lnTo>
                  <a:lnTo>
                    <a:pt x="77" y="300"/>
                  </a:lnTo>
                  <a:lnTo>
                    <a:pt x="74" y="298"/>
                  </a:lnTo>
                  <a:lnTo>
                    <a:pt x="71" y="296"/>
                  </a:lnTo>
                  <a:lnTo>
                    <a:pt x="69" y="294"/>
                  </a:lnTo>
                  <a:lnTo>
                    <a:pt x="66" y="292"/>
                  </a:lnTo>
                  <a:lnTo>
                    <a:pt x="63" y="290"/>
                  </a:lnTo>
                  <a:lnTo>
                    <a:pt x="61" y="288"/>
                  </a:lnTo>
                  <a:lnTo>
                    <a:pt x="58" y="286"/>
                  </a:lnTo>
                  <a:lnTo>
                    <a:pt x="55" y="284"/>
                  </a:lnTo>
                  <a:lnTo>
                    <a:pt x="52" y="283"/>
                  </a:lnTo>
                  <a:lnTo>
                    <a:pt x="50" y="281"/>
                  </a:lnTo>
                  <a:lnTo>
                    <a:pt x="48" y="280"/>
                  </a:lnTo>
                  <a:lnTo>
                    <a:pt x="47" y="279"/>
                  </a:lnTo>
                  <a:lnTo>
                    <a:pt x="46" y="277"/>
                  </a:lnTo>
                  <a:lnTo>
                    <a:pt x="44" y="275"/>
                  </a:lnTo>
                  <a:lnTo>
                    <a:pt x="43" y="272"/>
                  </a:lnTo>
                  <a:lnTo>
                    <a:pt x="43" y="269"/>
                  </a:lnTo>
                  <a:lnTo>
                    <a:pt x="44" y="266"/>
                  </a:lnTo>
                  <a:lnTo>
                    <a:pt x="46" y="263"/>
                  </a:lnTo>
                  <a:lnTo>
                    <a:pt x="47" y="261"/>
                  </a:lnTo>
                  <a:lnTo>
                    <a:pt x="48" y="259"/>
                  </a:lnTo>
                  <a:lnTo>
                    <a:pt x="49" y="256"/>
                  </a:lnTo>
                  <a:lnTo>
                    <a:pt x="50" y="253"/>
                  </a:lnTo>
                  <a:lnTo>
                    <a:pt x="50" y="250"/>
                  </a:lnTo>
                  <a:lnTo>
                    <a:pt x="51" y="247"/>
                  </a:lnTo>
                  <a:lnTo>
                    <a:pt x="51" y="244"/>
                  </a:lnTo>
                  <a:lnTo>
                    <a:pt x="51" y="240"/>
                  </a:lnTo>
                  <a:lnTo>
                    <a:pt x="50" y="244"/>
                  </a:lnTo>
                  <a:lnTo>
                    <a:pt x="47" y="248"/>
                  </a:lnTo>
                  <a:lnTo>
                    <a:pt x="46" y="250"/>
                  </a:lnTo>
                  <a:lnTo>
                    <a:pt x="43" y="254"/>
                  </a:lnTo>
                  <a:lnTo>
                    <a:pt x="40" y="256"/>
                  </a:lnTo>
                  <a:lnTo>
                    <a:pt x="38" y="259"/>
                  </a:lnTo>
                  <a:lnTo>
                    <a:pt x="35" y="260"/>
                  </a:lnTo>
                  <a:lnTo>
                    <a:pt x="33" y="261"/>
                  </a:lnTo>
                  <a:lnTo>
                    <a:pt x="30" y="263"/>
                  </a:lnTo>
                  <a:lnTo>
                    <a:pt x="27" y="265"/>
                  </a:lnTo>
                  <a:lnTo>
                    <a:pt x="24" y="267"/>
                  </a:lnTo>
                  <a:lnTo>
                    <a:pt x="22" y="269"/>
                  </a:lnTo>
                  <a:lnTo>
                    <a:pt x="20" y="272"/>
                  </a:lnTo>
                  <a:lnTo>
                    <a:pt x="17" y="275"/>
                  </a:lnTo>
                  <a:lnTo>
                    <a:pt x="16" y="277"/>
                  </a:lnTo>
                  <a:lnTo>
                    <a:pt x="15" y="281"/>
                  </a:lnTo>
                  <a:lnTo>
                    <a:pt x="14" y="282"/>
                  </a:lnTo>
                  <a:lnTo>
                    <a:pt x="13" y="283"/>
                  </a:lnTo>
                  <a:lnTo>
                    <a:pt x="13" y="285"/>
                  </a:lnTo>
                  <a:lnTo>
                    <a:pt x="13" y="287"/>
                  </a:lnTo>
                  <a:lnTo>
                    <a:pt x="12" y="290"/>
                  </a:lnTo>
                  <a:lnTo>
                    <a:pt x="12" y="293"/>
                  </a:lnTo>
                  <a:lnTo>
                    <a:pt x="11" y="296"/>
                  </a:lnTo>
                  <a:lnTo>
                    <a:pt x="10" y="300"/>
                  </a:lnTo>
                  <a:lnTo>
                    <a:pt x="10" y="304"/>
                  </a:lnTo>
                  <a:lnTo>
                    <a:pt x="9" y="307"/>
                  </a:lnTo>
                  <a:lnTo>
                    <a:pt x="9" y="310"/>
                  </a:lnTo>
                  <a:lnTo>
                    <a:pt x="9" y="313"/>
                  </a:lnTo>
                  <a:lnTo>
                    <a:pt x="9" y="315"/>
                  </a:lnTo>
                  <a:lnTo>
                    <a:pt x="9" y="317"/>
                  </a:lnTo>
                  <a:lnTo>
                    <a:pt x="9" y="319"/>
                  </a:lnTo>
                  <a:lnTo>
                    <a:pt x="10" y="321"/>
                  </a:lnTo>
                  <a:lnTo>
                    <a:pt x="12" y="326"/>
                  </a:lnTo>
                  <a:lnTo>
                    <a:pt x="15" y="330"/>
                  </a:lnTo>
                  <a:lnTo>
                    <a:pt x="18" y="332"/>
                  </a:lnTo>
                  <a:lnTo>
                    <a:pt x="21" y="334"/>
                  </a:lnTo>
                  <a:lnTo>
                    <a:pt x="24" y="336"/>
                  </a:lnTo>
                  <a:lnTo>
                    <a:pt x="26" y="337"/>
                  </a:lnTo>
                  <a:lnTo>
                    <a:pt x="27" y="339"/>
                  </a:lnTo>
                  <a:lnTo>
                    <a:pt x="28" y="341"/>
                  </a:lnTo>
                  <a:lnTo>
                    <a:pt x="27" y="341"/>
                  </a:lnTo>
                  <a:lnTo>
                    <a:pt x="26" y="342"/>
                  </a:lnTo>
                  <a:lnTo>
                    <a:pt x="24" y="342"/>
                  </a:lnTo>
                  <a:lnTo>
                    <a:pt x="23" y="342"/>
                  </a:lnTo>
                  <a:lnTo>
                    <a:pt x="19" y="341"/>
                  </a:lnTo>
                  <a:lnTo>
                    <a:pt x="17" y="341"/>
                  </a:lnTo>
                  <a:lnTo>
                    <a:pt x="16" y="341"/>
                  </a:lnTo>
                  <a:lnTo>
                    <a:pt x="17" y="341"/>
                  </a:lnTo>
                  <a:lnTo>
                    <a:pt x="11" y="338"/>
                  </a:lnTo>
                  <a:lnTo>
                    <a:pt x="7" y="336"/>
                  </a:lnTo>
                  <a:lnTo>
                    <a:pt x="4" y="334"/>
                  </a:lnTo>
                  <a:lnTo>
                    <a:pt x="4" y="333"/>
                  </a:lnTo>
                  <a:lnTo>
                    <a:pt x="3" y="332"/>
                  </a:lnTo>
                  <a:lnTo>
                    <a:pt x="3" y="330"/>
                  </a:lnTo>
                  <a:lnTo>
                    <a:pt x="3" y="329"/>
                  </a:lnTo>
                  <a:lnTo>
                    <a:pt x="3" y="328"/>
                  </a:lnTo>
                  <a:lnTo>
                    <a:pt x="3" y="329"/>
                  </a:lnTo>
                  <a:lnTo>
                    <a:pt x="3" y="330"/>
                  </a:lnTo>
                  <a:lnTo>
                    <a:pt x="2" y="330"/>
                  </a:lnTo>
                  <a:lnTo>
                    <a:pt x="2" y="332"/>
                  </a:lnTo>
                  <a:lnTo>
                    <a:pt x="2" y="333"/>
                  </a:lnTo>
                  <a:lnTo>
                    <a:pt x="2" y="334"/>
                  </a:lnTo>
                  <a:lnTo>
                    <a:pt x="2" y="336"/>
                  </a:lnTo>
                  <a:lnTo>
                    <a:pt x="0" y="332"/>
                  </a:lnTo>
                  <a:lnTo>
                    <a:pt x="0" y="329"/>
                  </a:lnTo>
                  <a:lnTo>
                    <a:pt x="0" y="325"/>
                  </a:lnTo>
                  <a:lnTo>
                    <a:pt x="0" y="322"/>
                  </a:lnTo>
                  <a:lnTo>
                    <a:pt x="0" y="321"/>
                  </a:lnTo>
                  <a:lnTo>
                    <a:pt x="1" y="318"/>
                  </a:lnTo>
                  <a:lnTo>
                    <a:pt x="1" y="315"/>
                  </a:lnTo>
                  <a:lnTo>
                    <a:pt x="1" y="313"/>
                  </a:lnTo>
                  <a:lnTo>
                    <a:pt x="1" y="310"/>
                  </a:lnTo>
                  <a:lnTo>
                    <a:pt x="1" y="307"/>
                  </a:lnTo>
                  <a:lnTo>
                    <a:pt x="1" y="305"/>
                  </a:lnTo>
                  <a:lnTo>
                    <a:pt x="2" y="302"/>
                  </a:lnTo>
                  <a:lnTo>
                    <a:pt x="2" y="298"/>
                  </a:lnTo>
                  <a:lnTo>
                    <a:pt x="2" y="295"/>
                  </a:lnTo>
                  <a:lnTo>
                    <a:pt x="2" y="292"/>
                  </a:lnTo>
                  <a:lnTo>
                    <a:pt x="2" y="289"/>
                  </a:lnTo>
                  <a:lnTo>
                    <a:pt x="2" y="287"/>
                  </a:lnTo>
                  <a:lnTo>
                    <a:pt x="2" y="284"/>
                  </a:lnTo>
                  <a:lnTo>
                    <a:pt x="2" y="283"/>
                  </a:lnTo>
                  <a:lnTo>
                    <a:pt x="2" y="281"/>
                  </a:lnTo>
                  <a:lnTo>
                    <a:pt x="2" y="277"/>
                  </a:lnTo>
                  <a:lnTo>
                    <a:pt x="2" y="275"/>
                  </a:lnTo>
                  <a:lnTo>
                    <a:pt x="2" y="274"/>
                  </a:lnTo>
                  <a:lnTo>
                    <a:pt x="2" y="273"/>
                  </a:lnTo>
                  <a:lnTo>
                    <a:pt x="1" y="273"/>
                  </a:lnTo>
                  <a:lnTo>
                    <a:pt x="1" y="271"/>
                  </a:lnTo>
                  <a:lnTo>
                    <a:pt x="2" y="269"/>
                  </a:lnTo>
                  <a:lnTo>
                    <a:pt x="4" y="267"/>
                  </a:lnTo>
                  <a:lnTo>
                    <a:pt x="6" y="263"/>
                  </a:lnTo>
                  <a:lnTo>
                    <a:pt x="10" y="260"/>
                  </a:lnTo>
                  <a:lnTo>
                    <a:pt x="17" y="255"/>
                  </a:lnTo>
                  <a:lnTo>
                    <a:pt x="19" y="254"/>
                  </a:lnTo>
                  <a:lnTo>
                    <a:pt x="20" y="252"/>
                  </a:lnTo>
                  <a:lnTo>
                    <a:pt x="21" y="250"/>
                  </a:lnTo>
                  <a:lnTo>
                    <a:pt x="22" y="249"/>
                  </a:lnTo>
                  <a:lnTo>
                    <a:pt x="23" y="246"/>
                  </a:lnTo>
                  <a:lnTo>
                    <a:pt x="23" y="244"/>
                  </a:lnTo>
                  <a:lnTo>
                    <a:pt x="24" y="241"/>
                  </a:lnTo>
                  <a:lnTo>
                    <a:pt x="24" y="237"/>
                  </a:lnTo>
                  <a:lnTo>
                    <a:pt x="24" y="234"/>
                  </a:lnTo>
                  <a:lnTo>
                    <a:pt x="24" y="231"/>
                  </a:lnTo>
                  <a:lnTo>
                    <a:pt x="24" y="229"/>
                  </a:lnTo>
                  <a:lnTo>
                    <a:pt x="25" y="226"/>
                  </a:lnTo>
                  <a:lnTo>
                    <a:pt x="26" y="223"/>
                  </a:lnTo>
                  <a:lnTo>
                    <a:pt x="27" y="222"/>
                  </a:lnTo>
                  <a:lnTo>
                    <a:pt x="28" y="220"/>
                  </a:lnTo>
                  <a:lnTo>
                    <a:pt x="29" y="218"/>
                  </a:lnTo>
                  <a:lnTo>
                    <a:pt x="25" y="215"/>
                  </a:lnTo>
                  <a:lnTo>
                    <a:pt x="23" y="211"/>
                  </a:lnTo>
                  <a:lnTo>
                    <a:pt x="21" y="208"/>
                  </a:lnTo>
                  <a:lnTo>
                    <a:pt x="19" y="204"/>
                  </a:lnTo>
                  <a:lnTo>
                    <a:pt x="18" y="200"/>
                  </a:lnTo>
                  <a:lnTo>
                    <a:pt x="17" y="196"/>
                  </a:lnTo>
                  <a:lnTo>
                    <a:pt x="17" y="192"/>
                  </a:lnTo>
                  <a:lnTo>
                    <a:pt x="17" y="187"/>
                  </a:lnTo>
                  <a:lnTo>
                    <a:pt x="17" y="186"/>
                  </a:lnTo>
                  <a:lnTo>
                    <a:pt x="17" y="185"/>
                  </a:lnTo>
                  <a:lnTo>
                    <a:pt x="17" y="184"/>
                  </a:lnTo>
                  <a:lnTo>
                    <a:pt x="16" y="183"/>
                  </a:lnTo>
                  <a:lnTo>
                    <a:pt x="16" y="181"/>
                  </a:lnTo>
                  <a:lnTo>
                    <a:pt x="16" y="179"/>
                  </a:lnTo>
                  <a:lnTo>
                    <a:pt x="17" y="176"/>
                  </a:lnTo>
                  <a:lnTo>
                    <a:pt x="18" y="175"/>
                  </a:lnTo>
                  <a:lnTo>
                    <a:pt x="19" y="174"/>
                  </a:lnTo>
                  <a:lnTo>
                    <a:pt x="20" y="173"/>
                  </a:lnTo>
                  <a:lnTo>
                    <a:pt x="21" y="172"/>
                  </a:lnTo>
                  <a:lnTo>
                    <a:pt x="23" y="170"/>
                  </a:lnTo>
                  <a:lnTo>
                    <a:pt x="25" y="166"/>
                  </a:lnTo>
                  <a:lnTo>
                    <a:pt x="29" y="163"/>
                  </a:lnTo>
                  <a:lnTo>
                    <a:pt x="33" y="160"/>
                  </a:lnTo>
                  <a:lnTo>
                    <a:pt x="39" y="157"/>
                  </a:lnTo>
                  <a:lnTo>
                    <a:pt x="46" y="154"/>
                  </a:lnTo>
                  <a:lnTo>
                    <a:pt x="54" y="152"/>
                  </a:lnTo>
                  <a:lnTo>
                    <a:pt x="63" y="149"/>
                  </a:lnTo>
                  <a:lnTo>
                    <a:pt x="73" y="147"/>
                  </a:lnTo>
                  <a:lnTo>
                    <a:pt x="84" y="145"/>
                  </a:lnTo>
                  <a:lnTo>
                    <a:pt x="94" y="144"/>
                  </a:lnTo>
                  <a:lnTo>
                    <a:pt x="104" y="143"/>
                  </a:lnTo>
                  <a:lnTo>
                    <a:pt x="114" y="143"/>
                  </a:lnTo>
                  <a:lnTo>
                    <a:pt x="123" y="143"/>
                  </a:lnTo>
                  <a:lnTo>
                    <a:pt x="132" y="145"/>
                  </a:lnTo>
                  <a:lnTo>
                    <a:pt x="140" y="146"/>
                  </a:lnTo>
                  <a:lnTo>
                    <a:pt x="149" y="148"/>
                  </a:lnTo>
                  <a:lnTo>
                    <a:pt x="153" y="147"/>
                  </a:lnTo>
                  <a:lnTo>
                    <a:pt x="157" y="147"/>
                  </a:lnTo>
                  <a:lnTo>
                    <a:pt x="160" y="146"/>
                  </a:lnTo>
                  <a:lnTo>
                    <a:pt x="163" y="145"/>
                  </a:lnTo>
                  <a:lnTo>
                    <a:pt x="166" y="144"/>
                  </a:lnTo>
                  <a:lnTo>
                    <a:pt x="169" y="144"/>
                  </a:lnTo>
                  <a:lnTo>
                    <a:pt x="173" y="144"/>
                  </a:lnTo>
                  <a:lnTo>
                    <a:pt x="176" y="145"/>
                  </a:lnTo>
                  <a:lnTo>
                    <a:pt x="180" y="145"/>
                  </a:lnTo>
                  <a:lnTo>
                    <a:pt x="184" y="145"/>
                  </a:lnTo>
                  <a:lnTo>
                    <a:pt x="189" y="146"/>
                  </a:lnTo>
                  <a:lnTo>
                    <a:pt x="194" y="147"/>
                  </a:lnTo>
                  <a:lnTo>
                    <a:pt x="196" y="147"/>
                  </a:lnTo>
                  <a:lnTo>
                    <a:pt x="199" y="147"/>
                  </a:lnTo>
                  <a:lnTo>
                    <a:pt x="201" y="146"/>
                  </a:lnTo>
                  <a:lnTo>
                    <a:pt x="204" y="145"/>
                  </a:lnTo>
                  <a:lnTo>
                    <a:pt x="207" y="144"/>
                  </a:lnTo>
                  <a:lnTo>
                    <a:pt x="211" y="142"/>
                  </a:lnTo>
                  <a:lnTo>
                    <a:pt x="214" y="139"/>
                  </a:lnTo>
                  <a:lnTo>
                    <a:pt x="218" y="137"/>
                  </a:lnTo>
                  <a:lnTo>
                    <a:pt x="221" y="134"/>
                  </a:lnTo>
                  <a:lnTo>
                    <a:pt x="224" y="131"/>
                  </a:lnTo>
                  <a:lnTo>
                    <a:pt x="227" y="127"/>
                  </a:lnTo>
                  <a:lnTo>
                    <a:pt x="229" y="124"/>
                  </a:lnTo>
                  <a:lnTo>
                    <a:pt x="231" y="120"/>
                  </a:lnTo>
                  <a:lnTo>
                    <a:pt x="233" y="116"/>
                  </a:lnTo>
                  <a:lnTo>
                    <a:pt x="234" y="112"/>
                  </a:lnTo>
                  <a:lnTo>
                    <a:pt x="235" y="108"/>
                  </a:lnTo>
                  <a:lnTo>
                    <a:pt x="232" y="107"/>
                  </a:lnTo>
                  <a:lnTo>
                    <a:pt x="229" y="107"/>
                  </a:lnTo>
                  <a:lnTo>
                    <a:pt x="226" y="105"/>
                  </a:lnTo>
                  <a:lnTo>
                    <a:pt x="222" y="104"/>
                  </a:lnTo>
                  <a:lnTo>
                    <a:pt x="219" y="101"/>
                  </a:lnTo>
                  <a:lnTo>
                    <a:pt x="216" y="97"/>
                  </a:lnTo>
                  <a:lnTo>
                    <a:pt x="214" y="93"/>
                  </a:lnTo>
                  <a:lnTo>
                    <a:pt x="211" y="88"/>
                  </a:lnTo>
                  <a:lnTo>
                    <a:pt x="211" y="87"/>
                  </a:lnTo>
                  <a:lnTo>
                    <a:pt x="212" y="85"/>
                  </a:lnTo>
                  <a:lnTo>
                    <a:pt x="213" y="84"/>
                  </a:lnTo>
                  <a:lnTo>
                    <a:pt x="216" y="84"/>
                  </a:lnTo>
                  <a:lnTo>
                    <a:pt x="219" y="84"/>
                  </a:lnTo>
                  <a:lnTo>
                    <a:pt x="221" y="84"/>
                  </a:lnTo>
                  <a:lnTo>
                    <a:pt x="224" y="85"/>
                  </a:lnTo>
                  <a:lnTo>
                    <a:pt x="226" y="85"/>
                  </a:lnTo>
                  <a:lnTo>
                    <a:pt x="229" y="86"/>
                  </a:lnTo>
                  <a:lnTo>
                    <a:pt x="231" y="87"/>
                  </a:lnTo>
                  <a:lnTo>
                    <a:pt x="234" y="89"/>
                  </a:lnTo>
                  <a:lnTo>
                    <a:pt x="233" y="86"/>
                  </a:lnTo>
                  <a:lnTo>
                    <a:pt x="233" y="85"/>
                  </a:lnTo>
                  <a:lnTo>
                    <a:pt x="234" y="85"/>
                  </a:lnTo>
                  <a:lnTo>
                    <a:pt x="237" y="85"/>
                  </a:lnTo>
                  <a:lnTo>
                    <a:pt x="241" y="87"/>
                  </a:lnTo>
                  <a:lnTo>
                    <a:pt x="243" y="88"/>
                  </a:lnTo>
                  <a:lnTo>
                    <a:pt x="245" y="89"/>
                  </a:lnTo>
                  <a:lnTo>
                    <a:pt x="246" y="89"/>
                  </a:lnTo>
                  <a:lnTo>
                    <a:pt x="245" y="88"/>
                  </a:lnTo>
                  <a:lnTo>
                    <a:pt x="245" y="87"/>
                  </a:lnTo>
                  <a:lnTo>
                    <a:pt x="244" y="85"/>
                  </a:lnTo>
                  <a:lnTo>
                    <a:pt x="241" y="85"/>
                  </a:lnTo>
                  <a:lnTo>
                    <a:pt x="238" y="84"/>
                  </a:lnTo>
                  <a:lnTo>
                    <a:pt x="235" y="84"/>
                  </a:lnTo>
                  <a:lnTo>
                    <a:pt x="234" y="84"/>
                  </a:lnTo>
                  <a:lnTo>
                    <a:pt x="233" y="84"/>
                  </a:lnTo>
                  <a:lnTo>
                    <a:pt x="230" y="84"/>
                  </a:lnTo>
                  <a:lnTo>
                    <a:pt x="225" y="83"/>
                  </a:lnTo>
                  <a:lnTo>
                    <a:pt x="223" y="82"/>
                  </a:lnTo>
                  <a:lnTo>
                    <a:pt x="221" y="82"/>
                  </a:lnTo>
                  <a:lnTo>
                    <a:pt x="218" y="81"/>
                  </a:lnTo>
                  <a:lnTo>
                    <a:pt x="215" y="80"/>
                  </a:lnTo>
                  <a:lnTo>
                    <a:pt x="212" y="79"/>
                  </a:lnTo>
                  <a:lnTo>
                    <a:pt x="208" y="77"/>
                  </a:lnTo>
                  <a:lnTo>
                    <a:pt x="204" y="76"/>
                  </a:lnTo>
                  <a:lnTo>
                    <a:pt x="200" y="74"/>
                  </a:lnTo>
                  <a:lnTo>
                    <a:pt x="196" y="73"/>
                  </a:lnTo>
                  <a:lnTo>
                    <a:pt x="193" y="71"/>
                  </a:lnTo>
                  <a:lnTo>
                    <a:pt x="190" y="69"/>
                  </a:lnTo>
                  <a:lnTo>
                    <a:pt x="187" y="68"/>
                  </a:lnTo>
                  <a:lnTo>
                    <a:pt x="184" y="65"/>
                  </a:lnTo>
                  <a:lnTo>
                    <a:pt x="181" y="63"/>
                  </a:lnTo>
                  <a:lnTo>
                    <a:pt x="179" y="61"/>
                  </a:lnTo>
                  <a:lnTo>
                    <a:pt x="177" y="59"/>
                  </a:lnTo>
                  <a:lnTo>
                    <a:pt x="175" y="57"/>
                  </a:lnTo>
                  <a:lnTo>
                    <a:pt x="173" y="54"/>
                  </a:lnTo>
                  <a:lnTo>
                    <a:pt x="172" y="52"/>
                  </a:lnTo>
                  <a:lnTo>
                    <a:pt x="170" y="50"/>
                  </a:lnTo>
                  <a:lnTo>
                    <a:pt x="169" y="47"/>
                  </a:lnTo>
                  <a:lnTo>
                    <a:pt x="168" y="45"/>
                  </a:lnTo>
                  <a:lnTo>
                    <a:pt x="168" y="42"/>
                  </a:lnTo>
                  <a:lnTo>
                    <a:pt x="167" y="39"/>
                  </a:lnTo>
                  <a:lnTo>
                    <a:pt x="166" y="37"/>
                  </a:lnTo>
                  <a:lnTo>
                    <a:pt x="165" y="35"/>
                  </a:lnTo>
                  <a:lnTo>
                    <a:pt x="165" y="32"/>
                  </a:lnTo>
                  <a:lnTo>
                    <a:pt x="165" y="30"/>
                  </a:lnTo>
                  <a:lnTo>
                    <a:pt x="166" y="27"/>
                  </a:lnTo>
                  <a:lnTo>
                    <a:pt x="167" y="25"/>
                  </a:lnTo>
                  <a:lnTo>
                    <a:pt x="168" y="23"/>
                  </a:lnTo>
                  <a:lnTo>
                    <a:pt x="169" y="20"/>
                  </a:lnTo>
                  <a:lnTo>
                    <a:pt x="169" y="19"/>
                  </a:lnTo>
                  <a:lnTo>
                    <a:pt x="169" y="20"/>
                  </a:lnTo>
                  <a:lnTo>
                    <a:pt x="169" y="23"/>
                  </a:lnTo>
                  <a:lnTo>
                    <a:pt x="169" y="27"/>
                  </a:lnTo>
                  <a:lnTo>
                    <a:pt x="169" y="32"/>
                  </a:lnTo>
                  <a:lnTo>
                    <a:pt x="169" y="34"/>
                  </a:lnTo>
                  <a:lnTo>
                    <a:pt x="170" y="35"/>
                  </a:lnTo>
                  <a:lnTo>
                    <a:pt x="173" y="34"/>
                  </a:lnTo>
                  <a:lnTo>
                    <a:pt x="173" y="33"/>
                  </a:lnTo>
                  <a:lnTo>
                    <a:pt x="174" y="32"/>
                  </a:lnTo>
                  <a:lnTo>
                    <a:pt x="175" y="32"/>
                  </a:lnTo>
                  <a:lnTo>
                    <a:pt x="176" y="32"/>
                  </a:lnTo>
                  <a:lnTo>
                    <a:pt x="176" y="31"/>
                  </a:lnTo>
                  <a:lnTo>
                    <a:pt x="176" y="32"/>
                  </a:lnTo>
                  <a:lnTo>
                    <a:pt x="176" y="34"/>
                  </a:lnTo>
                  <a:lnTo>
                    <a:pt x="174" y="36"/>
                  </a:lnTo>
                  <a:lnTo>
                    <a:pt x="173" y="37"/>
                  </a:lnTo>
                  <a:lnTo>
                    <a:pt x="173" y="39"/>
                  </a:lnTo>
                  <a:lnTo>
                    <a:pt x="173" y="40"/>
                  </a:lnTo>
                  <a:lnTo>
                    <a:pt x="173" y="43"/>
                  </a:lnTo>
                  <a:lnTo>
                    <a:pt x="174" y="45"/>
                  </a:lnTo>
                  <a:lnTo>
                    <a:pt x="174" y="46"/>
                  </a:lnTo>
                  <a:lnTo>
                    <a:pt x="176" y="47"/>
                  </a:lnTo>
                  <a:lnTo>
                    <a:pt x="177" y="47"/>
                  </a:lnTo>
                  <a:lnTo>
                    <a:pt x="179" y="43"/>
                  </a:lnTo>
                  <a:lnTo>
                    <a:pt x="180" y="42"/>
                  </a:lnTo>
                  <a:lnTo>
                    <a:pt x="180" y="45"/>
                  </a:lnTo>
                  <a:lnTo>
                    <a:pt x="178" y="47"/>
                  </a:lnTo>
                  <a:lnTo>
                    <a:pt x="178" y="51"/>
                  </a:lnTo>
                  <a:lnTo>
                    <a:pt x="179" y="54"/>
                  </a:lnTo>
                  <a:lnTo>
                    <a:pt x="180" y="57"/>
                  </a:lnTo>
                  <a:lnTo>
                    <a:pt x="181" y="59"/>
                  </a:lnTo>
                  <a:lnTo>
                    <a:pt x="185" y="62"/>
                  </a:lnTo>
                  <a:lnTo>
                    <a:pt x="189" y="65"/>
                  </a:lnTo>
                  <a:lnTo>
                    <a:pt x="196" y="69"/>
                  </a:lnTo>
                  <a:lnTo>
                    <a:pt x="200" y="71"/>
                  </a:lnTo>
                  <a:lnTo>
                    <a:pt x="204" y="73"/>
                  </a:lnTo>
                  <a:lnTo>
                    <a:pt x="208" y="74"/>
                  </a:lnTo>
                  <a:lnTo>
                    <a:pt x="211" y="76"/>
                  </a:lnTo>
                  <a:lnTo>
                    <a:pt x="215" y="77"/>
                  </a:lnTo>
                  <a:lnTo>
                    <a:pt x="219" y="78"/>
                  </a:lnTo>
                  <a:lnTo>
                    <a:pt x="223" y="80"/>
                  </a:lnTo>
                  <a:lnTo>
                    <a:pt x="227" y="80"/>
                  </a:lnTo>
                  <a:lnTo>
                    <a:pt x="219" y="77"/>
                  </a:lnTo>
                  <a:lnTo>
                    <a:pt x="212" y="74"/>
                  </a:lnTo>
                  <a:lnTo>
                    <a:pt x="205" y="70"/>
                  </a:lnTo>
                  <a:lnTo>
                    <a:pt x="200" y="65"/>
                  </a:lnTo>
                  <a:lnTo>
                    <a:pt x="195" y="60"/>
                  </a:lnTo>
                  <a:lnTo>
                    <a:pt x="190" y="55"/>
                  </a:lnTo>
                  <a:lnTo>
                    <a:pt x="187" y="49"/>
                  </a:lnTo>
                  <a:lnTo>
                    <a:pt x="184" y="42"/>
                  </a:lnTo>
                  <a:lnTo>
                    <a:pt x="183" y="40"/>
                  </a:lnTo>
                  <a:lnTo>
                    <a:pt x="182" y="38"/>
                  </a:lnTo>
                  <a:lnTo>
                    <a:pt x="181" y="35"/>
                  </a:lnTo>
                  <a:lnTo>
                    <a:pt x="181" y="32"/>
                  </a:lnTo>
                  <a:lnTo>
                    <a:pt x="180" y="30"/>
                  </a:lnTo>
                  <a:lnTo>
                    <a:pt x="180" y="27"/>
                  </a:lnTo>
                  <a:lnTo>
                    <a:pt x="179" y="23"/>
                  </a:lnTo>
                  <a:lnTo>
                    <a:pt x="178" y="20"/>
                  </a:lnTo>
                  <a:lnTo>
                    <a:pt x="178" y="16"/>
                  </a:lnTo>
                  <a:lnTo>
                    <a:pt x="178" y="13"/>
                  </a:lnTo>
                  <a:lnTo>
                    <a:pt x="178" y="10"/>
                  </a:lnTo>
                  <a:lnTo>
                    <a:pt x="179" y="7"/>
                  </a:lnTo>
                  <a:lnTo>
                    <a:pt x="180" y="5"/>
                  </a:lnTo>
                  <a:lnTo>
                    <a:pt x="180" y="3"/>
                  </a:lnTo>
                  <a:lnTo>
                    <a:pt x="181" y="1"/>
                  </a:lnTo>
                  <a:lnTo>
                    <a:pt x="182" y="0"/>
                  </a:lnTo>
                  <a:lnTo>
                    <a:pt x="182" y="2"/>
                  </a:lnTo>
                  <a:lnTo>
                    <a:pt x="181" y="4"/>
                  </a:lnTo>
                  <a:lnTo>
                    <a:pt x="181" y="7"/>
                  </a:lnTo>
                  <a:lnTo>
                    <a:pt x="181" y="9"/>
                  </a:lnTo>
                  <a:lnTo>
                    <a:pt x="181" y="11"/>
                  </a:lnTo>
                  <a:lnTo>
                    <a:pt x="181" y="13"/>
                  </a:lnTo>
                  <a:lnTo>
                    <a:pt x="182" y="15"/>
                  </a:lnTo>
                  <a:lnTo>
                    <a:pt x="182" y="17"/>
                  </a:lnTo>
                  <a:lnTo>
                    <a:pt x="187" y="16"/>
                  </a:lnTo>
                  <a:lnTo>
                    <a:pt x="190" y="15"/>
                  </a:lnTo>
                  <a:lnTo>
                    <a:pt x="193" y="14"/>
                  </a:lnTo>
                  <a:lnTo>
                    <a:pt x="195" y="12"/>
                  </a:lnTo>
                  <a:lnTo>
                    <a:pt x="196" y="12"/>
                  </a:lnTo>
                  <a:lnTo>
                    <a:pt x="194" y="14"/>
                  </a:lnTo>
                  <a:lnTo>
                    <a:pt x="192" y="17"/>
                  </a:lnTo>
                  <a:lnTo>
                    <a:pt x="192" y="19"/>
                  </a:lnTo>
                  <a:lnTo>
                    <a:pt x="193" y="19"/>
                  </a:lnTo>
                  <a:lnTo>
                    <a:pt x="194" y="20"/>
                  </a:lnTo>
                  <a:lnTo>
                    <a:pt x="199" y="19"/>
                  </a:lnTo>
                  <a:lnTo>
                    <a:pt x="204" y="19"/>
                  </a:lnTo>
                  <a:lnTo>
                    <a:pt x="207" y="20"/>
                  </a:lnTo>
                  <a:lnTo>
                    <a:pt x="209" y="24"/>
                  </a:lnTo>
                  <a:lnTo>
                    <a:pt x="206" y="23"/>
                  </a:lnTo>
                  <a:lnTo>
                    <a:pt x="203" y="22"/>
                  </a:lnTo>
                  <a:lnTo>
                    <a:pt x="200" y="22"/>
                  </a:lnTo>
                  <a:lnTo>
                    <a:pt x="197" y="23"/>
                  </a:lnTo>
                  <a:lnTo>
                    <a:pt x="193" y="24"/>
                  </a:lnTo>
                  <a:lnTo>
                    <a:pt x="191" y="26"/>
                  </a:lnTo>
                  <a:lnTo>
                    <a:pt x="189" y="27"/>
                  </a:lnTo>
                  <a:lnTo>
                    <a:pt x="189" y="30"/>
                  </a:lnTo>
                  <a:lnTo>
                    <a:pt x="189" y="29"/>
                  </a:lnTo>
                  <a:lnTo>
                    <a:pt x="189" y="30"/>
                  </a:lnTo>
                  <a:lnTo>
                    <a:pt x="188" y="32"/>
                  </a:lnTo>
                  <a:lnTo>
                    <a:pt x="188" y="36"/>
                  </a:lnTo>
                  <a:lnTo>
                    <a:pt x="188" y="38"/>
                  </a:lnTo>
                  <a:lnTo>
                    <a:pt x="188" y="40"/>
                  </a:lnTo>
                  <a:lnTo>
                    <a:pt x="188" y="42"/>
                  </a:lnTo>
                  <a:lnTo>
                    <a:pt x="189" y="44"/>
                  </a:lnTo>
                  <a:lnTo>
                    <a:pt x="190" y="47"/>
                  </a:lnTo>
                  <a:lnTo>
                    <a:pt x="191" y="49"/>
                  </a:lnTo>
                  <a:lnTo>
                    <a:pt x="193" y="53"/>
                  </a:lnTo>
                  <a:lnTo>
                    <a:pt x="195" y="55"/>
                  </a:lnTo>
                  <a:lnTo>
                    <a:pt x="197" y="58"/>
                  </a:lnTo>
                  <a:lnTo>
                    <a:pt x="200" y="60"/>
                  </a:lnTo>
                  <a:lnTo>
                    <a:pt x="203" y="62"/>
                  </a:lnTo>
                  <a:lnTo>
                    <a:pt x="206" y="65"/>
                  </a:lnTo>
                  <a:lnTo>
                    <a:pt x="210" y="67"/>
                  </a:lnTo>
                  <a:lnTo>
                    <a:pt x="214" y="70"/>
                  </a:lnTo>
                  <a:lnTo>
                    <a:pt x="219" y="72"/>
                  </a:lnTo>
                  <a:lnTo>
                    <a:pt x="224" y="74"/>
                  </a:lnTo>
                  <a:lnTo>
                    <a:pt x="227" y="75"/>
                  </a:lnTo>
                  <a:lnTo>
                    <a:pt x="230" y="76"/>
                  </a:lnTo>
                  <a:lnTo>
                    <a:pt x="233" y="76"/>
                  </a:lnTo>
                  <a:lnTo>
                    <a:pt x="235" y="77"/>
                  </a:lnTo>
                  <a:lnTo>
                    <a:pt x="238" y="78"/>
                  </a:lnTo>
                  <a:lnTo>
                    <a:pt x="241" y="78"/>
                  </a:lnTo>
                  <a:lnTo>
                    <a:pt x="243" y="80"/>
                  </a:lnTo>
                  <a:lnTo>
                    <a:pt x="245" y="81"/>
                  </a:lnTo>
                  <a:lnTo>
                    <a:pt x="246" y="82"/>
                  </a:lnTo>
                  <a:lnTo>
                    <a:pt x="248" y="82"/>
                  </a:lnTo>
                  <a:lnTo>
                    <a:pt x="250" y="82"/>
                  </a:lnTo>
                  <a:lnTo>
                    <a:pt x="253" y="81"/>
                  </a:lnTo>
                  <a:lnTo>
                    <a:pt x="255" y="79"/>
                  </a:lnTo>
                  <a:lnTo>
                    <a:pt x="258" y="78"/>
                  </a:lnTo>
                  <a:lnTo>
                    <a:pt x="262" y="77"/>
                  </a:lnTo>
                  <a:lnTo>
                    <a:pt x="266" y="77"/>
                  </a:lnTo>
                  <a:lnTo>
                    <a:pt x="269" y="77"/>
                  </a:lnTo>
                  <a:lnTo>
                    <a:pt x="272" y="77"/>
                  </a:lnTo>
                  <a:lnTo>
                    <a:pt x="274" y="77"/>
                  </a:lnTo>
                  <a:lnTo>
                    <a:pt x="276" y="77"/>
                  </a:lnTo>
                  <a:lnTo>
                    <a:pt x="279" y="77"/>
                  </a:lnTo>
                  <a:lnTo>
                    <a:pt x="281" y="78"/>
                  </a:lnTo>
                  <a:lnTo>
                    <a:pt x="284" y="78"/>
                  </a:lnTo>
                  <a:lnTo>
                    <a:pt x="286" y="78"/>
                  </a:lnTo>
                  <a:lnTo>
                    <a:pt x="288" y="79"/>
                  </a:lnTo>
                  <a:lnTo>
                    <a:pt x="289" y="79"/>
                  </a:lnTo>
                  <a:lnTo>
                    <a:pt x="291" y="79"/>
                  </a:lnTo>
                  <a:lnTo>
                    <a:pt x="292" y="78"/>
                  </a:lnTo>
                  <a:lnTo>
                    <a:pt x="293" y="78"/>
                  </a:lnTo>
                  <a:lnTo>
                    <a:pt x="295" y="78"/>
                  </a:lnTo>
                  <a:lnTo>
                    <a:pt x="296" y="78"/>
                  </a:lnTo>
                  <a:lnTo>
                    <a:pt x="298" y="79"/>
                  </a:lnTo>
                  <a:lnTo>
                    <a:pt x="296" y="80"/>
                  </a:lnTo>
                  <a:lnTo>
                    <a:pt x="294" y="80"/>
                  </a:lnTo>
                  <a:lnTo>
                    <a:pt x="292" y="81"/>
                  </a:lnTo>
                  <a:lnTo>
                    <a:pt x="291" y="81"/>
                  </a:lnTo>
                  <a:lnTo>
                    <a:pt x="290" y="82"/>
                  </a:lnTo>
                  <a:lnTo>
                    <a:pt x="289" y="82"/>
                  </a:lnTo>
                  <a:lnTo>
                    <a:pt x="288" y="82"/>
                  </a:lnTo>
                  <a:lnTo>
                    <a:pt x="287" y="82"/>
                  </a:lnTo>
                  <a:lnTo>
                    <a:pt x="284" y="82"/>
                  </a:lnTo>
                  <a:lnTo>
                    <a:pt x="282" y="82"/>
                  </a:lnTo>
                  <a:lnTo>
                    <a:pt x="280" y="81"/>
                  </a:lnTo>
                  <a:lnTo>
                    <a:pt x="278" y="81"/>
                  </a:lnTo>
                  <a:lnTo>
                    <a:pt x="276" y="81"/>
                  </a:lnTo>
                  <a:lnTo>
                    <a:pt x="273" y="80"/>
                  </a:lnTo>
                  <a:lnTo>
                    <a:pt x="271" y="80"/>
                  </a:lnTo>
                  <a:lnTo>
                    <a:pt x="269" y="80"/>
                  </a:lnTo>
                  <a:lnTo>
                    <a:pt x="267" y="80"/>
                  </a:lnTo>
                  <a:lnTo>
                    <a:pt x="264" y="80"/>
                  </a:lnTo>
                  <a:lnTo>
                    <a:pt x="260" y="81"/>
                  </a:lnTo>
                  <a:lnTo>
                    <a:pt x="256" y="83"/>
                  </a:lnTo>
                  <a:lnTo>
                    <a:pt x="255" y="83"/>
                  </a:lnTo>
                  <a:lnTo>
                    <a:pt x="254" y="84"/>
                  </a:lnTo>
                  <a:lnTo>
                    <a:pt x="254" y="85"/>
                  </a:lnTo>
                  <a:lnTo>
                    <a:pt x="255" y="87"/>
                  </a:lnTo>
                  <a:lnTo>
                    <a:pt x="256" y="88"/>
                  </a:lnTo>
                  <a:lnTo>
                    <a:pt x="255" y="89"/>
                  </a:lnTo>
                  <a:lnTo>
                    <a:pt x="254" y="89"/>
                  </a:lnTo>
                  <a:lnTo>
                    <a:pt x="256" y="89"/>
                  </a:lnTo>
                  <a:lnTo>
                    <a:pt x="258" y="91"/>
                  </a:lnTo>
                  <a:lnTo>
                    <a:pt x="261" y="93"/>
                  </a:lnTo>
                  <a:lnTo>
                    <a:pt x="265" y="96"/>
                  </a:lnTo>
                  <a:lnTo>
                    <a:pt x="268" y="99"/>
                  </a:lnTo>
                  <a:lnTo>
                    <a:pt x="272" y="102"/>
                  </a:lnTo>
                  <a:lnTo>
                    <a:pt x="273" y="104"/>
                  </a:lnTo>
                  <a:lnTo>
                    <a:pt x="275" y="104"/>
                  </a:lnTo>
                  <a:lnTo>
                    <a:pt x="277" y="105"/>
                  </a:lnTo>
                  <a:lnTo>
                    <a:pt x="280" y="107"/>
                  </a:lnTo>
                  <a:lnTo>
                    <a:pt x="283" y="108"/>
                  </a:lnTo>
                  <a:lnTo>
                    <a:pt x="285" y="110"/>
                  </a:lnTo>
                  <a:lnTo>
                    <a:pt x="288" y="112"/>
                  </a:lnTo>
                  <a:lnTo>
                    <a:pt x="291" y="114"/>
                  </a:lnTo>
                  <a:lnTo>
                    <a:pt x="293" y="116"/>
                  </a:lnTo>
                  <a:lnTo>
                    <a:pt x="296" y="118"/>
                  </a:lnTo>
                  <a:lnTo>
                    <a:pt x="298" y="118"/>
                  </a:lnTo>
                  <a:lnTo>
                    <a:pt x="299" y="119"/>
                  </a:lnTo>
                  <a:lnTo>
                    <a:pt x="301" y="119"/>
                  </a:lnTo>
                  <a:lnTo>
                    <a:pt x="303" y="120"/>
                  </a:lnTo>
                  <a:lnTo>
                    <a:pt x="305" y="122"/>
                  </a:lnTo>
                  <a:lnTo>
                    <a:pt x="306" y="123"/>
                  </a:lnTo>
                  <a:lnTo>
                    <a:pt x="307" y="125"/>
                  </a:lnTo>
                  <a:lnTo>
                    <a:pt x="307" y="127"/>
                  </a:lnTo>
                  <a:lnTo>
                    <a:pt x="307" y="129"/>
                  </a:lnTo>
                  <a:lnTo>
                    <a:pt x="306" y="130"/>
                  </a:lnTo>
                  <a:lnTo>
                    <a:pt x="304" y="131"/>
                  </a:lnTo>
                  <a:lnTo>
                    <a:pt x="302" y="131"/>
                  </a:lnTo>
                  <a:lnTo>
                    <a:pt x="300" y="132"/>
                  </a:lnTo>
                  <a:lnTo>
                    <a:pt x="298" y="132"/>
                  </a:lnTo>
                  <a:lnTo>
                    <a:pt x="292" y="133"/>
                  </a:lnTo>
                  <a:lnTo>
                    <a:pt x="286" y="133"/>
                  </a:lnTo>
                  <a:lnTo>
                    <a:pt x="283" y="133"/>
                  </a:lnTo>
                  <a:lnTo>
                    <a:pt x="279" y="133"/>
                  </a:lnTo>
                  <a:lnTo>
                    <a:pt x="276" y="133"/>
                  </a:lnTo>
                  <a:lnTo>
                    <a:pt x="274" y="133"/>
                  </a:lnTo>
                  <a:lnTo>
                    <a:pt x="271" y="133"/>
                  </a:lnTo>
                  <a:lnTo>
                    <a:pt x="269" y="134"/>
                  </a:lnTo>
                  <a:lnTo>
                    <a:pt x="268" y="134"/>
                  </a:lnTo>
                  <a:lnTo>
                    <a:pt x="266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7" name="Group 574"/>
          <p:cNvGrpSpPr>
            <a:grpSpLocks/>
          </p:cNvGrpSpPr>
          <p:nvPr/>
        </p:nvGrpSpPr>
        <p:grpSpPr bwMode="auto">
          <a:xfrm>
            <a:off x="6792913" y="3386138"/>
            <a:ext cx="711200" cy="639762"/>
            <a:chOff x="4279" y="2133"/>
            <a:chExt cx="448" cy="403"/>
          </a:xfrm>
        </p:grpSpPr>
        <p:sp>
          <p:nvSpPr>
            <p:cNvPr id="7260" name="Freeform 575"/>
            <p:cNvSpPr>
              <a:spLocks/>
            </p:cNvSpPr>
            <p:nvPr/>
          </p:nvSpPr>
          <p:spPr bwMode="auto">
            <a:xfrm>
              <a:off x="4279" y="2209"/>
              <a:ext cx="154" cy="195"/>
            </a:xfrm>
            <a:custGeom>
              <a:avLst/>
              <a:gdLst>
                <a:gd name="T0" fmla="*/ 113 w 154"/>
                <a:gd name="T1" fmla="*/ 57 h 195"/>
                <a:gd name="T2" fmla="*/ 127 w 154"/>
                <a:gd name="T3" fmla="*/ 146 h 195"/>
                <a:gd name="T4" fmla="*/ 131 w 154"/>
                <a:gd name="T5" fmla="*/ 147 h 195"/>
                <a:gd name="T6" fmla="*/ 138 w 154"/>
                <a:gd name="T7" fmla="*/ 150 h 195"/>
                <a:gd name="T8" fmla="*/ 144 w 154"/>
                <a:gd name="T9" fmla="*/ 156 h 195"/>
                <a:gd name="T10" fmla="*/ 149 w 154"/>
                <a:gd name="T11" fmla="*/ 163 h 195"/>
                <a:gd name="T12" fmla="*/ 152 w 154"/>
                <a:gd name="T13" fmla="*/ 169 h 195"/>
                <a:gd name="T14" fmla="*/ 153 w 154"/>
                <a:gd name="T15" fmla="*/ 174 h 195"/>
                <a:gd name="T16" fmla="*/ 153 w 154"/>
                <a:gd name="T17" fmla="*/ 181 h 195"/>
                <a:gd name="T18" fmla="*/ 152 w 154"/>
                <a:gd name="T19" fmla="*/ 190 h 195"/>
                <a:gd name="T20" fmla="*/ 147 w 154"/>
                <a:gd name="T21" fmla="*/ 194 h 195"/>
                <a:gd name="T22" fmla="*/ 149 w 154"/>
                <a:gd name="T23" fmla="*/ 186 h 195"/>
                <a:gd name="T24" fmla="*/ 150 w 154"/>
                <a:gd name="T25" fmla="*/ 179 h 195"/>
                <a:gd name="T26" fmla="*/ 150 w 154"/>
                <a:gd name="T27" fmla="*/ 173 h 195"/>
                <a:gd name="T28" fmla="*/ 149 w 154"/>
                <a:gd name="T29" fmla="*/ 168 h 195"/>
                <a:gd name="T30" fmla="*/ 145 w 154"/>
                <a:gd name="T31" fmla="*/ 162 h 195"/>
                <a:gd name="T32" fmla="*/ 140 w 154"/>
                <a:gd name="T33" fmla="*/ 156 h 195"/>
                <a:gd name="T34" fmla="*/ 134 w 154"/>
                <a:gd name="T35" fmla="*/ 152 h 195"/>
                <a:gd name="T36" fmla="*/ 127 w 154"/>
                <a:gd name="T37" fmla="*/ 150 h 195"/>
                <a:gd name="T38" fmla="*/ 113 w 154"/>
                <a:gd name="T39" fmla="*/ 158 h 195"/>
                <a:gd name="T40" fmla="*/ 108 w 154"/>
                <a:gd name="T41" fmla="*/ 169 h 195"/>
                <a:gd name="T42" fmla="*/ 102 w 154"/>
                <a:gd name="T43" fmla="*/ 172 h 195"/>
                <a:gd name="T44" fmla="*/ 95 w 154"/>
                <a:gd name="T45" fmla="*/ 170 h 195"/>
                <a:gd name="T46" fmla="*/ 89 w 154"/>
                <a:gd name="T47" fmla="*/ 165 h 195"/>
                <a:gd name="T48" fmla="*/ 88 w 154"/>
                <a:gd name="T49" fmla="*/ 155 h 195"/>
                <a:gd name="T50" fmla="*/ 90 w 154"/>
                <a:gd name="T51" fmla="*/ 145 h 195"/>
                <a:gd name="T52" fmla="*/ 90 w 154"/>
                <a:gd name="T53" fmla="*/ 136 h 195"/>
                <a:gd name="T54" fmla="*/ 84 w 154"/>
                <a:gd name="T55" fmla="*/ 131 h 195"/>
                <a:gd name="T56" fmla="*/ 87 w 154"/>
                <a:gd name="T57" fmla="*/ 121 h 195"/>
                <a:gd name="T58" fmla="*/ 86 w 154"/>
                <a:gd name="T59" fmla="*/ 108 h 195"/>
                <a:gd name="T60" fmla="*/ 82 w 154"/>
                <a:gd name="T61" fmla="*/ 96 h 195"/>
                <a:gd name="T62" fmla="*/ 75 w 154"/>
                <a:gd name="T63" fmla="*/ 83 h 195"/>
                <a:gd name="T64" fmla="*/ 61 w 154"/>
                <a:gd name="T65" fmla="*/ 57 h 195"/>
                <a:gd name="T66" fmla="*/ 0 w 154"/>
                <a:gd name="T67" fmla="*/ 22 h 195"/>
                <a:gd name="T68" fmla="*/ 130 w 154"/>
                <a:gd name="T69" fmla="*/ 0 h 195"/>
                <a:gd name="T70" fmla="*/ 144 w 154"/>
                <a:gd name="T71" fmla="*/ 9 h 195"/>
                <a:gd name="T72" fmla="*/ 148 w 154"/>
                <a:gd name="T73" fmla="*/ 28 h 195"/>
                <a:gd name="T74" fmla="*/ 143 w 154"/>
                <a:gd name="T75" fmla="*/ 48 h 195"/>
                <a:gd name="T76" fmla="*/ 130 w 154"/>
                <a:gd name="T77" fmla="*/ 57 h 1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4"/>
                <a:gd name="T118" fmla="*/ 0 h 195"/>
                <a:gd name="T119" fmla="*/ 154 w 154"/>
                <a:gd name="T120" fmla="*/ 195 h 1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4" h="195">
                  <a:moveTo>
                    <a:pt x="130" y="57"/>
                  </a:moveTo>
                  <a:lnTo>
                    <a:pt x="113" y="57"/>
                  </a:lnTo>
                  <a:lnTo>
                    <a:pt x="113" y="142"/>
                  </a:lnTo>
                  <a:lnTo>
                    <a:pt x="127" y="146"/>
                  </a:lnTo>
                  <a:lnTo>
                    <a:pt x="131" y="147"/>
                  </a:lnTo>
                  <a:lnTo>
                    <a:pt x="134" y="149"/>
                  </a:lnTo>
                  <a:lnTo>
                    <a:pt x="138" y="150"/>
                  </a:lnTo>
                  <a:lnTo>
                    <a:pt x="141" y="153"/>
                  </a:lnTo>
                  <a:lnTo>
                    <a:pt x="144" y="156"/>
                  </a:lnTo>
                  <a:lnTo>
                    <a:pt x="147" y="160"/>
                  </a:lnTo>
                  <a:lnTo>
                    <a:pt x="149" y="163"/>
                  </a:lnTo>
                  <a:lnTo>
                    <a:pt x="151" y="167"/>
                  </a:lnTo>
                  <a:lnTo>
                    <a:pt x="152" y="169"/>
                  </a:lnTo>
                  <a:lnTo>
                    <a:pt x="153" y="171"/>
                  </a:lnTo>
                  <a:lnTo>
                    <a:pt x="153" y="174"/>
                  </a:lnTo>
                  <a:lnTo>
                    <a:pt x="153" y="177"/>
                  </a:lnTo>
                  <a:lnTo>
                    <a:pt x="153" y="181"/>
                  </a:lnTo>
                  <a:lnTo>
                    <a:pt x="153" y="185"/>
                  </a:lnTo>
                  <a:lnTo>
                    <a:pt x="152" y="190"/>
                  </a:lnTo>
                  <a:lnTo>
                    <a:pt x="150" y="194"/>
                  </a:lnTo>
                  <a:lnTo>
                    <a:pt x="147" y="194"/>
                  </a:lnTo>
                  <a:lnTo>
                    <a:pt x="149" y="189"/>
                  </a:lnTo>
                  <a:lnTo>
                    <a:pt x="149" y="186"/>
                  </a:lnTo>
                  <a:lnTo>
                    <a:pt x="150" y="182"/>
                  </a:lnTo>
                  <a:lnTo>
                    <a:pt x="150" y="179"/>
                  </a:lnTo>
                  <a:lnTo>
                    <a:pt x="150" y="176"/>
                  </a:lnTo>
                  <a:lnTo>
                    <a:pt x="150" y="173"/>
                  </a:lnTo>
                  <a:lnTo>
                    <a:pt x="149" y="171"/>
                  </a:lnTo>
                  <a:lnTo>
                    <a:pt x="149" y="168"/>
                  </a:lnTo>
                  <a:lnTo>
                    <a:pt x="147" y="165"/>
                  </a:lnTo>
                  <a:lnTo>
                    <a:pt x="145" y="162"/>
                  </a:lnTo>
                  <a:lnTo>
                    <a:pt x="142" y="159"/>
                  </a:lnTo>
                  <a:lnTo>
                    <a:pt x="140" y="156"/>
                  </a:lnTo>
                  <a:lnTo>
                    <a:pt x="137" y="154"/>
                  </a:lnTo>
                  <a:lnTo>
                    <a:pt x="134" y="152"/>
                  </a:lnTo>
                  <a:lnTo>
                    <a:pt x="130" y="151"/>
                  </a:lnTo>
                  <a:lnTo>
                    <a:pt x="127" y="150"/>
                  </a:lnTo>
                  <a:lnTo>
                    <a:pt x="127" y="153"/>
                  </a:lnTo>
                  <a:lnTo>
                    <a:pt x="113" y="158"/>
                  </a:lnTo>
                  <a:lnTo>
                    <a:pt x="111" y="164"/>
                  </a:lnTo>
                  <a:lnTo>
                    <a:pt x="108" y="169"/>
                  </a:lnTo>
                  <a:lnTo>
                    <a:pt x="106" y="171"/>
                  </a:lnTo>
                  <a:lnTo>
                    <a:pt x="102" y="172"/>
                  </a:lnTo>
                  <a:lnTo>
                    <a:pt x="98" y="172"/>
                  </a:lnTo>
                  <a:lnTo>
                    <a:pt x="95" y="170"/>
                  </a:lnTo>
                  <a:lnTo>
                    <a:pt x="92" y="168"/>
                  </a:lnTo>
                  <a:lnTo>
                    <a:pt x="89" y="165"/>
                  </a:lnTo>
                  <a:lnTo>
                    <a:pt x="88" y="160"/>
                  </a:lnTo>
                  <a:lnTo>
                    <a:pt x="88" y="155"/>
                  </a:lnTo>
                  <a:lnTo>
                    <a:pt x="89" y="150"/>
                  </a:lnTo>
                  <a:lnTo>
                    <a:pt x="90" y="145"/>
                  </a:lnTo>
                  <a:lnTo>
                    <a:pt x="91" y="140"/>
                  </a:lnTo>
                  <a:lnTo>
                    <a:pt x="90" y="136"/>
                  </a:lnTo>
                  <a:lnTo>
                    <a:pt x="88" y="133"/>
                  </a:lnTo>
                  <a:lnTo>
                    <a:pt x="84" y="131"/>
                  </a:lnTo>
                  <a:lnTo>
                    <a:pt x="86" y="126"/>
                  </a:lnTo>
                  <a:lnTo>
                    <a:pt x="87" y="121"/>
                  </a:lnTo>
                  <a:lnTo>
                    <a:pt x="87" y="115"/>
                  </a:lnTo>
                  <a:lnTo>
                    <a:pt x="86" y="108"/>
                  </a:lnTo>
                  <a:lnTo>
                    <a:pt x="84" y="102"/>
                  </a:lnTo>
                  <a:lnTo>
                    <a:pt x="82" y="96"/>
                  </a:lnTo>
                  <a:lnTo>
                    <a:pt x="79" y="89"/>
                  </a:lnTo>
                  <a:lnTo>
                    <a:pt x="75" y="83"/>
                  </a:lnTo>
                  <a:lnTo>
                    <a:pt x="80" y="57"/>
                  </a:lnTo>
                  <a:lnTo>
                    <a:pt x="61" y="5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61" y="0"/>
                  </a:lnTo>
                  <a:lnTo>
                    <a:pt x="130" y="0"/>
                  </a:lnTo>
                  <a:lnTo>
                    <a:pt x="138" y="2"/>
                  </a:lnTo>
                  <a:lnTo>
                    <a:pt x="144" y="9"/>
                  </a:lnTo>
                  <a:lnTo>
                    <a:pt x="146" y="18"/>
                  </a:lnTo>
                  <a:lnTo>
                    <a:pt x="148" y="28"/>
                  </a:lnTo>
                  <a:lnTo>
                    <a:pt x="146" y="39"/>
                  </a:lnTo>
                  <a:lnTo>
                    <a:pt x="143" y="48"/>
                  </a:lnTo>
                  <a:lnTo>
                    <a:pt x="138" y="55"/>
                  </a:lnTo>
                  <a:lnTo>
                    <a:pt x="130" y="57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1" name="Freeform 576"/>
            <p:cNvSpPr>
              <a:spLocks/>
            </p:cNvSpPr>
            <p:nvPr/>
          </p:nvSpPr>
          <p:spPr bwMode="auto">
            <a:xfrm>
              <a:off x="4279" y="2209"/>
              <a:ext cx="154" cy="195"/>
            </a:xfrm>
            <a:custGeom>
              <a:avLst/>
              <a:gdLst>
                <a:gd name="T0" fmla="*/ 113 w 154"/>
                <a:gd name="T1" fmla="*/ 57 h 195"/>
                <a:gd name="T2" fmla="*/ 127 w 154"/>
                <a:gd name="T3" fmla="*/ 146 h 195"/>
                <a:gd name="T4" fmla="*/ 127 w 154"/>
                <a:gd name="T5" fmla="*/ 146 h 195"/>
                <a:gd name="T6" fmla="*/ 134 w 154"/>
                <a:gd name="T7" fmla="*/ 149 h 195"/>
                <a:gd name="T8" fmla="*/ 141 w 154"/>
                <a:gd name="T9" fmla="*/ 153 h 195"/>
                <a:gd name="T10" fmla="*/ 147 w 154"/>
                <a:gd name="T11" fmla="*/ 160 h 195"/>
                <a:gd name="T12" fmla="*/ 151 w 154"/>
                <a:gd name="T13" fmla="*/ 167 h 195"/>
                <a:gd name="T14" fmla="*/ 152 w 154"/>
                <a:gd name="T15" fmla="*/ 169 h 195"/>
                <a:gd name="T16" fmla="*/ 153 w 154"/>
                <a:gd name="T17" fmla="*/ 174 h 195"/>
                <a:gd name="T18" fmla="*/ 153 w 154"/>
                <a:gd name="T19" fmla="*/ 181 h 195"/>
                <a:gd name="T20" fmla="*/ 152 w 154"/>
                <a:gd name="T21" fmla="*/ 190 h 195"/>
                <a:gd name="T22" fmla="*/ 147 w 154"/>
                <a:gd name="T23" fmla="*/ 194 h 195"/>
                <a:gd name="T24" fmla="*/ 149 w 154"/>
                <a:gd name="T25" fmla="*/ 189 h 195"/>
                <a:gd name="T26" fmla="*/ 150 w 154"/>
                <a:gd name="T27" fmla="*/ 182 h 195"/>
                <a:gd name="T28" fmla="*/ 150 w 154"/>
                <a:gd name="T29" fmla="*/ 176 h 195"/>
                <a:gd name="T30" fmla="*/ 149 w 154"/>
                <a:gd name="T31" fmla="*/ 171 h 195"/>
                <a:gd name="T32" fmla="*/ 149 w 154"/>
                <a:gd name="T33" fmla="*/ 168 h 195"/>
                <a:gd name="T34" fmla="*/ 145 w 154"/>
                <a:gd name="T35" fmla="*/ 162 h 195"/>
                <a:gd name="T36" fmla="*/ 140 w 154"/>
                <a:gd name="T37" fmla="*/ 156 h 195"/>
                <a:gd name="T38" fmla="*/ 134 w 154"/>
                <a:gd name="T39" fmla="*/ 152 h 195"/>
                <a:gd name="T40" fmla="*/ 127 w 154"/>
                <a:gd name="T41" fmla="*/ 150 h 195"/>
                <a:gd name="T42" fmla="*/ 113 w 154"/>
                <a:gd name="T43" fmla="*/ 158 h 195"/>
                <a:gd name="T44" fmla="*/ 111 w 154"/>
                <a:gd name="T45" fmla="*/ 164 h 195"/>
                <a:gd name="T46" fmla="*/ 106 w 154"/>
                <a:gd name="T47" fmla="*/ 171 h 195"/>
                <a:gd name="T48" fmla="*/ 98 w 154"/>
                <a:gd name="T49" fmla="*/ 172 h 195"/>
                <a:gd name="T50" fmla="*/ 92 w 154"/>
                <a:gd name="T51" fmla="*/ 168 h 195"/>
                <a:gd name="T52" fmla="*/ 89 w 154"/>
                <a:gd name="T53" fmla="*/ 165 h 195"/>
                <a:gd name="T54" fmla="*/ 88 w 154"/>
                <a:gd name="T55" fmla="*/ 155 h 195"/>
                <a:gd name="T56" fmla="*/ 90 w 154"/>
                <a:gd name="T57" fmla="*/ 145 h 195"/>
                <a:gd name="T58" fmla="*/ 90 w 154"/>
                <a:gd name="T59" fmla="*/ 136 h 195"/>
                <a:gd name="T60" fmla="*/ 84 w 154"/>
                <a:gd name="T61" fmla="*/ 131 h 195"/>
                <a:gd name="T62" fmla="*/ 86 w 154"/>
                <a:gd name="T63" fmla="*/ 126 h 195"/>
                <a:gd name="T64" fmla="*/ 87 w 154"/>
                <a:gd name="T65" fmla="*/ 115 h 195"/>
                <a:gd name="T66" fmla="*/ 84 w 154"/>
                <a:gd name="T67" fmla="*/ 102 h 195"/>
                <a:gd name="T68" fmla="*/ 79 w 154"/>
                <a:gd name="T69" fmla="*/ 89 h 195"/>
                <a:gd name="T70" fmla="*/ 80 w 154"/>
                <a:gd name="T71" fmla="*/ 57 h 195"/>
                <a:gd name="T72" fmla="*/ 0 w 154"/>
                <a:gd name="T73" fmla="*/ 37 h 195"/>
                <a:gd name="T74" fmla="*/ 61 w 154"/>
                <a:gd name="T75" fmla="*/ 0 h 195"/>
                <a:gd name="T76" fmla="*/ 130 w 154"/>
                <a:gd name="T77" fmla="*/ 0 h 195"/>
                <a:gd name="T78" fmla="*/ 144 w 154"/>
                <a:gd name="T79" fmla="*/ 9 h 195"/>
                <a:gd name="T80" fmla="*/ 148 w 154"/>
                <a:gd name="T81" fmla="*/ 28 h 195"/>
                <a:gd name="T82" fmla="*/ 143 w 154"/>
                <a:gd name="T83" fmla="*/ 48 h 195"/>
                <a:gd name="T84" fmla="*/ 130 w 154"/>
                <a:gd name="T85" fmla="*/ 57 h 1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4"/>
                <a:gd name="T130" fmla="*/ 0 h 195"/>
                <a:gd name="T131" fmla="*/ 154 w 154"/>
                <a:gd name="T132" fmla="*/ 195 h 1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4" h="195">
                  <a:moveTo>
                    <a:pt x="130" y="57"/>
                  </a:moveTo>
                  <a:lnTo>
                    <a:pt x="113" y="57"/>
                  </a:lnTo>
                  <a:lnTo>
                    <a:pt x="113" y="142"/>
                  </a:lnTo>
                  <a:lnTo>
                    <a:pt x="127" y="146"/>
                  </a:lnTo>
                  <a:lnTo>
                    <a:pt x="131" y="147"/>
                  </a:lnTo>
                  <a:lnTo>
                    <a:pt x="134" y="149"/>
                  </a:lnTo>
                  <a:lnTo>
                    <a:pt x="138" y="150"/>
                  </a:lnTo>
                  <a:lnTo>
                    <a:pt x="141" y="153"/>
                  </a:lnTo>
                  <a:lnTo>
                    <a:pt x="144" y="156"/>
                  </a:lnTo>
                  <a:lnTo>
                    <a:pt x="147" y="160"/>
                  </a:lnTo>
                  <a:lnTo>
                    <a:pt x="149" y="163"/>
                  </a:lnTo>
                  <a:lnTo>
                    <a:pt x="151" y="167"/>
                  </a:lnTo>
                  <a:lnTo>
                    <a:pt x="152" y="169"/>
                  </a:lnTo>
                  <a:lnTo>
                    <a:pt x="153" y="171"/>
                  </a:lnTo>
                  <a:lnTo>
                    <a:pt x="153" y="174"/>
                  </a:lnTo>
                  <a:lnTo>
                    <a:pt x="153" y="177"/>
                  </a:lnTo>
                  <a:lnTo>
                    <a:pt x="153" y="181"/>
                  </a:lnTo>
                  <a:lnTo>
                    <a:pt x="153" y="185"/>
                  </a:lnTo>
                  <a:lnTo>
                    <a:pt x="152" y="190"/>
                  </a:lnTo>
                  <a:lnTo>
                    <a:pt x="150" y="194"/>
                  </a:lnTo>
                  <a:lnTo>
                    <a:pt x="147" y="194"/>
                  </a:lnTo>
                  <a:lnTo>
                    <a:pt x="149" y="189"/>
                  </a:lnTo>
                  <a:lnTo>
                    <a:pt x="149" y="186"/>
                  </a:lnTo>
                  <a:lnTo>
                    <a:pt x="150" y="182"/>
                  </a:lnTo>
                  <a:lnTo>
                    <a:pt x="150" y="179"/>
                  </a:lnTo>
                  <a:lnTo>
                    <a:pt x="150" y="176"/>
                  </a:lnTo>
                  <a:lnTo>
                    <a:pt x="150" y="173"/>
                  </a:lnTo>
                  <a:lnTo>
                    <a:pt x="149" y="171"/>
                  </a:lnTo>
                  <a:lnTo>
                    <a:pt x="149" y="168"/>
                  </a:lnTo>
                  <a:lnTo>
                    <a:pt x="147" y="165"/>
                  </a:lnTo>
                  <a:lnTo>
                    <a:pt x="145" y="162"/>
                  </a:lnTo>
                  <a:lnTo>
                    <a:pt x="142" y="159"/>
                  </a:lnTo>
                  <a:lnTo>
                    <a:pt x="140" y="156"/>
                  </a:lnTo>
                  <a:lnTo>
                    <a:pt x="137" y="154"/>
                  </a:lnTo>
                  <a:lnTo>
                    <a:pt x="134" y="152"/>
                  </a:lnTo>
                  <a:lnTo>
                    <a:pt x="130" y="151"/>
                  </a:lnTo>
                  <a:lnTo>
                    <a:pt x="127" y="150"/>
                  </a:lnTo>
                  <a:lnTo>
                    <a:pt x="127" y="153"/>
                  </a:lnTo>
                  <a:lnTo>
                    <a:pt x="113" y="158"/>
                  </a:lnTo>
                  <a:lnTo>
                    <a:pt x="111" y="164"/>
                  </a:lnTo>
                  <a:lnTo>
                    <a:pt x="108" y="169"/>
                  </a:lnTo>
                  <a:lnTo>
                    <a:pt x="106" y="171"/>
                  </a:lnTo>
                  <a:lnTo>
                    <a:pt x="102" y="172"/>
                  </a:lnTo>
                  <a:lnTo>
                    <a:pt x="98" y="172"/>
                  </a:lnTo>
                  <a:lnTo>
                    <a:pt x="95" y="170"/>
                  </a:lnTo>
                  <a:lnTo>
                    <a:pt x="92" y="168"/>
                  </a:lnTo>
                  <a:lnTo>
                    <a:pt x="89" y="165"/>
                  </a:lnTo>
                  <a:lnTo>
                    <a:pt x="88" y="160"/>
                  </a:lnTo>
                  <a:lnTo>
                    <a:pt x="88" y="155"/>
                  </a:lnTo>
                  <a:lnTo>
                    <a:pt x="89" y="150"/>
                  </a:lnTo>
                  <a:lnTo>
                    <a:pt x="90" y="145"/>
                  </a:lnTo>
                  <a:lnTo>
                    <a:pt x="91" y="140"/>
                  </a:lnTo>
                  <a:lnTo>
                    <a:pt x="90" y="136"/>
                  </a:lnTo>
                  <a:lnTo>
                    <a:pt x="88" y="133"/>
                  </a:lnTo>
                  <a:lnTo>
                    <a:pt x="84" y="131"/>
                  </a:lnTo>
                  <a:lnTo>
                    <a:pt x="86" y="126"/>
                  </a:lnTo>
                  <a:lnTo>
                    <a:pt x="87" y="121"/>
                  </a:lnTo>
                  <a:lnTo>
                    <a:pt x="87" y="115"/>
                  </a:lnTo>
                  <a:lnTo>
                    <a:pt x="86" y="108"/>
                  </a:lnTo>
                  <a:lnTo>
                    <a:pt x="84" y="102"/>
                  </a:lnTo>
                  <a:lnTo>
                    <a:pt x="82" y="96"/>
                  </a:lnTo>
                  <a:lnTo>
                    <a:pt x="79" y="89"/>
                  </a:lnTo>
                  <a:lnTo>
                    <a:pt x="75" y="83"/>
                  </a:lnTo>
                  <a:lnTo>
                    <a:pt x="80" y="57"/>
                  </a:lnTo>
                  <a:lnTo>
                    <a:pt x="61" y="5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61" y="0"/>
                  </a:lnTo>
                  <a:lnTo>
                    <a:pt x="130" y="0"/>
                  </a:lnTo>
                  <a:lnTo>
                    <a:pt x="138" y="2"/>
                  </a:lnTo>
                  <a:lnTo>
                    <a:pt x="144" y="9"/>
                  </a:lnTo>
                  <a:lnTo>
                    <a:pt x="146" y="18"/>
                  </a:lnTo>
                  <a:lnTo>
                    <a:pt x="148" y="28"/>
                  </a:lnTo>
                  <a:lnTo>
                    <a:pt x="146" y="39"/>
                  </a:lnTo>
                  <a:lnTo>
                    <a:pt x="143" y="48"/>
                  </a:lnTo>
                  <a:lnTo>
                    <a:pt x="138" y="55"/>
                  </a:lnTo>
                  <a:lnTo>
                    <a:pt x="130" y="57"/>
                  </a:lnTo>
                </a:path>
              </a:pathLst>
            </a:custGeom>
            <a:noFill/>
            <a:ln w="12700" cap="rnd">
              <a:solidFill>
                <a:srgbClr val="6666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2" name="Freeform 577"/>
            <p:cNvSpPr>
              <a:spLocks/>
            </p:cNvSpPr>
            <p:nvPr/>
          </p:nvSpPr>
          <p:spPr bwMode="auto">
            <a:xfrm>
              <a:off x="4280" y="2212"/>
              <a:ext cx="58" cy="51"/>
            </a:xfrm>
            <a:custGeom>
              <a:avLst/>
              <a:gdLst>
                <a:gd name="T0" fmla="*/ 57 w 58"/>
                <a:gd name="T1" fmla="*/ 0 h 51"/>
                <a:gd name="T2" fmla="*/ 0 w 58"/>
                <a:gd name="T3" fmla="*/ 21 h 51"/>
                <a:gd name="T4" fmla="*/ 0 w 58"/>
                <a:gd name="T5" fmla="*/ 31 h 51"/>
                <a:gd name="T6" fmla="*/ 57 w 58"/>
                <a:gd name="T7" fmla="*/ 50 h 51"/>
                <a:gd name="T8" fmla="*/ 57 w 58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51"/>
                <a:gd name="T17" fmla="*/ 58 w 58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51">
                  <a:moveTo>
                    <a:pt x="57" y="0"/>
                  </a:moveTo>
                  <a:lnTo>
                    <a:pt x="0" y="21"/>
                  </a:lnTo>
                  <a:lnTo>
                    <a:pt x="0" y="31"/>
                  </a:lnTo>
                  <a:lnTo>
                    <a:pt x="57" y="50"/>
                  </a:lnTo>
                  <a:lnTo>
                    <a:pt x="57" y="0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3" name="Freeform 578"/>
            <p:cNvSpPr>
              <a:spLocks/>
            </p:cNvSpPr>
            <p:nvPr/>
          </p:nvSpPr>
          <p:spPr bwMode="auto">
            <a:xfrm>
              <a:off x="4280" y="2212"/>
              <a:ext cx="58" cy="51"/>
            </a:xfrm>
            <a:custGeom>
              <a:avLst/>
              <a:gdLst>
                <a:gd name="T0" fmla="*/ 57 w 58"/>
                <a:gd name="T1" fmla="*/ 0 h 51"/>
                <a:gd name="T2" fmla="*/ 0 w 58"/>
                <a:gd name="T3" fmla="*/ 21 h 51"/>
                <a:gd name="T4" fmla="*/ 0 w 58"/>
                <a:gd name="T5" fmla="*/ 31 h 51"/>
                <a:gd name="T6" fmla="*/ 57 w 58"/>
                <a:gd name="T7" fmla="*/ 50 h 51"/>
                <a:gd name="T8" fmla="*/ 57 w 58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51"/>
                <a:gd name="T17" fmla="*/ 58 w 58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51">
                  <a:moveTo>
                    <a:pt x="57" y="0"/>
                  </a:moveTo>
                  <a:lnTo>
                    <a:pt x="0" y="21"/>
                  </a:lnTo>
                  <a:lnTo>
                    <a:pt x="0" y="31"/>
                  </a:lnTo>
                  <a:lnTo>
                    <a:pt x="57" y="50"/>
                  </a:lnTo>
                  <a:lnTo>
                    <a:pt x="57" y="0"/>
                  </a:lnTo>
                </a:path>
              </a:pathLst>
            </a:custGeom>
            <a:noFill/>
            <a:ln w="12700" cap="rnd">
              <a:solidFill>
                <a:srgbClr val="6666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4" name="Freeform 579"/>
            <p:cNvSpPr>
              <a:spLocks/>
            </p:cNvSpPr>
            <p:nvPr/>
          </p:nvSpPr>
          <p:spPr bwMode="auto">
            <a:xfrm>
              <a:off x="4340" y="2210"/>
              <a:ext cx="70" cy="168"/>
            </a:xfrm>
            <a:custGeom>
              <a:avLst/>
              <a:gdLst>
                <a:gd name="T0" fmla="*/ 69 w 70"/>
                <a:gd name="T1" fmla="*/ 0 h 168"/>
                <a:gd name="T2" fmla="*/ 0 w 70"/>
                <a:gd name="T3" fmla="*/ 0 h 168"/>
                <a:gd name="T4" fmla="*/ 0 w 70"/>
                <a:gd name="T5" fmla="*/ 53 h 168"/>
                <a:gd name="T6" fmla="*/ 23 w 70"/>
                <a:gd name="T7" fmla="*/ 53 h 168"/>
                <a:gd name="T8" fmla="*/ 17 w 70"/>
                <a:gd name="T9" fmla="*/ 81 h 168"/>
                <a:gd name="T10" fmla="*/ 20 w 70"/>
                <a:gd name="T11" fmla="*/ 86 h 168"/>
                <a:gd name="T12" fmla="*/ 22 w 70"/>
                <a:gd name="T13" fmla="*/ 91 h 168"/>
                <a:gd name="T14" fmla="*/ 24 w 70"/>
                <a:gd name="T15" fmla="*/ 97 h 168"/>
                <a:gd name="T16" fmla="*/ 27 w 70"/>
                <a:gd name="T17" fmla="*/ 101 h 168"/>
                <a:gd name="T18" fmla="*/ 28 w 70"/>
                <a:gd name="T19" fmla="*/ 107 h 168"/>
                <a:gd name="T20" fmla="*/ 28 w 70"/>
                <a:gd name="T21" fmla="*/ 113 h 168"/>
                <a:gd name="T22" fmla="*/ 28 w 70"/>
                <a:gd name="T23" fmla="*/ 120 h 168"/>
                <a:gd name="T24" fmla="*/ 27 w 70"/>
                <a:gd name="T25" fmla="*/ 129 h 168"/>
                <a:gd name="T26" fmla="*/ 30 w 70"/>
                <a:gd name="T27" fmla="*/ 133 h 168"/>
                <a:gd name="T28" fmla="*/ 32 w 70"/>
                <a:gd name="T29" fmla="*/ 137 h 168"/>
                <a:gd name="T30" fmla="*/ 32 w 70"/>
                <a:gd name="T31" fmla="*/ 141 h 168"/>
                <a:gd name="T32" fmla="*/ 32 w 70"/>
                <a:gd name="T33" fmla="*/ 144 h 168"/>
                <a:gd name="T34" fmla="*/ 31 w 70"/>
                <a:gd name="T35" fmla="*/ 148 h 168"/>
                <a:gd name="T36" fmla="*/ 30 w 70"/>
                <a:gd name="T37" fmla="*/ 153 h 168"/>
                <a:gd name="T38" fmla="*/ 31 w 70"/>
                <a:gd name="T39" fmla="*/ 158 h 168"/>
                <a:gd name="T40" fmla="*/ 32 w 70"/>
                <a:gd name="T41" fmla="*/ 164 h 168"/>
                <a:gd name="T42" fmla="*/ 33 w 70"/>
                <a:gd name="T43" fmla="*/ 166 h 168"/>
                <a:gd name="T44" fmla="*/ 35 w 70"/>
                <a:gd name="T45" fmla="*/ 167 h 168"/>
                <a:gd name="T46" fmla="*/ 37 w 70"/>
                <a:gd name="T47" fmla="*/ 167 h 168"/>
                <a:gd name="T48" fmla="*/ 40 w 70"/>
                <a:gd name="T49" fmla="*/ 167 h 168"/>
                <a:gd name="T50" fmla="*/ 43 w 70"/>
                <a:gd name="T51" fmla="*/ 167 h 168"/>
                <a:gd name="T52" fmla="*/ 45 w 70"/>
                <a:gd name="T53" fmla="*/ 165 h 168"/>
                <a:gd name="T54" fmla="*/ 47 w 70"/>
                <a:gd name="T55" fmla="*/ 162 h 168"/>
                <a:gd name="T56" fmla="*/ 49 w 70"/>
                <a:gd name="T57" fmla="*/ 157 h 168"/>
                <a:gd name="T58" fmla="*/ 49 w 70"/>
                <a:gd name="T59" fmla="*/ 54 h 168"/>
                <a:gd name="T60" fmla="*/ 69 w 70"/>
                <a:gd name="T61" fmla="*/ 54 h 168"/>
                <a:gd name="T62" fmla="*/ 69 w 70"/>
                <a:gd name="T63" fmla="*/ 0 h 1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0"/>
                <a:gd name="T97" fmla="*/ 0 h 168"/>
                <a:gd name="T98" fmla="*/ 70 w 70"/>
                <a:gd name="T99" fmla="*/ 168 h 1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0" h="168">
                  <a:moveTo>
                    <a:pt x="69" y="0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23" y="53"/>
                  </a:lnTo>
                  <a:lnTo>
                    <a:pt x="17" y="81"/>
                  </a:lnTo>
                  <a:lnTo>
                    <a:pt x="20" y="86"/>
                  </a:lnTo>
                  <a:lnTo>
                    <a:pt x="22" y="91"/>
                  </a:lnTo>
                  <a:lnTo>
                    <a:pt x="24" y="97"/>
                  </a:lnTo>
                  <a:lnTo>
                    <a:pt x="27" y="101"/>
                  </a:lnTo>
                  <a:lnTo>
                    <a:pt x="28" y="107"/>
                  </a:lnTo>
                  <a:lnTo>
                    <a:pt x="28" y="113"/>
                  </a:lnTo>
                  <a:lnTo>
                    <a:pt x="28" y="120"/>
                  </a:lnTo>
                  <a:lnTo>
                    <a:pt x="27" y="129"/>
                  </a:lnTo>
                  <a:lnTo>
                    <a:pt x="30" y="133"/>
                  </a:lnTo>
                  <a:lnTo>
                    <a:pt x="32" y="137"/>
                  </a:lnTo>
                  <a:lnTo>
                    <a:pt x="32" y="141"/>
                  </a:lnTo>
                  <a:lnTo>
                    <a:pt x="32" y="144"/>
                  </a:lnTo>
                  <a:lnTo>
                    <a:pt x="31" y="148"/>
                  </a:lnTo>
                  <a:lnTo>
                    <a:pt x="30" y="153"/>
                  </a:lnTo>
                  <a:lnTo>
                    <a:pt x="31" y="158"/>
                  </a:lnTo>
                  <a:lnTo>
                    <a:pt x="32" y="164"/>
                  </a:lnTo>
                  <a:lnTo>
                    <a:pt x="33" y="166"/>
                  </a:lnTo>
                  <a:lnTo>
                    <a:pt x="35" y="167"/>
                  </a:lnTo>
                  <a:lnTo>
                    <a:pt x="37" y="167"/>
                  </a:lnTo>
                  <a:lnTo>
                    <a:pt x="40" y="167"/>
                  </a:lnTo>
                  <a:lnTo>
                    <a:pt x="43" y="167"/>
                  </a:lnTo>
                  <a:lnTo>
                    <a:pt x="45" y="165"/>
                  </a:lnTo>
                  <a:lnTo>
                    <a:pt x="47" y="162"/>
                  </a:lnTo>
                  <a:lnTo>
                    <a:pt x="49" y="157"/>
                  </a:lnTo>
                  <a:lnTo>
                    <a:pt x="49" y="54"/>
                  </a:lnTo>
                  <a:lnTo>
                    <a:pt x="69" y="54"/>
                  </a:lnTo>
                  <a:lnTo>
                    <a:pt x="69" y="0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5" name="Freeform 580"/>
            <p:cNvSpPr>
              <a:spLocks/>
            </p:cNvSpPr>
            <p:nvPr/>
          </p:nvSpPr>
          <p:spPr bwMode="auto">
            <a:xfrm>
              <a:off x="4340" y="2210"/>
              <a:ext cx="70" cy="168"/>
            </a:xfrm>
            <a:custGeom>
              <a:avLst/>
              <a:gdLst>
                <a:gd name="T0" fmla="*/ 69 w 70"/>
                <a:gd name="T1" fmla="*/ 0 h 168"/>
                <a:gd name="T2" fmla="*/ 0 w 70"/>
                <a:gd name="T3" fmla="*/ 0 h 168"/>
                <a:gd name="T4" fmla="*/ 0 w 70"/>
                <a:gd name="T5" fmla="*/ 53 h 168"/>
                <a:gd name="T6" fmla="*/ 23 w 70"/>
                <a:gd name="T7" fmla="*/ 53 h 168"/>
                <a:gd name="T8" fmla="*/ 17 w 70"/>
                <a:gd name="T9" fmla="*/ 81 h 168"/>
                <a:gd name="T10" fmla="*/ 17 w 70"/>
                <a:gd name="T11" fmla="*/ 81 h 168"/>
                <a:gd name="T12" fmla="*/ 20 w 70"/>
                <a:gd name="T13" fmla="*/ 86 h 168"/>
                <a:gd name="T14" fmla="*/ 22 w 70"/>
                <a:gd name="T15" fmla="*/ 91 h 168"/>
                <a:gd name="T16" fmla="*/ 24 w 70"/>
                <a:gd name="T17" fmla="*/ 97 h 168"/>
                <a:gd name="T18" fmla="*/ 27 w 70"/>
                <a:gd name="T19" fmla="*/ 101 h 168"/>
                <a:gd name="T20" fmla="*/ 28 w 70"/>
                <a:gd name="T21" fmla="*/ 107 h 168"/>
                <a:gd name="T22" fmla="*/ 28 w 70"/>
                <a:gd name="T23" fmla="*/ 113 h 168"/>
                <a:gd name="T24" fmla="*/ 28 w 70"/>
                <a:gd name="T25" fmla="*/ 120 h 168"/>
                <a:gd name="T26" fmla="*/ 27 w 70"/>
                <a:gd name="T27" fmla="*/ 129 h 168"/>
                <a:gd name="T28" fmla="*/ 27 w 70"/>
                <a:gd name="T29" fmla="*/ 129 h 168"/>
                <a:gd name="T30" fmla="*/ 30 w 70"/>
                <a:gd name="T31" fmla="*/ 133 h 168"/>
                <a:gd name="T32" fmla="*/ 32 w 70"/>
                <a:gd name="T33" fmla="*/ 137 h 168"/>
                <a:gd name="T34" fmla="*/ 32 w 70"/>
                <a:gd name="T35" fmla="*/ 141 h 168"/>
                <a:gd name="T36" fmla="*/ 32 w 70"/>
                <a:gd name="T37" fmla="*/ 144 h 168"/>
                <a:gd name="T38" fmla="*/ 31 w 70"/>
                <a:gd name="T39" fmla="*/ 148 h 168"/>
                <a:gd name="T40" fmla="*/ 30 w 70"/>
                <a:gd name="T41" fmla="*/ 153 h 168"/>
                <a:gd name="T42" fmla="*/ 31 w 70"/>
                <a:gd name="T43" fmla="*/ 158 h 168"/>
                <a:gd name="T44" fmla="*/ 32 w 70"/>
                <a:gd name="T45" fmla="*/ 164 h 168"/>
                <a:gd name="T46" fmla="*/ 32 w 70"/>
                <a:gd name="T47" fmla="*/ 164 h 168"/>
                <a:gd name="T48" fmla="*/ 33 w 70"/>
                <a:gd name="T49" fmla="*/ 166 h 168"/>
                <a:gd name="T50" fmla="*/ 35 w 70"/>
                <a:gd name="T51" fmla="*/ 167 h 168"/>
                <a:gd name="T52" fmla="*/ 37 w 70"/>
                <a:gd name="T53" fmla="*/ 167 h 168"/>
                <a:gd name="T54" fmla="*/ 40 w 70"/>
                <a:gd name="T55" fmla="*/ 167 h 168"/>
                <a:gd name="T56" fmla="*/ 43 w 70"/>
                <a:gd name="T57" fmla="*/ 167 h 168"/>
                <a:gd name="T58" fmla="*/ 45 w 70"/>
                <a:gd name="T59" fmla="*/ 165 h 168"/>
                <a:gd name="T60" fmla="*/ 47 w 70"/>
                <a:gd name="T61" fmla="*/ 162 h 168"/>
                <a:gd name="T62" fmla="*/ 49 w 70"/>
                <a:gd name="T63" fmla="*/ 157 h 168"/>
                <a:gd name="T64" fmla="*/ 49 w 70"/>
                <a:gd name="T65" fmla="*/ 54 h 168"/>
                <a:gd name="T66" fmla="*/ 69 w 70"/>
                <a:gd name="T67" fmla="*/ 54 h 168"/>
                <a:gd name="T68" fmla="*/ 69 w 70"/>
                <a:gd name="T69" fmla="*/ 0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168"/>
                <a:gd name="T107" fmla="*/ 70 w 70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168">
                  <a:moveTo>
                    <a:pt x="69" y="0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23" y="53"/>
                  </a:lnTo>
                  <a:lnTo>
                    <a:pt x="17" y="81"/>
                  </a:lnTo>
                  <a:lnTo>
                    <a:pt x="20" y="86"/>
                  </a:lnTo>
                  <a:lnTo>
                    <a:pt x="22" y="91"/>
                  </a:lnTo>
                  <a:lnTo>
                    <a:pt x="24" y="97"/>
                  </a:lnTo>
                  <a:lnTo>
                    <a:pt x="27" y="101"/>
                  </a:lnTo>
                  <a:lnTo>
                    <a:pt x="28" y="107"/>
                  </a:lnTo>
                  <a:lnTo>
                    <a:pt x="28" y="113"/>
                  </a:lnTo>
                  <a:lnTo>
                    <a:pt x="28" y="120"/>
                  </a:lnTo>
                  <a:lnTo>
                    <a:pt x="27" y="129"/>
                  </a:lnTo>
                  <a:lnTo>
                    <a:pt x="30" y="133"/>
                  </a:lnTo>
                  <a:lnTo>
                    <a:pt x="32" y="137"/>
                  </a:lnTo>
                  <a:lnTo>
                    <a:pt x="32" y="141"/>
                  </a:lnTo>
                  <a:lnTo>
                    <a:pt x="32" y="144"/>
                  </a:lnTo>
                  <a:lnTo>
                    <a:pt x="31" y="148"/>
                  </a:lnTo>
                  <a:lnTo>
                    <a:pt x="30" y="153"/>
                  </a:lnTo>
                  <a:lnTo>
                    <a:pt x="31" y="158"/>
                  </a:lnTo>
                  <a:lnTo>
                    <a:pt x="32" y="164"/>
                  </a:lnTo>
                  <a:lnTo>
                    <a:pt x="33" y="166"/>
                  </a:lnTo>
                  <a:lnTo>
                    <a:pt x="35" y="167"/>
                  </a:lnTo>
                  <a:lnTo>
                    <a:pt x="37" y="167"/>
                  </a:lnTo>
                  <a:lnTo>
                    <a:pt x="40" y="167"/>
                  </a:lnTo>
                  <a:lnTo>
                    <a:pt x="43" y="167"/>
                  </a:lnTo>
                  <a:lnTo>
                    <a:pt x="45" y="165"/>
                  </a:lnTo>
                  <a:lnTo>
                    <a:pt x="47" y="162"/>
                  </a:lnTo>
                  <a:lnTo>
                    <a:pt x="49" y="157"/>
                  </a:lnTo>
                  <a:lnTo>
                    <a:pt x="49" y="54"/>
                  </a:lnTo>
                  <a:lnTo>
                    <a:pt x="69" y="54"/>
                  </a:lnTo>
                  <a:lnTo>
                    <a:pt x="69" y="0"/>
                  </a:lnTo>
                </a:path>
              </a:pathLst>
            </a:custGeom>
            <a:noFill/>
            <a:ln w="12700" cap="rnd">
              <a:solidFill>
                <a:srgbClr val="6666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6" name="Freeform 581"/>
            <p:cNvSpPr>
              <a:spLocks/>
            </p:cNvSpPr>
            <p:nvPr/>
          </p:nvSpPr>
          <p:spPr bwMode="auto">
            <a:xfrm>
              <a:off x="4443" y="2133"/>
              <a:ext cx="136" cy="189"/>
            </a:xfrm>
            <a:custGeom>
              <a:avLst/>
              <a:gdLst>
                <a:gd name="T0" fmla="*/ 48 w 136"/>
                <a:gd name="T1" fmla="*/ 19 h 189"/>
                <a:gd name="T2" fmla="*/ 46 w 136"/>
                <a:gd name="T3" fmla="*/ 21 h 189"/>
                <a:gd name="T4" fmla="*/ 50 w 136"/>
                <a:gd name="T5" fmla="*/ 25 h 189"/>
                <a:gd name="T6" fmla="*/ 57 w 136"/>
                <a:gd name="T7" fmla="*/ 26 h 189"/>
                <a:gd name="T8" fmla="*/ 62 w 136"/>
                <a:gd name="T9" fmla="*/ 28 h 189"/>
                <a:gd name="T10" fmla="*/ 64 w 136"/>
                <a:gd name="T11" fmla="*/ 30 h 189"/>
                <a:gd name="T12" fmla="*/ 72 w 136"/>
                <a:gd name="T13" fmla="*/ 28 h 189"/>
                <a:gd name="T14" fmla="*/ 77 w 136"/>
                <a:gd name="T15" fmla="*/ 19 h 189"/>
                <a:gd name="T16" fmla="*/ 74 w 136"/>
                <a:gd name="T17" fmla="*/ 15 h 189"/>
                <a:gd name="T18" fmla="*/ 70 w 136"/>
                <a:gd name="T19" fmla="*/ 14 h 189"/>
                <a:gd name="T20" fmla="*/ 66 w 136"/>
                <a:gd name="T21" fmla="*/ 16 h 189"/>
                <a:gd name="T22" fmla="*/ 61 w 136"/>
                <a:gd name="T23" fmla="*/ 17 h 189"/>
                <a:gd name="T24" fmla="*/ 56 w 136"/>
                <a:gd name="T25" fmla="*/ 18 h 189"/>
                <a:gd name="T26" fmla="*/ 51 w 136"/>
                <a:gd name="T27" fmla="*/ 18 h 189"/>
                <a:gd name="T28" fmla="*/ 34 w 136"/>
                <a:gd name="T29" fmla="*/ 9 h 189"/>
                <a:gd name="T30" fmla="*/ 48 w 136"/>
                <a:gd name="T31" fmla="*/ 4 h 189"/>
                <a:gd name="T32" fmla="*/ 64 w 136"/>
                <a:gd name="T33" fmla="*/ 0 h 189"/>
                <a:gd name="T34" fmla="*/ 78 w 136"/>
                <a:gd name="T35" fmla="*/ 2 h 189"/>
                <a:gd name="T36" fmla="*/ 86 w 136"/>
                <a:gd name="T37" fmla="*/ 10 h 189"/>
                <a:gd name="T38" fmla="*/ 135 w 136"/>
                <a:gd name="T39" fmla="*/ 141 h 189"/>
                <a:gd name="T40" fmla="*/ 131 w 136"/>
                <a:gd name="T41" fmla="*/ 156 h 189"/>
                <a:gd name="T42" fmla="*/ 120 w 136"/>
                <a:gd name="T43" fmla="*/ 169 h 189"/>
                <a:gd name="T44" fmla="*/ 107 w 136"/>
                <a:gd name="T45" fmla="*/ 179 h 189"/>
                <a:gd name="T46" fmla="*/ 95 w 136"/>
                <a:gd name="T47" fmla="*/ 185 h 189"/>
                <a:gd name="T48" fmla="*/ 81 w 136"/>
                <a:gd name="T49" fmla="*/ 188 h 189"/>
                <a:gd name="T50" fmla="*/ 66 w 136"/>
                <a:gd name="T51" fmla="*/ 187 h 189"/>
                <a:gd name="T52" fmla="*/ 53 w 136"/>
                <a:gd name="T53" fmla="*/ 180 h 189"/>
                <a:gd name="T54" fmla="*/ 1 w 136"/>
                <a:gd name="T55" fmla="*/ 50 h 189"/>
                <a:gd name="T56" fmla="*/ 2 w 136"/>
                <a:gd name="T57" fmla="*/ 38 h 189"/>
                <a:gd name="T58" fmla="*/ 10 w 136"/>
                <a:gd name="T59" fmla="*/ 27 h 189"/>
                <a:gd name="T60" fmla="*/ 22 w 136"/>
                <a:gd name="T61" fmla="*/ 16 h 189"/>
                <a:gd name="T62" fmla="*/ 34 w 136"/>
                <a:gd name="T63" fmla="*/ 9 h 189"/>
                <a:gd name="T64" fmla="*/ 28 w 136"/>
                <a:gd name="T65" fmla="*/ 16 h 189"/>
                <a:gd name="T66" fmla="*/ 15 w 136"/>
                <a:gd name="T67" fmla="*/ 25 h 189"/>
                <a:gd name="T68" fmla="*/ 6 w 136"/>
                <a:gd name="T69" fmla="*/ 35 h 189"/>
                <a:gd name="T70" fmla="*/ 3 w 136"/>
                <a:gd name="T71" fmla="*/ 45 h 189"/>
                <a:gd name="T72" fmla="*/ 5 w 136"/>
                <a:gd name="T73" fmla="*/ 53 h 189"/>
                <a:gd name="T74" fmla="*/ 14 w 136"/>
                <a:gd name="T75" fmla="*/ 56 h 189"/>
                <a:gd name="T76" fmla="*/ 27 w 136"/>
                <a:gd name="T77" fmla="*/ 56 h 189"/>
                <a:gd name="T78" fmla="*/ 42 w 136"/>
                <a:gd name="T79" fmla="*/ 52 h 189"/>
                <a:gd name="T80" fmla="*/ 58 w 136"/>
                <a:gd name="T81" fmla="*/ 45 h 189"/>
                <a:gd name="T82" fmla="*/ 70 w 136"/>
                <a:gd name="T83" fmla="*/ 35 h 189"/>
                <a:gd name="T84" fmla="*/ 79 w 136"/>
                <a:gd name="T85" fmla="*/ 25 h 189"/>
                <a:gd name="T86" fmla="*/ 83 w 136"/>
                <a:gd name="T87" fmla="*/ 15 h 189"/>
                <a:gd name="T88" fmla="*/ 80 w 136"/>
                <a:gd name="T89" fmla="*/ 8 h 189"/>
                <a:gd name="T90" fmla="*/ 72 w 136"/>
                <a:gd name="T91" fmla="*/ 4 h 189"/>
                <a:gd name="T92" fmla="*/ 60 w 136"/>
                <a:gd name="T93" fmla="*/ 4 h 189"/>
                <a:gd name="T94" fmla="*/ 44 w 136"/>
                <a:gd name="T95" fmla="*/ 8 h 189"/>
                <a:gd name="T96" fmla="*/ 19 w 136"/>
                <a:gd name="T97" fmla="*/ 88 h 189"/>
                <a:gd name="T98" fmla="*/ 57 w 136"/>
                <a:gd name="T99" fmla="*/ 159 h 189"/>
                <a:gd name="T100" fmla="*/ 79 w 136"/>
                <a:gd name="T101" fmla="*/ 156 h 189"/>
                <a:gd name="T102" fmla="*/ 100 w 136"/>
                <a:gd name="T103" fmla="*/ 146 h 189"/>
                <a:gd name="T104" fmla="*/ 118 w 136"/>
                <a:gd name="T105" fmla="*/ 129 h 189"/>
                <a:gd name="T106" fmla="*/ 99 w 136"/>
                <a:gd name="T107" fmla="*/ 50 h 189"/>
                <a:gd name="T108" fmla="*/ 85 w 136"/>
                <a:gd name="T109" fmla="*/ 68 h 189"/>
                <a:gd name="T110" fmla="*/ 64 w 136"/>
                <a:gd name="T111" fmla="*/ 82 h 189"/>
                <a:gd name="T112" fmla="*/ 41 w 136"/>
                <a:gd name="T113" fmla="*/ 89 h 189"/>
                <a:gd name="T114" fmla="*/ 19 w 136"/>
                <a:gd name="T115" fmla="*/ 88 h 1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"/>
                <a:gd name="T175" fmla="*/ 0 h 189"/>
                <a:gd name="T176" fmla="*/ 136 w 136"/>
                <a:gd name="T177" fmla="*/ 189 h 18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" h="189">
                  <a:moveTo>
                    <a:pt x="49" y="18"/>
                  </a:moveTo>
                  <a:lnTo>
                    <a:pt x="48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50" y="25"/>
                  </a:lnTo>
                  <a:lnTo>
                    <a:pt x="54" y="25"/>
                  </a:lnTo>
                  <a:lnTo>
                    <a:pt x="57" y="26"/>
                  </a:lnTo>
                  <a:lnTo>
                    <a:pt x="61" y="27"/>
                  </a:lnTo>
                  <a:lnTo>
                    <a:pt x="62" y="28"/>
                  </a:lnTo>
                  <a:lnTo>
                    <a:pt x="63" y="29"/>
                  </a:lnTo>
                  <a:lnTo>
                    <a:pt x="64" y="30"/>
                  </a:lnTo>
                  <a:lnTo>
                    <a:pt x="66" y="30"/>
                  </a:lnTo>
                  <a:lnTo>
                    <a:pt x="72" y="28"/>
                  </a:lnTo>
                  <a:lnTo>
                    <a:pt x="75" y="24"/>
                  </a:lnTo>
                  <a:lnTo>
                    <a:pt x="77" y="19"/>
                  </a:lnTo>
                  <a:lnTo>
                    <a:pt x="75" y="15"/>
                  </a:lnTo>
                  <a:lnTo>
                    <a:pt x="74" y="15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68" y="15"/>
                  </a:lnTo>
                  <a:lnTo>
                    <a:pt x="66" y="16"/>
                  </a:lnTo>
                  <a:lnTo>
                    <a:pt x="64" y="16"/>
                  </a:lnTo>
                  <a:lnTo>
                    <a:pt x="61" y="17"/>
                  </a:lnTo>
                  <a:lnTo>
                    <a:pt x="59" y="17"/>
                  </a:lnTo>
                  <a:lnTo>
                    <a:pt x="56" y="18"/>
                  </a:lnTo>
                  <a:lnTo>
                    <a:pt x="54" y="18"/>
                  </a:lnTo>
                  <a:lnTo>
                    <a:pt x="51" y="18"/>
                  </a:lnTo>
                  <a:lnTo>
                    <a:pt x="49" y="18"/>
                  </a:lnTo>
                  <a:lnTo>
                    <a:pt x="34" y="9"/>
                  </a:lnTo>
                  <a:lnTo>
                    <a:pt x="41" y="6"/>
                  </a:lnTo>
                  <a:lnTo>
                    <a:pt x="48" y="4"/>
                  </a:lnTo>
                  <a:lnTo>
                    <a:pt x="56" y="2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2"/>
                  </a:lnTo>
                  <a:lnTo>
                    <a:pt x="83" y="4"/>
                  </a:lnTo>
                  <a:lnTo>
                    <a:pt x="86" y="10"/>
                  </a:lnTo>
                  <a:lnTo>
                    <a:pt x="134" y="133"/>
                  </a:lnTo>
                  <a:lnTo>
                    <a:pt x="135" y="141"/>
                  </a:lnTo>
                  <a:lnTo>
                    <a:pt x="134" y="148"/>
                  </a:lnTo>
                  <a:lnTo>
                    <a:pt x="131" y="156"/>
                  </a:lnTo>
                  <a:lnTo>
                    <a:pt x="126" y="163"/>
                  </a:lnTo>
                  <a:lnTo>
                    <a:pt x="120" y="169"/>
                  </a:lnTo>
                  <a:lnTo>
                    <a:pt x="113" y="174"/>
                  </a:lnTo>
                  <a:lnTo>
                    <a:pt x="107" y="179"/>
                  </a:lnTo>
                  <a:lnTo>
                    <a:pt x="101" y="183"/>
                  </a:lnTo>
                  <a:lnTo>
                    <a:pt x="95" y="185"/>
                  </a:lnTo>
                  <a:lnTo>
                    <a:pt x="88" y="187"/>
                  </a:lnTo>
                  <a:lnTo>
                    <a:pt x="81" y="188"/>
                  </a:lnTo>
                  <a:lnTo>
                    <a:pt x="73" y="188"/>
                  </a:lnTo>
                  <a:lnTo>
                    <a:pt x="66" y="187"/>
                  </a:lnTo>
                  <a:lnTo>
                    <a:pt x="59" y="185"/>
                  </a:lnTo>
                  <a:lnTo>
                    <a:pt x="53" y="180"/>
                  </a:lnTo>
                  <a:lnTo>
                    <a:pt x="49" y="174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2" y="38"/>
                  </a:lnTo>
                  <a:lnTo>
                    <a:pt x="5" y="33"/>
                  </a:lnTo>
                  <a:lnTo>
                    <a:pt x="10" y="27"/>
                  </a:lnTo>
                  <a:lnTo>
                    <a:pt x="16" y="21"/>
                  </a:lnTo>
                  <a:lnTo>
                    <a:pt x="22" y="16"/>
                  </a:lnTo>
                  <a:lnTo>
                    <a:pt x="28" y="12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28" y="16"/>
                  </a:lnTo>
                  <a:lnTo>
                    <a:pt x="21" y="21"/>
                  </a:lnTo>
                  <a:lnTo>
                    <a:pt x="15" y="25"/>
                  </a:lnTo>
                  <a:lnTo>
                    <a:pt x="10" y="30"/>
                  </a:lnTo>
                  <a:lnTo>
                    <a:pt x="6" y="35"/>
                  </a:lnTo>
                  <a:lnTo>
                    <a:pt x="4" y="41"/>
                  </a:lnTo>
                  <a:lnTo>
                    <a:pt x="3" y="45"/>
                  </a:lnTo>
                  <a:lnTo>
                    <a:pt x="3" y="49"/>
                  </a:lnTo>
                  <a:lnTo>
                    <a:pt x="5" y="53"/>
                  </a:lnTo>
                  <a:lnTo>
                    <a:pt x="9" y="55"/>
                  </a:lnTo>
                  <a:lnTo>
                    <a:pt x="14" y="56"/>
                  </a:lnTo>
                  <a:lnTo>
                    <a:pt x="20" y="57"/>
                  </a:lnTo>
                  <a:lnTo>
                    <a:pt x="27" y="56"/>
                  </a:lnTo>
                  <a:lnTo>
                    <a:pt x="34" y="54"/>
                  </a:lnTo>
                  <a:lnTo>
                    <a:pt x="42" y="52"/>
                  </a:lnTo>
                  <a:lnTo>
                    <a:pt x="50" y="49"/>
                  </a:lnTo>
                  <a:lnTo>
                    <a:pt x="58" y="45"/>
                  </a:lnTo>
                  <a:lnTo>
                    <a:pt x="65" y="40"/>
                  </a:lnTo>
                  <a:lnTo>
                    <a:pt x="70" y="35"/>
                  </a:lnTo>
                  <a:lnTo>
                    <a:pt x="76" y="30"/>
                  </a:lnTo>
                  <a:lnTo>
                    <a:pt x="79" y="25"/>
                  </a:lnTo>
                  <a:lnTo>
                    <a:pt x="82" y="20"/>
                  </a:lnTo>
                  <a:lnTo>
                    <a:pt x="83" y="15"/>
                  </a:lnTo>
                  <a:lnTo>
                    <a:pt x="82" y="11"/>
                  </a:lnTo>
                  <a:lnTo>
                    <a:pt x="80" y="8"/>
                  </a:lnTo>
                  <a:lnTo>
                    <a:pt x="76" y="6"/>
                  </a:lnTo>
                  <a:lnTo>
                    <a:pt x="72" y="4"/>
                  </a:lnTo>
                  <a:lnTo>
                    <a:pt x="66" y="4"/>
                  </a:lnTo>
                  <a:lnTo>
                    <a:pt x="60" y="4"/>
                  </a:lnTo>
                  <a:lnTo>
                    <a:pt x="52" y="6"/>
                  </a:lnTo>
                  <a:lnTo>
                    <a:pt x="44" y="8"/>
                  </a:lnTo>
                  <a:lnTo>
                    <a:pt x="36" y="11"/>
                  </a:lnTo>
                  <a:lnTo>
                    <a:pt x="19" y="88"/>
                  </a:lnTo>
                  <a:lnTo>
                    <a:pt x="46" y="157"/>
                  </a:lnTo>
                  <a:lnTo>
                    <a:pt x="57" y="159"/>
                  </a:lnTo>
                  <a:lnTo>
                    <a:pt x="68" y="159"/>
                  </a:lnTo>
                  <a:lnTo>
                    <a:pt x="79" y="156"/>
                  </a:lnTo>
                  <a:lnTo>
                    <a:pt x="90" y="152"/>
                  </a:lnTo>
                  <a:lnTo>
                    <a:pt x="100" y="146"/>
                  </a:lnTo>
                  <a:lnTo>
                    <a:pt x="110" y="138"/>
                  </a:lnTo>
                  <a:lnTo>
                    <a:pt x="118" y="129"/>
                  </a:lnTo>
                  <a:lnTo>
                    <a:pt x="126" y="119"/>
                  </a:lnTo>
                  <a:lnTo>
                    <a:pt x="99" y="50"/>
                  </a:lnTo>
                  <a:lnTo>
                    <a:pt x="93" y="60"/>
                  </a:lnTo>
                  <a:lnTo>
                    <a:pt x="85" y="68"/>
                  </a:lnTo>
                  <a:lnTo>
                    <a:pt x="75" y="76"/>
                  </a:lnTo>
                  <a:lnTo>
                    <a:pt x="64" y="82"/>
                  </a:lnTo>
                  <a:lnTo>
                    <a:pt x="53" y="86"/>
                  </a:lnTo>
                  <a:lnTo>
                    <a:pt x="41" y="89"/>
                  </a:lnTo>
                  <a:lnTo>
                    <a:pt x="30" y="90"/>
                  </a:lnTo>
                  <a:lnTo>
                    <a:pt x="19" y="88"/>
                  </a:lnTo>
                  <a:lnTo>
                    <a:pt x="49" y="18"/>
                  </a:lnTo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7" name="Freeform 582"/>
            <p:cNvSpPr>
              <a:spLocks/>
            </p:cNvSpPr>
            <p:nvPr/>
          </p:nvSpPr>
          <p:spPr bwMode="auto">
            <a:xfrm>
              <a:off x="4489" y="2147"/>
              <a:ext cx="32" cy="17"/>
            </a:xfrm>
            <a:custGeom>
              <a:avLst/>
              <a:gdLst>
                <a:gd name="T0" fmla="*/ 3 w 32"/>
                <a:gd name="T1" fmla="*/ 4 h 17"/>
                <a:gd name="T2" fmla="*/ 3 w 32"/>
                <a:gd name="T3" fmla="*/ 4 h 17"/>
                <a:gd name="T4" fmla="*/ 2 w 32"/>
                <a:gd name="T5" fmla="*/ 5 h 17"/>
                <a:gd name="T6" fmla="*/ 0 w 32"/>
                <a:gd name="T7" fmla="*/ 6 h 17"/>
                <a:gd name="T8" fmla="*/ 0 w 32"/>
                <a:gd name="T9" fmla="*/ 7 h 17"/>
                <a:gd name="T10" fmla="*/ 0 w 32"/>
                <a:gd name="T11" fmla="*/ 8 h 17"/>
                <a:gd name="T12" fmla="*/ 0 w 32"/>
                <a:gd name="T13" fmla="*/ 8 h 17"/>
                <a:gd name="T14" fmla="*/ 4 w 32"/>
                <a:gd name="T15" fmla="*/ 11 h 17"/>
                <a:gd name="T16" fmla="*/ 8 w 32"/>
                <a:gd name="T17" fmla="*/ 11 h 17"/>
                <a:gd name="T18" fmla="*/ 11 w 32"/>
                <a:gd name="T19" fmla="*/ 12 h 17"/>
                <a:gd name="T20" fmla="*/ 15 w 32"/>
                <a:gd name="T21" fmla="*/ 13 h 17"/>
                <a:gd name="T22" fmla="*/ 15 w 32"/>
                <a:gd name="T23" fmla="*/ 13 h 17"/>
                <a:gd name="T24" fmla="*/ 16 w 32"/>
                <a:gd name="T25" fmla="*/ 14 h 17"/>
                <a:gd name="T26" fmla="*/ 17 w 32"/>
                <a:gd name="T27" fmla="*/ 15 h 17"/>
                <a:gd name="T28" fmla="*/ 18 w 32"/>
                <a:gd name="T29" fmla="*/ 16 h 17"/>
                <a:gd name="T30" fmla="*/ 20 w 32"/>
                <a:gd name="T31" fmla="*/ 16 h 17"/>
                <a:gd name="T32" fmla="*/ 20 w 32"/>
                <a:gd name="T33" fmla="*/ 16 h 17"/>
                <a:gd name="T34" fmla="*/ 26 w 32"/>
                <a:gd name="T35" fmla="*/ 14 h 17"/>
                <a:gd name="T36" fmla="*/ 29 w 32"/>
                <a:gd name="T37" fmla="*/ 10 h 17"/>
                <a:gd name="T38" fmla="*/ 31 w 32"/>
                <a:gd name="T39" fmla="*/ 5 h 17"/>
                <a:gd name="T40" fmla="*/ 29 w 32"/>
                <a:gd name="T41" fmla="*/ 1 h 17"/>
                <a:gd name="T42" fmla="*/ 29 w 32"/>
                <a:gd name="T43" fmla="*/ 1 h 17"/>
                <a:gd name="T44" fmla="*/ 28 w 32"/>
                <a:gd name="T45" fmla="*/ 1 h 17"/>
                <a:gd name="T46" fmla="*/ 26 w 32"/>
                <a:gd name="T47" fmla="*/ 0 h 17"/>
                <a:gd name="T48" fmla="*/ 24 w 32"/>
                <a:gd name="T49" fmla="*/ 0 h 17"/>
                <a:gd name="T50" fmla="*/ 22 w 32"/>
                <a:gd name="T51" fmla="*/ 1 h 17"/>
                <a:gd name="T52" fmla="*/ 22 w 32"/>
                <a:gd name="T53" fmla="*/ 1 h 17"/>
                <a:gd name="T54" fmla="*/ 20 w 32"/>
                <a:gd name="T55" fmla="*/ 2 h 17"/>
                <a:gd name="T56" fmla="*/ 18 w 32"/>
                <a:gd name="T57" fmla="*/ 2 h 17"/>
                <a:gd name="T58" fmla="*/ 15 w 32"/>
                <a:gd name="T59" fmla="*/ 3 h 17"/>
                <a:gd name="T60" fmla="*/ 13 w 32"/>
                <a:gd name="T61" fmla="*/ 3 h 17"/>
                <a:gd name="T62" fmla="*/ 10 w 32"/>
                <a:gd name="T63" fmla="*/ 4 h 17"/>
                <a:gd name="T64" fmla="*/ 8 w 32"/>
                <a:gd name="T65" fmla="*/ 4 h 17"/>
                <a:gd name="T66" fmla="*/ 5 w 32"/>
                <a:gd name="T67" fmla="*/ 4 h 17"/>
                <a:gd name="T68" fmla="*/ 3 w 32"/>
                <a:gd name="T69" fmla="*/ 4 h 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7"/>
                <a:gd name="T107" fmla="*/ 32 w 32"/>
                <a:gd name="T108" fmla="*/ 17 h 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7">
                  <a:moveTo>
                    <a:pt x="3" y="4"/>
                  </a:moveTo>
                  <a:lnTo>
                    <a:pt x="3" y="4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1" y="12"/>
                  </a:lnTo>
                  <a:lnTo>
                    <a:pt x="15" y="13"/>
                  </a:lnTo>
                  <a:lnTo>
                    <a:pt x="16" y="14"/>
                  </a:lnTo>
                  <a:lnTo>
                    <a:pt x="17" y="15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29" y="10"/>
                  </a:lnTo>
                  <a:lnTo>
                    <a:pt x="31" y="5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0" y="4"/>
                  </a:lnTo>
                  <a:lnTo>
                    <a:pt x="8" y="4"/>
                  </a:lnTo>
                  <a:lnTo>
                    <a:pt x="5" y="4"/>
                  </a:lnTo>
                  <a:lnTo>
                    <a:pt x="3" y="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8" name="Freeform 583"/>
            <p:cNvSpPr>
              <a:spLocks/>
            </p:cNvSpPr>
            <p:nvPr/>
          </p:nvSpPr>
          <p:spPr bwMode="auto">
            <a:xfrm>
              <a:off x="4443" y="2133"/>
              <a:ext cx="136" cy="189"/>
            </a:xfrm>
            <a:custGeom>
              <a:avLst/>
              <a:gdLst>
                <a:gd name="T0" fmla="*/ 34 w 136"/>
                <a:gd name="T1" fmla="*/ 9 h 189"/>
                <a:gd name="T2" fmla="*/ 34 w 136"/>
                <a:gd name="T3" fmla="*/ 9 h 189"/>
                <a:gd name="T4" fmla="*/ 41 w 136"/>
                <a:gd name="T5" fmla="*/ 6 h 189"/>
                <a:gd name="T6" fmla="*/ 48 w 136"/>
                <a:gd name="T7" fmla="*/ 4 h 189"/>
                <a:gd name="T8" fmla="*/ 56 w 136"/>
                <a:gd name="T9" fmla="*/ 2 h 189"/>
                <a:gd name="T10" fmla="*/ 64 w 136"/>
                <a:gd name="T11" fmla="*/ 0 h 189"/>
                <a:gd name="T12" fmla="*/ 71 w 136"/>
                <a:gd name="T13" fmla="*/ 0 h 189"/>
                <a:gd name="T14" fmla="*/ 78 w 136"/>
                <a:gd name="T15" fmla="*/ 2 h 189"/>
                <a:gd name="T16" fmla="*/ 83 w 136"/>
                <a:gd name="T17" fmla="*/ 4 h 189"/>
                <a:gd name="T18" fmla="*/ 86 w 136"/>
                <a:gd name="T19" fmla="*/ 10 h 189"/>
                <a:gd name="T20" fmla="*/ 134 w 136"/>
                <a:gd name="T21" fmla="*/ 133 h 189"/>
                <a:gd name="T22" fmla="*/ 134 w 136"/>
                <a:gd name="T23" fmla="*/ 133 h 189"/>
                <a:gd name="T24" fmla="*/ 135 w 136"/>
                <a:gd name="T25" fmla="*/ 141 h 189"/>
                <a:gd name="T26" fmla="*/ 134 w 136"/>
                <a:gd name="T27" fmla="*/ 148 h 189"/>
                <a:gd name="T28" fmla="*/ 131 w 136"/>
                <a:gd name="T29" fmla="*/ 156 h 189"/>
                <a:gd name="T30" fmla="*/ 126 w 136"/>
                <a:gd name="T31" fmla="*/ 163 h 189"/>
                <a:gd name="T32" fmla="*/ 120 w 136"/>
                <a:gd name="T33" fmla="*/ 169 h 189"/>
                <a:gd name="T34" fmla="*/ 113 w 136"/>
                <a:gd name="T35" fmla="*/ 174 h 189"/>
                <a:gd name="T36" fmla="*/ 107 w 136"/>
                <a:gd name="T37" fmla="*/ 179 h 189"/>
                <a:gd name="T38" fmla="*/ 101 w 136"/>
                <a:gd name="T39" fmla="*/ 183 h 189"/>
                <a:gd name="T40" fmla="*/ 101 w 136"/>
                <a:gd name="T41" fmla="*/ 183 h 189"/>
                <a:gd name="T42" fmla="*/ 95 w 136"/>
                <a:gd name="T43" fmla="*/ 185 h 189"/>
                <a:gd name="T44" fmla="*/ 88 w 136"/>
                <a:gd name="T45" fmla="*/ 187 h 189"/>
                <a:gd name="T46" fmla="*/ 81 w 136"/>
                <a:gd name="T47" fmla="*/ 188 h 189"/>
                <a:gd name="T48" fmla="*/ 73 w 136"/>
                <a:gd name="T49" fmla="*/ 188 h 189"/>
                <a:gd name="T50" fmla="*/ 66 w 136"/>
                <a:gd name="T51" fmla="*/ 187 h 189"/>
                <a:gd name="T52" fmla="*/ 59 w 136"/>
                <a:gd name="T53" fmla="*/ 185 h 189"/>
                <a:gd name="T54" fmla="*/ 53 w 136"/>
                <a:gd name="T55" fmla="*/ 180 h 189"/>
                <a:gd name="T56" fmla="*/ 49 w 136"/>
                <a:gd name="T57" fmla="*/ 174 h 189"/>
                <a:gd name="T58" fmla="*/ 1 w 136"/>
                <a:gd name="T59" fmla="*/ 50 h 189"/>
                <a:gd name="T60" fmla="*/ 1 w 136"/>
                <a:gd name="T61" fmla="*/ 50 h 189"/>
                <a:gd name="T62" fmla="*/ 0 w 136"/>
                <a:gd name="T63" fmla="*/ 44 h 189"/>
                <a:gd name="T64" fmla="*/ 2 w 136"/>
                <a:gd name="T65" fmla="*/ 38 h 189"/>
                <a:gd name="T66" fmla="*/ 5 w 136"/>
                <a:gd name="T67" fmla="*/ 33 h 189"/>
                <a:gd name="T68" fmla="*/ 10 w 136"/>
                <a:gd name="T69" fmla="*/ 27 h 189"/>
                <a:gd name="T70" fmla="*/ 16 w 136"/>
                <a:gd name="T71" fmla="*/ 21 h 189"/>
                <a:gd name="T72" fmla="*/ 22 w 136"/>
                <a:gd name="T73" fmla="*/ 16 h 189"/>
                <a:gd name="T74" fmla="*/ 28 w 136"/>
                <a:gd name="T75" fmla="*/ 12 h 189"/>
                <a:gd name="T76" fmla="*/ 34 w 136"/>
                <a:gd name="T77" fmla="*/ 9 h 18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6"/>
                <a:gd name="T118" fmla="*/ 0 h 189"/>
                <a:gd name="T119" fmla="*/ 136 w 136"/>
                <a:gd name="T120" fmla="*/ 189 h 18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6" h="189">
                  <a:moveTo>
                    <a:pt x="34" y="9"/>
                  </a:moveTo>
                  <a:lnTo>
                    <a:pt x="34" y="9"/>
                  </a:lnTo>
                  <a:lnTo>
                    <a:pt x="41" y="6"/>
                  </a:lnTo>
                  <a:lnTo>
                    <a:pt x="48" y="4"/>
                  </a:lnTo>
                  <a:lnTo>
                    <a:pt x="56" y="2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2"/>
                  </a:lnTo>
                  <a:lnTo>
                    <a:pt x="83" y="4"/>
                  </a:lnTo>
                  <a:lnTo>
                    <a:pt x="86" y="10"/>
                  </a:lnTo>
                  <a:lnTo>
                    <a:pt x="134" y="133"/>
                  </a:lnTo>
                  <a:lnTo>
                    <a:pt x="135" y="141"/>
                  </a:lnTo>
                  <a:lnTo>
                    <a:pt x="134" y="148"/>
                  </a:lnTo>
                  <a:lnTo>
                    <a:pt x="131" y="156"/>
                  </a:lnTo>
                  <a:lnTo>
                    <a:pt x="126" y="163"/>
                  </a:lnTo>
                  <a:lnTo>
                    <a:pt x="120" y="169"/>
                  </a:lnTo>
                  <a:lnTo>
                    <a:pt x="113" y="174"/>
                  </a:lnTo>
                  <a:lnTo>
                    <a:pt x="107" y="179"/>
                  </a:lnTo>
                  <a:lnTo>
                    <a:pt x="101" y="183"/>
                  </a:lnTo>
                  <a:lnTo>
                    <a:pt x="95" y="185"/>
                  </a:lnTo>
                  <a:lnTo>
                    <a:pt x="88" y="187"/>
                  </a:lnTo>
                  <a:lnTo>
                    <a:pt x="81" y="188"/>
                  </a:lnTo>
                  <a:lnTo>
                    <a:pt x="73" y="188"/>
                  </a:lnTo>
                  <a:lnTo>
                    <a:pt x="66" y="187"/>
                  </a:lnTo>
                  <a:lnTo>
                    <a:pt x="59" y="185"/>
                  </a:lnTo>
                  <a:lnTo>
                    <a:pt x="53" y="180"/>
                  </a:lnTo>
                  <a:lnTo>
                    <a:pt x="49" y="174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2" y="38"/>
                  </a:lnTo>
                  <a:lnTo>
                    <a:pt x="5" y="33"/>
                  </a:lnTo>
                  <a:lnTo>
                    <a:pt x="10" y="27"/>
                  </a:lnTo>
                  <a:lnTo>
                    <a:pt x="16" y="21"/>
                  </a:lnTo>
                  <a:lnTo>
                    <a:pt x="22" y="16"/>
                  </a:lnTo>
                  <a:lnTo>
                    <a:pt x="28" y="12"/>
                  </a:lnTo>
                  <a:lnTo>
                    <a:pt x="34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9" name="Freeform 584"/>
            <p:cNvSpPr>
              <a:spLocks/>
            </p:cNvSpPr>
            <p:nvPr/>
          </p:nvSpPr>
          <p:spPr bwMode="auto">
            <a:xfrm>
              <a:off x="4446" y="2137"/>
              <a:ext cx="81" cy="54"/>
            </a:xfrm>
            <a:custGeom>
              <a:avLst/>
              <a:gdLst>
                <a:gd name="T0" fmla="*/ 33 w 81"/>
                <a:gd name="T1" fmla="*/ 7 h 54"/>
                <a:gd name="T2" fmla="*/ 33 w 81"/>
                <a:gd name="T3" fmla="*/ 7 h 54"/>
                <a:gd name="T4" fmla="*/ 25 w 81"/>
                <a:gd name="T5" fmla="*/ 12 h 54"/>
                <a:gd name="T6" fmla="*/ 18 w 81"/>
                <a:gd name="T7" fmla="*/ 17 h 54"/>
                <a:gd name="T8" fmla="*/ 12 w 81"/>
                <a:gd name="T9" fmla="*/ 21 h 54"/>
                <a:gd name="T10" fmla="*/ 7 w 81"/>
                <a:gd name="T11" fmla="*/ 26 h 54"/>
                <a:gd name="T12" fmla="*/ 3 w 81"/>
                <a:gd name="T13" fmla="*/ 31 h 54"/>
                <a:gd name="T14" fmla="*/ 1 w 81"/>
                <a:gd name="T15" fmla="*/ 37 h 54"/>
                <a:gd name="T16" fmla="*/ 0 w 81"/>
                <a:gd name="T17" fmla="*/ 41 h 54"/>
                <a:gd name="T18" fmla="*/ 0 w 81"/>
                <a:gd name="T19" fmla="*/ 45 h 54"/>
                <a:gd name="T20" fmla="*/ 0 w 81"/>
                <a:gd name="T21" fmla="*/ 45 h 54"/>
                <a:gd name="T22" fmla="*/ 2 w 81"/>
                <a:gd name="T23" fmla="*/ 49 h 54"/>
                <a:gd name="T24" fmla="*/ 6 w 81"/>
                <a:gd name="T25" fmla="*/ 51 h 54"/>
                <a:gd name="T26" fmla="*/ 11 w 81"/>
                <a:gd name="T27" fmla="*/ 52 h 54"/>
                <a:gd name="T28" fmla="*/ 17 w 81"/>
                <a:gd name="T29" fmla="*/ 53 h 54"/>
                <a:gd name="T30" fmla="*/ 24 w 81"/>
                <a:gd name="T31" fmla="*/ 52 h 54"/>
                <a:gd name="T32" fmla="*/ 31 w 81"/>
                <a:gd name="T33" fmla="*/ 50 h 54"/>
                <a:gd name="T34" fmla="*/ 39 w 81"/>
                <a:gd name="T35" fmla="*/ 48 h 54"/>
                <a:gd name="T36" fmla="*/ 47 w 81"/>
                <a:gd name="T37" fmla="*/ 45 h 54"/>
                <a:gd name="T38" fmla="*/ 47 w 81"/>
                <a:gd name="T39" fmla="*/ 45 h 54"/>
                <a:gd name="T40" fmla="*/ 55 w 81"/>
                <a:gd name="T41" fmla="*/ 41 h 54"/>
                <a:gd name="T42" fmla="*/ 62 w 81"/>
                <a:gd name="T43" fmla="*/ 36 h 54"/>
                <a:gd name="T44" fmla="*/ 67 w 81"/>
                <a:gd name="T45" fmla="*/ 31 h 54"/>
                <a:gd name="T46" fmla="*/ 73 w 81"/>
                <a:gd name="T47" fmla="*/ 26 h 54"/>
                <a:gd name="T48" fmla="*/ 76 w 81"/>
                <a:gd name="T49" fmla="*/ 21 h 54"/>
                <a:gd name="T50" fmla="*/ 79 w 81"/>
                <a:gd name="T51" fmla="*/ 16 h 54"/>
                <a:gd name="T52" fmla="*/ 80 w 81"/>
                <a:gd name="T53" fmla="*/ 11 h 54"/>
                <a:gd name="T54" fmla="*/ 79 w 81"/>
                <a:gd name="T55" fmla="*/ 7 h 54"/>
                <a:gd name="T56" fmla="*/ 79 w 81"/>
                <a:gd name="T57" fmla="*/ 7 h 54"/>
                <a:gd name="T58" fmla="*/ 77 w 81"/>
                <a:gd name="T59" fmla="*/ 4 h 54"/>
                <a:gd name="T60" fmla="*/ 73 w 81"/>
                <a:gd name="T61" fmla="*/ 2 h 54"/>
                <a:gd name="T62" fmla="*/ 69 w 81"/>
                <a:gd name="T63" fmla="*/ 0 h 54"/>
                <a:gd name="T64" fmla="*/ 63 w 81"/>
                <a:gd name="T65" fmla="*/ 0 h 54"/>
                <a:gd name="T66" fmla="*/ 57 w 81"/>
                <a:gd name="T67" fmla="*/ 0 h 54"/>
                <a:gd name="T68" fmla="*/ 49 w 81"/>
                <a:gd name="T69" fmla="*/ 2 h 54"/>
                <a:gd name="T70" fmla="*/ 41 w 81"/>
                <a:gd name="T71" fmla="*/ 4 h 54"/>
                <a:gd name="T72" fmla="*/ 33 w 81"/>
                <a:gd name="T73" fmla="*/ 7 h 5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1"/>
                <a:gd name="T112" fmla="*/ 0 h 54"/>
                <a:gd name="T113" fmla="*/ 81 w 81"/>
                <a:gd name="T114" fmla="*/ 54 h 5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1" h="54">
                  <a:moveTo>
                    <a:pt x="33" y="7"/>
                  </a:moveTo>
                  <a:lnTo>
                    <a:pt x="33" y="7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12" y="21"/>
                  </a:lnTo>
                  <a:lnTo>
                    <a:pt x="7" y="26"/>
                  </a:lnTo>
                  <a:lnTo>
                    <a:pt x="3" y="31"/>
                  </a:lnTo>
                  <a:lnTo>
                    <a:pt x="1" y="37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2" y="49"/>
                  </a:lnTo>
                  <a:lnTo>
                    <a:pt x="6" y="51"/>
                  </a:lnTo>
                  <a:lnTo>
                    <a:pt x="11" y="52"/>
                  </a:lnTo>
                  <a:lnTo>
                    <a:pt x="17" y="53"/>
                  </a:lnTo>
                  <a:lnTo>
                    <a:pt x="24" y="52"/>
                  </a:lnTo>
                  <a:lnTo>
                    <a:pt x="31" y="50"/>
                  </a:lnTo>
                  <a:lnTo>
                    <a:pt x="39" y="48"/>
                  </a:lnTo>
                  <a:lnTo>
                    <a:pt x="47" y="45"/>
                  </a:lnTo>
                  <a:lnTo>
                    <a:pt x="55" y="41"/>
                  </a:lnTo>
                  <a:lnTo>
                    <a:pt x="62" y="36"/>
                  </a:lnTo>
                  <a:lnTo>
                    <a:pt x="67" y="31"/>
                  </a:lnTo>
                  <a:lnTo>
                    <a:pt x="73" y="26"/>
                  </a:lnTo>
                  <a:lnTo>
                    <a:pt x="76" y="21"/>
                  </a:lnTo>
                  <a:lnTo>
                    <a:pt x="79" y="16"/>
                  </a:lnTo>
                  <a:lnTo>
                    <a:pt x="80" y="11"/>
                  </a:lnTo>
                  <a:lnTo>
                    <a:pt x="79" y="7"/>
                  </a:lnTo>
                  <a:lnTo>
                    <a:pt x="77" y="4"/>
                  </a:lnTo>
                  <a:lnTo>
                    <a:pt x="73" y="2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49" y="2"/>
                  </a:lnTo>
                  <a:lnTo>
                    <a:pt x="41" y="4"/>
                  </a:lnTo>
                  <a:lnTo>
                    <a:pt x="33" y="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0" name="Freeform 585"/>
            <p:cNvSpPr>
              <a:spLocks/>
            </p:cNvSpPr>
            <p:nvPr/>
          </p:nvSpPr>
          <p:spPr bwMode="auto">
            <a:xfrm>
              <a:off x="4462" y="2183"/>
              <a:ext cx="108" cy="110"/>
            </a:xfrm>
            <a:custGeom>
              <a:avLst/>
              <a:gdLst>
                <a:gd name="T0" fmla="*/ 0 w 108"/>
                <a:gd name="T1" fmla="*/ 38 h 110"/>
                <a:gd name="T2" fmla="*/ 27 w 108"/>
                <a:gd name="T3" fmla="*/ 107 h 110"/>
                <a:gd name="T4" fmla="*/ 27 w 108"/>
                <a:gd name="T5" fmla="*/ 107 h 110"/>
                <a:gd name="T6" fmla="*/ 38 w 108"/>
                <a:gd name="T7" fmla="*/ 109 h 110"/>
                <a:gd name="T8" fmla="*/ 49 w 108"/>
                <a:gd name="T9" fmla="*/ 109 h 110"/>
                <a:gd name="T10" fmla="*/ 60 w 108"/>
                <a:gd name="T11" fmla="*/ 106 h 110"/>
                <a:gd name="T12" fmla="*/ 71 w 108"/>
                <a:gd name="T13" fmla="*/ 102 h 110"/>
                <a:gd name="T14" fmla="*/ 81 w 108"/>
                <a:gd name="T15" fmla="*/ 96 h 110"/>
                <a:gd name="T16" fmla="*/ 91 w 108"/>
                <a:gd name="T17" fmla="*/ 88 h 110"/>
                <a:gd name="T18" fmla="*/ 99 w 108"/>
                <a:gd name="T19" fmla="*/ 79 h 110"/>
                <a:gd name="T20" fmla="*/ 107 w 108"/>
                <a:gd name="T21" fmla="*/ 69 h 110"/>
                <a:gd name="T22" fmla="*/ 80 w 108"/>
                <a:gd name="T23" fmla="*/ 0 h 110"/>
                <a:gd name="T24" fmla="*/ 80 w 108"/>
                <a:gd name="T25" fmla="*/ 0 h 110"/>
                <a:gd name="T26" fmla="*/ 74 w 108"/>
                <a:gd name="T27" fmla="*/ 10 h 110"/>
                <a:gd name="T28" fmla="*/ 66 w 108"/>
                <a:gd name="T29" fmla="*/ 18 h 110"/>
                <a:gd name="T30" fmla="*/ 56 w 108"/>
                <a:gd name="T31" fmla="*/ 26 h 110"/>
                <a:gd name="T32" fmla="*/ 45 w 108"/>
                <a:gd name="T33" fmla="*/ 32 h 110"/>
                <a:gd name="T34" fmla="*/ 34 w 108"/>
                <a:gd name="T35" fmla="*/ 36 h 110"/>
                <a:gd name="T36" fmla="*/ 22 w 108"/>
                <a:gd name="T37" fmla="*/ 39 h 110"/>
                <a:gd name="T38" fmla="*/ 11 w 108"/>
                <a:gd name="T39" fmla="*/ 40 h 110"/>
                <a:gd name="T40" fmla="*/ 0 w 108"/>
                <a:gd name="T41" fmla="*/ 38 h 1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110"/>
                <a:gd name="T65" fmla="*/ 108 w 108"/>
                <a:gd name="T66" fmla="*/ 110 h 1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110">
                  <a:moveTo>
                    <a:pt x="0" y="38"/>
                  </a:moveTo>
                  <a:lnTo>
                    <a:pt x="27" y="107"/>
                  </a:lnTo>
                  <a:lnTo>
                    <a:pt x="38" y="109"/>
                  </a:lnTo>
                  <a:lnTo>
                    <a:pt x="49" y="109"/>
                  </a:lnTo>
                  <a:lnTo>
                    <a:pt x="60" y="106"/>
                  </a:lnTo>
                  <a:lnTo>
                    <a:pt x="71" y="102"/>
                  </a:lnTo>
                  <a:lnTo>
                    <a:pt x="81" y="96"/>
                  </a:lnTo>
                  <a:lnTo>
                    <a:pt x="91" y="88"/>
                  </a:lnTo>
                  <a:lnTo>
                    <a:pt x="99" y="79"/>
                  </a:lnTo>
                  <a:lnTo>
                    <a:pt x="107" y="69"/>
                  </a:lnTo>
                  <a:lnTo>
                    <a:pt x="80" y="0"/>
                  </a:lnTo>
                  <a:lnTo>
                    <a:pt x="74" y="10"/>
                  </a:lnTo>
                  <a:lnTo>
                    <a:pt x="66" y="18"/>
                  </a:lnTo>
                  <a:lnTo>
                    <a:pt x="56" y="26"/>
                  </a:lnTo>
                  <a:lnTo>
                    <a:pt x="45" y="32"/>
                  </a:lnTo>
                  <a:lnTo>
                    <a:pt x="34" y="36"/>
                  </a:lnTo>
                  <a:lnTo>
                    <a:pt x="22" y="39"/>
                  </a:lnTo>
                  <a:lnTo>
                    <a:pt x="11" y="40"/>
                  </a:lnTo>
                  <a:lnTo>
                    <a:pt x="0" y="3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" name="Freeform 586"/>
            <p:cNvSpPr>
              <a:spLocks/>
            </p:cNvSpPr>
            <p:nvPr/>
          </p:nvSpPr>
          <p:spPr bwMode="auto">
            <a:xfrm>
              <a:off x="4577" y="2146"/>
              <a:ext cx="150" cy="290"/>
            </a:xfrm>
            <a:custGeom>
              <a:avLst/>
              <a:gdLst>
                <a:gd name="T0" fmla="*/ 80 w 150"/>
                <a:gd name="T1" fmla="*/ 108 h 290"/>
                <a:gd name="T2" fmla="*/ 88 w 150"/>
                <a:gd name="T3" fmla="*/ 111 h 290"/>
                <a:gd name="T4" fmla="*/ 90 w 150"/>
                <a:gd name="T5" fmla="*/ 116 h 290"/>
                <a:gd name="T6" fmla="*/ 91 w 150"/>
                <a:gd name="T7" fmla="*/ 123 h 290"/>
                <a:gd name="T8" fmla="*/ 92 w 150"/>
                <a:gd name="T9" fmla="*/ 128 h 290"/>
                <a:gd name="T10" fmla="*/ 93 w 150"/>
                <a:gd name="T11" fmla="*/ 130 h 290"/>
                <a:gd name="T12" fmla="*/ 88 w 150"/>
                <a:gd name="T13" fmla="*/ 136 h 290"/>
                <a:gd name="T14" fmla="*/ 82 w 150"/>
                <a:gd name="T15" fmla="*/ 147 h 290"/>
                <a:gd name="T16" fmla="*/ 79 w 150"/>
                <a:gd name="T17" fmla="*/ 157 h 290"/>
                <a:gd name="T18" fmla="*/ 79 w 150"/>
                <a:gd name="T19" fmla="*/ 167 h 290"/>
                <a:gd name="T20" fmla="*/ 78 w 150"/>
                <a:gd name="T21" fmla="*/ 174 h 290"/>
                <a:gd name="T22" fmla="*/ 77 w 150"/>
                <a:gd name="T23" fmla="*/ 180 h 290"/>
                <a:gd name="T24" fmla="*/ 75 w 150"/>
                <a:gd name="T25" fmla="*/ 186 h 290"/>
                <a:gd name="T26" fmla="*/ 69 w 150"/>
                <a:gd name="T27" fmla="*/ 191 h 290"/>
                <a:gd name="T28" fmla="*/ 58 w 150"/>
                <a:gd name="T29" fmla="*/ 217 h 290"/>
                <a:gd name="T30" fmla="*/ 57 w 150"/>
                <a:gd name="T31" fmla="*/ 226 h 290"/>
                <a:gd name="T32" fmla="*/ 56 w 150"/>
                <a:gd name="T33" fmla="*/ 234 h 290"/>
                <a:gd name="T34" fmla="*/ 56 w 150"/>
                <a:gd name="T35" fmla="*/ 240 h 290"/>
                <a:gd name="T36" fmla="*/ 56 w 150"/>
                <a:gd name="T37" fmla="*/ 243 h 290"/>
                <a:gd name="T38" fmla="*/ 51 w 150"/>
                <a:gd name="T39" fmla="*/ 241 h 290"/>
                <a:gd name="T40" fmla="*/ 50 w 150"/>
                <a:gd name="T41" fmla="*/ 247 h 290"/>
                <a:gd name="T42" fmla="*/ 49 w 150"/>
                <a:gd name="T43" fmla="*/ 256 h 290"/>
                <a:gd name="T44" fmla="*/ 46 w 150"/>
                <a:gd name="T45" fmla="*/ 263 h 290"/>
                <a:gd name="T46" fmla="*/ 44 w 150"/>
                <a:gd name="T47" fmla="*/ 271 h 290"/>
                <a:gd name="T48" fmla="*/ 49 w 150"/>
                <a:gd name="T49" fmla="*/ 276 h 290"/>
                <a:gd name="T50" fmla="*/ 55 w 150"/>
                <a:gd name="T51" fmla="*/ 281 h 290"/>
                <a:gd name="T52" fmla="*/ 55 w 150"/>
                <a:gd name="T53" fmla="*/ 289 h 290"/>
                <a:gd name="T54" fmla="*/ 1 w 150"/>
                <a:gd name="T55" fmla="*/ 262 h 290"/>
                <a:gd name="T56" fmla="*/ 8 w 150"/>
                <a:gd name="T57" fmla="*/ 260 h 290"/>
                <a:gd name="T58" fmla="*/ 16 w 150"/>
                <a:gd name="T59" fmla="*/ 261 h 290"/>
                <a:gd name="T60" fmla="*/ 21 w 150"/>
                <a:gd name="T61" fmla="*/ 258 h 290"/>
                <a:gd name="T62" fmla="*/ 22 w 150"/>
                <a:gd name="T63" fmla="*/ 249 h 290"/>
                <a:gd name="T64" fmla="*/ 26 w 150"/>
                <a:gd name="T65" fmla="*/ 240 h 290"/>
                <a:gd name="T66" fmla="*/ 31 w 150"/>
                <a:gd name="T67" fmla="*/ 235 h 290"/>
                <a:gd name="T68" fmla="*/ 30 w 150"/>
                <a:gd name="T69" fmla="*/ 231 h 290"/>
                <a:gd name="T70" fmla="*/ 26 w 150"/>
                <a:gd name="T71" fmla="*/ 230 h 290"/>
                <a:gd name="T72" fmla="*/ 29 w 150"/>
                <a:gd name="T73" fmla="*/ 227 h 290"/>
                <a:gd name="T74" fmla="*/ 34 w 150"/>
                <a:gd name="T75" fmla="*/ 220 h 290"/>
                <a:gd name="T76" fmla="*/ 38 w 150"/>
                <a:gd name="T77" fmla="*/ 213 h 290"/>
                <a:gd name="T78" fmla="*/ 49 w 150"/>
                <a:gd name="T79" fmla="*/ 185 h 290"/>
                <a:gd name="T80" fmla="*/ 47 w 150"/>
                <a:gd name="T81" fmla="*/ 177 h 290"/>
                <a:gd name="T82" fmla="*/ 47 w 150"/>
                <a:gd name="T83" fmla="*/ 170 h 290"/>
                <a:gd name="T84" fmla="*/ 50 w 150"/>
                <a:gd name="T85" fmla="*/ 165 h 290"/>
                <a:gd name="T86" fmla="*/ 53 w 150"/>
                <a:gd name="T87" fmla="*/ 160 h 290"/>
                <a:gd name="T88" fmla="*/ 57 w 150"/>
                <a:gd name="T89" fmla="*/ 152 h 290"/>
                <a:gd name="T90" fmla="*/ 62 w 150"/>
                <a:gd name="T91" fmla="*/ 144 h 290"/>
                <a:gd name="T92" fmla="*/ 65 w 150"/>
                <a:gd name="T93" fmla="*/ 132 h 290"/>
                <a:gd name="T94" fmla="*/ 65 w 150"/>
                <a:gd name="T95" fmla="*/ 118 h 290"/>
                <a:gd name="T96" fmla="*/ 69 w 150"/>
                <a:gd name="T97" fmla="*/ 115 h 290"/>
                <a:gd name="T98" fmla="*/ 76 w 150"/>
                <a:gd name="T99" fmla="*/ 107 h 290"/>
                <a:gd name="T100" fmla="*/ 149 w 150"/>
                <a:gd name="T101" fmla="*/ 26 h 290"/>
                <a:gd name="T102" fmla="*/ 23 w 150"/>
                <a:gd name="T103" fmla="*/ 83 h 290"/>
                <a:gd name="T104" fmla="*/ 87 w 150"/>
                <a:gd name="T105" fmla="*/ 7 h 290"/>
                <a:gd name="T106" fmla="*/ 140 w 150"/>
                <a:gd name="T107" fmla="*/ 125 h 290"/>
                <a:gd name="T108" fmla="*/ 87 w 150"/>
                <a:gd name="T109" fmla="*/ 7 h 2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0"/>
                <a:gd name="T166" fmla="*/ 0 h 290"/>
                <a:gd name="T167" fmla="*/ 150 w 150"/>
                <a:gd name="T168" fmla="*/ 290 h 29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0" h="290">
                  <a:moveTo>
                    <a:pt x="76" y="107"/>
                  </a:moveTo>
                  <a:lnTo>
                    <a:pt x="80" y="108"/>
                  </a:lnTo>
                  <a:lnTo>
                    <a:pt x="84" y="109"/>
                  </a:lnTo>
                  <a:lnTo>
                    <a:pt x="88" y="111"/>
                  </a:lnTo>
                  <a:lnTo>
                    <a:pt x="91" y="112"/>
                  </a:lnTo>
                  <a:lnTo>
                    <a:pt x="90" y="116"/>
                  </a:lnTo>
                  <a:lnTo>
                    <a:pt x="90" y="119"/>
                  </a:lnTo>
                  <a:lnTo>
                    <a:pt x="91" y="123"/>
                  </a:lnTo>
                  <a:lnTo>
                    <a:pt x="91" y="125"/>
                  </a:lnTo>
                  <a:lnTo>
                    <a:pt x="92" y="128"/>
                  </a:lnTo>
                  <a:lnTo>
                    <a:pt x="93" y="129"/>
                  </a:lnTo>
                  <a:lnTo>
                    <a:pt x="93" y="130"/>
                  </a:lnTo>
                  <a:lnTo>
                    <a:pt x="93" y="131"/>
                  </a:lnTo>
                  <a:lnTo>
                    <a:pt x="88" y="136"/>
                  </a:lnTo>
                  <a:lnTo>
                    <a:pt x="84" y="142"/>
                  </a:lnTo>
                  <a:lnTo>
                    <a:pt x="82" y="147"/>
                  </a:lnTo>
                  <a:lnTo>
                    <a:pt x="80" y="152"/>
                  </a:lnTo>
                  <a:lnTo>
                    <a:pt x="79" y="157"/>
                  </a:lnTo>
                  <a:lnTo>
                    <a:pt x="79" y="162"/>
                  </a:lnTo>
                  <a:lnTo>
                    <a:pt x="79" y="167"/>
                  </a:lnTo>
                  <a:lnTo>
                    <a:pt x="78" y="171"/>
                  </a:lnTo>
                  <a:lnTo>
                    <a:pt x="78" y="174"/>
                  </a:lnTo>
                  <a:lnTo>
                    <a:pt x="77" y="177"/>
                  </a:lnTo>
                  <a:lnTo>
                    <a:pt x="77" y="180"/>
                  </a:lnTo>
                  <a:lnTo>
                    <a:pt x="76" y="183"/>
                  </a:lnTo>
                  <a:lnTo>
                    <a:pt x="75" y="186"/>
                  </a:lnTo>
                  <a:lnTo>
                    <a:pt x="72" y="189"/>
                  </a:lnTo>
                  <a:lnTo>
                    <a:pt x="69" y="191"/>
                  </a:lnTo>
                  <a:lnTo>
                    <a:pt x="66" y="193"/>
                  </a:lnTo>
                  <a:lnTo>
                    <a:pt x="58" y="217"/>
                  </a:lnTo>
                  <a:lnTo>
                    <a:pt x="57" y="221"/>
                  </a:lnTo>
                  <a:lnTo>
                    <a:pt x="57" y="226"/>
                  </a:lnTo>
                  <a:lnTo>
                    <a:pt x="56" y="230"/>
                  </a:lnTo>
                  <a:lnTo>
                    <a:pt x="56" y="234"/>
                  </a:lnTo>
                  <a:lnTo>
                    <a:pt x="56" y="238"/>
                  </a:lnTo>
                  <a:lnTo>
                    <a:pt x="56" y="240"/>
                  </a:lnTo>
                  <a:lnTo>
                    <a:pt x="56" y="242"/>
                  </a:lnTo>
                  <a:lnTo>
                    <a:pt x="56" y="243"/>
                  </a:lnTo>
                  <a:lnTo>
                    <a:pt x="53" y="240"/>
                  </a:lnTo>
                  <a:lnTo>
                    <a:pt x="51" y="241"/>
                  </a:lnTo>
                  <a:lnTo>
                    <a:pt x="50" y="243"/>
                  </a:lnTo>
                  <a:lnTo>
                    <a:pt x="50" y="247"/>
                  </a:lnTo>
                  <a:lnTo>
                    <a:pt x="50" y="251"/>
                  </a:lnTo>
                  <a:lnTo>
                    <a:pt x="49" y="256"/>
                  </a:lnTo>
                  <a:lnTo>
                    <a:pt x="49" y="260"/>
                  </a:lnTo>
                  <a:lnTo>
                    <a:pt x="46" y="263"/>
                  </a:lnTo>
                  <a:lnTo>
                    <a:pt x="43" y="268"/>
                  </a:lnTo>
                  <a:lnTo>
                    <a:pt x="44" y="271"/>
                  </a:lnTo>
                  <a:lnTo>
                    <a:pt x="46" y="274"/>
                  </a:lnTo>
                  <a:lnTo>
                    <a:pt x="49" y="276"/>
                  </a:lnTo>
                  <a:lnTo>
                    <a:pt x="52" y="279"/>
                  </a:lnTo>
                  <a:lnTo>
                    <a:pt x="55" y="281"/>
                  </a:lnTo>
                  <a:lnTo>
                    <a:pt x="56" y="285"/>
                  </a:lnTo>
                  <a:lnTo>
                    <a:pt x="55" y="289"/>
                  </a:lnTo>
                  <a:lnTo>
                    <a:pt x="0" y="266"/>
                  </a:lnTo>
                  <a:lnTo>
                    <a:pt x="1" y="262"/>
                  </a:lnTo>
                  <a:lnTo>
                    <a:pt x="4" y="261"/>
                  </a:lnTo>
                  <a:lnTo>
                    <a:pt x="8" y="260"/>
                  </a:lnTo>
                  <a:lnTo>
                    <a:pt x="12" y="261"/>
                  </a:lnTo>
                  <a:lnTo>
                    <a:pt x="16" y="261"/>
                  </a:lnTo>
                  <a:lnTo>
                    <a:pt x="19" y="260"/>
                  </a:lnTo>
                  <a:lnTo>
                    <a:pt x="21" y="258"/>
                  </a:lnTo>
                  <a:lnTo>
                    <a:pt x="22" y="253"/>
                  </a:lnTo>
                  <a:lnTo>
                    <a:pt x="22" y="249"/>
                  </a:lnTo>
                  <a:lnTo>
                    <a:pt x="23" y="244"/>
                  </a:lnTo>
                  <a:lnTo>
                    <a:pt x="26" y="240"/>
                  </a:lnTo>
                  <a:lnTo>
                    <a:pt x="29" y="238"/>
                  </a:lnTo>
                  <a:lnTo>
                    <a:pt x="31" y="235"/>
                  </a:lnTo>
                  <a:lnTo>
                    <a:pt x="31" y="233"/>
                  </a:lnTo>
                  <a:lnTo>
                    <a:pt x="30" y="231"/>
                  </a:lnTo>
                  <a:lnTo>
                    <a:pt x="26" y="231"/>
                  </a:lnTo>
                  <a:lnTo>
                    <a:pt x="26" y="230"/>
                  </a:lnTo>
                  <a:lnTo>
                    <a:pt x="27" y="228"/>
                  </a:lnTo>
                  <a:lnTo>
                    <a:pt x="29" y="227"/>
                  </a:lnTo>
                  <a:lnTo>
                    <a:pt x="31" y="223"/>
                  </a:lnTo>
                  <a:lnTo>
                    <a:pt x="34" y="220"/>
                  </a:lnTo>
                  <a:lnTo>
                    <a:pt x="36" y="217"/>
                  </a:lnTo>
                  <a:lnTo>
                    <a:pt x="38" y="213"/>
                  </a:lnTo>
                  <a:lnTo>
                    <a:pt x="40" y="209"/>
                  </a:lnTo>
                  <a:lnTo>
                    <a:pt x="49" y="185"/>
                  </a:lnTo>
                  <a:lnTo>
                    <a:pt x="48" y="181"/>
                  </a:lnTo>
                  <a:lnTo>
                    <a:pt x="47" y="177"/>
                  </a:lnTo>
                  <a:lnTo>
                    <a:pt x="47" y="174"/>
                  </a:lnTo>
                  <a:lnTo>
                    <a:pt x="47" y="170"/>
                  </a:lnTo>
                  <a:lnTo>
                    <a:pt x="48" y="167"/>
                  </a:lnTo>
                  <a:lnTo>
                    <a:pt x="50" y="165"/>
                  </a:lnTo>
                  <a:lnTo>
                    <a:pt x="52" y="162"/>
                  </a:lnTo>
                  <a:lnTo>
                    <a:pt x="53" y="160"/>
                  </a:lnTo>
                  <a:lnTo>
                    <a:pt x="55" y="156"/>
                  </a:lnTo>
                  <a:lnTo>
                    <a:pt x="57" y="152"/>
                  </a:lnTo>
                  <a:lnTo>
                    <a:pt x="60" y="148"/>
                  </a:lnTo>
                  <a:lnTo>
                    <a:pt x="62" y="144"/>
                  </a:lnTo>
                  <a:lnTo>
                    <a:pt x="64" y="138"/>
                  </a:lnTo>
                  <a:lnTo>
                    <a:pt x="65" y="132"/>
                  </a:lnTo>
                  <a:lnTo>
                    <a:pt x="65" y="125"/>
                  </a:lnTo>
                  <a:lnTo>
                    <a:pt x="65" y="118"/>
                  </a:lnTo>
                  <a:lnTo>
                    <a:pt x="66" y="117"/>
                  </a:lnTo>
                  <a:lnTo>
                    <a:pt x="69" y="115"/>
                  </a:lnTo>
                  <a:lnTo>
                    <a:pt x="73" y="112"/>
                  </a:lnTo>
                  <a:lnTo>
                    <a:pt x="76" y="107"/>
                  </a:lnTo>
                  <a:lnTo>
                    <a:pt x="85" y="0"/>
                  </a:lnTo>
                  <a:lnTo>
                    <a:pt x="149" y="26"/>
                  </a:lnTo>
                  <a:lnTo>
                    <a:pt x="146" y="135"/>
                  </a:lnTo>
                  <a:lnTo>
                    <a:pt x="23" y="83"/>
                  </a:lnTo>
                  <a:lnTo>
                    <a:pt x="85" y="0"/>
                  </a:lnTo>
                  <a:lnTo>
                    <a:pt x="87" y="7"/>
                  </a:lnTo>
                  <a:lnTo>
                    <a:pt x="32" y="81"/>
                  </a:lnTo>
                  <a:lnTo>
                    <a:pt x="140" y="125"/>
                  </a:lnTo>
                  <a:lnTo>
                    <a:pt x="142" y="29"/>
                  </a:lnTo>
                  <a:lnTo>
                    <a:pt x="87" y="7"/>
                  </a:lnTo>
                  <a:lnTo>
                    <a:pt x="76" y="107"/>
                  </a:lnTo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" name="Freeform 587"/>
            <p:cNvSpPr>
              <a:spLocks/>
            </p:cNvSpPr>
            <p:nvPr/>
          </p:nvSpPr>
          <p:spPr bwMode="auto">
            <a:xfrm>
              <a:off x="4577" y="2253"/>
              <a:ext cx="94" cy="183"/>
            </a:xfrm>
            <a:custGeom>
              <a:avLst/>
              <a:gdLst>
                <a:gd name="T0" fmla="*/ 76 w 94"/>
                <a:gd name="T1" fmla="*/ 0 h 183"/>
                <a:gd name="T2" fmla="*/ 84 w 94"/>
                <a:gd name="T3" fmla="*/ 2 h 183"/>
                <a:gd name="T4" fmla="*/ 91 w 94"/>
                <a:gd name="T5" fmla="*/ 5 h 183"/>
                <a:gd name="T6" fmla="*/ 90 w 94"/>
                <a:gd name="T7" fmla="*/ 9 h 183"/>
                <a:gd name="T8" fmla="*/ 91 w 94"/>
                <a:gd name="T9" fmla="*/ 16 h 183"/>
                <a:gd name="T10" fmla="*/ 92 w 94"/>
                <a:gd name="T11" fmla="*/ 21 h 183"/>
                <a:gd name="T12" fmla="*/ 93 w 94"/>
                <a:gd name="T13" fmla="*/ 23 h 183"/>
                <a:gd name="T14" fmla="*/ 93 w 94"/>
                <a:gd name="T15" fmla="*/ 24 h 183"/>
                <a:gd name="T16" fmla="*/ 84 w 94"/>
                <a:gd name="T17" fmla="*/ 35 h 183"/>
                <a:gd name="T18" fmla="*/ 80 w 94"/>
                <a:gd name="T19" fmla="*/ 45 h 183"/>
                <a:gd name="T20" fmla="*/ 79 w 94"/>
                <a:gd name="T21" fmla="*/ 55 h 183"/>
                <a:gd name="T22" fmla="*/ 78 w 94"/>
                <a:gd name="T23" fmla="*/ 64 h 183"/>
                <a:gd name="T24" fmla="*/ 78 w 94"/>
                <a:gd name="T25" fmla="*/ 67 h 183"/>
                <a:gd name="T26" fmla="*/ 77 w 94"/>
                <a:gd name="T27" fmla="*/ 73 h 183"/>
                <a:gd name="T28" fmla="*/ 75 w 94"/>
                <a:gd name="T29" fmla="*/ 79 h 183"/>
                <a:gd name="T30" fmla="*/ 69 w 94"/>
                <a:gd name="T31" fmla="*/ 84 h 183"/>
                <a:gd name="T32" fmla="*/ 58 w 94"/>
                <a:gd name="T33" fmla="*/ 110 h 183"/>
                <a:gd name="T34" fmla="*/ 57 w 94"/>
                <a:gd name="T35" fmla="*/ 114 h 183"/>
                <a:gd name="T36" fmla="*/ 56 w 94"/>
                <a:gd name="T37" fmla="*/ 123 h 183"/>
                <a:gd name="T38" fmla="*/ 56 w 94"/>
                <a:gd name="T39" fmla="*/ 131 h 183"/>
                <a:gd name="T40" fmla="*/ 56 w 94"/>
                <a:gd name="T41" fmla="*/ 135 h 183"/>
                <a:gd name="T42" fmla="*/ 56 w 94"/>
                <a:gd name="T43" fmla="*/ 136 h 183"/>
                <a:gd name="T44" fmla="*/ 51 w 94"/>
                <a:gd name="T45" fmla="*/ 134 h 183"/>
                <a:gd name="T46" fmla="*/ 50 w 94"/>
                <a:gd name="T47" fmla="*/ 140 h 183"/>
                <a:gd name="T48" fmla="*/ 49 w 94"/>
                <a:gd name="T49" fmla="*/ 149 h 183"/>
                <a:gd name="T50" fmla="*/ 46 w 94"/>
                <a:gd name="T51" fmla="*/ 156 h 183"/>
                <a:gd name="T52" fmla="*/ 43 w 94"/>
                <a:gd name="T53" fmla="*/ 161 h 183"/>
                <a:gd name="T54" fmla="*/ 46 w 94"/>
                <a:gd name="T55" fmla="*/ 167 h 183"/>
                <a:gd name="T56" fmla="*/ 52 w 94"/>
                <a:gd name="T57" fmla="*/ 172 h 183"/>
                <a:gd name="T58" fmla="*/ 56 w 94"/>
                <a:gd name="T59" fmla="*/ 178 h 183"/>
                <a:gd name="T60" fmla="*/ 0 w 94"/>
                <a:gd name="T61" fmla="*/ 159 h 183"/>
                <a:gd name="T62" fmla="*/ 1 w 94"/>
                <a:gd name="T63" fmla="*/ 155 h 183"/>
                <a:gd name="T64" fmla="*/ 8 w 94"/>
                <a:gd name="T65" fmla="*/ 153 h 183"/>
                <a:gd name="T66" fmla="*/ 16 w 94"/>
                <a:gd name="T67" fmla="*/ 154 h 183"/>
                <a:gd name="T68" fmla="*/ 21 w 94"/>
                <a:gd name="T69" fmla="*/ 151 h 183"/>
                <a:gd name="T70" fmla="*/ 22 w 94"/>
                <a:gd name="T71" fmla="*/ 146 h 183"/>
                <a:gd name="T72" fmla="*/ 23 w 94"/>
                <a:gd name="T73" fmla="*/ 137 h 183"/>
                <a:gd name="T74" fmla="*/ 29 w 94"/>
                <a:gd name="T75" fmla="*/ 131 h 183"/>
                <a:gd name="T76" fmla="*/ 31 w 94"/>
                <a:gd name="T77" fmla="*/ 126 h 183"/>
                <a:gd name="T78" fmla="*/ 26 w 94"/>
                <a:gd name="T79" fmla="*/ 124 h 183"/>
                <a:gd name="T80" fmla="*/ 26 w 94"/>
                <a:gd name="T81" fmla="*/ 123 h 183"/>
                <a:gd name="T82" fmla="*/ 29 w 94"/>
                <a:gd name="T83" fmla="*/ 120 h 183"/>
                <a:gd name="T84" fmla="*/ 34 w 94"/>
                <a:gd name="T85" fmla="*/ 113 h 183"/>
                <a:gd name="T86" fmla="*/ 38 w 94"/>
                <a:gd name="T87" fmla="*/ 106 h 183"/>
                <a:gd name="T88" fmla="*/ 49 w 94"/>
                <a:gd name="T89" fmla="*/ 78 h 183"/>
                <a:gd name="T90" fmla="*/ 48 w 94"/>
                <a:gd name="T91" fmla="*/ 74 h 183"/>
                <a:gd name="T92" fmla="*/ 47 w 94"/>
                <a:gd name="T93" fmla="*/ 67 h 183"/>
                <a:gd name="T94" fmla="*/ 48 w 94"/>
                <a:gd name="T95" fmla="*/ 60 h 183"/>
                <a:gd name="T96" fmla="*/ 52 w 94"/>
                <a:gd name="T97" fmla="*/ 55 h 183"/>
                <a:gd name="T98" fmla="*/ 53 w 94"/>
                <a:gd name="T99" fmla="*/ 53 h 183"/>
                <a:gd name="T100" fmla="*/ 57 w 94"/>
                <a:gd name="T101" fmla="*/ 45 h 183"/>
                <a:gd name="T102" fmla="*/ 62 w 94"/>
                <a:gd name="T103" fmla="*/ 37 h 183"/>
                <a:gd name="T104" fmla="*/ 65 w 94"/>
                <a:gd name="T105" fmla="*/ 25 h 183"/>
                <a:gd name="T106" fmla="*/ 65 w 94"/>
                <a:gd name="T107" fmla="*/ 11 h 183"/>
                <a:gd name="T108" fmla="*/ 66 w 94"/>
                <a:gd name="T109" fmla="*/ 10 h 183"/>
                <a:gd name="T110" fmla="*/ 73 w 94"/>
                <a:gd name="T111" fmla="*/ 5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4"/>
                <a:gd name="T169" fmla="*/ 0 h 183"/>
                <a:gd name="T170" fmla="*/ 94 w 94"/>
                <a:gd name="T171" fmla="*/ 183 h 1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4" h="183">
                  <a:moveTo>
                    <a:pt x="76" y="0"/>
                  </a:moveTo>
                  <a:lnTo>
                    <a:pt x="76" y="0"/>
                  </a:lnTo>
                  <a:lnTo>
                    <a:pt x="80" y="1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1" y="5"/>
                  </a:lnTo>
                  <a:lnTo>
                    <a:pt x="90" y="9"/>
                  </a:lnTo>
                  <a:lnTo>
                    <a:pt x="90" y="12"/>
                  </a:lnTo>
                  <a:lnTo>
                    <a:pt x="91" y="16"/>
                  </a:lnTo>
                  <a:lnTo>
                    <a:pt x="91" y="18"/>
                  </a:lnTo>
                  <a:lnTo>
                    <a:pt x="92" y="21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3" y="24"/>
                  </a:lnTo>
                  <a:lnTo>
                    <a:pt x="88" y="29"/>
                  </a:lnTo>
                  <a:lnTo>
                    <a:pt x="84" y="35"/>
                  </a:lnTo>
                  <a:lnTo>
                    <a:pt x="82" y="40"/>
                  </a:lnTo>
                  <a:lnTo>
                    <a:pt x="80" y="45"/>
                  </a:lnTo>
                  <a:lnTo>
                    <a:pt x="79" y="50"/>
                  </a:lnTo>
                  <a:lnTo>
                    <a:pt x="79" y="55"/>
                  </a:lnTo>
                  <a:lnTo>
                    <a:pt x="79" y="60"/>
                  </a:lnTo>
                  <a:lnTo>
                    <a:pt x="78" y="64"/>
                  </a:lnTo>
                  <a:lnTo>
                    <a:pt x="78" y="67"/>
                  </a:lnTo>
                  <a:lnTo>
                    <a:pt x="77" y="70"/>
                  </a:lnTo>
                  <a:lnTo>
                    <a:pt x="77" y="73"/>
                  </a:lnTo>
                  <a:lnTo>
                    <a:pt x="76" y="76"/>
                  </a:lnTo>
                  <a:lnTo>
                    <a:pt x="75" y="79"/>
                  </a:lnTo>
                  <a:lnTo>
                    <a:pt x="72" y="82"/>
                  </a:lnTo>
                  <a:lnTo>
                    <a:pt x="69" y="84"/>
                  </a:lnTo>
                  <a:lnTo>
                    <a:pt x="66" y="86"/>
                  </a:lnTo>
                  <a:lnTo>
                    <a:pt x="58" y="110"/>
                  </a:lnTo>
                  <a:lnTo>
                    <a:pt x="57" y="114"/>
                  </a:lnTo>
                  <a:lnTo>
                    <a:pt x="57" y="119"/>
                  </a:lnTo>
                  <a:lnTo>
                    <a:pt x="56" y="123"/>
                  </a:lnTo>
                  <a:lnTo>
                    <a:pt x="56" y="127"/>
                  </a:lnTo>
                  <a:lnTo>
                    <a:pt x="56" y="131"/>
                  </a:lnTo>
                  <a:lnTo>
                    <a:pt x="56" y="133"/>
                  </a:lnTo>
                  <a:lnTo>
                    <a:pt x="56" y="135"/>
                  </a:lnTo>
                  <a:lnTo>
                    <a:pt x="56" y="136"/>
                  </a:lnTo>
                  <a:lnTo>
                    <a:pt x="53" y="133"/>
                  </a:lnTo>
                  <a:lnTo>
                    <a:pt x="51" y="134"/>
                  </a:lnTo>
                  <a:lnTo>
                    <a:pt x="50" y="136"/>
                  </a:lnTo>
                  <a:lnTo>
                    <a:pt x="50" y="140"/>
                  </a:lnTo>
                  <a:lnTo>
                    <a:pt x="50" y="144"/>
                  </a:lnTo>
                  <a:lnTo>
                    <a:pt x="49" y="149"/>
                  </a:lnTo>
                  <a:lnTo>
                    <a:pt x="49" y="153"/>
                  </a:lnTo>
                  <a:lnTo>
                    <a:pt x="46" y="156"/>
                  </a:lnTo>
                  <a:lnTo>
                    <a:pt x="43" y="161"/>
                  </a:lnTo>
                  <a:lnTo>
                    <a:pt x="44" y="164"/>
                  </a:lnTo>
                  <a:lnTo>
                    <a:pt x="46" y="167"/>
                  </a:lnTo>
                  <a:lnTo>
                    <a:pt x="49" y="169"/>
                  </a:lnTo>
                  <a:lnTo>
                    <a:pt x="52" y="172"/>
                  </a:lnTo>
                  <a:lnTo>
                    <a:pt x="55" y="174"/>
                  </a:lnTo>
                  <a:lnTo>
                    <a:pt x="56" y="178"/>
                  </a:lnTo>
                  <a:lnTo>
                    <a:pt x="55" y="182"/>
                  </a:lnTo>
                  <a:lnTo>
                    <a:pt x="0" y="159"/>
                  </a:lnTo>
                  <a:lnTo>
                    <a:pt x="1" y="155"/>
                  </a:lnTo>
                  <a:lnTo>
                    <a:pt x="4" y="154"/>
                  </a:lnTo>
                  <a:lnTo>
                    <a:pt x="8" y="153"/>
                  </a:lnTo>
                  <a:lnTo>
                    <a:pt x="12" y="154"/>
                  </a:lnTo>
                  <a:lnTo>
                    <a:pt x="16" y="154"/>
                  </a:lnTo>
                  <a:lnTo>
                    <a:pt x="19" y="153"/>
                  </a:lnTo>
                  <a:lnTo>
                    <a:pt x="21" y="151"/>
                  </a:lnTo>
                  <a:lnTo>
                    <a:pt x="22" y="146"/>
                  </a:lnTo>
                  <a:lnTo>
                    <a:pt x="22" y="142"/>
                  </a:lnTo>
                  <a:lnTo>
                    <a:pt x="23" y="137"/>
                  </a:lnTo>
                  <a:lnTo>
                    <a:pt x="26" y="133"/>
                  </a:lnTo>
                  <a:lnTo>
                    <a:pt x="29" y="131"/>
                  </a:lnTo>
                  <a:lnTo>
                    <a:pt x="31" y="128"/>
                  </a:lnTo>
                  <a:lnTo>
                    <a:pt x="31" y="126"/>
                  </a:lnTo>
                  <a:lnTo>
                    <a:pt x="30" y="124"/>
                  </a:lnTo>
                  <a:lnTo>
                    <a:pt x="26" y="124"/>
                  </a:lnTo>
                  <a:lnTo>
                    <a:pt x="26" y="123"/>
                  </a:lnTo>
                  <a:lnTo>
                    <a:pt x="27" y="121"/>
                  </a:lnTo>
                  <a:lnTo>
                    <a:pt x="29" y="120"/>
                  </a:lnTo>
                  <a:lnTo>
                    <a:pt x="31" y="116"/>
                  </a:lnTo>
                  <a:lnTo>
                    <a:pt x="34" y="113"/>
                  </a:lnTo>
                  <a:lnTo>
                    <a:pt x="36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9" y="78"/>
                  </a:lnTo>
                  <a:lnTo>
                    <a:pt x="48" y="74"/>
                  </a:lnTo>
                  <a:lnTo>
                    <a:pt x="47" y="70"/>
                  </a:lnTo>
                  <a:lnTo>
                    <a:pt x="47" y="67"/>
                  </a:lnTo>
                  <a:lnTo>
                    <a:pt x="47" y="63"/>
                  </a:lnTo>
                  <a:lnTo>
                    <a:pt x="48" y="60"/>
                  </a:lnTo>
                  <a:lnTo>
                    <a:pt x="50" y="58"/>
                  </a:lnTo>
                  <a:lnTo>
                    <a:pt x="52" y="55"/>
                  </a:lnTo>
                  <a:lnTo>
                    <a:pt x="53" y="53"/>
                  </a:lnTo>
                  <a:lnTo>
                    <a:pt x="55" y="49"/>
                  </a:lnTo>
                  <a:lnTo>
                    <a:pt x="57" y="45"/>
                  </a:lnTo>
                  <a:lnTo>
                    <a:pt x="60" y="41"/>
                  </a:lnTo>
                  <a:lnTo>
                    <a:pt x="62" y="37"/>
                  </a:lnTo>
                  <a:lnTo>
                    <a:pt x="64" y="31"/>
                  </a:lnTo>
                  <a:lnTo>
                    <a:pt x="65" y="25"/>
                  </a:lnTo>
                  <a:lnTo>
                    <a:pt x="65" y="18"/>
                  </a:lnTo>
                  <a:lnTo>
                    <a:pt x="65" y="11"/>
                  </a:lnTo>
                  <a:lnTo>
                    <a:pt x="66" y="10"/>
                  </a:lnTo>
                  <a:lnTo>
                    <a:pt x="69" y="8"/>
                  </a:lnTo>
                  <a:lnTo>
                    <a:pt x="73" y="5"/>
                  </a:lnTo>
                  <a:lnTo>
                    <a:pt x="7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" name="Freeform 588"/>
            <p:cNvSpPr>
              <a:spLocks/>
            </p:cNvSpPr>
            <p:nvPr/>
          </p:nvSpPr>
          <p:spPr bwMode="auto">
            <a:xfrm>
              <a:off x="4600" y="2146"/>
              <a:ext cx="127" cy="136"/>
            </a:xfrm>
            <a:custGeom>
              <a:avLst/>
              <a:gdLst>
                <a:gd name="T0" fmla="*/ 62 w 127"/>
                <a:gd name="T1" fmla="*/ 0 h 136"/>
                <a:gd name="T2" fmla="*/ 126 w 127"/>
                <a:gd name="T3" fmla="*/ 26 h 136"/>
                <a:gd name="T4" fmla="*/ 123 w 127"/>
                <a:gd name="T5" fmla="*/ 135 h 136"/>
                <a:gd name="T6" fmla="*/ 0 w 127"/>
                <a:gd name="T7" fmla="*/ 83 h 136"/>
                <a:gd name="T8" fmla="*/ 62 w 127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36"/>
                <a:gd name="T17" fmla="*/ 127 w 127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36">
                  <a:moveTo>
                    <a:pt x="62" y="0"/>
                  </a:moveTo>
                  <a:lnTo>
                    <a:pt x="126" y="26"/>
                  </a:lnTo>
                  <a:lnTo>
                    <a:pt x="123" y="135"/>
                  </a:lnTo>
                  <a:lnTo>
                    <a:pt x="0" y="83"/>
                  </a:lnTo>
                  <a:lnTo>
                    <a:pt x="6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" name="Freeform 589"/>
            <p:cNvSpPr>
              <a:spLocks/>
            </p:cNvSpPr>
            <p:nvPr/>
          </p:nvSpPr>
          <p:spPr bwMode="auto">
            <a:xfrm>
              <a:off x="4609" y="2153"/>
              <a:ext cx="111" cy="119"/>
            </a:xfrm>
            <a:custGeom>
              <a:avLst/>
              <a:gdLst>
                <a:gd name="T0" fmla="*/ 55 w 111"/>
                <a:gd name="T1" fmla="*/ 0 h 119"/>
                <a:gd name="T2" fmla="*/ 0 w 111"/>
                <a:gd name="T3" fmla="*/ 74 h 119"/>
                <a:gd name="T4" fmla="*/ 108 w 111"/>
                <a:gd name="T5" fmla="*/ 118 h 119"/>
                <a:gd name="T6" fmla="*/ 110 w 111"/>
                <a:gd name="T7" fmla="*/ 22 h 119"/>
                <a:gd name="T8" fmla="*/ 55 w 111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19"/>
                <a:gd name="T17" fmla="*/ 111 w 111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19">
                  <a:moveTo>
                    <a:pt x="55" y="0"/>
                  </a:moveTo>
                  <a:lnTo>
                    <a:pt x="0" y="74"/>
                  </a:lnTo>
                  <a:lnTo>
                    <a:pt x="108" y="118"/>
                  </a:lnTo>
                  <a:lnTo>
                    <a:pt x="110" y="22"/>
                  </a:lnTo>
                  <a:lnTo>
                    <a:pt x="55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" name="Freeform 590"/>
            <p:cNvSpPr>
              <a:spLocks/>
            </p:cNvSpPr>
            <p:nvPr/>
          </p:nvSpPr>
          <p:spPr bwMode="auto">
            <a:xfrm>
              <a:off x="4343" y="2381"/>
              <a:ext cx="251" cy="155"/>
            </a:xfrm>
            <a:custGeom>
              <a:avLst/>
              <a:gdLst>
                <a:gd name="T0" fmla="*/ 133 w 251"/>
                <a:gd name="T1" fmla="*/ 91 h 155"/>
                <a:gd name="T2" fmla="*/ 69 w 251"/>
                <a:gd name="T3" fmla="*/ 59 h 155"/>
                <a:gd name="T4" fmla="*/ 87 w 251"/>
                <a:gd name="T5" fmla="*/ 80 h 155"/>
                <a:gd name="T6" fmla="*/ 80 w 251"/>
                <a:gd name="T7" fmla="*/ 79 h 155"/>
                <a:gd name="T8" fmla="*/ 51 w 251"/>
                <a:gd name="T9" fmla="*/ 91 h 155"/>
                <a:gd name="T10" fmla="*/ 84 w 251"/>
                <a:gd name="T11" fmla="*/ 116 h 155"/>
                <a:gd name="T12" fmla="*/ 40 w 251"/>
                <a:gd name="T13" fmla="*/ 115 h 155"/>
                <a:gd name="T14" fmla="*/ 35 w 251"/>
                <a:gd name="T15" fmla="*/ 97 h 155"/>
                <a:gd name="T16" fmla="*/ 62 w 251"/>
                <a:gd name="T17" fmla="*/ 62 h 155"/>
                <a:gd name="T18" fmla="*/ 49 w 251"/>
                <a:gd name="T19" fmla="*/ 58 h 155"/>
                <a:gd name="T20" fmla="*/ 15 w 251"/>
                <a:gd name="T21" fmla="*/ 73 h 155"/>
                <a:gd name="T22" fmla="*/ 10 w 251"/>
                <a:gd name="T23" fmla="*/ 122 h 155"/>
                <a:gd name="T24" fmla="*/ 47 w 251"/>
                <a:gd name="T25" fmla="*/ 148 h 155"/>
                <a:gd name="T26" fmla="*/ 79 w 251"/>
                <a:gd name="T27" fmla="*/ 129 h 155"/>
                <a:gd name="T28" fmla="*/ 86 w 251"/>
                <a:gd name="T29" fmla="*/ 107 h 155"/>
                <a:gd name="T30" fmla="*/ 55 w 251"/>
                <a:gd name="T31" fmla="*/ 95 h 155"/>
                <a:gd name="T32" fmla="*/ 90 w 251"/>
                <a:gd name="T33" fmla="*/ 114 h 155"/>
                <a:gd name="T34" fmla="*/ 105 w 251"/>
                <a:gd name="T35" fmla="*/ 102 h 155"/>
                <a:gd name="T36" fmla="*/ 92 w 251"/>
                <a:gd name="T37" fmla="*/ 99 h 155"/>
                <a:gd name="T38" fmla="*/ 90 w 251"/>
                <a:gd name="T39" fmla="*/ 114 h 155"/>
                <a:gd name="T40" fmla="*/ 189 w 251"/>
                <a:gd name="T41" fmla="*/ 76 h 155"/>
                <a:gd name="T42" fmla="*/ 172 w 251"/>
                <a:gd name="T43" fmla="*/ 76 h 155"/>
                <a:gd name="T44" fmla="*/ 165 w 251"/>
                <a:gd name="T45" fmla="*/ 114 h 155"/>
                <a:gd name="T46" fmla="*/ 199 w 251"/>
                <a:gd name="T47" fmla="*/ 148 h 155"/>
                <a:gd name="T48" fmla="*/ 238 w 251"/>
                <a:gd name="T49" fmla="*/ 126 h 155"/>
                <a:gd name="T50" fmla="*/ 229 w 251"/>
                <a:gd name="T51" fmla="*/ 68 h 155"/>
                <a:gd name="T52" fmla="*/ 193 w 251"/>
                <a:gd name="T53" fmla="*/ 65 h 155"/>
                <a:gd name="T54" fmla="*/ 200 w 251"/>
                <a:gd name="T55" fmla="*/ 88 h 155"/>
                <a:gd name="T56" fmla="*/ 214 w 251"/>
                <a:gd name="T57" fmla="*/ 102 h 155"/>
                <a:gd name="T58" fmla="*/ 197 w 251"/>
                <a:gd name="T59" fmla="*/ 111 h 155"/>
                <a:gd name="T60" fmla="*/ 187 w 251"/>
                <a:gd name="T61" fmla="*/ 7 h 155"/>
                <a:gd name="T62" fmla="*/ 188 w 251"/>
                <a:gd name="T63" fmla="*/ 24 h 155"/>
                <a:gd name="T64" fmla="*/ 217 w 251"/>
                <a:gd name="T65" fmla="*/ 54 h 155"/>
                <a:gd name="T66" fmla="*/ 250 w 251"/>
                <a:gd name="T67" fmla="*/ 109 h 155"/>
                <a:gd name="T68" fmla="*/ 216 w 251"/>
                <a:gd name="T69" fmla="*/ 153 h 155"/>
                <a:gd name="T70" fmla="*/ 168 w 251"/>
                <a:gd name="T71" fmla="*/ 134 h 155"/>
                <a:gd name="T72" fmla="*/ 161 w 251"/>
                <a:gd name="T73" fmla="*/ 83 h 155"/>
                <a:gd name="T74" fmla="*/ 186 w 251"/>
                <a:gd name="T75" fmla="*/ 51 h 155"/>
                <a:gd name="T76" fmla="*/ 138 w 251"/>
                <a:gd name="T77" fmla="*/ 102 h 155"/>
                <a:gd name="T78" fmla="*/ 135 w 251"/>
                <a:gd name="T79" fmla="*/ 116 h 155"/>
                <a:gd name="T80" fmla="*/ 119 w 251"/>
                <a:gd name="T81" fmla="*/ 123 h 155"/>
                <a:gd name="T82" fmla="*/ 80 w 251"/>
                <a:gd name="T83" fmla="*/ 137 h 155"/>
                <a:gd name="T84" fmla="*/ 38 w 251"/>
                <a:gd name="T85" fmla="*/ 154 h 155"/>
                <a:gd name="T86" fmla="*/ 1 w 251"/>
                <a:gd name="T87" fmla="*/ 115 h 155"/>
                <a:gd name="T88" fmla="*/ 17 w 251"/>
                <a:gd name="T89" fmla="*/ 63 h 155"/>
                <a:gd name="T90" fmla="*/ 53 w 251"/>
                <a:gd name="T91" fmla="*/ 53 h 155"/>
                <a:gd name="T92" fmla="*/ 81 w 251"/>
                <a:gd name="T93" fmla="*/ 31 h 155"/>
                <a:gd name="T94" fmla="*/ 71 w 251"/>
                <a:gd name="T95" fmla="*/ 23 h 155"/>
                <a:gd name="T96" fmla="*/ 67 w 251"/>
                <a:gd name="T97" fmla="*/ 9 h 155"/>
                <a:gd name="T98" fmla="*/ 84 w 251"/>
                <a:gd name="T99" fmla="*/ 11 h 155"/>
                <a:gd name="T100" fmla="*/ 101 w 251"/>
                <a:gd name="T101" fmla="*/ 16 h 155"/>
                <a:gd name="T102" fmla="*/ 181 w 251"/>
                <a:gd name="T103" fmla="*/ 2 h 155"/>
                <a:gd name="T104" fmla="*/ 193 w 251"/>
                <a:gd name="T105" fmla="*/ 0 h 155"/>
                <a:gd name="T106" fmla="*/ 210 w 251"/>
                <a:gd name="T107" fmla="*/ 9 h 155"/>
                <a:gd name="T108" fmla="*/ 202 w 251"/>
                <a:gd name="T109" fmla="*/ 19 h 155"/>
                <a:gd name="T110" fmla="*/ 197 w 251"/>
                <a:gd name="T111" fmla="*/ 5 h 1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1"/>
                <a:gd name="T169" fmla="*/ 0 h 155"/>
                <a:gd name="T170" fmla="*/ 251 w 251"/>
                <a:gd name="T171" fmla="*/ 155 h 1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1" h="155">
                  <a:moveTo>
                    <a:pt x="88" y="32"/>
                  </a:moveTo>
                  <a:lnTo>
                    <a:pt x="118" y="86"/>
                  </a:lnTo>
                  <a:lnTo>
                    <a:pt x="122" y="85"/>
                  </a:lnTo>
                  <a:lnTo>
                    <a:pt x="126" y="85"/>
                  </a:lnTo>
                  <a:lnTo>
                    <a:pt x="129" y="87"/>
                  </a:lnTo>
                  <a:lnTo>
                    <a:pt x="133" y="91"/>
                  </a:lnTo>
                  <a:lnTo>
                    <a:pt x="184" y="32"/>
                  </a:lnTo>
                  <a:lnTo>
                    <a:pt x="88" y="32"/>
                  </a:lnTo>
                  <a:lnTo>
                    <a:pt x="90" y="90"/>
                  </a:lnTo>
                  <a:lnTo>
                    <a:pt x="112" y="88"/>
                  </a:lnTo>
                  <a:lnTo>
                    <a:pt x="85" y="36"/>
                  </a:lnTo>
                  <a:lnTo>
                    <a:pt x="69" y="59"/>
                  </a:lnTo>
                  <a:lnTo>
                    <a:pt x="73" y="62"/>
                  </a:lnTo>
                  <a:lnTo>
                    <a:pt x="77" y="65"/>
                  </a:lnTo>
                  <a:lnTo>
                    <a:pt x="80" y="68"/>
                  </a:lnTo>
                  <a:lnTo>
                    <a:pt x="82" y="72"/>
                  </a:lnTo>
                  <a:lnTo>
                    <a:pt x="85" y="76"/>
                  </a:lnTo>
                  <a:lnTo>
                    <a:pt x="87" y="80"/>
                  </a:lnTo>
                  <a:lnTo>
                    <a:pt x="89" y="85"/>
                  </a:lnTo>
                  <a:lnTo>
                    <a:pt x="90" y="90"/>
                  </a:lnTo>
                  <a:lnTo>
                    <a:pt x="85" y="91"/>
                  </a:lnTo>
                  <a:lnTo>
                    <a:pt x="84" y="87"/>
                  </a:lnTo>
                  <a:lnTo>
                    <a:pt x="82" y="83"/>
                  </a:lnTo>
                  <a:lnTo>
                    <a:pt x="80" y="79"/>
                  </a:lnTo>
                  <a:lnTo>
                    <a:pt x="78" y="75"/>
                  </a:lnTo>
                  <a:lnTo>
                    <a:pt x="76" y="72"/>
                  </a:lnTo>
                  <a:lnTo>
                    <a:pt x="73" y="69"/>
                  </a:lnTo>
                  <a:lnTo>
                    <a:pt x="70" y="66"/>
                  </a:lnTo>
                  <a:lnTo>
                    <a:pt x="66" y="65"/>
                  </a:lnTo>
                  <a:lnTo>
                    <a:pt x="51" y="91"/>
                  </a:lnTo>
                  <a:lnTo>
                    <a:pt x="52" y="91"/>
                  </a:lnTo>
                  <a:lnTo>
                    <a:pt x="53" y="91"/>
                  </a:lnTo>
                  <a:lnTo>
                    <a:pt x="53" y="92"/>
                  </a:lnTo>
                  <a:lnTo>
                    <a:pt x="85" y="91"/>
                  </a:lnTo>
                  <a:lnTo>
                    <a:pt x="84" y="116"/>
                  </a:lnTo>
                  <a:lnTo>
                    <a:pt x="54" y="112"/>
                  </a:lnTo>
                  <a:lnTo>
                    <a:pt x="51" y="115"/>
                  </a:lnTo>
                  <a:lnTo>
                    <a:pt x="48" y="116"/>
                  </a:lnTo>
                  <a:lnTo>
                    <a:pt x="45" y="116"/>
                  </a:lnTo>
                  <a:lnTo>
                    <a:pt x="42" y="116"/>
                  </a:lnTo>
                  <a:lnTo>
                    <a:pt x="40" y="115"/>
                  </a:lnTo>
                  <a:lnTo>
                    <a:pt x="38" y="113"/>
                  </a:lnTo>
                  <a:lnTo>
                    <a:pt x="35" y="110"/>
                  </a:lnTo>
                  <a:lnTo>
                    <a:pt x="34" y="107"/>
                  </a:lnTo>
                  <a:lnTo>
                    <a:pt x="34" y="104"/>
                  </a:lnTo>
                  <a:lnTo>
                    <a:pt x="34" y="100"/>
                  </a:lnTo>
                  <a:lnTo>
                    <a:pt x="35" y="97"/>
                  </a:lnTo>
                  <a:lnTo>
                    <a:pt x="36" y="95"/>
                  </a:lnTo>
                  <a:lnTo>
                    <a:pt x="39" y="92"/>
                  </a:lnTo>
                  <a:lnTo>
                    <a:pt x="41" y="91"/>
                  </a:lnTo>
                  <a:lnTo>
                    <a:pt x="44" y="89"/>
                  </a:lnTo>
                  <a:lnTo>
                    <a:pt x="47" y="89"/>
                  </a:lnTo>
                  <a:lnTo>
                    <a:pt x="62" y="62"/>
                  </a:lnTo>
                  <a:lnTo>
                    <a:pt x="59" y="61"/>
                  </a:lnTo>
                  <a:lnTo>
                    <a:pt x="57" y="60"/>
                  </a:lnTo>
                  <a:lnTo>
                    <a:pt x="55" y="59"/>
                  </a:lnTo>
                  <a:lnTo>
                    <a:pt x="53" y="58"/>
                  </a:lnTo>
                  <a:lnTo>
                    <a:pt x="51" y="58"/>
                  </a:lnTo>
                  <a:lnTo>
                    <a:pt x="49" y="58"/>
                  </a:lnTo>
                  <a:lnTo>
                    <a:pt x="46" y="58"/>
                  </a:lnTo>
                  <a:lnTo>
                    <a:pt x="43" y="58"/>
                  </a:lnTo>
                  <a:lnTo>
                    <a:pt x="35" y="60"/>
                  </a:lnTo>
                  <a:lnTo>
                    <a:pt x="27" y="62"/>
                  </a:lnTo>
                  <a:lnTo>
                    <a:pt x="21" y="67"/>
                  </a:lnTo>
                  <a:lnTo>
                    <a:pt x="15" y="73"/>
                  </a:lnTo>
                  <a:lnTo>
                    <a:pt x="11" y="80"/>
                  </a:lnTo>
                  <a:lnTo>
                    <a:pt x="8" y="88"/>
                  </a:lnTo>
                  <a:lnTo>
                    <a:pt x="6" y="96"/>
                  </a:lnTo>
                  <a:lnTo>
                    <a:pt x="5" y="104"/>
                  </a:lnTo>
                  <a:lnTo>
                    <a:pt x="7" y="114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19" y="136"/>
                  </a:lnTo>
                  <a:lnTo>
                    <a:pt x="25" y="141"/>
                  </a:lnTo>
                  <a:lnTo>
                    <a:pt x="32" y="145"/>
                  </a:lnTo>
                  <a:lnTo>
                    <a:pt x="39" y="147"/>
                  </a:lnTo>
                  <a:lnTo>
                    <a:pt x="47" y="148"/>
                  </a:lnTo>
                  <a:lnTo>
                    <a:pt x="54" y="146"/>
                  </a:lnTo>
                  <a:lnTo>
                    <a:pt x="60" y="145"/>
                  </a:lnTo>
                  <a:lnTo>
                    <a:pt x="65" y="142"/>
                  </a:lnTo>
                  <a:lnTo>
                    <a:pt x="70" y="138"/>
                  </a:lnTo>
                  <a:lnTo>
                    <a:pt x="75" y="134"/>
                  </a:lnTo>
                  <a:lnTo>
                    <a:pt x="79" y="129"/>
                  </a:lnTo>
                  <a:lnTo>
                    <a:pt x="82" y="123"/>
                  </a:lnTo>
                  <a:lnTo>
                    <a:pt x="84" y="116"/>
                  </a:lnTo>
                  <a:lnTo>
                    <a:pt x="85" y="113"/>
                  </a:lnTo>
                  <a:lnTo>
                    <a:pt x="85" y="111"/>
                  </a:lnTo>
                  <a:lnTo>
                    <a:pt x="86" y="109"/>
                  </a:lnTo>
                  <a:lnTo>
                    <a:pt x="86" y="107"/>
                  </a:lnTo>
                  <a:lnTo>
                    <a:pt x="86" y="104"/>
                  </a:lnTo>
                  <a:lnTo>
                    <a:pt x="86" y="102"/>
                  </a:lnTo>
                  <a:lnTo>
                    <a:pt x="86" y="99"/>
                  </a:lnTo>
                  <a:lnTo>
                    <a:pt x="86" y="96"/>
                  </a:lnTo>
                  <a:lnTo>
                    <a:pt x="85" y="94"/>
                  </a:lnTo>
                  <a:lnTo>
                    <a:pt x="55" y="95"/>
                  </a:lnTo>
                  <a:lnTo>
                    <a:pt x="58" y="98"/>
                  </a:lnTo>
                  <a:lnTo>
                    <a:pt x="58" y="102"/>
                  </a:lnTo>
                  <a:lnTo>
                    <a:pt x="58" y="106"/>
                  </a:lnTo>
                  <a:lnTo>
                    <a:pt x="56" y="110"/>
                  </a:lnTo>
                  <a:lnTo>
                    <a:pt x="85" y="113"/>
                  </a:lnTo>
                  <a:lnTo>
                    <a:pt x="90" y="114"/>
                  </a:lnTo>
                  <a:lnTo>
                    <a:pt x="108" y="115"/>
                  </a:lnTo>
                  <a:lnTo>
                    <a:pt x="107" y="114"/>
                  </a:lnTo>
                  <a:lnTo>
                    <a:pt x="105" y="111"/>
                  </a:lnTo>
                  <a:lnTo>
                    <a:pt x="105" y="108"/>
                  </a:lnTo>
                  <a:lnTo>
                    <a:pt x="105" y="106"/>
                  </a:lnTo>
                  <a:lnTo>
                    <a:pt x="105" y="102"/>
                  </a:lnTo>
                  <a:lnTo>
                    <a:pt x="105" y="99"/>
                  </a:lnTo>
                  <a:lnTo>
                    <a:pt x="106" y="96"/>
                  </a:lnTo>
                  <a:lnTo>
                    <a:pt x="108" y="92"/>
                  </a:lnTo>
                  <a:lnTo>
                    <a:pt x="92" y="93"/>
                  </a:lnTo>
                  <a:lnTo>
                    <a:pt x="92" y="96"/>
                  </a:lnTo>
                  <a:lnTo>
                    <a:pt x="92" y="99"/>
                  </a:lnTo>
                  <a:lnTo>
                    <a:pt x="92" y="102"/>
                  </a:lnTo>
                  <a:lnTo>
                    <a:pt x="92" y="104"/>
                  </a:lnTo>
                  <a:lnTo>
                    <a:pt x="92" y="106"/>
                  </a:lnTo>
                  <a:lnTo>
                    <a:pt x="92" y="108"/>
                  </a:lnTo>
                  <a:lnTo>
                    <a:pt x="91" y="111"/>
                  </a:lnTo>
                  <a:lnTo>
                    <a:pt x="90" y="114"/>
                  </a:lnTo>
                  <a:lnTo>
                    <a:pt x="197" y="95"/>
                  </a:lnTo>
                  <a:lnTo>
                    <a:pt x="195" y="92"/>
                  </a:lnTo>
                  <a:lnTo>
                    <a:pt x="193" y="88"/>
                  </a:lnTo>
                  <a:lnTo>
                    <a:pt x="192" y="84"/>
                  </a:lnTo>
                  <a:lnTo>
                    <a:pt x="191" y="80"/>
                  </a:lnTo>
                  <a:lnTo>
                    <a:pt x="189" y="76"/>
                  </a:lnTo>
                  <a:lnTo>
                    <a:pt x="189" y="72"/>
                  </a:lnTo>
                  <a:lnTo>
                    <a:pt x="188" y="67"/>
                  </a:lnTo>
                  <a:lnTo>
                    <a:pt x="187" y="62"/>
                  </a:lnTo>
                  <a:lnTo>
                    <a:pt x="181" y="65"/>
                  </a:lnTo>
                  <a:lnTo>
                    <a:pt x="176" y="70"/>
                  </a:lnTo>
                  <a:lnTo>
                    <a:pt x="172" y="76"/>
                  </a:lnTo>
                  <a:lnTo>
                    <a:pt x="168" y="81"/>
                  </a:lnTo>
                  <a:lnTo>
                    <a:pt x="166" y="87"/>
                  </a:lnTo>
                  <a:lnTo>
                    <a:pt x="164" y="93"/>
                  </a:lnTo>
                  <a:lnTo>
                    <a:pt x="163" y="99"/>
                  </a:lnTo>
                  <a:lnTo>
                    <a:pt x="164" y="105"/>
                  </a:lnTo>
                  <a:lnTo>
                    <a:pt x="165" y="114"/>
                  </a:lnTo>
                  <a:lnTo>
                    <a:pt x="168" y="123"/>
                  </a:lnTo>
                  <a:lnTo>
                    <a:pt x="172" y="130"/>
                  </a:lnTo>
                  <a:lnTo>
                    <a:pt x="177" y="137"/>
                  </a:lnTo>
                  <a:lnTo>
                    <a:pt x="184" y="142"/>
                  </a:lnTo>
                  <a:lnTo>
                    <a:pt x="191" y="145"/>
                  </a:lnTo>
                  <a:lnTo>
                    <a:pt x="199" y="148"/>
                  </a:lnTo>
                  <a:lnTo>
                    <a:pt x="207" y="148"/>
                  </a:lnTo>
                  <a:lnTo>
                    <a:pt x="214" y="146"/>
                  </a:lnTo>
                  <a:lnTo>
                    <a:pt x="222" y="144"/>
                  </a:lnTo>
                  <a:lnTo>
                    <a:pt x="228" y="139"/>
                  </a:lnTo>
                  <a:lnTo>
                    <a:pt x="234" y="133"/>
                  </a:lnTo>
                  <a:lnTo>
                    <a:pt x="238" y="126"/>
                  </a:lnTo>
                  <a:lnTo>
                    <a:pt x="242" y="118"/>
                  </a:lnTo>
                  <a:lnTo>
                    <a:pt x="244" y="110"/>
                  </a:lnTo>
                  <a:lnTo>
                    <a:pt x="244" y="100"/>
                  </a:lnTo>
                  <a:lnTo>
                    <a:pt x="241" y="87"/>
                  </a:lnTo>
                  <a:lnTo>
                    <a:pt x="235" y="76"/>
                  </a:lnTo>
                  <a:lnTo>
                    <a:pt x="229" y="68"/>
                  </a:lnTo>
                  <a:lnTo>
                    <a:pt x="221" y="63"/>
                  </a:lnTo>
                  <a:lnTo>
                    <a:pt x="213" y="60"/>
                  </a:lnTo>
                  <a:lnTo>
                    <a:pt x="205" y="58"/>
                  </a:lnTo>
                  <a:lnTo>
                    <a:pt x="197" y="59"/>
                  </a:lnTo>
                  <a:lnTo>
                    <a:pt x="192" y="60"/>
                  </a:lnTo>
                  <a:lnTo>
                    <a:pt x="193" y="65"/>
                  </a:lnTo>
                  <a:lnTo>
                    <a:pt x="193" y="69"/>
                  </a:lnTo>
                  <a:lnTo>
                    <a:pt x="195" y="73"/>
                  </a:lnTo>
                  <a:lnTo>
                    <a:pt x="196" y="77"/>
                  </a:lnTo>
                  <a:lnTo>
                    <a:pt x="197" y="80"/>
                  </a:lnTo>
                  <a:lnTo>
                    <a:pt x="198" y="84"/>
                  </a:lnTo>
                  <a:lnTo>
                    <a:pt x="200" y="88"/>
                  </a:lnTo>
                  <a:lnTo>
                    <a:pt x="202" y="92"/>
                  </a:lnTo>
                  <a:lnTo>
                    <a:pt x="205" y="92"/>
                  </a:lnTo>
                  <a:lnTo>
                    <a:pt x="208" y="93"/>
                  </a:lnTo>
                  <a:lnTo>
                    <a:pt x="211" y="95"/>
                  </a:lnTo>
                  <a:lnTo>
                    <a:pt x="212" y="97"/>
                  </a:lnTo>
                  <a:lnTo>
                    <a:pt x="214" y="102"/>
                  </a:lnTo>
                  <a:lnTo>
                    <a:pt x="214" y="106"/>
                  </a:lnTo>
                  <a:lnTo>
                    <a:pt x="212" y="110"/>
                  </a:lnTo>
                  <a:lnTo>
                    <a:pt x="210" y="113"/>
                  </a:lnTo>
                  <a:lnTo>
                    <a:pt x="205" y="115"/>
                  </a:lnTo>
                  <a:lnTo>
                    <a:pt x="201" y="114"/>
                  </a:lnTo>
                  <a:lnTo>
                    <a:pt x="197" y="111"/>
                  </a:lnTo>
                  <a:lnTo>
                    <a:pt x="195" y="108"/>
                  </a:lnTo>
                  <a:lnTo>
                    <a:pt x="193" y="104"/>
                  </a:lnTo>
                  <a:lnTo>
                    <a:pt x="193" y="101"/>
                  </a:lnTo>
                  <a:lnTo>
                    <a:pt x="195" y="97"/>
                  </a:lnTo>
                  <a:lnTo>
                    <a:pt x="197" y="95"/>
                  </a:lnTo>
                  <a:lnTo>
                    <a:pt x="187" y="7"/>
                  </a:lnTo>
                  <a:lnTo>
                    <a:pt x="187" y="11"/>
                  </a:lnTo>
                  <a:lnTo>
                    <a:pt x="187" y="15"/>
                  </a:lnTo>
                  <a:lnTo>
                    <a:pt x="187" y="18"/>
                  </a:lnTo>
                  <a:lnTo>
                    <a:pt x="187" y="21"/>
                  </a:lnTo>
                  <a:lnTo>
                    <a:pt x="188" y="23"/>
                  </a:lnTo>
                  <a:lnTo>
                    <a:pt x="188" y="24"/>
                  </a:lnTo>
                  <a:lnTo>
                    <a:pt x="188" y="26"/>
                  </a:lnTo>
                  <a:lnTo>
                    <a:pt x="188" y="27"/>
                  </a:lnTo>
                  <a:lnTo>
                    <a:pt x="191" y="54"/>
                  </a:lnTo>
                  <a:lnTo>
                    <a:pt x="199" y="52"/>
                  </a:lnTo>
                  <a:lnTo>
                    <a:pt x="208" y="52"/>
                  </a:lnTo>
                  <a:lnTo>
                    <a:pt x="217" y="54"/>
                  </a:lnTo>
                  <a:lnTo>
                    <a:pt x="227" y="58"/>
                  </a:lnTo>
                  <a:lnTo>
                    <a:pt x="235" y="65"/>
                  </a:lnTo>
                  <a:lnTo>
                    <a:pt x="242" y="74"/>
                  </a:lnTo>
                  <a:lnTo>
                    <a:pt x="248" y="85"/>
                  </a:lnTo>
                  <a:lnTo>
                    <a:pt x="250" y="99"/>
                  </a:lnTo>
                  <a:lnTo>
                    <a:pt x="250" y="109"/>
                  </a:lnTo>
                  <a:lnTo>
                    <a:pt x="248" y="119"/>
                  </a:lnTo>
                  <a:lnTo>
                    <a:pt x="244" y="129"/>
                  </a:lnTo>
                  <a:lnTo>
                    <a:pt x="239" y="137"/>
                  </a:lnTo>
                  <a:lnTo>
                    <a:pt x="233" y="144"/>
                  </a:lnTo>
                  <a:lnTo>
                    <a:pt x="225" y="149"/>
                  </a:lnTo>
                  <a:lnTo>
                    <a:pt x="216" y="153"/>
                  </a:lnTo>
                  <a:lnTo>
                    <a:pt x="207" y="154"/>
                  </a:lnTo>
                  <a:lnTo>
                    <a:pt x="197" y="154"/>
                  </a:lnTo>
                  <a:lnTo>
                    <a:pt x="189" y="152"/>
                  </a:lnTo>
                  <a:lnTo>
                    <a:pt x="181" y="148"/>
                  </a:lnTo>
                  <a:lnTo>
                    <a:pt x="174" y="141"/>
                  </a:lnTo>
                  <a:lnTo>
                    <a:pt x="168" y="134"/>
                  </a:lnTo>
                  <a:lnTo>
                    <a:pt x="163" y="125"/>
                  </a:lnTo>
                  <a:lnTo>
                    <a:pt x="160" y="115"/>
                  </a:lnTo>
                  <a:lnTo>
                    <a:pt x="158" y="105"/>
                  </a:lnTo>
                  <a:lnTo>
                    <a:pt x="158" y="98"/>
                  </a:lnTo>
                  <a:lnTo>
                    <a:pt x="159" y="91"/>
                  </a:lnTo>
                  <a:lnTo>
                    <a:pt x="161" y="83"/>
                  </a:lnTo>
                  <a:lnTo>
                    <a:pt x="165" y="76"/>
                  </a:lnTo>
                  <a:lnTo>
                    <a:pt x="169" y="69"/>
                  </a:lnTo>
                  <a:lnTo>
                    <a:pt x="174" y="64"/>
                  </a:lnTo>
                  <a:lnTo>
                    <a:pt x="180" y="59"/>
                  </a:lnTo>
                  <a:lnTo>
                    <a:pt x="186" y="56"/>
                  </a:lnTo>
                  <a:lnTo>
                    <a:pt x="186" y="51"/>
                  </a:lnTo>
                  <a:lnTo>
                    <a:pt x="185" y="47"/>
                  </a:lnTo>
                  <a:lnTo>
                    <a:pt x="185" y="43"/>
                  </a:lnTo>
                  <a:lnTo>
                    <a:pt x="184" y="40"/>
                  </a:lnTo>
                  <a:lnTo>
                    <a:pt x="137" y="96"/>
                  </a:lnTo>
                  <a:lnTo>
                    <a:pt x="138" y="99"/>
                  </a:lnTo>
                  <a:lnTo>
                    <a:pt x="138" y="102"/>
                  </a:lnTo>
                  <a:lnTo>
                    <a:pt x="138" y="105"/>
                  </a:lnTo>
                  <a:lnTo>
                    <a:pt x="138" y="108"/>
                  </a:lnTo>
                  <a:lnTo>
                    <a:pt x="137" y="111"/>
                  </a:lnTo>
                  <a:lnTo>
                    <a:pt x="137" y="113"/>
                  </a:lnTo>
                  <a:lnTo>
                    <a:pt x="136" y="115"/>
                  </a:lnTo>
                  <a:lnTo>
                    <a:pt x="135" y="116"/>
                  </a:lnTo>
                  <a:lnTo>
                    <a:pt x="133" y="118"/>
                  </a:lnTo>
                  <a:lnTo>
                    <a:pt x="131" y="119"/>
                  </a:lnTo>
                  <a:lnTo>
                    <a:pt x="128" y="121"/>
                  </a:lnTo>
                  <a:lnTo>
                    <a:pt x="126" y="122"/>
                  </a:lnTo>
                  <a:lnTo>
                    <a:pt x="122" y="123"/>
                  </a:lnTo>
                  <a:lnTo>
                    <a:pt x="119" y="123"/>
                  </a:lnTo>
                  <a:lnTo>
                    <a:pt x="115" y="122"/>
                  </a:lnTo>
                  <a:lnTo>
                    <a:pt x="111" y="120"/>
                  </a:lnTo>
                  <a:lnTo>
                    <a:pt x="89" y="117"/>
                  </a:lnTo>
                  <a:lnTo>
                    <a:pt x="87" y="125"/>
                  </a:lnTo>
                  <a:lnTo>
                    <a:pt x="84" y="131"/>
                  </a:lnTo>
                  <a:lnTo>
                    <a:pt x="80" y="137"/>
                  </a:lnTo>
                  <a:lnTo>
                    <a:pt x="75" y="142"/>
                  </a:lnTo>
                  <a:lnTo>
                    <a:pt x="69" y="147"/>
                  </a:lnTo>
                  <a:lnTo>
                    <a:pt x="62" y="150"/>
                  </a:lnTo>
                  <a:lnTo>
                    <a:pt x="55" y="153"/>
                  </a:lnTo>
                  <a:lnTo>
                    <a:pt x="47" y="154"/>
                  </a:lnTo>
                  <a:lnTo>
                    <a:pt x="38" y="154"/>
                  </a:lnTo>
                  <a:lnTo>
                    <a:pt x="30" y="152"/>
                  </a:lnTo>
                  <a:lnTo>
                    <a:pt x="21" y="147"/>
                  </a:lnTo>
                  <a:lnTo>
                    <a:pt x="15" y="141"/>
                  </a:lnTo>
                  <a:lnTo>
                    <a:pt x="9" y="134"/>
                  </a:lnTo>
                  <a:lnTo>
                    <a:pt x="4" y="125"/>
                  </a:lnTo>
                  <a:lnTo>
                    <a:pt x="1" y="115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2" y="86"/>
                  </a:lnTo>
                  <a:lnTo>
                    <a:pt x="6" y="77"/>
                  </a:lnTo>
                  <a:lnTo>
                    <a:pt x="11" y="70"/>
                  </a:lnTo>
                  <a:lnTo>
                    <a:pt x="17" y="63"/>
                  </a:lnTo>
                  <a:lnTo>
                    <a:pt x="25" y="58"/>
                  </a:lnTo>
                  <a:lnTo>
                    <a:pt x="34" y="54"/>
                  </a:lnTo>
                  <a:lnTo>
                    <a:pt x="43" y="52"/>
                  </a:lnTo>
                  <a:lnTo>
                    <a:pt x="46" y="52"/>
                  </a:lnTo>
                  <a:lnTo>
                    <a:pt x="50" y="52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8" y="54"/>
                  </a:lnTo>
                  <a:lnTo>
                    <a:pt x="61" y="54"/>
                  </a:lnTo>
                  <a:lnTo>
                    <a:pt x="63" y="56"/>
                  </a:lnTo>
                  <a:lnTo>
                    <a:pt x="66" y="57"/>
                  </a:lnTo>
                  <a:lnTo>
                    <a:pt x="81" y="31"/>
                  </a:lnTo>
                  <a:lnTo>
                    <a:pt x="81" y="27"/>
                  </a:lnTo>
                  <a:lnTo>
                    <a:pt x="80" y="25"/>
                  </a:lnTo>
                  <a:lnTo>
                    <a:pt x="79" y="24"/>
                  </a:lnTo>
                  <a:lnTo>
                    <a:pt x="77" y="23"/>
                  </a:lnTo>
                  <a:lnTo>
                    <a:pt x="74" y="23"/>
                  </a:lnTo>
                  <a:lnTo>
                    <a:pt x="71" y="23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2" y="21"/>
                  </a:lnTo>
                  <a:lnTo>
                    <a:pt x="61" y="17"/>
                  </a:lnTo>
                  <a:lnTo>
                    <a:pt x="63" y="13"/>
                  </a:lnTo>
                  <a:lnTo>
                    <a:pt x="67" y="9"/>
                  </a:lnTo>
                  <a:lnTo>
                    <a:pt x="69" y="9"/>
                  </a:lnTo>
                  <a:lnTo>
                    <a:pt x="72" y="9"/>
                  </a:lnTo>
                  <a:lnTo>
                    <a:pt x="76" y="10"/>
                  </a:lnTo>
                  <a:lnTo>
                    <a:pt x="78" y="11"/>
                  </a:lnTo>
                  <a:lnTo>
                    <a:pt x="81" y="11"/>
                  </a:lnTo>
                  <a:lnTo>
                    <a:pt x="84" y="11"/>
                  </a:lnTo>
                  <a:lnTo>
                    <a:pt x="89" y="11"/>
                  </a:lnTo>
                  <a:lnTo>
                    <a:pt x="93" y="12"/>
                  </a:lnTo>
                  <a:lnTo>
                    <a:pt x="97" y="12"/>
                  </a:lnTo>
                  <a:lnTo>
                    <a:pt x="101" y="13"/>
                  </a:lnTo>
                  <a:lnTo>
                    <a:pt x="102" y="14"/>
                  </a:lnTo>
                  <a:lnTo>
                    <a:pt x="101" y="16"/>
                  </a:lnTo>
                  <a:lnTo>
                    <a:pt x="95" y="20"/>
                  </a:lnTo>
                  <a:lnTo>
                    <a:pt x="90" y="22"/>
                  </a:lnTo>
                  <a:lnTo>
                    <a:pt x="88" y="23"/>
                  </a:lnTo>
                  <a:lnTo>
                    <a:pt x="88" y="28"/>
                  </a:lnTo>
                  <a:lnTo>
                    <a:pt x="183" y="28"/>
                  </a:lnTo>
                  <a:lnTo>
                    <a:pt x="181" y="2"/>
                  </a:lnTo>
                  <a:lnTo>
                    <a:pt x="183" y="1"/>
                  </a:lnTo>
                  <a:lnTo>
                    <a:pt x="184" y="1"/>
                  </a:lnTo>
                  <a:lnTo>
                    <a:pt x="185" y="1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3" y="0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03" y="1"/>
                  </a:lnTo>
                  <a:lnTo>
                    <a:pt x="207" y="3"/>
                  </a:lnTo>
                  <a:lnTo>
                    <a:pt x="209" y="5"/>
                  </a:lnTo>
                  <a:lnTo>
                    <a:pt x="210" y="9"/>
                  </a:lnTo>
                  <a:lnTo>
                    <a:pt x="208" y="18"/>
                  </a:lnTo>
                  <a:lnTo>
                    <a:pt x="204" y="22"/>
                  </a:lnTo>
                  <a:lnTo>
                    <a:pt x="199" y="23"/>
                  </a:lnTo>
                  <a:lnTo>
                    <a:pt x="197" y="22"/>
                  </a:lnTo>
                  <a:lnTo>
                    <a:pt x="198" y="20"/>
                  </a:lnTo>
                  <a:lnTo>
                    <a:pt x="202" y="19"/>
                  </a:lnTo>
                  <a:lnTo>
                    <a:pt x="204" y="18"/>
                  </a:lnTo>
                  <a:lnTo>
                    <a:pt x="206" y="14"/>
                  </a:lnTo>
                  <a:lnTo>
                    <a:pt x="204" y="9"/>
                  </a:lnTo>
                  <a:lnTo>
                    <a:pt x="203" y="7"/>
                  </a:lnTo>
                  <a:lnTo>
                    <a:pt x="200" y="5"/>
                  </a:lnTo>
                  <a:lnTo>
                    <a:pt x="197" y="5"/>
                  </a:lnTo>
                  <a:lnTo>
                    <a:pt x="194" y="5"/>
                  </a:lnTo>
                  <a:lnTo>
                    <a:pt x="191" y="6"/>
                  </a:lnTo>
                  <a:lnTo>
                    <a:pt x="188" y="7"/>
                  </a:lnTo>
                  <a:lnTo>
                    <a:pt x="187" y="7"/>
                  </a:lnTo>
                  <a:lnTo>
                    <a:pt x="88" y="32"/>
                  </a:lnTo>
                </a:path>
              </a:pathLst>
            </a:custGeom>
            <a:solidFill>
              <a:srgbClr val="9933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" name="Freeform 591"/>
            <p:cNvSpPr>
              <a:spLocks/>
            </p:cNvSpPr>
            <p:nvPr/>
          </p:nvSpPr>
          <p:spPr bwMode="auto">
            <a:xfrm>
              <a:off x="4431" y="2413"/>
              <a:ext cx="97" cy="60"/>
            </a:xfrm>
            <a:custGeom>
              <a:avLst/>
              <a:gdLst>
                <a:gd name="T0" fmla="*/ 0 w 97"/>
                <a:gd name="T1" fmla="*/ 0 h 60"/>
                <a:gd name="T2" fmla="*/ 30 w 97"/>
                <a:gd name="T3" fmla="*/ 54 h 60"/>
                <a:gd name="T4" fmla="*/ 30 w 97"/>
                <a:gd name="T5" fmla="*/ 54 h 60"/>
                <a:gd name="T6" fmla="*/ 34 w 97"/>
                <a:gd name="T7" fmla="*/ 53 h 60"/>
                <a:gd name="T8" fmla="*/ 38 w 97"/>
                <a:gd name="T9" fmla="*/ 53 h 60"/>
                <a:gd name="T10" fmla="*/ 41 w 97"/>
                <a:gd name="T11" fmla="*/ 55 h 60"/>
                <a:gd name="T12" fmla="*/ 45 w 97"/>
                <a:gd name="T13" fmla="*/ 59 h 60"/>
                <a:gd name="T14" fmla="*/ 96 w 97"/>
                <a:gd name="T15" fmla="*/ 0 h 60"/>
                <a:gd name="T16" fmla="*/ 0 w 97"/>
                <a:gd name="T17" fmla="*/ 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60"/>
                <a:gd name="T29" fmla="*/ 97 w 97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60">
                  <a:moveTo>
                    <a:pt x="0" y="0"/>
                  </a:moveTo>
                  <a:lnTo>
                    <a:pt x="30" y="54"/>
                  </a:lnTo>
                  <a:lnTo>
                    <a:pt x="34" y="53"/>
                  </a:lnTo>
                  <a:lnTo>
                    <a:pt x="38" y="53"/>
                  </a:lnTo>
                  <a:lnTo>
                    <a:pt x="41" y="55"/>
                  </a:lnTo>
                  <a:lnTo>
                    <a:pt x="45" y="59"/>
                  </a:ln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7" name="Freeform 592"/>
            <p:cNvSpPr>
              <a:spLocks/>
            </p:cNvSpPr>
            <p:nvPr/>
          </p:nvSpPr>
          <p:spPr bwMode="auto">
            <a:xfrm>
              <a:off x="4412" y="2417"/>
              <a:ext cx="44" cy="55"/>
            </a:xfrm>
            <a:custGeom>
              <a:avLst/>
              <a:gdLst>
                <a:gd name="T0" fmla="*/ 21 w 44"/>
                <a:gd name="T1" fmla="*/ 54 h 55"/>
                <a:gd name="T2" fmla="*/ 43 w 44"/>
                <a:gd name="T3" fmla="*/ 52 h 55"/>
                <a:gd name="T4" fmla="*/ 16 w 44"/>
                <a:gd name="T5" fmla="*/ 0 h 55"/>
                <a:gd name="T6" fmla="*/ 0 w 44"/>
                <a:gd name="T7" fmla="*/ 23 h 55"/>
                <a:gd name="T8" fmla="*/ 0 w 44"/>
                <a:gd name="T9" fmla="*/ 23 h 55"/>
                <a:gd name="T10" fmla="*/ 4 w 44"/>
                <a:gd name="T11" fmla="*/ 26 h 55"/>
                <a:gd name="T12" fmla="*/ 8 w 44"/>
                <a:gd name="T13" fmla="*/ 29 h 55"/>
                <a:gd name="T14" fmla="*/ 11 w 44"/>
                <a:gd name="T15" fmla="*/ 32 h 55"/>
                <a:gd name="T16" fmla="*/ 13 w 44"/>
                <a:gd name="T17" fmla="*/ 36 h 55"/>
                <a:gd name="T18" fmla="*/ 16 w 44"/>
                <a:gd name="T19" fmla="*/ 40 h 55"/>
                <a:gd name="T20" fmla="*/ 18 w 44"/>
                <a:gd name="T21" fmla="*/ 44 h 55"/>
                <a:gd name="T22" fmla="*/ 20 w 44"/>
                <a:gd name="T23" fmla="*/ 49 h 55"/>
                <a:gd name="T24" fmla="*/ 21 w 44"/>
                <a:gd name="T25" fmla="*/ 54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55"/>
                <a:gd name="T41" fmla="*/ 44 w 44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55">
                  <a:moveTo>
                    <a:pt x="21" y="54"/>
                  </a:moveTo>
                  <a:lnTo>
                    <a:pt x="43" y="52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4" y="26"/>
                  </a:lnTo>
                  <a:lnTo>
                    <a:pt x="8" y="29"/>
                  </a:lnTo>
                  <a:lnTo>
                    <a:pt x="11" y="32"/>
                  </a:lnTo>
                  <a:lnTo>
                    <a:pt x="13" y="36"/>
                  </a:lnTo>
                  <a:lnTo>
                    <a:pt x="16" y="40"/>
                  </a:lnTo>
                  <a:lnTo>
                    <a:pt x="18" y="44"/>
                  </a:lnTo>
                  <a:lnTo>
                    <a:pt x="20" y="49"/>
                  </a:lnTo>
                  <a:lnTo>
                    <a:pt x="21" y="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" name="Freeform 593"/>
            <p:cNvSpPr>
              <a:spLocks/>
            </p:cNvSpPr>
            <p:nvPr/>
          </p:nvSpPr>
          <p:spPr bwMode="auto">
            <a:xfrm>
              <a:off x="4394" y="2446"/>
              <a:ext cx="35" cy="28"/>
            </a:xfrm>
            <a:custGeom>
              <a:avLst/>
              <a:gdLst>
                <a:gd name="T0" fmla="*/ 34 w 35"/>
                <a:gd name="T1" fmla="*/ 26 h 28"/>
                <a:gd name="T2" fmla="*/ 34 w 35"/>
                <a:gd name="T3" fmla="*/ 26 h 28"/>
                <a:gd name="T4" fmla="*/ 33 w 35"/>
                <a:gd name="T5" fmla="*/ 22 h 28"/>
                <a:gd name="T6" fmla="*/ 31 w 35"/>
                <a:gd name="T7" fmla="*/ 18 h 28"/>
                <a:gd name="T8" fmla="*/ 29 w 35"/>
                <a:gd name="T9" fmla="*/ 14 h 28"/>
                <a:gd name="T10" fmla="*/ 27 w 35"/>
                <a:gd name="T11" fmla="*/ 10 h 28"/>
                <a:gd name="T12" fmla="*/ 25 w 35"/>
                <a:gd name="T13" fmla="*/ 7 h 28"/>
                <a:gd name="T14" fmla="*/ 22 w 35"/>
                <a:gd name="T15" fmla="*/ 4 h 28"/>
                <a:gd name="T16" fmla="*/ 19 w 35"/>
                <a:gd name="T17" fmla="*/ 1 h 28"/>
                <a:gd name="T18" fmla="*/ 15 w 35"/>
                <a:gd name="T19" fmla="*/ 0 h 28"/>
                <a:gd name="T20" fmla="*/ 0 w 35"/>
                <a:gd name="T21" fmla="*/ 26 h 28"/>
                <a:gd name="T22" fmla="*/ 0 w 35"/>
                <a:gd name="T23" fmla="*/ 26 h 28"/>
                <a:gd name="T24" fmla="*/ 1 w 35"/>
                <a:gd name="T25" fmla="*/ 26 h 28"/>
                <a:gd name="T26" fmla="*/ 2 w 35"/>
                <a:gd name="T27" fmla="*/ 26 h 28"/>
                <a:gd name="T28" fmla="*/ 2 w 35"/>
                <a:gd name="T29" fmla="*/ 26 h 28"/>
                <a:gd name="T30" fmla="*/ 2 w 35"/>
                <a:gd name="T31" fmla="*/ 27 h 28"/>
                <a:gd name="T32" fmla="*/ 34 w 35"/>
                <a:gd name="T33" fmla="*/ 2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28"/>
                <a:gd name="T53" fmla="*/ 35 w 35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28">
                  <a:moveTo>
                    <a:pt x="34" y="26"/>
                  </a:moveTo>
                  <a:lnTo>
                    <a:pt x="34" y="26"/>
                  </a:lnTo>
                  <a:lnTo>
                    <a:pt x="33" y="22"/>
                  </a:lnTo>
                  <a:lnTo>
                    <a:pt x="31" y="18"/>
                  </a:lnTo>
                  <a:lnTo>
                    <a:pt x="29" y="14"/>
                  </a:lnTo>
                  <a:lnTo>
                    <a:pt x="27" y="10"/>
                  </a:lnTo>
                  <a:lnTo>
                    <a:pt x="25" y="7"/>
                  </a:lnTo>
                  <a:lnTo>
                    <a:pt x="22" y="4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34" y="2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" name="Freeform 594"/>
            <p:cNvSpPr>
              <a:spLocks/>
            </p:cNvSpPr>
            <p:nvPr/>
          </p:nvSpPr>
          <p:spPr bwMode="auto">
            <a:xfrm>
              <a:off x="4348" y="2439"/>
              <a:ext cx="80" cy="91"/>
            </a:xfrm>
            <a:custGeom>
              <a:avLst/>
              <a:gdLst>
                <a:gd name="T0" fmla="*/ 79 w 80"/>
                <a:gd name="T1" fmla="*/ 58 h 91"/>
                <a:gd name="T2" fmla="*/ 49 w 80"/>
                <a:gd name="T3" fmla="*/ 54 h 91"/>
                <a:gd name="T4" fmla="*/ 49 w 80"/>
                <a:gd name="T5" fmla="*/ 54 h 91"/>
                <a:gd name="T6" fmla="*/ 46 w 80"/>
                <a:gd name="T7" fmla="*/ 57 h 91"/>
                <a:gd name="T8" fmla="*/ 43 w 80"/>
                <a:gd name="T9" fmla="*/ 58 h 91"/>
                <a:gd name="T10" fmla="*/ 40 w 80"/>
                <a:gd name="T11" fmla="*/ 58 h 91"/>
                <a:gd name="T12" fmla="*/ 37 w 80"/>
                <a:gd name="T13" fmla="*/ 58 h 91"/>
                <a:gd name="T14" fmla="*/ 35 w 80"/>
                <a:gd name="T15" fmla="*/ 57 h 91"/>
                <a:gd name="T16" fmla="*/ 33 w 80"/>
                <a:gd name="T17" fmla="*/ 55 h 91"/>
                <a:gd name="T18" fmla="*/ 30 w 80"/>
                <a:gd name="T19" fmla="*/ 52 h 91"/>
                <a:gd name="T20" fmla="*/ 29 w 80"/>
                <a:gd name="T21" fmla="*/ 49 h 91"/>
                <a:gd name="T22" fmla="*/ 29 w 80"/>
                <a:gd name="T23" fmla="*/ 49 h 91"/>
                <a:gd name="T24" fmla="*/ 29 w 80"/>
                <a:gd name="T25" fmla="*/ 46 h 91"/>
                <a:gd name="T26" fmla="*/ 29 w 80"/>
                <a:gd name="T27" fmla="*/ 42 h 91"/>
                <a:gd name="T28" fmla="*/ 30 w 80"/>
                <a:gd name="T29" fmla="*/ 39 h 91"/>
                <a:gd name="T30" fmla="*/ 31 w 80"/>
                <a:gd name="T31" fmla="*/ 37 h 91"/>
                <a:gd name="T32" fmla="*/ 34 w 80"/>
                <a:gd name="T33" fmla="*/ 34 h 91"/>
                <a:gd name="T34" fmla="*/ 36 w 80"/>
                <a:gd name="T35" fmla="*/ 33 h 91"/>
                <a:gd name="T36" fmla="*/ 39 w 80"/>
                <a:gd name="T37" fmla="*/ 31 h 91"/>
                <a:gd name="T38" fmla="*/ 42 w 80"/>
                <a:gd name="T39" fmla="*/ 31 h 91"/>
                <a:gd name="T40" fmla="*/ 57 w 80"/>
                <a:gd name="T41" fmla="*/ 4 h 91"/>
                <a:gd name="T42" fmla="*/ 57 w 80"/>
                <a:gd name="T43" fmla="*/ 4 h 91"/>
                <a:gd name="T44" fmla="*/ 54 w 80"/>
                <a:gd name="T45" fmla="*/ 3 h 91"/>
                <a:gd name="T46" fmla="*/ 52 w 80"/>
                <a:gd name="T47" fmla="*/ 2 h 91"/>
                <a:gd name="T48" fmla="*/ 50 w 80"/>
                <a:gd name="T49" fmla="*/ 1 h 91"/>
                <a:gd name="T50" fmla="*/ 48 w 80"/>
                <a:gd name="T51" fmla="*/ 0 h 91"/>
                <a:gd name="T52" fmla="*/ 46 w 80"/>
                <a:gd name="T53" fmla="*/ 0 h 91"/>
                <a:gd name="T54" fmla="*/ 44 w 80"/>
                <a:gd name="T55" fmla="*/ 0 h 91"/>
                <a:gd name="T56" fmla="*/ 41 w 80"/>
                <a:gd name="T57" fmla="*/ 0 h 91"/>
                <a:gd name="T58" fmla="*/ 38 w 80"/>
                <a:gd name="T59" fmla="*/ 0 h 91"/>
                <a:gd name="T60" fmla="*/ 38 w 80"/>
                <a:gd name="T61" fmla="*/ 0 h 91"/>
                <a:gd name="T62" fmla="*/ 30 w 80"/>
                <a:gd name="T63" fmla="*/ 2 h 91"/>
                <a:gd name="T64" fmla="*/ 22 w 80"/>
                <a:gd name="T65" fmla="*/ 4 h 91"/>
                <a:gd name="T66" fmla="*/ 16 w 80"/>
                <a:gd name="T67" fmla="*/ 9 h 91"/>
                <a:gd name="T68" fmla="*/ 10 w 80"/>
                <a:gd name="T69" fmla="*/ 15 h 91"/>
                <a:gd name="T70" fmla="*/ 6 w 80"/>
                <a:gd name="T71" fmla="*/ 22 h 91"/>
                <a:gd name="T72" fmla="*/ 3 w 80"/>
                <a:gd name="T73" fmla="*/ 30 h 91"/>
                <a:gd name="T74" fmla="*/ 1 w 80"/>
                <a:gd name="T75" fmla="*/ 38 h 91"/>
                <a:gd name="T76" fmla="*/ 0 w 80"/>
                <a:gd name="T77" fmla="*/ 46 h 91"/>
                <a:gd name="T78" fmla="*/ 0 w 80"/>
                <a:gd name="T79" fmla="*/ 46 h 91"/>
                <a:gd name="T80" fmla="*/ 2 w 80"/>
                <a:gd name="T81" fmla="*/ 56 h 91"/>
                <a:gd name="T82" fmla="*/ 5 w 80"/>
                <a:gd name="T83" fmla="*/ 64 h 91"/>
                <a:gd name="T84" fmla="*/ 9 w 80"/>
                <a:gd name="T85" fmla="*/ 72 h 91"/>
                <a:gd name="T86" fmla="*/ 14 w 80"/>
                <a:gd name="T87" fmla="*/ 78 h 91"/>
                <a:gd name="T88" fmla="*/ 20 w 80"/>
                <a:gd name="T89" fmla="*/ 83 h 91"/>
                <a:gd name="T90" fmla="*/ 27 w 80"/>
                <a:gd name="T91" fmla="*/ 87 h 91"/>
                <a:gd name="T92" fmla="*/ 34 w 80"/>
                <a:gd name="T93" fmla="*/ 89 h 91"/>
                <a:gd name="T94" fmla="*/ 42 w 80"/>
                <a:gd name="T95" fmla="*/ 90 h 91"/>
                <a:gd name="T96" fmla="*/ 42 w 80"/>
                <a:gd name="T97" fmla="*/ 90 h 91"/>
                <a:gd name="T98" fmla="*/ 49 w 80"/>
                <a:gd name="T99" fmla="*/ 88 h 91"/>
                <a:gd name="T100" fmla="*/ 55 w 80"/>
                <a:gd name="T101" fmla="*/ 87 h 91"/>
                <a:gd name="T102" fmla="*/ 60 w 80"/>
                <a:gd name="T103" fmla="*/ 84 h 91"/>
                <a:gd name="T104" fmla="*/ 65 w 80"/>
                <a:gd name="T105" fmla="*/ 80 h 91"/>
                <a:gd name="T106" fmla="*/ 70 w 80"/>
                <a:gd name="T107" fmla="*/ 76 h 91"/>
                <a:gd name="T108" fmla="*/ 74 w 80"/>
                <a:gd name="T109" fmla="*/ 71 h 91"/>
                <a:gd name="T110" fmla="*/ 77 w 80"/>
                <a:gd name="T111" fmla="*/ 65 h 91"/>
                <a:gd name="T112" fmla="*/ 79 w 80"/>
                <a:gd name="T113" fmla="*/ 58 h 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"/>
                <a:gd name="T172" fmla="*/ 0 h 91"/>
                <a:gd name="T173" fmla="*/ 80 w 80"/>
                <a:gd name="T174" fmla="*/ 91 h 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" h="91">
                  <a:moveTo>
                    <a:pt x="79" y="58"/>
                  </a:moveTo>
                  <a:lnTo>
                    <a:pt x="49" y="54"/>
                  </a:lnTo>
                  <a:lnTo>
                    <a:pt x="46" y="57"/>
                  </a:lnTo>
                  <a:lnTo>
                    <a:pt x="43" y="58"/>
                  </a:lnTo>
                  <a:lnTo>
                    <a:pt x="40" y="58"/>
                  </a:lnTo>
                  <a:lnTo>
                    <a:pt x="37" y="58"/>
                  </a:lnTo>
                  <a:lnTo>
                    <a:pt x="35" y="57"/>
                  </a:lnTo>
                  <a:lnTo>
                    <a:pt x="33" y="55"/>
                  </a:lnTo>
                  <a:lnTo>
                    <a:pt x="30" y="52"/>
                  </a:lnTo>
                  <a:lnTo>
                    <a:pt x="29" y="49"/>
                  </a:lnTo>
                  <a:lnTo>
                    <a:pt x="29" y="46"/>
                  </a:lnTo>
                  <a:lnTo>
                    <a:pt x="29" y="42"/>
                  </a:lnTo>
                  <a:lnTo>
                    <a:pt x="30" y="39"/>
                  </a:lnTo>
                  <a:lnTo>
                    <a:pt x="31" y="37"/>
                  </a:lnTo>
                  <a:lnTo>
                    <a:pt x="34" y="34"/>
                  </a:lnTo>
                  <a:lnTo>
                    <a:pt x="36" y="33"/>
                  </a:lnTo>
                  <a:lnTo>
                    <a:pt x="39" y="31"/>
                  </a:lnTo>
                  <a:lnTo>
                    <a:pt x="42" y="31"/>
                  </a:lnTo>
                  <a:lnTo>
                    <a:pt x="57" y="4"/>
                  </a:lnTo>
                  <a:lnTo>
                    <a:pt x="54" y="3"/>
                  </a:lnTo>
                  <a:lnTo>
                    <a:pt x="52" y="2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6" y="9"/>
                  </a:lnTo>
                  <a:lnTo>
                    <a:pt x="10" y="15"/>
                  </a:lnTo>
                  <a:lnTo>
                    <a:pt x="6" y="22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5" y="64"/>
                  </a:lnTo>
                  <a:lnTo>
                    <a:pt x="9" y="72"/>
                  </a:lnTo>
                  <a:lnTo>
                    <a:pt x="14" y="78"/>
                  </a:lnTo>
                  <a:lnTo>
                    <a:pt x="20" y="83"/>
                  </a:lnTo>
                  <a:lnTo>
                    <a:pt x="27" y="87"/>
                  </a:lnTo>
                  <a:lnTo>
                    <a:pt x="34" y="89"/>
                  </a:lnTo>
                  <a:lnTo>
                    <a:pt x="42" y="90"/>
                  </a:lnTo>
                  <a:lnTo>
                    <a:pt x="49" y="88"/>
                  </a:lnTo>
                  <a:lnTo>
                    <a:pt x="55" y="87"/>
                  </a:lnTo>
                  <a:lnTo>
                    <a:pt x="60" y="84"/>
                  </a:lnTo>
                  <a:lnTo>
                    <a:pt x="65" y="80"/>
                  </a:lnTo>
                  <a:lnTo>
                    <a:pt x="70" y="76"/>
                  </a:lnTo>
                  <a:lnTo>
                    <a:pt x="74" y="71"/>
                  </a:lnTo>
                  <a:lnTo>
                    <a:pt x="77" y="65"/>
                  </a:lnTo>
                  <a:lnTo>
                    <a:pt x="79" y="5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0" name="Freeform 595"/>
            <p:cNvSpPr>
              <a:spLocks/>
            </p:cNvSpPr>
            <p:nvPr/>
          </p:nvSpPr>
          <p:spPr bwMode="auto">
            <a:xfrm>
              <a:off x="4398" y="2475"/>
              <a:ext cx="32" cy="20"/>
            </a:xfrm>
            <a:custGeom>
              <a:avLst/>
              <a:gdLst>
                <a:gd name="T0" fmla="*/ 30 w 32"/>
                <a:gd name="T1" fmla="*/ 19 h 20"/>
                <a:gd name="T2" fmla="*/ 30 w 32"/>
                <a:gd name="T3" fmla="*/ 19 h 20"/>
                <a:gd name="T4" fmla="*/ 30 w 32"/>
                <a:gd name="T5" fmla="*/ 17 h 20"/>
                <a:gd name="T6" fmla="*/ 31 w 32"/>
                <a:gd name="T7" fmla="*/ 15 h 20"/>
                <a:gd name="T8" fmla="*/ 31 w 32"/>
                <a:gd name="T9" fmla="*/ 13 h 20"/>
                <a:gd name="T10" fmla="*/ 31 w 32"/>
                <a:gd name="T11" fmla="*/ 10 h 20"/>
                <a:gd name="T12" fmla="*/ 31 w 32"/>
                <a:gd name="T13" fmla="*/ 8 h 20"/>
                <a:gd name="T14" fmla="*/ 31 w 32"/>
                <a:gd name="T15" fmla="*/ 5 h 20"/>
                <a:gd name="T16" fmla="*/ 31 w 32"/>
                <a:gd name="T17" fmla="*/ 2 h 20"/>
                <a:gd name="T18" fmla="*/ 30 w 32"/>
                <a:gd name="T19" fmla="*/ 0 h 20"/>
                <a:gd name="T20" fmla="*/ 0 w 32"/>
                <a:gd name="T21" fmla="*/ 1 h 20"/>
                <a:gd name="T22" fmla="*/ 0 w 32"/>
                <a:gd name="T23" fmla="*/ 1 h 20"/>
                <a:gd name="T24" fmla="*/ 3 w 32"/>
                <a:gd name="T25" fmla="*/ 4 h 20"/>
                <a:gd name="T26" fmla="*/ 3 w 32"/>
                <a:gd name="T27" fmla="*/ 8 h 20"/>
                <a:gd name="T28" fmla="*/ 3 w 32"/>
                <a:gd name="T29" fmla="*/ 12 h 20"/>
                <a:gd name="T30" fmla="*/ 1 w 32"/>
                <a:gd name="T31" fmla="*/ 16 h 20"/>
                <a:gd name="T32" fmla="*/ 30 w 32"/>
                <a:gd name="T33" fmla="*/ 19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20"/>
                <a:gd name="T53" fmla="*/ 32 w 32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20">
                  <a:moveTo>
                    <a:pt x="30" y="19"/>
                  </a:moveTo>
                  <a:lnTo>
                    <a:pt x="30" y="19"/>
                  </a:lnTo>
                  <a:lnTo>
                    <a:pt x="30" y="17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0" y="1"/>
                  </a:lnTo>
                  <a:lnTo>
                    <a:pt x="3" y="4"/>
                  </a:lnTo>
                  <a:lnTo>
                    <a:pt x="3" y="8"/>
                  </a:lnTo>
                  <a:lnTo>
                    <a:pt x="3" y="12"/>
                  </a:lnTo>
                  <a:lnTo>
                    <a:pt x="1" y="16"/>
                  </a:lnTo>
                  <a:lnTo>
                    <a:pt x="30" y="1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1" name="Freeform 596"/>
            <p:cNvSpPr>
              <a:spLocks/>
            </p:cNvSpPr>
            <p:nvPr/>
          </p:nvSpPr>
          <p:spPr bwMode="auto">
            <a:xfrm>
              <a:off x="4433" y="2473"/>
              <a:ext cx="19" cy="24"/>
            </a:xfrm>
            <a:custGeom>
              <a:avLst/>
              <a:gdLst>
                <a:gd name="T0" fmla="*/ 0 w 19"/>
                <a:gd name="T1" fmla="*/ 22 h 24"/>
                <a:gd name="T2" fmla="*/ 18 w 19"/>
                <a:gd name="T3" fmla="*/ 23 h 24"/>
                <a:gd name="T4" fmla="*/ 18 w 19"/>
                <a:gd name="T5" fmla="*/ 23 h 24"/>
                <a:gd name="T6" fmla="*/ 17 w 19"/>
                <a:gd name="T7" fmla="*/ 22 h 24"/>
                <a:gd name="T8" fmla="*/ 15 w 19"/>
                <a:gd name="T9" fmla="*/ 19 h 24"/>
                <a:gd name="T10" fmla="*/ 15 w 19"/>
                <a:gd name="T11" fmla="*/ 16 h 24"/>
                <a:gd name="T12" fmla="*/ 15 w 19"/>
                <a:gd name="T13" fmla="*/ 14 h 24"/>
                <a:gd name="T14" fmla="*/ 15 w 19"/>
                <a:gd name="T15" fmla="*/ 10 h 24"/>
                <a:gd name="T16" fmla="*/ 15 w 19"/>
                <a:gd name="T17" fmla="*/ 7 h 24"/>
                <a:gd name="T18" fmla="*/ 16 w 19"/>
                <a:gd name="T19" fmla="*/ 4 h 24"/>
                <a:gd name="T20" fmla="*/ 18 w 19"/>
                <a:gd name="T21" fmla="*/ 0 h 24"/>
                <a:gd name="T22" fmla="*/ 2 w 19"/>
                <a:gd name="T23" fmla="*/ 1 h 24"/>
                <a:gd name="T24" fmla="*/ 2 w 19"/>
                <a:gd name="T25" fmla="*/ 1 h 24"/>
                <a:gd name="T26" fmla="*/ 2 w 19"/>
                <a:gd name="T27" fmla="*/ 4 h 24"/>
                <a:gd name="T28" fmla="*/ 2 w 19"/>
                <a:gd name="T29" fmla="*/ 7 h 24"/>
                <a:gd name="T30" fmla="*/ 2 w 19"/>
                <a:gd name="T31" fmla="*/ 10 h 24"/>
                <a:gd name="T32" fmla="*/ 2 w 19"/>
                <a:gd name="T33" fmla="*/ 12 h 24"/>
                <a:gd name="T34" fmla="*/ 2 w 19"/>
                <a:gd name="T35" fmla="*/ 14 h 24"/>
                <a:gd name="T36" fmla="*/ 2 w 19"/>
                <a:gd name="T37" fmla="*/ 16 h 24"/>
                <a:gd name="T38" fmla="*/ 1 w 19"/>
                <a:gd name="T39" fmla="*/ 19 h 24"/>
                <a:gd name="T40" fmla="*/ 0 w 19"/>
                <a:gd name="T41" fmla="*/ 2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24"/>
                <a:gd name="T65" fmla="*/ 19 w 19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24">
                  <a:moveTo>
                    <a:pt x="0" y="22"/>
                  </a:moveTo>
                  <a:lnTo>
                    <a:pt x="18" y="23"/>
                  </a:lnTo>
                  <a:lnTo>
                    <a:pt x="17" y="22"/>
                  </a:lnTo>
                  <a:lnTo>
                    <a:pt x="15" y="19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6" y="4"/>
                  </a:lnTo>
                  <a:lnTo>
                    <a:pt x="18" y="0"/>
                  </a:lnTo>
                  <a:lnTo>
                    <a:pt x="2" y="1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" name="Freeform 597"/>
            <p:cNvSpPr>
              <a:spLocks/>
            </p:cNvSpPr>
            <p:nvPr/>
          </p:nvSpPr>
          <p:spPr bwMode="auto">
            <a:xfrm>
              <a:off x="4506" y="2439"/>
              <a:ext cx="82" cy="91"/>
            </a:xfrm>
            <a:custGeom>
              <a:avLst/>
              <a:gdLst>
                <a:gd name="T0" fmla="*/ 34 w 82"/>
                <a:gd name="T1" fmla="*/ 37 h 91"/>
                <a:gd name="T2" fmla="*/ 30 w 82"/>
                <a:gd name="T3" fmla="*/ 30 h 91"/>
                <a:gd name="T4" fmla="*/ 28 w 82"/>
                <a:gd name="T5" fmla="*/ 22 h 91"/>
                <a:gd name="T6" fmla="*/ 26 w 82"/>
                <a:gd name="T7" fmla="*/ 14 h 91"/>
                <a:gd name="T8" fmla="*/ 24 w 82"/>
                <a:gd name="T9" fmla="*/ 4 h 91"/>
                <a:gd name="T10" fmla="*/ 18 w 82"/>
                <a:gd name="T11" fmla="*/ 7 h 91"/>
                <a:gd name="T12" fmla="*/ 9 w 82"/>
                <a:gd name="T13" fmla="*/ 18 h 91"/>
                <a:gd name="T14" fmla="*/ 3 w 82"/>
                <a:gd name="T15" fmla="*/ 29 h 91"/>
                <a:gd name="T16" fmla="*/ 0 w 82"/>
                <a:gd name="T17" fmla="*/ 41 h 91"/>
                <a:gd name="T18" fmla="*/ 1 w 82"/>
                <a:gd name="T19" fmla="*/ 47 h 91"/>
                <a:gd name="T20" fmla="*/ 5 w 82"/>
                <a:gd name="T21" fmla="*/ 65 h 91"/>
                <a:gd name="T22" fmla="*/ 14 w 82"/>
                <a:gd name="T23" fmla="*/ 79 h 91"/>
                <a:gd name="T24" fmla="*/ 28 w 82"/>
                <a:gd name="T25" fmla="*/ 87 h 91"/>
                <a:gd name="T26" fmla="*/ 44 w 82"/>
                <a:gd name="T27" fmla="*/ 90 h 91"/>
                <a:gd name="T28" fmla="*/ 51 w 82"/>
                <a:gd name="T29" fmla="*/ 88 h 91"/>
                <a:gd name="T30" fmla="*/ 65 w 82"/>
                <a:gd name="T31" fmla="*/ 81 h 91"/>
                <a:gd name="T32" fmla="*/ 75 w 82"/>
                <a:gd name="T33" fmla="*/ 68 h 91"/>
                <a:gd name="T34" fmla="*/ 81 w 82"/>
                <a:gd name="T35" fmla="*/ 52 h 91"/>
                <a:gd name="T36" fmla="*/ 81 w 82"/>
                <a:gd name="T37" fmla="*/ 42 h 91"/>
                <a:gd name="T38" fmla="*/ 72 w 82"/>
                <a:gd name="T39" fmla="*/ 18 h 91"/>
                <a:gd name="T40" fmla="*/ 58 w 82"/>
                <a:gd name="T41" fmla="*/ 5 h 91"/>
                <a:gd name="T42" fmla="*/ 42 w 82"/>
                <a:gd name="T43" fmla="*/ 0 h 91"/>
                <a:gd name="T44" fmla="*/ 29 w 82"/>
                <a:gd name="T45" fmla="*/ 2 h 91"/>
                <a:gd name="T46" fmla="*/ 30 w 82"/>
                <a:gd name="T47" fmla="*/ 7 h 91"/>
                <a:gd name="T48" fmla="*/ 32 w 82"/>
                <a:gd name="T49" fmla="*/ 15 h 91"/>
                <a:gd name="T50" fmla="*/ 34 w 82"/>
                <a:gd name="T51" fmla="*/ 22 h 91"/>
                <a:gd name="T52" fmla="*/ 37 w 82"/>
                <a:gd name="T53" fmla="*/ 30 h 91"/>
                <a:gd name="T54" fmla="*/ 39 w 82"/>
                <a:gd name="T55" fmla="*/ 34 h 91"/>
                <a:gd name="T56" fmla="*/ 45 w 82"/>
                <a:gd name="T57" fmla="*/ 35 h 91"/>
                <a:gd name="T58" fmla="*/ 49 w 82"/>
                <a:gd name="T59" fmla="*/ 39 h 91"/>
                <a:gd name="T60" fmla="*/ 51 w 82"/>
                <a:gd name="T61" fmla="*/ 44 h 91"/>
                <a:gd name="T62" fmla="*/ 49 w 82"/>
                <a:gd name="T63" fmla="*/ 52 h 91"/>
                <a:gd name="T64" fmla="*/ 47 w 82"/>
                <a:gd name="T65" fmla="*/ 55 h 91"/>
                <a:gd name="T66" fmla="*/ 38 w 82"/>
                <a:gd name="T67" fmla="*/ 56 h 91"/>
                <a:gd name="T68" fmla="*/ 32 w 82"/>
                <a:gd name="T69" fmla="*/ 50 h 91"/>
                <a:gd name="T70" fmla="*/ 30 w 82"/>
                <a:gd name="T71" fmla="*/ 46 h 91"/>
                <a:gd name="T72" fmla="*/ 32 w 82"/>
                <a:gd name="T73" fmla="*/ 39 h 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2"/>
                <a:gd name="T112" fmla="*/ 0 h 91"/>
                <a:gd name="T113" fmla="*/ 82 w 82"/>
                <a:gd name="T114" fmla="*/ 91 h 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2" h="91">
                  <a:moveTo>
                    <a:pt x="34" y="37"/>
                  </a:moveTo>
                  <a:lnTo>
                    <a:pt x="34" y="37"/>
                  </a:lnTo>
                  <a:lnTo>
                    <a:pt x="32" y="34"/>
                  </a:lnTo>
                  <a:lnTo>
                    <a:pt x="30" y="30"/>
                  </a:lnTo>
                  <a:lnTo>
                    <a:pt x="29" y="26"/>
                  </a:lnTo>
                  <a:lnTo>
                    <a:pt x="28" y="22"/>
                  </a:lnTo>
                  <a:lnTo>
                    <a:pt x="26" y="18"/>
                  </a:lnTo>
                  <a:lnTo>
                    <a:pt x="26" y="14"/>
                  </a:lnTo>
                  <a:lnTo>
                    <a:pt x="25" y="9"/>
                  </a:lnTo>
                  <a:lnTo>
                    <a:pt x="24" y="4"/>
                  </a:lnTo>
                  <a:lnTo>
                    <a:pt x="18" y="7"/>
                  </a:lnTo>
                  <a:lnTo>
                    <a:pt x="13" y="12"/>
                  </a:lnTo>
                  <a:lnTo>
                    <a:pt x="9" y="18"/>
                  </a:lnTo>
                  <a:lnTo>
                    <a:pt x="5" y="23"/>
                  </a:lnTo>
                  <a:lnTo>
                    <a:pt x="3" y="29"/>
                  </a:lnTo>
                  <a:lnTo>
                    <a:pt x="1" y="35"/>
                  </a:lnTo>
                  <a:lnTo>
                    <a:pt x="0" y="41"/>
                  </a:lnTo>
                  <a:lnTo>
                    <a:pt x="1" y="47"/>
                  </a:lnTo>
                  <a:lnTo>
                    <a:pt x="2" y="56"/>
                  </a:lnTo>
                  <a:lnTo>
                    <a:pt x="5" y="65"/>
                  </a:lnTo>
                  <a:lnTo>
                    <a:pt x="9" y="72"/>
                  </a:lnTo>
                  <a:lnTo>
                    <a:pt x="14" y="79"/>
                  </a:lnTo>
                  <a:lnTo>
                    <a:pt x="21" y="84"/>
                  </a:lnTo>
                  <a:lnTo>
                    <a:pt x="28" y="87"/>
                  </a:lnTo>
                  <a:lnTo>
                    <a:pt x="36" y="90"/>
                  </a:lnTo>
                  <a:lnTo>
                    <a:pt x="44" y="90"/>
                  </a:lnTo>
                  <a:lnTo>
                    <a:pt x="51" y="88"/>
                  </a:lnTo>
                  <a:lnTo>
                    <a:pt x="59" y="86"/>
                  </a:lnTo>
                  <a:lnTo>
                    <a:pt x="65" y="81"/>
                  </a:lnTo>
                  <a:lnTo>
                    <a:pt x="71" y="75"/>
                  </a:lnTo>
                  <a:lnTo>
                    <a:pt x="75" y="68"/>
                  </a:lnTo>
                  <a:lnTo>
                    <a:pt x="79" y="60"/>
                  </a:lnTo>
                  <a:lnTo>
                    <a:pt x="81" y="52"/>
                  </a:lnTo>
                  <a:lnTo>
                    <a:pt x="81" y="42"/>
                  </a:lnTo>
                  <a:lnTo>
                    <a:pt x="78" y="29"/>
                  </a:lnTo>
                  <a:lnTo>
                    <a:pt x="72" y="18"/>
                  </a:lnTo>
                  <a:lnTo>
                    <a:pt x="66" y="10"/>
                  </a:lnTo>
                  <a:lnTo>
                    <a:pt x="58" y="5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30" y="7"/>
                  </a:lnTo>
                  <a:lnTo>
                    <a:pt x="30" y="11"/>
                  </a:lnTo>
                  <a:lnTo>
                    <a:pt x="32" y="15"/>
                  </a:lnTo>
                  <a:lnTo>
                    <a:pt x="33" y="19"/>
                  </a:lnTo>
                  <a:lnTo>
                    <a:pt x="34" y="22"/>
                  </a:lnTo>
                  <a:lnTo>
                    <a:pt x="35" y="26"/>
                  </a:lnTo>
                  <a:lnTo>
                    <a:pt x="37" y="30"/>
                  </a:lnTo>
                  <a:lnTo>
                    <a:pt x="39" y="34"/>
                  </a:lnTo>
                  <a:lnTo>
                    <a:pt x="42" y="34"/>
                  </a:lnTo>
                  <a:lnTo>
                    <a:pt x="45" y="35"/>
                  </a:lnTo>
                  <a:lnTo>
                    <a:pt x="48" y="37"/>
                  </a:lnTo>
                  <a:lnTo>
                    <a:pt x="49" y="39"/>
                  </a:lnTo>
                  <a:lnTo>
                    <a:pt x="51" y="44"/>
                  </a:lnTo>
                  <a:lnTo>
                    <a:pt x="51" y="48"/>
                  </a:lnTo>
                  <a:lnTo>
                    <a:pt x="49" y="52"/>
                  </a:lnTo>
                  <a:lnTo>
                    <a:pt x="47" y="55"/>
                  </a:lnTo>
                  <a:lnTo>
                    <a:pt x="42" y="57"/>
                  </a:lnTo>
                  <a:lnTo>
                    <a:pt x="38" y="56"/>
                  </a:lnTo>
                  <a:lnTo>
                    <a:pt x="34" y="53"/>
                  </a:lnTo>
                  <a:lnTo>
                    <a:pt x="32" y="50"/>
                  </a:lnTo>
                  <a:lnTo>
                    <a:pt x="30" y="46"/>
                  </a:lnTo>
                  <a:lnTo>
                    <a:pt x="30" y="43"/>
                  </a:lnTo>
                  <a:lnTo>
                    <a:pt x="32" y="39"/>
                  </a:lnTo>
                  <a:lnTo>
                    <a:pt x="34" y="3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3" name="Freeform 598"/>
            <p:cNvSpPr>
              <a:spLocks/>
            </p:cNvSpPr>
            <p:nvPr/>
          </p:nvSpPr>
          <p:spPr bwMode="auto">
            <a:xfrm>
              <a:off x="4343" y="2381"/>
              <a:ext cx="251" cy="155"/>
            </a:xfrm>
            <a:custGeom>
              <a:avLst/>
              <a:gdLst>
                <a:gd name="T0" fmla="*/ 187 w 251"/>
                <a:gd name="T1" fmla="*/ 11 h 155"/>
                <a:gd name="T2" fmla="*/ 187 w 251"/>
                <a:gd name="T3" fmla="*/ 21 h 155"/>
                <a:gd name="T4" fmla="*/ 188 w 251"/>
                <a:gd name="T5" fmla="*/ 26 h 155"/>
                <a:gd name="T6" fmla="*/ 191 w 251"/>
                <a:gd name="T7" fmla="*/ 54 h 155"/>
                <a:gd name="T8" fmla="*/ 217 w 251"/>
                <a:gd name="T9" fmla="*/ 54 h 155"/>
                <a:gd name="T10" fmla="*/ 242 w 251"/>
                <a:gd name="T11" fmla="*/ 74 h 155"/>
                <a:gd name="T12" fmla="*/ 250 w 251"/>
                <a:gd name="T13" fmla="*/ 99 h 155"/>
                <a:gd name="T14" fmla="*/ 244 w 251"/>
                <a:gd name="T15" fmla="*/ 129 h 155"/>
                <a:gd name="T16" fmla="*/ 225 w 251"/>
                <a:gd name="T17" fmla="*/ 149 h 155"/>
                <a:gd name="T18" fmla="*/ 207 w 251"/>
                <a:gd name="T19" fmla="*/ 154 h 155"/>
                <a:gd name="T20" fmla="*/ 181 w 251"/>
                <a:gd name="T21" fmla="*/ 148 h 155"/>
                <a:gd name="T22" fmla="*/ 163 w 251"/>
                <a:gd name="T23" fmla="*/ 125 h 155"/>
                <a:gd name="T24" fmla="*/ 158 w 251"/>
                <a:gd name="T25" fmla="*/ 105 h 155"/>
                <a:gd name="T26" fmla="*/ 161 w 251"/>
                <a:gd name="T27" fmla="*/ 83 h 155"/>
                <a:gd name="T28" fmla="*/ 174 w 251"/>
                <a:gd name="T29" fmla="*/ 64 h 155"/>
                <a:gd name="T30" fmla="*/ 186 w 251"/>
                <a:gd name="T31" fmla="*/ 56 h 155"/>
                <a:gd name="T32" fmla="*/ 185 w 251"/>
                <a:gd name="T33" fmla="*/ 43 h 155"/>
                <a:gd name="T34" fmla="*/ 137 w 251"/>
                <a:gd name="T35" fmla="*/ 96 h 155"/>
                <a:gd name="T36" fmla="*/ 138 w 251"/>
                <a:gd name="T37" fmla="*/ 105 h 155"/>
                <a:gd name="T38" fmla="*/ 137 w 251"/>
                <a:gd name="T39" fmla="*/ 113 h 155"/>
                <a:gd name="T40" fmla="*/ 135 w 251"/>
                <a:gd name="T41" fmla="*/ 116 h 155"/>
                <a:gd name="T42" fmla="*/ 128 w 251"/>
                <a:gd name="T43" fmla="*/ 121 h 155"/>
                <a:gd name="T44" fmla="*/ 119 w 251"/>
                <a:gd name="T45" fmla="*/ 123 h 155"/>
                <a:gd name="T46" fmla="*/ 89 w 251"/>
                <a:gd name="T47" fmla="*/ 117 h 155"/>
                <a:gd name="T48" fmla="*/ 84 w 251"/>
                <a:gd name="T49" fmla="*/ 131 h 155"/>
                <a:gd name="T50" fmla="*/ 69 w 251"/>
                <a:gd name="T51" fmla="*/ 147 h 155"/>
                <a:gd name="T52" fmla="*/ 47 w 251"/>
                <a:gd name="T53" fmla="*/ 154 h 155"/>
                <a:gd name="T54" fmla="*/ 30 w 251"/>
                <a:gd name="T55" fmla="*/ 152 h 155"/>
                <a:gd name="T56" fmla="*/ 9 w 251"/>
                <a:gd name="T57" fmla="*/ 134 h 155"/>
                <a:gd name="T58" fmla="*/ 0 w 251"/>
                <a:gd name="T59" fmla="*/ 104 h 155"/>
                <a:gd name="T60" fmla="*/ 2 w 251"/>
                <a:gd name="T61" fmla="*/ 86 h 155"/>
                <a:gd name="T62" fmla="*/ 17 w 251"/>
                <a:gd name="T63" fmla="*/ 63 h 155"/>
                <a:gd name="T64" fmla="*/ 43 w 251"/>
                <a:gd name="T65" fmla="*/ 52 h 155"/>
                <a:gd name="T66" fmla="*/ 50 w 251"/>
                <a:gd name="T67" fmla="*/ 52 h 155"/>
                <a:gd name="T68" fmla="*/ 58 w 251"/>
                <a:gd name="T69" fmla="*/ 54 h 155"/>
                <a:gd name="T70" fmla="*/ 66 w 251"/>
                <a:gd name="T71" fmla="*/ 57 h 155"/>
                <a:gd name="T72" fmla="*/ 81 w 251"/>
                <a:gd name="T73" fmla="*/ 27 h 155"/>
                <a:gd name="T74" fmla="*/ 77 w 251"/>
                <a:gd name="T75" fmla="*/ 23 h 155"/>
                <a:gd name="T76" fmla="*/ 67 w 251"/>
                <a:gd name="T77" fmla="*/ 23 h 155"/>
                <a:gd name="T78" fmla="*/ 62 w 251"/>
                <a:gd name="T79" fmla="*/ 21 h 155"/>
                <a:gd name="T80" fmla="*/ 67 w 251"/>
                <a:gd name="T81" fmla="*/ 9 h 155"/>
                <a:gd name="T82" fmla="*/ 72 w 251"/>
                <a:gd name="T83" fmla="*/ 9 h 155"/>
                <a:gd name="T84" fmla="*/ 78 w 251"/>
                <a:gd name="T85" fmla="*/ 11 h 155"/>
                <a:gd name="T86" fmla="*/ 89 w 251"/>
                <a:gd name="T87" fmla="*/ 11 h 155"/>
                <a:gd name="T88" fmla="*/ 101 w 251"/>
                <a:gd name="T89" fmla="*/ 13 h 155"/>
                <a:gd name="T90" fmla="*/ 101 w 251"/>
                <a:gd name="T91" fmla="*/ 16 h 155"/>
                <a:gd name="T92" fmla="*/ 88 w 251"/>
                <a:gd name="T93" fmla="*/ 23 h 155"/>
                <a:gd name="T94" fmla="*/ 181 w 251"/>
                <a:gd name="T95" fmla="*/ 2 h 155"/>
                <a:gd name="T96" fmla="*/ 184 w 251"/>
                <a:gd name="T97" fmla="*/ 1 h 155"/>
                <a:gd name="T98" fmla="*/ 188 w 251"/>
                <a:gd name="T99" fmla="*/ 0 h 155"/>
                <a:gd name="T100" fmla="*/ 196 w 251"/>
                <a:gd name="T101" fmla="*/ 0 h 155"/>
                <a:gd name="T102" fmla="*/ 207 w 251"/>
                <a:gd name="T103" fmla="*/ 3 h 155"/>
                <a:gd name="T104" fmla="*/ 210 w 251"/>
                <a:gd name="T105" fmla="*/ 9 h 155"/>
                <a:gd name="T106" fmla="*/ 199 w 251"/>
                <a:gd name="T107" fmla="*/ 23 h 155"/>
                <a:gd name="T108" fmla="*/ 198 w 251"/>
                <a:gd name="T109" fmla="*/ 20 h 155"/>
                <a:gd name="T110" fmla="*/ 206 w 251"/>
                <a:gd name="T111" fmla="*/ 14 h 155"/>
                <a:gd name="T112" fmla="*/ 203 w 251"/>
                <a:gd name="T113" fmla="*/ 7 h 155"/>
                <a:gd name="T114" fmla="*/ 194 w 251"/>
                <a:gd name="T115" fmla="*/ 5 h 155"/>
                <a:gd name="T116" fmla="*/ 187 w 251"/>
                <a:gd name="T117" fmla="*/ 7 h 1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1"/>
                <a:gd name="T178" fmla="*/ 0 h 155"/>
                <a:gd name="T179" fmla="*/ 251 w 251"/>
                <a:gd name="T180" fmla="*/ 155 h 1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1" h="155">
                  <a:moveTo>
                    <a:pt x="187" y="7"/>
                  </a:moveTo>
                  <a:lnTo>
                    <a:pt x="187" y="7"/>
                  </a:lnTo>
                  <a:lnTo>
                    <a:pt x="187" y="11"/>
                  </a:lnTo>
                  <a:lnTo>
                    <a:pt x="187" y="15"/>
                  </a:lnTo>
                  <a:lnTo>
                    <a:pt x="187" y="18"/>
                  </a:lnTo>
                  <a:lnTo>
                    <a:pt x="187" y="21"/>
                  </a:lnTo>
                  <a:lnTo>
                    <a:pt x="188" y="23"/>
                  </a:lnTo>
                  <a:lnTo>
                    <a:pt x="188" y="24"/>
                  </a:lnTo>
                  <a:lnTo>
                    <a:pt x="188" y="26"/>
                  </a:lnTo>
                  <a:lnTo>
                    <a:pt x="188" y="27"/>
                  </a:lnTo>
                  <a:lnTo>
                    <a:pt x="191" y="54"/>
                  </a:lnTo>
                  <a:lnTo>
                    <a:pt x="199" y="52"/>
                  </a:lnTo>
                  <a:lnTo>
                    <a:pt x="208" y="52"/>
                  </a:lnTo>
                  <a:lnTo>
                    <a:pt x="217" y="54"/>
                  </a:lnTo>
                  <a:lnTo>
                    <a:pt x="227" y="58"/>
                  </a:lnTo>
                  <a:lnTo>
                    <a:pt x="235" y="65"/>
                  </a:lnTo>
                  <a:lnTo>
                    <a:pt x="242" y="74"/>
                  </a:lnTo>
                  <a:lnTo>
                    <a:pt x="248" y="85"/>
                  </a:lnTo>
                  <a:lnTo>
                    <a:pt x="250" y="99"/>
                  </a:lnTo>
                  <a:lnTo>
                    <a:pt x="250" y="109"/>
                  </a:lnTo>
                  <a:lnTo>
                    <a:pt x="248" y="119"/>
                  </a:lnTo>
                  <a:lnTo>
                    <a:pt x="244" y="129"/>
                  </a:lnTo>
                  <a:lnTo>
                    <a:pt x="239" y="137"/>
                  </a:lnTo>
                  <a:lnTo>
                    <a:pt x="233" y="144"/>
                  </a:lnTo>
                  <a:lnTo>
                    <a:pt x="225" y="149"/>
                  </a:lnTo>
                  <a:lnTo>
                    <a:pt x="216" y="153"/>
                  </a:lnTo>
                  <a:lnTo>
                    <a:pt x="207" y="154"/>
                  </a:lnTo>
                  <a:lnTo>
                    <a:pt x="197" y="154"/>
                  </a:lnTo>
                  <a:lnTo>
                    <a:pt x="189" y="152"/>
                  </a:lnTo>
                  <a:lnTo>
                    <a:pt x="181" y="148"/>
                  </a:lnTo>
                  <a:lnTo>
                    <a:pt x="174" y="141"/>
                  </a:lnTo>
                  <a:lnTo>
                    <a:pt x="168" y="134"/>
                  </a:lnTo>
                  <a:lnTo>
                    <a:pt x="163" y="125"/>
                  </a:lnTo>
                  <a:lnTo>
                    <a:pt x="160" y="115"/>
                  </a:lnTo>
                  <a:lnTo>
                    <a:pt x="158" y="105"/>
                  </a:lnTo>
                  <a:lnTo>
                    <a:pt x="158" y="98"/>
                  </a:lnTo>
                  <a:lnTo>
                    <a:pt x="159" y="91"/>
                  </a:lnTo>
                  <a:lnTo>
                    <a:pt x="161" y="83"/>
                  </a:lnTo>
                  <a:lnTo>
                    <a:pt x="165" y="76"/>
                  </a:lnTo>
                  <a:lnTo>
                    <a:pt x="169" y="69"/>
                  </a:lnTo>
                  <a:lnTo>
                    <a:pt x="174" y="64"/>
                  </a:lnTo>
                  <a:lnTo>
                    <a:pt x="180" y="59"/>
                  </a:lnTo>
                  <a:lnTo>
                    <a:pt x="186" y="56"/>
                  </a:lnTo>
                  <a:lnTo>
                    <a:pt x="186" y="51"/>
                  </a:lnTo>
                  <a:lnTo>
                    <a:pt x="185" y="47"/>
                  </a:lnTo>
                  <a:lnTo>
                    <a:pt x="185" y="43"/>
                  </a:lnTo>
                  <a:lnTo>
                    <a:pt x="184" y="40"/>
                  </a:lnTo>
                  <a:lnTo>
                    <a:pt x="137" y="96"/>
                  </a:lnTo>
                  <a:lnTo>
                    <a:pt x="138" y="99"/>
                  </a:lnTo>
                  <a:lnTo>
                    <a:pt x="138" y="102"/>
                  </a:lnTo>
                  <a:lnTo>
                    <a:pt x="138" y="105"/>
                  </a:lnTo>
                  <a:lnTo>
                    <a:pt x="138" y="108"/>
                  </a:lnTo>
                  <a:lnTo>
                    <a:pt x="137" y="111"/>
                  </a:lnTo>
                  <a:lnTo>
                    <a:pt x="137" y="113"/>
                  </a:lnTo>
                  <a:lnTo>
                    <a:pt x="136" y="115"/>
                  </a:lnTo>
                  <a:lnTo>
                    <a:pt x="135" y="116"/>
                  </a:lnTo>
                  <a:lnTo>
                    <a:pt x="133" y="118"/>
                  </a:lnTo>
                  <a:lnTo>
                    <a:pt x="131" y="119"/>
                  </a:lnTo>
                  <a:lnTo>
                    <a:pt x="128" y="121"/>
                  </a:lnTo>
                  <a:lnTo>
                    <a:pt x="126" y="122"/>
                  </a:lnTo>
                  <a:lnTo>
                    <a:pt x="122" y="123"/>
                  </a:lnTo>
                  <a:lnTo>
                    <a:pt x="119" y="123"/>
                  </a:lnTo>
                  <a:lnTo>
                    <a:pt x="115" y="122"/>
                  </a:lnTo>
                  <a:lnTo>
                    <a:pt x="111" y="120"/>
                  </a:lnTo>
                  <a:lnTo>
                    <a:pt x="89" y="117"/>
                  </a:lnTo>
                  <a:lnTo>
                    <a:pt x="87" y="125"/>
                  </a:lnTo>
                  <a:lnTo>
                    <a:pt x="84" y="131"/>
                  </a:lnTo>
                  <a:lnTo>
                    <a:pt x="80" y="137"/>
                  </a:lnTo>
                  <a:lnTo>
                    <a:pt x="75" y="142"/>
                  </a:lnTo>
                  <a:lnTo>
                    <a:pt x="69" y="147"/>
                  </a:lnTo>
                  <a:lnTo>
                    <a:pt x="62" y="150"/>
                  </a:lnTo>
                  <a:lnTo>
                    <a:pt x="55" y="153"/>
                  </a:lnTo>
                  <a:lnTo>
                    <a:pt x="47" y="154"/>
                  </a:lnTo>
                  <a:lnTo>
                    <a:pt x="38" y="154"/>
                  </a:lnTo>
                  <a:lnTo>
                    <a:pt x="30" y="152"/>
                  </a:lnTo>
                  <a:lnTo>
                    <a:pt x="21" y="147"/>
                  </a:lnTo>
                  <a:lnTo>
                    <a:pt x="15" y="141"/>
                  </a:lnTo>
                  <a:lnTo>
                    <a:pt x="9" y="134"/>
                  </a:lnTo>
                  <a:lnTo>
                    <a:pt x="4" y="125"/>
                  </a:lnTo>
                  <a:lnTo>
                    <a:pt x="1" y="115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2" y="86"/>
                  </a:lnTo>
                  <a:lnTo>
                    <a:pt x="6" y="77"/>
                  </a:lnTo>
                  <a:lnTo>
                    <a:pt x="11" y="70"/>
                  </a:lnTo>
                  <a:lnTo>
                    <a:pt x="17" y="63"/>
                  </a:lnTo>
                  <a:lnTo>
                    <a:pt x="25" y="58"/>
                  </a:lnTo>
                  <a:lnTo>
                    <a:pt x="34" y="54"/>
                  </a:lnTo>
                  <a:lnTo>
                    <a:pt x="43" y="52"/>
                  </a:lnTo>
                  <a:lnTo>
                    <a:pt x="46" y="52"/>
                  </a:lnTo>
                  <a:lnTo>
                    <a:pt x="50" y="52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8" y="54"/>
                  </a:lnTo>
                  <a:lnTo>
                    <a:pt x="61" y="54"/>
                  </a:lnTo>
                  <a:lnTo>
                    <a:pt x="63" y="56"/>
                  </a:lnTo>
                  <a:lnTo>
                    <a:pt x="66" y="57"/>
                  </a:lnTo>
                  <a:lnTo>
                    <a:pt x="81" y="31"/>
                  </a:lnTo>
                  <a:lnTo>
                    <a:pt x="81" y="27"/>
                  </a:lnTo>
                  <a:lnTo>
                    <a:pt x="80" y="25"/>
                  </a:lnTo>
                  <a:lnTo>
                    <a:pt x="79" y="24"/>
                  </a:lnTo>
                  <a:lnTo>
                    <a:pt x="77" y="23"/>
                  </a:lnTo>
                  <a:lnTo>
                    <a:pt x="74" y="23"/>
                  </a:lnTo>
                  <a:lnTo>
                    <a:pt x="71" y="23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2" y="21"/>
                  </a:lnTo>
                  <a:lnTo>
                    <a:pt x="61" y="17"/>
                  </a:lnTo>
                  <a:lnTo>
                    <a:pt x="63" y="13"/>
                  </a:lnTo>
                  <a:lnTo>
                    <a:pt x="67" y="9"/>
                  </a:lnTo>
                  <a:lnTo>
                    <a:pt x="69" y="9"/>
                  </a:lnTo>
                  <a:lnTo>
                    <a:pt x="72" y="9"/>
                  </a:lnTo>
                  <a:lnTo>
                    <a:pt x="76" y="10"/>
                  </a:lnTo>
                  <a:lnTo>
                    <a:pt x="78" y="11"/>
                  </a:lnTo>
                  <a:lnTo>
                    <a:pt x="81" y="11"/>
                  </a:lnTo>
                  <a:lnTo>
                    <a:pt x="84" y="11"/>
                  </a:lnTo>
                  <a:lnTo>
                    <a:pt x="89" y="11"/>
                  </a:lnTo>
                  <a:lnTo>
                    <a:pt x="93" y="12"/>
                  </a:lnTo>
                  <a:lnTo>
                    <a:pt x="97" y="12"/>
                  </a:lnTo>
                  <a:lnTo>
                    <a:pt x="101" y="13"/>
                  </a:lnTo>
                  <a:lnTo>
                    <a:pt x="102" y="14"/>
                  </a:lnTo>
                  <a:lnTo>
                    <a:pt x="101" y="16"/>
                  </a:lnTo>
                  <a:lnTo>
                    <a:pt x="95" y="20"/>
                  </a:lnTo>
                  <a:lnTo>
                    <a:pt x="90" y="22"/>
                  </a:lnTo>
                  <a:lnTo>
                    <a:pt x="88" y="23"/>
                  </a:lnTo>
                  <a:lnTo>
                    <a:pt x="88" y="28"/>
                  </a:lnTo>
                  <a:lnTo>
                    <a:pt x="183" y="28"/>
                  </a:lnTo>
                  <a:lnTo>
                    <a:pt x="181" y="2"/>
                  </a:lnTo>
                  <a:lnTo>
                    <a:pt x="183" y="1"/>
                  </a:lnTo>
                  <a:lnTo>
                    <a:pt x="184" y="1"/>
                  </a:lnTo>
                  <a:lnTo>
                    <a:pt x="185" y="1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3" y="0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03" y="1"/>
                  </a:lnTo>
                  <a:lnTo>
                    <a:pt x="207" y="3"/>
                  </a:lnTo>
                  <a:lnTo>
                    <a:pt x="209" y="5"/>
                  </a:lnTo>
                  <a:lnTo>
                    <a:pt x="210" y="9"/>
                  </a:lnTo>
                  <a:lnTo>
                    <a:pt x="208" y="18"/>
                  </a:lnTo>
                  <a:lnTo>
                    <a:pt x="204" y="22"/>
                  </a:lnTo>
                  <a:lnTo>
                    <a:pt x="199" y="23"/>
                  </a:lnTo>
                  <a:lnTo>
                    <a:pt x="197" y="22"/>
                  </a:lnTo>
                  <a:lnTo>
                    <a:pt x="198" y="20"/>
                  </a:lnTo>
                  <a:lnTo>
                    <a:pt x="202" y="19"/>
                  </a:lnTo>
                  <a:lnTo>
                    <a:pt x="204" y="18"/>
                  </a:lnTo>
                  <a:lnTo>
                    <a:pt x="206" y="14"/>
                  </a:lnTo>
                  <a:lnTo>
                    <a:pt x="204" y="9"/>
                  </a:lnTo>
                  <a:lnTo>
                    <a:pt x="203" y="7"/>
                  </a:lnTo>
                  <a:lnTo>
                    <a:pt x="200" y="5"/>
                  </a:lnTo>
                  <a:lnTo>
                    <a:pt x="197" y="5"/>
                  </a:lnTo>
                  <a:lnTo>
                    <a:pt x="194" y="5"/>
                  </a:lnTo>
                  <a:lnTo>
                    <a:pt x="191" y="6"/>
                  </a:lnTo>
                  <a:lnTo>
                    <a:pt x="188" y="7"/>
                  </a:lnTo>
                  <a:lnTo>
                    <a:pt x="187" y="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8" name="Group 599"/>
          <p:cNvGrpSpPr>
            <a:grpSpLocks/>
          </p:cNvGrpSpPr>
          <p:nvPr/>
        </p:nvGrpSpPr>
        <p:grpSpPr bwMode="auto">
          <a:xfrm>
            <a:off x="2995613" y="5286375"/>
            <a:ext cx="1279525" cy="720725"/>
            <a:chOff x="1886" y="3330"/>
            <a:chExt cx="807" cy="454"/>
          </a:xfrm>
        </p:grpSpPr>
        <p:sp>
          <p:nvSpPr>
            <p:cNvPr id="7242" name="Freeform 600"/>
            <p:cNvSpPr>
              <a:spLocks/>
            </p:cNvSpPr>
            <p:nvPr/>
          </p:nvSpPr>
          <p:spPr bwMode="auto">
            <a:xfrm>
              <a:off x="1886" y="3341"/>
              <a:ext cx="807" cy="443"/>
            </a:xfrm>
            <a:custGeom>
              <a:avLst/>
              <a:gdLst>
                <a:gd name="T0" fmla="*/ 444 w 807"/>
                <a:gd name="T1" fmla="*/ 441 h 443"/>
                <a:gd name="T2" fmla="*/ 504 w 807"/>
                <a:gd name="T3" fmla="*/ 435 h 443"/>
                <a:gd name="T4" fmla="*/ 559 w 807"/>
                <a:gd name="T5" fmla="*/ 425 h 443"/>
                <a:gd name="T6" fmla="*/ 612 w 807"/>
                <a:gd name="T7" fmla="*/ 410 h 443"/>
                <a:gd name="T8" fmla="*/ 659 w 807"/>
                <a:gd name="T9" fmla="*/ 391 h 443"/>
                <a:gd name="T10" fmla="*/ 701 w 807"/>
                <a:gd name="T11" fmla="*/ 370 h 443"/>
                <a:gd name="T12" fmla="*/ 737 w 807"/>
                <a:gd name="T13" fmla="*/ 344 h 443"/>
                <a:gd name="T14" fmla="*/ 766 w 807"/>
                <a:gd name="T15" fmla="*/ 317 h 443"/>
                <a:gd name="T16" fmla="*/ 788 w 807"/>
                <a:gd name="T17" fmla="*/ 287 h 443"/>
                <a:gd name="T18" fmla="*/ 802 w 807"/>
                <a:gd name="T19" fmla="*/ 255 h 443"/>
                <a:gd name="T20" fmla="*/ 806 w 807"/>
                <a:gd name="T21" fmla="*/ 221 h 443"/>
                <a:gd name="T22" fmla="*/ 802 w 807"/>
                <a:gd name="T23" fmla="*/ 188 h 443"/>
                <a:gd name="T24" fmla="*/ 788 w 807"/>
                <a:gd name="T25" fmla="*/ 156 h 443"/>
                <a:gd name="T26" fmla="*/ 766 w 807"/>
                <a:gd name="T27" fmla="*/ 126 h 443"/>
                <a:gd name="T28" fmla="*/ 737 w 807"/>
                <a:gd name="T29" fmla="*/ 98 h 443"/>
                <a:gd name="T30" fmla="*/ 701 w 807"/>
                <a:gd name="T31" fmla="*/ 73 h 443"/>
                <a:gd name="T32" fmla="*/ 659 w 807"/>
                <a:gd name="T33" fmla="*/ 50 h 443"/>
                <a:gd name="T34" fmla="*/ 612 w 807"/>
                <a:gd name="T35" fmla="*/ 32 h 443"/>
                <a:gd name="T36" fmla="*/ 559 w 807"/>
                <a:gd name="T37" fmla="*/ 17 h 443"/>
                <a:gd name="T38" fmla="*/ 504 w 807"/>
                <a:gd name="T39" fmla="*/ 7 h 443"/>
                <a:gd name="T40" fmla="*/ 444 w 807"/>
                <a:gd name="T41" fmla="*/ 1 h 443"/>
                <a:gd name="T42" fmla="*/ 382 w 807"/>
                <a:gd name="T43" fmla="*/ 0 h 443"/>
                <a:gd name="T44" fmla="*/ 322 w 807"/>
                <a:gd name="T45" fmla="*/ 4 h 443"/>
                <a:gd name="T46" fmla="*/ 264 w 807"/>
                <a:gd name="T47" fmla="*/ 14 h 443"/>
                <a:gd name="T48" fmla="*/ 211 w 807"/>
                <a:gd name="T49" fmla="*/ 27 h 443"/>
                <a:gd name="T50" fmla="*/ 162 w 807"/>
                <a:gd name="T51" fmla="*/ 44 h 443"/>
                <a:gd name="T52" fmla="*/ 118 w 807"/>
                <a:gd name="T53" fmla="*/ 65 h 443"/>
                <a:gd name="T54" fmla="*/ 80 w 807"/>
                <a:gd name="T55" fmla="*/ 89 h 443"/>
                <a:gd name="T56" fmla="*/ 49 w 807"/>
                <a:gd name="T57" fmla="*/ 116 h 443"/>
                <a:gd name="T58" fmla="*/ 24 w 807"/>
                <a:gd name="T59" fmla="*/ 145 h 443"/>
                <a:gd name="T60" fmla="*/ 8 w 807"/>
                <a:gd name="T61" fmla="*/ 177 h 443"/>
                <a:gd name="T62" fmla="*/ 0 w 807"/>
                <a:gd name="T63" fmla="*/ 210 h 443"/>
                <a:gd name="T64" fmla="*/ 2 w 807"/>
                <a:gd name="T65" fmla="*/ 244 h 443"/>
                <a:gd name="T66" fmla="*/ 12 w 807"/>
                <a:gd name="T67" fmla="*/ 276 h 443"/>
                <a:gd name="T68" fmla="*/ 31 w 807"/>
                <a:gd name="T69" fmla="*/ 307 h 443"/>
                <a:gd name="T70" fmla="*/ 58 w 807"/>
                <a:gd name="T71" fmla="*/ 336 h 443"/>
                <a:gd name="T72" fmla="*/ 92 w 807"/>
                <a:gd name="T73" fmla="*/ 362 h 443"/>
                <a:gd name="T74" fmla="*/ 132 w 807"/>
                <a:gd name="T75" fmla="*/ 385 h 443"/>
                <a:gd name="T76" fmla="*/ 178 w 807"/>
                <a:gd name="T77" fmla="*/ 404 h 443"/>
                <a:gd name="T78" fmla="*/ 229 w 807"/>
                <a:gd name="T79" fmla="*/ 420 h 443"/>
                <a:gd name="T80" fmla="*/ 283 w 807"/>
                <a:gd name="T81" fmla="*/ 432 h 443"/>
                <a:gd name="T82" fmla="*/ 342 w 807"/>
                <a:gd name="T83" fmla="*/ 440 h 443"/>
                <a:gd name="T84" fmla="*/ 403 w 807"/>
                <a:gd name="T85" fmla="*/ 442 h 4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07"/>
                <a:gd name="T130" fmla="*/ 0 h 443"/>
                <a:gd name="T131" fmla="*/ 807 w 807"/>
                <a:gd name="T132" fmla="*/ 443 h 4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07" h="443">
                  <a:moveTo>
                    <a:pt x="403" y="442"/>
                  </a:moveTo>
                  <a:lnTo>
                    <a:pt x="424" y="442"/>
                  </a:lnTo>
                  <a:lnTo>
                    <a:pt x="444" y="441"/>
                  </a:lnTo>
                  <a:lnTo>
                    <a:pt x="464" y="440"/>
                  </a:lnTo>
                  <a:lnTo>
                    <a:pt x="484" y="437"/>
                  </a:lnTo>
                  <a:lnTo>
                    <a:pt x="504" y="435"/>
                  </a:lnTo>
                  <a:lnTo>
                    <a:pt x="523" y="432"/>
                  </a:lnTo>
                  <a:lnTo>
                    <a:pt x="542" y="429"/>
                  </a:lnTo>
                  <a:lnTo>
                    <a:pt x="559" y="425"/>
                  </a:lnTo>
                  <a:lnTo>
                    <a:pt x="577" y="420"/>
                  </a:lnTo>
                  <a:lnTo>
                    <a:pt x="595" y="415"/>
                  </a:lnTo>
                  <a:lnTo>
                    <a:pt x="612" y="410"/>
                  </a:lnTo>
                  <a:lnTo>
                    <a:pt x="628" y="404"/>
                  </a:lnTo>
                  <a:lnTo>
                    <a:pt x="644" y="398"/>
                  </a:lnTo>
                  <a:lnTo>
                    <a:pt x="659" y="391"/>
                  </a:lnTo>
                  <a:lnTo>
                    <a:pt x="674" y="385"/>
                  </a:lnTo>
                  <a:lnTo>
                    <a:pt x="688" y="377"/>
                  </a:lnTo>
                  <a:lnTo>
                    <a:pt x="701" y="370"/>
                  </a:lnTo>
                  <a:lnTo>
                    <a:pt x="714" y="362"/>
                  </a:lnTo>
                  <a:lnTo>
                    <a:pt x="726" y="353"/>
                  </a:lnTo>
                  <a:lnTo>
                    <a:pt x="737" y="344"/>
                  </a:lnTo>
                  <a:lnTo>
                    <a:pt x="747" y="336"/>
                  </a:lnTo>
                  <a:lnTo>
                    <a:pt x="757" y="326"/>
                  </a:lnTo>
                  <a:lnTo>
                    <a:pt x="766" y="317"/>
                  </a:lnTo>
                  <a:lnTo>
                    <a:pt x="774" y="307"/>
                  </a:lnTo>
                  <a:lnTo>
                    <a:pt x="781" y="297"/>
                  </a:lnTo>
                  <a:lnTo>
                    <a:pt x="788" y="287"/>
                  </a:lnTo>
                  <a:lnTo>
                    <a:pt x="793" y="276"/>
                  </a:lnTo>
                  <a:lnTo>
                    <a:pt x="798" y="265"/>
                  </a:lnTo>
                  <a:lnTo>
                    <a:pt x="802" y="255"/>
                  </a:lnTo>
                  <a:lnTo>
                    <a:pt x="804" y="244"/>
                  </a:lnTo>
                  <a:lnTo>
                    <a:pt x="806" y="233"/>
                  </a:lnTo>
                  <a:lnTo>
                    <a:pt x="806" y="221"/>
                  </a:lnTo>
                  <a:lnTo>
                    <a:pt x="806" y="210"/>
                  </a:lnTo>
                  <a:lnTo>
                    <a:pt x="804" y="199"/>
                  </a:lnTo>
                  <a:lnTo>
                    <a:pt x="802" y="188"/>
                  </a:lnTo>
                  <a:lnTo>
                    <a:pt x="798" y="177"/>
                  </a:lnTo>
                  <a:lnTo>
                    <a:pt x="793" y="166"/>
                  </a:lnTo>
                  <a:lnTo>
                    <a:pt x="788" y="156"/>
                  </a:lnTo>
                  <a:lnTo>
                    <a:pt x="781" y="145"/>
                  </a:lnTo>
                  <a:lnTo>
                    <a:pt x="774" y="135"/>
                  </a:lnTo>
                  <a:lnTo>
                    <a:pt x="766" y="126"/>
                  </a:lnTo>
                  <a:lnTo>
                    <a:pt x="757" y="116"/>
                  </a:lnTo>
                  <a:lnTo>
                    <a:pt x="747" y="107"/>
                  </a:lnTo>
                  <a:lnTo>
                    <a:pt x="737" y="98"/>
                  </a:lnTo>
                  <a:lnTo>
                    <a:pt x="726" y="89"/>
                  </a:lnTo>
                  <a:lnTo>
                    <a:pt x="714" y="81"/>
                  </a:lnTo>
                  <a:lnTo>
                    <a:pt x="701" y="73"/>
                  </a:lnTo>
                  <a:lnTo>
                    <a:pt x="688" y="65"/>
                  </a:lnTo>
                  <a:lnTo>
                    <a:pt x="674" y="58"/>
                  </a:lnTo>
                  <a:lnTo>
                    <a:pt x="659" y="50"/>
                  </a:lnTo>
                  <a:lnTo>
                    <a:pt x="644" y="44"/>
                  </a:lnTo>
                  <a:lnTo>
                    <a:pt x="628" y="38"/>
                  </a:lnTo>
                  <a:lnTo>
                    <a:pt x="612" y="32"/>
                  </a:lnTo>
                  <a:lnTo>
                    <a:pt x="595" y="27"/>
                  </a:lnTo>
                  <a:lnTo>
                    <a:pt x="577" y="22"/>
                  </a:lnTo>
                  <a:lnTo>
                    <a:pt x="559" y="17"/>
                  </a:lnTo>
                  <a:lnTo>
                    <a:pt x="542" y="14"/>
                  </a:lnTo>
                  <a:lnTo>
                    <a:pt x="523" y="10"/>
                  </a:lnTo>
                  <a:lnTo>
                    <a:pt x="504" y="7"/>
                  </a:lnTo>
                  <a:lnTo>
                    <a:pt x="484" y="4"/>
                  </a:lnTo>
                  <a:lnTo>
                    <a:pt x="464" y="2"/>
                  </a:lnTo>
                  <a:lnTo>
                    <a:pt x="444" y="1"/>
                  </a:lnTo>
                  <a:lnTo>
                    <a:pt x="424" y="0"/>
                  </a:lnTo>
                  <a:lnTo>
                    <a:pt x="403" y="0"/>
                  </a:lnTo>
                  <a:lnTo>
                    <a:pt x="382" y="0"/>
                  </a:lnTo>
                  <a:lnTo>
                    <a:pt x="362" y="1"/>
                  </a:lnTo>
                  <a:lnTo>
                    <a:pt x="342" y="2"/>
                  </a:lnTo>
                  <a:lnTo>
                    <a:pt x="322" y="4"/>
                  </a:lnTo>
                  <a:lnTo>
                    <a:pt x="302" y="7"/>
                  </a:lnTo>
                  <a:lnTo>
                    <a:pt x="283" y="10"/>
                  </a:lnTo>
                  <a:lnTo>
                    <a:pt x="264" y="14"/>
                  </a:lnTo>
                  <a:lnTo>
                    <a:pt x="246" y="17"/>
                  </a:lnTo>
                  <a:lnTo>
                    <a:pt x="229" y="22"/>
                  </a:lnTo>
                  <a:lnTo>
                    <a:pt x="211" y="27"/>
                  </a:lnTo>
                  <a:lnTo>
                    <a:pt x="194" y="32"/>
                  </a:lnTo>
                  <a:lnTo>
                    <a:pt x="178" y="38"/>
                  </a:lnTo>
                  <a:lnTo>
                    <a:pt x="162" y="44"/>
                  </a:lnTo>
                  <a:lnTo>
                    <a:pt x="147" y="50"/>
                  </a:lnTo>
                  <a:lnTo>
                    <a:pt x="132" y="58"/>
                  </a:lnTo>
                  <a:lnTo>
                    <a:pt x="118" y="65"/>
                  </a:lnTo>
                  <a:lnTo>
                    <a:pt x="105" y="73"/>
                  </a:lnTo>
                  <a:lnTo>
                    <a:pt x="92" y="81"/>
                  </a:lnTo>
                  <a:lnTo>
                    <a:pt x="80" y="89"/>
                  </a:lnTo>
                  <a:lnTo>
                    <a:pt x="69" y="98"/>
                  </a:lnTo>
                  <a:lnTo>
                    <a:pt x="58" y="107"/>
                  </a:lnTo>
                  <a:lnTo>
                    <a:pt x="49" y="116"/>
                  </a:lnTo>
                  <a:lnTo>
                    <a:pt x="39" y="126"/>
                  </a:lnTo>
                  <a:lnTo>
                    <a:pt x="31" y="135"/>
                  </a:lnTo>
                  <a:lnTo>
                    <a:pt x="24" y="145"/>
                  </a:lnTo>
                  <a:lnTo>
                    <a:pt x="18" y="156"/>
                  </a:lnTo>
                  <a:lnTo>
                    <a:pt x="12" y="166"/>
                  </a:lnTo>
                  <a:lnTo>
                    <a:pt x="8" y="177"/>
                  </a:lnTo>
                  <a:lnTo>
                    <a:pt x="4" y="188"/>
                  </a:lnTo>
                  <a:lnTo>
                    <a:pt x="2" y="199"/>
                  </a:lnTo>
                  <a:lnTo>
                    <a:pt x="0" y="210"/>
                  </a:lnTo>
                  <a:lnTo>
                    <a:pt x="0" y="221"/>
                  </a:lnTo>
                  <a:lnTo>
                    <a:pt x="0" y="233"/>
                  </a:lnTo>
                  <a:lnTo>
                    <a:pt x="2" y="244"/>
                  </a:lnTo>
                  <a:lnTo>
                    <a:pt x="4" y="255"/>
                  </a:lnTo>
                  <a:lnTo>
                    <a:pt x="8" y="265"/>
                  </a:lnTo>
                  <a:lnTo>
                    <a:pt x="12" y="276"/>
                  </a:lnTo>
                  <a:lnTo>
                    <a:pt x="18" y="287"/>
                  </a:lnTo>
                  <a:lnTo>
                    <a:pt x="24" y="297"/>
                  </a:lnTo>
                  <a:lnTo>
                    <a:pt x="31" y="307"/>
                  </a:lnTo>
                  <a:lnTo>
                    <a:pt x="39" y="317"/>
                  </a:lnTo>
                  <a:lnTo>
                    <a:pt x="49" y="326"/>
                  </a:lnTo>
                  <a:lnTo>
                    <a:pt x="58" y="336"/>
                  </a:lnTo>
                  <a:lnTo>
                    <a:pt x="69" y="344"/>
                  </a:lnTo>
                  <a:lnTo>
                    <a:pt x="80" y="353"/>
                  </a:lnTo>
                  <a:lnTo>
                    <a:pt x="92" y="362"/>
                  </a:lnTo>
                  <a:lnTo>
                    <a:pt x="105" y="370"/>
                  </a:lnTo>
                  <a:lnTo>
                    <a:pt x="118" y="377"/>
                  </a:lnTo>
                  <a:lnTo>
                    <a:pt x="132" y="385"/>
                  </a:lnTo>
                  <a:lnTo>
                    <a:pt x="147" y="391"/>
                  </a:lnTo>
                  <a:lnTo>
                    <a:pt x="162" y="398"/>
                  </a:lnTo>
                  <a:lnTo>
                    <a:pt x="178" y="404"/>
                  </a:lnTo>
                  <a:lnTo>
                    <a:pt x="194" y="410"/>
                  </a:lnTo>
                  <a:lnTo>
                    <a:pt x="211" y="415"/>
                  </a:lnTo>
                  <a:lnTo>
                    <a:pt x="229" y="420"/>
                  </a:lnTo>
                  <a:lnTo>
                    <a:pt x="246" y="425"/>
                  </a:lnTo>
                  <a:lnTo>
                    <a:pt x="264" y="429"/>
                  </a:lnTo>
                  <a:lnTo>
                    <a:pt x="283" y="432"/>
                  </a:lnTo>
                  <a:lnTo>
                    <a:pt x="302" y="435"/>
                  </a:lnTo>
                  <a:lnTo>
                    <a:pt x="322" y="437"/>
                  </a:lnTo>
                  <a:lnTo>
                    <a:pt x="342" y="440"/>
                  </a:lnTo>
                  <a:lnTo>
                    <a:pt x="362" y="441"/>
                  </a:lnTo>
                  <a:lnTo>
                    <a:pt x="382" y="442"/>
                  </a:lnTo>
                  <a:lnTo>
                    <a:pt x="403" y="442"/>
                  </a:lnTo>
                </a:path>
              </a:pathLst>
            </a:custGeom>
            <a:solidFill>
              <a:srgbClr val="99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3" name="Freeform 601"/>
            <p:cNvSpPr>
              <a:spLocks/>
            </p:cNvSpPr>
            <p:nvPr/>
          </p:nvSpPr>
          <p:spPr bwMode="auto">
            <a:xfrm>
              <a:off x="1886" y="3341"/>
              <a:ext cx="807" cy="443"/>
            </a:xfrm>
            <a:custGeom>
              <a:avLst/>
              <a:gdLst>
                <a:gd name="T0" fmla="*/ 424 w 807"/>
                <a:gd name="T1" fmla="*/ 442 h 443"/>
                <a:gd name="T2" fmla="*/ 484 w 807"/>
                <a:gd name="T3" fmla="*/ 437 h 443"/>
                <a:gd name="T4" fmla="*/ 542 w 807"/>
                <a:gd name="T5" fmla="*/ 429 h 443"/>
                <a:gd name="T6" fmla="*/ 595 w 807"/>
                <a:gd name="T7" fmla="*/ 415 h 443"/>
                <a:gd name="T8" fmla="*/ 644 w 807"/>
                <a:gd name="T9" fmla="*/ 398 h 443"/>
                <a:gd name="T10" fmla="*/ 688 w 807"/>
                <a:gd name="T11" fmla="*/ 377 h 443"/>
                <a:gd name="T12" fmla="*/ 726 w 807"/>
                <a:gd name="T13" fmla="*/ 353 h 443"/>
                <a:gd name="T14" fmla="*/ 757 w 807"/>
                <a:gd name="T15" fmla="*/ 326 h 443"/>
                <a:gd name="T16" fmla="*/ 781 w 807"/>
                <a:gd name="T17" fmla="*/ 297 h 443"/>
                <a:gd name="T18" fmla="*/ 798 w 807"/>
                <a:gd name="T19" fmla="*/ 265 h 443"/>
                <a:gd name="T20" fmla="*/ 806 w 807"/>
                <a:gd name="T21" fmla="*/ 233 h 443"/>
                <a:gd name="T22" fmla="*/ 806 w 807"/>
                <a:gd name="T23" fmla="*/ 210 h 443"/>
                <a:gd name="T24" fmla="*/ 798 w 807"/>
                <a:gd name="T25" fmla="*/ 177 h 443"/>
                <a:gd name="T26" fmla="*/ 781 w 807"/>
                <a:gd name="T27" fmla="*/ 145 h 443"/>
                <a:gd name="T28" fmla="*/ 757 w 807"/>
                <a:gd name="T29" fmla="*/ 116 h 443"/>
                <a:gd name="T30" fmla="*/ 726 w 807"/>
                <a:gd name="T31" fmla="*/ 89 h 443"/>
                <a:gd name="T32" fmla="*/ 688 w 807"/>
                <a:gd name="T33" fmla="*/ 65 h 443"/>
                <a:gd name="T34" fmla="*/ 644 w 807"/>
                <a:gd name="T35" fmla="*/ 44 h 443"/>
                <a:gd name="T36" fmla="*/ 595 w 807"/>
                <a:gd name="T37" fmla="*/ 27 h 443"/>
                <a:gd name="T38" fmla="*/ 542 w 807"/>
                <a:gd name="T39" fmla="*/ 14 h 443"/>
                <a:gd name="T40" fmla="*/ 484 w 807"/>
                <a:gd name="T41" fmla="*/ 4 h 443"/>
                <a:gd name="T42" fmla="*/ 424 w 807"/>
                <a:gd name="T43" fmla="*/ 0 h 443"/>
                <a:gd name="T44" fmla="*/ 382 w 807"/>
                <a:gd name="T45" fmla="*/ 0 h 443"/>
                <a:gd name="T46" fmla="*/ 322 w 807"/>
                <a:gd name="T47" fmla="*/ 4 h 443"/>
                <a:gd name="T48" fmla="*/ 264 w 807"/>
                <a:gd name="T49" fmla="*/ 14 h 443"/>
                <a:gd name="T50" fmla="*/ 211 w 807"/>
                <a:gd name="T51" fmla="*/ 27 h 443"/>
                <a:gd name="T52" fmla="*/ 162 w 807"/>
                <a:gd name="T53" fmla="*/ 44 h 443"/>
                <a:gd name="T54" fmla="*/ 118 w 807"/>
                <a:gd name="T55" fmla="*/ 65 h 443"/>
                <a:gd name="T56" fmla="*/ 80 w 807"/>
                <a:gd name="T57" fmla="*/ 89 h 443"/>
                <a:gd name="T58" fmla="*/ 49 w 807"/>
                <a:gd name="T59" fmla="*/ 116 h 443"/>
                <a:gd name="T60" fmla="*/ 24 w 807"/>
                <a:gd name="T61" fmla="*/ 145 h 443"/>
                <a:gd name="T62" fmla="*/ 8 w 807"/>
                <a:gd name="T63" fmla="*/ 177 h 443"/>
                <a:gd name="T64" fmla="*/ 0 w 807"/>
                <a:gd name="T65" fmla="*/ 210 h 443"/>
                <a:gd name="T66" fmla="*/ 0 w 807"/>
                <a:gd name="T67" fmla="*/ 233 h 443"/>
                <a:gd name="T68" fmla="*/ 8 w 807"/>
                <a:gd name="T69" fmla="*/ 265 h 443"/>
                <a:gd name="T70" fmla="*/ 24 w 807"/>
                <a:gd name="T71" fmla="*/ 297 h 443"/>
                <a:gd name="T72" fmla="*/ 49 w 807"/>
                <a:gd name="T73" fmla="*/ 326 h 443"/>
                <a:gd name="T74" fmla="*/ 80 w 807"/>
                <a:gd name="T75" fmla="*/ 353 h 443"/>
                <a:gd name="T76" fmla="*/ 118 w 807"/>
                <a:gd name="T77" fmla="*/ 377 h 443"/>
                <a:gd name="T78" fmla="*/ 162 w 807"/>
                <a:gd name="T79" fmla="*/ 398 h 443"/>
                <a:gd name="T80" fmla="*/ 211 w 807"/>
                <a:gd name="T81" fmla="*/ 415 h 443"/>
                <a:gd name="T82" fmla="*/ 264 w 807"/>
                <a:gd name="T83" fmla="*/ 429 h 443"/>
                <a:gd name="T84" fmla="*/ 322 w 807"/>
                <a:gd name="T85" fmla="*/ 437 h 443"/>
                <a:gd name="T86" fmla="*/ 382 w 807"/>
                <a:gd name="T87" fmla="*/ 442 h 4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7"/>
                <a:gd name="T133" fmla="*/ 0 h 443"/>
                <a:gd name="T134" fmla="*/ 807 w 807"/>
                <a:gd name="T135" fmla="*/ 443 h 4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7" h="443">
                  <a:moveTo>
                    <a:pt x="403" y="442"/>
                  </a:moveTo>
                  <a:lnTo>
                    <a:pt x="403" y="442"/>
                  </a:lnTo>
                  <a:lnTo>
                    <a:pt x="424" y="442"/>
                  </a:lnTo>
                  <a:lnTo>
                    <a:pt x="444" y="441"/>
                  </a:lnTo>
                  <a:lnTo>
                    <a:pt x="464" y="440"/>
                  </a:lnTo>
                  <a:lnTo>
                    <a:pt x="484" y="437"/>
                  </a:lnTo>
                  <a:lnTo>
                    <a:pt x="504" y="435"/>
                  </a:lnTo>
                  <a:lnTo>
                    <a:pt x="523" y="432"/>
                  </a:lnTo>
                  <a:lnTo>
                    <a:pt x="542" y="429"/>
                  </a:lnTo>
                  <a:lnTo>
                    <a:pt x="559" y="425"/>
                  </a:lnTo>
                  <a:lnTo>
                    <a:pt x="577" y="420"/>
                  </a:lnTo>
                  <a:lnTo>
                    <a:pt x="595" y="415"/>
                  </a:lnTo>
                  <a:lnTo>
                    <a:pt x="612" y="410"/>
                  </a:lnTo>
                  <a:lnTo>
                    <a:pt x="628" y="404"/>
                  </a:lnTo>
                  <a:lnTo>
                    <a:pt x="644" y="398"/>
                  </a:lnTo>
                  <a:lnTo>
                    <a:pt x="659" y="391"/>
                  </a:lnTo>
                  <a:lnTo>
                    <a:pt x="674" y="385"/>
                  </a:lnTo>
                  <a:lnTo>
                    <a:pt x="688" y="377"/>
                  </a:lnTo>
                  <a:lnTo>
                    <a:pt x="701" y="370"/>
                  </a:lnTo>
                  <a:lnTo>
                    <a:pt x="714" y="362"/>
                  </a:lnTo>
                  <a:lnTo>
                    <a:pt x="726" y="353"/>
                  </a:lnTo>
                  <a:lnTo>
                    <a:pt x="737" y="344"/>
                  </a:lnTo>
                  <a:lnTo>
                    <a:pt x="747" y="336"/>
                  </a:lnTo>
                  <a:lnTo>
                    <a:pt x="757" y="326"/>
                  </a:lnTo>
                  <a:lnTo>
                    <a:pt x="766" y="317"/>
                  </a:lnTo>
                  <a:lnTo>
                    <a:pt x="774" y="307"/>
                  </a:lnTo>
                  <a:lnTo>
                    <a:pt x="781" y="297"/>
                  </a:lnTo>
                  <a:lnTo>
                    <a:pt x="788" y="287"/>
                  </a:lnTo>
                  <a:lnTo>
                    <a:pt x="793" y="276"/>
                  </a:lnTo>
                  <a:lnTo>
                    <a:pt x="798" y="265"/>
                  </a:lnTo>
                  <a:lnTo>
                    <a:pt x="802" y="255"/>
                  </a:lnTo>
                  <a:lnTo>
                    <a:pt x="804" y="244"/>
                  </a:lnTo>
                  <a:lnTo>
                    <a:pt x="806" y="233"/>
                  </a:lnTo>
                  <a:lnTo>
                    <a:pt x="806" y="221"/>
                  </a:lnTo>
                  <a:lnTo>
                    <a:pt x="806" y="210"/>
                  </a:lnTo>
                  <a:lnTo>
                    <a:pt x="804" y="199"/>
                  </a:lnTo>
                  <a:lnTo>
                    <a:pt x="802" y="188"/>
                  </a:lnTo>
                  <a:lnTo>
                    <a:pt x="798" y="177"/>
                  </a:lnTo>
                  <a:lnTo>
                    <a:pt x="793" y="166"/>
                  </a:lnTo>
                  <a:lnTo>
                    <a:pt x="788" y="156"/>
                  </a:lnTo>
                  <a:lnTo>
                    <a:pt x="781" y="145"/>
                  </a:lnTo>
                  <a:lnTo>
                    <a:pt x="774" y="135"/>
                  </a:lnTo>
                  <a:lnTo>
                    <a:pt x="766" y="126"/>
                  </a:lnTo>
                  <a:lnTo>
                    <a:pt x="757" y="116"/>
                  </a:lnTo>
                  <a:lnTo>
                    <a:pt x="747" y="107"/>
                  </a:lnTo>
                  <a:lnTo>
                    <a:pt x="737" y="98"/>
                  </a:lnTo>
                  <a:lnTo>
                    <a:pt x="726" y="89"/>
                  </a:lnTo>
                  <a:lnTo>
                    <a:pt x="714" y="81"/>
                  </a:lnTo>
                  <a:lnTo>
                    <a:pt x="701" y="73"/>
                  </a:lnTo>
                  <a:lnTo>
                    <a:pt x="688" y="65"/>
                  </a:lnTo>
                  <a:lnTo>
                    <a:pt x="674" y="58"/>
                  </a:lnTo>
                  <a:lnTo>
                    <a:pt x="659" y="50"/>
                  </a:lnTo>
                  <a:lnTo>
                    <a:pt x="644" y="44"/>
                  </a:lnTo>
                  <a:lnTo>
                    <a:pt x="628" y="38"/>
                  </a:lnTo>
                  <a:lnTo>
                    <a:pt x="612" y="32"/>
                  </a:lnTo>
                  <a:lnTo>
                    <a:pt x="595" y="27"/>
                  </a:lnTo>
                  <a:lnTo>
                    <a:pt x="577" y="22"/>
                  </a:lnTo>
                  <a:lnTo>
                    <a:pt x="559" y="17"/>
                  </a:lnTo>
                  <a:lnTo>
                    <a:pt x="542" y="14"/>
                  </a:lnTo>
                  <a:lnTo>
                    <a:pt x="523" y="10"/>
                  </a:lnTo>
                  <a:lnTo>
                    <a:pt x="504" y="7"/>
                  </a:lnTo>
                  <a:lnTo>
                    <a:pt x="484" y="4"/>
                  </a:lnTo>
                  <a:lnTo>
                    <a:pt x="464" y="2"/>
                  </a:lnTo>
                  <a:lnTo>
                    <a:pt x="444" y="1"/>
                  </a:lnTo>
                  <a:lnTo>
                    <a:pt x="424" y="0"/>
                  </a:lnTo>
                  <a:lnTo>
                    <a:pt x="403" y="0"/>
                  </a:lnTo>
                  <a:lnTo>
                    <a:pt x="382" y="0"/>
                  </a:lnTo>
                  <a:lnTo>
                    <a:pt x="362" y="1"/>
                  </a:lnTo>
                  <a:lnTo>
                    <a:pt x="342" y="2"/>
                  </a:lnTo>
                  <a:lnTo>
                    <a:pt x="322" y="4"/>
                  </a:lnTo>
                  <a:lnTo>
                    <a:pt x="302" y="7"/>
                  </a:lnTo>
                  <a:lnTo>
                    <a:pt x="283" y="10"/>
                  </a:lnTo>
                  <a:lnTo>
                    <a:pt x="264" y="14"/>
                  </a:lnTo>
                  <a:lnTo>
                    <a:pt x="246" y="17"/>
                  </a:lnTo>
                  <a:lnTo>
                    <a:pt x="229" y="22"/>
                  </a:lnTo>
                  <a:lnTo>
                    <a:pt x="211" y="27"/>
                  </a:lnTo>
                  <a:lnTo>
                    <a:pt x="194" y="32"/>
                  </a:lnTo>
                  <a:lnTo>
                    <a:pt x="178" y="38"/>
                  </a:lnTo>
                  <a:lnTo>
                    <a:pt x="162" y="44"/>
                  </a:lnTo>
                  <a:lnTo>
                    <a:pt x="147" y="50"/>
                  </a:lnTo>
                  <a:lnTo>
                    <a:pt x="132" y="58"/>
                  </a:lnTo>
                  <a:lnTo>
                    <a:pt x="118" y="65"/>
                  </a:lnTo>
                  <a:lnTo>
                    <a:pt x="105" y="73"/>
                  </a:lnTo>
                  <a:lnTo>
                    <a:pt x="92" y="81"/>
                  </a:lnTo>
                  <a:lnTo>
                    <a:pt x="80" y="89"/>
                  </a:lnTo>
                  <a:lnTo>
                    <a:pt x="69" y="98"/>
                  </a:lnTo>
                  <a:lnTo>
                    <a:pt x="58" y="107"/>
                  </a:lnTo>
                  <a:lnTo>
                    <a:pt x="49" y="116"/>
                  </a:lnTo>
                  <a:lnTo>
                    <a:pt x="39" y="126"/>
                  </a:lnTo>
                  <a:lnTo>
                    <a:pt x="31" y="135"/>
                  </a:lnTo>
                  <a:lnTo>
                    <a:pt x="24" y="145"/>
                  </a:lnTo>
                  <a:lnTo>
                    <a:pt x="18" y="156"/>
                  </a:lnTo>
                  <a:lnTo>
                    <a:pt x="12" y="166"/>
                  </a:lnTo>
                  <a:lnTo>
                    <a:pt x="8" y="177"/>
                  </a:lnTo>
                  <a:lnTo>
                    <a:pt x="4" y="188"/>
                  </a:lnTo>
                  <a:lnTo>
                    <a:pt x="2" y="199"/>
                  </a:lnTo>
                  <a:lnTo>
                    <a:pt x="0" y="210"/>
                  </a:lnTo>
                  <a:lnTo>
                    <a:pt x="0" y="221"/>
                  </a:lnTo>
                  <a:lnTo>
                    <a:pt x="0" y="233"/>
                  </a:lnTo>
                  <a:lnTo>
                    <a:pt x="2" y="244"/>
                  </a:lnTo>
                  <a:lnTo>
                    <a:pt x="4" y="255"/>
                  </a:lnTo>
                  <a:lnTo>
                    <a:pt x="8" y="265"/>
                  </a:lnTo>
                  <a:lnTo>
                    <a:pt x="12" y="276"/>
                  </a:lnTo>
                  <a:lnTo>
                    <a:pt x="18" y="287"/>
                  </a:lnTo>
                  <a:lnTo>
                    <a:pt x="24" y="297"/>
                  </a:lnTo>
                  <a:lnTo>
                    <a:pt x="31" y="307"/>
                  </a:lnTo>
                  <a:lnTo>
                    <a:pt x="39" y="317"/>
                  </a:lnTo>
                  <a:lnTo>
                    <a:pt x="49" y="326"/>
                  </a:lnTo>
                  <a:lnTo>
                    <a:pt x="58" y="336"/>
                  </a:lnTo>
                  <a:lnTo>
                    <a:pt x="69" y="344"/>
                  </a:lnTo>
                  <a:lnTo>
                    <a:pt x="80" y="353"/>
                  </a:lnTo>
                  <a:lnTo>
                    <a:pt x="92" y="362"/>
                  </a:lnTo>
                  <a:lnTo>
                    <a:pt x="105" y="370"/>
                  </a:lnTo>
                  <a:lnTo>
                    <a:pt x="118" y="377"/>
                  </a:lnTo>
                  <a:lnTo>
                    <a:pt x="132" y="385"/>
                  </a:lnTo>
                  <a:lnTo>
                    <a:pt x="147" y="391"/>
                  </a:lnTo>
                  <a:lnTo>
                    <a:pt x="162" y="398"/>
                  </a:lnTo>
                  <a:lnTo>
                    <a:pt x="178" y="404"/>
                  </a:lnTo>
                  <a:lnTo>
                    <a:pt x="194" y="410"/>
                  </a:lnTo>
                  <a:lnTo>
                    <a:pt x="211" y="415"/>
                  </a:lnTo>
                  <a:lnTo>
                    <a:pt x="229" y="420"/>
                  </a:lnTo>
                  <a:lnTo>
                    <a:pt x="246" y="425"/>
                  </a:lnTo>
                  <a:lnTo>
                    <a:pt x="264" y="429"/>
                  </a:lnTo>
                  <a:lnTo>
                    <a:pt x="283" y="432"/>
                  </a:lnTo>
                  <a:lnTo>
                    <a:pt x="302" y="435"/>
                  </a:lnTo>
                  <a:lnTo>
                    <a:pt x="322" y="437"/>
                  </a:lnTo>
                  <a:lnTo>
                    <a:pt x="342" y="440"/>
                  </a:lnTo>
                  <a:lnTo>
                    <a:pt x="362" y="441"/>
                  </a:lnTo>
                  <a:lnTo>
                    <a:pt x="382" y="442"/>
                  </a:lnTo>
                  <a:lnTo>
                    <a:pt x="403" y="44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4" name="Freeform 602"/>
            <p:cNvSpPr>
              <a:spLocks/>
            </p:cNvSpPr>
            <p:nvPr/>
          </p:nvSpPr>
          <p:spPr bwMode="auto">
            <a:xfrm>
              <a:off x="1886" y="3330"/>
              <a:ext cx="807" cy="443"/>
            </a:xfrm>
            <a:custGeom>
              <a:avLst/>
              <a:gdLst>
                <a:gd name="T0" fmla="*/ 444 w 807"/>
                <a:gd name="T1" fmla="*/ 441 h 443"/>
                <a:gd name="T2" fmla="*/ 504 w 807"/>
                <a:gd name="T3" fmla="*/ 435 h 443"/>
                <a:gd name="T4" fmla="*/ 560 w 807"/>
                <a:gd name="T5" fmla="*/ 425 h 443"/>
                <a:gd name="T6" fmla="*/ 612 w 807"/>
                <a:gd name="T7" fmla="*/ 410 h 443"/>
                <a:gd name="T8" fmla="*/ 659 w 807"/>
                <a:gd name="T9" fmla="*/ 392 h 443"/>
                <a:gd name="T10" fmla="*/ 701 w 807"/>
                <a:gd name="T11" fmla="*/ 370 h 443"/>
                <a:gd name="T12" fmla="*/ 737 w 807"/>
                <a:gd name="T13" fmla="*/ 345 h 443"/>
                <a:gd name="T14" fmla="*/ 766 w 807"/>
                <a:gd name="T15" fmla="*/ 317 h 443"/>
                <a:gd name="T16" fmla="*/ 788 w 807"/>
                <a:gd name="T17" fmla="*/ 287 h 443"/>
                <a:gd name="T18" fmla="*/ 802 w 807"/>
                <a:gd name="T19" fmla="*/ 255 h 443"/>
                <a:gd name="T20" fmla="*/ 806 w 807"/>
                <a:gd name="T21" fmla="*/ 221 h 443"/>
                <a:gd name="T22" fmla="*/ 802 w 807"/>
                <a:gd name="T23" fmla="*/ 188 h 443"/>
                <a:gd name="T24" fmla="*/ 788 w 807"/>
                <a:gd name="T25" fmla="*/ 156 h 443"/>
                <a:gd name="T26" fmla="*/ 766 w 807"/>
                <a:gd name="T27" fmla="*/ 126 h 443"/>
                <a:gd name="T28" fmla="*/ 737 w 807"/>
                <a:gd name="T29" fmla="*/ 98 h 443"/>
                <a:gd name="T30" fmla="*/ 701 w 807"/>
                <a:gd name="T31" fmla="*/ 73 h 443"/>
                <a:gd name="T32" fmla="*/ 659 w 807"/>
                <a:gd name="T33" fmla="*/ 51 h 443"/>
                <a:gd name="T34" fmla="*/ 612 w 807"/>
                <a:gd name="T35" fmla="*/ 33 h 443"/>
                <a:gd name="T36" fmla="*/ 560 w 807"/>
                <a:gd name="T37" fmla="*/ 18 h 443"/>
                <a:gd name="T38" fmla="*/ 504 w 807"/>
                <a:gd name="T39" fmla="*/ 7 h 443"/>
                <a:gd name="T40" fmla="*/ 444 w 807"/>
                <a:gd name="T41" fmla="*/ 2 h 443"/>
                <a:gd name="T42" fmla="*/ 382 w 807"/>
                <a:gd name="T43" fmla="*/ 0 h 443"/>
                <a:gd name="T44" fmla="*/ 322 w 807"/>
                <a:gd name="T45" fmla="*/ 5 h 443"/>
                <a:gd name="T46" fmla="*/ 265 w 807"/>
                <a:gd name="T47" fmla="*/ 14 h 443"/>
                <a:gd name="T48" fmla="*/ 211 w 807"/>
                <a:gd name="T49" fmla="*/ 27 h 443"/>
                <a:gd name="T50" fmla="*/ 162 w 807"/>
                <a:gd name="T51" fmla="*/ 44 h 443"/>
                <a:gd name="T52" fmla="*/ 118 w 807"/>
                <a:gd name="T53" fmla="*/ 65 h 443"/>
                <a:gd name="T54" fmla="*/ 80 w 807"/>
                <a:gd name="T55" fmla="*/ 89 h 443"/>
                <a:gd name="T56" fmla="*/ 49 w 807"/>
                <a:gd name="T57" fmla="*/ 116 h 443"/>
                <a:gd name="T58" fmla="*/ 24 w 807"/>
                <a:gd name="T59" fmla="*/ 145 h 443"/>
                <a:gd name="T60" fmla="*/ 8 w 807"/>
                <a:gd name="T61" fmla="*/ 177 h 443"/>
                <a:gd name="T62" fmla="*/ 0 w 807"/>
                <a:gd name="T63" fmla="*/ 210 h 443"/>
                <a:gd name="T64" fmla="*/ 2 w 807"/>
                <a:gd name="T65" fmla="*/ 244 h 443"/>
                <a:gd name="T66" fmla="*/ 12 w 807"/>
                <a:gd name="T67" fmla="*/ 276 h 443"/>
                <a:gd name="T68" fmla="*/ 31 w 807"/>
                <a:gd name="T69" fmla="*/ 307 h 443"/>
                <a:gd name="T70" fmla="*/ 58 w 807"/>
                <a:gd name="T71" fmla="*/ 336 h 443"/>
                <a:gd name="T72" fmla="*/ 92 w 807"/>
                <a:gd name="T73" fmla="*/ 362 h 443"/>
                <a:gd name="T74" fmla="*/ 132 w 807"/>
                <a:gd name="T75" fmla="*/ 385 h 443"/>
                <a:gd name="T76" fmla="*/ 178 w 807"/>
                <a:gd name="T77" fmla="*/ 404 h 443"/>
                <a:gd name="T78" fmla="*/ 229 w 807"/>
                <a:gd name="T79" fmla="*/ 420 h 443"/>
                <a:gd name="T80" fmla="*/ 283 w 807"/>
                <a:gd name="T81" fmla="*/ 432 h 443"/>
                <a:gd name="T82" fmla="*/ 342 w 807"/>
                <a:gd name="T83" fmla="*/ 440 h 443"/>
                <a:gd name="T84" fmla="*/ 403 w 807"/>
                <a:gd name="T85" fmla="*/ 442 h 4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07"/>
                <a:gd name="T130" fmla="*/ 0 h 443"/>
                <a:gd name="T131" fmla="*/ 807 w 807"/>
                <a:gd name="T132" fmla="*/ 443 h 4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07" h="443">
                  <a:moveTo>
                    <a:pt x="403" y="442"/>
                  </a:moveTo>
                  <a:lnTo>
                    <a:pt x="424" y="442"/>
                  </a:lnTo>
                  <a:lnTo>
                    <a:pt x="444" y="441"/>
                  </a:lnTo>
                  <a:lnTo>
                    <a:pt x="464" y="440"/>
                  </a:lnTo>
                  <a:lnTo>
                    <a:pt x="484" y="438"/>
                  </a:lnTo>
                  <a:lnTo>
                    <a:pt x="504" y="435"/>
                  </a:lnTo>
                  <a:lnTo>
                    <a:pt x="523" y="432"/>
                  </a:lnTo>
                  <a:lnTo>
                    <a:pt x="542" y="429"/>
                  </a:lnTo>
                  <a:lnTo>
                    <a:pt x="560" y="425"/>
                  </a:lnTo>
                  <a:lnTo>
                    <a:pt x="578" y="420"/>
                  </a:lnTo>
                  <a:lnTo>
                    <a:pt x="595" y="416"/>
                  </a:lnTo>
                  <a:lnTo>
                    <a:pt x="612" y="410"/>
                  </a:lnTo>
                  <a:lnTo>
                    <a:pt x="628" y="404"/>
                  </a:lnTo>
                  <a:lnTo>
                    <a:pt x="644" y="398"/>
                  </a:lnTo>
                  <a:lnTo>
                    <a:pt x="659" y="392"/>
                  </a:lnTo>
                  <a:lnTo>
                    <a:pt x="674" y="385"/>
                  </a:lnTo>
                  <a:lnTo>
                    <a:pt x="688" y="377"/>
                  </a:lnTo>
                  <a:lnTo>
                    <a:pt x="701" y="370"/>
                  </a:lnTo>
                  <a:lnTo>
                    <a:pt x="714" y="362"/>
                  </a:lnTo>
                  <a:lnTo>
                    <a:pt x="726" y="354"/>
                  </a:lnTo>
                  <a:lnTo>
                    <a:pt x="737" y="345"/>
                  </a:lnTo>
                  <a:lnTo>
                    <a:pt x="747" y="336"/>
                  </a:lnTo>
                  <a:lnTo>
                    <a:pt x="757" y="327"/>
                  </a:lnTo>
                  <a:lnTo>
                    <a:pt x="766" y="317"/>
                  </a:lnTo>
                  <a:lnTo>
                    <a:pt x="774" y="307"/>
                  </a:lnTo>
                  <a:lnTo>
                    <a:pt x="781" y="297"/>
                  </a:lnTo>
                  <a:lnTo>
                    <a:pt x="788" y="287"/>
                  </a:lnTo>
                  <a:lnTo>
                    <a:pt x="793" y="276"/>
                  </a:lnTo>
                  <a:lnTo>
                    <a:pt x="798" y="266"/>
                  </a:lnTo>
                  <a:lnTo>
                    <a:pt x="802" y="255"/>
                  </a:lnTo>
                  <a:lnTo>
                    <a:pt x="804" y="244"/>
                  </a:lnTo>
                  <a:lnTo>
                    <a:pt x="806" y="233"/>
                  </a:lnTo>
                  <a:lnTo>
                    <a:pt x="806" y="221"/>
                  </a:lnTo>
                  <a:lnTo>
                    <a:pt x="806" y="210"/>
                  </a:lnTo>
                  <a:lnTo>
                    <a:pt x="804" y="199"/>
                  </a:lnTo>
                  <a:lnTo>
                    <a:pt x="802" y="188"/>
                  </a:lnTo>
                  <a:lnTo>
                    <a:pt x="798" y="177"/>
                  </a:lnTo>
                  <a:lnTo>
                    <a:pt x="793" y="166"/>
                  </a:lnTo>
                  <a:lnTo>
                    <a:pt x="788" y="156"/>
                  </a:lnTo>
                  <a:lnTo>
                    <a:pt x="781" y="145"/>
                  </a:lnTo>
                  <a:lnTo>
                    <a:pt x="774" y="136"/>
                  </a:lnTo>
                  <a:lnTo>
                    <a:pt x="766" y="126"/>
                  </a:lnTo>
                  <a:lnTo>
                    <a:pt x="757" y="116"/>
                  </a:lnTo>
                  <a:lnTo>
                    <a:pt x="747" y="107"/>
                  </a:lnTo>
                  <a:lnTo>
                    <a:pt x="737" y="98"/>
                  </a:lnTo>
                  <a:lnTo>
                    <a:pt x="726" y="89"/>
                  </a:lnTo>
                  <a:lnTo>
                    <a:pt x="714" y="81"/>
                  </a:lnTo>
                  <a:lnTo>
                    <a:pt x="701" y="73"/>
                  </a:lnTo>
                  <a:lnTo>
                    <a:pt x="688" y="65"/>
                  </a:lnTo>
                  <a:lnTo>
                    <a:pt x="674" y="58"/>
                  </a:lnTo>
                  <a:lnTo>
                    <a:pt x="659" y="51"/>
                  </a:lnTo>
                  <a:lnTo>
                    <a:pt x="644" y="44"/>
                  </a:lnTo>
                  <a:lnTo>
                    <a:pt x="628" y="38"/>
                  </a:lnTo>
                  <a:lnTo>
                    <a:pt x="612" y="33"/>
                  </a:lnTo>
                  <a:lnTo>
                    <a:pt x="595" y="27"/>
                  </a:lnTo>
                  <a:lnTo>
                    <a:pt x="578" y="22"/>
                  </a:lnTo>
                  <a:lnTo>
                    <a:pt x="560" y="18"/>
                  </a:lnTo>
                  <a:lnTo>
                    <a:pt x="542" y="14"/>
                  </a:lnTo>
                  <a:lnTo>
                    <a:pt x="523" y="10"/>
                  </a:lnTo>
                  <a:lnTo>
                    <a:pt x="504" y="7"/>
                  </a:lnTo>
                  <a:lnTo>
                    <a:pt x="484" y="5"/>
                  </a:lnTo>
                  <a:lnTo>
                    <a:pt x="464" y="3"/>
                  </a:lnTo>
                  <a:lnTo>
                    <a:pt x="444" y="2"/>
                  </a:lnTo>
                  <a:lnTo>
                    <a:pt x="424" y="0"/>
                  </a:lnTo>
                  <a:lnTo>
                    <a:pt x="403" y="0"/>
                  </a:lnTo>
                  <a:lnTo>
                    <a:pt x="382" y="0"/>
                  </a:lnTo>
                  <a:lnTo>
                    <a:pt x="362" y="2"/>
                  </a:lnTo>
                  <a:lnTo>
                    <a:pt x="342" y="3"/>
                  </a:lnTo>
                  <a:lnTo>
                    <a:pt x="322" y="5"/>
                  </a:lnTo>
                  <a:lnTo>
                    <a:pt x="303" y="7"/>
                  </a:lnTo>
                  <a:lnTo>
                    <a:pt x="283" y="10"/>
                  </a:lnTo>
                  <a:lnTo>
                    <a:pt x="265" y="14"/>
                  </a:lnTo>
                  <a:lnTo>
                    <a:pt x="246" y="18"/>
                  </a:lnTo>
                  <a:lnTo>
                    <a:pt x="229" y="22"/>
                  </a:lnTo>
                  <a:lnTo>
                    <a:pt x="211" y="27"/>
                  </a:lnTo>
                  <a:lnTo>
                    <a:pt x="194" y="33"/>
                  </a:lnTo>
                  <a:lnTo>
                    <a:pt x="178" y="38"/>
                  </a:lnTo>
                  <a:lnTo>
                    <a:pt x="162" y="44"/>
                  </a:lnTo>
                  <a:lnTo>
                    <a:pt x="147" y="51"/>
                  </a:lnTo>
                  <a:lnTo>
                    <a:pt x="132" y="58"/>
                  </a:lnTo>
                  <a:lnTo>
                    <a:pt x="118" y="65"/>
                  </a:lnTo>
                  <a:lnTo>
                    <a:pt x="105" y="73"/>
                  </a:lnTo>
                  <a:lnTo>
                    <a:pt x="92" y="81"/>
                  </a:lnTo>
                  <a:lnTo>
                    <a:pt x="80" y="89"/>
                  </a:lnTo>
                  <a:lnTo>
                    <a:pt x="69" y="98"/>
                  </a:lnTo>
                  <a:lnTo>
                    <a:pt x="58" y="107"/>
                  </a:lnTo>
                  <a:lnTo>
                    <a:pt x="49" y="116"/>
                  </a:lnTo>
                  <a:lnTo>
                    <a:pt x="39" y="126"/>
                  </a:lnTo>
                  <a:lnTo>
                    <a:pt x="31" y="136"/>
                  </a:lnTo>
                  <a:lnTo>
                    <a:pt x="24" y="145"/>
                  </a:lnTo>
                  <a:lnTo>
                    <a:pt x="18" y="156"/>
                  </a:lnTo>
                  <a:lnTo>
                    <a:pt x="12" y="166"/>
                  </a:lnTo>
                  <a:lnTo>
                    <a:pt x="8" y="177"/>
                  </a:lnTo>
                  <a:lnTo>
                    <a:pt x="4" y="188"/>
                  </a:lnTo>
                  <a:lnTo>
                    <a:pt x="2" y="199"/>
                  </a:lnTo>
                  <a:lnTo>
                    <a:pt x="0" y="210"/>
                  </a:lnTo>
                  <a:lnTo>
                    <a:pt x="0" y="221"/>
                  </a:lnTo>
                  <a:lnTo>
                    <a:pt x="0" y="233"/>
                  </a:lnTo>
                  <a:lnTo>
                    <a:pt x="2" y="244"/>
                  </a:lnTo>
                  <a:lnTo>
                    <a:pt x="4" y="255"/>
                  </a:lnTo>
                  <a:lnTo>
                    <a:pt x="8" y="266"/>
                  </a:lnTo>
                  <a:lnTo>
                    <a:pt x="12" y="276"/>
                  </a:lnTo>
                  <a:lnTo>
                    <a:pt x="18" y="287"/>
                  </a:lnTo>
                  <a:lnTo>
                    <a:pt x="24" y="297"/>
                  </a:lnTo>
                  <a:lnTo>
                    <a:pt x="31" y="307"/>
                  </a:lnTo>
                  <a:lnTo>
                    <a:pt x="39" y="317"/>
                  </a:lnTo>
                  <a:lnTo>
                    <a:pt x="49" y="327"/>
                  </a:lnTo>
                  <a:lnTo>
                    <a:pt x="58" y="336"/>
                  </a:lnTo>
                  <a:lnTo>
                    <a:pt x="69" y="345"/>
                  </a:lnTo>
                  <a:lnTo>
                    <a:pt x="80" y="354"/>
                  </a:lnTo>
                  <a:lnTo>
                    <a:pt x="92" y="362"/>
                  </a:lnTo>
                  <a:lnTo>
                    <a:pt x="105" y="370"/>
                  </a:lnTo>
                  <a:lnTo>
                    <a:pt x="118" y="377"/>
                  </a:lnTo>
                  <a:lnTo>
                    <a:pt x="132" y="385"/>
                  </a:lnTo>
                  <a:lnTo>
                    <a:pt x="147" y="392"/>
                  </a:lnTo>
                  <a:lnTo>
                    <a:pt x="162" y="398"/>
                  </a:lnTo>
                  <a:lnTo>
                    <a:pt x="178" y="404"/>
                  </a:lnTo>
                  <a:lnTo>
                    <a:pt x="194" y="410"/>
                  </a:lnTo>
                  <a:lnTo>
                    <a:pt x="211" y="416"/>
                  </a:lnTo>
                  <a:lnTo>
                    <a:pt x="229" y="420"/>
                  </a:lnTo>
                  <a:lnTo>
                    <a:pt x="246" y="425"/>
                  </a:lnTo>
                  <a:lnTo>
                    <a:pt x="265" y="429"/>
                  </a:lnTo>
                  <a:lnTo>
                    <a:pt x="283" y="432"/>
                  </a:lnTo>
                  <a:lnTo>
                    <a:pt x="303" y="435"/>
                  </a:lnTo>
                  <a:lnTo>
                    <a:pt x="322" y="438"/>
                  </a:lnTo>
                  <a:lnTo>
                    <a:pt x="342" y="440"/>
                  </a:lnTo>
                  <a:lnTo>
                    <a:pt x="362" y="441"/>
                  </a:lnTo>
                  <a:lnTo>
                    <a:pt x="382" y="442"/>
                  </a:lnTo>
                  <a:lnTo>
                    <a:pt x="403" y="442"/>
                  </a:lnTo>
                </a:path>
              </a:pathLst>
            </a:custGeom>
            <a:solidFill>
              <a:srgbClr val="99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5" name="Freeform 603"/>
            <p:cNvSpPr>
              <a:spLocks/>
            </p:cNvSpPr>
            <p:nvPr/>
          </p:nvSpPr>
          <p:spPr bwMode="auto">
            <a:xfrm>
              <a:off x="1886" y="3330"/>
              <a:ext cx="807" cy="443"/>
            </a:xfrm>
            <a:custGeom>
              <a:avLst/>
              <a:gdLst>
                <a:gd name="T0" fmla="*/ 424 w 807"/>
                <a:gd name="T1" fmla="*/ 442 h 443"/>
                <a:gd name="T2" fmla="*/ 484 w 807"/>
                <a:gd name="T3" fmla="*/ 438 h 443"/>
                <a:gd name="T4" fmla="*/ 542 w 807"/>
                <a:gd name="T5" fmla="*/ 429 h 443"/>
                <a:gd name="T6" fmla="*/ 595 w 807"/>
                <a:gd name="T7" fmla="*/ 416 h 443"/>
                <a:gd name="T8" fmla="*/ 644 w 807"/>
                <a:gd name="T9" fmla="*/ 398 h 443"/>
                <a:gd name="T10" fmla="*/ 688 w 807"/>
                <a:gd name="T11" fmla="*/ 377 h 443"/>
                <a:gd name="T12" fmla="*/ 726 w 807"/>
                <a:gd name="T13" fmla="*/ 354 h 443"/>
                <a:gd name="T14" fmla="*/ 757 w 807"/>
                <a:gd name="T15" fmla="*/ 327 h 443"/>
                <a:gd name="T16" fmla="*/ 781 w 807"/>
                <a:gd name="T17" fmla="*/ 297 h 443"/>
                <a:gd name="T18" fmla="*/ 798 w 807"/>
                <a:gd name="T19" fmla="*/ 266 h 443"/>
                <a:gd name="T20" fmla="*/ 806 w 807"/>
                <a:gd name="T21" fmla="*/ 233 h 443"/>
                <a:gd name="T22" fmla="*/ 806 w 807"/>
                <a:gd name="T23" fmla="*/ 210 h 443"/>
                <a:gd name="T24" fmla="*/ 798 w 807"/>
                <a:gd name="T25" fmla="*/ 177 h 443"/>
                <a:gd name="T26" fmla="*/ 781 w 807"/>
                <a:gd name="T27" fmla="*/ 145 h 443"/>
                <a:gd name="T28" fmla="*/ 757 w 807"/>
                <a:gd name="T29" fmla="*/ 116 h 443"/>
                <a:gd name="T30" fmla="*/ 726 w 807"/>
                <a:gd name="T31" fmla="*/ 89 h 443"/>
                <a:gd name="T32" fmla="*/ 688 w 807"/>
                <a:gd name="T33" fmla="*/ 65 h 443"/>
                <a:gd name="T34" fmla="*/ 644 w 807"/>
                <a:gd name="T35" fmla="*/ 44 h 443"/>
                <a:gd name="T36" fmla="*/ 595 w 807"/>
                <a:gd name="T37" fmla="*/ 27 h 443"/>
                <a:gd name="T38" fmla="*/ 542 w 807"/>
                <a:gd name="T39" fmla="*/ 14 h 443"/>
                <a:gd name="T40" fmla="*/ 484 w 807"/>
                <a:gd name="T41" fmla="*/ 5 h 443"/>
                <a:gd name="T42" fmla="*/ 424 w 807"/>
                <a:gd name="T43" fmla="*/ 0 h 443"/>
                <a:gd name="T44" fmla="*/ 382 w 807"/>
                <a:gd name="T45" fmla="*/ 0 h 443"/>
                <a:gd name="T46" fmla="*/ 322 w 807"/>
                <a:gd name="T47" fmla="*/ 5 h 443"/>
                <a:gd name="T48" fmla="*/ 265 w 807"/>
                <a:gd name="T49" fmla="*/ 14 h 443"/>
                <a:gd name="T50" fmla="*/ 211 w 807"/>
                <a:gd name="T51" fmla="*/ 27 h 443"/>
                <a:gd name="T52" fmla="*/ 162 w 807"/>
                <a:gd name="T53" fmla="*/ 44 h 443"/>
                <a:gd name="T54" fmla="*/ 118 w 807"/>
                <a:gd name="T55" fmla="*/ 65 h 443"/>
                <a:gd name="T56" fmla="*/ 80 w 807"/>
                <a:gd name="T57" fmla="*/ 89 h 443"/>
                <a:gd name="T58" fmla="*/ 49 w 807"/>
                <a:gd name="T59" fmla="*/ 116 h 443"/>
                <a:gd name="T60" fmla="*/ 24 w 807"/>
                <a:gd name="T61" fmla="*/ 145 h 443"/>
                <a:gd name="T62" fmla="*/ 8 w 807"/>
                <a:gd name="T63" fmla="*/ 177 h 443"/>
                <a:gd name="T64" fmla="*/ 0 w 807"/>
                <a:gd name="T65" fmla="*/ 210 h 443"/>
                <a:gd name="T66" fmla="*/ 0 w 807"/>
                <a:gd name="T67" fmla="*/ 233 h 443"/>
                <a:gd name="T68" fmla="*/ 8 w 807"/>
                <a:gd name="T69" fmla="*/ 266 h 443"/>
                <a:gd name="T70" fmla="*/ 24 w 807"/>
                <a:gd name="T71" fmla="*/ 297 h 443"/>
                <a:gd name="T72" fmla="*/ 49 w 807"/>
                <a:gd name="T73" fmla="*/ 327 h 443"/>
                <a:gd name="T74" fmla="*/ 80 w 807"/>
                <a:gd name="T75" fmla="*/ 354 h 443"/>
                <a:gd name="T76" fmla="*/ 118 w 807"/>
                <a:gd name="T77" fmla="*/ 377 h 443"/>
                <a:gd name="T78" fmla="*/ 162 w 807"/>
                <a:gd name="T79" fmla="*/ 398 h 443"/>
                <a:gd name="T80" fmla="*/ 211 w 807"/>
                <a:gd name="T81" fmla="*/ 416 h 443"/>
                <a:gd name="T82" fmla="*/ 265 w 807"/>
                <a:gd name="T83" fmla="*/ 429 h 443"/>
                <a:gd name="T84" fmla="*/ 322 w 807"/>
                <a:gd name="T85" fmla="*/ 438 h 443"/>
                <a:gd name="T86" fmla="*/ 382 w 807"/>
                <a:gd name="T87" fmla="*/ 442 h 4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7"/>
                <a:gd name="T133" fmla="*/ 0 h 443"/>
                <a:gd name="T134" fmla="*/ 807 w 807"/>
                <a:gd name="T135" fmla="*/ 443 h 4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7" h="443">
                  <a:moveTo>
                    <a:pt x="403" y="442"/>
                  </a:moveTo>
                  <a:lnTo>
                    <a:pt x="403" y="442"/>
                  </a:lnTo>
                  <a:lnTo>
                    <a:pt x="424" y="442"/>
                  </a:lnTo>
                  <a:lnTo>
                    <a:pt x="444" y="441"/>
                  </a:lnTo>
                  <a:lnTo>
                    <a:pt x="464" y="440"/>
                  </a:lnTo>
                  <a:lnTo>
                    <a:pt x="484" y="438"/>
                  </a:lnTo>
                  <a:lnTo>
                    <a:pt x="504" y="435"/>
                  </a:lnTo>
                  <a:lnTo>
                    <a:pt x="523" y="432"/>
                  </a:lnTo>
                  <a:lnTo>
                    <a:pt x="542" y="429"/>
                  </a:lnTo>
                  <a:lnTo>
                    <a:pt x="560" y="425"/>
                  </a:lnTo>
                  <a:lnTo>
                    <a:pt x="578" y="420"/>
                  </a:lnTo>
                  <a:lnTo>
                    <a:pt x="595" y="416"/>
                  </a:lnTo>
                  <a:lnTo>
                    <a:pt x="612" y="410"/>
                  </a:lnTo>
                  <a:lnTo>
                    <a:pt x="628" y="404"/>
                  </a:lnTo>
                  <a:lnTo>
                    <a:pt x="644" y="398"/>
                  </a:lnTo>
                  <a:lnTo>
                    <a:pt x="659" y="392"/>
                  </a:lnTo>
                  <a:lnTo>
                    <a:pt x="674" y="385"/>
                  </a:lnTo>
                  <a:lnTo>
                    <a:pt x="688" y="377"/>
                  </a:lnTo>
                  <a:lnTo>
                    <a:pt x="701" y="370"/>
                  </a:lnTo>
                  <a:lnTo>
                    <a:pt x="714" y="362"/>
                  </a:lnTo>
                  <a:lnTo>
                    <a:pt x="726" y="354"/>
                  </a:lnTo>
                  <a:lnTo>
                    <a:pt x="737" y="345"/>
                  </a:lnTo>
                  <a:lnTo>
                    <a:pt x="747" y="336"/>
                  </a:lnTo>
                  <a:lnTo>
                    <a:pt x="757" y="327"/>
                  </a:lnTo>
                  <a:lnTo>
                    <a:pt x="766" y="317"/>
                  </a:lnTo>
                  <a:lnTo>
                    <a:pt x="774" y="307"/>
                  </a:lnTo>
                  <a:lnTo>
                    <a:pt x="781" y="297"/>
                  </a:lnTo>
                  <a:lnTo>
                    <a:pt x="788" y="287"/>
                  </a:lnTo>
                  <a:lnTo>
                    <a:pt x="793" y="276"/>
                  </a:lnTo>
                  <a:lnTo>
                    <a:pt x="798" y="266"/>
                  </a:lnTo>
                  <a:lnTo>
                    <a:pt x="802" y="255"/>
                  </a:lnTo>
                  <a:lnTo>
                    <a:pt x="804" y="244"/>
                  </a:lnTo>
                  <a:lnTo>
                    <a:pt x="806" y="233"/>
                  </a:lnTo>
                  <a:lnTo>
                    <a:pt x="806" y="221"/>
                  </a:lnTo>
                  <a:lnTo>
                    <a:pt x="806" y="210"/>
                  </a:lnTo>
                  <a:lnTo>
                    <a:pt x="804" y="199"/>
                  </a:lnTo>
                  <a:lnTo>
                    <a:pt x="802" y="188"/>
                  </a:lnTo>
                  <a:lnTo>
                    <a:pt x="798" y="177"/>
                  </a:lnTo>
                  <a:lnTo>
                    <a:pt x="793" y="166"/>
                  </a:lnTo>
                  <a:lnTo>
                    <a:pt x="788" y="156"/>
                  </a:lnTo>
                  <a:lnTo>
                    <a:pt x="781" y="145"/>
                  </a:lnTo>
                  <a:lnTo>
                    <a:pt x="774" y="136"/>
                  </a:lnTo>
                  <a:lnTo>
                    <a:pt x="766" y="126"/>
                  </a:lnTo>
                  <a:lnTo>
                    <a:pt x="757" y="116"/>
                  </a:lnTo>
                  <a:lnTo>
                    <a:pt x="747" y="107"/>
                  </a:lnTo>
                  <a:lnTo>
                    <a:pt x="737" y="98"/>
                  </a:lnTo>
                  <a:lnTo>
                    <a:pt x="726" y="89"/>
                  </a:lnTo>
                  <a:lnTo>
                    <a:pt x="714" y="81"/>
                  </a:lnTo>
                  <a:lnTo>
                    <a:pt x="701" y="73"/>
                  </a:lnTo>
                  <a:lnTo>
                    <a:pt x="688" y="65"/>
                  </a:lnTo>
                  <a:lnTo>
                    <a:pt x="674" y="58"/>
                  </a:lnTo>
                  <a:lnTo>
                    <a:pt x="659" y="51"/>
                  </a:lnTo>
                  <a:lnTo>
                    <a:pt x="644" y="44"/>
                  </a:lnTo>
                  <a:lnTo>
                    <a:pt x="628" y="38"/>
                  </a:lnTo>
                  <a:lnTo>
                    <a:pt x="612" y="33"/>
                  </a:lnTo>
                  <a:lnTo>
                    <a:pt x="595" y="27"/>
                  </a:lnTo>
                  <a:lnTo>
                    <a:pt x="578" y="22"/>
                  </a:lnTo>
                  <a:lnTo>
                    <a:pt x="560" y="18"/>
                  </a:lnTo>
                  <a:lnTo>
                    <a:pt x="542" y="14"/>
                  </a:lnTo>
                  <a:lnTo>
                    <a:pt x="523" y="10"/>
                  </a:lnTo>
                  <a:lnTo>
                    <a:pt x="504" y="7"/>
                  </a:lnTo>
                  <a:lnTo>
                    <a:pt x="484" y="5"/>
                  </a:lnTo>
                  <a:lnTo>
                    <a:pt x="464" y="3"/>
                  </a:lnTo>
                  <a:lnTo>
                    <a:pt x="444" y="2"/>
                  </a:lnTo>
                  <a:lnTo>
                    <a:pt x="424" y="0"/>
                  </a:lnTo>
                  <a:lnTo>
                    <a:pt x="403" y="0"/>
                  </a:lnTo>
                  <a:lnTo>
                    <a:pt x="382" y="0"/>
                  </a:lnTo>
                  <a:lnTo>
                    <a:pt x="362" y="2"/>
                  </a:lnTo>
                  <a:lnTo>
                    <a:pt x="342" y="3"/>
                  </a:lnTo>
                  <a:lnTo>
                    <a:pt x="322" y="5"/>
                  </a:lnTo>
                  <a:lnTo>
                    <a:pt x="303" y="7"/>
                  </a:lnTo>
                  <a:lnTo>
                    <a:pt x="283" y="10"/>
                  </a:lnTo>
                  <a:lnTo>
                    <a:pt x="265" y="14"/>
                  </a:lnTo>
                  <a:lnTo>
                    <a:pt x="246" y="18"/>
                  </a:lnTo>
                  <a:lnTo>
                    <a:pt x="229" y="22"/>
                  </a:lnTo>
                  <a:lnTo>
                    <a:pt x="211" y="27"/>
                  </a:lnTo>
                  <a:lnTo>
                    <a:pt x="194" y="33"/>
                  </a:lnTo>
                  <a:lnTo>
                    <a:pt x="178" y="38"/>
                  </a:lnTo>
                  <a:lnTo>
                    <a:pt x="162" y="44"/>
                  </a:lnTo>
                  <a:lnTo>
                    <a:pt x="147" y="51"/>
                  </a:lnTo>
                  <a:lnTo>
                    <a:pt x="132" y="58"/>
                  </a:lnTo>
                  <a:lnTo>
                    <a:pt x="118" y="65"/>
                  </a:lnTo>
                  <a:lnTo>
                    <a:pt x="105" y="73"/>
                  </a:lnTo>
                  <a:lnTo>
                    <a:pt x="92" y="81"/>
                  </a:lnTo>
                  <a:lnTo>
                    <a:pt x="80" y="89"/>
                  </a:lnTo>
                  <a:lnTo>
                    <a:pt x="69" y="98"/>
                  </a:lnTo>
                  <a:lnTo>
                    <a:pt x="58" y="107"/>
                  </a:lnTo>
                  <a:lnTo>
                    <a:pt x="49" y="116"/>
                  </a:lnTo>
                  <a:lnTo>
                    <a:pt x="39" y="126"/>
                  </a:lnTo>
                  <a:lnTo>
                    <a:pt x="31" y="136"/>
                  </a:lnTo>
                  <a:lnTo>
                    <a:pt x="24" y="145"/>
                  </a:lnTo>
                  <a:lnTo>
                    <a:pt x="18" y="156"/>
                  </a:lnTo>
                  <a:lnTo>
                    <a:pt x="12" y="166"/>
                  </a:lnTo>
                  <a:lnTo>
                    <a:pt x="8" y="177"/>
                  </a:lnTo>
                  <a:lnTo>
                    <a:pt x="4" y="188"/>
                  </a:lnTo>
                  <a:lnTo>
                    <a:pt x="2" y="199"/>
                  </a:lnTo>
                  <a:lnTo>
                    <a:pt x="0" y="210"/>
                  </a:lnTo>
                  <a:lnTo>
                    <a:pt x="0" y="221"/>
                  </a:lnTo>
                  <a:lnTo>
                    <a:pt x="0" y="233"/>
                  </a:lnTo>
                  <a:lnTo>
                    <a:pt x="2" y="244"/>
                  </a:lnTo>
                  <a:lnTo>
                    <a:pt x="4" y="255"/>
                  </a:lnTo>
                  <a:lnTo>
                    <a:pt x="8" y="266"/>
                  </a:lnTo>
                  <a:lnTo>
                    <a:pt x="12" y="276"/>
                  </a:lnTo>
                  <a:lnTo>
                    <a:pt x="18" y="287"/>
                  </a:lnTo>
                  <a:lnTo>
                    <a:pt x="24" y="297"/>
                  </a:lnTo>
                  <a:lnTo>
                    <a:pt x="31" y="307"/>
                  </a:lnTo>
                  <a:lnTo>
                    <a:pt x="39" y="317"/>
                  </a:lnTo>
                  <a:lnTo>
                    <a:pt x="49" y="327"/>
                  </a:lnTo>
                  <a:lnTo>
                    <a:pt x="58" y="336"/>
                  </a:lnTo>
                  <a:lnTo>
                    <a:pt x="69" y="345"/>
                  </a:lnTo>
                  <a:lnTo>
                    <a:pt x="80" y="354"/>
                  </a:lnTo>
                  <a:lnTo>
                    <a:pt x="92" y="362"/>
                  </a:lnTo>
                  <a:lnTo>
                    <a:pt x="105" y="370"/>
                  </a:lnTo>
                  <a:lnTo>
                    <a:pt x="118" y="377"/>
                  </a:lnTo>
                  <a:lnTo>
                    <a:pt x="132" y="385"/>
                  </a:lnTo>
                  <a:lnTo>
                    <a:pt x="147" y="392"/>
                  </a:lnTo>
                  <a:lnTo>
                    <a:pt x="162" y="398"/>
                  </a:lnTo>
                  <a:lnTo>
                    <a:pt x="178" y="404"/>
                  </a:lnTo>
                  <a:lnTo>
                    <a:pt x="194" y="410"/>
                  </a:lnTo>
                  <a:lnTo>
                    <a:pt x="211" y="416"/>
                  </a:lnTo>
                  <a:lnTo>
                    <a:pt x="229" y="420"/>
                  </a:lnTo>
                  <a:lnTo>
                    <a:pt x="246" y="425"/>
                  </a:lnTo>
                  <a:lnTo>
                    <a:pt x="265" y="429"/>
                  </a:lnTo>
                  <a:lnTo>
                    <a:pt x="283" y="432"/>
                  </a:lnTo>
                  <a:lnTo>
                    <a:pt x="303" y="435"/>
                  </a:lnTo>
                  <a:lnTo>
                    <a:pt x="322" y="438"/>
                  </a:lnTo>
                  <a:lnTo>
                    <a:pt x="342" y="440"/>
                  </a:lnTo>
                  <a:lnTo>
                    <a:pt x="362" y="441"/>
                  </a:lnTo>
                  <a:lnTo>
                    <a:pt x="382" y="442"/>
                  </a:lnTo>
                  <a:lnTo>
                    <a:pt x="403" y="44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6" name="Freeform 604"/>
            <p:cNvSpPr>
              <a:spLocks/>
            </p:cNvSpPr>
            <p:nvPr/>
          </p:nvSpPr>
          <p:spPr bwMode="auto">
            <a:xfrm>
              <a:off x="2069" y="3481"/>
              <a:ext cx="159" cy="158"/>
            </a:xfrm>
            <a:custGeom>
              <a:avLst/>
              <a:gdLst>
                <a:gd name="T0" fmla="*/ 130 w 159"/>
                <a:gd name="T1" fmla="*/ 116 h 158"/>
                <a:gd name="T2" fmla="*/ 124 w 159"/>
                <a:gd name="T3" fmla="*/ 122 h 158"/>
                <a:gd name="T4" fmla="*/ 119 w 159"/>
                <a:gd name="T5" fmla="*/ 117 h 158"/>
                <a:gd name="T6" fmla="*/ 133 w 159"/>
                <a:gd name="T7" fmla="*/ 117 h 158"/>
                <a:gd name="T8" fmla="*/ 47 w 159"/>
                <a:gd name="T9" fmla="*/ 37 h 158"/>
                <a:gd name="T10" fmla="*/ 35 w 159"/>
                <a:gd name="T11" fmla="*/ 26 h 158"/>
                <a:gd name="T12" fmla="*/ 17 w 159"/>
                <a:gd name="T13" fmla="*/ 48 h 158"/>
                <a:gd name="T14" fmla="*/ 13 w 159"/>
                <a:gd name="T15" fmla="*/ 67 h 158"/>
                <a:gd name="T16" fmla="*/ 22 w 159"/>
                <a:gd name="T17" fmla="*/ 89 h 158"/>
                <a:gd name="T18" fmla="*/ 42 w 159"/>
                <a:gd name="T19" fmla="*/ 92 h 158"/>
                <a:gd name="T20" fmla="*/ 60 w 159"/>
                <a:gd name="T21" fmla="*/ 114 h 158"/>
                <a:gd name="T22" fmla="*/ 46 w 159"/>
                <a:gd name="T23" fmla="*/ 119 h 158"/>
                <a:gd name="T24" fmla="*/ 58 w 159"/>
                <a:gd name="T25" fmla="*/ 133 h 158"/>
                <a:gd name="T26" fmla="*/ 95 w 159"/>
                <a:gd name="T27" fmla="*/ 147 h 158"/>
                <a:gd name="T28" fmla="*/ 132 w 159"/>
                <a:gd name="T29" fmla="*/ 153 h 158"/>
                <a:gd name="T30" fmla="*/ 151 w 159"/>
                <a:gd name="T31" fmla="*/ 127 h 158"/>
                <a:gd name="T32" fmla="*/ 119 w 159"/>
                <a:gd name="T33" fmla="*/ 88 h 158"/>
                <a:gd name="T34" fmla="*/ 73 w 159"/>
                <a:gd name="T35" fmla="*/ 65 h 158"/>
                <a:gd name="T36" fmla="*/ 54 w 159"/>
                <a:gd name="T37" fmla="*/ 50 h 158"/>
                <a:gd name="T38" fmla="*/ 17 w 159"/>
                <a:gd name="T39" fmla="*/ 40 h 158"/>
                <a:gd name="T40" fmla="*/ 39 w 159"/>
                <a:gd name="T41" fmla="*/ 18 h 158"/>
                <a:gd name="T42" fmla="*/ 68 w 159"/>
                <a:gd name="T43" fmla="*/ 0 h 158"/>
                <a:gd name="T44" fmla="*/ 73 w 159"/>
                <a:gd name="T45" fmla="*/ 7 h 158"/>
                <a:gd name="T46" fmla="*/ 78 w 159"/>
                <a:gd name="T47" fmla="*/ 21 h 158"/>
                <a:gd name="T48" fmla="*/ 98 w 159"/>
                <a:gd name="T49" fmla="*/ 28 h 158"/>
                <a:gd name="T50" fmla="*/ 116 w 159"/>
                <a:gd name="T51" fmla="*/ 10 h 158"/>
                <a:gd name="T52" fmla="*/ 138 w 159"/>
                <a:gd name="T53" fmla="*/ 10 h 158"/>
                <a:gd name="T54" fmla="*/ 138 w 159"/>
                <a:gd name="T55" fmla="*/ 22 h 158"/>
                <a:gd name="T56" fmla="*/ 138 w 159"/>
                <a:gd name="T57" fmla="*/ 46 h 158"/>
                <a:gd name="T58" fmla="*/ 140 w 159"/>
                <a:gd name="T59" fmla="*/ 64 h 158"/>
                <a:gd name="T60" fmla="*/ 127 w 159"/>
                <a:gd name="T61" fmla="*/ 67 h 158"/>
                <a:gd name="T62" fmla="*/ 109 w 159"/>
                <a:gd name="T63" fmla="*/ 54 h 158"/>
                <a:gd name="T64" fmla="*/ 81 w 159"/>
                <a:gd name="T65" fmla="*/ 65 h 158"/>
                <a:gd name="T66" fmla="*/ 133 w 159"/>
                <a:gd name="T67" fmla="*/ 90 h 158"/>
                <a:gd name="T68" fmla="*/ 158 w 159"/>
                <a:gd name="T69" fmla="*/ 143 h 158"/>
                <a:gd name="T70" fmla="*/ 139 w 159"/>
                <a:gd name="T71" fmla="*/ 156 h 158"/>
                <a:gd name="T72" fmla="*/ 107 w 159"/>
                <a:gd name="T73" fmla="*/ 154 h 158"/>
                <a:gd name="T74" fmla="*/ 73 w 159"/>
                <a:gd name="T75" fmla="*/ 144 h 158"/>
                <a:gd name="T76" fmla="*/ 48 w 159"/>
                <a:gd name="T77" fmla="*/ 131 h 158"/>
                <a:gd name="T78" fmla="*/ 30 w 159"/>
                <a:gd name="T79" fmla="*/ 119 h 158"/>
                <a:gd name="T80" fmla="*/ 9 w 159"/>
                <a:gd name="T81" fmla="*/ 106 h 158"/>
                <a:gd name="T82" fmla="*/ 1 w 159"/>
                <a:gd name="T83" fmla="*/ 85 h 158"/>
                <a:gd name="T84" fmla="*/ 2 w 159"/>
                <a:gd name="T85" fmla="*/ 76 h 158"/>
                <a:gd name="T86" fmla="*/ 10 w 159"/>
                <a:gd name="T87" fmla="*/ 82 h 158"/>
                <a:gd name="T88" fmla="*/ 11 w 159"/>
                <a:gd name="T89" fmla="*/ 54 h 158"/>
                <a:gd name="T90" fmla="*/ 70 w 159"/>
                <a:gd name="T91" fmla="*/ 58 h 158"/>
                <a:gd name="T92" fmla="*/ 103 w 159"/>
                <a:gd name="T93" fmla="*/ 48 h 158"/>
                <a:gd name="T94" fmla="*/ 132 w 159"/>
                <a:gd name="T95" fmla="*/ 65 h 158"/>
                <a:gd name="T96" fmla="*/ 136 w 159"/>
                <a:gd name="T97" fmla="*/ 53 h 158"/>
                <a:gd name="T98" fmla="*/ 129 w 159"/>
                <a:gd name="T99" fmla="*/ 26 h 158"/>
                <a:gd name="T100" fmla="*/ 133 w 159"/>
                <a:gd name="T101" fmla="*/ 13 h 158"/>
                <a:gd name="T102" fmla="*/ 111 w 159"/>
                <a:gd name="T103" fmla="*/ 24 h 158"/>
                <a:gd name="T104" fmla="*/ 82 w 159"/>
                <a:gd name="T105" fmla="*/ 28 h 158"/>
                <a:gd name="T106" fmla="*/ 67 w 159"/>
                <a:gd name="T107" fmla="*/ 20 h 158"/>
                <a:gd name="T108" fmla="*/ 52 w 159"/>
                <a:gd name="T109" fmla="*/ 18 h 158"/>
                <a:gd name="T110" fmla="*/ 47 w 159"/>
                <a:gd name="T111" fmla="*/ 30 h 1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9"/>
                <a:gd name="T169" fmla="*/ 0 h 158"/>
                <a:gd name="T170" fmla="*/ 159 w 159"/>
                <a:gd name="T171" fmla="*/ 158 h 1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9" h="158">
                  <a:moveTo>
                    <a:pt x="127" y="123"/>
                  </a:moveTo>
                  <a:lnTo>
                    <a:pt x="127" y="123"/>
                  </a:lnTo>
                  <a:lnTo>
                    <a:pt x="129" y="123"/>
                  </a:lnTo>
                  <a:lnTo>
                    <a:pt x="130" y="122"/>
                  </a:lnTo>
                  <a:lnTo>
                    <a:pt x="131" y="121"/>
                  </a:lnTo>
                  <a:lnTo>
                    <a:pt x="131" y="120"/>
                  </a:lnTo>
                  <a:lnTo>
                    <a:pt x="131" y="117"/>
                  </a:lnTo>
                  <a:lnTo>
                    <a:pt x="130" y="116"/>
                  </a:lnTo>
                  <a:lnTo>
                    <a:pt x="129" y="115"/>
                  </a:lnTo>
                  <a:lnTo>
                    <a:pt x="127" y="115"/>
                  </a:lnTo>
                  <a:lnTo>
                    <a:pt x="126" y="115"/>
                  </a:lnTo>
                  <a:lnTo>
                    <a:pt x="124" y="116"/>
                  </a:lnTo>
                  <a:lnTo>
                    <a:pt x="124" y="117"/>
                  </a:lnTo>
                  <a:lnTo>
                    <a:pt x="124" y="120"/>
                  </a:lnTo>
                  <a:lnTo>
                    <a:pt x="124" y="121"/>
                  </a:lnTo>
                  <a:lnTo>
                    <a:pt x="124" y="122"/>
                  </a:lnTo>
                  <a:lnTo>
                    <a:pt x="126" y="123"/>
                  </a:lnTo>
                  <a:lnTo>
                    <a:pt x="127" y="123"/>
                  </a:lnTo>
                  <a:lnTo>
                    <a:pt x="126" y="125"/>
                  </a:lnTo>
                  <a:lnTo>
                    <a:pt x="123" y="125"/>
                  </a:lnTo>
                  <a:lnTo>
                    <a:pt x="121" y="123"/>
                  </a:lnTo>
                  <a:lnTo>
                    <a:pt x="120" y="121"/>
                  </a:lnTo>
                  <a:lnTo>
                    <a:pt x="119" y="117"/>
                  </a:lnTo>
                  <a:lnTo>
                    <a:pt x="120" y="115"/>
                  </a:lnTo>
                  <a:lnTo>
                    <a:pt x="121" y="112"/>
                  </a:lnTo>
                  <a:lnTo>
                    <a:pt x="123" y="111"/>
                  </a:lnTo>
                  <a:lnTo>
                    <a:pt x="126" y="110"/>
                  </a:lnTo>
                  <a:lnTo>
                    <a:pt x="129" y="111"/>
                  </a:lnTo>
                  <a:lnTo>
                    <a:pt x="131" y="112"/>
                  </a:lnTo>
                  <a:lnTo>
                    <a:pt x="132" y="115"/>
                  </a:lnTo>
                  <a:lnTo>
                    <a:pt x="133" y="117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29" y="125"/>
                  </a:lnTo>
                  <a:lnTo>
                    <a:pt x="126" y="125"/>
                  </a:lnTo>
                  <a:lnTo>
                    <a:pt x="50" y="43"/>
                  </a:lnTo>
                  <a:lnTo>
                    <a:pt x="48" y="40"/>
                  </a:lnTo>
                  <a:lnTo>
                    <a:pt x="47" y="37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28"/>
                  </a:lnTo>
                  <a:lnTo>
                    <a:pt x="43" y="26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38" y="24"/>
                  </a:lnTo>
                  <a:lnTo>
                    <a:pt x="35" y="26"/>
                  </a:lnTo>
                  <a:lnTo>
                    <a:pt x="32" y="28"/>
                  </a:lnTo>
                  <a:lnTo>
                    <a:pt x="29" y="31"/>
                  </a:lnTo>
                  <a:lnTo>
                    <a:pt x="27" y="33"/>
                  </a:lnTo>
                  <a:lnTo>
                    <a:pt x="25" y="36"/>
                  </a:lnTo>
                  <a:lnTo>
                    <a:pt x="23" y="39"/>
                  </a:lnTo>
                  <a:lnTo>
                    <a:pt x="21" y="42"/>
                  </a:lnTo>
                  <a:lnTo>
                    <a:pt x="19" y="45"/>
                  </a:lnTo>
                  <a:lnTo>
                    <a:pt x="17" y="48"/>
                  </a:lnTo>
                  <a:lnTo>
                    <a:pt x="16" y="51"/>
                  </a:lnTo>
                  <a:lnTo>
                    <a:pt x="15" y="54"/>
                  </a:lnTo>
                  <a:lnTo>
                    <a:pt x="14" y="56"/>
                  </a:lnTo>
                  <a:lnTo>
                    <a:pt x="14" y="59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7"/>
                  </a:lnTo>
                  <a:lnTo>
                    <a:pt x="13" y="70"/>
                  </a:lnTo>
                  <a:lnTo>
                    <a:pt x="13" y="74"/>
                  </a:lnTo>
                  <a:lnTo>
                    <a:pt x="13" y="77"/>
                  </a:lnTo>
                  <a:lnTo>
                    <a:pt x="14" y="81"/>
                  </a:lnTo>
                  <a:lnTo>
                    <a:pt x="15" y="84"/>
                  </a:lnTo>
                  <a:lnTo>
                    <a:pt x="17" y="86"/>
                  </a:lnTo>
                  <a:lnTo>
                    <a:pt x="19" y="87"/>
                  </a:lnTo>
                  <a:lnTo>
                    <a:pt x="22" y="89"/>
                  </a:lnTo>
                  <a:lnTo>
                    <a:pt x="24" y="89"/>
                  </a:lnTo>
                  <a:lnTo>
                    <a:pt x="27" y="90"/>
                  </a:lnTo>
                  <a:lnTo>
                    <a:pt x="29" y="91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6" y="90"/>
                  </a:lnTo>
                  <a:lnTo>
                    <a:pt x="39" y="90"/>
                  </a:lnTo>
                  <a:lnTo>
                    <a:pt x="42" y="92"/>
                  </a:lnTo>
                  <a:lnTo>
                    <a:pt x="45" y="93"/>
                  </a:lnTo>
                  <a:lnTo>
                    <a:pt x="48" y="96"/>
                  </a:lnTo>
                  <a:lnTo>
                    <a:pt x="51" y="99"/>
                  </a:lnTo>
                  <a:lnTo>
                    <a:pt x="54" y="103"/>
                  </a:lnTo>
                  <a:lnTo>
                    <a:pt x="57" y="108"/>
                  </a:lnTo>
                  <a:lnTo>
                    <a:pt x="61" y="113"/>
                  </a:lnTo>
                  <a:lnTo>
                    <a:pt x="60" y="114"/>
                  </a:lnTo>
                  <a:lnTo>
                    <a:pt x="59" y="115"/>
                  </a:lnTo>
                  <a:lnTo>
                    <a:pt x="57" y="117"/>
                  </a:lnTo>
                  <a:lnTo>
                    <a:pt x="56" y="117"/>
                  </a:lnTo>
                  <a:lnTo>
                    <a:pt x="55" y="118"/>
                  </a:lnTo>
                  <a:lnTo>
                    <a:pt x="54" y="119"/>
                  </a:lnTo>
                  <a:lnTo>
                    <a:pt x="51" y="119"/>
                  </a:lnTo>
                  <a:lnTo>
                    <a:pt x="49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0" y="117"/>
                  </a:lnTo>
                  <a:lnTo>
                    <a:pt x="42" y="120"/>
                  </a:lnTo>
                  <a:lnTo>
                    <a:pt x="44" y="123"/>
                  </a:lnTo>
                  <a:lnTo>
                    <a:pt x="47" y="125"/>
                  </a:lnTo>
                  <a:lnTo>
                    <a:pt x="50" y="128"/>
                  </a:lnTo>
                  <a:lnTo>
                    <a:pt x="54" y="130"/>
                  </a:lnTo>
                  <a:lnTo>
                    <a:pt x="58" y="133"/>
                  </a:lnTo>
                  <a:lnTo>
                    <a:pt x="62" y="135"/>
                  </a:lnTo>
                  <a:lnTo>
                    <a:pt x="67" y="138"/>
                  </a:lnTo>
                  <a:lnTo>
                    <a:pt x="71" y="140"/>
                  </a:lnTo>
                  <a:lnTo>
                    <a:pt x="76" y="142"/>
                  </a:lnTo>
                  <a:lnTo>
                    <a:pt x="81" y="143"/>
                  </a:lnTo>
                  <a:lnTo>
                    <a:pt x="85" y="144"/>
                  </a:lnTo>
                  <a:lnTo>
                    <a:pt x="90" y="146"/>
                  </a:lnTo>
                  <a:lnTo>
                    <a:pt x="95" y="147"/>
                  </a:lnTo>
                  <a:lnTo>
                    <a:pt x="100" y="149"/>
                  </a:lnTo>
                  <a:lnTo>
                    <a:pt x="105" y="150"/>
                  </a:lnTo>
                  <a:lnTo>
                    <a:pt x="111" y="150"/>
                  </a:lnTo>
                  <a:lnTo>
                    <a:pt x="115" y="151"/>
                  </a:lnTo>
                  <a:lnTo>
                    <a:pt x="120" y="152"/>
                  </a:lnTo>
                  <a:lnTo>
                    <a:pt x="124" y="152"/>
                  </a:lnTo>
                  <a:lnTo>
                    <a:pt x="128" y="153"/>
                  </a:lnTo>
                  <a:lnTo>
                    <a:pt x="132" y="153"/>
                  </a:lnTo>
                  <a:lnTo>
                    <a:pt x="136" y="153"/>
                  </a:lnTo>
                  <a:lnTo>
                    <a:pt x="139" y="152"/>
                  </a:lnTo>
                  <a:lnTo>
                    <a:pt x="146" y="151"/>
                  </a:lnTo>
                  <a:lnTo>
                    <a:pt x="151" y="150"/>
                  </a:lnTo>
                  <a:lnTo>
                    <a:pt x="154" y="148"/>
                  </a:lnTo>
                  <a:lnTo>
                    <a:pt x="154" y="144"/>
                  </a:lnTo>
                  <a:lnTo>
                    <a:pt x="153" y="135"/>
                  </a:lnTo>
                  <a:lnTo>
                    <a:pt x="151" y="127"/>
                  </a:lnTo>
                  <a:lnTo>
                    <a:pt x="149" y="119"/>
                  </a:lnTo>
                  <a:lnTo>
                    <a:pt x="146" y="112"/>
                  </a:lnTo>
                  <a:lnTo>
                    <a:pt x="143" y="107"/>
                  </a:lnTo>
                  <a:lnTo>
                    <a:pt x="139" y="101"/>
                  </a:lnTo>
                  <a:lnTo>
                    <a:pt x="135" y="97"/>
                  </a:lnTo>
                  <a:lnTo>
                    <a:pt x="130" y="93"/>
                  </a:lnTo>
                  <a:lnTo>
                    <a:pt x="125" y="90"/>
                  </a:lnTo>
                  <a:lnTo>
                    <a:pt x="119" y="88"/>
                  </a:lnTo>
                  <a:lnTo>
                    <a:pt x="114" y="85"/>
                  </a:lnTo>
                  <a:lnTo>
                    <a:pt x="108" y="81"/>
                  </a:lnTo>
                  <a:lnTo>
                    <a:pt x="102" y="78"/>
                  </a:lnTo>
                  <a:lnTo>
                    <a:pt x="96" y="75"/>
                  </a:lnTo>
                  <a:lnTo>
                    <a:pt x="89" y="73"/>
                  </a:lnTo>
                  <a:lnTo>
                    <a:pt x="83" y="69"/>
                  </a:lnTo>
                  <a:lnTo>
                    <a:pt x="78" y="67"/>
                  </a:lnTo>
                  <a:lnTo>
                    <a:pt x="73" y="65"/>
                  </a:lnTo>
                  <a:lnTo>
                    <a:pt x="70" y="63"/>
                  </a:lnTo>
                  <a:lnTo>
                    <a:pt x="67" y="62"/>
                  </a:lnTo>
                  <a:lnTo>
                    <a:pt x="65" y="60"/>
                  </a:lnTo>
                  <a:lnTo>
                    <a:pt x="63" y="59"/>
                  </a:lnTo>
                  <a:lnTo>
                    <a:pt x="61" y="57"/>
                  </a:lnTo>
                  <a:lnTo>
                    <a:pt x="59" y="55"/>
                  </a:lnTo>
                  <a:lnTo>
                    <a:pt x="56" y="53"/>
                  </a:lnTo>
                  <a:lnTo>
                    <a:pt x="54" y="50"/>
                  </a:lnTo>
                  <a:lnTo>
                    <a:pt x="52" y="47"/>
                  </a:lnTo>
                  <a:lnTo>
                    <a:pt x="50" y="43"/>
                  </a:lnTo>
                  <a:lnTo>
                    <a:pt x="11" y="54"/>
                  </a:lnTo>
                  <a:lnTo>
                    <a:pt x="12" y="50"/>
                  </a:lnTo>
                  <a:lnTo>
                    <a:pt x="14" y="47"/>
                  </a:lnTo>
                  <a:lnTo>
                    <a:pt x="16" y="44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20" y="35"/>
                  </a:lnTo>
                  <a:lnTo>
                    <a:pt x="23" y="33"/>
                  </a:lnTo>
                  <a:lnTo>
                    <a:pt x="24" y="31"/>
                  </a:lnTo>
                  <a:lnTo>
                    <a:pt x="28" y="27"/>
                  </a:lnTo>
                  <a:lnTo>
                    <a:pt x="32" y="24"/>
                  </a:lnTo>
                  <a:lnTo>
                    <a:pt x="36" y="21"/>
                  </a:lnTo>
                  <a:lnTo>
                    <a:pt x="39" y="18"/>
                  </a:lnTo>
                  <a:lnTo>
                    <a:pt x="40" y="11"/>
                  </a:lnTo>
                  <a:lnTo>
                    <a:pt x="44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59" y="2"/>
                  </a:lnTo>
                  <a:lnTo>
                    <a:pt x="62" y="1"/>
                  </a:lnTo>
                  <a:lnTo>
                    <a:pt x="65" y="1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8" y="2"/>
                  </a:lnTo>
                  <a:lnTo>
                    <a:pt x="77" y="4"/>
                  </a:lnTo>
                  <a:lnTo>
                    <a:pt x="75" y="5"/>
                  </a:lnTo>
                  <a:lnTo>
                    <a:pt x="73" y="7"/>
                  </a:lnTo>
                  <a:lnTo>
                    <a:pt x="71" y="9"/>
                  </a:lnTo>
                  <a:lnTo>
                    <a:pt x="69" y="12"/>
                  </a:lnTo>
                  <a:lnTo>
                    <a:pt x="68" y="14"/>
                  </a:lnTo>
                  <a:lnTo>
                    <a:pt x="67" y="17"/>
                  </a:lnTo>
                  <a:lnTo>
                    <a:pt x="70" y="17"/>
                  </a:lnTo>
                  <a:lnTo>
                    <a:pt x="73" y="19"/>
                  </a:lnTo>
                  <a:lnTo>
                    <a:pt x="75" y="20"/>
                  </a:lnTo>
                  <a:lnTo>
                    <a:pt x="78" y="21"/>
                  </a:lnTo>
                  <a:lnTo>
                    <a:pt x="81" y="22"/>
                  </a:lnTo>
                  <a:lnTo>
                    <a:pt x="84" y="24"/>
                  </a:lnTo>
                  <a:lnTo>
                    <a:pt x="86" y="25"/>
                  </a:lnTo>
                  <a:lnTo>
                    <a:pt x="89" y="27"/>
                  </a:lnTo>
                  <a:lnTo>
                    <a:pt x="91" y="28"/>
                  </a:lnTo>
                  <a:lnTo>
                    <a:pt x="93" y="29"/>
                  </a:lnTo>
                  <a:lnTo>
                    <a:pt x="96" y="29"/>
                  </a:lnTo>
                  <a:lnTo>
                    <a:pt x="98" y="28"/>
                  </a:lnTo>
                  <a:lnTo>
                    <a:pt x="100" y="27"/>
                  </a:lnTo>
                  <a:lnTo>
                    <a:pt x="103" y="25"/>
                  </a:lnTo>
                  <a:lnTo>
                    <a:pt x="105" y="23"/>
                  </a:lnTo>
                  <a:lnTo>
                    <a:pt x="108" y="19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4" y="12"/>
                  </a:lnTo>
                  <a:lnTo>
                    <a:pt x="116" y="10"/>
                  </a:lnTo>
                  <a:lnTo>
                    <a:pt x="119" y="9"/>
                  </a:lnTo>
                  <a:lnTo>
                    <a:pt x="121" y="9"/>
                  </a:lnTo>
                  <a:lnTo>
                    <a:pt x="124" y="8"/>
                  </a:lnTo>
                  <a:lnTo>
                    <a:pt x="127" y="8"/>
                  </a:lnTo>
                  <a:lnTo>
                    <a:pt x="130" y="8"/>
                  </a:lnTo>
                  <a:lnTo>
                    <a:pt x="132" y="9"/>
                  </a:lnTo>
                  <a:lnTo>
                    <a:pt x="135" y="9"/>
                  </a:lnTo>
                  <a:lnTo>
                    <a:pt x="138" y="10"/>
                  </a:lnTo>
                  <a:lnTo>
                    <a:pt x="140" y="10"/>
                  </a:lnTo>
                  <a:lnTo>
                    <a:pt x="144" y="10"/>
                  </a:lnTo>
                  <a:lnTo>
                    <a:pt x="147" y="10"/>
                  </a:lnTo>
                  <a:lnTo>
                    <a:pt x="150" y="11"/>
                  </a:lnTo>
                  <a:lnTo>
                    <a:pt x="148" y="14"/>
                  </a:lnTo>
                  <a:lnTo>
                    <a:pt x="145" y="17"/>
                  </a:lnTo>
                  <a:lnTo>
                    <a:pt x="142" y="19"/>
                  </a:lnTo>
                  <a:lnTo>
                    <a:pt x="138" y="22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4" y="35"/>
                  </a:lnTo>
                  <a:lnTo>
                    <a:pt x="135" y="37"/>
                  </a:lnTo>
                  <a:lnTo>
                    <a:pt x="136" y="40"/>
                  </a:lnTo>
                  <a:lnTo>
                    <a:pt x="137" y="43"/>
                  </a:lnTo>
                  <a:lnTo>
                    <a:pt x="138" y="46"/>
                  </a:lnTo>
                  <a:lnTo>
                    <a:pt x="138" y="48"/>
                  </a:lnTo>
                  <a:lnTo>
                    <a:pt x="139" y="51"/>
                  </a:lnTo>
                  <a:lnTo>
                    <a:pt x="139" y="52"/>
                  </a:lnTo>
                  <a:lnTo>
                    <a:pt x="140" y="54"/>
                  </a:lnTo>
                  <a:lnTo>
                    <a:pt x="140" y="56"/>
                  </a:lnTo>
                  <a:lnTo>
                    <a:pt x="140" y="59"/>
                  </a:lnTo>
                  <a:lnTo>
                    <a:pt x="140" y="61"/>
                  </a:lnTo>
                  <a:lnTo>
                    <a:pt x="140" y="64"/>
                  </a:lnTo>
                  <a:lnTo>
                    <a:pt x="140" y="67"/>
                  </a:lnTo>
                  <a:lnTo>
                    <a:pt x="140" y="70"/>
                  </a:lnTo>
                  <a:lnTo>
                    <a:pt x="140" y="74"/>
                  </a:lnTo>
                  <a:lnTo>
                    <a:pt x="140" y="78"/>
                  </a:lnTo>
                  <a:lnTo>
                    <a:pt x="137" y="74"/>
                  </a:lnTo>
                  <a:lnTo>
                    <a:pt x="134" y="71"/>
                  </a:lnTo>
                  <a:lnTo>
                    <a:pt x="131" y="69"/>
                  </a:lnTo>
                  <a:lnTo>
                    <a:pt x="127" y="67"/>
                  </a:lnTo>
                  <a:lnTo>
                    <a:pt x="126" y="67"/>
                  </a:lnTo>
                  <a:lnTo>
                    <a:pt x="123" y="66"/>
                  </a:lnTo>
                  <a:lnTo>
                    <a:pt x="121" y="65"/>
                  </a:lnTo>
                  <a:lnTo>
                    <a:pt x="119" y="63"/>
                  </a:lnTo>
                  <a:lnTo>
                    <a:pt x="116" y="61"/>
                  </a:lnTo>
                  <a:lnTo>
                    <a:pt x="114" y="59"/>
                  </a:lnTo>
                  <a:lnTo>
                    <a:pt x="111" y="57"/>
                  </a:lnTo>
                  <a:lnTo>
                    <a:pt x="109" y="54"/>
                  </a:lnTo>
                  <a:lnTo>
                    <a:pt x="105" y="52"/>
                  </a:lnTo>
                  <a:lnTo>
                    <a:pt x="102" y="52"/>
                  </a:lnTo>
                  <a:lnTo>
                    <a:pt x="98" y="54"/>
                  </a:lnTo>
                  <a:lnTo>
                    <a:pt x="95" y="56"/>
                  </a:lnTo>
                  <a:lnTo>
                    <a:pt x="92" y="60"/>
                  </a:lnTo>
                  <a:lnTo>
                    <a:pt x="88" y="62"/>
                  </a:lnTo>
                  <a:lnTo>
                    <a:pt x="85" y="64"/>
                  </a:lnTo>
                  <a:lnTo>
                    <a:pt x="81" y="65"/>
                  </a:lnTo>
                  <a:lnTo>
                    <a:pt x="88" y="67"/>
                  </a:lnTo>
                  <a:lnTo>
                    <a:pt x="94" y="70"/>
                  </a:lnTo>
                  <a:lnTo>
                    <a:pt x="101" y="73"/>
                  </a:lnTo>
                  <a:lnTo>
                    <a:pt x="108" y="75"/>
                  </a:lnTo>
                  <a:lnTo>
                    <a:pt x="115" y="79"/>
                  </a:lnTo>
                  <a:lnTo>
                    <a:pt x="121" y="82"/>
                  </a:lnTo>
                  <a:lnTo>
                    <a:pt x="127" y="86"/>
                  </a:lnTo>
                  <a:lnTo>
                    <a:pt x="133" y="90"/>
                  </a:lnTo>
                  <a:lnTo>
                    <a:pt x="138" y="94"/>
                  </a:lnTo>
                  <a:lnTo>
                    <a:pt x="142" y="98"/>
                  </a:lnTo>
                  <a:lnTo>
                    <a:pt x="146" y="104"/>
                  </a:lnTo>
                  <a:lnTo>
                    <a:pt x="150" y="111"/>
                  </a:lnTo>
                  <a:lnTo>
                    <a:pt x="153" y="117"/>
                  </a:lnTo>
                  <a:lnTo>
                    <a:pt x="155" y="125"/>
                  </a:lnTo>
                  <a:lnTo>
                    <a:pt x="157" y="134"/>
                  </a:lnTo>
                  <a:lnTo>
                    <a:pt x="158" y="143"/>
                  </a:lnTo>
                  <a:lnTo>
                    <a:pt x="158" y="147"/>
                  </a:lnTo>
                  <a:lnTo>
                    <a:pt x="157" y="151"/>
                  </a:lnTo>
                  <a:lnTo>
                    <a:pt x="153" y="154"/>
                  </a:lnTo>
                  <a:lnTo>
                    <a:pt x="149" y="155"/>
                  </a:lnTo>
                  <a:lnTo>
                    <a:pt x="146" y="155"/>
                  </a:lnTo>
                  <a:lnTo>
                    <a:pt x="143" y="156"/>
                  </a:lnTo>
                  <a:lnTo>
                    <a:pt x="141" y="156"/>
                  </a:lnTo>
                  <a:lnTo>
                    <a:pt x="139" y="156"/>
                  </a:lnTo>
                  <a:lnTo>
                    <a:pt x="136" y="157"/>
                  </a:lnTo>
                  <a:lnTo>
                    <a:pt x="134" y="157"/>
                  </a:lnTo>
                  <a:lnTo>
                    <a:pt x="132" y="157"/>
                  </a:lnTo>
                  <a:lnTo>
                    <a:pt x="131" y="157"/>
                  </a:lnTo>
                  <a:lnTo>
                    <a:pt x="125" y="156"/>
                  </a:lnTo>
                  <a:lnTo>
                    <a:pt x="119" y="156"/>
                  </a:lnTo>
                  <a:lnTo>
                    <a:pt x="113" y="155"/>
                  </a:lnTo>
                  <a:lnTo>
                    <a:pt x="107" y="154"/>
                  </a:lnTo>
                  <a:lnTo>
                    <a:pt x="102" y="153"/>
                  </a:lnTo>
                  <a:lnTo>
                    <a:pt x="97" y="152"/>
                  </a:lnTo>
                  <a:lnTo>
                    <a:pt x="92" y="151"/>
                  </a:lnTo>
                  <a:lnTo>
                    <a:pt x="88" y="150"/>
                  </a:lnTo>
                  <a:lnTo>
                    <a:pt x="84" y="149"/>
                  </a:lnTo>
                  <a:lnTo>
                    <a:pt x="80" y="147"/>
                  </a:lnTo>
                  <a:lnTo>
                    <a:pt x="77" y="146"/>
                  </a:lnTo>
                  <a:lnTo>
                    <a:pt x="73" y="144"/>
                  </a:lnTo>
                  <a:lnTo>
                    <a:pt x="69" y="143"/>
                  </a:lnTo>
                  <a:lnTo>
                    <a:pt x="66" y="141"/>
                  </a:lnTo>
                  <a:lnTo>
                    <a:pt x="62" y="139"/>
                  </a:lnTo>
                  <a:lnTo>
                    <a:pt x="59" y="138"/>
                  </a:lnTo>
                  <a:lnTo>
                    <a:pt x="56" y="136"/>
                  </a:lnTo>
                  <a:lnTo>
                    <a:pt x="54" y="134"/>
                  </a:lnTo>
                  <a:lnTo>
                    <a:pt x="51" y="133"/>
                  </a:lnTo>
                  <a:lnTo>
                    <a:pt x="48" y="131"/>
                  </a:lnTo>
                  <a:lnTo>
                    <a:pt x="46" y="130"/>
                  </a:lnTo>
                  <a:lnTo>
                    <a:pt x="44" y="128"/>
                  </a:lnTo>
                  <a:lnTo>
                    <a:pt x="42" y="127"/>
                  </a:lnTo>
                  <a:lnTo>
                    <a:pt x="39" y="125"/>
                  </a:lnTo>
                  <a:lnTo>
                    <a:pt x="37" y="124"/>
                  </a:lnTo>
                  <a:lnTo>
                    <a:pt x="34" y="122"/>
                  </a:lnTo>
                  <a:lnTo>
                    <a:pt x="32" y="121"/>
                  </a:lnTo>
                  <a:lnTo>
                    <a:pt x="30" y="119"/>
                  </a:lnTo>
                  <a:lnTo>
                    <a:pt x="28" y="118"/>
                  </a:lnTo>
                  <a:lnTo>
                    <a:pt x="25" y="117"/>
                  </a:lnTo>
                  <a:lnTo>
                    <a:pt x="24" y="116"/>
                  </a:lnTo>
                  <a:lnTo>
                    <a:pt x="22" y="115"/>
                  </a:lnTo>
                  <a:lnTo>
                    <a:pt x="19" y="113"/>
                  </a:lnTo>
                  <a:lnTo>
                    <a:pt x="15" y="112"/>
                  </a:lnTo>
                  <a:lnTo>
                    <a:pt x="12" y="109"/>
                  </a:lnTo>
                  <a:lnTo>
                    <a:pt x="9" y="106"/>
                  </a:lnTo>
                  <a:lnTo>
                    <a:pt x="6" y="103"/>
                  </a:lnTo>
                  <a:lnTo>
                    <a:pt x="5" y="100"/>
                  </a:lnTo>
                  <a:lnTo>
                    <a:pt x="4" y="97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89"/>
                  </a:lnTo>
                  <a:lnTo>
                    <a:pt x="1" y="87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79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0" y="75"/>
                  </a:lnTo>
                  <a:lnTo>
                    <a:pt x="1" y="75"/>
                  </a:lnTo>
                  <a:lnTo>
                    <a:pt x="2" y="76"/>
                  </a:lnTo>
                  <a:lnTo>
                    <a:pt x="2" y="77"/>
                  </a:lnTo>
                  <a:lnTo>
                    <a:pt x="3" y="77"/>
                  </a:lnTo>
                  <a:lnTo>
                    <a:pt x="4" y="78"/>
                  </a:lnTo>
                  <a:lnTo>
                    <a:pt x="6" y="79"/>
                  </a:lnTo>
                  <a:lnTo>
                    <a:pt x="8" y="81"/>
                  </a:lnTo>
                  <a:lnTo>
                    <a:pt x="9" y="81"/>
                  </a:lnTo>
                  <a:lnTo>
                    <a:pt x="10" y="82"/>
                  </a:lnTo>
                  <a:lnTo>
                    <a:pt x="10" y="79"/>
                  </a:lnTo>
                  <a:lnTo>
                    <a:pt x="10" y="75"/>
                  </a:lnTo>
                  <a:lnTo>
                    <a:pt x="10" y="73"/>
                  </a:lnTo>
                  <a:lnTo>
                    <a:pt x="9" y="70"/>
                  </a:lnTo>
                  <a:lnTo>
                    <a:pt x="9" y="66"/>
                  </a:lnTo>
                  <a:lnTo>
                    <a:pt x="9" y="62"/>
                  </a:lnTo>
                  <a:lnTo>
                    <a:pt x="10" y="58"/>
                  </a:lnTo>
                  <a:lnTo>
                    <a:pt x="11" y="54"/>
                  </a:lnTo>
                  <a:lnTo>
                    <a:pt x="49" y="33"/>
                  </a:lnTo>
                  <a:lnTo>
                    <a:pt x="52" y="39"/>
                  </a:lnTo>
                  <a:lnTo>
                    <a:pt x="55" y="44"/>
                  </a:lnTo>
                  <a:lnTo>
                    <a:pt x="58" y="48"/>
                  </a:lnTo>
                  <a:lnTo>
                    <a:pt x="62" y="52"/>
                  </a:lnTo>
                  <a:lnTo>
                    <a:pt x="66" y="55"/>
                  </a:lnTo>
                  <a:lnTo>
                    <a:pt x="70" y="58"/>
                  </a:lnTo>
                  <a:lnTo>
                    <a:pt x="74" y="60"/>
                  </a:lnTo>
                  <a:lnTo>
                    <a:pt x="78" y="62"/>
                  </a:lnTo>
                  <a:lnTo>
                    <a:pt x="81" y="62"/>
                  </a:lnTo>
                  <a:lnTo>
                    <a:pt x="85" y="60"/>
                  </a:lnTo>
                  <a:lnTo>
                    <a:pt x="89" y="57"/>
                  </a:lnTo>
                  <a:lnTo>
                    <a:pt x="93" y="54"/>
                  </a:lnTo>
                  <a:lnTo>
                    <a:pt x="98" y="50"/>
                  </a:lnTo>
                  <a:lnTo>
                    <a:pt x="103" y="48"/>
                  </a:lnTo>
                  <a:lnTo>
                    <a:pt x="106" y="49"/>
                  </a:lnTo>
                  <a:lnTo>
                    <a:pt x="109" y="51"/>
                  </a:lnTo>
                  <a:lnTo>
                    <a:pt x="113" y="54"/>
                  </a:lnTo>
                  <a:lnTo>
                    <a:pt x="117" y="56"/>
                  </a:lnTo>
                  <a:lnTo>
                    <a:pt x="121" y="59"/>
                  </a:lnTo>
                  <a:lnTo>
                    <a:pt x="126" y="62"/>
                  </a:lnTo>
                  <a:lnTo>
                    <a:pt x="130" y="63"/>
                  </a:lnTo>
                  <a:lnTo>
                    <a:pt x="132" y="65"/>
                  </a:lnTo>
                  <a:lnTo>
                    <a:pt x="135" y="67"/>
                  </a:lnTo>
                  <a:lnTo>
                    <a:pt x="137" y="70"/>
                  </a:lnTo>
                  <a:lnTo>
                    <a:pt x="137" y="66"/>
                  </a:lnTo>
                  <a:lnTo>
                    <a:pt x="137" y="63"/>
                  </a:lnTo>
                  <a:lnTo>
                    <a:pt x="137" y="60"/>
                  </a:lnTo>
                  <a:lnTo>
                    <a:pt x="136" y="58"/>
                  </a:lnTo>
                  <a:lnTo>
                    <a:pt x="136" y="55"/>
                  </a:lnTo>
                  <a:lnTo>
                    <a:pt x="136" y="53"/>
                  </a:lnTo>
                  <a:lnTo>
                    <a:pt x="135" y="51"/>
                  </a:lnTo>
                  <a:lnTo>
                    <a:pt x="134" y="50"/>
                  </a:lnTo>
                  <a:lnTo>
                    <a:pt x="132" y="46"/>
                  </a:lnTo>
                  <a:lnTo>
                    <a:pt x="131" y="42"/>
                  </a:lnTo>
                  <a:lnTo>
                    <a:pt x="131" y="39"/>
                  </a:lnTo>
                  <a:lnTo>
                    <a:pt x="130" y="35"/>
                  </a:lnTo>
                  <a:lnTo>
                    <a:pt x="128" y="30"/>
                  </a:lnTo>
                  <a:lnTo>
                    <a:pt x="129" y="26"/>
                  </a:lnTo>
                  <a:lnTo>
                    <a:pt x="131" y="23"/>
                  </a:lnTo>
                  <a:lnTo>
                    <a:pt x="134" y="20"/>
                  </a:lnTo>
                  <a:lnTo>
                    <a:pt x="137" y="18"/>
                  </a:lnTo>
                  <a:lnTo>
                    <a:pt x="139" y="16"/>
                  </a:lnTo>
                  <a:lnTo>
                    <a:pt x="142" y="15"/>
                  </a:lnTo>
                  <a:lnTo>
                    <a:pt x="143" y="14"/>
                  </a:lnTo>
                  <a:lnTo>
                    <a:pt x="138" y="13"/>
                  </a:lnTo>
                  <a:lnTo>
                    <a:pt x="133" y="13"/>
                  </a:lnTo>
                  <a:lnTo>
                    <a:pt x="128" y="13"/>
                  </a:lnTo>
                  <a:lnTo>
                    <a:pt x="125" y="13"/>
                  </a:lnTo>
                  <a:lnTo>
                    <a:pt x="122" y="13"/>
                  </a:lnTo>
                  <a:lnTo>
                    <a:pt x="119" y="14"/>
                  </a:lnTo>
                  <a:lnTo>
                    <a:pt x="117" y="15"/>
                  </a:lnTo>
                  <a:lnTo>
                    <a:pt x="116" y="17"/>
                  </a:lnTo>
                  <a:lnTo>
                    <a:pt x="114" y="20"/>
                  </a:lnTo>
                  <a:lnTo>
                    <a:pt x="111" y="24"/>
                  </a:lnTo>
                  <a:lnTo>
                    <a:pt x="108" y="27"/>
                  </a:lnTo>
                  <a:lnTo>
                    <a:pt x="104" y="29"/>
                  </a:lnTo>
                  <a:lnTo>
                    <a:pt x="100" y="31"/>
                  </a:lnTo>
                  <a:lnTo>
                    <a:pt x="96" y="32"/>
                  </a:lnTo>
                  <a:lnTo>
                    <a:pt x="92" y="32"/>
                  </a:lnTo>
                  <a:lnTo>
                    <a:pt x="88" y="30"/>
                  </a:lnTo>
                  <a:lnTo>
                    <a:pt x="85" y="29"/>
                  </a:lnTo>
                  <a:lnTo>
                    <a:pt x="82" y="28"/>
                  </a:lnTo>
                  <a:lnTo>
                    <a:pt x="80" y="27"/>
                  </a:lnTo>
                  <a:lnTo>
                    <a:pt x="77" y="25"/>
                  </a:lnTo>
                  <a:lnTo>
                    <a:pt x="75" y="24"/>
                  </a:lnTo>
                  <a:lnTo>
                    <a:pt x="73" y="23"/>
                  </a:lnTo>
                  <a:lnTo>
                    <a:pt x="70" y="21"/>
                  </a:lnTo>
                  <a:lnTo>
                    <a:pt x="67" y="20"/>
                  </a:lnTo>
                  <a:lnTo>
                    <a:pt x="66" y="20"/>
                  </a:lnTo>
                  <a:lnTo>
                    <a:pt x="64" y="20"/>
                  </a:lnTo>
                  <a:lnTo>
                    <a:pt x="63" y="19"/>
                  </a:lnTo>
                  <a:lnTo>
                    <a:pt x="61" y="19"/>
                  </a:lnTo>
                  <a:lnTo>
                    <a:pt x="60" y="19"/>
                  </a:lnTo>
                  <a:lnTo>
                    <a:pt x="59" y="19"/>
                  </a:lnTo>
                  <a:lnTo>
                    <a:pt x="55" y="18"/>
                  </a:lnTo>
                  <a:lnTo>
                    <a:pt x="52" y="18"/>
                  </a:lnTo>
                  <a:lnTo>
                    <a:pt x="49" y="19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4"/>
                  </a:lnTo>
                  <a:lnTo>
                    <a:pt x="46" y="27"/>
                  </a:lnTo>
                  <a:lnTo>
                    <a:pt x="47" y="28"/>
                  </a:lnTo>
                  <a:lnTo>
                    <a:pt x="47" y="30"/>
                  </a:lnTo>
                  <a:lnTo>
                    <a:pt x="48" y="32"/>
                  </a:lnTo>
                  <a:lnTo>
                    <a:pt x="49" y="33"/>
                  </a:lnTo>
                  <a:lnTo>
                    <a:pt x="127" y="1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7" name="Freeform 605"/>
            <p:cNvSpPr>
              <a:spLocks/>
            </p:cNvSpPr>
            <p:nvPr/>
          </p:nvSpPr>
          <p:spPr bwMode="auto">
            <a:xfrm>
              <a:off x="2193" y="3596"/>
              <a:ext cx="17" cy="17"/>
            </a:xfrm>
            <a:custGeom>
              <a:avLst/>
              <a:gdLst>
                <a:gd name="T0" fmla="*/ 6 w 17"/>
                <a:gd name="T1" fmla="*/ 16 h 17"/>
                <a:gd name="T2" fmla="*/ 6 w 17"/>
                <a:gd name="T3" fmla="*/ 16 h 17"/>
                <a:gd name="T4" fmla="*/ 6 w 17"/>
                <a:gd name="T5" fmla="*/ 16 h 17"/>
                <a:gd name="T6" fmla="*/ 11 w 17"/>
                <a:gd name="T7" fmla="*/ 16 h 17"/>
                <a:gd name="T8" fmla="*/ 13 w 17"/>
                <a:gd name="T9" fmla="*/ 14 h 17"/>
                <a:gd name="T10" fmla="*/ 16 w 17"/>
                <a:gd name="T11" fmla="*/ 12 h 17"/>
                <a:gd name="T12" fmla="*/ 16 w 17"/>
                <a:gd name="T13" fmla="*/ 10 h 17"/>
                <a:gd name="T14" fmla="*/ 16 w 17"/>
                <a:gd name="T15" fmla="*/ 10 h 17"/>
                <a:gd name="T16" fmla="*/ 16 w 17"/>
                <a:gd name="T17" fmla="*/ 4 h 17"/>
                <a:gd name="T18" fmla="*/ 13 w 17"/>
                <a:gd name="T19" fmla="*/ 2 h 17"/>
                <a:gd name="T20" fmla="*/ 11 w 17"/>
                <a:gd name="T21" fmla="*/ 0 h 17"/>
                <a:gd name="T22" fmla="*/ 6 w 17"/>
                <a:gd name="T23" fmla="*/ 0 h 17"/>
                <a:gd name="T24" fmla="*/ 6 w 17"/>
                <a:gd name="T25" fmla="*/ 0 h 17"/>
                <a:gd name="T26" fmla="*/ 4 w 17"/>
                <a:gd name="T27" fmla="*/ 0 h 17"/>
                <a:gd name="T28" fmla="*/ 0 w 17"/>
                <a:gd name="T29" fmla="*/ 2 h 17"/>
                <a:gd name="T30" fmla="*/ 0 w 17"/>
                <a:gd name="T31" fmla="*/ 4 h 17"/>
                <a:gd name="T32" fmla="*/ 0 w 17"/>
                <a:gd name="T33" fmla="*/ 10 h 17"/>
                <a:gd name="T34" fmla="*/ 0 w 17"/>
                <a:gd name="T35" fmla="*/ 10 h 17"/>
                <a:gd name="T36" fmla="*/ 0 w 17"/>
                <a:gd name="T37" fmla="*/ 12 h 17"/>
                <a:gd name="T38" fmla="*/ 0 w 17"/>
                <a:gd name="T39" fmla="*/ 14 h 17"/>
                <a:gd name="T40" fmla="*/ 4 w 17"/>
                <a:gd name="T41" fmla="*/ 16 h 17"/>
                <a:gd name="T42" fmla="*/ 6 w 17"/>
                <a:gd name="T43" fmla="*/ 16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"/>
                <a:gd name="T67" fmla="*/ 0 h 17"/>
                <a:gd name="T68" fmla="*/ 17 w 17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" h="17">
                  <a:moveTo>
                    <a:pt x="6" y="16"/>
                  </a:moveTo>
                  <a:lnTo>
                    <a:pt x="6" y="16"/>
                  </a:lnTo>
                  <a:lnTo>
                    <a:pt x="11" y="16"/>
                  </a:lnTo>
                  <a:lnTo>
                    <a:pt x="13" y="14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6" y="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8" name="Freeform 606"/>
            <p:cNvSpPr>
              <a:spLocks/>
            </p:cNvSpPr>
            <p:nvPr/>
          </p:nvSpPr>
          <p:spPr bwMode="auto">
            <a:xfrm>
              <a:off x="2188" y="3591"/>
              <a:ext cx="17" cy="17"/>
            </a:xfrm>
            <a:custGeom>
              <a:avLst/>
              <a:gdLst>
                <a:gd name="T0" fmla="*/ 8 w 17"/>
                <a:gd name="T1" fmla="*/ 16 h 17"/>
                <a:gd name="T2" fmla="*/ 8 w 17"/>
                <a:gd name="T3" fmla="*/ 16 h 17"/>
                <a:gd name="T4" fmla="*/ 8 w 17"/>
                <a:gd name="T5" fmla="*/ 16 h 17"/>
                <a:gd name="T6" fmla="*/ 4 w 17"/>
                <a:gd name="T7" fmla="*/ 16 h 17"/>
                <a:gd name="T8" fmla="*/ 2 w 17"/>
                <a:gd name="T9" fmla="*/ 13 h 17"/>
                <a:gd name="T10" fmla="*/ 1 w 17"/>
                <a:gd name="T11" fmla="*/ 11 h 17"/>
                <a:gd name="T12" fmla="*/ 0 w 17"/>
                <a:gd name="T13" fmla="*/ 7 h 17"/>
                <a:gd name="T14" fmla="*/ 0 w 17"/>
                <a:gd name="T15" fmla="*/ 7 h 17"/>
                <a:gd name="T16" fmla="*/ 1 w 17"/>
                <a:gd name="T17" fmla="*/ 5 h 17"/>
                <a:gd name="T18" fmla="*/ 2 w 17"/>
                <a:gd name="T19" fmla="*/ 2 h 17"/>
                <a:gd name="T20" fmla="*/ 4 w 17"/>
                <a:gd name="T21" fmla="*/ 1 h 17"/>
                <a:gd name="T22" fmla="*/ 8 w 17"/>
                <a:gd name="T23" fmla="*/ 0 h 17"/>
                <a:gd name="T24" fmla="*/ 8 w 17"/>
                <a:gd name="T25" fmla="*/ 0 h 17"/>
                <a:gd name="T26" fmla="*/ 11 w 17"/>
                <a:gd name="T27" fmla="*/ 1 h 17"/>
                <a:gd name="T28" fmla="*/ 13 w 17"/>
                <a:gd name="T29" fmla="*/ 2 h 17"/>
                <a:gd name="T30" fmla="*/ 14 w 17"/>
                <a:gd name="T31" fmla="*/ 5 h 17"/>
                <a:gd name="T32" fmla="*/ 16 w 17"/>
                <a:gd name="T33" fmla="*/ 7 h 17"/>
                <a:gd name="T34" fmla="*/ 16 w 17"/>
                <a:gd name="T35" fmla="*/ 7 h 17"/>
                <a:gd name="T36" fmla="*/ 14 w 17"/>
                <a:gd name="T37" fmla="*/ 11 h 17"/>
                <a:gd name="T38" fmla="*/ 13 w 17"/>
                <a:gd name="T39" fmla="*/ 13 h 17"/>
                <a:gd name="T40" fmla="*/ 11 w 17"/>
                <a:gd name="T41" fmla="*/ 16 h 17"/>
                <a:gd name="T42" fmla="*/ 8 w 17"/>
                <a:gd name="T43" fmla="*/ 16 h 17"/>
                <a:gd name="T44" fmla="*/ 8 w 17"/>
                <a:gd name="T45" fmla="*/ 16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"/>
                <a:gd name="T70" fmla="*/ 0 h 17"/>
                <a:gd name="T71" fmla="*/ 17 w 17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" h="17">
                  <a:moveTo>
                    <a:pt x="8" y="16"/>
                  </a:moveTo>
                  <a:lnTo>
                    <a:pt x="8" y="16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9" name="Freeform 607"/>
            <p:cNvSpPr>
              <a:spLocks/>
            </p:cNvSpPr>
            <p:nvPr/>
          </p:nvSpPr>
          <p:spPr bwMode="auto">
            <a:xfrm>
              <a:off x="2082" y="3502"/>
              <a:ext cx="142" cy="133"/>
            </a:xfrm>
            <a:custGeom>
              <a:avLst/>
              <a:gdLst>
                <a:gd name="T0" fmla="*/ 35 w 142"/>
                <a:gd name="T1" fmla="*/ 19 h 133"/>
                <a:gd name="T2" fmla="*/ 32 w 142"/>
                <a:gd name="T3" fmla="*/ 10 h 133"/>
                <a:gd name="T4" fmla="*/ 30 w 142"/>
                <a:gd name="T5" fmla="*/ 5 h 133"/>
                <a:gd name="T6" fmla="*/ 29 w 142"/>
                <a:gd name="T7" fmla="*/ 0 h 133"/>
                <a:gd name="T8" fmla="*/ 19 w 142"/>
                <a:gd name="T9" fmla="*/ 7 h 133"/>
                <a:gd name="T10" fmla="*/ 12 w 142"/>
                <a:gd name="T11" fmla="*/ 15 h 133"/>
                <a:gd name="T12" fmla="*/ 8 w 142"/>
                <a:gd name="T13" fmla="*/ 21 h 133"/>
                <a:gd name="T14" fmla="*/ 3 w 142"/>
                <a:gd name="T15" fmla="*/ 30 h 133"/>
                <a:gd name="T16" fmla="*/ 1 w 142"/>
                <a:gd name="T17" fmla="*/ 38 h 133"/>
                <a:gd name="T18" fmla="*/ 0 w 142"/>
                <a:gd name="T19" fmla="*/ 42 h 133"/>
                <a:gd name="T20" fmla="*/ 0 w 142"/>
                <a:gd name="T21" fmla="*/ 49 h 133"/>
                <a:gd name="T22" fmla="*/ 0 w 142"/>
                <a:gd name="T23" fmla="*/ 56 h 133"/>
                <a:gd name="T24" fmla="*/ 4 w 142"/>
                <a:gd name="T25" fmla="*/ 65 h 133"/>
                <a:gd name="T26" fmla="*/ 9 w 142"/>
                <a:gd name="T27" fmla="*/ 68 h 133"/>
                <a:gd name="T28" fmla="*/ 16 w 142"/>
                <a:gd name="T29" fmla="*/ 70 h 133"/>
                <a:gd name="T30" fmla="*/ 23 w 142"/>
                <a:gd name="T31" fmla="*/ 69 h 133"/>
                <a:gd name="T32" fmla="*/ 29 w 142"/>
                <a:gd name="T33" fmla="*/ 71 h 133"/>
                <a:gd name="T34" fmla="*/ 38 w 142"/>
                <a:gd name="T35" fmla="*/ 78 h 133"/>
                <a:gd name="T36" fmla="*/ 48 w 142"/>
                <a:gd name="T37" fmla="*/ 92 h 133"/>
                <a:gd name="T38" fmla="*/ 47 w 142"/>
                <a:gd name="T39" fmla="*/ 93 h 133"/>
                <a:gd name="T40" fmla="*/ 44 w 142"/>
                <a:gd name="T41" fmla="*/ 96 h 133"/>
                <a:gd name="T42" fmla="*/ 41 w 142"/>
                <a:gd name="T43" fmla="*/ 98 h 133"/>
                <a:gd name="T44" fmla="*/ 33 w 142"/>
                <a:gd name="T45" fmla="*/ 98 h 133"/>
                <a:gd name="T46" fmla="*/ 27 w 142"/>
                <a:gd name="T47" fmla="*/ 96 h 133"/>
                <a:gd name="T48" fmla="*/ 34 w 142"/>
                <a:gd name="T49" fmla="*/ 104 h 133"/>
                <a:gd name="T50" fmla="*/ 45 w 142"/>
                <a:gd name="T51" fmla="*/ 112 h 133"/>
                <a:gd name="T52" fmla="*/ 54 w 142"/>
                <a:gd name="T53" fmla="*/ 117 h 133"/>
                <a:gd name="T54" fmla="*/ 68 w 142"/>
                <a:gd name="T55" fmla="*/ 122 h 133"/>
                <a:gd name="T56" fmla="*/ 82 w 142"/>
                <a:gd name="T57" fmla="*/ 126 h 133"/>
                <a:gd name="T58" fmla="*/ 92 w 142"/>
                <a:gd name="T59" fmla="*/ 129 h 133"/>
                <a:gd name="T60" fmla="*/ 107 w 142"/>
                <a:gd name="T61" fmla="*/ 131 h 133"/>
                <a:gd name="T62" fmla="*/ 119 w 142"/>
                <a:gd name="T63" fmla="*/ 132 h 133"/>
                <a:gd name="T64" fmla="*/ 126 w 142"/>
                <a:gd name="T65" fmla="*/ 131 h 133"/>
                <a:gd name="T66" fmla="*/ 141 w 142"/>
                <a:gd name="T67" fmla="*/ 127 h 133"/>
                <a:gd name="T68" fmla="*/ 140 w 142"/>
                <a:gd name="T69" fmla="*/ 114 h 133"/>
                <a:gd name="T70" fmla="*/ 133 w 142"/>
                <a:gd name="T71" fmla="*/ 91 h 133"/>
                <a:gd name="T72" fmla="*/ 122 w 142"/>
                <a:gd name="T73" fmla="*/ 76 h 133"/>
                <a:gd name="T74" fmla="*/ 112 w 142"/>
                <a:gd name="T75" fmla="*/ 69 h 133"/>
                <a:gd name="T76" fmla="*/ 95 w 142"/>
                <a:gd name="T77" fmla="*/ 60 h 133"/>
                <a:gd name="T78" fmla="*/ 76 w 142"/>
                <a:gd name="T79" fmla="*/ 52 h 133"/>
                <a:gd name="T80" fmla="*/ 65 w 142"/>
                <a:gd name="T81" fmla="*/ 46 h 133"/>
                <a:gd name="T82" fmla="*/ 54 w 142"/>
                <a:gd name="T83" fmla="*/ 41 h 133"/>
                <a:gd name="T84" fmla="*/ 50 w 142"/>
                <a:gd name="T85" fmla="*/ 38 h 133"/>
                <a:gd name="T86" fmla="*/ 43 w 142"/>
                <a:gd name="T87" fmla="*/ 32 h 133"/>
                <a:gd name="T88" fmla="*/ 37 w 142"/>
                <a:gd name="T89" fmla="*/ 22 h 1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2"/>
                <a:gd name="T136" fmla="*/ 0 h 133"/>
                <a:gd name="T137" fmla="*/ 142 w 142"/>
                <a:gd name="T138" fmla="*/ 133 h 1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2" h="133">
                  <a:moveTo>
                    <a:pt x="37" y="22"/>
                  </a:moveTo>
                  <a:lnTo>
                    <a:pt x="37" y="22"/>
                  </a:lnTo>
                  <a:lnTo>
                    <a:pt x="35" y="19"/>
                  </a:lnTo>
                  <a:lnTo>
                    <a:pt x="34" y="16"/>
                  </a:lnTo>
                  <a:lnTo>
                    <a:pt x="33" y="12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30" y="5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25" y="3"/>
                  </a:lnTo>
                  <a:lnTo>
                    <a:pt x="22" y="5"/>
                  </a:lnTo>
                  <a:lnTo>
                    <a:pt x="19" y="7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5"/>
                  </a:lnTo>
                  <a:lnTo>
                    <a:pt x="10" y="18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60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6" y="66"/>
                  </a:lnTo>
                  <a:lnTo>
                    <a:pt x="9" y="68"/>
                  </a:lnTo>
                  <a:lnTo>
                    <a:pt x="11" y="68"/>
                  </a:lnTo>
                  <a:lnTo>
                    <a:pt x="14" y="69"/>
                  </a:lnTo>
                  <a:lnTo>
                    <a:pt x="16" y="70"/>
                  </a:lnTo>
                  <a:lnTo>
                    <a:pt x="18" y="70"/>
                  </a:lnTo>
                  <a:lnTo>
                    <a:pt x="20" y="70"/>
                  </a:lnTo>
                  <a:lnTo>
                    <a:pt x="23" y="69"/>
                  </a:lnTo>
                  <a:lnTo>
                    <a:pt x="26" y="69"/>
                  </a:lnTo>
                  <a:lnTo>
                    <a:pt x="29" y="71"/>
                  </a:lnTo>
                  <a:lnTo>
                    <a:pt x="32" y="72"/>
                  </a:lnTo>
                  <a:lnTo>
                    <a:pt x="35" y="75"/>
                  </a:lnTo>
                  <a:lnTo>
                    <a:pt x="38" y="78"/>
                  </a:lnTo>
                  <a:lnTo>
                    <a:pt x="41" y="82"/>
                  </a:lnTo>
                  <a:lnTo>
                    <a:pt x="44" y="87"/>
                  </a:lnTo>
                  <a:lnTo>
                    <a:pt x="48" y="92"/>
                  </a:lnTo>
                  <a:lnTo>
                    <a:pt x="47" y="93"/>
                  </a:lnTo>
                  <a:lnTo>
                    <a:pt x="46" y="94"/>
                  </a:lnTo>
                  <a:lnTo>
                    <a:pt x="44" y="96"/>
                  </a:lnTo>
                  <a:lnTo>
                    <a:pt x="43" y="96"/>
                  </a:lnTo>
                  <a:lnTo>
                    <a:pt x="42" y="97"/>
                  </a:lnTo>
                  <a:lnTo>
                    <a:pt x="41" y="98"/>
                  </a:lnTo>
                  <a:lnTo>
                    <a:pt x="38" y="98"/>
                  </a:lnTo>
                  <a:lnTo>
                    <a:pt x="36" y="98"/>
                  </a:lnTo>
                  <a:lnTo>
                    <a:pt x="33" y="98"/>
                  </a:lnTo>
                  <a:lnTo>
                    <a:pt x="30" y="97"/>
                  </a:lnTo>
                  <a:lnTo>
                    <a:pt x="27" y="96"/>
                  </a:lnTo>
                  <a:lnTo>
                    <a:pt x="29" y="99"/>
                  </a:lnTo>
                  <a:lnTo>
                    <a:pt x="31" y="102"/>
                  </a:lnTo>
                  <a:lnTo>
                    <a:pt x="34" y="104"/>
                  </a:lnTo>
                  <a:lnTo>
                    <a:pt x="37" y="107"/>
                  </a:lnTo>
                  <a:lnTo>
                    <a:pt x="41" y="109"/>
                  </a:lnTo>
                  <a:lnTo>
                    <a:pt x="45" y="112"/>
                  </a:lnTo>
                  <a:lnTo>
                    <a:pt x="49" y="114"/>
                  </a:lnTo>
                  <a:lnTo>
                    <a:pt x="54" y="117"/>
                  </a:lnTo>
                  <a:lnTo>
                    <a:pt x="58" y="119"/>
                  </a:lnTo>
                  <a:lnTo>
                    <a:pt x="63" y="121"/>
                  </a:lnTo>
                  <a:lnTo>
                    <a:pt x="68" y="122"/>
                  </a:lnTo>
                  <a:lnTo>
                    <a:pt x="72" y="123"/>
                  </a:lnTo>
                  <a:lnTo>
                    <a:pt x="77" y="125"/>
                  </a:lnTo>
                  <a:lnTo>
                    <a:pt x="82" y="126"/>
                  </a:lnTo>
                  <a:lnTo>
                    <a:pt x="87" y="128"/>
                  </a:lnTo>
                  <a:lnTo>
                    <a:pt x="92" y="129"/>
                  </a:lnTo>
                  <a:lnTo>
                    <a:pt x="98" y="129"/>
                  </a:lnTo>
                  <a:lnTo>
                    <a:pt x="102" y="130"/>
                  </a:lnTo>
                  <a:lnTo>
                    <a:pt x="107" y="131"/>
                  </a:lnTo>
                  <a:lnTo>
                    <a:pt x="111" y="131"/>
                  </a:lnTo>
                  <a:lnTo>
                    <a:pt x="115" y="132"/>
                  </a:lnTo>
                  <a:lnTo>
                    <a:pt x="119" y="132"/>
                  </a:lnTo>
                  <a:lnTo>
                    <a:pt x="123" y="132"/>
                  </a:lnTo>
                  <a:lnTo>
                    <a:pt x="126" y="131"/>
                  </a:lnTo>
                  <a:lnTo>
                    <a:pt x="133" y="130"/>
                  </a:lnTo>
                  <a:lnTo>
                    <a:pt x="138" y="129"/>
                  </a:lnTo>
                  <a:lnTo>
                    <a:pt x="141" y="127"/>
                  </a:lnTo>
                  <a:lnTo>
                    <a:pt x="141" y="123"/>
                  </a:lnTo>
                  <a:lnTo>
                    <a:pt x="140" y="114"/>
                  </a:lnTo>
                  <a:lnTo>
                    <a:pt x="138" y="106"/>
                  </a:lnTo>
                  <a:lnTo>
                    <a:pt x="136" y="98"/>
                  </a:lnTo>
                  <a:lnTo>
                    <a:pt x="133" y="91"/>
                  </a:lnTo>
                  <a:lnTo>
                    <a:pt x="130" y="86"/>
                  </a:lnTo>
                  <a:lnTo>
                    <a:pt x="126" y="80"/>
                  </a:lnTo>
                  <a:lnTo>
                    <a:pt x="122" y="76"/>
                  </a:lnTo>
                  <a:lnTo>
                    <a:pt x="117" y="72"/>
                  </a:lnTo>
                  <a:lnTo>
                    <a:pt x="112" y="69"/>
                  </a:lnTo>
                  <a:lnTo>
                    <a:pt x="106" y="67"/>
                  </a:lnTo>
                  <a:lnTo>
                    <a:pt x="101" y="64"/>
                  </a:lnTo>
                  <a:lnTo>
                    <a:pt x="95" y="60"/>
                  </a:lnTo>
                  <a:lnTo>
                    <a:pt x="89" y="57"/>
                  </a:lnTo>
                  <a:lnTo>
                    <a:pt x="83" y="54"/>
                  </a:lnTo>
                  <a:lnTo>
                    <a:pt x="76" y="52"/>
                  </a:lnTo>
                  <a:lnTo>
                    <a:pt x="70" y="48"/>
                  </a:lnTo>
                  <a:lnTo>
                    <a:pt x="65" y="46"/>
                  </a:lnTo>
                  <a:lnTo>
                    <a:pt x="60" y="44"/>
                  </a:lnTo>
                  <a:lnTo>
                    <a:pt x="57" y="42"/>
                  </a:lnTo>
                  <a:lnTo>
                    <a:pt x="54" y="41"/>
                  </a:lnTo>
                  <a:lnTo>
                    <a:pt x="52" y="39"/>
                  </a:lnTo>
                  <a:lnTo>
                    <a:pt x="50" y="38"/>
                  </a:lnTo>
                  <a:lnTo>
                    <a:pt x="48" y="36"/>
                  </a:lnTo>
                  <a:lnTo>
                    <a:pt x="46" y="34"/>
                  </a:lnTo>
                  <a:lnTo>
                    <a:pt x="43" y="32"/>
                  </a:lnTo>
                  <a:lnTo>
                    <a:pt x="41" y="29"/>
                  </a:lnTo>
                  <a:lnTo>
                    <a:pt x="39" y="26"/>
                  </a:lnTo>
                  <a:lnTo>
                    <a:pt x="37" y="2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0" name="Freeform 608"/>
            <p:cNvSpPr>
              <a:spLocks/>
            </p:cNvSpPr>
            <p:nvPr/>
          </p:nvSpPr>
          <p:spPr bwMode="auto">
            <a:xfrm>
              <a:off x="2069" y="3481"/>
              <a:ext cx="159" cy="158"/>
            </a:xfrm>
            <a:custGeom>
              <a:avLst/>
              <a:gdLst>
                <a:gd name="T0" fmla="*/ 14 w 159"/>
                <a:gd name="T1" fmla="*/ 47 h 158"/>
                <a:gd name="T2" fmla="*/ 20 w 159"/>
                <a:gd name="T3" fmla="*/ 35 h 158"/>
                <a:gd name="T4" fmla="*/ 28 w 159"/>
                <a:gd name="T5" fmla="*/ 27 h 158"/>
                <a:gd name="T6" fmla="*/ 39 w 159"/>
                <a:gd name="T7" fmla="*/ 18 h 158"/>
                <a:gd name="T8" fmla="*/ 55 w 159"/>
                <a:gd name="T9" fmla="*/ 2 h 158"/>
                <a:gd name="T10" fmla="*/ 65 w 159"/>
                <a:gd name="T11" fmla="*/ 1 h 158"/>
                <a:gd name="T12" fmla="*/ 76 w 159"/>
                <a:gd name="T13" fmla="*/ 0 h 158"/>
                <a:gd name="T14" fmla="*/ 77 w 159"/>
                <a:gd name="T15" fmla="*/ 4 h 158"/>
                <a:gd name="T16" fmla="*/ 71 w 159"/>
                <a:gd name="T17" fmla="*/ 9 h 158"/>
                <a:gd name="T18" fmla="*/ 67 w 159"/>
                <a:gd name="T19" fmla="*/ 17 h 158"/>
                <a:gd name="T20" fmla="*/ 78 w 159"/>
                <a:gd name="T21" fmla="*/ 21 h 158"/>
                <a:gd name="T22" fmla="*/ 89 w 159"/>
                <a:gd name="T23" fmla="*/ 27 h 158"/>
                <a:gd name="T24" fmla="*/ 96 w 159"/>
                <a:gd name="T25" fmla="*/ 29 h 158"/>
                <a:gd name="T26" fmla="*/ 105 w 159"/>
                <a:gd name="T27" fmla="*/ 23 h 158"/>
                <a:gd name="T28" fmla="*/ 112 w 159"/>
                <a:gd name="T29" fmla="*/ 14 h 158"/>
                <a:gd name="T30" fmla="*/ 121 w 159"/>
                <a:gd name="T31" fmla="*/ 9 h 158"/>
                <a:gd name="T32" fmla="*/ 130 w 159"/>
                <a:gd name="T33" fmla="*/ 8 h 158"/>
                <a:gd name="T34" fmla="*/ 138 w 159"/>
                <a:gd name="T35" fmla="*/ 10 h 158"/>
                <a:gd name="T36" fmla="*/ 150 w 159"/>
                <a:gd name="T37" fmla="*/ 11 h 158"/>
                <a:gd name="T38" fmla="*/ 142 w 159"/>
                <a:gd name="T39" fmla="*/ 19 h 158"/>
                <a:gd name="T40" fmla="*/ 134 w 159"/>
                <a:gd name="T41" fmla="*/ 27 h 158"/>
                <a:gd name="T42" fmla="*/ 135 w 159"/>
                <a:gd name="T43" fmla="*/ 37 h 158"/>
                <a:gd name="T44" fmla="*/ 138 w 159"/>
                <a:gd name="T45" fmla="*/ 48 h 158"/>
                <a:gd name="T46" fmla="*/ 140 w 159"/>
                <a:gd name="T47" fmla="*/ 54 h 158"/>
                <a:gd name="T48" fmla="*/ 140 w 159"/>
                <a:gd name="T49" fmla="*/ 64 h 158"/>
                <a:gd name="T50" fmla="*/ 140 w 159"/>
                <a:gd name="T51" fmla="*/ 78 h 158"/>
                <a:gd name="T52" fmla="*/ 131 w 159"/>
                <a:gd name="T53" fmla="*/ 69 h 158"/>
                <a:gd name="T54" fmla="*/ 123 w 159"/>
                <a:gd name="T55" fmla="*/ 66 h 158"/>
                <a:gd name="T56" fmla="*/ 114 w 159"/>
                <a:gd name="T57" fmla="*/ 59 h 158"/>
                <a:gd name="T58" fmla="*/ 105 w 159"/>
                <a:gd name="T59" fmla="*/ 52 h 158"/>
                <a:gd name="T60" fmla="*/ 95 w 159"/>
                <a:gd name="T61" fmla="*/ 56 h 158"/>
                <a:gd name="T62" fmla="*/ 81 w 159"/>
                <a:gd name="T63" fmla="*/ 65 h 158"/>
                <a:gd name="T64" fmla="*/ 101 w 159"/>
                <a:gd name="T65" fmla="*/ 73 h 158"/>
                <a:gd name="T66" fmla="*/ 127 w 159"/>
                <a:gd name="T67" fmla="*/ 86 h 158"/>
                <a:gd name="T68" fmla="*/ 142 w 159"/>
                <a:gd name="T69" fmla="*/ 98 h 158"/>
                <a:gd name="T70" fmla="*/ 155 w 159"/>
                <a:gd name="T71" fmla="*/ 125 h 158"/>
                <a:gd name="T72" fmla="*/ 158 w 159"/>
                <a:gd name="T73" fmla="*/ 147 h 158"/>
                <a:gd name="T74" fmla="*/ 149 w 159"/>
                <a:gd name="T75" fmla="*/ 155 h 158"/>
                <a:gd name="T76" fmla="*/ 139 w 159"/>
                <a:gd name="T77" fmla="*/ 156 h 158"/>
                <a:gd name="T78" fmla="*/ 131 w 159"/>
                <a:gd name="T79" fmla="*/ 157 h 158"/>
                <a:gd name="T80" fmla="*/ 113 w 159"/>
                <a:gd name="T81" fmla="*/ 155 h 158"/>
                <a:gd name="T82" fmla="*/ 92 w 159"/>
                <a:gd name="T83" fmla="*/ 151 h 158"/>
                <a:gd name="T84" fmla="*/ 80 w 159"/>
                <a:gd name="T85" fmla="*/ 147 h 158"/>
                <a:gd name="T86" fmla="*/ 66 w 159"/>
                <a:gd name="T87" fmla="*/ 141 h 158"/>
                <a:gd name="T88" fmla="*/ 56 w 159"/>
                <a:gd name="T89" fmla="*/ 136 h 158"/>
                <a:gd name="T90" fmla="*/ 46 w 159"/>
                <a:gd name="T91" fmla="*/ 130 h 158"/>
                <a:gd name="T92" fmla="*/ 39 w 159"/>
                <a:gd name="T93" fmla="*/ 125 h 158"/>
                <a:gd name="T94" fmla="*/ 30 w 159"/>
                <a:gd name="T95" fmla="*/ 119 h 158"/>
                <a:gd name="T96" fmla="*/ 22 w 159"/>
                <a:gd name="T97" fmla="*/ 115 h 158"/>
                <a:gd name="T98" fmla="*/ 12 w 159"/>
                <a:gd name="T99" fmla="*/ 109 h 158"/>
                <a:gd name="T100" fmla="*/ 5 w 159"/>
                <a:gd name="T101" fmla="*/ 100 h 158"/>
                <a:gd name="T102" fmla="*/ 2 w 159"/>
                <a:gd name="T103" fmla="*/ 92 h 158"/>
                <a:gd name="T104" fmla="*/ 1 w 159"/>
                <a:gd name="T105" fmla="*/ 85 h 158"/>
                <a:gd name="T106" fmla="*/ 0 w 159"/>
                <a:gd name="T107" fmla="*/ 74 h 158"/>
                <a:gd name="T108" fmla="*/ 1 w 159"/>
                <a:gd name="T109" fmla="*/ 75 h 158"/>
                <a:gd name="T110" fmla="*/ 3 w 159"/>
                <a:gd name="T111" fmla="*/ 77 h 158"/>
                <a:gd name="T112" fmla="*/ 6 w 159"/>
                <a:gd name="T113" fmla="*/ 79 h 158"/>
                <a:gd name="T114" fmla="*/ 10 w 159"/>
                <a:gd name="T115" fmla="*/ 82 h 158"/>
                <a:gd name="T116" fmla="*/ 9 w 159"/>
                <a:gd name="T117" fmla="*/ 70 h 158"/>
                <a:gd name="T118" fmla="*/ 10 w 159"/>
                <a:gd name="T119" fmla="*/ 58 h 1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9"/>
                <a:gd name="T181" fmla="*/ 0 h 158"/>
                <a:gd name="T182" fmla="*/ 159 w 159"/>
                <a:gd name="T183" fmla="*/ 158 h 1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9" h="158">
                  <a:moveTo>
                    <a:pt x="11" y="54"/>
                  </a:moveTo>
                  <a:lnTo>
                    <a:pt x="11" y="54"/>
                  </a:lnTo>
                  <a:lnTo>
                    <a:pt x="12" y="50"/>
                  </a:lnTo>
                  <a:lnTo>
                    <a:pt x="14" y="47"/>
                  </a:lnTo>
                  <a:lnTo>
                    <a:pt x="16" y="44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20" y="35"/>
                  </a:lnTo>
                  <a:lnTo>
                    <a:pt x="23" y="33"/>
                  </a:lnTo>
                  <a:lnTo>
                    <a:pt x="24" y="31"/>
                  </a:lnTo>
                  <a:lnTo>
                    <a:pt x="28" y="27"/>
                  </a:lnTo>
                  <a:lnTo>
                    <a:pt x="32" y="24"/>
                  </a:lnTo>
                  <a:lnTo>
                    <a:pt x="36" y="21"/>
                  </a:lnTo>
                  <a:lnTo>
                    <a:pt x="39" y="18"/>
                  </a:lnTo>
                  <a:lnTo>
                    <a:pt x="40" y="11"/>
                  </a:lnTo>
                  <a:lnTo>
                    <a:pt x="44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59" y="2"/>
                  </a:lnTo>
                  <a:lnTo>
                    <a:pt x="62" y="1"/>
                  </a:lnTo>
                  <a:lnTo>
                    <a:pt x="65" y="1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8" y="2"/>
                  </a:lnTo>
                  <a:lnTo>
                    <a:pt x="77" y="4"/>
                  </a:lnTo>
                  <a:lnTo>
                    <a:pt x="75" y="5"/>
                  </a:lnTo>
                  <a:lnTo>
                    <a:pt x="73" y="7"/>
                  </a:lnTo>
                  <a:lnTo>
                    <a:pt x="71" y="9"/>
                  </a:lnTo>
                  <a:lnTo>
                    <a:pt x="69" y="12"/>
                  </a:lnTo>
                  <a:lnTo>
                    <a:pt x="68" y="14"/>
                  </a:lnTo>
                  <a:lnTo>
                    <a:pt x="67" y="17"/>
                  </a:lnTo>
                  <a:lnTo>
                    <a:pt x="70" y="17"/>
                  </a:lnTo>
                  <a:lnTo>
                    <a:pt x="73" y="19"/>
                  </a:lnTo>
                  <a:lnTo>
                    <a:pt x="75" y="20"/>
                  </a:lnTo>
                  <a:lnTo>
                    <a:pt x="78" y="21"/>
                  </a:lnTo>
                  <a:lnTo>
                    <a:pt x="81" y="22"/>
                  </a:lnTo>
                  <a:lnTo>
                    <a:pt x="84" y="24"/>
                  </a:lnTo>
                  <a:lnTo>
                    <a:pt x="86" y="25"/>
                  </a:lnTo>
                  <a:lnTo>
                    <a:pt x="89" y="27"/>
                  </a:lnTo>
                  <a:lnTo>
                    <a:pt x="91" y="28"/>
                  </a:lnTo>
                  <a:lnTo>
                    <a:pt x="93" y="29"/>
                  </a:lnTo>
                  <a:lnTo>
                    <a:pt x="96" y="29"/>
                  </a:lnTo>
                  <a:lnTo>
                    <a:pt x="98" y="28"/>
                  </a:lnTo>
                  <a:lnTo>
                    <a:pt x="100" y="27"/>
                  </a:lnTo>
                  <a:lnTo>
                    <a:pt x="103" y="25"/>
                  </a:lnTo>
                  <a:lnTo>
                    <a:pt x="105" y="23"/>
                  </a:lnTo>
                  <a:lnTo>
                    <a:pt x="108" y="19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4" y="12"/>
                  </a:lnTo>
                  <a:lnTo>
                    <a:pt x="116" y="10"/>
                  </a:lnTo>
                  <a:lnTo>
                    <a:pt x="119" y="9"/>
                  </a:lnTo>
                  <a:lnTo>
                    <a:pt x="121" y="9"/>
                  </a:lnTo>
                  <a:lnTo>
                    <a:pt x="124" y="8"/>
                  </a:lnTo>
                  <a:lnTo>
                    <a:pt x="127" y="8"/>
                  </a:lnTo>
                  <a:lnTo>
                    <a:pt x="130" y="8"/>
                  </a:lnTo>
                  <a:lnTo>
                    <a:pt x="132" y="9"/>
                  </a:lnTo>
                  <a:lnTo>
                    <a:pt x="135" y="9"/>
                  </a:lnTo>
                  <a:lnTo>
                    <a:pt x="138" y="10"/>
                  </a:lnTo>
                  <a:lnTo>
                    <a:pt x="140" y="10"/>
                  </a:lnTo>
                  <a:lnTo>
                    <a:pt x="144" y="10"/>
                  </a:lnTo>
                  <a:lnTo>
                    <a:pt x="147" y="10"/>
                  </a:lnTo>
                  <a:lnTo>
                    <a:pt x="150" y="11"/>
                  </a:lnTo>
                  <a:lnTo>
                    <a:pt x="148" y="14"/>
                  </a:lnTo>
                  <a:lnTo>
                    <a:pt x="145" y="17"/>
                  </a:lnTo>
                  <a:lnTo>
                    <a:pt x="142" y="19"/>
                  </a:lnTo>
                  <a:lnTo>
                    <a:pt x="138" y="22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4" y="35"/>
                  </a:lnTo>
                  <a:lnTo>
                    <a:pt x="135" y="37"/>
                  </a:lnTo>
                  <a:lnTo>
                    <a:pt x="136" y="40"/>
                  </a:lnTo>
                  <a:lnTo>
                    <a:pt x="137" y="43"/>
                  </a:lnTo>
                  <a:lnTo>
                    <a:pt x="138" y="46"/>
                  </a:lnTo>
                  <a:lnTo>
                    <a:pt x="138" y="48"/>
                  </a:lnTo>
                  <a:lnTo>
                    <a:pt x="139" y="51"/>
                  </a:lnTo>
                  <a:lnTo>
                    <a:pt x="139" y="52"/>
                  </a:lnTo>
                  <a:lnTo>
                    <a:pt x="140" y="54"/>
                  </a:lnTo>
                  <a:lnTo>
                    <a:pt x="140" y="56"/>
                  </a:lnTo>
                  <a:lnTo>
                    <a:pt x="140" y="59"/>
                  </a:lnTo>
                  <a:lnTo>
                    <a:pt x="140" y="61"/>
                  </a:lnTo>
                  <a:lnTo>
                    <a:pt x="140" y="64"/>
                  </a:lnTo>
                  <a:lnTo>
                    <a:pt x="140" y="67"/>
                  </a:lnTo>
                  <a:lnTo>
                    <a:pt x="140" y="70"/>
                  </a:lnTo>
                  <a:lnTo>
                    <a:pt x="140" y="74"/>
                  </a:lnTo>
                  <a:lnTo>
                    <a:pt x="140" y="78"/>
                  </a:lnTo>
                  <a:lnTo>
                    <a:pt x="137" y="74"/>
                  </a:lnTo>
                  <a:lnTo>
                    <a:pt x="134" y="71"/>
                  </a:lnTo>
                  <a:lnTo>
                    <a:pt x="131" y="69"/>
                  </a:lnTo>
                  <a:lnTo>
                    <a:pt x="127" y="67"/>
                  </a:lnTo>
                  <a:lnTo>
                    <a:pt x="126" y="67"/>
                  </a:lnTo>
                  <a:lnTo>
                    <a:pt x="123" y="66"/>
                  </a:lnTo>
                  <a:lnTo>
                    <a:pt x="121" y="65"/>
                  </a:lnTo>
                  <a:lnTo>
                    <a:pt x="119" y="63"/>
                  </a:lnTo>
                  <a:lnTo>
                    <a:pt x="116" y="61"/>
                  </a:lnTo>
                  <a:lnTo>
                    <a:pt x="114" y="59"/>
                  </a:lnTo>
                  <a:lnTo>
                    <a:pt x="111" y="57"/>
                  </a:lnTo>
                  <a:lnTo>
                    <a:pt x="109" y="54"/>
                  </a:lnTo>
                  <a:lnTo>
                    <a:pt x="105" y="52"/>
                  </a:lnTo>
                  <a:lnTo>
                    <a:pt x="102" y="52"/>
                  </a:lnTo>
                  <a:lnTo>
                    <a:pt x="98" y="54"/>
                  </a:lnTo>
                  <a:lnTo>
                    <a:pt x="95" y="56"/>
                  </a:lnTo>
                  <a:lnTo>
                    <a:pt x="92" y="60"/>
                  </a:lnTo>
                  <a:lnTo>
                    <a:pt x="88" y="62"/>
                  </a:lnTo>
                  <a:lnTo>
                    <a:pt x="85" y="64"/>
                  </a:lnTo>
                  <a:lnTo>
                    <a:pt x="81" y="65"/>
                  </a:lnTo>
                  <a:lnTo>
                    <a:pt x="88" y="67"/>
                  </a:lnTo>
                  <a:lnTo>
                    <a:pt x="94" y="70"/>
                  </a:lnTo>
                  <a:lnTo>
                    <a:pt x="101" y="73"/>
                  </a:lnTo>
                  <a:lnTo>
                    <a:pt x="108" y="75"/>
                  </a:lnTo>
                  <a:lnTo>
                    <a:pt x="115" y="79"/>
                  </a:lnTo>
                  <a:lnTo>
                    <a:pt x="121" y="82"/>
                  </a:lnTo>
                  <a:lnTo>
                    <a:pt x="127" y="86"/>
                  </a:lnTo>
                  <a:lnTo>
                    <a:pt x="133" y="90"/>
                  </a:lnTo>
                  <a:lnTo>
                    <a:pt x="138" y="94"/>
                  </a:lnTo>
                  <a:lnTo>
                    <a:pt x="142" y="98"/>
                  </a:lnTo>
                  <a:lnTo>
                    <a:pt x="146" y="104"/>
                  </a:lnTo>
                  <a:lnTo>
                    <a:pt x="150" y="111"/>
                  </a:lnTo>
                  <a:lnTo>
                    <a:pt x="153" y="117"/>
                  </a:lnTo>
                  <a:lnTo>
                    <a:pt x="155" y="125"/>
                  </a:lnTo>
                  <a:lnTo>
                    <a:pt x="157" y="134"/>
                  </a:lnTo>
                  <a:lnTo>
                    <a:pt x="158" y="143"/>
                  </a:lnTo>
                  <a:lnTo>
                    <a:pt x="158" y="147"/>
                  </a:lnTo>
                  <a:lnTo>
                    <a:pt x="157" y="151"/>
                  </a:lnTo>
                  <a:lnTo>
                    <a:pt x="153" y="154"/>
                  </a:lnTo>
                  <a:lnTo>
                    <a:pt x="149" y="155"/>
                  </a:lnTo>
                  <a:lnTo>
                    <a:pt x="146" y="155"/>
                  </a:lnTo>
                  <a:lnTo>
                    <a:pt x="143" y="156"/>
                  </a:lnTo>
                  <a:lnTo>
                    <a:pt x="141" y="156"/>
                  </a:lnTo>
                  <a:lnTo>
                    <a:pt x="139" y="156"/>
                  </a:lnTo>
                  <a:lnTo>
                    <a:pt x="136" y="157"/>
                  </a:lnTo>
                  <a:lnTo>
                    <a:pt x="134" y="157"/>
                  </a:lnTo>
                  <a:lnTo>
                    <a:pt x="132" y="157"/>
                  </a:lnTo>
                  <a:lnTo>
                    <a:pt x="131" y="157"/>
                  </a:lnTo>
                  <a:lnTo>
                    <a:pt x="125" y="156"/>
                  </a:lnTo>
                  <a:lnTo>
                    <a:pt x="119" y="156"/>
                  </a:lnTo>
                  <a:lnTo>
                    <a:pt x="113" y="155"/>
                  </a:lnTo>
                  <a:lnTo>
                    <a:pt x="107" y="154"/>
                  </a:lnTo>
                  <a:lnTo>
                    <a:pt x="102" y="153"/>
                  </a:lnTo>
                  <a:lnTo>
                    <a:pt x="97" y="152"/>
                  </a:lnTo>
                  <a:lnTo>
                    <a:pt x="92" y="151"/>
                  </a:lnTo>
                  <a:lnTo>
                    <a:pt x="88" y="150"/>
                  </a:lnTo>
                  <a:lnTo>
                    <a:pt x="84" y="149"/>
                  </a:lnTo>
                  <a:lnTo>
                    <a:pt x="80" y="147"/>
                  </a:lnTo>
                  <a:lnTo>
                    <a:pt x="77" y="146"/>
                  </a:lnTo>
                  <a:lnTo>
                    <a:pt x="73" y="144"/>
                  </a:lnTo>
                  <a:lnTo>
                    <a:pt x="69" y="143"/>
                  </a:lnTo>
                  <a:lnTo>
                    <a:pt x="66" y="141"/>
                  </a:lnTo>
                  <a:lnTo>
                    <a:pt x="62" y="139"/>
                  </a:lnTo>
                  <a:lnTo>
                    <a:pt x="59" y="138"/>
                  </a:lnTo>
                  <a:lnTo>
                    <a:pt x="56" y="136"/>
                  </a:lnTo>
                  <a:lnTo>
                    <a:pt x="54" y="134"/>
                  </a:lnTo>
                  <a:lnTo>
                    <a:pt x="51" y="133"/>
                  </a:lnTo>
                  <a:lnTo>
                    <a:pt x="48" y="131"/>
                  </a:lnTo>
                  <a:lnTo>
                    <a:pt x="46" y="130"/>
                  </a:lnTo>
                  <a:lnTo>
                    <a:pt x="44" y="128"/>
                  </a:lnTo>
                  <a:lnTo>
                    <a:pt x="42" y="127"/>
                  </a:lnTo>
                  <a:lnTo>
                    <a:pt x="39" y="125"/>
                  </a:lnTo>
                  <a:lnTo>
                    <a:pt x="37" y="124"/>
                  </a:lnTo>
                  <a:lnTo>
                    <a:pt x="34" y="122"/>
                  </a:lnTo>
                  <a:lnTo>
                    <a:pt x="32" y="121"/>
                  </a:lnTo>
                  <a:lnTo>
                    <a:pt x="30" y="119"/>
                  </a:lnTo>
                  <a:lnTo>
                    <a:pt x="28" y="118"/>
                  </a:lnTo>
                  <a:lnTo>
                    <a:pt x="25" y="117"/>
                  </a:lnTo>
                  <a:lnTo>
                    <a:pt x="24" y="116"/>
                  </a:lnTo>
                  <a:lnTo>
                    <a:pt x="22" y="115"/>
                  </a:lnTo>
                  <a:lnTo>
                    <a:pt x="19" y="113"/>
                  </a:lnTo>
                  <a:lnTo>
                    <a:pt x="15" y="112"/>
                  </a:lnTo>
                  <a:lnTo>
                    <a:pt x="12" y="109"/>
                  </a:lnTo>
                  <a:lnTo>
                    <a:pt x="9" y="106"/>
                  </a:lnTo>
                  <a:lnTo>
                    <a:pt x="6" y="103"/>
                  </a:lnTo>
                  <a:lnTo>
                    <a:pt x="5" y="100"/>
                  </a:lnTo>
                  <a:lnTo>
                    <a:pt x="4" y="97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89"/>
                  </a:lnTo>
                  <a:lnTo>
                    <a:pt x="1" y="87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79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0" y="75"/>
                  </a:lnTo>
                  <a:lnTo>
                    <a:pt x="1" y="75"/>
                  </a:lnTo>
                  <a:lnTo>
                    <a:pt x="2" y="76"/>
                  </a:lnTo>
                  <a:lnTo>
                    <a:pt x="2" y="77"/>
                  </a:lnTo>
                  <a:lnTo>
                    <a:pt x="3" y="77"/>
                  </a:lnTo>
                  <a:lnTo>
                    <a:pt x="4" y="78"/>
                  </a:lnTo>
                  <a:lnTo>
                    <a:pt x="6" y="79"/>
                  </a:lnTo>
                  <a:lnTo>
                    <a:pt x="8" y="81"/>
                  </a:lnTo>
                  <a:lnTo>
                    <a:pt x="9" y="81"/>
                  </a:lnTo>
                  <a:lnTo>
                    <a:pt x="10" y="82"/>
                  </a:lnTo>
                  <a:lnTo>
                    <a:pt x="10" y="79"/>
                  </a:lnTo>
                  <a:lnTo>
                    <a:pt x="10" y="75"/>
                  </a:lnTo>
                  <a:lnTo>
                    <a:pt x="10" y="73"/>
                  </a:lnTo>
                  <a:lnTo>
                    <a:pt x="9" y="70"/>
                  </a:lnTo>
                  <a:lnTo>
                    <a:pt x="9" y="66"/>
                  </a:lnTo>
                  <a:lnTo>
                    <a:pt x="9" y="62"/>
                  </a:lnTo>
                  <a:lnTo>
                    <a:pt x="10" y="58"/>
                  </a:lnTo>
                  <a:lnTo>
                    <a:pt x="11" y="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1" name="Freeform 609"/>
            <p:cNvSpPr>
              <a:spLocks/>
            </p:cNvSpPr>
            <p:nvPr/>
          </p:nvSpPr>
          <p:spPr bwMode="auto">
            <a:xfrm>
              <a:off x="2115" y="3494"/>
              <a:ext cx="98" cy="58"/>
            </a:xfrm>
            <a:custGeom>
              <a:avLst/>
              <a:gdLst>
                <a:gd name="T0" fmla="*/ 3 w 98"/>
                <a:gd name="T1" fmla="*/ 20 h 58"/>
                <a:gd name="T2" fmla="*/ 9 w 98"/>
                <a:gd name="T3" fmla="*/ 31 h 58"/>
                <a:gd name="T4" fmla="*/ 16 w 98"/>
                <a:gd name="T5" fmla="*/ 39 h 58"/>
                <a:gd name="T6" fmla="*/ 24 w 98"/>
                <a:gd name="T7" fmla="*/ 45 h 58"/>
                <a:gd name="T8" fmla="*/ 32 w 98"/>
                <a:gd name="T9" fmla="*/ 49 h 58"/>
                <a:gd name="T10" fmla="*/ 35 w 98"/>
                <a:gd name="T11" fmla="*/ 49 h 58"/>
                <a:gd name="T12" fmla="*/ 43 w 98"/>
                <a:gd name="T13" fmla="*/ 44 h 58"/>
                <a:gd name="T14" fmla="*/ 47 w 98"/>
                <a:gd name="T15" fmla="*/ 41 h 58"/>
                <a:gd name="T16" fmla="*/ 57 w 98"/>
                <a:gd name="T17" fmla="*/ 35 h 58"/>
                <a:gd name="T18" fmla="*/ 63 w 98"/>
                <a:gd name="T19" fmla="*/ 38 h 58"/>
                <a:gd name="T20" fmla="*/ 67 w 98"/>
                <a:gd name="T21" fmla="*/ 41 h 58"/>
                <a:gd name="T22" fmla="*/ 75 w 98"/>
                <a:gd name="T23" fmla="*/ 46 h 58"/>
                <a:gd name="T24" fmla="*/ 80 w 98"/>
                <a:gd name="T25" fmla="*/ 49 h 58"/>
                <a:gd name="T26" fmla="*/ 86 w 98"/>
                <a:gd name="T27" fmla="*/ 52 h 58"/>
                <a:gd name="T28" fmla="*/ 91 w 98"/>
                <a:gd name="T29" fmla="*/ 57 h 58"/>
                <a:gd name="T30" fmla="*/ 91 w 98"/>
                <a:gd name="T31" fmla="*/ 53 h 58"/>
                <a:gd name="T32" fmla="*/ 91 w 98"/>
                <a:gd name="T33" fmla="*/ 47 h 58"/>
                <a:gd name="T34" fmla="*/ 90 w 98"/>
                <a:gd name="T35" fmla="*/ 42 h 58"/>
                <a:gd name="T36" fmla="*/ 89 w 98"/>
                <a:gd name="T37" fmla="*/ 38 h 58"/>
                <a:gd name="T38" fmla="*/ 88 w 98"/>
                <a:gd name="T39" fmla="*/ 37 h 58"/>
                <a:gd name="T40" fmla="*/ 85 w 98"/>
                <a:gd name="T41" fmla="*/ 29 h 58"/>
                <a:gd name="T42" fmla="*/ 84 w 98"/>
                <a:gd name="T43" fmla="*/ 22 h 58"/>
                <a:gd name="T44" fmla="*/ 82 w 98"/>
                <a:gd name="T45" fmla="*/ 17 h 58"/>
                <a:gd name="T46" fmla="*/ 85 w 98"/>
                <a:gd name="T47" fmla="*/ 10 h 58"/>
                <a:gd name="T48" fmla="*/ 88 w 98"/>
                <a:gd name="T49" fmla="*/ 7 h 58"/>
                <a:gd name="T50" fmla="*/ 93 w 98"/>
                <a:gd name="T51" fmla="*/ 3 h 58"/>
                <a:gd name="T52" fmla="*/ 97 w 98"/>
                <a:gd name="T53" fmla="*/ 1 h 58"/>
                <a:gd name="T54" fmla="*/ 92 w 98"/>
                <a:gd name="T55" fmla="*/ 0 h 58"/>
                <a:gd name="T56" fmla="*/ 82 w 98"/>
                <a:gd name="T57" fmla="*/ 0 h 58"/>
                <a:gd name="T58" fmla="*/ 76 w 98"/>
                <a:gd name="T59" fmla="*/ 0 h 58"/>
                <a:gd name="T60" fmla="*/ 71 w 98"/>
                <a:gd name="T61" fmla="*/ 2 h 58"/>
                <a:gd name="T62" fmla="*/ 70 w 98"/>
                <a:gd name="T63" fmla="*/ 4 h 58"/>
                <a:gd name="T64" fmla="*/ 65 w 98"/>
                <a:gd name="T65" fmla="*/ 11 h 58"/>
                <a:gd name="T66" fmla="*/ 58 w 98"/>
                <a:gd name="T67" fmla="*/ 16 h 58"/>
                <a:gd name="T68" fmla="*/ 54 w 98"/>
                <a:gd name="T69" fmla="*/ 18 h 58"/>
                <a:gd name="T70" fmla="*/ 46 w 98"/>
                <a:gd name="T71" fmla="*/ 19 h 58"/>
                <a:gd name="T72" fmla="*/ 42 w 98"/>
                <a:gd name="T73" fmla="*/ 17 h 58"/>
                <a:gd name="T74" fmla="*/ 36 w 98"/>
                <a:gd name="T75" fmla="*/ 15 h 58"/>
                <a:gd name="T76" fmla="*/ 31 w 98"/>
                <a:gd name="T77" fmla="*/ 12 h 58"/>
                <a:gd name="T78" fmla="*/ 29 w 98"/>
                <a:gd name="T79" fmla="*/ 11 h 58"/>
                <a:gd name="T80" fmla="*/ 24 w 98"/>
                <a:gd name="T81" fmla="*/ 8 h 58"/>
                <a:gd name="T82" fmla="*/ 21 w 98"/>
                <a:gd name="T83" fmla="*/ 7 h 58"/>
                <a:gd name="T84" fmla="*/ 21 w 98"/>
                <a:gd name="T85" fmla="*/ 7 h 58"/>
                <a:gd name="T86" fmla="*/ 18 w 98"/>
                <a:gd name="T87" fmla="*/ 7 h 58"/>
                <a:gd name="T88" fmla="*/ 17 w 98"/>
                <a:gd name="T89" fmla="*/ 6 h 58"/>
                <a:gd name="T90" fmla="*/ 14 w 98"/>
                <a:gd name="T91" fmla="*/ 6 h 58"/>
                <a:gd name="T92" fmla="*/ 13 w 98"/>
                <a:gd name="T93" fmla="*/ 6 h 58"/>
                <a:gd name="T94" fmla="*/ 6 w 98"/>
                <a:gd name="T95" fmla="*/ 5 h 58"/>
                <a:gd name="T96" fmla="*/ 0 w 98"/>
                <a:gd name="T97" fmla="*/ 6 h 58"/>
                <a:gd name="T98" fmla="*/ 0 w 98"/>
                <a:gd name="T99" fmla="*/ 7 h 58"/>
                <a:gd name="T100" fmla="*/ 0 w 98"/>
                <a:gd name="T101" fmla="*/ 11 h 58"/>
                <a:gd name="T102" fmla="*/ 0 w 98"/>
                <a:gd name="T103" fmla="*/ 14 h 58"/>
                <a:gd name="T104" fmla="*/ 1 w 98"/>
                <a:gd name="T105" fmla="*/ 17 h 58"/>
                <a:gd name="T106" fmla="*/ 3 w 98"/>
                <a:gd name="T107" fmla="*/ 20 h 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8"/>
                <a:gd name="T163" fmla="*/ 0 h 58"/>
                <a:gd name="T164" fmla="*/ 98 w 98"/>
                <a:gd name="T165" fmla="*/ 58 h 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8" h="58">
                  <a:moveTo>
                    <a:pt x="3" y="20"/>
                  </a:moveTo>
                  <a:lnTo>
                    <a:pt x="3" y="20"/>
                  </a:lnTo>
                  <a:lnTo>
                    <a:pt x="6" y="26"/>
                  </a:lnTo>
                  <a:lnTo>
                    <a:pt x="9" y="31"/>
                  </a:lnTo>
                  <a:lnTo>
                    <a:pt x="12" y="35"/>
                  </a:lnTo>
                  <a:lnTo>
                    <a:pt x="16" y="39"/>
                  </a:lnTo>
                  <a:lnTo>
                    <a:pt x="20" y="42"/>
                  </a:lnTo>
                  <a:lnTo>
                    <a:pt x="24" y="45"/>
                  </a:lnTo>
                  <a:lnTo>
                    <a:pt x="28" y="47"/>
                  </a:lnTo>
                  <a:lnTo>
                    <a:pt x="32" y="49"/>
                  </a:lnTo>
                  <a:lnTo>
                    <a:pt x="35" y="49"/>
                  </a:lnTo>
                  <a:lnTo>
                    <a:pt x="39" y="47"/>
                  </a:lnTo>
                  <a:lnTo>
                    <a:pt x="43" y="44"/>
                  </a:lnTo>
                  <a:lnTo>
                    <a:pt x="47" y="41"/>
                  </a:lnTo>
                  <a:lnTo>
                    <a:pt x="52" y="37"/>
                  </a:lnTo>
                  <a:lnTo>
                    <a:pt x="57" y="35"/>
                  </a:lnTo>
                  <a:lnTo>
                    <a:pt x="60" y="36"/>
                  </a:lnTo>
                  <a:lnTo>
                    <a:pt x="63" y="38"/>
                  </a:lnTo>
                  <a:lnTo>
                    <a:pt x="67" y="41"/>
                  </a:lnTo>
                  <a:lnTo>
                    <a:pt x="71" y="43"/>
                  </a:lnTo>
                  <a:lnTo>
                    <a:pt x="75" y="46"/>
                  </a:lnTo>
                  <a:lnTo>
                    <a:pt x="80" y="49"/>
                  </a:lnTo>
                  <a:lnTo>
                    <a:pt x="84" y="50"/>
                  </a:lnTo>
                  <a:lnTo>
                    <a:pt x="86" y="52"/>
                  </a:lnTo>
                  <a:lnTo>
                    <a:pt x="89" y="54"/>
                  </a:lnTo>
                  <a:lnTo>
                    <a:pt x="91" y="57"/>
                  </a:lnTo>
                  <a:lnTo>
                    <a:pt x="91" y="53"/>
                  </a:lnTo>
                  <a:lnTo>
                    <a:pt x="91" y="50"/>
                  </a:lnTo>
                  <a:lnTo>
                    <a:pt x="91" y="47"/>
                  </a:lnTo>
                  <a:lnTo>
                    <a:pt x="90" y="45"/>
                  </a:lnTo>
                  <a:lnTo>
                    <a:pt x="90" y="42"/>
                  </a:lnTo>
                  <a:lnTo>
                    <a:pt x="90" y="40"/>
                  </a:lnTo>
                  <a:lnTo>
                    <a:pt x="89" y="38"/>
                  </a:lnTo>
                  <a:lnTo>
                    <a:pt x="88" y="37"/>
                  </a:lnTo>
                  <a:lnTo>
                    <a:pt x="86" y="33"/>
                  </a:lnTo>
                  <a:lnTo>
                    <a:pt x="85" y="29"/>
                  </a:lnTo>
                  <a:lnTo>
                    <a:pt x="85" y="26"/>
                  </a:lnTo>
                  <a:lnTo>
                    <a:pt x="84" y="22"/>
                  </a:lnTo>
                  <a:lnTo>
                    <a:pt x="82" y="17"/>
                  </a:lnTo>
                  <a:lnTo>
                    <a:pt x="83" y="13"/>
                  </a:lnTo>
                  <a:lnTo>
                    <a:pt x="85" y="10"/>
                  </a:lnTo>
                  <a:lnTo>
                    <a:pt x="88" y="7"/>
                  </a:lnTo>
                  <a:lnTo>
                    <a:pt x="91" y="5"/>
                  </a:lnTo>
                  <a:lnTo>
                    <a:pt x="93" y="3"/>
                  </a:lnTo>
                  <a:lnTo>
                    <a:pt x="96" y="2"/>
                  </a:lnTo>
                  <a:lnTo>
                    <a:pt x="97" y="1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3" y="1"/>
                  </a:lnTo>
                  <a:lnTo>
                    <a:pt x="71" y="2"/>
                  </a:lnTo>
                  <a:lnTo>
                    <a:pt x="70" y="4"/>
                  </a:lnTo>
                  <a:lnTo>
                    <a:pt x="68" y="7"/>
                  </a:lnTo>
                  <a:lnTo>
                    <a:pt x="65" y="11"/>
                  </a:lnTo>
                  <a:lnTo>
                    <a:pt x="62" y="14"/>
                  </a:lnTo>
                  <a:lnTo>
                    <a:pt x="58" y="16"/>
                  </a:lnTo>
                  <a:lnTo>
                    <a:pt x="54" y="18"/>
                  </a:lnTo>
                  <a:lnTo>
                    <a:pt x="50" y="19"/>
                  </a:lnTo>
                  <a:lnTo>
                    <a:pt x="46" y="19"/>
                  </a:lnTo>
                  <a:lnTo>
                    <a:pt x="42" y="17"/>
                  </a:lnTo>
                  <a:lnTo>
                    <a:pt x="39" y="16"/>
                  </a:lnTo>
                  <a:lnTo>
                    <a:pt x="36" y="15"/>
                  </a:lnTo>
                  <a:lnTo>
                    <a:pt x="34" y="14"/>
                  </a:lnTo>
                  <a:lnTo>
                    <a:pt x="31" y="12"/>
                  </a:lnTo>
                  <a:lnTo>
                    <a:pt x="29" y="11"/>
                  </a:lnTo>
                  <a:lnTo>
                    <a:pt x="27" y="10"/>
                  </a:lnTo>
                  <a:lnTo>
                    <a:pt x="24" y="8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2" name="Freeform 610"/>
            <p:cNvSpPr>
              <a:spLocks/>
            </p:cNvSpPr>
            <p:nvPr/>
          </p:nvSpPr>
          <p:spPr bwMode="auto">
            <a:xfrm>
              <a:off x="2187" y="3331"/>
              <a:ext cx="288" cy="151"/>
            </a:xfrm>
            <a:custGeom>
              <a:avLst/>
              <a:gdLst>
                <a:gd name="T0" fmla="*/ 58 w 288"/>
                <a:gd name="T1" fmla="*/ 76 h 151"/>
                <a:gd name="T2" fmla="*/ 85 w 288"/>
                <a:gd name="T3" fmla="*/ 61 h 151"/>
                <a:gd name="T4" fmla="*/ 114 w 288"/>
                <a:gd name="T5" fmla="*/ 53 h 151"/>
                <a:gd name="T6" fmla="*/ 145 w 288"/>
                <a:gd name="T7" fmla="*/ 57 h 151"/>
                <a:gd name="T8" fmla="*/ 159 w 288"/>
                <a:gd name="T9" fmla="*/ 63 h 151"/>
                <a:gd name="T10" fmla="*/ 172 w 288"/>
                <a:gd name="T11" fmla="*/ 73 h 151"/>
                <a:gd name="T12" fmla="*/ 185 w 288"/>
                <a:gd name="T13" fmla="*/ 83 h 151"/>
                <a:gd name="T14" fmla="*/ 195 w 288"/>
                <a:gd name="T15" fmla="*/ 87 h 151"/>
                <a:gd name="T16" fmla="*/ 197 w 288"/>
                <a:gd name="T17" fmla="*/ 76 h 151"/>
                <a:gd name="T18" fmla="*/ 193 w 288"/>
                <a:gd name="T19" fmla="*/ 62 h 151"/>
                <a:gd name="T20" fmla="*/ 187 w 288"/>
                <a:gd name="T21" fmla="*/ 48 h 151"/>
                <a:gd name="T22" fmla="*/ 186 w 288"/>
                <a:gd name="T23" fmla="*/ 32 h 151"/>
                <a:gd name="T24" fmla="*/ 195 w 288"/>
                <a:gd name="T25" fmla="*/ 11 h 151"/>
                <a:gd name="T26" fmla="*/ 211 w 288"/>
                <a:gd name="T27" fmla="*/ 1 h 151"/>
                <a:gd name="T28" fmla="*/ 231 w 288"/>
                <a:gd name="T29" fmla="*/ 2 h 151"/>
                <a:gd name="T30" fmla="*/ 247 w 288"/>
                <a:gd name="T31" fmla="*/ 15 h 151"/>
                <a:gd name="T32" fmla="*/ 256 w 288"/>
                <a:gd name="T33" fmla="*/ 31 h 151"/>
                <a:gd name="T34" fmla="*/ 266 w 288"/>
                <a:gd name="T35" fmla="*/ 40 h 151"/>
                <a:gd name="T36" fmla="*/ 284 w 288"/>
                <a:gd name="T37" fmla="*/ 49 h 151"/>
                <a:gd name="T38" fmla="*/ 285 w 288"/>
                <a:gd name="T39" fmla="*/ 56 h 151"/>
                <a:gd name="T40" fmla="*/ 274 w 288"/>
                <a:gd name="T41" fmla="*/ 55 h 151"/>
                <a:gd name="T42" fmla="*/ 254 w 288"/>
                <a:gd name="T43" fmla="*/ 49 h 151"/>
                <a:gd name="T44" fmla="*/ 237 w 288"/>
                <a:gd name="T45" fmla="*/ 48 h 151"/>
                <a:gd name="T46" fmla="*/ 226 w 288"/>
                <a:gd name="T47" fmla="*/ 54 h 151"/>
                <a:gd name="T48" fmla="*/ 224 w 288"/>
                <a:gd name="T49" fmla="*/ 65 h 151"/>
                <a:gd name="T50" fmla="*/ 228 w 288"/>
                <a:gd name="T51" fmla="*/ 78 h 151"/>
                <a:gd name="T52" fmla="*/ 235 w 288"/>
                <a:gd name="T53" fmla="*/ 92 h 151"/>
                <a:gd name="T54" fmla="*/ 238 w 288"/>
                <a:gd name="T55" fmla="*/ 101 h 151"/>
                <a:gd name="T56" fmla="*/ 238 w 288"/>
                <a:gd name="T57" fmla="*/ 110 h 151"/>
                <a:gd name="T58" fmla="*/ 234 w 288"/>
                <a:gd name="T59" fmla="*/ 122 h 151"/>
                <a:gd name="T60" fmla="*/ 224 w 288"/>
                <a:gd name="T61" fmla="*/ 140 h 151"/>
                <a:gd name="T62" fmla="*/ 215 w 288"/>
                <a:gd name="T63" fmla="*/ 145 h 151"/>
                <a:gd name="T64" fmla="*/ 212 w 288"/>
                <a:gd name="T65" fmla="*/ 145 h 151"/>
                <a:gd name="T66" fmla="*/ 205 w 288"/>
                <a:gd name="T67" fmla="*/ 145 h 151"/>
                <a:gd name="T68" fmla="*/ 194 w 288"/>
                <a:gd name="T69" fmla="*/ 144 h 151"/>
                <a:gd name="T70" fmla="*/ 176 w 288"/>
                <a:gd name="T71" fmla="*/ 144 h 151"/>
                <a:gd name="T72" fmla="*/ 155 w 288"/>
                <a:gd name="T73" fmla="*/ 147 h 151"/>
                <a:gd name="T74" fmla="*/ 136 w 288"/>
                <a:gd name="T75" fmla="*/ 150 h 151"/>
                <a:gd name="T76" fmla="*/ 124 w 288"/>
                <a:gd name="T77" fmla="*/ 150 h 151"/>
                <a:gd name="T78" fmla="*/ 113 w 288"/>
                <a:gd name="T79" fmla="*/ 150 h 151"/>
                <a:gd name="T80" fmla="*/ 104 w 288"/>
                <a:gd name="T81" fmla="*/ 150 h 151"/>
                <a:gd name="T82" fmla="*/ 93 w 288"/>
                <a:gd name="T83" fmla="*/ 150 h 151"/>
                <a:gd name="T84" fmla="*/ 84 w 288"/>
                <a:gd name="T85" fmla="*/ 149 h 151"/>
                <a:gd name="T86" fmla="*/ 74 w 288"/>
                <a:gd name="T87" fmla="*/ 149 h 151"/>
                <a:gd name="T88" fmla="*/ 64 w 288"/>
                <a:gd name="T89" fmla="*/ 148 h 151"/>
                <a:gd name="T90" fmla="*/ 55 w 288"/>
                <a:gd name="T91" fmla="*/ 145 h 151"/>
                <a:gd name="T92" fmla="*/ 43 w 288"/>
                <a:gd name="T93" fmla="*/ 141 h 151"/>
                <a:gd name="T94" fmla="*/ 35 w 288"/>
                <a:gd name="T95" fmla="*/ 135 h 151"/>
                <a:gd name="T96" fmla="*/ 29 w 288"/>
                <a:gd name="T97" fmla="*/ 131 h 151"/>
                <a:gd name="T98" fmla="*/ 20 w 288"/>
                <a:gd name="T99" fmla="*/ 122 h 151"/>
                <a:gd name="T100" fmla="*/ 11 w 288"/>
                <a:gd name="T101" fmla="*/ 107 h 151"/>
                <a:gd name="T102" fmla="*/ 5 w 288"/>
                <a:gd name="T103" fmla="*/ 97 h 151"/>
                <a:gd name="T104" fmla="*/ 4 w 288"/>
                <a:gd name="T105" fmla="*/ 90 h 151"/>
                <a:gd name="T106" fmla="*/ 14 w 288"/>
                <a:gd name="T107" fmla="*/ 93 h 151"/>
                <a:gd name="T108" fmla="*/ 25 w 288"/>
                <a:gd name="T109" fmla="*/ 96 h 151"/>
                <a:gd name="T110" fmla="*/ 35 w 288"/>
                <a:gd name="T111" fmla="*/ 95 h 1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8"/>
                <a:gd name="T169" fmla="*/ 0 h 151"/>
                <a:gd name="T170" fmla="*/ 288 w 288"/>
                <a:gd name="T171" fmla="*/ 151 h 1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8" h="151">
                  <a:moveTo>
                    <a:pt x="39" y="93"/>
                  </a:moveTo>
                  <a:lnTo>
                    <a:pt x="45" y="87"/>
                  </a:lnTo>
                  <a:lnTo>
                    <a:pt x="51" y="82"/>
                  </a:lnTo>
                  <a:lnTo>
                    <a:pt x="58" y="76"/>
                  </a:lnTo>
                  <a:lnTo>
                    <a:pt x="64" y="72"/>
                  </a:lnTo>
                  <a:lnTo>
                    <a:pt x="71" y="68"/>
                  </a:lnTo>
                  <a:lnTo>
                    <a:pt x="78" y="64"/>
                  </a:lnTo>
                  <a:lnTo>
                    <a:pt x="85" y="61"/>
                  </a:lnTo>
                  <a:lnTo>
                    <a:pt x="92" y="58"/>
                  </a:lnTo>
                  <a:lnTo>
                    <a:pt x="100" y="56"/>
                  </a:lnTo>
                  <a:lnTo>
                    <a:pt x="106" y="54"/>
                  </a:lnTo>
                  <a:lnTo>
                    <a:pt x="114" y="53"/>
                  </a:lnTo>
                  <a:lnTo>
                    <a:pt x="121" y="53"/>
                  </a:lnTo>
                  <a:lnTo>
                    <a:pt x="129" y="53"/>
                  </a:lnTo>
                  <a:lnTo>
                    <a:pt x="137" y="55"/>
                  </a:lnTo>
                  <a:lnTo>
                    <a:pt x="145" y="57"/>
                  </a:lnTo>
                  <a:lnTo>
                    <a:pt x="152" y="59"/>
                  </a:lnTo>
                  <a:lnTo>
                    <a:pt x="155" y="60"/>
                  </a:lnTo>
                  <a:lnTo>
                    <a:pt x="157" y="62"/>
                  </a:lnTo>
                  <a:lnTo>
                    <a:pt x="159" y="63"/>
                  </a:lnTo>
                  <a:lnTo>
                    <a:pt x="162" y="65"/>
                  </a:lnTo>
                  <a:lnTo>
                    <a:pt x="165" y="67"/>
                  </a:lnTo>
                  <a:lnTo>
                    <a:pt x="169" y="70"/>
                  </a:lnTo>
                  <a:lnTo>
                    <a:pt x="172" y="73"/>
                  </a:lnTo>
                  <a:lnTo>
                    <a:pt x="176" y="76"/>
                  </a:lnTo>
                  <a:lnTo>
                    <a:pt x="179" y="79"/>
                  </a:lnTo>
                  <a:lnTo>
                    <a:pt x="182" y="82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0" y="86"/>
                  </a:lnTo>
                  <a:lnTo>
                    <a:pt x="193" y="87"/>
                  </a:lnTo>
                  <a:lnTo>
                    <a:pt x="195" y="87"/>
                  </a:lnTo>
                  <a:lnTo>
                    <a:pt x="197" y="86"/>
                  </a:lnTo>
                  <a:lnTo>
                    <a:pt x="197" y="85"/>
                  </a:lnTo>
                  <a:lnTo>
                    <a:pt x="197" y="80"/>
                  </a:lnTo>
                  <a:lnTo>
                    <a:pt x="197" y="76"/>
                  </a:lnTo>
                  <a:lnTo>
                    <a:pt x="197" y="72"/>
                  </a:lnTo>
                  <a:lnTo>
                    <a:pt x="196" y="69"/>
                  </a:lnTo>
                  <a:lnTo>
                    <a:pt x="195" y="65"/>
                  </a:lnTo>
                  <a:lnTo>
                    <a:pt x="193" y="62"/>
                  </a:lnTo>
                  <a:lnTo>
                    <a:pt x="192" y="59"/>
                  </a:lnTo>
                  <a:lnTo>
                    <a:pt x="189" y="55"/>
                  </a:lnTo>
                  <a:lnTo>
                    <a:pt x="188" y="52"/>
                  </a:lnTo>
                  <a:lnTo>
                    <a:pt x="187" y="48"/>
                  </a:lnTo>
                  <a:lnTo>
                    <a:pt x="186" y="45"/>
                  </a:lnTo>
                  <a:lnTo>
                    <a:pt x="186" y="41"/>
                  </a:lnTo>
                  <a:lnTo>
                    <a:pt x="186" y="36"/>
                  </a:lnTo>
                  <a:lnTo>
                    <a:pt x="186" y="32"/>
                  </a:lnTo>
                  <a:lnTo>
                    <a:pt x="188" y="27"/>
                  </a:lnTo>
                  <a:lnTo>
                    <a:pt x="189" y="22"/>
                  </a:lnTo>
                  <a:lnTo>
                    <a:pt x="192" y="17"/>
                  </a:lnTo>
                  <a:lnTo>
                    <a:pt x="195" y="11"/>
                  </a:lnTo>
                  <a:lnTo>
                    <a:pt x="199" y="7"/>
                  </a:lnTo>
                  <a:lnTo>
                    <a:pt x="203" y="5"/>
                  </a:lnTo>
                  <a:lnTo>
                    <a:pt x="207" y="2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26" y="1"/>
                  </a:lnTo>
                  <a:lnTo>
                    <a:pt x="231" y="2"/>
                  </a:lnTo>
                  <a:lnTo>
                    <a:pt x="236" y="4"/>
                  </a:lnTo>
                  <a:lnTo>
                    <a:pt x="241" y="7"/>
                  </a:lnTo>
                  <a:lnTo>
                    <a:pt x="244" y="11"/>
                  </a:lnTo>
                  <a:lnTo>
                    <a:pt x="247" y="15"/>
                  </a:lnTo>
                  <a:lnTo>
                    <a:pt x="251" y="21"/>
                  </a:lnTo>
                  <a:lnTo>
                    <a:pt x="253" y="27"/>
                  </a:lnTo>
                  <a:lnTo>
                    <a:pt x="254" y="29"/>
                  </a:lnTo>
                  <a:lnTo>
                    <a:pt x="256" y="31"/>
                  </a:lnTo>
                  <a:lnTo>
                    <a:pt x="258" y="33"/>
                  </a:lnTo>
                  <a:lnTo>
                    <a:pt x="260" y="36"/>
                  </a:lnTo>
                  <a:lnTo>
                    <a:pt x="263" y="38"/>
                  </a:lnTo>
                  <a:lnTo>
                    <a:pt x="266" y="40"/>
                  </a:lnTo>
                  <a:lnTo>
                    <a:pt x="269" y="42"/>
                  </a:lnTo>
                  <a:lnTo>
                    <a:pt x="273" y="44"/>
                  </a:lnTo>
                  <a:lnTo>
                    <a:pt x="280" y="47"/>
                  </a:lnTo>
                  <a:lnTo>
                    <a:pt x="284" y="49"/>
                  </a:lnTo>
                  <a:lnTo>
                    <a:pt x="287" y="52"/>
                  </a:lnTo>
                  <a:lnTo>
                    <a:pt x="287" y="55"/>
                  </a:lnTo>
                  <a:lnTo>
                    <a:pt x="286" y="56"/>
                  </a:lnTo>
                  <a:lnTo>
                    <a:pt x="285" y="56"/>
                  </a:lnTo>
                  <a:lnTo>
                    <a:pt x="283" y="56"/>
                  </a:lnTo>
                  <a:lnTo>
                    <a:pt x="280" y="56"/>
                  </a:lnTo>
                  <a:lnTo>
                    <a:pt x="277" y="55"/>
                  </a:lnTo>
                  <a:lnTo>
                    <a:pt x="274" y="55"/>
                  </a:lnTo>
                  <a:lnTo>
                    <a:pt x="269" y="53"/>
                  </a:lnTo>
                  <a:lnTo>
                    <a:pt x="265" y="52"/>
                  </a:lnTo>
                  <a:lnTo>
                    <a:pt x="259" y="50"/>
                  </a:lnTo>
                  <a:lnTo>
                    <a:pt x="254" y="49"/>
                  </a:lnTo>
                  <a:lnTo>
                    <a:pt x="250" y="48"/>
                  </a:lnTo>
                  <a:lnTo>
                    <a:pt x="245" y="48"/>
                  </a:lnTo>
                  <a:lnTo>
                    <a:pt x="241" y="48"/>
                  </a:lnTo>
                  <a:lnTo>
                    <a:pt x="237" y="48"/>
                  </a:lnTo>
                  <a:lnTo>
                    <a:pt x="233" y="49"/>
                  </a:lnTo>
                  <a:lnTo>
                    <a:pt x="230" y="49"/>
                  </a:lnTo>
                  <a:lnTo>
                    <a:pt x="227" y="51"/>
                  </a:lnTo>
                  <a:lnTo>
                    <a:pt x="226" y="54"/>
                  </a:lnTo>
                  <a:lnTo>
                    <a:pt x="224" y="57"/>
                  </a:lnTo>
                  <a:lnTo>
                    <a:pt x="224" y="60"/>
                  </a:lnTo>
                  <a:lnTo>
                    <a:pt x="224" y="63"/>
                  </a:lnTo>
                  <a:lnTo>
                    <a:pt x="224" y="65"/>
                  </a:lnTo>
                  <a:lnTo>
                    <a:pt x="225" y="68"/>
                  </a:lnTo>
                  <a:lnTo>
                    <a:pt x="226" y="71"/>
                  </a:lnTo>
                  <a:lnTo>
                    <a:pt x="227" y="75"/>
                  </a:lnTo>
                  <a:lnTo>
                    <a:pt x="228" y="78"/>
                  </a:lnTo>
                  <a:lnTo>
                    <a:pt x="230" y="83"/>
                  </a:lnTo>
                  <a:lnTo>
                    <a:pt x="232" y="87"/>
                  </a:lnTo>
                  <a:lnTo>
                    <a:pt x="234" y="89"/>
                  </a:lnTo>
                  <a:lnTo>
                    <a:pt x="235" y="92"/>
                  </a:lnTo>
                  <a:lnTo>
                    <a:pt x="236" y="94"/>
                  </a:lnTo>
                  <a:lnTo>
                    <a:pt x="237" y="97"/>
                  </a:lnTo>
                  <a:lnTo>
                    <a:pt x="238" y="99"/>
                  </a:lnTo>
                  <a:lnTo>
                    <a:pt x="238" y="101"/>
                  </a:lnTo>
                  <a:lnTo>
                    <a:pt x="238" y="104"/>
                  </a:lnTo>
                  <a:lnTo>
                    <a:pt x="238" y="106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37" y="113"/>
                  </a:lnTo>
                  <a:lnTo>
                    <a:pt x="236" y="116"/>
                  </a:lnTo>
                  <a:lnTo>
                    <a:pt x="235" y="119"/>
                  </a:lnTo>
                  <a:lnTo>
                    <a:pt x="234" y="122"/>
                  </a:lnTo>
                  <a:lnTo>
                    <a:pt x="233" y="125"/>
                  </a:lnTo>
                  <a:lnTo>
                    <a:pt x="231" y="129"/>
                  </a:lnTo>
                  <a:lnTo>
                    <a:pt x="228" y="135"/>
                  </a:lnTo>
                  <a:lnTo>
                    <a:pt x="224" y="140"/>
                  </a:lnTo>
                  <a:lnTo>
                    <a:pt x="220" y="144"/>
                  </a:lnTo>
                  <a:lnTo>
                    <a:pt x="216" y="145"/>
                  </a:lnTo>
                  <a:lnTo>
                    <a:pt x="215" y="145"/>
                  </a:lnTo>
                  <a:lnTo>
                    <a:pt x="213" y="145"/>
                  </a:lnTo>
                  <a:lnTo>
                    <a:pt x="212" y="145"/>
                  </a:lnTo>
                  <a:lnTo>
                    <a:pt x="211" y="145"/>
                  </a:lnTo>
                  <a:lnTo>
                    <a:pt x="209" y="145"/>
                  </a:lnTo>
                  <a:lnTo>
                    <a:pt x="207" y="145"/>
                  </a:lnTo>
                  <a:lnTo>
                    <a:pt x="205" y="145"/>
                  </a:lnTo>
                  <a:lnTo>
                    <a:pt x="204" y="145"/>
                  </a:lnTo>
                  <a:lnTo>
                    <a:pt x="203" y="145"/>
                  </a:lnTo>
                  <a:lnTo>
                    <a:pt x="199" y="144"/>
                  </a:lnTo>
                  <a:lnTo>
                    <a:pt x="194" y="144"/>
                  </a:lnTo>
                  <a:lnTo>
                    <a:pt x="190" y="143"/>
                  </a:lnTo>
                  <a:lnTo>
                    <a:pt x="185" y="143"/>
                  </a:lnTo>
                  <a:lnTo>
                    <a:pt x="181" y="143"/>
                  </a:lnTo>
                  <a:lnTo>
                    <a:pt x="176" y="144"/>
                  </a:lnTo>
                  <a:lnTo>
                    <a:pt x="171" y="144"/>
                  </a:lnTo>
                  <a:lnTo>
                    <a:pt x="166" y="145"/>
                  </a:lnTo>
                  <a:lnTo>
                    <a:pt x="160" y="146"/>
                  </a:lnTo>
                  <a:lnTo>
                    <a:pt x="155" y="147"/>
                  </a:lnTo>
                  <a:lnTo>
                    <a:pt x="150" y="148"/>
                  </a:lnTo>
                  <a:lnTo>
                    <a:pt x="145" y="148"/>
                  </a:lnTo>
                  <a:lnTo>
                    <a:pt x="140" y="149"/>
                  </a:lnTo>
                  <a:lnTo>
                    <a:pt x="136" y="150"/>
                  </a:lnTo>
                  <a:lnTo>
                    <a:pt x="132" y="150"/>
                  </a:lnTo>
                  <a:lnTo>
                    <a:pt x="128" y="150"/>
                  </a:lnTo>
                  <a:lnTo>
                    <a:pt x="127" y="150"/>
                  </a:lnTo>
                  <a:lnTo>
                    <a:pt x="124" y="150"/>
                  </a:lnTo>
                  <a:lnTo>
                    <a:pt x="121" y="150"/>
                  </a:lnTo>
                  <a:lnTo>
                    <a:pt x="119" y="150"/>
                  </a:lnTo>
                  <a:lnTo>
                    <a:pt x="116" y="150"/>
                  </a:lnTo>
                  <a:lnTo>
                    <a:pt x="113" y="150"/>
                  </a:lnTo>
                  <a:lnTo>
                    <a:pt x="110" y="150"/>
                  </a:lnTo>
                  <a:lnTo>
                    <a:pt x="108" y="150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1" y="150"/>
                  </a:lnTo>
                  <a:lnTo>
                    <a:pt x="98" y="150"/>
                  </a:lnTo>
                  <a:lnTo>
                    <a:pt x="96" y="150"/>
                  </a:lnTo>
                  <a:lnTo>
                    <a:pt x="93" y="150"/>
                  </a:lnTo>
                  <a:lnTo>
                    <a:pt x="91" y="149"/>
                  </a:lnTo>
                  <a:lnTo>
                    <a:pt x="88" y="149"/>
                  </a:lnTo>
                  <a:lnTo>
                    <a:pt x="86" y="149"/>
                  </a:lnTo>
                  <a:lnTo>
                    <a:pt x="84" y="149"/>
                  </a:lnTo>
                  <a:lnTo>
                    <a:pt x="82" y="149"/>
                  </a:lnTo>
                  <a:lnTo>
                    <a:pt x="79" y="149"/>
                  </a:lnTo>
                  <a:lnTo>
                    <a:pt x="77" y="149"/>
                  </a:lnTo>
                  <a:lnTo>
                    <a:pt x="74" y="149"/>
                  </a:lnTo>
                  <a:lnTo>
                    <a:pt x="71" y="148"/>
                  </a:lnTo>
                  <a:lnTo>
                    <a:pt x="69" y="148"/>
                  </a:lnTo>
                  <a:lnTo>
                    <a:pt x="66" y="148"/>
                  </a:lnTo>
                  <a:lnTo>
                    <a:pt x="64" y="148"/>
                  </a:lnTo>
                  <a:lnTo>
                    <a:pt x="62" y="147"/>
                  </a:lnTo>
                  <a:lnTo>
                    <a:pt x="59" y="147"/>
                  </a:lnTo>
                  <a:lnTo>
                    <a:pt x="57" y="146"/>
                  </a:lnTo>
                  <a:lnTo>
                    <a:pt x="55" y="145"/>
                  </a:lnTo>
                  <a:lnTo>
                    <a:pt x="52" y="145"/>
                  </a:lnTo>
                  <a:lnTo>
                    <a:pt x="50" y="144"/>
                  </a:lnTo>
                  <a:lnTo>
                    <a:pt x="46" y="143"/>
                  </a:lnTo>
                  <a:lnTo>
                    <a:pt x="43" y="141"/>
                  </a:lnTo>
                  <a:lnTo>
                    <a:pt x="39" y="139"/>
                  </a:lnTo>
                  <a:lnTo>
                    <a:pt x="36" y="137"/>
                  </a:lnTo>
                  <a:lnTo>
                    <a:pt x="36" y="136"/>
                  </a:lnTo>
                  <a:lnTo>
                    <a:pt x="35" y="135"/>
                  </a:lnTo>
                  <a:lnTo>
                    <a:pt x="33" y="133"/>
                  </a:lnTo>
                  <a:lnTo>
                    <a:pt x="32" y="133"/>
                  </a:lnTo>
                  <a:lnTo>
                    <a:pt x="31" y="132"/>
                  </a:lnTo>
                  <a:lnTo>
                    <a:pt x="29" y="131"/>
                  </a:lnTo>
                  <a:lnTo>
                    <a:pt x="28" y="129"/>
                  </a:lnTo>
                  <a:lnTo>
                    <a:pt x="27" y="128"/>
                  </a:lnTo>
                  <a:lnTo>
                    <a:pt x="24" y="125"/>
                  </a:lnTo>
                  <a:lnTo>
                    <a:pt x="20" y="122"/>
                  </a:lnTo>
                  <a:lnTo>
                    <a:pt x="17" y="117"/>
                  </a:lnTo>
                  <a:lnTo>
                    <a:pt x="13" y="111"/>
                  </a:lnTo>
                  <a:lnTo>
                    <a:pt x="12" y="109"/>
                  </a:lnTo>
                  <a:lnTo>
                    <a:pt x="11" y="107"/>
                  </a:lnTo>
                  <a:lnTo>
                    <a:pt x="10" y="105"/>
                  </a:lnTo>
                  <a:lnTo>
                    <a:pt x="8" y="102"/>
                  </a:lnTo>
                  <a:lnTo>
                    <a:pt x="6" y="99"/>
                  </a:lnTo>
                  <a:lnTo>
                    <a:pt x="5" y="97"/>
                  </a:lnTo>
                  <a:lnTo>
                    <a:pt x="2" y="93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9" y="91"/>
                  </a:lnTo>
                  <a:lnTo>
                    <a:pt x="11" y="91"/>
                  </a:lnTo>
                  <a:lnTo>
                    <a:pt x="14" y="93"/>
                  </a:lnTo>
                  <a:lnTo>
                    <a:pt x="17" y="93"/>
                  </a:lnTo>
                  <a:lnTo>
                    <a:pt x="20" y="94"/>
                  </a:lnTo>
                  <a:lnTo>
                    <a:pt x="23" y="95"/>
                  </a:lnTo>
                  <a:lnTo>
                    <a:pt x="25" y="96"/>
                  </a:lnTo>
                  <a:lnTo>
                    <a:pt x="28" y="97"/>
                  </a:lnTo>
                  <a:lnTo>
                    <a:pt x="31" y="97"/>
                  </a:lnTo>
                  <a:lnTo>
                    <a:pt x="33" y="96"/>
                  </a:lnTo>
                  <a:lnTo>
                    <a:pt x="35" y="95"/>
                  </a:lnTo>
                  <a:lnTo>
                    <a:pt x="37" y="94"/>
                  </a:lnTo>
                  <a:lnTo>
                    <a:pt x="39" y="93"/>
                  </a:lnTo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3" name="Freeform 611"/>
            <p:cNvSpPr>
              <a:spLocks/>
            </p:cNvSpPr>
            <p:nvPr/>
          </p:nvSpPr>
          <p:spPr bwMode="auto">
            <a:xfrm>
              <a:off x="2187" y="3331"/>
              <a:ext cx="288" cy="151"/>
            </a:xfrm>
            <a:custGeom>
              <a:avLst/>
              <a:gdLst>
                <a:gd name="T0" fmla="*/ 58 w 288"/>
                <a:gd name="T1" fmla="*/ 76 h 151"/>
                <a:gd name="T2" fmla="*/ 92 w 288"/>
                <a:gd name="T3" fmla="*/ 58 h 151"/>
                <a:gd name="T4" fmla="*/ 121 w 288"/>
                <a:gd name="T5" fmla="*/ 53 h 151"/>
                <a:gd name="T6" fmla="*/ 152 w 288"/>
                <a:gd name="T7" fmla="*/ 59 h 151"/>
                <a:gd name="T8" fmla="*/ 165 w 288"/>
                <a:gd name="T9" fmla="*/ 67 h 151"/>
                <a:gd name="T10" fmla="*/ 179 w 288"/>
                <a:gd name="T11" fmla="*/ 79 h 151"/>
                <a:gd name="T12" fmla="*/ 193 w 288"/>
                <a:gd name="T13" fmla="*/ 87 h 151"/>
                <a:gd name="T14" fmla="*/ 197 w 288"/>
                <a:gd name="T15" fmla="*/ 80 h 151"/>
                <a:gd name="T16" fmla="*/ 193 w 288"/>
                <a:gd name="T17" fmla="*/ 62 h 151"/>
                <a:gd name="T18" fmla="*/ 187 w 288"/>
                <a:gd name="T19" fmla="*/ 48 h 151"/>
                <a:gd name="T20" fmla="*/ 188 w 288"/>
                <a:gd name="T21" fmla="*/ 27 h 151"/>
                <a:gd name="T22" fmla="*/ 199 w 288"/>
                <a:gd name="T23" fmla="*/ 7 h 151"/>
                <a:gd name="T24" fmla="*/ 220 w 288"/>
                <a:gd name="T25" fmla="*/ 0 h 151"/>
                <a:gd name="T26" fmla="*/ 241 w 288"/>
                <a:gd name="T27" fmla="*/ 7 h 151"/>
                <a:gd name="T28" fmla="*/ 253 w 288"/>
                <a:gd name="T29" fmla="*/ 27 h 151"/>
                <a:gd name="T30" fmla="*/ 263 w 288"/>
                <a:gd name="T31" fmla="*/ 38 h 151"/>
                <a:gd name="T32" fmla="*/ 280 w 288"/>
                <a:gd name="T33" fmla="*/ 47 h 151"/>
                <a:gd name="T34" fmla="*/ 286 w 288"/>
                <a:gd name="T35" fmla="*/ 56 h 151"/>
                <a:gd name="T36" fmla="*/ 274 w 288"/>
                <a:gd name="T37" fmla="*/ 55 h 151"/>
                <a:gd name="T38" fmla="*/ 254 w 288"/>
                <a:gd name="T39" fmla="*/ 49 h 151"/>
                <a:gd name="T40" fmla="*/ 233 w 288"/>
                <a:gd name="T41" fmla="*/ 49 h 151"/>
                <a:gd name="T42" fmla="*/ 224 w 288"/>
                <a:gd name="T43" fmla="*/ 57 h 151"/>
                <a:gd name="T44" fmla="*/ 225 w 288"/>
                <a:gd name="T45" fmla="*/ 68 h 151"/>
                <a:gd name="T46" fmla="*/ 230 w 288"/>
                <a:gd name="T47" fmla="*/ 83 h 151"/>
                <a:gd name="T48" fmla="*/ 236 w 288"/>
                <a:gd name="T49" fmla="*/ 94 h 151"/>
                <a:gd name="T50" fmla="*/ 238 w 288"/>
                <a:gd name="T51" fmla="*/ 106 h 151"/>
                <a:gd name="T52" fmla="*/ 236 w 288"/>
                <a:gd name="T53" fmla="*/ 116 h 151"/>
                <a:gd name="T54" fmla="*/ 231 w 288"/>
                <a:gd name="T55" fmla="*/ 129 h 151"/>
                <a:gd name="T56" fmla="*/ 216 w 288"/>
                <a:gd name="T57" fmla="*/ 145 h 151"/>
                <a:gd name="T58" fmla="*/ 213 w 288"/>
                <a:gd name="T59" fmla="*/ 145 h 151"/>
                <a:gd name="T60" fmla="*/ 209 w 288"/>
                <a:gd name="T61" fmla="*/ 145 h 151"/>
                <a:gd name="T62" fmla="*/ 203 w 288"/>
                <a:gd name="T63" fmla="*/ 145 h 151"/>
                <a:gd name="T64" fmla="*/ 181 w 288"/>
                <a:gd name="T65" fmla="*/ 143 h 151"/>
                <a:gd name="T66" fmla="*/ 160 w 288"/>
                <a:gd name="T67" fmla="*/ 146 h 151"/>
                <a:gd name="T68" fmla="*/ 136 w 288"/>
                <a:gd name="T69" fmla="*/ 150 h 151"/>
                <a:gd name="T70" fmla="*/ 124 w 288"/>
                <a:gd name="T71" fmla="*/ 150 h 151"/>
                <a:gd name="T72" fmla="*/ 113 w 288"/>
                <a:gd name="T73" fmla="*/ 150 h 151"/>
                <a:gd name="T74" fmla="*/ 104 w 288"/>
                <a:gd name="T75" fmla="*/ 150 h 151"/>
                <a:gd name="T76" fmla="*/ 91 w 288"/>
                <a:gd name="T77" fmla="*/ 149 h 151"/>
                <a:gd name="T78" fmla="*/ 82 w 288"/>
                <a:gd name="T79" fmla="*/ 149 h 151"/>
                <a:gd name="T80" fmla="*/ 69 w 288"/>
                <a:gd name="T81" fmla="*/ 148 h 151"/>
                <a:gd name="T82" fmla="*/ 59 w 288"/>
                <a:gd name="T83" fmla="*/ 147 h 151"/>
                <a:gd name="T84" fmla="*/ 50 w 288"/>
                <a:gd name="T85" fmla="*/ 144 h 151"/>
                <a:gd name="T86" fmla="*/ 36 w 288"/>
                <a:gd name="T87" fmla="*/ 137 h 151"/>
                <a:gd name="T88" fmla="*/ 32 w 288"/>
                <a:gd name="T89" fmla="*/ 133 h 151"/>
                <a:gd name="T90" fmla="*/ 27 w 288"/>
                <a:gd name="T91" fmla="*/ 128 h 151"/>
                <a:gd name="T92" fmla="*/ 13 w 288"/>
                <a:gd name="T93" fmla="*/ 111 h 151"/>
                <a:gd name="T94" fmla="*/ 6 w 288"/>
                <a:gd name="T95" fmla="*/ 99 h 151"/>
                <a:gd name="T96" fmla="*/ 2 w 288"/>
                <a:gd name="T97" fmla="*/ 90 h 151"/>
                <a:gd name="T98" fmla="*/ 14 w 288"/>
                <a:gd name="T99" fmla="*/ 93 h 151"/>
                <a:gd name="T100" fmla="*/ 25 w 288"/>
                <a:gd name="T101" fmla="*/ 96 h 151"/>
                <a:gd name="T102" fmla="*/ 37 w 288"/>
                <a:gd name="T103" fmla="*/ 94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8"/>
                <a:gd name="T157" fmla="*/ 0 h 151"/>
                <a:gd name="T158" fmla="*/ 288 w 288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8" h="151">
                  <a:moveTo>
                    <a:pt x="39" y="93"/>
                  </a:moveTo>
                  <a:lnTo>
                    <a:pt x="39" y="93"/>
                  </a:lnTo>
                  <a:lnTo>
                    <a:pt x="45" y="87"/>
                  </a:lnTo>
                  <a:lnTo>
                    <a:pt x="51" y="82"/>
                  </a:lnTo>
                  <a:lnTo>
                    <a:pt x="58" y="76"/>
                  </a:lnTo>
                  <a:lnTo>
                    <a:pt x="64" y="72"/>
                  </a:lnTo>
                  <a:lnTo>
                    <a:pt x="71" y="68"/>
                  </a:lnTo>
                  <a:lnTo>
                    <a:pt x="78" y="64"/>
                  </a:lnTo>
                  <a:lnTo>
                    <a:pt x="85" y="61"/>
                  </a:lnTo>
                  <a:lnTo>
                    <a:pt x="92" y="58"/>
                  </a:lnTo>
                  <a:lnTo>
                    <a:pt x="100" y="56"/>
                  </a:lnTo>
                  <a:lnTo>
                    <a:pt x="106" y="54"/>
                  </a:lnTo>
                  <a:lnTo>
                    <a:pt x="114" y="53"/>
                  </a:lnTo>
                  <a:lnTo>
                    <a:pt x="121" y="53"/>
                  </a:lnTo>
                  <a:lnTo>
                    <a:pt x="129" y="53"/>
                  </a:lnTo>
                  <a:lnTo>
                    <a:pt x="137" y="55"/>
                  </a:lnTo>
                  <a:lnTo>
                    <a:pt x="145" y="57"/>
                  </a:lnTo>
                  <a:lnTo>
                    <a:pt x="152" y="59"/>
                  </a:lnTo>
                  <a:lnTo>
                    <a:pt x="155" y="60"/>
                  </a:lnTo>
                  <a:lnTo>
                    <a:pt x="157" y="62"/>
                  </a:lnTo>
                  <a:lnTo>
                    <a:pt x="159" y="63"/>
                  </a:lnTo>
                  <a:lnTo>
                    <a:pt x="162" y="65"/>
                  </a:lnTo>
                  <a:lnTo>
                    <a:pt x="165" y="67"/>
                  </a:lnTo>
                  <a:lnTo>
                    <a:pt x="169" y="70"/>
                  </a:lnTo>
                  <a:lnTo>
                    <a:pt x="172" y="73"/>
                  </a:lnTo>
                  <a:lnTo>
                    <a:pt x="176" y="76"/>
                  </a:lnTo>
                  <a:lnTo>
                    <a:pt x="179" y="79"/>
                  </a:lnTo>
                  <a:lnTo>
                    <a:pt x="182" y="82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0" y="86"/>
                  </a:lnTo>
                  <a:lnTo>
                    <a:pt x="193" y="87"/>
                  </a:lnTo>
                  <a:lnTo>
                    <a:pt x="195" y="87"/>
                  </a:lnTo>
                  <a:lnTo>
                    <a:pt x="197" y="86"/>
                  </a:lnTo>
                  <a:lnTo>
                    <a:pt x="197" y="85"/>
                  </a:lnTo>
                  <a:lnTo>
                    <a:pt x="197" y="80"/>
                  </a:lnTo>
                  <a:lnTo>
                    <a:pt x="197" y="76"/>
                  </a:lnTo>
                  <a:lnTo>
                    <a:pt x="197" y="72"/>
                  </a:lnTo>
                  <a:lnTo>
                    <a:pt x="196" y="69"/>
                  </a:lnTo>
                  <a:lnTo>
                    <a:pt x="195" y="65"/>
                  </a:lnTo>
                  <a:lnTo>
                    <a:pt x="193" y="62"/>
                  </a:lnTo>
                  <a:lnTo>
                    <a:pt x="192" y="59"/>
                  </a:lnTo>
                  <a:lnTo>
                    <a:pt x="189" y="55"/>
                  </a:lnTo>
                  <a:lnTo>
                    <a:pt x="188" y="52"/>
                  </a:lnTo>
                  <a:lnTo>
                    <a:pt x="187" y="48"/>
                  </a:lnTo>
                  <a:lnTo>
                    <a:pt x="186" y="45"/>
                  </a:lnTo>
                  <a:lnTo>
                    <a:pt x="186" y="41"/>
                  </a:lnTo>
                  <a:lnTo>
                    <a:pt x="186" y="36"/>
                  </a:lnTo>
                  <a:lnTo>
                    <a:pt x="186" y="32"/>
                  </a:lnTo>
                  <a:lnTo>
                    <a:pt x="188" y="27"/>
                  </a:lnTo>
                  <a:lnTo>
                    <a:pt x="189" y="22"/>
                  </a:lnTo>
                  <a:lnTo>
                    <a:pt x="192" y="17"/>
                  </a:lnTo>
                  <a:lnTo>
                    <a:pt x="195" y="11"/>
                  </a:lnTo>
                  <a:lnTo>
                    <a:pt x="199" y="7"/>
                  </a:lnTo>
                  <a:lnTo>
                    <a:pt x="203" y="5"/>
                  </a:lnTo>
                  <a:lnTo>
                    <a:pt x="207" y="2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26" y="1"/>
                  </a:lnTo>
                  <a:lnTo>
                    <a:pt x="231" y="2"/>
                  </a:lnTo>
                  <a:lnTo>
                    <a:pt x="236" y="4"/>
                  </a:lnTo>
                  <a:lnTo>
                    <a:pt x="241" y="7"/>
                  </a:lnTo>
                  <a:lnTo>
                    <a:pt x="244" y="11"/>
                  </a:lnTo>
                  <a:lnTo>
                    <a:pt x="247" y="15"/>
                  </a:lnTo>
                  <a:lnTo>
                    <a:pt x="251" y="21"/>
                  </a:lnTo>
                  <a:lnTo>
                    <a:pt x="253" y="27"/>
                  </a:lnTo>
                  <a:lnTo>
                    <a:pt x="254" y="29"/>
                  </a:lnTo>
                  <a:lnTo>
                    <a:pt x="256" y="31"/>
                  </a:lnTo>
                  <a:lnTo>
                    <a:pt x="258" y="33"/>
                  </a:lnTo>
                  <a:lnTo>
                    <a:pt x="260" y="36"/>
                  </a:lnTo>
                  <a:lnTo>
                    <a:pt x="263" y="38"/>
                  </a:lnTo>
                  <a:lnTo>
                    <a:pt x="266" y="40"/>
                  </a:lnTo>
                  <a:lnTo>
                    <a:pt x="269" y="42"/>
                  </a:lnTo>
                  <a:lnTo>
                    <a:pt x="273" y="44"/>
                  </a:lnTo>
                  <a:lnTo>
                    <a:pt x="280" y="47"/>
                  </a:lnTo>
                  <a:lnTo>
                    <a:pt x="284" y="49"/>
                  </a:lnTo>
                  <a:lnTo>
                    <a:pt x="287" y="52"/>
                  </a:lnTo>
                  <a:lnTo>
                    <a:pt x="287" y="55"/>
                  </a:lnTo>
                  <a:lnTo>
                    <a:pt x="286" y="56"/>
                  </a:lnTo>
                  <a:lnTo>
                    <a:pt x="285" y="56"/>
                  </a:lnTo>
                  <a:lnTo>
                    <a:pt x="283" y="56"/>
                  </a:lnTo>
                  <a:lnTo>
                    <a:pt x="280" y="56"/>
                  </a:lnTo>
                  <a:lnTo>
                    <a:pt x="277" y="55"/>
                  </a:lnTo>
                  <a:lnTo>
                    <a:pt x="274" y="55"/>
                  </a:lnTo>
                  <a:lnTo>
                    <a:pt x="269" y="53"/>
                  </a:lnTo>
                  <a:lnTo>
                    <a:pt x="265" y="52"/>
                  </a:lnTo>
                  <a:lnTo>
                    <a:pt x="259" y="50"/>
                  </a:lnTo>
                  <a:lnTo>
                    <a:pt x="254" y="49"/>
                  </a:lnTo>
                  <a:lnTo>
                    <a:pt x="250" y="48"/>
                  </a:lnTo>
                  <a:lnTo>
                    <a:pt x="245" y="48"/>
                  </a:lnTo>
                  <a:lnTo>
                    <a:pt x="241" y="48"/>
                  </a:lnTo>
                  <a:lnTo>
                    <a:pt x="237" y="48"/>
                  </a:lnTo>
                  <a:lnTo>
                    <a:pt x="233" y="49"/>
                  </a:lnTo>
                  <a:lnTo>
                    <a:pt x="230" y="49"/>
                  </a:lnTo>
                  <a:lnTo>
                    <a:pt x="227" y="51"/>
                  </a:lnTo>
                  <a:lnTo>
                    <a:pt x="226" y="54"/>
                  </a:lnTo>
                  <a:lnTo>
                    <a:pt x="224" y="57"/>
                  </a:lnTo>
                  <a:lnTo>
                    <a:pt x="224" y="60"/>
                  </a:lnTo>
                  <a:lnTo>
                    <a:pt x="224" y="63"/>
                  </a:lnTo>
                  <a:lnTo>
                    <a:pt x="224" y="65"/>
                  </a:lnTo>
                  <a:lnTo>
                    <a:pt x="225" y="68"/>
                  </a:lnTo>
                  <a:lnTo>
                    <a:pt x="226" y="71"/>
                  </a:lnTo>
                  <a:lnTo>
                    <a:pt x="227" y="75"/>
                  </a:lnTo>
                  <a:lnTo>
                    <a:pt x="228" y="78"/>
                  </a:lnTo>
                  <a:lnTo>
                    <a:pt x="230" y="83"/>
                  </a:lnTo>
                  <a:lnTo>
                    <a:pt x="232" y="87"/>
                  </a:lnTo>
                  <a:lnTo>
                    <a:pt x="234" y="89"/>
                  </a:lnTo>
                  <a:lnTo>
                    <a:pt x="235" y="92"/>
                  </a:lnTo>
                  <a:lnTo>
                    <a:pt x="236" y="94"/>
                  </a:lnTo>
                  <a:lnTo>
                    <a:pt x="237" y="97"/>
                  </a:lnTo>
                  <a:lnTo>
                    <a:pt x="238" y="99"/>
                  </a:lnTo>
                  <a:lnTo>
                    <a:pt x="238" y="101"/>
                  </a:lnTo>
                  <a:lnTo>
                    <a:pt x="238" y="104"/>
                  </a:lnTo>
                  <a:lnTo>
                    <a:pt x="238" y="106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37" y="113"/>
                  </a:lnTo>
                  <a:lnTo>
                    <a:pt x="236" y="116"/>
                  </a:lnTo>
                  <a:lnTo>
                    <a:pt x="235" y="119"/>
                  </a:lnTo>
                  <a:lnTo>
                    <a:pt x="234" y="122"/>
                  </a:lnTo>
                  <a:lnTo>
                    <a:pt x="233" y="125"/>
                  </a:lnTo>
                  <a:lnTo>
                    <a:pt x="231" y="129"/>
                  </a:lnTo>
                  <a:lnTo>
                    <a:pt x="228" y="135"/>
                  </a:lnTo>
                  <a:lnTo>
                    <a:pt x="224" y="140"/>
                  </a:lnTo>
                  <a:lnTo>
                    <a:pt x="220" y="144"/>
                  </a:lnTo>
                  <a:lnTo>
                    <a:pt x="216" y="145"/>
                  </a:lnTo>
                  <a:lnTo>
                    <a:pt x="215" y="145"/>
                  </a:lnTo>
                  <a:lnTo>
                    <a:pt x="213" y="145"/>
                  </a:lnTo>
                  <a:lnTo>
                    <a:pt x="212" y="145"/>
                  </a:lnTo>
                  <a:lnTo>
                    <a:pt x="211" y="145"/>
                  </a:lnTo>
                  <a:lnTo>
                    <a:pt x="209" y="145"/>
                  </a:lnTo>
                  <a:lnTo>
                    <a:pt x="207" y="145"/>
                  </a:lnTo>
                  <a:lnTo>
                    <a:pt x="205" y="145"/>
                  </a:lnTo>
                  <a:lnTo>
                    <a:pt x="204" y="145"/>
                  </a:lnTo>
                  <a:lnTo>
                    <a:pt x="203" y="145"/>
                  </a:lnTo>
                  <a:lnTo>
                    <a:pt x="199" y="144"/>
                  </a:lnTo>
                  <a:lnTo>
                    <a:pt x="194" y="144"/>
                  </a:lnTo>
                  <a:lnTo>
                    <a:pt x="190" y="143"/>
                  </a:lnTo>
                  <a:lnTo>
                    <a:pt x="185" y="143"/>
                  </a:lnTo>
                  <a:lnTo>
                    <a:pt x="181" y="143"/>
                  </a:lnTo>
                  <a:lnTo>
                    <a:pt x="176" y="144"/>
                  </a:lnTo>
                  <a:lnTo>
                    <a:pt x="171" y="144"/>
                  </a:lnTo>
                  <a:lnTo>
                    <a:pt x="166" y="145"/>
                  </a:lnTo>
                  <a:lnTo>
                    <a:pt x="160" y="146"/>
                  </a:lnTo>
                  <a:lnTo>
                    <a:pt x="155" y="147"/>
                  </a:lnTo>
                  <a:lnTo>
                    <a:pt x="150" y="148"/>
                  </a:lnTo>
                  <a:lnTo>
                    <a:pt x="145" y="148"/>
                  </a:lnTo>
                  <a:lnTo>
                    <a:pt x="140" y="149"/>
                  </a:lnTo>
                  <a:lnTo>
                    <a:pt x="136" y="150"/>
                  </a:lnTo>
                  <a:lnTo>
                    <a:pt x="132" y="150"/>
                  </a:lnTo>
                  <a:lnTo>
                    <a:pt x="128" y="150"/>
                  </a:lnTo>
                  <a:lnTo>
                    <a:pt x="127" y="150"/>
                  </a:lnTo>
                  <a:lnTo>
                    <a:pt x="124" y="150"/>
                  </a:lnTo>
                  <a:lnTo>
                    <a:pt x="121" y="150"/>
                  </a:lnTo>
                  <a:lnTo>
                    <a:pt x="119" y="150"/>
                  </a:lnTo>
                  <a:lnTo>
                    <a:pt x="116" y="150"/>
                  </a:lnTo>
                  <a:lnTo>
                    <a:pt x="113" y="150"/>
                  </a:lnTo>
                  <a:lnTo>
                    <a:pt x="110" y="150"/>
                  </a:lnTo>
                  <a:lnTo>
                    <a:pt x="108" y="150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1" y="150"/>
                  </a:lnTo>
                  <a:lnTo>
                    <a:pt x="98" y="150"/>
                  </a:lnTo>
                  <a:lnTo>
                    <a:pt x="96" y="150"/>
                  </a:lnTo>
                  <a:lnTo>
                    <a:pt x="93" y="150"/>
                  </a:lnTo>
                  <a:lnTo>
                    <a:pt x="91" y="149"/>
                  </a:lnTo>
                  <a:lnTo>
                    <a:pt x="88" y="149"/>
                  </a:lnTo>
                  <a:lnTo>
                    <a:pt x="86" y="149"/>
                  </a:lnTo>
                  <a:lnTo>
                    <a:pt x="84" y="149"/>
                  </a:lnTo>
                  <a:lnTo>
                    <a:pt x="82" y="149"/>
                  </a:lnTo>
                  <a:lnTo>
                    <a:pt x="79" y="149"/>
                  </a:lnTo>
                  <a:lnTo>
                    <a:pt x="77" y="149"/>
                  </a:lnTo>
                  <a:lnTo>
                    <a:pt x="74" y="149"/>
                  </a:lnTo>
                  <a:lnTo>
                    <a:pt x="71" y="148"/>
                  </a:lnTo>
                  <a:lnTo>
                    <a:pt x="69" y="148"/>
                  </a:lnTo>
                  <a:lnTo>
                    <a:pt x="66" y="148"/>
                  </a:lnTo>
                  <a:lnTo>
                    <a:pt x="64" y="148"/>
                  </a:lnTo>
                  <a:lnTo>
                    <a:pt x="62" y="147"/>
                  </a:lnTo>
                  <a:lnTo>
                    <a:pt x="59" y="147"/>
                  </a:lnTo>
                  <a:lnTo>
                    <a:pt x="57" y="146"/>
                  </a:lnTo>
                  <a:lnTo>
                    <a:pt x="55" y="145"/>
                  </a:lnTo>
                  <a:lnTo>
                    <a:pt x="52" y="145"/>
                  </a:lnTo>
                  <a:lnTo>
                    <a:pt x="50" y="144"/>
                  </a:lnTo>
                  <a:lnTo>
                    <a:pt x="46" y="143"/>
                  </a:lnTo>
                  <a:lnTo>
                    <a:pt x="43" y="141"/>
                  </a:lnTo>
                  <a:lnTo>
                    <a:pt x="39" y="139"/>
                  </a:lnTo>
                  <a:lnTo>
                    <a:pt x="36" y="137"/>
                  </a:lnTo>
                  <a:lnTo>
                    <a:pt x="36" y="136"/>
                  </a:lnTo>
                  <a:lnTo>
                    <a:pt x="35" y="135"/>
                  </a:lnTo>
                  <a:lnTo>
                    <a:pt x="33" y="133"/>
                  </a:lnTo>
                  <a:lnTo>
                    <a:pt x="32" y="133"/>
                  </a:lnTo>
                  <a:lnTo>
                    <a:pt x="31" y="132"/>
                  </a:lnTo>
                  <a:lnTo>
                    <a:pt x="29" y="131"/>
                  </a:lnTo>
                  <a:lnTo>
                    <a:pt x="28" y="129"/>
                  </a:lnTo>
                  <a:lnTo>
                    <a:pt x="27" y="128"/>
                  </a:lnTo>
                  <a:lnTo>
                    <a:pt x="24" y="125"/>
                  </a:lnTo>
                  <a:lnTo>
                    <a:pt x="20" y="122"/>
                  </a:lnTo>
                  <a:lnTo>
                    <a:pt x="17" y="117"/>
                  </a:lnTo>
                  <a:lnTo>
                    <a:pt x="13" y="111"/>
                  </a:lnTo>
                  <a:lnTo>
                    <a:pt x="12" y="109"/>
                  </a:lnTo>
                  <a:lnTo>
                    <a:pt x="11" y="107"/>
                  </a:lnTo>
                  <a:lnTo>
                    <a:pt x="10" y="105"/>
                  </a:lnTo>
                  <a:lnTo>
                    <a:pt x="8" y="102"/>
                  </a:lnTo>
                  <a:lnTo>
                    <a:pt x="6" y="99"/>
                  </a:lnTo>
                  <a:lnTo>
                    <a:pt x="5" y="97"/>
                  </a:lnTo>
                  <a:lnTo>
                    <a:pt x="2" y="93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9" y="91"/>
                  </a:lnTo>
                  <a:lnTo>
                    <a:pt x="11" y="91"/>
                  </a:lnTo>
                  <a:lnTo>
                    <a:pt x="14" y="93"/>
                  </a:lnTo>
                  <a:lnTo>
                    <a:pt x="17" y="93"/>
                  </a:lnTo>
                  <a:lnTo>
                    <a:pt x="20" y="94"/>
                  </a:lnTo>
                  <a:lnTo>
                    <a:pt x="23" y="95"/>
                  </a:lnTo>
                  <a:lnTo>
                    <a:pt x="25" y="96"/>
                  </a:lnTo>
                  <a:lnTo>
                    <a:pt x="28" y="97"/>
                  </a:lnTo>
                  <a:lnTo>
                    <a:pt x="31" y="97"/>
                  </a:lnTo>
                  <a:lnTo>
                    <a:pt x="33" y="96"/>
                  </a:lnTo>
                  <a:lnTo>
                    <a:pt x="35" y="95"/>
                  </a:lnTo>
                  <a:lnTo>
                    <a:pt x="37" y="94"/>
                  </a:lnTo>
                  <a:lnTo>
                    <a:pt x="39" y="93"/>
                  </a:lnTo>
                </a:path>
              </a:pathLst>
            </a:custGeom>
            <a:noFill/>
            <a:ln w="12700" cap="rnd">
              <a:solidFill>
                <a:srgbClr val="CC99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4" name="Freeform 612"/>
            <p:cNvSpPr>
              <a:spLocks/>
            </p:cNvSpPr>
            <p:nvPr/>
          </p:nvSpPr>
          <p:spPr bwMode="auto">
            <a:xfrm>
              <a:off x="2390" y="3552"/>
              <a:ext cx="139" cy="166"/>
            </a:xfrm>
            <a:custGeom>
              <a:avLst/>
              <a:gdLst>
                <a:gd name="T0" fmla="*/ 62 w 139"/>
                <a:gd name="T1" fmla="*/ 11 h 166"/>
                <a:gd name="T2" fmla="*/ 73 w 139"/>
                <a:gd name="T3" fmla="*/ 37 h 166"/>
                <a:gd name="T4" fmla="*/ 82 w 139"/>
                <a:gd name="T5" fmla="*/ 56 h 166"/>
                <a:gd name="T6" fmla="*/ 91 w 139"/>
                <a:gd name="T7" fmla="*/ 45 h 166"/>
                <a:gd name="T8" fmla="*/ 96 w 139"/>
                <a:gd name="T9" fmla="*/ 38 h 166"/>
                <a:gd name="T10" fmla="*/ 99 w 139"/>
                <a:gd name="T11" fmla="*/ 42 h 166"/>
                <a:gd name="T12" fmla="*/ 96 w 139"/>
                <a:gd name="T13" fmla="*/ 47 h 166"/>
                <a:gd name="T14" fmla="*/ 100 w 139"/>
                <a:gd name="T15" fmla="*/ 52 h 166"/>
                <a:gd name="T16" fmla="*/ 104 w 139"/>
                <a:gd name="T17" fmla="*/ 46 h 166"/>
                <a:gd name="T18" fmla="*/ 107 w 139"/>
                <a:gd name="T19" fmla="*/ 49 h 166"/>
                <a:gd name="T20" fmla="*/ 103 w 139"/>
                <a:gd name="T21" fmla="*/ 57 h 166"/>
                <a:gd name="T22" fmla="*/ 91 w 139"/>
                <a:gd name="T23" fmla="*/ 65 h 166"/>
                <a:gd name="T24" fmla="*/ 106 w 139"/>
                <a:gd name="T25" fmla="*/ 71 h 166"/>
                <a:gd name="T26" fmla="*/ 121 w 139"/>
                <a:gd name="T27" fmla="*/ 83 h 166"/>
                <a:gd name="T28" fmla="*/ 134 w 139"/>
                <a:gd name="T29" fmla="*/ 101 h 166"/>
                <a:gd name="T30" fmla="*/ 136 w 139"/>
                <a:gd name="T31" fmla="*/ 122 h 166"/>
                <a:gd name="T32" fmla="*/ 128 w 139"/>
                <a:gd name="T33" fmla="*/ 125 h 166"/>
                <a:gd name="T34" fmla="*/ 122 w 139"/>
                <a:gd name="T35" fmla="*/ 133 h 166"/>
                <a:gd name="T36" fmla="*/ 112 w 139"/>
                <a:gd name="T37" fmla="*/ 147 h 166"/>
                <a:gd name="T38" fmla="*/ 88 w 139"/>
                <a:gd name="T39" fmla="*/ 134 h 166"/>
                <a:gd name="T40" fmla="*/ 77 w 139"/>
                <a:gd name="T41" fmla="*/ 119 h 166"/>
                <a:gd name="T42" fmla="*/ 69 w 139"/>
                <a:gd name="T43" fmla="*/ 99 h 166"/>
                <a:gd name="T44" fmla="*/ 52 w 139"/>
                <a:gd name="T45" fmla="*/ 114 h 166"/>
                <a:gd name="T46" fmla="*/ 35 w 139"/>
                <a:gd name="T47" fmla="*/ 134 h 166"/>
                <a:gd name="T48" fmla="*/ 18 w 139"/>
                <a:gd name="T49" fmla="*/ 156 h 166"/>
                <a:gd name="T50" fmla="*/ 4 w 139"/>
                <a:gd name="T51" fmla="*/ 165 h 166"/>
                <a:gd name="T52" fmla="*/ 2 w 139"/>
                <a:gd name="T53" fmla="*/ 150 h 166"/>
                <a:gd name="T54" fmla="*/ 10 w 139"/>
                <a:gd name="T55" fmla="*/ 137 h 166"/>
                <a:gd name="T56" fmla="*/ 27 w 139"/>
                <a:gd name="T57" fmla="*/ 116 h 166"/>
                <a:gd name="T58" fmla="*/ 38 w 139"/>
                <a:gd name="T59" fmla="*/ 104 h 166"/>
                <a:gd name="T60" fmla="*/ 54 w 139"/>
                <a:gd name="T61" fmla="*/ 80 h 166"/>
                <a:gd name="T62" fmla="*/ 33 w 139"/>
                <a:gd name="T63" fmla="*/ 63 h 166"/>
                <a:gd name="T64" fmla="*/ 19 w 139"/>
                <a:gd name="T65" fmla="*/ 42 h 166"/>
                <a:gd name="T66" fmla="*/ 21 w 139"/>
                <a:gd name="T67" fmla="*/ 18 h 166"/>
                <a:gd name="T68" fmla="*/ 39 w 139"/>
                <a:gd name="T69" fmla="*/ 21 h 166"/>
                <a:gd name="T70" fmla="*/ 38 w 139"/>
                <a:gd name="T71" fmla="*/ 7 h 166"/>
                <a:gd name="T72" fmla="*/ 52 w 139"/>
                <a:gd name="T73" fmla="*/ 1 h 166"/>
                <a:gd name="T74" fmla="*/ 48 w 139"/>
                <a:gd name="T75" fmla="*/ 25 h 166"/>
                <a:gd name="T76" fmla="*/ 53 w 139"/>
                <a:gd name="T77" fmla="*/ 38 h 166"/>
                <a:gd name="T78" fmla="*/ 60 w 139"/>
                <a:gd name="T79" fmla="*/ 53 h 166"/>
                <a:gd name="T80" fmla="*/ 69 w 139"/>
                <a:gd name="T81" fmla="*/ 57 h 166"/>
                <a:gd name="T82" fmla="*/ 67 w 139"/>
                <a:gd name="T83" fmla="*/ 44 h 166"/>
                <a:gd name="T84" fmla="*/ 61 w 139"/>
                <a:gd name="T85" fmla="*/ 28 h 166"/>
                <a:gd name="T86" fmla="*/ 51 w 139"/>
                <a:gd name="T87" fmla="*/ 12 h 166"/>
                <a:gd name="T88" fmla="*/ 28 w 139"/>
                <a:gd name="T89" fmla="*/ 37 h 166"/>
                <a:gd name="T90" fmla="*/ 44 w 139"/>
                <a:gd name="T91" fmla="*/ 59 h 166"/>
                <a:gd name="T92" fmla="*/ 59 w 139"/>
                <a:gd name="T93" fmla="*/ 69 h 166"/>
                <a:gd name="T94" fmla="*/ 50 w 139"/>
                <a:gd name="T95" fmla="*/ 48 h 166"/>
                <a:gd name="T96" fmla="*/ 36 w 139"/>
                <a:gd name="T97" fmla="*/ 28 h 166"/>
                <a:gd name="T98" fmla="*/ 130 w 139"/>
                <a:gd name="T99" fmla="*/ 111 h 166"/>
                <a:gd name="T100" fmla="*/ 118 w 139"/>
                <a:gd name="T101" fmla="*/ 95 h 166"/>
                <a:gd name="T102" fmla="*/ 96 w 139"/>
                <a:gd name="T103" fmla="*/ 79 h 166"/>
                <a:gd name="T104" fmla="*/ 95 w 139"/>
                <a:gd name="T105" fmla="*/ 88 h 166"/>
                <a:gd name="T106" fmla="*/ 113 w 139"/>
                <a:gd name="T107" fmla="*/ 108 h 166"/>
                <a:gd name="T108" fmla="*/ 128 w 139"/>
                <a:gd name="T109" fmla="*/ 114 h 166"/>
                <a:gd name="T110" fmla="*/ 80 w 139"/>
                <a:gd name="T111" fmla="*/ 103 h 166"/>
                <a:gd name="T112" fmla="*/ 96 w 139"/>
                <a:gd name="T113" fmla="*/ 128 h 166"/>
                <a:gd name="T114" fmla="*/ 110 w 139"/>
                <a:gd name="T115" fmla="*/ 136 h 166"/>
                <a:gd name="T116" fmla="*/ 109 w 139"/>
                <a:gd name="T117" fmla="*/ 121 h 166"/>
                <a:gd name="T118" fmla="*/ 100 w 139"/>
                <a:gd name="T119" fmla="*/ 108 h 166"/>
                <a:gd name="T120" fmla="*/ 78 w 139"/>
                <a:gd name="T121" fmla="*/ 88 h 1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9"/>
                <a:gd name="T184" fmla="*/ 0 h 166"/>
                <a:gd name="T185" fmla="*/ 139 w 139"/>
                <a:gd name="T186" fmla="*/ 166 h 1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9" h="166">
                  <a:moveTo>
                    <a:pt x="52" y="1"/>
                  </a:moveTo>
                  <a:lnTo>
                    <a:pt x="54" y="2"/>
                  </a:lnTo>
                  <a:lnTo>
                    <a:pt x="56" y="4"/>
                  </a:lnTo>
                  <a:lnTo>
                    <a:pt x="58" y="6"/>
                  </a:lnTo>
                  <a:lnTo>
                    <a:pt x="61" y="8"/>
                  </a:lnTo>
                  <a:lnTo>
                    <a:pt x="62" y="11"/>
                  </a:lnTo>
                  <a:lnTo>
                    <a:pt x="65" y="15"/>
                  </a:lnTo>
                  <a:lnTo>
                    <a:pt x="66" y="19"/>
                  </a:lnTo>
                  <a:lnTo>
                    <a:pt x="68" y="23"/>
                  </a:lnTo>
                  <a:lnTo>
                    <a:pt x="70" y="28"/>
                  </a:lnTo>
                  <a:lnTo>
                    <a:pt x="71" y="33"/>
                  </a:lnTo>
                  <a:lnTo>
                    <a:pt x="73" y="37"/>
                  </a:lnTo>
                  <a:lnTo>
                    <a:pt x="74" y="41"/>
                  </a:lnTo>
                  <a:lnTo>
                    <a:pt x="76" y="45"/>
                  </a:lnTo>
                  <a:lnTo>
                    <a:pt x="77" y="50"/>
                  </a:lnTo>
                  <a:lnTo>
                    <a:pt x="78" y="53"/>
                  </a:lnTo>
                  <a:lnTo>
                    <a:pt x="79" y="57"/>
                  </a:lnTo>
                  <a:lnTo>
                    <a:pt x="82" y="56"/>
                  </a:lnTo>
                  <a:lnTo>
                    <a:pt x="85" y="54"/>
                  </a:lnTo>
                  <a:lnTo>
                    <a:pt x="86" y="53"/>
                  </a:lnTo>
                  <a:lnTo>
                    <a:pt x="88" y="50"/>
                  </a:lnTo>
                  <a:lnTo>
                    <a:pt x="88" y="47"/>
                  </a:lnTo>
                  <a:lnTo>
                    <a:pt x="89" y="45"/>
                  </a:lnTo>
                  <a:lnTo>
                    <a:pt x="91" y="45"/>
                  </a:lnTo>
                  <a:lnTo>
                    <a:pt x="93" y="45"/>
                  </a:lnTo>
                  <a:lnTo>
                    <a:pt x="93" y="44"/>
                  </a:lnTo>
                  <a:lnTo>
                    <a:pt x="94" y="44"/>
                  </a:lnTo>
                  <a:lnTo>
                    <a:pt x="95" y="42"/>
                  </a:lnTo>
                  <a:lnTo>
                    <a:pt x="96" y="40"/>
                  </a:lnTo>
                  <a:lnTo>
                    <a:pt x="96" y="38"/>
                  </a:lnTo>
                  <a:lnTo>
                    <a:pt x="97" y="38"/>
                  </a:lnTo>
                  <a:lnTo>
                    <a:pt x="98" y="38"/>
                  </a:lnTo>
                  <a:lnTo>
                    <a:pt x="99" y="39"/>
                  </a:lnTo>
                  <a:lnTo>
                    <a:pt x="100" y="40"/>
                  </a:lnTo>
                  <a:lnTo>
                    <a:pt x="100" y="41"/>
                  </a:lnTo>
                  <a:lnTo>
                    <a:pt x="99" y="42"/>
                  </a:lnTo>
                  <a:lnTo>
                    <a:pt x="98" y="42"/>
                  </a:lnTo>
                  <a:lnTo>
                    <a:pt x="97" y="43"/>
                  </a:lnTo>
                  <a:lnTo>
                    <a:pt x="96" y="44"/>
                  </a:lnTo>
                  <a:lnTo>
                    <a:pt x="95" y="45"/>
                  </a:lnTo>
                  <a:lnTo>
                    <a:pt x="95" y="46"/>
                  </a:lnTo>
                  <a:lnTo>
                    <a:pt x="96" y="47"/>
                  </a:lnTo>
                  <a:lnTo>
                    <a:pt x="96" y="48"/>
                  </a:lnTo>
                  <a:lnTo>
                    <a:pt x="97" y="49"/>
                  </a:lnTo>
                  <a:lnTo>
                    <a:pt x="98" y="50"/>
                  </a:lnTo>
                  <a:lnTo>
                    <a:pt x="100" y="51"/>
                  </a:lnTo>
                  <a:lnTo>
                    <a:pt x="100" y="52"/>
                  </a:lnTo>
                  <a:lnTo>
                    <a:pt x="101" y="52"/>
                  </a:lnTo>
                  <a:lnTo>
                    <a:pt x="103" y="50"/>
                  </a:lnTo>
                  <a:lnTo>
                    <a:pt x="103" y="49"/>
                  </a:lnTo>
                  <a:lnTo>
                    <a:pt x="104" y="48"/>
                  </a:lnTo>
                  <a:lnTo>
                    <a:pt x="104" y="46"/>
                  </a:lnTo>
                  <a:lnTo>
                    <a:pt x="105" y="45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8" y="47"/>
                  </a:lnTo>
                  <a:lnTo>
                    <a:pt x="108" y="48"/>
                  </a:lnTo>
                  <a:lnTo>
                    <a:pt x="107" y="49"/>
                  </a:lnTo>
                  <a:lnTo>
                    <a:pt x="105" y="50"/>
                  </a:lnTo>
                  <a:lnTo>
                    <a:pt x="104" y="51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3" y="55"/>
                  </a:lnTo>
                  <a:lnTo>
                    <a:pt x="103" y="57"/>
                  </a:lnTo>
                  <a:lnTo>
                    <a:pt x="101" y="58"/>
                  </a:lnTo>
                  <a:lnTo>
                    <a:pt x="100" y="60"/>
                  </a:lnTo>
                  <a:lnTo>
                    <a:pt x="97" y="61"/>
                  </a:lnTo>
                  <a:lnTo>
                    <a:pt x="94" y="62"/>
                  </a:lnTo>
                  <a:lnTo>
                    <a:pt x="92" y="64"/>
                  </a:lnTo>
                  <a:lnTo>
                    <a:pt x="91" y="65"/>
                  </a:lnTo>
                  <a:lnTo>
                    <a:pt x="90" y="67"/>
                  </a:lnTo>
                  <a:lnTo>
                    <a:pt x="94" y="67"/>
                  </a:lnTo>
                  <a:lnTo>
                    <a:pt x="97" y="67"/>
                  </a:lnTo>
                  <a:lnTo>
                    <a:pt x="100" y="68"/>
                  </a:lnTo>
                  <a:lnTo>
                    <a:pt x="103" y="69"/>
                  </a:lnTo>
                  <a:lnTo>
                    <a:pt x="106" y="71"/>
                  </a:lnTo>
                  <a:lnTo>
                    <a:pt x="109" y="72"/>
                  </a:lnTo>
                  <a:lnTo>
                    <a:pt x="111" y="74"/>
                  </a:lnTo>
                  <a:lnTo>
                    <a:pt x="114" y="76"/>
                  </a:lnTo>
                  <a:lnTo>
                    <a:pt x="116" y="79"/>
                  </a:lnTo>
                  <a:lnTo>
                    <a:pt x="119" y="80"/>
                  </a:lnTo>
                  <a:lnTo>
                    <a:pt x="121" y="83"/>
                  </a:lnTo>
                  <a:lnTo>
                    <a:pt x="123" y="85"/>
                  </a:lnTo>
                  <a:lnTo>
                    <a:pt x="126" y="88"/>
                  </a:lnTo>
                  <a:lnTo>
                    <a:pt x="127" y="90"/>
                  </a:lnTo>
                  <a:lnTo>
                    <a:pt x="130" y="93"/>
                  </a:lnTo>
                  <a:lnTo>
                    <a:pt x="132" y="96"/>
                  </a:lnTo>
                  <a:lnTo>
                    <a:pt x="134" y="101"/>
                  </a:lnTo>
                  <a:lnTo>
                    <a:pt x="136" y="105"/>
                  </a:lnTo>
                  <a:lnTo>
                    <a:pt x="138" y="110"/>
                  </a:lnTo>
                  <a:lnTo>
                    <a:pt x="138" y="113"/>
                  </a:lnTo>
                  <a:lnTo>
                    <a:pt x="138" y="117"/>
                  </a:lnTo>
                  <a:lnTo>
                    <a:pt x="137" y="119"/>
                  </a:lnTo>
                  <a:lnTo>
                    <a:pt x="136" y="122"/>
                  </a:lnTo>
                  <a:lnTo>
                    <a:pt x="134" y="124"/>
                  </a:lnTo>
                  <a:lnTo>
                    <a:pt x="132" y="124"/>
                  </a:lnTo>
                  <a:lnTo>
                    <a:pt x="131" y="125"/>
                  </a:lnTo>
                  <a:lnTo>
                    <a:pt x="130" y="125"/>
                  </a:lnTo>
                  <a:lnTo>
                    <a:pt x="129" y="125"/>
                  </a:lnTo>
                  <a:lnTo>
                    <a:pt x="128" y="125"/>
                  </a:lnTo>
                  <a:lnTo>
                    <a:pt x="126" y="125"/>
                  </a:lnTo>
                  <a:lnTo>
                    <a:pt x="124" y="124"/>
                  </a:lnTo>
                  <a:lnTo>
                    <a:pt x="121" y="124"/>
                  </a:lnTo>
                  <a:lnTo>
                    <a:pt x="122" y="126"/>
                  </a:lnTo>
                  <a:lnTo>
                    <a:pt x="122" y="130"/>
                  </a:lnTo>
                  <a:lnTo>
                    <a:pt x="122" y="133"/>
                  </a:lnTo>
                  <a:lnTo>
                    <a:pt x="122" y="136"/>
                  </a:lnTo>
                  <a:lnTo>
                    <a:pt x="121" y="139"/>
                  </a:lnTo>
                  <a:lnTo>
                    <a:pt x="120" y="142"/>
                  </a:lnTo>
                  <a:lnTo>
                    <a:pt x="119" y="144"/>
                  </a:lnTo>
                  <a:lnTo>
                    <a:pt x="116" y="146"/>
                  </a:lnTo>
                  <a:lnTo>
                    <a:pt x="112" y="147"/>
                  </a:lnTo>
                  <a:lnTo>
                    <a:pt x="108" y="147"/>
                  </a:lnTo>
                  <a:lnTo>
                    <a:pt x="104" y="147"/>
                  </a:lnTo>
                  <a:lnTo>
                    <a:pt x="100" y="144"/>
                  </a:lnTo>
                  <a:lnTo>
                    <a:pt x="96" y="141"/>
                  </a:lnTo>
                  <a:lnTo>
                    <a:pt x="92" y="138"/>
                  </a:lnTo>
                  <a:lnTo>
                    <a:pt x="88" y="134"/>
                  </a:lnTo>
                  <a:lnTo>
                    <a:pt x="84" y="130"/>
                  </a:lnTo>
                  <a:lnTo>
                    <a:pt x="82" y="128"/>
                  </a:lnTo>
                  <a:lnTo>
                    <a:pt x="81" y="126"/>
                  </a:lnTo>
                  <a:lnTo>
                    <a:pt x="80" y="124"/>
                  </a:lnTo>
                  <a:lnTo>
                    <a:pt x="78" y="122"/>
                  </a:lnTo>
                  <a:lnTo>
                    <a:pt x="77" y="119"/>
                  </a:lnTo>
                  <a:lnTo>
                    <a:pt x="75" y="117"/>
                  </a:lnTo>
                  <a:lnTo>
                    <a:pt x="74" y="114"/>
                  </a:lnTo>
                  <a:lnTo>
                    <a:pt x="73" y="112"/>
                  </a:lnTo>
                  <a:lnTo>
                    <a:pt x="71" y="107"/>
                  </a:lnTo>
                  <a:lnTo>
                    <a:pt x="70" y="103"/>
                  </a:lnTo>
                  <a:lnTo>
                    <a:pt x="69" y="99"/>
                  </a:lnTo>
                  <a:lnTo>
                    <a:pt x="68" y="96"/>
                  </a:lnTo>
                  <a:lnTo>
                    <a:pt x="65" y="99"/>
                  </a:lnTo>
                  <a:lnTo>
                    <a:pt x="61" y="102"/>
                  </a:lnTo>
                  <a:lnTo>
                    <a:pt x="58" y="106"/>
                  </a:lnTo>
                  <a:lnTo>
                    <a:pt x="55" y="110"/>
                  </a:lnTo>
                  <a:lnTo>
                    <a:pt x="52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3" y="125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5" y="134"/>
                  </a:lnTo>
                  <a:lnTo>
                    <a:pt x="32" y="137"/>
                  </a:lnTo>
                  <a:lnTo>
                    <a:pt x="29" y="141"/>
                  </a:lnTo>
                  <a:lnTo>
                    <a:pt x="27" y="144"/>
                  </a:lnTo>
                  <a:lnTo>
                    <a:pt x="24" y="148"/>
                  </a:lnTo>
                  <a:lnTo>
                    <a:pt x="21" y="152"/>
                  </a:lnTo>
                  <a:lnTo>
                    <a:pt x="18" y="156"/>
                  </a:lnTo>
                  <a:lnTo>
                    <a:pt x="15" y="159"/>
                  </a:lnTo>
                  <a:lnTo>
                    <a:pt x="12" y="161"/>
                  </a:lnTo>
                  <a:lnTo>
                    <a:pt x="10" y="163"/>
                  </a:lnTo>
                  <a:lnTo>
                    <a:pt x="8" y="165"/>
                  </a:lnTo>
                  <a:lnTo>
                    <a:pt x="5" y="165"/>
                  </a:lnTo>
                  <a:lnTo>
                    <a:pt x="4" y="165"/>
                  </a:lnTo>
                  <a:lnTo>
                    <a:pt x="2" y="164"/>
                  </a:lnTo>
                  <a:lnTo>
                    <a:pt x="1" y="162"/>
                  </a:lnTo>
                  <a:lnTo>
                    <a:pt x="0" y="160"/>
                  </a:lnTo>
                  <a:lnTo>
                    <a:pt x="0" y="156"/>
                  </a:lnTo>
                  <a:lnTo>
                    <a:pt x="1" y="152"/>
                  </a:lnTo>
                  <a:lnTo>
                    <a:pt x="2" y="150"/>
                  </a:lnTo>
                  <a:lnTo>
                    <a:pt x="4" y="148"/>
                  </a:lnTo>
                  <a:lnTo>
                    <a:pt x="5" y="145"/>
                  </a:lnTo>
                  <a:lnTo>
                    <a:pt x="6" y="143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10" y="137"/>
                  </a:lnTo>
                  <a:lnTo>
                    <a:pt x="12" y="134"/>
                  </a:lnTo>
                  <a:lnTo>
                    <a:pt x="15" y="130"/>
                  </a:lnTo>
                  <a:lnTo>
                    <a:pt x="19" y="126"/>
                  </a:lnTo>
                  <a:lnTo>
                    <a:pt x="21" y="122"/>
                  </a:lnTo>
                  <a:lnTo>
                    <a:pt x="25" y="119"/>
                  </a:lnTo>
                  <a:lnTo>
                    <a:pt x="27" y="116"/>
                  </a:lnTo>
                  <a:lnTo>
                    <a:pt x="29" y="114"/>
                  </a:lnTo>
                  <a:lnTo>
                    <a:pt x="30" y="113"/>
                  </a:lnTo>
                  <a:lnTo>
                    <a:pt x="32" y="111"/>
                  </a:lnTo>
                  <a:lnTo>
                    <a:pt x="34" y="109"/>
                  </a:lnTo>
                  <a:lnTo>
                    <a:pt x="38" y="104"/>
                  </a:lnTo>
                  <a:lnTo>
                    <a:pt x="43" y="98"/>
                  </a:lnTo>
                  <a:lnTo>
                    <a:pt x="49" y="92"/>
                  </a:lnTo>
                  <a:lnTo>
                    <a:pt x="53" y="88"/>
                  </a:lnTo>
                  <a:lnTo>
                    <a:pt x="56" y="84"/>
                  </a:lnTo>
                  <a:lnTo>
                    <a:pt x="57" y="83"/>
                  </a:lnTo>
                  <a:lnTo>
                    <a:pt x="54" y="80"/>
                  </a:lnTo>
                  <a:lnTo>
                    <a:pt x="50" y="78"/>
                  </a:lnTo>
                  <a:lnTo>
                    <a:pt x="46" y="75"/>
                  </a:lnTo>
                  <a:lnTo>
                    <a:pt x="43" y="72"/>
                  </a:lnTo>
                  <a:lnTo>
                    <a:pt x="40" y="69"/>
                  </a:lnTo>
                  <a:lnTo>
                    <a:pt x="36" y="66"/>
                  </a:lnTo>
                  <a:lnTo>
                    <a:pt x="33" y="63"/>
                  </a:lnTo>
                  <a:lnTo>
                    <a:pt x="31" y="60"/>
                  </a:lnTo>
                  <a:lnTo>
                    <a:pt x="28" y="57"/>
                  </a:lnTo>
                  <a:lnTo>
                    <a:pt x="25" y="54"/>
                  </a:lnTo>
                  <a:lnTo>
                    <a:pt x="23" y="50"/>
                  </a:lnTo>
                  <a:lnTo>
                    <a:pt x="20" y="46"/>
                  </a:lnTo>
                  <a:lnTo>
                    <a:pt x="19" y="42"/>
                  </a:lnTo>
                  <a:lnTo>
                    <a:pt x="17" y="37"/>
                  </a:lnTo>
                  <a:lnTo>
                    <a:pt x="16" y="32"/>
                  </a:lnTo>
                  <a:lnTo>
                    <a:pt x="16" y="27"/>
                  </a:lnTo>
                  <a:lnTo>
                    <a:pt x="16" y="23"/>
                  </a:lnTo>
                  <a:lnTo>
                    <a:pt x="18" y="20"/>
                  </a:lnTo>
                  <a:lnTo>
                    <a:pt x="21" y="18"/>
                  </a:lnTo>
                  <a:lnTo>
                    <a:pt x="25" y="16"/>
                  </a:lnTo>
                  <a:lnTo>
                    <a:pt x="29" y="15"/>
                  </a:lnTo>
                  <a:lnTo>
                    <a:pt x="33" y="16"/>
                  </a:lnTo>
                  <a:lnTo>
                    <a:pt x="36" y="19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8" y="7"/>
                  </a:lnTo>
                  <a:lnTo>
                    <a:pt x="39" y="6"/>
                  </a:lnTo>
                  <a:lnTo>
                    <a:pt x="42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51" y="12"/>
                  </a:lnTo>
                  <a:lnTo>
                    <a:pt x="48" y="13"/>
                  </a:lnTo>
                  <a:lnTo>
                    <a:pt x="47" y="14"/>
                  </a:lnTo>
                  <a:lnTo>
                    <a:pt x="47" y="17"/>
                  </a:lnTo>
                  <a:lnTo>
                    <a:pt x="47" y="21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50" y="30"/>
                  </a:lnTo>
                  <a:lnTo>
                    <a:pt x="50" y="31"/>
                  </a:lnTo>
                  <a:lnTo>
                    <a:pt x="51" y="33"/>
                  </a:lnTo>
                  <a:lnTo>
                    <a:pt x="52" y="36"/>
                  </a:lnTo>
                  <a:lnTo>
                    <a:pt x="53" y="38"/>
                  </a:lnTo>
                  <a:lnTo>
                    <a:pt x="54" y="40"/>
                  </a:lnTo>
                  <a:lnTo>
                    <a:pt x="55" y="42"/>
                  </a:lnTo>
                  <a:lnTo>
                    <a:pt x="56" y="45"/>
                  </a:lnTo>
                  <a:lnTo>
                    <a:pt x="56" y="47"/>
                  </a:lnTo>
                  <a:lnTo>
                    <a:pt x="58" y="49"/>
                  </a:lnTo>
                  <a:lnTo>
                    <a:pt x="60" y="53"/>
                  </a:lnTo>
                  <a:lnTo>
                    <a:pt x="63" y="57"/>
                  </a:lnTo>
                  <a:lnTo>
                    <a:pt x="66" y="61"/>
                  </a:lnTo>
                  <a:lnTo>
                    <a:pt x="70" y="64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69" y="57"/>
                  </a:lnTo>
                  <a:lnTo>
                    <a:pt x="69" y="54"/>
                  </a:lnTo>
                  <a:lnTo>
                    <a:pt x="69" y="53"/>
                  </a:lnTo>
                  <a:lnTo>
                    <a:pt x="69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7" y="44"/>
                  </a:lnTo>
                  <a:lnTo>
                    <a:pt x="66" y="41"/>
                  </a:lnTo>
                  <a:lnTo>
                    <a:pt x="65" y="38"/>
                  </a:lnTo>
                  <a:lnTo>
                    <a:pt x="64" y="36"/>
                  </a:lnTo>
                  <a:lnTo>
                    <a:pt x="63" y="33"/>
                  </a:lnTo>
                  <a:lnTo>
                    <a:pt x="62" y="30"/>
                  </a:lnTo>
                  <a:lnTo>
                    <a:pt x="61" y="28"/>
                  </a:lnTo>
                  <a:lnTo>
                    <a:pt x="60" y="25"/>
                  </a:lnTo>
                  <a:lnTo>
                    <a:pt x="58" y="20"/>
                  </a:lnTo>
                  <a:lnTo>
                    <a:pt x="56" y="16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31" y="26"/>
                  </a:lnTo>
                  <a:lnTo>
                    <a:pt x="28" y="27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7" y="34"/>
                  </a:lnTo>
                  <a:lnTo>
                    <a:pt x="28" y="37"/>
                  </a:lnTo>
                  <a:lnTo>
                    <a:pt x="31" y="41"/>
                  </a:lnTo>
                  <a:lnTo>
                    <a:pt x="33" y="45"/>
                  </a:lnTo>
                  <a:lnTo>
                    <a:pt x="35" y="49"/>
                  </a:lnTo>
                  <a:lnTo>
                    <a:pt x="38" y="52"/>
                  </a:lnTo>
                  <a:lnTo>
                    <a:pt x="41" y="56"/>
                  </a:lnTo>
                  <a:lnTo>
                    <a:pt x="44" y="59"/>
                  </a:lnTo>
                  <a:lnTo>
                    <a:pt x="48" y="63"/>
                  </a:lnTo>
                  <a:lnTo>
                    <a:pt x="51" y="66"/>
                  </a:lnTo>
                  <a:lnTo>
                    <a:pt x="55" y="68"/>
                  </a:lnTo>
                  <a:lnTo>
                    <a:pt x="57" y="71"/>
                  </a:lnTo>
                  <a:lnTo>
                    <a:pt x="59" y="72"/>
                  </a:lnTo>
                  <a:lnTo>
                    <a:pt x="59" y="69"/>
                  </a:lnTo>
                  <a:lnTo>
                    <a:pt x="58" y="66"/>
                  </a:lnTo>
                  <a:lnTo>
                    <a:pt x="56" y="63"/>
                  </a:lnTo>
                  <a:lnTo>
                    <a:pt x="55" y="59"/>
                  </a:lnTo>
                  <a:lnTo>
                    <a:pt x="54" y="56"/>
                  </a:lnTo>
                  <a:lnTo>
                    <a:pt x="52" y="52"/>
                  </a:lnTo>
                  <a:lnTo>
                    <a:pt x="50" y="48"/>
                  </a:lnTo>
                  <a:lnTo>
                    <a:pt x="47" y="43"/>
                  </a:lnTo>
                  <a:lnTo>
                    <a:pt x="45" y="39"/>
                  </a:lnTo>
                  <a:lnTo>
                    <a:pt x="42" y="36"/>
                  </a:lnTo>
                  <a:lnTo>
                    <a:pt x="40" y="33"/>
                  </a:lnTo>
                  <a:lnTo>
                    <a:pt x="38" y="30"/>
                  </a:lnTo>
                  <a:lnTo>
                    <a:pt x="36" y="28"/>
                  </a:lnTo>
                  <a:lnTo>
                    <a:pt x="34" y="27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128" y="114"/>
                  </a:lnTo>
                  <a:lnTo>
                    <a:pt x="130" y="113"/>
                  </a:lnTo>
                  <a:lnTo>
                    <a:pt x="130" y="111"/>
                  </a:lnTo>
                  <a:lnTo>
                    <a:pt x="129" y="110"/>
                  </a:lnTo>
                  <a:lnTo>
                    <a:pt x="128" y="107"/>
                  </a:lnTo>
                  <a:lnTo>
                    <a:pt x="127" y="105"/>
                  </a:lnTo>
                  <a:lnTo>
                    <a:pt x="124" y="102"/>
                  </a:lnTo>
                  <a:lnTo>
                    <a:pt x="122" y="99"/>
                  </a:lnTo>
                  <a:lnTo>
                    <a:pt x="118" y="95"/>
                  </a:lnTo>
                  <a:lnTo>
                    <a:pt x="114" y="92"/>
                  </a:lnTo>
                  <a:lnTo>
                    <a:pt x="110" y="88"/>
                  </a:lnTo>
                  <a:lnTo>
                    <a:pt x="107" y="86"/>
                  </a:lnTo>
                  <a:lnTo>
                    <a:pt x="103" y="83"/>
                  </a:lnTo>
                  <a:lnTo>
                    <a:pt x="100" y="80"/>
                  </a:lnTo>
                  <a:lnTo>
                    <a:pt x="96" y="79"/>
                  </a:lnTo>
                  <a:lnTo>
                    <a:pt x="93" y="77"/>
                  </a:lnTo>
                  <a:lnTo>
                    <a:pt x="90" y="75"/>
                  </a:lnTo>
                  <a:lnTo>
                    <a:pt x="90" y="78"/>
                  </a:lnTo>
                  <a:lnTo>
                    <a:pt x="91" y="81"/>
                  </a:lnTo>
                  <a:lnTo>
                    <a:pt x="93" y="84"/>
                  </a:lnTo>
                  <a:lnTo>
                    <a:pt x="95" y="88"/>
                  </a:lnTo>
                  <a:lnTo>
                    <a:pt x="98" y="92"/>
                  </a:lnTo>
                  <a:lnTo>
                    <a:pt x="101" y="95"/>
                  </a:lnTo>
                  <a:lnTo>
                    <a:pt x="103" y="99"/>
                  </a:lnTo>
                  <a:lnTo>
                    <a:pt x="107" y="102"/>
                  </a:lnTo>
                  <a:lnTo>
                    <a:pt x="110" y="105"/>
                  </a:lnTo>
                  <a:lnTo>
                    <a:pt x="113" y="108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2" y="114"/>
                  </a:lnTo>
                  <a:lnTo>
                    <a:pt x="124" y="115"/>
                  </a:lnTo>
                  <a:lnTo>
                    <a:pt x="127" y="115"/>
                  </a:lnTo>
                  <a:lnTo>
                    <a:pt x="128" y="114"/>
                  </a:lnTo>
                  <a:lnTo>
                    <a:pt x="75" y="87"/>
                  </a:lnTo>
                  <a:lnTo>
                    <a:pt x="76" y="91"/>
                  </a:lnTo>
                  <a:lnTo>
                    <a:pt x="77" y="95"/>
                  </a:lnTo>
                  <a:lnTo>
                    <a:pt x="78" y="99"/>
                  </a:lnTo>
                  <a:lnTo>
                    <a:pt x="80" y="103"/>
                  </a:lnTo>
                  <a:lnTo>
                    <a:pt x="82" y="108"/>
                  </a:lnTo>
                  <a:lnTo>
                    <a:pt x="85" y="112"/>
                  </a:lnTo>
                  <a:lnTo>
                    <a:pt x="87" y="117"/>
                  </a:lnTo>
                  <a:lnTo>
                    <a:pt x="90" y="121"/>
                  </a:lnTo>
                  <a:lnTo>
                    <a:pt x="93" y="125"/>
                  </a:lnTo>
                  <a:lnTo>
                    <a:pt x="96" y="128"/>
                  </a:lnTo>
                  <a:lnTo>
                    <a:pt x="98" y="131"/>
                  </a:lnTo>
                  <a:lnTo>
                    <a:pt x="101" y="133"/>
                  </a:lnTo>
                  <a:lnTo>
                    <a:pt x="103" y="135"/>
                  </a:lnTo>
                  <a:lnTo>
                    <a:pt x="105" y="136"/>
                  </a:lnTo>
                  <a:lnTo>
                    <a:pt x="108" y="136"/>
                  </a:lnTo>
                  <a:lnTo>
                    <a:pt x="110" y="136"/>
                  </a:lnTo>
                  <a:lnTo>
                    <a:pt x="112" y="134"/>
                  </a:lnTo>
                  <a:lnTo>
                    <a:pt x="113" y="132"/>
                  </a:lnTo>
                  <a:lnTo>
                    <a:pt x="113" y="129"/>
                  </a:lnTo>
                  <a:lnTo>
                    <a:pt x="112" y="125"/>
                  </a:lnTo>
                  <a:lnTo>
                    <a:pt x="111" y="123"/>
                  </a:lnTo>
                  <a:lnTo>
                    <a:pt x="109" y="121"/>
                  </a:lnTo>
                  <a:lnTo>
                    <a:pt x="108" y="119"/>
                  </a:lnTo>
                  <a:lnTo>
                    <a:pt x="107" y="117"/>
                  </a:lnTo>
                  <a:lnTo>
                    <a:pt x="105" y="115"/>
                  </a:lnTo>
                  <a:lnTo>
                    <a:pt x="103" y="113"/>
                  </a:lnTo>
                  <a:lnTo>
                    <a:pt x="101" y="110"/>
                  </a:lnTo>
                  <a:lnTo>
                    <a:pt x="100" y="108"/>
                  </a:lnTo>
                  <a:lnTo>
                    <a:pt x="96" y="104"/>
                  </a:lnTo>
                  <a:lnTo>
                    <a:pt x="92" y="101"/>
                  </a:lnTo>
                  <a:lnTo>
                    <a:pt x="88" y="97"/>
                  </a:lnTo>
                  <a:lnTo>
                    <a:pt x="84" y="94"/>
                  </a:lnTo>
                  <a:lnTo>
                    <a:pt x="80" y="91"/>
                  </a:lnTo>
                  <a:lnTo>
                    <a:pt x="78" y="88"/>
                  </a:lnTo>
                  <a:lnTo>
                    <a:pt x="76" y="87"/>
                  </a:lnTo>
                  <a:lnTo>
                    <a:pt x="75" y="87"/>
                  </a:lnTo>
                  <a:lnTo>
                    <a:pt x="52" y="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5" name="Freeform 613"/>
            <p:cNvSpPr>
              <a:spLocks/>
            </p:cNvSpPr>
            <p:nvPr/>
          </p:nvSpPr>
          <p:spPr bwMode="auto">
            <a:xfrm>
              <a:off x="2390" y="3552"/>
              <a:ext cx="139" cy="166"/>
            </a:xfrm>
            <a:custGeom>
              <a:avLst/>
              <a:gdLst>
                <a:gd name="T0" fmla="*/ 58 w 139"/>
                <a:gd name="T1" fmla="*/ 6 h 166"/>
                <a:gd name="T2" fmla="*/ 68 w 139"/>
                <a:gd name="T3" fmla="*/ 23 h 166"/>
                <a:gd name="T4" fmla="*/ 74 w 139"/>
                <a:gd name="T5" fmla="*/ 41 h 166"/>
                <a:gd name="T6" fmla="*/ 79 w 139"/>
                <a:gd name="T7" fmla="*/ 57 h 166"/>
                <a:gd name="T8" fmla="*/ 88 w 139"/>
                <a:gd name="T9" fmla="*/ 50 h 166"/>
                <a:gd name="T10" fmla="*/ 93 w 139"/>
                <a:gd name="T11" fmla="*/ 45 h 166"/>
                <a:gd name="T12" fmla="*/ 96 w 139"/>
                <a:gd name="T13" fmla="*/ 40 h 166"/>
                <a:gd name="T14" fmla="*/ 99 w 139"/>
                <a:gd name="T15" fmla="*/ 39 h 166"/>
                <a:gd name="T16" fmla="*/ 98 w 139"/>
                <a:gd name="T17" fmla="*/ 42 h 166"/>
                <a:gd name="T18" fmla="*/ 95 w 139"/>
                <a:gd name="T19" fmla="*/ 46 h 166"/>
                <a:gd name="T20" fmla="*/ 98 w 139"/>
                <a:gd name="T21" fmla="*/ 50 h 166"/>
                <a:gd name="T22" fmla="*/ 100 w 139"/>
                <a:gd name="T23" fmla="*/ 52 h 166"/>
                <a:gd name="T24" fmla="*/ 104 w 139"/>
                <a:gd name="T25" fmla="*/ 48 h 166"/>
                <a:gd name="T26" fmla="*/ 107 w 139"/>
                <a:gd name="T27" fmla="*/ 46 h 166"/>
                <a:gd name="T28" fmla="*/ 105 w 139"/>
                <a:gd name="T29" fmla="*/ 50 h 166"/>
                <a:gd name="T30" fmla="*/ 103 w 139"/>
                <a:gd name="T31" fmla="*/ 55 h 166"/>
                <a:gd name="T32" fmla="*/ 97 w 139"/>
                <a:gd name="T33" fmla="*/ 61 h 166"/>
                <a:gd name="T34" fmla="*/ 90 w 139"/>
                <a:gd name="T35" fmla="*/ 67 h 166"/>
                <a:gd name="T36" fmla="*/ 106 w 139"/>
                <a:gd name="T37" fmla="*/ 71 h 166"/>
                <a:gd name="T38" fmla="*/ 116 w 139"/>
                <a:gd name="T39" fmla="*/ 79 h 166"/>
                <a:gd name="T40" fmla="*/ 127 w 139"/>
                <a:gd name="T41" fmla="*/ 90 h 166"/>
                <a:gd name="T42" fmla="*/ 136 w 139"/>
                <a:gd name="T43" fmla="*/ 105 h 166"/>
                <a:gd name="T44" fmla="*/ 136 w 139"/>
                <a:gd name="T45" fmla="*/ 122 h 166"/>
                <a:gd name="T46" fmla="*/ 130 w 139"/>
                <a:gd name="T47" fmla="*/ 125 h 166"/>
                <a:gd name="T48" fmla="*/ 124 w 139"/>
                <a:gd name="T49" fmla="*/ 124 h 166"/>
                <a:gd name="T50" fmla="*/ 122 w 139"/>
                <a:gd name="T51" fmla="*/ 133 h 166"/>
                <a:gd name="T52" fmla="*/ 119 w 139"/>
                <a:gd name="T53" fmla="*/ 144 h 166"/>
                <a:gd name="T54" fmla="*/ 104 w 139"/>
                <a:gd name="T55" fmla="*/ 147 h 166"/>
                <a:gd name="T56" fmla="*/ 88 w 139"/>
                <a:gd name="T57" fmla="*/ 134 h 166"/>
                <a:gd name="T58" fmla="*/ 80 w 139"/>
                <a:gd name="T59" fmla="*/ 124 h 166"/>
                <a:gd name="T60" fmla="*/ 73 w 139"/>
                <a:gd name="T61" fmla="*/ 112 h 166"/>
                <a:gd name="T62" fmla="*/ 68 w 139"/>
                <a:gd name="T63" fmla="*/ 96 h 166"/>
                <a:gd name="T64" fmla="*/ 55 w 139"/>
                <a:gd name="T65" fmla="*/ 110 h 166"/>
                <a:gd name="T66" fmla="*/ 43 w 139"/>
                <a:gd name="T67" fmla="*/ 125 h 166"/>
                <a:gd name="T68" fmla="*/ 32 w 139"/>
                <a:gd name="T69" fmla="*/ 137 h 166"/>
                <a:gd name="T70" fmla="*/ 21 w 139"/>
                <a:gd name="T71" fmla="*/ 152 h 166"/>
                <a:gd name="T72" fmla="*/ 8 w 139"/>
                <a:gd name="T73" fmla="*/ 165 h 166"/>
                <a:gd name="T74" fmla="*/ 1 w 139"/>
                <a:gd name="T75" fmla="*/ 162 h 166"/>
                <a:gd name="T76" fmla="*/ 2 w 139"/>
                <a:gd name="T77" fmla="*/ 150 h 166"/>
                <a:gd name="T78" fmla="*/ 9 w 139"/>
                <a:gd name="T79" fmla="*/ 139 h 166"/>
                <a:gd name="T80" fmla="*/ 19 w 139"/>
                <a:gd name="T81" fmla="*/ 126 h 166"/>
                <a:gd name="T82" fmla="*/ 29 w 139"/>
                <a:gd name="T83" fmla="*/ 114 h 166"/>
                <a:gd name="T84" fmla="*/ 34 w 139"/>
                <a:gd name="T85" fmla="*/ 109 h 166"/>
                <a:gd name="T86" fmla="*/ 53 w 139"/>
                <a:gd name="T87" fmla="*/ 88 h 166"/>
                <a:gd name="T88" fmla="*/ 50 w 139"/>
                <a:gd name="T89" fmla="*/ 78 h 166"/>
                <a:gd name="T90" fmla="*/ 33 w 139"/>
                <a:gd name="T91" fmla="*/ 63 h 166"/>
                <a:gd name="T92" fmla="*/ 23 w 139"/>
                <a:gd name="T93" fmla="*/ 50 h 166"/>
                <a:gd name="T94" fmla="*/ 16 w 139"/>
                <a:gd name="T95" fmla="*/ 27 h 166"/>
                <a:gd name="T96" fmla="*/ 25 w 139"/>
                <a:gd name="T97" fmla="*/ 16 h 166"/>
                <a:gd name="T98" fmla="*/ 40 w 139"/>
                <a:gd name="T99" fmla="*/ 23 h 166"/>
                <a:gd name="T100" fmla="*/ 37 w 139"/>
                <a:gd name="T101" fmla="*/ 13 h 166"/>
                <a:gd name="T102" fmla="*/ 39 w 139"/>
                <a:gd name="T103" fmla="*/ 6 h 166"/>
                <a:gd name="T104" fmla="*/ 52 w 139"/>
                <a:gd name="T105" fmla="*/ 1 h 1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9"/>
                <a:gd name="T160" fmla="*/ 0 h 166"/>
                <a:gd name="T161" fmla="*/ 139 w 139"/>
                <a:gd name="T162" fmla="*/ 166 h 1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9" h="166">
                  <a:moveTo>
                    <a:pt x="52" y="1"/>
                  </a:moveTo>
                  <a:lnTo>
                    <a:pt x="52" y="1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6"/>
                  </a:lnTo>
                  <a:lnTo>
                    <a:pt x="61" y="8"/>
                  </a:lnTo>
                  <a:lnTo>
                    <a:pt x="62" y="11"/>
                  </a:lnTo>
                  <a:lnTo>
                    <a:pt x="65" y="15"/>
                  </a:lnTo>
                  <a:lnTo>
                    <a:pt x="66" y="19"/>
                  </a:lnTo>
                  <a:lnTo>
                    <a:pt x="68" y="23"/>
                  </a:lnTo>
                  <a:lnTo>
                    <a:pt x="70" y="28"/>
                  </a:lnTo>
                  <a:lnTo>
                    <a:pt x="71" y="33"/>
                  </a:lnTo>
                  <a:lnTo>
                    <a:pt x="73" y="37"/>
                  </a:lnTo>
                  <a:lnTo>
                    <a:pt x="74" y="41"/>
                  </a:lnTo>
                  <a:lnTo>
                    <a:pt x="76" y="45"/>
                  </a:lnTo>
                  <a:lnTo>
                    <a:pt x="77" y="50"/>
                  </a:lnTo>
                  <a:lnTo>
                    <a:pt x="78" y="53"/>
                  </a:lnTo>
                  <a:lnTo>
                    <a:pt x="79" y="57"/>
                  </a:lnTo>
                  <a:lnTo>
                    <a:pt x="82" y="56"/>
                  </a:lnTo>
                  <a:lnTo>
                    <a:pt x="85" y="54"/>
                  </a:lnTo>
                  <a:lnTo>
                    <a:pt x="86" y="53"/>
                  </a:lnTo>
                  <a:lnTo>
                    <a:pt x="88" y="50"/>
                  </a:lnTo>
                  <a:lnTo>
                    <a:pt x="88" y="47"/>
                  </a:lnTo>
                  <a:lnTo>
                    <a:pt x="89" y="45"/>
                  </a:lnTo>
                  <a:lnTo>
                    <a:pt x="91" y="45"/>
                  </a:lnTo>
                  <a:lnTo>
                    <a:pt x="93" y="45"/>
                  </a:lnTo>
                  <a:lnTo>
                    <a:pt x="93" y="44"/>
                  </a:lnTo>
                  <a:lnTo>
                    <a:pt x="94" y="44"/>
                  </a:lnTo>
                  <a:lnTo>
                    <a:pt x="95" y="42"/>
                  </a:lnTo>
                  <a:lnTo>
                    <a:pt x="96" y="40"/>
                  </a:lnTo>
                  <a:lnTo>
                    <a:pt x="96" y="38"/>
                  </a:lnTo>
                  <a:lnTo>
                    <a:pt x="97" y="38"/>
                  </a:lnTo>
                  <a:lnTo>
                    <a:pt x="98" y="38"/>
                  </a:lnTo>
                  <a:lnTo>
                    <a:pt x="99" y="39"/>
                  </a:lnTo>
                  <a:lnTo>
                    <a:pt x="100" y="40"/>
                  </a:lnTo>
                  <a:lnTo>
                    <a:pt x="100" y="41"/>
                  </a:lnTo>
                  <a:lnTo>
                    <a:pt x="99" y="42"/>
                  </a:lnTo>
                  <a:lnTo>
                    <a:pt x="98" y="42"/>
                  </a:lnTo>
                  <a:lnTo>
                    <a:pt x="97" y="43"/>
                  </a:lnTo>
                  <a:lnTo>
                    <a:pt x="96" y="44"/>
                  </a:lnTo>
                  <a:lnTo>
                    <a:pt x="95" y="45"/>
                  </a:lnTo>
                  <a:lnTo>
                    <a:pt x="95" y="46"/>
                  </a:lnTo>
                  <a:lnTo>
                    <a:pt x="96" y="47"/>
                  </a:lnTo>
                  <a:lnTo>
                    <a:pt x="96" y="48"/>
                  </a:lnTo>
                  <a:lnTo>
                    <a:pt x="97" y="49"/>
                  </a:lnTo>
                  <a:lnTo>
                    <a:pt x="98" y="50"/>
                  </a:lnTo>
                  <a:lnTo>
                    <a:pt x="100" y="51"/>
                  </a:lnTo>
                  <a:lnTo>
                    <a:pt x="100" y="52"/>
                  </a:lnTo>
                  <a:lnTo>
                    <a:pt x="101" y="52"/>
                  </a:lnTo>
                  <a:lnTo>
                    <a:pt x="103" y="50"/>
                  </a:lnTo>
                  <a:lnTo>
                    <a:pt x="103" y="49"/>
                  </a:lnTo>
                  <a:lnTo>
                    <a:pt x="104" y="48"/>
                  </a:lnTo>
                  <a:lnTo>
                    <a:pt x="104" y="46"/>
                  </a:lnTo>
                  <a:lnTo>
                    <a:pt x="105" y="45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8" y="47"/>
                  </a:lnTo>
                  <a:lnTo>
                    <a:pt x="108" y="48"/>
                  </a:lnTo>
                  <a:lnTo>
                    <a:pt x="107" y="49"/>
                  </a:lnTo>
                  <a:lnTo>
                    <a:pt x="105" y="50"/>
                  </a:lnTo>
                  <a:lnTo>
                    <a:pt x="104" y="51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3" y="55"/>
                  </a:lnTo>
                  <a:lnTo>
                    <a:pt x="103" y="57"/>
                  </a:lnTo>
                  <a:lnTo>
                    <a:pt x="101" y="58"/>
                  </a:lnTo>
                  <a:lnTo>
                    <a:pt x="100" y="60"/>
                  </a:lnTo>
                  <a:lnTo>
                    <a:pt x="97" y="61"/>
                  </a:lnTo>
                  <a:lnTo>
                    <a:pt x="94" y="62"/>
                  </a:lnTo>
                  <a:lnTo>
                    <a:pt x="92" y="64"/>
                  </a:lnTo>
                  <a:lnTo>
                    <a:pt x="91" y="65"/>
                  </a:lnTo>
                  <a:lnTo>
                    <a:pt x="90" y="67"/>
                  </a:lnTo>
                  <a:lnTo>
                    <a:pt x="94" y="67"/>
                  </a:lnTo>
                  <a:lnTo>
                    <a:pt x="97" y="67"/>
                  </a:lnTo>
                  <a:lnTo>
                    <a:pt x="100" y="68"/>
                  </a:lnTo>
                  <a:lnTo>
                    <a:pt x="103" y="69"/>
                  </a:lnTo>
                  <a:lnTo>
                    <a:pt x="106" y="71"/>
                  </a:lnTo>
                  <a:lnTo>
                    <a:pt x="109" y="72"/>
                  </a:lnTo>
                  <a:lnTo>
                    <a:pt x="111" y="74"/>
                  </a:lnTo>
                  <a:lnTo>
                    <a:pt x="114" y="76"/>
                  </a:lnTo>
                  <a:lnTo>
                    <a:pt x="116" y="79"/>
                  </a:lnTo>
                  <a:lnTo>
                    <a:pt x="119" y="80"/>
                  </a:lnTo>
                  <a:lnTo>
                    <a:pt x="121" y="83"/>
                  </a:lnTo>
                  <a:lnTo>
                    <a:pt x="123" y="85"/>
                  </a:lnTo>
                  <a:lnTo>
                    <a:pt x="126" y="88"/>
                  </a:lnTo>
                  <a:lnTo>
                    <a:pt x="127" y="90"/>
                  </a:lnTo>
                  <a:lnTo>
                    <a:pt x="130" y="93"/>
                  </a:lnTo>
                  <a:lnTo>
                    <a:pt x="132" y="96"/>
                  </a:lnTo>
                  <a:lnTo>
                    <a:pt x="134" y="101"/>
                  </a:lnTo>
                  <a:lnTo>
                    <a:pt x="136" y="105"/>
                  </a:lnTo>
                  <a:lnTo>
                    <a:pt x="138" y="110"/>
                  </a:lnTo>
                  <a:lnTo>
                    <a:pt x="138" y="113"/>
                  </a:lnTo>
                  <a:lnTo>
                    <a:pt x="138" y="117"/>
                  </a:lnTo>
                  <a:lnTo>
                    <a:pt x="137" y="119"/>
                  </a:lnTo>
                  <a:lnTo>
                    <a:pt x="136" y="122"/>
                  </a:lnTo>
                  <a:lnTo>
                    <a:pt x="134" y="124"/>
                  </a:lnTo>
                  <a:lnTo>
                    <a:pt x="132" y="124"/>
                  </a:lnTo>
                  <a:lnTo>
                    <a:pt x="131" y="125"/>
                  </a:lnTo>
                  <a:lnTo>
                    <a:pt x="130" y="125"/>
                  </a:lnTo>
                  <a:lnTo>
                    <a:pt x="129" y="125"/>
                  </a:lnTo>
                  <a:lnTo>
                    <a:pt x="128" y="125"/>
                  </a:lnTo>
                  <a:lnTo>
                    <a:pt x="126" y="125"/>
                  </a:lnTo>
                  <a:lnTo>
                    <a:pt x="124" y="124"/>
                  </a:lnTo>
                  <a:lnTo>
                    <a:pt x="121" y="124"/>
                  </a:lnTo>
                  <a:lnTo>
                    <a:pt x="122" y="126"/>
                  </a:lnTo>
                  <a:lnTo>
                    <a:pt x="122" y="130"/>
                  </a:lnTo>
                  <a:lnTo>
                    <a:pt x="122" y="133"/>
                  </a:lnTo>
                  <a:lnTo>
                    <a:pt x="122" y="136"/>
                  </a:lnTo>
                  <a:lnTo>
                    <a:pt x="121" y="139"/>
                  </a:lnTo>
                  <a:lnTo>
                    <a:pt x="120" y="142"/>
                  </a:lnTo>
                  <a:lnTo>
                    <a:pt x="119" y="144"/>
                  </a:lnTo>
                  <a:lnTo>
                    <a:pt x="116" y="146"/>
                  </a:lnTo>
                  <a:lnTo>
                    <a:pt x="112" y="147"/>
                  </a:lnTo>
                  <a:lnTo>
                    <a:pt x="108" y="147"/>
                  </a:lnTo>
                  <a:lnTo>
                    <a:pt x="104" y="147"/>
                  </a:lnTo>
                  <a:lnTo>
                    <a:pt x="100" y="144"/>
                  </a:lnTo>
                  <a:lnTo>
                    <a:pt x="96" y="141"/>
                  </a:lnTo>
                  <a:lnTo>
                    <a:pt x="92" y="138"/>
                  </a:lnTo>
                  <a:lnTo>
                    <a:pt x="88" y="134"/>
                  </a:lnTo>
                  <a:lnTo>
                    <a:pt x="84" y="130"/>
                  </a:lnTo>
                  <a:lnTo>
                    <a:pt x="82" y="128"/>
                  </a:lnTo>
                  <a:lnTo>
                    <a:pt x="81" y="126"/>
                  </a:lnTo>
                  <a:lnTo>
                    <a:pt x="80" y="124"/>
                  </a:lnTo>
                  <a:lnTo>
                    <a:pt x="78" y="122"/>
                  </a:lnTo>
                  <a:lnTo>
                    <a:pt x="77" y="119"/>
                  </a:lnTo>
                  <a:lnTo>
                    <a:pt x="75" y="117"/>
                  </a:lnTo>
                  <a:lnTo>
                    <a:pt x="74" y="114"/>
                  </a:lnTo>
                  <a:lnTo>
                    <a:pt x="73" y="112"/>
                  </a:lnTo>
                  <a:lnTo>
                    <a:pt x="71" y="107"/>
                  </a:lnTo>
                  <a:lnTo>
                    <a:pt x="70" y="103"/>
                  </a:lnTo>
                  <a:lnTo>
                    <a:pt x="69" y="99"/>
                  </a:lnTo>
                  <a:lnTo>
                    <a:pt x="68" y="96"/>
                  </a:lnTo>
                  <a:lnTo>
                    <a:pt x="65" y="99"/>
                  </a:lnTo>
                  <a:lnTo>
                    <a:pt x="61" y="102"/>
                  </a:lnTo>
                  <a:lnTo>
                    <a:pt x="58" y="106"/>
                  </a:lnTo>
                  <a:lnTo>
                    <a:pt x="55" y="110"/>
                  </a:lnTo>
                  <a:lnTo>
                    <a:pt x="52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3" y="125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5" y="134"/>
                  </a:lnTo>
                  <a:lnTo>
                    <a:pt x="32" y="137"/>
                  </a:lnTo>
                  <a:lnTo>
                    <a:pt x="29" y="141"/>
                  </a:lnTo>
                  <a:lnTo>
                    <a:pt x="27" y="144"/>
                  </a:lnTo>
                  <a:lnTo>
                    <a:pt x="24" y="148"/>
                  </a:lnTo>
                  <a:lnTo>
                    <a:pt x="21" y="152"/>
                  </a:lnTo>
                  <a:lnTo>
                    <a:pt x="18" y="156"/>
                  </a:lnTo>
                  <a:lnTo>
                    <a:pt x="15" y="159"/>
                  </a:lnTo>
                  <a:lnTo>
                    <a:pt x="12" y="161"/>
                  </a:lnTo>
                  <a:lnTo>
                    <a:pt x="10" y="163"/>
                  </a:lnTo>
                  <a:lnTo>
                    <a:pt x="8" y="165"/>
                  </a:lnTo>
                  <a:lnTo>
                    <a:pt x="5" y="165"/>
                  </a:lnTo>
                  <a:lnTo>
                    <a:pt x="4" y="165"/>
                  </a:lnTo>
                  <a:lnTo>
                    <a:pt x="2" y="164"/>
                  </a:lnTo>
                  <a:lnTo>
                    <a:pt x="1" y="162"/>
                  </a:lnTo>
                  <a:lnTo>
                    <a:pt x="0" y="160"/>
                  </a:lnTo>
                  <a:lnTo>
                    <a:pt x="0" y="156"/>
                  </a:lnTo>
                  <a:lnTo>
                    <a:pt x="1" y="152"/>
                  </a:lnTo>
                  <a:lnTo>
                    <a:pt x="2" y="150"/>
                  </a:lnTo>
                  <a:lnTo>
                    <a:pt x="4" y="148"/>
                  </a:lnTo>
                  <a:lnTo>
                    <a:pt x="5" y="145"/>
                  </a:lnTo>
                  <a:lnTo>
                    <a:pt x="6" y="143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10" y="137"/>
                  </a:lnTo>
                  <a:lnTo>
                    <a:pt x="12" y="134"/>
                  </a:lnTo>
                  <a:lnTo>
                    <a:pt x="15" y="130"/>
                  </a:lnTo>
                  <a:lnTo>
                    <a:pt x="19" y="126"/>
                  </a:lnTo>
                  <a:lnTo>
                    <a:pt x="21" y="122"/>
                  </a:lnTo>
                  <a:lnTo>
                    <a:pt x="25" y="119"/>
                  </a:lnTo>
                  <a:lnTo>
                    <a:pt x="27" y="116"/>
                  </a:lnTo>
                  <a:lnTo>
                    <a:pt x="29" y="114"/>
                  </a:lnTo>
                  <a:lnTo>
                    <a:pt x="30" y="113"/>
                  </a:lnTo>
                  <a:lnTo>
                    <a:pt x="32" y="111"/>
                  </a:lnTo>
                  <a:lnTo>
                    <a:pt x="34" y="109"/>
                  </a:lnTo>
                  <a:lnTo>
                    <a:pt x="38" y="104"/>
                  </a:lnTo>
                  <a:lnTo>
                    <a:pt x="43" y="98"/>
                  </a:lnTo>
                  <a:lnTo>
                    <a:pt x="49" y="92"/>
                  </a:lnTo>
                  <a:lnTo>
                    <a:pt x="53" y="88"/>
                  </a:lnTo>
                  <a:lnTo>
                    <a:pt x="56" y="84"/>
                  </a:lnTo>
                  <a:lnTo>
                    <a:pt x="57" y="83"/>
                  </a:lnTo>
                  <a:lnTo>
                    <a:pt x="54" y="80"/>
                  </a:lnTo>
                  <a:lnTo>
                    <a:pt x="50" y="78"/>
                  </a:lnTo>
                  <a:lnTo>
                    <a:pt x="46" y="75"/>
                  </a:lnTo>
                  <a:lnTo>
                    <a:pt x="43" y="72"/>
                  </a:lnTo>
                  <a:lnTo>
                    <a:pt x="40" y="69"/>
                  </a:lnTo>
                  <a:lnTo>
                    <a:pt x="36" y="66"/>
                  </a:lnTo>
                  <a:lnTo>
                    <a:pt x="33" y="63"/>
                  </a:lnTo>
                  <a:lnTo>
                    <a:pt x="31" y="60"/>
                  </a:lnTo>
                  <a:lnTo>
                    <a:pt x="28" y="57"/>
                  </a:lnTo>
                  <a:lnTo>
                    <a:pt x="25" y="54"/>
                  </a:lnTo>
                  <a:lnTo>
                    <a:pt x="23" y="50"/>
                  </a:lnTo>
                  <a:lnTo>
                    <a:pt x="20" y="46"/>
                  </a:lnTo>
                  <a:lnTo>
                    <a:pt x="19" y="42"/>
                  </a:lnTo>
                  <a:lnTo>
                    <a:pt x="17" y="37"/>
                  </a:lnTo>
                  <a:lnTo>
                    <a:pt x="16" y="32"/>
                  </a:lnTo>
                  <a:lnTo>
                    <a:pt x="16" y="27"/>
                  </a:lnTo>
                  <a:lnTo>
                    <a:pt x="16" y="23"/>
                  </a:lnTo>
                  <a:lnTo>
                    <a:pt x="18" y="20"/>
                  </a:lnTo>
                  <a:lnTo>
                    <a:pt x="21" y="18"/>
                  </a:lnTo>
                  <a:lnTo>
                    <a:pt x="25" y="16"/>
                  </a:lnTo>
                  <a:lnTo>
                    <a:pt x="29" y="15"/>
                  </a:lnTo>
                  <a:lnTo>
                    <a:pt x="33" y="16"/>
                  </a:lnTo>
                  <a:lnTo>
                    <a:pt x="36" y="19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8" y="7"/>
                  </a:lnTo>
                  <a:lnTo>
                    <a:pt x="39" y="6"/>
                  </a:lnTo>
                  <a:lnTo>
                    <a:pt x="42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52" y="1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6" name="Freeform 614"/>
            <p:cNvSpPr>
              <a:spLocks/>
            </p:cNvSpPr>
            <p:nvPr/>
          </p:nvSpPr>
          <p:spPr bwMode="auto">
            <a:xfrm>
              <a:off x="2437" y="3564"/>
              <a:ext cx="24" cy="53"/>
            </a:xfrm>
            <a:custGeom>
              <a:avLst/>
              <a:gdLst>
                <a:gd name="T0" fmla="*/ 4 w 24"/>
                <a:gd name="T1" fmla="*/ 0 h 53"/>
                <a:gd name="T2" fmla="*/ 4 w 24"/>
                <a:gd name="T3" fmla="*/ 0 h 53"/>
                <a:gd name="T4" fmla="*/ 1 w 24"/>
                <a:gd name="T5" fmla="*/ 1 h 53"/>
                <a:gd name="T6" fmla="*/ 0 w 24"/>
                <a:gd name="T7" fmla="*/ 2 h 53"/>
                <a:gd name="T8" fmla="*/ 0 w 24"/>
                <a:gd name="T9" fmla="*/ 5 h 53"/>
                <a:gd name="T10" fmla="*/ 0 w 24"/>
                <a:gd name="T11" fmla="*/ 9 h 53"/>
                <a:gd name="T12" fmla="*/ 0 w 24"/>
                <a:gd name="T13" fmla="*/ 9 h 53"/>
                <a:gd name="T14" fmla="*/ 1 w 24"/>
                <a:gd name="T15" fmla="*/ 13 h 53"/>
                <a:gd name="T16" fmla="*/ 3 w 24"/>
                <a:gd name="T17" fmla="*/ 17 h 53"/>
                <a:gd name="T18" fmla="*/ 3 w 24"/>
                <a:gd name="T19" fmla="*/ 18 h 53"/>
                <a:gd name="T20" fmla="*/ 3 w 24"/>
                <a:gd name="T21" fmla="*/ 19 h 53"/>
                <a:gd name="T22" fmla="*/ 3 w 24"/>
                <a:gd name="T23" fmla="*/ 19 h 53"/>
                <a:gd name="T24" fmla="*/ 4 w 24"/>
                <a:gd name="T25" fmla="*/ 21 h 53"/>
                <a:gd name="T26" fmla="*/ 5 w 24"/>
                <a:gd name="T27" fmla="*/ 24 h 53"/>
                <a:gd name="T28" fmla="*/ 6 w 24"/>
                <a:gd name="T29" fmla="*/ 26 h 53"/>
                <a:gd name="T30" fmla="*/ 7 w 24"/>
                <a:gd name="T31" fmla="*/ 28 h 53"/>
                <a:gd name="T32" fmla="*/ 8 w 24"/>
                <a:gd name="T33" fmla="*/ 30 h 53"/>
                <a:gd name="T34" fmla="*/ 9 w 24"/>
                <a:gd name="T35" fmla="*/ 33 h 53"/>
                <a:gd name="T36" fmla="*/ 9 w 24"/>
                <a:gd name="T37" fmla="*/ 35 h 53"/>
                <a:gd name="T38" fmla="*/ 11 w 24"/>
                <a:gd name="T39" fmla="*/ 37 h 53"/>
                <a:gd name="T40" fmla="*/ 11 w 24"/>
                <a:gd name="T41" fmla="*/ 37 h 53"/>
                <a:gd name="T42" fmla="*/ 13 w 24"/>
                <a:gd name="T43" fmla="*/ 41 h 53"/>
                <a:gd name="T44" fmla="*/ 16 w 24"/>
                <a:gd name="T45" fmla="*/ 45 h 53"/>
                <a:gd name="T46" fmla="*/ 19 w 24"/>
                <a:gd name="T47" fmla="*/ 49 h 53"/>
                <a:gd name="T48" fmla="*/ 23 w 24"/>
                <a:gd name="T49" fmla="*/ 52 h 53"/>
                <a:gd name="T50" fmla="*/ 23 w 24"/>
                <a:gd name="T51" fmla="*/ 52 h 53"/>
                <a:gd name="T52" fmla="*/ 23 w 24"/>
                <a:gd name="T53" fmla="*/ 49 h 53"/>
                <a:gd name="T54" fmla="*/ 23 w 24"/>
                <a:gd name="T55" fmla="*/ 47 h 53"/>
                <a:gd name="T56" fmla="*/ 22 w 24"/>
                <a:gd name="T57" fmla="*/ 45 h 53"/>
                <a:gd name="T58" fmla="*/ 22 w 24"/>
                <a:gd name="T59" fmla="*/ 42 h 53"/>
                <a:gd name="T60" fmla="*/ 22 w 24"/>
                <a:gd name="T61" fmla="*/ 41 h 53"/>
                <a:gd name="T62" fmla="*/ 22 w 24"/>
                <a:gd name="T63" fmla="*/ 38 h 53"/>
                <a:gd name="T64" fmla="*/ 21 w 24"/>
                <a:gd name="T65" fmla="*/ 36 h 53"/>
                <a:gd name="T66" fmla="*/ 21 w 24"/>
                <a:gd name="T67" fmla="*/ 34 h 53"/>
                <a:gd name="T68" fmla="*/ 21 w 24"/>
                <a:gd name="T69" fmla="*/ 34 h 53"/>
                <a:gd name="T70" fmla="*/ 20 w 24"/>
                <a:gd name="T71" fmla="*/ 32 h 53"/>
                <a:gd name="T72" fmla="*/ 19 w 24"/>
                <a:gd name="T73" fmla="*/ 29 h 53"/>
                <a:gd name="T74" fmla="*/ 18 w 24"/>
                <a:gd name="T75" fmla="*/ 26 h 53"/>
                <a:gd name="T76" fmla="*/ 17 w 24"/>
                <a:gd name="T77" fmla="*/ 24 h 53"/>
                <a:gd name="T78" fmla="*/ 16 w 24"/>
                <a:gd name="T79" fmla="*/ 21 h 53"/>
                <a:gd name="T80" fmla="*/ 15 w 24"/>
                <a:gd name="T81" fmla="*/ 18 h 53"/>
                <a:gd name="T82" fmla="*/ 14 w 24"/>
                <a:gd name="T83" fmla="*/ 16 h 53"/>
                <a:gd name="T84" fmla="*/ 13 w 24"/>
                <a:gd name="T85" fmla="*/ 13 h 53"/>
                <a:gd name="T86" fmla="*/ 13 w 24"/>
                <a:gd name="T87" fmla="*/ 13 h 53"/>
                <a:gd name="T88" fmla="*/ 11 w 24"/>
                <a:gd name="T89" fmla="*/ 8 h 53"/>
                <a:gd name="T90" fmla="*/ 9 w 24"/>
                <a:gd name="T91" fmla="*/ 4 h 53"/>
                <a:gd name="T92" fmla="*/ 6 w 24"/>
                <a:gd name="T93" fmla="*/ 1 h 53"/>
                <a:gd name="T94" fmla="*/ 4 w 24"/>
                <a:gd name="T95" fmla="*/ 0 h 53"/>
                <a:gd name="T96" fmla="*/ 4 w 24"/>
                <a:gd name="T97" fmla="*/ 0 h 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"/>
                <a:gd name="T148" fmla="*/ 0 h 53"/>
                <a:gd name="T149" fmla="*/ 24 w 24"/>
                <a:gd name="T150" fmla="*/ 53 h 5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" h="53">
                  <a:moveTo>
                    <a:pt x="4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7" y="28"/>
                  </a:lnTo>
                  <a:lnTo>
                    <a:pt x="8" y="30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11" y="37"/>
                  </a:lnTo>
                  <a:lnTo>
                    <a:pt x="13" y="41"/>
                  </a:lnTo>
                  <a:lnTo>
                    <a:pt x="16" y="45"/>
                  </a:lnTo>
                  <a:lnTo>
                    <a:pt x="19" y="49"/>
                  </a:lnTo>
                  <a:lnTo>
                    <a:pt x="23" y="52"/>
                  </a:lnTo>
                  <a:lnTo>
                    <a:pt x="23" y="49"/>
                  </a:lnTo>
                  <a:lnTo>
                    <a:pt x="23" y="47"/>
                  </a:lnTo>
                  <a:lnTo>
                    <a:pt x="22" y="45"/>
                  </a:lnTo>
                  <a:lnTo>
                    <a:pt x="22" y="42"/>
                  </a:lnTo>
                  <a:lnTo>
                    <a:pt x="22" y="41"/>
                  </a:lnTo>
                  <a:lnTo>
                    <a:pt x="22" y="38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0" y="32"/>
                  </a:lnTo>
                  <a:lnTo>
                    <a:pt x="19" y="29"/>
                  </a:lnTo>
                  <a:lnTo>
                    <a:pt x="18" y="26"/>
                  </a:lnTo>
                  <a:lnTo>
                    <a:pt x="17" y="24"/>
                  </a:lnTo>
                  <a:lnTo>
                    <a:pt x="16" y="21"/>
                  </a:lnTo>
                  <a:lnTo>
                    <a:pt x="15" y="18"/>
                  </a:lnTo>
                  <a:lnTo>
                    <a:pt x="14" y="16"/>
                  </a:lnTo>
                  <a:lnTo>
                    <a:pt x="13" y="13"/>
                  </a:lnTo>
                  <a:lnTo>
                    <a:pt x="11" y="8"/>
                  </a:lnTo>
                  <a:lnTo>
                    <a:pt x="9" y="4"/>
                  </a:lnTo>
                  <a:lnTo>
                    <a:pt x="6" y="1"/>
                  </a:lnTo>
                  <a:lnTo>
                    <a:pt x="4" y="0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7" name="Freeform 615"/>
            <p:cNvSpPr>
              <a:spLocks/>
            </p:cNvSpPr>
            <p:nvPr/>
          </p:nvSpPr>
          <p:spPr bwMode="auto">
            <a:xfrm>
              <a:off x="2417" y="3578"/>
              <a:ext cx="33" cy="47"/>
            </a:xfrm>
            <a:custGeom>
              <a:avLst/>
              <a:gdLst>
                <a:gd name="T0" fmla="*/ 4 w 33"/>
                <a:gd name="T1" fmla="*/ 0 h 47"/>
                <a:gd name="T2" fmla="*/ 4 w 33"/>
                <a:gd name="T3" fmla="*/ 0 h 47"/>
                <a:gd name="T4" fmla="*/ 1 w 33"/>
                <a:gd name="T5" fmla="*/ 1 h 47"/>
                <a:gd name="T6" fmla="*/ 0 w 33"/>
                <a:gd name="T7" fmla="*/ 3 h 47"/>
                <a:gd name="T8" fmla="*/ 0 w 33"/>
                <a:gd name="T9" fmla="*/ 5 h 47"/>
                <a:gd name="T10" fmla="*/ 0 w 33"/>
                <a:gd name="T11" fmla="*/ 8 h 47"/>
                <a:gd name="T12" fmla="*/ 0 w 33"/>
                <a:gd name="T13" fmla="*/ 8 h 47"/>
                <a:gd name="T14" fmla="*/ 1 w 33"/>
                <a:gd name="T15" fmla="*/ 11 h 47"/>
                <a:gd name="T16" fmla="*/ 4 w 33"/>
                <a:gd name="T17" fmla="*/ 15 h 47"/>
                <a:gd name="T18" fmla="*/ 6 w 33"/>
                <a:gd name="T19" fmla="*/ 19 h 47"/>
                <a:gd name="T20" fmla="*/ 8 w 33"/>
                <a:gd name="T21" fmla="*/ 23 h 47"/>
                <a:gd name="T22" fmla="*/ 8 w 33"/>
                <a:gd name="T23" fmla="*/ 23 h 47"/>
                <a:gd name="T24" fmla="*/ 11 w 33"/>
                <a:gd name="T25" fmla="*/ 26 h 47"/>
                <a:gd name="T26" fmla="*/ 14 w 33"/>
                <a:gd name="T27" fmla="*/ 30 h 47"/>
                <a:gd name="T28" fmla="*/ 17 w 33"/>
                <a:gd name="T29" fmla="*/ 33 h 47"/>
                <a:gd name="T30" fmla="*/ 21 w 33"/>
                <a:gd name="T31" fmla="*/ 37 h 47"/>
                <a:gd name="T32" fmla="*/ 21 w 33"/>
                <a:gd name="T33" fmla="*/ 37 h 47"/>
                <a:gd name="T34" fmla="*/ 24 w 33"/>
                <a:gd name="T35" fmla="*/ 40 h 47"/>
                <a:gd name="T36" fmla="*/ 28 w 33"/>
                <a:gd name="T37" fmla="*/ 42 h 47"/>
                <a:gd name="T38" fmla="*/ 30 w 33"/>
                <a:gd name="T39" fmla="*/ 45 h 47"/>
                <a:gd name="T40" fmla="*/ 32 w 33"/>
                <a:gd name="T41" fmla="*/ 46 h 47"/>
                <a:gd name="T42" fmla="*/ 32 w 33"/>
                <a:gd name="T43" fmla="*/ 46 h 47"/>
                <a:gd name="T44" fmla="*/ 32 w 33"/>
                <a:gd name="T45" fmla="*/ 43 h 47"/>
                <a:gd name="T46" fmla="*/ 31 w 33"/>
                <a:gd name="T47" fmla="*/ 40 h 47"/>
                <a:gd name="T48" fmla="*/ 29 w 33"/>
                <a:gd name="T49" fmla="*/ 37 h 47"/>
                <a:gd name="T50" fmla="*/ 28 w 33"/>
                <a:gd name="T51" fmla="*/ 33 h 47"/>
                <a:gd name="T52" fmla="*/ 27 w 33"/>
                <a:gd name="T53" fmla="*/ 30 h 47"/>
                <a:gd name="T54" fmla="*/ 25 w 33"/>
                <a:gd name="T55" fmla="*/ 26 h 47"/>
                <a:gd name="T56" fmla="*/ 23 w 33"/>
                <a:gd name="T57" fmla="*/ 22 h 47"/>
                <a:gd name="T58" fmla="*/ 20 w 33"/>
                <a:gd name="T59" fmla="*/ 17 h 47"/>
                <a:gd name="T60" fmla="*/ 20 w 33"/>
                <a:gd name="T61" fmla="*/ 17 h 47"/>
                <a:gd name="T62" fmla="*/ 18 w 33"/>
                <a:gd name="T63" fmla="*/ 13 h 47"/>
                <a:gd name="T64" fmla="*/ 15 w 33"/>
                <a:gd name="T65" fmla="*/ 10 h 47"/>
                <a:gd name="T66" fmla="*/ 13 w 33"/>
                <a:gd name="T67" fmla="*/ 7 h 47"/>
                <a:gd name="T68" fmla="*/ 11 w 33"/>
                <a:gd name="T69" fmla="*/ 4 h 47"/>
                <a:gd name="T70" fmla="*/ 9 w 33"/>
                <a:gd name="T71" fmla="*/ 2 h 47"/>
                <a:gd name="T72" fmla="*/ 7 w 33"/>
                <a:gd name="T73" fmla="*/ 1 h 47"/>
                <a:gd name="T74" fmla="*/ 5 w 33"/>
                <a:gd name="T75" fmla="*/ 0 h 47"/>
                <a:gd name="T76" fmla="*/ 4 w 33"/>
                <a:gd name="T77" fmla="*/ 0 h 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"/>
                <a:gd name="T118" fmla="*/ 0 h 47"/>
                <a:gd name="T119" fmla="*/ 33 w 33"/>
                <a:gd name="T120" fmla="*/ 47 h 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" h="47">
                  <a:moveTo>
                    <a:pt x="4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1"/>
                  </a:lnTo>
                  <a:lnTo>
                    <a:pt x="4" y="15"/>
                  </a:lnTo>
                  <a:lnTo>
                    <a:pt x="6" y="19"/>
                  </a:lnTo>
                  <a:lnTo>
                    <a:pt x="8" y="23"/>
                  </a:lnTo>
                  <a:lnTo>
                    <a:pt x="11" y="26"/>
                  </a:lnTo>
                  <a:lnTo>
                    <a:pt x="14" y="30"/>
                  </a:lnTo>
                  <a:lnTo>
                    <a:pt x="17" y="33"/>
                  </a:lnTo>
                  <a:lnTo>
                    <a:pt x="21" y="37"/>
                  </a:lnTo>
                  <a:lnTo>
                    <a:pt x="24" y="40"/>
                  </a:lnTo>
                  <a:lnTo>
                    <a:pt x="28" y="42"/>
                  </a:lnTo>
                  <a:lnTo>
                    <a:pt x="30" y="45"/>
                  </a:lnTo>
                  <a:lnTo>
                    <a:pt x="32" y="46"/>
                  </a:lnTo>
                  <a:lnTo>
                    <a:pt x="32" y="43"/>
                  </a:lnTo>
                  <a:lnTo>
                    <a:pt x="31" y="40"/>
                  </a:lnTo>
                  <a:lnTo>
                    <a:pt x="29" y="37"/>
                  </a:lnTo>
                  <a:lnTo>
                    <a:pt x="28" y="33"/>
                  </a:lnTo>
                  <a:lnTo>
                    <a:pt x="27" y="30"/>
                  </a:lnTo>
                  <a:lnTo>
                    <a:pt x="25" y="26"/>
                  </a:lnTo>
                  <a:lnTo>
                    <a:pt x="23" y="22"/>
                  </a:lnTo>
                  <a:lnTo>
                    <a:pt x="20" y="17"/>
                  </a:lnTo>
                  <a:lnTo>
                    <a:pt x="18" y="13"/>
                  </a:lnTo>
                  <a:lnTo>
                    <a:pt x="15" y="10"/>
                  </a:lnTo>
                  <a:lnTo>
                    <a:pt x="13" y="7"/>
                  </a:lnTo>
                  <a:lnTo>
                    <a:pt x="11" y="4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8" name="Freeform 616"/>
            <p:cNvSpPr>
              <a:spLocks/>
            </p:cNvSpPr>
            <p:nvPr/>
          </p:nvSpPr>
          <p:spPr bwMode="auto">
            <a:xfrm>
              <a:off x="2480" y="3627"/>
              <a:ext cx="41" cy="41"/>
            </a:xfrm>
            <a:custGeom>
              <a:avLst/>
              <a:gdLst>
                <a:gd name="T0" fmla="*/ 38 w 41"/>
                <a:gd name="T1" fmla="*/ 39 h 41"/>
                <a:gd name="T2" fmla="*/ 38 w 41"/>
                <a:gd name="T3" fmla="*/ 39 h 41"/>
                <a:gd name="T4" fmla="*/ 40 w 41"/>
                <a:gd name="T5" fmla="*/ 38 h 41"/>
                <a:gd name="T6" fmla="*/ 40 w 41"/>
                <a:gd name="T7" fmla="*/ 36 h 41"/>
                <a:gd name="T8" fmla="*/ 39 w 41"/>
                <a:gd name="T9" fmla="*/ 35 h 41"/>
                <a:gd name="T10" fmla="*/ 38 w 41"/>
                <a:gd name="T11" fmla="*/ 32 h 41"/>
                <a:gd name="T12" fmla="*/ 37 w 41"/>
                <a:gd name="T13" fmla="*/ 30 h 41"/>
                <a:gd name="T14" fmla="*/ 34 w 41"/>
                <a:gd name="T15" fmla="*/ 27 h 41"/>
                <a:gd name="T16" fmla="*/ 32 w 41"/>
                <a:gd name="T17" fmla="*/ 24 h 41"/>
                <a:gd name="T18" fmla="*/ 28 w 41"/>
                <a:gd name="T19" fmla="*/ 20 h 41"/>
                <a:gd name="T20" fmla="*/ 28 w 41"/>
                <a:gd name="T21" fmla="*/ 20 h 41"/>
                <a:gd name="T22" fmla="*/ 24 w 41"/>
                <a:gd name="T23" fmla="*/ 17 h 41"/>
                <a:gd name="T24" fmla="*/ 20 w 41"/>
                <a:gd name="T25" fmla="*/ 13 h 41"/>
                <a:gd name="T26" fmla="*/ 17 w 41"/>
                <a:gd name="T27" fmla="*/ 11 h 41"/>
                <a:gd name="T28" fmla="*/ 13 w 41"/>
                <a:gd name="T29" fmla="*/ 8 h 41"/>
                <a:gd name="T30" fmla="*/ 10 w 41"/>
                <a:gd name="T31" fmla="*/ 5 h 41"/>
                <a:gd name="T32" fmla="*/ 6 w 41"/>
                <a:gd name="T33" fmla="*/ 4 h 41"/>
                <a:gd name="T34" fmla="*/ 3 w 41"/>
                <a:gd name="T35" fmla="*/ 2 h 41"/>
                <a:gd name="T36" fmla="*/ 0 w 41"/>
                <a:gd name="T37" fmla="*/ 0 h 41"/>
                <a:gd name="T38" fmla="*/ 0 w 41"/>
                <a:gd name="T39" fmla="*/ 0 h 41"/>
                <a:gd name="T40" fmla="*/ 0 w 41"/>
                <a:gd name="T41" fmla="*/ 3 h 41"/>
                <a:gd name="T42" fmla="*/ 1 w 41"/>
                <a:gd name="T43" fmla="*/ 6 h 41"/>
                <a:gd name="T44" fmla="*/ 3 w 41"/>
                <a:gd name="T45" fmla="*/ 9 h 41"/>
                <a:gd name="T46" fmla="*/ 5 w 41"/>
                <a:gd name="T47" fmla="*/ 13 h 41"/>
                <a:gd name="T48" fmla="*/ 5 w 41"/>
                <a:gd name="T49" fmla="*/ 13 h 41"/>
                <a:gd name="T50" fmla="*/ 8 w 41"/>
                <a:gd name="T51" fmla="*/ 17 h 41"/>
                <a:gd name="T52" fmla="*/ 11 w 41"/>
                <a:gd name="T53" fmla="*/ 20 h 41"/>
                <a:gd name="T54" fmla="*/ 13 w 41"/>
                <a:gd name="T55" fmla="*/ 24 h 41"/>
                <a:gd name="T56" fmla="*/ 17 w 41"/>
                <a:gd name="T57" fmla="*/ 27 h 41"/>
                <a:gd name="T58" fmla="*/ 17 w 41"/>
                <a:gd name="T59" fmla="*/ 27 h 41"/>
                <a:gd name="T60" fmla="*/ 20 w 41"/>
                <a:gd name="T61" fmla="*/ 30 h 41"/>
                <a:gd name="T62" fmla="*/ 23 w 41"/>
                <a:gd name="T63" fmla="*/ 33 h 41"/>
                <a:gd name="T64" fmla="*/ 26 w 41"/>
                <a:gd name="T65" fmla="*/ 36 h 41"/>
                <a:gd name="T66" fmla="*/ 30 w 41"/>
                <a:gd name="T67" fmla="*/ 38 h 41"/>
                <a:gd name="T68" fmla="*/ 30 w 41"/>
                <a:gd name="T69" fmla="*/ 38 h 41"/>
                <a:gd name="T70" fmla="*/ 32 w 41"/>
                <a:gd name="T71" fmla="*/ 39 h 41"/>
                <a:gd name="T72" fmla="*/ 34 w 41"/>
                <a:gd name="T73" fmla="*/ 40 h 41"/>
                <a:gd name="T74" fmla="*/ 37 w 41"/>
                <a:gd name="T75" fmla="*/ 40 h 41"/>
                <a:gd name="T76" fmla="*/ 38 w 41"/>
                <a:gd name="T77" fmla="*/ 39 h 41"/>
                <a:gd name="T78" fmla="*/ 38 w 41"/>
                <a:gd name="T79" fmla="*/ 39 h 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1"/>
                <a:gd name="T121" fmla="*/ 0 h 41"/>
                <a:gd name="T122" fmla="*/ 41 w 41"/>
                <a:gd name="T123" fmla="*/ 41 h 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1" h="41">
                  <a:moveTo>
                    <a:pt x="38" y="39"/>
                  </a:moveTo>
                  <a:lnTo>
                    <a:pt x="38" y="39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39" y="35"/>
                  </a:lnTo>
                  <a:lnTo>
                    <a:pt x="38" y="32"/>
                  </a:lnTo>
                  <a:lnTo>
                    <a:pt x="37" y="30"/>
                  </a:lnTo>
                  <a:lnTo>
                    <a:pt x="34" y="27"/>
                  </a:lnTo>
                  <a:lnTo>
                    <a:pt x="32" y="24"/>
                  </a:lnTo>
                  <a:lnTo>
                    <a:pt x="28" y="20"/>
                  </a:lnTo>
                  <a:lnTo>
                    <a:pt x="24" y="17"/>
                  </a:lnTo>
                  <a:lnTo>
                    <a:pt x="20" y="13"/>
                  </a:lnTo>
                  <a:lnTo>
                    <a:pt x="17" y="11"/>
                  </a:lnTo>
                  <a:lnTo>
                    <a:pt x="13" y="8"/>
                  </a:lnTo>
                  <a:lnTo>
                    <a:pt x="10" y="5"/>
                  </a:lnTo>
                  <a:lnTo>
                    <a:pt x="6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5" y="13"/>
                  </a:lnTo>
                  <a:lnTo>
                    <a:pt x="8" y="17"/>
                  </a:lnTo>
                  <a:lnTo>
                    <a:pt x="11" y="20"/>
                  </a:lnTo>
                  <a:lnTo>
                    <a:pt x="13" y="24"/>
                  </a:lnTo>
                  <a:lnTo>
                    <a:pt x="17" y="27"/>
                  </a:lnTo>
                  <a:lnTo>
                    <a:pt x="20" y="30"/>
                  </a:lnTo>
                  <a:lnTo>
                    <a:pt x="23" y="33"/>
                  </a:lnTo>
                  <a:lnTo>
                    <a:pt x="26" y="36"/>
                  </a:lnTo>
                  <a:lnTo>
                    <a:pt x="30" y="38"/>
                  </a:lnTo>
                  <a:lnTo>
                    <a:pt x="32" y="39"/>
                  </a:lnTo>
                  <a:lnTo>
                    <a:pt x="34" y="40"/>
                  </a:lnTo>
                  <a:lnTo>
                    <a:pt x="37" y="40"/>
                  </a:lnTo>
                  <a:lnTo>
                    <a:pt x="38" y="39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9" name="Freeform 617"/>
            <p:cNvSpPr>
              <a:spLocks/>
            </p:cNvSpPr>
            <p:nvPr/>
          </p:nvSpPr>
          <p:spPr bwMode="auto">
            <a:xfrm>
              <a:off x="2465" y="3639"/>
              <a:ext cx="39" cy="50"/>
            </a:xfrm>
            <a:custGeom>
              <a:avLst/>
              <a:gdLst>
                <a:gd name="T0" fmla="*/ 0 w 39"/>
                <a:gd name="T1" fmla="*/ 0 h 50"/>
                <a:gd name="T2" fmla="*/ 0 w 39"/>
                <a:gd name="T3" fmla="*/ 0 h 50"/>
                <a:gd name="T4" fmla="*/ 1 w 39"/>
                <a:gd name="T5" fmla="*/ 4 h 50"/>
                <a:gd name="T6" fmla="*/ 2 w 39"/>
                <a:gd name="T7" fmla="*/ 8 h 50"/>
                <a:gd name="T8" fmla="*/ 3 w 39"/>
                <a:gd name="T9" fmla="*/ 12 h 50"/>
                <a:gd name="T10" fmla="*/ 5 w 39"/>
                <a:gd name="T11" fmla="*/ 16 h 50"/>
                <a:gd name="T12" fmla="*/ 7 w 39"/>
                <a:gd name="T13" fmla="*/ 21 h 50"/>
                <a:gd name="T14" fmla="*/ 10 w 39"/>
                <a:gd name="T15" fmla="*/ 25 h 50"/>
                <a:gd name="T16" fmla="*/ 12 w 39"/>
                <a:gd name="T17" fmla="*/ 30 h 50"/>
                <a:gd name="T18" fmla="*/ 15 w 39"/>
                <a:gd name="T19" fmla="*/ 34 h 50"/>
                <a:gd name="T20" fmla="*/ 15 w 39"/>
                <a:gd name="T21" fmla="*/ 34 h 50"/>
                <a:gd name="T22" fmla="*/ 18 w 39"/>
                <a:gd name="T23" fmla="*/ 38 h 50"/>
                <a:gd name="T24" fmla="*/ 21 w 39"/>
                <a:gd name="T25" fmla="*/ 41 h 50"/>
                <a:gd name="T26" fmla="*/ 23 w 39"/>
                <a:gd name="T27" fmla="*/ 44 h 50"/>
                <a:gd name="T28" fmla="*/ 26 w 39"/>
                <a:gd name="T29" fmla="*/ 46 h 50"/>
                <a:gd name="T30" fmla="*/ 28 w 39"/>
                <a:gd name="T31" fmla="*/ 48 h 50"/>
                <a:gd name="T32" fmla="*/ 30 w 39"/>
                <a:gd name="T33" fmla="*/ 49 h 50"/>
                <a:gd name="T34" fmla="*/ 33 w 39"/>
                <a:gd name="T35" fmla="*/ 49 h 50"/>
                <a:gd name="T36" fmla="*/ 35 w 39"/>
                <a:gd name="T37" fmla="*/ 49 h 50"/>
                <a:gd name="T38" fmla="*/ 35 w 39"/>
                <a:gd name="T39" fmla="*/ 49 h 50"/>
                <a:gd name="T40" fmla="*/ 37 w 39"/>
                <a:gd name="T41" fmla="*/ 47 h 50"/>
                <a:gd name="T42" fmla="*/ 38 w 39"/>
                <a:gd name="T43" fmla="*/ 45 h 50"/>
                <a:gd name="T44" fmla="*/ 38 w 39"/>
                <a:gd name="T45" fmla="*/ 42 h 50"/>
                <a:gd name="T46" fmla="*/ 37 w 39"/>
                <a:gd name="T47" fmla="*/ 38 h 50"/>
                <a:gd name="T48" fmla="*/ 37 w 39"/>
                <a:gd name="T49" fmla="*/ 38 h 50"/>
                <a:gd name="T50" fmla="*/ 36 w 39"/>
                <a:gd name="T51" fmla="*/ 36 h 50"/>
                <a:gd name="T52" fmla="*/ 34 w 39"/>
                <a:gd name="T53" fmla="*/ 34 h 50"/>
                <a:gd name="T54" fmla="*/ 33 w 39"/>
                <a:gd name="T55" fmla="*/ 32 h 50"/>
                <a:gd name="T56" fmla="*/ 32 w 39"/>
                <a:gd name="T57" fmla="*/ 30 h 50"/>
                <a:gd name="T58" fmla="*/ 30 w 39"/>
                <a:gd name="T59" fmla="*/ 28 h 50"/>
                <a:gd name="T60" fmla="*/ 28 w 39"/>
                <a:gd name="T61" fmla="*/ 26 h 50"/>
                <a:gd name="T62" fmla="*/ 26 w 39"/>
                <a:gd name="T63" fmla="*/ 23 h 50"/>
                <a:gd name="T64" fmla="*/ 25 w 39"/>
                <a:gd name="T65" fmla="*/ 21 h 50"/>
                <a:gd name="T66" fmla="*/ 25 w 39"/>
                <a:gd name="T67" fmla="*/ 21 h 50"/>
                <a:gd name="T68" fmla="*/ 21 w 39"/>
                <a:gd name="T69" fmla="*/ 17 h 50"/>
                <a:gd name="T70" fmla="*/ 17 w 39"/>
                <a:gd name="T71" fmla="*/ 14 h 50"/>
                <a:gd name="T72" fmla="*/ 13 w 39"/>
                <a:gd name="T73" fmla="*/ 10 h 50"/>
                <a:gd name="T74" fmla="*/ 9 w 39"/>
                <a:gd name="T75" fmla="*/ 7 h 50"/>
                <a:gd name="T76" fmla="*/ 9 w 39"/>
                <a:gd name="T77" fmla="*/ 7 h 50"/>
                <a:gd name="T78" fmla="*/ 5 w 39"/>
                <a:gd name="T79" fmla="*/ 4 h 50"/>
                <a:gd name="T80" fmla="*/ 3 w 39"/>
                <a:gd name="T81" fmla="*/ 1 h 50"/>
                <a:gd name="T82" fmla="*/ 1 w 39"/>
                <a:gd name="T83" fmla="*/ 0 h 50"/>
                <a:gd name="T84" fmla="*/ 0 w 39"/>
                <a:gd name="T85" fmla="*/ 0 h 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50"/>
                <a:gd name="T131" fmla="*/ 39 w 39"/>
                <a:gd name="T132" fmla="*/ 50 h 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50">
                  <a:moveTo>
                    <a:pt x="0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2" y="8"/>
                  </a:lnTo>
                  <a:lnTo>
                    <a:pt x="3" y="12"/>
                  </a:lnTo>
                  <a:lnTo>
                    <a:pt x="5" y="16"/>
                  </a:lnTo>
                  <a:lnTo>
                    <a:pt x="7" y="21"/>
                  </a:lnTo>
                  <a:lnTo>
                    <a:pt x="10" y="25"/>
                  </a:lnTo>
                  <a:lnTo>
                    <a:pt x="12" y="30"/>
                  </a:lnTo>
                  <a:lnTo>
                    <a:pt x="15" y="34"/>
                  </a:lnTo>
                  <a:lnTo>
                    <a:pt x="18" y="38"/>
                  </a:lnTo>
                  <a:lnTo>
                    <a:pt x="21" y="41"/>
                  </a:lnTo>
                  <a:lnTo>
                    <a:pt x="23" y="44"/>
                  </a:lnTo>
                  <a:lnTo>
                    <a:pt x="26" y="46"/>
                  </a:lnTo>
                  <a:lnTo>
                    <a:pt x="28" y="48"/>
                  </a:lnTo>
                  <a:lnTo>
                    <a:pt x="30" y="49"/>
                  </a:lnTo>
                  <a:lnTo>
                    <a:pt x="33" y="49"/>
                  </a:lnTo>
                  <a:lnTo>
                    <a:pt x="35" y="49"/>
                  </a:lnTo>
                  <a:lnTo>
                    <a:pt x="37" y="47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37" y="38"/>
                  </a:lnTo>
                  <a:lnTo>
                    <a:pt x="36" y="36"/>
                  </a:lnTo>
                  <a:lnTo>
                    <a:pt x="34" y="34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30" y="28"/>
                  </a:lnTo>
                  <a:lnTo>
                    <a:pt x="28" y="26"/>
                  </a:lnTo>
                  <a:lnTo>
                    <a:pt x="26" y="23"/>
                  </a:lnTo>
                  <a:lnTo>
                    <a:pt x="25" y="21"/>
                  </a:lnTo>
                  <a:lnTo>
                    <a:pt x="21" y="17"/>
                  </a:lnTo>
                  <a:lnTo>
                    <a:pt x="17" y="14"/>
                  </a:lnTo>
                  <a:lnTo>
                    <a:pt x="13" y="10"/>
                  </a:lnTo>
                  <a:lnTo>
                    <a:pt x="9" y="7"/>
                  </a:lnTo>
                  <a:lnTo>
                    <a:pt x="5" y="4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9" name="Group 618"/>
          <p:cNvGrpSpPr>
            <a:grpSpLocks/>
          </p:cNvGrpSpPr>
          <p:nvPr/>
        </p:nvGrpSpPr>
        <p:grpSpPr bwMode="auto">
          <a:xfrm>
            <a:off x="2278063" y="5022850"/>
            <a:ext cx="876300" cy="709613"/>
            <a:chOff x="1435" y="3164"/>
            <a:chExt cx="552" cy="447"/>
          </a:xfrm>
        </p:grpSpPr>
        <p:sp>
          <p:nvSpPr>
            <p:cNvPr id="7207" name="Freeform 619"/>
            <p:cNvSpPr>
              <a:spLocks/>
            </p:cNvSpPr>
            <p:nvPr/>
          </p:nvSpPr>
          <p:spPr bwMode="auto">
            <a:xfrm>
              <a:off x="1765" y="3283"/>
              <a:ext cx="24" cy="74"/>
            </a:xfrm>
            <a:custGeom>
              <a:avLst/>
              <a:gdLst>
                <a:gd name="T0" fmla="*/ 16 w 24"/>
                <a:gd name="T1" fmla="*/ 0 h 74"/>
                <a:gd name="T2" fmla="*/ 23 w 24"/>
                <a:gd name="T3" fmla="*/ 62 h 74"/>
                <a:gd name="T4" fmla="*/ 0 w 24"/>
                <a:gd name="T5" fmla="*/ 73 h 74"/>
                <a:gd name="T6" fmla="*/ 16 w 24"/>
                <a:gd name="T7" fmla="*/ 2 h 74"/>
                <a:gd name="T8" fmla="*/ 16 w 24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74"/>
                <a:gd name="T17" fmla="*/ 24 w 24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74">
                  <a:moveTo>
                    <a:pt x="16" y="0"/>
                  </a:moveTo>
                  <a:lnTo>
                    <a:pt x="23" y="62"/>
                  </a:lnTo>
                  <a:lnTo>
                    <a:pt x="0" y="73"/>
                  </a:lnTo>
                  <a:lnTo>
                    <a:pt x="16" y="2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Freeform 620"/>
            <p:cNvSpPr>
              <a:spLocks/>
            </p:cNvSpPr>
            <p:nvPr/>
          </p:nvSpPr>
          <p:spPr bwMode="auto">
            <a:xfrm>
              <a:off x="1765" y="3283"/>
              <a:ext cx="24" cy="74"/>
            </a:xfrm>
            <a:custGeom>
              <a:avLst/>
              <a:gdLst>
                <a:gd name="T0" fmla="*/ 16 w 24"/>
                <a:gd name="T1" fmla="*/ 0 h 74"/>
                <a:gd name="T2" fmla="*/ 23 w 24"/>
                <a:gd name="T3" fmla="*/ 62 h 74"/>
                <a:gd name="T4" fmla="*/ 0 w 24"/>
                <a:gd name="T5" fmla="*/ 73 h 74"/>
                <a:gd name="T6" fmla="*/ 16 w 24"/>
                <a:gd name="T7" fmla="*/ 2 h 74"/>
                <a:gd name="T8" fmla="*/ 16 w 24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74"/>
                <a:gd name="T17" fmla="*/ 24 w 24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74">
                  <a:moveTo>
                    <a:pt x="16" y="0"/>
                  </a:moveTo>
                  <a:lnTo>
                    <a:pt x="23" y="62"/>
                  </a:lnTo>
                  <a:lnTo>
                    <a:pt x="0" y="73"/>
                  </a:lnTo>
                  <a:lnTo>
                    <a:pt x="16" y="2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Freeform 621"/>
            <p:cNvSpPr>
              <a:spLocks/>
            </p:cNvSpPr>
            <p:nvPr/>
          </p:nvSpPr>
          <p:spPr bwMode="auto">
            <a:xfrm>
              <a:off x="1471" y="3185"/>
              <a:ext cx="516" cy="415"/>
            </a:xfrm>
            <a:custGeom>
              <a:avLst/>
              <a:gdLst>
                <a:gd name="T0" fmla="*/ 3 w 516"/>
                <a:gd name="T1" fmla="*/ 347 h 415"/>
                <a:gd name="T2" fmla="*/ 11 w 516"/>
                <a:gd name="T3" fmla="*/ 327 h 415"/>
                <a:gd name="T4" fmla="*/ 75 w 516"/>
                <a:gd name="T5" fmla="*/ 266 h 415"/>
                <a:gd name="T6" fmla="*/ 90 w 516"/>
                <a:gd name="T7" fmla="*/ 258 h 415"/>
                <a:gd name="T8" fmla="*/ 99 w 516"/>
                <a:gd name="T9" fmla="*/ 113 h 415"/>
                <a:gd name="T10" fmla="*/ 110 w 516"/>
                <a:gd name="T11" fmla="*/ 148 h 415"/>
                <a:gd name="T12" fmla="*/ 110 w 516"/>
                <a:gd name="T13" fmla="*/ 174 h 415"/>
                <a:gd name="T14" fmla="*/ 186 w 516"/>
                <a:gd name="T15" fmla="*/ 140 h 415"/>
                <a:gd name="T16" fmla="*/ 186 w 516"/>
                <a:gd name="T17" fmla="*/ 92 h 415"/>
                <a:gd name="T18" fmla="*/ 214 w 516"/>
                <a:gd name="T19" fmla="*/ 0 h 415"/>
                <a:gd name="T20" fmla="*/ 248 w 516"/>
                <a:gd name="T21" fmla="*/ 84 h 415"/>
                <a:gd name="T22" fmla="*/ 255 w 516"/>
                <a:gd name="T23" fmla="*/ 100 h 415"/>
                <a:gd name="T24" fmla="*/ 258 w 516"/>
                <a:gd name="T25" fmla="*/ 110 h 415"/>
                <a:gd name="T26" fmla="*/ 260 w 516"/>
                <a:gd name="T27" fmla="*/ 113 h 415"/>
                <a:gd name="T28" fmla="*/ 260 w 516"/>
                <a:gd name="T29" fmla="*/ 150 h 415"/>
                <a:gd name="T30" fmla="*/ 267 w 516"/>
                <a:gd name="T31" fmla="*/ 171 h 415"/>
                <a:gd name="T32" fmla="*/ 291 w 516"/>
                <a:gd name="T33" fmla="*/ 179 h 415"/>
                <a:gd name="T34" fmla="*/ 297 w 516"/>
                <a:gd name="T35" fmla="*/ 160 h 415"/>
                <a:gd name="T36" fmla="*/ 317 w 516"/>
                <a:gd name="T37" fmla="*/ 157 h 415"/>
                <a:gd name="T38" fmla="*/ 326 w 516"/>
                <a:gd name="T39" fmla="*/ 163 h 415"/>
                <a:gd name="T40" fmla="*/ 326 w 516"/>
                <a:gd name="T41" fmla="*/ 184 h 415"/>
                <a:gd name="T42" fmla="*/ 326 w 516"/>
                <a:gd name="T43" fmla="*/ 388 h 415"/>
                <a:gd name="T44" fmla="*/ 480 w 516"/>
                <a:gd name="T45" fmla="*/ 390 h 415"/>
                <a:gd name="T46" fmla="*/ 481 w 516"/>
                <a:gd name="T47" fmla="*/ 335 h 415"/>
                <a:gd name="T48" fmla="*/ 480 w 516"/>
                <a:gd name="T49" fmla="*/ 332 h 415"/>
                <a:gd name="T50" fmla="*/ 496 w 516"/>
                <a:gd name="T51" fmla="*/ 274 h 415"/>
                <a:gd name="T52" fmla="*/ 515 w 516"/>
                <a:gd name="T53" fmla="*/ 332 h 415"/>
                <a:gd name="T54" fmla="*/ 515 w 516"/>
                <a:gd name="T55" fmla="*/ 414 h 415"/>
                <a:gd name="T56" fmla="*/ 0 w 516"/>
                <a:gd name="T57" fmla="*/ 414 h 415"/>
                <a:gd name="T58" fmla="*/ 3 w 516"/>
                <a:gd name="T59" fmla="*/ 347 h 4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6"/>
                <a:gd name="T91" fmla="*/ 0 h 415"/>
                <a:gd name="T92" fmla="*/ 516 w 516"/>
                <a:gd name="T93" fmla="*/ 415 h 41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6" h="415">
                  <a:moveTo>
                    <a:pt x="3" y="347"/>
                  </a:moveTo>
                  <a:lnTo>
                    <a:pt x="11" y="327"/>
                  </a:lnTo>
                  <a:lnTo>
                    <a:pt x="75" y="266"/>
                  </a:lnTo>
                  <a:lnTo>
                    <a:pt x="90" y="258"/>
                  </a:lnTo>
                  <a:lnTo>
                    <a:pt x="99" y="113"/>
                  </a:lnTo>
                  <a:lnTo>
                    <a:pt x="110" y="148"/>
                  </a:lnTo>
                  <a:lnTo>
                    <a:pt x="110" y="174"/>
                  </a:lnTo>
                  <a:lnTo>
                    <a:pt x="186" y="140"/>
                  </a:lnTo>
                  <a:lnTo>
                    <a:pt x="186" y="92"/>
                  </a:lnTo>
                  <a:lnTo>
                    <a:pt x="214" y="0"/>
                  </a:lnTo>
                  <a:lnTo>
                    <a:pt x="248" y="84"/>
                  </a:lnTo>
                  <a:lnTo>
                    <a:pt x="255" y="100"/>
                  </a:lnTo>
                  <a:lnTo>
                    <a:pt x="258" y="110"/>
                  </a:lnTo>
                  <a:lnTo>
                    <a:pt x="260" y="113"/>
                  </a:lnTo>
                  <a:lnTo>
                    <a:pt x="260" y="150"/>
                  </a:lnTo>
                  <a:lnTo>
                    <a:pt x="267" y="171"/>
                  </a:lnTo>
                  <a:lnTo>
                    <a:pt x="291" y="179"/>
                  </a:lnTo>
                  <a:lnTo>
                    <a:pt x="297" y="160"/>
                  </a:lnTo>
                  <a:lnTo>
                    <a:pt x="317" y="157"/>
                  </a:lnTo>
                  <a:lnTo>
                    <a:pt x="326" y="163"/>
                  </a:lnTo>
                  <a:lnTo>
                    <a:pt x="326" y="184"/>
                  </a:lnTo>
                  <a:lnTo>
                    <a:pt x="326" y="388"/>
                  </a:lnTo>
                  <a:lnTo>
                    <a:pt x="480" y="390"/>
                  </a:lnTo>
                  <a:lnTo>
                    <a:pt x="481" y="335"/>
                  </a:lnTo>
                  <a:lnTo>
                    <a:pt x="480" y="332"/>
                  </a:lnTo>
                  <a:lnTo>
                    <a:pt x="496" y="274"/>
                  </a:lnTo>
                  <a:lnTo>
                    <a:pt x="515" y="332"/>
                  </a:lnTo>
                  <a:lnTo>
                    <a:pt x="515" y="414"/>
                  </a:lnTo>
                  <a:lnTo>
                    <a:pt x="0" y="414"/>
                  </a:lnTo>
                  <a:lnTo>
                    <a:pt x="3" y="347"/>
                  </a:lnTo>
                </a:path>
              </a:pathLst>
            </a:custGeom>
            <a:solidFill>
              <a:srgbClr val="C96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Freeform 622"/>
            <p:cNvSpPr>
              <a:spLocks/>
            </p:cNvSpPr>
            <p:nvPr/>
          </p:nvSpPr>
          <p:spPr bwMode="auto">
            <a:xfrm>
              <a:off x="1471" y="3185"/>
              <a:ext cx="516" cy="415"/>
            </a:xfrm>
            <a:custGeom>
              <a:avLst/>
              <a:gdLst>
                <a:gd name="T0" fmla="*/ 3 w 516"/>
                <a:gd name="T1" fmla="*/ 347 h 415"/>
                <a:gd name="T2" fmla="*/ 11 w 516"/>
                <a:gd name="T3" fmla="*/ 327 h 415"/>
                <a:gd name="T4" fmla="*/ 75 w 516"/>
                <a:gd name="T5" fmla="*/ 266 h 415"/>
                <a:gd name="T6" fmla="*/ 90 w 516"/>
                <a:gd name="T7" fmla="*/ 258 h 415"/>
                <a:gd name="T8" fmla="*/ 99 w 516"/>
                <a:gd name="T9" fmla="*/ 113 h 415"/>
                <a:gd name="T10" fmla="*/ 110 w 516"/>
                <a:gd name="T11" fmla="*/ 148 h 415"/>
                <a:gd name="T12" fmla="*/ 110 w 516"/>
                <a:gd name="T13" fmla="*/ 174 h 415"/>
                <a:gd name="T14" fmla="*/ 186 w 516"/>
                <a:gd name="T15" fmla="*/ 140 h 415"/>
                <a:gd name="T16" fmla="*/ 186 w 516"/>
                <a:gd name="T17" fmla="*/ 92 h 415"/>
                <a:gd name="T18" fmla="*/ 214 w 516"/>
                <a:gd name="T19" fmla="*/ 0 h 415"/>
                <a:gd name="T20" fmla="*/ 248 w 516"/>
                <a:gd name="T21" fmla="*/ 84 h 415"/>
                <a:gd name="T22" fmla="*/ 255 w 516"/>
                <a:gd name="T23" fmla="*/ 100 h 415"/>
                <a:gd name="T24" fmla="*/ 258 w 516"/>
                <a:gd name="T25" fmla="*/ 110 h 415"/>
                <a:gd name="T26" fmla="*/ 260 w 516"/>
                <a:gd name="T27" fmla="*/ 113 h 415"/>
                <a:gd name="T28" fmla="*/ 260 w 516"/>
                <a:gd name="T29" fmla="*/ 150 h 415"/>
                <a:gd name="T30" fmla="*/ 267 w 516"/>
                <a:gd name="T31" fmla="*/ 171 h 415"/>
                <a:gd name="T32" fmla="*/ 291 w 516"/>
                <a:gd name="T33" fmla="*/ 179 h 415"/>
                <a:gd name="T34" fmla="*/ 297 w 516"/>
                <a:gd name="T35" fmla="*/ 160 h 415"/>
                <a:gd name="T36" fmla="*/ 317 w 516"/>
                <a:gd name="T37" fmla="*/ 157 h 415"/>
                <a:gd name="T38" fmla="*/ 326 w 516"/>
                <a:gd name="T39" fmla="*/ 163 h 415"/>
                <a:gd name="T40" fmla="*/ 326 w 516"/>
                <a:gd name="T41" fmla="*/ 184 h 415"/>
                <a:gd name="T42" fmla="*/ 326 w 516"/>
                <a:gd name="T43" fmla="*/ 388 h 415"/>
                <a:gd name="T44" fmla="*/ 480 w 516"/>
                <a:gd name="T45" fmla="*/ 390 h 415"/>
                <a:gd name="T46" fmla="*/ 481 w 516"/>
                <a:gd name="T47" fmla="*/ 335 h 415"/>
                <a:gd name="T48" fmla="*/ 480 w 516"/>
                <a:gd name="T49" fmla="*/ 332 h 415"/>
                <a:gd name="T50" fmla="*/ 496 w 516"/>
                <a:gd name="T51" fmla="*/ 274 h 415"/>
                <a:gd name="T52" fmla="*/ 515 w 516"/>
                <a:gd name="T53" fmla="*/ 332 h 415"/>
                <a:gd name="T54" fmla="*/ 515 w 516"/>
                <a:gd name="T55" fmla="*/ 414 h 415"/>
                <a:gd name="T56" fmla="*/ 0 w 516"/>
                <a:gd name="T57" fmla="*/ 414 h 415"/>
                <a:gd name="T58" fmla="*/ 3 w 516"/>
                <a:gd name="T59" fmla="*/ 347 h 4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6"/>
                <a:gd name="T91" fmla="*/ 0 h 415"/>
                <a:gd name="T92" fmla="*/ 516 w 516"/>
                <a:gd name="T93" fmla="*/ 415 h 41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6" h="415">
                  <a:moveTo>
                    <a:pt x="3" y="347"/>
                  </a:moveTo>
                  <a:lnTo>
                    <a:pt x="11" y="327"/>
                  </a:lnTo>
                  <a:lnTo>
                    <a:pt x="75" y="266"/>
                  </a:lnTo>
                  <a:lnTo>
                    <a:pt x="90" y="258"/>
                  </a:lnTo>
                  <a:lnTo>
                    <a:pt x="99" y="113"/>
                  </a:lnTo>
                  <a:lnTo>
                    <a:pt x="110" y="148"/>
                  </a:lnTo>
                  <a:lnTo>
                    <a:pt x="110" y="174"/>
                  </a:lnTo>
                  <a:lnTo>
                    <a:pt x="186" y="140"/>
                  </a:lnTo>
                  <a:lnTo>
                    <a:pt x="186" y="92"/>
                  </a:lnTo>
                  <a:lnTo>
                    <a:pt x="214" y="0"/>
                  </a:lnTo>
                  <a:lnTo>
                    <a:pt x="248" y="84"/>
                  </a:lnTo>
                  <a:lnTo>
                    <a:pt x="255" y="100"/>
                  </a:lnTo>
                  <a:lnTo>
                    <a:pt x="258" y="110"/>
                  </a:lnTo>
                  <a:lnTo>
                    <a:pt x="260" y="113"/>
                  </a:lnTo>
                  <a:lnTo>
                    <a:pt x="260" y="150"/>
                  </a:lnTo>
                  <a:lnTo>
                    <a:pt x="267" y="171"/>
                  </a:lnTo>
                  <a:lnTo>
                    <a:pt x="291" y="179"/>
                  </a:lnTo>
                  <a:lnTo>
                    <a:pt x="297" y="160"/>
                  </a:lnTo>
                  <a:lnTo>
                    <a:pt x="317" y="157"/>
                  </a:lnTo>
                  <a:lnTo>
                    <a:pt x="326" y="163"/>
                  </a:lnTo>
                  <a:lnTo>
                    <a:pt x="326" y="184"/>
                  </a:lnTo>
                  <a:lnTo>
                    <a:pt x="326" y="388"/>
                  </a:lnTo>
                  <a:lnTo>
                    <a:pt x="480" y="390"/>
                  </a:lnTo>
                  <a:lnTo>
                    <a:pt x="481" y="335"/>
                  </a:lnTo>
                  <a:lnTo>
                    <a:pt x="480" y="332"/>
                  </a:lnTo>
                  <a:lnTo>
                    <a:pt x="496" y="274"/>
                  </a:lnTo>
                  <a:lnTo>
                    <a:pt x="515" y="332"/>
                  </a:lnTo>
                  <a:lnTo>
                    <a:pt x="515" y="414"/>
                  </a:lnTo>
                  <a:lnTo>
                    <a:pt x="0" y="414"/>
                  </a:lnTo>
                  <a:lnTo>
                    <a:pt x="3" y="34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Freeform 623"/>
            <p:cNvSpPr>
              <a:spLocks/>
            </p:cNvSpPr>
            <p:nvPr/>
          </p:nvSpPr>
          <p:spPr bwMode="auto">
            <a:xfrm>
              <a:off x="1435" y="3177"/>
              <a:ext cx="299" cy="423"/>
            </a:xfrm>
            <a:custGeom>
              <a:avLst/>
              <a:gdLst>
                <a:gd name="T0" fmla="*/ 2 w 299"/>
                <a:gd name="T1" fmla="*/ 415 h 423"/>
                <a:gd name="T2" fmla="*/ 17 w 299"/>
                <a:gd name="T3" fmla="*/ 415 h 423"/>
                <a:gd name="T4" fmla="*/ 19 w 299"/>
                <a:gd name="T5" fmla="*/ 404 h 423"/>
                <a:gd name="T6" fmla="*/ 22 w 299"/>
                <a:gd name="T7" fmla="*/ 385 h 423"/>
                <a:gd name="T8" fmla="*/ 36 w 299"/>
                <a:gd name="T9" fmla="*/ 354 h 423"/>
                <a:gd name="T10" fmla="*/ 40 w 299"/>
                <a:gd name="T11" fmla="*/ 354 h 423"/>
                <a:gd name="T12" fmla="*/ 57 w 299"/>
                <a:gd name="T13" fmla="*/ 348 h 423"/>
                <a:gd name="T14" fmla="*/ 70 w 299"/>
                <a:gd name="T15" fmla="*/ 343 h 423"/>
                <a:gd name="T16" fmla="*/ 78 w 299"/>
                <a:gd name="T17" fmla="*/ 332 h 423"/>
                <a:gd name="T18" fmla="*/ 101 w 299"/>
                <a:gd name="T19" fmla="*/ 318 h 423"/>
                <a:gd name="T20" fmla="*/ 119 w 299"/>
                <a:gd name="T21" fmla="*/ 208 h 423"/>
                <a:gd name="T22" fmla="*/ 119 w 299"/>
                <a:gd name="T23" fmla="*/ 192 h 423"/>
                <a:gd name="T24" fmla="*/ 131 w 299"/>
                <a:gd name="T25" fmla="*/ 171 h 423"/>
                <a:gd name="T26" fmla="*/ 122 w 299"/>
                <a:gd name="T27" fmla="*/ 163 h 423"/>
                <a:gd name="T28" fmla="*/ 136 w 299"/>
                <a:gd name="T29" fmla="*/ 115 h 423"/>
                <a:gd name="T30" fmla="*/ 148 w 299"/>
                <a:gd name="T31" fmla="*/ 176 h 423"/>
                <a:gd name="T32" fmla="*/ 164 w 299"/>
                <a:gd name="T33" fmla="*/ 174 h 423"/>
                <a:gd name="T34" fmla="*/ 202 w 299"/>
                <a:gd name="T35" fmla="*/ 156 h 423"/>
                <a:gd name="T36" fmla="*/ 202 w 299"/>
                <a:gd name="T37" fmla="*/ 136 h 423"/>
                <a:gd name="T38" fmla="*/ 199 w 299"/>
                <a:gd name="T39" fmla="*/ 126 h 423"/>
                <a:gd name="T40" fmla="*/ 208 w 299"/>
                <a:gd name="T41" fmla="*/ 108 h 423"/>
                <a:gd name="T42" fmla="*/ 248 w 299"/>
                <a:gd name="T43" fmla="*/ 8 h 423"/>
                <a:gd name="T44" fmla="*/ 250 w 299"/>
                <a:gd name="T45" fmla="*/ 15 h 423"/>
                <a:gd name="T46" fmla="*/ 250 w 299"/>
                <a:gd name="T47" fmla="*/ 25 h 423"/>
                <a:gd name="T48" fmla="*/ 247 w 299"/>
                <a:gd name="T49" fmla="*/ 41 h 423"/>
                <a:gd name="T50" fmla="*/ 243 w 299"/>
                <a:gd name="T51" fmla="*/ 70 h 423"/>
                <a:gd name="T52" fmla="*/ 241 w 299"/>
                <a:gd name="T53" fmla="*/ 92 h 423"/>
                <a:gd name="T54" fmla="*/ 224 w 299"/>
                <a:gd name="T55" fmla="*/ 106 h 423"/>
                <a:gd name="T56" fmla="*/ 250 w 299"/>
                <a:gd name="T57" fmla="*/ 109 h 423"/>
                <a:gd name="T58" fmla="*/ 260 w 299"/>
                <a:gd name="T59" fmla="*/ 110 h 423"/>
                <a:gd name="T60" fmla="*/ 286 w 299"/>
                <a:gd name="T61" fmla="*/ 115 h 423"/>
                <a:gd name="T62" fmla="*/ 294 w 299"/>
                <a:gd name="T63" fmla="*/ 115 h 423"/>
                <a:gd name="T64" fmla="*/ 298 w 299"/>
                <a:gd name="T65" fmla="*/ 126 h 423"/>
                <a:gd name="T66" fmla="*/ 296 w 299"/>
                <a:gd name="T67" fmla="*/ 150 h 423"/>
                <a:gd name="T68" fmla="*/ 294 w 299"/>
                <a:gd name="T69" fmla="*/ 158 h 423"/>
                <a:gd name="T70" fmla="*/ 294 w 299"/>
                <a:gd name="T71" fmla="*/ 129 h 423"/>
                <a:gd name="T72" fmla="*/ 291 w 299"/>
                <a:gd name="T73" fmla="*/ 118 h 423"/>
                <a:gd name="T74" fmla="*/ 275 w 299"/>
                <a:gd name="T75" fmla="*/ 115 h 423"/>
                <a:gd name="T76" fmla="*/ 254 w 299"/>
                <a:gd name="T77" fmla="*/ 115 h 423"/>
                <a:gd name="T78" fmla="*/ 237 w 299"/>
                <a:gd name="T79" fmla="*/ 118 h 423"/>
                <a:gd name="T80" fmla="*/ 230 w 299"/>
                <a:gd name="T81" fmla="*/ 123 h 423"/>
                <a:gd name="T82" fmla="*/ 231 w 299"/>
                <a:gd name="T83" fmla="*/ 148 h 423"/>
                <a:gd name="T84" fmla="*/ 231 w 299"/>
                <a:gd name="T85" fmla="*/ 285 h 423"/>
                <a:gd name="T86" fmla="*/ 172 w 299"/>
                <a:gd name="T87" fmla="*/ 245 h 423"/>
                <a:gd name="T88" fmla="*/ 158 w 299"/>
                <a:gd name="T89" fmla="*/ 210 h 423"/>
                <a:gd name="T90" fmla="*/ 151 w 299"/>
                <a:gd name="T91" fmla="*/ 240 h 423"/>
                <a:gd name="T92" fmla="*/ 168 w 299"/>
                <a:gd name="T93" fmla="*/ 245 h 423"/>
                <a:gd name="T94" fmla="*/ 143 w 299"/>
                <a:gd name="T95" fmla="*/ 251 h 423"/>
                <a:gd name="T96" fmla="*/ 143 w 299"/>
                <a:gd name="T97" fmla="*/ 295 h 423"/>
                <a:gd name="T98" fmla="*/ 143 w 299"/>
                <a:gd name="T99" fmla="*/ 316 h 423"/>
                <a:gd name="T100" fmla="*/ 143 w 299"/>
                <a:gd name="T101" fmla="*/ 346 h 423"/>
                <a:gd name="T102" fmla="*/ 143 w 299"/>
                <a:gd name="T103" fmla="*/ 364 h 423"/>
                <a:gd name="T104" fmla="*/ 117 w 299"/>
                <a:gd name="T105" fmla="*/ 422 h 4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9"/>
                <a:gd name="T160" fmla="*/ 0 h 423"/>
                <a:gd name="T161" fmla="*/ 299 w 299"/>
                <a:gd name="T162" fmla="*/ 423 h 4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9" h="423">
                  <a:moveTo>
                    <a:pt x="0" y="422"/>
                  </a:moveTo>
                  <a:lnTo>
                    <a:pt x="2" y="415"/>
                  </a:lnTo>
                  <a:lnTo>
                    <a:pt x="9" y="419"/>
                  </a:lnTo>
                  <a:lnTo>
                    <a:pt x="17" y="415"/>
                  </a:lnTo>
                  <a:lnTo>
                    <a:pt x="15" y="404"/>
                  </a:lnTo>
                  <a:lnTo>
                    <a:pt x="19" y="404"/>
                  </a:lnTo>
                  <a:lnTo>
                    <a:pt x="22" y="401"/>
                  </a:lnTo>
                  <a:lnTo>
                    <a:pt x="22" y="385"/>
                  </a:lnTo>
                  <a:lnTo>
                    <a:pt x="31" y="366"/>
                  </a:lnTo>
                  <a:lnTo>
                    <a:pt x="36" y="354"/>
                  </a:lnTo>
                  <a:lnTo>
                    <a:pt x="40" y="348"/>
                  </a:lnTo>
                  <a:lnTo>
                    <a:pt x="40" y="354"/>
                  </a:lnTo>
                  <a:lnTo>
                    <a:pt x="47" y="354"/>
                  </a:lnTo>
                  <a:lnTo>
                    <a:pt x="57" y="348"/>
                  </a:lnTo>
                  <a:lnTo>
                    <a:pt x="62" y="348"/>
                  </a:lnTo>
                  <a:lnTo>
                    <a:pt x="70" y="343"/>
                  </a:lnTo>
                  <a:lnTo>
                    <a:pt x="74" y="335"/>
                  </a:lnTo>
                  <a:lnTo>
                    <a:pt x="78" y="332"/>
                  </a:lnTo>
                  <a:lnTo>
                    <a:pt x="86" y="332"/>
                  </a:lnTo>
                  <a:lnTo>
                    <a:pt x="101" y="318"/>
                  </a:lnTo>
                  <a:lnTo>
                    <a:pt x="117" y="316"/>
                  </a:lnTo>
                  <a:lnTo>
                    <a:pt x="119" y="208"/>
                  </a:lnTo>
                  <a:lnTo>
                    <a:pt x="115" y="201"/>
                  </a:lnTo>
                  <a:lnTo>
                    <a:pt x="119" y="192"/>
                  </a:lnTo>
                  <a:lnTo>
                    <a:pt x="129" y="174"/>
                  </a:lnTo>
                  <a:lnTo>
                    <a:pt x="131" y="171"/>
                  </a:lnTo>
                  <a:lnTo>
                    <a:pt x="129" y="165"/>
                  </a:lnTo>
                  <a:lnTo>
                    <a:pt x="122" y="163"/>
                  </a:lnTo>
                  <a:lnTo>
                    <a:pt x="134" y="118"/>
                  </a:lnTo>
                  <a:lnTo>
                    <a:pt x="136" y="115"/>
                  </a:lnTo>
                  <a:lnTo>
                    <a:pt x="136" y="179"/>
                  </a:lnTo>
                  <a:lnTo>
                    <a:pt x="148" y="176"/>
                  </a:lnTo>
                  <a:lnTo>
                    <a:pt x="155" y="176"/>
                  </a:lnTo>
                  <a:lnTo>
                    <a:pt x="164" y="174"/>
                  </a:lnTo>
                  <a:lnTo>
                    <a:pt x="174" y="165"/>
                  </a:lnTo>
                  <a:lnTo>
                    <a:pt x="202" y="156"/>
                  </a:lnTo>
                  <a:lnTo>
                    <a:pt x="202" y="153"/>
                  </a:lnTo>
                  <a:lnTo>
                    <a:pt x="202" y="136"/>
                  </a:lnTo>
                  <a:lnTo>
                    <a:pt x="199" y="129"/>
                  </a:lnTo>
                  <a:lnTo>
                    <a:pt x="199" y="126"/>
                  </a:lnTo>
                  <a:lnTo>
                    <a:pt x="199" y="118"/>
                  </a:lnTo>
                  <a:lnTo>
                    <a:pt x="208" y="108"/>
                  </a:lnTo>
                  <a:lnTo>
                    <a:pt x="212" y="108"/>
                  </a:lnTo>
                  <a:lnTo>
                    <a:pt x="248" y="8"/>
                  </a:lnTo>
                  <a:lnTo>
                    <a:pt x="248" y="0"/>
                  </a:lnTo>
                  <a:lnTo>
                    <a:pt x="250" y="15"/>
                  </a:lnTo>
                  <a:lnTo>
                    <a:pt x="250" y="23"/>
                  </a:lnTo>
                  <a:lnTo>
                    <a:pt x="250" y="25"/>
                  </a:lnTo>
                  <a:lnTo>
                    <a:pt x="247" y="38"/>
                  </a:lnTo>
                  <a:lnTo>
                    <a:pt x="247" y="41"/>
                  </a:lnTo>
                  <a:lnTo>
                    <a:pt x="246" y="65"/>
                  </a:lnTo>
                  <a:lnTo>
                    <a:pt x="243" y="70"/>
                  </a:lnTo>
                  <a:lnTo>
                    <a:pt x="242" y="82"/>
                  </a:lnTo>
                  <a:lnTo>
                    <a:pt x="241" y="92"/>
                  </a:lnTo>
                  <a:lnTo>
                    <a:pt x="226" y="103"/>
                  </a:lnTo>
                  <a:lnTo>
                    <a:pt x="224" y="106"/>
                  </a:lnTo>
                  <a:lnTo>
                    <a:pt x="243" y="108"/>
                  </a:lnTo>
                  <a:lnTo>
                    <a:pt x="250" y="109"/>
                  </a:lnTo>
                  <a:lnTo>
                    <a:pt x="254" y="108"/>
                  </a:lnTo>
                  <a:lnTo>
                    <a:pt x="260" y="110"/>
                  </a:lnTo>
                  <a:lnTo>
                    <a:pt x="277" y="113"/>
                  </a:lnTo>
                  <a:lnTo>
                    <a:pt x="286" y="115"/>
                  </a:lnTo>
                  <a:lnTo>
                    <a:pt x="288" y="115"/>
                  </a:lnTo>
                  <a:lnTo>
                    <a:pt x="294" y="115"/>
                  </a:lnTo>
                  <a:lnTo>
                    <a:pt x="298" y="123"/>
                  </a:lnTo>
                  <a:lnTo>
                    <a:pt x="298" y="126"/>
                  </a:lnTo>
                  <a:lnTo>
                    <a:pt x="296" y="136"/>
                  </a:lnTo>
                  <a:lnTo>
                    <a:pt x="296" y="150"/>
                  </a:lnTo>
                  <a:lnTo>
                    <a:pt x="297" y="156"/>
                  </a:lnTo>
                  <a:lnTo>
                    <a:pt x="294" y="158"/>
                  </a:lnTo>
                  <a:lnTo>
                    <a:pt x="294" y="136"/>
                  </a:lnTo>
                  <a:lnTo>
                    <a:pt x="294" y="129"/>
                  </a:lnTo>
                  <a:lnTo>
                    <a:pt x="296" y="121"/>
                  </a:lnTo>
                  <a:lnTo>
                    <a:pt x="291" y="118"/>
                  </a:lnTo>
                  <a:lnTo>
                    <a:pt x="284" y="115"/>
                  </a:lnTo>
                  <a:lnTo>
                    <a:pt x="275" y="115"/>
                  </a:lnTo>
                  <a:lnTo>
                    <a:pt x="268" y="115"/>
                  </a:lnTo>
                  <a:lnTo>
                    <a:pt x="254" y="115"/>
                  </a:lnTo>
                  <a:lnTo>
                    <a:pt x="246" y="115"/>
                  </a:lnTo>
                  <a:lnTo>
                    <a:pt x="237" y="118"/>
                  </a:lnTo>
                  <a:lnTo>
                    <a:pt x="231" y="121"/>
                  </a:lnTo>
                  <a:lnTo>
                    <a:pt x="230" y="123"/>
                  </a:lnTo>
                  <a:lnTo>
                    <a:pt x="231" y="132"/>
                  </a:lnTo>
                  <a:lnTo>
                    <a:pt x="231" y="148"/>
                  </a:lnTo>
                  <a:lnTo>
                    <a:pt x="231" y="156"/>
                  </a:lnTo>
                  <a:lnTo>
                    <a:pt x="231" y="285"/>
                  </a:lnTo>
                  <a:lnTo>
                    <a:pt x="177" y="274"/>
                  </a:lnTo>
                  <a:lnTo>
                    <a:pt x="172" y="245"/>
                  </a:lnTo>
                  <a:lnTo>
                    <a:pt x="172" y="243"/>
                  </a:lnTo>
                  <a:lnTo>
                    <a:pt x="158" y="210"/>
                  </a:lnTo>
                  <a:lnTo>
                    <a:pt x="148" y="240"/>
                  </a:lnTo>
                  <a:lnTo>
                    <a:pt x="151" y="240"/>
                  </a:lnTo>
                  <a:lnTo>
                    <a:pt x="155" y="240"/>
                  </a:lnTo>
                  <a:lnTo>
                    <a:pt x="168" y="245"/>
                  </a:lnTo>
                  <a:lnTo>
                    <a:pt x="146" y="245"/>
                  </a:lnTo>
                  <a:lnTo>
                    <a:pt x="143" y="251"/>
                  </a:lnTo>
                  <a:lnTo>
                    <a:pt x="143" y="290"/>
                  </a:lnTo>
                  <a:lnTo>
                    <a:pt x="143" y="295"/>
                  </a:lnTo>
                  <a:lnTo>
                    <a:pt x="141" y="301"/>
                  </a:lnTo>
                  <a:lnTo>
                    <a:pt x="143" y="316"/>
                  </a:lnTo>
                  <a:lnTo>
                    <a:pt x="143" y="337"/>
                  </a:lnTo>
                  <a:lnTo>
                    <a:pt x="143" y="346"/>
                  </a:lnTo>
                  <a:lnTo>
                    <a:pt x="143" y="355"/>
                  </a:lnTo>
                  <a:lnTo>
                    <a:pt x="143" y="364"/>
                  </a:lnTo>
                  <a:lnTo>
                    <a:pt x="117" y="364"/>
                  </a:lnTo>
                  <a:lnTo>
                    <a:pt x="117" y="422"/>
                  </a:lnTo>
                  <a:lnTo>
                    <a:pt x="0" y="4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Freeform 624"/>
            <p:cNvSpPr>
              <a:spLocks/>
            </p:cNvSpPr>
            <p:nvPr/>
          </p:nvSpPr>
          <p:spPr bwMode="auto">
            <a:xfrm>
              <a:off x="1435" y="3177"/>
              <a:ext cx="299" cy="423"/>
            </a:xfrm>
            <a:custGeom>
              <a:avLst/>
              <a:gdLst>
                <a:gd name="T0" fmla="*/ 2 w 299"/>
                <a:gd name="T1" fmla="*/ 415 h 423"/>
                <a:gd name="T2" fmla="*/ 17 w 299"/>
                <a:gd name="T3" fmla="*/ 415 h 423"/>
                <a:gd name="T4" fmla="*/ 19 w 299"/>
                <a:gd name="T5" fmla="*/ 404 h 423"/>
                <a:gd name="T6" fmla="*/ 22 w 299"/>
                <a:gd name="T7" fmla="*/ 385 h 423"/>
                <a:gd name="T8" fmla="*/ 36 w 299"/>
                <a:gd name="T9" fmla="*/ 354 h 423"/>
                <a:gd name="T10" fmla="*/ 40 w 299"/>
                <a:gd name="T11" fmla="*/ 354 h 423"/>
                <a:gd name="T12" fmla="*/ 57 w 299"/>
                <a:gd name="T13" fmla="*/ 348 h 423"/>
                <a:gd name="T14" fmla="*/ 70 w 299"/>
                <a:gd name="T15" fmla="*/ 343 h 423"/>
                <a:gd name="T16" fmla="*/ 78 w 299"/>
                <a:gd name="T17" fmla="*/ 332 h 423"/>
                <a:gd name="T18" fmla="*/ 101 w 299"/>
                <a:gd name="T19" fmla="*/ 318 h 423"/>
                <a:gd name="T20" fmla="*/ 119 w 299"/>
                <a:gd name="T21" fmla="*/ 208 h 423"/>
                <a:gd name="T22" fmla="*/ 119 w 299"/>
                <a:gd name="T23" fmla="*/ 192 h 423"/>
                <a:gd name="T24" fmla="*/ 131 w 299"/>
                <a:gd name="T25" fmla="*/ 171 h 423"/>
                <a:gd name="T26" fmla="*/ 122 w 299"/>
                <a:gd name="T27" fmla="*/ 163 h 423"/>
                <a:gd name="T28" fmla="*/ 136 w 299"/>
                <a:gd name="T29" fmla="*/ 115 h 423"/>
                <a:gd name="T30" fmla="*/ 148 w 299"/>
                <a:gd name="T31" fmla="*/ 176 h 423"/>
                <a:gd name="T32" fmla="*/ 164 w 299"/>
                <a:gd name="T33" fmla="*/ 174 h 423"/>
                <a:gd name="T34" fmla="*/ 202 w 299"/>
                <a:gd name="T35" fmla="*/ 156 h 423"/>
                <a:gd name="T36" fmla="*/ 202 w 299"/>
                <a:gd name="T37" fmla="*/ 136 h 423"/>
                <a:gd name="T38" fmla="*/ 199 w 299"/>
                <a:gd name="T39" fmla="*/ 126 h 423"/>
                <a:gd name="T40" fmla="*/ 208 w 299"/>
                <a:gd name="T41" fmla="*/ 108 h 423"/>
                <a:gd name="T42" fmla="*/ 248 w 299"/>
                <a:gd name="T43" fmla="*/ 8 h 423"/>
                <a:gd name="T44" fmla="*/ 250 w 299"/>
                <a:gd name="T45" fmla="*/ 15 h 423"/>
                <a:gd name="T46" fmla="*/ 250 w 299"/>
                <a:gd name="T47" fmla="*/ 25 h 423"/>
                <a:gd name="T48" fmla="*/ 247 w 299"/>
                <a:gd name="T49" fmla="*/ 41 h 423"/>
                <a:gd name="T50" fmla="*/ 243 w 299"/>
                <a:gd name="T51" fmla="*/ 70 h 423"/>
                <a:gd name="T52" fmla="*/ 241 w 299"/>
                <a:gd name="T53" fmla="*/ 92 h 423"/>
                <a:gd name="T54" fmla="*/ 224 w 299"/>
                <a:gd name="T55" fmla="*/ 106 h 423"/>
                <a:gd name="T56" fmla="*/ 250 w 299"/>
                <a:gd name="T57" fmla="*/ 109 h 423"/>
                <a:gd name="T58" fmla="*/ 260 w 299"/>
                <a:gd name="T59" fmla="*/ 110 h 423"/>
                <a:gd name="T60" fmla="*/ 286 w 299"/>
                <a:gd name="T61" fmla="*/ 115 h 423"/>
                <a:gd name="T62" fmla="*/ 294 w 299"/>
                <a:gd name="T63" fmla="*/ 115 h 423"/>
                <a:gd name="T64" fmla="*/ 298 w 299"/>
                <a:gd name="T65" fmla="*/ 126 h 423"/>
                <a:gd name="T66" fmla="*/ 296 w 299"/>
                <a:gd name="T67" fmla="*/ 150 h 423"/>
                <a:gd name="T68" fmla="*/ 294 w 299"/>
                <a:gd name="T69" fmla="*/ 158 h 423"/>
                <a:gd name="T70" fmla="*/ 294 w 299"/>
                <a:gd name="T71" fmla="*/ 129 h 423"/>
                <a:gd name="T72" fmla="*/ 291 w 299"/>
                <a:gd name="T73" fmla="*/ 118 h 423"/>
                <a:gd name="T74" fmla="*/ 275 w 299"/>
                <a:gd name="T75" fmla="*/ 115 h 423"/>
                <a:gd name="T76" fmla="*/ 254 w 299"/>
                <a:gd name="T77" fmla="*/ 115 h 423"/>
                <a:gd name="T78" fmla="*/ 237 w 299"/>
                <a:gd name="T79" fmla="*/ 118 h 423"/>
                <a:gd name="T80" fmla="*/ 230 w 299"/>
                <a:gd name="T81" fmla="*/ 123 h 423"/>
                <a:gd name="T82" fmla="*/ 231 w 299"/>
                <a:gd name="T83" fmla="*/ 148 h 423"/>
                <a:gd name="T84" fmla="*/ 231 w 299"/>
                <a:gd name="T85" fmla="*/ 285 h 423"/>
                <a:gd name="T86" fmla="*/ 172 w 299"/>
                <a:gd name="T87" fmla="*/ 245 h 423"/>
                <a:gd name="T88" fmla="*/ 158 w 299"/>
                <a:gd name="T89" fmla="*/ 210 h 423"/>
                <a:gd name="T90" fmla="*/ 151 w 299"/>
                <a:gd name="T91" fmla="*/ 240 h 423"/>
                <a:gd name="T92" fmla="*/ 168 w 299"/>
                <a:gd name="T93" fmla="*/ 245 h 423"/>
                <a:gd name="T94" fmla="*/ 143 w 299"/>
                <a:gd name="T95" fmla="*/ 251 h 423"/>
                <a:gd name="T96" fmla="*/ 143 w 299"/>
                <a:gd name="T97" fmla="*/ 295 h 423"/>
                <a:gd name="T98" fmla="*/ 143 w 299"/>
                <a:gd name="T99" fmla="*/ 316 h 423"/>
                <a:gd name="T100" fmla="*/ 143 w 299"/>
                <a:gd name="T101" fmla="*/ 346 h 423"/>
                <a:gd name="T102" fmla="*/ 143 w 299"/>
                <a:gd name="T103" fmla="*/ 364 h 423"/>
                <a:gd name="T104" fmla="*/ 117 w 299"/>
                <a:gd name="T105" fmla="*/ 422 h 4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9"/>
                <a:gd name="T160" fmla="*/ 0 h 423"/>
                <a:gd name="T161" fmla="*/ 299 w 299"/>
                <a:gd name="T162" fmla="*/ 423 h 4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9" h="423">
                  <a:moveTo>
                    <a:pt x="0" y="422"/>
                  </a:moveTo>
                  <a:lnTo>
                    <a:pt x="2" y="415"/>
                  </a:lnTo>
                  <a:lnTo>
                    <a:pt x="9" y="419"/>
                  </a:lnTo>
                  <a:lnTo>
                    <a:pt x="17" y="415"/>
                  </a:lnTo>
                  <a:lnTo>
                    <a:pt x="15" y="404"/>
                  </a:lnTo>
                  <a:lnTo>
                    <a:pt x="19" y="404"/>
                  </a:lnTo>
                  <a:lnTo>
                    <a:pt x="22" y="401"/>
                  </a:lnTo>
                  <a:lnTo>
                    <a:pt x="22" y="385"/>
                  </a:lnTo>
                  <a:lnTo>
                    <a:pt x="31" y="366"/>
                  </a:lnTo>
                  <a:lnTo>
                    <a:pt x="36" y="354"/>
                  </a:lnTo>
                  <a:lnTo>
                    <a:pt x="40" y="348"/>
                  </a:lnTo>
                  <a:lnTo>
                    <a:pt x="40" y="354"/>
                  </a:lnTo>
                  <a:lnTo>
                    <a:pt x="47" y="354"/>
                  </a:lnTo>
                  <a:lnTo>
                    <a:pt x="57" y="348"/>
                  </a:lnTo>
                  <a:lnTo>
                    <a:pt x="62" y="348"/>
                  </a:lnTo>
                  <a:lnTo>
                    <a:pt x="70" y="343"/>
                  </a:lnTo>
                  <a:lnTo>
                    <a:pt x="74" y="335"/>
                  </a:lnTo>
                  <a:lnTo>
                    <a:pt x="78" y="332"/>
                  </a:lnTo>
                  <a:lnTo>
                    <a:pt x="86" y="332"/>
                  </a:lnTo>
                  <a:lnTo>
                    <a:pt x="101" y="318"/>
                  </a:lnTo>
                  <a:lnTo>
                    <a:pt x="117" y="316"/>
                  </a:lnTo>
                  <a:lnTo>
                    <a:pt x="119" y="208"/>
                  </a:lnTo>
                  <a:lnTo>
                    <a:pt x="115" y="201"/>
                  </a:lnTo>
                  <a:lnTo>
                    <a:pt x="119" y="192"/>
                  </a:lnTo>
                  <a:lnTo>
                    <a:pt x="129" y="174"/>
                  </a:lnTo>
                  <a:lnTo>
                    <a:pt x="131" y="171"/>
                  </a:lnTo>
                  <a:lnTo>
                    <a:pt x="129" y="165"/>
                  </a:lnTo>
                  <a:lnTo>
                    <a:pt x="122" y="163"/>
                  </a:lnTo>
                  <a:lnTo>
                    <a:pt x="134" y="118"/>
                  </a:lnTo>
                  <a:lnTo>
                    <a:pt x="136" y="115"/>
                  </a:lnTo>
                  <a:lnTo>
                    <a:pt x="136" y="179"/>
                  </a:lnTo>
                  <a:lnTo>
                    <a:pt x="148" y="176"/>
                  </a:lnTo>
                  <a:lnTo>
                    <a:pt x="155" y="176"/>
                  </a:lnTo>
                  <a:lnTo>
                    <a:pt x="164" y="174"/>
                  </a:lnTo>
                  <a:lnTo>
                    <a:pt x="174" y="165"/>
                  </a:lnTo>
                  <a:lnTo>
                    <a:pt x="202" y="156"/>
                  </a:lnTo>
                  <a:lnTo>
                    <a:pt x="202" y="153"/>
                  </a:lnTo>
                  <a:lnTo>
                    <a:pt x="202" y="136"/>
                  </a:lnTo>
                  <a:lnTo>
                    <a:pt x="199" y="129"/>
                  </a:lnTo>
                  <a:lnTo>
                    <a:pt x="199" y="126"/>
                  </a:lnTo>
                  <a:lnTo>
                    <a:pt x="199" y="118"/>
                  </a:lnTo>
                  <a:lnTo>
                    <a:pt x="208" y="108"/>
                  </a:lnTo>
                  <a:lnTo>
                    <a:pt x="212" y="108"/>
                  </a:lnTo>
                  <a:lnTo>
                    <a:pt x="248" y="8"/>
                  </a:lnTo>
                  <a:lnTo>
                    <a:pt x="248" y="0"/>
                  </a:lnTo>
                  <a:lnTo>
                    <a:pt x="250" y="15"/>
                  </a:lnTo>
                  <a:lnTo>
                    <a:pt x="250" y="23"/>
                  </a:lnTo>
                  <a:lnTo>
                    <a:pt x="250" y="25"/>
                  </a:lnTo>
                  <a:lnTo>
                    <a:pt x="247" y="38"/>
                  </a:lnTo>
                  <a:lnTo>
                    <a:pt x="247" y="41"/>
                  </a:lnTo>
                  <a:lnTo>
                    <a:pt x="246" y="65"/>
                  </a:lnTo>
                  <a:lnTo>
                    <a:pt x="243" y="70"/>
                  </a:lnTo>
                  <a:lnTo>
                    <a:pt x="242" y="82"/>
                  </a:lnTo>
                  <a:lnTo>
                    <a:pt x="241" y="92"/>
                  </a:lnTo>
                  <a:lnTo>
                    <a:pt x="226" y="103"/>
                  </a:lnTo>
                  <a:lnTo>
                    <a:pt x="224" y="106"/>
                  </a:lnTo>
                  <a:lnTo>
                    <a:pt x="243" y="108"/>
                  </a:lnTo>
                  <a:lnTo>
                    <a:pt x="250" y="109"/>
                  </a:lnTo>
                  <a:lnTo>
                    <a:pt x="254" y="108"/>
                  </a:lnTo>
                  <a:lnTo>
                    <a:pt x="260" y="110"/>
                  </a:lnTo>
                  <a:lnTo>
                    <a:pt x="277" y="113"/>
                  </a:lnTo>
                  <a:lnTo>
                    <a:pt x="286" y="115"/>
                  </a:lnTo>
                  <a:lnTo>
                    <a:pt x="288" y="115"/>
                  </a:lnTo>
                  <a:lnTo>
                    <a:pt x="294" y="115"/>
                  </a:lnTo>
                  <a:lnTo>
                    <a:pt x="298" y="123"/>
                  </a:lnTo>
                  <a:lnTo>
                    <a:pt x="298" y="126"/>
                  </a:lnTo>
                  <a:lnTo>
                    <a:pt x="296" y="136"/>
                  </a:lnTo>
                  <a:lnTo>
                    <a:pt x="296" y="150"/>
                  </a:lnTo>
                  <a:lnTo>
                    <a:pt x="297" y="156"/>
                  </a:lnTo>
                  <a:lnTo>
                    <a:pt x="294" y="158"/>
                  </a:lnTo>
                  <a:lnTo>
                    <a:pt x="294" y="136"/>
                  </a:lnTo>
                  <a:lnTo>
                    <a:pt x="294" y="129"/>
                  </a:lnTo>
                  <a:lnTo>
                    <a:pt x="296" y="121"/>
                  </a:lnTo>
                  <a:lnTo>
                    <a:pt x="291" y="118"/>
                  </a:lnTo>
                  <a:lnTo>
                    <a:pt x="284" y="115"/>
                  </a:lnTo>
                  <a:lnTo>
                    <a:pt x="275" y="115"/>
                  </a:lnTo>
                  <a:lnTo>
                    <a:pt x="268" y="115"/>
                  </a:lnTo>
                  <a:lnTo>
                    <a:pt x="254" y="115"/>
                  </a:lnTo>
                  <a:lnTo>
                    <a:pt x="246" y="115"/>
                  </a:lnTo>
                  <a:lnTo>
                    <a:pt x="237" y="118"/>
                  </a:lnTo>
                  <a:lnTo>
                    <a:pt x="231" y="121"/>
                  </a:lnTo>
                  <a:lnTo>
                    <a:pt x="230" y="123"/>
                  </a:lnTo>
                  <a:lnTo>
                    <a:pt x="231" y="132"/>
                  </a:lnTo>
                  <a:lnTo>
                    <a:pt x="231" y="148"/>
                  </a:lnTo>
                  <a:lnTo>
                    <a:pt x="231" y="156"/>
                  </a:lnTo>
                  <a:lnTo>
                    <a:pt x="231" y="285"/>
                  </a:lnTo>
                  <a:lnTo>
                    <a:pt x="177" y="274"/>
                  </a:lnTo>
                  <a:lnTo>
                    <a:pt x="172" y="245"/>
                  </a:lnTo>
                  <a:lnTo>
                    <a:pt x="172" y="243"/>
                  </a:lnTo>
                  <a:lnTo>
                    <a:pt x="158" y="210"/>
                  </a:lnTo>
                  <a:lnTo>
                    <a:pt x="148" y="240"/>
                  </a:lnTo>
                  <a:lnTo>
                    <a:pt x="151" y="240"/>
                  </a:lnTo>
                  <a:lnTo>
                    <a:pt x="155" y="240"/>
                  </a:lnTo>
                  <a:lnTo>
                    <a:pt x="168" y="245"/>
                  </a:lnTo>
                  <a:lnTo>
                    <a:pt x="146" y="245"/>
                  </a:lnTo>
                  <a:lnTo>
                    <a:pt x="143" y="251"/>
                  </a:lnTo>
                  <a:lnTo>
                    <a:pt x="143" y="290"/>
                  </a:lnTo>
                  <a:lnTo>
                    <a:pt x="143" y="295"/>
                  </a:lnTo>
                  <a:lnTo>
                    <a:pt x="141" y="301"/>
                  </a:lnTo>
                  <a:lnTo>
                    <a:pt x="143" y="316"/>
                  </a:lnTo>
                  <a:lnTo>
                    <a:pt x="143" y="337"/>
                  </a:lnTo>
                  <a:lnTo>
                    <a:pt x="143" y="346"/>
                  </a:lnTo>
                  <a:lnTo>
                    <a:pt x="143" y="355"/>
                  </a:lnTo>
                  <a:lnTo>
                    <a:pt x="143" y="364"/>
                  </a:lnTo>
                  <a:lnTo>
                    <a:pt x="117" y="364"/>
                  </a:lnTo>
                  <a:lnTo>
                    <a:pt x="117" y="422"/>
                  </a:lnTo>
                  <a:lnTo>
                    <a:pt x="0" y="42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Freeform 625"/>
            <p:cNvSpPr>
              <a:spLocks/>
            </p:cNvSpPr>
            <p:nvPr/>
          </p:nvSpPr>
          <p:spPr bwMode="auto">
            <a:xfrm>
              <a:off x="1729" y="3332"/>
              <a:ext cx="43" cy="234"/>
            </a:xfrm>
            <a:custGeom>
              <a:avLst/>
              <a:gdLst>
                <a:gd name="T0" fmla="*/ 2 w 43"/>
                <a:gd name="T1" fmla="*/ 2 h 234"/>
                <a:gd name="T2" fmla="*/ 16 w 43"/>
                <a:gd name="T3" fmla="*/ 27 h 234"/>
                <a:gd name="T4" fmla="*/ 31 w 43"/>
                <a:gd name="T5" fmla="*/ 27 h 234"/>
                <a:gd name="T6" fmla="*/ 36 w 43"/>
                <a:gd name="T7" fmla="*/ 19 h 234"/>
                <a:gd name="T8" fmla="*/ 33 w 43"/>
                <a:gd name="T9" fmla="*/ 13 h 234"/>
                <a:gd name="T10" fmla="*/ 42 w 43"/>
                <a:gd name="T11" fmla="*/ 10 h 234"/>
                <a:gd name="T12" fmla="*/ 42 w 43"/>
                <a:gd name="T13" fmla="*/ 233 h 234"/>
                <a:gd name="T14" fmla="*/ 0 w 43"/>
                <a:gd name="T15" fmla="*/ 163 h 234"/>
                <a:gd name="T16" fmla="*/ 0 w 43"/>
                <a:gd name="T17" fmla="*/ 0 h 234"/>
                <a:gd name="T18" fmla="*/ 2 w 43"/>
                <a:gd name="T19" fmla="*/ 2 h 2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234"/>
                <a:gd name="T32" fmla="*/ 43 w 43"/>
                <a:gd name="T33" fmla="*/ 234 h 2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234">
                  <a:moveTo>
                    <a:pt x="2" y="2"/>
                  </a:moveTo>
                  <a:lnTo>
                    <a:pt x="16" y="27"/>
                  </a:lnTo>
                  <a:lnTo>
                    <a:pt x="31" y="27"/>
                  </a:lnTo>
                  <a:lnTo>
                    <a:pt x="36" y="19"/>
                  </a:lnTo>
                  <a:lnTo>
                    <a:pt x="33" y="13"/>
                  </a:lnTo>
                  <a:lnTo>
                    <a:pt x="42" y="10"/>
                  </a:lnTo>
                  <a:lnTo>
                    <a:pt x="42" y="23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Freeform 626"/>
            <p:cNvSpPr>
              <a:spLocks/>
            </p:cNvSpPr>
            <p:nvPr/>
          </p:nvSpPr>
          <p:spPr bwMode="auto">
            <a:xfrm>
              <a:off x="1729" y="3332"/>
              <a:ext cx="43" cy="234"/>
            </a:xfrm>
            <a:custGeom>
              <a:avLst/>
              <a:gdLst>
                <a:gd name="T0" fmla="*/ 2 w 43"/>
                <a:gd name="T1" fmla="*/ 2 h 234"/>
                <a:gd name="T2" fmla="*/ 16 w 43"/>
                <a:gd name="T3" fmla="*/ 27 h 234"/>
                <a:gd name="T4" fmla="*/ 31 w 43"/>
                <a:gd name="T5" fmla="*/ 27 h 234"/>
                <a:gd name="T6" fmla="*/ 36 w 43"/>
                <a:gd name="T7" fmla="*/ 19 h 234"/>
                <a:gd name="T8" fmla="*/ 33 w 43"/>
                <a:gd name="T9" fmla="*/ 13 h 234"/>
                <a:gd name="T10" fmla="*/ 42 w 43"/>
                <a:gd name="T11" fmla="*/ 10 h 234"/>
                <a:gd name="T12" fmla="*/ 42 w 43"/>
                <a:gd name="T13" fmla="*/ 233 h 234"/>
                <a:gd name="T14" fmla="*/ 0 w 43"/>
                <a:gd name="T15" fmla="*/ 163 h 234"/>
                <a:gd name="T16" fmla="*/ 0 w 43"/>
                <a:gd name="T17" fmla="*/ 0 h 234"/>
                <a:gd name="T18" fmla="*/ 2 w 43"/>
                <a:gd name="T19" fmla="*/ 2 h 2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234"/>
                <a:gd name="T32" fmla="*/ 43 w 43"/>
                <a:gd name="T33" fmla="*/ 234 h 2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234">
                  <a:moveTo>
                    <a:pt x="2" y="2"/>
                  </a:moveTo>
                  <a:lnTo>
                    <a:pt x="16" y="27"/>
                  </a:lnTo>
                  <a:lnTo>
                    <a:pt x="31" y="27"/>
                  </a:lnTo>
                  <a:lnTo>
                    <a:pt x="36" y="19"/>
                  </a:lnTo>
                  <a:lnTo>
                    <a:pt x="33" y="13"/>
                  </a:lnTo>
                  <a:lnTo>
                    <a:pt x="42" y="10"/>
                  </a:lnTo>
                  <a:lnTo>
                    <a:pt x="42" y="23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Freeform 627"/>
            <p:cNvSpPr>
              <a:spLocks/>
            </p:cNvSpPr>
            <p:nvPr/>
          </p:nvSpPr>
          <p:spPr bwMode="auto">
            <a:xfrm>
              <a:off x="1766" y="3511"/>
              <a:ext cx="221" cy="89"/>
            </a:xfrm>
            <a:custGeom>
              <a:avLst/>
              <a:gdLst>
                <a:gd name="T0" fmla="*/ 220 w 221"/>
                <a:gd name="T1" fmla="*/ 6 h 89"/>
                <a:gd name="T2" fmla="*/ 213 w 221"/>
                <a:gd name="T3" fmla="*/ 6 h 89"/>
                <a:gd name="T4" fmla="*/ 193 w 221"/>
                <a:gd name="T5" fmla="*/ 9 h 89"/>
                <a:gd name="T6" fmla="*/ 194 w 221"/>
                <a:gd name="T7" fmla="*/ 88 h 89"/>
                <a:gd name="T8" fmla="*/ 53 w 221"/>
                <a:gd name="T9" fmla="*/ 88 h 89"/>
                <a:gd name="T10" fmla="*/ 0 w 221"/>
                <a:gd name="T11" fmla="*/ 66 h 89"/>
                <a:gd name="T12" fmla="*/ 177 w 221"/>
                <a:gd name="T13" fmla="*/ 48 h 89"/>
                <a:gd name="T14" fmla="*/ 177 w 221"/>
                <a:gd name="T15" fmla="*/ 38 h 89"/>
                <a:gd name="T16" fmla="*/ 181 w 221"/>
                <a:gd name="T17" fmla="*/ 38 h 89"/>
                <a:gd name="T18" fmla="*/ 181 w 221"/>
                <a:gd name="T19" fmla="*/ 6 h 89"/>
                <a:gd name="T20" fmla="*/ 186 w 221"/>
                <a:gd name="T21" fmla="*/ 1 h 89"/>
                <a:gd name="T22" fmla="*/ 192 w 221"/>
                <a:gd name="T23" fmla="*/ 1 h 89"/>
                <a:gd name="T24" fmla="*/ 193 w 221"/>
                <a:gd name="T25" fmla="*/ 0 h 89"/>
                <a:gd name="T26" fmla="*/ 208 w 221"/>
                <a:gd name="T27" fmla="*/ 2 h 89"/>
                <a:gd name="T28" fmla="*/ 220 w 221"/>
                <a:gd name="T29" fmla="*/ 6 h 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1"/>
                <a:gd name="T46" fmla="*/ 0 h 89"/>
                <a:gd name="T47" fmla="*/ 221 w 221"/>
                <a:gd name="T48" fmla="*/ 89 h 8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1" h="89">
                  <a:moveTo>
                    <a:pt x="220" y="6"/>
                  </a:moveTo>
                  <a:lnTo>
                    <a:pt x="213" y="6"/>
                  </a:lnTo>
                  <a:lnTo>
                    <a:pt x="193" y="9"/>
                  </a:lnTo>
                  <a:lnTo>
                    <a:pt x="194" y="88"/>
                  </a:lnTo>
                  <a:lnTo>
                    <a:pt x="53" y="88"/>
                  </a:lnTo>
                  <a:lnTo>
                    <a:pt x="0" y="66"/>
                  </a:lnTo>
                  <a:lnTo>
                    <a:pt x="177" y="48"/>
                  </a:lnTo>
                  <a:lnTo>
                    <a:pt x="177" y="38"/>
                  </a:lnTo>
                  <a:lnTo>
                    <a:pt x="181" y="38"/>
                  </a:lnTo>
                  <a:lnTo>
                    <a:pt x="181" y="6"/>
                  </a:lnTo>
                  <a:lnTo>
                    <a:pt x="186" y="1"/>
                  </a:lnTo>
                  <a:lnTo>
                    <a:pt x="192" y="1"/>
                  </a:lnTo>
                  <a:lnTo>
                    <a:pt x="193" y="0"/>
                  </a:lnTo>
                  <a:lnTo>
                    <a:pt x="208" y="2"/>
                  </a:lnTo>
                  <a:lnTo>
                    <a:pt x="22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Freeform 628"/>
            <p:cNvSpPr>
              <a:spLocks/>
            </p:cNvSpPr>
            <p:nvPr/>
          </p:nvSpPr>
          <p:spPr bwMode="auto">
            <a:xfrm>
              <a:off x="1766" y="3511"/>
              <a:ext cx="221" cy="89"/>
            </a:xfrm>
            <a:custGeom>
              <a:avLst/>
              <a:gdLst>
                <a:gd name="T0" fmla="*/ 220 w 221"/>
                <a:gd name="T1" fmla="*/ 6 h 89"/>
                <a:gd name="T2" fmla="*/ 213 w 221"/>
                <a:gd name="T3" fmla="*/ 6 h 89"/>
                <a:gd name="T4" fmla="*/ 193 w 221"/>
                <a:gd name="T5" fmla="*/ 9 h 89"/>
                <a:gd name="T6" fmla="*/ 194 w 221"/>
                <a:gd name="T7" fmla="*/ 88 h 89"/>
                <a:gd name="T8" fmla="*/ 53 w 221"/>
                <a:gd name="T9" fmla="*/ 88 h 89"/>
                <a:gd name="T10" fmla="*/ 0 w 221"/>
                <a:gd name="T11" fmla="*/ 66 h 89"/>
                <a:gd name="T12" fmla="*/ 177 w 221"/>
                <a:gd name="T13" fmla="*/ 48 h 89"/>
                <a:gd name="T14" fmla="*/ 177 w 221"/>
                <a:gd name="T15" fmla="*/ 38 h 89"/>
                <a:gd name="T16" fmla="*/ 181 w 221"/>
                <a:gd name="T17" fmla="*/ 38 h 89"/>
                <a:gd name="T18" fmla="*/ 181 w 221"/>
                <a:gd name="T19" fmla="*/ 6 h 89"/>
                <a:gd name="T20" fmla="*/ 186 w 221"/>
                <a:gd name="T21" fmla="*/ 1 h 89"/>
                <a:gd name="T22" fmla="*/ 192 w 221"/>
                <a:gd name="T23" fmla="*/ 1 h 89"/>
                <a:gd name="T24" fmla="*/ 193 w 221"/>
                <a:gd name="T25" fmla="*/ 0 h 89"/>
                <a:gd name="T26" fmla="*/ 208 w 221"/>
                <a:gd name="T27" fmla="*/ 2 h 89"/>
                <a:gd name="T28" fmla="*/ 220 w 221"/>
                <a:gd name="T29" fmla="*/ 6 h 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1"/>
                <a:gd name="T46" fmla="*/ 0 h 89"/>
                <a:gd name="T47" fmla="*/ 221 w 221"/>
                <a:gd name="T48" fmla="*/ 89 h 8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1" h="89">
                  <a:moveTo>
                    <a:pt x="220" y="6"/>
                  </a:moveTo>
                  <a:lnTo>
                    <a:pt x="213" y="6"/>
                  </a:lnTo>
                  <a:lnTo>
                    <a:pt x="193" y="9"/>
                  </a:lnTo>
                  <a:lnTo>
                    <a:pt x="194" y="88"/>
                  </a:lnTo>
                  <a:lnTo>
                    <a:pt x="53" y="88"/>
                  </a:lnTo>
                  <a:lnTo>
                    <a:pt x="0" y="66"/>
                  </a:lnTo>
                  <a:lnTo>
                    <a:pt x="177" y="48"/>
                  </a:lnTo>
                  <a:lnTo>
                    <a:pt x="177" y="38"/>
                  </a:lnTo>
                  <a:lnTo>
                    <a:pt x="181" y="38"/>
                  </a:lnTo>
                  <a:lnTo>
                    <a:pt x="181" y="6"/>
                  </a:lnTo>
                  <a:lnTo>
                    <a:pt x="186" y="1"/>
                  </a:lnTo>
                  <a:lnTo>
                    <a:pt x="192" y="1"/>
                  </a:lnTo>
                  <a:lnTo>
                    <a:pt x="193" y="0"/>
                  </a:lnTo>
                  <a:lnTo>
                    <a:pt x="208" y="2"/>
                  </a:lnTo>
                  <a:lnTo>
                    <a:pt x="220" y="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Freeform 629"/>
            <p:cNvSpPr>
              <a:spLocks/>
            </p:cNvSpPr>
            <p:nvPr/>
          </p:nvSpPr>
          <p:spPr bwMode="auto">
            <a:xfrm>
              <a:off x="1964" y="3445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3 w 17"/>
                <a:gd name="T3" fmla="*/ 3 h 17"/>
                <a:gd name="T4" fmla="*/ 9 w 17"/>
                <a:gd name="T5" fmla="*/ 0 h 17"/>
                <a:gd name="T6" fmla="*/ 6 w 17"/>
                <a:gd name="T7" fmla="*/ 0 h 17"/>
                <a:gd name="T8" fmla="*/ 4 w 17"/>
                <a:gd name="T9" fmla="*/ 0 h 17"/>
                <a:gd name="T10" fmla="*/ 0 w 17"/>
                <a:gd name="T11" fmla="*/ 3 h 17"/>
                <a:gd name="T12" fmla="*/ 0 w 17"/>
                <a:gd name="T13" fmla="*/ 8 h 17"/>
                <a:gd name="T14" fmla="*/ 0 w 17"/>
                <a:gd name="T15" fmla="*/ 12 h 17"/>
                <a:gd name="T16" fmla="*/ 4 w 17"/>
                <a:gd name="T17" fmla="*/ 14 h 17"/>
                <a:gd name="T18" fmla="*/ 6 w 17"/>
                <a:gd name="T19" fmla="*/ 16 h 17"/>
                <a:gd name="T20" fmla="*/ 9 w 17"/>
                <a:gd name="T21" fmla="*/ 14 h 17"/>
                <a:gd name="T22" fmla="*/ 13 w 17"/>
                <a:gd name="T23" fmla="*/ 12 h 17"/>
                <a:gd name="T24" fmla="*/ 16 w 17"/>
                <a:gd name="T25" fmla="*/ 8 h 17"/>
                <a:gd name="T26" fmla="*/ 16 w 17"/>
                <a:gd name="T27" fmla="*/ 8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8"/>
                  </a:moveTo>
                  <a:lnTo>
                    <a:pt x="13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Freeform 630"/>
            <p:cNvSpPr>
              <a:spLocks/>
            </p:cNvSpPr>
            <p:nvPr/>
          </p:nvSpPr>
          <p:spPr bwMode="auto">
            <a:xfrm>
              <a:off x="1964" y="3445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3 w 17"/>
                <a:gd name="T3" fmla="*/ 3 h 17"/>
                <a:gd name="T4" fmla="*/ 9 w 17"/>
                <a:gd name="T5" fmla="*/ 0 h 17"/>
                <a:gd name="T6" fmla="*/ 6 w 17"/>
                <a:gd name="T7" fmla="*/ 0 h 17"/>
                <a:gd name="T8" fmla="*/ 4 w 17"/>
                <a:gd name="T9" fmla="*/ 0 h 17"/>
                <a:gd name="T10" fmla="*/ 0 w 17"/>
                <a:gd name="T11" fmla="*/ 3 h 17"/>
                <a:gd name="T12" fmla="*/ 0 w 17"/>
                <a:gd name="T13" fmla="*/ 8 h 17"/>
                <a:gd name="T14" fmla="*/ 0 w 17"/>
                <a:gd name="T15" fmla="*/ 12 h 17"/>
                <a:gd name="T16" fmla="*/ 4 w 17"/>
                <a:gd name="T17" fmla="*/ 14 h 17"/>
                <a:gd name="T18" fmla="*/ 6 w 17"/>
                <a:gd name="T19" fmla="*/ 16 h 17"/>
                <a:gd name="T20" fmla="*/ 9 w 17"/>
                <a:gd name="T21" fmla="*/ 14 h 17"/>
                <a:gd name="T22" fmla="*/ 13 w 17"/>
                <a:gd name="T23" fmla="*/ 12 h 17"/>
                <a:gd name="T24" fmla="*/ 16 w 17"/>
                <a:gd name="T25" fmla="*/ 8 h 17"/>
                <a:gd name="T26" fmla="*/ 16 w 17"/>
                <a:gd name="T27" fmla="*/ 8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8"/>
                  </a:moveTo>
                  <a:lnTo>
                    <a:pt x="13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6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Freeform 631"/>
            <p:cNvSpPr>
              <a:spLocks/>
            </p:cNvSpPr>
            <p:nvPr/>
          </p:nvSpPr>
          <p:spPr bwMode="auto">
            <a:xfrm>
              <a:off x="1777" y="3267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6 w 17"/>
                <a:gd name="T3" fmla="*/ 4 h 17"/>
                <a:gd name="T4" fmla="*/ 13 w 17"/>
                <a:gd name="T5" fmla="*/ 1 h 17"/>
                <a:gd name="T6" fmla="*/ 6 w 17"/>
                <a:gd name="T7" fmla="*/ 0 h 17"/>
                <a:gd name="T8" fmla="*/ 4 w 17"/>
                <a:gd name="T9" fmla="*/ 1 h 17"/>
                <a:gd name="T10" fmla="*/ 0 w 17"/>
                <a:gd name="T11" fmla="*/ 4 h 17"/>
                <a:gd name="T12" fmla="*/ 0 w 17"/>
                <a:gd name="T13" fmla="*/ 8 h 17"/>
                <a:gd name="T14" fmla="*/ 0 w 17"/>
                <a:gd name="T15" fmla="*/ 11 h 17"/>
                <a:gd name="T16" fmla="*/ 4 w 17"/>
                <a:gd name="T17" fmla="*/ 14 h 17"/>
                <a:gd name="T18" fmla="*/ 6 w 17"/>
                <a:gd name="T19" fmla="*/ 16 h 17"/>
                <a:gd name="T20" fmla="*/ 13 w 17"/>
                <a:gd name="T21" fmla="*/ 14 h 17"/>
                <a:gd name="T22" fmla="*/ 16 w 17"/>
                <a:gd name="T23" fmla="*/ 11 h 17"/>
                <a:gd name="T24" fmla="*/ 16 w 17"/>
                <a:gd name="T25" fmla="*/ 8 h 17"/>
                <a:gd name="T26" fmla="*/ 16 w 17"/>
                <a:gd name="T27" fmla="*/ 8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8"/>
                  </a:moveTo>
                  <a:lnTo>
                    <a:pt x="16" y="4"/>
                  </a:lnTo>
                  <a:lnTo>
                    <a:pt x="13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3" y="14"/>
                  </a:lnTo>
                  <a:lnTo>
                    <a:pt x="16" y="11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Freeform 632"/>
            <p:cNvSpPr>
              <a:spLocks/>
            </p:cNvSpPr>
            <p:nvPr/>
          </p:nvSpPr>
          <p:spPr bwMode="auto">
            <a:xfrm>
              <a:off x="1777" y="3267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6 w 17"/>
                <a:gd name="T3" fmla="*/ 4 h 17"/>
                <a:gd name="T4" fmla="*/ 13 w 17"/>
                <a:gd name="T5" fmla="*/ 1 h 17"/>
                <a:gd name="T6" fmla="*/ 6 w 17"/>
                <a:gd name="T7" fmla="*/ 0 h 17"/>
                <a:gd name="T8" fmla="*/ 4 w 17"/>
                <a:gd name="T9" fmla="*/ 1 h 17"/>
                <a:gd name="T10" fmla="*/ 0 w 17"/>
                <a:gd name="T11" fmla="*/ 4 h 17"/>
                <a:gd name="T12" fmla="*/ 0 w 17"/>
                <a:gd name="T13" fmla="*/ 8 h 17"/>
                <a:gd name="T14" fmla="*/ 0 w 17"/>
                <a:gd name="T15" fmla="*/ 11 h 17"/>
                <a:gd name="T16" fmla="*/ 4 w 17"/>
                <a:gd name="T17" fmla="*/ 14 h 17"/>
                <a:gd name="T18" fmla="*/ 6 w 17"/>
                <a:gd name="T19" fmla="*/ 16 h 17"/>
                <a:gd name="T20" fmla="*/ 13 w 17"/>
                <a:gd name="T21" fmla="*/ 14 h 17"/>
                <a:gd name="T22" fmla="*/ 16 w 17"/>
                <a:gd name="T23" fmla="*/ 11 h 17"/>
                <a:gd name="T24" fmla="*/ 16 w 17"/>
                <a:gd name="T25" fmla="*/ 8 h 17"/>
                <a:gd name="T26" fmla="*/ 16 w 17"/>
                <a:gd name="T27" fmla="*/ 8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8"/>
                  </a:moveTo>
                  <a:lnTo>
                    <a:pt x="16" y="4"/>
                  </a:lnTo>
                  <a:lnTo>
                    <a:pt x="13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3" y="14"/>
                  </a:lnTo>
                  <a:lnTo>
                    <a:pt x="16" y="11"/>
                  </a:lnTo>
                  <a:lnTo>
                    <a:pt x="16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Freeform 633"/>
            <p:cNvSpPr>
              <a:spLocks/>
            </p:cNvSpPr>
            <p:nvPr/>
          </p:nvSpPr>
          <p:spPr bwMode="auto">
            <a:xfrm>
              <a:off x="1566" y="3280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3 w 17"/>
                <a:gd name="T3" fmla="*/ 4 h 17"/>
                <a:gd name="T4" fmla="*/ 13 w 17"/>
                <a:gd name="T5" fmla="*/ 0 h 17"/>
                <a:gd name="T6" fmla="*/ 9 w 17"/>
                <a:gd name="T7" fmla="*/ 0 h 17"/>
                <a:gd name="T8" fmla="*/ 4 w 17"/>
                <a:gd name="T9" fmla="*/ 0 h 17"/>
                <a:gd name="T10" fmla="*/ 2 w 17"/>
                <a:gd name="T11" fmla="*/ 4 h 17"/>
                <a:gd name="T12" fmla="*/ 0 w 17"/>
                <a:gd name="T13" fmla="*/ 8 h 17"/>
                <a:gd name="T14" fmla="*/ 2 w 17"/>
                <a:gd name="T15" fmla="*/ 12 h 17"/>
                <a:gd name="T16" fmla="*/ 4 w 17"/>
                <a:gd name="T17" fmla="*/ 16 h 17"/>
                <a:gd name="T18" fmla="*/ 9 w 17"/>
                <a:gd name="T19" fmla="*/ 16 h 17"/>
                <a:gd name="T20" fmla="*/ 13 w 17"/>
                <a:gd name="T21" fmla="*/ 16 h 17"/>
                <a:gd name="T22" fmla="*/ 13 w 17"/>
                <a:gd name="T23" fmla="*/ 12 h 17"/>
                <a:gd name="T24" fmla="*/ 16 w 17"/>
                <a:gd name="T25" fmla="*/ 8 h 17"/>
                <a:gd name="T26" fmla="*/ 16 w 17"/>
                <a:gd name="T27" fmla="*/ 8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8"/>
                  </a:moveTo>
                  <a:lnTo>
                    <a:pt x="13" y="4"/>
                  </a:lnTo>
                  <a:lnTo>
                    <a:pt x="13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9" y="16"/>
                  </a:lnTo>
                  <a:lnTo>
                    <a:pt x="13" y="16"/>
                  </a:lnTo>
                  <a:lnTo>
                    <a:pt x="13" y="12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Freeform 634"/>
            <p:cNvSpPr>
              <a:spLocks/>
            </p:cNvSpPr>
            <p:nvPr/>
          </p:nvSpPr>
          <p:spPr bwMode="auto">
            <a:xfrm>
              <a:off x="1566" y="3280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3 w 17"/>
                <a:gd name="T3" fmla="*/ 4 h 17"/>
                <a:gd name="T4" fmla="*/ 13 w 17"/>
                <a:gd name="T5" fmla="*/ 0 h 17"/>
                <a:gd name="T6" fmla="*/ 9 w 17"/>
                <a:gd name="T7" fmla="*/ 0 h 17"/>
                <a:gd name="T8" fmla="*/ 4 w 17"/>
                <a:gd name="T9" fmla="*/ 0 h 17"/>
                <a:gd name="T10" fmla="*/ 2 w 17"/>
                <a:gd name="T11" fmla="*/ 4 h 17"/>
                <a:gd name="T12" fmla="*/ 0 w 17"/>
                <a:gd name="T13" fmla="*/ 8 h 17"/>
                <a:gd name="T14" fmla="*/ 2 w 17"/>
                <a:gd name="T15" fmla="*/ 12 h 17"/>
                <a:gd name="T16" fmla="*/ 4 w 17"/>
                <a:gd name="T17" fmla="*/ 16 h 17"/>
                <a:gd name="T18" fmla="*/ 9 w 17"/>
                <a:gd name="T19" fmla="*/ 16 h 17"/>
                <a:gd name="T20" fmla="*/ 13 w 17"/>
                <a:gd name="T21" fmla="*/ 16 h 17"/>
                <a:gd name="T22" fmla="*/ 13 w 17"/>
                <a:gd name="T23" fmla="*/ 12 h 17"/>
                <a:gd name="T24" fmla="*/ 16 w 17"/>
                <a:gd name="T25" fmla="*/ 8 h 17"/>
                <a:gd name="T26" fmla="*/ 16 w 17"/>
                <a:gd name="T27" fmla="*/ 8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8"/>
                  </a:moveTo>
                  <a:lnTo>
                    <a:pt x="13" y="4"/>
                  </a:lnTo>
                  <a:lnTo>
                    <a:pt x="13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9" y="16"/>
                  </a:lnTo>
                  <a:lnTo>
                    <a:pt x="13" y="16"/>
                  </a:lnTo>
                  <a:lnTo>
                    <a:pt x="13" y="12"/>
                  </a:lnTo>
                  <a:lnTo>
                    <a:pt x="16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Freeform 635"/>
            <p:cNvSpPr>
              <a:spLocks/>
            </p:cNvSpPr>
            <p:nvPr/>
          </p:nvSpPr>
          <p:spPr bwMode="auto">
            <a:xfrm>
              <a:off x="1680" y="3164"/>
              <a:ext cx="17" cy="17"/>
            </a:xfrm>
            <a:custGeom>
              <a:avLst/>
              <a:gdLst>
                <a:gd name="T0" fmla="*/ 16 w 17"/>
                <a:gd name="T1" fmla="*/ 6 h 17"/>
                <a:gd name="T2" fmla="*/ 14 w 17"/>
                <a:gd name="T3" fmla="*/ 2 h 17"/>
                <a:gd name="T4" fmla="*/ 10 w 17"/>
                <a:gd name="T5" fmla="*/ 0 h 17"/>
                <a:gd name="T6" fmla="*/ 6 w 17"/>
                <a:gd name="T7" fmla="*/ 0 h 17"/>
                <a:gd name="T8" fmla="*/ 4 w 17"/>
                <a:gd name="T9" fmla="*/ 0 h 17"/>
                <a:gd name="T10" fmla="*/ 0 w 17"/>
                <a:gd name="T11" fmla="*/ 2 h 17"/>
                <a:gd name="T12" fmla="*/ 0 w 17"/>
                <a:gd name="T13" fmla="*/ 6 h 17"/>
                <a:gd name="T14" fmla="*/ 0 w 17"/>
                <a:gd name="T15" fmla="*/ 11 h 17"/>
                <a:gd name="T16" fmla="*/ 4 w 17"/>
                <a:gd name="T17" fmla="*/ 14 h 17"/>
                <a:gd name="T18" fmla="*/ 6 w 17"/>
                <a:gd name="T19" fmla="*/ 16 h 17"/>
                <a:gd name="T20" fmla="*/ 10 w 17"/>
                <a:gd name="T21" fmla="*/ 14 h 17"/>
                <a:gd name="T22" fmla="*/ 14 w 17"/>
                <a:gd name="T23" fmla="*/ 11 h 17"/>
                <a:gd name="T24" fmla="*/ 16 w 17"/>
                <a:gd name="T25" fmla="*/ 6 h 17"/>
                <a:gd name="T26" fmla="*/ 16 w 17"/>
                <a:gd name="T27" fmla="*/ 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6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6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Freeform 636"/>
            <p:cNvSpPr>
              <a:spLocks/>
            </p:cNvSpPr>
            <p:nvPr/>
          </p:nvSpPr>
          <p:spPr bwMode="auto">
            <a:xfrm>
              <a:off x="1680" y="3164"/>
              <a:ext cx="17" cy="17"/>
            </a:xfrm>
            <a:custGeom>
              <a:avLst/>
              <a:gdLst>
                <a:gd name="T0" fmla="*/ 16 w 17"/>
                <a:gd name="T1" fmla="*/ 6 h 17"/>
                <a:gd name="T2" fmla="*/ 14 w 17"/>
                <a:gd name="T3" fmla="*/ 2 h 17"/>
                <a:gd name="T4" fmla="*/ 10 w 17"/>
                <a:gd name="T5" fmla="*/ 0 h 17"/>
                <a:gd name="T6" fmla="*/ 6 w 17"/>
                <a:gd name="T7" fmla="*/ 0 h 17"/>
                <a:gd name="T8" fmla="*/ 4 w 17"/>
                <a:gd name="T9" fmla="*/ 0 h 17"/>
                <a:gd name="T10" fmla="*/ 0 w 17"/>
                <a:gd name="T11" fmla="*/ 2 h 17"/>
                <a:gd name="T12" fmla="*/ 0 w 17"/>
                <a:gd name="T13" fmla="*/ 6 h 17"/>
                <a:gd name="T14" fmla="*/ 0 w 17"/>
                <a:gd name="T15" fmla="*/ 11 h 17"/>
                <a:gd name="T16" fmla="*/ 4 w 17"/>
                <a:gd name="T17" fmla="*/ 14 h 17"/>
                <a:gd name="T18" fmla="*/ 6 w 17"/>
                <a:gd name="T19" fmla="*/ 16 h 17"/>
                <a:gd name="T20" fmla="*/ 10 w 17"/>
                <a:gd name="T21" fmla="*/ 14 h 17"/>
                <a:gd name="T22" fmla="*/ 14 w 17"/>
                <a:gd name="T23" fmla="*/ 11 h 17"/>
                <a:gd name="T24" fmla="*/ 16 w 17"/>
                <a:gd name="T25" fmla="*/ 6 h 17"/>
                <a:gd name="T26" fmla="*/ 16 w 17"/>
                <a:gd name="T27" fmla="*/ 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6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6" y="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Line 637"/>
            <p:cNvSpPr>
              <a:spLocks noChangeShapeType="1"/>
            </p:cNvSpPr>
            <p:nvPr/>
          </p:nvSpPr>
          <p:spPr bwMode="auto">
            <a:xfrm>
              <a:off x="1576" y="3541"/>
              <a:ext cx="79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6" name="Freeform 638"/>
            <p:cNvSpPr>
              <a:spLocks/>
            </p:cNvSpPr>
            <p:nvPr/>
          </p:nvSpPr>
          <p:spPr bwMode="auto">
            <a:xfrm>
              <a:off x="1643" y="3575"/>
              <a:ext cx="77" cy="25"/>
            </a:xfrm>
            <a:custGeom>
              <a:avLst/>
              <a:gdLst>
                <a:gd name="T0" fmla="*/ 0 w 77"/>
                <a:gd name="T1" fmla="*/ 24 h 25"/>
                <a:gd name="T2" fmla="*/ 0 w 77"/>
                <a:gd name="T3" fmla="*/ 21 h 25"/>
                <a:gd name="T4" fmla="*/ 35 w 77"/>
                <a:gd name="T5" fmla="*/ 17 h 25"/>
                <a:gd name="T6" fmla="*/ 38 w 77"/>
                <a:gd name="T7" fmla="*/ 0 h 25"/>
                <a:gd name="T8" fmla="*/ 73 w 77"/>
                <a:gd name="T9" fmla="*/ 0 h 25"/>
                <a:gd name="T10" fmla="*/ 76 w 77"/>
                <a:gd name="T11" fmla="*/ 24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25"/>
                <a:gd name="T20" fmla="*/ 77 w 77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25">
                  <a:moveTo>
                    <a:pt x="0" y="24"/>
                  </a:moveTo>
                  <a:lnTo>
                    <a:pt x="0" y="21"/>
                  </a:lnTo>
                  <a:lnTo>
                    <a:pt x="35" y="17"/>
                  </a:lnTo>
                  <a:lnTo>
                    <a:pt x="38" y="0"/>
                  </a:lnTo>
                  <a:lnTo>
                    <a:pt x="73" y="0"/>
                  </a:lnTo>
                  <a:lnTo>
                    <a:pt x="76" y="2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Line 639"/>
            <p:cNvSpPr>
              <a:spLocks noChangeShapeType="1"/>
            </p:cNvSpPr>
            <p:nvPr/>
          </p:nvSpPr>
          <p:spPr bwMode="auto">
            <a:xfrm>
              <a:off x="1766" y="3577"/>
              <a:ext cx="0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8" name="Freeform 640"/>
            <p:cNvSpPr>
              <a:spLocks/>
            </p:cNvSpPr>
            <p:nvPr/>
          </p:nvSpPr>
          <p:spPr bwMode="auto">
            <a:xfrm>
              <a:off x="1797" y="3562"/>
              <a:ext cx="17" cy="38"/>
            </a:xfrm>
            <a:custGeom>
              <a:avLst/>
              <a:gdLst>
                <a:gd name="T0" fmla="*/ 0 w 17"/>
                <a:gd name="T1" fmla="*/ 37 h 38"/>
                <a:gd name="T2" fmla="*/ 0 w 17"/>
                <a:gd name="T3" fmla="*/ 3 h 38"/>
                <a:gd name="T4" fmla="*/ 0 w 17"/>
                <a:gd name="T5" fmla="*/ 37 h 38"/>
                <a:gd name="T6" fmla="*/ 16 w 17"/>
                <a:gd name="T7" fmla="*/ 37 h 38"/>
                <a:gd name="T8" fmla="*/ 16 w 17"/>
                <a:gd name="T9" fmla="*/ 6 h 38"/>
                <a:gd name="T10" fmla="*/ 0 w 17"/>
                <a:gd name="T11" fmla="*/ 0 h 38"/>
                <a:gd name="T12" fmla="*/ 0 w 17"/>
                <a:gd name="T13" fmla="*/ 37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8"/>
                <a:gd name="T23" fmla="*/ 17 w 17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8">
                  <a:moveTo>
                    <a:pt x="0" y="37"/>
                  </a:moveTo>
                  <a:lnTo>
                    <a:pt x="0" y="3"/>
                  </a:lnTo>
                  <a:lnTo>
                    <a:pt x="0" y="37"/>
                  </a:lnTo>
                  <a:lnTo>
                    <a:pt x="16" y="37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Freeform 641"/>
            <p:cNvSpPr>
              <a:spLocks/>
            </p:cNvSpPr>
            <p:nvPr/>
          </p:nvSpPr>
          <p:spPr bwMode="auto">
            <a:xfrm>
              <a:off x="1797" y="3562"/>
              <a:ext cx="17" cy="38"/>
            </a:xfrm>
            <a:custGeom>
              <a:avLst/>
              <a:gdLst>
                <a:gd name="T0" fmla="*/ 0 w 17"/>
                <a:gd name="T1" fmla="*/ 37 h 38"/>
                <a:gd name="T2" fmla="*/ 0 w 17"/>
                <a:gd name="T3" fmla="*/ 3 h 38"/>
                <a:gd name="T4" fmla="*/ 0 w 17"/>
                <a:gd name="T5" fmla="*/ 37 h 38"/>
                <a:gd name="T6" fmla="*/ 16 w 17"/>
                <a:gd name="T7" fmla="*/ 37 h 38"/>
                <a:gd name="T8" fmla="*/ 16 w 17"/>
                <a:gd name="T9" fmla="*/ 6 h 38"/>
                <a:gd name="T10" fmla="*/ 0 w 17"/>
                <a:gd name="T11" fmla="*/ 0 h 38"/>
                <a:gd name="T12" fmla="*/ 0 w 17"/>
                <a:gd name="T13" fmla="*/ 37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8"/>
                <a:gd name="T23" fmla="*/ 17 w 17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8">
                  <a:moveTo>
                    <a:pt x="0" y="37"/>
                  </a:moveTo>
                  <a:lnTo>
                    <a:pt x="0" y="3"/>
                  </a:lnTo>
                  <a:lnTo>
                    <a:pt x="0" y="37"/>
                  </a:lnTo>
                  <a:lnTo>
                    <a:pt x="16" y="37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Freeform 642"/>
            <p:cNvSpPr>
              <a:spLocks/>
            </p:cNvSpPr>
            <p:nvPr/>
          </p:nvSpPr>
          <p:spPr bwMode="auto">
            <a:xfrm>
              <a:off x="1685" y="330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Freeform 643"/>
            <p:cNvSpPr>
              <a:spLocks/>
            </p:cNvSpPr>
            <p:nvPr/>
          </p:nvSpPr>
          <p:spPr bwMode="auto">
            <a:xfrm>
              <a:off x="1685" y="330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Freeform 644"/>
            <p:cNvSpPr>
              <a:spLocks/>
            </p:cNvSpPr>
            <p:nvPr/>
          </p:nvSpPr>
          <p:spPr bwMode="auto">
            <a:xfrm>
              <a:off x="1712" y="331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Freeform 645"/>
            <p:cNvSpPr>
              <a:spLocks/>
            </p:cNvSpPr>
            <p:nvPr/>
          </p:nvSpPr>
          <p:spPr bwMode="auto">
            <a:xfrm>
              <a:off x="1712" y="331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4" name="Freeform 646"/>
            <p:cNvSpPr>
              <a:spLocks/>
            </p:cNvSpPr>
            <p:nvPr/>
          </p:nvSpPr>
          <p:spPr bwMode="auto">
            <a:xfrm>
              <a:off x="1685" y="334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5" name="Freeform 647"/>
            <p:cNvSpPr>
              <a:spLocks/>
            </p:cNvSpPr>
            <p:nvPr/>
          </p:nvSpPr>
          <p:spPr bwMode="auto">
            <a:xfrm>
              <a:off x="1685" y="334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6" name="Freeform 648"/>
            <p:cNvSpPr>
              <a:spLocks/>
            </p:cNvSpPr>
            <p:nvPr/>
          </p:nvSpPr>
          <p:spPr bwMode="auto">
            <a:xfrm>
              <a:off x="1683" y="3414"/>
              <a:ext cx="17" cy="20"/>
            </a:xfrm>
            <a:custGeom>
              <a:avLst/>
              <a:gdLst>
                <a:gd name="T0" fmla="*/ 0 w 17"/>
                <a:gd name="T1" fmla="*/ 19 h 20"/>
                <a:gd name="T2" fmla="*/ 0 w 17"/>
                <a:gd name="T3" fmla="*/ 0 h 20"/>
                <a:gd name="T4" fmla="*/ 16 w 17"/>
                <a:gd name="T5" fmla="*/ 0 h 20"/>
                <a:gd name="T6" fmla="*/ 16 w 17"/>
                <a:gd name="T7" fmla="*/ 19 h 20"/>
                <a:gd name="T8" fmla="*/ 0 w 17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0"/>
                <a:gd name="T17" fmla="*/ 17 w 1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0">
                  <a:moveTo>
                    <a:pt x="0" y="1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9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7" name="Freeform 649"/>
            <p:cNvSpPr>
              <a:spLocks/>
            </p:cNvSpPr>
            <p:nvPr/>
          </p:nvSpPr>
          <p:spPr bwMode="auto">
            <a:xfrm>
              <a:off x="1683" y="3414"/>
              <a:ext cx="17" cy="20"/>
            </a:xfrm>
            <a:custGeom>
              <a:avLst/>
              <a:gdLst>
                <a:gd name="T0" fmla="*/ 0 w 17"/>
                <a:gd name="T1" fmla="*/ 19 h 20"/>
                <a:gd name="T2" fmla="*/ 0 w 17"/>
                <a:gd name="T3" fmla="*/ 0 h 20"/>
                <a:gd name="T4" fmla="*/ 16 w 17"/>
                <a:gd name="T5" fmla="*/ 0 h 20"/>
                <a:gd name="T6" fmla="*/ 16 w 17"/>
                <a:gd name="T7" fmla="*/ 19 h 20"/>
                <a:gd name="T8" fmla="*/ 0 w 17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0"/>
                <a:gd name="T17" fmla="*/ 17 w 1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0">
                  <a:moveTo>
                    <a:pt x="0" y="1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9"/>
                  </a:lnTo>
                  <a:lnTo>
                    <a:pt x="0" y="1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8" name="Freeform 650"/>
            <p:cNvSpPr>
              <a:spLocks/>
            </p:cNvSpPr>
            <p:nvPr/>
          </p:nvSpPr>
          <p:spPr bwMode="auto">
            <a:xfrm>
              <a:off x="1710" y="3419"/>
              <a:ext cx="17" cy="18"/>
            </a:xfrm>
            <a:custGeom>
              <a:avLst/>
              <a:gdLst>
                <a:gd name="T0" fmla="*/ 0 w 17"/>
                <a:gd name="T1" fmla="*/ 17 h 18"/>
                <a:gd name="T2" fmla="*/ 0 w 17"/>
                <a:gd name="T3" fmla="*/ 1 h 18"/>
                <a:gd name="T4" fmla="*/ 16 w 17"/>
                <a:gd name="T5" fmla="*/ 0 h 18"/>
                <a:gd name="T6" fmla="*/ 16 w 17"/>
                <a:gd name="T7" fmla="*/ 17 h 18"/>
                <a:gd name="T8" fmla="*/ 0 w 17"/>
                <a:gd name="T9" fmla="*/ 1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0" y="17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9" name="Freeform 651"/>
            <p:cNvSpPr>
              <a:spLocks/>
            </p:cNvSpPr>
            <p:nvPr/>
          </p:nvSpPr>
          <p:spPr bwMode="auto">
            <a:xfrm>
              <a:off x="1710" y="3419"/>
              <a:ext cx="17" cy="18"/>
            </a:xfrm>
            <a:custGeom>
              <a:avLst/>
              <a:gdLst>
                <a:gd name="T0" fmla="*/ 0 w 17"/>
                <a:gd name="T1" fmla="*/ 17 h 18"/>
                <a:gd name="T2" fmla="*/ 0 w 17"/>
                <a:gd name="T3" fmla="*/ 1 h 18"/>
                <a:gd name="T4" fmla="*/ 16 w 17"/>
                <a:gd name="T5" fmla="*/ 0 h 18"/>
                <a:gd name="T6" fmla="*/ 16 w 17"/>
                <a:gd name="T7" fmla="*/ 17 h 18"/>
                <a:gd name="T8" fmla="*/ 0 w 17"/>
                <a:gd name="T9" fmla="*/ 1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0" y="17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0" name="Freeform 652"/>
            <p:cNvSpPr>
              <a:spLocks/>
            </p:cNvSpPr>
            <p:nvPr/>
          </p:nvSpPr>
          <p:spPr bwMode="auto">
            <a:xfrm>
              <a:off x="1641" y="359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 w 17"/>
                <a:gd name="T3" fmla="*/ 6 h 17"/>
                <a:gd name="T4" fmla="*/ 16 w 17"/>
                <a:gd name="T5" fmla="*/ 0 h 17"/>
                <a:gd name="T6" fmla="*/ 15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" y="6"/>
                  </a:lnTo>
                  <a:lnTo>
                    <a:pt x="16" y="0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1" name="Freeform 653"/>
            <p:cNvSpPr>
              <a:spLocks/>
            </p:cNvSpPr>
            <p:nvPr/>
          </p:nvSpPr>
          <p:spPr bwMode="auto">
            <a:xfrm>
              <a:off x="1641" y="359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 w 17"/>
                <a:gd name="T3" fmla="*/ 6 h 17"/>
                <a:gd name="T4" fmla="*/ 16 w 17"/>
                <a:gd name="T5" fmla="*/ 0 h 17"/>
                <a:gd name="T6" fmla="*/ 15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" y="6"/>
                  </a:lnTo>
                  <a:lnTo>
                    <a:pt x="16" y="0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90" name="Rectangle 654"/>
          <p:cNvSpPr>
            <a:spLocks noChangeArrowheads="1"/>
          </p:cNvSpPr>
          <p:nvPr/>
        </p:nvSpPr>
        <p:spPr bwMode="auto">
          <a:xfrm>
            <a:off x="2362200" y="15240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/>
              <a:t>Čovek</a:t>
            </a:r>
          </a:p>
        </p:txBody>
      </p:sp>
      <p:sp>
        <p:nvSpPr>
          <p:cNvPr id="7191" name="Rectangle 655"/>
          <p:cNvSpPr>
            <a:spLocks noChangeArrowheads="1"/>
          </p:cNvSpPr>
          <p:nvPr/>
        </p:nvSpPr>
        <p:spPr bwMode="auto">
          <a:xfrm>
            <a:off x="468313" y="2565400"/>
            <a:ext cx="130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/>
              <a:t>Energija</a:t>
            </a:r>
          </a:p>
        </p:txBody>
      </p:sp>
      <p:sp>
        <p:nvSpPr>
          <p:cNvPr id="7192" name="Rectangle 656"/>
          <p:cNvSpPr>
            <a:spLocks noChangeArrowheads="1"/>
          </p:cNvSpPr>
          <p:nvPr/>
        </p:nvSpPr>
        <p:spPr bwMode="auto">
          <a:xfrm>
            <a:off x="5867400" y="598805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/>
              <a:t>Voda</a:t>
            </a:r>
          </a:p>
        </p:txBody>
      </p:sp>
      <p:sp>
        <p:nvSpPr>
          <p:cNvPr id="7193" name="Rectangle 657"/>
          <p:cNvSpPr>
            <a:spLocks noChangeArrowheads="1"/>
          </p:cNvSpPr>
          <p:nvPr/>
        </p:nvSpPr>
        <p:spPr bwMode="auto">
          <a:xfrm>
            <a:off x="395288" y="3573463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/>
              <a:t>Sirovine</a:t>
            </a:r>
          </a:p>
        </p:txBody>
      </p:sp>
      <p:sp>
        <p:nvSpPr>
          <p:cNvPr id="7194" name="Freeform 658"/>
          <p:cNvSpPr>
            <a:spLocks/>
          </p:cNvSpPr>
          <p:nvPr/>
        </p:nvSpPr>
        <p:spPr bwMode="auto">
          <a:xfrm>
            <a:off x="1720850" y="4716463"/>
            <a:ext cx="449263" cy="428625"/>
          </a:xfrm>
          <a:custGeom>
            <a:avLst/>
            <a:gdLst>
              <a:gd name="T0" fmla="*/ 2147483647 w 282"/>
              <a:gd name="T1" fmla="*/ 2147483647 h 270"/>
              <a:gd name="T2" fmla="*/ 2147483647 w 282"/>
              <a:gd name="T3" fmla="*/ 2147483647 h 270"/>
              <a:gd name="T4" fmla="*/ 2147483647 w 282"/>
              <a:gd name="T5" fmla="*/ 2147483647 h 270"/>
              <a:gd name="T6" fmla="*/ 2147483647 w 282"/>
              <a:gd name="T7" fmla="*/ 2147483647 h 270"/>
              <a:gd name="T8" fmla="*/ 2147483647 w 282"/>
              <a:gd name="T9" fmla="*/ 2147483647 h 270"/>
              <a:gd name="T10" fmla="*/ 2147483647 w 282"/>
              <a:gd name="T11" fmla="*/ 2147483647 h 270"/>
              <a:gd name="T12" fmla="*/ 2147483647 w 282"/>
              <a:gd name="T13" fmla="*/ 2147483647 h 270"/>
              <a:gd name="T14" fmla="*/ 2147483647 w 282"/>
              <a:gd name="T15" fmla="*/ 2147483647 h 270"/>
              <a:gd name="T16" fmla="*/ 2147483647 w 282"/>
              <a:gd name="T17" fmla="*/ 2147483647 h 270"/>
              <a:gd name="T18" fmla="*/ 2147483647 w 282"/>
              <a:gd name="T19" fmla="*/ 2147483647 h 270"/>
              <a:gd name="T20" fmla="*/ 2147483647 w 282"/>
              <a:gd name="T21" fmla="*/ 2147483647 h 270"/>
              <a:gd name="T22" fmla="*/ 2147483647 w 282"/>
              <a:gd name="T23" fmla="*/ 2147483647 h 270"/>
              <a:gd name="T24" fmla="*/ 2147483647 w 282"/>
              <a:gd name="T25" fmla="*/ 2147483647 h 270"/>
              <a:gd name="T26" fmla="*/ 2147483647 w 282"/>
              <a:gd name="T27" fmla="*/ 2147483647 h 270"/>
              <a:gd name="T28" fmla="*/ 2147483647 w 282"/>
              <a:gd name="T29" fmla="*/ 2147483647 h 270"/>
              <a:gd name="T30" fmla="*/ 2147483647 w 282"/>
              <a:gd name="T31" fmla="*/ 2147483647 h 270"/>
              <a:gd name="T32" fmla="*/ 2147483647 w 282"/>
              <a:gd name="T33" fmla="*/ 2147483647 h 270"/>
              <a:gd name="T34" fmla="*/ 2147483647 w 282"/>
              <a:gd name="T35" fmla="*/ 2147483647 h 270"/>
              <a:gd name="T36" fmla="*/ 2147483647 w 282"/>
              <a:gd name="T37" fmla="*/ 2147483647 h 270"/>
              <a:gd name="T38" fmla="*/ 2147483647 w 282"/>
              <a:gd name="T39" fmla="*/ 2147483647 h 270"/>
              <a:gd name="T40" fmla="*/ 2147483647 w 282"/>
              <a:gd name="T41" fmla="*/ 2147483647 h 270"/>
              <a:gd name="T42" fmla="*/ 2147483647 w 282"/>
              <a:gd name="T43" fmla="*/ 2147483647 h 270"/>
              <a:gd name="T44" fmla="*/ 2147483647 w 282"/>
              <a:gd name="T45" fmla="*/ 2147483647 h 270"/>
              <a:gd name="T46" fmla="*/ 2147483647 w 282"/>
              <a:gd name="T47" fmla="*/ 2147483647 h 270"/>
              <a:gd name="T48" fmla="*/ 2147483647 w 282"/>
              <a:gd name="T49" fmla="*/ 2147483647 h 270"/>
              <a:gd name="T50" fmla="*/ 2147483647 w 282"/>
              <a:gd name="T51" fmla="*/ 2147483647 h 270"/>
              <a:gd name="T52" fmla="*/ 2147483647 w 282"/>
              <a:gd name="T53" fmla="*/ 2147483647 h 270"/>
              <a:gd name="T54" fmla="*/ 2147483647 w 282"/>
              <a:gd name="T55" fmla="*/ 2147483647 h 270"/>
              <a:gd name="T56" fmla="*/ 2147483647 w 282"/>
              <a:gd name="T57" fmla="*/ 2147483647 h 270"/>
              <a:gd name="T58" fmla="*/ 2147483647 w 282"/>
              <a:gd name="T59" fmla="*/ 2147483647 h 270"/>
              <a:gd name="T60" fmla="*/ 2147483647 w 282"/>
              <a:gd name="T61" fmla="*/ 2147483647 h 270"/>
              <a:gd name="T62" fmla="*/ 2147483647 w 282"/>
              <a:gd name="T63" fmla="*/ 2147483647 h 270"/>
              <a:gd name="T64" fmla="*/ 2147483647 w 282"/>
              <a:gd name="T65" fmla="*/ 2147483647 h 270"/>
              <a:gd name="T66" fmla="*/ 2147483647 w 282"/>
              <a:gd name="T67" fmla="*/ 2147483647 h 270"/>
              <a:gd name="T68" fmla="*/ 2147483647 w 282"/>
              <a:gd name="T69" fmla="*/ 2147483647 h 270"/>
              <a:gd name="T70" fmla="*/ 2147483647 w 282"/>
              <a:gd name="T71" fmla="*/ 2147483647 h 270"/>
              <a:gd name="T72" fmla="*/ 2147483647 w 282"/>
              <a:gd name="T73" fmla="*/ 2147483647 h 270"/>
              <a:gd name="T74" fmla="*/ 2147483647 w 282"/>
              <a:gd name="T75" fmla="*/ 2147483647 h 270"/>
              <a:gd name="T76" fmla="*/ 2147483647 w 282"/>
              <a:gd name="T77" fmla="*/ 2147483647 h 270"/>
              <a:gd name="T78" fmla="*/ 2147483647 w 282"/>
              <a:gd name="T79" fmla="*/ 2147483647 h 270"/>
              <a:gd name="T80" fmla="*/ 2147483647 w 282"/>
              <a:gd name="T81" fmla="*/ 2147483647 h 270"/>
              <a:gd name="T82" fmla="*/ 2147483647 w 282"/>
              <a:gd name="T83" fmla="*/ 2147483647 h 270"/>
              <a:gd name="T84" fmla="*/ 2147483647 w 282"/>
              <a:gd name="T85" fmla="*/ 2147483647 h 270"/>
              <a:gd name="T86" fmla="*/ 2147483647 w 282"/>
              <a:gd name="T87" fmla="*/ 2147483647 h 27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2"/>
              <a:gd name="T133" fmla="*/ 0 h 270"/>
              <a:gd name="T134" fmla="*/ 282 w 282"/>
              <a:gd name="T135" fmla="*/ 270 h 27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2" h="270">
                <a:moveTo>
                  <a:pt x="132" y="140"/>
                </a:moveTo>
                <a:lnTo>
                  <a:pt x="43" y="44"/>
                </a:lnTo>
                <a:lnTo>
                  <a:pt x="38" y="49"/>
                </a:lnTo>
                <a:lnTo>
                  <a:pt x="32" y="55"/>
                </a:lnTo>
                <a:lnTo>
                  <a:pt x="28" y="61"/>
                </a:lnTo>
                <a:lnTo>
                  <a:pt x="24" y="67"/>
                </a:lnTo>
                <a:lnTo>
                  <a:pt x="20" y="72"/>
                </a:lnTo>
                <a:lnTo>
                  <a:pt x="18" y="79"/>
                </a:lnTo>
                <a:lnTo>
                  <a:pt x="15" y="85"/>
                </a:lnTo>
                <a:lnTo>
                  <a:pt x="13" y="91"/>
                </a:lnTo>
                <a:lnTo>
                  <a:pt x="0" y="77"/>
                </a:lnTo>
                <a:lnTo>
                  <a:pt x="3" y="69"/>
                </a:lnTo>
                <a:lnTo>
                  <a:pt x="6" y="61"/>
                </a:lnTo>
                <a:lnTo>
                  <a:pt x="10" y="55"/>
                </a:lnTo>
                <a:lnTo>
                  <a:pt x="14" y="48"/>
                </a:lnTo>
                <a:lnTo>
                  <a:pt x="19" y="41"/>
                </a:lnTo>
                <a:lnTo>
                  <a:pt x="23" y="34"/>
                </a:lnTo>
                <a:lnTo>
                  <a:pt x="28" y="29"/>
                </a:lnTo>
                <a:lnTo>
                  <a:pt x="34" y="23"/>
                </a:lnTo>
                <a:lnTo>
                  <a:pt x="40" y="18"/>
                </a:lnTo>
                <a:lnTo>
                  <a:pt x="46" y="14"/>
                </a:lnTo>
                <a:lnTo>
                  <a:pt x="52" y="10"/>
                </a:lnTo>
                <a:lnTo>
                  <a:pt x="58" y="7"/>
                </a:lnTo>
                <a:lnTo>
                  <a:pt x="65" y="4"/>
                </a:lnTo>
                <a:lnTo>
                  <a:pt x="72" y="3"/>
                </a:lnTo>
                <a:lnTo>
                  <a:pt x="78" y="2"/>
                </a:lnTo>
                <a:lnTo>
                  <a:pt x="86" y="2"/>
                </a:lnTo>
                <a:lnTo>
                  <a:pt x="92" y="2"/>
                </a:lnTo>
                <a:lnTo>
                  <a:pt x="97" y="3"/>
                </a:lnTo>
                <a:lnTo>
                  <a:pt x="103" y="4"/>
                </a:lnTo>
                <a:lnTo>
                  <a:pt x="107" y="6"/>
                </a:lnTo>
                <a:lnTo>
                  <a:pt x="112" y="8"/>
                </a:lnTo>
                <a:lnTo>
                  <a:pt x="116" y="11"/>
                </a:lnTo>
                <a:lnTo>
                  <a:pt x="119" y="14"/>
                </a:lnTo>
                <a:lnTo>
                  <a:pt x="123" y="18"/>
                </a:lnTo>
                <a:lnTo>
                  <a:pt x="117" y="17"/>
                </a:lnTo>
                <a:lnTo>
                  <a:pt x="112" y="17"/>
                </a:lnTo>
                <a:lnTo>
                  <a:pt x="108" y="16"/>
                </a:lnTo>
                <a:lnTo>
                  <a:pt x="104" y="15"/>
                </a:lnTo>
                <a:lnTo>
                  <a:pt x="100" y="15"/>
                </a:lnTo>
                <a:lnTo>
                  <a:pt x="98" y="14"/>
                </a:lnTo>
                <a:lnTo>
                  <a:pt x="96" y="14"/>
                </a:lnTo>
                <a:lnTo>
                  <a:pt x="95" y="14"/>
                </a:lnTo>
                <a:lnTo>
                  <a:pt x="88" y="15"/>
                </a:lnTo>
                <a:lnTo>
                  <a:pt x="81" y="15"/>
                </a:lnTo>
                <a:lnTo>
                  <a:pt x="75" y="17"/>
                </a:lnTo>
                <a:lnTo>
                  <a:pt x="69" y="19"/>
                </a:lnTo>
                <a:lnTo>
                  <a:pt x="64" y="22"/>
                </a:lnTo>
                <a:lnTo>
                  <a:pt x="60" y="25"/>
                </a:lnTo>
                <a:lnTo>
                  <a:pt x="55" y="29"/>
                </a:lnTo>
                <a:lnTo>
                  <a:pt x="52" y="34"/>
                </a:lnTo>
                <a:lnTo>
                  <a:pt x="141" y="129"/>
                </a:lnTo>
                <a:lnTo>
                  <a:pt x="229" y="34"/>
                </a:lnTo>
                <a:lnTo>
                  <a:pt x="227" y="31"/>
                </a:lnTo>
                <a:lnTo>
                  <a:pt x="225" y="29"/>
                </a:lnTo>
                <a:lnTo>
                  <a:pt x="223" y="26"/>
                </a:lnTo>
                <a:lnTo>
                  <a:pt x="221" y="25"/>
                </a:lnTo>
                <a:lnTo>
                  <a:pt x="219" y="23"/>
                </a:lnTo>
                <a:lnTo>
                  <a:pt x="217" y="21"/>
                </a:lnTo>
                <a:lnTo>
                  <a:pt x="214" y="20"/>
                </a:lnTo>
                <a:lnTo>
                  <a:pt x="212" y="19"/>
                </a:lnTo>
                <a:lnTo>
                  <a:pt x="210" y="18"/>
                </a:lnTo>
                <a:lnTo>
                  <a:pt x="207" y="17"/>
                </a:lnTo>
                <a:lnTo>
                  <a:pt x="204" y="16"/>
                </a:lnTo>
                <a:lnTo>
                  <a:pt x="202" y="15"/>
                </a:lnTo>
                <a:lnTo>
                  <a:pt x="199" y="15"/>
                </a:lnTo>
                <a:lnTo>
                  <a:pt x="196" y="15"/>
                </a:lnTo>
                <a:lnTo>
                  <a:pt x="193" y="14"/>
                </a:lnTo>
                <a:lnTo>
                  <a:pt x="190" y="14"/>
                </a:lnTo>
                <a:lnTo>
                  <a:pt x="188" y="14"/>
                </a:lnTo>
                <a:lnTo>
                  <a:pt x="186" y="14"/>
                </a:lnTo>
                <a:lnTo>
                  <a:pt x="184" y="15"/>
                </a:lnTo>
                <a:lnTo>
                  <a:pt x="180" y="15"/>
                </a:lnTo>
                <a:lnTo>
                  <a:pt x="176" y="16"/>
                </a:lnTo>
                <a:lnTo>
                  <a:pt x="171" y="17"/>
                </a:lnTo>
                <a:lnTo>
                  <a:pt x="165" y="17"/>
                </a:lnTo>
                <a:lnTo>
                  <a:pt x="159" y="18"/>
                </a:lnTo>
                <a:lnTo>
                  <a:pt x="162" y="14"/>
                </a:lnTo>
                <a:lnTo>
                  <a:pt x="166" y="11"/>
                </a:lnTo>
                <a:lnTo>
                  <a:pt x="170" y="7"/>
                </a:lnTo>
                <a:lnTo>
                  <a:pt x="175" y="5"/>
                </a:lnTo>
                <a:lnTo>
                  <a:pt x="179" y="3"/>
                </a:lnTo>
                <a:lnTo>
                  <a:pt x="184" y="2"/>
                </a:lnTo>
                <a:lnTo>
                  <a:pt x="189" y="1"/>
                </a:lnTo>
                <a:lnTo>
                  <a:pt x="195" y="0"/>
                </a:lnTo>
                <a:lnTo>
                  <a:pt x="199" y="0"/>
                </a:lnTo>
                <a:lnTo>
                  <a:pt x="203" y="1"/>
                </a:lnTo>
                <a:lnTo>
                  <a:pt x="208" y="2"/>
                </a:lnTo>
                <a:lnTo>
                  <a:pt x="213" y="3"/>
                </a:lnTo>
                <a:lnTo>
                  <a:pt x="217" y="4"/>
                </a:lnTo>
                <a:lnTo>
                  <a:pt x="222" y="7"/>
                </a:lnTo>
                <a:lnTo>
                  <a:pt x="226" y="9"/>
                </a:lnTo>
                <a:lnTo>
                  <a:pt x="230" y="11"/>
                </a:lnTo>
                <a:lnTo>
                  <a:pt x="235" y="14"/>
                </a:lnTo>
                <a:lnTo>
                  <a:pt x="239" y="17"/>
                </a:lnTo>
                <a:lnTo>
                  <a:pt x="243" y="20"/>
                </a:lnTo>
                <a:lnTo>
                  <a:pt x="247" y="23"/>
                </a:lnTo>
                <a:lnTo>
                  <a:pt x="250" y="27"/>
                </a:lnTo>
                <a:lnTo>
                  <a:pt x="255" y="32"/>
                </a:lnTo>
                <a:lnTo>
                  <a:pt x="258" y="36"/>
                </a:lnTo>
                <a:lnTo>
                  <a:pt x="261" y="40"/>
                </a:lnTo>
                <a:lnTo>
                  <a:pt x="265" y="44"/>
                </a:lnTo>
                <a:lnTo>
                  <a:pt x="268" y="48"/>
                </a:lnTo>
                <a:lnTo>
                  <a:pt x="271" y="53"/>
                </a:lnTo>
                <a:lnTo>
                  <a:pt x="273" y="57"/>
                </a:lnTo>
                <a:lnTo>
                  <a:pt x="276" y="63"/>
                </a:lnTo>
                <a:lnTo>
                  <a:pt x="278" y="67"/>
                </a:lnTo>
                <a:lnTo>
                  <a:pt x="279" y="72"/>
                </a:lnTo>
                <a:lnTo>
                  <a:pt x="281" y="77"/>
                </a:lnTo>
                <a:lnTo>
                  <a:pt x="268" y="91"/>
                </a:lnTo>
                <a:lnTo>
                  <a:pt x="267" y="87"/>
                </a:lnTo>
                <a:lnTo>
                  <a:pt x="266" y="84"/>
                </a:lnTo>
                <a:lnTo>
                  <a:pt x="265" y="80"/>
                </a:lnTo>
                <a:lnTo>
                  <a:pt x="263" y="76"/>
                </a:lnTo>
                <a:lnTo>
                  <a:pt x="261" y="72"/>
                </a:lnTo>
                <a:lnTo>
                  <a:pt x="260" y="69"/>
                </a:lnTo>
                <a:lnTo>
                  <a:pt x="257" y="65"/>
                </a:lnTo>
                <a:lnTo>
                  <a:pt x="255" y="63"/>
                </a:lnTo>
                <a:lnTo>
                  <a:pt x="253" y="60"/>
                </a:lnTo>
                <a:lnTo>
                  <a:pt x="251" y="57"/>
                </a:lnTo>
                <a:lnTo>
                  <a:pt x="249" y="55"/>
                </a:lnTo>
                <a:lnTo>
                  <a:pt x="246" y="52"/>
                </a:lnTo>
                <a:lnTo>
                  <a:pt x="244" y="50"/>
                </a:lnTo>
                <a:lnTo>
                  <a:pt x="242" y="48"/>
                </a:lnTo>
                <a:lnTo>
                  <a:pt x="240" y="45"/>
                </a:lnTo>
                <a:lnTo>
                  <a:pt x="238" y="44"/>
                </a:lnTo>
                <a:lnTo>
                  <a:pt x="150" y="140"/>
                </a:lnTo>
                <a:lnTo>
                  <a:pt x="257" y="259"/>
                </a:lnTo>
                <a:lnTo>
                  <a:pt x="249" y="269"/>
                </a:lnTo>
                <a:lnTo>
                  <a:pt x="141" y="147"/>
                </a:lnTo>
                <a:lnTo>
                  <a:pt x="32" y="269"/>
                </a:lnTo>
                <a:lnTo>
                  <a:pt x="23" y="259"/>
                </a:lnTo>
                <a:lnTo>
                  <a:pt x="132" y="140"/>
                </a:lnTo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Freeform 659"/>
          <p:cNvSpPr>
            <a:spLocks/>
          </p:cNvSpPr>
          <p:nvPr/>
        </p:nvSpPr>
        <p:spPr bwMode="auto">
          <a:xfrm>
            <a:off x="1720850" y="4716463"/>
            <a:ext cx="449263" cy="428625"/>
          </a:xfrm>
          <a:custGeom>
            <a:avLst/>
            <a:gdLst>
              <a:gd name="T0" fmla="*/ 2147483647 w 282"/>
              <a:gd name="T1" fmla="*/ 2147483647 h 270"/>
              <a:gd name="T2" fmla="*/ 2147483647 w 282"/>
              <a:gd name="T3" fmla="*/ 2147483647 h 270"/>
              <a:gd name="T4" fmla="*/ 2147483647 w 282"/>
              <a:gd name="T5" fmla="*/ 2147483647 h 270"/>
              <a:gd name="T6" fmla="*/ 0 w 282"/>
              <a:gd name="T7" fmla="*/ 2147483647 h 270"/>
              <a:gd name="T8" fmla="*/ 2147483647 w 282"/>
              <a:gd name="T9" fmla="*/ 2147483647 h 270"/>
              <a:gd name="T10" fmla="*/ 2147483647 w 282"/>
              <a:gd name="T11" fmla="*/ 2147483647 h 270"/>
              <a:gd name="T12" fmla="*/ 2147483647 w 282"/>
              <a:gd name="T13" fmla="*/ 2147483647 h 270"/>
              <a:gd name="T14" fmla="*/ 2147483647 w 282"/>
              <a:gd name="T15" fmla="*/ 2147483647 h 270"/>
              <a:gd name="T16" fmla="*/ 2147483647 w 282"/>
              <a:gd name="T17" fmla="*/ 2147483647 h 270"/>
              <a:gd name="T18" fmla="*/ 2147483647 w 282"/>
              <a:gd name="T19" fmla="*/ 2147483647 h 270"/>
              <a:gd name="T20" fmla="*/ 2147483647 w 282"/>
              <a:gd name="T21" fmla="*/ 2147483647 h 270"/>
              <a:gd name="T22" fmla="*/ 2147483647 w 282"/>
              <a:gd name="T23" fmla="*/ 2147483647 h 270"/>
              <a:gd name="T24" fmla="*/ 2147483647 w 282"/>
              <a:gd name="T25" fmla="*/ 2147483647 h 270"/>
              <a:gd name="T26" fmla="*/ 2147483647 w 282"/>
              <a:gd name="T27" fmla="*/ 2147483647 h 270"/>
              <a:gd name="T28" fmla="*/ 2147483647 w 282"/>
              <a:gd name="T29" fmla="*/ 2147483647 h 270"/>
              <a:gd name="T30" fmla="*/ 2147483647 w 282"/>
              <a:gd name="T31" fmla="*/ 2147483647 h 270"/>
              <a:gd name="T32" fmla="*/ 2147483647 w 282"/>
              <a:gd name="T33" fmla="*/ 2147483647 h 270"/>
              <a:gd name="T34" fmla="*/ 2147483647 w 282"/>
              <a:gd name="T35" fmla="*/ 2147483647 h 270"/>
              <a:gd name="T36" fmla="*/ 2147483647 w 282"/>
              <a:gd name="T37" fmla="*/ 2147483647 h 270"/>
              <a:gd name="T38" fmla="*/ 2147483647 w 282"/>
              <a:gd name="T39" fmla="*/ 2147483647 h 270"/>
              <a:gd name="T40" fmla="*/ 2147483647 w 282"/>
              <a:gd name="T41" fmla="*/ 2147483647 h 270"/>
              <a:gd name="T42" fmla="*/ 2147483647 w 282"/>
              <a:gd name="T43" fmla="*/ 2147483647 h 270"/>
              <a:gd name="T44" fmla="*/ 2147483647 w 282"/>
              <a:gd name="T45" fmla="*/ 2147483647 h 270"/>
              <a:gd name="T46" fmla="*/ 2147483647 w 282"/>
              <a:gd name="T47" fmla="*/ 2147483647 h 270"/>
              <a:gd name="T48" fmla="*/ 2147483647 w 282"/>
              <a:gd name="T49" fmla="*/ 2147483647 h 270"/>
              <a:gd name="T50" fmla="*/ 2147483647 w 282"/>
              <a:gd name="T51" fmla="*/ 2147483647 h 270"/>
              <a:gd name="T52" fmla="*/ 2147483647 w 282"/>
              <a:gd name="T53" fmla="*/ 2147483647 h 270"/>
              <a:gd name="T54" fmla="*/ 2147483647 w 282"/>
              <a:gd name="T55" fmla="*/ 2147483647 h 270"/>
              <a:gd name="T56" fmla="*/ 2147483647 w 282"/>
              <a:gd name="T57" fmla="*/ 2147483647 h 270"/>
              <a:gd name="T58" fmla="*/ 2147483647 w 282"/>
              <a:gd name="T59" fmla="*/ 2147483647 h 270"/>
              <a:gd name="T60" fmla="*/ 2147483647 w 282"/>
              <a:gd name="T61" fmla="*/ 2147483647 h 270"/>
              <a:gd name="T62" fmla="*/ 2147483647 w 282"/>
              <a:gd name="T63" fmla="*/ 0 h 270"/>
              <a:gd name="T64" fmla="*/ 2147483647 w 282"/>
              <a:gd name="T65" fmla="*/ 2147483647 h 270"/>
              <a:gd name="T66" fmla="*/ 2147483647 w 282"/>
              <a:gd name="T67" fmla="*/ 2147483647 h 270"/>
              <a:gd name="T68" fmla="*/ 2147483647 w 282"/>
              <a:gd name="T69" fmla="*/ 2147483647 h 270"/>
              <a:gd name="T70" fmla="*/ 2147483647 w 282"/>
              <a:gd name="T71" fmla="*/ 2147483647 h 270"/>
              <a:gd name="T72" fmla="*/ 2147483647 w 282"/>
              <a:gd name="T73" fmla="*/ 2147483647 h 270"/>
              <a:gd name="T74" fmla="*/ 2147483647 w 282"/>
              <a:gd name="T75" fmla="*/ 2147483647 h 270"/>
              <a:gd name="T76" fmla="*/ 2147483647 w 282"/>
              <a:gd name="T77" fmla="*/ 2147483647 h 270"/>
              <a:gd name="T78" fmla="*/ 2147483647 w 282"/>
              <a:gd name="T79" fmla="*/ 2147483647 h 270"/>
              <a:gd name="T80" fmla="*/ 2147483647 w 282"/>
              <a:gd name="T81" fmla="*/ 2147483647 h 270"/>
              <a:gd name="T82" fmla="*/ 2147483647 w 282"/>
              <a:gd name="T83" fmla="*/ 2147483647 h 270"/>
              <a:gd name="T84" fmla="*/ 2147483647 w 282"/>
              <a:gd name="T85" fmla="*/ 2147483647 h 270"/>
              <a:gd name="T86" fmla="*/ 2147483647 w 282"/>
              <a:gd name="T87" fmla="*/ 2147483647 h 270"/>
              <a:gd name="T88" fmla="*/ 2147483647 w 282"/>
              <a:gd name="T89" fmla="*/ 2147483647 h 270"/>
              <a:gd name="T90" fmla="*/ 2147483647 w 282"/>
              <a:gd name="T91" fmla="*/ 2147483647 h 270"/>
              <a:gd name="T92" fmla="*/ 2147483647 w 282"/>
              <a:gd name="T93" fmla="*/ 2147483647 h 270"/>
              <a:gd name="T94" fmla="*/ 2147483647 w 282"/>
              <a:gd name="T95" fmla="*/ 2147483647 h 270"/>
              <a:gd name="T96" fmla="*/ 2147483647 w 282"/>
              <a:gd name="T97" fmla="*/ 2147483647 h 27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2"/>
              <a:gd name="T148" fmla="*/ 0 h 270"/>
              <a:gd name="T149" fmla="*/ 282 w 282"/>
              <a:gd name="T150" fmla="*/ 270 h 27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2" h="270">
                <a:moveTo>
                  <a:pt x="132" y="140"/>
                </a:moveTo>
                <a:lnTo>
                  <a:pt x="43" y="44"/>
                </a:lnTo>
                <a:lnTo>
                  <a:pt x="38" y="49"/>
                </a:lnTo>
                <a:lnTo>
                  <a:pt x="32" y="55"/>
                </a:lnTo>
                <a:lnTo>
                  <a:pt x="28" y="61"/>
                </a:lnTo>
                <a:lnTo>
                  <a:pt x="24" y="67"/>
                </a:lnTo>
                <a:lnTo>
                  <a:pt x="20" y="72"/>
                </a:lnTo>
                <a:lnTo>
                  <a:pt x="18" y="79"/>
                </a:lnTo>
                <a:lnTo>
                  <a:pt x="15" y="85"/>
                </a:lnTo>
                <a:lnTo>
                  <a:pt x="13" y="91"/>
                </a:lnTo>
                <a:lnTo>
                  <a:pt x="0" y="77"/>
                </a:lnTo>
                <a:lnTo>
                  <a:pt x="3" y="69"/>
                </a:lnTo>
                <a:lnTo>
                  <a:pt x="6" y="61"/>
                </a:lnTo>
                <a:lnTo>
                  <a:pt x="10" y="55"/>
                </a:lnTo>
                <a:lnTo>
                  <a:pt x="14" y="48"/>
                </a:lnTo>
                <a:lnTo>
                  <a:pt x="19" y="41"/>
                </a:lnTo>
                <a:lnTo>
                  <a:pt x="23" y="34"/>
                </a:lnTo>
                <a:lnTo>
                  <a:pt x="28" y="29"/>
                </a:lnTo>
                <a:lnTo>
                  <a:pt x="34" y="23"/>
                </a:lnTo>
                <a:lnTo>
                  <a:pt x="40" y="18"/>
                </a:lnTo>
                <a:lnTo>
                  <a:pt x="46" y="14"/>
                </a:lnTo>
                <a:lnTo>
                  <a:pt x="52" y="10"/>
                </a:lnTo>
                <a:lnTo>
                  <a:pt x="58" y="7"/>
                </a:lnTo>
                <a:lnTo>
                  <a:pt x="65" y="4"/>
                </a:lnTo>
                <a:lnTo>
                  <a:pt x="72" y="3"/>
                </a:lnTo>
                <a:lnTo>
                  <a:pt x="78" y="2"/>
                </a:lnTo>
                <a:lnTo>
                  <a:pt x="86" y="2"/>
                </a:lnTo>
                <a:lnTo>
                  <a:pt x="92" y="2"/>
                </a:lnTo>
                <a:lnTo>
                  <a:pt x="97" y="3"/>
                </a:lnTo>
                <a:lnTo>
                  <a:pt x="103" y="4"/>
                </a:lnTo>
                <a:lnTo>
                  <a:pt x="107" y="6"/>
                </a:lnTo>
                <a:lnTo>
                  <a:pt x="112" y="8"/>
                </a:lnTo>
                <a:lnTo>
                  <a:pt x="116" y="11"/>
                </a:lnTo>
                <a:lnTo>
                  <a:pt x="119" y="14"/>
                </a:lnTo>
                <a:lnTo>
                  <a:pt x="123" y="18"/>
                </a:lnTo>
                <a:lnTo>
                  <a:pt x="117" y="17"/>
                </a:lnTo>
                <a:lnTo>
                  <a:pt x="112" y="17"/>
                </a:lnTo>
                <a:lnTo>
                  <a:pt x="108" y="16"/>
                </a:lnTo>
                <a:lnTo>
                  <a:pt x="104" y="15"/>
                </a:lnTo>
                <a:lnTo>
                  <a:pt x="100" y="15"/>
                </a:lnTo>
                <a:lnTo>
                  <a:pt x="98" y="14"/>
                </a:lnTo>
                <a:lnTo>
                  <a:pt x="96" y="14"/>
                </a:lnTo>
                <a:lnTo>
                  <a:pt x="95" y="14"/>
                </a:lnTo>
                <a:lnTo>
                  <a:pt x="88" y="15"/>
                </a:lnTo>
                <a:lnTo>
                  <a:pt x="81" y="15"/>
                </a:lnTo>
                <a:lnTo>
                  <a:pt x="75" y="17"/>
                </a:lnTo>
                <a:lnTo>
                  <a:pt x="69" y="19"/>
                </a:lnTo>
                <a:lnTo>
                  <a:pt x="64" y="22"/>
                </a:lnTo>
                <a:lnTo>
                  <a:pt x="60" y="25"/>
                </a:lnTo>
                <a:lnTo>
                  <a:pt x="55" y="29"/>
                </a:lnTo>
                <a:lnTo>
                  <a:pt x="52" y="34"/>
                </a:lnTo>
                <a:lnTo>
                  <a:pt x="141" y="129"/>
                </a:lnTo>
                <a:lnTo>
                  <a:pt x="229" y="34"/>
                </a:lnTo>
                <a:lnTo>
                  <a:pt x="227" y="31"/>
                </a:lnTo>
                <a:lnTo>
                  <a:pt x="225" y="29"/>
                </a:lnTo>
                <a:lnTo>
                  <a:pt x="223" y="26"/>
                </a:lnTo>
                <a:lnTo>
                  <a:pt x="221" y="25"/>
                </a:lnTo>
                <a:lnTo>
                  <a:pt x="219" y="23"/>
                </a:lnTo>
                <a:lnTo>
                  <a:pt x="217" y="21"/>
                </a:lnTo>
                <a:lnTo>
                  <a:pt x="214" y="20"/>
                </a:lnTo>
                <a:lnTo>
                  <a:pt x="212" y="19"/>
                </a:lnTo>
                <a:lnTo>
                  <a:pt x="210" y="18"/>
                </a:lnTo>
                <a:lnTo>
                  <a:pt x="207" y="17"/>
                </a:lnTo>
                <a:lnTo>
                  <a:pt x="204" y="16"/>
                </a:lnTo>
                <a:lnTo>
                  <a:pt x="202" y="15"/>
                </a:lnTo>
                <a:lnTo>
                  <a:pt x="199" y="15"/>
                </a:lnTo>
                <a:lnTo>
                  <a:pt x="196" y="15"/>
                </a:lnTo>
                <a:lnTo>
                  <a:pt x="193" y="14"/>
                </a:lnTo>
                <a:lnTo>
                  <a:pt x="190" y="14"/>
                </a:lnTo>
                <a:lnTo>
                  <a:pt x="188" y="14"/>
                </a:lnTo>
                <a:lnTo>
                  <a:pt x="186" y="14"/>
                </a:lnTo>
                <a:lnTo>
                  <a:pt x="184" y="15"/>
                </a:lnTo>
                <a:lnTo>
                  <a:pt x="180" y="15"/>
                </a:lnTo>
                <a:lnTo>
                  <a:pt x="176" y="16"/>
                </a:lnTo>
                <a:lnTo>
                  <a:pt x="171" y="17"/>
                </a:lnTo>
                <a:lnTo>
                  <a:pt x="165" y="17"/>
                </a:lnTo>
                <a:lnTo>
                  <a:pt x="159" y="18"/>
                </a:lnTo>
                <a:lnTo>
                  <a:pt x="162" y="14"/>
                </a:lnTo>
                <a:lnTo>
                  <a:pt x="166" y="11"/>
                </a:lnTo>
                <a:lnTo>
                  <a:pt x="170" y="7"/>
                </a:lnTo>
                <a:lnTo>
                  <a:pt x="175" y="5"/>
                </a:lnTo>
                <a:lnTo>
                  <a:pt x="179" y="3"/>
                </a:lnTo>
                <a:lnTo>
                  <a:pt x="184" y="2"/>
                </a:lnTo>
                <a:lnTo>
                  <a:pt x="189" y="1"/>
                </a:lnTo>
                <a:lnTo>
                  <a:pt x="195" y="0"/>
                </a:lnTo>
                <a:lnTo>
                  <a:pt x="199" y="0"/>
                </a:lnTo>
                <a:lnTo>
                  <a:pt x="203" y="1"/>
                </a:lnTo>
                <a:lnTo>
                  <a:pt x="208" y="2"/>
                </a:lnTo>
                <a:lnTo>
                  <a:pt x="213" y="3"/>
                </a:lnTo>
                <a:lnTo>
                  <a:pt x="217" y="4"/>
                </a:lnTo>
                <a:lnTo>
                  <a:pt x="222" y="7"/>
                </a:lnTo>
                <a:lnTo>
                  <a:pt x="226" y="9"/>
                </a:lnTo>
                <a:lnTo>
                  <a:pt x="230" y="11"/>
                </a:lnTo>
                <a:lnTo>
                  <a:pt x="235" y="14"/>
                </a:lnTo>
                <a:lnTo>
                  <a:pt x="239" y="17"/>
                </a:lnTo>
                <a:lnTo>
                  <a:pt x="243" y="20"/>
                </a:lnTo>
                <a:lnTo>
                  <a:pt x="247" y="23"/>
                </a:lnTo>
                <a:lnTo>
                  <a:pt x="250" y="27"/>
                </a:lnTo>
                <a:lnTo>
                  <a:pt x="255" y="32"/>
                </a:lnTo>
                <a:lnTo>
                  <a:pt x="258" y="36"/>
                </a:lnTo>
                <a:lnTo>
                  <a:pt x="261" y="40"/>
                </a:lnTo>
                <a:lnTo>
                  <a:pt x="265" y="44"/>
                </a:lnTo>
                <a:lnTo>
                  <a:pt x="268" y="48"/>
                </a:lnTo>
                <a:lnTo>
                  <a:pt x="271" y="53"/>
                </a:lnTo>
                <a:lnTo>
                  <a:pt x="273" y="57"/>
                </a:lnTo>
                <a:lnTo>
                  <a:pt x="276" y="63"/>
                </a:lnTo>
                <a:lnTo>
                  <a:pt x="278" y="67"/>
                </a:lnTo>
                <a:lnTo>
                  <a:pt x="279" y="72"/>
                </a:lnTo>
                <a:lnTo>
                  <a:pt x="281" y="77"/>
                </a:lnTo>
                <a:lnTo>
                  <a:pt x="268" y="91"/>
                </a:lnTo>
                <a:lnTo>
                  <a:pt x="267" y="87"/>
                </a:lnTo>
                <a:lnTo>
                  <a:pt x="266" y="84"/>
                </a:lnTo>
                <a:lnTo>
                  <a:pt x="265" y="80"/>
                </a:lnTo>
                <a:lnTo>
                  <a:pt x="263" y="76"/>
                </a:lnTo>
                <a:lnTo>
                  <a:pt x="261" y="72"/>
                </a:lnTo>
                <a:lnTo>
                  <a:pt x="260" y="69"/>
                </a:lnTo>
                <a:lnTo>
                  <a:pt x="257" y="65"/>
                </a:lnTo>
                <a:lnTo>
                  <a:pt x="255" y="63"/>
                </a:lnTo>
                <a:lnTo>
                  <a:pt x="253" y="60"/>
                </a:lnTo>
                <a:lnTo>
                  <a:pt x="251" y="57"/>
                </a:lnTo>
                <a:lnTo>
                  <a:pt x="249" y="55"/>
                </a:lnTo>
                <a:lnTo>
                  <a:pt x="246" y="52"/>
                </a:lnTo>
                <a:lnTo>
                  <a:pt x="244" y="50"/>
                </a:lnTo>
                <a:lnTo>
                  <a:pt x="242" y="48"/>
                </a:lnTo>
                <a:lnTo>
                  <a:pt x="240" y="45"/>
                </a:lnTo>
                <a:lnTo>
                  <a:pt x="238" y="44"/>
                </a:lnTo>
                <a:lnTo>
                  <a:pt x="150" y="140"/>
                </a:lnTo>
                <a:lnTo>
                  <a:pt x="257" y="259"/>
                </a:lnTo>
                <a:lnTo>
                  <a:pt x="249" y="269"/>
                </a:lnTo>
                <a:lnTo>
                  <a:pt x="141" y="147"/>
                </a:lnTo>
                <a:lnTo>
                  <a:pt x="32" y="269"/>
                </a:lnTo>
                <a:lnTo>
                  <a:pt x="23" y="259"/>
                </a:lnTo>
                <a:lnTo>
                  <a:pt x="132" y="14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6" name="Rectangle 660"/>
          <p:cNvSpPr>
            <a:spLocks noChangeArrowheads="1"/>
          </p:cNvSpPr>
          <p:nvPr/>
        </p:nvSpPr>
        <p:spPr bwMode="auto">
          <a:xfrm>
            <a:off x="519113" y="4937125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/>
              <a:t>Rudarstvo</a:t>
            </a:r>
          </a:p>
        </p:txBody>
      </p:sp>
      <p:sp>
        <p:nvSpPr>
          <p:cNvPr id="7197" name="Rectangle 661"/>
          <p:cNvSpPr>
            <a:spLocks noChangeArrowheads="1"/>
          </p:cNvSpPr>
          <p:nvPr/>
        </p:nvSpPr>
        <p:spPr bwMode="auto">
          <a:xfrm>
            <a:off x="4252913" y="989013"/>
            <a:ext cx="1841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CS" sz="1800" b="1"/>
              <a:t>Vazduh</a:t>
            </a:r>
            <a:r>
              <a:rPr lang="en-US" sz="1800" b="1"/>
              <a:t> + klima</a:t>
            </a:r>
          </a:p>
        </p:txBody>
      </p:sp>
      <p:sp>
        <p:nvSpPr>
          <p:cNvPr id="7198" name="Rectangle 662"/>
          <p:cNvSpPr>
            <a:spLocks noChangeArrowheads="1"/>
          </p:cNvSpPr>
          <p:nvPr/>
        </p:nvSpPr>
        <p:spPr bwMode="auto">
          <a:xfrm>
            <a:off x="5167313" y="3503613"/>
            <a:ext cx="14208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Cyrl-CS" sz="1800" b="1"/>
              <a:t>Zemljište</a:t>
            </a:r>
            <a:endParaRPr lang="en-US" sz="1800" b="1"/>
          </a:p>
        </p:txBody>
      </p:sp>
      <p:sp>
        <p:nvSpPr>
          <p:cNvPr id="7199" name="Rectangle 663"/>
          <p:cNvSpPr>
            <a:spLocks noChangeArrowheads="1"/>
          </p:cNvSpPr>
          <p:nvPr/>
        </p:nvSpPr>
        <p:spPr bwMode="auto">
          <a:xfrm>
            <a:off x="6840538" y="1749425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/>
              <a:t>Flora i fauna</a:t>
            </a:r>
          </a:p>
        </p:txBody>
      </p:sp>
      <p:sp>
        <p:nvSpPr>
          <p:cNvPr id="7200" name="Rectangle 664"/>
          <p:cNvSpPr>
            <a:spLocks noChangeArrowheads="1"/>
          </p:cNvSpPr>
          <p:nvPr/>
        </p:nvSpPr>
        <p:spPr bwMode="auto">
          <a:xfrm>
            <a:off x="7377113" y="2894013"/>
            <a:ext cx="1409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/>
              <a:t>Proizvodi +</a:t>
            </a:r>
          </a:p>
          <a:p>
            <a:r>
              <a:rPr lang="en-US" sz="1800" b="1"/>
              <a:t>ambalaža</a:t>
            </a:r>
          </a:p>
        </p:txBody>
      </p:sp>
      <p:sp>
        <p:nvSpPr>
          <p:cNvPr id="7201" name="Rectangle 665"/>
          <p:cNvSpPr>
            <a:spLocks noChangeArrowheads="1"/>
          </p:cNvSpPr>
          <p:nvPr/>
        </p:nvSpPr>
        <p:spPr bwMode="auto">
          <a:xfrm>
            <a:off x="7605713" y="4418013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/>
              <a:t>Otpad</a:t>
            </a:r>
          </a:p>
        </p:txBody>
      </p:sp>
      <p:sp>
        <p:nvSpPr>
          <p:cNvPr id="7202" name="Rectangle 666"/>
          <p:cNvSpPr>
            <a:spLocks noChangeArrowheads="1"/>
          </p:cNvSpPr>
          <p:nvPr/>
        </p:nvSpPr>
        <p:spPr bwMode="auto">
          <a:xfrm>
            <a:off x="6996113" y="5332413"/>
            <a:ext cx="125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CS" sz="1800" b="1"/>
              <a:t>Transport</a:t>
            </a:r>
            <a:endParaRPr lang="en-US" sz="1800" b="1"/>
          </a:p>
        </p:txBody>
      </p:sp>
      <p:sp>
        <p:nvSpPr>
          <p:cNvPr id="7203" name="Rectangle 667"/>
          <p:cNvSpPr>
            <a:spLocks noChangeArrowheads="1"/>
          </p:cNvSpPr>
          <p:nvPr/>
        </p:nvSpPr>
        <p:spPr bwMode="auto">
          <a:xfrm>
            <a:off x="1204913" y="5789613"/>
            <a:ext cx="178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/>
              <a:t>Materijalna i</a:t>
            </a:r>
          </a:p>
          <a:p>
            <a:r>
              <a:rPr lang="en-US" sz="1800" b="1"/>
              <a:t>kulturna dobra</a:t>
            </a:r>
          </a:p>
        </p:txBody>
      </p:sp>
      <p:sp>
        <p:nvSpPr>
          <p:cNvPr id="7204" name="Rectangle 668"/>
          <p:cNvSpPr>
            <a:spLocks noChangeArrowheads="1"/>
          </p:cNvSpPr>
          <p:nvPr/>
        </p:nvSpPr>
        <p:spPr bwMode="auto">
          <a:xfrm>
            <a:off x="3262313" y="6246813"/>
            <a:ext cx="136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/>
              <a:t>Biotopi i</a:t>
            </a:r>
          </a:p>
          <a:p>
            <a:r>
              <a:rPr lang="en-US" sz="1800" b="1"/>
              <a:t>ekosistemi</a:t>
            </a:r>
          </a:p>
        </p:txBody>
      </p:sp>
      <p:sp>
        <p:nvSpPr>
          <p:cNvPr id="7205" name="Text Box 669"/>
          <p:cNvSpPr txBox="1">
            <a:spLocks noChangeArrowheads="1"/>
          </p:cNvSpPr>
          <p:nvPr/>
        </p:nvSpPr>
        <p:spPr bwMode="auto">
          <a:xfrm>
            <a:off x="376238" y="134938"/>
            <a:ext cx="844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/>
          </a:p>
        </p:txBody>
      </p:sp>
      <p:sp>
        <p:nvSpPr>
          <p:cNvPr id="7206" name="Text Box 670"/>
          <p:cNvSpPr txBox="1">
            <a:spLocks noChangeArrowheads="1"/>
          </p:cNvSpPr>
          <p:nvPr/>
        </p:nvSpPr>
        <p:spPr bwMode="auto">
          <a:xfrm>
            <a:off x="1042988" y="188913"/>
            <a:ext cx="77263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r-Latn-CS" b="1"/>
              <a:t>INTERAKCIJA ASPEKATA </a:t>
            </a:r>
          </a:p>
          <a:p>
            <a:pPr algn="ctr" eaLnBrk="1" hangingPunct="1"/>
            <a:r>
              <a:rPr lang="sr-Latn-CS" b="1"/>
              <a:t>I ELEMENATA ŽIVOTNE SREDINE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/>
              <a:t>Uticaj na životnu sredinu:</a:t>
            </a:r>
            <a:r>
              <a:rPr lang="en-US" sz="3200" smtClean="0"/>
              <a:t/>
            </a:r>
            <a:br>
              <a:rPr lang="en-US" sz="3200" smtClean="0"/>
            </a:br>
            <a:endParaRPr lang="sr-Latn-CS" sz="32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US" sz="2400" dirty="0" err="1" smtClean="0"/>
              <a:t>rasuto</a:t>
            </a:r>
            <a:r>
              <a:rPr lang="en-US" sz="2400" dirty="0" smtClean="0"/>
              <a:t> </a:t>
            </a:r>
            <a:r>
              <a:rPr lang="en-US" sz="2400" dirty="0" err="1" smtClean="0"/>
              <a:t>zagađenje</a:t>
            </a:r>
            <a:r>
              <a:rPr lang="en-US" sz="2400" dirty="0" smtClean="0"/>
              <a:t> </a:t>
            </a:r>
            <a:r>
              <a:rPr lang="en-US" sz="2400" dirty="0" err="1" smtClean="0"/>
              <a:t>vazduha</a:t>
            </a:r>
            <a:r>
              <a:rPr lang="en-US" sz="2400" dirty="0" smtClean="0"/>
              <a:t> </a:t>
            </a:r>
            <a:r>
              <a:rPr lang="en-US" sz="2400" dirty="0" err="1" smtClean="0"/>
              <a:t>prouzrokovano</a:t>
            </a:r>
            <a:r>
              <a:rPr lang="en-US" sz="2400" dirty="0" smtClean="0"/>
              <a:t> </a:t>
            </a:r>
            <a:r>
              <a:rPr lang="sr-Cyrl-CS" sz="2400" dirty="0" smtClean="0"/>
              <a:t>transport</a:t>
            </a:r>
            <a:r>
              <a:rPr lang="en-US" sz="2400" dirty="0" err="1" smtClean="0"/>
              <a:t>om</a:t>
            </a:r>
            <a:r>
              <a:rPr lang="sr-Cyrl-CS" sz="2400" dirty="0" smtClean="0"/>
              <a:t> </a:t>
            </a:r>
            <a:r>
              <a:rPr lang="en-US" sz="2400" dirty="0" smtClean="0"/>
              <a:t>(CO, </a:t>
            </a:r>
            <a:r>
              <a:rPr lang="en-US" sz="2400" dirty="0" err="1" smtClean="0"/>
              <a:t>NO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VOC - </a:t>
            </a:r>
            <a:r>
              <a:rPr lang="en-GB" sz="2400" dirty="0" smtClean="0"/>
              <a:t>Volatile organic compound</a:t>
            </a:r>
            <a:r>
              <a:rPr lang="en-US" sz="2400" dirty="0" smtClean="0"/>
              <a:t>, </a:t>
            </a:r>
            <a:r>
              <a:rPr lang="en-US" sz="2400" dirty="0" err="1" smtClean="0"/>
              <a:t>teški</a:t>
            </a:r>
            <a:r>
              <a:rPr lang="sr-Latn-CS" sz="2400" dirty="0" smtClean="0"/>
              <a:t> </a:t>
            </a:r>
            <a:r>
              <a:rPr lang="en-US" sz="2400" dirty="0" err="1" smtClean="0"/>
              <a:t>metali</a:t>
            </a:r>
            <a:r>
              <a:rPr lang="en-US" sz="2400" dirty="0" smtClean="0"/>
              <a:t>, </a:t>
            </a:r>
            <a:r>
              <a:rPr lang="en-US" sz="2400" dirty="0" err="1" smtClean="0"/>
              <a:t>čestice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);</a:t>
            </a:r>
          </a:p>
          <a:p>
            <a:pPr eaLnBrk="1" hangingPunct="1">
              <a:spcAft>
                <a:spcPct val="20000"/>
              </a:spcAft>
            </a:pPr>
            <a:r>
              <a:rPr lang="en-US" sz="2400" dirty="0" err="1" smtClean="0"/>
              <a:t>emisije</a:t>
            </a:r>
            <a:r>
              <a:rPr lang="en-US" sz="2400" dirty="0" smtClean="0"/>
              <a:t> </a:t>
            </a:r>
            <a:r>
              <a:rPr lang="en-US" sz="2400" dirty="0" err="1" smtClean="0"/>
              <a:t>ugljovodonika</a:t>
            </a:r>
            <a:r>
              <a:rPr lang="en-US" sz="2400" dirty="0" smtClean="0"/>
              <a:t> (</a:t>
            </a:r>
            <a:r>
              <a:rPr lang="en-US" sz="2400" dirty="0" err="1" smtClean="0"/>
              <a:t>uključujući</a:t>
            </a:r>
            <a:r>
              <a:rPr lang="en-US" sz="2400" dirty="0" smtClean="0"/>
              <a:t> VOC) </a:t>
            </a:r>
            <a:r>
              <a:rPr lang="en-US" sz="2400" dirty="0" err="1" smtClean="0"/>
              <a:t>prilikom</a:t>
            </a:r>
            <a:r>
              <a:rPr lang="en-US" sz="2400" dirty="0" smtClean="0"/>
              <a:t> </a:t>
            </a:r>
            <a:r>
              <a:rPr lang="en-US" sz="2400" dirty="0" err="1" smtClean="0"/>
              <a:t>utovara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istovara</a:t>
            </a:r>
            <a:r>
              <a:rPr lang="sr-Latn-CS" sz="2400" dirty="0" smtClean="0"/>
              <a:t> </a:t>
            </a:r>
            <a:r>
              <a:rPr lang="en-US" sz="2400" dirty="0" err="1" smtClean="0"/>
              <a:t>goriva</a:t>
            </a:r>
            <a:r>
              <a:rPr lang="en-US" sz="2400" dirty="0" smtClean="0"/>
              <a:t>;</a:t>
            </a:r>
          </a:p>
          <a:p>
            <a:pPr eaLnBrk="1" hangingPunct="1">
              <a:spcAft>
                <a:spcPct val="20000"/>
              </a:spcAft>
            </a:pPr>
            <a:r>
              <a:rPr lang="en-US" sz="2400" dirty="0" err="1" smtClean="0"/>
              <a:t>zagađenja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nafte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derivata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plovnim</a:t>
            </a:r>
            <a:r>
              <a:rPr lang="en-US" sz="2400" dirty="0" smtClean="0"/>
              <a:t> </a:t>
            </a:r>
            <a:r>
              <a:rPr lang="en-US" sz="2400" dirty="0" err="1" smtClean="0"/>
              <a:t>vodotokovima</a:t>
            </a:r>
            <a:r>
              <a:rPr lang="en-US" sz="2400" dirty="0" smtClean="0"/>
              <a:t>;</a:t>
            </a:r>
          </a:p>
          <a:p>
            <a:pPr eaLnBrk="1" hangingPunct="1">
              <a:spcAft>
                <a:spcPct val="20000"/>
              </a:spcAft>
            </a:pPr>
            <a:r>
              <a:rPr lang="en-US" sz="2400" dirty="0" err="1" smtClean="0"/>
              <a:t>zagađenje</a:t>
            </a:r>
            <a:r>
              <a:rPr lang="en-US" sz="2400" dirty="0" smtClean="0"/>
              <a:t> </a:t>
            </a:r>
            <a:r>
              <a:rPr lang="en-US" sz="2400" dirty="0" err="1" smtClean="0"/>
              <a:t>bukom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vibracijama</a:t>
            </a:r>
            <a:r>
              <a:rPr lang="en-US" sz="2400" dirty="0" smtClean="0"/>
              <a:t> </a:t>
            </a:r>
            <a:r>
              <a:rPr lang="en-US" sz="2400" dirty="0" err="1" smtClean="0"/>
              <a:t>uzrokovano</a:t>
            </a:r>
            <a:r>
              <a:rPr lang="en-US" sz="2400" dirty="0" smtClean="0"/>
              <a:t> </a:t>
            </a:r>
            <a:r>
              <a:rPr lang="en-US" sz="2400" dirty="0" err="1" smtClean="0"/>
              <a:t>difuznim</a:t>
            </a:r>
            <a:r>
              <a:rPr lang="en-US" sz="2400" dirty="0" smtClean="0"/>
              <a:t> </a:t>
            </a:r>
            <a:r>
              <a:rPr lang="en-US" sz="2400" dirty="0" err="1" smtClean="0"/>
              <a:t>izvorima</a:t>
            </a:r>
            <a:r>
              <a:rPr lang="en-US" sz="2400" dirty="0" smtClean="0"/>
              <a:t>, </a:t>
            </a:r>
            <a:r>
              <a:rPr lang="en-US" sz="2400" dirty="0" err="1" smtClean="0"/>
              <a:t>uglavnom</a:t>
            </a:r>
            <a:r>
              <a:rPr lang="sr-Latn-CS" sz="2400" dirty="0" smtClean="0"/>
              <a:t> </a:t>
            </a:r>
            <a:r>
              <a:rPr lang="en-US" sz="2400" dirty="0" err="1" smtClean="0"/>
              <a:t>putničkim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avio</a:t>
            </a:r>
            <a:r>
              <a:rPr lang="en-US" sz="2400" dirty="0" smtClean="0"/>
              <a:t> </a:t>
            </a:r>
            <a:r>
              <a:rPr lang="en-US" sz="2400" dirty="0" err="1" smtClean="0"/>
              <a:t>saobraćajem</a:t>
            </a:r>
            <a:r>
              <a:rPr lang="en-US" sz="2400" dirty="0" smtClean="0"/>
              <a:t>;</a:t>
            </a:r>
          </a:p>
          <a:p>
            <a:pPr eaLnBrk="1" hangingPunct="1">
              <a:spcAft>
                <a:spcPct val="20000"/>
              </a:spcAft>
            </a:pPr>
            <a:r>
              <a:rPr lang="en-US" sz="2400" dirty="0" err="1" smtClean="0"/>
              <a:t>zagađenje</a:t>
            </a:r>
            <a:r>
              <a:rPr lang="en-US" sz="2400" dirty="0" smtClean="0"/>
              <a:t> </a:t>
            </a:r>
            <a:r>
              <a:rPr lang="en-US" sz="2400" dirty="0" err="1" smtClean="0"/>
              <a:t>zemljišta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vode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saobraćaja</a:t>
            </a:r>
            <a:r>
              <a:rPr lang="en-US" sz="2400" dirty="0" smtClean="0"/>
              <a:t> (</a:t>
            </a:r>
            <a:r>
              <a:rPr lang="en-US" sz="2400" dirty="0" err="1" smtClean="0"/>
              <a:t>prašina</a:t>
            </a:r>
            <a:r>
              <a:rPr lang="en-US" sz="2400" dirty="0" smtClean="0"/>
              <a:t>, </a:t>
            </a:r>
            <a:r>
              <a:rPr lang="en-US" sz="2400" dirty="0" err="1" smtClean="0"/>
              <a:t>čađ</a:t>
            </a:r>
            <a:r>
              <a:rPr lang="en-US" sz="2400" dirty="0" smtClean="0"/>
              <a:t>)</a:t>
            </a:r>
            <a:endParaRPr lang="sr-Latn-CS" sz="2400" dirty="0" smtClean="0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539750" y="1268413"/>
            <a:ext cx="8135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z="3200" b="1" smtClean="0"/>
              <a:t>Prioritetni ciljevi zaštite životne sredine </a:t>
            </a:r>
            <a:r>
              <a:rPr lang="sr-Latn-CS" sz="3200" b="1" smtClean="0"/>
              <a:t/>
            </a:r>
            <a:br>
              <a:rPr lang="sr-Latn-CS" sz="3200" b="1" smtClean="0"/>
            </a:br>
            <a:r>
              <a:rPr lang="sr-Cyrl-CS" sz="3200" b="1" smtClean="0"/>
              <a:t>u </a:t>
            </a:r>
            <a:r>
              <a:rPr lang="sr-Latn-CS" sz="3200" b="1" smtClean="0"/>
              <a:t>s</a:t>
            </a:r>
            <a:r>
              <a:rPr lang="sr-Cyrl-CS" sz="3200" b="1" smtClean="0"/>
              <a:t>ektoru transporta</a:t>
            </a:r>
            <a:r>
              <a:rPr lang="sr-Latn-CS" sz="3200" b="1" smtClean="0"/>
              <a:t> Srbije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err="1" smtClean="0"/>
              <a:t>Kontinuirani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ciljevi</a:t>
            </a:r>
            <a:r>
              <a:rPr lang="en-US" sz="2400" b="1" dirty="0" smtClean="0"/>
              <a:t> 2007</a:t>
            </a:r>
            <a:r>
              <a:rPr lang="sr-Latn-CS" sz="2400" b="1" dirty="0" smtClean="0"/>
              <a:t>.</a:t>
            </a:r>
            <a:r>
              <a:rPr lang="en-US" sz="2400" b="1" dirty="0" smtClean="0"/>
              <a:t>-2016. </a:t>
            </a:r>
            <a:r>
              <a:rPr lang="en-US" sz="2400" b="1" dirty="0" err="1" smtClean="0"/>
              <a:t>godine</a:t>
            </a:r>
            <a:endParaRPr lang="sr-Cyrl-CS" sz="2400" b="1" dirty="0" smtClean="0"/>
          </a:p>
          <a:p>
            <a:pPr eaLnBrk="1" hangingPunct="1">
              <a:lnSpc>
                <a:spcPct val="80000"/>
              </a:lnSpc>
            </a:pPr>
            <a:endParaRPr lang="sr-Latn-CS" sz="2000" b="1" dirty="0" smtClean="0"/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err="1" smtClean="0"/>
              <a:t>Postepeno</a:t>
            </a:r>
            <a:r>
              <a:rPr lang="en-US" sz="2400" dirty="0" smtClean="0"/>
              <a:t> </a:t>
            </a:r>
            <a:r>
              <a:rPr lang="en-US" sz="2400" dirty="0" err="1" smtClean="0"/>
              <a:t>izbacivanje</a:t>
            </a:r>
            <a:r>
              <a:rPr lang="en-US" sz="2400" dirty="0" smtClean="0"/>
              <a:t> </a:t>
            </a:r>
            <a:r>
              <a:rPr lang="en-US" sz="2400" dirty="0" err="1" smtClean="0"/>
              <a:t>olovnog</a:t>
            </a:r>
            <a:r>
              <a:rPr lang="en-US" sz="2400" dirty="0" smtClean="0"/>
              <a:t> </a:t>
            </a:r>
            <a:r>
              <a:rPr lang="en-US" sz="2400" dirty="0" err="1" smtClean="0"/>
              <a:t>benzina</a:t>
            </a:r>
            <a:r>
              <a:rPr lang="en-US" sz="2400" dirty="0" smtClean="0"/>
              <a:t> do 2010. </a:t>
            </a:r>
            <a:r>
              <a:rPr lang="en-US" sz="2400" dirty="0" err="1" smtClean="0"/>
              <a:t>godine</a:t>
            </a:r>
            <a:r>
              <a:rPr lang="sr-Latn-CS" sz="2400" dirty="0" smtClean="0"/>
              <a:t> – SPROVEDENO!</a:t>
            </a:r>
            <a:r>
              <a:rPr lang="en-US" sz="2400" dirty="0" smtClean="0"/>
              <a:t> </a:t>
            </a:r>
            <a:endParaRPr lang="sr-Latn-CS" sz="2400" dirty="0" smtClean="0"/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err="1" smtClean="0"/>
              <a:t>Poboljšanje</a:t>
            </a:r>
            <a:r>
              <a:rPr lang="en-US" sz="2400" dirty="0" smtClean="0"/>
              <a:t> </a:t>
            </a:r>
            <a:r>
              <a:rPr lang="en-US" sz="2400" dirty="0" err="1" smtClean="0"/>
              <a:t>kvaliteta</a:t>
            </a:r>
            <a:r>
              <a:rPr lang="en-US" sz="2400" dirty="0" smtClean="0"/>
              <a:t> </a:t>
            </a:r>
            <a:r>
              <a:rPr lang="en-US" sz="2400" dirty="0" err="1" smtClean="0"/>
              <a:t>goriva</a:t>
            </a:r>
            <a:r>
              <a:rPr lang="en-US" sz="2400" dirty="0" smtClean="0"/>
              <a:t> </a:t>
            </a:r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 smtClean="0"/>
              <a:t>Direktivi</a:t>
            </a:r>
            <a:r>
              <a:rPr lang="en-US" sz="2400" dirty="0" smtClean="0"/>
              <a:t> 2003/17/ES do 2010. </a:t>
            </a:r>
            <a:r>
              <a:rPr lang="en-US" sz="2400" dirty="0" err="1" smtClean="0"/>
              <a:t>godine</a:t>
            </a:r>
            <a:r>
              <a:rPr lang="sr-Latn-CS" sz="2400" dirty="0" smtClean="0"/>
              <a:t> – NIJE SPROVEDENO!</a:t>
            </a:r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err="1" smtClean="0"/>
              <a:t>Obezbediti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sva</a:t>
            </a:r>
            <a:r>
              <a:rPr lang="en-US" sz="2400" dirty="0" smtClean="0"/>
              <a:t> </a:t>
            </a:r>
            <a:r>
              <a:rPr lang="en-US" sz="2400" dirty="0" err="1" smtClean="0"/>
              <a:t>vozila</a:t>
            </a:r>
            <a:r>
              <a:rPr lang="en-US" sz="2400" dirty="0" smtClean="0"/>
              <a:t> </a:t>
            </a:r>
            <a:r>
              <a:rPr lang="en-US" sz="2400" dirty="0" err="1" smtClean="0"/>
              <a:t>proizvedena</a:t>
            </a:r>
            <a:r>
              <a:rPr lang="en-US" sz="2400" dirty="0" smtClean="0"/>
              <a:t> u </a:t>
            </a:r>
            <a:r>
              <a:rPr lang="en-US" sz="2400" dirty="0" err="1" smtClean="0"/>
              <a:t>Srbiji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uvezena</a:t>
            </a:r>
            <a:r>
              <a:rPr lang="en-US" sz="2400" dirty="0" smtClean="0"/>
              <a:t> </a:t>
            </a:r>
            <a:r>
              <a:rPr lang="en-US" sz="2400" dirty="0" err="1" smtClean="0"/>
              <a:t>vozila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2010. </a:t>
            </a:r>
            <a:r>
              <a:rPr lang="en-US" sz="2400" dirty="0" err="1" smtClean="0"/>
              <a:t>godine</a:t>
            </a:r>
            <a:r>
              <a:rPr lang="en-US" sz="2400" dirty="0" smtClean="0"/>
              <a:t> </a:t>
            </a:r>
            <a:r>
              <a:rPr lang="en-US" sz="2400" dirty="0" err="1" smtClean="0"/>
              <a:t>budu</a:t>
            </a:r>
            <a:r>
              <a:rPr lang="en-US" sz="2400" dirty="0" smtClean="0"/>
              <a:t> </a:t>
            </a:r>
            <a:r>
              <a:rPr lang="en-US" sz="2400" dirty="0" err="1" smtClean="0"/>
              <a:t>usklađena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graničnim</a:t>
            </a:r>
            <a:r>
              <a:rPr lang="en-US" sz="2400" dirty="0" smtClean="0"/>
              <a:t> </a:t>
            </a:r>
            <a:r>
              <a:rPr lang="en-US" sz="2400" dirty="0" err="1" smtClean="0"/>
              <a:t>vrednostima</a:t>
            </a:r>
            <a:r>
              <a:rPr lang="en-US" sz="2400" dirty="0" smtClean="0"/>
              <a:t> </a:t>
            </a:r>
            <a:r>
              <a:rPr lang="en-US" sz="2400" dirty="0" err="1" smtClean="0"/>
              <a:t>emisije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motorna</a:t>
            </a:r>
            <a:r>
              <a:rPr lang="en-US" sz="2400" dirty="0" smtClean="0"/>
              <a:t> </a:t>
            </a:r>
            <a:r>
              <a:rPr lang="en-US" sz="2400" dirty="0" err="1" smtClean="0"/>
              <a:t>vozila</a:t>
            </a:r>
            <a:r>
              <a:rPr lang="en-US" sz="2400" dirty="0" smtClean="0"/>
              <a:t> </a:t>
            </a:r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 smtClean="0"/>
              <a:t>Direktivi</a:t>
            </a:r>
            <a:r>
              <a:rPr lang="en-US" sz="2400" dirty="0" smtClean="0"/>
              <a:t> 98/69/ES </a:t>
            </a:r>
            <a:r>
              <a:rPr lang="en-US" sz="2400" dirty="0" err="1" smtClean="0"/>
              <a:t>i</a:t>
            </a:r>
            <a:r>
              <a:rPr lang="en-US" sz="2400" dirty="0" smtClean="0"/>
              <a:t> 2001/100/ES </a:t>
            </a:r>
            <a:endParaRPr lang="sr-Latn-CS" sz="2400" dirty="0" smtClean="0"/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err="1" smtClean="0"/>
              <a:t>Poboljšati</a:t>
            </a:r>
            <a:r>
              <a:rPr lang="en-US" sz="2400" dirty="0" smtClean="0"/>
              <a:t> </a:t>
            </a:r>
            <a:r>
              <a:rPr lang="en-US" sz="2400" dirty="0" err="1" smtClean="0"/>
              <a:t>uslove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konkurentnost</a:t>
            </a:r>
            <a:r>
              <a:rPr lang="en-US" sz="2400" dirty="0" smtClean="0"/>
              <a:t> </a:t>
            </a:r>
            <a:r>
              <a:rPr lang="en-US" sz="2400" dirty="0" err="1" smtClean="0"/>
              <a:t>javnog</a:t>
            </a:r>
            <a:r>
              <a:rPr lang="en-US" sz="2400" dirty="0" smtClean="0"/>
              <a:t> </a:t>
            </a:r>
            <a:r>
              <a:rPr lang="en-US" sz="2400" dirty="0" err="1" smtClean="0"/>
              <a:t>prevoza</a:t>
            </a:r>
            <a:r>
              <a:rPr lang="en-US" sz="2400" dirty="0" smtClean="0"/>
              <a:t> u </a:t>
            </a:r>
            <a:r>
              <a:rPr lang="en-US" sz="2400" dirty="0" err="1" smtClean="0"/>
              <a:t>većim</a:t>
            </a:r>
            <a:r>
              <a:rPr lang="en-US" sz="2400" dirty="0" smtClean="0"/>
              <a:t> </a:t>
            </a:r>
            <a:r>
              <a:rPr lang="en-US" sz="2400" dirty="0" err="1" smtClean="0"/>
              <a:t>gradovima</a:t>
            </a:r>
            <a:r>
              <a:rPr lang="en-US" sz="2400" dirty="0" smtClean="0"/>
              <a:t> </a:t>
            </a:r>
            <a:r>
              <a:rPr lang="en-US" sz="2400" dirty="0" err="1" smtClean="0"/>
              <a:t>radi</a:t>
            </a:r>
            <a:r>
              <a:rPr lang="en-US" sz="2400" dirty="0" smtClean="0"/>
              <a:t> </a:t>
            </a:r>
            <a:r>
              <a:rPr lang="en-US" sz="2400" dirty="0" err="1" smtClean="0"/>
              <a:t>smanjenja</a:t>
            </a:r>
            <a:r>
              <a:rPr lang="en-US" sz="2400" dirty="0" smtClean="0"/>
              <a:t> </a:t>
            </a:r>
            <a:r>
              <a:rPr lang="en-US" sz="2400" dirty="0" err="1" smtClean="0"/>
              <a:t>emisije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 </a:t>
            </a:r>
            <a:r>
              <a:rPr lang="en-US" sz="2400" dirty="0" err="1" smtClean="0"/>
              <a:t>mobilnih</a:t>
            </a:r>
            <a:r>
              <a:rPr lang="en-US" sz="2400" dirty="0" smtClean="0"/>
              <a:t> </a:t>
            </a:r>
            <a:r>
              <a:rPr lang="en-US" sz="2400" dirty="0" err="1" smtClean="0"/>
              <a:t>izvora</a:t>
            </a:r>
            <a:r>
              <a:rPr lang="en-US" sz="2400" dirty="0" smtClean="0"/>
              <a:t> u </a:t>
            </a:r>
            <a:r>
              <a:rPr lang="en-US" sz="2400" dirty="0" err="1" smtClean="0"/>
              <a:t>gradskim</a:t>
            </a:r>
            <a:r>
              <a:rPr lang="en-US" sz="2400" dirty="0" smtClean="0"/>
              <a:t> </a:t>
            </a:r>
            <a:r>
              <a:rPr lang="en-US" sz="2400" dirty="0" err="1" smtClean="0"/>
              <a:t>centrima</a:t>
            </a:r>
            <a:r>
              <a:rPr lang="en-US" sz="2400" dirty="0" smtClean="0"/>
              <a:t> </a:t>
            </a:r>
            <a:endParaRPr lang="sr-Latn-CS" sz="2400" dirty="0" smtClean="0"/>
          </a:p>
          <a:p>
            <a:pPr eaLnBrk="1" hangingPunct="1">
              <a:lnSpc>
                <a:spcPct val="80000"/>
              </a:lnSpc>
            </a:pPr>
            <a:endParaRPr lang="sr-Latn-CS" sz="2400" dirty="0" smtClean="0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539750" y="1484313"/>
            <a:ext cx="8135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z="3200" b="1" smtClean="0"/>
              <a:t>Prioritetni ciljevi zaštite životne sredine </a:t>
            </a:r>
            <a:r>
              <a:rPr lang="sr-Latn-CS" sz="3200" b="1" smtClean="0"/>
              <a:t/>
            </a:r>
            <a:br>
              <a:rPr lang="sr-Latn-CS" sz="3200" b="1" smtClean="0"/>
            </a:br>
            <a:r>
              <a:rPr lang="sr-Cyrl-CS" sz="3200" b="1" smtClean="0"/>
              <a:t>u </a:t>
            </a:r>
            <a:r>
              <a:rPr lang="sr-Latn-CS" sz="3200" b="1" smtClean="0"/>
              <a:t>s</a:t>
            </a:r>
            <a:r>
              <a:rPr lang="sr-Cyrl-CS" sz="3200" b="1" smtClean="0"/>
              <a:t>ektoru transporta</a:t>
            </a:r>
            <a:r>
              <a:rPr lang="sr-Latn-CS" sz="3200" b="1" smtClean="0"/>
              <a:t> Srbije </a:t>
            </a:r>
            <a:r>
              <a:rPr lang="sr-Latn-CS" sz="2800" b="1" smtClean="0"/>
              <a:t>(nastavak)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err="1" smtClean="0"/>
              <a:t>Kontinuirani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ciljevi</a:t>
            </a:r>
            <a:r>
              <a:rPr lang="en-US" sz="2400" b="1" dirty="0" smtClean="0"/>
              <a:t> 2007</a:t>
            </a:r>
            <a:r>
              <a:rPr lang="sr-Latn-CS" sz="2400" b="1" dirty="0" smtClean="0"/>
              <a:t>.</a:t>
            </a:r>
            <a:r>
              <a:rPr lang="en-US" sz="2400" b="1" dirty="0" smtClean="0"/>
              <a:t>-2016. </a:t>
            </a:r>
            <a:r>
              <a:rPr lang="en-US" sz="2400" b="1" dirty="0" err="1" smtClean="0"/>
              <a:t>godine</a:t>
            </a:r>
            <a:endParaRPr lang="sr-Latn-CS" sz="2400" b="1" dirty="0" smtClean="0"/>
          </a:p>
          <a:p>
            <a:pPr eaLnBrk="1" hangingPunct="1">
              <a:buFontTx/>
              <a:buNone/>
            </a:pPr>
            <a:endParaRPr lang="sr-Latn-CS" sz="1600" b="1" dirty="0" smtClean="0"/>
          </a:p>
          <a:p>
            <a:pPr algn="just" eaLnBrk="1" hangingPunct="1">
              <a:spcAft>
                <a:spcPct val="20000"/>
              </a:spcAft>
            </a:pPr>
            <a:r>
              <a:rPr lang="en-US" sz="2400" dirty="0" err="1" smtClean="0"/>
              <a:t>Izgraditi</a:t>
            </a:r>
            <a:r>
              <a:rPr lang="en-US" sz="2400" dirty="0" smtClean="0"/>
              <a:t> </a:t>
            </a:r>
            <a:r>
              <a:rPr lang="en-US" sz="2400" dirty="0" err="1" smtClean="0"/>
              <a:t>obilaznice</a:t>
            </a:r>
            <a:r>
              <a:rPr lang="en-US" sz="2400" dirty="0" smtClean="0"/>
              <a:t> u </a:t>
            </a:r>
            <a:r>
              <a:rPr lang="en-US" sz="2400" dirty="0" err="1" smtClean="0"/>
              <a:t>gradovima</a:t>
            </a:r>
            <a:r>
              <a:rPr lang="en-US" sz="2400" dirty="0" smtClean="0"/>
              <a:t> </a:t>
            </a:r>
            <a:r>
              <a:rPr lang="en-US" sz="2400" dirty="0" err="1" smtClean="0"/>
              <a:t>gde</a:t>
            </a:r>
            <a:r>
              <a:rPr lang="en-US" sz="2400" dirty="0" smtClean="0"/>
              <a:t> je </a:t>
            </a:r>
            <a:r>
              <a:rPr lang="en-US" sz="2400" dirty="0" err="1" smtClean="0"/>
              <a:t>veliki</a:t>
            </a:r>
            <a:r>
              <a:rPr lang="en-US" sz="2400" dirty="0" smtClean="0"/>
              <a:t> </a:t>
            </a:r>
            <a:r>
              <a:rPr lang="en-US" sz="2400" dirty="0" err="1" smtClean="0"/>
              <a:t>uticaj</a:t>
            </a:r>
            <a:r>
              <a:rPr lang="en-US" sz="2400" dirty="0" smtClean="0"/>
              <a:t> </a:t>
            </a:r>
            <a:r>
              <a:rPr lang="en-US" sz="2400" dirty="0" err="1" smtClean="0"/>
              <a:t>saobraćaja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životnu</a:t>
            </a:r>
            <a:r>
              <a:rPr lang="en-US" sz="2400" dirty="0" smtClean="0"/>
              <a:t> </a:t>
            </a:r>
            <a:r>
              <a:rPr lang="en-US" sz="2400" dirty="0" err="1" smtClean="0"/>
              <a:t>sredinu</a:t>
            </a:r>
            <a:r>
              <a:rPr lang="en-US" sz="2400" dirty="0" smtClean="0"/>
              <a:t> </a:t>
            </a:r>
            <a:endParaRPr lang="sr-Latn-CS" sz="2400" dirty="0" smtClean="0"/>
          </a:p>
          <a:p>
            <a:pPr algn="just" eaLnBrk="1" hangingPunct="1">
              <a:spcAft>
                <a:spcPct val="20000"/>
              </a:spcAft>
            </a:pPr>
            <a:r>
              <a:rPr lang="en-US" sz="2400" dirty="0" err="1" smtClean="0"/>
              <a:t>Smanjiti</a:t>
            </a:r>
            <a:r>
              <a:rPr lang="en-US" sz="2400" dirty="0" smtClean="0"/>
              <a:t> </a:t>
            </a:r>
            <a:r>
              <a:rPr lang="en-US" sz="2400" dirty="0" err="1" smtClean="0"/>
              <a:t>zagađenje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brodova</a:t>
            </a:r>
            <a:r>
              <a:rPr lang="en-US" sz="2400" dirty="0" smtClean="0"/>
              <a:t> u </a:t>
            </a:r>
            <a:r>
              <a:rPr lang="en-US" sz="2400" dirty="0" err="1" smtClean="0"/>
              <a:t>plovnim</a:t>
            </a:r>
            <a:r>
              <a:rPr lang="en-US" sz="2400" dirty="0" smtClean="0"/>
              <a:t> </a:t>
            </a:r>
            <a:r>
              <a:rPr lang="en-US" sz="2400" dirty="0" err="1" smtClean="0"/>
              <a:t>vodotokovima</a:t>
            </a:r>
            <a:endParaRPr lang="sr-Cyrl-CS" sz="2400" dirty="0" smtClean="0"/>
          </a:p>
          <a:p>
            <a:pPr algn="just" eaLnBrk="1" hangingPunct="1">
              <a:spcAft>
                <a:spcPct val="20000"/>
              </a:spcAft>
            </a:pPr>
            <a:r>
              <a:rPr lang="en-US" sz="2400" dirty="0" err="1" smtClean="0"/>
              <a:t>Srednjoročni</a:t>
            </a:r>
            <a:r>
              <a:rPr lang="en-US" sz="2400" dirty="0" smtClean="0"/>
              <a:t> </a:t>
            </a:r>
            <a:r>
              <a:rPr lang="en-US" sz="2400" dirty="0" err="1" smtClean="0"/>
              <a:t>ciljevi</a:t>
            </a:r>
            <a:r>
              <a:rPr lang="en-US" sz="2400" dirty="0" smtClean="0"/>
              <a:t> 2012</a:t>
            </a:r>
            <a:r>
              <a:rPr lang="sr-Latn-CS" sz="2400" dirty="0" smtClean="0"/>
              <a:t>.</a:t>
            </a:r>
            <a:r>
              <a:rPr lang="en-US" sz="2400" dirty="0" smtClean="0"/>
              <a:t>-2016. </a:t>
            </a:r>
            <a:r>
              <a:rPr lang="en-US" sz="2400" dirty="0" err="1" smtClean="0"/>
              <a:t>godine</a:t>
            </a:r>
            <a:r>
              <a:rPr lang="en-US" sz="2400" dirty="0" smtClean="0"/>
              <a:t> </a:t>
            </a:r>
            <a:endParaRPr lang="sr-Cyrl-CS" sz="2400" dirty="0" smtClean="0"/>
          </a:p>
          <a:p>
            <a:pPr algn="just" eaLnBrk="1" hangingPunct="1">
              <a:spcAft>
                <a:spcPct val="20000"/>
              </a:spcAft>
            </a:pPr>
            <a:r>
              <a:rPr lang="en-US" sz="2400" dirty="0" err="1" smtClean="0"/>
              <a:t>Smanjiti</a:t>
            </a:r>
            <a:r>
              <a:rPr lang="en-US" sz="2400" dirty="0" smtClean="0"/>
              <a:t> </a:t>
            </a:r>
            <a:r>
              <a:rPr lang="en-US" sz="2400" dirty="0" err="1" smtClean="0"/>
              <a:t>isparavanje</a:t>
            </a:r>
            <a:r>
              <a:rPr lang="en-US" sz="2400" dirty="0" smtClean="0"/>
              <a:t> </a:t>
            </a:r>
            <a:r>
              <a:rPr lang="en-US" sz="2400" dirty="0" err="1" smtClean="0"/>
              <a:t>benzina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benzinskim</a:t>
            </a:r>
            <a:r>
              <a:rPr lang="en-US" sz="2400" dirty="0" smtClean="0"/>
              <a:t> </a:t>
            </a:r>
            <a:r>
              <a:rPr lang="en-US" sz="2400" dirty="0" err="1" smtClean="0"/>
              <a:t>stanicama</a:t>
            </a:r>
            <a:r>
              <a:rPr lang="en-US" sz="2400" dirty="0" smtClean="0"/>
              <a:t>, </a:t>
            </a:r>
            <a:r>
              <a:rPr lang="en-US" sz="2400" dirty="0" err="1" smtClean="0"/>
              <a:t>cisternama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tankerima</a:t>
            </a:r>
            <a:r>
              <a:rPr lang="en-US" sz="2400" dirty="0" smtClean="0"/>
              <a:t> u </a:t>
            </a:r>
            <a:r>
              <a:rPr lang="en-US" sz="2400" dirty="0" err="1" smtClean="0"/>
              <a:t>skladu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Direktivom</a:t>
            </a:r>
            <a:r>
              <a:rPr lang="en-US" sz="2400" dirty="0" smtClean="0"/>
              <a:t> 94/63/ES</a:t>
            </a:r>
            <a:r>
              <a:rPr lang="en-US" dirty="0" smtClean="0"/>
              <a:t>   </a:t>
            </a:r>
            <a:endParaRPr lang="sr-Latn-CS" dirty="0" smtClean="0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539750" y="1412875"/>
            <a:ext cx="8135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7818438" cy="13716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sl-SI" sz="3200" b="1" smtClean="0">
                <a:solidFill>
                  <a:schemeClr val="tx1"/>
                </a:solidFill>
              </a:rPr>
              <a:t>Približna procena eksternih troškova </a:t>
            </a:r>
            <a:br>
              <a:rPr lang="sl-SI" sz="3200" b="1" smtClean="0">
                <a:solidFill>
                  <a:schemeClr val="tx1"/>
                </a:solidFill>
              </a:rPr>
            </a:br>
            <a:r>
              <a:rPr lang="sl-SI" sz="3200" b="1" smtClean="0">
                <a:solidFill>
                  <a:schemeClr val="tx1"/>
                </a:solidFill>
              </a:rPr>
              <a:t>saobraćaja u S</a:t>
            </a:r>
            <a:r>
              <a:rPr lang="en-US" sz="3200" b="1" smtClean="0">
                <a:solidFill>
                  <a:schemeClr val="tx1"/>
                </a:solidFill>
              </a:rPr>
              <a:t>rbiji</a:t>
            </a:r>
            <a:r>
              <a:rPr lang="sl-SI" sz="3200" b="1" smtClean="0">
                <a:solidFill>
                  <a:schemeClr val="tx1"/>
                </a:solidFill>
              </a:rPr>
              <a:t> </a:t>
            </a:r>
            <a:r>
              <a:rPr lang="en-US" sz="3200" b="1" smtClean="0">
                <a:solidFill>
                  <a:schemeClr val="tx1"/>
                </a:solidFill>
              </a:rPr>
              <a:t/>
            </a:r>
            <a:br>
              <a:rPr lang="en-US" sz="3200" b="1" smtClean="0">
                <a:solidFill>
                  <a:schemeClr val="tx1"/>
                </a:solidFill>
              </a:rPr>
            </a:br>
            <a:r>
              <a:rPr lang="sl-SI" sz="3200" b="1" smtClean="0">
                <a:solidFill>
                  <a:schemeClr val="tx1"/>
                </a:solidFill>
              </a:rPr>
              <a:t>u novčanim iznosima (</a:t>
            </a:r>
            <a:r>
              <a:rPr lang="sr-Latn-CS" sz="3200" b="1" smtClean="0">
                <a:solidFill>
                  <a:schemeClr val="tx1"/>
                </a:solidFill>
              </a:rPr>
              <a:t>USD</a:t>
            </a:r>
            <a:r>
              <a:rPr lang="sl-SI" sz="3200" b="1" smtClean="0">
                <a:solidFill>
                  <a:schemeClr val="tx1"/>
                </a:solidFill>
              </a:rPr>
              <a:t>)</a:t>
            </a:r>
            <a:endParaRPr lang="en-US" sz="3200" b="1" smtClean="0">
              <a:solidFill>
                <a:schemeClr val="tx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4525963"/>
          </a:xfrm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en-GB" sz="2400" b="1" smtClean="0">
                <a:latin typeface="Times New Roman" panose="02020603050405020304" pitchFamily="18" charset="0"/>
              </a:rPr>
              <a:t>Zbog saobraćajnih nezgoda    1-1,5% nac</a:t>
            </a:r>
            <a:r>
              <a:rPr lang="sl-SI" sz="2400" b="1" smtClean="0">
                <a:latin typeface="Times New Roman" panose="02020603050405020304" pitchFamily="18" charset="0"/>
              </a:rPr>
              <a:t>.</a:t>
            </a:r>
            <a:r>
              <a:rPr lang="en-GB" sz="2400" b="1" smtClean="0">
                <a:latin typeface="Times New Roman" panose="02020603050405020304" pitchFamily="18" charset="0"/>
              </a:rPr>
              <a:t> dohotka  </a:t>
            </a:r>
            <a:endParaRPr lang="en-GB" sz="240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GB" sz="2400" b="1" smtClean="0">
                <a:latin typeface="Times New Roman" panose="02020603050405020304" pitchFamily="18" charset="0"/>
              </a:rPr>
              <a:t>Zbog buke                                 0,02-2,27 %</a:t>
            </a:r>
            <a:endParaRPr lang="en-GB" sz="240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GB" sz="2400" b="1" smtClean="0">
                <a:latin typeface="Times New Roman" panose="02020603050405020304" pitchFamily="18" charset="0"/>
              </a:rPr>
              <a:t>Zbog zagađivanja vazduha     0,01- 0,91 %</a:t>
            </a:r>
            <a:r>
              <a:rPr lang="en-GB" sz="2400" smtClean="0">
                <a:latin typeface="Times New Roman" panose="02020603050405020304" pitchFamily="18" charset="0"/>
              </a:rPr>
              <a:t>  </a:t>
            </a:r>
            <a:endParaRPr lang="sr-Latn-CS" sz="2400" b="1" smtClean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2800" b="1" smtClean="0">
                <a:latin typeface="Times New Roman" panose="02020603050405020304" pitchFamily="18" charset="0"/>
              </a:rPr>
              <a:t>Ukupni e</a:t>
            </a:r>
            <a:r>
              <a:rPr lang="sl-SI" sz="2800" b="1" smtClean="0">
                <a:latin typeface="Times New Roman" panose="02020603050405020304" pitchFamily="18" charset="0"/>
              </a:rPr>
              <a:t>ksterni troškovi drumskog saobraćaja</a:t>
            </a:r>
            <a:r>
              <a:rPr lang="sl-SI" sz="2800" smtClean="0">
                <a:latin typeface="Times New Roman" panose="02020603050405020304" pitchFamily="18" charset="0"/>
              </a:rPr>
              <a:t> </a:t>
            </a:r>
            <a:endParaRPr lang="en-US" sz="280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sr-Latn-CS" sz="2800" b="1" smtClean="0">
                <a:latin typeface="Times New Roman" panose="02020603050405020304" pitchFamily="18" charset="0"/>
              </a:rPr>
              <a:t>iznose najmanje 700 miliona USD</a:t>
            </a:r>
          </a:p>
          <a:p>
            <a:pPr eaLnBrk="1" hangingPunct="1">
              <a:buFontTx/>
              <a:buNone/>
            </a:pPr>
            <a:r>
              <a:rPr lang="sr-Latn-CS" sz="2800" b="1" smtClean="0">
                <a:latin typeface="Times New Roman" panose="02020603050405020304" pitchFamily="18" charset="0"/>
              </a:rPr>
              <a:t>						godišnje</a:t>
            </a:r>
            <a:endParaRPr lang="en-US" sz="280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smtClean="0">
              <a:latin typeface="Times New Roman" panose="02020603050405020304" pitchFamily="18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23622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63600" y="285750"/>
            <a:ext cx="7416800" cy="571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b="1"/>
              <a:t>Dalji razvoj saobraćaja i održivi razvoj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1438"/>
            <a:ext cx="9144000" cy="4679950"/>
          </a:xfr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65200" y="188913"/>
            <a:ext cx="7213600" cy="10683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l-SI" sz="2800" b="1">
              <a:solidFill>
                <a:srgbClr val="006600"/>
              </a:solidFill>
            </a:endParaRPr>
          </a:p>
          <a:p>
            <a:pPr algn="ctr" eaLnBrk="1" hangingPunct="1"/>
            <a:r>
              <a:rPr lang="sl-SI" sz="2800" b="1">
                <a:solidFill>
                  <a:srgbClr val="006600"/>
                </a:solidFill>
              </a:rPr>
              <a:t>Najznačajniji indikatori </a:t>
            </a:r>
          </a:p>
          <a:p>
            <a:pPr algn="ctr" eaLnBrk="1" hangingPunct="1"/>
            <a:r>
              <a:rPr lang="sl-SI" sz="2800" b="1">
                <a:solidFill>
                  <a:srgbClr val="006600"/>
                </a:solidFill>
              </a:rPr>
              <a:t>i</a:t>
            </a:r>
            <a:r>
              <a:rPr lang="sl-SI"/>
              <a:t> </a:t>
            </a:r>
            <a:r>
              <a:rPr lang="sl-SI" sz="2800" b="1">
                <a:solidFill>
                  <a:srgbClr val="006600"/>
                </a:solidFill>
              </a:rPr>
              <a:t>uticaji saobraćaja </a:t>
            </a:r>
          </a:p>
          <a:p>
            <a:pPr algn="ctr" eaLnBrk="1" hangingPunct="1"/>
            <a:endParaRPr lang="en-GB" sz="2800" b="1">
              <a:solidFill>
                <a:srgbClr val="006600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92163" y="6146800"/>
            <a:ext cx="60150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 b="1">
              <a:latin typeface="Times New Roman" panose="02020603050405020304" pitchFamily="18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87363" y="6089650"/>
            <a:ext cx="74374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 b="1">
              <a:latin typeface="Times New Roman" panose="02020603050405020304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08000" y="6057900"/>
            <a:ext cx="812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sz="1400" b="1" i="1"/>
              <a:t>Izvor: Olga Cvetanović, Održivi razvoj, kvalitet i ekonomski efekti u saobraćaju</a:t>
            </a:r>
            <a:endParaRPr lang="en-GB" sz="1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0050"/>
            <a:ext cx="6335712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539750" y="188913"/>
            <a:ext cx="812800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sz="2800" b="1">
                <a:solidFill>
                  <a:srgbClr val="006600"/>
                </a:solidFill>
              </a:rPr>
              <a:t>Aerozagađenje</a:t>
            </a:r>
            <a:endParaRPr lang="en-GB" sz="2800" b="1">
              <a:solidFill>
                <a:srgbClr val="006600"/>
              </a:solidFill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711200" y="400050"/>
            <a:ext cx="101600" cy="57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CS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660400" y="2914650"/>
            <a:ext cx="782320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sz="1800" b="1"/>
              <a:t>Uprošćeni dijagram interakcije </a:t>
            </a:r>
          </a:p>
          <a:p>
            <a:pPr algn="ctr" eaLnBrk="1" hangingPunct="1"/>
            <a:r>
              <a:rPr lang="sl-SI" sz="1800" b="1"/>
              <a:t>između različitog aerozagađenja</a:t>
            </a:r>
            <a:endParaRPr lang="en-GB" sz="1800" b="1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2082800" y="6172200"/>
            <a:ext cx="4978400" cy="342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sz="1800" b="1"/>
              <a:t>Proces širenja emisije</a:t>
            </a:r>
            <a:endParaRPr lang="en-GB" sz="1800" b="1"/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0" y="6572250"/>
            <a:ext cx="538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1400" b="1" i="1"/>
              <a:t>Izvor: WB, Roads and the Environment</a:t>
            </a:r>
            <a:endParaRPr lang="en-GB" sz="1400" b="1" i="1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508000" y="171450"/>
          <a:ext cx="1066800" cy="565150"/>
        </p:xfrm>
        <a:graphic>
          <a:graphicData uri="http://schemas.openxmlformats.org/presentationml/2006/ole">
            <p:oleObj spid="_x0000_s1042" r:id="rId4" imgW="845985" imgH="839544" progId="">
              <p:embed/>
            </p:oleObj>
          </a:graphicData>
        </a:graphic>
      </p:graphicFrame>
      <p:pic>
        <p:nvPicPr>
          <p:cNvPr id="1033" name="Picture 9" descr="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429000"/>
            <a:ext cx="611981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12800" y="285750"/>
            <a:ext cx="7518400" cy="742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C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53097" y="285750"/>
            <a:ext cx="40282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 dirty="0"/>
              <a:t>ZAGAĐUJUĆE MATERIJE </a:t>
            </a:r>
            <a:endParaRPr lang="sl-SI" b="1" dirty="0"/>
          </a:p>
          <a:p>
            <a:pPr algn="ctr"/>
            <a:r>
              <a:rPr lang="en-US" b="1" dirty="0"/>
              <a:t>OD </a:t>
            </a:r>
            <a:r>
              <a:rPr lang="sr-Cyrl-RS" b="1" dirty="0" smtClean="0"/>
              <a:t>Т</a:t>
            </a:r>
            <a:r>
              <a:rPr lang="en-US" b="1" dirty="0" smtClean="0"/>
              <a:t>RANSPORTA</a:t>
            </a:r>
            <a:endParaRPr lang="en-US" b="1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692275" y="1052513"/>
            <a:ext cx="1571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/>
              <a:t>benzinski</a:t>
            </a:r>
          </a:p>
          <a:p>
            <a:pPr algn="ctr"/>
            <a:r>
              <a:rPr lang="en-US" b="1"/>
              <a:t>motori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156325" y="1052513"/>
            <a:ext cx="1131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/>
              <a:t>dizel</a:t>
            </a:r>
          </a:p>
          <a:p>
            <a:pPr algn="ctr"/>
            <a:r>
              <a:rPr lang="en-US" b="1"/>
              <a:t>motori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55663" y="2000250"/>
            <a:ext cx="27876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/>
              <a:t>- </a:t>
            </a:r>
            <a:r>
              <a:rPr lang="en-US" b="1" dirty="0" err="1"/>
              <a:t>ugljen</a:t>
            </a:r>
            <a:r>
              <a:rPr lang="en-US" b="1" dirty="0"/>
              <a:t> </a:t>
            </a:r>
            <a:r>
              <a:rPr lang="en-US" b="1" dirty="0" err="1"/>
              <a:t>monoksid</a:t>
            </a:r>
            <a:endParaRPr lang="en-US" b="1" dirty="0"/>
          </a:p>
          <a:p>
            <a:r>
              <a:rPr lang="en-US" b="1" dirty="0"/>
              <a:t>- </a:t>
            </a:r>
            <a:r>
              <a:rPr lang="en-US" b="1" dirty="0" err="1"/>
              <a:t>azotni</a:t>
            </a:r>
            <a:r>
              <a:rPr lang="en-US" b="1" dirty="0"/>
              <a:t> </a:t>
            </a:r>
            <a:r>
              <a:rPr lang="en-US" b="1" dirty="0" err="1"/>
              <a:t>oksidi</a:t>
            </a:r>
            <a:endParaRPr lang="en-US" b="1" dirty="0"/>
          </a:p>
          <a:p>
            <a:r>
              <a:rPr lang="en-US" b="1" dirty="0"/>
              <a:t>- </a:t>
            </a:r>
            <a:r>
              <a:rPr lang="en-US" b="1" dirty="0" err="1"/>
              <a:t>uglj</a:t>
            </a:r>
            <a:r>
              <a:rPr lang="sl-SI" b="1" dirty="0"/>
              <a:t>ovodonici</a:t>
            </a:r>
            <a:endParaRPr lang="en-US" b="1" dirty="0"/>
          </a:p>
          <a:p>
            <a:r>
              <a:rPr lang="en-US" b="1" dirty="0"/>
              <a:t>- </a:t>
            </a:r>
            <a:r>
              <a:rPr lang="en-US" b="1" dirty="0" err="1"/>
              <a:t>olovo</a:t>
            </a:r>
            <a:endParaRPr lang="en-US" b="1" dirty="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283200" y="2114550"/>
            <a:ext cx="2346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- azotni oksidi</a:t>
            </a:r>
          </a:p>
          <a:p>
            <a:r>
              <a:rPr lang="en-US" b="1"/>
              <a:t>- čađ</a:t>
            </a:r>
          </a:p>
          <a:p>
            <a:r>
              <a:rPr lang="en-US" b="1"/>
              <a:t>- uglj</a:t>
            </a:r>
            <a:r>
              <a:rPr lang="sl-SI" b="1"/>
              <a:t>ovodonici</a:t>
            </a:r>
            <a:endParaRPr lang="en-US" b="1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39750" y="3500438"/>
            <a:ext cx="6092825" cy="495300"/>
          </a:xfrm>
          <a:prstGeom prst="rect">
            <a:avLst/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foto</a:t>
            </a:r>
            <a:r>
              <a:rPr lang="sl-SI" b="1"/>
              <a:t>h</a:t>
            </a:r>
            <a:r>
              <a:rPr lang="en-US" b="1"/>
              <a:t>emij</a:t>
            </a:r>
            <a:r>
              <a:rPr lang="sr-Latn-CS" b="1"/>
              <a:t>s</a:t>
            </a:r>
            <a:r>
              <a:rPr lang="en-US" b="1"/>
              <a:t>ki smog - sekundarni polutant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5181600" y="1200150"/>
            <a:ext cx="0" cy="222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762000" y="188595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57150" y="4005263"/>
            <a:ext cx="9086850" cy="2703512"/>
            <a:chOff x="720" y="470"/>
            <a:chExt cx="4272" cy="3247"/>
          </a:xfrm>
        </p:grpSpPr>
        <p:sp>
          <p:nvSpPr>
            <p:cNvPr id="9229" name="Rectangle 12"/>
            <p:cNvSpPr>
              <a:spLocks noChangeArrowheads="1"/>
            </p:cNvSpPr>
            <p:nvPr/>
          </p:nvSpPr>
          <p:spPr bwMode="auto">
            <a:xfrm>
              <a:off x="720" y="480"/>
              <a:ext cx="4272" cy="480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230" name="Rectangle 13"/>
            <p:cNvSpPr>
              <a:spLocks noChangeArrowheads="1"/>
            </p:cNvSpPr>
            <p:nvPr/>
          </p:nvSpPr>
          <p:spPr bwMode="auto">
            <a:xfrm>
              <a:off x="720" y="480"/>
              <a:ext cx="1632" cy="321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231" name="Rectangle 14"/>
            <p:cNvSpPr>
              <a:spLocks noChangeArrowheads="1"/>
            </p:cNvSpPr>
            <p:nvPr/>
          </p:nvSpPr>
          <p:spPr bwMode="auto">
            <a:xfrm>
              <a:off x="2352" y="480"/>
              <a:ext cx="1344" cy="321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sr-Latn-CS">
                <a:latin typeface="Times New Roman" panose="02020603050405020304" pitchFamily="18" charset="0"/>
              </a:endParaRPr>
            </a:p>
          </p:txBody>
        </p:sp>
        <p:sp>
          <p:nvSpPr>
            <p:cNvPr id="9232" name="Rectangle 15"/>
            <p:cNvSpPr>
              <a:spLocks noChangeArrowheads="1"/>
            </p:cNvSpPr>
            <p:nvPr/>
          </p:nvSpPr>
          <p:spPr bwMode="auto">
            <a:xfrm>
              <a:off x="3696" y="480"/>
              <a:ext cx="1296" cy="321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233" name="Text Box 16"/>
            <p:cNvSpPr txBox="1">
              <a:spLocks noChangeArrowheads="1"/>
            </p:cNvSpPr>
            <p:nvPr/>
          </p:nvSpPr>
          <p:spPr bwMode="auto">
            <a:xfrm>
              <a:off x="2582" y="487"/>
              <a:ext cx="652" cy="477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/>
                <a:t>PUTNIČKI</a:t>
              </a:r>
            </a:p>
          </p:txBody>
        </p:sp>
        <p:sp>
          <p:nvSpPr>
            <p:cNvPr id="9234" name="Text Box 17"/>
            <p:cNvSpPr txBox="1">
              <a:spLocks noChangeArrowheads="1"/>
            </p:cNvSpPr>
            <p:nvPr/>
          </p:nvSpPr>
          <p:spPr bwMode="auto">
            <a:xfrm>
              <a:off x="3903" y="470"/>
              <a:ext cx="599" cy="477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/>
                <a:t>TERETNI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720" y="2112"/>
              <a:ext cx="4272" cy="81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236" name="Text Box 19"/>
            <p:cNvSpPr txBox="1">
              <a:spLocks noChangeArrowheads="1"/>
            </p:cNvSpPr>
            <p:nvPr/>
          </p:nvSpPr>
          <p:spPr bwMode="auto">
            <a:xfrm>
              <a:off x="1582" y="1536"/>
              <a:ext cx="87" cy="549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sr-Latn-CS" b="1"/>
            </a:p>
          </p:txBody>
        </p:sp>
        <p:sp>
          <p:nvSpPr>
            <p:cNvPr id="9237" name="Text Box 20"/>
            <p:cNvSpPr txBox="1">
              <a:spLocks noChangeArrowheads="1"/>
            </p:cNvSpPr>
            <p:nvPr/>
          </p:nvSpPr>
          <p:spPr bwMode="auto">
            <a:xfrm>
              <a:off x="1223" y="2257"/>
              <a:ext cx="756" cy="549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sl-SI" b="1"/>
                <a:t>DRUMSKI</a:t>
              </a:r>
              <a:endParaRPr lang="en-US" b="1"/>
            </a:p>
          </p:txBody>
        </p:sp>
        <p:sp>
          <p:nvSpPr>
            <p:cNvPr id="9238" name="Text Box 21"/>
            <p:cNvSpPr txBox="1">
              <a:spLocks noChangeArrowheads="1"/>
            </p:cNvSpPr>
            <p:nvPr/>
          </p:nvSpPr>
          <p:spPr bwMode="auto">
            <a:xfrm>
              <a:off x="1166" y="3118"/>
              <a:ext cx="819" cy="549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sl-SI" b="1"/>
                <a:t>VAZDUŠNI</a:t>
              </a:r>
              <a:endParaRPr lang="en-US" b="1"/>
            </a:p>
          </p:txBody>
        </p:sp>
        <p:sp>
          <p:nvSpPr>
            <p:cNvPr id="9239" name="Text Box 22"/>
            <p:cNvSpPr txBox="1">
              <a:spLocks noChangeArrowheads="1"/>
            </p:cNvSpPr>
            <p:nvPr/>
          </p:nvSpPr>
          <p:spPr bwMode="auto">
            <a:xfrm>
              <a:off x="2640" y="722"/>
              <a:ext cx="471" cy="47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/>
                <a:t>g/p/km</a:t>
              </a:r>
            </a:p>
          </p:txBody>
        </p:sp>
        <p:sp>
          <p:nvSpPr>
            <p:cNvPr id="9240" name="Text Box 23"/>
            <p:cNvSpPr txBox="1">
              <a:spLocks noChangeArrowheads="1"/>
            </p:cNvSpPr>
            <p:nvPr/>
          </p:nvSpPr>
          <p:spPr bwMode="auto">
            <a:xfrm>
              <a:off x="4022" y="722"/>
              <a:ext cx="437" cy="47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/>
                <a:t>g/t/km</a:t>
              </a:r>
            </a:p>
          </p:txBody>
        </p:sp>
        <p:sp>
          <p:nvSpPr>
            <p:cNvPr id="9241" name="Line 24"/>
            <p:cNvSpPr>
              <a:spLocks noChangeShapeType="1"/>
            </p:cNvSpPr>
            <p:nvPr/>
          </p:nvSpPr>
          <p:spPr bwMode="auto">
            <a:xfrm>
              <a:off x="720" y="1392"/>
              <a:ext cx="4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Text Box 25"/>
            <p:cNvSpPr txBox="1">
              <a:spLocks noChangeArrowheads="1"/>
            </p:cNvSpPr>
            <p:nvPr/>
          </p:nvSpPr>
          <p:spPr bwMode="auto">
            <a:xfrm>
              <a:off x="2390" y="1055"/>
              <a:ext cx="834" cy="549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/>
                <a:t> CO</a:t>
              </a:r>
              <a:r>
                <a:rPr lang="en-US" sz="1800" b="1"/>
                <a:t>2</a:t>
              </a:r>
              <a:r>
                <a:rPr lang="en-US" b="1"/>
                <a:t>    NO</a:t>
              </a:r>
              <a:r>
                <a:rPr lang="en-US" sz="1800" b="1"/>
                <a:t>x</a:t>
              </a:r>
              <a:endParaRPr lang="en-US" b="1"/>
            </a:p>
          </p:txBody>
        </p:sp>
        <p:sp>
          <p:nvSpPr>
            <p:cNvPr id="9243" name="Text Box 26"/>
            <p:cNvSpPr txBox="1">
              <a:spLocks noChangeArrowheads="1"/>
            </p:cNvSpPr>
            <p:nvPr/>
          </p:nvSpPr>
          <p:spPr bwMode="auto">
            <a:xfrm>
              <a:off x="3779" y="1055"/>
              <a:ext cx="834" cy="549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/>
                <a:t> CO</a:t>
              </a:r>
              <a:r>
                <a:rPr lang="en-US" sz="1800" b="1"/>
                <a:t>2</a:t>
              </a:r>
              <a:r>
                <a:rPr lang="en-US" b="1"/>
                <a:t>    NO</a:t>
              </a:r>
              <a:r>
                <a:rPr lang="en-US" sz="1800" b="1"/>
                <a:t>x</a:t>
              </a:r>
              <a:endParaRPr lang="en-US" b="1"/>
            </a:p>
          </p:txBody>
        </p:sp>
        <p:sp>
          <p:nvSpPr>
            <p:cNvPr id="9244" name="Text Box 27"/>
            <p:cNvSpPr txBox="1">
              <a:spLocks noChangeArrowheads="1"/>
            </p:cNvSpPr>
            <p:nvPr/>
          </p:nvSpPr>
          <p:spPr bwMode="auto">
            <a:xfrm>
              <a:off x="2438" y="1513"/>
              <a:ext cx="2092" cy="549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/>
                <a:t>   3      0,01        </a:t>
              </a:r>
              <a:r>
                <a:rPr lang="sr-Latn-CS" b="1"/>
                <a:t>	</a:t>
              </a:r>
              <a:r>
                <a:rPr lang="en-US" b="1"/>
                <a:t>2,8      0,04</a:t>
              </a:r>
            </a:p>
          </p:txBody>
        </p:sp>
        <p:sp>
          <p:nvSpPr>
            <p:cNvPr id="9245" name="Text Box 28"/>
            <p:cNvSpPr txBox="1">
              <a:spLocks noChangeArrowheads="1"/>
            </p:cNvSpPr>
            <p:nvPr/>
          </p:nvSpPr>
          <p:spPr bwMode="auto">
            <a:xfrm>
              <a:off x="2439" y="2352"/>
              <a:ext cx="2093" cy="549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/>
                <a:t>  87      0,48       </a:t>
              </a:r>
              <a:r>
                <a:rPr lang="sr-Latn-CS" b="1"/>
                <a:t>	</a:t>
              </a:r>
              <a:r>
                <a:rPr lang="en-US" b="1"/>
                <a:t>53,0    0,70</a:t>
              </a:r>
            </a:p>
          </p:txBody>
        </p:sp>
        <p:sp>
          <p:nvSpPr>
            <p:cNvPr id="9246" name="Text Box 29"/>
            <p:cNvSpPr txBox="1">
              <a:spLocks noChangeArrowheads="1"/>
            </p:cNvSpPr>
            <p:nvPr/>
          </p:nvSpPr>
          <p:spPr bwMode="auto">
            <a:xfrm>
              <a:off x="2439" y="3168"/>
              <a:ext cx="1946" cy="549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/>
                <a:t> 243     1,63         </a:t>
              </a:r>
              <a:r>
                <a:rPr lang="sr-Latn-CS" b="1"/>
                <a:t>	</a:t>
              </a:r>
              <a:r>
                <a:rPr lang="en-US" b="1"/>
                <a:t>-            -</a:t>
              </a:r>
            </a:p>
          </p:txBody>
        </p:sp>
      </p:grpSp>
      <p:sp>
        <p:nvSpPr>
          <p:cNvPr id="9228" name="Text Box 32"/>
          <p:cNvSpPr txBox="1">
            <a:spLocks noChangeArrowheads="1"/>
          </p:cNvSpPr>
          <p:nvPr/>
        </p:nvSpPr>
        <p:spPr bwMode="auto">
          <a:xfrm>
            <a:off x="468313" y="4868863"/>
            <a:ext cx="302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b="1"/>
              <a:t>ŽELEZNIČKI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688705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 graph showing the price of a stock market&#10;&#10;Description automatically generated with medium confidenc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7333" y="3861049"/>
            <a:ext cx="7536667" cy="299695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5576" y="188640"/>
            <a:ext cx="7518400" cy="742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r-Latn-CS" b="1" dirty="0" smtClean="0">
                <a:solidFill>
                  <a:srgbClr val="008000"/>
                </a:solidFill>
              </a:rPr>
              <a:t>EURO standardi</a:t>
            </a:r>
            <a:endParaRPr lang="sr-Latn-C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67544" y="116632"/>
            <a:ext cx="7924800" cy="742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sz="2800" b="1" dirty="0">
                <a:solidFill>
                  <a:srgbClr val="006600"/>
                </a:solidFill>
              </a:rPr>
              <a:t>Aerozagađenje </a:t>
            </a:r>
          </a:p>
          <a:p>
            <a:pPr algn="ctr" eaLnBrk="1" hangingPunct="1"/>
            <a:r>
              <a:rPr lang="sl-SI" sz="2800" b="1" dirty="0">
                <a:solidFill>
                  <a:srgbClr val="006600"/>
                </a:solidFill>
              </a:rPr>
              <a:t>od drumskog </a:t>
            </a:r>
            <a:r>
              <a:rPr lang="en-US" sz="2800" b="1" dirty="0" err="1" smtClean="0">
                <a:solidFill>
                  <a:srgbClr val="006600"/>
                </a:solidFill>
              </a:rPr>
              <a:t>transporta</a:t>
            </a:r>
            <a:endParaRPr lang="en-GB" sz="2800" b="1" dirty="0">
              <a:solidFill>
                <a:srgbClr val="006600"/>
              </a:solidFill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642938" y="1285875"/>
            <a:ext cx="81438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Emisije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sr-Latn-RS" sz="1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od</a:t>
            </a:r>
            <a:r>
              <a:rPr lang="en-US" sz="1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transporta</a:t>
            </a:r>
            <a:r>
              <a:rPr lang="en-US" sz="1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u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Republici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Srbiji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u 2011. </a:t>
            </a:r>
            <a:r>
              <a:rPr lang="en-US" sz="1800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izcosile</a:t>
            </a:r>
            <a:r>
              <a:rPr lang="en-US" sz="1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su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: </a:t>
            </a:r>
          </a:p>
          <a:p>
            <a:pPr>
              <a:defRPr/>
            </a:pP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73.211,2 t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oksida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azota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(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NOx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); </a:t>
            </a:r>
          </a:p>
          <a:p>
            <a:pPr>
              <a:defRPr/>
            </a:pP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23.105,1 t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oksida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sumpora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(SO2); </a:t>
            </a:r>
          </a:p>
          <a:p>
            <a:pPr>
              <a:defRPr/>
            </a:pP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4.379,5 t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praškastih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materija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PM2,5; </a:t>
            </a:r>
          </a:p>
          <a:p>
            <a:pPr>
              <a:defRPr/>
            </a:pP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5.170,9 t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praškastih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materija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PM10; </a:t>
            </a:r>
          </a:p>
          <a:p>
            <a:pPr>
              <a:defRPr/>
            </a:pP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180.708,3 t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ugljen-monoksida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. 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714375" y="3286125"/>
            <a:ext cx="78581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Udeo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emisija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sr-Latn-R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od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transporta</a:t>
            </a:r>
            <a:r>
              <a:rPr lang="en-US" sz="1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u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ukupnim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emisijama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35,1 %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za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okside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azota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; </a:t>
            </a:r>
          </a:p>
          <a:p>
            <a:pPr>
              <a:defRPr/>
            </a:pP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7,6%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za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sumpor-dioksid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; </a:t>
            </a:r>
          </a:p>
          <a:p>
            <a:pPr>
              <a:defRPr/>
            </a:pP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5%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za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PM2,5; </a:t>
            </a:r>
          </a:p>
          <a:p>
            <a:pPr>
              <a:defRPr/>
            </a:pP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25,9%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za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PM10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i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52%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za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ugljen-monoksid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. </a:t>
            </a: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142875" y="5715000"/>
            <a:ext cx="6929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200"/>
              <a:t>*</a:t>
            </a:r>
            <a:r>
              <a:rPr lang="en-US" sz="1200"/>
              <a:t>Podaci Agencije za zaštitu životne sredine </a:t>
            </a:r>
          </a:p>
          <a:p>
            <a:pPr eaLnBrk="1" hangingPunct="1"/>
            <a:r>
              <a:rPr lang="en-US" sz="1200"/>
              <a:t> Proračun emisija od drumskog saobraćaja vrši se na osnovu modela COPERT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ija_upravljanje konacno">
  <a:themeElements>
    <a:clrScheme name="prezentacija_upravljanje konacn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ija_upravljanje konac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ija_upravljanje konacn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_upravljanje konacn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_upravljanje konacn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_upravljanje konacn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_upravljanje konacn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_upravljanje konacn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_upravljanje konacn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_upravljanje konacn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_upravljanje konacn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_upravljanje konacn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_upravljanje konacn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_upravljanje konacn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prezentacija_upravljanje konacno</Template>
  <TotalTime>3217</TotalTime>
  <Words>2249</Words>
  <Application>Microsoft Office PowerPoint</Application>
  <PresentationFormat>On-screen Show (4:3)</PresentationFormat>
  <Paragraphs>346</Paragraphs>
  <Slides>44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prezentacija_upravljanje konacno</vt:lpstr>
      <vt:lpstr>Clip</vt:lpstr>
      <vt:lpstr> TRANSPORT, SAOBRAĆAJ I OKRUŽENJE   Ekološki aspekti i uticaji  saobraćaja i transporta </vt:lpstr>
      <vt:lpstr> Transport  - trendovi</vt:lpstr>
      <vt:lpstr> Transport  - trendovi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Aerozagađenje uporedna analiza</vt:lpstr>
      <vt:lpstr> Aerozagađenje Beograd</vt:lpstr>
      <vt:lpstr>Slide 14</vt:lpstr>
      <vt:lpstr>Slide 15</vt:lpstr>
      <vt:lpstr>Slide 16</vt:lpstr>
      <vt:lpstr>Uticaj štetnih materija na zdravlje ljudi</vt:lpstr>
      <vt:lpstr>Uticaj štetnih materija na zdravlje ljudi</vt:lpstr>
      <vt:lpstr>Uticaj štetnih materija na zdravlje ljudi</vt:lpstr>
      <vt:lpstr>Uticaj štetnih materija na zdravlje ljudi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Monitoring ispuštene otpadne vode i kvaliteta površinske vode </vt:lpstr>
      <vt:lpstr>Monitoring nivoa buke i    zagađenja zemljišta</vt:lpstr>
      <vt:lpstr>Uticaj sektora transporta  na životnu sredinu u Srbiji</vt:lpstr>
      <vt:lpstr>Uticaj na aerozagađenje</vt:lpstr>
      <vt:lpstr>Uticaj na aerozagađenje</vt:lpstr>
      <vt:lpstr>Uticaj na aerozagađenje</vt:lpstr>
      <vt:lpstr>Uzroci problema:</vt:lpstr>
      <vt:lpstr>Uzroci problema:</vt:lpstr>
      <vt:lpstr>Uticaj na životnu sredinu: </vt:lpstr>
      <vt:lpstr>Prioritetni ciljevi zaštite životne sredine  u sektoru transporta Srbije</vt:lpstr>
      <vt:lpstr>Prioritetni ciljevi zaštite životne sredine  u sektoru transporta Srbije (nastavak)</vt:lpstr>
      <vt:lpstr>Približna procena eksternih troškova  saobraćaja u Srbiji  u novčanim iznosima (USD)</vt:lpstr>
      <vt:lpstr>Slide 44</vt:lpstr>
    </vt:vector>
  </TitlesOfParts>
  <Company>Wild Bunch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ЈАВНИ ГРАДСКИ ПУТНИЧКИ ПРЕВОЗ  1. Предавање:  Предмет, циљеви и методе изучавања система ЈГТП Основ</dc:title>
  <dc:creator>PeNex Steshic</dc:creator>
  <cp:lastModifiedBy>Andrea</cp:lastModifiedBy>
  <cp:revision>299</cp:revision>
  <dcterms:created xsi:type="dcterms:W3CDTF">2005-10-26T20:51:41Z</dcterms:created>
  <dcterms:modified xsi:type="dcterms:W3CDTF">2023-12-11T13:21:15Z</dcterms:modified>
</cp:coreProperties>
</file>