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1" r:id="rId1"/>
  </p:sldMasterIdLst>
  <p:notesMasterIdLst>
    <p:notesMasterId r:id="rId19"/>
  </p:notesMasterIdLst>
  <p:handoutMasterIdLst>
    <p:handoutMasterId r:id="rId20"/>
  </p:handoutMasterIdLst>
  <p:sldIdLst>
    <p:sldId id="295" r:id="rId2"/>
    <p:sldId id="296" r:id="rId3"/>
    <p:sldId id="297" r:id="rId4"/>
    <p:sldId id="298" r:id="rId5"/>
    <p:sldId id="299" r:id="rId6"/>
    <p:sldId id="300" r:id="rId7"/>
    <p:sldId id="301" r:id="rId8"/>
    <p:sldId id="302" r:id="rId9"/>
    <p:sldId id="303" r:id="rId10"/>
    <p:sldId id="304" r:id="rId11"/>
    <p:sldId id="305" r:id="rId12"/>
    <p:sldId id="306" r:id="rId13"/>
    <p:sldId id="307" r:id="rId14"/>
    <p:sldId id="308" r:id="rId15"/>
    <p:sldId id="309" r:id="rId16"/>
    <p:sldId id="310" r:id="rId17"/>
    <p:sldId id="275" r:id="rId18"/>
  </p:sldIdLst>
  <p:sldSz cx="9144000" cy="6858000" type="screen4x3"/>
  <p:notesSz cx="6858000" cy="9144000"/>
  <p:defaultTex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4C"/>
    <a:srgbClr val="000000"/>
    <a:srgbClr val="000099"/>
    <a:srgbClr val="FFCC00"/>
    <a:srgbClr val="99FF33"/>
    <a:srgbClr val="808080"/>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12" autoAdjust="0"/>
    <p:restoredTop sz="94581" autoAdjust="0"/>
  </p:normalViewPr>
  <p:slideViewPr>
    <p:cSldViewPr>
      <p:cViewPr varScale="1">
        <p:scale>
          <a:sx n="85" d="100"/>
          <a:sy n="85" d="100"/>
        </p:scale>
        <p:origin x="145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5" d="100"/>
          <a:sy n="105" d="100"/>
        </p:scale>
        <p:origin x="346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1320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1321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1321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buClrTx/>
              <a:buSzTx/>
              <a:buFontTx/>
              <a:buNone/>
              <a:defRPr sz="1200">
                <a:solidFill>
                  <a:schemeClr val="tx1"/>
                </a:solidFill>
              </a:defRPr>
            </a:lvl1pPr>
          </a:lstStyle>
          <a:p>
            <a:pPr>
              <a:defRPr/>
            </a:pPr>
            <a:fld id="{7B992B75-179F-438C-927E-948DAC2CF0B7}" type="slidenum">
              <a:rPr lang="en-US"/>
              <a:pPr>
                <a:defRPr/>
              </a:pPr>
              <a:t>‹#›</a:t>
            </a:fld>
            <a:endParaRPr lang="en-US"/>
          </a:p>
        </p:txBody>
      </p:sp>
    </p:spTree>
    <p:extLst>
      <p:ext uri="{BB962C8B-B14F-4D97-AF65-F5344CB8AC3E}">
        <p14:creationId xmlns:p14="http://schemas.microsoft.com/office/powerpoint/2010/main" val="2080890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134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4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4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134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buClrTx/>
              <a:buSzTx/>
              <a:buFontTx/>
              <a:buNone/>
              <a:defRPr sz="1200">
                <a:solidFill>
                  <a:schemeClr val="tx1"/>
                </a:solidFill>
              </a:defRPr>
            </a:lvl1pPr>
          </a:lstStyle>
          <a:p>
            <a:pPr>
              <a:defRPr/>
            </a:pPr>
            <a:fld id="{31B2DBCD-D16C-4320-92D5-C1FD697A0286}" type="slidenum">
              <a:rPr lang="en-US"/>
              <a:pPr>
                <a:defRPr/>
              </a:pPr>
              <a:t>‹#›</a:t>
            </a:fld>
            <a:endParaRPr lang="en-US"/>
          </a:p>
        </p:txBody>
      </p:sp>
    </p:spTree>
    <p:extLst>
      <p:ext uri="{BB962C8B-B14F-4D97-AF65-F5344CB8AC3E}">
        <p14:creationId xmlns:p14="http://schemas.microsoft.com/office/powerpoint/2010/main" val="22472686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7410" name="Rectangle 2"/>
          <p:cNvSpPr>
            <a:spLocks noGrp="1" noChangeArrowheads="1"/>
          </p:cNvSpPr>
          <p:nvPr>
            <p:ph type="ctrTitle" sz="quarter"/>
          </p:nvPr>
        </p:nvSpPr>
        <p:spPr bwMode="auto">
          <a:xfrm>
            <a:off x="685800" y="1676400"/>
            <a:ext cx="7772400" cy="18288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defRPr/>
            </a:lvl1pPr>
          </a:lstStyle>
          <a:p>
            <a:r>
              <a:rPr lang="en-US"/>
              <a:t>Click to edit Master title style</a:t>
            </a:r>
          </a:p>
        </p:txBody>
      </p:sp>
      <p:sp>
        <p:nvSpPr>
          <p:cNvPr id="17411" name="Rectangle 3"/>
          <p:cNvSpPr>
            <a:spLocks noGrp="1" noChangeArrowheads="1"/>
          </p:cNvSpPr>
          <p:nvPr>
            <p:ph type="subTitle" sz="quarter" idx="1"/>
          </p:nvPr>
        </p:nvSpPr>
        <p:spPr bwMode="auto">
          <a:xfrm>
            <a:off x="1371600" y="3886200"/>
            <a:ext cx="6400800" cy="1752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quarter" idx="10"/>
          </p:nvPr>
        </p:nvSpPr>
        <p:spPr bwMode="auto">
          <a:xfrm>
            <a:off x="457200" y="6245225"/>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buClrTx/>
              <a:buSzTx/>
              <a:buFontTx/>
              <a:buNone/>
              <a:defRPr sz="1400">
                <a:solidFill>
                  <a:schemeClr val="tx1"/>
                </a:solidFill>
                <a:effectLst>
                  <a:outerShdw blurRad="38100" dist="38100" dir="2700000" algn="tl">
                    <a:srgbClr val="C0C0C0"/>
                  </a:outerShdw>
                </a:effectLst>
              </a:defRPr>
            </a:lvl1pPr>
          </a:lstStyle>
          <a:p>
            <a:pPr>
              <a:defRPr/>
            </a:pPr>
            <a:endParaRPr lang="en-US"/>
          </a:p>
        </p:txBody>
      </p:sp>
      <p:sp>
        <p:nvSpPr>
          <p:cNvPr id="5" name="Rectangle 5"/>
          <p:cNvSpPr>
            <a:spLocks noGrp="1" noChangeArrowheads="1"/>
          </p:cNvSpPr>
          <p:nvPr>
            <p:ph type="ftr" sz="quarter" idx="11"/>
          </p:nvPr>
        </p:nvSpPr>
        <p:spPr bwMode="auto">
          <a:xfrm>
            <a:off x="3124200" y="6245225"/>
            <a:ext cx="2895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eaLnBrk="1" hangingPunct="1">
              <a:lnSpc>
                <a:spcPct val="100000"/>
              </a:lnSpc>
              <a:spcBef>
                <a:spcPct val="0"/>
              </a:spcBef>
              <a:buClrTx/>
              <a:buSzTx/>
              <a:buFontTx/>
              <a:buNone/>
              <a:defRPr sz="1400">
                <a:solidFill>
                  <a:schemeClr val="tx1"/>
                </a:solidFill>
                <a:effectLst>
                  <a:outerShdw blurRad="38100" dist="38100" dir="2700000" algn="tl">
                    <a:srgbClr val="C0C0C0"/>
                  </a:outerShdw>
                </a:effectLst>
              </a:defRPr>
            </a:lvl1pPr>
          </a:lstStyle>
          <a:p>
            <a:pPr>
              <a:defRPr/>
            </a:pPr>
            <a:endParaRPr lang="en-US"/>
          </a:p>
        </p:txBody>
      </p:sp>
      <p:sp>
        <p:nvSpPr>
          <p:cNvPr id="6" name="Rectangle 6"/>
          <p:cNvSpPr>
            <a:spLocks noGrp="1" noChangeArrowheads="1"/>
          </p:cNvSpPr>
          <p:nvPr>
            <p:ph type="sldNum" sz="quarter" idx="12"/>
          </p:nvPr>
        </p:nvSpPr>
        <p:spPr bwMode="auto">
          <a:xfrm>
            <a:off x="6553200" y="6245225"/>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buClrTx/>
              <a:buSzTx/>
              <a:buFontTx/>
              <a:buNone/>
              <a:defRPr sz="1400">
                <a:solidFill>
                  <a:schemeClr val="tx1"/>
                </a:solidFill>
                <a:effectLst>
                  <a:outerShdw blurRad="38100" dist="38100" dir="2700000" algn="tl">
                    <a:srgbClr val="C0C0C0"/>
                  </a:outerShdw>
                </a:effectLst>
              </a:defRPr>
            </a:lvl1pPr>
          </a:lstStyle>
          <a:p>
            <a:pPr>
              <a:defRPr/>
            </a:pPr>
            <a:fld id="{8DD2436A-79CF-43F7-89CB-C1546FC1665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tile tx="0" ty="0" sx="100000" sy="100000" flip="none" algn="tl"/>
        </a:blipFill>
        <a:effectLst/>
      </p:bgPr>
    </p:bg>
    <p:spTree>
      <p:nvGrpSpPr>
        <p:cNvPr id="1" name=""/>
        <p:cNvGrpSpPr/>
        <p:nvPr/>
      </p:nvGrpSpPr>
      <p:grpSpPr>
        <a:xfrm>
          <a:off x="0" y="0"/>
          <a:ext cx="0" cy="0"/>
          <a:chOff x="0" y="0"/>
          <a:chExt cx="0" cy="0"/>
        </a:xfrm>
      </p:grpSpPr>
      <p:sp>
        <p:nvSpPr>
          <p:cNvPr id="16393" name="Text Box 9"/>
          <p:cNvSpPr txBox="1">
            <a:spLocks noChangeArrowheads="1"/>
          </p:cNvSpPr>
          <p:nvPr userDrawn="1"/>
        </p:nvSpPr>
        <p:spPr bwMode="auto">
          <a:xfrm>
            <a:off x="2743200" y="161925"/>
            <a:ext cx="6224588" cy="323850"/>
          </a:xfrm>
          <a:prstGeom prst="rect">
            <a:avLst/>
          </a:prstGeom>
          <a:noFill/>
          <a:ln w="9525">
            <a:noFill/>
            <a:miter lim="800000"/>
            <a:headEnd/>
            <a:tailEnd/>
          </a:ln>
          <a:effectLst/>
        </p:spPr>
        <p:txBody>
          <a:bodyPr>
            <a:spAutoFit/>
          </a:bodyPr>
          <a:lstStyle/>
          <a:p>
            <a:pPr>
              <a:lnSpc>
                <a:spcPct val="100000"/>
              </a:lnSpc>
              <a:spcBef>
                <a:spcPct val="0"/>
              </a:spcBef>
              <a:buClrTx/>
              <a:buSzTx/>
              <a:buFontTx/>
              <a:buNone/>
              <a:defRPr/>
            </a:pPr>
            <a:r>
              <a:rPr lang="sr-Latn-CS" sz="1500">
                <a:solidFill>
                  <a:srgbClr val="3B3470"/>
                </a:solidFill>
              </a:rPr>
              <a:t>Elementi Transportnih Sredstava i Uređaja</a:t>
            </a:r>
            <a:endParaRPr lang="en-US" sz="1500">
              <a:solidFill>
                <a:srgbClr val="3B3470"/>
              </a:solidFill>
            </a:endParaRPr>
          </a:p>
        </p:txBody>
      </p:sp>
      <p:sp>
        <p:nvSpPr>
          <p:cNvPr id="16394" name="Line 10"/>
          <p:cNvSpPr>
            <a:spLocks noChangeShapeType="1"/>
          </p:cNvSpPr>
          <p:nvPr userDrawn="1"/>
        </p:nvSpPr>
        <p:spPr bwMode="auto">
          <a:xfrm>
            <a:off x="228600" y="6400800"/>
            <a:ext cx="8683625" cy="0"/>
          </a:xfrm>
          <a:prstGeom prst="line">
            <a:avLst/>
          </a:prstGeom>
          <a:noFill/>
          <a:ln w="19050">
            <a:solidFill>
              <a:schemeClr val="bg1"/>
            </a:solidFill>
            <a:round/>
            <a:headEnd/>
            <a:tailEnd/>
          </a:ln>
          <a:effectLst/>
        </p:spPr>
        <p:txBody>
          <a:bodyPr wrap="none" anchor="ctr"/>
          <a:lstStyle/>
          <a:p>
            <a:pPr>
              <a:defRPr/>
            </a:pPr>
            <a:endParaRPr lang="en-US"/>
          </a:p>
        </p:txBody>
      </p:sp>
      <p:sp>
        <p:nvSpPr>
          <p:cNvPr id="16399" name="Line 15"/>
          <p:cNvSpPr>
            <a:spLocks noChangeShapeType="1"/>
          </p:cNvSpPr>
          <p:nvPr userDrawn="1"/>
        </p:nvSpPr>
        <p:spPr bwMode="auto">
          <a:xfrm>
            <a:off x="228600" y="533400"/>
            <a:ext cx="8683625" cy="0"/>
          </a:xfrm>
          <a:prstGeom prst="line">
            <a:avLst/>
          </a:prstGeom>
          <a:noFill/>
          <a:ln w="57150" cmpd="thickThin">
            <a:solidFill>
              <a:schemeClr val="bg1"/>
            </a:solidFill>
            <a:round/>
            <a:headEnd/>
            <a:tailEnd/>
          </a:ln>
          <a:effectLst/>
        </p:spPr>
        <p:txBody>
          <a:bodyPr wrap="none" anchor="ctr"/>
          <a:lstStyle/>
          <a:p>
            <a:pPr>
              <a:defRPr/>
            </a:pPr>
            <a:endParaRPr lang="en-US"/>
          </a:p>
        </p:txBody>
      </p:sp>
      <p:pic>
        <p:nvPicPr>
          <p:cNvPr id="8" name="Picture 7"/>
          <p:cNvPicPr>
            <a:picLocks noChangeAspect="1" noChangeArrowheads="1"/>
          </p:cNvPicPr>
          <p:nvPr userDrawn="1"/>
        </p:nvPicPr>
        <p:blipFill>
          <a:blip r:embed="rId14" cstate="print"/>
          <a:srcRect l="44375" t="34444" r="31250" b="21111"/>
          <a:stretch>
            <a:fillRect/>
          </a:stretch>
        </p:blipFill>
        <p:spPr bwMode="auto">
          <a:xfrm>
            <a:off x="8382000" y="685800"/>
            <a:ext cx="520064" cy="533400"/>
          </a:xfrm>
          <a:prstGeom prst="rect">
            <a:avLst/>
          </a:prstGeom>
          <a:noFill/>
          <a:ln w="9525">
            <a:noFill/>
            <a:miter lim="800000"/>
            <a:headEnd/>
            <a:tailEnd/>
          </a:ln>
        </p:spPr>
      </p:pic>
      <p:sp>
        <p:nvSpPr>
          <p:cNvPr id="9" name="Text Box 8"/>
          <p:cNvSpPr txBox="1">
            <a:spLocks noChangeArrowheads="1"/>
          </p:cNvSpPr>
          <p:nvPr userDrawn="1"/>
        </p:nvSpPr>
        <p:spPr bwMode="auto">
          <a:xfrm>
            <a:off x="6557920" y="6363301"/>
            <a:ext cx="2254143" cy="523220"/>
          </a:xfrm>
          <a:prstGeom prst="rect">
            <a:avLst/>
          </a:prstGeom>
          <a:noFill/>
          <a:ln w="9525">
            <a:noFill/>
            <a:miter lim="800000"/>
            <a:headEnd/>
            <a:tailEnd/>
          </a:ln>
          <a:effectLst/>
        </p:spPr>
        <p:txBody>
          <a:bodyPr wrap="none">
            <a:spAutoFit/>
          </a:bodyPr>
          <a:lstStyle/>
          <a:p>
            <a:pPr>
              <a:lnSpc>
                <a:spcPct val="100000"/>
              </a:lnSpc>
              <a:spcBef>
                <a:spcPct val="0"/>
              </a:spcBef>
              <a:buClrTx/>
              <a:buSzTx/>
              <a:buFontTx/>
              <a:buNone/>
              <a:defRPr/>
            </a:pPr>
            <a:r>
              <a:rPr lang="en-US" sz="1400" i="1" dirty="0">
                <a:solidFill>
                  <a:srgbClr val="3B3470"/>
                </a:solidFill>
                <a:latin typeface="Times New Roman" panose="02020603050405020304" pitchFamily="18" charset="0"/>
                <a:cs typeface="Times New Roman" panose="02020603050405020304" pitchFamily="18" charset="0"/>
              </a:rPr>
              <a:t>p</a:t>
            </a:r>
            <a:r>
              <a:rPr lang="sr-Latn-RS" sz="1400" i="1" dirty="0">
                <a:solidFill>
                  <a:srgbClr val="3B3470"/>
                </a:solidFill>
                <a:latin typeface="Times New Roman" panose="02020603050405020304" pitchFamily="18" charset="0"/>
                <a:cs typeface="Times New Roman" panose="02020603050405020304" pitchFamily="18" charset="0"/>
              </a:rPr>
              <a:t>rof. </a:t>
            </a:r>
            <a:r>
              <a:rPr lang="en-US" sz="1400" i="1" dirty="0" err="1">
                <a:solidFill>
                  <a:srgbClr val="3B3470"/>
                </a:solidFill>
                <a:latin typeface="Times New Roman" panose="02020603050405020304" pitchFamily="18" charset="0"/>
                <a:cs typeface="Times New Roman" panose="02020603050405020304" pitchFamily="18" charset="0"/>
              </a:rPr>
              <a:t>dr</a:t>
            </a:r>
            <a:r>
              <a:rPr lang="en-US" sz="1400" i="1" dirty="0">
                <a:solidFill>
                  <a:srgbClr val="3B3470"/>
                </a:solidFill>
                <a:latin typeface="Times New Roman" panose="02020603050405020304" pitchFamily="18" charset="0"/>
                <a:cs typeface="Times New Roman" panose="02020603050405020304" pitchFamily="18" charset="0"/>
              </a:rPr>
              <a:t> </a:t>
            </a:r>
            <a:r>
              <a:rPr lang="en-US" sz="1400" i="1" dirty="0" err="1">
                <a:solidFill>
                  <a:srgbClr val="3B3470"/>
                </a:solidFill>
                <a:latin typeface="Times New Roman" panose="02020603050405020304" pitchFamily="18" charset="0"/>
                <a:cs typeface="Times New Roman" panose="02020603050405020304" pitchFamily="18" charset="0"/>
              </a:rPr>
              <a:t>Radomir</a:t>
            </a:r>
            <a:r>
              <a:rPr lang="en-US" sz="1400" i="1" dirty="0">
                <a:solidFill>
                  <a:srgbClr val="3B3470"/>
                </a:solidFill>
                <a:latin typeface="Times New Roman" panose="02020603050405020304" pitchFamily="18" charset="0"/>
                <a:cs typeface="Times New Roman" panose="02020603050405020304" pitchFamily="18" charset="0"/>
              </a:rPr>
              <a:t> </a:t>
            </a:r>
            <a:r>
              <a:rPr lang="en-US" sz="1400" i="1" dirty="0" err="1">
                <a:solidFill>
                  <a:srgbClr val="3B3470"/>
                </a:solidFill>
                <a:latin typeface="Times New Roman" panose="02020603050405020304" pitchFamily="18" charset="0"/>
                <a:cs typeface="Times New Roman" panose="02020603050405020304" pitchFamily="18" charset="0"/>
              </a:rPr>
              <a:t>Mijailovi</a:t>
            </a:r>
            <a:r>
              <a:rPr lang="sr-Latn-CS" sz="1400" i="1" dirty="0">
                <a:solidFill>
                  <a:srgbClr val="3B3470"/>
                </a:solidFill>
                <a:latin typeface="Times New Roman" panose="02020603050405020304" pitchFamily="18" charset="0"/>
                <a:cs typeface="Times New Roman" panose="02020603050405020304" pitchFamily="18" charset="0"/>
              </a:rPr>
              <a:t>ć</a:t>
            </a:r>
          </a:p>
          <a:p>
            <a:pPr>
              <a:lnSpc>
                <a:spcPct val="100000"/>
              </a:lnSpc>
              <a:spcBef>
                <a:spcPct val="0"/>
              </a:spcBef>
              <a:buClrTx/>
              <a:buSzTx/>
              <a:buFontTx/>
              <a:buNone/>
              <a:defRPr/>
            </a:pPr>
            <a:r>
              <a:rPr lang="sr-Latn-CS" sz="1400" i="1" dirty="0">
                <a:solidFill>
                  <a:srgbClr val="3B3470"/>
                </a:solidFill>
                <a:latin typeface="Times New Roman" panose="02020603050405020304" pitchFamily="18" charset="0"/>
                <a:cs typeface="Times New Roman" panose="02020603050405020304" pitchFamily="18" charset="0"/>
              </a:rPr>
              <a:t>doc. dr Đorđe Petrović</a:t>
            </a:r>
            <a:endParaRPr lang="en-US" sz="1400" i="1" dirty="0">
              <a:solidFill>
                <a:srgbClr val="3B3470"/>
              </a:solidFill>
              <a:latin typeface="Times New Roman" panose="02020603050405020304" pitchFamily="18" charset="0"/>
              <a:cs typeface="Times New Roman" panose="02020603050405020304" pitchFamily="18" charset="0"/>
            </a:endParaRPr>
          </a:p>
        </p:txBody>
      </p:sp>
      <p:sp>
        <p:nvSpPr>
          <p:cNvPr id="10" name="Text Box 11"/>
          <p:cNvSpPr txBox="1">
            <a:spLocks noChangeArrowheads="1"/>
          </p:cNvSpPr>
          <p:nvPr userDrawn="1"/>
        </p:nvSpPr>
        <p:spPr bwMode="auto">
          <a:xfrm>
            <a:off x="133350" y="6437313"/>
            <a:ext cx="3491661" cy="328360"/>
          </a:xfrm>
          <a:prstGeom prst="rect">
            <a:avLst/>
          </a:prstGeom>
          <a:noFill/>
          <a:ln w="9525">
            <a:noFill/>
            <a:miter lim="800000"/>
            <a:headEnd/>
            <a:tailEnd/>
          </a:ln>
          <a:effectLst/>
        </p:spPr>
        <p:txBody>
          <a:bodyPr wrap="none">
            <a:spAutoFit/>
          </a:bodyPr>
          <a:lstStyle/>
          <a:p>
            <a:pPr>
              <a:tabLst>
                <a:tab pos="409575" algn="l"/>
              </a:tabLst>
              <a:defRPr/>
            </a:pPr>
            <a:r>
              <a:rPr lang="sr-Latn-RS" sz="1400" dirty="0">
                <a:solidFill>
                  <a:srgbClr val="3B3470"/>
                </a:solidFill>
                <a:latin typeface="Times New Roman" panose="02020603050405020304" pitchFamily="18" charset="0"/>
                <a:cs typeface="Times New Roman" panose="02020603050405020304" pitchFamily="18" charset="0"/>
              </a:rPr>
              <a:t>Univerzitet u Beogradu – Saobraćajni fakultet</a:t>
            </a:r>
            <a:endParaRPr lang="en-US" sz="1400" dirty="0">
              <a:solidFill>
                <a:srgbClr val="3B3470"/>
              </a:solidFill>
              <a:latin typeface="Times New Roman" panose="02020603050405020304" pitchFamily="18" charset="0"/>
              <a:cs typeface="Times New Roman" panose="02020603050405020304" pitchFamily="18" charset="0"/>
            </a:endParaRPr>
          </a:p>
        </p:txBody>
      </p:sp>
      <p:sp>
        <p:nvSpPr>
          <p:cNvPr id="11" name="Text Box 11"/>
          <p:cNvSpPr txBox="1">
            <a:spLocks noChangeArrowheads="1"/>
          </p:cNvSpPr>
          <p:nvPr userDrawn="1"/>
        </p:nvSpPr>
        <p:spPr bwMode="auto">
          <a:xfrm>
            <a:off x="4170302" y="6430935"/>
            <a:ext cx="752129" cy="328360"/>
          </a:xfrm>
          <a:prstGeom prst="rect">
            <a:avLst/>
          </a:prstGeom>
          <a:noFill/>
          <a:ln w="9525">
            <a:noFill/>
            <a:miter lim="800000"/>
            <a:headEnd/>
            <a:tailEnd/>
          </a:ln>
          <a:effectLst/>
        </p:spPr>
        <p:txBody>
          <a:bodyPr wrap="none">
            <a:spAutoFit/>
          </a:bodyPr>
          <a:ls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a:lstStyle>
          <a:p>
            <a:pPr>
              <a:tabLst>
                <a:tab pos="409575" algn="l"/>
              </a:tabLst>
              <a:defRPr/>
            </a:pPr>
            <a:r>
              <a:rPr lang="en-US" sz="1400" dirty="0">
                <a:solidFill>
                  <a:srgbClr val="3B3470"/>
                </a:solidFill>
                <a:latin typeface="Times New Roman" panose="02020603050405020304" pitchFamily="18" charset="0"/>
                <a:cs typeface="Times New Roman" panose="02020603050405020304" pitchFamily="18" charset="0"/>
              </a:rPr>
              <a:t>- </a:t>
            </a:r>
            <a:r>
              <a:rPr lang="en-US" sz="1400">
                <a:solidFill>
                  <a:srgbClr val="3B3470"/>
                </a:solidFill>
                <a:latin typeface="Times New Roman" panose="02020603050405020304" pitchFamily="18" charset="0"/>
                <a:cs typeface="Times New Roman" panose="02020603050405020304" pitchFamily="18" charset="0"/>
              </a:rPr>
              <a:t>20</a:t>
            </a:r>
            <a:r>
              <a:rPr lang="sr-Latn-RS" sz="1400">
                <a:solidFill>
                  <a:srgbClr val="3B3470"/>
                </a:solidFill>
                <a:latin typeface="Times New Roman" panose="02020603050405020304" pitchFamily="18" charset="0"/>
                <a:cs typeface="Times New Roman" panose="02020603050405020304" pitchFamily="18" charset="0"/>
              </a:rPr>
              <a:t>2</a:t>
            </a:r>
            <a:r>
              <a:rPr lang="sr-Cyrl-RS" sz="1400">
                <a:solidFill>
                  <a:srgbClr val="3B3470"/>
                </a:solidFill>
                <a:latin typeface="Times New Roman" panose="02020603050405020304" pitchFamily="18" charset="0"/>
                <a:cs typeface="Times New Roman" panose="02020603050405020304" pitchFamily="18" charset="0"/>
              </a:rPr>
              <a:t>5</a:t>
            </a:r>
            <a:r>
              <a:rPr lang="en-US" sz="1400">
                <a:solidFill>
                  <a:srgbClr val="3B3470"/>
                </a:solidFill>
                <a:latin typeface="Times New Roman" panose="02020603050405020304" pitchFamily="18" charset="0"/>
                <a:cs typeface="Times New Roman" panose="02020603050405020304" pitchFamily="18" charset="0"/>
              </a:rPr>
              <a:t> </a:t>
            </a:r>
            <a:r>
              <a:rPr lang="en-US" sz="1400" dirty="0">
                <a:solidFill>
                  <a:srgbClr val="3B3470"/>
                </a:solidFill>
                <a:latin typeface="Times New Roman" panose="02020603050405020304" pitchFamily="18" charset="0"/>
                <a:cs typeface="Times New Roman" panose="02020603050405020304" pitchFamily="18" charset="0"/>
              </a:rPr>
              <a:t>-</a:t>
            </a:r>
            <a:endParaRPr lang="en-US" dirty="0">
              <a:solidFill>
                <a:srgbClr val="3B3470"/>
              </a:solidFill>
              <a:latin typeface="Times New Roman" panose="02020603050405020304" pitchFamily="18" charset="0"/>
              <a:cs typeface="Times New Roman" panose="02020603050405020304" pitchFamily="18" charset="0"/>
            </a:endParaRPr>
          </a:p>
        </p:txBody>
      </p:sp>
    </p:spTree>
  </p:cSld>
  <p:clrMap bg1="dk2" tx1="lt1" bg2="dk1" tx2="lt2" accent1="accent1" accent2="accent2" accent3="accent3" accent4="accent4" accent5="accent5" accent6="accent6" hlink="hlink" folHlink="folHlink"/>
  <p:sldLayoutIdLst>
    <p:sldLayoutId id="2147483744"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Calibri"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Calibri"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Calibri"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Calibri" pitchFamily="34"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package" Target="../embeddings/Microsoft_Word_Document.docx"/><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package" Target="../embeddings/Microsoft_Word_Document1.docx"/><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package" Target="../embeddings/Microsoft_Word_Document2.docx"/><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2"/>
          <p:cNvSpPr>
            <a:spLocks noChangeArrowheads="1" noChangeShapeType="1" noTextEdit="1"/>
          </p:cNvSpPr>
          <p:nvPr/>
        </p:nvSpPr>
        <p:spPr bwMode="auto">
          <a:xfrm>
            <a:off x="685800" y="1143000"/>
            <a:ext cx="7848600" cy="990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pl-PL" sz="3600" kern="10">
                <a:solidFill>
                  <a:srgbClr val="3B347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Analiza načina i efekata otkaza (FMEA)</a:t>
            </a:r>
            <a:endParaRPr lang="sr-Latn-RS" sz="3600" kern="10">
              <a:solidFill>
                <a:srgbClr val="3B347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304800" y="2667000"/>
            <a:ext cx="8610600" cy="2400657"/>
          </a:xfrm>
          <a:prstGeom prst="rect">
            <a:avLst/>
          </a:prstGeom>
          <a:noFill/>
        </p:spPr>
        <p:txBody>
          <a:bodyPr wrap="square" rtlCol="0">
            <a:spAutoFit/>
          </a:bodyPr>
          <a:lstStyle/>
          <a:p>
            <a:r>
              <a:rPr lang="sr-Latn-RS">
                <a:solidFill>
                  <a:srgbClr val="000066"/>
                </a:solidFill>
              </a:rPr>
              <a:t>Analiza načina i efekata otkaza je kvalitativna metoda koja se koristi u analizi pouzdanosti. Njenom primenom identifikuju se i kritički analiziraju potencijalni otkazi uz predlaganje potrebnih aktivnosti koje za rezultat imaju unapređenje pouzdanosti, eksploatacije i dijagnostike analiziranog sistema. </a:t>
            </a:r>
          </a:p>
          <a:p>
            <a:r>
              <a:rPr lang="sr-Latn-RS">
                <a:solidFill>
                  <a:srgbClr val="000066"/>
                </a:solidFill>
              </a:rPr>
              <a:t>Metoda je poznata kao FMEA (</a:t>
            </a:r>
            <a:r>
              <a:rPr lang="en-US">
                <a:solidFill>
                  <a:srgbClr val="000066"/>
                </a:solidFill>
              </a:rPr>
              <a:t>Failure Modes and Effect Analysis</a:t>
            </a:r>
            <a:r>
              <a:rPr lang="sr-Latn-RS">
                <a:solidFill>
                  <a:srgbClr val="000066"/>
                </a:solidFill>
              </a:rPr>
              <a:t>) metoda.</a:t>
            </a:r>
          </a:p>
        </p:txBody>
      </p:sp>
    </p:spTree>
    <p:extLst>
      <p:ext uri="{BB962C8B-B14F-4D97-AF65-F5344CB8AC3E}">
        <p14:creationId xmlns:p14="http://schemas.microsoft.com/office/powerpoint/2010/main" val="4186607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609599"/>
            <a:ext cx="5334000" cy="5718469"/>
          </a:xfrm>
          <a:prstGeom prst="rect">
            <a:avLst/>
          </a:prstGeom>
        </p:spPr>
      </p:pic>
      <p:sp>
        <p:nvSpPr>
          <p:cNvPr id="3" name="TextBox 2"/>
          <p:cNvSpPr txBox="1"/>
          <p:nvPr/>
        </p:nvSpPr>
        <p:spPr>
          <a:xfrm>
            <a:off x="5791200" y="1524000"/>
            <a:ext cx="3048000" cy="726609"/>
          </a:xfrm>
          <a:prstGeom prst="rect">
            <a:avLst/>
          </a:prstGeom>
          <a:noFill/>
        </p:spPr>
        <p:txBody>
          <a:bodyPr wrap="square" rtlCol="0">
            <a:spAutoFit/>
          </a:bodyPr>
          <a:lstStyle/>
          <a:p>
            <a:r>
              <a:rPr lang="sr-Latn-CS" sz="1800" i="1">
                <a:solidFill>
                  <a:srgbClr val="000066"/>
                </a:solidFill>
              </a:rPr>
              <a:t>Strukturni model drumskog transportnog sredstva</a:t>
            </a:r>
            <a:endParaRPr lang="sr-Latn-RS" sz="1800" i="1">
              <a:solidFill>
                <a:srgbClr val="000066"/>
              </a:solidFill>
            </a:endParaRPr>
          </a:p>
        </p:txBody>
      </p:sp>
    </p:spTree>
    <p:extLst>
      <p:ext uri="{BB962C8B-B14F-4D97-AF65-F5344CB8AC3E}">
        <p14:creationId xmlns:p14="http://schemas.microsoft.com/office/powerpoint/2010/main" val="1592908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609600"/>
            <a:ext cx="4648200" cy="4128655"/>
          </a:xfrm>
          <a:prstGeom prst="rect">
            <a:avLst/>
          </a:prstGeom>
        </p:spPr>
      </p:pic>
      <p:sp>
        <p:nvSpPr>
          <p:cNvPr id="3" name="TextBox 2"/>
          <p:cNvSpPr txBox="1"/>
          <p:nvPr/>
        </p:nvSpPr>
        <p:spPr>
          <a:xfrm>
            <a:off x="2667000" y="4375868"/>
            <a:ext cx="2209800" cy="424732"/>
          </a:xfrm>
          <a:prstGeom prst="rect">
            <a:avLst/>
          </a:prstGeom>
          <a:noFill/>
        </p:spPr>
        <p:txBody>
          <a:bodyPr wrap="square" rtlCol="0">
            <a:spAutoFit/>
          </a:bodyPr>
          <a:lstStyle/>
          <a:p>
            <a:r>
              <a:rPr lang="sr-Latn-RS" sz="1800" i="1"/>
              <a:t>F</a:t>
            </a:r>
            <a:r>
              <a:rPr lang="en-US" sz="1800" i="1"/>
              <a:t>unkcionalni model</a:t>
            </a:r>
            <a:r>
              <a:rPr lang="sr-Latn-RS" sz="1800" i="1"/>
              <a:t>i</a:t>
            </a:r>
          </a:p>
        </p:txBody>
      </p:sp>
      <p:sp>
        <p:nvSpPr>
          <p:cNvPr id="4" name="TextBox 3"/>
          <p:cNvSpPr txBox="1"/>
          <p:nvPr/>
        </p:nvSpPr>
        <p:spPr>
          <a:xfrm>
            <a:off x="228600" y="4800600"/>
            <a:ext cx="8534400" cy="1569660"/>
          </a:xfrm>
          <a:prstGeom prst="rect">
            <a:avLst/>
          </a:prstGeom>
          <a:noFill/>
        </p:spPr>
        <p:txBody>
          <a:bodyPr wrap="square" rtlCol="0">
            <a:spAutoFit/>
          </a:bodyPr>
          <a:lstStyle/>
          <a:p>
            <a:r>
              <a:rPr lang="en-US">
                <a:solidFill>
                  <a:srgbClr val="000066"/>
                </a:solidFill>
              </a:rPr>
              <a:t>zatim raščlanjuju na funkcije funkcionalnih grupa koje su neophodne za realizaciju funkcija sistema. Podsistemi ne moraju da odgovaraju sklopovima, podsklopovima i elementima koji su definisani strukturnim modelom. U ovom slučaju nije bitan način realizovanja, već samo funkcija.</a:t>
            </a:r>
            <a:endParaRPr lang="sr-Latn-RS">
              <a:solidFill>
                <a:srgbClr val="000066"/>
              </a:solidFill>
            </a:endParaRPr>
          </a:p>
        </p:txBody>
      </p:sp>
      <p:sp>
        <p:nvSpPr>
          <p:cNvPr id="5" name="TextBox 4"/>
          <p:cNvSpPr txBox="1"/>
          <p:nvPr/>
        </p:nvSpPr>
        <p:spPr>
          <a:xfrm>
            <a:off x="4953000" y="705683"/>
            <a:ext cx="3962400" cy="4247317"/>
          </a:xfrm>
          <a:prstGeom prst="rect">
            <a:avLst/>
          </a:prstGeom>
          <a:noFill/>
        </p:spPr>
        <p:txBody>
          <a:bodyPr wrap="square" rtlCol="0">
            <a:spAutoFit/>
          </a:bodyPr>
          <a:lstStyle/>
          <a:p>
            <a:r>
              <a:rPr lang="en-US" u="sng">
                <a:solidFill>
                  <a:srgbClr val="000066"/>
                </a:solidFill>
              </a:rPr>
              <a:t>Prvi tip</a:t>
            </a:r>
            <a:r>
              <a:rPr lang="sr-Latn-RS">
                <a:solidFill>
                  <a:srgbClr val="000066"/>
                </a:solidFill>
              </a:rPr>
              <a:t> funkcionalnih modela</a:t>
            </a:r>
            <a:r>
              <a:rPr lang="en-US">
                <a:solidFill>
                  <a:srgbClr val="000066"/>
                </a:solidFill>
              </a:rPr>
              <a:t> pruža informacije o funkcijama svih pojedinačnih sklopova, podsklopova i elementa koji su definisani strukturnim modelom (Slika a).</a:t>
            </a:r>
            <a:endParaRPr lang="sr-Latn-RS">
              <a:solidFill>
                <a:srgbClr val="000066"/>
              </a:solidFill>
            </a:endParaRPr>
          </a:p>
          <a:p>
            <a:r>
              <a:rPr lang="en-US" u="sng">
                <a:solidFill>
                  <a:srgbClr val="000066"/>
                </a:solidFill>
              </a:rPr>
              <a:t>Drugi tip</a:t>
            </a:r>
            <a:r>
              <a:rPr lang="en-US">
                <a:solidFill>
                  <a:srgbClr val="000066"/>
                </a:solidFill>
              </a:rPr>
              <a:t> funkcionalnih modela pruža informaciju o hijerarhiji funkcija sistema (Slika b).</a:t>
            </a:r>
            <a:r>
              <a:rPr lang="sr-Latn-RS">
                <a:solidFill>
                  <a:srgbClr val="000066"/>
                </a:solidFill>
              </a:rPr>
              <a:t> </a:t>
            </a:r>
            <a:r>
              <a:rPr lang="en-US">
                <a:solidFill>
                  <a:srgbClr val="000066"/>
                </a:solidFill>
              </a:rPr>
              <a:t>Tokom definisanja ovog modela polazi se od funkcija sistema koje</a:t>
            </a:r>
            <a:r>
              <a:rPr lang="sr-Latn-RS">
                <a:solidFill>
                  <a:srgbClr val="000066"/>
                </a:solidFill>
              </a:rPr>
              <a:t> se</a:t>
            </a:r>
          </a:p>
        </p:txBody>
      </p:sp>
    </p:spTree>
    <p:extLst>
      <p:ext uri="{BB962C8B-B14F-4D97-AF65-F5344CB8AC3E}">
        <p14:creationId xmlns:p14="http://schemas.microsoft.com/office/powerpoint/2010/main" val="402357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608" y="607613"/>
            <a:ext cx="4355592" cy="5759659"/>
          </a:xfrm>
          <a:prstGeom prst="rect">
            <a:avLst/>
          </a:prstGeom>
        </p:spPr>
      </p:pic>
      <p:sp>
        <p:nvSpPr>
          <p:cNvPr id="3" name="TextBox 2"/>
          <p:cNvSpPr txBox="1"/>
          <p:nvPr/>
        </p:nvSpPr>
        <p:spPr>
          <a:xfrm>
            <a:off x="5791200" y="1752600"/>
            <a:ext cx="3124200" cy="1089529"/>
          </a:xfrm>
          <a:prstGeom prst="rect">
            <a:avLst/>
          </a:prstGeom>
          <a:noFill/>
        </p:spPr>
        <p:txBody>
          <a:bodyPr wrap="square" rtlCol="0">
            <a:spAutoFit/>
          </a:bodyPr>
          <a:lstStyle/>
          <a:p>
            <a:r>
              <a:rPr lang="sr-Latn-CS" sz="1800" i="1">
                <a:solidFill>
                  <a:srgbClr val="000066"/>
                </a:solidFill>
              </a:rPr>
              <a:t>Funkcionalni model drumskog transportnog sredstva</a:t>
            </a:r>
            <a:endParaRPr lang="sr-Latn-RS" sz="1800" i="1">
              <a:solidFill>
                <a:srgbClr val="000066"/>
              </a:solidFill>
            </a:endParaRPr>
          </a:p>
        </p:txBody>
      </p:sp>
    </p:spTree>
    <p:extLst>
      <p:ext uri="{BB962C8B-B14F-4D97-AF65-F5344CB8AC3E}">
        <p14:creationId xmlns:p14="http://schemas.microsoft.com/office/powerpoint/2010/main" val="4245192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066800"/>
            <a:ext cx="8534400" cy="4616648"/>
          </a:xfrm>
          <a:prstGeom prst="rect">
            <a:avLst/>
          </a:prstGeom>
          <a:noFill/>
        </p:spPr>
        <p:txBody>
          <a:bodyPr wrap="square" rtlCol="0">
            <a:spAutoFit/>
          </a:bodyPr>
          <a:lstStyle/>
          <a:p>
            <a:r>
              <a:rPr lang="en-US">
                <a:solidFill>
                  <a:srgbClr val="000066"/>
                </a:solidFill>
              </a:rPr>
              <a:t>Korisnik od analiziranog sistema očekuje da na izlazu</a:t>
            </a:r>
            <a:r>
              <a:rPr lang="sr-Latn-RS">
                <a:solidFill>
                  <a:srgbClr val="000066"/>
                </a:solidFill>
              </a:rPr>
              <a:t> (rezultat njegove eksploatacije)</a:t>
            </a:r>
            <a:r>
              <a:rPr lang="en-US">
                <a:solidFill>
                  <a:srgbClr val="000066"/>
                </a:solidFill>
              </a:rPr>
              <a:t> dobije željene vrednosti</a:t>
            </a:r>
            <a:r>
              <a:rPr lang="sr-Latn-RS">
                <a:solidFill>
                  <a:srgbClr val="000066"/>
                </a:solidFill>
              </a:rPr>
              <a:t>.</a:t>
            </a:r>
            <a:r>
              <a:rPr lang="en-US">
                <a:solidFill>
                  <a:srgbClr val="000066"/>
                </a:solidFill>
              </a:rPr>
              <a:t> Za korisnika može biti nevažno koji </a:t>
            </a:r>
            <a:r>
              <a:rPr lang="sr-Latn-RS">
                <a:solidFill>
                  <a:srgbClr val="000066"/>
                </a:solidFill>
              </a:rPr>
              <a:t>ga </a:t>
            </a:r>
            <a:r>
              <a:rPr lang="en-US">
                <a:solidFill>
                  <a:srgbClr val="000066"/>
                </a:solidFill>
              </a:rPr>
              <a:t>sklopovi čine, kao i kakva je njihova struktura, koje su njihove funkcije i performanse.</a:t>
            </a:r>
            <a:endParaRPr lang="sr-Latn-RS">
              <a:solidFill>
                <a:srgbClr val="000066"/>
              </a:solidFill>
            </a:endParaRPr>
          </a:p>
          <a:p>
            <a:r>
              <a:rPr lang="en-US">
                <a:solidFill>
                  <a:srgbClr val="000066"/>
                </a:solidFill>
              </a:rPr>
              <a:t>Sistem za prenos snage korisnik može posmatrati kao crnu kutiju koja ulazne veličine transformiše u željene izlazne veličine</a:t>
            </a:r>
            <a:r>
              <a:rPr lang="sr-Latn-RS">
                <a:solidFill>
                  <a:srgbClr val="000066"/>
                </a:solidFill>
              </a:rPr>
              <a:t> (</a:t>
            </a:r>
            <a:r>
              <a:rPr lang="en-US">
                <a:solidFill>
                  <a:srgbClr val="000066"/>
                </a:solidFill>
              </a:rPr>
              <a:t>obrtn</a:t>
            </a:r>
            <a:r>
              <a:rPr lang="sr-Latn-RS">
                <a:solidFill>
                  <a:srgbClr val="000066"/>
                </a:solidFill>
              </a:rPr>
              <a:t>i</a:t>
            </a:r>
            <a:r>
              <a:rPr lang="en-US">
                <a:solidFill>
                  <a:srgbClr val="000066"/>
                </a:solidFill>
              </a:rPr>
              <a:t> moment</a:t>
            </a:r>
            <a:r>
              <a:rPr lang="sr-Latn-RS">
                <a:solidFill>
                  <a:srgbClr val="000066"/>
                </a:solidFill>
              </a:rPr>
              <a:t>,</a:t>
            </a:r>
            <a:r>
              <a:rPr lang="en-US">
                <a:solidFill>
                  <a:srgbClr val="000066"/>
                </a:solidFill>
              </a:rPr>
              <a:t> ugaon</a:t>
            </a:r>
            <a:r>
              <a:rPr lang="sr-Latn-RS">
                <a:solidFill>
                  <a:srgbClr val="000066"/>
                </a:solidFill>
              </a:rPr>
              <a:t>a</a:t>
            </a:r>
            <a:r>
              <a:rPr lang="en-US">
                <a:solidFill>
                  <a:srgbClr val="000066"/>
                </a:solidFill>
              </a:rPr>
              <a:t> brzin</a:t>
            </a:r>
            <a:r>
              <a:rPr lang="sr-Latn-RS">
                <a:solidFill>
                  <a:srgbClr val="000066"/>
                </a:solidFill>
              </a:rPr>
              <a:t>a)</a:t>
            </a:r>
            <a:r>
              <a:rPr lang="en-US">
                <a:solidFill>
                  <a:srgbClr val="000066"/>
                </a:solidFill>
              </a:rPr>
              <a:t>. U slučaju sistema za prenos snage ulazne veličine su definisane performansama pogonskog motora (snaga, obrtni moment i ugaona brzina). Osnovne funkcije sistema za prenos snage su promena obrtnog momenta i ugaone brzine. Kvalitet ovog sistema korisnik </a:t>
            </a:r>
            <a:r>
              <a:rPr lang="sr-Latn-RS">
                <a:solidFill>
                  <a:srgbClr val="000066"/>
                </a:solidFill>
              </a:rPr>
              <a:t>može </a:t>
            </a:r>
            <a:r>
              <a:rPr lang="en-US">
                <a:solidFill>
                  <a:srgbClr val="000066"/>
                </a:solidFill>
              </a:rPr>
              <a:t>ocenj</a:t>
            </a:r>
            <a:r>
              <a:rPr lang="sr-Latn-RS">
                <a:solidFill>
                  <a:srgbClr val="000066"/>
                </a:solidFill>
              </a:rPr>
              <a:t>ivati</a:t>
            </a:r>
            <a:r>
              <a:rPr lang="en-US">
                <a:solidFill>
                  <a:srgbClr val="000066"/>
                </a:solidFill>
              </a:rPr>
              <a:t> analizom izlaznih veličina bez potrebe za dubljom analizom njegove strukture i funkcije njegovih sklopova, podsklopova i elemenata.</a:t>
            </a:r>
            <a:endParaRPr lang="sr-Latn-RS">
              <a:solidFill>
                <a:srgbClr val="000066"/>
              </a:solidFill>
            </a:endParaRPr>
          </a:p>
        </p:txBody>
      </p:sp>
    </p:spTree>
    <p:extLst>
      <p:ext uri="{BB962C8B-B14F-4D97-AF65-F5344CB8AC3E}">
        <p14:creationId xmlns:p14="http://schemas.microsoft.com/office/powerpoint/2010/main" val="41948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609600"/>
            <a:ext cx="3858768" cy="5724686"/>
          </a:xfrm>
          <a:prstGeom prst="rect">
            <a:avLst/>
          </a:prstGeom>
        </p:spPr>
      </p:pic>
      <p:sp>
        <p:nvSpPr>
          <p:cNvPr id="3" name="TextBox 2"/>
          <p:cNvSpPr txBox="1"/>
          <p:nvPr/>
        </p:nvSpPr>
        <p:spPr>
          <a:xfrm>
            <a:off x="4267200" y="1066800"/>
            <a:ext cx="4648200" cy="5321393"/>
          </a:xfrm>
          <a:prstGeom prst="rect">
            <a:avLst/>
          </a:prstGeom>
          <a:noFill/>
        </p:spPr>
        <p:txBody>
          <a:bodyPr wrap="square" rtlCol="0">
            <a:spAutoFit/>
          </a:bodyPr>
          <a:lstStyle/>
          <a:p>
            <a:r>
              <a:rPr lang="en-US">
                <a:solidFill>
                  <a:srgbClr val="000066"/>
                </a:solidFill>
              </a:rPr>
              <a:t>Lista mogućih otkaza sadrži spisak potencijalnih. U slučaju pristupa </a:t>
            </a:r>
            <a:r>
              <a:rPr lang="en-US">
                <a:solidFill>
                  <a:srgbClr val="000066"/>
                </a:solidFill>
                <a:sym typeface="Symbol" panose="05050102010706020507" pitchFamily="18" charset="2"/>
              </a:rPr>
              <a:t></a:t>
            </a:r>
            <a:r>
              <a:rPr lang="en-US">
                <a:solidFill>
                  <a:srgbClr val="000066"/>
                </a:solidFill>
              </a:rPr>
              <a:t>crne kutije</a:t>
            </a:r>
            <a:r>
              <a:rPr lang="en-US">
                <a:solidFill>
                  <a:srgbClr val="000066"/>
                </a:solidFill>
                <a:sym typeface="Symbol" panose="05050102010706020507" pitchFamily="18" charset="2"/>
              </a:rPr>
              <a:t></a:t>
            </a:r>
            <a:r>
              <a:rPr lang="en-US">
                <a:solidFill>
                  <a:srgbClr val="000066"/>
                </a:solidFill>
              </a:rPr>
              <a:t> korisniku je važno da može da prepozna pokazatelje koji ga upućuju na zaključak da će uskoro nastupiti otkaz ili da li je već došlo do pojave otkaza.</a:t>
            </a:r>
            <a:endParaRPr lang="sr-Latn-RS">
              <a:solidFill>
                <a:srgbClr val="000066"/>
              </a:solidFill>
            </a:endParaRPr>
          </a:p>
          <a:p>
            <a:r>
              <a:rPr lang="en-US">
                <a:solidFill>
                  <a:srgbClr val="000066"/>
                </a:solidFill>
              </a:rPr>
              <a:t>Najčešći pokazatelji su: degradacija performansi, lom, prskotina, istrošenost usled habanja, korozija, trajne deformacije, udar, neprijatni zvuci, velika buka, pregrevanje, dim, blokiranje, pojava nečistoće i curenje fluida.</a:t>
            </a:r>
            <a:endParaRPr lang="sr-Latn-RS">
              <a:solidFill>
                <a:srgbClr val="000066"/>
              </a:solidFill>
            </a:endParaRPr>
          </a:p>
        </p:txBody>
      </p:sp>
    </p:spTree>
    <p:extLst>
      <p:ext uri="{BB962C8B-B14F-4D97-AF65-F5344CB8AC3E}">
        <p14:creationId xmlns:p14="http://schemas.microsoft.com/office/powerpoint/2010/main" val="2604301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19600" y="1219200"/>
            <a:ext cx="4572000" cy="3600986"/>
          </a:xfrm>
          <a:prstGeom prst="rect">
            <a:avLst/>
          </a:prstGeom>
          <a:noFill/>
        </p:spPr>
        <p:txBody>
          <a:bodyPr wrap="square" rtlCol="0">
            <a:spAutoFit/>
          </a:bodyPr>
          <a:lstStyle/>
          <a:p>
            <a:r>
              <a:rPr lang="en-US">
                <a:solidFill>
                  <a:srgbClr val="000066"/>
                </a:solidFill>
              </a:rPr>
              <a:t>Cilj primene faze određivanja efekata pojave svakog od otkaza je identifikacija posledica otkaza elementa ili sklopa.</a:t>
            </a:r>
            <a:endParaRPr lang="sr-Latn-RS">
              <a:solidFill>
                <a:srgbClr val="000066"/>
              </a:solidFill>
            </a:endParaRPr>
          </a:p>
          <a:p>
            <a:endParaRPr lang="sr-Latn-RS">
              <a:solidFill>
                <a:srgbClr val="000066"/>
              </a:solidFill>
            </a:endParaRPr>
          </a:p>
          <a:p>
            <a:r>
              <a:rPr lang="en-US">
                <a:solidFill>
                  <a:srgbClr val="000066"/>
                </a:solidFill>
              </a:rPr>
              <a:t>Uzrok pojave otkaza obuhvata okolnosti nastale tokom životnog ciklusa koje su prouzrokovale pojavu otkaza.</a:t>
            </a:r>
            <a:endParaRPr lang="sr-Latn-RS">
              <a:solidFill>
                <a:srgbClr val="000066"/>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609600"/>
            <a:ext cx="3858768" cy="5724686"/>
          </a:xfrm>
          <a:prstGeom prst="rect">
            <a:avLst/>
          </a:prstGeom>
        </p:spPr>
      </p:pic>
    </p:spTree>
    <p:extLst>
      <p:ext uri="{BB962C8B-B14F-4D97-AF65-F5344CB8AC3E}">
        <p14:creationId xmlns:p14="http://schemas.microsoft.com/office/powerpoint/2010/main" val="882720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7200" y="609600"/>
            <a:ext cx="4724400" cy="5570756"/>
          </a:xfrm>
          <a:prstGeom prst="rect">
            <a:avLst/>
          </a:prstGeom>
          <a:noFill/>
        </p:spPr>
        <p:txBody>
          <a:bodyPr wrap="square" rtlCol="0">
            <a:spAutoFit/>
          </a:bodyPr>
          <a:lstStyle/>
          <a:p>
            <a:r>
              <a:rPr lang="sr-Latn-RS">
                <a:solidFill>
                  <a:srgbClr val="000066"/>
                </a:solidFill>
              </a:rPr>
              <a:t>Tokom analize numeričkih vrednosti rizika pojave otkaza potrebno je pridržavati se sledećih principa i preporuka:</a:t>
            </a:r>
          </a:p>
          <a:p>
            <a:pPr marL="342900" lvl="0" indent="-342900">
              <a:lnSpc>
                <a:spcPct val="100000"/>
              </a:lnSpc>
              <a:spcBef>
                <a:spcPts val="0"/>
              </a:spcBef>
              <a:buClrTx/>
              <a:buFont typeface="Symbol" panose="05050102010706020507" pitchFamily="18" charset="2"/>
              <a:buChar char="-"/>
            </a:pPr>
            <a:r>
              <a:rPr lang="en-US">
                <a:solidFill>
                  <a:srgbClr val="000066"/>
                </a:solidFill>
              </a:rPr>
              <a:t>veće vrednosti RPN-a odgovaraju većim rizicima pojave otkaza,</a:t>
            </a:r>
            <a:endParaRPr lang="sr-Latn-RS">
              <a:solidFill>
                <a:srgbClr val="000066"/>
              </a:solidFill>
            </a:endParaRPr>
          </a:p>
          <a:p>
            <a:pPr marL="342900" lvl="0" indent="-342900">
              <a:lnSpc>
                <a:spcPct val="100000"/>
              </a:lnSpc>
              <a:spcBef>
                <a:spcPts val="0"/>
              </a:spcBef>
              <a:buClrTx/>
              <a:buFont typeface="Symbol" panose="05050102010706020507" pitchFamily="18" charset="2"/>
              <a:buChar char="-"/>
            </a:pPr>
            <a:r>
              <a:rPr lang="sr-Latn-RS">
                <a:solidFill>
                  <a:srgbClr val="000066"/>
                </a:solidFill>
              </a:rPr>
              <a:t>uobičajene minimalne vrednosti rizika pojave otkaza, za koje se preporučuje primena potrebnih aktivnosti za smanjenje rizika pojave otkaza, nalazi se u rasponu od 100 do 250,</a:t>
            </a:r>
          </a:p>
          <a:p>
            <a:pPr marL="342900" lvl="0" indent="-342900">
              <a:lnSpc>
                <a:spcPct val="100000"/>
              </a:lnSpc>
              <a:spcBef>
                <a:spcPts val="0"/>
              </a:spcBef>
              <a:buClrTx/>
              <a:buFont typeface="Symbol" panose="05050102010706020507" pitchFamily="18" charset="2"/>
              <a:buChar char="-"/>
            </a:pPr>
            <a:r>
              <a:rPr lang="sr-Latn-RS">
                <a:solidFill>
                  <a:srgbClr val="000066"/>
                </a:solidFill>
              </a:rPr>
              <a:t>preporučena minimalna vrednost svake od veličina O, S i D, za koju se preporučuje primena potrebnih aktivnosti za njihovo smanjenje, iznosi 8.</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609600"/>
            <a:ext cx="3858768" cy="5724686"/>
          </a:xfrm>
          <a:prstGeom prst="rect">
            <a:avLst/>
          </a:prstGeom>
        </p:spPr>
      </p:pic>
    </p:spTree>
    <p:extLst>
      <p:ext uri="{BB962C8B-B14F-4D97-AF65-F5344CB8AC3E}">
        <p14:creationId xmlns:p14="http://schemas.microsoft.com/office/powerpoint/2010/main" val="68518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973898"/>
            <a:ext cx="3429000" cy="1455102"/>
          </a:xfrm>
          <a:prstGeom prst="rect">
            <a:avLst/>
          </a:prstGeom>
          <a:noFill/>
        </p:spPr>
        <p:txBody>
          <a:bodyPr wrap="none">
            <a:prstTxWarp prst="textChevronInverted">
              <a:avLst/>
            </a:prstTxWarp>
            <a:spAutoFit/>
            <a:scene3d>
              <a:camera prst="orthographicFront">
                <a:rot lat="0" lon="21299999" rev="0"/>
              </a:camera>
              <a:lightRig rig="threePt" dir="t"/>
            </a:scene3d>
          </a:bodyPr>
          <a:lstStyle/>
          <a:p>
            <a:pPr algn="ctr">
              <a:defRPr/>
            </a:pPr>
            <a:r>
              <a:rPr lang="sr-Latn-RS" sz="5400" b="1">
                <a:ln w="12700">
                  <a:solidFill>
                    <a:schemeClr val="bg2"/>
                  </a:solidFill>
                  <a:prstDash val="solid"/>
                </a:ln>
                <a:solidFill>
                  <a:schemeClr val="bg2">
                    <a:tint val="85000"/>
                    <a:satMod val="155000"/>
                  </a:schemeClr>
                </a:solidFill>
                <a:effectLst>
                  <a:outerShdw blurRad="41275" dist="20320" dir="1800000" algn="tl" rotWithShape="0">
                    <a:srgbClr val="000000">
                      <a:alpha val="40000"/>
                    </a:srgbClr>
                  </a:outerShdw>
                </a:effectLst>
              </a:rPr>
              <a:t>Pitanja?</a:t>
            </a:r>
            <a:endParaRPr lang="en-US" sz="5400" b="1">
              <a:ln w="12700">
                <a:solidFill>
                  <a:schemeClr val="bg2"/>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TextBox 4"/>
          <p:cNvSpPr txBox="1"/>
          <p:nvPr/>
        </p:nvSpPr>
        <p:spPr>
          <a:xfrm>
            <a:off x="4876800" y="3810000"/>
            <a:ext cx="3657600" cy="1452265"/>
          </a:xfrm>
          <a:prstGeom prst="rect">
            <a:avLst/>
          </a:prstGeom>
          <a:noFill/>
        </p:spPr>
        <p:txBody>
          <a:bodyPr wrap="none">
            <a:prstTxWarp prst="textCascadeDown">
              <a:avLst/>
            </a:prstTxWarp>
            <a:spAutoFit/>
          </a:bodyPr>
          <a:lstStyle/>
          <a:p>
            <a:pPr>
              <a:defRPr/>
            </a:pPr>
            <a:r>
              <a:rPr lang="sr-Latn-RS" b="1">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t>Hvala na pažnji!</a:t>
            </a:r>
            <a:endParaRPr lang="en-US" b="1">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219200"/>
            <a:ext cx="8686800" cy="3877985"/>
          </a:xfrm>
          <a:prstGeom prst="rect">
            <a:avLst/>
          </a:prstGeom>
          <a:noFill/>
        </p:spPr>
        <p:txBody>
          <a:bodyPr wrap="square" rtlCol="0">
            <a:spAutoFit/>
          </a:bodyPr>
          <a:lstStyle/>
          <a:p>
            <a:r>
              <a:rPr lang="sr-Latn-RS">
                <a:solidFill>
                  <a:srgbClr val="000066"/>
                </a:solidFill>
              </a:rPr>
              <a:t>Primena </a:t>
            </a:r>
            <a:r>
              <a:rPr lang="sr-Latn-CS">
                <a:solidFill>
                  <a:srgbClr val="000066"/>
                </a:solidFill>
              </a:rPr>
              <a:t>metode a</a:t>
            </a:r>
            <a:r>
              <a:rPr lang="en-US">
                <a:solidFill>
                  <a:srgbClr val="000066"/>
                </a:solidFill>
              </a:rPr>
              <a:t>nalize načina i efekata otkaza </a:t>
            </a:r>
            <a:r>
              <a:rPr lang="sr-Latn-RS">
                <a:solidFill>
                  <a:srgbClr val="000066"/>
                </a:solidFill>
              </a:rPr>
              <a:t>na primeru transportnih sredstava ostvaruje se određivanjem:</a:t>
            </a:r>
          </a:p>
          <a:p>
            <a:pPr marL="342900" lvl="0" indent="-342900">
              <a:buClrTx/>
              <a:buFont typeface="Symbol" panose="05050102010706020507" pitchFamily="18" charset="2"/>
              <a:buChar char="-"/>
            </a:pPr>
            <a:r>
              <a:rPr lang="sr-Latn-RS">
                <a:solidFill>
                  <a:srgbClr val="000066"/>
                </a:solidFill>
              </a:rPr>
              <a:t>potencijalnih mogućnosti pojava otkaza, kako transportnog sredstva kao celine, tako i svih njegovih sklopova i elemenata,</a:t>
            </a:r>
          </a:p>
          <a:p>
            <a:pPr marL="342900" lvl="0" indent="-342900">
              <a:buClrTx/>
              <a:buFont typeface="Symbol" panose="05050102010706020507" pitchFamily="18" charset="2"/>
              <a:buChar char="-"/>
            </a:pPr>
            <a:r>
              <a:rPr lang="sr-Latn-RS">
                <a:solidFill>
                  <a:srgbClr val="000066"/>
                </a:solidFill>
              </a:rPr>
              <a:t>posledica pojave otkaza i</a:t>
            </a:r>
          </a:p>
          <a:p>
            <a:pPr marL="342900" lvl="0" indent="-342900">
              <a:buClrTx/>
              <a:buFont typeface="Symbol" panose="05050102010706020507" pitchFamily="18" charset="2"/>
              <a:buChar char="-"/>
            </a:pPr>
            <a:r>
              <a:rPr lang="sr-Latn-RS">
                <a:solidFill>
                  <a:srgbClr val="000066"/>
                </a:solidFill>
              </a:rPr>
              <a:t>uzroka pojave otkaza.</a:t>
            </a:r>
          </a:p>
          <a:p>
            <a:endParaRPr lang="en-US">
              <a:solidFill>
                <a:srgbClr val="000066"/>
              </a:solidFill>
            </a:endParaRPr>
          </a:p>
          <a:p>
            <a:r>
              <a:rPr lang="sr-Latn-CS">
                <a:solidFill>
                  <a:srgbClr val="000066"/>
                </a:solidFill>
              </a:rPr>
              <a:t>Primena ove metode za posledicu treba da ima pružanje mogućnosti sprečavanja pojave otkaza i povećanja pouzdanosti.</a:t>
            </a:r>
            <a:endParaRPr lang="sr-Latn-RS">
              <a:solidFill>
                <a:srgbClr val="000066"/>
              </a:solidFill>
            </a:endParaRPr>
          </a:p>
        </p:txBody>
      </p:sp>
    </p:spTree>
    <p:extLst>
      <p:ext uri="{BB962C8B-B14F-4D97-AF65-F5344CB8AC3E}">
        <p14:creationId xmlns:p14="http://schemas.microsoft.com/office/powerpoint/2010/main" val="1840607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885915"/>
            <a:ext cx="3283271" cy="561885"/>
          </a:xfrm>
          <a:prstGeom prst="rect">
            <a:avLst/>
          </a:prstGeom>
          <a:noFill/>
        </p:spPr>
        <p:txBody>
          <a:bodyPr wrap="none" rtlCol="0">
            <a:spAutoFit/>
          </a:bodyPr>
          <a:lstStyle/>
          <a:p>
            <a:r>
              <a:rPr lang="sr-Latn-RS" sz="2800" u="sng">
                <a:solidFill>
                  <a:srgbClr val="000066"/>
                </a:solidFill>
                <a:effectLst>
                  <a:outerShdw blurRad="38100" dist="38100" dir="2700000" algn="tl">
                    <a:srgbClr val="000000">
                      <a:alpha val="43137"/>
                    </a:srgbClr>
                  </a:outerShdw>
                </a:effectLst>
              </a:rPr>
              <a:t>Rizik pojave otkaza</a:t>
            </a:r>
          </a:p>
        </p:txBody>
      </p:sp>
      <p:sp>
        <p:nvSpPr>
          <p:cNvPr id="3" name="TextBox 2"/>
          <p:cNvSpPr txBox="1"/>
          <p:nvPr/>
        </p:nvSpPr>
        <p:spPr>
          <a:xfrm>
            <a:off x="304800" y="2057400"/>
            <a:ext cx="8534400" cy="797078"/>
          </a:xfrm>
          <a:prstGeom prst="rect">
            <a:avLst/>
          </a:prstGeom>
          <a:noFill/>
        </p:spPr>
        <p:txBody>
          <a:bodyPr wrap="square" rtlCol="0">
            <a:spAutoFit/>
          </a:bodyPr>
          <a:lstStyle/>
          <a:p>
            <a:r>
              <a:rPr lang="sr-Latn-RS">
                <a:solidFill>
                  <a:srgbClr val="000066"/>
                </a:solidFill>
              </a:rPr>
              <a:t>Kvantifikacija u metodi analize načina i efekata otkaza ostvaruje se uvođenjem rizika pojave otkaza (RPN):</a:t>
            </a:r>
          </a:p>
        </p:txBody>
      </p:sp>
      <p:sp>
        <p:nvSpPr>
          <p:cNvPr id="4" name="Rectangle 2"/>
          <p:cNvSpPr>
            <a:spLocks noChangeArrowheads="1"/>
          </p:cNvSpPr>
          <p:nvPr/>
        </p:nvSpPr>
        <p:spPr bwMode="auto">
          <a:xfrm>
            <a:off x="381000" y="341703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r-Latn-RS"/>
          </a:p>
        </p:txBody>
      </p:sp>
      <p:graphicFrame>
        <p:nvGraphicFramePr>
          <p:cNvPr id="5" name="Object 4"/>
          <p:cNvGraphicFramePr>
            <a:graphicFrameLocks noChangeAspect="1"/>
          </p:cNvGraphicFramePr>
          <p:nvPr>
            <p:extLst>
              <p:ext uri="{D42A27DB-BD31-4B8C-83A1-F6EECF244321}">
                <p14:modId xmlns:p14="http://schemas.microsoft.com/office/powerpoint/2010/main" val="3346420042"/>
              </p:ext>
            </p:extLst>
          </p:nvPr>
        </p:nvGraphicFramePr>
        <p:xfrm>
          <a:off x="3445363" y="3371513"/>
          <a:ext cx="2253273" cy="412570"/>
        </p:xfrm>
        <a:graphic>
          <a:graphicData uri="http://schemas.openxmlformats.org/presentationml/2006/ole">
            <mc:AlternateContent xmlns:mc="http://schemas.openxmlformats.org/markup-compatibility/2006">
              <mc:Choice xmlns:v="urn:schemas-microsoft-com:vml" Requires="v">
                <p:oleObj spid="_x0000_s4133" name="Equation" r:id="rId2" imgW="901309" imgH="165028" progId="Equation.3">
                  <p:embed/>
                </p:oleObj>
              </mc:Choice>
              <mc:Fallback>
                <p:oleObj name="Equation" r:id="rId2" imgW="901309" imgH="165028" progId="Equation.3">
                  <p:embed/>
                  <p:pic>
                    <p:nvPicPr>
                      <p:cNvPr id="0" name="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5363" y="3371513"/>
                        <a:ext cx="2253273" cy="4125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304800" y="4330005"/>
            <a:ext cx="5984331" cy="1384995"/>
          </a:xfrm>
          <a:prstGeom prst="rect">
            <a:avLst/>
          </a:prstGeom>
          <a:noFill/>
        </p:spPr>
        <p:txBody>
          <a:bodyPr wrap="none" rtlCol="0">
            <a:spAutoFit/>
          </a:bodyPr>
          <a:lstStyle/>
          <a:p>
            <a:pPr marL="342900" indent="-342900">
              <a:buClrTx/>
              <a:buFont typeface="Symbol" panose="05050102010706020507" pitchFamily="18" charset="2"/>
              <a:buChar char="-"/>
            </a:pPr>
            <a:r>
              <a:rPr lang="sr-Latn-RS">
                <a:solidFill>
                  <a:srgbClr val="000066"/>
                </a:solidFill>
              </a:rPr>
              <a:t>O – verovatnoća pojave otkaza (nepouzdanost),</a:t>
            </a:r>
          </a:p>
          <a:p>
            <a:pPr marL="342900" indent="-342900">
              <a:buClrTx/>
              <a:buFont typeface="Symbol" panose="05050102010706020507" pitchFamily="18" charset="2"/>
              <a:buChar char="-"/>
            </a:pPr>
            <a:r>
              <a:rPr lang="sr-Latn-RS">
                <a:solidFill>
                  <a:srgbClr val="000066"/>
                </a:solidFill>
              </a:rPr>
              <a:t>S – ozbiljnost otkaza i</a:t>
            </a:r>
          </a:p>
          <a:p>
            <a:pPr marL="342900" indent="-342900">
              <a:buClrTx/>
              <a:buFont typeface="Symbol" panose="05050102010706020507" pitchFamily="18" charset="2"/>
              <a:buChar char="-"/>
            </a:pPr>
            <a:r>
              <a:rPr lang="sr-Latn-RS">
                <a:solidFill>
                  <a:srgbClr val="000066"/>
                </a:solidFill>
              </a:rPr>
              <a:t>D – mogućnost detektovanje otkaza</a:t>
            </a:r>
          </a:p>
        </p:txBody>
      </p:sp>
    </p:spTree>
    <p:extLst>
      <p:ext uri="{BB962C8B-B14F-4D97-AF65-F5344CB8AC3E}">
        <p14:creationId xmlns:p14="http://schemas.microsoft.com/office/powerpoint/2010/main" val="3378863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398613756"/>
              </p:ext>
            </p:extLst>
          </p:nvPr>
        </p:nvGraphicFramePr>
        <p:xfrm>
          <a:off x="457200" y="643814"/>
          <a:ext cx="8153400" cy="3623386"/>
        </p:xfrm>
        <a:graphic>
          <a:graphicData uri="http://schemas.openxmlformats.org/presentationml/2006/ole">
            <mc:AlternateContent xmlns:mc="http://schemas.openxmlformats.org/markup-compatibility/2006">
              <mc:Choice xmlns:v="urn:schemas-microsoft-com:vml" Requires="v">
                <p:oleObj spid="_x0000_s7202" name="Document" r:id="rId2" imgW="4582293" imgH="2036379" progId="Word.Document.12">
                  <p:embed/>
                </p:oleObj>
              </mc:Choice>
              <mc:Fallback>
                <p:oleObj name="Document" r:id="rId2" imgW="4582293" imgH="2036379" progId="Word.Document.12">
                  <p:embed/>
                  <p:pic>
                    <p:nvPicPr>
                      <p:cNvPr id="0"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43814"/>
                        <a:ext cx="8153400" cy="36233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2978256" y="3886200"/>
            <a:ext cx="2958887" cy="394210"/>
          </a:xfrm>
          <a:prstGeom prst="rect">
            <a:avLst/>
          </a:prstGeom>
          <a:noFill/>
        </p:spPr>
        <p:txBody>
          <a:bodyPr wrap="none" rtlCol="0">
            <a:spAutoFit/>
          </a:bodyPr>
          <a:lstStyle/>
          <a:p>
            <a:r>
              <a:rPr lang="en-US" sz="1800" i="1">
                <a:solidFill>
                  <a:srgbClr val="000066"/>
                </a:solidFill>
              </a:rPr>
              <a:t>Verovatnoća </a:t>
            </a:r>
            <a:r>
              <a:rPr lang="sr-Latn-RS" sz="1800" i="1">
                <a:solidFill>
                  <a:srgbClr val="000066"/>
                </a:solidFill>
              </a:rPr>
              <a:t>pojave otkaza</a:t>
            </a:r>
          </a:p>
        </p:txBody>
      </p:sp>
      <p:sp>
        <p:nvSpPr>
          <p:cNvPr id="3" name="TextBox 2"/>
          <p:cNvSpPr txBox="1"/>
          <p:nvPr/>
        </p:nvSpPr>
        <p:spPr>
          <a:xfrm>
            <a:off x="228600" y="4267200"/>
            <a:ext cx="8686800" cy="2160591"/>
          </a:xfrm>
          <a:prstGeom prst="rect">
            <a:avLst/>
          </a:prstGeom>
          <a:noFill/>
        </p:spPr>
        <p:txBody>
          <a:bodyPr wrap="square" rtlCol="0">
            <a:spAutoFit/>
          </a:bodyPr>
          <a:lstStyle/>
          <a:p>
            <a:r>
              <a:rPr lang="en-US" sz="1600">
                <a:solidFill>
                  <a:srgbClr val="000066"/>
                </a:solidFill>
              </a:rPr>
              <a:t>Veličinom "Verovatnoća pojave otkaza" se kvantifikuje nepouzdanost analiziranog proizvoda. Ova veličina se može odrediti na dva načina. Prvi način je merenjem tako što će se nepouzdanost odrediti praćenjem pojavljivanja otkaza na analiziranom proizvodu. Kako ovaj proces može dugo trajati najčešće se ova veličina procenjuje na osnovu podataka koji se odnose na proizvode sličnih performansi, a koji su proizvedeni od strane istog proizvođača. Korektivnim aktivnostima u cilju smanjenja nepouzdanosti najčešće je potrebno pristupiti u slučajevima kada je verovatnoća pojave otkaza veća od 1/20.</a:t>
            </a:r>
            <a:endParaRPr lang="sr-Latn-RS" sz="1600">
              <a:solidFill>
                <a:srgbClr val="000066"/>
              </a:solidFill>
            </a:endParaRPr>
          </a:p>
        </p:txBody>
      </p:sp>
    </p:spTree>
    <p:extLst>
      <p:ext uri="{BB962C8B-B14F-4D97-AF65-F5344CB8AC3E}">
        <p14:creationId xmlns:p14="http://schemas.microsoft.com/office/powerpoint/2010/main" val="2345587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850401962"/>
              </p:ext>
            </p:extLst>
          </p:nvPr>
        </p:nvGraphicFramePr>
        <p:xfrm>
          <a:off x="228600" y="685800"/>
          <a:ext cx="5730133" cy="5638800"/>
        </p:xfrm>
        <a:graphic>
          <a:graphicData uri="http://schemas.openxmlformats.org/presentationml/2006/ole">
            <mc:AlternateContent xmlns:mc="http://schemas.openxmlformats.org/markup-compatibility/2006">
              <mc:Choice xmlns:v="urn:schemas-microsoft-com:vml" Requires="v">
                <p:oleObj spid="_x0000_s8226" name="Document" r:id="rId2" imgW="4582293" imgH="4508971" progId="Word.Document.12">
                  <p:embed/>
                </p:oleObj>
              </mc:Choice>
              <mc:Fallback>
                <p:oleObj name="Document" r:id="rId2" imgW="4582293" imgH="4508971" progId="Word.Document.12">
                  <p:embed/>
                  <p:pic>
                    <p:nvPicPr>
                      <p:cNvPr id="0"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85800"/>
                        <a:ext cx="5730133" cy="563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6019800" y="685800"/>
            <a:ext cx="2971800" cy="5401479"/>
          </a:xfrm>
          <a:prstGeom prst="rect">
            <a:avLst/>
          </a:prstGeom>
          <a:noFill/>
        </p:spPr>
        <p:txBody>
          <a:bodyPr wrap="square" rtlCol="0">
            <a:spAutoFit/>
          </a:bodyPr>
          <a:lstStyle/>
          <a:p>
            <a:pPr>
              <a:lnSpc>
                <a:spcPct val="100000"/>
              </a:lnSpc>
            </a:pPr>
            <a:r>
              <a:rPr lang="sr-Latn-RS" sz="1500">
                <a:solidFill>
                  <a:srgbClr val="000066"/>
                </a:solidFill>
              </a:rPr>
              <a:t>Veličinom "Ozbiljnost otkaza" se kvantifikuju posledice pojave otkaza po transportno sredstvo, zdravlje i ekologiju. Minimalne vrednosti ove veličine odgovaraju slučajevima kada je ozbiljnost otkaza nikakva ili kada otkaz mogu da uoče oni korisnici koji su sposobni da uoče minimalne otkaze (npr. škripa i buka manjeg intenziteta). Maksimalne vrednosti ove veličine se javljaju u slučaju kada korisnik izražava maksimalni nivo zadovoljstva zbog postojanja veoma velike ozbiljnosti pojave otkaza. Takav otkaz predstavlja potencijalnu opasnost za bezbednost transportnog sredstva, zdravlje i ekologiju. Najnepovoljnija ocena 10 se u ovom slučaju dodeljuje iznenadnim otkazima</a:t>
            </a:r>
            <a:r>
              <a:rPr lang="en-US" sz="1500">
                <a:solidFill>
                  <a:srgbClr val="000066"/>
                </a:solidFill>
              </a:rPr>
              <a:t>.</a:t>
            </a:r>
          </a:p>
        </p:txBody>
      </p:sp>
    </p:spTree>
    <p:extLst>
      <p:ext uri="{BB962C8B-B14F-4D97-AF65-F5344CB8AC3E}">
        <p14:creationId xmlns:p14="http://schemas.microsoft.com/office/powerpoint/2010/main" val="1413372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2563237214"/>
              </p:ext>
            </p:extLst>
          </p:nvPr>
        </p:nvGraphicFramePr>
        <p:xfrm>
          <a:off x="1038321" y="685800"/>
          <a:ext cx="6924484" cy="2843214"/>
        </p:xfrm>
        <a:graphic>
          <a:graphicData uri="http://schemas.openxmlformats.org/presentationml/2006/ole">
            <mc:AlternateContent xmlns:mc="http://schemas.openxmlformats.org/markup-compatibility/2006">
              <mc:Choice xmlns:v="urn:schemas-microsoft-com:vml" Requires="v">
                <p:oleObj spid="_x0000_s9249" name="Document" r:id="rId2" imgW="4582293" imgH="1880897" progId="Word.Document.12">
                  <p:embed/>
                </p:oleObj>
              </mc:Choice>
              <mc:Fallback>
                <p:oleObj name="Document" r:id="rId2" imgW="4582293" imgH="1880897" progId="Word.Document.12">
                  <p:embed/>
                  <p:pic>
                    <p:nvPicPr>
                      <p:cNvPr id="0"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321" y="685800"/>
                        <a:ext cx="6924484" cy="28432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2743200" y="3276600"/>
            <a:ext cx="3429144" cy="394210"/>
          </a:xfrm>
          <a:prstGeom prst="rect">
            <a:avLst/>
          </a:prstGeom>
          <a:noFill/>
        </p:spPr>
        <p:txBody>
          <a:bodyPr wrap="none" rtlCol="0">
            <a:spAutoFit/>
          </a:bodyPr>
          <a:lstStyle/>
          <a:p>
            <a:r>
              <a:rPr lang="sr-Latn-RS" sz="1800" i="1">
                <a:solidFill>
                  <a:srgbClr val="000066"/>
                </a:solidFill>
              </a:rPr>
              <a:t>Mogućnost detektovanja otkaza</a:t>
            </a:r>
          </a:p>
        </p:txBody>
      </p:sp>
      <p:sp>
        <p:nvSpPr>
          <p:cNvPr id="2" name="TextBox 1"/>
          <p:cNvSpPr txBox="1"/>
          <p:nvPr/>
        </p:nvSpPr>
        <p:spPr>
          <a:xfrm>
            <a:off x="152400" y="3810000"/>
            <a:ext cx="8763000" cy="2554545"/>
          </a:xfrm>
          <a:prstGeom prst="rect">
            <a:avLst/>
          </a:prstGeom>
          <a:noFill/>
        </p:spPr>
        <p:txBody>
          <a:bodyPr wrap="square" rtlCol="0">
            <a:spAutoFit/>
          </a:bodyPr>
          <a:lstStyle/>
          <a:p>
            <a:pPr>
              <a:lnSpc>
                <a:spcPct val="100000"/>
              </a:lnSpc>
            </a:pPr>
            <a:r>
              <a:rPr lang="sr-Latn-RS" sz="1600">
                <a:solidFill>
                  <a:srgbClr val="000066"/>
                </a:solidFill>
              </a:rPr>
              <a:t>Mogućnost detektovanja otkaza predstavlja veličinu kojom se opisuje mogućnost korisnika ili radnika koji radi na održavanju da detektuje pojavu otkaza. Ovu veličinu je neophodno uključiti u proračun RPN-a jer je za korisnika bina informacija da zna kada je i kod kog elementa ili sklopa nastavo otkaz. Kao primer se može navesti slučaj detonatora kod vazdušnih jastuka. Za korisnika je bitno da zna da je došlo do pojave otkaza detonatora pre nego što je nastupila saobraćajna nezgoda. Njegova verovatnoća detektovanja otkaza se može oceniti sa ocenom 6 ili 7. Suprotan slučaj se javlja na primeru kočionog sistema drumskih transportnih sredstava. Proizvođači njihovih novijih modela su obezbedili vozaču da na komandnoj tabli pravovremeno dobiju informaciju o pojavi otkaza. U ovom slučaju mogućnost detektovanja otkaza se može oceniti ocenama koje su manje od 3.</a:t>
            </a:r>
          </a:p>
        </p:txBody>
      </p:sp>
    </p:spTree>
    <p:extLst>
      <p:ext uri="{BB962C8B-B14F-4D97-AF65-F5344CB8AC3E}">
        <p14:creationId xmlns:p14="http://schemas.microsoft.com/office/powerpoint/2010/main" val="2682549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438400"/>
            <a:ext cx="8610600" cy="3231654"/>
          </a:xfrm>
          <a:prstGeom prst="rect">
            <a:avLst/>
          </a:prstGeom>
          <a:noFill/>
        </p:spPr>
        <p:txBody>
          <a:bodyPr wrap="square" rtlCol="0">
            <a:spAutoFit/>
          </a:bodyPr>
          <a:lstStyle/>
          <a:p>
            <a:pPr marL="342900" indent="-342900">
              <a:buClrTx/>
              <a:buFont typeface="Symbol" panose="05050102010706020507" pitchFamily="18" charset="2"/>
              <a:buChar char="-"/>
            </a:pPr>
            <a:r>
              <a:rPr lang="sr-Latn-RS">
                <a:solidFill>
                  <a:srgbClr val="000066"/>
                </a:solidFill>
              </a:rPr>
              <a:t>Rizik pojave otkaza nalazi se u rasponu od 1 do 1000. Zavisno od njegove vrednosti mogu se primeniti mere potrebne za njegovo smanjenje.</a:t>
            </a:r>
            <a:endParaRPr lang="en-US">
              <a:solidFill>
                <a:srgbClr val="000066"/>
              </a:solidFill>
            </a:endParaRPr>
          </a:p>
          <a:p>
            <a:pPr marL="342900" indent="-342900">
              <a:buClrTx/>
              <a:buFont typeface="Symbol" panose="05050102010706020507" pitchFamily="18" charset="2"/>
              <a:buChar char="-"/>
            </a:pPr>
            <a:r>
              <a:rPr lang="sr-Latn-RS">
                <a:solidFill>
                  <a:srgbClr val="000066"/>
                </a:solidFill>
              </a:rPr>
              <a:t>Uobičajene minimalne vrednosti rizika pojave otkaza, za koje se preporučuje primena potrebnih aktivnosti za smanjenje rizika pojave otkaza, nalazi se u rasponu od 100 do 250.</a:t>
            </a:r>
            <a:endParaRPr lang="en-US">
              <a:solidFill>
                <a:srgbClr val="000066"/>
              </a:solidFill>
            </a:endParaRPr>
          </a:p>
          <a:p>
            <a:pPr marL="342900" indent="-342900">
              <a:buClrTx/>
              <a:buFont typeface="Symbol" panose="05050102010706020507" pitchFamily="18" charset="2"/>
              <a:buChar char="-"/>
            </a:pPr>
            <a:r>
              <a:rPr lang="sr-Latn-RS">
                <a:solidFill>
                  <a:srgbClr val="000066"/>
                </a:solidFill>
              </a:rPr>
              <a:t>Preporučena minimalna vrednost svake od veličina O, S i D za koju se preporučuje primena potrebnih aktivnosti za njihovo smanjenje iznosi 8.</a:t>
            </a:r>
          </a:p>
        </p:txBody>
      </p:sp>
      <p:graphicFrame>
        <p:nvGraphicFramePr>
          <p:cNvPr id="3" name="Object 2"/>
          <p:cNvGraphicFramePr>
            <a:graphicFrameLocks noChangeAspect="1"/>
          </p:cNvGraphicFramePr>
          <p:nvPr>
            <p:extLst>
              <p:ext uri="{D42A27DB-BD31-4B8C-83A1-F6EECF244321}">
                <p14:modId xmlns:p14="http://schemas.microsoft.com/office/powerpoint/2010/main" val="3429289203"/>
              </p:ext>
            </p:extLst>
          </p:nvPr>
        </p:nvGraphicFramePr>
        <p:xfrm>
          <a:off x="3369163" y="1371600"/>
          <a:ext cx="2253273" cy="412570"/>
        </p:xfrm>
        <a:graphic>
          <a:graphicData uri="http://schemas.openxmlformats.org/presentationml/2006/ole">
            <mc:AlternateContent xmlns:mc="http://schemas.openxmlformats.org/markup-compatibility/2006">
              <mc:Choice xmlns:v="urn:schemas-microsoft-com:vml" Requires="v">
                <p:oleObj spid="_x0000_s10274" name="Equation" r:id="rId2" imgW="901309" imgH="165028" progId="Equation.3">
                  <p:embed/>
                </p:oleObj>
              </mc:Choice>
              <mc:Fallback>
                <p:oleObj name="Equation" r:id="rId2" imgW="901309" imgH="165028" progId="Equation.3">
                  <p:embed/>
                  <p:pic>
                    <p:nvPicPr>
                      <p:cNvPr id="0"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9163" y="1371600"/>
                        <a:ext cx="2253273" cy="4125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70547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7200" y="885915"/>
            <a:ext cx="4648200" cy="1643527"/>
          </a:xfrm>
          <a:prstGeom prst="rect">
            <a:avLst/>
          </a:prstGeom>
          <a:noFill/>
        </p:spPr>
        <p:txBody>
          <a:bodyPr wrap="square" rtlCol="0">
            <a:spAutoFit/>
          </a:bodyPr>
          <a:lstStyle/>
          <a:p>
            <a:r>
              <a:rPr lang="sr-Latn-RS" sz="2800" u="sng">
                <a:solidFill>
                  <a:srgbClr val="000066"/>
                </a:solidFill>
                <a:effectLst>
                  <a:outerShdw blurRad="38100" dist="38100" dir="2700000" algn="tl">
                    <a:srgbClr val="000000">
                      <a:alpha val="43137"/>
                    </a:srgbClr>
                  </a:outerShdw>
                </a:effectLst>
              </a:rPr>
              <a:t>Faze primene metode analize načina i efekata otkaza</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032" y="609600"/>
            <a:ext cx="3858768" cy="5724686"/>
          </a:xfrm>
          <a:prstGeom prst="rect">
            <a:avLst/>
          </a:prstGeom>
        </p:spPr>
      </p:pic>
      <p:sp>
        <p:nvSpPr>
          <p:cNvPr id="4" name="TextBox 3"/>
          <p:cNvSpPr txBox="1"/>
          <p:nvPr/>
        </p:nvSpPr>
        <p:spPr>
          <a:xfrm>
            <a:off x="4343399" y="3124200"/>
            <a:ext cx="4495800" cy="1200329"/>
          </a:xfrm>
          <a:prstGeom prst="rect">
            <a:avLst/>
          </a:prstGeom>
          <a:noFill/>
        </p:spPr>
        <p:txBody>
          <a:bodyPr wrap="square" rtlCol="0">
            <a:spAutoFit/>
          </a:bodyPr>
          <a:lstStyle/>
          <a:p>
            <a:r>
              <a:rPr lang="en-US">
                <a:solidFill>
                  <a:srgbClr val="000066"/>
                </a:solidFill>
              </a:rPr>
              <a:t>Metoda </a:t>
            </a:r>
            <a:r>
              <a:rPr lang="sr-Latn-RS">
                <a:solidFill>
                  <a:srgbClr val="000066"/>
                </a:solidFill>
              </a:rPr>
              <a:t>se može primeniti na transportnom sredstvu</a:t>
            </a:r>
            <a:r>
              <a:rPr lang="en-US">
                <a:solidFill>
                  <a:srgbClr val="000066"/>
                </a:solidFill>
              </a:rPr>
              <a:t> kao celini</a:t>
            </a:r>
            <a:r>
              <a:rPr lang="sr-Latn-RS">
                <a:solidFill>
                  <a:srgbClr val="000066"/>
                </a:solidFill>
              </a:rPr>
              <a:t> ili samo na jed</a:t>
            </a:r>
            <a:r>
              <a:rPr lang="en-US">
                <a:solidFill>
                  <a:srgbClr val="000066"/>
                </a:solidFill>
              </a:rPr>
              <a:t>n</a:t>
            </a:r>
            <a:r>
              <a:rPr lang="sr-Latn-RS">
                <a:solidFill>
                  <a:srgbClr val="000066"/>
                </a:solidFill>
              </a:rPr>
              <a:t>om njegovom sklopu.</a:t>
            </a:r>
          </a:p>
        </p:txBody>
      </p:sp>
    </p:spTree>
    <p:extLst>
      <p:ext uri="{BB962C8B-B14F-4D97-AF65-F5344CB8AC3E}">
        <p14:creationId xmlns:p14="http://schemas.microsoft.com/office/powerpoint/2010/main" val="3198482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331659"/>
            <a:ext cx="8534400" cy="1535741"/>
          </a:xfrm>
          <a:prstGeom prst="rect">
            <a:avLst/>
          </a:prstGeom>
          <a:noFill/>
        </p:spPr>
        <p:txBody>
          <a:bodyPr wrap="square" rtlCol="0">
            <a:spAutoFit/>
          </a:bodyPr>
          <a:lstStyle/>
          <a:p>
            <a:r>
              <a:rPr lang="en-US">
                <a:solidFill>
                  <a:srgbClr val="000066"/>
                </a:solidFill>
              </a:rPr>
              <a:t>Strukturni model pruža informaciju o hijerarhijskoj strukturi formiranja, tj. montaže sistema. Ovaj model pruža informaciju o tome koji sklopovi čine sistem, zatim koji podsklopovi čine svaki od sklopova, da bi se na kraju dobila informacija o tome koji elementi čine svaki od podsklopova. </a:t>
            </a:r>
            <a:endParaRPr lang="sr-Latn-RS">
              <a:solidFill>
                <a:srgbClr val="000066"/>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0437" y="1219200"/>
            <a:ext cx="6303126" cy="2119746"/>
          </a:xfrm>
          <a:prstGeom prst="rect">
            <a:avLst/>
          </a:prstGeom>
        </p:spPr>
      </p:pic>
      <p:sp>
        <p:nvSpPr>
          <p:cNvPr id="4" name="TextBox 3"/>
          <p:cNvSpPr txBox="1"/>
          <p:nvPr/>
        </p:nvSpPr>
        <p:spPr>
          <a:xfrm>
            <a:off x="3546719" y="3581400"/>
            <a:ext cx="1864613" cy="394210"/>
          </a:xfrm>
          <a:prstGeom prst="rect">
            <a:avLst/>
          </a:prstGeom>
          <a:noFill/>
        </p:spPr>
        <p:txBody>
          <a:bodyPr wrap="none" rtlCol="0">
            <a:spAutoFit/>
          </a:bodyPr>
          <a:lstStyle/>
          <a:p>
            <a:r>
              <a:rPr lang="en-US" sz="1800" i="1">
                <a:solidFill>
                  <a:srgbClr val="000066"/>
                </a:solidFill>
              </a:rPr>
              <a:t>Strukturni model</a:t>
            </a:r>
            <a:endParaRPr lang="sr-Latn-RS" sz="1800" i="1">
              <a:solidFill>
                <a:srgbClr val="000066"/>
              </a:solidFill>
            </a:endParaRPr>
          </a:p>
        </p:txBody>
      </p:sp>
    </p:spTree>
    <p:extLst>
      <p:ext uri="{BB962C8B-B14F-4D97-AF65-F5344CB8AC3E}">
        <p14:creationId xmlns:p14="http://schemas.microsoft.com/office/powerpoint/2010/main" val="477625622"/>
      </p:ext>
    </p:extLst>
  </p:cSld>
  <p:clrMapOvr>
    <a:masterClrMapping/>
  </p:clrMapOvr>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20000"/>
          </a:lnSpc>
          <a:spcBef>
            <a:spcPct val="30000"/>
          </a:spcBef>
          <a:spcAft>
            <a:spcPct val="0"/>
          </a:spcAft>
          <a:buClr>
            <a:srgbClr val="FF0000"/>
          </a:buClr>
          <a:buSzPct val="100000"/>
          <a:buFont typeface="Wingdings" pitchFamily="2" charset="2"/>
          <a:buNone/>
          <a:tabLst>
            <a:tab pos="409575" algn="l"/>
          </a:tabLst>
          <a:defRPr kumimoji="0" lang="en-US" sz="20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20000"/>
          </a:lnSpc>
          <a:spcBef>
            <a:spcPct val="30000"/>
          </a:spcBef>
          <a:spcAft>
            <a:spcPct val="0"/>
          </a:spcAft>
          <a:buClr>
            <a:srgbClr val="FF0000"/>
          </a:buClr>
          <a:buSzPct val="100000"/>
          <a:buFont typeface="Wingdings" pitchFamily="2" charset="2"/>
          <a:buNone/>
          <a:tabLst>
            <a:tab pos="409575" algn="l"/>
          </a:tabLst>
          <a:defRPr kumimoji="0" lang="en-US" sz="2000" b="0" i="0" u="none" strike="noStrike" cap="none" normalizeH="0" baseline="0" smtClean="0">
            <a:ln>
              <a:noFill/>
            </a:ln>
            <a:solidFill>
              <a:srgbClr val="000000"/>
            </a:solidFill>
            <a:effectLst/>
            <a:latin typeface="Arial"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Fading Grid</Template>
  <TotalTime>1208</TotalTime>
  <Words>1088</Words>
  <Application>Microsoft Office PowerPoint</Application>
  <PresentationFormat>On-screen Show (4:3)</PresentationFormat>
  <Paragraphs>45</Paragraphs>
  <Slides>17</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17</vt:i4>
      </vt:variant>
    </vt:vector>
  </HeadingPairs>
  <TitlesOfParts>
    <vt:vector size="26" baseType="lpstr">
      <vt:lpstr>Arial</vt:lpstr>
      <vt:lpstr>Calibri</vt:lpstr>
      <vt:lpstr>Symbol</vt:lpstr>
      <vt:lpstr>Tahoma</vt:lpstr>
      <vt:lpstr>Times New Roman</vt:lpstr>
      <vt:lpstr>Wingdings</vt:lpstr>
      <vt:lpstr>Textured</vt:lpstr>
      <vt:lpstr>Equation</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saobracajni fakultet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nastavnik</dc:creator>
  <cp:lastModifiedBy>MRB</cp:lastModifiedBy>
  <cp:revision>287</cp:revision>
  <dcterms:created xsi:type="dcterms:W3CDTF">2006-01-31T15:10:17Z</dcterms:created>
  <dcterms:modified xsi:type="dcterms:W3CDTF">2025-06-21T07:08:13Z</dcterms:modified>
</cp:coreProperties>
</file>