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86" r:id="rId2"/>
    <p:sldId id="288" r:id="rId3"/>
    <p:sldId id="289" r:id="rId4"/>
    <p:sldId id="287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301" r:id="rId13"/>
    <p:sldId id="297" r:id="rId14"/>
    <p:sldId id="298" r:id="rId15"/>
    <p:sldId id="302" r:id="rId16"/>
    <p:sldId id="27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004C"/>
    <a:srgbClr val="000000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93E867A-5D46-48E0-BE27-D1FB6AF47E4C}"/>
              </a:ext>
            </a:extLst>
          </p:cNvPr>
          <p:cNvSpPr txBox="1"/>
          <p:nvPr/>
        </p:nvSpPr>
        <p:spPr>
          <a:xfrm>
            <a:off x="1946986" y="1750874"/>
            <a:ext cx="52500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RS" sz="5400" b="1">
                <a:solidFill>
                  <a:schemeClr val="bg1"/>
                </a:solidFill>
              </a:rPr>
              <a:t>Drugi Zakon</a:t>
            </a:r>
            <a:endParaRPr lang="sr-Latn-RS" sz="5400" b="1" dirty="0">
              <a:solidFill>
                <a:schemeClr val="bg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sr-Latn-RS" sz="5400" b="1" dirty="0">
                <a:solidFill>
                  <a:schemeClr val="bg1"/>
                </a:solidFill>
              </a:rPr>
              <a:t>T</a:t>
            </a:r>
            <a:r>
              <a:rPr lang="sr-Latn-RS" sz="5400" b="1">
                <a:solidFill>
                  <a:schemeClr val="bg1"/>
                </a:solidFill>
              </a:rPr>
              <a:t>ermodinamike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828800" y="1981200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dq=du+pdv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0" y="2057400"/>
            <a:ext cx="495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800">
                <a:solidFill>
                  <a:schemeClr val="bg1"/>
                </a:solidFill>
              </a:rPr>
              <a:t>- prvi zakon termodinamike, u diferencijalnom obliku, za zatvorene sisteme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04800" y="1320917"/>
            <a:ext cx="16764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   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1011504" y="1600200"/>
            <a:ext cx="73152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993374" y="1066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dq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972528" y="15240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04800" y="3063674"/>
            <a:ext cx="3505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>
                <a:solidFill>
                  <a:schemeClr val="bg1"/>
                </a:solidFill>
              </a:rPr>
              <a:t>         +         </a:t>
            </a:r>
            <a:r>
              <a:rPr lang="sr-Latn-RS" sz="2400" i="1">
                <a:solidFill>
                  <a:schemeClr val="bg1"/>
                </a:solidFill>
              </a:rPr>
              <a:t>dv</a:t>
            </a: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1011504" y="3342957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935246" y="2809557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du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914400" y="3266757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072236" y="3342957"/>
            <a:ext cx="4572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940682" y="2809557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863192" y="3266757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066800" y="2025032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1066800" y="3749040"/>
            <a:ext cx="0" cy="822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1828800" y="3884069"/>
            <a:ext cx="31242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du=c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3789154" y="4191000"/>
            <a:ext cx="4572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657600" y="36576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3580110" y="41148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Straight Connector 31"/>
          <p:cNvCxnSpPr/>
          <p:nvPr/>
        </p:nvCxnSpPr>
        <p:spPr bwMode="auto">
          <a:xfrm>
            <a:off x="4627354" y="4191000"/>
            <a:ext cx="4572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495800" y="36576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R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418310" y="4114800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051160" y="3920836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410200" y="3089564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pv=RT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 bwMode="auto">
          <a:xfrm flipH="1">
            <a:off x="5105400" y="3429000"/>
            <a:ext cx="533400" cy="44196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304800" y="4826117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        +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 bwMode="auto">
          <a:xfrm>
            <a:off x="1316304" y="51054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240046" y="45720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219200" y="50292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2569954" y="51054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2495044" y="45720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2417554" y="5029200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6" name="Straight Arrow Connector 45"/>
          <p:cNvCxnSpPr/>
          <p:nvPr/>
        </p:nvCxnSpPr>
        <p:spPr bwMode="auto">
          <a:xfrm>
            <a:off x="3276600" y="5105400"/>
            <a:ext cx="990600" cy="3048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419600" y="5181600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>
                <a:solidFill>
                  <a:schemeClr val="bg1"/>
                </a:solidFill>
              </a:rPr>
              <a:t>  ln        + R ln       </a:t>
            </a:r>
          </a:p>
        </p:txBody>
      </p:sp>
      <p:cxnSp>
        <p:nvCxnSpPr>
          <p:cNvPr id="49" name="Straight Connector 48"/>
          <p:cNvCxnSpPr/>
          <p:nvPr/>
        </p:nvCxnSpPr>
        <p:spPr bwMode="auto">
          <a:xfrm>
            <a:off x="6116904" y="54608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6040646" y="49274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6050973" y="54102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7609731" y="54864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7533473" y="49530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7543800" y="5435717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8" name="Straight Arrow Connector 57"/>
          <p:cNvCxnSpPr/>
          <p:nvPr/>
        </p:nvCxnSpPr>
        <p:spPr bwMode="auto">
          <a:xfrm>
            <a:off x="1066800" y="5394960"/>
            <a:ext cx="0" cy="5486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802460" y="5943600"/>
            <a:ext cx="537327" cy="4277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b="1"/>
              <a:t>. . .</a:t>
            </a:r>
            <a:endParaRPr lang="en-US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486400" y="762000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pv=RT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6192982" y="1300250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736773" y="1371600"/>
            <a:ext cx="1600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sz="1800">
                <a:solidFill>
                  <a:schemeClr val="bg1"/>
                </a:solidFill>
              </a:rPr>
              <a:t>diferenciranje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029200" y="1868231"/>
            <a:ext cx="2362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pdv+vdp=RdT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H="1">
            <a:off x="7239000" y="1946562"/>
            <a:ext cx="304800" cy="457200"/>
          </a:xfrm>
          <a:prstGeom prst="line">
            <a:avLst/>
          </a:prstGeom>
          <a:noFill/>
          <a:ln w="1270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259231" y="2020065"/>
            <a:ext cx="838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: pv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5354840" y="316576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57800" y="2632362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36954" y="3089562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6317734" y="316576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220694" y="2632362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199848" y="3089562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7308334" y="3165762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211294" y="2632362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190448" y="3089562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19294" y="2905989"/>
            <a:ext cx="2081705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        =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04800" y="1371600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        +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316304" y="16508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40046" y="11174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19200" y="1574683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2569954" y="16508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95044" y="11174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417554" y="1574683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04800" y="3528586"/>
            <a:ext cx="3886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(                  ) +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3657600" y="380786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582690" y="32744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505200" y="3731669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1295400" y="3290454"/>
            <a:ext cx="1773446" cy="951951"/>
            <a:chOff x="1905000" y="4229649"/>
            <a:chExt cx="1773446" cy="951951"/>
          </a:xfrm>
        </p:grpSpPr>
        <p:cxnSp>
          <p:nvCxnSpPr>
            <p:cNvPr id="37" name="Straight Connector 36"/>
            <p:cNvCxnSpPr/>
            <p:nvPr/>
          </p:nvCxnSpPr>
          <p:spPr bwMode="auto">
            <a:xfrm>
              <a:off x="2022886" y="4763049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1925846" y="4229649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dv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1905000" y="4686849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v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" name="Straight Connector 39"/>
            <p:cNvCxnSpPr/>
            <p:nvPr/>
          </p:nvCxnSpPr>
          <p:spPr bwMode="auto">
            <a:xfrm>
              <a:off x="2985780" y="4763049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2888740" y="4229649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dp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2867894" y="4686849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2587341" y="4503276"/>
              <a:ext cx="68926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+ 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724400" y="4265069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+R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04800" y="4976386"/>
            <a:ext cx="3886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p</a:t>
            </a:r>
            <a:r>
              <a:rPr lang="sr-Latn-RS" sz="2400">
                <a:solidFill>
                  <a:schemeClr val="bg1"/>
                </a:solidFill>
              </a:rPr>
              <a:t>         + 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1295400" y="525566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220490" y="47222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143000" y="5179469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2708686" y="5264728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611646" y="4731328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590800" y="5188528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>
            <a:off x="1870364" y="2055322"/>
            <a:ext cx="0" cy="118872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>
            <a:off x="1873827" y="4205547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" name="Straight Arrow Connector 65"/>
          <p:cNvCxnSpPr/>
          <p:nvPr/>
        </p:nvCxnSpPr>
        <p:spPr bwMode="auto">
          <a:xfrm flipH="1" flipV="1">
            <a:off x="2438400" y="2819400"/>
            <a:ext cx="2743200" cy="38100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 flipH="1">
            <a:off x="3276600" y="4568536"/>
            <a:ext cx="1454727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776355" y="5486400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p</a:t>
            </a:r>
            <a:r>
              <a:rPr lang="sr-Latn-RS" sz="2400" i="1">
                <a:solidFill>
                  <a:schemeClr val="bg1"/>
                </a:solidFill>
              </a:rPr>
              <a:t> ln        + 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 i="1">
                <a:solidFill>
                  <a:schemeClr val="bg1"/>
                </a:solidFill>
              </a:rPr>
              <a:t> ln       </a:t>
            </a:r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6376613" y="57656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300355" y="52322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6310682" y="57150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7914531" y="57912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838273" y="5257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848600" y="5740517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Straight Arrow Connector 78"/>
          <p:cNvCxnSpPr/>
          <p:nvPr/>
        </p:nvCxnSpPr>
        <p:spPr bwMode="auto">
          <a:xfrm>
            <a:off x="3446318" y="5313218"/>
            <a:ext cx="1278082" cy="401782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 bwMode="auto">
          <a:xfrm>
            <a:off x="5354840" y="16002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57800" y="1066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236954" y="15240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6317734" y="16002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220694" y="1066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199848" y="15240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 bwMode="auto">
          <a:xfrm>
            <a:off x="7308334" y="16002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7211294" y="1066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190448" y="1524000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19294" y="1340427"/>
            <a:ext cx="2081705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+          =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04800" y="1371600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        +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1316304" y="16508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240046" y="11174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219200" y="1574683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 bwMode="auto">
          <a:xfrm>
            <a:off x="2569954" y="16508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95044" y="11174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417554" y="1574683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4724400" y="4265069"/>
            <a:ext cx="14478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=c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v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+R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304800" y="4976386"/>
            <a:ext cx="3886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p</a:t>
            </a:r>
            <a:r>
              <a:rPr lang="sr-Latn-RS" sz="2400">
                <a:solidFill>
                  <a:schemeClr val="bg1"/>
                </a:solidFill>
              </a:rPr>
              <a:t>         - 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       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1295400" y="525566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1220490" y="47222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1143000" y="5179469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Straight Connector 60"/>
          <p:cNvCxnSpPr/>
          <p:nvPr/>
        </p:nvCxnSpPr>
        <p:spPr bwMode="auto">
          <a:xfrm>
            <a:off x="2583934" y="5264728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486894" y="4731328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2466048" y="5188528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 bwMode="auto">
          <a:xfrm>
            <a:off x="1870364" y="2055322"/>
            <a:ext cx="0" cy="100584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5" name="Straight Arrow Connector 64"/>
          <p:cNvCxnSpPr/>
          <p:nvPr/>
        </p:nvCxnSpPr>
        <p:spPr bwMode="auto">
          <a:xfrm>
            <a:off x="1873827" y="4205547"/>
            <a:ext cx="0" cy="64008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6" name="Straight Arrow Connector 65"/>
          <p:cNvCxnSpPr/>
          <p:nvPr/>
        </p:nvCxnSpPr>
        <p:spPr bwMode="auto">
          <a:xfrm flipH="1" flipV="1">
            <a:off x="2441864" y="2556164"/>
            <a:ext cx="2767445" cy="0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70" name="Straight Arrow Connector 69"/>
          <p:cNvCxnSpPr/>
          <p:nvPr/>
        </p:nvCxnSpPr>
        <p:spPr bwMode="auto">
          <a:xfrm flipH="1">
            <a:off x="3276600" y="4568536"/>
            <a:ext cx="1454727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641272" y="5486400"/>
            <a:ext cx="3505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s</a:t>
            </a:r>
            <a:r>
              <a:rPr lang="sr-Latn-RS" sz="2400" baseline="-25000">
                <a:solidFill>
                  <a:schemeClr val="bg1"/>
                </a:solidFill>
              </a:rPr>
              <a:t>2</a:t>
            </a:r>
            <a:r>
              <a:rPr lang="sr-Latn-RS" sz="2400" i="1">
                <a:solidFill>
                  <a:schemeClr val="bg1"/>
                </a:solidFill>
              </a:rPr>
              <a:t>-s</a:t>
            </a:r>
            <a:r>
              <a:rPr lang="sr-Latn-RS" sz="2400" baseline="-25000">
                <a:solidFill>
                  <a:schemeClr val="bg1"/>
                </a:solidFill>
              </a:rPr>
              <a:t>1</a:t>
            </a:r>
            <a:r>
              <a:rPr lang="sr-Latn-RS" sz="2400" i="1">
                <a:solidFill>
                  <a:schemeClr val="bg1"/>
                </a:solidFill>
              </a:rPr>
              <a:t>=</a:t>
            </a:r>
            <a:r>
              <a:rPr lang="en-US" sz="2400" i="1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p</a:t>
            </a:r>
            <a:r>
              <a:rPr lang="sr-Latn-RS" sz="2400" i="1">
                <a:solidFill>
                  <a:schemeClr val="bg1"/>
                </a:solidFill>
              </a:rPr>
              <a:t> ln        - R ln       </a:t>
            </a:r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6241530" y="5765683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6165272" y="5232283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6175599" y="57150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6" name="Straight Connector 75"/>
          <p:cNvCxnSpPr/>
          <p:nvPr/>
        </p:nvCxnSpPr>
        <p:spPr bwMode="auto">
          <a:xfrm>
            <a:off x="7685931" y="5791200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609673" y="5257800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2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620000" y="5740517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p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9" name="Straight Arrow Connector 78"/>
          <p:cNvCxnSpPr/>
          <p:nvPr/>
        </p:nvCxnSpPr>
        <p:spPr bwMode="auto">
          <a:xfrm>
            <a:off x="3276600" y="5292436"/>
            <a:ext cx="1278082" cy="401782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7" name="Straight Connector 56"/>
          <p:cNvCxnSpPr/>
          <p:nvPr/>
        </p:nvCxnSpPr>
        <p:spPr bwMode="auto">
          <a:xfrm>
            <a:off x="5375686" y="255324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5278646" y="20198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5257800" y="2477049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0" name="Straight Connector 59"/>
          <p:cNvCxnSpPr/>
          <p:nvPr/>
        </p:nvCxnSpPr>
        <p:spPr bwMode="auto">
          <a:xfrm>
            <a:off x="6338580" y="255324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6241540" y="20198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6220694" y="2477049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9" name="Straight Connector 68"/>
          <p:cNvCxnSpPr/>
          <p:nvPr/>
        </p:nvCxnSpPr>
        <p:spPr bwMode="auto">
          <a:xfrm>
            <a:off x="7329180" y="255324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7232140" y="201984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7211294" y="2477049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5940140" y="2293476"/>
            <a:ext cx="2081705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          -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304800" y="3299986"/>
            <a:ext cx="4191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</a:rPr>
              <a:t>ds</a:t>
            </a:r>
            <a:r>
              <a:rPr lang="sr-Latn-RS" sz="2400">
                <a:solidFill>
                  <a:schemeClr val="bg1"/>
                </a:solidFill>
              </a:rPr>
              <a:t>=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sr-Latn-RS" sz="2400" i="1">
                <a:solidFill>
                  <a:schemeClr val="bg1"/>
                </a:solidFill>
              </a:rPr>
              <a:t>c</a:t>
            </a:r>
            <a:r>
              <a:rPr lang="sr-Latn-RS" sz="2400" i="1" baseline="-25000">
                <a:solidFill>
                  <a:schemeClr val="bg1"/>
                </a:solidFill>
              </a:rPr>
              <a:t>v</a:t>
            </a:r>
            <a:r>
              <a:rPr lang="sr-Latn-RS" sz="2400">
                <a:solidFill>
                  <a:schemeClr val="bg1"/>
                </a:solidFill>
              </a:rPr>
              <a:t>         + </a:t>
            </a:r>
            <a:r>
              <a:rPr lang="sr-Latn-RS" sz="2400" i="1">
                <a:solidFill>
                  <a:schemeClr val="bg1"/>
                </a:solidFill>
              </a:rPr>
              <a:t>R</a:t>
            </a:r>
            <a:r>
              <a:rPr lang="sr-Latn-RS" sz="2400">
                <a:solidFill>
                  <a:schemeClr val="bg1"/>
                </a:solidFill>
              </a:rPr>
              <a:t> (                  )</a:t>
            </a:r>
            <a:endParaRPr lang="sr-Latn-RS" sz="2400" i="1">
              <a:solidFill>
                <a:schemeClr val="bg1"/>
              </a:solidFill>
            </a:endParaRPr>
          </a:p>
        </p:txBody>
      </p:sp>
      <p:cxnSp>
        <p:nvCxnSpPr>
          <p:cNvPr id="84" name="Straight Connector 83"/>
          <p:cNvCxnSpPr/>
          <p:nvPr/>
        </p:nvCxnSpPr>
        <p:spPr bwMode="auto">
          <a:xfrm>
            <a:off x="1316304" y="3579269"/>
            <a:ext cx="54864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5" name="TextBox 84"/>
          <p:cNvSpPr txBox="1">
            <a:spLocks noChangeArrowheads="1"/>
          </p:cNvSpPr>
          <p:nvPr/>
        </p:nvSpPr>
        <p:spPr bwMode="auto">
          <a:xfrm>
            <a:off x="1240046" y="3045869"/>
            <a:ext cx="7620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dT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1219200" y="3503069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2542248" y="3045869"/>
            <a:ext cx="1801152" cy="992731"/>
            <a:chOff x="3733800" y="2971800"/>
            <a:chExt cx="1801152" cy="992731"/>
          </a:xfrm>
        </p:grpSpPr>
        <p:cxnSp>
          <p:nvCxnSpPr>
            <p:cNvPr id="90" name="Straight Connector 89"/>
            <p:cNvCxnSpPr/>
            <p:nvPr/>
          </p:nvCxnSpPr>
          <p:spPr bwMode="auto">
            <a:xfrm>
              <a:off x="3851686" y="3505200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Box 90"/>
            <p:cNvSpPr txBox="1">
              <a:spLocks noChangeArrowheads="1"/>
            </p:cNvSpPr>
            <p:nvPr/>
          </p:nvSpPr>
          <p:spPr bwMode="auto">
            <a:xfrm>
              <a:off x="3754646" y="29718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TextBox 91"/>
            <p:cNvSpPr txBox="1">
              <a:spLocks noChangeArrowheads="1"/>
            </p:cNvSpPr>
            <p:nvPr/>
          </p:nvSpPr>
          <p:spPr bwMode="auto">
            <a:xfrm>
              <a:off x="3733800" y="3429000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3" name="Straight Connector 92"/>
            <p:cNvCxnSpPr/>
            <p:nvPr/>
          </p:nvCxnSpPr>
          <p:spPr bwMode="auto">
            <a:xfrm>
              <a:off x="4842286" y="3505200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4" name="TextBox 93"/>
            <p:cNvSpPr txBox="1">
              <a:spLocks noChangeArrowheads="1"/>
            </p:cNvSpPr>
            <p:nvPr/>
          </p:nvSpPr>
          <p:spPr bwMode="auto">
            <a:xfrm>
              <a:off x="4724400" y="3429000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p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TextBox 94"/>
            <p:cNvSpPr txBox="1">
              <a:spLocks noChangeArrowheads="1"/>
            </p:cNvSpPr>
            <p:nvPr/>
          </p:nvSpPr>
          <p:spPr bwMode="auto">
            <a:xfrm>
              <a:off x="3810000" y="3221182"/>
              <a:ext cx="990599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       -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>
              <a:spLocks noChangeArrowheads="1"/>
            </p:cNvSpPr>
            <p:nvPr/>
          </p:nvSpPr>
          <p:spPr bwMode="auto">
            <a:xfrm>
              <a:off x="4724400" y="29718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dp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1101602"/>
            <a:ext cx="4114800" cy="4612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200" b="1">
                <a:solidFill>
                  <a:schemeClr val="bg1"/>
                </a:solidFill>
              </a:rPr>
              <a:t>Toplotni dijagram</a:t>
            </a:r>
            <a:endParaRPr lang="en-US" sz="2200" b="1">
              <a:solidFill>
                <a:schemeClr val="bg1"/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429000" y="1790700"/>
            <a:ext cx="2297129" cy="1813953"/>
            <a:chOff x="457200" y="2057400"/>
            <a:chExt cx="2297129" cy="1813953"/>
          </a:xfrm>
        </p:grpSpPr>
        <p:sp>
          <p:nvSpPr>
            <p:cNvPr id="4" name="Arc 3"/>
            <p:cNvSpPr/>
            <p:nvPr/>
          </p:nvSpPr>
          <p:spPr bwMode="auto">
            <a:xfrm rot="11104064">
              <a:off x="1108409" y="2057400"/>
              <a:ext cx="1645920" cy="1097280"/>
            </a:xfrm>
            <a:prstGeom prst="arc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V="1">
              <a:off x="784860" y="2259961"/>
              <a:ext cx="0" cy="12954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9" name="Straight Arrow Connector 8"/>
            <p:cNvCxnSpPr/>
            <p:nvPr/>
          </p:nvCxnSpPr>
          <p:spPr bwMode="auto">
            <a:xfrm>
              <a:off x="784860" y="3555361"/>
              <a:ext cx="12954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457200" y="2187809"/>
              <a:ext cx="312906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p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1813560" y="3502021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v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 rot="2628319">
              <a:off x="1069476" y="2496864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 rot="2628319">
              <a:off x="1836157" y="3118941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1219200" y="2438400"/>
              <a:ext cx="121920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T</a:t>
              </a:r>
              <a:r>
                <a:rPr lang="sr-Latn-RS" sz="1800">
                  <a:solidFill>
                    <a:srgbClr val="000099"/>
                  </a:solidFill>
                </a:rPr>
                <a:t>=const.</a:t>
              </a:r>
              <a:endParaRPr lang="en-US" sz="1800">
                <a:solidFill>
                  <a:srgbClr val="000099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09600" y="1905000"/>
            <a:ext cx="2079023" cy="1683544"/>
            <a:chOff x="3601224" y="2182160"/>
            <a:chExt cx="2079023" cy="1683544"/>
          </a:xfrm>
        </p:grpSpPr>
        <p:cxnSp>
          <p:nvCxnSpPr>
            <p:cNvPr id="23" name="Straight Connector 22"/>
            <p:cNvCxnSpPr/>
            <p:nvPr/>
          </p:nvCxnSpPr>
          <p:spPr bwMode="auto">
            <a:xfrm flipV="1">
              <a:off x="4148256" y="2948079"/>
              <a:ext cx="731520" cy="0"/>
            </a:xfrm>
            <a:prstGeom prst="line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/>
            <p:nvPr/>
          </p:nvCxnSpPr>
          <p:spPr bwMode="auto">
            <a:xfrm flipV="1">
              <a:off x="3928884" y="2254312"/>
              <a:ext cx="0" cy="12954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5" name="Straight Arrow Connector 14"/>
            <p:cNvCxnSpPr/>
            <p:nvPr/>
          </p:nvCxnSpPr>
          <p:spPr bwMode="auto">
            <a:xfrm>
              <a:off x="3928884" y="3549712"/>
              <a:ext cx="1295400" cy="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3601224" y="2182160"/>
              <a:ext cx="32573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T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4957584" y="3496372"/>
              <a:ext cx="300082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s</a:t>
              </a:r>
              <a:endParaRPr lang="en-US" sz="1800" i="1">
                <a:solidFill>
                  <a:srgbClr val="000099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 rot="2628319">
              <a:off x="4102708" y="2910739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4030980" y="2514600"/>
              <a:ext cx="1219200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 sz="1800" i="1">
                  <a:solidFill>
                    <a:srgbClr val="000099"/>
                  </a:solidFill>
                </a:rPr>
                <a:t>T</a:t>
              </a:r>
              <a:r>
                <a:rPr lang="sr-Latn-RS" sz="1800">
                  <a:solidFill>
                    <a:srgbClr val="000099"/>
                  </a:solidFill>
                </a:rPr>
                <a:t>=const.</a:t>
              </a:r>
              <a:endParaRPr lang="en-US" sz="1800">
                <a:solidFill>
                  <a:srgbClr val="000099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4864708" y="2910740"/>
              <a:ext cx="73152" cy="73152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Text Box 6"/>
            <p:cNvSpPr txBox="1">
              <a:spLocks noChangeArrowheads="1"/>
            </p:cNvSpPr>
            <p:nvPr/>
          </p:nvSpPr>
          <p:spPr bwMode="auto">
            <a:xfrm rot="20151016">
              <a:off x="4194594" y="2863729"/>
              <a:ext cx="1485653" cy="70788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>
                  <a:solidFill>
                    <a:srgbClr val="FF0000"/>
                  </a:solidFill>
                </a:rPr>
                <a:t>toplotni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sr-Latn-RS">
                  <a:solidFill>
                    <a:srgbClr val="FF0000"/>
                  </a:solidFill>
                </a:rPr>
                <a:t>dijagram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cxnSp>
        <p:nvCxnSpPr>
          <p:cNvPr id="29" name="Straight Arrow Connector 28"/>
          <p:cNvCxnSpPr/>
          <p:nvPr/>
        </p:nvCxnSpPr>
        <p:spPr bwMode="auto">
          <a:xfrm flipV="1">
            <a:off x="929640" y="3733800"/>
            <a:ext cx="0" cy="197715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929640" y="5710952"/>
            <a:ext cx="2720340" cy="4048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541020" y="3718560"/>
            <a:ext cx="32573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T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314700" y="5764292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s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1386840" y="4285000"/>
            <a:ext cx="1783080" cy="828020"/>
          </a:xfrm>
          <a:custGeom>
            <a:avLst/>
            <a:gdLst>
              <a:gd name="connsiteX0" fmla="*/ 0 w 1783080"/>
              <a:gd name="connsiteY0" fmla="*/ 828020 h 828020"/>
              <a:gd name="connsiteX1" fmla="*/ 15240 w 1783080"/>
              <a:gd name="connsiteY1" fmla="*/ 759440 h 828020"/>
              <a:gd name="connsiteX2" fmla="*/ 30480 w 1783080"/>
              <a:gd name="connsiteY2" fmla="*/ 736580 h 828020"/>
              <a:gd name="connsiteX3" fmla="*/ 38100 w 1783080"/>
              <a:gd name="connsiteY3" fmla="*/ 713720 h 828020"/>
              <a:gd name="connsiteX4" fmla="*/ 76200 w 1783080"/>
              <a:gd name="connsiteY4" fmla="*/ 668000 h 828020"/>
              <a:gd name="connsiteX5" fmla="*/ 175260 w 1783080"/>
              <a:gd name="connsiteY5" fmla="*/ 645140 h 828020"/>
              <a:gd name="connsiteX6" fmla="*/ 777240 w 1783080"/>
              <a:gd name="connsiteY6" fmla="*/ 637520 h 828020"/>
              <a:gd name="connsiteX7" fmla="*/ 815340 w 1783080"/>
              <a:gd name="connsiteY7" fmla="*/ 629900 h 828020"/>
              <a:gd name="connsiteX8" fmla="*/ 899160 w 1783080"/>
              <a:gd name="connsiteY8" fmla="*/ 599420 h 828020"/>
              <a:gd name="connsiteX9" fmla="*/ 952500 w 1783080"/>
              <a:gd name="connsiteY9" fmla="*/ 584180 h 828020"/>
              <a:gd name="connsiteX10" fmla="*/ 975360 w 1783080"/>
              <a:gd name="connsiteY10" fmla="*/ 576560 h 828020"/>
              <a:gd name="connsiteX11" fmla="*/ 998220 w 1783080"/>
              <a:gd name="connsiteY11" fmla="*/ 561320 h 828020"/>
              <a:gd name="connsiteX12" fmla="*/ 1036320 w 1783080"/>
              <a:gd name="connsiteY12" fmla="*/ 553700 h 828020"/>
              <a:gd name="connsiteX13" fmla="*/ 1082040 w 1783080"/>
              <a:gd name="connsiteY13" fmla="*/ 538460 h 828020"/>
              <a:gd name="connsiteX14" fmla="*/ 1135380 w 1783080"/>
              <a:gd name="connsiteY14" fmla="*/ 500360 h 828020"/>
              <a:gd name="connsiteX15" fmla="*/ 1196340 w 1783080"/>
              <a:gd name="connsiteY15" fmla="*/ 454640 h 828020"/>
              <a:gd name="connsiteX16" fmla="*/ 1226820 w 1783080"/>
              <a:gd name="connsiteY16" fmla="*/ 439400 h 828020"/>
              <a:gd name="connsiteX17" fmla="*/ 1272540 w 1783080"/>
              <a:gd name="connsiteY17" fmla="*/ 408920 h 828020"/>
              <a:gd name="connsiteX18" fmla="*/ 1333500 w 1783080"/>
              <a:gd name="connsiteY18" fmla="*/ 363200 h 828020"/>
              <a:gd name="connsiteX19" fmla="*/ 1356360 w 1783080"/>
              <a:gd name="connsiteY19" fmla="*/ 347960 h 828020"/>
              <a:gd name="connsiteX20" fmla="*/ 1379220 w 1783080"/>
              <a:gd name="connsiteY20" fmla="*/ 325100 h 828020"/>
              <a:gd name="connsiteX21" fmla="*/ 1409700 w 1783080"/>
              <a:gd name="connsiteY21" fmla="*/ 302240 h 828020"/>
              <a:gd name="connsiteX22" fmla="*/ 1424940 w 1783080"/>
              <a:gd name="connsiteY22" fmla="*/ 279380 h 828020"/>
              <a:gd name="connsiteX23" fmla="*/ 1447800 w 1783080"/>
              <a:gd name="connsiteY23" fmla="*/ 248900 h 828020"/>
              <a:gd name="connsiteX24" fmla="*/ 1470660 w 1783080"/>
              <a:gd name="connsiteY24" fmla="*/ 233660 h 828020"/>
              <a:gd name="connsiteX25" fmla="*/ 1516380 w 1783080"/>
              <a:gd name="connsiteY25" fmla="*/ 172700 h 828020"/>
              <a:gd name="connsiteX26" fmla="*/ 1546860 w 1783080"/>
              <a:gd name="connsiteY26" fmla="*/ 142220 h 828020"/>
              <a:gd name="connsiteX27" fmla="*/ 1592580 w 1783080"/>
              <a:gd name="connsiteY27" fmla="*/ 96500 h 828020"/>
              <a:gd name="connsiteX28" fmla="*/ 1630680 w 1783080"/>
              <a:gd name="connsiteY28" fmla="*/ 58400 h 828020"/>
              <a:gd name="connsiteX29" fmla="*/ 1645920 w 1783080"/>
              <a:gd name="connsiteY29" fmla="*/ 35540 h 828020"/>
              <a:gd name="connsiteX30" fmla="*/ 1691640 w 1783080"/>
              <a:gd name="connsiteY30" fmla="*/ 27920 h 828020"/>
              <a:gd name="connsiteX31" fmla="*/ 1783080 w 1783080"/>
              <a:gd name="connsiteY31" fmla="*/ 12680 h 828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783080" h="828020">
                <a:moveTo>
                  <a:pt x="0" y="828020"/>
                </a:moveTo>
                <a:cubicBezTo>
                  <a:pt x="1356" y="821239"/>
                  <a:pt x="11205" y="768856"/>
                  <a:pt x="15240" y="759440"/>
                </a:cubicBezTo>
                <a:cubicBezTo>
                  <a:pt x="18848" y="751022"/>
                  <a:pt x="26384" y="744771"/>
                  <a:pt x="30480" y="736580"/>
                </a:cubicBezTo>
                <a:cubicBezTo>
                  <a:pt x="34072" y="729396"/>
                  <a:pt x="34508" y="720904"/>
                  <a:pt x="38100" y="713720"/>
                </a:cubicBezTo>
                <a:cubicBezTo>
                  <a:pt x="44302" y="701316"/>
                  <a:pt x="64533" y="674482"/>
                  <a:pt x="76200" y="668000"/>
                </a:cubicBezTo>
                <a:cubicBezTo>
                  <a:pt x="98843" y="655421"/>
                  <a:pt x="150868" y="645707"/>
                  <a:pt x="175260" y="645140"/>
                </a:cubicBezTo>
                <a:cubicBezTo>
                  <a:pt x="375882" y="640474"/>
                  <a:pt x="576580" y="640060"/>
                  <a:pt x="777240" y="637520"/>
                </a:cubicBezTo>
                <a:cubicBezTo>
                  <a:pt x="789940" y="634980"/>
                  <a:pt x="802845" y="633308"/>
                  <a:pt x="815340" y="629900"/>
                </a:cubicBezTo>
                <a:cubicBezTo>
                  <a:pt x="854473" y="619227"/>
                  <a:pt x="862802" y="613054"/>
                  <a:pt x="899160" y="599420"/>
                </a:cubicBezTo>
                <a:cubicBezTo>
                  <a:pt x="928392" y="588458"/>
                  <a:pt x="918873" y="593788"/>
                  <a:pt x="952500" y="584180"/>
                </a:cubicBezTo>
                <a:cubicBezTo>
                  <a:pt x="960223" y="581973"/>
                  <a:pt x="968176" y="580152"/>
                  <a:pt x="975360" y="576560"/>
                </a:cubicBezTo>
                <a:cubicBezTo>
                  <a:pt x="983551" y="572464"/>
                  <a:pt x="989645" y="564536"/>
                  <a:pt x="998220" y="561320"/>
                </a:cubicBezTo>
                <a:cubicBezTo>
                  <a:pt x="1010347" y="556772"/>
                  <a:pt x="1023825" y="557108"/>
                  <a:pt x="1036320" y="553700"/>
                </a:cubicBezTo>
                <a:cubicBezTo>
                  <a:pt x="1051818" y="549473"/>
                  <a:pt x="1082040" y="538460"/>
                  <a:pt x="1082040" y="538460"/>
                </a:cubicBezTo>
                <a:cubicBezTo>
                  <a:pt x="1131962" y="488538"/>
                  <a:pt x="1075202" y="540479"/>
                  <a:pt x="1135380" y="500360"/>
                </a:cubicBezTo>
                <a:cubicBezTo>
                  <a:pt x="1156514" y="486271"/>
                  <a:pt x="1173622" y="465999"/>
                  <a:pt x="1196340" y="454640"/>
                </a:cubicBezTo>
                <a:cubicBezTo>
                  <a:pt x="1206500" y="449560"/>
                  <a:pt x="1217577" y="446002"/>
                  <a:pt x="1226820" y="439400"/>
                </a:cubicBezTo>
                <a:cubicBezTo>
                  <a:pt x="1276764" y="403725"/>
                  <a:pt x="1223503" y="425266"/>
                  <a:pt x="1272540" y="408920"/>
                </a:cubicBezTo>
                <a:cubicBezTo>
                  <a:pt x="1292860" y="393680"/>
                  <a:pt x="1312366" y="377289"/>
                  <a:pt x="1333500" y="363200"/>
                </a:cubicBezTo>
                <a:cubicBezTo>
                  <a:pt x="1341120" y="358120"/>
                  <a:pt x="1349325" y="353823"/>
                  <a:pt x="1356360" y="347960"/>
                </a:cubicBezTo>
                <a:cubicBezTo>
                  <a:pt x="1364639" y="341061"/>
                  <a:pt x="1371038" y="332113"/>
                  <a:pt x="1379220" y="325100"/>
                </a:cubicBezTo>
                <a:cubicBezTo>
                  <a:pt x="1388863" y="316835"/>
                  <a:pt x="1400720" y="311220"/>
                  <a:pt x="1409700" y="302240"/>
                </a:cubicBezTo>
                <a:cubicBezTo>
                  <a:pt x="1416176" y="295764"/>
                  <a:pt x="1419617" y="286832"/>
                  <a:pt x="1424940" y="279380"/>
                </a:cubicBezTo>
                <a:cubicBezTo>
                  <a:pt x="1432322" y="269046"/>
                  <a:pt x="1438820" y="257880"/>
                  <a:pt x="1447800" y="248900"/>
                </a:cubicBezTo>
                <a:cubicBezTo>
                  <a:pt x="1454276" y="242424"/>
                  <a:pt x="1464184" y="240136"/>
                  <a:pt x="1470660" y="233660"/>
                </a:cubicBezTo>
                <a:cubicBezTo>
                  <a:pt x="1538732" y="165588"/>
                  <a:pt x="1474172" y="221943"/>
                  <a:pt x="1516380" y="172700"/>
                </a:cubicBezTo>
                <a:cubicBezTo>
                  <a:pt x="1525731" y="161791"/>
                  <a:pt x="1537398" y="153033"/>
                  <a:pt x="1546860" y="142220"/>
                </a:cubicBezTo>
                <a:cubicBezTo>
                  <a:pt x="1586557" y="96852"/>
                  <a:pt x="1550974" y="124237"/>
                  <a:pt x="1592580" y="96500"/>
                </a:cubicBezTo>
                <a:cubicBezTo>
                  <a:pt x="1633220" y="35540"/>
                  <a:pt x="1579880" y="109200"/>
                  <a:pt x="1630680" y="58400"/>
                </a:cubicBezTo>
                <a:cubicBezTo>
                  <a:pt x="1637156" y="51924"/>
                  <a:pt x="1637729" y="39636"/>
                  <a:pt x="1645920" y="35540"/>
                </a:cubicBezTo>
                <a:cubicBezTo>
                  <a:pt x="1659739" y="28630"/>
                  <a:pt x="1676400" y="30460"/>
                  <a:pt x="1691640" y="27920"/>
                </a:cubicBezTo>
                <a:cubicBezTo>
                  <a:pt x="1733521" y="0"/>
                  <a:pt x="1705342" y="12680"/>
                  <a:pt x="1783080" y="12680"/>
                </a:cubicBezTo>
              </a:path>
            </a:pathLst>
          </a:custGeom>
          <a:noFill/>
          <a:ln w="28575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 rot="2628319">
            <a:off x="1351115" y="505673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 rot="2628319">
            <a:off x="3122766" y="4264259"/>
            <a:ext cx="73152" cy="73152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1362112" y="4343400"/>
            <a:ext cx="1800188" cy="1371600"/>
            <a:chOff x="1362112" y="4343400"/>
            <a:chExt cx="1800188" cy="1371600"/>
          </a:xfrm>
        </p:grpSpPr>
        <p:cxnSp>
          <p:nvCxnSpPr>
            <p:cNvPr id="42" name="Straight Connector 41"/>
            <p:cNvCxnSpPr/>
            <p:nvPr/>
          </p:nvCxnSpPr>
          <p:spPr bwMode="auto">
            <a:xfrm>
              <a:off x="1381423" y="5119712"/>
              <a:ext cx="0" cy="595288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158490" y="4343400"/>
              <a:ext cx="0" cy="137160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 rot="2700000">
              <a:off x="1956472" y="4694987"/>
              <a:ext cx="0" cy="1188720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 flipH="1">
              <a:off x="1840996" y="4394199"/>
              <a:ext cx="1321304" cy="1317964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 flipH="1">
              <a:off x="2145796" y="4696460"/>
              <a:ext cx="1013964" cy="1015703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 flipH="1">
              <a:off x="2450596" y="5001260"/>
              <a:ext cx="706624" cy="710903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H="1">
              <a:off x="2760475" y="5311140"/>
              <a:ext cx="396745" cy="398483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 flipH="1">
              <a:off x="1381256" y="4922520"/>
              <a:ext cx="635504" cy="63735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 flipH="1">
              <a:off x="1381256" y="4925060"/>
              <a:ext cx="353564" cy="355412"/>
            </a:xfrm>
            <a:prstGeom prst="line">
              <a:avLst/>
            </a:prstGeom>
            <a:noFill/>
            <a:ln w="9525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0" name="Group 69"/>
          <p:cNvGrpSpPr/>
          <p:nvPr/>
        </p:nvGrpSpPr>
        <p:grpSpPr>
          <a:xfrm>
            <a:off x="4114800" y="4267200"/>
            <a:ext cx="1676400" cy="1264097"/>
            <a:chOff x="5638800" y="2870083"/>
            <a:chExt cx="1676400" cy="1264097"/>
          </a:xfrm>
        </p:grpSpPr>
        <p:sp>
          <p:nvSpPr>
            <p:cNvPr id="59" name="TextBox 58"/>
            <p:cNvSpPr txBox="1">
              <a:spLocks noChangeArrowheads="1"/>
            </p:cNvSpPr>
            <p:nvPr/>
          </p:nvSpPr>
          <p:spPr bwMode="auto">
            <a:xfrm>
              <a:off x="5638800" y="3200400"/>
              <a:ext cx="1676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q</a:t>
              </a:r>
              <a:r>
                <a:rPr lang="sr-Latn-RS" sz="2400" baseline="-25000">
                  <a:solidFill>
                    <a:schemeClr val="bg1"/>
                  </a:solidFill>
                </a:rPr>
                <a:t>12 </a:t>
              </a:r>
              <a:r>
                <a:rPr lang="sr-Latn-RS" sz="2400">
                  <a:solidFill>
                    <a:schemeClr val="bg1"/>
                  </a:solidFill>
                </a:rPr>
                <a:t>=   </a:t>
              </a:r>
              <a:r>
                <a:rPr lang="sr-Latn-RS" sz="2400" i="1">
                  <a:solidFill>
                    <a:schemeClr val="bg1"/>
                  </a:solidFill>
                </a:rPr>
                <a:t>Tds</a:t>
              </a: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6286499" y="3020500"/>
              <a:ext cx="533400" cy="978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4800">
                  <a:solidFill>
                    <a:schemeClr val="bg1"/>
                  </a:solidFill>
                  <a:sym typeface="Symbol"/>
                </a:rPr>
                <a:t></a:t>
              </a:r>
              <a:endParaRPr lang="sr-Latn-RS" sz="4800" i="1">
                <a:solidFill>
                  <a:schemeClr val="bg1"/>
                </a:solidFill>
              </a:endParaRPr>
            </a:p>
          </p:txBody>
        </p:sp>
        <p:sp>
          <p:nvSpPr>
            <p:cNvPr id="64" name="TextBox 63"/>
            <p:cNvSpPr txBox="1">
              <a:spLocks noChangeArrowheads="1"/>
            </p:cNvSpPr>
            <p:nvPr/>
          </p:nvSpPr>
          <p:spPr bwMode="auto">
            <a:xfrm>
              <a:off x="6141025" y="3746382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sr-Latn-RS" sz="16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6283034" y="2870083"/>
              <a:ext cx="457200" cy="360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sr-Latn-RS" sz="16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629400" y="4329546"/>
            <a:ext cx="1676400" cy="951951"/>
            <a:chOff x="5580672" y="1676400"/>
            <a:chExt cx="1676400" cy="951951"/>
          </a:xfrm>
        </p:grpSpPr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5580672" y="1930517"/>
              <a:ext cx="16764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ds</a:t>
              </a:r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         </a:t>
              </a:r>
              <a:endParaRPr lang="sr-Latn-RS" sz="2400" i="1">
                <a:solidFill>
                  <a:schemeClr val="bg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 bwMode="auto">
            <a:xfrm>
              <a:off x="6287376" y="2209800"/>
              <a:ext cx="73152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269246" y="16764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dq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6248400" y="2133600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72" name="Straight Arrow Connector 71"/>
          <p:cNvCxnSpPr/>
          <p:nvPr/>
        </p:nvCxnSpPr>
        <p:spPr bwMode="auto">
          <a:xfrm flipH="1">
            <a:off x="5715000" y="4876800"/>
            <a:ext cx="914400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>
            <a:off x="349827" y="1495570"/>
            <a:ext cx="2393373" cy="977468"/>
            <a:chOff x="304800" y="1879483"/>
            <a:chExt cx="2393373" cy="977468"/>
          </a:xfrm>
        </p:grpSpPr>
        <p:sp>
          <p:nvSpPr>
            <p:cNvPr id="2" name="TextBox 1"/>
            <p:cNvSpPr txBox="1">
              <a:spLocks noChangeArrowheads="1"/>
            </p:cNvSpPr>
            <p:nvPr/>
          </p:nvSpPr>
          <p:spPr bwMode="auto">
            <a:xfrm>
              <a:off x="304800" y="2133600"/>
              <a:ext cx="2209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s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</a:rPr>
                <a:t>-s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v</a:t>
              </a:r>
              <a:r>
                <a:rPr lang="sr-Latn-RS" sz="2400" i="1">
                  <a:solidFill>
                    <a:schemeClr val="bg1"/>
                  </a:solidFill>
                </a:rPr>
                <a:t>  ln              </a:t>
              </a:r>
            </a:p>
          </p:txBody>
        </p:sp>
        <p:cxnSp>
          <p:nvCxnSpPr>
            <p:cNvPr id="3" name="Straight Connector 2"/>
            <p:cNvCxnSpPr/>
            <p:nvPr/>
          </p:nvCxnSpPr>
          <p:spPr bwMode="auto">
            <a:xfrm>
              <a:off x="2002104" y="2412883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1925846" y="18794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TextBox 4"/>
            <p:cNvSpPr txBox="1">
              <a:spLocks noChangeArrowheads="1"/>
            </p:cNvSpPr>
            <p:nvPr/>
          </p:nvSpPr>
          <p:spPr bwMode="auto">
            <a:xfrm>
              <a:off x="1936173" y="23622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42901" y="990600"/>
            <a:ext cx="1981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 u="sng">
                <a:solidFill>
                  <a:schemeClr val="bg1"/>
                </a:solidFill>
              </a:rPr>
              <a:t>v</a:t>
            </a:r>
            <a:r>
              <a:rPr lang="sr-Latn-RS" sz="2400" u="sng">
                <a:solidFill>
                  <a:schemeClr val="bg1"/>
                </a:solidFill>
              </a:rPr>
              <a:t>=const.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381000" y="2375332"/>
            <a:ext cx="2209800" cy="977468"/>
            <a:chOff x="381000" y="4470283"/>
            <a:chExt cx="2209800" cy="977468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381000" y="4724400"/>
              <a:ext cx="2209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s-s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v</a:t>
              </a:r>
              <a:r>
                <a:rPr lang="sr-Latn-RS" sz="2400" i="1">
                  <a:solidFill>
                    <a:schemeClr val="bg1"/>
                  </a:solidFill>
                </a:rPr>
                <a:t> ln              </a:t>
              </a: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1880875" y="5003683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1783835" y="44702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1814944" y="49530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846618" y="990600"/>
            <a:ext cx="1981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 u="sng">
                <a:solidFill>
                  <a:schemeClr val="bg1"/>
                </a:solidFill>
              </a:rPr>
              <a:t>p</a:t>
            </a:r>
            <a:r>
              <a:rPr lang="sr-Latn-RS" sz="2400" u="sng">
                <a:solidFill>
                  <a:schemeClr val="bg1"/>
                </a:solidFill>
              </a:rPr>
              <a:t>=const.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5825836" y="1460932"/>
            <a:ext cx="2296327" cy="977468"/>
            <a:chOff x="1828800" y="4851283"/>
            <a:chExt cx="2296327" cy="977468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1828800" y="5105400"/>
              <a:ext cx="2286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s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</a:rPr>
                <a:t>-s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p</a:t>
              </a:r>
              <a:r>
                <a:rPr lang="sr-Latn-RS" sz="2400" i="1">
                  <a:solidFill>
                    <a:schemeClr val="bg1"/>
                  </a:solidFill>
                </a:rPr>
                <a:t> ln              </a:t>
              </a:r>
            </a:p>
          </p:txBody>
        </p:sp>
        <p:cxnSp>
          <p:nvCxnSpPr>
            <p:cNvPr id="39" name="Straight Connector 38"/>
            <p:cNvCxnSpPr/>
            <p:nvPr/>
          </p:nvCxnSpPr>
          <p:spPr bwMode="auto">
            <a:xfrm>
              <a:off x="3429058" y="5384683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3352800" y="4851283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2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3363127" y="53340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846618" y="2343437"/>
            <a:ext cx="2286000" cy="977468"/>
            <a:chOff x="3352800" y="3778105"/>
            <a:chExt cx="2286000" cy="977468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3352800" y="4032222"/>
              <a:ext cx="2286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s-s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sr-Latn-RS" sz="2400" i="1">
                  <a:solidFill>
                    <a:schemeClr val="bg1"/>
                  </a:solidFill>
                </a:rPr>
                <a:t>=</a:t>
              </a:r>
              <a:r>
                <a:rPr lang="en-US" sz="2400" i="1">
                  <a:solidFill>
                    <a:schemeClr val="bg1"/>
                  </a:solidFill>
                </a:rPr>
                <a:t> </a:t>
              </a:r>
              <a:r>
                <a:rPr lang="sr-Latn-RS" sz="2400" i="1">
                  <a:solidFill>
                    <a:schemeClr val="bg1"/>
                  </a:solidFill>
                </a:rPr>
                <a:t>c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p</a:t>
              </a:r>
              <a:r>
                <a:rPr lang="sr-Latn-RS" sz="2400" i="1">
                  <a:solidFill>
                    <a:schemeClr val="bg1"/>
                  </a:solidFill>
                </a:rPr>
                <a:t> ln              </a:t>
              </a:r>
            </a:p>
          </p:txBody>
        </p:sp>
        <p:cxnSp>
          <p:nvCxnSpPr>
            <p:cNvPr id="44" name="Straight Connector 43"/>
            <p:cNvCxnSpPr/>
            <p:nvPr/>
          </p:nvCxnSpPr>
          <p:spPr bwMode="auto">
            <a:xfrm>
              <a:off x="4869930" y="4311505"/>
              <a:ext cx="54864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4752108" y="3778105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>
              <a:spLocks noChangeArrowheads="1"/>
            </p:cNvSpPr>
            <p:nvPr/>
          </p:nvSpPr>
          <p:spPr bwMode="auto">
            <a:xfrm>
              <a:off x="4803999" y="4260822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1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2768600" y="3326411"/>
            <a:ext cx="3385324" cy="2788699"/>
            <a:chOff x="2768600" y="3326411"/>
            <a:chExt cx="3385324" cy="2788699"/>
          </a:xfrm>
        </p:grpSpPr>
        <p:cxnSp>
          <p:nvCxnSpPr>
            <p:cNvPr id="73" name="Straight Arrow Connector 72"/>
            <p:cNvCxnSpPr/>
            <p:nvPr/>
          </p:nvCxnSpPr>
          <p:spPr bwMode="auto">
            <a:xfrm flipV="1">
              <a:off x="3126740" y="3441060"/>
              <a:ext cx="0" cy="228600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4" name="Text Box 15"/>
            <p:cNvSpPr txBox="1">
              <a:spLocks noChangeArrowheads="1"/>
            </p:cNvSpPr>
            <p:nvPr/>
          </p:nvSpPr>
          <p:spPr bwMode="auto">
            <a:xfrm>
              <a:off x="2768600" y="3384149"/>
              <a:ext cx="341760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99"/>
                  </a:solidFill>
                </a:rPr>
                <a:t>T</a:t>
              </a:r>
            </a:p>
          </p:txBody>
        </p:sp>
        <p:sp>
          <p:nvSpPr>
            <p:cNvPr id="75" name="Freeform 74"/>
            <p:cNvSpPr/>
            <p:nvPr/>
          </p:nvSpPr>
          <p:spPr bwMode="auto">
            <a:xfrm rot="18325349">
              <a:off x="3218858" y="4103651"/>
              <a:ext cx="2377440" cy="822960"/>
            </a:xfrm>
            <a:custGeom>
              <a:avLst/>
              <a:gdLst>
                <a:gd name="connsiteX0" fmla="*/ 0 w 1529080"/>
                <a:gd name="connsiteY0" fmla="*/ 0 h 363220"/>
                <a:gd name="connsiteX1" fmla="*/ 736600 w 1529080"/>
                <a:gd name="connsiteY1" fmla="*/ 294640 h 363220"/>
                <a:gd name="connsiteX2" fmla="*/ 1529080 w 1529080"/>
                <a:gd name="connsiteY2" fmla="*/ 363220 h 36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9080" h="363220">
                  <a:moveTo>
                    <a:pt x="0" y="0"/>
                  </a:moveTo>
                  <a:cubicBezTo>
                    <a:pt x="240876" y="117051"/>
                    <a:pt x="481753" y="234103"/>
                    <a:pt x="736600" y="294640"/>
                  </a:cubicBezTo>
                  <a:cubicBezTo>
                    <a:pt x="991447" y="355177"/>
                    <a:pt x="1529080" y="363220"/>
                    <a:pt x="1529080" y="363220"/>
                  </a:cubicBezTo>
                </a:path>
              </a:pathLst>
            </a:custGeom>
            <a:noFill/>
            <a:ln w="19050" cap="flat" cmpd="sng" algn="ctr">
              <a:solidFill>
                <a:srgbClr val="00006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cxnSp>
          <p:nvCxnSpPr>
            <p:cNvPr id="76" name="Straight Arrow Connector 75"/>
            <p:cNvCxnSpPr/>
            <p:nvPr/>
          </p:nvCxnSpPr>
          <p:spPr bwMode="auto">
            <a:xfrm flipV="1">
              <a:off x="3124200" y="5715000"/>
              <a:ext cx="2926080" cy="2540"/>
            </a:xfrm>
            <a:prstGeom prst="straightConnector1">
              <a:avLst/>
            </a:prstGeom>
            <a:noFill/>
            <a:ln w="190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77" name="Text Box 15"/>
            <p:cNvSpPr txBox="1">
              <a:spLocks noChangeArrowheads="1"/>
            </p:cNvSpPr>
            <p:nvPr/>
          </p:nvSpPr>
          <p:spPr bwMode="auto">
            <a:xfrm>
              <a:off x="5694680" y="5715000"/>
              <a:ext cx="312906" cy="40011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i="1">
                  <a:solidFill>
                    <a:srgbClr val="000099"/>
                  </a:solidFill>
                </a:rPr>
                <a:t>s</a:t>
              </a:r>
            </a:p>
          </p:txBody>
        </p:sp>
        <p:sp>
          <p:nvSpPr>
            <p:cNvPr id="78" name="Freeform 77"/>
            <p:cNvSpPr/>
            <p:nvPr/>
          </p:nvSpPr>
          <p:spPr bwMode="auto">
            <a:xfrm rot="17763230">
              <a:off x="3162531" y="4145121"/>
              <a:ext cx="2377440" cy="822960"/>
            </a:xfrm>
            <a:custGeom>
              <a:avLst/>
              <a:gdLst>
                <a:gd name="connsiteX0" fmla="*/ 0 w 1529080"/>
                <a:gd name="connsiteY0" fmla="*/ 0 h 363220"/>
                <a:gd name="connsiteX1" fmla="*/ 736600 w 1529080"/>
                <a:gd name="connsiteY1" fmla="*/ 294640 h 363220"/>
                <a:gd name="connsiteX2" fmla="*/ 1529080 w 1529080"/>
                <a:gd name="connsiteY2" fmla="*/ 363220 h 363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9080" h="363220">
                  <a:moveTo>
                    <a:pt x="0" y="0"/>
                  </a:moveTo>
                  <a:cubicBezTo>
                    <a:pt x="240876" y="117051"/>
                    <a:pt x="481753" y="234103"/>
                    <a:pt x="736600" y="294640"/>
                  </a:cubicBezTo>
                  <a:cubicBezTo>
                    <a:pt x="991447" y="355177"/>
                    <a:pt x="1529080" y="363220"/>
                    <a:pt x="1529080" y="363220"/>
                  </a:cubicBezTo>
                </a:path>
              </a:pathLst>
            </a:custGeom>
            <a:noFill/>
            <a:ln w="19050" cap="flat" cmpd="sng" algn="ctr">
              <a:solidFill>
                <a:srgbClr val="C00000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79" name="Oval 78"/>
            <p:cNvSpPr/>
            <p:nvPr/>
          </p:nvSpPr>
          <p:spPr bwMode="auto">
            <a:xfrm rot="2628319">
              <a:off x="4484244" y="469847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0" name="Text Box 15"/>
            <p:cNvSpPr txBox="1">
              <a:spLocks noChangeArrowheads="1"/>
            </p:cNvSpPr>
            <p:nvPr/>
          </p:nvSpPr>
          <p:spPr bwMode="auto">
            <a:xfrm>
              <a:off x="3992880" y="3765149"/>
              <a:ext cx="1170444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C00000"/>
                  </a:solidFill>
                </a:rPr>
                <a:t>v</a:t>
              </a:r>
              <a:r>
                <a:rPr lang="sr-Latn-RS" sz="1800">
                  <a:solidFill>
                    <a:srgbClr val="C00000"/>
                  </a:solidFill>
                </a:rPr>
                <a:t>=const.</a:t>
              </a:r>
              <a:endParaRPr lang="en-US" sz="1800">
                <a:solidFill>
                  <a:srgbClr val="C00000"/>
                </a:solidFill>
              </a:endParaRPr>
            </a:p>
          </p:txBody>
        </p:sp>
        <p:sp>
          <p:nvSpPr>
            <p:cNvPr id="81" name="Text Box 15"/>
            <p:cNvSpPr txBox="1">
              <a:spLocks noChangeArrowheads="1"/>
            </p:cNvSpPr>
            <p:nvPr/>
          </p:nvSpPr>
          <p:spPr bwMode="auto">
            <a:xfrm>
              <a:off x="4983480" y="4298549"/>
              <a:ext cx="1170444" cy="36933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  <a:tabLst>
                  <a:tab pos="409575" algn="l"/>
                </a:tabLst>
              </a:pPr>
              <a:r>
                <a:rPr lang="en-US" sz="1800" i="1">
                  <a:solidFill>
                    <a:srgbClr val="000099"/>
                  </a:solidFill>
                </a:rPr>
                <a:t>p</a:t>
              </a:r>
              <a:r>
                <a:rPr lang="sr-Latn-RS" sz="1800">
                  <a:solidFill>
                    <a:srgbClr val="000099"/>
                  </a:solidFill>
                </a:rPr>
                <a:t>=const.</a:t>
              </a:r>
              <a:endParaRPr lang="en-US" sz="1800">
                <a:solidFill>
                  <a:srgbClr val="000099"/>
                </a:solidFill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53988" y="1101602"/>
            <a:ext cx="3733714" cy="4985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200" b="1">
                <a:solidFill>
                  <a:schemeClr val="bg1"/>
                </a:solidFill>
              </a:rPr>
              <a:t>Karnoov ciklus </a:t>
            </a:r>
            <a:r>
              <a:rPr lang="en-US" sz="2200">
                <a:solidFill>
                  <a:schemeClr val="bg1"/>
                </a:solidFill>
              </a:rPr>
              <a:t>... </a:t>
            </a:r>
            <a:r>
              <a:rPr lang="sr-Latn-RS" sz="2200">
                <a:solidFill>
                  <a:schemeClr val="bg1"/>
                </a:solidFill>
              </a:rPr>
              <a:t>nastavak</a:t>
            </a:r>
            <a:endParaRPr lang="en-US" sz="2200">
              <a:solidFill>
                <a:schemeClr val="bg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612140" y="1917060"/>
            <a:ext cx="0" cy="22860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254000" y="1860149"/>
            <a:ext cx="32733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p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24"/>
          <p:cNvSpPr/>
          <p:nvPr/>
        </p:nvSpPr>
        <p:spPr bwMode="auto">
          <a:xfrm>
            <a:off x="889000" y="2362200"/>
            <a:ext cx="830157" cy="1212850"/>
          </a:xfrm>
          <a:custGeom>
            <a:avLst/>
            <a:gdLst>
              <a:gd name="connsiteX0" fmla="*/ 0 w 830157"/>
              <a:gd name="connsiteY0" fmla="*/ 0 h 1212850"/>
              <a:gd name="connsiteX1" fmla="*/ 254000 w 830157"/>
              <a:gd name="connsiteY1" fmla="*/ 685800 h 1212850"/>
              <a:gd name="connsiteX2" fmla="*/ 746760 w 830157"/>
              <a:gd name="connsiteY2" fmla="*/ 1137920 h 1212850"/>
              <a:gd name="connsiteX3" fmla="*/ 754380 w 830157"/>
              <a:gd name="connsiteY3" fmla="*/ 1135380 h 121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0157" h="1212850">
                <a:moveTo>
                  <a:pt x="0" y="0"/>
                </a:moveTo>
                <a:cubicBezTo>
                  <a:pt x="64770" y="248073"/>
                  <a:pt x="129540" y="496147"/>
                  <a:pt x="254000" y="685800"/>
                </a:cubicBezTo>
                <a:cubicBezTo>
                  <a:pt x="378460" y="875453"/>
                  <a:pt x="663363" y="1062990"/>
                  <a:pt x="746760" y="1137920"/>
                </a:cubicBezTo>
                <a:cubicBezTo>
                  <a:pt x="830157" y="1212850"/>
                  <a:pt x="736177" y="1119717"/>
                  <a:pt x="754380" y="113538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1638300" y="3497580"/>
            <a:ext cx="1529080" cy="363220"/>
          </a:xfrm>
          <a:custGeom>
            <a:avLst/>
            <a:gdLst>
              <a:gd name="connsiteX0" fmla="*/ 0 w 1529080"/>
              <a:gd name="connsiteY0" fmla="*/ 0 h 363220"/>
              <a:gd name="connsiteX1" fmla="*/ 736600 w 1529080"/>
              <a:gd name="connsiteY1" fmla="*/ 294640 h 363220"/>
              <a:gd name="connsiteX2" fmla="*/ 1529080 w 1529080"/>
              <a:gd name="connsiteY2" fmla="*/ 363220 h 36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080" h="363220">
                <a:moveTo>
                  <a:pt x="0" y="0"/>
                </a:moveTo>
                <a:cubicBezTo>
                  <a:pt x="240876" y="117051"/>
                  <a:pt x="481753" y="234103"/>
                  <a:pt x="736600" y="294640"/>
                </a:cubicBezTo>
                <a:cubicBezTo>
                  <a:pt x="991447" y="355177"/>
                  <a:pt x="1529080" y="363220"/>
                  <a:pt x="1529080" y="36322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894080" y="2362200"/>
            <a:ext cx="1280160" cy="591820"/>
          </a:xfrm>
          <a:custGeom>
            <a:avLst/>
            <a:gdLst>
              <a:gd name="connsiteX0" fmla="*/ 0 w 1280160"/>
              <a:gd name="connsiteY0" fmla="*/ 0 h 591820"/>
              <a:gd name="connsiteX1" fmla="*/ 584200 w 1280160"/>
              <a:gd name="connsiteY1" fmla="*/ 449580 h 591820"/>
              <a:gd name="connsiteX2" fmla="*/ 1280160 w 1280160"/>
              <a:gd name="connsiteY2" fmla="*/ 591820 h 59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0160" h="591820">
                <a:moveTo>
                  <a:pt x="0" y="0"/>
                </a:moveTo>
                <a:cubicBezTo>
                  <a:pt x="185420" y="175471"/>
                  <a:pt x="370840" y="350943"/>
                  <a:pt x="584200" y="449580"/>
                </a:cubicBezTo>
                <a:cubicBezTo>
                  <a:pt x="797560" y="548217"/>
                  <a:pt x="1038860" y="570018"/>
                  <a:pt x="1280160" y="59182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2169160" y="2954020"/>
            <a:ext cx="998220" cy="906780"/>
          </a:xfrm>
          <a:custGeom>
            <a:avLst/>
            <a:gdLst>
              <a:gd name="connsiteX0" fmla="*/ 0 w 998220"/>
              <a:gd name="connsiteY0" fmla="*/ 0 h 906780"/>
              <a:gd name="connsiteX1" fmla="*/ 393700 w 998220"/>
              <a:gd name="connsiteY1" fmla="*/ 538480 h 906780"/>
              <a:gd name="connsiteX2" fmla="*/ 998220 w 998220"/>
              <a:gd name="connsiteY2" fmla="*/ 906780 h 906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8220" h="906780">
                <a:moveTo>
                  <a:pt x="0" y="0"/>
                </a:moveTo>
                <a:cubicBezTo>
                  <a:pt x="113665" y="193675"/>
                  <a:pt x="227330" y="387350"/>
                  <a:pt x="393700" y="538480"/>
                </a:cubicBezTo>
                <a:cubicBezTo>
                  <a:pt x="560070" y="689610"/>
                  <a:pt x="998220" y="906780"/>
                  <a:pt x="998220" y="90678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3" name="Group 28"/>
          <p:cNvGrpSpPr/>
          <p:nvPr/>
        </p:nvGrpSpPr>
        <p:grpSpPr>
          <a:xfrm>
            <a:off x="844464" y="2317624"/>
            <a:ext cx="2362199" cy="1592580"/>
            <a:chOff x="3663864" y="2434464"/>
            <a:chExt cx="2362199" cy="1592580"/>
          </a:xfrm>
        </p:grpSpPr>
        <p:sp>
          <p:nvSpPr>
            <p:cNvPr id="7" name="Oval 6"/>
            <p:cNvSpPr/>
            <p:nvPr/>
          </p:nvSpPr>
          <p:spPr bwMode="auto">
            <a:xfrm rot="2628319">
              <a:off x="3663864" y="243446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4410623" y="356730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4944023" y="301866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5934623" y="393560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609600" y="4191000"/>
            <a:ext cx="2926080" cy="254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3180080" y="4191000"/>
            <a:ext cx="31290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v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741680" y="19812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2052320" y="256794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195320" y="36957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1473200" y="35052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 rot="1384411">
            <a:off x="910222" y="2443580"/>
            <a:ext cx="139446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1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2</a:t>
            </a:r>
            <a:r>
              <a:rPr lang="en-US" sz="1400">
                <a:solidFill>
                  <a:srgbClr val="000099"/>
                </a:solidFill>
              </a:rPr>
              <a:t>=const.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 rot="647450">
            <a:off x="1660614" y="3766142"/>
            <a:ext cx="139446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3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4</a:t>
            </a:r>
            <a:r>
              <a:rPr lang="en-US" sz="1400">
                <a:solidFill>
                  <a:srgbClr val="000099"/>
                </a:solidFill>
              </a:rPr>
              <a:t>=const.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 rot="2934792">
            <a:off x="2269155" y="3119086"/>
            <a:ext cx="658908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dq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0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 rot="2934792">
            <a:off x="744732" y="3014962"/>
            <a:ext cx="658908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dq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0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3" name="Notched Right Arrow 42"/>
          <p:cNvSpPr/>
          <p:nvPr/>
        </p:nvSpPr>
        <p:spPr bwMode="auto">
          <a:xfrm rot="6411719">
            <a:off x="1331535" y="25711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Notched Right Arrow 43"/>
          <p:cNvSpPr/>
          <p:nvPr/>
        </p:nvSpPr>
        <p:spPr bwMode="auto">
          <a:xfrm rot="6411719">
            <a:off x="1636336" y="36379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 rot="745010">
            <a:off x="1538095" y="2119285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dov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 rot="745010">
            <a:off x="1812415" y="3193705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odv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762000" y="5255669"/>
            <a:ext cx="2524989" cy="992731"/>
            <a:chOff x="4191000" y="2341418"/>
            <a:chExt cx="2524989" cy="992731"/>
          </a:xfrm>
        </p:grpSpPr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4191000" y="2590800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4506189" y="2595535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  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50" name="Straight Connector 49"/>
            <p:cNvCxnSpPr/>
            <p:nvPr/>
          </p:nvCxnSpPr>
          <p:spPr bwMode="auto">
            <a:xfrm>
              <a:off x="5365293" y="2874818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963389" y="2341418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5372037" y="2798618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538357" y="5255669"/>
            <a:ext cx="2462643" cy="951951"/>
            <a:chOff x="4256811" y="3555883"/>
            <a:chExt cx="2462643" cy="951951"/>
          </a:xfrm>
        </p:grpSpPr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4256811" y="3805265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4572000" y="3810000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  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5431104" y="4089283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4966854" y="3555883"/>
              <a:ext cx="17526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T</a:t>
              </a:r>
              <a:r>
                <a:rPr lang="sr-Latn-R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3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5437848" y="4013083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en-US" sz="2400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59" name="Straight Arrow Connector 58"/>
          <p:cNvCxnSpPr/>
          <p:nvPr/>
        </p:nvCxnSpPr>
        <p:spPr bwMode="auto">
          <a:xfrm flipV="1">
            <a:off x="4925060" y="1920810"/>
            <a:ext cx="0" cy="22860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0" name="Text Box 15"/>
          <p:cNvSpPr txBox="1">
            <a:spLocks noChangeArrowheads="1"/>
          </p:cNvSpPr>
          <p:nvPr/>
        </p:nvSpPr>
        <p:spPr bwMode="auto">
          <a:xfrm>
            <a:off x="4566920" y="1863899"/>
            <a:ext cx="341760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T</a:t>
            </a:r>
            <a:endParaRPr lang="en-US" i="1">
              <a:solidFill>
                <a:srgbClr val="000099"/>
              </a:solidFill>
            </a:endParaRPr>
          </a:p>
        </p:txBody>
      </p:sp>
      <p:cxnSp>
        <p:nvCxnSpPr>
          <p:cNvPr id="61" name="Straight Arrow Connector 60"/>
          <p:cNvCxnSpPr/>
          <p:nvPr/>
        </p:nvCxnSpPr>
        <p:spPr bwMode="auto">
          <a:xfrm flipV="1">
            <a:off x="4922520" y="4194750"/>
            <a:ext cx="2926080" cy="254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2" name="Text Box 15"/>
          <p:cNvSpPr txBox="1">
            <a:spLocks noChangeArrowheads="1"/>
          </p:cNvSpPr>
          <p:nvPr/>
        </p:nvSpPr>
        <p:spPr bwMode="auto">
          <a:xfrm>
            <a:off x="7493000" y="4194750"/>
            <a:ext cx="31290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s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410200" y="2743200"/>
            <a:ext cx="1828800" cy="762000"/>
          </a:xfrm>
          <a:prstGeom prst="rect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4" name="Oval 63"/>
          <p:cNvSpPr/>
          <p:nvPr/>
        </p:nvSpPr>
        <p:spPr bwMode="auto">
          <a:xfrm rot="2628319">
            <a:off x="5360544" y="2693544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5" name="Oval 64"/>
          <p:cNvSpPr/>
          <p:nvPr/>
        </p:nvSpPr>
        <p:spPr bwMode="auto">
          <a:xfrm rot="2628319">
            <a:off x="5368164" y="3461259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6" name="Oval 65"/>
          <p:cNvSpPr/>
          <p:nvPr/>
        </p:nvSpPr>
        <p:spPr bwMode="auto">
          <a:xfrm rot="2628319">
            <a:off x="7198869" y="3459354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7" name="Oval 66"/>
          <p:cNvSpPr/>
          <p:nvPr/>
        </p:nvSpPr>
        <p:spPr bwMode="auto">
          <a:xfrm rot="2628319">
            <a:off x="7191249" y="2701163"/>
            <a:ext cx="91440" cy="91440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ln w="158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68" name="Text Box 15"/>
          <p:cNvSpPr txBox="1">
            <a:spLocks noChangeArrowheads="1"/>
          </p:cNvSpPr>
          <p:nvPr/>
        </p:nvSpPr>
        <p:spPr bwMode="auto">
          <a:xfrm>
            <a:off x="5105400" y="2395728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69" name="Text Box 15"/>
          <p:cNvSpPr txBox="1">
            <a:spLocks noChangeArrowheads="1"/>
          </p:cNvSpPr>
          <p:nvPr/>
        </p:nvSpPr>
        <p:spPr bwMode="auto">
          <a:xfrm>
            <a:off x="7245321" y="239855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2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70" name="Text Box 15"/>
          <p:cNvSpPr txBox="1">
            <a:spLocks noChangeArrowheads="1"/>
          </p:cNvSpPr>
          <p:nvPr/>
        </p:nvSpPr>
        <p:spPr bwMode="auto">
          <a:xfrm>
            <a:off x="5105400" y="3496056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4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71" name="Text Box 15"/>
          <p:cNvSpPr txBox="1">
            <a:spLocks noChangeArrowheads="1"/>
          </p:cNvSpPr>
          <p:nvPr/>
        </p:nvSpPr>
        <p:spPr bwMode="auto">
          <a:xfrm>
            <a:off x="7245321" y="3498878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600">
                <a:solidFill>
                  <a:srgbClr val="000099"/>
                </a:solidFill>
              </a:rPr>
              <a:t>3</a:t>
            </a:r>
            <a:endParaRPr lang="en-US" sz="1600">
              <a:solidFill>
                <a:srgbClr val="000099"/>
              </a:solidFill>
            </a:endParaRPr>
          </a:p>
        </p:txBody>
      </p:sp>
      <p:sp>
        <p:nvSpPr>
          <p:cNvPr id="72" name="Notched Right Arrow 71"/>
          <p:cNvSpPr/>
          <p:nvPr/>
        </p:nvSpPr>
        <p:spPr bwMode="auto">
          <a:xfrm rot="6411719">
            <a:off x="5923856" y="25711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3" name="Text Box 15"/>
          <p:cNvSpPr txBox="1">
            <a:spLocks noChangeArrowheads="1"/>
          </p:cNvSpPr>
          <p:nvPr/>
        </p:nvSpPr>
        <p:spPr bwMode="auto">
          <a:xfrm rot="745010">
            <a:off x="6130416" y="2119285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dov</a:t>
            </a:r>
          </a:p>
        </p:txBody>
      </p:sp>
      <p:sp>
        <p:nvSpPr>
          <p:cNvPr id="74" name="Notched Right Arrow 73"/>
          <p:cNvSpPr/>
          <p:nvPr/>
        </p:nvSpPr>
        <p:spPr bwMode="auto">
          <a:xfrm rot="6411719">
            <a:off x="6228656" y="34855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75" name="Text Box 15"/>
          <p:cNvSpPr txBox="1">
            <a:spLocks noChangeArrowheads="1"/>
          </p:cNvSpPr>
          <p:nvPr/>
        </p:nvSpPr>
        <p:spPr bwMode="auto">
          <a:xfrm rot="745010">
            <a:off x="6032740" y="3756891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odv</a:t>
            </a: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3429000" y="4343400"/>
            <a:ext cx="2209800" cy="108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-s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dov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=T</a:t>
            </a:r>
            <a:r>
              <a:rPr lang="en-U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-s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cxnSp>
        <p:nvCxnSpPr>
          <p:cNvPr id="77" name="Straight Arrow Connector 76"/>
          <p:cNvCxnSpPr/>
          <p:nvPr/>
        </p:nvCxnSpPr>
        <p:spPr bwMode="auto">
          <a:xfrm flipH="1">
            <a:off x="3810000" y="5791200"/>
            <a:ext cx="914400" cy="3464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78" name="Straight Arrow Connector 77"/>
          <p:cNvCxnSpPr>
            <a:endCxn id="76" idx="2"/>
          </p:cNvCxnSpPr>
          <p:nvPr/>
        </p:nvCxnSpPr>
        <p:spPr bwMode="auto">
          <a:xfrm flipH="1" flipV="1">
            <a:off x="4533900" y="5432929"/>
            <a:ext cx="495300" cy="205871"/>
          </a:xfrm>
          <a:prstGeom prst="straightConnector1">
            <a:avLst/>
          </a:prstGeom>
          <a:noFill/>
          <a:ln w="19050" cap="flat" cmpd="sng" algn="ctr">
            <a:solidFill>
              <a:srgbClr val="000066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928561" y="3010912"/>
            <a:ext cx="1645920" cy="731520"/>
            <a:chOff x="928561" y="3010912"/>
            <a:chExt cx="1645920" cy="731520"/>
          </a:xfrm>
        </p:grpSpPr>
        <p:sp>
          <p:nvSpPr>
            <p:cNvPr id="7" name="Oval 6"/>
            <p:cNvSpPr/>
            <p:nvPr/>
          </p:nvSpPr>
          <p:spPr bwMode="auto">
            <a:xfrm>
              <a:off x="928561" y="3010912"/>
              <a:ext cx="1645920" cy="73152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10833" y="3163312"/>
              <a:ext cx="15103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b="1">
                  <a:solidFill>
                    <a:schemeClr val="bg1"/>
                  </a:solidFill>
                </a:rPr>
                <a:t>Radno telo</a:t>
              </a:r>
              <a:endParaRPr lang="en-US" b="1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990600" y="1371600"/>
            <a:ext cx="2127815" cy="1639312"/>
            <a:chOff x="990600" y="1371600"/>
            <a:chExt cx="2127815" cy="1639312"/>
          </a:xfrm>
        </p:grpSpPr>
        <p:sp>
          <p:nvSpPr>
            <p:cNvPr id="3" name="Rectangle 2"/>
            <p:cNvSpPr/>
            <p:nvPr/>
          </p:nvSpPr>
          <p:spPr bwMode="auto">
            <a:xfrm>
              <a:off x="990600" y="1371600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94924" y="1407340"/>
              <a:ext cx="11544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zagrejač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>
              <a:off x="1767705" y="19050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2200360"/>
              <a:ext cx="5761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42248" y="141206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90600" y="3733800"/>
            <a:ext cx="2125792" cy="1637288"/>
            <a:chOff x="990600" y="3733800"/>
            <a:chExt cx="2125792" cy="1637288"/>
          </a:xfrm>
        </p:grpSpPr>
        <p:sp>
          <p:nvSpPr>
            <p:cNvPr id="5" name="Rectangle 4"/>
            <p:cNvSpPr/>
            <p:nvPr/>
          </p:nvSpPr>
          <p:spPr bwMode="auto">
            <a:xfrm>
              <a:off x="990600" y="4837688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01336" y="4873428"/>
              <a:ext cx="1141659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hladnjak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flipH="1">
              <a:off x="1760692" y="37338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1676400" y="403860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40225" y="489231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514600" y="2895600"/>
            <a:ext cx="1207008" cy="481584"/>
            <a:chOff x="2514600" y="2895600"/>
            <a:chExt cx="1207008" cy="481584"/>
          </a:xfrm>
        </p:grpSpPr>
        <p:cxnSp>
          <p:nvCxnSpPr>
            <p:cNvPr id="16" name="Straight Arrow Connector 15"/>
            <p:cNvCxnSpPr/>
            <p:nvPr/>
          </p:nvCxnSpPr>
          <p:spPr bwMode="auto">
            <a:xfrm>
              <a:off x="2578608" y="3377184"/>
              <a:ext cx="1143000" cy="0"/>
            </a:xfrm>
            <a:prstGeom prst="straightConnector1">
              <a:avLst/>
            </a:prstGeom>
            <a:noFill/>
            <a:ln w="63500" cap="flat" cmpd="dbl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2514600" y="2895600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L</a:t>
              </a:r>
              <a:r>
                <a:rPr lang="en-GB">
                  <a:solidFill>
                    <a:schemeClr val="bg1"/>
                  </a:solidFill>
                </a:rPr>
                <a:t>&gt;0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962400" y="1276290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i="1">
                <a:solidFill>
                  <a:schemeClr val="bg1"/>
                </a:solidFill>
              </a:rPr>
              <a:t>Toplotni motor</a:t>
            </a:r>
            <a:r>
              <a:rPr lang="sr-Latn-RS">
                <a:solidFill>
                  <a:schemeClr val="bg1"/>
                </a:solidFill>
              </a:rPr>
              <a:t>: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962400" y="2035314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k</a:t>
            </a:r>
            <a:r>
              <a:rPr lang="en-GB">
                <a:solidFill>
                  <a:schemeClr val="bg1"/>
                </a:solidFill>
              </a:rPr>
              <a:t>oli</a:t>
            </a:r>
            <a:r>
              <a:rPr lang="sr-Latn-RS">
                <a:solidFill>
                  <a:schemeClr val="bg1"/>
                </a:solidFill>
              </a:rPr>
              <a:t>čina toplote </a:t>
            </a:r>
            <a:r>
              <a:rPr lang="sr-Latn-RS" i="1">
                <a:solidFill>
                  <a:schemeClr val="bg1"/>
                </a:solidFill>
              </a:rPr>
              <a:t>Q</a:t>
            </a:r>
            <a:r>
              <a:rPr lang="sr-Latn-RS" baseline="-25000">
                <a:solidFill>
                  <a:schemeClr val="bg1"/>
                </a:solidFill>
              </a:rPr>
              <a:t>1</a:t>
            </a:r>
            <a:r>
              <a:rPr lang="sr-Latn-RS">
                <a:solidFill>
                  <a:schemeClr val="bg1"/>
                </a:solidFill>
              </a:rPr>
              <a:t> se od zagrejača predaje radnom telu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962400" y="3146654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radno telo vrši rad nad okolinom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962400" y="39624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neiskorišćena toplota </a:t>
            </a:r>
            <a:r>
              <a:rPr lang="sr-Latn-RS" i="1">
                <a:solidFill>
                  <a:schemeClr val="bg1"/>
                </a:solidFill>
              </a:rPr>
              <a:t>Q</a:t>
            </a:r>
            <a:r>
              <a:rPr lang="sr-Latn-RS" baseline="-25000">
                <a:solidFill>
                  <a:schemeClr val="bg1"/>
                </a:solidFill>
              </a:rPr>
              <a:t>2</a:t>
            </a:r>
            <a:r>
              <a:rPr lang="sr-Latn-RS">
                <a:solidFill>
                  <a:schemeClr val="bg1"/>
                </a:solidFill>
              </a:rPr>
              <a:t> se predaje hladnjaku</a:t>
            </a:r>
            <a:endParaRPr lang="en-GB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3"/>
          <p:cNvGrpSpPr/>
          <p:nvPr/>
        </p:nvGrpSpPr>
        <p:grpSpPr>
          <a:xfrm>
            <a:off x="928561" y="3010912"/>
            <a:ext cx="1645920" cy="731520"/>
            <a:chOff x="928561" y="3010912"/>
            <a:chExt cx="1645920" cy="731520"/>
          </a:xfrm>
        </p:grpSpPr>
        <p:sp>
          <p:nvSpPr>
            <p:cNvPr id="7" name="Oval 6"/>
            <p:cNvSpPr/>
            <p:nvPr/>
          </p:nvSpPr>
          <p:spPr bwMode="auto">
            <a:xfrm>
              <a:off x="928561" y="3010912"/>
              <a:ext cx="1645920" cy="73152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10833" y="3163312"/>
              <a:ext cx="15103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b="1">
                  <a:solidFill>
                    <a:schemeClr val="bg1"/>
                  </a:solidFill>
                </a:rPr>
                <a:t>Radno telo</a:t>
              </a:r>
              <a:endParaRPr lang="en-US" b="1"/>
            </a:p>
          </p:txBody>
        </p:sp>
      </p:grpSp>
      <p:grpSp>
        <p:nvGrpSpPr>
          <p:cNvPr id="9" name="Group 22"/>
          <p:cNvGrpSpPr/>
          <p:nvPr/>
        </p:nvGrpSpPr>
        <p:grpSpPr>
          <a:xfrm>
            <a:off x="990600" y="1371600"/>
            <a:ext cx="2127815" cy="1639312"/>
            <a:chOff x="990600" y="1371600"/>
            <a:chExt cx="2127815" cy="1639312"/>
          </a:xfrm>
        </p:grpSpPr>
        <p:sp>
          <p:nvSpPr>
            <p:cNvPr id="3" name="Rectangle 2"/>
            <p:cNvSpPr/>
            <p:nvPr/>
          </p:nvSpPr>
          <p:spPr bwMode="auto">
            <a:xfrm>
              <a:off x="990600" y="1371600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94924" y="1407340"/>
              <a:ext cx="11544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zagrejač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>
              <a:off x="1767705" y="19050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2" name="TextBox 11"/>
            <p:cNvSpPr txBox="1"/>
            <p:nvPr/>
          </p:nvSpPr>
          <p:spPr>
            <a:xfrm>
              <a:off x="1676400" y="2200360"/>
              <a:ext cx="5761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542248" y="141206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17" name="Group 25"/>
          <p:cNvGrpSpPr/>
          <p:nvPr/>
        </p:nvGrpSpPr>
        <p:grpSpPr>
          <a:xfrm>
            <a:off x="990600" y="3733800"/>
            <a:ext cx="2125792" cy="1637288"/>
            <a:chOff x="990600" y="3733800"/>
            <a:chExt cx="2125792" cy="1637288"/>
          </a:xfrm>
        </p:grpSpPr>
        <p:sp>
          <p:nvSpPr>
            <p:cNvPr id="5" name="Rectangle 4"/>
            <p:cNvSpPr/>
            <p:nvPr/>
          </p:nvSpPr>
          <p:spPr bwMode="auto">
            <a:xfrm>
              <a:off x="990600" y="4837688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01336" y="4873428"/>
              <a:ext cx="1141659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hladnjak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flipH="1">
              <a:off x="1760692" y="37338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1676400" y="403860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40225" y="489231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Group 24"/>
          <p:cNvGrpSpPr/>
          <p:nvPr/>
        </p:nvGrpSpPr>
        <p:grpSpPr>
          <a:xfrm>
            <a:off x="2578608" y="2895600"/>
            <a:ext cx="1143000" cy="481584"/>
            <a:chOff x="2578608" y="2895600"/>
            <a:chExt cx="1143000" cy="481584"/>
          </a:xfrm>
        </p:grpSpPr>
        <p:cxnSp>
          <p:nvCxnSpPr>
            <p:cNvPr id="16" name="Straight Arrow Connector 15"/>
            <p:cNvCxnSpPr/>
            <p:nvPr/>
          </p:nvCxnSpPr>
          <p:spPr bwMode="auto">
            <a:xfrm>
              <a:off x="2578608" y="3377184"/>
              <a:ext cx="1143000" cy="0"/>
            </a:xfrm>
            <a:prstGeom prst="straightConnector1">
              <a:avLst/>
            </a:prstGeom>
            <a:noFill/>
            <a:ln w="63500" cap="flat" cmpd="dbl" algn="ctr">
              <a:solidFill>
                <a:srgbClr val="000099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2724992" y="2895600"/>
              <a:ext cx="990600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L</a:t>
              </a:r>
              <a:r>
                <a:rPr lang="en-GB">
                  <a:solidFill>
                    <a:schemeClr val="bg1"/>
                  </a:solidFill>
                </a:rPr>
                <a:t>&lt;0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962400" y="1276290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r-Latn-RS" i="1">
                <a:solidFill>
                  <a:schemeClr val="bg1"/>
                </a:solidFill>
              </a:rPr>
              <a:t>Mašina za hlađenje</a:t>
            </a:r>
            <a:r>
              <a:rPr lang="sr-Latn-RS">
                <a:solidFill>
                  <a:schemeClr val="bg1"/>
                </a:solidFill>
              </a:rPr>
              <a:t>: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962400" y="2035314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k</a:t>
            </a:r>
            <a:r>
              <a:rPr lang="en-GB">
                <a:solidFill>
                  <a:schemeClr val="bg1"/>
                </a:solidFill>
              </a:rPr>
              <a:t>oli</a:t>
            </a:r>
            <a:r>
              <a:rPr lang="sr-Latn-RS">
                <a:solidFill>
                  <a:schemeClr val="bg1"/>
                </a:solidFill>
              </a:rPr>
              <a:t>čina toplote </a:t>
            </a:r>
            <a:r>
              <a:rPr lang="sr-Latn-RS" i="1">
                <a:solidFill>
                  <a:schemeClr val="bg1"/>
                </a:solidFill>
              </a:rPr>
              <a:t>Q</a:t>
            </a:r>
            <a:r>
              <a:rPr lang="sr-Latn-RS" baseline="-25000">
                <a:solidFill>
                  <a:schemeClr val="bg1"/>
                </a:solidFill>
              </a:rPr>
              <a:t>1</a:t>
            </a:r>
            <a:r>
              <a:rPr lang="sr-Latn-RS">
                <a:solidFill>
                  <a:schemeClr val="bg1"/>
                </a:solidFill>
              </a:rPr>
              <a:t> se predaje zagrejaču</a:t>
            </a:r>
            <a:endParaRPr lang="en-GB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962400" y="3146654"/>
            <a:ext cx="4648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</a:t>
            </a:r>
            <a:r>
              <a:rPr lang="en-GB">
                <a:solidFill>
                  <a:schemeClr val="bg1"/>
                </a:solidFill>
              </a:rPr>
              <a:t>okolina vr</a:t>
            </a:r>
            <a:r>
              <a:rPr lang="sr-Latn-RS">
                <a:solidFill>
                  <a:schemeClr val="bg1"/>
                </a:solidFill>
              </a:rPr>
              <a:t>š</a:t>
            </a:r>
            <a:r>
              <a:rPr lang="en-GB">
                <a:solidFill>
                  <a:schemeClr val="bg1"/>
                </a:solidFill>
              </a:rPr>
              <a:t>i rad nad radnim telom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3962400" y="3962400"/>
            <a:ext cx="4648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k</a:t>
            </a:r>
            <a:r>
              <a:rPr lang="en-GB">
                <a:solidFill>
                  <a:schemeClr val="bg1"/>
                </a:solidFill>
              </a:rPr>
              <a:t>oli</a:t>
            </a:r>
            <a:r>
              <a:rPr lang="sr-Latn-RS">
                <a:solidFill>
                  <a:schemeClr val="bg1"/>
                </a:solidFill>
              </a:rPr>
              <a:t>čina toplote </a:t>
            </a:r>
            <a:r>
              <a:rPr lang="sr-Latn-RS" i="1">
                <a:solidFill>
                  <a:schemeClr val="bg1"/>
                </a:solidFill>
              </a:rPr>
              <a:t>Q</a:t>
            </a:r>
            <a:r>
              <a:rPr lang="en-GB" baseline="-25000">
                <a:solidFill>
                  <a:schemeClr val="bg1"/>
                </a:solidFill>
              </a:rPr>
              <a:t>2</a:t>
            </a:r>
            <a:r>
              <a:rPr lang="sr-Latn-RS">
                <a:solidFill>
                  <a:schemeClr val="bg1"/>
                </a:solidFill>
              </a:rPr>
              <a:t> se od</a:t>
            </a:r>
            <a:r>
              <a:rPr lang="en-GB">
                <a:solidFill>
                  <a:schemeClr val="bg1"/>
                </a:solidFill>
              </a:rPr>
              <a:t>vodi od hladnjaka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038600" y="1371600"/>
            <a:ext cx="46482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r-Latn-RS">
                <a:solidFill>
                  <a:schemeClr val="bg1"/>
                </a:solidFill>
              </a:rPr>
              <a:t>Zaključci: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neophodan uslov za rad toplotne mašine je postojanje najmanje dva rezervoara toplote, i to jednog toplijeg (zagrejača) i jednog hladnijeg (hladnjaka);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Tx/>
              <a:buFont typeface="Times New Roman" pitchFamily="18" charset="0"/>
              <a:buChar char="‒"/>
            </a:pPr>
            <a:r>
              <a:rPr lang="sr-Latn-RS">
                <a:solidFill>
                  <a:schemeClr val="bg1"/>
                </a:solidFill>
              </a:rPr>
              <a:t> toplota koja se radnom telu dovodi od zagrejača ne može u potpunosti da se pretvori u mehanički rad; neiskorišćen deo odlazi u hladnjak.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928561" y="3010912"/>
            <a:ext cx="1645920" cy="731520"/>
            <a:chOff x="928561" y="3010912"/>
            <a:chExt cx="1645920" cy="731520"/>
          </a:xfrm>
        </p:grpSpPr>
        <p:sp>
          <p:nvSpPr>
            <p:cNvPr id="4" name="Oval 3"/>
            <p:cNvSpPr/>
            <p:nvPr/>
          </p:nvSpPr>
          <p:spPr bwMode="auto">
            <a:xfrm>
              <a:off x="928561" y="3010912"/>
              <a:ext cx="1645920" cy="73152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010833" y="3163312"/>
              <a:ext cx="15103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en-US" b="1">
                  <a:solidFill>
                    <a:schemeClr val="bg1"/>
                  </a:solidFill>
                </a:rPr>
                <a:t>Radno telo</a:t>
              </a:r>
              <a:endParaRPr lang="en-US" b="1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90600" y="1371600"/>
            <a:ext cx="2127815" cy="1639312"/>
            <a:chOff x="990600" y="1371600"/>
            <a:chExt cx="2127815" cy="1639312"/>
          </a:xfrm>
        </p:grpSpPr>
        <p:sp>
          <p:nvSpPr>
            <p:cNvPr id="7" name="Rectangle 6"/>
            <p:cNvSpPr/>
            <p:nvPr/>
          </p:nvSpPr>
          <p:spPr bwMode="auto">
            <a:xfrm>
              <a:off x="990600" y="1371600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94924" y="1407340"/>
              <a:ext cx="115448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zagrejač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 flipH="1">
              <a:off x="1767705" y="19050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1676400" y="2200360"/>
              <a:ext cx="5761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542248" y="141206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1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90600" y="3733800"/>
            <a:ext cx="2125792" cy="1637288"/>
            <a:chOff x="990600" y="3733800"/>
            <a:chExt cx="2125792" cy="1637288"/>
          </a:xfrm>
        </p:grpSpPr>
        <p:sp>
          <p:nvSpPr>
            <p:cNvPr id="13" name="Rectangle 12"/>
            <p:cNvSpPr/>
            <p:nvPr/>
          </p:nvSpPr>
          <p:spPr bwMode="auto">
            <a:xfrm>
              <a:off x="990600" y="4837688"/>
              <a:ext cx="1554480" cy="533400"/>
            </a:xfrm>
            <a:prstGeom prst="rect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01336" y="4873428"/>
              <a:ext cx="1141659" cy="42774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sr-Latn-RS">
                  <a:solidFill>
                    <a:schemeClr val="bg1"/>
                  </a:solidFill>
                </a:rPr>
                <a:t>hladnjak</a:t>
              </a:r>
              <a:endParaRPr lang="en-US">
                <a:solidFill>
                  <a:schemeClr val="bg1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H="1">
              <a:off x="1760692" y="3733800"/>
              <a:ext cx="0" cy="1105912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1676400" y="403860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Q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40225" y="4892310"/>
              <a:ext cx="576167" cy="4277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T</a:t>
              </a:r>
              <a:r>
                <a:rPr lang="sr-Latn-RS" baseline="-25000">
                  <a:solidFill>
                    <a:schemeClr val="bg1"/>
                  </a:solidFill>
                </a:rPr>
                <a:t>2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14600" y="2895600"/>
            <a:ext cx="1207008" cy="481584"/>
            <a:chOff x="2514600" y="2895600"/>
            <a:chExt cx="1207008" cy="481584"/>
          </a:xfrm>
        </p:grpSpPr>
        <p:cxnSp>
          <p:nvCxnSpPr>
            <p:cNvPr id="19" name="Straight Arrow Connector 18"/>
            <p:cNvCxnSpPr/>
            <p:nvPr/>
          </p:nvCxnSpPr>
          <p:spPr bwMode="auto">
            <a:xfrm>
              <a:off x="2578608" y="3377184"/>
              <a:ext cx="1143000" cy="0"/>
            </a:xfrm>
            <a:prstGeom prst="straightConnector1">
              <a:avLst/>
            </a:prstGeom>
            <a:noFill/>
            <a:ln w="63500" cap="flat" cmpd="dbl" algn="ctr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0" name="TextBox 19"/>
            <p:cNvSpPr txBox="1"/>
            <p:nvPr/>
          </p:nvSpPr>
          <p:spPr>
            <a:xfrm>
              <a:off x="2514600" y="2895600"/>
              <a:ext cx="990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r-Latn-RS" i="1">
                  <a:solidFill>
                    <a:schemeClr val="bg1"/>
                  </a:solidFill>
                </a:rPr>
                <a:t>L</a:t>
              </a:r>
              <a:r>
                <a:rPr lang="en-GB">
                  <a:solidFill>
                    <a:schemeClr val="bg1"/>
                  </a:solidFill>
                </a:rPr>
                <a:t>&gt;0</a:t>
              </a:r>
              <a:endParaRPr lang="en-US" baseline="-2500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035546"/>
            <a:ext cx="8534400" cy="797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Drugi zakon termodinamike (naredne formulacije su suštinski ekvivalentne):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2057400"/>
            <a:ext cx="8534400" cy="11664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 typeface="Times New Roman" pitchFamily="18" charset="0"/>
              <a:buChar char="‒"/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en-US" i="1">
                <a:solidFill>
                  <a:schemeClr val="bg1"/>
                </a:solidFill>
              </a:rPr>
              <a:t>Princip Klauzijusa</a:t>
            </a:r>
            <a:r>
              <a:rPr lang="sr-Latn-RS" i="1">
                <a:solidFill>
                  <a:schemeClr val="bg1"/>
                </a:solidFill>
              </a:rPr>
              <a:t> – </a:t>
            </a:r>
            <a:r>
              <a:rPr lang="en-US" i="1">
                <a:solidFill>
                  <a:schemeClr val="bg1"/>
                </a:solidFill>
              </a:rPr>
              <a:t>Toplota ne može spontano, sama po sebi, da prelazi sa hladnijeg na topliji izvor toplote, bez drugih izmena (kompenzacija) u sistemu</a:t>
            </a:r>
            <a:endParaRPr lang="sr-Latn-RS" sz="2400" b="1" i="1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800" y="3352800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 typeface="Times New Roman" pitchFamily="18" charset="0"/>
              <a:buChar char="‒"/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en-US" i="1">
                <a:solidFill>
                  <a:schemeClr val="bg1"/>
                </a:solidFill>
              </a:rPr>
              <a:t>Princip Tomsona (Kelvina)</a:t>
            </a:r>
            <a:r>
              <a:rPr lang="sr-Latn-RS" i="1">
                <a:solidFill>
                  <a:schemeClr val="bg1"/>
                </a:solidFill>
              </a:rPr>
              <a:t> – </a:t>
            </a:r>
            <a:r>
              <a:rPr lang="en-US" i="1">
                <a:solidFill>
                  <a:schemeClr val="bg1"/>
                </a:solidFill>
              </a:rPr>
              <a:t>Sva toplota izvora toplote ne može da se pretvori u mehanički rad</a:t>
            </a:r>
            <a:endParaRPr lang="sr-Latn-RS" sz="2400" b="1" i="1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4343400"/>
            <a:ext cx="853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 typeface="Times New Roman" pitchFamily="18" charset="0"/>
              <a:buChar char="‒"/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en-US" i="1">
                <a:solidFill>
                  <a:schemeClr val="bg1"/>
                </a:solidFill>
              </a:rPr>
              <a:t>Princip Maks Planka</a:t>
            </a:r>
            <a:r>
              <a:rPr lang="sr-Latn-RS" i="1">
                <a:solidFill>
                  <a:schemeClr val="bg1"/>
                </a:solidFill>
              </a:rPr>
              <a:t> –</a:t>
            </a:r>
            <a:r>
              <a:rPr lang="en-US" i="1">
                <a:solidFill>
                  <a:schemeClr val="bg1"/>
                </a:solidFill>
              </a:rPr>
              <a:t> Nije moguće sagraditi mašinu sa periodičnim dejstvom, koja bi istovremeno podizala teret i hladila izvor toplote.</a:t>
            </a:r>
            <a:endParaRPr lang="sr-Latn-RS" sz="2400" b="1" i="1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5341203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1828800"/>
            <a:ext cx="853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 typeface="Times New Roman" pitchFamily="18" charset="0"/>
              <a:buChar char="‒"/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en-US" i="1">
                <a:solidFill>
                  <a:schemeClr val="bg1"/>
                </a:solidFill>
              </a:rPr>
              <a:t>Princip nemogućnosti perpetuum mobila druge vrste</a:t>
            </a:r>
            <a:r>
              <a:rPr lang="sr-Latn-RS" i="1">
                <a:solidFill>
                  <a:schemeClr val="bg1"/>
                </a:solidFill>
              </a:rPr>
              <a:t> – </a:t>
            </a:r>
            <a:r>
              <a:rPr lang="en-US" i="1">
                <a:solidFill>
                  <a:schemeClr val="bg1"/>
                </a:solidFill>
              </a:rPr>
              <a:t>nemoguće je izgraditi takav toplotni motor koji bi koristio samo jedan toplotni rezervoar i koji bi čitavu količinu toplote pretovrio u mehaniči rad</a:t>
            </a:r>
            <a:endParaRPr lang="sr-Latn-RS" sz="2400" b="1" i="1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685800"/>
            <a:ext cx="8534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ClrTx/>
            </a:pPr>
            <a:r>
              <a:rPr lang="sr-Latn-RS" sz="1800" b="1" i="1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04800" y="3219271"/>
            <a:ext cx="853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Tx/>
              <a:buFont typeface="Times New Roman" pitchFamily="18" charset="0"/>
              <a:buChar char="‒"/>
            </a:pPr>
            <a:r>
              <a:rPr lang="sr-Latn-RS" i="1">
                <a:solidFill>
                  <a:schemeClr val="bg1"/>
                </a:solidFill>
              </a:rPr>
              <a:t> </a:t>
            </a:r>
            <a:r>
              <a:rPr lang="it-IT" i="1">
                <a:solidFill>
                  <a:schemeClr val="bg1"/>
                </a:solidFill>
              </a:rPr>
              <a:t>Svi prirodni procesi su nepovratni</a:t>
            </a:r>
            <a:r>
              <a:rPr lang="sr-Latn-RS" i="1">
                <a:solidFill>
                  <a:schemeClr val="bg1"/>
                </a:solidFill>
              </a:rPr>
              <a:t>.</a:t>
            </a:r>
            <a:endParaRPr lang="sr-Latn-RS" sz="2400" b="1" i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53988" y="1101602"/>
            <a:ext cx="6926640" cy="4985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200" b="1">
                <a:solidFill>
                  <a:srgbClr val="000099"/>
                </a:solidFill>
              </a:rPr>
              <a:t>Termodinamički (termički) koeficijent iskorišćenja</a:t>
            </a:r>
            <a:endParaRPr lang="en-US" sz="2200" b="1">
              <a:solidFill>
                <a:srgbClr val="000099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857756" y="3581400"/>
            <a:ext cx="6096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8" name="Group 27"/>
          <p:cNvGrpSpPr/>
          <p:nvPr/>
        </p:nvGrpSpPr>
        <p:grpSpPr>
          <a:xfrm>
            <a:off x="196232" y="3036536"/>
            <a:ext cx="1600200" cy="1002064"/>
            <a:chOff x="196232" y="3036536"/>
            <a:chExt cx="1600200" cy="1002064"/>
          </a:xfrm>
        </p:grpSpPr>
        <p:sp>
          <p:nvSpPr>
            <p:cNvPr id="3" name="TextBox 2"/>
            <p:cNvSpPr txBox="1">
              <a:spLocks noChangeArrowheads="1"/>
            </p:cNvSpPr>
            <p:nvPr/>
          </p:nvSpPr>
          <p:spPr bwMode="auto">
            <a:xfrm>
              <a:off x="196232" y="3317722"/>
              <a:ext cx="16002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  <a:sym typeface="Symbol"/>
                </a:rPr>
                <a:t></a:t>
              </a:r>
              <a:r>
                <a:rPr lang="en-US" sz="2400" baseline="-25000">
                  <a:solidFill>
                    <a:schemeClr val="bg1"/>
                  </a:solidFill>
                  <a:sym typeface="Symbol"/>
                </a:rPr>
                <a:t>t</a:t>
              </a:r>
              <a:r>
                <a:rPr lang="sr-Latn-RS" sz="2400">
                  <a:solidFill>
                    <a:schemeClr val="bg1"/>
                  </a:solidFill>
                </a:rPr>
                <a:t> =</a:t>
              </a:r>
            </a:p>
          </p:txBody>
        </p:sp>
        <p:sp>
          <p:nvSpPr>
            <p:cNvPr id="4" name="TextBox 3"/>
            <p:cNvSpPr txBox="1">
              <a:spLocks noChangeArrowheads="1"/>
            </p:cNvSpPr>
            <p:nvPr/>
          </p:nvSpPr>
          <p:spPr bwMode="auto">
            <a:xfrm>
              <a:off x="789648" y="3036536"/>
              <a:ext cx="6858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sr-Latn-RS" sz="2400" i="1" baseline="-25000">
                  <a:solidFill>
                    <a:schemeClr val="bg1"/>
                  </a:solidFill>
                </a:rPr>
                <a:t>k</a:t>
              </a: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721540" y="3503069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219200" y="1981200"/>
            <a:ext cx="1828800" cy="1295400"/>
            <a:chOff x="1219200" y="1981200"/>
            <a:chExt cx="1828800" cy="1295400"/>
          </a:xfrm>
        </p:grpSpPr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1219200" y="1981200"/>
              <a:ext cx="1828800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600">
                  <a:solidFill>
                    <a:schemeClr val="bg1"/>
                  </a:solidFill>
                </a:rPr>
                <a:t>koristan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600">
                  <a:solidFill>
                    <a:schemeClr val="bg1"/>
                  </a:solidFill>
                </a:rPr>
                <a:t>(</a:t>
              </a:r>
              <a:r>
                <a:rPr lang="sr-Latn-RS" sz="1600">
                  <a:solidFill>
                    <a:schemeClr val="bg1"/>
                  </a:solidFill>
                </a:rPr>
                <a:t>zapreminski)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rad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10" name="Straight Arrow Connector 9"/>
            <p:cNvCxnSpPr/>
            <p:nvPr/>
          </p:nvCxnSpPr>
          <p:spPr bwMode="auto">
            <a:xfrm flipH="1">
              <a:off x="1295400" y="2743200"/>
              <a:ext cx="152400" cy="5334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1219200" y="3962400"/>
            <a:ext cx="1828800" cy="1219200"/>
            <a:chOff x="1219200" y="3962400"/>
            <a:chExt cx="1828800" cy="1219200"/>
          </a:xfrm>
        </p:grpSpPr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1219200" y="4596825"/>
              <a:ext cx="1828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dovedena</a:t>
              </a: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količina toplote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 bwMode="auto">
            <a:xfrm flipH="1" flipV="1">
              <a:off x="1371600" y="3962400"/>
              <a:ext cx="304800" cy="685800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472076" y="3320432"/>
            <a:ext cx="457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</a:rPr>
              <a:t>=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1828800" y="3048000"/>
            <a:ext cx="1752600" cy="992731"/>
            <a:chOff x="1828800" y="3048000"/>
            <a:chExt cx="1752600" cy="992731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1828800" y="3581400"/>
              <a:ext cx="173736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9" name="TextBox 18"/>
            <p:cNvSpPr txBox="1">
              <a:spLocks noChangeArrowheads="1"/>
            </p:cNvSpPr>
            <p:nvPr/>
          </p:nvSpPr>
          <p:spPr bwMode="auto">
            <a:xfrm>
              <a:off x="1828800" y="3048000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>
                  <a:solidFill>
                    <a:schemeClr val="bg1"/>
                  </a:solidFill>
                </a:rPr>
                <a:t>–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2237448" y="3505200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225350" y="2133600"/>
            <a:ext cx="2032450" cy="1043873"/>
            <a:chOff x="3225350" y="2133600"/>
            <a:chExt cx="2032450" cy="1043873"/>
          </a:xfrm>
        </p:grpSpPr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3429000" y="2133600"/>
              <a:ext cx="18288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en-US" sz="1600">
                  <a:solidFill>
                    <a:schemeClr val="bg1"/>
                  </a:solidFill>
                </a:rPr>
                <a:t>odvedena</a:t>
              </a:r>
              <a:endParaRPr lang="sr-Latn-RS" sz="1600">
                <a:solidFill>
                  <a:schemeClr val="bg1"/>
                </a:solidFill>
              </a:endParaRPr>
            </a:p>
            <a:p>
              <a:pPr>
                <a:lnSpc>
                  <a:spcPct val="100000"/>
                </a:lnSpc>
                <a:spcBef>
                  <a:spcPts val="0"/>
                </a:spcBef>
              </a:pPr>
              <a:r>
                <a:rPr lang="sr-Latn-RS" sz="1600">
                  <a:solidFill>
                    <a:schemeClr val="bg1"/>
                  </a:solidFill>
                </a:rPr>
                <a:t>količina toplote</a:t>
              </a:r>
              <a:endParaRPr lang="en-GB" sz="1600">
                <a:solidFill>
                  <a:schemeClr val="bg1"/>
                </a:solidFill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 flipH="1">
              <a:off x="3225350" y="2667000"/>
              <a:ext cx="356050" cy="510473"/>
            </a:xfrm>
            <a:prstGeom prst="straightConnector1">
              <a:avLst/>
            </a:prstGeom>
            <a:noFill/>
            <a:ln w="1905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3" name="Group 32"/>
          <p:cNvGrpSpPr/>
          <p:nvPr/>
        </p:nvGrpSpPr>
        <p:grpSpPr>
          <a:xfrm>
            <a:off x="3581400" y="3064184"/>
            <a:ext cx="2209800" cy="992731"/>
            <a:chOff x="3581400" y="3064184"/>
            <a:chExt cx="2209800" cy="992731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3581400" y="3318301"/>
              <a:ext cx="1905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1 – 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 bwMode="auto">
            <a:xfrm>
              <a:off x="4440504" y="3597584"/>
              <a:ext cx="91440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4038600" y="3064184"/>
              <a:ext cx="17526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odv </a:t>
              </a:r>
              <a:r>
                <a:rPr lang="en-U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|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4447248" y="3521384"/>
              <a:ext cx="810552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q</a:t>
              </a:r>
              <a:r>
                <a:rPr lang="sr-Latn-RS" sz="2400" i="1" baseline="-250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dov</a:t>
              </a:r>
            </a:p>
          </p:txBody>
        </p:sp>
      </p:grp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248400" y="441960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  <a:sym typeface="Symbol"/>
              </a:rPr>
              <a:t>0 &lt; </a:t>
            </a:r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&lt; 1</a:t>
            </a:r>
            <a:endParaRPr lang="sr-Latn-RS" sz="2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ntr" presetSubtype="16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53988" y="1101602"/>
            <a:ext cx="2210862" cy="4985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2200" b="1">
                <a:solidFill>
                  <a:schemeClr val="bg1"/>
                </a:solidFill>
              </a:rPr>
              <a:t>Karnoov ciklus</a:t>
            </a: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612140" y="1917060"/>
            <a:ext cx="0" cy="228600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254000" y="1860149"/>
            <a:ext cx="32733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p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Freeform 24"/>
          <p:cNvSpPr/>
          <p:nvPr/>
        </p:nvSpPr>
        <p:spPr bwMode="auto">
          <a:xfrm>
            <a:off x="889000" y="2362200"/>
            <a:ext cx="830157" cy="1212850"/>
          </a:xfrm>
          <a:custGeom>
            <a:avLst/>
            <a:gdLst>
              <a:gd name="connsiteX0" fmla="*/ 0 w 830157"/>
              <a:gd name="connsiteY0" fmla="*/ 0 h 1212850"/>
              <a:gd name="connsiteX1" fmla="*/ 254000 w 830157"/>
              <a:gd name="connsiteY1" fmla="*/ 685800 h 1212850"/>
              <a:gd name="connsiteX2" fmla="*/ 746760 w 830157"/>
              <a:gd name="connsiteY2" fmla="*/ 1137920 h 1212850"/>
              <a:gd name="connsiteX3" fmla="*/ 754380 w 830157"/>
              <a:gd name="connsiteY3" fmla="*/ 1135380 h 1212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0157" h="1212850">
                <a:moveTo>
                  <a:pt x="0" y="0"/>
                </a:moveTo>
                <a:cubicBezTo>
                  <a:pt x="64770" y="248073"/>
                  <a:pt x="129540" y="496147"/>
                  <a:pt x="254000" y="685800"/>
                </a:cubicBezTo>
                <a:cubicBezTo>
                  <a:pt x="378460" y="875453"/>
                  <a:pt x="663363" y="1062990"/>
                  <a:pt x="746760" y="1137920"/>
                </a:cubicBezTo>
                <a:cubicBezTo>
                  <a:pt x="830157" y="1212850"/>
                  <a:pt x="736177" y="1119717"/>
                  <a:pt x="754380" y="113538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6" name="Freeform 25"/>
          <p:cNvSpPr/>
          <p:nvPr/>
        </p:nvSpPr>
        <p:spPr bwMode="auto">
          <a:xfrm>
            <a:off x="1638300" y="3497580"/>
            <a:ext cx="1529080" cy="363220"/>
          </a:xfrm>
          <a:custGeom>
            <a:avLst/>
            <a:gdLst>
              <a:gd name="connsiteX0" fmla="*/ 0 w 1529080"/>
              <a:gd name="connsiteY0" fmla="*/ 0 h 363220"/>
              <a:gd name="connsiteX1" fmla="*/ 736600 w 1529080"/>
              <a:gd name="connsiteY1" fmla="*/ 294640 h 363220"/>
              <a:gd name="connsiteX2" fmla="*/ 1529080 w 1529080"/>
              <a:gd name="connsiteY2" fmla="*/ 363220 h 363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080" h="363220">
                <a:moveTo>
                  <a:pt x="0" y="0"/>
                </a:moveTo>
                <a:cubicBezTo>
                  <a:pt x="240876" y="117051"/>
                  <a:pt x="481753" y="234103"/>
                  <a:pt x="736600" y="294640"/>
                </a:cubicBezTo>
                <a:cubicBezTo>
                  <a:pt x="991447" y="355177"/>
                  <a:pt x="1529080" y="363220"/>
                  <a:pt x="1529080" y="36322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7" name="Freeform 26"/>
          <p:cNvSpPr/>
          <p:nvPr/>
        </p:nvSpPr>
        <p:spPr bwMode="auto">
          <a:xfrm>
            <a:off x="894080" y="2362200"/>
            <a:ext cx="1280160" cy="591820"/>
          </a:xfrm>
          <a:custGeom>
            <a:avLst/>
            <a:gdLst>
              <a:gd name="connsiteX0" fmla="*/ 0 w 1280160"/>
              <a:gd name="connsiteY0" fmla="*/ 0 h 591820"/>
              <a:gd name="connsiteX1" fmla="*/ 584200 w 1280160"/>
              <a:gd name="connsiteY1" fmla="*/ 449580 h 591820"/>
              <a:gd name="connsiteX2" fmla="*/ 1280160 w 1280160"/>
              <a:gd name="connsiteY2" fmla="*/ 591820 h 59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0160" h="591820">
                <a:moveTo>
                  <a:pt x="0" y="0"/>
                </a:moveTo>
                <a:cubicBezTo>
                  <a:pt x="185420" y="175471"/>
                  <a:pt x="370840" y="350943"/>
                  <a:pt x="584200" y="449580"/>
                </a:cubicBezTo>
                <a:cubicBezTo>
                  <a:pt x="797560" y="548217"/>
                  <a:pt x="1038860" y="570018"/>
                  <a:pt x="1280160" y="59182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8" name="Freeform 27"/>
          <p:cNvSpPr/>
          <p:nvPr/>
        </p:nvSpPr>
        <p:spPr bwMode="auto">
          <a:xfrm>
            <a:off x="2169160" y="2954020"/>
            <a:ext cx="998220" cy="906780"/>
          </a:xfrm>
          <a:custGeom>
            <a:avLst/>
            <a:gdLst>
              <a:gd name="connsiteX0" fmla="*/ 0 w 998220"/>
              <a:gd name="connsiteY0" fmla="*/ 0 h 906780"/>
              <a:gd name="connsiteX1" fmla="*/ 393700 w 998220"/>
              <a:gd name="connsiteY1" fmla="*/ 538480 h 906780"/>
              <a:gd name="connsiteX2" fmla="*/ 998220 w 998220"/>
              <a:gd name="connsiteY2" fmla="*/ 906780 h 9067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98220" h="906780">
                <a:moveTo>
                  <a:pt x="0" y="0"/>
                </a:moveTo>
                <a:cubicBezTo>
                  <a:pt x="113665" y="193675"/>
                  <a:pt x="227330" y="387350"/>
                  <a:pt x="393700" y="538480"/>
                </a:cubicBezTo>
                <a:cubicBezTo>
                  <a:pt x="560070" y="689610"/>
                  <a:pt x="998220" y="906780"/>
                  <a:pt x="998220" y="906780"/>
                </a:cubicBezTo>
              </a:path>
            </a:pathLst>
          </a:custGeom>
          <a:noFill/>
          <a:ln w="19050" cap="flat" cmpd="sng" algn="ctr">
            <a:solidFill>
              <a:srgbClr val="00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844464" y="2317624"/>
            <a:ext cx="2362199" cy="1592580"/>
            <a:chOff x="3663864" y="2434464"/>
            <a:chExt cx="2362199" cy="1592580"/>
          </a:xfrm>
        </p:grpSpPr>
        <p:sp>
          <p:nvSpPr>
            <p:cNvPr id="7" name="Oval 6"/>
            <p:cNvSpPr/>
            <p:nvPr/>
          </p:nvSpPr>
          <p:spPr bwMode="auto">
            <a:xfrm rot="2628319">
              <a:off x="3663864" y="243446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 rot="2628319">
              <a:off x="4410623" y="356730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 rot="2628319">
              <a:off x="4944023" y="301866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 rot="2628319">
              <a:off x="5934623" y="3935604"/>
              <a:ext cx="91440" cy="91440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ln w="158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30" name="Straight Arrow Connector 29"/>
          <p:cNvCxnSpPr/>
          <p:nvPr/>
        </p:nvCxnSpPr>
        <p:spPr bwMode="auto">
          <a:xfrm flipV="1">
            <a:off x="609600" y="4191000"/>
            <a:ext cx="2926080" cy="254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Text Box 15"/>
          <p:cNvSpPr txBox="1">
            <a:spLocks noChangeArrowheads="1"/>
          </p:cNvSpPr>
          <p:nvPr/>
        </p:nvSpPr>
        <p:spPr bwMode="auto">
          <a:xfrm>
            <a:off x="3180080" y="4191000"/>
            <a:ext cx="312906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i="1">
                <a:solidFill>
                  <a:srgbClr val="000099"/>
                </a:solidFill>
              </a:rPr>
              <a:t>v</a:t>
            </a:r>
            <a:endParaRPr lang="en-US" i="1">
              <a:solidFill>
                <a:srgbClr val="000099"/>
              </a:solidFill>
            </a:endParaRPr>
          </a:p>
        </p:txBody>
      </p:sp>
      <p:sp>
        <p:nvSpPr>
          <p:cNvPr id="34" name="Text Box 15"/>
          <p:cNvSpPr txBox="1">
            <a:spLocks noChangeArrowheads="1"/>
          </p:cNvSpPr>
          <p:nvPr/>
        </p:nvSpPr>
        <p:spPr bwMode="auto">
          <a:xfrm>
            <a:off x="741680" y="19812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1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2052320" y="256794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2</a:t>
            </a: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195320" y="36957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3</a:t>
            </a:r>
          </a:p>
        </p:txBody>
      </p:sp>
      <p:sp>
        <p:nvSpPr>
          <p:cNvPr id="37" name="Text Box 15"/>
          <p:cNvSpPr txBox="1">
            <a:spLocks noChangeArrowheads="1"/>
          </p:cNvSpPr>
          <p:nvPr/>
        </p:nvSpPr>
        <p:spPr bwMode="auto">
          <a:xfrm>
            <a:off x="1473200" y="3505200"/>
            <a:ext cx="298479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600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38" name="Text Box 15"/>
          <p:cNvSpPr txBox="1">
            <a:spLocks noChangeArrowheads="1"/>
          </p:cNvSpPr>
          <p:nvPr/>
        </p:nvSpPr>
        <p:spPr bwMode="auto">
          <a:xfrm rot="1384411">
            <a:off x="910222" y="2443580"/>
            <a:ext cx="139446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1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2</a:t>
            </a:r>
            <a:r>
              <a:rPr lang="en-US" sz="1400">
                <a:solidFill>
                  <a:srgbClr val="000099"/>
                </a:solidFill>
              </a:rPr>
              <a:t>=const.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39" name="Text Box 15"/>
          <p:cNvSpPr txBox="1">
            <a:spLocks noChangeArrowheads="1"/>
          </p:cNvSpPr>
          <p:nvPr/>
        </p:nvSpPr>
        <p:spPr bwMode="auto">
          <a:xfrm rot="647450">
            <a:off x="1660614" y="3766142"/>
            <a:ext cx="1394460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3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T</a:t>
            </a:r>
            <a:r>
              <a:rPr lang="en-US" sz="1400" baseline="-25000">
                <a:solidFill>
                  <a:srgbClr val="000099"/>
                </a:solidFill>
              </a:rPr>
              <a:t>4</a:t>
            </a:r>
            <a:r>
              <a:rPr lang="en-US" sz="1400">
                <a:solidFill>
                  <a:srgbClr val="000099"/>
                </a:solidFill>
              </a:rPr>
              <a:t>=const.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0" name="Text Box 15"/>
          <p:cNvSpPr txBox="1">
            <a:spLocks noChangeArrowheads="1"/>
          </p:cNvSpPr>
          <p:nvPr/>
        </p:nvSpPr>
        <p:spPr bwMode="auto">
          <a:xfrm rot="2934792">
            <a:off x="2269155" y="3119086"/>
            <a:ext cx="658908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dq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0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1" name="Text Box 15"/>
          <p:cNvSpPr txBox="1">
            <a:spLocks noChangeArrowheads="1"/>
          </p:cNvSpPr>
          <p:nvPr/>
        </p:nvSpPr>
        <p:spPr bwMode="auto">
          <a:xfrm rot="2934792">
            <a:off x="744732" y="3014962"/>
            <a:ext cx="658908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000099"/>
                </a:solidFill>
              </a:rPr>
              <a:t>dq</a:t>
            </a:r>
            <a:r>
              <a:rPr lang="en-US" sz="1400">
                <a:solidFill>
                  <a:srgbClr val="000099"/>
                </a:solidFill>
              </a:rPr>
              <a:t>=</a:t>
            </a:r>
            <a:r>
              <a:rPr lang="en-US" sz="1400" i="1">
                <a:solidFill>
                  <a:srgbClr val="000099"/>
                </a:solidFill>
              </a:rPr>
              <a:t>0</a:t>
            </a:r>
            <a:endParaRPr lang="en-US" sz="1400" baseline="-25000">
              <a:solidFill>
                <a:srgbClr val="000099"/>
              </a:solidFill>
            </a:endParaRPr>
          </a:p>
        </p:txBody>
      </p:sp>
      <p:sp>
        <p:nvSpPr>
          <p:cNvPr id="43" name="Notched Right Arrow 42"/>
          <p:cNvSpPr/>
          <p:nvPr/>
        </p:nvSpPr>
        <p:spPr bwMode="auto">
          <a:xfrm rot="6411719">
            <a:off x="1331535" y="25711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4" name="Notched Right Arrow 43"/>
          <p:cNvSpPr/>
          <p:nvPr/>
        </p:nvSpPr>
        <p:spPr bwMode="auto">
          <a:xfrm rot="6411719">
            <a:off x="1636336" y="3637906"/>
            <a:ext cx="640080" cy="274320"/>
          </a:xfrm>
          <a:prstGeom prst="notchedRightArrow">
            <a:avLst/>
          </a:prstGeom>
          <a:noFill/>
          <a:ln w="127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 rot="745010">
            <a:off x="1538095" y="2119285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dov</a:t>
            </a:r>
          </a:p>
        </p:txBody>
      </p:sp>
      <p:sp>
        <p:nvSpPr>
          <p:cNvPr id="46" name="Text Box 15"/>
          <p:cNvSpPr txBox="1">
            <a:spLocks noChangeArrowheads="1"/>
          </p:cNvSpPr>
          <p:nvPr/>
        </p:nvSpPr>
        <p:spPr bwMode="auto">
          <a:xfrm rot="745010">
            <a:off x="1812415" y="3193705"/>
            <a:ext cx="538216" cy="30777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400" i="1">
                <a:solidFill>
                  <a:srgbClr val="C00000"/>
                </a:solidFill>
              </a:rPr>
              <a:t>q</a:t>
            </a:r>
            <a:r>
              <a:rPr lang="en-US" sz="1400" baseline="-25000">
                <a:solidFill>
                  <a:srgbClr val="C00000"/>
                </a:solidFill>
              </a:rPr>
              <a:t>odv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4191000" y="2590800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=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506189" y="2595535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  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5365293" y="2874818"/>
            <a:ext cx="9144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4963389" y="2341418"/>
            <a:ext cx="17526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odv </a:t>
            </a:r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|</a:t>
            </a:r>
            <a:endParaRPr lang="sr-Latn-RS" sz="2400" i="1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372037" y="2798618"/>
            <a:ext cx="81055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sr-Latn-R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dov</a:t>
            </a: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4256811" y="3805265"/>
            <a:ext cx="16002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r-Latn-RS" sz="2400">
                <a:solidFill>
                  <a:schemeClr val="bg1"/>
                </a:solidFill>
                <a:sym typeface="Symbol"/>
              </a:rPr>
              <a:t></a:t>
            </a:r>
            <a:r>
              <a:rPr lang="en-US" sz="2400" baseline="-25000">
                <a:solidFill>
                  <a:schemeClr val="bg1"/>
                </a:solidFill>
                <a:sym typeface="Symbol"/>
              </a:rPr>
              <a:t>t</a:t>
            </a:r>
            <a:r>
              <a:rPr lang="sr-Latn-RS" sz="2400">
                <a:solidFill>
                  <a:schemeClr val="bg1"/>
                </a:solidFill>
              </a:rPr>
              <a:t> =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3810000"/>
            <a:ext cx="190500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>
                <a:solidFill>
                  <a:schemeClr val="bg1"/>
                </a:solidFill>
              </a:rPr>
              <a:t>   1 – </a:t>
            </a:r>
            <a:endParaRPr lang="sr-Latn-RS" sz="240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 bwMode="auto">
          <a:xfrm>
            <a:off x="5431104" y="4089283"/>
            <a:ext cx="914400" cy="0"/>
          </a:xfrm>
          <a:prstGeom prst="line">
            <a:avLst/>
          </a:prstGeom>
          <a:noFill/>
          <a:ln w="25400" cap="flat" cmpd="sng" algn="ctr">
            <a:solidFill>
              <a:srgbClr val="000099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966854" y="3555883"/>
            <a:ext cx="1752600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T</a:t>
            </a:r>
            <a:r>
              <a:rPr lang="sr-Latn-R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  <a:sym typeface="Symbol"/>
              </a:rPr>
              <a:t>3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437848" y="4013083"/>
            <a:ext cx="810552" cy="494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i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sr-Latn-RS" sz="2400" baseline="-2500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228600" y="1101602"/>
            <a:ext cx="1409360" cy="4612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sz="2200" b="1">
                <a:solidFill>
                  <a:schemeClr val="bg1"/>
                </a:solidFill>
              </a:rPr>
              <a:t>Entropija</a:t>
            </a:r>
            <a:endParaRPr lang="en-US" sz="2200" b="1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28600" y="1793722"/>
            <a:ext cx="8534400" cy="427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r-Latn-RS">
                <a:solidFill>
                  <a:schemeClr val="bg1"/>
                </a:solidFill>
              </a:rPr>
              <a:t>Klazijus ... 1865. godina ... nova veličina – ENTROPIJA: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81000" y="2362200"/>
            <a:ext cx="2898374" cy="951951"/>
            <a:chOff x="3124200" y="2362200"/>
            <a:chExt cx="2898374" cy="951951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3124200" y="2616317"/>
              <a:ext cx="2898374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dS</a:t>
              </a:r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         ,     </a:t>
              </a:r>
              <a:r>
                <a:rPr lang="sr-Latn-RS" sz="2400" i="1">
                  <a:solidFill>
                    <a:schemeClr val="bg1"/>
                  </a:solidFill>
                </a:rPr>
                <a:t>J/K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3830904" y="2895600"/>
              <a:ext cx="73152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3812774" y="2362200"/>
              <a:ext cx="762000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dQ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3791928" y="2819400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886200" y="2362200"/>
            <a:ext cx="2898374" cy="951951"/>
            <a:chOff x="3124200" y="3416966"/>
            <a:chExt cx="2898374" cy="951951"/>
          </a:xfrm>
        </p:grpSpPr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124200" y="3671083"/>
              <a:ext cx="2898374" cy="535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ds</a:t>
              </a:r>
              <a:r>
                <a:rPr lang="sr-Latn-RS" sz="2400">
                  <a:solidFill>
                    <a:schemeClr val="bg1"/>
                  </a:solidFill>
                </a:rPr>
                <a:t>=</a:t>
              </a:r>
              <a:r>
                <a:rPr lang="en-US" sz="2400">
                  <a:solidFill>
                    <a:schemeClr val="bg1"/>
                  </a:solidFill>
                </a:rPr>
                <a:t> </a:t>
              </a:r>
              <a:r>
                <a:rPr lang="sr-Latn-RS" sz="2400">
                  <a:solidFill>
                    <a:schemeClr val="bg1"/>
                  </a:solidFill>
                </a:rPr>
                <a:t>          ,     </a:t>
              </a:r>
              <a:r>
                <a:rPr lang="sr-Latn-RS" sz="2400" i="1">
                  <a:solidFill>
                    <a:schemeClr val="bg1"/>
                  </a:solidFill>
                </a:rPr>
                <a:t>J/kgK</a:t>
              </a:r>
            </a:p>
          </p:txBody>
        </p:sp>
        <p:cxnSp>
          <p:nvCxnSpPr>
            <p:cNvPr id="11" name="Straight Connector 10"/>
            <p:cNvCxnSpPr/>
            <p:nvPr/>
          </p:nvCxnSpPr>
          <p:spPr bwMode="auto">
            <a:xfrm>
              <a:off x="3830904" y="3950366"/>
              <a:ext cx="73152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3812774" y="3416966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dq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3791928" y="3874166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8600" y="4038600"/>
            <a:ext cx="853440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sr-Latn-RS">
                <a:solidFill>
                  <a:schemeClr val="bg1"/>
                </a:solidFill>
              </a:rPr>
              <a:t>Promena entropije povratnih procesa</a:t>
            </a:r>
          </a:p>
          <a:p>
            <a:pPr algn="ctr"/>
            <a:endParaRPr lang="sr-Latn-RS">
              <a:solidFill>
                <a:schemeClr val="bg1"/>
              </a:solidFill>
            </a:endParaRPr>
          </a:p>
          <a:p>
            <a:pPr algn="ctr"/>
            <a:endParaRPr lang="sr-Latn-RS">
              <a:solidFill>
                <a:schemeClr val="bg1"/>
              </a:solidFill>
            </a:endParaRPr>
          </a:p>
          <a:p>
            <a:pPr algn="ctr"/>
            <a:r>
              <a:rPr lang="sr-Latn-RS">
                <a:solidFill>
                  <a:schemeClr val="bg1"/>
                </a:solidFill>
              </a:rPr>
              <a:t>Razmena toplote između radnog tela i okoline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4495800" y="4495800"/>
            <a:ext cx="0" cy="914400"/>
          </a:xfrm>
          <a:prstGeom prst="straightConnector1">
            <a:avLst/>
          </a:prstGeom>
          <a:noFill/>
          <a:ln w="28575" cap="flat" cmpd="sng" algn="ctr">
            <a:solidFill>
              <a:srgbClr val="000066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19" name="Group 18"/>
          <p:cNvGrpSpPr/>
          <p:nvPr/>
        </p:nvGrpSpPr>
        <p:grpSpPr>
          <a:xfrm>
            <a:off x="6096000" y="2895600"/>
            <a:ext cx="2898374" cy="1264097"/>
            <a:chOff x="4114800" y="2286000"/>
            <a:chExt cx="2898374" cy="1264097"/>
          </a:xfrm>
        </p:grpSpPr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4114800" y="2616317"/>
              <a:ext cx="2898374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2400" i="1">
                  <a:solidFill>
                    <a:schemeClr val="bg1"/>
                  </a:solidFill>
                </a:rPr>
                <a:t>s</a:t>
              </a:r>
              <a:r>
                <a:rPr lang="sr-Latn-RS" sz="2400" baseline="-25000">
                  <a:solidFill>
                    <a:schemeClr val="bg1"/>
                  </a:solidFill>
                </a:rPr>
                <a:t>2</a:t>
              </a:r>
              <a:r>
                <a:rPr lang="sr-Latn-RS" sz="2400" i="1">
                  <a:solidFill>
                    <a:schemeClr val="bg1"/>
                  </a:solidFill>
                </a:rPr>
                <a:t>-s</a:t>
              </a:r>
              <a:r>
                <a:rPr lang="sr-Latn-RS" sz="2400" baseline="-25000">
                  <a:solidFill>
                    <a:schemeClr val="bg1"/>
                  </a:solidFill>
                </a:rPr>
                <a:t>1</a:t>
              </a:r>
              <a:r>
                <a:rPr lang="sr-Latn-RS" sz="2400">
                  <a:solidFill>
                    <a:schemeClr val="bg1"/>
                  </a:solidFill>
                </a:rPr>
                <a:t>=</a:t>
              </a:r>
              <a:endParaRPr lang="sr-Latn-RS" sz="2400" i="1">
                <a:solidFill>
                  <a:schemeClr val="bg1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>
              <a:off x="5278704" y="2895600"/>
              <a:ext cx="731520" cy="0"/>
            </a:xfrm>
            <a:prstGeom prst="line">
              <a:avLst/>
            </a:prstGeom>
            <a:noFill/>
            <a:ln w="25400" cap="flat" cmpd="sng" algn="ctr">
              <a:solidFill>
                <a:srgbClr val="000099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TextBox 21"/>
            <p:cNvSpPr txBox="1">
              <a:spLocks noChangeArrowheads="1"/>
            </p:cNvSpPr>
            <p:nvPr/>
          </p:nvSpPr>
          <p:spPr bwMode="auto">
            <a:xfrm>
              <a:off x="5260574" y="2362200"/>
              <a:ext cx="762000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  <a:sym typeface="Symbol"/>
                </a:rPr>
                <a:t>dq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Box 22"/>
            <p:cNvSpPr txBox="1">
              <a:spLocks noChangeArrowheads="1"/>
            </p:cNvSpPr>
            <p:nvPr/>
          </p:nvSpPr>
          <p:spPr bwMode="auto">
            <a:xfrm>
              <a:off x="5239728" y="2819400"/>
              <a:ext cx="810552" cy="494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2400" i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</a:t>
              </a:r>
              <a:endParaRPr lang="sr-Latn-RS" sz="2400" i="1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4970319" y="2436417"/>
              <a:ext cx="533400" cy="978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sr-Latn-RS" sz="4800">
                  <a:solidFill>
                    <a:schemeClr val="bg1"/>
                  </a:solidFill>
                  <a:sym typeface="Symbol"/>
                </a:rPr>
                <a:t></a:t>
              </a:r>
              <a:endParaRPr lang="sr-Latn-RS" sz="4800" i="1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>
              <a:spLocks noChangeArrowheads="1"/>
            </p:cNvSpPr>
            <p:nvPr/>
          </p:nvSpPr>
          <p:spPr bwMode="auto">
            <a:xfrm>
              <a:off x="4876800" y="3162299"/>
              <a:ext cx="457200" cy="387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1</a:t>
              </a:r>
              <a:endParaRPr lang="sr-Latn-RS" sz="16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Box 25"/>
            <p:cNvSpPr txBox="1">
              <a:spLocks noChangeArrowheads="1"/>
            </p:cNvSpPr>
            <p:nvPr/>
          </p:nvSpPr>
          <p:spPr bwMode="auto">
            <a:xfrm>
              <a:off x="4966854" y="2286000"/>
              <a:ext cx="457200" cy="3606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sr-Latn-RS" sz="160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2</a:t>
              </a:r>
              <a:endParaRPr lang="sr-Latn-RS" sz="1600" baseline="-2500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2729</TotalTime>
  <Words>756</Words>
  <Application>Microsoft Office PowerPoint</Application>
  <PresentationFormat>On-screen Show (4:3)</PresentationFormat>
  <Paragraphs>276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466</cp:revision>
  <dcterms:created xsi:type="dcterms:W3CDTF">2006-01-31T15:10:17Z</dcterms:created>
  <dcterms:modified xsi:type="dcterms:W3CDTF">2025-06-21T15:16:15Z</dcterms:modified>
</cp:coreProperties>
</file>