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306" r:id="rId12"/>
    <p:sldId id="295" r:id="rId13"/>
    <p:sldId id="304" r:id="rId14"/>
    <p:sldId id="296" r:id="rId15"/>
    <p:sldId id="298" r:id="rId16"/>
    <p:sldId id="299" r:id="rId17"/>
    <p:sldId id="300" r:id="rId18"/>
    <p:sldId id="301" r:id="rId19"/>
    <p:sldId id="302" r:id="rId20"/>
    <p:sldId id="303" r:id="rId21"/>
    <p:sldId id="305" r:id="rId22"/>
    <p:sldId id="275" r:id="rId23"/>
    <p:sldId id="307" r:id="rId24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42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4C"/>
    <a:srgbClr val="000000"/>
    <a:srgbClr val="000099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 varScale="1">
        <p:scale>
          <a:sx n="116" d="100"/>
          <a:sy n="116" d="100"/>
        </p:scale>
        <p:origin x="-15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2"/>
      </p:cViewPr>
      <p:guideLst>
        <p:guide orient="horz" pos="2880"/>
        <p:guide orient="horz" pos="2142"/>
        <p:guide pos="2160"/>
        <p:guide pos="312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33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699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699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B75-179F-438C-927E-948DAC2CF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0890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9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9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B2DBCD-D16C-4320-92D5-C1FD697A0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268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DD2436A-79CF-43F7-89CB-C1546FC1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98120" y="6443663"/>
            <a:ext cx="24336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dr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27432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>
                <a:solidFill>
                  <a:srgbClr val="3B3470"/>
                </a:solidFill>
              </a:rPr>
              <a:t>Elementi Transportnih Sredstava i </a:t>
            </a:r>
            <a:r>
              <a:rPr lang="sr-Latn-CS" sz="1500" smtClean="0">
                <a:solidFill>
                  <a:srgbClr val="3B3470"/>
                </a:solidFill>
              </a:rPr>
              <a:t>Uređaj</a:t>
            </a:r>
            <a:r>
              <a:rPr lang="en-U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1891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 smtClean="0">
                <a:solidFill>
                  <a:srgbClr val="3B3470"/>
                </a:solidFill>
              </a:rPr>
              <a:t>- </a:t>
            </a:r>
            <a:r>
              <a:rPr lang="sr-Latn-RS" sz="1400" dirty="0" smtClean="0">
                <a:solidFill>
                  <a:srgbClr val="3B3470"/>
                </a:solidFill>
              </a:rPr>
              <a:t>2021 </a:t>
            </a:r>
            <a:r>
              <a:rPr lang="en-US" sz="1400" dirty="0" smtClean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iff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iff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if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if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if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315200" cy="7620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600" kern="10" smtClean="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Metoda analitičkog</a:t>
            </a:r>
            <a:r>
              <a:rPr lang="en-US" sz="3600" kern="10" smtClean="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600" kern="10" smtClean="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hijerarhijskog </a:t>
            </a:r>
            <a:r>
              <a:rPr lang="sr-Latn-R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5" name="TextBox 4"/>
          <p:cNvSpPr txBox="1"/>
          <p:nvPr/>
        </p:nvSpPr>
        <p:spPr>
          <a:xfrm>
            <a:off x="304800" y="2895600"/>
            <a:ext cx="8534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Metoda analitičkog hijerarhijskog procesa predstavlja metodu višekriterijumske analize scenarija i donošenje odluka vrednovanjem hijerarhija čije elemente čine ciljevi, kriterijumi, podkriterijumi i alternative</a:t>
            </a:r>
            <a:r>
              <a:rPr lang="sr-Latn-RS" smtClean="0"/>
              <a:t>.</a:t>
            </a:r>
            <a:endParaRPr lang="en-US" smtClean="0"/>
          </a:p>
          <a:p>
            <a:endParaRPr lang="en-US" smtClean="0"/>
          </a:p>
          <a:p>
            <a:r>
              <a:rPr lang="sr-Latn-RS" smtClean="0"/>
              <a:t>Metoda </a:t>
            </a:r>
            <a:r>
              <a:rPr lang="sr-Latn-RS"/>
              <a:t>analitičkog hijerarhijskog procesa </a:t>
            </a:r>
            <a:r>
              <a:rPr lang="en-US" smtClean="0"/>
              <a:t>- </a:t>
            </a:r>
            <a:r>
              <a:rPr lang="sr-Latn-RS" smtClean="0"/>
              <a:t>AHP</a:t>
            </a:r>
            <a:r>
              <a:rPr lang="en-US" smtClean="0"/>
              <a:t> </a:t>
            </a:r>
            <a:r>
              <a:rPr lang="sr-Latn-RS"/>
              <a:t>(Analytic Hierarchy Process</a:t>
            </a:r>
            <a:r>
              <a:rPr lang="sr-Latn-RS" smtClean="0"/>
              <a:t>).</a:t>
            </a:r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228600" y="838200"/>
            <a:ext cx="84582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Vektor težinskih koeficijenata za </a:t>
            </a:r>
            <a:r>
              <a:rPr lang="sr-Latn-CS" i="1"/>
              <a:t>n</a:t>
            </a:r>
            <a:r>
              <a:rPr lang="sr-Latn-CS"/>
              <a:t>=4 glavnih kriterijuma je oblika: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31316608"/>
              </p:ext>
            </p:extLst>
          </p:nvPr>
        </p:nvGraphicFramePr>
        <p:xfrm>
          <a:off x="304800" y="1524000"/>
          <a:ext cx="3911600" cy="1727200"/>
        </p:xfrm>
        <a:graphic>
          <a:graphicData uri="http://schemas.openxmlformats.org/presentationml/2006/ole">
            <p:oleObj spid="_x0000_s40985" name="Equation" r:id="rId3" imgW="1955800" imgH="86360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1524000"/>
            <a:ext cx="3588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Vektor težinskih koeficijenata se takođe naziva i vektor prioriteta.</a:t>
            </a:r>
            <a:endParaRPr lang="sr-Latn-R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46" y="3949342"/>
            <a:ext cx="6934108" cy="13846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Stepen </a:t>
            </a:r>
            <a:r>
              <a:rPr lang="sr-Latn-RS" smtClean="0"/>
              <a:t>konzistentnosti - </a:t>
            </a:r>
            <a:r>
              <a:rPr lang="sr-Latn-RS" i="1" smtClean="0"/>
              <a:t>potrebno proveriti</a:t>
            </a:r>
            <a:r>
              <a:rPr lang="sr-Latn-RS" smtClean="0"/>
              <a:t>.</a:t>
            </a:r>
            <a:endParaRPr lang="sr-Latn-RS" i="1"/>
          </a:p>
        </p:txBody>
      </p:sp>
    </p:spTree>
    <p:extLst>
      <p:ext uri="{BB962C8B-B14F-4D97-AF65-F5344CB8AC3E}">
        <p14:creationId xmlns="" xmlns:p14="http://schemas.microsoft.com/office/powerpoint/2010/main" val="385110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615745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Izračunavanje </a:t>
            </a:r>
            <a:r>
              <a:rPr lang="sr-Latn-RS" b="1" dirty="0" smtClean="0"/>
              <a:t>stepena konzistentnosti</a:t>
            </a:r>
            <a:r>
              <a:rPr lang="sr-Latn-RS" dirty="0" smtClean="0"/>
              <a:t>:</a:t>
            </a:r>
          </a:p>
          <a:p>
            <a:r>
              <a:rPr lang="sr-Latn-RS" dirty="0" smtClean="0"/>
              <a:t>lambda = Sk1*x1+ Sk1*x1+ Sk1*x1+ Sk1*x1 = 4,201</a:t>
            </a:r>
          </a:p>
          <a:p>
            <a:endParaRPr lang="sr-Latn-RS" dirty="0" smtClean="0"/>
          </a:p>
          <a:p>
            <a:r>
              <a:rPr lang="sr-Latn-RS" dirty="0" smtClean="0"/>
              <a:t>Indeks konzistentnosti:</a:t>
            </a:r>
          </a:p>
          <a:p>
            <a:r>
              <a:rPr lang="sr-Latn-RS" dirty="0" smtClean="0"/>
              <a:t>CI = (lambda – n)/(n – 1) = 0,067</a:t>
            </a:r>
          </a:p>
          <a:p>
            <a:endParaRPr lang="sr-Latn-RS" dirty="0" smtClean="0"/>
          </a:p>
          <a:p>
            <a:r>
              <a:rPr lang="sr-Latn-RS" dirty="0" smtClean="0"/>
              <a:t>Slučajni indeks (RI) zavisi od n. Za n = 4, RI = 0,9.</a:t>
            </a:r>
          </a:p>
          <a:p>
            <a:endParaRPr lang="sr-Latn-RS" dirty="0" smtClean="0"/>
          </a:p>
          <a:p>
            <a:r>
              <a:rPr lang="sr-Latn-RS" dirty="0" smtClean="0"/>
              <a:t>Stepen konzistentnosi:</a:t>
            </a:r>
          </a:p>
          <a:p>
            <a:r>
              <a:rPr lang="sr-Latn-RS" dirty="0" smtClean="0"/>
              <a:t>CR = CI/RI = 0,074</a:t>
            </a:r>
          </a:p>
          <a:p>
            <a:r>
              <a:rPr lang="sr-Latn-RS" dirty="0" smtClean="0"/>
              <a:t>Maksimalna dozvoljena vrednost je 0,1.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741442" cy="2426208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96351340"/>
              </p:ext>
            </p:extLst>
          </p:nvPr>
        </p:nvGraphicFramePr>
        <p:xfrm>
          <a:off x="304800" y="3429000"/>
          <a:ext cx="2387600" cy="1295400"/>
        </p:xfrm>
        <a:graphic>
          <a:graphicData uri="http://schemas.openxmlformats.org/presentationml/2006/ole">
            <p:oleObj spid="_x0000_s42069" name="Equation" r:id="rId4" imgW="1193800" imgH="6477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01976910"/>
              </p:ext>
            </p:extLst>
          </p:nvPr>
        </p:nvGraphicFramePr>
        <p:xfrm>
          <a:off x="297543" y="4888992"/>
          <a:ext cx="1624894" cy="1294838"/>
        </p:xfrm>
        <a:graphic>
          <a:graphicData uri="http://schemas.openxmlformats.org/presentationml/2006/ole">
            <p:oleObj spid="_x0000_s42070" name="Equation" r:id="rId5" imgW="812447" imgH="647419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78400720"/>
              </p:ext>
            </p:extLst>
          </p:nvPr>
        </p:nvGraphicFramePr>
        <p:xfrm>
          <a:off x="3124200" y="3461657"/>
          <a:ext cx="2413000" cy="1295400"/>
        </p:xfrm>
        <a:graphic>
          <a:graphicData uri="http://schemas.openxmlformats.org/presentationml/2006/ole">
            <p:oleObj spid="_x0000_s42071" name="Equation" r:id="rId6" imgW="1206500" imgH="64770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71956020"/>
              </p:ext>
            </p:extLst>
          </p:nvPr>
        </p:nvGraphicFramePr>
        <p:xfrm>
          <a:off x="3124200" y="4867221"/>
          <a:ext cx="1600200" cy="1295400"/>
        </p:xfrm>
        <a:graphic>
          <a:graphicData uri="http://schemas.openxmlformats.org/presentationml/2006/ole">
            <p:oleObj spid="_x0000_s42072" name="Equation" r:id="rId7" imgW="800100" imgH="6477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3898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741442" cy="2426208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1604180"/>
              </p:ext>
            </p:extLst>
          </p:nvPr>
        </p:nvGraphicFramePr>
        <p:xfrm>
          <a:off x="3581400" y="3581400"/>
          <a:ext cx="2336800" cy="1295400"/>
        </p:xfrm>
        <a:graphic>
          <a:graphicData uri="http://schemas.openxmlformats.org/presentationml/2006/ole">
            <p:oleObj spid="_x0000_s43087" name="Equation" r:id="rId4" imgW="1168400" imgH="6477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75466020"/>
              </p:ext>
            </p:extLst>
          </p:nvPr>
        </p:nvGraphicFramePr>
        <p:xfrm>
          <a:off x="3559629" y="4953000"/>
          <a:ext cx="1600200" cy="1295400"/>
        </p:xfrm>
        <a:graphic>
          <a:graphicData uri="http://schemas.openxmlformats.org/presentationml/2006/ole">
            <p:oleObj spid="_x0000_s43088" name="Equation" r:id="rId5" imgW="800100" imgH="64770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80724036"/>
              </p:ext>
            </p:extLst>
          </p:nvPr>
        </p:nvGraphicFramePr>
        <p:xfrm>
          <a:off x="6477000" y="3733800"/>
          <a:ext cx="1752600" cy="863600"/>
        </p:xfrm>
        <a:graphic>
          <a:graphicData uri="http://schemas.openxmlformats.org/presentationml/2006/ole">
            <p:oleObj spid="_x0000_s43089" name="Equation" r:id="rId6" imgW="876300" imgH="43180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00444668"/>
              </p:ext>
            </p:extLst>
          </p:nvPr>
        </p:nvGraphicFramePr>
        <p:xfrm>
          <a:off x="6477000" y="5029200"/>
          <a:ext cx="1320226" cy="863226"/>
        </p:xfrm>
        <a:graphic>
          <a:graphicData uri="http://schemas.openxmlformats.org/presentationml/2006/ole">
            <p:oleObj spid="_x0000_s43090" name="Equation" r:id="rId7" imgW="660113" imgH="431613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46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5800"/>
            <a:ext cx="5362936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7400" y="914400"/>
            <a:ext cx="31242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i="1"/>
              <a:t>Izračunavanje težinskih koeficijenata drugog hijerarhijskog nivoa u odnosu na cilj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61946101"/>
              </p:ext>
            </p:extLst>
          </p:nvPr>
        </p:nvGraphicFramePr>
        <p:xfrm>
          <a:off x="228600" y="5791200"/>
          <a:ext cx="8077200" cy="342900"/>
        </p:xfrm>
        <a:graphic>
          <a:graphicData uri="http://schemas.openxmlformats.org/presentationml/2006/ole">
            <p:oleObj spid="_x0000_s44051" name="Equation" r:id="rId4" imgW="5384800" imgH="2286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6374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534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Potrošnja </a:t>
            </a:r>
            <a:r>
              <a:rPr lang="sr-Latn-CS" smtClean="0"/>
              <a:t>goriva: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Renault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r</a:t>
            </a:r>
            <a:r>
              <a:rPr lang="sr-Latn-CS"/>
              <a:t>=5,5 </a:t>
            </a:r>
            <a:r>
              <a:rPr lang="sr-Latn-CS" i="1"/>
              <a:t>l/100km</a:t>
            </a:r>
            <a:r>
              <a:rPr lang="sr-Latn-CS"/>
              <a:t>,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Hyundai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h</a:t>
            </a:r>
            <a:r>
              <a:rPr lang="sr-Latn-CS"/>
              <a:t>=6,4 </a:t>
            </a:r>
            <a:r>
              <a:rPr lang="sr-Latn-CS" i="1"/>
              <a:t>l/100km</a:t>
            </a:r>
            <a:r>
              <a:rPr lang="sr-Latn-CS"/>
              <a:t>,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Opel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o</a:t>
            </a:r>
            <a:r>
              <a:rPr lang="sr-Latn-CS"/>
              <a:t>=6,3 </a:t>
            </a:r>
            <a:r>
              <a:rPr lang="sr-Latn-CS" i="1" smtClean="0"/>
              <a:t>l/100km</a:t>
            </a:r>
            <a:r>
              <a:rPr lang="sr-Latn-CS" smtClean="0"/>
              <a:t>.</a:t>
            </a:r>
            <a:endParaRPr lang="sr-Latn-RS"/>
          </a:p>
          <a:p>
            <a:endParaRPr lang="sr-Latn-CS" smtClean="0"/>
          </a:p>
          <a:p>
            <a:endParaRPr lang="sr-Latn-CS" smtClean="0"/>
          </a:p>
          <a:p>
            <a:r>
              <a:rPr lang="sr-Latn-CS" smtClean="0"/>
              <a:t>Matrica </a:t>
            </a:r>
            <a:r>
              <a:rPr lang="sr-Latn-CS"/>
              <a:t>odlučivanja i vektor težinskih koeficijenata u ovom slučaju su oblika: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61498916"/>
              </p:ext>
            </p:extLst>
          </p:nvPr>
        </p:nvGraphicFramePr>
        <p:xfrm>
          <a:off x="304799" y="4343400"/>
          <a:ext cx="4089400" cy="1295400"/>
        </p:xfrm>
        <a:graphic>
          <a:graphicData uri="http://schemas.openxmlformats.org/presentationml/2006/ole">
            <p:oleObj spid="_x0000_s45091" name="Equation" r:id="rId3" imgW="2044700" imgH="64770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33600" y="39013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98586580"/>
              </p:ext>
            </p:extLst>
          </p:nvPr>
        </p:nvGraphicFramePr>
        <p:xfrm>
          <a:off x="5410200" y="4343962"/>
          <a:ext cx="1726450" cy="1294838"/>
        </p:xfrm>
        <a:graphic>
          <a:graphicData uri="http://schemas.openxmlformats.org/presentationml/2006/ole">
            <p:oleObj spid="_x0000_s45092" name="Equation" r:id="rId4" imgW="863225" imgH="647419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44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7071644" cy="23896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3769232"/>
            <a:ext cx="3279744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/>
              <a:t>Težinski koeficijenti alternativa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18013457"/>
              </p:ext>
            </p:extLst>
          </p:nvPr>
        </p:nvGraphicFramePr>
        <p:xfrm>
          <a:off x="5029200" y="4667671"/>
          <a:ext cx="1294838" cy="971129"/>
        </p:xfrm>
        <a:graphic>
          <a:graphicData uri="http://schemas.openxmlformats.org/presentationml/2006/ole">
            <p:oleObj spid="_x0000_s46096" name="Equation" r:id="rId4" imgW="863225" imgH="647419" progId="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V="1">
            <a:off x="5943600" y="3657601"/>
            <a:ext cx="0" cy="1010070"/>
          </a:xfrm>
          <a:prstGeom prst="straightConnector1">
            <a:avLst/>
          </a:prstGeom>
          <a:noFill/>
          <a:ln w="158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4549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7071644" cy="238963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89168550"/>
              </p:ext>
            </p:extLst>
          </p:nvPr>
        </p:nvGraphicFramePr>
        <p:xfrm>
          <a:off x="533400" y="4191000"/>
          <a:ext cx="7696200" cy="957749"/>
        </p:xfrm>
        <a:graphic>
          <a:graphicData uri="http://schemas.openxmlformats.org/presentationml/2006/ole">
            <p:oleObj spid="_x0000_s47120" name="Equation" r:id="rId4" imgW="5245100" imgH="6477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7921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838200"/>
            <a:ext cx="8458200" cy="116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/>
              <a:t>Vektor značaja cilja</a:t>
            </a:r>
            <a:r>
              <a:rPr lang="sr-Latn-CS"/>
              <a:t> predstavlja proizvod matrice značaja alternativa i vektora težinskih koeficijenata grupe elemenata koji pripadaju drugom nivou </a:t>
            </a:r>
            <a:r>
              <a:rPr lang="sr-Latn-CS" smtClean="0"/>
              <a:t>odlučivanja</a:t>
            </a:r>
            <a:r>
              <a:rPr lang="sr-Latn-RS" smtClean="0"/>
              <a:t>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76742087"/>
              </p:ext>
            </p:extLst>
          </p:nvPr>
        </p:nvGraphicFramePr>
        <p:xfrm>
          <a:off x="235857" y="2237112"/>
          <a:ext cx="2159000" cy="457200"/>
        </p:xfrm>
        <a:graphic>
          <a:graphicData uri="http://schemas.openxmlformats.org/presentationml/2006/ole">
            <p:oleObj spid="_x0000_s48181" name="Equation" r:id="rId3" imgW="1079500" imgH="2286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4363596"/>
              </p:ext>
            </p:extLst>
          </p:nvPr>
        </p:nvGraphicFramePr>
        <p:xfrm>
          <a:off x="272143" y="3922758"/>
          <a:ext cx="8077200" cy="342900"/>
        </p:xfrm>
        <a:graphic>
          <a:graphicData uri="http://schemas.openxmlformats.org/presentationml/2006/ole">
            <p:oleObj spid="_x0000_s48182" name="Equation" r:id="rId4" imgW="538480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24935847"/>
              </p:ext>
            </p:extLst>
          </p:nvPr>
        </p:nvGraphicFramePr>
        <p:xfrm>
          <a:off x="272143" y="2743393"/>
          <a:ext cx="7696200" cy="957749"/>
        </p:xfrm>
        <a:graphic>
          <a:graphicData uri="http://schemas.openxmlformats.org/presentationml/2006/ole">
            <p:oleObj spid="_x0000_s48183" name="Equation" r:id="rId5" imgW="5245100" imgH="64770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74327369"/>
              </p:ext>
            </p:extLst>
          </p:nvPr>
        </p:nvGraphicFramePr>
        <p:xfrm>
          <a:off x="2057400" y="4649282"/>
          <a:ext cx="4159250" cy="1714500"/>
        </p:xfrm>
        <a:graphic>
          <a:graphicData uri="http://schemas.openxmlformats.org/presentationml/2006/ole">
            <p:oleObj spid="_x0000_s48184" name="Equation" r:id="rId6" imgW="1663700" imgH="685800" progId="">
              <p:embed/>
            </p:oleObj>
          </a:graphicData>
        </a:graphic>
      </p:graphicFrame>
      <p:sp>
        <p:nvSpPr>
          <p:cNvPr id="10" name="Freeform 9"/>
          <p:cNvSpPr/>
          <p:nvPr/>
        </p:nvSpPr>
        <p:spPr bwMode="auto">
          <a:xfrm>
            <a:off x="5094514" y="4630057"/>
            <a:ext cx="925286" cy="602343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128078" y="5195747"/>
            <a:ext cx="925286" cy="602343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56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381000" y="1219200"/>
            <a:ext cx="8382000" cy="9144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600" kern="10" smtClean="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Proširenje </a:t>
            </a:r>
            <a:r>
              <a:rPr lang="sr-Latn-R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metode analitičkog hijerarhijskog procesa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806281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/>
              <a:t>Troškovi alternativa?</a:t>
            </a:r>
            <a:endParaRPr lang="sr-Latn-RS"/>
          </a:p>
        </p:txBody>
      </p:sp>
      <p:sp>
        <p:nvSpPr>
          <p:cNvPr id="5" name="TextBox 4"/>
          <p:cNvSpPr txBox="1"/>
          <p:nvPr/>
        </p:nvSpPr>
        <p:spPr>
          <a:xfrm>
            <a:off x="228600" y="3733800"/>
            <a:ext cx="5511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/>
              <a:t>Nabavne </a:t>
            </a:r>
            <a:r>
              <a:rPr lang="sr-Latn-RS"/>
              <a:t>cene čine </a:t>
            </a:r>
            <a:r>
              <a:rPr lang="sr-Latn-RS" i="1"/>
              <a:t>vektor troškova </a:t>
            </a:r>
            <a:r>
              <a:rPr lang="sr-Latn-RS" i="1" smtClean="0"/>
              <a:t>alternativa</a:t>
            </a:r>
            <a:r>
              <a:rPr lang="sr-Latn-RS" smtClean="0"/>
              <a:t>:</a:t>
            </a:r>
            <a:endParaRPr lang="sr-Latn-R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45299765"/>
              </p:ext>
            </p:extLst>
          </p:nvPr>
        </p:nvGraphicFramePr>
        <p:xfrm>
          <a:off x="304800" y="4267200"/>
          <a:ext cx="2768600" cy="1371600"/>
        </p:xfrm>
        <a:graphic>
          <a:graphicData uri="http://schemas.openxmlformats.org/presentationml/2006/ole">
            <p:oleObj spid="_x0000_s49162" name="Equation" r:id="rId3" imgW="1384300" imgH="6858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0082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3" name="TextBox 2"/>
          <p:cNvSpPr txBox="1"/>
          <p:nvPr/>
        </p:nvSpPr>
        <p:spPr>
          <a:xfrm>
            <a:off x="304800" y="12192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Thomas L. </a:t>
            </a:r>
            <a:r>
              <a:rPr lang="sr-Latn-RS" smtClean="0"/>
              <a:t>Saaty</a:t>
            </a:r>
          </a:p>
          <a:p>
            <a:pPr marL="342900" indent="-342900">
              <a:buClrTx/>
              <a:buFont typeface="Wingdings" panose="05000000000000000000" pitchFamily="2" charset="2"/>
              <a:buChar char="q"/>
            </a:pPr>
            <a:r>
              <a:rPr lang="sr-Latn-RS" smtClean="0"/>
              <a:t>matematičar,</a:t>
            </a:r>
          </a:p>
          <a:p>
            <a:pPr marL="342900" indent="-342900">
              <a:buClrTx/>
              <a:buFont typeface="Wingdings" panose="05000000000000000000" pitchFamily="2" charset="2"/>
              <a:buChar char="q"/>
            </a:pPr>
            <a:r>
              <a:rPr lang="sr-Latn-RS" smtClean="0"/>
              <a:t>bavi </a:t>
            </a:r>
            <a:r>
              <a:rPr lang="sr-Latn-RS"/>
              <a:t>se razvojem matematičkih teorija u oblasti donošenja poslovnih odluka</a:t>
            </a:r>
            <a:r>
              <a:rPr lang="sr-Latn-RS" smtClean="0"/>
              <a:t>.</a:t>
            </a:r>
          </a:p>
          <a:p>
            <a:pPr>
              <a:buClrTx/>
            </a:pPr>
            <a:endParaRPr lang="sr-Latn-RS"/>
          </a:p>
          <a:p>
            <a:pPr>
              <a:buClrTx/>
            </a:pPr>
            <a:r>
              <a:rPr lang="sr-Latn-RS" smtClean="0"/>
              <a:t>Primena AHP-a: IBM</a:t>
            </a:r>
            <a:r>
              <a:rPr lang="sr-Latn-RS"/>
              <a:t>, Ford, </a:t>
            </a:r>
            <a:r>
              <a:rPr lang="sr-Latn-RS" smtClean="0"/>
              <a:t>Ministarstvo </a:t>
            </a:r>
            <a:r>
              <a:rPr lang="sr-Latn-RS"/>
              <a:t>za </a:t>
            </a:r>
            <a:r>
              <a:rPr lang="sr-Latn-RS" smtClean="0"/>
              <a:t>energetiku...</a:t>
            </a:r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2839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43200"/>
            <a:ext cx="311841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Vektor relativnih </a:t>
            </a:r>
            <a:r>
              <a:rPr lang="en-US" smtClean="0"/>
              <a:t>troškova</a:t>
            </a:r>
            <a:r>
              <a:rPr lang="sr-Latn-RS" smtClean="0"/>
              <a:t>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01726291"/>
              </p:ext>
            </p:extLst>
          </p:nvPr>
        </p:nvGraphicFramePr>
        <p:xfrm>
          <a:off x="304800" y="990600"/>
          <a:ext cx="2768600" cy="1371600"/>
        </p:xfrm>
        <a:graphic>
          <a:graphicData uri="http://schemas.openxmlformats.org/presentationml/2006/ole">
            <p:oleObj spid="_x0000_s50191" name="Equation" r:id="rId3" imgW="1384300" imgH="685800" progId="">
              <p:embed/>
            </p:oleObj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38665223"/>
              </p:ext>
            </p:extLst>
          </p:nvPr>
        </p:nvGraphicFramePr>
        <p:xfrm>
          <a:off x="349818" y="3276600"/>
          <a:ext cx="6146800" cy="2590800"/>
        </p:xfrm>
        <a:graphic>
          <a:graphicData uri="http://schemas.openxmlformats.org/presentationml/2006/ole">
            <p:oleObj spid="_x0000_s50192" name="Equation" r:id="rId4" imgW="3073400" imgH="12954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83521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1143000"/>
            <a:ext cx="6755632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/>
              <a:t>Vektor količnika koeficijenata značaja i relativnih </a:t>
            </a:r>
            <a:r>
              <a:rPr lang="sr-Latn-RS" smtClean="0"/>
              <a:t>troškova: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9196838"/>
              </p:ext>
            </p:extLst>
          </p:nvPr>
        </p:nvGraphicFramePr>
        <p:xfrm>
          <a:off x="2209799" y="2285999"/>
          <a:ext cx="3530600" cy="2565400"/>
        </p:xfrm>
        <a:graphic>
          <a:graphicData uri="http://schemas.openxmlformats.org/presentationml/2006/ole">
            <p:oleObj spid="_x0000_s51208" name="Equation" r:id="rId3" imgW="1765300" imgH="1282700" progId="">
              <p:embed/>
            </p:oleObj>
          </a:graphicData>
        </a:graphic>
      </p:graphicFrame>
      <p:sp>
        <p:nvSpPr>
          <p:cNvPr id="6" name="Freeform 5"/>
          <p:cNvSpPr/>
          <p:nvPr/>
        </p:nvSpPr>
        <p:spPr bwMode="auto">
          <a:xfrm>
            <a:off x="4800599" y="2895599"/>
            <a:ext cx="838201" cy="457201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4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 smtClean="0"/>
              <a:t>S</a:t>
            </a:r>
            <a:r>
              <a:rPr lang="en-US" i="1" smtClean="0"/>
              <a:t>va autorska prava autora prezenatacije i video snimaka </a:t>
            </a:r>
            <a:r>
              <a:rPr lang="sr-Latn-RS" i="1" smtClean="0"/>
              <a:t>su </a:t>
            </a:r>
            <a:r>
              <a:rPr lang="en-US" i="1" smtClean="0"/>
              <a:t>zaštićena</a:t>
            </a:r>
            <a:r>
              <a:rPr lang="sr-Latn-RS" i="1" smtClean="0"/>
              <a:t>. Prezentacija i video </a:t>
            </a:r>
            <a:r>
              <a:rPr lang="en-US" i="1" smtClean="0"/>
              <a:t>snimak mogu</a:t>
            </a:r>
            <a:r>
              <a:rPr lang="sr-Latn-RS" i="1" smtClean="0"/>
              <a:t> se</a:t>
            </a:r>
            <a:r>
              <a:rPr lang="en-US" i="1" smtClean="0"/>
              <a:t> koristiti samo za nastavu na daljini studen</a:t>
            </a:r>
            <a:r>
              <a:rPr lang="sr-Cyrl-RS" i="1" smtClean="0"/>
              <a:t>а</a:t>
            </a:r>
            <a:r>
              <a:rPr lang="en-US" i="1" smtClean="0"/>
              <a:t>ta Saobraćajnog fakulteta Univerziteta u Beogradu u školskoj 2020/21 i ne mogu </a:t>
            </a:r>
            <a:r>
              <a:rPr lang="sr-Latn-RS" i="1" smtClean="0"/>
              <a:t>se </a:t>
            </a:r>
            <a:r>
              <a:rPr lang="en-US" i="1" smtClean="0"/>
              <a:t>koristiti za druge svrhe bez pismene saglasnosti autora materijala</a:t>
            </a:r>
            <a:r>
              <a:rPr lang="sr-Latn-RS" i="1" smtClean="0"/>
              <a:t>.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1136735"/>
            <a:ext cx="8458200" cy="412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Aksiome m</a:t>
            </a:r>
            <a:r>
              <a:rPr lang="sr-Latn-CS"/>
              <a:t>etode analitičkog hijerarhijskog procesa</a:t>
            </a:r>
            <a:r>
              <a:rPr lang="en-US"/>
              <a:t> su: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reciprocnosti</a:t>
            </a:r>
            <a:r>
              <a:rPr lang="en-US"/>
              <a:t>: ako je element A  </a:t>
            </a:r>
            <a:r>
              <a:rPr lang="en-US" i="1"/>
              <a:t>n</a:t>
            </a:r>
            <a:r>
              <a:rPr lang="en-US"/>
              <a:t>  puta zna</a:t>
            </a:r>
            <a:r>
              <a:rPr lang="sr-Latn-RS"/>
              <a:t>č</a:t>
            </a:r>
            <a:r>
              <a:rPr lang="en-US"/>
              <a:t>ajniji od elementa B, tada je element B  1/</a:t>
            </a:r>
            <a:r>
              <a:rPr lang="en-US" i="1"/>
              <a:t>n</a:t>
            </a:r>
            <a:r>
              <a:rPr lang="en-US"/>
              <a:t>  puta značajniji od elementa A.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homogenosti</a:t>
            </a:r>
            <a:r>
              <a:rPr lang="en-US"/>
              <a:t>: poređenje ima smisla jedino ako su elementi međusobno uporedivi.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zavisnosti</a:t>
            </a:r>
            <a:r>
              <a:rPr lang="en-US"/>
              <a:t>: dozvoljava se poređenje među grupom elemenata jednog nivoa u odnosu na element višeg nivoa, tj. poređenja na nižem nivou zavise od elementa višeg nivoa.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očekivanja</a:t>
            </a:r>
            <a:r>
              <a:rPr lang="en-US"/>
              <a:t>: svaka promena u strukturi hijerarhije zahteva ponovno računanje prioriteta u novoj hijerarhiji</a:t>
            </a:r>
            <a:r>
              <a:rPr lang="en-US" smtClean="0"/>
              <a:t>.</a:t>
            </a:r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66474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26" y="1096254"/>
            <a:ext cx="7734748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5287254"/>
            <a:ext cx="400622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/>
              <a:t>Opšta struktura hijerarhijskog modela</a:t>
            </a:r>
          </a:p>
        </p:txBody>
      </p:sp>
    </p:spTree>
    <p:extLst>
      <p:ext uri="{BB962C8B-B14F-4D97-AF65-F5344CB8AC3E}">
        <p14:creationId xmlns="" xmlns:p14="http://schemas.microsoft.com/office/powerpoint/2010/main" val="26603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14400"/>
            <a:ext cx="7010400" cy="40129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52742" y="5105400"/>
            <a:ext cx="4326826" cy="8402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/>
              <a:t>Struktura hijerarhijskog modela za </a:t>
            </a:r>
            <a:r>
              <a:rPr lang="sr-Latn-RS" sz="1800" i="1" smtClean="0"/>
              <a:t>slučaj</a:t>
            </a:r>
          </a:p>
          <a:p>
            <a:pPr algn="ctr"/>
            <a:r>
              <a:rPr lang="sr-Latn-RS" sz="1800" i="1" smtClean="0"/>
              <a:t>kupovine </a:t>
            </a:r>
            <a:r>
              <a:rPr lang="sr-Latn-RS" sz="1800" i="1"/>
              <a:t>novog putničkog automobila</a:t>
            </a:r>
          </a:p>
        </p:txBody>
      </p:sp>
    </p:spTree>
    <p:extLst>
      <p:ext uri="{BB962C8B-B14F-4D97-AF65-F5344CB8AC3E}">
        <p14:creationId xmlns="" xmlns:p14="http://schemas.microsoft.com/office/powerpoint/2010/main" val="22401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1554" y="685800"/>
            <a:ext cx="5055846" cy="563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72200" y="4953000"/>
            <a:ext cx="25146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i="1"/>
              <a:t>Osnovna skala apsolutnih </a:t>
            </a:r>
            <a:r>
              <a:rPr lang="sv-SE" sz="1800" i="1" smtClean="0"/>
              <a:t>brojeva</a:t>
            </a:r>
            <a:r>
              <a:rPr lang="sr-Latn-RS" sz="1800" i="1" smtClean="0"/>
              <a:t> </a:t>
            </a:r>
            <a:r>
              <a:rPr lang="sv-SE" sz="1800" i="1" smtClean="0"/>
              <a:t>(Satijeva </a:t>
            </a:r>
            <a:r>
              <a:rPr lang="sv-SE" sz="1800" i="1"/>
              <a:t>skala)</a:t>
            </a:r>
            <a:endParaRPr lang="sr-Latn-RS" sz="1800" i="1"/>
          </a:p>
        </p:txBody>
      </p:sp>
    </p:spTree>
    <p:extLst>
      <p:ext uri="{BB962C8B-B14F-4D97-AF65-F5344CB8AC3E}">
        <p14:creationId xmlns="" xmlns:p14="http://schemas.microsoft.com/office/powerpoint/2010/main" val="30801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4180114" y="685800"/>
            <a:ext cx="46590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i="1"/>
              <a:t>Kvantifikovanje međusobnog značaja glavnih kriterijuma i odgovarajuća matrica odlučivanja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5800"/>
            <a:ext cx="3835400" cy="56441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1" y="2849940"/>
            <a:ext cx="3886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Matrica odlučivanja formira se korišćenjem rezultata ocena me</a:t>
            </a:r>
            <a:r>
              <a:rPr lang="sr-Latn-CS"/>
              <a:t>đusobnog značaja glavnih </a:t>
            </a:r>
            <a:r>
              <a:rPr lang="sr-Latn-CS" smtClean="0"/>
              <a:t>kriterijuma:</a:t>
            </a:r>
            <a:endParaRPr lang="sr-Latn-R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13300157"/>
              </p:ext>
            </p:extLst>
          </p:nvPr>
        </p:nvGraphicFramePr>
        <p:xfrm>
          <a:off x="4267200" y="4495800"/>
          <a:ext cx="4495799" cy="1364796"/>
        </p:xfrm>
        <a:graphic>
          <a:graphicData uri="http://schemas.openxmlformats.org/presentationml/2006/ole">
            <p:oleObj spid="_x0000_s37914" name="Equation" r:id="rId4" imgW="2844800" imgH="8636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145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770" y="2590332"/>
            <a:ext cx="3153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Zbir članova za </a:t>
            </a:r>
            <a:r>
              <a:rPr lang="sr-Latn-CS" smtClean="0"/>
              <a:t>svaku od </a:t>
            </a:r>
            <a:r>
              <a:rPr lang="sr-Latn-CS"/>
              <a:t>kolona matrice </a:t>
            </a:r>
            <a:r>
              <a:rPr lang="sr-Latn-CS" i="1" smtClean="0"/>
              <a:t>N</a:t>
            </a:r>
            <a:r>
              <a:rPr lang="sr-Latn-CS" smtClean="0"/>
              <a:t>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12104096"/>
              </p:ext>
            </p:extLst>
          </p:nvPr>
        </p:nvGraphicFramePr>
        <p:xfrm>
          <a:off x="275770" y="609600"/>
          <a:ext cx="5689600" cy="1727200"/>
        </p:xfrm>
        <a:graphic>
          <a:graphicData uri="http://schemas.openxmlformats.org/presentationml/2006/ole">
            <p:oleObj spid="_x0000_s39060" name="Equation" r:id="rId3" imgW="2844800" imgH="8636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14950625"/>
              </p:ext>
            </p:extLst>
          </p:nvPr>
        </p:nvGraphicFramePr>
        <p:xfrm>
          <a:off x="316587" y="3357170"/>
          <a:ext cx="1555075" cy="507780"/>
        </p:xfrm>
        <a:graphic>
          <a:graphicData uri="http://schemas.openxmlformats.org/presentationml/2006/ole">
            <p:oleObj spid="_x0000_s39061" name="Equation" r:id="rId4" imgW="622030" imgH="203112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24779548"/>
              </p:ext>
            </p:extLst>
          </p:nvPr>
        </p:nvGraphicFramePr>
        <p:xfrm>
          <a:off x="302423" y="3864950"/>
          <a:ext cx="1714500" cy="508000"/>
        </p:xfrm>
        <a:graphic>
          <a:graphicData uri="http://schemas.openxmlformats.org/presentationml/2006/ole">
            <p:oleObj spid="_x0000_s39062" name="Equation" r:id="rId5" imgW="685800" imgH="203200" progId="">
              <p:embed/>
            </p:oleObj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71662" y="38172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97746466"/>
              </p:ext>
            </p:extLst>
          </p:nvPr>
        </p:nvGraphicFramePr>
        <p:xfrm>
          <a:off x="297541" y="4419132"/>
          <a:ext cx="1714500" cy="508000"/>
        </p:xfrm>
        <a:graphic>
          <a:graphicData uri="http://schemas.openxmlformats.org/presentationml/2006/ole">
            <p:oleObj spid="_x0000_s39063" name="Equation" r:id="rId6" imgW="685800" imgH="20320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8035465"/>
              </p:ext>
            </p:extLst>
          </p:nvPr>
        </p:nvGraphicFramePr>
        <p:xfrm>
          <a:off x="275770" y="4902420"/>
          <a:ext cx="1301185" cy="507780"/>
        </p:xfrm>
        <a:graphic>
          <a:graphicData uri="http://schemas.openxmlformats.org/presentationml/2006/ole">
            <p:oleObj spid="_x0000_s39064" name="Equation" r:id="rId7" imgW="520474" imgH="203112" progId="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876800" y="2514600"/>
            <a:ext cx="411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/>
              <a:t>Normalizovana matrica matrice </a:t>
            </a:r>
            <a:r>
              <a:rPr lang="sr-Latn-CS" i="1" smtClean="0"/>
              <a:t>N</a:t>
            </a:r>
            <a:r>
              <a:rPr lang="sr-Latn-CS" smtClean="0"/>
              <a:t>:</a:t>
            </a:r>
            <a:endParaRPr lang="sr-Latn-R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23094769"/>
              </p:ext>
            </p:extLst>
          </p:nvPr>
        </p:nvGraphicFramePr>
        <p:xfrm>
          <a:off x="4894943" y="2976265"/>
          <a:ext cx="3581400" cy="3200400"/>
        </p:xfrm>
        <a:graphic>
          <a:graphicData uri="http://schemas.openxmlformats.org/presentationml/2006/ole">
            <p:oleObj spid="_x0000_s39065" name="Equation" r:id="rId8" imgW="1790700" imgH="16002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056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91837300"/>
              </p:ext>
            </p:extLst>
          </p:nvPr>
        </p:nvGraphicFramePr>
        <p:xfrm>
          <a:off x="5257800" y="881522"/>
          <a:ext cx="3581400" cy="3200400"/>
        </p:xfrm>
        <a:graphic>
          <a:graphicData uri="http://schemas.openxmlformats.org/presentationml/2006/ole">
            <p:oleObj spid="_x0000_s40055" name="Equation" r:id="rId3" imgW="1790700" imgH="1600200" progId="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3716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Zbir članova za svaki od redova normalizovane </a:t>
            </a:r>
            <a:r>
              <a:rPr lang="sr-Latn-CS" smtClean="0"/>
              <a:t>matrice:</a:t>
            </a:r>
            <a:endParaRPr lang="sr-Latn-R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19998072"/>
              </p:ext>
            </p:extLst>
          </p:nvPr>
        </p:nvGraphicFramePr>
        <p:xfrm>
          <a:off x="304800" y="2362200"/>
          <a:ext cx="1650283" cy="507780"/>
        </p:xfrm>
        <a:graphic>
          <a:graphicData uri="http://schemas.openxmlformats.org/presentationml/2006/ole">
            <p:oleObj spid="_x0000_s40056" name="Equation" r:id="rId4" imgW="660113" imgH="203112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46685583"/>
              </p:ext>
            </p:extLst>
          </p:nvPr>
        </p:nvGraphicFramePr>
        <p:xfrm>
          <a:off x="304800" y="2971799"/>
          <a:ext cx="1714500" cy="508000"/>
        </p:xfrm>
        <a:graphic>
          <a:graphicData uri="http://schemas.openxmlformats.org/presentationml/2006/ole">
            <p:oleObj spid="_x0000_s40057" name="Equation" r:id="rId5" imgW="685800" imgH="2032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25553934"/>
              </p:ext>
            </p:extLst>
          </p:nvPr>
        </p:nvGraphicFramePr>
        <p:xfrm>
          <a:off x="304799" y="3555999"/>
          <a:ext cx="1682020" cy="507780"/>
        </p:xfrm>
        <a:graphic>
          <a:graphicData uri="http://schemas.openxmlformats.org/presentationml/2006/ole">
            <p:oleObj spid="_x0000_s40058" name="Equation" r:id="rId6" imgW="672808" imgH="203112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01088624"/>
              </p:ext>
            </p:extLst>
          </p:nvPr>
        </p:nvGraphicFramePr>
        <p:xfrm>
          <a:off x="304800" y="4140199"/>
          <a:ext cx="1714500" cy="508000"/>
        </p:xfrm>
        <a:graphic>
          <a:graphicData uri="http://schemas.openxmlformats.org/presentationml/2006/ole">
            <p:oleObj spid="_x0000_s40059" name="Equation" r:id="rId7" imgW="685800" imgH="2032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784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1761</TotalTime>
  <Words>462</Words>
  <Application>Microsoft Office PowerPoint</Application>
  <PresentationFormat>On-screen Show (4:3)</PresentationFormat>
  <Paragraphs>55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Textured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dj.petrovic</cp:lastModifiedBy>
  <cp:revision>300</cp:revision>
  <dcterms:created xsi:type="dcterms:W3CDTF">2006-01-31T15:10:17Z</dcterms:created>
  <dcterms:modified xsi:type="dcterms:W3CDTF">2021-04-26T08:55:10Z</dcterms:modified>
</cp:coreProperties>
</file>