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22" r:id="rId2"/>
  </p:sldMasterIdLst>
  <p:notesMasterIdLst>
    <p:notesMasterId r:id="rId26"/>
  </p:notesMasterIdLst>
  <p:handoutMasterIdLst>
    <p:handoutMasterId r:id="rId27"/>
  </p:handoutMasterIdLst>
  <p:sldIdLst>
    <p:sldId id="256" r:id="rId3"/>
    <p:sldId id="356" r:id="rId4"/>
    <p:sldId id="392" r:id="rId5"/>
    <p:sldId id="374" r:id="rId6"/>
    <p:sldId id="375" r:id="rId7"/>
    <p:sldId id="376" r:id="rId8"/>
    <p:sldId id="381" r:id="rId9"/>
    <p:sldId id="382" r:id="rId10"/>
    <p:sldId id="383" r:id="rId11"/>
    <p:sldId id="384" r:id="rId12"/>
    <p:sldId id="385" r:id="rId13"/>
    <p:sldId id="386" r:id="rId14"/>
    <p:sldId id="388" r:id="rId15"/>
    <p:sldId id="389" r:id="rId16"/>
    <p:sldId id="390" r:id="rId17"/>
    <p:sldId id="391" r:id="rId18"/>
    <p:sldId id="377" r:id="rId19"/>
    <p:sldId id="378" r:id="rId20"/>
    <p:sldId id="379" r:id="rId21"/>
    <p:sldId id="380" r:id="rId22"/>
    <p:sldId id="393" r:id="rId23"/>
    <p:sldId id="274" r:id="rId24"/>
    <p:sldId id="276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9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orđe" initials="Đ" lastIdx="1" clrIdx="0">
    <p:extLst>
      <p:ext uri="{19B8F6BF-5375-455C-9EA6-DF929625EA0E}">
        <p15:presenceInfo xmlns:p15="http://schemas.microsoft.com/office/powerpoint/2012/main" userId="eddac27b20c8de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0000"/>
    <a:srgbClr val="342A7A"/>
    <a:srgbClr val="FFCC00"/>
    <a:srgbClr val="99FF33"/>
    <a:srgbClr val="808080"/>
    <a:srgbClr val="3B3470"/>
    <a:srgbClr val="295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7" autoAdjust="0"/>
    <p:restoredTop sz="96984" autoAdjust="0"/>
  </p:normalViewPr>
  <p:slideViewPr>
    <p:cSldViewPr>
      <p:cViewPr>
        <p:scale>
          <a:sx n="75" d="100"/>
          <a:sy n="75" d="100"/>
        </p:scale>
        <p:origin x="936" y="278"/>
      </p:cViewPr>
      <p:guideLst>
        <p:guide orient="horz" pos="2160"/>
        <p:guide pos="2880"/>
        <p:guide orient="horz" pos="1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3149" y="-8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4C5351-5073-4F99-AD25-E2B735938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1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A2B83D8-9B1B-4807-8BEB-AA64FD301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96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2B83D8-9B1B-4807-8BEB-AA64FD3012C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44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5744DE7-B441-4086-B096-7AD8FBA87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96566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4553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54036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65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15688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0041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937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29485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807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1841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925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909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3429000" y="161925"/>
            <a:ext cx="2286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dirty="0">
                <a:solidFill>
                  <a:srgbClr val="3B3470"/>
                </a:solidFill>
              </a:rPr>
              <a:t>Tehnička termodinamika</a:t>
            </a:r>
            <a:endParaRPr lang="en-US" sz="1500" dirty="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>
                <a:solidFill>
                  <a:srgbClr val="3B3470"/>
                </a:solidFill>
              </a:rPr>
              <a:t>- 20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GB" sz="1400">
                <a:solidFill>
                  <a:srgbClr val="3B3470"/>
                </a:solidFill>
              </a:rPr>
              <a:t>5</a:t>
            </a:r>
            <a:r>
              <a:rPr lang="en-US" sz="1400">
                <a:solidFill>
                  <a:srgbClr val="3B3470"/>
                </a:solidFill>
              </a:rPr>
              <a:t>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21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31E49-C82C-4B7A-AC41-4D7DD35182B2}" type="datetimeFigureOut">
              <a:rPr lang="sr-Latn-RS" smtClean="0"/>
              <a:pPr/>
              <a:t>20.7.2025.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7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9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3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45.png"/><Relationship Id="rId7" Type="http://schemas.openxmlformats.org/officeDocument/2006/relationships/image" Target="../media/image5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46.png"/><Relationship Id="rId9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8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3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0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23.png"/><Relationship Id="rId3" Type="http://schemas.openxmlformats.org/officeDocument/2006/relationships/image" Target="../media/image69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32.png"/><Relationship Id="rId9" Type="http://schemas.openxmlformats.org/officeDocument/2006/relationships/image" Target="../media/image7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23.png"/><Relationship Id="rId3" Type="http://schemas.openxmlformats.org/officeDocument/2006/relationships/image" Target="../media/image78.png"/><Relationship Id="rId7" Type="http://schemas.openxmlformats.org/officeDocument/2006/relationships/image" Target="../media/image82.png"/><Relationship Id="rId12" Type="http://schemas.openxmlformats.org/officeDocument/2006/relationships/image" Target="../media/image8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1.png"/><Relationship Id="rId11" Type="http://schemas.openxmlformats.org/officeDocument/2006/relationships/image" Target="../media/image86.png"/><Relationship Id="rId5" Type="http://schemas.openxmlformats.org/officeDocument/2006/relationships/image" Target="../media/image80.png"/><Relationship Id="rId10" Type="http://schemas.openxmlformats.org/officeDocument/2006/relationships/image" Target="../media/image85.png"/><Relationship Id="rId4" Type="http://schemas.openxmlformats.org/officeDocument/2006/relationships/image" Target="../media/image79.png"/><Relationship Id="rId9" Type="http://schemas.openxmlformats.org/officeDocument/2006/relationships/image" Target="../media/image8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8.xml"/><Relationship Id="rId1" Type="http://schemas.openxmlformats.org/officeDocument/2006/relationships/video" Target="NULL" TargetMode="Externa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8.xml"/><Relationship Id="rId1" Type="http://schemas.openxmlformats.org/officeDocument/2006/relationships/video" Target="NULL" TargetMode="Externa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5.png"/><Relationship Id="rId7" Type="http://schemas.openxmlformats.org/officeDocument/2006/relationships/image" Target="../media/image3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32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240" y="1981200"/>
            <a:ext cx="8205521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 b="1" dirty="0">
                <a:solidFill>
                  <a:schemeClr val="bg1"/>
                </a:solidFill>
              </a:rPr>
              <a:t>Vežbe 6</a:t>
            </a:r>
            <a:r>
              <a:rPr lang="en-US" sz="4400" b="1" dirty="0">
                <a:solidFill>
                  <a:schemeClr val="bg1"/>
                </a:solidFill>
              </a:rPr>
              <a:t> </a:t>
            </a:r>
            <a:r>
              <a:rPr lang="sr-Latn-RS" sz="4400" b="1" dirty="0">
                <a:solidFill>
                  <a:schemeClr val="bg1"/>
                </a:solidFill>
              </a:rPr>
              <a:t>– Gasno turbinska postrojenja</a:t>
            </a:r>
            <a:endParaRPr lang="en-US" sz="4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424915"/>
              </p:ext>
            </p:extLst>
          </p:nvPr>
        </p:nvGraphicFramePr>
        <p:xfrm>
          <a:off x="5638800" y="1270000"/>
          <a:ext cx="3200400" cy="18542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Stanje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T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28600" y="685800"/>
            <a:ext cx="6132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</a:t>
            </a:r>
            <a:r>
              <a:rPr lang="sl-SI" dirty="0"/>
              <a:t>eličine stanja u karakterističnim tačkama ciklusa</a:t>
            </a:r>
            <a:endParaRPr lang="en-US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8" y="1541292"/>
            <a:ext cx="576301" cy="4399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905000"/>
            <a:ext cx="576301" cy="43990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286000"/>
            <a:ext cx="576301" cy="43990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659578"/>
            <a:ext cx="576301" cy="4399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1524000"/>
            <a:ext cx="576301" cy="4399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286000"/>
            <a:ext cx="576301" cy="439908"/>
          </a:xfrm>
          <a:prstGeom prst="rect">
            <a:avLst/>
          </a:prstGeom>
        </p:spPr>
      </p:pic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524000"/>
            <a:ext cx="576301" cy="43990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2286000"/>
            <a:ext cx="576301" cy="439908"/>
          </a:xfrm>
          <a:prstGeom prst="rect">
            <a:avLst/>
          </a:prstGeom>
        </p:spPr>
      </p:pic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143000"/>
            <a:ext cx="1790700" cy="495300"/>
          </a:xfrm>
          <a:prstGeom prst="rect">
            <a:avLst/>
          </a:prstGeom>
          <a:noFill/>
        </p:spPr>
      </p:pic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0" y="1609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39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600200"/>
            <a:ext cx="4476750" cy="1076325"/>
          </a:xfrm>
          <a:prstGeom prst="rect">
            <a:avLst/>
          </a:prstGeom>
          <a:noFill/>
        </p:spPr>
      </p:pic>
      <p:sp>
        <p:nvSpPr>
          <p:cNvPr id="44041" name="Rectangle 9"/>
          <p:cNvSpPr>
            <a:spLocks noChangeArrowheads="1"/>
          </p:cNvSpPr>
          <p:nvPr/>
        </p:nvSpPr>
        <p:spPr bwMode="auto">
          <a:xfrm>
            <a:off x="0" y="1609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905000"/>
            <a:ext cx="576301" cy="439908"/>
          </a:xfrm>
          <a:prstGeom prst="rect">
            <a:avLst/>
          </a:prstGeom>
        </p:spPr>
      </p:pic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42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733675"/>
            <a:ext cx="3419475" cy="781050"/>
          </a:xfrm>
          <a:prstGeom prst="rect">
            <a:avLst/>
          </a:prstGeom>
          <a:noFill/>
        </p:spPr>
      </p:pic>
      <p:sp>
        <p:nvSpPr>
          <p:cNvPr id="44044" name="Rectangle 12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1905000"/>
            <a:ext cx="576301" cy="439908"/>
          </a:xfrm>
          <a:prstGeom prst="rect">
            <a:avLst/>
          </a:prstGeom>
        </p:spPr>
      </p:pic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45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657600"/>
            <a:ext cx="1790700" cy="495300"/>
          </a:xfrm>
          <a:prstGeom prst="rect">
            <a:avLst/>
          </a:prstGeom>
          <a:noFill/>
        </p:spPr>
      </p:pic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48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4114800"/>
            <a:ext cx="4286250" cy="1076325"/>
          </a:xfrm>
          <a:prstGeom prst="rect">
            <a:avLst/>
          </a:prstGeom>
          <a:noFill/>
        </p:spPr>
      </p:pic>
      <p:sp>
        <p:nvSpPr>
          <p:cNvPr id="44050" name="Rectangle 18"/>
          <p:cNvSpPr>
            <a:spLocks noChangeArrowheads="1"/>
          </p:cNvSpPr>
          <p:nvPr/>
        </p:nvSpPr>
        <p:spPr bwMode="auto">
          <a:xfrm>
            <a:off x="0" y="1609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2659578"/>
            <a:ext cx="576301" cy="439908"/>
          </a:xfrm>
          <a:prstGeom prst="rect">
            <a:avLst/>
          </a:prstGeom>
        </p:spPr>
      </p:pic>
      <p:sp>
        <p:nvSpPr>
          <p:cNvPr id="4405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4051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5334000"/>
            <a:ext cx="3400425" cy="781050"/>
          </a:xfrm>
          <a:prstGeom prst="rect">
            <a:avLst/>
          </a:prstGeom>
          <a:noFill/>
        </p:spPr>
      </p:pic>
      <p:sp>
        <p:nvSpPr>
          <p:cNvPr id="44053" name="Rectangle 21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659578"/>
            <a:ext cx="576301" cy="43990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88BD01E-D95E-24B1-07FF-744BB4A415F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6629" y="3794872"/>
            <a:ext cx="2972571" cy="2424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52774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/>
              <a:t>Razmenjene količine toplote i koristan rad</a:t>
            </a:r>
            <a:endParaRPr lang="en-US" dirty="0"/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181100"/>
            <a:ext cx="5686425" cy="495300"/>
          </a:xfrm>
          <a:prstGeom prst="rect">
            <a:avLst/>
          </a:prstGeom>
          <a:noFill/>
        </p:spPr>
      </p:pic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790700"/>
            <a:ext cx="5895975" cy="495300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2438400"/>
            <a:ext cx="4819650" cy="457200"/>
          </a:xfrm>
          <a:prstGeom prst="rect">
            <a:avLst/>
          </a:prstGeom>
          <a:noFill/>
        </p:spPr>
      </p:pic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5065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924300"/>
            <a:ext cx="2314575" cy="952500"/>
          </a:xfrm>
          <a:prstGeom prst="rect">
            <a:avLst/>
          </a:prstGeom>
          <a:noFill/>
        </p:spPr>
      </p:pic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1485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312420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dirty="0"/>
              <a:t> Termodinamički stepen iskorišćenja ciklusa.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9E8F6C8-0677-2644-6B90-1EC7AB5680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6629" y="3866029"/>
            <a:ext cx="2972571" cy="2424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5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" y="609600"/>
            <a:ext cx="8763000" cy="54753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sr-Latn-RS" sz="2200" b="1" dirty="0">
                <a:solidFill>
                  <a:schemeClr val="bg1"/>
                </a:solidFill>
              </a:rPr>
              <a:t>Zadatak 3.</a:t>
            </a:r>
            <a:r>
              <a:rPr lang="en-US" sz="2200" dirty="0"/>
              <a:t> </a:t>
            </a:r>
            <a:r>
              <a:rPr lang="sr-Latn-RS" sz="2200" dirty="0"/>
              <a:t>Radni fluid gasne turbine je smeša gasova za koju su poznate sledeće veličine R = 280 J/kgK, c</a:t>
            </a:r>
            <a:r>
              <a:rPr lang="sr-Latn-RS" sz="2200" baseline="-25000" dirty="0"/>
              <a:t>p</a:t>
            </a:r>
            <a:r>
              <a:rPr lang="sr-Latn-RS" sz="2200" dirty="0"/>
              <a:t> = 980 J/kgK, c</a:t>
            </a:r>
            <a:r>
              <a:rPr lang="sr-Latn-RS" sz="2200" baseline="-25000" dirty="0"/>
              <a:t>v</a:t>
            </a:r>
            <a:r>
              <a:rPr lang="sr-Latn-RS" sz="2200" dirty="0"/>
              <a:t> = 700 J/kgK, a proces se odvija po Džulovom ciklusu. Poznati su sledeći podaci T</a:t>
            </a:r>
            <a:r>
              <a:rPr lang="sr-Latn-RS" sz="2200" baseline="-25000" dirty="0"/>
              <a:t>max</a:t>
            </a:r>
            <a:r>
              <a:rPr lang="sr-Latn-RS" sz="2200" dirty="0"/>
              <a:t> = 1500 K, T</a:t>
            </a:r>
            <a:r>
              <a:rPr lang="sr-Latn-RS" sz="2200" baseline="-25000" dirty="0"/>
              <a:t>min</a:t>
            </a:r>
            <a:r>
              <a:rPr lang="sr-Latn-RS" sz="2200" dirty="0"/>
              <a:t> = 280 K, a specifična zapremina na kraju procesa sagorevanja 0,5 m</a:t>
            </a:r>
            <a:r>
              <a:rPr lang="sr-Latn-RS" sz="2200" baseline="30000" dirty="0"/>
              <a:t>3</a:t>
            </a:r>
            <a:r>
              <a:rPr lang="sr-Latn-RS" sz="2200" dirty="0"/>
              <a:t>/kg. Specifična zapremina na početku procesa sabijanja u kompresoru je 1,3 m</a:t>
            </a:r>
            <a:r>
              <a:rPr lang="sr-Latn-RS" sz="2200" baseline="30000" dirty="0"/>
              <a:t>3</a:t>
            </a:r>
            <a:r>
              <a:rPr lang="sr-Latn-RS" sz="2200" dirty="0"/>
              <a:t>/kg. Odrediti: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2200" dirty="0"/>
              <a:t> Veličine stanja u karakterističnim tačkama ciklusa;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2200" dirty="0"/>
              <a:t> Termički stepen iskorišćenja Džulovog ciklusa;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2200" dirty="0"/>
              <a:t> Maksimalna količina toplote koja se može regenerisati po jedinici radne snage.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4304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1. Korak </a:t>
            </a:r>
            <a:r>
              <a:rPr lang="sr-Latn-RS" dirty="0"/>
              <a:t>– Crtanje </a:t>
            </a:r>
            <a:r>
              <a:rPr lang="en-US" dirty="0"/>
              <a:t>D</a:t>
            </a:r>
            <a:r>
              <a:rPr lang="sr-Latn-RS" dirty="0" err="1"/>
              <a:t>žulovog</a:t>
            </a:r>
            <a:r>
              <a:rPr lang="sr-Latn-RS" dirty="0"/>
              <a:t> ciklusa</a:t>
            </a: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454334" y="6112271"/>
            <a:ext cx="5717866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 bwMode="auto">
          <a:xfrm flipV="1">
            <a:off x="454334" y="1235471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754152" y="6112271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" y="1235471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 bwMode="auto">
          <a:xfrm>
            <a:off x="3313267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876800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44835" y="505865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4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46893" y="204113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3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706920" y="762000"/>
            <a:ext cx="327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2. Korak – poznati podaci</a:t>
            </a:r>
            <a:endParaRPr lang="en-US" b="1" dirty="0"/>
          </a:p>
        </p:txBody>
      </p:sp>
      <p:sp>
        <p:nvSpPr>
          <p:cNvPr id="17" name="Oval 16"/>
          <p:cNvSpPr/>
          <p:nvPr/>
        </p:nvSpPr>
        <p:spPr bwMode="auto">
          <a:xfrm>
            <a:off x="1728456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3291989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0024" y="5058654"/>
            <a:ext cx="29757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462082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3313267" y="4953000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1755739" y="2505285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Freeform 22"/>
          <p:cNvSpPr/>
          <p:nvPr/>
        </p:nvSpPr>
        <p:spPr bwMode="auto">
          <a:xfrm>
            <a:off x="1746250" y="2508250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3354683" y="2495551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3009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86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2133600"/>
            <a:ext cx="2657475" cy="495300"/>
          </a:xfrm>
          <a:prstGeom prst="rect">
            <a:avLst/>
          </a:prstGeom>
          <a:noFill/>
        </p:spPr>
      </p:pic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2628900"/>
            <a:ext cx="2895600" cy="495300"/>
          </a:xfrm>
          <a:prstGeom prst="rect">
            <a:avLst/>
          </a:prstGeom>
          <a:noFill/>
        </p:spPr>
      </p:pic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3124200"/>
            <a:ext cx="2276475" cy="533400"/>
          </a:xfrm>
          <a:prstGeom prst="rect">
            <a:avLst/>
          </a:prstGeom>
          <a:noFill/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3657600"/>
            <a:ext cx="2266950" cy="495300"/>
          </a:xfrm>
          <a:prstGeom prst="rect">
            <a:avLst/>
          </a:prstGeom>
          <a:noFill/>
        </p:spPr>
      </p:pic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4152900"/>
            <a:ext cx="2190750" cy="495300"/>
          </a:xfrm>
          <a:prstGeom prst="rect">
            <a:avLst/>
          </a:prstGeom>
          <a:noFill/>
        </p:spPr>
      </p:pic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4648200"/>
            <a:ext cx="1047750" cy="495300"/>
          </a:xfrm>
          <a:prstGeom prst="rect">
            <a:avLst/>
          </a:prstGeom>
          <a:noFill/>
        </p:spPr>
      </p:pic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0" y="205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0" y="2552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0" y="304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0" y="3543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95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1143000"/>
            <a:ext cx="2314575" cy="495300"/>
          </a:xfrm>
          <a:prstGeom prst="rect">
            <a:avLst/>
          </a:prstGeom>
          <a:noFill/>
        </p:spPr>
      </p:pic>
      <p:pic>
        <p:nvPicPr>
          <p:cNvPr id="46094" name="Picture 1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1638300"/>
            <a:ext cx="2314575" cy="495300"/>
          </a:xfrm>
          <a:prstGeom prst="rect">
            <a:avLst/>
          </a:prstGeom>
          <a:noFill/>
        </p:spPr>
      </p:pic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6097" name="Rectangle 17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098" name="Rectangle 18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/>
      <p:bldP spid="10" grpId="0"/>
      <p:bldP spid="11" grpId="0"/>
      <p:bldP spid="17" grpId="0" animBg="1"/>
      <p:bldP spid="18" grpId="0" animBg="1"/>
      <p:bldP spid="19" grpId="0"/>
      <p:bldP spid="20" grpId="0"/>
      <p:bldP spid="23" grpId="0" animBg="1"/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6132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</a:t>
            </a:r>
            <a:r>
              <a:rPr lang="sl-SI" dirty="0"/>
              <a:t>eličine stanja u karakterističnim tačkama ciklusa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424915"/>
              </p:ext>
            </p:extLst>
          </p:nvPr>
        </p:nvGraphicFramePr>
        <p:xfrm>
          <a:off x="5638800" y="1270000"/>
          <a:ext cx="3200400" cy="18542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Stanje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T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2286000"/>
            <a:ext cx="576301" cy="439908"/>
          </a:xfrm>
          <a:prstGeom prst="rect">
            <a:avLst/>
          </a:prstGeom>
        </p:spPr>
      </p:pic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133600"/>
            <a:ext cx="2657475" cy="495300"/>
          </a:xfrm>
          <a:prstGeom prst="rect">
            <a:avLst/>
          </a:prstGeom>
          <a:noFill/>
        </p:spPr>
      </p:pic>
      <p:pic>
        <p:nvPicPr>
          <p:cNvPr id="1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2628900"/>
            <a:ext cx="2895600" cy="495300"/>
          </a:xfrm>
          <a:prstGeom prst="rect">
            <a:avLst/>
          </a:prstGeom>
          <a:noFill/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143000"/>
            <a:ext cx="2314575" cy="495300"/>
          </a:xfrm>
          <a:prstGeom prst="rect">
            <a:avLst/>
          </a:prstGeom>
          <a:noFill/>
        </p:spPr>
      </p:pic>
      <p:pic>
        <p:nvPicPr>
          <p:cNvPr id="19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638300"/>
            <a:ext cx="2314575" cy="495300"/>
          </a:xfrm>
          <a:prstGeom prst="rect">
            <a:avLst/>
          </a:prstGeom>
          <a:noFill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524000"/>
            <a:ext cx="576301" cy="4399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2286000"/>
            <a:ext cx="576301" cy="43990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1524000"/>
            <a:ext cx="576301" cy="439908"/>
          </a:xfrm>
          <a:prstGeom prst="rect">
            <a:avLst/>
          </a:prstGeom>
        </p:spPr>
      </p:pic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3429000"/>
            <a:ext cx="4457700" cy="914400"/>
          </a:xfrm>
          <a:prstGeom prst="rect">
            <a:avLst/>
          </a:prstGeom>
          <a:noFill/>
        </p:spPr>
      </p:pic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4495800"/>
            <a:ext cx="4410075" cy="914400"/>
          </a:xfrm>
          <a:prstGeom prst="rect">
            <a:avLst/>
          </a:prstGeom>
          <a:noFill/>
        </p:spPr>
      </p:pic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524000"/>
            <a:ext cx="576301" cy="43990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905000"/>
            <a:ext cx="576301" cy="43990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303292"/>
            <a:ext cx="576301" cy="439908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684292"/>
            <a:ext cx="576301" cy="43990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9EF34FD-3690-A9C3-572E-0DB81ED6B16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66629" y="3866029"/>
            <a:ext cx="2972571" cy="2424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85800"/>
            <a:ext cx="6132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</a:t>
            </a:r>
            <a:r>
              <a:rPr lang="sl-SI" dirty="0"/>
              <a:t>eličine stanja u karakterističnim tačkama ciklusa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424915"/>
              </p:ext>
            </p:extLst>
          </p:nvPr>
        </p:nvGraphicFramePr>
        <p:xfrm>
          <a:off x="5638800" y="1270000"/>
          <a:ext cx="3200400" cy="18542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Stanje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T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2286000"/>
            <a:ext cx="576301" cy="4399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524000"/>
            <a:ext cx="576301" cy="4399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2286000"/>
            <a:ext cx="576301" cy="43990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1524000"/>
            <a:ext cx="576301" cy="439908"/>
          </a:xfrm>
          <a:prstGeom prst="rect">
            <a:avLst/>
          </a:prstGeom>
        </p:spPr>
      </p:pic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524000"/>
            <a:ext cx="576301" cy="43990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905000"/>
            <a:ext cx="576301" cy="43990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303292"/>
            <a:ext cx="576301" cy="439908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684292"/>
            <a:ext cx="576301" cy="439908"/>
          </a:xfrm>
          <a:prstGeom prst="rect">
            <a:avLst/>
          </a:prstGeom>
        </p:spPr>
      </p:pic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295525"/>
            <a:ext cx="4286250" cy="1076325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1609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2686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878228"/>
            <a:ext cx="576301" cy="43990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2676054"/>
            <a:ext cx="576301" cy="439908"/>
          </a:xfrm>
          <a:prstGeom prst="rect">
            <a:avLst/>
          </a:prstGeom>
        </p:spPr>
      </p:pic>
      <p:pic>
        <p:nvPicPr>
          <p:cNvPr id="5018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3581400"/>
            <a:ext cx="3209925" cy="781050"/>
          </a:xfrm>
          <a:prstGeom prst="rect">
            <a:avLst/>
          </a:prstGeom>
          <a:noFill/>
        </p:spPr>
      </p:pic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4552950"/>
            <a:ext cx="3238500" cy="781050"/>
          </a:xfrm>
          <a:prstGeom prst="rect">
            <a:avLst/>
          </a:prstGeom>
          <a:noFill/>
        </p:spPr>
      </p:pic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0" y="2095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1886466"/>
            <a:ext cx="576301" cy="439908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2684292"/>
            <a:ext cx="576301" cy="43990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7FEE66F-3BDA-E33D-E76C-CC71A0AC48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6629" y="3866029"/>
            <a:ext cx="2972571" cy="242439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B835041-EC9D-FCF7-062A-DBDA1AEA64E7}"/>
                  </a:ext>
                </a:extLst>
              </p:cNvPr>
              <p:cNvSpPr txBox="1"/>
              <p:nvPr/>
            </p:nvSpPr>
            <p:spPr>
              <a:xfrm>
                <a:off x="338099" y="1143000"/>
                <a:ext cx="4148828" cy="1240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GB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2400" i="1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GB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den>
                          </m:f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=0,20 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𝑘𝑔</m:t>
                      </m:r>
                    </m:oMath>
                  </m:oMathPara>
                </a14:m>
                <a:endParaRPr lang="en-US" sz="240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B835041-EC9D-FCF7-062A-DBDA1AEA64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099" y="1143000"/>
                <a:ext cx="4148828" cy="12402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50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0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85800"/>
            <a:ext cx="8686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dirty="0"/>
              <a:t> Termodinamički stepen iskorišćenja ciklusa.</a:t>
            </a:r>
            <a:endParaRPr lang="en-US" dirty="0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1295400"/>
            <a:ext cx="2667000" cy="895350"/>
          </a:xfrm>
          <a:prstGeom prst="rect">
            <a:avLst/>
          </a:prstGeom>
          <a:noFill/>
        </p:spPr>
      </p:pic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0" y="1428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438400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sr-Latn-RS" dirty="0"/>
              <a:t> Maksimalna količina toplote koja se može regenerisati po jedinici radne snage.</a:t>
            </a:r>
            <a:endParaRPr lang="en-US" dirty="0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3581400"/>
            <a:ext cx="4819650" cy="495300"/>
          </a:xfrm>
          <a:prstGeom prst="rect">
            <a:avLst/>
          </a:prstGeom>
          <a:noFill/>
        </p:spPr>
      </p:pic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B64C98-F4D7-F038-1744-B503F1828E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6629" y="3866029"/>
            <a:ext cx="2972571" cy="2424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500" y="685800"/>
            <a:ext cx="8763000" cy="541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r-Latn-RS" b="1" dirty="0">
                <a:solidFill>
                  <a:schemeClr val="bg1"/>
                </a:solidFill>
              </a:rPr>
              <a:t>Zadatak 4.</a:t>
            </a:r>
            <a:r>
              <a:rPr lang="sr-Latn-RS" b="1" dirty="0">
                <a:solidFill>
                  <a:srgbClr val="FF0000"/>
                </a:solidFill>
              </a:rPr>
              <a:t> </a:t>
            </a:r>
            <a:r>
              <a:rPr lang="sl-SI" dirty="0"/>
              <a:t>Radno telo gasne turbine je azot, a proces se odvija po D</a:t>
            </a:r>
            <a:r>
              <a:rPr lang="sr-Latn-RS" dirty="0"/>
              <a:t>žulovom ciklusu. Poznati su sledeći podaci:</a:t>
            </a: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minimalna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– 287 K,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kompresije</a:t>
            </a:r>
            <a:r>
              <a:rPr lang="en-US" dirty="0"/>
              <a:t> u </a:t>
            </a:r>
            <a:r>
              <a:rPr lang="en-US" dirty="0" err="1"/>
              <a:t>kompresoru</a:t>
            </a:r>
            <a:r>
              <a:rPr lang="en-US" dirty="0"/>
              <a:t> se </a:t>
            </a:r>
            <a:r>
              <a:rPr lang="en-US" dirty="0" err="1"/>
              <a:t>specifična</a:t>
            </a:r>
            <a:r>
              <a:rPr lang="en-US" dirty="0"/>
              <a:t> </a:t>
            </a:r>
            <a:r>
              <a:rPr lang="en-US" dirty="0" err="1"/>
              <a:t>zapremina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tela</a:t>
            </a:r>
            <a:r>
              <a:rPr lang="en-US" dirty="0"/>
              <a:t> </a:t>
            </a:r>
            <a:r>
              <a:rPr lang="en-US" dirty="0" err="1"/>
              <a:t>smanji</a:t>
            </a:r>
            <a:r>
              <a:rPr lang="en-US" dirty="0"/>
              <a:t> tri puta,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specifična</a:t>
            </a:r>
            <a:r>
              <a:rPr lang="en-US" dirty="0"/>
              <a:t> </a:t>
            </a:r>
            <a:r>
              <a:rPr lang="en-US" dirty="0" err="1"/>
              <a:t>zapremina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početku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sabijanja</a:t>
            </a:r>
            <a:r>
              <a:rPr lang="en-US" dirty="0"/>
              <a:t> u </a:t>
            </a:r>
            <a:r>
              <a:rPr lang="en-US" dirty="0" err="1"/>
              <a:t>kompresoru</a:t>
            </a:r>
            <a:r>
              <a:rPr lang="en-US" dirty="0"/>
              <a:t> – </a:t>
            </a:r>
          </a:p>
          <a:p>
            <a:pPr lvl="1"/>
            <a:r>
              <a:rPr lang="en-US" dirty="0"/>
              <a:t>0,55 m</a:t>
            </a:r>
            <a:r>
              <a:rPr lang="en-US" baseline="30000" dirty="0"/>
              <a:t>3</a:t>
            </a:r>
            <a:r>
              <a:rPr lang="en-US" dirty="0"/>
              <a:t>/kg,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maksimalna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 </a:t>
            </a:r>
            <a:r>
              <a:rPr lang="en-US" dirty="0" err="1"/>
              <a:t>toplote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regenerisati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kilogramu</a:t>
            </a:r>
            <a:r>
              <a:rPr lang="en-US" dirty="0"/>
              <a:t> </a:t>
            </a:r>
            <a:r>
              <a:rPr lang="en-US" dirty="0" err="1"/>
              <a:t>radne</a:t>
            </a:r>
            <a:r>
              <a:rPr lang="en-US" dirty="0"/>
              <a:t> </a:t>
            </a:r>
            <a:r>
              <a:rPr lang="en-US" dirty="0" err="1"/>
              <a:t>materije</a:t>
            </a:r>
            <a:r>
              <a:rPr lang="en-US" dirty="0"/>
              <a:t> </a:t>
            </a:r>
            <a:r>
              <a:rPr lang="en-US" dirty="0" err="1"/>
              <a:t>iznosi</a:t>
            </a:r>
            <a:r>
              <a:rPr lang="en-US" dirty="0"/>
              <a:t> 135 kJ/kg</a:t>
            </a:r>
          </a:p>
          <a:p>
            <a:r>
              <a:rPr lang="sr-Latn-CS" dirty="0"/>
              <a:t>Odrediti:</a:t>
            </a:r>
            <a:endParaRPr lang="en-US" sz="18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 err="1"/>
              <a:t>veličine</a:t>
            </a:r>
            <a:r>
              <a:rPr lang="sr-Latn-CS" dirty="0"/>
              <a:t> stanja u karakterističnim stanjima ciklusa,</a:t>
            </a:r>
            <a:endParaRPr lang="en-US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r-Latn-CS" dirty="0"/>
              <a:t>termički stepen korisnosti Džulovog ciklusa.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59683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4304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1. Korak </a:t>
            </a:r>
            <a:r>
              <a:rPr lang="sr-Latn-RS" dirty="0"/>
              <a:t>– Crtanje </a:t>
            </a:r>
            <a:r>
              <a:rPr lang="en-US" dirty="0"/>
              <a:t>D</a:t>
            </a:r>
            <a:r>
              <a:rPr lang="sr-Latn-RS" dirty="0" err="1"/>
              <a:t>žulovog</a:t>
            </a:r>
            <a:r>
              <a:rPr lang="sr-Latn-RS" dirty="0"/>
              <a:t> ciklusa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454334" y="6112271"/>
            <a:ext cx="5717866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 bwMode="auto">
          <a:xfrm flipV="1">
            <a:off x="454334" y="1235471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54152" y="6112271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" y="1235471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3313267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4876800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44835" y="505865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4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046893" y="204113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3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718647" y="1346649"/>
            <a:ext cx="327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2. Korak – poznati podaci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734410" y="1815934"/>
                <a:ext cx="1426801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=296,7 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4410" y="1815934"/>
                <a:ext cx="1426801" cy="60510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642099" y="1832124"/>
                <a:ext cx="1397242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1047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42099" y="1832124"/>
                <a:ext cx="1397242" cy="60510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718647" y="2422026"/>
                <a:ext cx="1275798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=746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2422026"/>
                <a:ext cx="1275798" cy="60510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638413" y="2605429"/>
                <a:ext cx="702307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=1,4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8413" y="2605429"/>
                <a:ext cx="702307" cy="295466"/>
              </a:xfrm>
              <a:prstGeom prst="rect">
                <a:avLst/>
              </a:prstGeom>
              <a:blipFill rotWithShape="0">
                <a:blip r:embed="rId5" cstate="print"/>
                <a:stretch>
                  <a:fillRect l="-2609" r="-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718647" y="3162947"/>
                <a:ext cx="1719830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287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3162947"/>
                <a:ext cx="1719830" cy="295466"/>
              </a:xfrm>
              <a:prstGeom prst="rect">
                <a:avLst/>
              </a:prstGeom>
              <a:blipFill rotWithShape="0">
                <a:blip r:embed="rId6" cstate="print"/>
                <a:stretch>
                  <a:fillRect l="-1773" r="-1773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718647" y="3721101"/>
                <a:ext cx="1659365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0,55 </m:t>
                      </m:r>
                      <m:f>
                        <m:fPr>
                          <m:type m:val="lin"/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3721101"/>
                <a:ext cx="1659365" cy="295466"/>
              </a:xfrm>
              <a:prstGeom prst="rect">
                <a:avLst/>
              </a:prstGeom>
              <a:blipFill rotWithShape="0">
                <a:blip r:embed="rId7" cstate="print"/>
                <a:stretch>
                  <a:fillRect l="-735" t="-120408" r="-19118" b="-195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7638413" y="3165355"/>
                <a:ext cx="530786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ε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8413" y="3165355"/>
                <a:ext cx="530786" cy="295466"/>
              </a:xfrm>
              <a:prstGeom prst="rect">
                <a:avLst/>
              </a:prstGeom>
              <a:blipFill rotWithShape="0">
                <a:blip r:embed="rId8" cstate="print"/>
                <a:stretch>
                  <a:fillRect l="-3448" r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Oval 40"/>
          <p:cNvSpPr/>
          <p:nvPr/>
        </p:nvSpPr>
        <p:spPr bwMode="auto">
          <a:xfrm>
            <a:off x="1728456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3291989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60024" y="5058654"/>
            <a:ext cx="29757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462082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313267" y="4953000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1755739" y="2505285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Freeform 11"/>
          <p:cNvSpPr/>
          <p:nvPr/>
        </p:nvSpPr>
        <p:spPr bwMode="auto">
          <a:xfrm>
            <a:off x="1746250" y="2508250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6" name="Freeform 45"/>
          <p:cNvSpPr/>
          <p:nvPr/>
        </p:nvSpPr>
        <p:spPr bwMode="auto">
          <a:xfrm>
            <a:off x="3354683" y="2495551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718647" y="4155295"/>
                <a:ext cx="1803378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𝑟𝑚𝑎𝑥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135000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8647" y="4155295"/>
                <a:ext cx="1803378" cy="605102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53794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 animBg="1"/>
      <p:bldP spid="15" grpId="0" animBg="1"/>
      <p:bldP spid="16" grpId="0"/>
      <p:bldP spid="17" grpId="0"/>
      <p:bldP spid="23" grpId="0"/>
      <p:bldP spid="24" grpId="0" animBg="1"/>
      <p:bldP spid="25" grpId="0" animBg="1"/>
      <p:bldP spid="26" grpId="0" animBg="1"/>
      <p:bldP spid="27" grpId="0" animBg="1"/>
      <p:bldP spid="28" grpId="0" animBg="1"/>
      <p:bldP spid="30" grpId="0" animBg="1"/>
      <p:bldP spid="37" grpId="0" animBg="1"/>
      <p:bldP spid="41" grpId="0" animBg="1"/>
      <p:bldP spid="42" grpId="0" animBg="1"/>
      <p:bldP spid="43" grpId="0"/>
      <p:bldP spid="44" grpId="0"/>
      <p:bldP spid="12" grpId="0" animBg="1"/>
      <p:bldP spid="46" grpId="0" animBg="1"/>
      <p:bldP spid="4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228600" y="685800"/>
            <a:ext cx="6132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</a:t>
            </a:r>
            <a:r>
              <a:rPr lang="sl-SI" dirty="0"/>
              <a:t>eličine stanja u karakterističnim tačkama ciklusa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 bwMode="auto">
          <a:xfrm>
            <a:off x="228601" y="1219200"/>
            <a:ext cx="1828800" cy="429054"/>
          </a:xfrm>
          <a:prstGeom prst="roundRect">
            <a:avLst/>
          </a:prstGeom>
          <a:noFill/>
          <a:ln w="190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kumimoji="0" lang="sr-Latn-R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Poznate veličine</a:t>
            </a:r>
            <a:endParaRPr kumimoji="0" lang="en-US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424915"/>
              </p:ext>
            </p:extLst>
          </p:nvPr>
        </p:nvGraphicFramePr>
        <p:xfrm>
          <a:off x="5638800" y="1219200"/>
          <a:ext cx="3200400" cy="18542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Stanje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T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5" name="TextBox 64"/>
              <p:cNvSpPr txBox="1"/>
              <p:nvPr/>
            </p:nvSpPr>
            <p:spPr>
              <a:xfrm>
                <a:off x="228600" y="1719989"/>
                <a:ext cx="1719830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287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5" name="TextBox 6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719989"/>
                <a:ext cx="1719830" cy="295466"/>
              </a:xfrm>
              <a:prstGeom prst="rect">
                <a:avLst/>
              </a:prstGeom>
              <a:blipFill rotWithShape="0">
                <a:blip r:embed="rId2" cstate="print"/>
                <a:stretch>
                  <a:fillRect l="-2128" r="-1418" b="-61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228600" y="2087190"/>
                <a:ext cx="1659365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0,55 </m:t>
                      </m:r>
                      <m:f>
                        <m:fPr>
                          <m:type m:val="lin"/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R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sr-Latn-R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087190"/>
                <a:ext cx="1659365" cy="295466"/>
              </a:xfrm>
              <a:prstGeom prst="rect">
                <a:avLst/>
              </a:prstGeom>
              <a:blipFill rotWithShape="0">
                <a:blip r:embed="rId3" cstate="print"/>
                <a:stretch>
                  <a:fillRect l="-1103" t="-120408" r="-18750" b="-195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7" name="Picture 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499" y="1465092"/>
            <a:ext cx="576301" cy="439908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1465092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232782" y="2454391"/>
                <a:ext cx="1300421" cy="7537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782" y="2454391"/>
                <a:ext cx="1300421" cy="753732"/>
              </a:xfrm>
              <a:prstGeom prst="rect">
                <a:avLst/>
              </a:prstGeom>
              <a:blipFill rotWithShape="0">
                <a:blip r:embed="rId5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1971843" y="2563491"/>
                <a:ext cx="3692357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𝟏𝟓𝟒𝟖𝟐𝟑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𝑷𝒂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843" y="2563491"/>
                <a:ext cx="3692357" cy="535531"/>
              </a:xfrm>
              <a:prstGeom prst="rect">
                <a:avLst/>
              </a:prstGeom>
              <a:blipFill rotWithShape="0">
                <a:blip r:embed="rId6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" name="Picture 7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8" y="1465092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228600" y="3279858"/>
                <a:ext cx="912622" cy="6306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279858"/>
                <a:ext cx="912622" cy="630685"/>
              </a:xfrm>
              <a:prstGeom prst="rect">
                <a:avLst/>
              </a:prstGeom>
              <a:blipFill rotWithShape="0">
                <a:blip r:embed="rId7" cstate="print"/>
                <a:stretch>
                  <a:fillRect b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1971843" y="3322433"/>
                <a:ext cx="2899447" cy="5455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𝟏𝟖𝟑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843" y="3322433"/>
                <a:ext cx="2899447" cy="545534"/>
              </a:xfrm>
              <a:prstGeom prst="rect">
                <a:avLst/>
              </a:prstGeom>
              <a:blipFill rotWithShape="0">
                <a:blip r:embed="rId8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4" name="Picture 7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499" y="1846092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228600" y="3916720"/>
                <a:ext cx="1888979" cy="8728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</m:t>
                      </m:r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𝑣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𝜅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916720"/>
                <a:ext cx="1888979" cy="872803"/>
              </a:xfrm>
              <a:prstGeom prst="rect">
                <a:avLst/>
              </a:prstGeom>
              <a:blipFill rotWithShape="0">
                <a:blip r:embed="rId9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Rectangle 76"/>
              <p:cNvSpPr/>
              <p:nvPr/>
            </p:nvSpPr>
            <p:spPr>
              <a:xfrm>
                <a:off x="1971843" y="4101664"/>
                <a:ext cx="3752246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𝟕𝟐𝟎𝟕𝟖𝟔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𝑷𝒂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7" name="Rectangle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1843" y="4101664"/>
                <a:ext cx="3752246" cy="535531"/>
              </a:xfrm>
              <a:prstGeom prst="rect">
                <a:avLst/>
              </a:prstGeom>
              <a:blipFill rotWithShape="0">
                <a:blip r:embed="rId10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8" name="Picture 7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7" y="1846092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/>
              <p:cNvSpPr txBox="1"/>
              <p:nvPr/>
            </p:nvSpPr>
            <p:spPr>
              <a:xfrm>
                <a:off x="228600" y="4867435"/>
                <a:ext cx="1397947" cy="6306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9" name="TextBox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867435"/>
                <a:ext cx="1397947" cy="630685"/>
              </a:xfrm>
              <a:prstGeom prst="rect">
                <a:avLst/>
              </a:prstGeom>
              <a:blipFill rotWithShape="0">
                <a:blip r:embed="rId11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0" name="Picture 7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6" y="2209800"/>
            <a:ext cx="576301" cy="439908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5" y="2590800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1948430" y="4915011"/>
                <a:ext cx="2348079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𝟒𝟒𝟓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𝟑𝟖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8430" y="4915011"/>
                <a:ext cx="2348079" cy="535531"/>
              </a:xfrm>
              <a:prstGeom prst="rect">
                <a:avLst/>
              </a:prstGeom>
              <a:blipFill rotWithShape="0">
                <a:blip r:embed="rId1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3" name="Picture 8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1846092"/>
            <a:ext cx="576301" cy="43990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7FE8434-CC58-E6D2-7060-86511CE713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866629" y="3866029"/>
            <a:ext cx="2972571" cy="242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9449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69" grpId="0" animBg="1"/>
      <p:bldP spid="70" grpId="0" animBg="1"/>
      <p:bldP spid="72" grpId="0" animBg="1"/>
      <p:bldP spid="73" grpId="0" animBg="1"/>
      <p:bldP spid="75" grpId="0" animBg="1"/>
      <p:bldP spid="77" grpId="0" animBg="1"/>
      <p:bldP spid="79" grpId="0" animBg="1"/>
      <p:bldP spid="8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3427541" cy="6093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Uvod – Džulov ciklus</a:t>
            </a:r>
            <a:endParaRPr 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486400" y="5715000"/>
            <a:ext cx="31290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390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17240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1028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454334" y="6112271"/>
            <a:ext cx="5717866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 bwMode="auto">
          <a:xfrm flipV="1">
            <a:off x="454334" y="1235471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114300" y="1235471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sp>
        <p:nvSpPr>
          <p:cNvPr id="64" name="Oval 63"/>
          <p:cNvSpPr/>
          <p:nvPr/>
        </p:nvSpPr>
        <p:spPr bwMode="auto">
          <a:xfrm>
            <a:off x="2841698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5" name="Oval 64"/>
          <p:cNvSpPr/>
          <p:nvPr/>
        </p:nvSpPr>
        <p:spPr bwMode="auto">
          <a:xfrm>
            <a:off x="4405231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473266" y="505865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4</a:t>
            </a:r>
            <a:endParaRPr lang="en-US" b="1" dirty="0"/>
          </a:p>
        </p:txBody>
      </p:sp>
      <p:sp>
        <p:nvSpPr>
          <p:cNvPr id="67" name="TextBox 66"/>
          <p:cNvSpPr txBox="1"/>
          <p:nvPr/>
        </p:nvSpPr>
        <p:spPr>
          <a:xfrm>
            <a:off x="2575324" y="204113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3</a:t>
            </a:r>
            <a:endParaRPr lang="en-US" b="1" dirty="0"/>
          </a:p>
        </p:txBody>
      </p:sp>
      <p:sp>
        <p:nvSpPr>
          <p:cNvPr id="68" name="Oval 67"/>
          <p:cNvSpPr/>
          <p:nvPr/>
        </p:nvSpPr>
        <p:spPr bwMode="auto">
          <a:xfrm>
            <a:off x="1256887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9" name="Oval 68"/>
          <p:cNvSpPr/>
          <p:nvPr/>
        </p:nvSpPr>
        <p:spPr bwMode="auto">
          <a:xfrm>
            <a:off x="2820420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2888455" y="5058654"/>
            <a:ext cx="29757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990513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cxnSp>
        <p:nvCxnSpPr>
          <p:cNvPr id="76" name="Straight Connector 75"/>
          <p:cNvCxnSpPr/>
          <p:nvPr/>
        </p:nvCxnSpPr>
        <p:spPr bwMode="auto">
          <a:xfrm>
            <a:off x="2841698" y="4953000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2" name="Straight Connector 81"/>
          <p:cNvCxnSpPr/>
          <p:nvPr/>
        </p:nvCxnSpPr>
        <p:spPr bwMode="auto">
          <a:xfrm>
            <a:off x="1284170" y="2505285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4" name="Freeform 83"/>
          <p:cNvSpPr/>
          <p:nvPr/>
        </p:nvSpPr>
        <p:spPr bwMode="auto">
          <a:xfrm>
            <a:off x="1274681" y="2508250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5" name="Freeform 84"/>
          <p:cNvSpPr/>
          <p:nvPr/>
        </p:nvSpPr>
        <p:spPr bwMode="auto">
          <a:xfrm>
            <a:off x="2883114" y="2495551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3352800" y="2967335"/>
            <a:ext cx="1420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pv</a:t>
            </a:r>
            <a:r>
              <a:rPr lang="el-GR" baseline="30000" dirty="0"/>
              <a:t>κ</a:t>
            </a:r>
            <a:r>
              <a:rPr lang="sr-Latn-RS" baseline="30000" dirty="0"/>
              <a:t> </a:t>
            </a:r>
            <a:r>
              <a:rPr lang="sr-Latn-RS" dirty="0"/>
              <a:t>= const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838200" y="4343400"/>
            <a:ext cx="1420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pv</a:t>
            </a:r>
            <a:r>
              <a:rPr lang="el-GR" baseline="30000" dirty="0"/>
              <a:t>κ</a:t>
            </a:r>
            <a:r>
              <a:rPr lang="sr-Latn-RS" baseline="30000" dirty="0"/>
              <a:t> </a:t>
            </a:r>
            <a:r>
              <a:rPr lang="sr-Latn-RS" dirty="0"/>
              <a:t>= const</a:t>
            </a:r>
            <a:endParaRPr lang="en-US" dirty="0"/>
          </a:p>
        </p:txBody>
      </p:sp>
      <p:sp>
        <p:nvSpPr>
          <p:cNvPr id="88" name="Lightning Bolt 87"/>
          <p:cNvSpPr/>
          <p:nvPr/>
        </p:nvSpPr>
        <p:spPr bwMode="auto">
          <a:xfrm rot="1637244">
            <a:off x="1580073" y="1503872"/>
            <a:ext cx="762000" cy="762000"/>
          </a:xfrm>
          <a:prstGeom prst="lightningBolt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9" name="Lightning Bolt 88"/>
          <p:cNvSpPr/>
          <p:nvPr/>
        </p:nvSpPr>
        <p:spPr bwMode="auto">
          <a:xfrm rot="1637244">
            <a:off x="3332672" y="5085273"/>
            <a:ext cx="762000" cy="762000"/>
          </a:xfrm>
          <a:prstGeom prst="lightningBolt">
            <a:avLst/>
          </a:prstGeom>
          <a:solidFill>
            <a:srgbClr val="66FFFF"/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133600" y="1600200"/>
            <a:ext cx="10342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dirty="0"/>
              <a:t>q</a:t>
            </a:r>
            <a:r>
              <a:rPr lang="sr-Latn-RS" baseline="-25000" dirty="0"/>
              <a:t>dov</a:t>
            </a:r>
            <a:r>
              <a:rPr lang="sr-Cyrl-RS" dirty="0"/>
              <a:t> &gt; 0</a:t>
            </a:r>
            <a:endParaRPr lang="en-US" dirty="0"/>
          </a:p>
        </p:txBody>
      </p:sp>
      <p:sp>
        <p:nvSpPr>
          <p:cNvPr id="91" name="Rectangle 90"/>
          <p:cNvSpPr/>
          <p:nvPr/>
        </p:nvSpPr>
        <p:spPr>
          <a:xfrm>
            <a:off x="2514600" y="5486400"/>
            <a:ext cx="10342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dirty="0"/>
              <a:t>q</a:t>
            </a:r>
            <a:r>
              <a:rPr lang="sr-Latn-RS" baseline="-25000" dirty="0"/>
              <a:t>odv</a:t>
            </a:r>
            <a:r>
              <a:rPr lang="sr-Cyrl-RS" dirty="0"/>
              <a:t> &gt; 0</a:t>
            </a:r>
            <a:endParaRPr lang="en-US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1447800"/>
            <a:ext cx="3524250" cy="533400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2057400"/>
            <a:ext cx="3505200" cy="533400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4038600"/>
            <a:ext cx="3619500" cy="847725"/>
          </a:xfrm>
          <a:prstGeom prst="rect">
            <a:avLst/>
          </a:prstGeom>
          <a:noFill/>
        </p:spPr>
      </p:pic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2971800"/>
            <a:ext cx="914400" cy="847725"/>
          </a:xfrm>
          <a:prstGeom prst="rect">
            <a:avLst/>
          </a:prstGeom>
          <a:noFill/>
        </p:spPr>
      </p:pic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29400" y="2971800"/>
            <a:ext cx="2085975" cy="847725"/>
          </a:xfrm>
          <a:prstGeom prst="rect">
            <a:avLst/>
          </a:prstGeom>
          <a:noFill/>
        </p:spPr>
      </p:pic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644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5" grpId="0" animBg="1"/>
      <p:bldP spid="66" grpId="0"/>
      <p:bldP spid="67" grpId="0"/>
      <p:bldP spid="68" grpId="0" animBg="1"/>
      <p:bldP spid="69" grpId="0" animBg="1"/>
      <p:bldP spid="74" grpId="0"/>
      <p:bldP spid="75" grpId="0"/>
      <p:bldP spid="84" grpId="0" animBg="1"/>
      <p:bldP spid="85" grpId="0" animBg="1"/>
      <p:bldP spid="86" grpId="0"/>
      <p:bldP spid="87" grpId="0"/>
      <p:bldP spid="88" grpId="0" animBg="1"/>
      <p:bldP spid="89" grpId="0" animBg="1"/>
      <p:bldP spid="90" grpId="0"/>
      <p:bldP spid="9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228600" y="685800"/>
            <a:ext cx="6132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</a:t>
            </a:r>
            <a:r>
              <a:rPr lang="sl-SI" dirty="0"/>
              <a:t>eličine stanja u karakterističnim tačkama ciklusa</a:t>
            </a:r>
            <a:endParaRPr lang="en-US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424915"/>
              </p:ext>
            </p:extLst>
          </p:nvPr>
        </p:nvGraphicFramePr>
        <p:xfrm>
          <a:off x="5638800" y="1219200"/>
          <a:ext cx="3200400" cy="18542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Stanje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T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67" name="Picture 6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499" y="1465092"/>
            <a:ext cx="576301" cy="439908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1465092"/>
            <a:ext cx="576301" cy="439908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8" y="1465092"/>
            <a:ext cx="576301" cy="439908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8499" y="1846092"/>
            <a:ext cx="576301" cy="439908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7" y="1846092"/>
            <a:ext cx="576301" cy="439908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6" y="2209800"/>
            <a:ext cx="576301" cy="439908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5" y="2590800"/>
            <a:ext cx="576301" cy="439908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1846092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28600" y="1219200"/>
                <a:ext cx="2598660" cy="3977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𝑟𝑚𝑎𝑥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∗(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219200"/>
                <a:ext cx="2598660" cy="397738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ounded Rectangle 2"/>
          <p:cNvSpPr/>
          <p:nvPr/>
        </p:nvSpPr>
        <p:spPr bwMode="auto">
          <a:xfrm>
            <a:off x="2639385" y="1143000"/>
            <a:ext cx="2971800" cy="933944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kumimoji="0" lang="sr-Latn-R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Obrazac za izračunavanje maksimalne količine toplote po 1</a:t>
            </a:r>
            <a:r>
              <a:rPr kumimoji="0" 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 </a:t>
            </a:r>
            <a:r>
              <a:rPr kumimoji="0" lang="sr-Latn-R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kg radne materije</a:t>
            </a:r>
            <a:endParaRPr kumimoji="0" lang="en-US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228600" y="2286000"/>
                <a:ext cx="1843197" cy="735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𝑟𝑚𝑎𝑥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286000"/>
                <a:ext cx="1843197" cy="73545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Rectangle 25"/>
              <p:cNvSpPr/>
              <p:nvPr/>
            </p:nvSpPr>
            <p:spPr>
              <a:xfrm>
                <a:off x="2681259" y="2385963"/>
                <a:ext cx="2348079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𝟓𝟕𝟒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𝟑𝟐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259" y="2385963"/>
                <a:ext cx="2348079" cy="5355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590800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/>
              <p:cNvSpPr txBox="1"/>
              <p:nvPr/>
            </p:nvSpPr>
            <p:spPr>
              <a:xfrm>
                <a:off x="227509" y="3021458"/>
                <a:ext cx="1296316" cy="7536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09" y="3021458"/>
                <a:ext cx="1296316" cy="7536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Rectangle 29"/>
              <p:cNvSpPr/>
              <p:nvPr/>
            </p:nvSpPr>
            <p:spPr>
              <a:xfrm>
                <a:off x="2681259" y="3125525"/>
                <a:ext cx="2899447" cy="5455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𝟏𝟎𝟏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259" y="3125525"/>
                <a:ext cx="2899447" cy="54553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3" name="Picture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696" y="2590800"/>
            <a:ext cx="576301" cy="4399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/>
              <p:cNvSpPr txBox="1"/>
              <p:nvPr/>
            </p:nvSpPr>
            <p:spPr>
              <a:xfrm>
                <a:off x="227509" y="3841799"/>
                <a:ext cx="907621" cy="633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09" y="3841799"/>
                <a:ext cx="907621" cy="63318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Rectangle 34"/>
              <p:cNvSpPr/>
              <p:nvPr/>
            </p:nvSpPr>
            <p:spPr>
              <a:xfrm>
                <a:off x="2681258" y="3885625"/>
                <a:ext cx="2899447" cy="5455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𝟑𝟔𝟕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258" y="3885625"/>
                <a:ext cx="2899447" cy="54553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6" name="TextBox 35"/>
              <p:cNvSpPr txBox="1"/>
              <p:nvPr/>
            </p:nvSpPr>
            <p:spPr>
              <a:xfrm>
                <a:off x="227509" y="4541659"/>
                <a:ext cx="1397947" cy="6306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509" y="4541659"/>
                <a:ext cx="1397947" cy="630685"/>
              </a:xfrm>
              <a:prstGeom prst="rect">
                <a:avLst/>
              </a:prstGeom>
              <a:blipFill>
                <a:blip r:embed="rId10"/>
                <a:stretch>
                  <a:fillRect b="-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7" name="Rectangle 36"/>
              <p:cNvSpPr/>
              <p:nvPr/>
            </p:nvSpPr>
            <p:spPr>
              <a:xfrm>
                <a:off x="2681258" y="4635190"/>
                <a:ext cx="2420213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𝟖𝟗𝟏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1258" y="4635190"/>
                <a:ext cx="2420213" cy="5355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8" name="Picture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3695" y="2227092"/>
            <a:ext cx="576301" cy="439908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227092"/>
            <a:ext cx="576301" cy="439908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165079" y="5446061"/>
            <a:ext cx="3129552" cy="797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</a:t>
            </a:r>
            <a:r>
              <a:rPr lang="sr-Latn-CS" dirty="0" err="1"/>
              <a:t>ermički</a:t>
            </a:r>
            <a:r>
              <a:rPr lang="sr-Latn-CS" dirty="0"/>
              <a:t> stepen korisnosti Džulovog ciklusa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TextBox 40"/>
              <p:cNvSpPr txBox="1"/>
              <p:nvPr/>
            </p:nvSpPr>
            <p:spPr>
              <a:xfrm>
                <a:off x="3349584" y="5446061"/>
                <a:ext cx="2289216" cy="7518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1−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=0,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356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9584" y="5446061"/>
                <a:ext cx="2289216" cy="75180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F6ACF550-EEDD-4B8E-5A71-C5CF5E62260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866629" y="3866029"/>
            <a:ext cx="2972571" cy="242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7941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5" grpId="0" animBg="1"/>
      <p:bldP spid="26" grpId="0" animBg="1"/>
      <p:bldP spid="28" grpId="0" animBg="1"/>
      <p:bldP spid="30" grpId="0" animBg="1"/>
      <p:bldP spid="34" grpId="0" animBg="1"/>
      <p:bldP spid="35" grpId="0" animBg="1"/>
      <p:bldP spid="36" grpId="0" animBg="1"/>
      <p:bldP spid="37" grpId="0" animBg="1"/>
      <p:bldP spid="40" grpId="0"/>
      <p:bldP spid="4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13402" y="838200"/>
            <a:ext cx="7317196" cy="9014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NAGRADNO PITANJE !!!</a:t>
            </a:r>
            <a:endParaRPr lang="en-US" sz="4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2133600"/>
            <a:ext cx="8382000" cy="1126462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Koje su razlike između Džulovog i Dizel ciklusa kod modeliranja dovođenje i odvođenje toplote ?</a:t>
            </a:r>
            <a:endParaRPr lang="en-US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razmisljanje30">
            <a:hlinkClick r:id="" action="ppaction://media"/>
          </p:cNvPr>
          <p:cNvPicPr>
            <a:picLocks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760656" y="5041899"/>
            <a:ext cx="609600" cy="609600"/>
          </a:xfrm>
          <a:prstGeom prst="rect">
            <a:avLst/>
          </a:prstGeom>
        </p:spPr>
      </p:pic>
      <p:sp>
        <p:nvSpPr>
          <p:cNvPr id="14" name="10"/>
          <p:cNvSpPr>
            <a:spLocks noChangeArrowheads="1"/>
          </p:cNvSpPr>
          <p:nvPr/>
        </p:nvSpPr>
        <p:spPr bwMode="auto">
          <a:xfrm>
            <a:off x="7151688" y="4540250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en-GB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9"/>
          <p:cNvSpPr>
            <a:spLocks noChangeArrowheads="1"/>
          </p:cNvSpPr>
          <p:nvPr/>
        </p:nvSpPr>
        <p:spPr bwMode="auto">
          <a:xfrm>
            <a:off x="7151688" y="4554537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8"/>
          <p:cNvSpPr>
            <a:spLocks noChangeArrowheads="1"/>
          </p:cNvSpPr>
          <p:nvPr/>
        </p:nvSpPr>
        <p:spPr bwMode="auto">
          <a:xfrm>
            <a:off x="7142163" y="4554537"/>
            <a:ext cx="1582737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7"/>
          <p:cNvSpPr>
            <a:spLocks noChangeArrowheads="1"/>
          </p:cNvSpPr>
          <p:nvPr/>
        </p:nvSpPr>
        <p:spPr bwMode="auto">
          <a:xfrm>
            <a:off x="7154863" y="4554537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6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5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20" name="4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21" name="3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22" name="2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23" name="1"/>
          <p:cNvSpPr>
            <a:spLocks noChangeArrowheads="1"/>
          </p:cNvSpPr>
          <p:nvPr/>
        </p:nvSpPr>
        <p:spPr bwMode="auto">
          <a:xfrm>
            <a:off x="7148513" y="4540250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4" name="Oval 8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КРАЈ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Donut 24"/>
          <p:cNvSpPr/>
          <p:nvPr/>
        </p:nvSpPr>
        <p:spPr>
          <a:xfrm>
            <a:off x="6858000" y="4267200"/>
            <a:ext cx="2159000" cy="2160587"/>
          </a:xfrm>
          <a:prstGeom prst="donut">
            <a:avLst>
              <a:gd name="adj" fmla="val 12091"/>
            </a:avLst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r-Latn-R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000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</p:childTnLst>
        </p:cTn>
      </p:par>
    </p:tnLst>
    <p:bldLst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36174"/>
            <a:ext cx="7924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i="1"/>
              <a:t>S</a:t>
            </a:r>
            <a:r>
              <a:rPr lang="en-US" i="1"/>
              <a:t>va autorska prava autora prezenatacije i video snimaka </a:t>
            </a:r>
            <a:r>
              <a:rPr lang="sr-Latn-RS" i="1"/>
              <a:t>su </a:t>
            </a:r>
            <a:r>
              <a:rPr lang="en-US" i="1"/>
              <a:t>zaštićena</a:t>
            </a:r>
            <a:r>
              <a:rPr lang="sr-Latn-RS" i="1"/>
              <a:t>. Prezentacija i video </a:t>
            </a:r>
            <a:r>
              <a:rPr lang="en-US" i="1"/>
              <a:t>snimak mogu</a:t>
            </a:r>
            <a:r>
              <a:rPr lang="sr-Latn-RS" i="1"/>
              <a:t> se</a:t>
            </a:r>
            <a:r>
              <a:rPr lang="en-US" i="1"/>
              <a:t> koristiti samo za nastavu na daljini studenta Saobraćajnog fakulteta Univerziteta u Beogradu u školskoj 2024/25 i ne mogu </a:t>
            </a:r>
            <a:r>
              <a:rPr lang="sr-Latn-RS" i="1"/>
              <a:t>se </a:t>
            </a:r>
            <a:r>
              <a:rPr lang="en-US" i="1"/>
              <a:t>koristiti za druge svrhe bez pismene saglasnosti autora materijala</a:t>
            </a:r>
            <a:r>
              <a:rPr lang="sr-Latn-RS" i="1"/>
              <a:t>.</a:t>
            </a:r>
            <a:endParaRPr lang="en-US" i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13402" y="838200"/>
            <a:ext cx="7437101" cy="9014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4800" b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NAGRADNO </a:t>
            </a:r>
            <a:r>
              <a:rPr lang="sr-Latn-RS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PITANJE !!!</a:t>
            </a:r>
            <a:endParaRPr lang="en-US" sz="4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2133600"/>
            <a:ext cx="8382000" cy="1126462"/>
          </a:xfrm>
          <a:prstGeom prst="rect">
            <a:avLst/>
          </a:prstGeom>
          <a:noFill/>
          <a:ln w="38100">
            <a:solidFill>
              <a:srgbClr val="00B0F0"/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Koje su razlike između Džulovog i Oto ciklusa kod modeliranja dovođenje i odvođenje toplote ?</a:t>
            </a:r>
            <a:endParaRPr lang="en-US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razmisljanje30">
            <a:hlinkClick r:id="" action="ppaction://media"/>
          </p:cNvPr>
          <p:cNvPicPr>
            <a:picLocks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760656" y="5041899"/>
            <a:ext cx="609600" cy="609600"/>
          </a:xfrm>
          <a:prstGeom prst="rect">
            <a:avLst/>
          </a:prstGeom>
        </p:spPr>
      </p:pic>
      <p:sp>
        <p:nvSpPr>
          <p:cNvPr id="14" name="10"/>
          <p:cNvSpPr>
            <a:spLocks noChangeArrowheads="1"/>
          </p:cNvSpPr>
          <p:nvPr/>
        </p:nvSpPr>
        <p:spPr bwMode="auto">
          <a:xfrm>
            <a:off x="7151688" y="4540250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0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</a:t>
            </a:r>
            <a:endParaRPr lang="en-GB" sz="10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9"/>
          <p:cNvSpPr>
            <a:spLocks noChangeArrowheads="1"/>
          </p:cNvSpPr>
          <p:nvPr/>
        </p:nvSpPr>
        <p:spPr bwMode="auto">
          <a:xfrm>
            <a:off x="7151688" y="4554537"/>
            <a:ext cx="1584325" cy="1584325"/>
          </a:xfrm>
          <a:prstGeom prst="ellipse">
            <a:avLst/>
          </a:prstGeom>
          <a:solidFill>
            <a:srgbClr val="00B05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8"/>
          <p:cNvSpPr>
            <a:spLocks noChangeArrowheads="1"/>
          </p:cNvSpPr>
          <p:nvPr/>
        </p:nvSpPr>
        <p:spPr bwMode="auto">
          <a:xfrm>
            <a:off x="7142163" y="4554537"/>
            <a:ext cx="1582737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7"/>
          <p:cNvSpPr>
            <a:spLocks noChangeArrowheads="1"/>
          </p:cNvSpPr>
          <p:nvPr/>
        </p:nvSpPr>
        <p:spPr bwMode="auto">
          <a:xfrm>
            <a:off x="7154863" y="4554537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6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GB" sz="11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5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</a:p>
        </p:txBody>
      </p:sp>
      <p:sp>
        <p:nvSpPr>
          <p:cNvPr id="20" name="4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</a:p>
        </p:txBody>
      </p:sp>
      <p:sp>
        <p:nvSpPr>
          <p:cNvPr id="21" name="3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22" name="2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23" name="1"/>
          <p:cNvSpPr>
            <a:spLocks noChangeArrowheads="1"/>
          </p:cNvSpPr>
          <p:nvPr/>
        </p:nvSpPr>
        <p:spPr bwMode="auto">
          <a:xfrm>
            <a:off x="7148513" y="4540250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GB" sz="1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</a:p>
        </p:txBody>
      </p:sp>
      <p:sp>
        <p:nvSpPr>
          <p:cNvPr id="24" name="Oval 8"/>
          <p:cNvSpPr>
            <a:spLocks noChangeArrowheads="1"/>
          </p:cNvSpPr>
          <p:nvPr/>
        </p:nvSpPr>
        <p:spPr bwMode="auto">
          <a:xfrm>
            <a:off x="7145338" y="4554537"/>
            <a:ext cx="1584325" cy="1584325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accent1">
                <a:lumMod val="9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sr-Cyrl-RS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КРАЈ</a:t>
            </a:r>
            <a:endParaRPr lang="en-GB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Donut 24"/>
          <p:cNvSpPr/>
          <p:nvPr/>
        </p:nvSpPr>
        <p:spPr>
          <a:xfrm>
            <a:off x="6858000" y="4267200"/>
            <a:ext cx="2159000" cy="2160587"/>
          </a:xfrm>
          <a:prstGeom prst="donut">
            <a:avLst>
              <a:gd name="adj" fmla="val 12091"/>
            </a:avLst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r-Latn-R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10000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90500" y="914400"/>
            <a:ext cx="8763000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sr-Latn-RS" sz="2400" b="1" dirty="0">
                <a:solidFill>
                  <a:schemeClr val="bg1"/>
                </a:solidFill>
              </a:rPr>
              <a:t>Zadatak 1.</a:t>
            </a:r>
            <a:r>
              <a:rPr lang="en-US" sz="2400" dirty="0"/>
              <a:t> D</a:t>
            </a:r>
            <a:r>
              <a:rPr lang="sr-Latn-RS" sz="2400" dirty="0" err="1"/>
              <a:t>žulov</a:t>
            </a:r>
            <a:r>
              <a:rPr lang="sr-Latn-RS" sz="2400" dirty="0"/>
              <a:t> kružni proces odvija se između pritisaka </a:t>
            </a:r>
            <a:r>
              <a:rPr lang="sr-Latn-RS" sz="2400" dirty="0" err="1"/>
              <a:t>p</a:t>
            </a:r>
            <a:r>
              <a:rPr lang="sr-Latn-RS" sz="2400" baseline="-25000" dirty="0" err="1"/>
              <a:t>max</a:t>
            </a:r>
            <a:r>
              <a:rPr lang="sr-Latn-RS" sz="2400" dirty="0"/>
              <a:t> = 8 bar i </a:t>
            </a:r>
            <a:r>
              <a:rPr lang="sr-Latn-RS" sz="2400" dirty="0" err="1"/>
              <a:t>p</a:t>
            </a:r>
            <a:r>
              <a:rPr lang="sr-Latn-RS" sz="2400" baseline="-25000" dirty="0" err="1"/>
              <a:t>min</a:t>
            </a:r>
            <a:r>
              <a:rPr lang="sr-Latn-RS" sz="2400" dirty="0"/>
              <a:t> = 1 bar i temperatura </a:t>
            </a:r>
            <a:r>
              <a:rPr lang="sr-Latn-RS" sz="2400" dirty="0" err="1"/>
              <a:t>t</a:t>
            </a:r>
            <a:r>
              <a:rPr lang="sr-Latn-RS" sz="2400" baseline="-25000" dirty="0" err="1"/>
              <a:t>max</a:t>
            </a:r>
            <a:r>
              <a:rPr lang="sr-Latn-RS" sz="2400" dirty="0"/>
              <a:t> = 927°C i </a:t>
            </a:r>
            <a:r>
              <a:rPr lang="sr-Latn-RS" sz="2400" dirty="0" err="1"/>
              <a:t>t</a:t>
            </a:r>
            <a:r>
              <a:rPr lang="sr-Latn-RS" sz="2400" baseline="-25000" dirty="0" err="1"/>
              <a:t>min</a:t>
            </a:r>
            <a:r>
              <a:rPr lang="sr-Latn-RS" sz="2400" dirty="0"/>
              <a:t> = 27°C. Odrediti maksimalnu količinu toplote koja se može regenerisati po jednom kilogramu radne materije. Radna materija je azot (idealan gas).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091972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4304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1. Korak </a:t>
            </a:r>
            <a:r>
              <a:rPr lang="sr-Latn-RS" dirty="0"/>
              <a:t>– Crtanje </a:t>
            </a:r>
            <a:r>
              <a:rPr lang="en-US" dirty="0"/>
              <a:t>D</a:t>
            </a:r>
            <a:r>
              <a:rPr lang="sr-Latn-RS" dirty="0" err="1"/>
              <a:t>žulovog</a:t>
            </a:r>
            <a:r>
              <a:rPr lang="sr-Latn-RS" dirty="0"/>
              <a:t> ciklusa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454334" y="6112271"/>
            <a:ext cx="5717866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 bwMode="auto">
          <a:xfrm flipV="1">
            <a:off x="454334" y="1235471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754152" y="6112271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" y="1235471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3313267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4876800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44835" y="505865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4</a:t>
            </a:r>
            <a:endParaRPr lang="en-US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046893" y="204113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3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706920" y="762000"/>
            <a:ext cx="327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2. Korak – poznati podaci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722683" y="1231285"/>
                <a:ext cx="1426801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=296,7 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2683" y="1231285"/>
                <a:ext cx="1426801" cy="605102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7630372" y="1247475"/>
                <a:ext cx="1397242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1047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0372" y="1247475"/>
                <a:ext cx="1397242" cy="605102"/>
              </a:xfrm>
              <a:prstGeom prst="rect">
                <a:avLst/>
              </a:prstGeom>
              <a:blipFill rotWithShape="0">
                <a:blip r:embed="rId3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706920" y="1837377"/>
                <a:ext cx="1275798" cy="60510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=746</m:t>
                      </m:r>
                      <m:f>
                        <m:f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𝑘𝑔𝐾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920" y="1837377"/>
                <a:ext cx="1275798" cy="605102"/>
              </a:xfrm>
              <a:prstGeom prst="rect">
                <a:avLst/>
              </a:prstGeom>
              <a:blipFill rotWithShape="0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7626686" y="2020780"/>
                <a:ext cx="702307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κ</m:t>
                      </m:r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=1,4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6686" y="2020780"/>
                <a:ext cx="702307" cy="295466"/>
              </a:xfrm>
              <a:prstGeom prst="rect">
                <a:avLst/>
              </a:prstGeom>
              <a:blipFill rotWithShape="0">
                <a:blip r:embed="rId5" cstate="print"/>
                <a:stretch>
                  <a:fillRect l="-2609" r="-6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706920" y="2669088"/>
                <a:ext cx="1560171" cy="2988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920" y="2669088"/>
                <a:ext cx="1560171" cy="298864"/>
              </a:xfrm>
              <a:prstGeom prst="rect">
                <a:avLst/>
              </a:prstGeom>
              <a:blipFill rotWithShape="0">
                <a:blip r:embed="rId6" cstate="print"/>
                <a:stretch>
                  <a:fillRect l="-2344" r="-1563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Oval 40"/>
          <p:cNvSpPr/>
          <p:nvPr/>
        </p:nvSpPr>
        <p:spPr bwMode="auto">
          <a:xfrm>
            <a:off x="1728456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3291989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60024" y="5058654"/>
            <a:ext cx="29757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1462082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3313267" y="4953000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1755739" y="2505285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Freeform 11"/>
          <p:cNvSpPr/>
          <p:nvPr/>
        </p:nvSpPr>
        <p:spPr bwMode="auto">
          <a:xfrm>
            <a:off x="1746250" y="2508250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6" name="Freeform 45"/>
          <p:cNvSpPr/>
          <p:nvPr/>
        </p:nvSpPr>
        <p:spPr bwMode="auto">
          <a:xfrm>
            <a:off x="3354683" y="2495551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706919" y="3188262"/>
                <a:ext cx="1870769" cy="2988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8∗10</m:t>
                          </m:r>
                        </m:e>
                        <m:sup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𝑃𝑎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919" y="3188262"/>
                <a:ext cx="1870769" cy="298864"/>
              </a:xfrm>
              <a:prstGeom prst="rect">
                <a:avLst/>
              </a:prstGeom>
              <a:blipFill rotWithShape="0">
                <a:blip r:embed="rId7" cstate="print"/>
                <a:stretch>
                  <a:fillRect l="-1954" r="-1303" b="-12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722683" y="3707436"/>
                <a:ext cx="1735219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𝑀𝐼𝑁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300 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2683" y="3707436"/>
                <a:ext cx="1735219" cy="295466"/>
              </a:xfrm>
              <a:prstGeom prst="rect">
                <a:avLst/>
              </a:prstGeom>
              <a:blipFill rotWithShape="0">
                <a:blip r:embed="rId8" cstate="print"/>
                <a:stretch>
                  <a:fillRect l="-2113" r="-1408" b="-40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5709970" y="4197206"/>
                <a:ext cx="1882375" cy="2954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𝑀𝐴𝑋</m:t>
                          </m:r>
                        </m:sub>
                      </m:sSub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sr-Latn-RS" sz="1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1200 </m:t>
                      </m:r>
                      <m:r>
                        <a:rPr lang="sr-Latn-RS" sz="1600" b="0" i="1" smtClean="0">
                          <a:latin typeface="Cambria Math" panose="02040503050406030204" pitchFamily="18" charset="0"/>
                        </a:rPr>
                        <m:t>𝐾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9970" y="4197206"/>
                <a:ext cx="1882375" cy="295466"/>
              </a:xfrm>
              <a:prstGeom prst="rect">
                <a:avLst/>
              </a:prstGeom>
              <a:blipFill rotWithShape="0">
                <a:blip r:embed="rId9" cstate="print"/>
                <a:stretch>
                  <a:fillRect l="-1948" r="-1299" b="-6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88581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 animBg="1"/>
      <p:bldP spid="15" grpId="0" animBg="1"/>
      <p:bldP spid="16" grpId="0"/>
      <p:bldP spid="17" grpId="0"/>
      <p:bldP spid="23" grpId="0"/>
      <p:bldP spid="24" grpId="0" animBg="1"/>
      <p:bldP spid="25" grpId="0" animBg="1"/>
      <p:bldP spid="26" grpId="0" animBg="1"/>
      <p:bldP spid="27" grpId="0" animBg="1"/>
      <p:bldP spid="30" grpId="0" animBg="1"/>
      <p:bldP spid="41" grpId="0" animBg="1"/>
      <p:bldP spid="42" grpId="0" animBg="1"/>
      <p:bldP spid="43" grpId="0"/>
      <p:bldP spid="44" grpId="0"/>
      <p:bldP spid="12" grpId="0" animBg="1"/>
      <p:bldP spid="46" grpId="0" animBg="1"/>
      <p:bldP spid="29" grpId="0" animBg="1"/>
      <p:bldP spid="31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228600" y="685800"/>
            <a:ext cx="5262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r-Latn-RS" dirty="0"/>
              <a:t>Količina toplote koja se može regenerisati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228600" y="1397134"/>
                <a:ext cx="2598660" cy="3977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𝑟𝑚𝑎𝑥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∗(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1397134"/>
                <a:ext cx="2598660" cy="397738"/>
              </a:xfrm>
              <a:prstGeom prst="rect">
                <a:avLst/>
              </a:prstGeom>
              <a:blipFill rotWithShape="0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/>
          <p:cNvSpPr/>
          <p:nvPr/>
        </p:nvSpPr>
        <p:spPr bwMode="auto">
          <a:xfrm>
            <a:off x="1752600" y="1450340"/>
            <a:ext cx="365760" cy="36576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2377440" y="1463040"/>
            <a:ext cx="365760" cy="36576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28600" y="3690719"/>
                <a:ext cx="1852495" cy="10336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R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3690719"/>
                <a:ext cx="1852495" cy="103368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228600" y="4909919"/>
                <a:ext cx="1915011" cy="10336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p>
                        <m:sSup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R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R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R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sr-Latn-R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num>
                            <m:den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𝜅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4909919"/>
                <a:ext cx="1915011" cy="10336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ounded Rectangle 27"/>
          <p:cNvSpPr/>
          <p:nvPr/>
        </p:nvSpPr>
        <p:spPr bwMode="auto">
          <a:xfrm>
            <a:off x="228600" y="2291063"/>
            <a:ext cx="3733800" cy="469916"/>
          </a:xfrm>
          <a:prstGeom prst="roundRect">
            <a:avLst/>
          </a:prstGeom>
          <a:noFill/>
          <a:ln w="2857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r>
              <a:rPr kumimoji="0" lang="sr-Latn-R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rPr>
              <a:t>Jednačina adijabatskog procesa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Rectangle 29"/>
              <p:cNvSpPr/>
              <p:nvPr/>
            </p:nvSpPr>
            <p:spPr>
              <a:xfrm>
                <a:off x="3276600" y="4041443"/>
                <a:ext cx="2348079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𝟓𝟒𝟑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𝟒𝟑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4041443"/>
                <a:ext cx="2348079" cy="5355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Rectangle 32"/>
              <p:cNvSpPr/>
              <p:nvPr/>
            </p:nvSpPr>
            <p:spPr>
              <a:xfrm>
                <a:off x="3276600" y="5158993"/>
                <a:ext cx="2420213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𝟔𝟔𝟐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𝟒𝟓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5158993"/>
                <a:ext cx="2420213" cy="5355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3276600" y="1328237"/>
                <a:ext cx="3614451" cy="5355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e>
                        <m:sub>
                          <m:r>
                            <a:rPr lang="sr-Latn-R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𝒓𝒎𝒂𝒙</m:t>
                          </m:r>
                        </m:sub>
                      </m:sSub>
                      <m:r>
                        <a:rPr lang="sr-Latn-RS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𝟏𝟐𝟒𝟔𝟏𝟑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𝑱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sr-Latn-R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𝒌𝒈</m:t>
                      </m:r>
                    </m:oMath>
                  </m:oMathPara>
                </a14:m>
                <a:endParaRPr lang="en-US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1328237"/>
                <a:ext cx="3614451" cy="535531"/>
              </a:xfrm>
              <a:prstGeom prst="rect">
                <a:avLst/>
              </a:prstGeom>
              <a:blipFill rotWithShape="0">
                <a:blip r:embed="rId7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4A5B21E3-4571-2D92-81D1-E3DBA9BD2E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4634" y="2958083"/>
            <a:ext cx="2377757" cy="53553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822CD3F-3586-4979-A80B-FF2491D780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11453" y="1884811"/>
            <a:ext cx="2972571" cy="242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952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3" grpId="0" animBg="1"/>
      <p:bldP spid="24" grpId="0" animBg="1"/>
      <p:bldP spid="25" grpId="0" animBg="1"/>
      <p:bldP spid="2" grpId="0" animBg="1"/>
      <p:bldP spid="27" grpId="0" animBg="1"/>
      <p:bldP spid="28" grpId="0" animBg="1"/>
      <p:bldP spid="30" grpId="0" animBg="1"/>
      <p:bldP spid="33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" y="609600"/>
            <a:ext cx="8763000" cy="496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sr-Latn-RS" sz="2400" b="1" dirty="0">
                <a:solidFill>
                  <a:schemeClr val="bg1"/>
                </a:solidFill>
              </a:rPr>
              <a:t>Zadatak 2.</a:t>
            </a:r>
            <a:r>
              <a:rPr lang="en-US" sz="2400" dirty="0"/>
              <a:t> </a:t>
            </a:r>
            <a:r>
              <a:rPr lang="sr-Latn-RS" sz="2400" dirty="0"/>
              <a:t>Radni fluid gasne turbine je vazduh,a proces se odvija po Džulovom ciklusu sa stanjem na početku kompresije 100 kPa i 300 K. Maksimalna temperatura u ciklusu je 1000 K, a maksimalan pritisak 1,2 MPa. </a:t>
            </a:r>
          </a:p>
          <a:p>
            <a:pPr lvl="0">
              <a:lnSpc>
                <a:spcPct val="150000"/>
              </a:lnSpc>
            </a:pPr>
            <a:r>
              <a:rPr lang="sr-Latn-RS" sz="2400" dirty="0"/>
              <a:t>Odrediti: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2400" dirty="0"/>
              <a:t> Veličine stanja u karakterističnim tačkama ciklusa;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2400" dirty="0"/>
              <a:t> Razmenjene toplote i koristan rad;</a:t>
            </a:r>
          </a:p>
          <a:p>
            <a:pPr lvl="0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2400" dirty="0"/>
              <a:t> Termodinamički stepen iskorišćenja ciklusa.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4304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1. Korak </a:t>
            </a:r>
            <a:r>
              <a:rPr lang="sr-Latn-RS" dirty="0"/>
              <a:t>– Crtanje </a:t>
            </a:r>
            <a:r>
              <a:rPr lang="en-US" dirty="0"/>
              <a:t>D</a:t>
            </a:r>
            <a:r>
              <a:rPr lang="sr-Latn-RS" dirty="0" err="1"/>
              <a:t>žulovog</a:t>
            </a:r>
            <a:r>
              <a:rPr lang="sr-Latn-RS" dirty="0"/>
              <a:t> ciklusa</a:t>
            </a: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454334" y="6112271"/>
            <a:ext cx="5717866" cy="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Arrow Connector 3"/>
          <p:cNvCxnSpPr/>
          <p:nvPr/>
        </p:nvCxnSpPr>
        <p:spPr bwMode="auto">
          <a:xfrm flipV="1">
            <a:off x="454334" y="1235471"/>
            <a:ext cx="0" cy="4876800"/>
          </a:xfrm>
          <a:prstGeom prst="straightConnector1">
            <a:avLst/>
          </a:prstGeom>
          <a:ln w="38100">
            <a:solidFill>
              <a:srgbClr val="000000"/>
            </a:solidFill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754152" y="6112271"/>
            <a:ext cx="3129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v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4300" y="1235471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/>
              <a:t>p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 bwMode="auto">
          <a:xfrm>
            <a:off x="3313267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876800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44835" y="505865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4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046893" y="2041134"/>
            <a:ext cx="327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3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706920" y="762000"/>
            <a:ext cx="3275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2. Korak – poznati podaci</a:t>
            </a:r>
            <a:endParaRPr lang="en-US" b="1" dirty="0"/>
          </a:p>
        </p:txBody>
      </p:sp>
      <p:sp>
        <p:nvSpPr>
          <p:cNvPr id="17" name="Oval 16"/>
          <p:cNvSpPr/>
          <p:nvPr/>
        </p:nvSpPr>
        <p:spPr bwMode="auto">
          <a:xfrm>
            <a:off x="1728456" y="2468880"/>
            <a:ext cx="91440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3291989" y="4924034"/>
            <a:ext cx="83127" cy="9144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0024" y="5058654"/>
            <a:ext cx="297576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1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1462082" y="2041134"/>
            <a:ext cx="327334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 dirty="0"/>
              <a:t>2</a:t>
            </a:r>
            <a:endParaRPr lang="en-US" b="1" dirty="0"/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3313267" y="4953000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1755739" y="2505285"/>
            <a:ext cx="1618488" cy="0"/>
          </a:xfrm>
          <a:prstGeom prst="line">
            <a:avLst/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Freeform 22"/>
          <p:cNvSpPr/>
          <p:nvPr/>
        </p:nvSpPr>
        <p:spPr bwMode="auto">
          <a:xfrm>
            <a:off x="1746250" y="2508250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4" name="Freeform 23"/>
          <p:cNvSpPr/>
          <p:nvPr/>
        </p:nvSpPr>
        <p:spPr bwMode="auto">
          <a:xfrm>
            <a:off x="3354683" y="2495551"/>
            <a:ext cx="1581150" cy="2451100"/>
          </a:xfrm>
          <a:custGeom>
            <a:avLst/>
            <a:gdLst>
              <a:gd name="connsiteX0" fmla="*/ 0 w 1581150"/>
              <a:gd name="connsiteY0" fmla="*/ 0 h 2451100"/>
              <a:gd name="connsiteX1" fmla="*/ 577850 w 1581150"/>
              <a:gd name="connsiteY1" fmla="*/ 1301750 h 2451100"/>
              <a:gd name="connsiteX2" fmla="*/ 1581150 w 1581150"/>
              <a:gd name="connsiteY2" fmla="*/ 245110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1150" h="2451100">
                <a:moveTo>
                  <a:pt x="0" y="0"/>
                </a:moveTo>
                <a:cubicBezTo>
                  <a:pt x="157162" y="446616"/>
                  <a:pt x="314325" y="893233"/>
                  <a:pt x="577850" y="1301750"/>
                </a:cubicBezTo>
                <a:cubicBezTo>
                  <a:pt x="841375" y="1710267"/>
                  <a:pt x="1211262" y="2080683"/>
                  <a:pt x="1581150" y="2451100"/>
                </a:cubicBezTo>
              </a:path>
            </a:pathLst>
          </a:cu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409700"/>
            <a:ext cx="3267075" cy="495300"/>
          </a:xfrm>
          <a:prstGeom prst="rect">
            <a:avLst/>
          </a:prstGeom>
          <a:noFill/>
        </p:spPr>
      </p:pic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1905000"/>
            <a:ext cx="3162300" cy="495300"/>
          </a:xfrm>
          <a:prstGeom prst="rect">
            <a:avLst/>
          </a:prstGeom>
          <a:noFill/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2400300"/>
            <a:ext cx="1590675" cy="495300"/>
          </a:xfrm>
          <a:prstGeom prst="rect">
            <a:avLst/>
          </a:prstGeom>
          <a:noFill/>
        </p:spPr>
      </p:pic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200" y="2895600"/>
            <a:ext cx="2895600" cy="495300"/>
          </a:xfrm>
          <a:prstGeom prst="rect">
            <a:avLst/>
          </a:prstGeom>
          <a:noFill/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152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0" y="2019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0" y="2514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0" y="3009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5334000" y="3962400"/>
            <a:ext cx="2939813" cy="1211194"/>
            <a:chOff x="5638800" y="1330299"/>
            <a:chExt cx="2939813" cy="1211194"/>
          </a:xfrm>
        </p:grpSpPr>
        <p:sp>
          <p:nvSpPr>
            <p:cNvPr id="40" name="TextBox 39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654563" y="1330299"/>
              <a:ext cx="1271310" cy="605102"/>
            </a:xfrm>
            <a:prstGeom prst="rect">
              <a:avLst/>
            </a:prstGeom>
            <a:blipFill rotWithShape="0">
              <a:blip r:embed="rId6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41" name="TextBox 40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181371" y="1356976"/>
              <a:ext cx="1397242" cy="605102"/>
            </a:xfrm>
            <a:prstGeom prst="rect">
              <a:avLst/>
            </a:prstGeom>
            <a:blipFill rotWithShape="0">
              <a:blip r:embed="rId7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42" name="TextBox 4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638800" y="1936391"/>
              <a:ext cx="1320682" cy="605102"/>
            </a:xfrm>
            <a:prstGeom prst="rect">
              <a:avLst/>
            </a:prstGeom>
            <a:blipFill rotWithShape="0">
              <a:blip r:embed="rId8" cstate="print"/>
              <a:stretch>
                <a:fillRect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  <p:sp>
          <p:nvSpPr>
            <p:cNvPr id="43" name="TextBox 42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7177685" y="2139232"/>
              <a:ext cx="702307" cy="295466"/>
            </a:xfrm>
            <a:prstGeom prst="rect">
              <a:avLst/>
            </a:prstGeom>
            <a:blipFill rotWithShape="0">
              <a:blip r:embed="rId9" cstate="print"/>
              <a:stretch>
                <a:fillRect l="-2586" r="-5172"/>
              </a:stretch>
            </a:blipFill>
          </p:spPr>
          <p:txBody>
            <a:bodyPr/>
            <a:lstStyle/>
            <a:p>
              <a:r>
                <a:rPr lang="en-US">
                  <a:noFill/>
                </a:rPr>
                <a:t> 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 animBg="1"/>
      <p:bldP spid="9" grpId="0"/>
      <p:bldP spid="10" grpId="0"/>
      <p:bldP spid="11" grpId="0"/>
      <p:bldP spid="17" grpId="0" animBg="1"/>
      <p:bldP spid="18" grpId="0" animBg="1"/>
      <p:bldP spid="19" grpId="0"/>
      <p:bldP spid="20" grpId="0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424915"/>
              </p:ext>
            </p:extLst>
          </p:nvPr>
        </p:nvGraphicFramePr>
        <p:xfrm>
          <a:off x="5638800" y="1270000"/>
          <a:ext cx="3200400" cy="18542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Stanje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/>
                        <a:t>T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28600" y="685800"/>
            <a:ext cx="6132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V</a:t>
            </a:r>
            <a:r>
              <a:rPr lang="sl-SI" dirty="0"/>
              <a:t>eličine stanja u karakterističnim tačkama ciklusa</a:t>
            </a:r>
            <a:endParaRPr lang="en-US" dirty="0"/>
          </a:p>
        </p:txBody>
      </p:sp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143000"/>
            <a:ext cx="3267075" cy="495300"/>
          </a:xfrm>
          <a:prstGeom prst="rect">
            <a:avLst/>
          </a:prstGeom>
          <a:noFill/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1638300"/>
            <a:ext cx="3162300" cy="495300"/>
          </a:xfrm>
          <a:prstGeom prst="rect">
            <a:avLst/>
          </a:prstGeom>
          <a:noFill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133600"/>
            <a:ext cx="1590675" cy="495300"/>
          </a:xfrm>
          <a:prstGeom prst="rect">
            <a:avLst/>
          </a:prstGeom>
          <a:noFill/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628900"/>
            <a:ext cx="2895600" cy="495300"/>
          </a:xfrm>
          <a:prstGeom prst="rect">
            <a:avLst/>
          </a:prstGeom>
          <a:noFill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98" y="1541292"/>
            <a:ext cx="576301" cy="43990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905000"/>
            <a:ext cx="576301" cy="43990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286000"/>
            <a:ext cx="576301" cy="43990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2659578"/>
            <a:ext cx="576301" cy="4399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1524000"/>
            <a:ext cx="576301" cy="4399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286000"/>
            <a:ext cx="576301" cy="439908"/>
          </a:xfrm>
          <a:prstGeom prst="rect">
            <a:avLst/>
          </a:prstGeom>
        </p:spPr>
      </p:pic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886200"/>
            <a:ext cx="3867150" cy="914400"/>
          </a:xfrm>
          <a:prstGeom prst="rect">
            <a:avLst/>
          </a:prstGeom>
          <a:noFill/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4876800"/>
            <a:ext cx="3876675" cy="914400"/>
          </a:xfrm>
          <a:prstGeom prst="rect">
            <a:avLst/>
          </a:prstGeom>
          <a:noFill/>
        </p:spPr>
      </p:pic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0" y="1447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2362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1524000"/>
            <a:ext cx="576301" cy="439908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2286000"/>
            <a:ext cx="576301" cy="43990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CAD8235-487E-41A5-A396-29329F0D587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12841" y="3729319"/>
            <a:ext cx="2972571" cy="24243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5521</TotalTime>
  <Words>931</Words>
  <Application>Microsoft Office PowerPoint</Application>
  <PresentationFormat>On-screen Show (4:3)</PresentationFormat>
  <Paragraphs>203</Paragraphs>
  <Slides>23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Calibri Light</vt:lpstr>
      <vt:lpstr>Cambria Math</vt:lpstr>
      <vt:lpstr>Tahoma</vt:lpstr>
      <vt:lpstr>Times New Roman</vt:lpstr>
      <vt:lpstr>Wingdings</vt:lpstr>
      <vt:lpstr>Textured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361</cp:revision>
  <cp:lastPrinted>2017-02-18T19:14:43Z</cp:lastPrinted>
  <dcterms:created xsi:type="dcterms:W3CDTF">2006-01-31T15:10:17Z</dcterms:created>
  <dcterms:modified xsi:type="dcterms:W3CDTF">2025-07-20T18:38:32Z</dcterms:modified>
</cp:coreProperties>
</file>