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5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3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56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4258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61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860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67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13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3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4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0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8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BCDCA5B-F1BF-4A4C-9533-D4E90EED08C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DD3B17A-968F-4D42-BC6A-70FC2AE4E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1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5006E-8FBE-6B5B-34DB-FB3AC6C665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8800" dirty="0"/>
              <a:t>GERUNDS</a:t>
            </a:r>
            <a:endParaRPr lang="en-US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29B5C9-340A-0A6E-201E-80DC73B15F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1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5E3FE-342A-D392-0370-809E077FD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sr-Latn-RS" dirty="0"/>
              <a:t>Types of gerund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617AE-03BD-D08D-3854-22BAB0002B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" y="1500326"/>
            <a:ext cx="11960352" cy="4705165"/>
          </a:xfrm>
        </p:spPr>
        <p:txBody>
          <a:bodyPr>
            <a:normAutofit/>
          </a:bodyPr>
          <a:lstStyle/>
          <a:p>
            <a:r>
              <a:rPr lang="sr-Latn-RS" sz="2800" dirty="0"/>
              <a:t>Present active: 	ASKING 		         (same as present participle)</a:t>
            </a:r>
          </a:p>
          <a:p>
            <a:endParaRPr lang="sr-Latn-RS" sz="2800" dirty="0"/>
          </a:p>
          <a:p>
            <a:r>
              <a:rPr lang="sr-Latn-RS" sz="2800" dirty="0"/>
              <a:t>Present passive:	BEING ASKED    (same as passive present participle)</a:t>
            </a:r>
          </a:p>
          <a:p>
            <a:endParaRPr lang="sr-Latn-RS" sz="2800" dirty="0"/>
          </a:p>
          <a:p>
            <a:r>
              <a:rPr lang="sr-Latn-RS" sz="2800" dirty="0"/>
              <a:t>Perfect active:		HAVING ASKED              (same as perfect participle)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865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00349-8512-7BCA-57B3-052E1A118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255906"/>
          </a:xfrm>
        </p:spPr>
        <p:txBody>
          <a:bodyPr/>
          <a:lstStyle/>
          <a:p>
            <a:r>
              <a:rPr lang="sr-Latn-RS" dirty="0"/>
              <a:t>When do we use it?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B820D-88A0-F9B7-975F-302FE37EB8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5363" y="1255906"/>
            <a:ext cx="11301274" cy="5388746"/>
          </a:xfrm>
        </p:spPr>
        <p:txBody>
          <a:bodyPr>
            <a:normAutofit/>
          </a:bodyPr>
          <a:lstStyle/>
          <a:p>
            <a:r>
              <a:rPr lang="sr-Latn-RS" sz="2800" dirty="0"/>
              <a:t>Subject of a sentence</a:t>
            </a:r>
          </a:p>
          <a:p>
            <a:endParaRPr lang="sr-Latn-RS" sz="2800" dirty="0"/>
          </a:p>
          <a:p>
            <a:endParaRPr lang="sr-Latn-RS" sz="2800" dirty="0"/>
          </a:p>
          <a:p>
            <a:r>
              <a:rPr lang="sr-Latn-RS" sz="2800" dirty="0"/>
              <a:t>Object of a sentence (including verbs like like, hate, love, prefer)</a:t>
            </a:r>
          </a:p>
          <a:p>
            <a:endParaRPr lang="sr-Latn-RS" sz="2800" dirty="0"/>
          </a:p>
          <a:p>
            <a:endParaRPr lang="sr-Latn-RS" sz="2800" dirty="0"/>
          </a:p>
          <a:p>
            <a:r>
              <a:rPr lang="sr-Latn-RS" sz="2800" dirty="0"/>
              <a:t>After prepositions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03D205-6593-A727-05E2-CB02C9B00A26}"/>
              </a:ext>
            </a:extLst>
          </p:cNvPr>
          <p:cNvSpPr txBox="1"/>
          <p:nvPr/>
        </p:nvSpPr>
        <p:spPr>
          <a:xfrm>
            <a:off x="445363" y="2050147"/>
            <a:ext cx="11301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Skiing is my favourite sport.	/	Being taken to the dentist as a child was my worst fear.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18A749-206C-5329-DAB5-6989092382DC}"/>
              </a:ext>
            </a:extLst>
          </p:cNvPr>
          <p:cNvSpPr txBox="1"/>
          <p:nvPr/>
        </p:nvSpPr>
        <p:spPr>
          <a:xfrm>
            <a:off x="1748902" y="4115356"/>
            <a:ext cx="9529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I love skiing.	/	I hate being asked for directions by random strangers.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DD0297-E61E-A400-0608-7C24119DDD6B}"/>
              </a:ext>
            </a:extLst>
          </p:cNvPr>
          <p:cNvSpPr txBox="1"/>
          <p:nvPr/>
        </p:nvSpPr>
        <p:spPr>
          <a:xfrm>
            <a:off x="1026226" y="5718900"/>
            <a:ext cx="95293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My love for skiing is immense. / There are many benefits of skiing.</a:t>
            </a:r>
          </a:p>
          <a:p>
            <a:pPr algn="ctr"/>
            <a:r>
              <a:rPr lang="sr-Latn-RS" sz="2400" dirty="0"/>
              <a:t>She speaks of having travelled all over the world when she was my age.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74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DC6DA-4CCB-5289-C413-C2654FE09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sr-Latn-RS" dirty="0"/>
              <a:t>Gerund vs. present participle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0A05A-E5CB-3145-5FED-5E22E940A23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7250" y="1596176"/>
            <a:ext cx="11132598" cy="4547171"/>
          </a:xfrm>
        </p:spPr>
        <p:txBody>
          <a:bodyPr>
            <a:normAutofit/>
          </a:bodyPr>
          <a:lstStyle/>
          <a:p>
            <a:r>
              <a:rPr lang="sr-Latn-RS" sz="4000" dirty="0"/>
              <a:t>Why did the tomato blush?</a:t>
            </a:r>
          </a:p>
          <a:p>
            <a:endParaRPr lang="sr-Latn-RS" sz="4000" dirty="0"/>
          </a:p>
          <a:p>
            <a:pPr algn="r"/>
            <a:r>
              <a:rPr lang="sr-Latn-RS" sz="4000" dirty="0"/>
              <a:t>Because they saw the salad </a:t>
            </a:r>
            <a:r>
              <a:rPr lang="sr-Latn-RS" sz="4000" u="sng" dirty="0"/>
              <a:t>dressing</a:t>
            </a:r>
            <a:r>
              <a:rPr lang="sr-Latn-RS" sz="4000" dirty="0"/>
              <a:t>.</a:t>
            </a:r>
          </a:p>
          <a:p>
            <a:pPr algn="r"/>
            <a:endParaRPr lang="sr-Latn-RS" sz="4000" dirty="0"/>
          </a:p>
          <a:p>
            <a:r>
              <a:rPr lang="sr-Latn-RS" sz="3200" dirty="0"/>
              <a:t>Dancing shoes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510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DC6DA-4CCB-5289-C413-C2654FE09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"/>
            <a:ext cx="10364451" cy="1125224"/>
          </a:xfrm>
        </p:spPr>
        <p:txBody>
          <a:bodyPr/>
          <a:lstStyle/>
          <a:p>
            <a:r>
              <a:rPr lang="sr-Latn-RS" dirty="0"/>
              <a:t>Gerund vs. present participle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B3F414-B0CB-4DA9-8016-E982A5B35DF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35709828"/>
              </p:ext>
            </p:extLst>
          </p:nvPr>
        </p:nvGraphicFramePr>
        <p:xfrm>
          <a:off x="1434982" y="893854"/>
          <a:ext cx="10364452" cy="57018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82226">
                  <a:extLst>
                    <a:ext uri="{9D8B030D-6E8A-4147-A177-3AD203B41FA5}">
                      <a16:colId xmlns:a16="http://schemas.microsoft.com/office/drawing/2014/main" val="3496887552"/>
                    </a:ext>
                  </a:extLst>
                </a:gridCol>
                <a:gridCol w="5182226">
                  <a:extLst>
                    <a:ext uri="{9D8B030D-6E8A-4147-A177-3AD203B41FA5}">
                      <a16:colId xmlns:a16="http://schemas.microsoft.com/office/drawing/2014/main" val="2990190462"/>
                    </a:ext>
                  </a:extLst>
                </a:gridCol>
              </a:tblGrid>
              <a:tr h="447754"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PARTICIPLES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GERUNDS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259144"/>
                  </a:ext>
                </a:extLst>
              </a:tr>
              <a:tr h="856032"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She is </a:t>
                      </a:r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 in the Alps right now.</a:t>
                      </a:r>
                    </a:p>
                    <a:p>
                      <a:pPr algn="ctr"/>
                      <a:r>
                        <a:rPr lang="sr-Latn-RS" sz="2400" dirty="0"/>
                        <a:t>Sorry, I was </a:t>
                      </a:r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 when you called.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 is fun. I love </a:t>
                      </a:r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.</a:t>
                      </a:r>
                    </a:p>
                    <a:p>
                      <a:pPr algn="ctr"/>
                      <a:r>
                        <a:rPr lang="sr-Latn-RS" sz="2400" dirty="0"/>
                        <a:t>No </a:t>
                      </a:r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 allowed in this area!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323603"/>
                  </a:ext>
                </a:extLst>
              </a:tr>
              <a:tr h="1164162">
                <a:tc>
                  <a:txBody>
                    <a:bodyPr/>
                    <a:lstStyle/>
                    <a:p>
                      <a:pPr algn="ctr"/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 down the mountain, he told me his life story.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After </a:t>
                      </a:r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 down the mountain, I sat for a cup of hot chocolate.</a:t>
                      </a:r>
                    </a:p>
                    <a:p>
                      <a:pPr algn="ctr"/>
                      <a:r>
                        <a:rPr lang="sr-Latn-RS" sz="2400" dirty="0"/>
                        <a:t>My grandpa was fond of </a:t>
                      </a:r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019452"/>
                  </a:ext>
                </a:extLst>
              </a:tr>
              <a:tr h="604568"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We saw a </a:t>
                      </a:r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 monkey.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We are going on a </a:t>
                      </a:r>
                      <a:r>
                        <a:rPr lang="sr-Latn-RS" sz="2400" u="sng" dirty="0"/>
                        <a:t>skiing</a:t>
                      </a:r>
                      <a:r>
                        <a:rPr lang="sr-Latn-RS" sz="2400" dirty="0"/>
                        <a:t> trip.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94168"/>
                  </a:ext>
                </a:extLst>
              </a:tr>
              <a:tr h="807114"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I was </a:t>
                      </a:r>
                      <a:r>
                        <a:rPr lang="sr-Latn-RS" sz="2400" u="sng" dirty="0"/>
                        <a:t>being asked</a:t>
                      </a:r>
                      <a:r>
                        <a:rPr lang="sr-Latn-RS" sz="2400" u="none" dirty="0"/>
                        <a:t> </a:t>
                      </a:r>
                      <a:r>
                        <a:rPr lang="sr-Latn-RS" sz="2400" dirty="0"/>
                        <a:t>about my skis every day at the resort.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She hates </a:t>
                      </a:r>
                      <a:r>
                        <a:rPr lang="sr-Latn-RS" sz="2400" u="sng" dirty="0"/>
                        <a:t>being told</a:t>
                      </a:r>
                      <a:r>
                        <a:rPr lang="sr-Latn-RS" sz="2400" dirty="0"/>
                        <a:t> that she’s not a good skier.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937774"/>
                  </a:ext>
                </a:extLst>
              </a:tr>
              <a:tr h="805958">
                <a:tc>
                  <a:txBody>
                    <a:bodyPr/>
                    <a:lstStyle/>
                    <a:p>
                      <a:pPr algn="ctr"/>
                      <a:r>
                        <a:rPr lang="sr-Latn-RS" sz="2400" u="sng" dirty="0"/>
                        <a:t>Having skied</a:t>
                      </a:r>
                      <a:r>
                        <a:rPr lang="sr-Latn-RS" sz="2400" dirty="0"/>
                        <a:t> her whole life, she retired.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She talks about </a:t>
                      </a:r>
                      <a:r>
                        <a:rPr lang="sr-Latn-RS" sz="2400" u="sng" dirty="0"/>
                        <a:t>having skied</a:t>
                      </a:r>
                      <a:r>
                        <a:rPr lang="sr-Latn-RS" sz="2400" dirty="0"/>
                        <a:t> her whole life, but she really isn’t that good.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37511"/>
                  </a:ext>
                </a:extLst>
              </a:tr>
              <a:tr h="949375"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I had </a:t>
                      </a:r>
                      <a:r>
                        <a:rPr lang="sr-Latn-RS" sz="2400" u="sng" dirty="0"/>
                        <a:t>skied</a:t>
                      </a:r>
                      <a:r>
                        <a:rPr lang="sr-Latn-RS" sz="2400" dirty="0"/>
                        <a:t> long before she even started!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231473"/>
                  </a:ext>
                </a:extLst>
              </a:tr>
            </a:tbl>
          </a:graphicData>
        </a:graphic>
      </p:graphicFrame>
      <p:pic>
        <p:nvPicPr>
          <p:cNvPr id="5" name="Graphic 4" descr="Close with solid fill">
            <a:extLst>
              <a:ext uri="{FF2B5EF4-FFF2-40B4-BE49-F238E27FC236}">
                <a16:creationId xmlns:a16="http://schemas.microsoft.com/office/drawing/2014/main" id="{193E0A7E-E0E9-AE4C-0E5E-95ACAA28E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67216" y="5680682"/>
            <a:ext cx="768095" cy="7680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812312-4CB3-28D0-3479-8DC14BE61DA6}"/>
              </a:ext>
            </a:extLst>
          </p:cNvPr>
          <p:cNvSpPr txBox="1"/>
          <p:nvPr/>
        </p:nvSpPr>
        <p:spPr>
          <a:xfrm rot="18604888">
            <a:off x="-3693" y="2391871"/>
            <a:ext cx="1834933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800" dirty="0"/>
              <a:t>PRESENT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63D20D-3530-717D-B6B0-2A4F8FFBA7BD}"/>
              </a:ext>
            </a:extLst>
          </p:cNvPr>
          <p:cNvSpPr txBox="1"/>
          <p:nvPr/>
        </p:nvSpPr>
        <p:spPr>
          <a:xfrm>
            <a:off x="122873" y="4018038"/>
            <a:ext cx="1435608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800" dirty="0"/>
              <a:t>PRESENT PASSIVE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8DCC3B-FF91-8181-9AEC-F74C31BFD89E}"/>
              </a:ext>
            </a:extLst>
          </p:cNvPr>
          <p:cNvSpPr txBox="1"/>
          <p:nvPr/>
        </p:nvSpPr>
        <p:spPr>
          <a:xfrm>
            <a:off x="122873" y="5081169"/>
            <a:ext cx="143560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800" dirty="0"/>
              <a:t>PERFECT</a:t>
            </a: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47286B-BBC1-FA97-7D83-6293ACCFC744}"/>
              </a:ext>
            </a:extLst>
          </p:cNvPr>
          <p:cNvSpPr txBox="1"/>
          <p:nvPr/>
        </p:nvSpPr>
        <p:spPr>
          <a:xfrm>
            <a:off x="122873" y="5995567"/>
            <a:ext cx="143560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2800" dirty="0"/>
              <a:t>PAST</a:t>
            </a:r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258F8D-4F05-3D60-7C8F-F3E1B81690A9}"/>
              </a:ext>
            </a:extLst>
          </p:cNvPr>
          <p:cNvSpPr/>
          <p:nvPr/>
        </p:nvSpPr>
        <p:spPr>
          <a:xfrm>
            <a:off x="1704674" y="4018038"/>
            <a:ext cx="4732702" cy="7734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FEC3E3-706D-07C1-58E0-193BAF3BDFFA}"/>
              </a:ext>
            </a:extLst>
          </p:cNvPr>
          <p:cNvSpPr/>
          <p:nvPr/>
        </p:nvSpPr>
        <p:spPr>
          <a:xfrm>
            <a:off x="6828254" y="4018038"/>
            <a:ext cx="4732702" cy="7734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6B2446-700E-851D-D88B-23201B22AEF0}"/>
              </a:ext>
            </a:extLst>
          </p:cNvPr>
          <p:cNvSpPr/>
          <p:nvPr/>
        </p:nvSpPr>
        <p:spPr>
          <a:xfrm>
            <a:off x="1637618" y="4830971"/>
            <a:ext cx="4872910" cy="7734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AC3D7C-7161-2924-F5F1-76343A5901C7}"/>
              </a:ext>
            </a:extLst>
          </p:cNvPr>
          <p:cNvSpPr/>
          <p:nvPr/>
        </p:nvSpPr>
        <p:spPr>
          <a:xfrm>
            <a:off x="6713164" y="4847047"/>
            <a:ext cx="5000300" cy="7734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DA5AAE-D689-3C48-EF17-D88856A24E2A}"/>
              </a:ext>
            </a:extLst>
          </p:cNvPr>
          <p:cNvSpPr/>
          <p:nvPr/>
        </p:nvSpPr>
        <p:spPr>
          <a:xfrm>
            <a:off x="1558480" y="5736999"/>
            <a:ext cx="4952047" cy="7734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6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265D9-2990-A9DE-D96A-25E82553628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905523"/>
            <a:ext cx="12192000" cy="5877016"/>
          </a:xfrm>
        </p:spPr>
        <p:txBody>
          <a:bodyPr numCol="2">
            <a:normAutofit/>
          </a:bodyPr>
          <a:lstStyle/>
          <a:p>
            <a:r>
              <a:rPr lang="sr-Latn-RS" sz="2400" b="1" dirty="0"/>
              <a:t>Testovi: </a:t>
            </a:r>
            <a:r>
              <a:rPr lang="sr-Latn-RS" sz="2400" dirty="0"/>
              <a:t>page 8, sentence 2 (translation)</a:t>
            </a:r>
            <a:endParaRPr lang="sr-Latn-RS" sz="2400" b="1" dirty="0"/>
          </a:p>
          <a:p>
            <a:r>
              <a:rPr lang="sr-Latn-RS" sz="2400" dirty="0"/>
              <a:t>Page 17, exercise vi sentence 1</a:t>
            </a:r>
          </a:p>
          <a:p>
            <a:r>
              <a:rPr lang="sr-Latn-RS" sz="2400" dirty="0"/>
              <a:t>Page 23, sentence 4</a:t>
            </a:r>
          </a:p>
          <a:p>
            <a:r>
              <a:rPr lang="sr-Latn-RS" sz="2400" dirty="0"/>
              <a:t>Page 24, exercise iii sentence 1</a:t>
            </a:r>
          </a:p>
          <a:p>
            <a:r>
              <a:rPr lang="sr-Latn-RS" sz="2400" dirty="0"/>
              <a:t>Page 39, sentence 1</a:t>
            </a:r>
          </a:p>
          <a:p>
            <a:r>
              <a:rPr lang="sr-Latn-RS" sz="2400" dirty="0"/>
              <a:t>Page 41, exercise VI sentence 1</a:t>
            </a:r>
          </a:p>
          <a:p>
            <a:r>
              <a:rPr lang="sr-Latn-RS" sz="2400" dirty="0"/>
              <a:t>Page 41, exercise x sentence 1</a:t>
            </a:r>
          </a:p>
          <a:p>
            <a:r>
              <a:rPr lang="sr-Latn-RS" sz="2400" dirty="0"/>
              <a:t>Page 62, exercise iii sentence 1</a:t>
            </a:r>
          </a:p>
          <a:p>
            <a:r>
              <a:rPr lang="sr-Latn-RS" sz="2400" dirty="0"/>
              <a:t>Page 67, exercise v sentence 5</a:t>
            </a:r>
          </a:p>
          <a:p>
            <a:r>
              <a:rPr lang="sr-Latn-RS" sz="2400" dirty="0"/>
              <a:t>Page 72, exercise v sentence 5</a:t>
            </a:r>
          </a:p>
          <a:p>
            <a:r>
              <a:rPr lang="sr-Latn-RS" sz="2400" dirty="0"/>
              <a:t>Page 73, exercise ix sentence 1, 4</a:t>
            </a:r>
          </a:p>
          <a:p>
            <a:r>
              <a:rPr lang="sr-Latn-RS" sz="2400" dirty="0"/>
              <a:t>Page 76, exercise III sentence 5</a:t>
            </a:r>
          </a:p>
          <a:p>
            <a:r>
              <a:rPr lang="sr-Latn-RS" sz="2400" dirty="0"/>
              <a:t>Page 77, exercise vii sentence 5</a:t>
            </a:r>
          </a:p>
          <a:p>
            <a:r>
              <a:rPr lang="sr-Latn-RS" sz="2400" dirty="0"/>
              <a:t>Page 80, exercise iii sentence 4</a:t>
            </a:r>
          </a:p>
          <a:p>
            <a:r>
              <a:rPr lang="sr-Latn-RS" sz="2400" dirty="0"/>
              <a:t>Page 81, exercise viii sentence 5</a:t>
            </a:r>
          </a:p>
          <a:p>
            <a:r>
              <a:rPr lang="sr-Latn-RS" sz="2400" dirty="0"/>
              <a:t>Page 81, exercise ix</a:t>
            </a:r>
          </a:p>
          <a:p>
            <a:r>
              <a:rPr lang="sr-Latn-RS" sz="2400" dirty="0"/>
              <a:t>Page 86, exercise iii sentence 1</a:t>
            </a:r>
          </a:p>
          <a:p>
            <a:r>
              <a:rPr lang="sr-Latn-RS" sz="2400" dirty="0"/>
              <a:t>Page 86, exercise iv sentence 3</a:t>
            </a:r>
          </a:p>
          <a:p>
            <a:r>
              <a:rPr lang="sr-Latn-RS" sz="2400" dirty="0"/>
              <a:t>Page 94, exercise vi sentence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54F95C-EB37-8C95-5B50-B7BA074AACA5}"/>
              </a:ext>
            </a:extLst>
          </p:cNvPr>
          <p:cNvSpPr txBox="1"/>
          <p:nvPr/>
        </p:nvSpPr>
        <p:spPr>
          <a:xfrm>
            <a:off x="3064275" y="71021"/>
            <a:ext cx="6063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000" b="1" dirty="0"/>
              <a:t>PRACTICAL EXERCISES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998659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E60A-D824-0098-F44E-19132BBA43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CONGESTION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3C55A-81E4-52CE-5EAA-8A55EE24CC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i="1" dirty="0">
                <a:solidFill>
                  <a:schemeClr val="tx2"/>
                </a:solidFill>
              </a:rPr>
              <a:t>Testovi, zadaci i teme, </a:t>
            </a:r>
            <a:r>
              <a:rPr lang="sr-Latn-RS" dirty="0">
                <a:solidFill>
                  <a:schemeClr val="tx2"/>
                </a:solidFill>
              </a:rPr>
              <a:t>April 1995, page 15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99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2ACE9-B244-25FB-BFC2-92B8E01C52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1208" y="621792"/>
            <a:ext cx="12499848" cy="5980176"/>
          </a:xfrm>
        </p:spPr>
        <p:txBody>
          <a:bodyPr numCol="2"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sr-Latn-RS" sz="2400" dirty="0"/>
              <a:t>Congestion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Environment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Freight traffic/transport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Passenger traffic/transport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High speed passenger rail network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Combined transport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Road pricing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Light rail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Trunk road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Management of air space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Airlines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By-pass routes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Hubs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Maritime sector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Dock </a:t>
            </a:r>
          </a:p>
          <a:p>
            <a:pPr>
              <a:lnSpc>
                <a:spcPct val="200000"/>
              </a:lnSpc>
            </a:pPr>
            <a:r>
              <a:rPr lang="sr-Latn-RS" sz="2400" dirty="0"/>
              <a:t>Trust ports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F15DC1-9576-53F5-2A52-3CA4DF53CB6E}"/>
              </a:ext>
            </a:extLst>
          </p:cNvPr>
          <p:cNvSpPr txBox="1"/>
          <p:nvPr/>
        </p:nvSpPr>
        <p:spPr>
          <a:xfrm>
            <a:off x="3328416" y="770328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zakrčenje, gužva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074EF9-8DE6-BAC0-3C60-106D549257AB}"/>
              </a:ext>
            </a:extLst>
          </p:cNvPr>
          <p:cNvSpPr txBox="1"/>
          <p:nvPr/>
        </p:nvSpPr>
        <p:spPr>
          <a:xfrm>
            <a:off x="3328416" y="1462224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životna sredina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BBD251-F32D-0123-DA58-F48114426FEE}"/>
              </a:ext>
            </a:extLst>
          </p:cNvPr>
          <p:cNvSpPr txBox="1"/>
          <p:nvPr/>
        </p:nvSpPr>
        <p:spPr>
          <a:xfrm>
            <a:off x="4386072" y="223032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prevoz tereta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7DCB13-5946-AD9E-0AAC-FEFDCF20B9DD}"/>
              </a:ext>
            </a:extLst>
          </p:cNvPr>
          <p:cNvSpPr txBox="1"/>
          <p:nvPr/>
        </p:nvSpPr>
        <p:spPr>
          <a:xfrm>
            <a:off x="4585716" y="2956152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prevoz putnika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64F012-0A0C-B306-4A56-41FE64F45895}"/>
              </a:ext>
            </a:extLst>
          </p:cNvPr>
          <p:cNvSpPr txBox="1"/>
          <p:nvPr/>
        </p:nvSpPr>
        <p:spPr>
          <a:xfrm>
            <a:off x="3113532" y="4069680"/>
            <a:ext cx="398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mreža brze putničke železnice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1A0042-FA80-793E-8D91-AF8B9B5597E3}"/>
              </a:ext>
            </a:extLst>
          </p:cNvPr>
          <p:cNvSpPr txBox="1"/>
          <p:nvPr/>
        </p:nvSpPr>
        <p:spPr>
          <a:xfrm>
            <a:off x="3817620" y="4508977"/>
            <a:ext cx="2953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kombinovani transport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DFCC4A-8F3B-AB49-01F8-984F552DD5F5}"/>
              </a:ext>
            </a:extLst>
          </p:cNvPr>
          <p:cNvSpPr txBox="1"/>
          <p:nvPr/>
        </p:nvSpPr>
        <p:spPr>
          <a:xfrm>
            <a:off x="3328416" y="5140944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naplata putarine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11725D-256B-62CA-FD12-7F2C574E0A73}"/>
              </a:ext>
            </a:extLst>
          </p:cNvPr>
          <p:cNvSpPr txBox="1"/>
          <p:nvPr/>
        </p:nvSpPr>
        <p:spPr>
          <a:xfrm>
            <a:off x="2578608" y="5872441"/>
            <a:ext cx="3517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laka železnica</a:t>
            </a:r>
            <a:br>
              <a:rPr lang="sr-Latn-RS" sz="2400" dirty="0"/>
            </a:br>
            <a:r>
              <a:rPr lang="sr-Latn-RS" sz="2400" dirty="0"/>
              <a:t>(tram &lt; light rail &lt; metro)</a:t>
            </a:r>
            <a:endParaRPr lang="en-US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5CA0894-2572-0131-9281-BD24E6B5F7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71" y="2980458"/>
            <a:ext cx="5944954" cy="351870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866E302-532A-B614-703E-4D10F780B005}"/>
              </a:ext>
            </a:extLst>
          </p:cNvPr>
          <p:cNvSpPr txBox="1"/>
          <p:nvPr/>
        </p:nvSpPr>
        <p:spPr>
          <a:xfrm>
            <a:off x="9003792" y="770328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magistralni put</a:t>
            </a:r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AE50C8-8BCA-6DC5-44D4-4ED38D021276}"/>
              </a:ext>
            </a:extLst>
          </p:cNvPr>
          <p:cNvSpPr txBox="1"/>
          <p:nvPr/>
        </p:nvSpPr>
        <p:spPr>
          <a:xfrm>
            <a:off x="7854696" y="1846272"/>
            <a:ext cx="4437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menadžment vazdušnog prostora</a:t>
            </a:r>
            <a:endParaRPr lang="en-US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41D157-1282-8D48-7015-BE3A9AF87EB7}"/>
              </a:ext>
            </a:extLst>
          </p:cNvPr>
          <p:cNvSpPr txBox="1"/>
          <p:nvPr/>
        </p:nvSpPr>
        <p:spPr>
          <a:xfrm>
            <a:off x="8375904" y="2307937"/>
            <a:ext cx="352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avio-kompanije (≠airliners)</a:t>
            </a:r>
            <a:endParaRPr lang="en-US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A2886B-9AC0-E372-7952-B4E71896A961}"/>
              </a:ext>
            </a:extLst>
          </p:cNvPr>
          <p:cNvSpPr txBox="1"/>
          <p:nvPr/>
        </p:nvSpPr>
        <p:spPr>
          <a:xfrm>
            <a:off x="9390888" y="2980458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obilaznice</a:t>
            </a:r>
            <a:endParaRPr 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F9E777-A06D-A6FB-767A-BC3D8C739CD5}"/>
              </a:ext>
            </a:extLst>
          </p:cNvPr>
          <p:cNvSpPr txBox="1"/>
          <p:nvPr/>
        </p:nvSpPr>
        <p:spPr>
          <a:xfrm>
            <a:off x="8803386" y="3657027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centar, čvorište</a:t>
            </a:r>
            <a:endParaRPr 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94940C-3243-5CE8-75AB-5BE8670332F3}"/>
              </a:ext>
            </a:extLst>
          </p:cNvPr>
          <p:cNvSpPr txBox="1"/>
          <p:nvPr/>
        </p:nvSpPr>
        <p:spPr>
          <a:xfrm>
            <a:off x="9525000" y="4451489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pomorski ≠ inland</a:t>
            </a:r>
            <a:endParaRPr lang="en-US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331E2A-508C-E745-5C01-98A2D4B3B72E}"/>
              </a:ext>
            </a:extLst>
          </p:cNvPr>
          <p:cNvSpPr txBox="1"/>
          <p:nvPr/>
        </p:nvSpPr>
        <p:spPr>
          <a:xfrm>
            <a:off x="8428482" y="5140944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dokovi, pristaništa</a:t>
            </a:r>
            <a:endParaRPr lang="en-US" sz="2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C85186B-9CB7-C81D-ED40-0259577FA9D7}"/>
              </a:ext>
            </a:extLst>
          </p:cNvPr>
          <p:cNvSpPr txBox="1"/>
          <p:nvPr/>
        </p:nvSpPr>
        <p:spPr>
          <a:xfrm>
            <a:off x="8632740" y="5793864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javne luke (≠harbor)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349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95</TotalTime>
  <Words>548</Words>
  <Application>Microsoft Office PowerPoint</Application>
  <PresentationFormat>Widescreen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Tw Cen MT</vt:lpstr>
      <vt:lpstr>Droplet</vt:lpstr>
      <vt:lpstr>GERUNDS</vt:lpstr>
      <vt:lpstr>Types of gerund</vt:lpstr>
      <vt:lpstr>When do we use it?</vt:lpstr>
      <vt:lpstr>Gerund vs. present participle</vt:lpstr>
      <vt:lpstr>Gerund vs. present participle</vt:lpstr>
      <vt:lpstr>PowerPoint Presentation</vt:lpstr>
      <vt:lpstr>CONGESTION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GERUNDS</dc:title>
  <dc:creator>Sofija Stefanović</dc:creator>
  <cp:lastModifiedBy>Sofija Stefanović</cp:lastModifiedBy>
  <cp:revision>14</cp:revision>
  <dcterms:created xsi:type="dcterms:W3CDTF">2023-11-27T01:00:17Z</dcterms:created>
  <dcterms:modified xsi:type="dcterms:W3CDTF">2026-01-18T13:05:15Z</dcterms:modified>
</cp:coreProperties>
</file>