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01" r:id="rId2"/>
    <p:sldId id="314" r:id="rId3"/>
    <p:sldId id="297" r:id="rId4"/>
    <p:sldId id="298" r:id="rId5"/>
    <p:sldId id="315" r:id="rId6"/>
    <p:sldId id="313" r:id="rId7"/>
    <p:sldId id="305" r:id="rId8"/>
    <p:sldId id="302" r:id="rId9"/>
    <p:sldId id="303" r:id="rId10"/>
    <p:sldId id="306" r:id="rId11"/>
    <p:sldId id="307" r:id="rId12"/>
    <p:sldId id="308" r:id="rId13"/>
    <p:sldId id="309" r:id="rId14"/>
    <p:sldId id="310" r:id="rId15"/>
    <p:sldId id="311" r:id="rId16"/>
    <p:sldId id="312" r:id="rId17"/>
  </p:sldIdLst>
  <p:sldSz cx="9144000" cy="6858000" type="screen4x3"/>
  <p:notesSz cx="7099300" cy="10234613"/>
  <p:embeddedFontLs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FF"/>
    <a:srgbClr val="3366FF"/>
    <a:srgbClr val="FF6699"/>
    <a:srgbClr val="FF6600"/>
    <a:srgbClr val="FFFF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93871" autoAdjust="0"/>
  </p:normalViewPr>
  <p:slideViewPr>
    <p:cSldViewPr>
      <p:cViewPr varScale="1">
        <p:scale>
          <a:sx n="106" d="100"/>
          <a:sy n="106" d="100"/>
        </p:scale>
        <p:origin x="18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F291DAE-513D-43B8-8E8E-34BEBEE63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676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235A5-9E3A-4823-B555-042B786728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C9830-D382-40E1-9944-184A7F6537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5C042-A9F1-4684-8B11-BFD035172E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182BA-CC29-4502-92A6-71885E77DF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024A7-6688-46C2-93F4-2BC904726E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09A52-3D96-4E48-83FD-690CECF70A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2BFEF-A217-4694-91D1-AE917FDAA8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6FF24-9750-4014-8F3D-693D3B71C5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FFF29-E5BF-45BE-B6E9-48BC07F14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8EF28-4F49-465A-921F-736BFB4AC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6A2EA-4AF2-4533-B920-F91034E565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A1B2B2FE-1F15-4F5D-B282-C8574427BA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2000" b="1" smtClean="0">
                <a:solidFill>
                  <a:schemeClr val="bg1"/>
                </a:solidFill>
              </a:rPr>
              <a:t>EKONOMSKI ASPEKT PARKIRANJA</a:t>
            </a:r>
            <a:endParaRPr lang="en-US" altLang="en-US" sz="2000" b="1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78295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2400" b="1" smtClean="0">
                <a:solidFill>
                  <a:schemeClr val="bg1"/>
                </a:solidFill>
              </a:rPr>
              <a:t>OSTVARIVI (realno očekivani) PRIHOD</a:t>
            </a:r>
            <a:endParaRPr lang="en-US" altLang="en-US" sz="2400" b="1" smtClean="0">
              <a:solidFill>
                <a:schemeClr val="bg1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7859712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sr-Latn-CS" altLang="en-US" sz="2000" b="1" smtClean="0">
                <a:solidFill>
                  <a:schemeClr val="bg1"/>
                </a:solidFill>
              </a:rPr>
              <a:t>NAPLATA PARKIRANJA ZA EFEKTIVNO VREME JEDNOG PARKIRANJA</a:t>
            </a:r>
            <a:r>
              <a:rPr lang="sr-Latn-CS" altLang="en-US" sz="4000" smtClean="0"/>
              <a:t/>
            </a:r>
            <a:br>
              <a:rPr lang="sr-Latn-CS" altLang="en-US" sz="4000" smtClean="0"/>
            </a:br>
            <a:endParaRPr lang="en-US" altLang="en-US" sz="400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79057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r-Latn-CS" altLang="en-US" sz="2000" b="1" smtClean="0">
                <a:solidFill>
                  <a:schemeClr val="bg1"/>
                </a:solidFill>
              </a:rPr>
              <a:t>VELIČINA I ZNAČAJ GUBITAKA OD NEREGULARNOG PARKIRANJA</a:t>
            </a:r>
            <a:endParaRPr lang="en-US" altLang="en-US" sz="2000" b="1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en-US" sz="4000" b="1" smtClean="0"/>
          </a:p>
          <a:p>
            <a:pPr eaLnBrk="1" hangingPunct="1"/>
            <a:r>
              <a:rPr lang="sr-Latn-CS" altLang="en-US" sz="2000" b="1" smtClean="0">
                <a:solidFill>
                  <a:schemeClr val="accent2"/>
                </a:solidFill>
              </a:rPr>
              <a:t>Troškovi traganja za slobodnim mestom:</a:t>
            </a:r>
          </a:p>
          <a:p>
            <a:pPr lvl="1" eaLnBrk="1" hangingPunct="1"/>
            <a:r>
              <a:rPr lang="sr-Latn-CS" altLang="en-US" sz="1600" b="1" smtClean="0">
                <a:solidFill>
                  <a:schemeClr val="accent2"/>
                </a:solidFill>
              </a:rPr>
              <a:t>Troškovi vremena</a:t>
            </a:r>
          </a:p>
          <a:p>
            <a:pPr lvl="1" eaLnBrk="1" hangingPunct="1"/>
            <a:r>
              <a:rPr lang="sr-Latn-CS" altLang="en-US" sz="1600" b="1" smtClean="0">
                <a:solidFill>
                  <a:schemeClr val="accent2"/>
                </a:solidFill>
              </a:rPr>
              <a:t>Troškovi goriva</a:t>
            </a:r>
          </a:p>
          <a:p>
            <a:pPr eaLnBrk="1" hangingPunct="1"/>
            <a:r>
              <a:rPr lang="sr-Latn-CS" altLang="en-US" sz="2000" b="1" smtClean="0">
                <a:solidFill>
                  <a:schemeClr val="accent2"/>
                </a:solidFill>
              </a:rPr>
              <a:t>Gubitak prihoda od neplaćene naknade za parkiranje</a:t>
            </a:r>
          </a:p>
          <a:p>
            <a:pPr eaLnBrk="1" hangingPunct="1"/>
            <a:r>
              <a:rPr lang="sr-Latn-CS" altLang="en-US" sz="2000" b="1" smtClean="0">
                <a:solidFill>
                  <a:schemeClr val="accent2"/>
                </a:solidFill>
              </a:rPr>
              <a:t>Troškovi životne sredine</a:t>
            </a:r>
            <a:endParaRPr lang="en-US" altLang="en-US" sz="20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sr-Latn-CS" altLang="en-US" sz="2400" b="1" smtClean="0">
                <a:solidFill>
                  <a:schemeClr val="bg1"/>
                </a:solidFill>
              </a:rPr>
              <a:t>Troškovi traganja za slobodnim mestom</a:t>
            </a:r>
            <a:r>
              <a:rPr lang="sr-Latn-CS" altLang="en-US" smtClean="0"/>
              <a:t/>
            </a:r>
            <a:br>
              <a:rPr lang="sr-Latn-CS" altLang="en-US" smtClean="0"/>
            </a:br>
            <a:endParaRPr lang="en-US" altLang="en-US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7427912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084263"/>
          </a:xfrm>
        </p:spPr>
        <p:txBody>
          <a:bodyPr/>
          <a:lstStyle/>
          <a:p>
            <a:pPr eaLnBrk="1" hangingPunct="1"/>
            <a:r>
              <a:rPr lang="sr-Latn-CS" altLang="en-US" sz="2000" b="1" smtClean="0">
                <a:solidFill>
                  <a:schemeClr val="bg1"/>
                </a:solidFill>
              </a:rPr>
              <a:t>Troškovi goriva</a:t>
            </a:r>
            <a:r>
              <a:rPr lang="sr-Latn-CS" altLang="en-US" sz="4000" smtClean="0"/>
              <a:t/>
            </a:r>
            <a:br>
              <a:rPr lang="sr-Latn-CS" altLang="en-US" sz="4000" smtClean="0"/>
            </a:br>
            <a:endParaRPr lang="en-US" altLang="en-US" sz="40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7859712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sr-Latn-CS" altLang="en-US" sz="2400" b="1" smtClean="0">
                <a:solidFill>
                  <a:schemeClr val="bg1"/>
                </a:solidFill>
              </a:rPr>
              <a:t>Gubitak prihoda od neplaćene naknade za parkiranje</a:t>
            </a:r>
            <a:r>
              <a:rPr lang="sr-Latn-CS" altLang="en-US" smtClean="0"/>
              <a:t/>
            </a:r>
            <a:br>
              <a:rPr lang="sr-Latn-CS" altLang="en-US" smtClean="0"/>
            </a:br>
            <a:endParaRPr lang="en-US" alt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80041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2000" b="1" smtClean="0">
                <a:solidFill>
                  <a:schemeClr val="bg1"/>
                </a:solidFill>
              </a:rPr>
              <a:t>Troškovi životne sredine</a:t>
            </a:r>
            <a:endParaRPr lang="en-US" altLang="en-US" sz="2000" smtClean="0">
              <a:solidFill>
                <a:schemeClr val="bg1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743426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Do </a:t>
            </a:r>
            <a:r>
              <a:rPr lang="en-US" sz="2000" dirty="0" err="1" smtClean="0"/>
              <a:t>nedavno</a:t>
            </a:r>
            <a:r>
              <a:rPr lang="en-US" sz="2000" dirty="0" smtClean="0"/>
              <a:t> </a:t>
            </a:r>
            <a:r>
              <a:rPr lang="en-US" sz="2000" dirty="0" err="1" smtClean="0"/>
              <a:t>parkiranje</a:t>
            </a:r>
            <a:r>
              <a:rPr lang="en-US" sz="2000" dirty="0" smtClean="0"/>
              <a:t> je </a:t>
            </a:r>
            <a:r>
              <a:rPr lang="en-US" sz="2000" dirty="0" err="1" smtClean="0"/>
              <a:t>predstavljalo</a:t>
            </a:r>
            <a:r>
              <a:rPr lang="en-US" sz="2000" dirty="0" smtClean="0"/>
              <a:t> problem </a:t>
            </a:r>
            <a:r>
              <a:rPr lang="sr-Latn-RS" sz="2000" dirty="0" smtClean="0"/>
              <a:t>čije je rešavanje zahtevalo obimna ulaganja</a:t>
            </a:r>
          </a:p>
          <a:p>
            <a:pPr>
              <a:defRPr/>
            </a:pPr>
            <a:endParaRPr lang="sr-Latn-RS" sz="2000" dirty="0" smtClean="0"/>
          </a:p>
          <a:p>
            <a:pPr>
              <a:defRPr/>
            </a:pPr>
            <a:r>
              <a:rPr lang="sr-Latn-RS" sz="2000" dirty="0" smtClean="0"/>
              <a:t>Danas, parkiranje može da generiše prihod, koji bi nakon pokrivanja troškova sprovođenja naplate, trebalo koristiti za:</a:t>
            </a:r>
          </a:p>
          <a:p>
            <a:pPr lvl="1">
              <a:defRPr/>
            </a:pPr>
            <a:r>
              <a:rPr lang="sr-Latn-RS" sz="1800" dirty="0" smtClean="0"/>
              <a:t>Pokrivanje troškova izgradnje</a:t>
            </a:r>
          </a:p>
          <a:p>
            <a:pPr lvl="1">
              <a:defRPr/>
            </a:pPr>
            <a:r>
              <a:rPr lang="sr-Latn-RS" sz="1800" dirty="0" smtClean="0"/>
              <a:t>Ulaganje u programe upravljanja parkiranjem i transportnim sistemom</a:t>
            </a:r>
          </a:p>
          <a:p>
            <a:pPr lvl="1">
              <a:defRPr/>
            </a:pPr>
            <a:r>
              <a:rPr lang="sr-Latn-RS" sz="1800" dirty="0" smtClean="0"/>
              <a:t>Ulaganje u lokalne programe razvoja naselja</a:t>
            </a:r>
          </a:p>
          <a:p>
            <a:pPr lvl="1">
              <a:defRPr/>
            </a:pPr>
            <a:endParaRPr lang="sr-Latn-RS" sz="1800" dirty="0" smtClean="0"/>
          </a:p>
          <a:p>
            <a:pPr marL="346075" lvl="1">
              <a:buFont typeface="Arial" panose="020B0604020202020204" pitchFamily="34" charset="0"/>
              <a:buChar char="•"/>
              <a:defRPr/>
            </a:pPr>
            <a:r>
              <a:rPr lang="sr-Latn-RS" sz="2000" dirty="0" smtClean="0"/>
              <a:t>Mali </a:t>
            </a:r>
            <a:r>
              <a:rPr lang="sr-Latn-RS" sz="2000" smtClean="0"/>
              <a:t>gradovi </a:t>
            </a:r>
            <a:r>
              <a:rPr lang="sr-Latn-RS" sz="2000" smtClean="0"/>
              <a:t>vs </a:t>
            </a:r>
            <a:r>
              <a:rPr lang="sr-Latn-RS" sz="2000" smtClean="0"/>
              <a:t>veliki </a:t>
            </a:r>
            <a:r>
              <a:rPr lang="sr-Latn-RS" sz="2000" smtClean="0"/>
              <a:t>gradovi</a:t>
            </a:r>
          </a:p>
          <a:p>
            <a:pPr lvl="1">
              <a:defRPr/>
            </a:pPr>
            <a:r>
              <a:rPr lang="sr-Latn-RS" sz="1800" smtClean="0"/>
              <a:t>Mali gradovi: izgradnja PM; ekonomska opravdanost uvođenja naplate?</a:t>
            </a:r>
            <a:endParaRPr lang="sr-Latn-RS" sz="1800"/>
          </a:p>
          <a:p>
            <a:pPr lvl="1">
              <a:defRPr/>
            </a:pPr>
            <a:r>
              <a:rPr lang="sr-Latn-RS" sz="1800" smtClean="0"/>
              <a:t>Veliki gradovi: nedostatak prostora za nova PM (posebno u centru); režimi parkiranja sa naplatom - upravljanje zahtevima</a:t>
            </a:r>
            <a:endParaRPr lang="sr-Latn-RS" sz="1800"/>
          </a:p>
          <a:p>
            <a:pPr marL="346075" lvl="1">
              <a:buFont typeface="Arial" panose="020B0604020202020204" pitchFamily="34" charset="0"/>
              <a:buChar char="•"/>
              <a:defRPr/>
            </a:pPr>
            <a:endParaRPr lang="sr-Latn-RS" sz="2000" dirty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096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sr-Latn-CS" altLang="en-US" sz="2000" b="1">
                <a:solidFill>
                  <a:schemeClr val="bg1"/>
                </a:solidFill>
                <a:latin typeface="Arial" charset="0"/>
              </a:rPr>
              <a:t>EKONOMSKI ASPEKT PARKIRANJA</a:t>
            </a:r>
            <a:endParaRPr lang="en-US" altLang="en-US" sz="2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692785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sr-Latn-CS" altLang="en-US" sz="2000" b="1">
                <a:solidFill>
                  <a:schemeClr val="bg1"/>
                </a:solidFill>
                <a:latin typeface="Arial" charset="0"/>
              </a:rPr>
              <a:t>EKONOMSKI ASPEKT PARKIRANJA</a:t>
            </a:r>
            <a:endParaRPr lang="en-US" altLang="en-US" sz="2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484313"/>
            <a:ext cx="8208962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dirty="0"/>
              <a:t>Izvori finansiranja posebnih parkirališta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RS" dirty="0"/>
              <a:t>Javni sektor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RS" dirty="0"/>
              <a:t>Javno-privatno partnerstvo, uključujući koncesiju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Latn-RS" dirty="0"/>
              <a:t>Privatni sektor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r-Latn-RS" dirty="0"/>
          </a:p>
          <a:p>
            <a:pPr>
              <a:defRPr/>
            </a:pPr>
            <a:r>
              <a:rPr lang="sr-Latn-RS"/>
              <a:t>Boks </a:t>
            </a:r>
            <a:r>
              <a:rPr lang="sr-Latn-RS" smtClean="0"/>
              <a:t>garaže (zakup; nema obrta; rešavanje problema parkiranja u stambenim i poslovnim zonama)</a:t>
            </a:r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sr-Latn-CS" altLang="en-US" sz="2000" b="1">
                <a:solidFill>
                  <a:schemeClr val="bg1"/>
                </a:solidFill>
                <a:latin typeface="Arial" charset="0"/>
              </a:rPr>
              <a:t>EKONOMSKI ASPEKT PARKIRANJA</a:t>
            </a:r>
            <a:endParaRPr lang="en-US" altLang="en-US" sz="2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n-US" sz="2000" smtClean="0"/>
              <a:t>Za kategoriju posetilac</a:t>
            </a:r>
          </a:p>
          <a:p>
            <a:pPr>
              <a:buFontTx/>
              <a:buAutoNum type="arabicPeriod"/>
            </a:pPr>
            <a:r>
              <a:rPr lang="en-US" sz="2000" smtClean="0"/>
              <a:t>Linearna tarifa</a:t>
            </a:r>
          </a:p>
          <a:p>
            <a:pPr>
              <a:buFontTx/>
              <a:buAutoNum type="arabicPeriod"/>
            </a:pPr>
            <a:r>
              <a:rPr lang="en-US" sz="2000" smtClean="0"/>
              <a:t>Progresivna tarifa</a:t>
            </a:r>
          </a:p>
          <a:p>
            <a:pPr>
              <a:buFontTx/>
              <a:buAutoNum type="arabicPeriod"/>
            </a:pPr>
            <a:r>
              <a:rPr lang="en-US" sz="2000" smtClean="0"/>
              <a:t>Degresivna tarifa</a:t>
            </a:r>
          </a:p>
          <a:p>
            <a:pPr>
              <a:buFontTx/>
              <a:buAutoNum type="arabicPeriod"/>
            </a:pPr>
            <a:endParaRPr lang="en-US" sz="2000" smtClean="0"/>
          </a:p>
          <a:p>
            <a:r>
              <a:rPr lang="en-US" sz="2000" smtClean="0"/>
              <a:t>Naplata po započetom satu</a:t>
            </a:r>
          </a:p>
          <a:p>
            <a:r>
              <a:rPr lang="en-US" sz="2000" smtClean="0"/>
              <a:t>Naplata za efektivno vreme provedeno na parking mestu</a:t>
            </a:r>
          </a:p>
          <a:p>
            <a:endParaRPr lang="en-US" sz="2000" smtClean="0"/>
          </a:p>
          <a:p>
            <a:r>
              <a:rPr lang="en-US" sz="2000" smtClean="0"/>
              <a:t>Potrebni podaci:</a:t>
            </a:r>
          </a:p>
          <a:p>
            <a:pPr lvl="1"/>
            <a:r>
              <a:rPr lang="en-US" sz="1600" smtClean="0"/>
              <a:t>Broj parking mesta na kojima se vrši naplata - </a:t>
            </a:r>
            <a:r>
              <a:rPr lang="en-US" sz="1600" i="1" smtClean="0"/>
              <a:t>M</a:t>
            </a:r>
            <a:endParaRPr lang="en-US" sz="1600" smtClean="0"/>
          </a:p>
          <a:p>
            <a:pPr lvl="1"/>
            <a:r>
              <a:rPr lang="en-US" sz="1600" smtClean="0"/>
              <a:t>Broj časova u toku dana u kojima se vrši naplata – </a:t>
            </a:r>
            <a:r>
              <a:rPr lang="en-US" sz="1600" i="1" smtClean="0"/>
              <a:t>To</a:t>
            </a:r>
            <a:endParaRPr lang="en-US" sz="1600" smtClean="0"/>
          </a:p>
          <a:p>
            <a:pPr lvl="1"/>
            <a:r>
              <a:rPr lang="en-US" sz="1600" smtClean="0"/>
              <a:t>Vremenska jedinica za naplatu</a:t>
            </a:r>
          </a:p>
          <a:p>
            <a:pPr lvl="1"/>
            <a:r>
              <a:rPr lang="en-US" sz="1600" smtClean="0"/>
              <a:t>Cena vremenske jedinice za naplatu – </a:t>
            </a:r>
            <a:r>
              <a:rPr lang="en-US" sz="1600" i="1" smtClean="0"/>
              <a:t>c</a:t>
            </a:r>
          </a:p>
          <a:p>
            <a:pPr lvl="1"/>
            <a:r>
              <a:rPr lang="en-US" sz="1600" smtClean="0"/>
              <a:t>Trajanje parkiranja - </a:t>
            </a:r>
            <a:r>
              <a:rPr lang="el-GR" sz="1600" i="1" smtClean="0">
                <a:latin typeface="Calibri" pitchFamily="34" charset="0"/>
              </a:rPr>
              <a:t>τ</a:t>
            </a:r>
            <a:endParaRPr lang="en-US" sz="1600" i="1" smtClean="0">
              <a:latin typeface="Calibri" pitchFamily="34" charset="0"/>
            </a:endParaRP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096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sr-Latn-CS" altLang="en-US" sz="2000" b="1">
                <a:solidFill>
                  <a:schemeClr val="bg1"/>
                </a:solidFill>
                <a:latin typeface="Arial" charset="0"/>
              </a:rPr>
              <a:t>Prihod od naplate parkiranja</a:t>
            </a:r>
            <a:endParaRPr lang="en-US" altLang="en-US" sz="2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05038"/>
            <a:ext cx="99060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sr-Latn-CS" altLang="en-US" sz="2000" b="1">
                <a:solidFill>
                  <a:schemeClr val="bg1"/>
                </a:solidFill>
                <a:latin typeface="Arial" charset="0"/>
              </a:rPr>
              <a:t>Prihod od naplate parkiranja</a:t>
            </a:r>
            <a:endParaRPr lang="en-US" altLang="en-US" sz="2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r-Latn-CS" altLang="en-US" sz="2400" b="1" smtClean="0">
                <a:solidFill>
                  <a:schemeClr val="bg1"/>
                </a:solidFill>
              </a:rPr>
              <a:t>NAPLATA PO ZAPOČETOJ </a:t>
            </a:r>
            <a:br>
              <a:rPr lang="sr-Latn-CS" altLang="en-US" sz="2400" b="1" smtClean="0">
                <a:solidFill>
                  <a:schemeClr val="bg1"/>
                </a:solidFill>
              </a:rPr>
            </a:br>
            <a:r>
              <a:rPr lang="sr-Latn-CS" altLang="en-US" sz="2400" b="1" smtClean="0">
                <a:solidFill>
                  <a:schemeClr val="bg1"/>
                </a:solidFill>
              </a:rPr>
              <a:t>VREMENSKOJ JEDINICI ZA NAPLATU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13"/>
            <a:ext cx="5832475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r-Latn-CS" altLang="en-US" sz="2400" b="1" smtClean="0">
                <a:solidFill>
                  <a:schemeClr val="bg1"/>
                </a:solidFill>
              </a:rPr>
              <a:t>NAPLATA PO ZAPOČETOJ </a:t>
            </a:r>
            <a:br>
              <a:rPr lang="sr-Latn-CS" altLang="en-US" sz="2400" b="1" smtClean="0">
                <a:solidFill>
                  <a:schemeClr val="bg1"/>
                </a:solidFill>
              </a:rPr>
            </a:br>
            <a:r>
              <a:rPr lang="sr-Latn-CS" altLang="en-US" sz="2400" b="1" smtClean="0">
                <a:solidFill>
                  <a:schemeClr val="bg1"/>
                </a:solidFill>
              </a:rPr>
              <a:t>VREMENSKOJ JEDINICI ZA NAPLATU</a:t>
            </a:r>
            <a:endParaRPr lang="en-US" altLang="en-US" sz="2400" b="1" smtClean="0">
              <a:solidFill>
                <a:schemeClr val="bg1"/>
              </a:solidFill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6985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2000" b="1" smtClean="0">
                <a:solidFill>
                  <a:schemeClr val="bg1"/>
                </a:solidFill>
              </a:rPr>
              <a:t>OSTVARIVI (realno očekivani) PRIHOD</a:t>
            </a:r>
            <a:r>
              <a:rPr lang="sr-Latn-CS" altLang="en-US" sz="4000" b="1" smtClean="0"/>
              <a:t> </a:t>
            </a:r>
            <a:r>
              <a:rPr lang="sr-Latn-CS" altLang="en-US" sz="4000" smtClean="0"/>
              <a:t/>
            </a:r>
            <a:br>
              <a:rPr lang="sr-Latn-CS" altLang="en-US" sz="4000" smtClean="0"/>
            </a:br>
            <a:endParaRPr lang="en-US" altLang="en-US" sz="400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6335712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265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Tahoma</vt:lpstr>
      <vt:lpstr>Calibri</vt:lpstr>
      <vt:lpstr>Default Design</vt:lpstr>
      <vt:lpstr>EKONOMSKI ASPEKT PARKIRANJA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NAPLATA PO ZAPOČETOJ  VREMENSKOJ JEDINICI ZA NAPLATU</vt:lpstr>
      <vt:lpstr>NAPLATA PO ZAPOČETOJ  VREMENSKOJ JEDINICI ZA NAPLATU</vt:lpstr>
      <vt:lpstr>OSTVARIVI (realno očekivani) PRIHOD  </vt:lpstr>
      <vt:lpstr>OSTVARIVI (realno očekivani) PRIHOD</vt:lpstr>
      <vt:lpstr>NAPLATA PARKIRANJA ZA EFEKTIVNO VREME JEDNOG PARKIRANJA </vt:lpstr>
      <vt:lpstr>VELIČINA I ZNAČAJ GUBITAKA OD NEREGULARNOG PARKIRANJA</vt:lpstr>
      <vt:lpstr>Troškovi traganja za slobodnim mestom </vt:lpstr>
      <vt:lpstr>Troškovi goriva </vt:lpstr>
      <vt:lpstr>Gubitak prihoda od neplaćene naknade za parkiranje </vt:lpstr>
      <vt:lpstr>Troškovi životne sredine</vt:lpstr>
    </vt:vector>
  </TitlesOfParts>
  <Company>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gm</dc:creator>
  <cp:lastModifiedBy>Vladimir Čuljković</cp:lastModifiedBy>
  <cp:revision>221</cp:revision>
  <dcterms:created xsi:type="dcterms:W3CDTF">2009-02-22T20:31:17Z</dcterms:created>
  <dcterms:modified xsi:type="dcterms:W3CDTF">2023-01-12T08:17:55Z</dcterms:modified>
</cp:coreProperties>
</file>