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57" r:id="rId3"/>
    <p:sldId id="258" r:id="rId4"/>
    <p:sldId id="259" r:id="rId5"/>
    <p:sldId id="260" r:id="rId6"/>
    <p:sldId id="273" r:id="rId7"/>
    <p:sldId id="267" r:id="rId8"/>
    <p:sldId id="268" r:id="rId9"/>
    <p:sldId id="269" r:id="rId10"/>
    <p:sldId id="270" r:id="rId11"/>
    <p:sldId id="271" r:id="rId12"/>
    <p:sldId id="272" r:id="rId13"/>
    <p:sldId id="274" r:id="rId14"/>
    <p:sldId id="275" r:id="rId15"/>
    <p:sldId id="276" r:id="rId16"/>
    <p:sldId id="277" r:id="rId17"/>
    <p:sldId id="278" r:id="rId18"/>
    <p:sldId id="279" r:id="rId19"/>
    <p:sldId id="280" r:id="rId20"/>
    <p:sldId id="26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D9579-00F3-493C-9B42-CA35FC99ABE1}" type="doc">
      <dgm:prSet loTypeId="urn:diagrams.loki3.com/VaryingWidthList" loCatId="list" qsTypeId="urn:microsoft.com/office/officeart/2005/8/quickstyle/simple1" qsCatId="simple" csTypeId="urn:microsoft.com/office/officeart/2005/8/colors/accent1_2" csCatId="accent1" phldr="1"/>
      <dgm:spPr/>
    </dgm:pt>
    <dgm:pt modelId="{626E3543-4715-48C8-B1FC-8D9E0AD119DF}">
      <dgm:prSet phldrT="[Text]"/>
      <dgm:spPr/>
      <dgm:t>
        <a:bodyPr/>
        <a:lstStyle/>
        <a:p>
          <a:r>
            <a:rPr lang="sr-Latn-RS" dirty="0"/>
            <a:t>Inquiry</a:t>
          </a:r>
        </a:p>
      </dgm:t>
    </dgm:pt>
    <dgm:pt modelId="{5F796339-ED3F-428D-8679-342D0AC738F6}" type="parTrans" cxnId="{20B13ACA-2E50-427D-87B9-D494F57F0E2E}">
      <dgm:prSet/>
      <dgm:spPr/>
      <dgm:t>
        <a:bodyPr/>
        <a:lstStyle/>
        <a:p>
          <a:endParaRPr lang="sr-Latn-RS"/>
        </a:p>
      </dgm:t>
    </dgm:pt>
    <dgm:pt modelId="{DFFFBC36-75A2-447D-81BB-7CC922B225E6}" type="sibTrans" cxnId="{20B13ACA-2E50-427D-87B9-D494F57F0E2E}">
      <dgm:prSet/>
      <dgm:spPr/>
      <dgm:t>
        <a:bodyPr/>
        <a:lstStyle/>
        <a:p>
          <a:endParaRPr lang="sr-Latn-RS"/>
        </a:p>
      </dgm:t>
    </dgm:pt>
    <dgm:pt modelId="{8EE9E504-EBD1-4453-83AD-33F351313902}">
      <dgm:prSet phldrT="[Text]"/>
      <dgm:spPr/>
      <dgm:t>
        <a:bodyPr/>
        <a:lstStyle/>
        <a:p>
          <a:r>
            <a:rPr lang="sr-Latn-RS" dirty="0"/>
            <a:t>Complaint</a:t>
          </a:r>
        </a:p>
      </dgm:t>
    </dgm:pt>
    <dgm:pt modelId="{510A2AB6-2733-477B-B14B-DAA78DFEEE59}" type="parTrans" cxnId="{F42F25F4-5A46-40C1-9F36-5654819A67F6}">
      <dgm:prSet/>
      <dgm:spPr/>
      <dgm:t>
        <a:bodyPr/>
        <a:lstStyle/>
        <a:p>
          <a:endParaRPr lang="sr-Latn-RS"/>
        </a:p>
      </dgm:t>
    </dgm:pt>
    <dgm:pt modelId="{2B4CAAE1-9B1B-4008-9351-A113ED3E1338}" type="sibTrans" cxnId="{F42F25F4-5A46-40C1-9F36-5654819A67F6}">
      <dgm:prSet/>
      <dgm:spPr/>
      <dgm:t>
        <a:bodyPr/>
        <a:lstStyle/>
        <a:p>
          <a:endParaRPr lang="sr-Latn-RS"/>
        </a:p>
      </dgm:t>
    </dgm:pt>
    <dgm:pt modelId="{9CD60B22-85DA-4DB3-89F6-6CD8AFC56404}">
      <dgm:prSet phldrT="[Text]"/>
      <dgm:spPr/>
      <dgm:t>
        <a:bodyPr/>
        <a:lstStyle/>
        <a:p>
          <a:r>
            <a:rPr lang="sr-Latn-RS" dirty="0"/>
            <a:t>Application</a:t>
          </a:r>
        </a:p>
      </dgm:t>
    </dgm:pt>
    <dgm:pt modelId="{1936C21A-16E5-40B0-9C66-1AC909F7B751}" type="parTrans" cxnId="{DFC0B3DD-2C8D-464E-8B93-B3B971AC8631}">
      <dgm:prSet/>
      <dgm:spPr/>
      <dgm:t>
        <a:bodyPr/>
        <a:lstStyle/>
        <a:p>
          <a:endParaRPr lang="sr-Latn-RS"/>
        </a:p>
      </dgm:t>
    </dgm:pt>
    <dgm:pt modelId="{87A1E327-501E-4466-81D2-CE3AF3280EE2}" type="sibTrans" cxnId="{DFC0B3DD-2C8D-464E-8B93-B3B971AC8631}">
      <dgm:prSet/>
      <dgm:spPr/>
      <dgm:t>
        <a:bodyPr/>
        <a:lstStyle/>
        <a:p>
          <a:endParaRPr lang="sr-Latn-RS"/>
        </a:p>
      </dgm:t>
    </dgm:pt>
    <dgm:pt modelId="{6EBA7931-E980-41CC-B7D3-8166EC21E3AE}" type="pres">
      <dgm:prSet presAssocID="{AC7D9579-00F3-493C-9B42-CA35FC99ABE1}" presName="Name0" presStyleCnt="0">
        <dgm:presLayoutVars>
          <dgm:resizeHandles/>
        </dgm:presLayoutVars>
      </dgm:prSet>
      <dgm:spPr/>
    </dgm:pt>
    <dgm:pt modelId="{1E155470-D447-4197-8E4E-AA194BF7F7E5}" type="pres">
      <dgm:prSet presAssocID="{626E3543-4715-48C8-B1FC-8D9E0AD119DF}" presName="text" presStyleLbl="node1" presStyleIdx="0" presStyleCnt="3">
        <dgm:presLayoutVars>
          <dgm:bulletEnabled val="1"/>
        </dgm:presLayoutVars>
      </dgm:prSet>
      <dgm:spPr/>
    </dgm:pt>
    <dgm:pt modelId="{E8D66ADD-759B-499A-92E5-E8F4907FAE67}" type="pres">
      <dgm:prSet presAssocID="{DFFFBC36-75A2-447D-81BB-7CC922B225E6}" presName="space" presStyleCnt="0"/>
      <dgm:spPr/>
    </dgm:pt>
    <dgm:pt modelId="{A10ABC69-782B-4070-8A52-DF72B7288CA4}" type="pres">
      <dgm:prSet presAssocID="{8EE9E504-EBD1-4453-83AD-33F351313902}" presName="text" presStyleLbl="node1" presStyleIdx="1" presStyleCnt="3">
        <dgm:presLayoutVars>
          <dgm:bulletEnabled val="1"/>
        </dgm:presLayoutVars>
      </dgm:prSet>
      <dgm:spPr/>
    </dgm:pt>
    <dgm:pt modelId="{B839227E-6DA3-4453-BD64-16CA570C79C9}" type="pres">
      <dgm:prSet presAssocID="{2B4CAAE1-9B1B-4008-9351-A113ED3E1338}" presName="space" presStyleCnt="0"/>
      <dgm:spPr/>
    </dgm:pt>
    <dgm:pt modelId="{3AD9A276-E7FE-4584-BFA2-411736CEF05E}" type="pres">
      <dgm:prSet presAssocID="{9CD60B22-85DA-4DB3-89F6-6CD8AFC56404}" presName="text" presStyleLbl="node1" presStyleIdx="2" presStyleCnt="3">
        <dgm:presLayoutVars>
          <dgm:bulletEnabled val="1"/>
        </dgm:presLayoutVars>
      </dgm:prSet>
      <dgm:spPr/>
    </dgm:pt>
  </dgm:ptLst>
  <dgm:cxnLst>
    <dgm:cxn modelId="{15F66612-F331-4B36-919E-08A5D193A272}" type="presOf" srcId="{8EE9E504-EBD1-4453-83AD-33F351313902}" destId="{A10ABC69-782B-4070-8A52-DF72B7288CA4}" srcOrd="0" destOrd="0" presId="urn:diagrams.loki3.com/VaryingWidthList"/>
    <dgm:cxn modelId="{EBCAC148-08A9-4282-9B3D-4E06E63D5F7C}" type="presOf" srcId="{626E3543-4715-48C8-B1FC-8D9E0AD119DF}" destId="{1E155470-D447-4197-8E4E-AA194BF7F7E5}" srcOrd="0" destOrd="0" presId="urn:diagrams.loki3.com/VaryingWidthList"/>
    <dgm:cxn modelId="{E7791B7B-F5F5-4270-BB38-08EAFE8C44FF}" type="presOf" srcId="{AC7D9579-00F3-493C-9B42-CA35FC99ABE1}" destId="{6EBA7931-E980-41CC-B7D3-8166EC21E3AE}" srcOrd="0" destOrd="0" presId="urn:diagrams.loki3.com/VaryingWidthList"/>
    <dgm:cxn modelId="{F383E7B8-5320-483F-9B50-715236C27C41}" type="presOf" srcId="{9CD60B22-85DA-4DB3-89F6-6CD8AFC56404}" destId="{3AD9A276-E7FE-4584-BFA2-411736CEF05E}" srcOrd="0" destOrd="0" presId="urn:diagrams.loki3.com/VaryingWidthList"/>
    <dgm:cxn modelId="{20B13ACA-2E50-427D-87B9-D494F57F0E2E}" srcId="{AC7D9579-00F3-493C-9B42-CA35FC99ABE1}" destId="{626E3543-4715-48C8-B1FC-8D9E0AD119DF}" srcOrd="0" destOrd="0" parTransId="{5F796339-ED3F-428D-8679-342D0AC738F6}" sibTransId="{DFFFBC36-75A2-447D-81BB-7CC922B225E6}"/>
    <dgm:cxn modelId="{DFC0B3DD-2C8D-464E-8B93-B3B971AC8631}" srcId="{AC7D9579-00F3-493C-9B42-CA35FC99ABE1}" destId="{9CD60B22-85DA-4DB3-89F6-6CD8AFC56404}" srcOrd="2" destOrd="0" parTransId="{1936C21A-16E5-40B0-9C66-1AC909F7B751}" sibTransId="{87A1E327-501E-4466-81D2-CE3AF3280EE2}"/>
    <dgm:cxn modelId="{F42F25F4-5A46-40C1-9F36-5654819A67F6}" srcId="{AC7D9579-00F3-493C-9B42-CA35FC99ABE1}" destId="{8EE9E504-EBD1-4453-83AD-33F351313902}" srcOrd="1" destOrd="0" parTransId="{510A2AB6-2733-477B-B14B-DAA78DFEEE59}" sibTransId="{2B4CAAE1-9B1B-4008-9351-A113ED3E1338}"/>
    <dgm:cxn modelId="{BBC3606A-951F-4AC3-9979-BC3AF9020256}" type="presParOf" srcId="{6EBA7931-E980-41CC-B7D3-8166EC21E3AE}" destId="{1E155470-D447-4197-8E4E-AA194BF7F7E5}" srcOrd="0" destOrd="0" presId="urn:diagrams.loki3.com/VaryingWidthList"/>
    <dgm:cxn modelId="{0280FA95-2FBB-40A3-A3CA-5C2635B8D325}" type="presParOf" srcId="{6EBA7931-E980-41CC-B7D3-8166EC21E3AE}" destId="{E8D66ADD-759B-499A-92E5-E8F4907FAE67}" srcOrd="1" destOrd="0" presId="urn:diagrams.loki3.com/VaryingWidthList"/>
    <dgm:cxn modelId="{4B03D56A-24BC-4A20-ADBD-E4617BFD1521}" type="presParOf" srcId="{6EBA7931-E980-41CC-B7D3-8166EC21E3AE}" destId="{A10ABC69-782B-4070-8A52-DF72B7288CA4}" srcOrd="2" destOrd="0" presId="urn:diagrams.loki3.com/VaryingWidthList"/>
    <dgm:cxn modelId="{93E81D60-9AAD-4947-9E11-707E8E2E06AE}" type="presParOf" srcId="{6EBA7931-E980-41CC-B7D3-8166EC21E3AE}" destId="{B839227E-6DA3-4453-BD64-16CA570C79C9}" srcOrd="3" destOrd="0" presId="urn:diagrams.loki3.com/VaryingWidthList"/>
    <dgm:cxn modelId="{62806780-B5F3-4A82-B9D6-2792AC290053}" type="presParOf" srcId="{6EBA7931-E980-41CC-B7D3-8166EC21E3AE}" destId="{3AD9A276-E7FE-4584-BFA2-411736CEF05E}"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2351BE-1E94-4618-993A-50D2824249D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sr-Latn-RS"/>
        </a:p>
      </dgm:t>
    </dgm:pt>
    <dgm:pt modelId="{ADE99947-0A42-40AA-9501-08DAB5701B9F}">
      <dgm:prSet phldrT="[Text]"/>
      <dgm:spPr/>
      <dgm:t>
        <a:bodyPr/>
        <a:lstStyle/>
        <a:p>
          <a:r>
            <a:rPr lang="sr-Latn-RS" dirty="0"/>
            <a:t>Introduction</a:t>
          </a:r>
        </a:p>
      </dgm:t>
    </dgm:pt>
    <dgm:pt modelId="{F01B3326-AA4C-41E1-841F-C590D942A4F5}" type="parTrans" cxnId="{8BF7A2E1-0496-4AC6-AA71-3ADD2B72FFD4}">
      <dgm:prSet/>
      <dgm:spPr/>
      <dgm:t>
        <a:bodyPr/>
        <a:lstStyle/>
        <a:p>
          <a:endParaRPr lang="sr-Latn-RS"/>
        </a:p>
      </dgm:t>
    </dgm:pt>
    <dgm:pt modelId="{8B34D23B-0BD8-4F2F-BBE3-D88FAC87DF16}" type="sibTrans" cxnId="{8BF7A2E1-0496-4AC6-AA71-3ADD2B72FFD4}">
      <dgm:prSet/>
      <dgm:spPr/>
      <dgm:t>
        <a:bodyPr/>
        <a:lstStyle/>
        <a:p>
          <a:endParaRPr lang="sr-Latn-RS"/>
        </a:p>
      </dgm:t>
    </dgm:pt>
    <dgm:pt modelId="{B005BD15-4C40-492C-A3FC-672455EBDF5B}">
      <dgm:prSet phldrT="[Text]"/>
      <dgm:spPr/>
      <dgm:t>
        <a:bodyPr/>
        <a:lstStyle/>
        <a:p>
          <a:r>
            <a:rPr lang="sr-Latn-RS" dirty="0"/>
            <a:t>Heading (your address &amp; the date in the top right corner)</a:t>
          </a:r>
        </a:p>
      </dgm:t>
    </dgm:pt>
    <dgm:pt modelId="{DE9109ED-05A3-4F9A-B0A4-7277E0694548}" type="parTrans" cxnId="{464F5346-B761-431F-91CA-441CD1EEE212}">
      <dgm:prSet/>
      <dgm:spPr/>
      <dgm:t>
        <a:bodyPr/>
        <a:lstStyle/>
        <a:p>
          <a:endParaRPr lang="sr-Latn-RS"/>
        </a:p>
      </dgm:t>
    </dgm:pt>
    <dgm:pt modelId="{7D089153-4CC7-4D92-89FA-9E4F82A8971B}" type="sibTrans" cxnId="{464F5346-B761-431F-91CA-441CD1EEE212}">
      <dgm:prSet/>
      <dgm:spPr/>
      <dgm:t>
        <a:bodyPr/>
        <a:lstStyle/>
        <a:p>
          <a:endParaRPr lang="sr-Latn-RS"/>
        </a:p>
      </dgm:t>
    </dgm:pt>
    <dgm:pt modelId="{1E376A2F-969E-4ADF-8928-76D3F0BCFDC6}">
      <dgm:prSet phldrT="[Text]"/>
      <dgm:spPr/>
      <dgm:t>
        <a:bodyPr/>
        <a:lstStyle/>
        <a:p>
          <a:r>
            <a:rPr lang="sr-Latn-RS" dirty="0"/>
            <a:t>Salutation (Dear ...)</a:t>
          </a:r>
        </a:p>
      </dgm:t>
    </dgm:pt>
    <dgm:pt modelId="{B7A3077C-F816-496E-AB60-B45E97FE28C3}" type="parTrans" cxnId="{F0E685A4-08FC-450C-8452-825FFCEB1CD8}">
      <dgm:prSet/>
      <dgm:spPr/>
      <dgm:t>
        <a:bodyPr/>
        <a:lstStyle/>
        <a:p>
          <a:endParaRPr lang="sr-Latn-RS"/>
        </a:p>
      </dgm:t>
    </dgm:pt>
    <dgm:pt modelId="{39F5614E-42FA-40D5-89DA-1D8B300CFE8D}" type="sibTrans" cxnId="{F0E685A4-08FC-450C-8452-825FFCEB1CD8}">
      <dgm:prSet/>
      <dgm:spPr/>
      <dgm:t>
        <a:bodyPr/>
        <a:lstStyle/>
        <a:p>
          <a:endParaRPr lang="sr-Latn-RS"/>
        </a:p>
      </dgm:t>
    </dgm:pt>
    <dgm:pt modelId="{0AE133CC-707D-4618-8EBC-4EDA52AA5569}">
      <dgm:prSet phldrT="[Text]"/>
      <dgm:spPr/>
      <dgm:t>
        <a:bodyPr/>
        <a:lstStyle/>
        <a:p>
          <a:r>
            <a:rPr lang="sr-Latn-RS" dirty="0"/>
            <a:t>Body</a:t>
          </a:r>
        </a:p>
      </dgm:t>
    </dgm:pt>
    <dgm:pt modelId="{C89B04F0-9D43-49E9-8F4A-AEEBF507F9F5}" type="parTrans" cxnId="{4D3B139D-9A63-47CD-BE43-AC2EB97E6395}">
      <dgm:prSet/>
      <dgm:spPr/>
      <dgm:t>
        <a:bodyPr/>
        <a:lstStyle/>
        <a:p>
          <a:endParaRPr lang="sr-Latn-RS"/>
        </a:p>
      </dgm:t>
    </dgm:pt>
    <dgm:pt modelId="{F2CE1EBD-437D-4C89-998B-FFF9593E0EE4}" type="sibTrans" cxnId="{4D3B139D-9A63-47CD-BE43-AC2EB97E6395}">
      <dgm:prSet/>
      <dgm:spPr/>
      <dgm:t>
        <a:bodyPr/>
        <a:lstStyle/>
        <a:p>
          <a:endParaRPr lang="sr-Latn-RS"/>
        </a:p>
      </dgm:t>
    </dgm:pt>
    <dgm:pt modelId="{02212A04-0D56-4339-B94F-E86B2308458F}">
      <dgm:prSet phldrT="[Text]"/>
      <dgm:spPr/>
      <dgm:t>
        <a:bodyPr/>
        <a:lstStyle/>
        <a:p>
          <a:r>
            <a:rPr lang="sr-Latn-RS" dirty="0"/>
            <a:t>Reference (what your letter is referring to)</a:t>
          </a:r>
        </a:p>
      </dgm:t>
    </dgm:pt>
    <dgm:pt modelId="{B82EDB71-5E76-4565-A023-A9E90F381A8A}" type="parTrans" cxnId="{ED22B33A-9A78-4BF0-819D-20D674310124}">
      <dgm:prSet/>
      <dgm:spPr/>
      <dgm:t>
        <a:bodyPr/>
        <a:lstStyle/>
        <a:p>
          <a:endParaRPr lang="sr-Latn-RS"/>
        </a:p>
      </dgm:t>
    </dgm:pt>
    <dgm:pt modelId="{4D06513C-3171-47A8-8F0B-DC4C892F9557}" type="sibTrans" cxnId="{ED22B33A-9A78-4BF0-819D-20D674310124}">
      <dgm:prSet/>
      <dgm:spPr/>
      <dgm:t>
        <a:bodyPr/>
        <a:lstStyle/>
        <a:p>
          <a:endParaRPr lang="sr-Latn-RS"/>
        </a:p>
      </dgm:t>
    </dgm:pt>
    <dgm:pt modelId="{933F2D7C-C70E-44F1-AFC5-C6AAE22A540E}">
      <dgm:prSet phldrT="[Text]"/>
      <dgm:spPr/>
      <dgm:t>
        <a:bodyPr/>
        <a:lstStyle/>
        <a:p>
          <a:r>
            <a:rPr lang="sr-Latn-RS" dirty="0"/>
            <a:t>Information (more information about the reference)</a:t>
          </a:r>
        </a:p>
      </dgm:t>
    </dgm:pt>
    <dgm:pt modelId="{A7C7D036-3441-49DE-B674-13F36DDEA76C}" type="parTrans" cxnId="{30FD48DA-D5CD-4EB1-81A6-0EE3B427472A}">
      <dgm:prSet/>
      <dgm:spPr/>
      <dgm:t>
        <a:bodyPr/>
        <a:lstStyle/>
        <a:p>
          <a:endParaRPr lang="sr-Latn-RS"/>
        </a:p>
      </dgm:t>
    </dgm:pt>
    <dgm:pt modelId="{00A03101-3D19-448F-853C-F35344BF663F}" type="sibTrans" cxnId="{30FD48DA-D5CD-4EB1-81A6-0EE3B427472A}">
      <dgm:prSet/>
      <dgm:spPr/>
      <dgm:t>
        <a:bodyPr/>
        <a:lstStyle/>
        <a:p>
          <a:endParaRPr lang="sr-Latn-RS"/>
        </a:p>
      </dgm:t>
    </dgm:pt>
    <dgm:pt modelId="{D7314F13-F397-4440-94C9-879457C9FB2E}">
      <dgm:prSet phldrT="[Text]"/>
      <dgm:spPr/>
      <dgm:t>
        <a:bodyPr/>
        <a:lstStyle/>
        <a:p>
          <a:r>
            <a:rPr lang="sr-Latn-RS" dirty="0"/>
            <a:t>Conclusion</a:t>
          </a:r>
        </a:p>
      </dgm:t>
    </dgm:pt>
    <dgm:pt modelId="{15BC80EC-2128-4C85-83EB-EA05DB11EAF2}" type="parTrans" cxnId="{7108153C-0797-4567-B95A-B2C4C10CBFD8}">
      <dgm:prSet/>
      <dgm:spPr/>
      <dgm:t>
        <a:bodyPr/>
        <a:lstStyle/>
        <a:p>
          <a:endParaRPr lang="sr-Latn-RS"/>
        </a:p>
      </dgm:t>
    </dgm:pt>
    <dgm:pt modelId="{D02CCCCD-F6C1-46E0-A7F6-80AED3A24C40}" type="sibTrans" cxnId="{7108153C-0797-4567-B95A-B2C4C10CBFD8}">
      <dgm:prSet/>
      <dgm:spPr/>
      <dgm:t>
        <a:bodyPr/>
        <a:lstStyle/>
        <a:p>
          <a:endParaRPr lang="sr-Latn-RS"/>
        </a:p>
      </dgm:t>
    </dgm:pt>
    <dgm:pt modelId="{BB67C017-0427-49C5-9A56-F7B92965CBB3}">
      <dgm:prSet phldrT="[Text]"/>
      <dgm:spPr/>
      <dgm:t>
        <a:bodyPr/>
        <a:lstStyle/>
        <a:p>
          <a:r>
            <a:rPr lang="sr-Latn-RS" dirty="0"/>
            <a:t>Subscription (Yours sincerely...)</a:t>
          </a:r>
        </a:p>
      </dgm:t>
    </dgm:pt>
    <dgm:pt modelId="{2293B6B6-FBDE-48D1-B714-57EE0AF83D81}" type="parTrans" cxnId="{93295108-C252-4C8F-B950-07DEC4876262}">
      <dgm:prSet/>
      <dgm:spPr/>
      <dgm:t>
        <a:bodyPr/>
        <a:lstStyle/>
        <a:p>
          <a:endParaRPr lang="sr-Latn-RS"/>
        </a:p>
      </dgm:t>
    </dgm:pt>
    <dgm:pt modelId="{2F088668-7FB9-4200-A61E-B49C346557D7}" type="sibTrans" cxnId="{93295108-C252-4C8F-B950-07DEC4876262}">
      <dgm:prSet/>
      <dgm:spPr/>
      <dgm:t>
        <a:bodyPr/>
        <a:lstStyle/>
        <a:p>
          <a:endParaRPr lang="sr-Latn-RS"/>
        </a:p>
      </dgm:t>
    </dgm:pt>
    <dgm:pt modelId="{F86303CA-5289-4EF6-913E-AD4D89A25F2D}">
      <dgm:prSet phldrT="[Text]"/>
      <dgm:spPr/>
      <dgm:t>
        <a:bodyPr/>
        <a:lstStyle/>
        <a:p>
          <a:r>
            <a:rPr lang="sr-Latn-RS" dirty="0"/>
            <a:t>Signature</a:t>
          </a:r>
        </a:p>
      </dgm:t>
    </dgm:pt>
    <dgm:pt modelId="{759D5B3C-EA12-4E02-8357-711A2965EB66}" type="parTrans" cxnId="{7246CC04-766C-4374-949E-BEFFBC448CF5}">
      <dgm:prSet/>
      <dgm:spPr/>
      <dgm:t>
        <a:bodyPr/>
        <a:lstStyle/>
        <a:p>
          <a:endParaRPr lang="sr-Latn-RS"/>
        </a:p>
      </dgm:t>
    </dgm:pt>
    <dgm:pt modelId="{D7873547-D2A0-444A-B466-19D648229135}" type="sibTrans" cxnId="{7246CC04-766C-4374-949E-BEFFBC448CF5}">
      <dgm:prSet/>
      <dgm:spPr/>
      <dgm:t>
        <a:bodyPr/>
        <a:lstStyle/>
        <a:p>
          <a:endParaRPr lang="sr-Latn-RS"/>
        </a:p>
      </dgm:t>
    </dgm:pt>
    <dgm:pt modelId="{75687903-85B3-4D66-B2ED-5E45B0C8F0A8}">
      <dgm:prSet phldrT="[Text]"/>
      <dgm:spPr/>
      <dgm:t>
        <a:bodyPr/>
        <a:lstStyle/>
        <a:p>
          <a:r>
            <a:rPr lang="sr-Latn-RS" dirty="0"/>
            <a:t>Purpose (why you are writing)</a:t>
          </a:r>
        </a:p>
      </dgm:t>
    </dgm:pt>
    <dgm:pt modelId="{791E6811-A65C-40B8-8D0C-B4263A3B38CA}" type="parTrans" cxnId="{0AFC6E59-4087-42FF-A1C3-4221ADF4618A}">
      <dgm:prSet/>
      <dgm:spPr/>
      <dgm:t>
        <a:bodyPr/>
        <a:lstStyle/>
        <a:p>
          <a:endParaRPr lang="sr-Latn-RS"/>
        </a:p>
      </dgm:t>
    </dgm:pt>
    <dgm:pt modelId="{42F4A8B1-8FF7-408A-82F9-CE4F4EB6D8E6}" type="sibTrans" cxnId="{0AFC6E59-4087-42FF-A1C3-4221ADF4618A}">
      <dgm:prSet/>
      <dgm:spPr/>
      <dgm:t>
        <a:bodyPr/>
        <a:lstStyle/>
        <a:p>
          <a:endParaRPr lang="sr-Latn-RS"/>
        </a:p>
      </dgm:t>
    </dgm:pt>
    <dgm:pt modelId="{7F503541-CF46-4BCB-8E9A-EA505F2B82AC}">
      <dgm:prSet phldrT="[Text]"/>
      <dgm:spPr/>
      <dgm:t>
        <a:bodyPr/>
        <a:lstStyle/>
        <a:p>
          <a:r>
            <a:rPr lang="sr-Latn-RS" dirty="0"/>
            <a:t>Conclusion (Thank you in advance / Looking forward to...)</a:t>
          </a:r>
        </a:p>
      </dgm:t>
    </dgm:pt>
    <dgm:pt modelId="{A6F6DC25-4AD3-4345-900A-6726A04E99E0}" type="parTrans" cxnId="{5F839F24-2138-4E7A-A725-1E8A0F5CB8BC}">
      <dgm:prSet/>
      <dgm:spPr/>
      <dgm:t>
        <a:bodyPr/>
        <a:lstStyle/>
        <a:p>
          <a:endParaRPr lang="sr-Latn-RS"/>
        </a:p>
      </dgm:t>
    </dgm:pt>
    <dgm:pt modelId="{F88DDE9E-FB88-44D5-B0FC-252B0B24F7AA}" type="sibTrans" cxnId="{5F839F24-2138-4E7A-A725-1E8A0F5CB8BC}">
      <dgm:prSet/>
      <dgm:spPr/>
      <dgm:t>
        <a:bodyPr/>
        <a:lstStyle/>
        <a:p>
          <a:endParaRPr lang="sr-Latn-RS"/>
        </a:p>
      </dgm:t>
    </dgm:pt>
    <dgm:pt modelId="{CFEC2D92-2832-46D2-9F5D-C79933A12D88}">
      <dgm:prSet phldrT="[Text]"/>
      <dgm:spPr/>
      <dgm:t>
        <a:bodyPr/>
        <a:lstStyle/>
        <a:p>
          <a:r>
            <a:rPr lang="sr-Latn-RS" dirty="0"/>
            <a:t>Post Scriptum (P.S. – optional)</a:t>
          </a:r>
        </a:p>
      </dgm:t>
    </dgm:pt>
    <dgm:pt modelId="{002B4446-5691-4560-A977-906B3DC8AA28}" type="parTrans" cxnId="{E45C8C63-11B9-49D6-8BEE-0FD464D3B646}">
      <dgm:prSet/>
      <dgm:spPr/>
      <dgm:t>
        <a:bodyPr/>
        <a:lstStyle/>
        <a:p>
          <a:endParaRPr lang="sr-Latn-RS"/>
        </a:p>
      </dgm:t>
    </dgm:pt>
    <dgm:pt modelId="{D03F4A16-F24D-4719-AC61-299EDAB7922A}" type="sibTrans" cxnId="{E45C8C63-11B9-49D6-8BEE-0FD464D3B646}">
      <dgm:prSet/>
      <dgm:spPr/>
      <dgm:t>
        <a:bodyPr/>
        <a:lstStyle/>
        <a:p>
          <a:endParaRPr lang="sr-Latn-RS"/>
        </a:p>
      </dgm:t>
    </dgm:pt>
    <dgm:pt modelId="{AA9BA572-90BC-4FC3-B92C-2A8F2BEF6AAA}" type="pres">
      <dgm:prSet presAssocID="{512351BE-1E94-4618-993A-50D2824249DC}" presName="linearFlow" presStyleCnt="0">
        <dgm:presLayoutVars>
          <dgm:dir/>
          <dgm:animLvl val="lvl"/>
          <dgm:resizeHandles val="exact"/>
        </dgm:presLayoutVars>
      </dgm:prSet>
      <dgm:spPr/>
    </dgm:pt>
    <dgm:pt modelId="{47540057-209F-4F74-BB8A-F57F63C25F1B}" type="pres">
      <dgm:prSet presAssocID="{ADE99947-0A42-40AA-9501-08DAB5701B9F}" presName="composite" presStyleCnt="0"/>
      <dgm:spPr/>
    </dgm:pt>
    <dgm:pt modelId="{F4B57FD5-2EFD-4B55-B59A-FB3D58EE3D59}" type="pres">
      <dgm:prSet presAssocID="{ADE99947-0A42-40AA-9501-08DAB5701B9F}" presName="parentText" presStyleLbl="alignNode1" presStyleIdx="0" presStyleCnt="3">
        <dgm:presLayoutVars>
          <dgm:chMax val="1"/>
          <dgm:bulletEnabled val="1"/>
        </dgm:presLayoutVars>
      </dgm:prSet>
      <dgm:spPr/>
    </dgm:pt>
    <dgm:pt modelId="{F130194A-6DBB-4B37-86E5-EB2130438337}" type="pres">
      <dgm:prSet presAssocID="{ADE99947-0A42-40AA-9501-08DAB5701B9F}" presName="descendantText" presStyleLbl="alignAcc1" presStyleIdx="0" presStyleCnt="3">
        <dgm:presLayoutVars>
          <dgm:bulletEnabled val="1"/>
        </dgm:presLayoutVars>
      </dgm:prSet>
      <dgm:spPr/>
    </dgm:pt>
    <dgm:pt modelId="{E9C7986F-58D5-42E9-A7D0-84745DFF3C95}" type="pres">
      <dgm:prSet presAssocID="{8B34D23B-0BD8-4F2F-BBE3-D88FAC87DF16}" presName="sp" presStyleCnt="0"/>
      <dgm:spPr/>
    </dgm:pt>
    <dgm:pt modelId="{5C753F65-1BAB-46AC-91E5-099A4F5D058F}" type="pres">
      <dgm:prSet presAssocID="{0AE133CC-707D-4618-8EBC-4EDA52AA5569}" presName="composite" presStyleCnt="0"/>
      <dgm:spPr/>
    </dgm:pt>
    <dgm:pt modelId="{88D91A4D-A608-4372-BE4E-C2F0759211D3}" type="pres">
      <dgm:prSet presAssocID="{0AE133CC-707D-4618-8EBC-4EDA52AA5569}" presName="parentText" presStyleLbl="alignNode1" presStyleIdx="1" presStyleCnt="3">
        <dgm:presLayoutVars>
          <dgm:chMax val="1"/>
          <dgm:bulletEnabled val="1"/>
        </dgm:presLayoutVars>
      </dgm:prSet>
      <dgm:spPr/>
    </dgm:pt>
    <dgm:pt modelId="{8FEB9C5D-91AA-4257-B5F3-716C0A3A3B4E}" type="pres">
      <dgm:prSet presAssocID="{0AE133CC-707D-4618-8EBC-4EDA52AA5569}" presName="descendantText" presStyleLbl="alignAcc1" presStyleIdx="1" presStyleCnt="3">
        <dgm:presLayoutVars>
          <dgm:bulletEnabled val="1"/>
        </dgm:presLayoutVars>
      </dgm:prSet>
      <dgm:spPr/>
    </dgm:pt>
    <dgm:pt modelId="{7FB1AAF6-0AAD-4703-9011-1544F9CADA28}" type="pres">
      <dgm:prSet presAssocID="{F2CE1EBD-437D-4C89-998B-FFF9593E0EE4}" presName="sp" presStyleCnt="0"/>
      <dgm:spPr/>
    </dgm:pt>
    <dgm:pt modelId="{D9F6A6AD-0326-47C1-91B8-0AA15D7B572A}" type="pres">
      <dgm:prSet presAssocID="{D7314F13-F397-4440-94C9-879457C9FB2E}" presName="composite" presStyleCnt="0"/>
      <dgm:spPr/>
    </dgm:pt>
    <dgm:pt modelId="{9F477C75-BC98-48D7-BDFB-1D3C33E772CF}" type="pres">
      <dgm:prSet presAssocID="{D7314F13-F397-4440-94C9-879457C9FB2E}" presName="parentText" presStyleLbl="alignNode1" presStyleIdx="2" presStyleCnt="3">
        <dgm:presLayoutVars>
          <dgm:chMax val="1"/>
          <dgm:bulletEnabled val="1"/>
        </dgm:presLayoutVars>
      </dgm:prSet>
      <dgm:spPr/>
    </dgm:pt>
    <dgm:pt modelId="{2F0CFDCC-20A4-4E7F-AADF-2CF4DB8C44CB}" type="pres">
      <dgm:prSet presAssocID="{D7314F13-F397-4440-94C9-879457C9FB2E}" presName="descendantText" presStyleLbl="alignAcc1" presStyleIdx="2" presStyleCnt="3">
        <dgm:presLayoutVars>
          <dgm:bulletEnabled val="1"/>
        </dgm:presLayoutVars>
      </dgm:prSet>
      <dgm:spPr/>
    </dgm:pt>
  </dgm:ptLst>
  <dgm:cxnLst>
    <dgm:cxn modelId="{73D9D101-8118-4545-9C3A-F3559EEFECF2}" type="presOf" srcId="{7F503541-CF46-4BCB-8E9A-EA505F2B82AC}" destId="{8FEB9C5D-91AA-4257-B5F3-716C0A3A3B4E}" srcOrd="0" destOrd="3" presId="urn:microsoft.com/office/officeart/2005/8/layout/chevron2"/>
    <dgm:cxn modelId="{7246CC04-766C-4374-949E-BEFFBC448CF5}" srcId="{D7314F13-F397-4440-94C9-879457C9FB2E}" destId="{F86303CA-5289-4EF6-913E-AD4D89A25F2D}" srcOrd="1" destOrd="0" parTransId="{759D5B3C-EA12-4E02-8357-711A2965EB66}" sibTransId="{D7873547-D2A0-444A-B466-19D648229135}"/>
    <dgm:cxn modelId="{93295108-C252-4C8F-B950-07DEC4876262}" srcId="{D7314F13-F397-4440-94C9-879457C9FB2E}" destId="{BB67C017-0427-49C5-9A56-F7B92965CBB3}" srcOrd="0" destOrd="0" parTransId="{2293B6B6-FBDE-48D1-B714-57EE0AF83D81}" sibTransId="{2F088668-7FB9-4200-A61E-B49C346557D7}"/>
    <dgm:cxn modelId="{89AF2A14-517F-49B6-ABBA-F7239476B4D8}" type="presOf" srcId="{CFEC2D92-2832-46D2-9F5D-C79933A12D88}" destId="{2F0CFDCC-20A4-4E7F-AADF-2CF4DB8C44CB}" srcOrd="0" destOrd="2" presId="urn:microsoft.com/office/officeart/2005/8/layout/chevron2"/>
    <dgm:cxn modelId="{5F839F24-2138-4E7A-A725-1E8A0F5CB8BC}" srcId="{0AE133CC-707D-4618-8EBC-4EDA52AA5569}" destId="{7F503541-CF46-4BCB-8E9A-EA505F2B82AC}" srcOrd="3" destOrd="0" parTransId="{A6F6DC25-4AD3-4345-900A-6726A04E99E0}" sibTransId="{F88DDE9E-FB88-44D5-B0FC-252B0B24F7AA}"/>
    <dgm:cxn modelId="{9F69C22A-6FDC-4FD0-AA00-CD895D8A98B0}" type="presOf" srcId="{933F2D7C-C70E-44F1-AFC5-C6AAE22A540E}" destId="{8FEB9C5D-91AA-4257-B5F3-716C0A3A3B4E}" srcOrd="0" destOrd="1" presId="urn:microsoft.com/office/officeart/2005/8/layout/chevron2"/>
    <dgm:cxn modelId="{9B7F5832-2B18-448A-8978-0110AF99A983}" type="presOf" srcId="{75687903-85B3-4D66-B2ED-5E45B0C8F0A8}" destId="{8FEB9C5D-91AA-4257-B5F3-716C0A3A3B4E}" srcOrd="0" destOrd="2" presId="urn:microsoft.com/office/officeart/2005/8/layout/chevron2"/>
    <dgm:cxn modelId="{ED22B33A-9A78-4BF0-819D-20D674310124}" srcId="{0AE133CC-707D-4618-8EBC-4EDA52AA5569}" destId="{02212A04-0D56-4339-B94F-E86B2308458F}" srcOrd="0" destOrd="0" parTransId="{B82EDB71-5E76-4565-A023-A9E90F381A8A}" sibTransId="{4D06513C-3171-47A8-8F0B-DC4C892F9557}"/>
    <dgm:cxn modelId="{7108153C-0797-4567-B95A-B2C4C10CBFD8}" srcId="{512351BE-1E94-4618-993A-50D2824249DC}" destId="{D7314F13-F397-4440-94C9-879457C9FB2E}" srcOrd="2" destOrd="0" parTransId="{15BC80EC-2128-4C85-83EB-EA05DB11EAF2}" sibTransId="{D02CCCCD-F6C1-46E0-A7F6-80AED3A24C40}"/>
    <dgm:cxn modelId="{F2AFB83F-36E1-48E8-8102-D1E7622AFAFC}" type="presOf" srcId="{BB67C017-0427-49C5-9A56-F7B92965CBB3}" destId="{2F0CFDCC-20A4-4E7F-AADF-2CF4DB8C44CB}" srcOrd="0" destOrd="0" presId="urn:microsoft.com/office/officeart/2005/8/layout/chevron2"/>
    <dgm:cxn modelId="{E45C8C63-11B9-49D6-8BEE-0FD464D3B646}" srcId="{D7314F13-F397-4440-94C9-879457C9FB2E}" destId="{CFEC2D92-2832-46D2-9F5D-C79933A12D88}" srcOrd="2" destOrd="0" parTransId="{002B4446-5691-4560-A977-906B3DC8AA28}" sibTransId="{D03F4A16-F24D-4719-AC61-299EDAB7922A}"/>
    <dgm:cxn modelId="{464F5346-B761-431F-91CA-441CD1EEE212}" srcId="{ADE99947-0A42-40AA-9501-08DAB5701B9F}" destId="{B005BD15-4C40-492C-A3FC-672455EBDF5B}" srcOrd="0" destOrd="0" parTransId="{DE9109ED-05A3-4F9A-B0A4-7277E0694548}" sibTransId="{7D089153-4CC7-4D92-89FA-9E4F82A8971B}"/>
    <dgm:cxn modelId="{4812046F-679F-4DB1-91B5-848D5D23654E}" type="presOf" srcId="{ADE99947-0A42-40AA-9501-08DAB5701B9F}" destId="{F4B57FD5-2EFD-4B55-B59A-FB3D58EE3D59}" srcOrd="0" destOrd="0" presId="urn:microsoft.com/office/officeart/2005/8/layout/chevron2"/>
    <dgm:cxn modelId="{0E2AF857-FC81-4478-9266-74605F0BC13B}" type="presOf" srcId="{512351BE-1E94-4618-993A-50D2824249DC}" destId="{AA9BA572-90BC-4FC3-B92C-2A8F2BEF6AAA}" srcOrd="0" destOrd="0" presId="urn:microsoft.com/office/officeart/2005/8/layout/chevron2"/>
    <dgm:cxn modelId="{0AFC6E59-4087-42FF-A1C3-4221ADF4618A}" srcId="{0AE133CC-707D-4618-8EBC-4EDA52AA5569}" destId="{75687903-85B3-4D66-B2ED-5E45B0C8F0A8}" srcOrd="2" destOrd="0" parTransId="{791E6811-A65C-40B8-8D0C-B4263A3B38CA}" sibTransId="{42F4A8B1-8FF7-408A-82F9-CE4F4EB6D8E6}"/>
    <dgm:cxn modelId="{3BB7497C-AF3C-48F6-A0F6-0E1EA17B5461}" type="presOf" srcId="{0AE133CC-707D-4618-8EBC-4EDA52AA5569}" destId="{88D91A4D-A608-4372-BE4E-C2F0759211D3}" srcOrd="0" destOrd="0" presId="urn:microsoft.com/office/officeart/2005/8/layout/chevron2"/>
    <dgm:cxn modelId="{41C5E78F-1C58-485B-901C-9259E10337F7}" type="presOf" srcId="{D7314F13-F397-4440-94C9-879457C9FB2E}" destId="{9F477C75-BC98-48D7-BDFB-1D3C33E772CF}" srcOrd="0" destOrd="0" presId="urn:microsoft.com/office/officeart/2005/8/layout/chevron2"/>
    <dgm:cxn modelId="{4EB6A394-EDB6-4EBC-9628-4CC3AA2D33AC}" type="presOf" srcId="{B005BD15-4C40-492C-A3FC-672455EBDF5B}" destId="{F130194A-6DBB-4B37-86E5-EB2130438337}" srcOrd="0" destOrd="0" presId="urn:microsoft.com/office/officeart/2005/8/layout/chevron2"/>
    <dgm:cxn modelId="{F5AACA98-36D2-41B1-A408-F7F140562AD7}" type="presOf" srcId="{F86303CA-5289-4EF6-913E-AD4D89A25F2D}" destId="{2F0CFDCC-20A4-4E7F-AADF-2CF4DB8C44CB}" srcOrd="0" destOrd="1" presId="urn:microsoft.com/office/officeart/2005/8/layout/chevron2"/>
    <dgm:cxn modelId="{4D3B139D-9A63-47CD-BE43-AC2EB97E6395}" srcId="{512351BE-1E94-4618-993A-50D2824249DC}" destId="{0AE133CC-707D-4618-8EBC-4EDA52AA5569}" srcOrd="1" destOrd="0" parTransId="{C89B04F0-9D43-49E9-8F4A-AEEBF507F9F5}" sibTransId="{F2CE1EBD-437D-4C89-998B-FFF9593E0EE4}"/>
    <dgm:cxn modelId="{F0E685A4-08FC-450C-8452-825FFCEB1CD8}" srcId="{ADE99947-0A42-40AA-9501-08DAB5701B9F}" destId="{1E376A2F-969E-4ADF-8928-76D3F0BCFDC6}" srcOrd="1" destOrd="0" parTransId="{B7A3077C-F816-496E-AB60-B45E97FE28C3}" sibTransId="{39F5614E-42FA-40D5-89DA-1D8B300CFE8D}"/>
    <dgm:cxn modelId="{0C0BCDD3-DD78-4AD2-91D6-89FE0FA9BCE5}" type="presOf" srcId="{02212A04-0D56-4339-B94F-E86B2308458F}" destId="{8FEB9C5D-91AA-4257-B5F3-716C0A3A3B4E}" srcOrd="0" destOrd="0" presId="urn:microsoft.com/office/officeart/2005/8/layout/chevron2"/>
    <dgm:cxn modelId="{C360E7D3-D893-466D-96F7-37A144412E3E}" type="presOf" srcId="{1E376A2F-969E-4ADF-8928-76D3F0BCFDC6}" destId="{F130194A-6DBB-4B37-86E5-EB2130438337}" srcOrd="0" destOrd="1" presId="urn:microsoft.com/office/officeart/2005/8/layout/chevron2"/>
    <dgm:cxn modelId="{30FD48DA-D5CD-4EB1-81A6-0EE3B427472A}" srcId="{0AE133CC-707D-4618-8EBC-4EDA52AA5569}" destId="{933F2D7C-C70E-44F1-AFC5-C6AAE22A540E}" srcOrd="1" destOrd="0" parTransId="{A7C7D036-3441-49DE-B674-13F36DDEA76C}" sibTransId="{00A03101-3D19-448F-853C-F35344BF663F}"/>
    <dgm:cxn modelId="{8BF7A2E1-0496-4AC6-AA71-3ADD2B72FFD4}" srcId="{512351BE-1E94-4618-993A-50D2824249DC}" destId="{ADE99947-0A42-40AA-9501-08DAB5701B9F}" srcOrd="0" destOrd="0" parTransId="{F01B3326-AA4C-41E1-841F-C590D942A4F5}" sibTransId="{8B34D23B-0BD8-4F2F-BBE3-D88FAC87DF16}"/>
    <dgm:cxn modelId="{9D90A6EB-56CB-40B4-9797-58C8373EAE51}" type="presParOf" srcId="{AA9BA572-90BC-4FC3-B92C-2A8F2BEF6AAA}" destId="{47540057-209F-4F74-BB8A-F57F63C25F1B}" srcOrd="0" destOrd="0" presId="urn:microsoft.com/office/officeart/2005/8/layout/chevron2"/>
    <dgm:cxn modelId="{3B047970-7CB6-4B1B-AAE0-4EC640A74A9C}" type="presParOf" srcId="{47540057-209F-4F74-BB8A-F57F63C25F1B}" destId="{F4B57FD5-2EFD-4B55-B59A-FB3D58EE3D59}" srcOrd="0" destOrd="0" presId="urn:microsoft.com/office/officeart/2005/8/layout/chevron2"/>
    <dgm:cxn modelId="{907758DB-80F8-4AE9-A0FF-437CCE693E44}" type="presParOf" srcId="{47540057-209F-4F74-BB8A-F57F63C25F1B}" destId="{F130194A-6DBB-4B37-86E5-EB2130438337}" srcOrd="1" destOrd="0" presId="urn:microsoft.com/office/officeart/2005/8/layout/chevron2"/>
    <dgm:cxn modelId="{0DF321D5-E962-4EAF-9781-3DD6D88CD02E}" type="presParOf" srcId="{AA9BA572-90BC-4FC3-B92C-2A8F2BEF6AAA}" destId="{E9C7986F-58D5-42E9-A7D0-84745DFF3C95}" srcOrd="1" destOrd="0" presId="urn:microsoft.com/office/officeart/2005/8/layout/chevron2"/>
    <dgm:cxn modelId="{C8BBCA59-7A07-4D1C-97E5-BB525C07FA9C}" type="presParOf" srcId="{AA9BA572-90BC-4FC3-B92C-2A8F2BEF6AAA}" destId="{5C753F65-1BAB-46AC-91E5-099A4F5D058F}" srcOrd="2" destOrd="0" presId="urn:microsoft.com/office/officeart/2005/8/layout/chevron2"/>
    <dgm:cxn modelId="{E8FEBF9E-FF22-488F-8F5F-4AC6B3E56F8C}" type="presParOf" srcId="{5C753F65-1BAB-46AC-91E5-099A4F5D058F}" destId="{88D91A4D-A608-4372-BE4E-C2F0759211D3}" srcOrd="0" destOrd="0" presId="urn:microsoft.com/office/officeart/2005/8/layout/chevron2"/>
    <dgm:cxn modelId="{F4DFF3B4-61DE-4D83-9A57-4D39B1ED6B59}" type="presParOf" srcId="{5C753F65-1BAB-46AC-91E5-099A4F5D058F}" destId="{8FEB9C5D-91AA-4257-B5F3-716C0A3A3B4E}" srcOrd="1" destOrd="0" presId="urn:microsoft.com/office/officeart/2005/8/layout/chevron2"/>
    <dgm:cxn modelId="{CDB92790-9962-4F4E-BFA8-ADAA187952CD}" type="presParOf" srcId="{AA9BA572-90BC-4FC3-B92C-2A8F2BEF6AAA}" destId="{7FB1AAF6-0AAD-4703-9011-1544F9CADA28}" srcOrd="3" destOrd="0" presId="urn:microsoft.com/office/officeart/2005/8/layout/chevron2"/>
    <dgm:cxn modelId="{9193AADD-158B-42C9-80D5-35A633135842}" type="presParOf" srcId="{AA9BA572-90BC-4FC3-B92C-2A8F2BEF6AAA}" destId="{D9F6A6AD-0326-47C1-91B8-0AA15D7B572A}" srcOrd="4" destOrd="0" presId="urn:microsoft.com/office/officeart/2005/8/layout/chevron2"/>
    <dgm:cxn modelId="{B61D8E99-A731-4106-A820-165B61707EDB}" type="presParOf" srcId="{D9F6A6AD-0326-47C1-91B8-0AA15D7B572A}" destId="{9F477C75-BC98-48D7-BDFB-1D3C33E772CF}" srcOrd="0" destOrd="0" presId="urn:microsoft.com/office/officeart/2005/8/layout/chevron2"/>
    <dgm:cxn modelId="{DDAA0021-B4F7-4A6D-96C3-7491E1F48D83}" type="presParOf" srcId="{D9F6A6AD-0326-47C1-91B8-0AA15D7B572A}" destId="{2F0CFDCC-20A4-4E7F-AADF-2CF4DB8C44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55470-D447-4197-8E4E-AA194BF7F7E5}">
      <dsp:nvSpPr>
        <dsp:cNvPr id="0" name=""/>
        <dsp:cNvSpPr/>
      </dsp:nvSpPr>
      <dsp:spPr>
        <a:xfrm>
          <a:off x="1736924" y="1964"/>
          <a:ext cx="270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Inquiry</a:t>
          </a:r>
        </a:p>
      </dsp:txBody>
      <dsp:txXfrm>
        <a:off x="1736924" y="1964"/>
        <a:ext cx="2700000" cy="1296385"/>
      </dsp:txXfrm>
    </dsp:sp>
    <dsp:sp modelId="{A10ABC69-782B-4070-8A52-DF72B7288CA4}">
      <dsp:nvSpPr>
        <dsp:cNvPr id="0" name=""/>
        <dsp:cNvSpPr/>
      </dsp:nvSpPr>
      <dsp:spPr>
        <a:xfrm>
          <a:off x="1196924" y="1363169"/>
          <a:ext cx="378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Complaint</a:t>
          </a:r>
        </a:p>
      </dsp:txBody>
      <dsp:txXfrm>
        <a:off x="1196924" y="1363169"/>
        <a:ext cx="3780000" cy="1296385"/>
      </dsp:txXfrm>
    </dsp:sp>
    <dsp:sp modelId="{3AD9A276-E7FE-4584-BFA2-411736CEF05E}">
      <dsp:nvSpPr>
        <dsp:cNvPr id="0" name=""/>
        <dsp:cNvSpPr/>
      </dsp:nvSpPr>
      <dsp:spPr>
        <a:xfrm>
          <a:off x="1016924" y="2724374"/>
          <a:ext cx="4140000" cy="129638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ctr" anchorCtr="0">
          <a:noAutofit/>
        </a:bodyPr>
        <a:lstStyle/>
        <a:p>
          <a:pPr marL="0" lvl="0" indent="0" algn="ctr" defTabSz="2889250">
            <a:lnSpc>
              <a:spcPct val="90000"/>
            </a:lnSpc>
            <a:spcBef>
              <a:spcPct val="0"/>
            </a:spcBef>
            <a:spcAft>
              <a:spcPct val="35000"/>
            </a:spcAft>
            <a:buNone/>
          </a:pPr>
          <a:r>
            <a:rPr lang="sr-Latn-RS" sz="6500" kern="1200" dirty="0"/>
            <a:t>Application</a:t>
          </a:r>
        </a:p>
      </dsp:txBody>
      <dsp:txXfrm>
        <a:off x="1016924" y="2724374"/>
        <a:ext cx="4140000" cy="12963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57FD5-2EFD-4B55-B59A-FB3D58EE3D59}">
      <dsp:nvSpPr>
        <dsp:cNvPr id="0" name=""/>
        <dsp:cNvSpPr/>
      </dsp:nvSpPr>
      <dsp:spPr>
        <a:xfrm rot="5400000">
          <a:off x="-290966" y="293244"/>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Introduction</a:t>
          </a:r>
        </a:p>
      </dsp:txBody>
      <dsp:txXfrm rot="-5400000">
        <a:off x="1" y="681201"/>
        <a:ext cx="1357845" cy="581933"/>
      </dsp:txXfrm>
    </dsp:sp>
    <dsp:sp modelId="{F130194A-6DBB-4B37-86E5-EB2130438337}">
      <dsp:nvSpPr>
        <dsp:cNvPr id="0" name=""/>
        <dsp:cNvSpPr/>
      </dsp:nvSpPr>
      <dsp:spPr>
        <a:xfrm rot="5400000">
          <a:off x="5142342" y="-3782220"/>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Heading (your address &amp; the date in the top right corner)</a:t>
          </a:r>
        </a:p>
        <a:p>
          <a:pPr marL="171450" lvl="1" indent="-171450" algn="l" defTabSz="755650">
            <a:lnSpc>
              <a:spcPct val="90000"/>
            </a:lnSpc>
            <a:spcBef>
              <a:spcPct val="0"/>
            </a:spcBef>
            <a:spcAft>
              <a:spcPct val="15000"/>
            </a:spcAft>
            <a:buChar char="•"/>
          </a:pPr>
          <a:r>
            <a:rPr lang="sr-Latn-RS" sz="1700" kern="1200" dirty="0"/>
            <a:t>Salutation (Dear ...)</a:t>
          </a:r>
        </a:p>
      </dsp:txBody>
      <dsp:txXfrm rot="-5400000">
        <a:off x="1357845" y="63827"/>
        <a:ext cx="8768301" cy="1137756"/>
      </dsp:txXfrm>
    </dsp:sp>
    <dsp:sp modelId="{88D91A4D-A608-4372-BE4E-C2F0759211D3}">
      <dsp:nvSpPr>
        <dsp:cNvPr id="0" name=""/>
        <dsp:cNvSpPr/>
      </dsp:nvSpPr>
      <dsp:spPr>
        <a:xfrm rot="5400000">
          <a:off x="-290966" y="2042082"/>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Body</a:t>
          </a:r>
        </a:p>
      </dsp:txBody>
      <dsp:txXfrm rot="-5400000">
        <a:off x="1" y="2430039"/>
        <a:ext cx="1357845" cy="581933"/>
      </dsp:txXfrm>
    </dsp:sp>
    <dsp:sp modelId="{8FEB9C5D-91AA-4257-B5F3-716C0A3A3B4E}">
      <dsp:nvSpPr>
        <dsp:cNvPr id="0" name=""/>
        <dsp:cNvSpPr/>
      </dsp:nvSpPr>
      <dsp:spPr>
        <a:xfrm rot="5400000">
          <a:off x="5142342" y="-2033382"/>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Reference (what your letter is referring to)</a:t>
          </a:r>
        </a:p>
        <a:p>
          <a:pPr marL="171450" lvl="1" indent="-171450" algn="l" defTabSz="755650">
            <a:lnSpc>
              <a:spcPct val="90000"/>
            </a:lnSpc>
            <a:spcBef>
              <a:spcPct val="0"/>
            </a:spcBef>
            <a:spcAft>
              <a:spcPct val="15000"/>
            </a:spcAft>
            <a:buChar char="•"/>
          </a:pPr>
          <a:r>
            <a:rPr lang="sr-Latn-RS" sz="1700" kern="1200" dirty="0"/>
            <a:t>Information (more information about the reference)</a:t>
          </a:r>
        </a:p>
        <a:p>
          <a:pPr marL="171450" lvl="1" indent="-171450" algn="l" defTabSz="755650">
            <a:lnSpc>
              <a:spcPct val="90000"/>
            </a:lnSpc>
            <a:spcBef>
              <a:spcPct val="0"/>
            </a:spcBef>
            <a:spcAft>
              <a:spcPct val="15000"/>
            </a:spcAft>
            <a:buChar char="•"/>
          </a:pPr>
          <a:r>
            <a:rPr lang="sr-Latn-RS" sz="1700" kern="1200" dirty="0"/>
            <a:t>Purpose (why you are writing)</a:t>
          </a:r>
        </a:p>
        <a:p>
          <a:pPr marL="171450" lvl="1" indent="-171450" algn="l" defTabSz="755650">
            <a:lnSpc>
              <a:spcPct val="90000"/>
            </a:lnSpc>
            <a:spcBef>
              <a:spcPct val="0"/>
            </a:spcBef>
            <a:spcAft>
              <a:spcPct val="15000"/>
            </a:spcAft>
            <a:buChar char="•"/>
          </a:pPr>
          <a:r>
            <a:rPr lang="sr-Latn-RS" sz="1700" kern="1200" dirty="0"/>
            <a:t>Conclusion (Thank you in advance / Looking forward to...)</a:t>
          </a:r>
        </a:p>
      </dsp:txBody>
      <dsp:txXfrm rot="-5400000">
        <a:off x="1357845" y="1812665"/>
        <a:ext cx="8768301" cy="1137756"/>
      </dsp:txXfrm>
    </dsp:sp>
    <dsp:sp modelId="{9F477C75-BC98-48D7-BDFB-1D3C33E772CF}">
      <dsp:nvSpPr>
        <dsp:cNvPr id="0" name=""/>
        <dsp:cNvSpPr/>
      </dsp:nvSpPr>
      <dsp:spPr>
        <a:xfrm rot="5400000">
          <a:off x="-290966" y="3790920"/>
          <a:ext cx="1939778" cy="1357845"/>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kern="1200" dirty="0"/>
            <a:t>Conclusion</a:t>
          </a:r>
        </a:p>
      </dsp:txBody>
      <dsp:txXfrm rot="-5400000">
        <a:off x="1" y="4178877"/>
        <a:ext cx="1357845" cy="581933"/>
      </dsp:txXfrm>
    </dsp:sp>
    <dsp:sp modelId="{2F0CFDCC-20A4-4E7F-AADF-2CF4DB8C44CB}">
      <dsp:nvSpPr>
        <dsp:cNvPr id="0" name=""/>
        <dsp:cNvSpPr/>
      </dsp:nvSpPr>
      <dsp:spPr>
        <a:xfrm rot="5400000">
          <a:off x="5142342" y="-284543"/>
          <a:ext cx="1260856" cy="8829851"/>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sr-Latn-RS" sz="1700" kern="1200" dirty="0"/>
            <a:t>Subscription (Yours sincerely...)</a:t>
          </a:r>
        </a:p>
        <a:p>
          <a:pPr marL="171450" lvl="1" indent="-171450" algn="l" defTabSz="755650">
            <a:lnSpc>
              <a:spcPct val="90000"/>
            </a:lnSpc>
            <a:spcBef>
              <a:spcPct val="0"/>
            </a:spcBef>
            <a:spcAft>
              <a:spcPct val="15000"/>
            </a:spcAft>
            <a:buChar char="•"/>
          </a:pPr>
          <a:r>
            <a:rPr lang="sr-Latn-RS" sz="1700" kern="1200" dirty="0"/>
            <a:t>Signature</a:t>
          </a:r>
        </a:p>
        <a:p>
          <a:pPr marL="171450" lvl="1" indent="-171450" algn="l" defTabSz="755650">
            <a:lnSpc>
              <a:spcPct val="90000"/>
            </a:lnSpc>
            <a:spcBef>
              <a:spcPct val="0"/>
            </a:spcBef>
            <a:spcAft>
              <a:spcPct val="15000"/>
            </a:spcAft>
            <a:buChar char="•"/>
          </a:pPr>
          <a:r>
            <a:rPr lang="sr-Latn-RS" sz="1700" kern="1200" dirty="0"/>
            <a:t>Post Scriptum (P.S. – optional)</a:t>
          </a:r>
        </a:p>
      </dsp:txBody>
      <dsp:txXfrm rot="-5400000">
        <a:off x="1357845" y="3561504"/>
        <a:ext cx="8768301" cy="1137756"/>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5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272219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612043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177682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8E4F8DA-93CF-4D1A-8B34-B33C7FF07644}"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85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990400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80683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398593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r-Latn-RS"/>
          </a:p>
        </p:txBody>
      </p:sp>
      <p:sp>
        <p:nvSpPr>
          <p:cNvPr id="9" name="Slide Number Placeholder 8"/>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88401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0ABB9DE-B416-47BB-AE0D-F4E17E1A7D3B}" type="datetimeFigureOut">
              <a:rPr lang="sr-Latn-RS" smtClean="0"/>
              <a:t>24.12.2025.</a:t>
            </a:fld>
            <a:endParaRPr lang="sr-Latn-R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sr-Latn-R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8E4F8DA-93CF-4D1A-8B34-B33C7FF07644}" type="slidenum">
              <a:rPr lang="sr-Latn-RS" smtClean="0"/>
              <a:t>‹#›</a:t>
            </a:fld>
            <a:endParaRPr lang="sr-Latn-RS"/>
          </a:p>
        </p:txBody>
      </p:sp>
    </p:spTree>
    <p:extLst>
      <p:ext uri="{BB962C8B-B14F-4D97-AF65-F5344CB8AC3E}">
        <p14:creationId xmlns:p14="http://schemas.microsoft.com/office/powerpoint/2010/main" val="3075586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ABB9DE-B416-47BB-AE0D-F4E17E1A7D3B}" type="datetimeFigureOut">
              <a:rPr lang="sr-Latn-RS" smtClean="0"/>
              <a:t>24.12.2025.</a:t>
            </a:fld>
            <a:endParaRPr lang="sr-Latn-R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E4F8DA-93CF-4D1A-8B34-B33C7FF07644}" type="slidenum">
              <a:rPr lang="sr-Latn-RS" smtClean="0"/>
              <a:t>‹#›</a:t>
            </a:fld>
            <a:endParaRPr lang="sr-Latn-RS"/>
          </a:p>
        </p:txBody>
      </p:sp>
    </p:spTree>
    <p:extLst>
      <p:ext uri="{BB962C8B-B14F-4D97-AF65-F5344CB8AC3E}">
        <p14:creationId xmlns:p14="http://schemas.microsoft.com/office/powerpoint/2010/main" val="88083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0ABB9DE-B416-47BB-AE0D-F4E17E1A7D3B}" type="datetimeFigureOut">
              <a:rPr lang="sr-Latn-RS" smtClean="0"/>
              <a:t>24.12.2025.</a:t>
            </a:fld>
            <a:endParaRPr lang="sr-Latn-R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r-Latn-R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8E4F8DA-93CF-4D1A-8B34-B33C7FF07644}" type="slidenum">
              <a:rPr lang="sr-Latn-RS" smtClean="0"/>
              <a:t>‹#›</a:t>
            </a:fld>
            <a:endParaRPr lang="sr-Latn-R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64510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jfi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s.stefanovic@sf.bg.ac.r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3DC3-EF52-FFE4-1BD1-81DD4D58EADC}"/>
              </a:ext>
            </a:extLst>
          </p:cNvPr>
          <p:cNvSpPr>
            <a:spLocks noGrp="1"/>
          </p:cNvSpPr>
          <p:nvPr>
            <p:ph type="ctrTitle"/>
          </p:nvPr>
        </p:nvSpPr>
        <p:spPr/>
        <p:txBody>
          <a:bodyPr/>
          <a:lstStyle/>
          <a:p>
            <a:r>
              <a:rPr lang="sr-Latn-RS" b="1" dirty="0"/>
              <a:t>Welcome to English 3!</a:t>
            </a:r>
          </a:p>
        </p:txBody>
      </p:sp>
      <p:sp>
        <p:nvSpPr>
          <p:cNvPr id="3" name="Subtitle 2">
            <a:extLst>
              <a:ext uri="{FF2B5EF4-FFF2-40B4-BE49-F238E27FC236}">
                <a16:creationId xmlns:a16="http://schemas.microsoft.com/office/drawing/2014/main" id="{6E94BE3E-668C-9FA0-A6C3-87F9C50E02CB}"/>
              </a:ext>
            </a:extLst>
          </p:cNvPr>
          <p:cNvSpPr>
            <a:spLocks noGrp="1"/>
          </p:cNvSpPr>
          <p:nvPr>
            <p:ph type="subTitle" idx="1"/>
          </p:nvPr>
        </p:nvSpPr>
        <p:spPr/>
        <p:txBody>
          <a:bodyPr/>
          <a:lstStyle/>
          <a:p>
            <a:endParaRPr lang="sr-Latn-RS" dirty="0"/>
          </a:p>
        </p:txBody>
      </p:sp>
    </p:spTree>
    <p:extLst>
      <p:ext uri="{BB962C8B-B14F-4D97-AF65-F5344CB8AC3E}">
        <p14:creationId xmlns:p14="http://schemas.microsoft.com/office/powerpoint/2010/main" val="4270610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2D7E-84F2-470B-F472-ED8267227C15}"/>
              </a:ext>
            </a:extLst>
          </p:cNvPr>
          <p:cNvSpPr>
            <a:spLocks noGrp="1"/>
          </p:cNvSpPr>
          <p:nvPr>
            <p:ph type="title"/>
          </p:nvPr>
        </p:nvSpPr>
        <p:spPr/>
        <p:txBody>
          <a:bodyPr/>
          <a:lstStyle/>
          <a:p>
            <a:pPr algn="ctr"/>
            <a:r>
              <a:rPr lang="sr-Latn-RS" b="1" dirty="0">
                <a:solidFill>
                  <a:schemeClr val="tx1"/>
                </a:solidFill>
              </a:rPr>
              <a:t>Good CV examples:</a:t>
            </a:r>
          </a:p>
        </p:txBody>
      </p:sp>
      <p:pic>
        <p:nvPicPr>
          <p:cNvPr id="5" name="Content Placeholder 4">
            <a:extLst>
              <a:ext uri="{FF2B5EF4-FFF2-40B4-BE49-F238E27FC236}">
                <a16:creationId xmlns:a16="http://schemas.microsoft.com/office/drawing/2014/main" id="{7C6DB231-E685-C195-337C-FB6CB11A91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084" y="3228775"/>
            <a:ext cx="865413" cy="1120599"/>
          </a:xfrm>
        </p:spPr>
      </p:pic>
      <p:pic>
        <p:nvPicPr>
          <p:cNvPr id="7" name="Picture 6">
            <a:extLst>
              <a:ext uri="{FF2B5EF4-FFF2-40B4-BE49-F238E27FC236}">
                <a16:creationId xmlns:a16="http://schemas.microsoft.com/office/drawing/2014/main" id="{2A05B4FF-5FDF-8987-3023-70AFA5935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581" y="1746033"/>
            <a:ext cx="3801740" cy="5120711"/>
          </a:xfrm>
          <a:prstGeom prst="rect">
            <a:avLst/>
          </a:prstGeom>
        </p:spPr>
      </p:pic>
      <p:pic>
        <p:nvPicPr>
          <p:cNvPr id="9" name="Picture 8">
            <a:extLst>
              <a:ext uri="{FF2B5EF4-FFF2-40B4-BE49-F238E27FC236}">
                <a16:creationId xmlns:a16="http://schemas.microsoft.com/office/drawing/2014/main" id="{CF8C742C-DC03-3F86-2DD5-F995FA5E5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48652"/>
            <a:ext cx="3950563" cy="5115472"/>
          </a:xfrm>
          <a:prstGeom prst="rect">
            <a:avLst/>
          </a:prstGeom>
        </p:spPr>
      </p:pic>
    </p:spTree>
    <p:extLst>
      <p:ext uri="{BB962C8B-B14F-4D97-AF65-F5344CB8AC3E}">
        <p14:creationId xmlns:p14="http://schemas.microsoft.com/office/powerpoint/2010/main" val="2233152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820DB-F81F-C96D-692B-21B989043701}"/>
              </a:ext>
            </a:extLst>
          </p:cNvPr>
          <p:cNvSpPr>
            <a:spLocks noGrp="1"/>
          </p:cNvSpPr>
          <p:nvPr>
            <p:ph type="title"/>
          </p:nvPr>
        </p:nvSpPr>
        <p:spPr/>
        <p:txBody>
          <a:bodyPr/>
          <a:lstStyle/>
          <a:p>
            <a:pPr algn="ctr"/>
            <a:r>
              <a:rPr lang="sr-Latn-RS" b="1" dirty="0">
                <a:solidFill>
                  <a:schemeClr val="tx1"/>
                </a:solidFill>
              </a:rPr>
              <a:t>Bad CV examples:</a:t>
            </a:r>
          </a:p>
        </p:txBody>
      </p:sp>
      <p:pic>
        <p:nvPicPr>
          <p:cNvPr id="5" name="Content Placeholder 4">
            <a:extLst>
              <a:ext uri="{FF2B5EF4-FFF2-40B4-BE49-F238E27FC236}">
                <a16:creationId xmlns:a16="http://schemas.microsoft.com/office/drawing/2014/main" id="{11DC9070-8ED9-CF92-C8B1-9BBEDA8416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59" y="1808381"/>
            <a:ext cx="6984640" cy="4663440"/>
          </a:xfrm>
        </p:spPr>
      </p:pic>
      <p:pic>
        <p:nvPicPr>
          <p:cNvPr id="7" name="Picture 6">
            <a:extLst>
              <a:ext uri="{FF2B5EF4-FFF2-40B4-BE49-F238E27FC236}">
                <a16:creationId xmlns:a16="http://schemas.microsoft.com/office/drawing/2014/main" id="{9F249460-048B-1EE9-E42F-CDBE9D6D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1827" y="1941547"/>
            <a:ext cx="5188214" cy="4192924"/>
          </a:xfrm>
          <a:prstGeom prst="rect">
            <a:avLst/>
          </a:prstGeom>
        </p:spPr>
      </p:pic>
    </p:spTree>
    <p:extLst>
      <p:ext uri="{BB962C8B-B14F-4D97-AF65-F5344CB8AC3E}">
        <p14:creationId xmlns:p14="http://schemas.microsoft.com/office/powerpoint/2010/main" val="61504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D2E1-632E-477A-283B-E6F4EC96EBAF}"/>
              </a:ext>
            </a:extLst>
          </p:cNvPr>
          <p:cNvSpPr>
            <a:spLocks noGrp="1"/>
          </p:cNvSpPr>
          <p:nvPr>
            <p:ph type="title"/>
          </p:nvPr>
        </p:nvSpPr>
        <p:spPr/>
        <p:txBody>
          <a:bodyPr/>
          <a:lstStyle/>
          <a:p>
            <a:pPr algn="ctr"/>
            <a:r>
              <a:rPr lang="sr-Latn-RS" b="1" dirty="0">
                <a:solidFill>
                  <a:schemeClr val="tx1"/>
                </a:solidFill>
              </a:rPr>
              <a:t>Bad CV examples:</a:t>
            </a:r>
            <a:endParaRPr lang="sr-Latn-RS" dirty="0"/>
          </a:p>
        </p:txBody>
      </p:sp>
      <p:pic>
        <p:nvPicPr>
          <p:cNvPr id="8" name="Content Placeholder 7">
            <a:extLst>
              <a:ext uri="{FF2B5EF4-FFF2-40B4-BE49-F238E27FC236}">
                <a16:creationId xmlns:a16="http://schemas.microsoft.com/office/drawing/2014/main" id="{9B9B16BE-7C7F-D811-455C-4329D9BDB17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0211"/>
          <a:stretch/>
        </p:blipFill>
        <p:spPr>
          <a:xfrm>
            <a:off x="1097280" y="1757731"/>
            <a:ext cx="3835152" cy="4591375"/>
          </a:xfrm>
        </p:spPr>
      </p:pic>
      <p:pic>
        <p:nvPicPr>
          <p:cNvPr id="10" name="Content Placeholder 9">
            <a:extLst>
              <a:ext uri="{FF2B5EF4-FFF2-40B4-BE49-F238E27FC236}">
                <a16:creationId xmlns:a16="http://schemas.microsoft.com/office/drawing/2014/main" id="{45FA561C-372B-D06C-8C71-4B382599CD5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46043" y="1799572"/>
            <a:ext cx="3509637" cy="4507691"/>
          </a:xfrm>
        </p:spPr>
      </p:pic>
    </p:spTree>
    <p:extLst>
      <p:ext uri="{BB962C8B-B14F-4D97-AF65-F5344CB8AC3E}">
        <p14:creationId xmlns:p14="http://schemas.microsoft.com/office/powerpoint/2010/main" val="16134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4BDC-FA0F-9110-4418-D6B06E166483}"/>
              </a:ext>
            </a:extLst>
          </p:cNvPr>
          <p:cNvSpPr>
            <a:spLocks noGrp="1"/>
          </p:cNvSpPr>
          <p:nvPr>
            <p:ph type="title"/>
          </p:nvPr>
        </p:nvSpPr>
        <p:spPr/>
        <p:txBody>
          <a:bodyPr>
            <a:normAutofit/>
          </a:bodyPr>
          <a:lstStyle/>
          <a:p>
            <a:pPr algn="ctr"/>
            <a:r>
              <a:rPr lang="sr-Latn-RS" sz="6000" b="1" dirty="0">
                <a:solidFill>
                  <a:schemeClr val="tx1"/>
                </a:solidFill>
              </a:rPr>
              <a:t>Business Letters</a:t>
            </a:r>
          </a:p>
        </p:txBody>
      </p:sp>
      <p:pic>
        <p:nvPicPr>
          <p:cNvPr id="5" name="Content Placeholder 4">
            <a:extLst>
              <a:ext uri="{FF2B5EF4-FFF2-40B4-BE49-F238E27FC236}">
                <a16:creationId xmlns:a16="http://schemas.microsoft.com/office/drawing/2014/main" id="{5DB72160-D37D-3776-0C49-AA54E9F905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9542" y="1771942"/>
            <a:ext cx="4332303" cy="4332303"/>
          </a:xfrm>
        </p:spPr>
      </p:pic>
    </p:spTree>
    <p:extLst>
      <p:ext uri="{BB962C8B-B14F-4D97-AF65-F5344CB8AC3E}">
        <p14:creationId xmlns:p14="http://schemas.microsoft.com/office/powerpoint/2010/main" val="2441766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6C0D-E512-6748-6489-487FB9ED2BAE}"/>
              </a:ext>
            </a:extLst>
          </p:cNvPr>
          <p:cNvSpPr>
            <a:spLocks noGrp="1"/>
          </p:cNvSpPr>
          <p:nvPr>
            <p:ph type="title"/>
          </p:nvPr>
        </p:nvSpPr>
        <p:spPr/>
        <p:txBody>
          <a:bodyPr/>
          <a:lstStyle/>
          <a:p>
            <a:r>
              <a:rPr lang="sr-Latn-RS" b="1" dirty="0">
                <a:solidFill>
                  <a:schemeClr val="tx1"/>
                </a:solidFill>
              </a:rPr>
              <a:t>Types of Business letters</a:t>
            </a:r>
          </a:p>
        </p:txBody>
      </p:sp>
      <p:graphicFrame>
        <p:nvGraphicFramePr>
          <p:cNvPr id="4" name="Content Placeholder 3">
            <a:extLst>
              <a:ext uri="{FF2B5EF4-FFF2-40B4-BE49-F238E27FC236}">
                <a16:creationId xmlns:a16="http://schemas.microsoft.com/office/drawing/2014/main" id="{053CFE41-7E0E-31B3-F0F1-0CA7FECC30DA}"/>
              </a:ext>
            </a:extLst>
          </p:cNvPr>
          <p:cNvGraphicFramePr>
            <a:graphicFrameLocks noGrp="1"/>
          </p:cNvGraphicFramePr>
          <p:nvPr>
            <p:ph idx="1"/>
            <p:extLst>
              <p:ext uri="{D42A27DB-BD31-4B8C-83A1-F6EECF244321}">
                <p14:modId xmlns:p14="http://schemas.microsoft.com/office/powerpoint/2010/main" val="663425634"/>
              </p:ext>
            </p:extLst>
          </p:nvPr>
        </p:nvGraphicFramePr>
        <p:xfrm>
          <a:off x="1096963" y="1846263"/>
          <a:ext cx="6173849"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156E676-62A5-BA96-4534-57FE230720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0296" y="1363088"/>
            <a:ext cx="5251704" cy="5127565"/>
          </a:xfrm>
          <a:prstGeom prst="rect">
            <a:avLst/>
          </a:prstGeom>
        </p:spPr>
      </p:pic>
    </p:spTree>
    <p:extLst>
      <p:ext uri="{BB962C8B-B14F-4D97-AF65-F5344CB8AC3E}">
        <p14:creationId xmlns:p14="http://schemas.microsoft.com/office/powerpoint/2010/main" val="383558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1EE3-400E-BB5B-4409-621BA001E525}"/>
              </a:ext>
            </a:extLst>
          </p:cNvPr>
          <p:cNvSpPr>
            <a:spLocks noGrp="1"/>
          </p:cNvSpPr>
          <p:nvPr>
            <p:ph type="title"/>
          </p:nvPr>
        </p:nvSpPr>
        <p:spPr>
          <a:xfrm>
            <a:off x="1097280" y="286603"/>
            <a:ext cx="10058400" cy="938515"/>
          </a:xfrm>
        </p:spPr>
        <p:txBody>
          <a:bodyPr/>
          <a:lstStyle/>
          <a:p>
            <a:r>
              <a:rPr lang="sr-Latn-RS" b="1" dirty="0">
                <a:solidFill>
                  <a:schemeClr val="tx1"/>
                </a:solidFill>
              </a:rPr>
              <a:t>Business letter structure</a:t>
            </a:r>
          </a:p>
        </p:txBody>
      </p:sp>
      <p:graphicFrame>
        <p:nvGraphicFramePr>
          <p:cNvPr id="4" name="Content Placeholder 3">
            <a:extLst>
              <a:ext uri="{FF2B5EF4-FFF2-40B4-BE49-F238E27FC236}">
                <a16:creationId xmlns:a16="http://schemas.microsoft.com/office/drawing/2014/main" id="{32BA4D8F-D18E-E00E-B15C-245880D6372E}"/>
              </a:ext>
            </a:extLst>
          </p:cNvPr>
          <p:cNvGraphicFramePr>
            <a:graphicFrameLocks noGrp="1"/>
          </p:cNvGraphicFramePr>
          <p:nvPr>
            <p:ph idx="1"/>
            <p:extLst>
              <p:ext uri="{D42A27DB-BD31-4B8C-83A1-F6EECF244321}">
                <p14:modId xmlns:p14="http://schemas.microsoft.com/office/powerpoint/2010/main" val="3681796427"/>
              </p:ext>
            </p:extLst>
          </p:nvPr>
        </p:nvGraphicFramePr>
        <p:xfrm>
          <a:off x="967666" y="1322774"/>
          <a:ext cx="10187697" cy="54420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0A44F4F3-627D-546C-ECB3-6A4BDD5931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8913" y="286603"/>
            <a:ext cx="2076450" cy="2200275"/>
          </a:xfrm>
          <a:prstGeom prst="rect">
            <a:avLst/>
          </a:prstGeom>
        </p:spPr>
      </p:pic>
    </p:spTree>
    <p:extLst>
      <p:ext uri="{BB962C8B-B14F-4D97-AF65-F5344CB8AC3E}">
        <p14:creationId xmlns:p14="http://schemas.microsoft.com/office/powerpoint/2010/main" val="1623147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D4ACF-CD81-98DF-106A-367B94439DF8}"/>
              </a:ext>
            </a:extLst>
          </p:cNvPr>
          <p:cNvSpPr>
            <a:spLocks noGrp="1"/>
          </p:cNvSpPr>
          <p:nvPr>
            <p:ph type="title"/>
          </p:nvPr>
        </p:nvSpPr>
        <p:spPr>
          <a:xfrm>
            <a:off x="1097280" y="286603"/>
            <a:ext cx="10058400" cy="1000659"/>
          </a:xfrm>
        </p:spPr>
        <p:txBody>
          <a:bodyPr/>
          <a:lstStyle/>
          <a:p>
            <a:r>
              <a:rPr lang="sr-Latn-RS" b="1" dirty="0">
                <a:solidFill>
                  <a:schemeClr val="tx1"/>
                </a:solidFill>
              </a:rPr>
              <a:t>Example of an inquiry</a:t>
            </a:r>
          </a:p>
        </p:txBody>
      </p:sp>
      <p:pic>
        <p:nvPicPr>
          <p:cNvPr id="5" name="Content Placeholder 4">
            <a:extLst>
              <a:ext uri="{FF2B5EF4-FFF2-40B4-BE49-F238E27FC236}">
                <a16:creationId xmlns:a16="http://schemas.microsoft.com/office/drawing/2014/main" id="{7DFE2C2C-D32A-3CDD-5019-A28ECAB949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1561" y="1336303"/>
            <a:ext cx="7253056" cy="5365275"/>
          </a:xfrm>
        </p:spPr>
      </p:pic>
    </p:spTree>
    <p:extLst>
      <p:ext uri="{BB962C8B-B14F-4D97-AF65-F5344CB8AC3E}">
        <p14:creationId xmlns:p14="http://schemas.microsoft.com/office/powerpoint/2010/main" val="3505498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D6A5-5BB6-2DF7-5682-94B2C614864D}"/>
              </a:ext>
            </a:extLst>
          </p:cNvPr>
          <p:cNvSpPr>
            <a:spLocks noGrp="1"/>
          </p:cNvSpPr>
          <p:nvPr>
            <p:ph type="title"/>
          </p:nvPr>
        </p:nvSpPr>
        <p:spPr>
          <a:xfrm>
            <a:off x="1097280" y="286603"/>
            <a:ext cx="10058400" cy="1000659"/>
          </a:xfrm>
        </p:spPr>
        <p:txBody>
          <a:bodyPr/>
          <a:lstStyle/>
          <a:p>
            <a:r>
              <a:rPr lang="sr-Latn-RS" b="1" dirty="0">
                <a:solidFill>
                  <a:schemeClr val="tx1"/>
                </a:solidFill>
              </a:rPr>
              <a:t>Example of a complaint</a:t>
            </a:r>
            <a:endParaRPr lang="sr-Latn-RS" dirty="0"/>
          </a:p>
        </p:txBody>
      </p:sp>
      <p:pic>
        <p:nvPicPr>
          <p:cNvPr id="5" name="Content Placeholder 4">
            <a:extLst>
              <a:ext uri="{FF2B5EF4-FFF2-40B4-BE49-F238E27FC236}">
                <a16:creationId xmlns:a16="http://schemas.microsoft.com/office/drawing/2014/main" id="{80C7A53F-3716-A271-0402-33E0836AC8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9933" y="1287262"/>
            <a:ext cx="7740610" cy="5370989"/>
          </a:xfrm>
        </p:spPr>
      </p:pic>
    </p:spTree>
    <p:extLst>
      <p:ext uri="{BB962C8B-B14F-4D97-AF65-F5344CB8AC3E}">
        <p14:creationId xmlns:p14="http://schemas.microsoft.com/office/powerpoint/2010/main" val="140600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E377-4E93-DDBB-E624-9BFBF99AC844}"/>
              </a:ext>
            </a:extLst>
          </p:cNvPr>
          <p:cNvSpPr>
            <a:spLocks noGrp="1"/>
          </p:cNvSpPr>
          <p:nvPr>
            <p:ph type="title"/>
          </p:nvPr>
        </p:nvSpPr>
        <p:spPr>
          <a:xfrm>
            <a:off x="1097280" y="286603"/>
            <a:ext cx="10058400" cy="956271"/>
          </a:xfrm>
        </p:spPr>
        <p:txBody>
          <a:bodyPr/>
          <a:lstStyle/>
          <a:p>
            <a:r>
              <a:rPr lang="sr-Latn-RS" b="1" dirty="0">
                <a:solidFill>
                  <a:schemeClr val="tx1"/>
                </a:solidFill>
              </a:rPr>
              <a:t>Example of an application for a post</a:t>
            </a:r>
            <a:endParaRPr lang="sr-Latn-RS" dirty="0"/>
          </a:p>
        </p:txBody>
      </p:sp>
      <p:pic>
        <p:nvPicPr>
          <p:cNvPr id="5" name="Content Placeholder 4">
            <a:extLst>
              <a:ext uri="{FF2B5EF4-FFF2-40B4-BE49-F238E27FC236}">
                <a16:creationId xmlns:a16="http://schemas.microsoft.com/office/drawing/2014/main" id="{32B61005-9621-B85A-BFDD-565A93BE2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8076" y="1384917"/>
            <a:ext cx="7614884" cy="5308846"/>
          </a:xfrm>
        </p:spPr>
      </p:pic>
    </p:spTree>
    <p:extLst>
      <p:ext uri="{BB962C8B-B14F-4D97-AF65-F5344CB8AC3E}">
        <p14:creationId xmlns:p14="http://schemas.microsoft.com/office/powerpoint/2010/main" val="215023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777F-CA4B-1128-8CDE-7293E2167E17}"/>
              </a:ext>
            </a:extLst>
          </p:cNvPr>
          <p:cNvSpPr>
            <a:spLocks noGrp="1"/>
          </p:cNvSpPr>
          <p:nvPr>
            <p:ph type="title"/>
          </p:nvPr>
        </p:nvSpPr>
        <p:spPr>
          <a:xfrm>
            <a:off x="1097280" y="286604"/>
            <a:ext cx="10058400" cy="1133824"/>
          </a:xfrm>
        </p:spPr>
        <p:txBody>
          <a:bodyPr/>
          <a:lstStyle/>
          <a:p>
            <a:r>
              <a:rPr lang="sr-Latn-RS" b="1" dirty="0">
                <a:solidFill>
                  <a:schemeClr val="tx1"/>
                </a:solidFill>
              </a:rPr>
              <a:t>Potential future practice topics</a:t>
            </a:r>
          </a:p>
        </p:txBody>
      </p:sp>
      <p:sp>
        <p:nvSpPr>
          <p:cNvPr id="3" name="Content Placeholder 2">
            <a:extLst>
              <a:ext uri="{FF2B5EF4-FFF2-40B4-BE49-F238E27FC236}">
                <a16:creationId xmlns:a16="http://schemas.microsoft.com/office/drawing/2014/main" id="{7655564D-636D-A1A2-ED78-0320F4A97CD9}"/>
              </a:ext>
            </a:extLst>
          </p:cNvPr>
          <p:cNvSpPr>
            <a:spLocks noGrp="1"/>
          </p:cNvSpPr>
          <p:nvPr>
            <p:ph idx="1"/>
          </p:nvPr>
        </p:nvSpPr>
        <p:spPr/>
        <p:txBody>
          <a:bodyPr>
            <a:noAutofit/>
          </a:bodyPr>
          <a:lstStyle/>
          <a:p>
            <a:pPr marL="457200" indent="-457200">
              <a:buFont typeface="+mj-lt"/>
              <a:buAutoNum type="arabicPeriod"/>
            </a:pPr>
            <a:r>
              <a:rPr lang="sr-Latn-RS" sz="2400" dirty="0"/>
              <a:t>You desperately need a new car battery, but your car is rare and parts are not easy to find. You come across an advertisement online which offers parts of an old car exactly like yours for sale. Write to them and inquire about the car battery.</a:t>
            </a:r>
          </a:p>
          <a:p>
            <a:pPr marL="457200" indent="-457200">
              <a:buFont typeface="+mj-lt"/>
              <a:buAutoNum type="arabicPeriod"/>
            </a:pPr>
            <a:endParaRPr lang="sr-Latn-RS" sz="2400" dirty="0"/>
          </a:p>
          <a:p>
            <a:pPr marL="457200" indent="-457200">
              <a:buFont typeface="+mj-lt"/>
              <a:buAutoNum type="arabicPeriod"/>
            </a:pPr>
            <a:r>
              <a:rPr lang="sr-Latn-RS" sz="2400" dirty="0"/>
              <a:t>While travelling abroad by airplane, your suitcase was damaged by the handlers. Write a letter of complaint and ask for financial compensation.</a:t>
            </a:r>
          </a:p>
          <a:p>
            <a:pPr marL="457200" indent="-457200">
              <a:buFont typeface="+mj-lt"/>
              <a:buAutoNum type="arabicPeriod"/>
            </a:pPr>
            <a:endParaRPr lang="sr-Latn-RS" sz="2400" dirty="0"/>
          </a:p>
          <a:p>
            <a:pPr marL="457200" indent="-457200">
              <a:buFont typeface="+mj-lt"/>
              <a:buAutoNum type="arabicPeriod"/>
            </a:pPr>
            <a:r>
              <a:rPr lang="sr-Latn-RS" sz="2400" dirty="0"/>
              <a:t>A prestigious University abroad is offering a free six-month exchange programme to second-year students of transport and traffic engineering. Apply for the position.</a:t>
            </a:r>
          </a:p>
        </p:txBody>
      </p:sp>
    </p:spTree>
    <p:extLst>
      <p:ext uri="{BB962C8B-B14F-4D97-AF65-F5344CB8AC3E}">
        <p14:creationId xmlns:p14="http://schemas.microsoft.com/office/powerpoint/2010/main" val="404679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14FFC-C322-1825-C318-8ACE8A218E30}"/>
              </a:ext>
            </a:extLst>
          </p:cNvPr>
          <p:cNvSpPr>
            <a:spLocks noGrp="1"/>
          </p:cNvSpPr>
          <p:nvPr>
            <p:ph type="title"/>
          </p:nvPr>
        </p:nvSpPr>
        <p:spPr>
          <a:xfrm>
            <a:off x="1097280" y="286604"/>
            <a:ext cx="10058400" cy="1036170"/>
          </a:xfrm>
        </p:spPr>
        <p:txBody>
          <a:bodyPr/>
          <a:lstStyle/>
          <a:p>
            <a:r>
              <a:rPr lang="sr-Latn-RS" dirty="0">
                <a:solidFill>
                  <a:schemeClr val="tx1"/>
                </a:solidFill>
              </a:rPr>
              <a:t>Introduction</a:t>
            </a:r>
          </a:p>
        </p:txBody>
      </p:sp>
      <p:sp>
        <p:nvSpPr>
          <p:cNvPr id="3" name="Content Placeholder 2">
            <a:extLst>
              <a:ext uri="{FF2B5EF4-FFF2-40B4-BE49-F238E27FC236}">
                <a16:creationId xmlns:a16="http://schemas.microsoft.com/office/drawing/2014/main" id="{72B0C06E-2A41-B93E-664F-4F79A372D519}"/>
              </a:ext>
            </a:extLst>
          </p:cNvPr>
          <p:cNvSpPr>
            <a:spLocks noGrp="1"/>
          </p:cNvSpPr>
          <p:nvPr>
            <p:ph idx="1"/>
          </p:nvPr>
        </p:nvSpPr>
        <p:spPr>
          <a:xfrm>
            <a:off x="372862" y="1953086"/>
            <a:ext cx="10782818" cy="3916007"/>
          </a:xfrm>
        </p:spPr>
        <p:txBody>
          <a:bodyPr>
            <a:normAutofit/>
          </a:bodyPr>
          <a:lstStyle/>
          <a:p>
            <a:r>
              <a:rPr lang="sr-Latn-RS" sz="3200" dirty="0">
                <a:solidFill>
                  <a:schemeClr val="tx1"/>
                </a:solidFill>
              </a:rPr>
              <a:t>E-mail:</a:t>
            </a:r>
            <a:r>
              <a:rPr lang="sr-Latn-RS" sz="3200" dirty="0"/>
              <a:t> </a:t>
            </a:r>
            <a:r>
              <a:rPr lang="sr-Latn-RS" sz="3200" dirty="0">
                <a:hlinkClick r:id="rId2"/>
              </a:rPr>
              <a:t>s.stefanovic@sf.bg.ac.rs</a:t>
            </a:r>
            <a:endParaRPr lang="sr-Latn-RS" sz="3200" dirty="0"/>
          </a:p>
          <a:p>
            <a:endParaRPr lang="sr-Latn-RS" sz="3200" dirty="0"/>
          </a:p>
          <a:p>
            <a:r>
              <a:rPr lang="sr-Latn-RS" sz="3200" dirty="0">
                <a:solidFill>
                  <a:schemeClr val="tx1"/>
                </a:solidFill>
              </a:rPr>
              <a:t>Consultation hours: Thursdays 11h-12h (room 05)</a:t>
            </a:r>
          </a:p>
          <a:p>
            <a:pPr lvl="8"/>
            <a:r>
              <a:rPr lang="sr-Latn-RS" sz="2600" dirty="0">
                <a:solidFill>
                  <a:schemeClr val="tx1"/>
                </a:solidFill>
              </a:rPr>
              <a:t>Before class</a:t>
            </a:r>
          </a:p>
          <a:p>
            <a:endParaRPr lang="sr-Latn-RS" sz="3200" dirty="0">
              <a:solidFill>
                <a:schemeClr val="tx1"/>
              </a:solidFill>
            </a:endParaRPr>
          </a:p>
          <a:p>
            <a:pPr algn="ctr"/>
            <a:r>
              <a:rPr lang="sr-Latn-RS" sz="3200" i="1" dirty="0">
                <a:solidFill>
                  <a:schemeClr val="tx1"/>
                </a:solidFill>
              </a:rPr>
              <a:t>Please sign up in the list, and let me know if you decide not to attend after the two-week trial period!</a:t>
            </a:r>
          </a:p>
        </p:txBody>
      </p:sp>
      <p:pic>
        <p:nvPicPr>
          <p:cNvPr id="6" name="Picture 5">
            <a:extLst>
              <a:ext uri="{FF2B5EF4-FFF2-40B4-BE49-F238E27FC236}">
                <a16:creationId xmlns:a16="http://schemas.microsoft.com/office/drawing/2014/main" id="{8E7DB97B-4E1F-0CEB-F58C-BAFDCC3FA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2054" y="1"/>
            <a:ext cx="3559946" cy="3559946"/>
          </a:xfrm>
          <a:prstGeom prst="rect">
            <a:avLst/>
          </a:prstGeom>
        </p:spPr>
      </p:pic>
    </p:spTree>
    <p:extLst>
      <p:ext uri="{BB962C8B-B14F-4D97-AF65-F5344CB8AC3E}">
        <p14:creationId xmlns:p14="http://schemas.microsoft.com/office/powerpoint/2010/main" val="2760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9A77-D196-630E-C0AE-EB502CC8031B}"/>
              </a:ext>
            </a:extLst>
          </p:cNvPr>
          <p:cNvSpPr>
            <a:spLocks noGrp="1"/>
          </p:cNvSpPr>
          <p:nvPr>
            <p:ph type="title"/>
          </p:nvPr>
        </p:nvSpPr>
        <p:spPr>
          <a:xfrm>
            <a:off x="1097280" y="5074919"/>
            <a:ext cx="10113264" cy="1521189"/>
          </a:xfrm>
        </p:spPr>
        <p:txBody>
          <a:bodyPr/>
          <a:lstStyle/>
          <a:p>
            <a:r>
              <a:rPr lang="sr-Latn-RS" sz="6000" dirty="0">
                <a:solidFill>
                  <a:schemeClr val="tx1"/>
                </a:solidFill>
              </a:rPr>
              <a:t>Thank you for your attention.</a:t>
            </a:r>
          </a:p>
        </p:txBody>
      </p:sp>
      <p:pic>
        <p:nvPicPr>
          <p:cNvPr id="14" name="Picture Placeholder 13">
            <a:extLst>
              <a:ext uri="{FF2B5EF4-FFF2-40B4-BE49-F238E27FC236}">
                <a16:creationId xmlns:a16="http://schemas.microsoft.com/office/drawing/2014/main" id="{A656A542-FA91-DFB7-4D55-AE84ACBFF86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3313" b="23313"/>
          <a:stretch>
            <a:fillRect/>
          </a:stretch>
        </p:blipFill>
        <p:spPr/>
      </p:pic>
    </p:spTree>
    <p:extLst>
      <p:ext uri="{BB962C8B-B14F-4D97-AF65-F5344CB8AC3E}">
        <p14:creationId xmlns:p14="http://schemas.microsoft.com/office/powerpoint/2010/main" val="3731813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15E8-C51D-DDBF-42BE-FAAA986806F6}"/>
              </a:ext>
            </a:extLst>
          </p:cNvPr>
          <p:cNvSpPr>
            <a:spLocks noGrp="1"/>
          </p:cNvSpPr>
          <p:nvPr>
            <p:ph type="title"/>
          </p:nvPr>
        </p:nvSpPr>
        <p:spPr>
          <a:xfrm>
            <a:off x="1097280" y="286603"/>
            <a:ext cx="10058400" cy="903005"/>
          </a:xfrm>
        </p:spPr>
        <p:txBody>
          <a:bodyPr>
            <a:normAutofit/>
          </a:bodyPr>
          <a:lstStyle/>
          <a:p>
            <a:r>
              <a:rPr lang="sr-Latn-RS" sz="4000" dirty="0">
                <a:solidFill>
                  <a:schemeClr val="tx1"/>
                </a:solidFill>
              </a:rPr>
              <a:t>English 3</a:t>
            </a:r>
          </a:p>
        </p:txBody>
      </p:sp>
      <p:sp>
        <p:nvSpPr>
          <p:cNvPr id="3" name="Content Placeholder 2">
            <a:extLst>
              <a:ext uri="{FF2B5EF4-FFF2-40B4-BE49-F238E27FC236}">
                <a16:creationId xmlns:a16="http://schemas.microsoft.com/office/drawing/2014/main" id="{B346CD49-C2AD-84C2-F731-03CC1A00A6D3}"/>
              </a:ext>
            </a:extLst>
          </p:cNvPr>
          <p:cNvSpPr>
            <a:spLocks noGrp="1"/>
          </p:cNvSpPr>
          <p:nvPr>
            <p:ph idx="1"/>
          </p:nvPr>
        </p:nvSpPr>
        <p:spPr>
          <a:xfrm>
            <a:off x="577049" y="1845734"/>
            <a:ext cx="10578631" cy="4023360"/>
          </a:xfrm>
        </p:spPr>
        <p:txBody>
          <a:bodyPr>
            <a:normAutofit/>
          </a:bodyPr>
          <a:lstStyle/>
          <a:p>
            <a:r>
              <a:rPr lang="sr-Latn-RS" sz="3200" dirty="0">
                <a:solidFill>
                  <a:schemeClr val="tx1"/>
                </a:solidFill>
              </a:rPr>
              <a:t>Moodle: nastava.sf.bg.ac.rs</a:t>
            </a:r>
          </a:p>
          <a:p>
            <a:endParaRPr lang="sr-Latn-RS" sz="3200" dirty="0">
              <a:solidFill>
                <a:schemeClr val="tx1"/>
              </a:solidFill>
            </a:endParaRPr>
          </a:p>
          <a:p>
            <a:r>
              <a:rPr lang="sr-Latn-RS" sz="3200" dirty="0">
                <a:solidFill>
                  <a:schemeClr val="tx1"/>
                </a:solidFill>
              </a:rPr>
              <a:t>Student books: </a:t>
            </a:r>
          </a:p>
          <a:p>
            <a:endParaRPr lang="sr-Latn-RS" sz="3200" dirty="0">
              <a:solidFill>
                <a:schemeClr val="tx1"/>
              </a:solidFill>
            </a:endParaRPr>
          </a:p>
          <a:p>
            <a:endParaRPr lang="sr-Latn-RS" sz="3200" dirty="0"/>
          </a:p>
        </p:txBody>
      </p:sp>
      <p:sp>
        <p:nvSpPr>
          <p:cNvPr id="4" name="Arrow: Right 3">
            <a:extLst>
              <a:ext uri="{FF2B5EF4-FFF2-40B4-BE49-F238E27FC236}">
                <a16:creationId xmlns:a16="http://schemas.microsoft.com/office/drawing/2014/main" id="{51FC1E63-CEFF-C9B6-5770-B2BDAD077C9A}"/>
              </a:ext>
            </a:extLst>
          </p:cNvPr>
          <p:cNvSpPr/>
          <p:nvPr/>
        </p:nvSpPr>
        <p:spPr>
          <a:xfrm>
            <a:off x="6096000" y="1934510"/>
            <a:ext cx="1141166" cy="444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a:p>
        </p:txBody>
      </p:sp>
      <p:pic>
        <p:nvPicPr>
          <p:cNvPr id="8" name="Picture 7">
            <a:extLst>
              <a:ext uri="{FF2B5EF4-FFF2-40B4-BE49-F238E27FC236}">
                <a16:creationId xmlns:a16="http://schemas.microsoft.com/office/drawing/2014/main" id="{60D48ACC-6ECE-D9B6-515A-03DFB2308EE6}"/>
              </a:ext>
            </a:extLst>
          </p:cNvPr>
          <p:cNvPicPr>
            <a:picLocks noChangeAspect="1"/>
          </p:cNvPicPr>
          <p:nvPr/>
        </p:nvPicPr>
        <p:blipFill rotWithShape="1">
          <a:blip r:embed="rId2">
            <a:extLst>
              <a:ext uri="{28A0092B-C50C-407E-A947-70E740481C1C}">
                <a14:useLocalDpi xmlns:a14="http://schemas.microsoft.com/office/drawing/2010/main" val="0"/>
              </a:ext>
            </a:extLst>
          </a:blip>
          <a:srcRect l="20090" r="16327" b="3523"/>
          <a:stretch/>
        </p:blipFill>
        <p:spPr>
          <a:xfrm>
            <a:off x="8282867" y="26633"/>
            <a:ext cx="3781886" cy="4273189"/>
          </a:xfrm>
          <a:prstGeom prst="rect">
            <a:avLst/>
          </a:prstGeom>
        </p:spPr>
      </p:pic>
      <p:pic>
        <p:nvPicPr>
          <p:cNvPr id="12" name="Picture 11">
            <a:extLst>
              <a:ext uri="{FF2B5EF4-FFF2-40B4-BE49-F238E27FC236}">
                <a16:creationId xmlns:a16="http://schemas.microsoft.com/office/drawing/2014/main" id="{8B3B74C1-AE32-EDAD-8103-988678EF3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809" y="3429000"/>
            <a:ext cx="1924050" cy="2743200"/>
          </a:xfrm>
          <a:prstGeom prst="rect">
            <a:avLst/>
          </a:prstGeom>
        </p:spPr>
      </p:pic>
      <p:sp>
        <p:nvSpPr>
          <p:cNvPr id="14" name="TextBox 13">
            <a:extLst>
              <a:ext uri="{FF2B5EF4-FFF2-40B4-BE49-F238E27FC236}">
                <a16:creationId xmlns:a16="http://schemas.microsoft.com/office/drawing/2014/main" id="{3405030F-98FE-E36F-2024-08AE84C7C7F7}"/>
              </a:ext>
            </a:extLst>
          </p:cNvPr>
          <p:cNvSpPr txBox="1"/>
          <p:nvPr/>
        </p:nvSpPr>
        <p:spPr>
          <a:xfrm>
            <a:off x="452760" y="3703751"/>
            <a:ext cx="4139523" cy="2246769"/>
          </a:xfrm>
          <a:prstGeom prst="rect">
            <a:avLst/>
          </a:prstGeom>
          <a:noFill/>
        </p:spPr>
        <p:txBody>
          <a:bodyPr wrap="square" rtlCol="0">
            <a:spAutoFit/>
          </a:bodyPr>
          <a:lstStyle/>
          <a:p>
            <a:r>
              <a:rPr lang="sr-Latn-RS" sz="2800" i="1" dirty="0"/>
              <a:t>Do not forget to sign up for the subject electronically!</a:t>
            </a:r>
            <a:br>
              <a:rPr lang="sr-Latn-RS" sz="2800" i="1" dirty="0"/>
            </a:br>
            <a:br>
              <a:rPr lang="sr-Latn-RS" sz="2800" i="1" dirty="0"/>
            </a:br>
            <a:r>
              <a:rPr lang="sr-Latn-RS" sz="2800" i="1" dirty="0"/>
              <a:t>Do not forget to apply for the exam electronically!</a:t>
            </a:r>
          </a:p>
        </p:txBody>
      </p:sp>
      <p:pic>
        <p:nvPicPr>
          <p:cNvPr id="16" name="Graphic 15" descr="Books with solid fill">
            <a:extLst>
              <a:ext uri="{FF2B5EF4-FFF2-40B4-BE49-F238E27FC236}">
                <a16:creationId xmlns:a16="http://schemas.microsoft.com/office/drawing/2014/main" id="{CC260792-960A-3AAF-14D3-5BF474B04C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8342" y="3022103"/>
            <a:ext cx="676101" cy="676101"/>
          </a:xfrm>
          <a:prstGeom prst="rect">
            <a:avLst/>
          </a:prstGeom>
        </p:spPr>
      </p:pic>
      <p:pic>
        <p:nvPicPr>
          <p:cNvPr id="10" name="Picture 9">
            <a:extLst>
              <a:ext uri="{FF2B5EF4-FFF2-40B4-BE49-F238E27FC236}">
                <a16:creationId xmlns:a16="http://schemas.microsoft.com/office/drawing/2014/main" id="{67BCD59F-ED98-0966-D30B-D4BFDC039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7988" y="2899544"/>
            <a:ext cx="1924050" cy="2743200"/>
          </a:xfrm>
          <a:prstGeom prst="rect">
            <a:avLst/>
          </a:prstGeom>
        </p:spPr>
      </p:pic>
      <p:pic>
        <p:nvPicPr>
          <p:cNvPr id="6" name="Picture 5">
            <a:extLst>
              <a:ext uri="{FF2B5EF4-FFF2-40B4-BE49-F238E27FC236}">
                <a16:creationId xmlns:a16="http://schemas.microsoft.com/office/drawing/2014/main" id="{986D9DCA-59FA-7950-F215-C03BE920E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3113" y="2332617"/>
            <a:ext cx="1924050" cy="2731173"/>
          </a:xfrm>
          <a:prstGeom prst="rect">
            <a:avLst/>
          </a:prstGeom>
        </p:spPr>
      </p:pic>
    </p:spTree>
    <p:extLst>
      <p:ext uri="{BB962C8B-B14F-4D97-AF65-F5344CB8AC3E}">
        <p14:creationId xmlns:p14="http://schemas.microsoft.com/office/powerpoint/2010/main" val="329922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2211-F158-9A97-E4DD-065B17E385F7}"/>
              </a:ext>
            </a:extLst>
          </p:cNvPr>
          <p:cNvSpPr>
            <a:spLocks noGrp="1"/>
          </p:cNvSpPr>
          <p:nvPr>
            <p:ph type="title"/>
          </p:nvPr>
        </p:nvSpPr>
        <p:spPr>
          <a:xfrm>
            <a:off x="1097280" y="286604"/>
            <a:ext cx="10058400" cy="982904"/>
          </a:xfrm>
        </p:spPr>
        <p:txBody>
          <a:bodyPr/>
          <a:lstStyle/>
          <a:p>
            <a:r>
              <a:rPr lang="sr-Latn-RS" dirty="0">
                <a:solidFill>
                  <a:schemeClr val="tx1"/>
                </a:solidFill>
              </a:rPr>
              <a:t>Exam structure</a:t>
            </a:r>
          </a:p>
        </p:txBody>
      </p:sp>
      <p:sp>
        <p:nvSpPr>
          <p:cNvPr id="3" name="Content Placeholder 2">
            <a:extLst>
              <a:ext uri="{FF2B5EF4-FFF2-40B4-BE49-F238E27FC236}">
                <a16:creationId xmlns:a16="http://schemas.microsoft.com/office/drawing/2014/main" id="{62750628-6F37-58E1-7A8D-C27C6526F5FF}"/>
              </a:ext>
            </a:extLst>
          </p:cNvPr>
          <p:cNvSpPr>
            <a:spLocks noGrp="1"/>
          </p:cNvSpPr>
          <p:nvPr>
            <p:ph idx="1"/>
          </p:nvPr>
        </p:nvSpPr>
        <p:spPr>
          <a:xfrm>
            <a:off x="248575" y="1783081"/>
            <a:ext cx="11943425" cy="4599964"/>
          </a:xfrm>
        </p:spPr>
        <p:txBody>
          <a:bodyPr>
            <a:normAutofit/>
          </a:bodyPr>
          <a:lstStyle/>
          <a:p>
            <a:pPr algn="ctr"/>
            <a:r>
              <a:rPr lang="sr-Latn-RS" sz="3200" dirty="0">
                <a:solidFill>
                  <a:schemeClr val="tx1"/>
                </a:solidFill>
              </a:rPr>
              <a:t>Written Exam: 70 points + Oral Exam: 30 points</a:t>
            </a:r>
          </a:p>
          <a:p>
            <a:r>
              <a:rPr lang="sr-Latn-RS" sz="3200" dirty="0">
                <a:solidFill>
                  <a:schemeClr val="tx1"/>
                </a:solidFill>
              </a:rPr>
              <a:t>                                   </a:t>
            </a:r>
            <a:r>
              <a:rPr lang="sr-Latn-RS" sz="1800" dirty="0">
                <a:solidFill>
                  <a:schemeClr val="tx1"/>
                </a:solidFill>
              </a:rPr>
              <a:t>Written exam (50 points) – held during regular exam terms, or a pre-term; 							translation S-E and E-S</a:t>
            </a:r>
            <a:endParaRPr lang="sr-Latn-RS" sz="3200" dirty="0">
              <a:solidFill>
                <a:schemeClr val="tx1"/>
              </a:solidFill>
            </a:endParaRPr>
          </a:p>
          <a:p>
            <a:r>
              <a:rPr lang="sr-Latn-RS" sz="2800" dirty="0">
                <a:solidFill>
                  <a:schemeClr val="tx1"/>
                </a:solidFill>
              </a:rPr>
              <a:t>Written Exam                 </a:t>
            </a:r>
            <a:r>
              <a:rPr lang="sr-Latn-RS" sz="1800" dirty="0">
                <a:solidFill>
                  <a:schemeClr val="tx1"/>
                </a:solidFill>
              </a:rPr>
              <a:t>CV &amp; Letter writing (20 points: 10 each) – online, submit via email before the written exam.</a:t>
            </a:r>
          </a:p>
          <a:p>
            <a:endParaRPr lang="sr-Latn-RS" sz="1800" dirty="0">
              <a:solidFill>
                <a:schemeClr val="tx1"/>
              </a:solidFill>
            </a:endParaRPr>
          </a:p>
          <a:p>
            <a:r>
              <a:rPr lang="sr-Latn-RS" sz="2800" dirty="0">
                <a:solidFill>
                  <a:schemeClr val="tx1"/>
                </a:solidFill>
              </a:rPr>
              <a:t>Oral Exam                   </a:t>
            </a:r>
            <a:r>
              <a:rPr lang="sr-Latn-RS" sz="1800" dirty="0">
                <a:solidFill>
                  <a:schemeClr val="tx1"/>
                </a:solidFill>
              </a:rPr>
              <a:t>in-class activity (10 points)</a:t>
            </a:r>
          </a:p>
          <a:p>
            <a:endParaRPr lang="sr-Latn-RS" sz="1800" dirty="0">
              <a:solidFill>
                <a:schemeClr val="tx1"/>
              </a:solidFill>
            </a:endParaRPr>
          </a:p>
          <a:p>
            <a:r>
              <a:rPr lang="sr-Latn-RS" sz="1800" dirty="0">
                <a:solidFill>
                  <a:schemeClr val="tx1"/>
                </a:solidFill>
              </a:rPr>
              <a:t>                                                       presentations (20 points) – choose one of the text we </a:t>
            </a:r>
            <a:r>
              <a:rPr lang="sr-Latn-RS" sz="1800" b="1" dirty="0">
                <a:solidFill>
                  <a:schemeClr val="tx1"/>
                </a:solidFill>
              </a:rPr>
              <a:t>haven’t</a:t>
            </a:r>
            <a:r>
              <a:rPr lang="sr-Latn-RS" sz="1800" dirty="0">
                <a:solidFill>
                  <a:schemeClr val="tx1"/>
                </a:solidFill>
              </a:rPr>
              <a:t> covered, and give a 10-minute presentation on the topic; during the break, after class, or during consultations.</a:t>
            </a:r>
            <a:endParaRPr lang="sr-Latn-RS" sz="2800" dirty="0">
              <a:solidFill>
                <a:schemeClr val="tx1"/>
              </a:solidFill>
            </a:endParaRPr>
          </a:p>
        </p:txBody>
      </p:sp>
      <p:cxnSp>
        <p:nvCxnSpPr>
          <p:cNvPr id="5" name="Straight Arrow Connector 4">
            <a:extLst>
              <a:ext uri="{FF2B5EF4-FFF2-40B4-BE49-F238E27FC236}">
                <a16:creationId xmlns:a16="http://schemas.microsoft.com/office/drawing/2014/main" id="{08E1A4A4-5466-5981-6C88-88B969AF9ED6}"/>
              </a:ext>
            </a:extLst>
          </p:cNvPr>
          <p:cNvCxnSpPr>
            <a:cxnSpLocks/>
          </p:cNvCxnSpPr>
          <p:nvPr/>
        </p:nvCxnSpPr>
        <p:spPr>
          <a:xfrm flipV="1">
            <a:off x="2467992" y="2772054"/>
            <a:ext cx="967666" cy="656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398622F-F2B9-5894-5D70-0E4F37F29050}"/>
              </a:ext>
            </a:extLst>
          </p:cNvPr>
          <p:cNvCxnSpPr>
            <a:cxnSpLocks/>
          </p:cNvCxnSpPr>
          <p:nvPr/>
        </p:nvCxnSpPr>
        <p:spPr>
          <a:xfrm>
            <a:off x="2467992" y="3595456"/>
            <a:ext cx="11097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58AD11D-8E20-BA65-57AC-06BC9CF475BB}"/>
              </a:ext>
            </a:extLst>
          </p:cNvPr>
          <p:cNvCxnSpPr>
            <a:cxnSpLocks/>
          </p:cNvCxnSpPr>
          <p:nvPr/>
        </p:nvCxnSpPr>
        <p:spPr>
          <a:xfrm>
            <a:off x="1871590" y="4487751"/>
            <a:ext cx="13470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24AFBB-0BD7-B021-F474-900DDB05DBBE}"/>
              </a:ext>
            </a:extLst>
          </p:cNvPr>
          <p:cNvCxnSpPr>
            <a:cxnSpLocks/>
          </p:cNvCxnSpPr>
          <p:nvPr/>
        </p:nvCxnSpPr>
        <p:spPr>
          <a:xfrm>
            <a:off x="1717829" y="4760651"/>
            <a:ext cx="1305017"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Graphic 12" descr="Customer review with solid fill">
            <a:extLst>
              <a:ext uri="{FF2B5EF4-FFF2-40B4-BE49-F238E27FC236}">
                <a16:creationId xmlns:a16="http://schemas.microsoft.com/office/drawing/2014/main" id="{05224D0F-6B80-24F4-82C4-73B78C7180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2937" y="3868445"/>
            <a:ext cx="914400" cy="914400"/>
          </a:xfrm>
          <a:prstGeom prst="rect">
            <a:avLst/>
          </a:prstGeom>
        </p:spPr>
      </p:pic>
      <p:pic>
        <p:nvPicPr>
          <p:cNvPr id="15" name="Graphic 14" descr="Checklist with solid fill">
            <a:extLst>
              <a:ext uri="{FF2B5EF4-FFF2-40B4-BE49-F238E27FC236}">
                <a16:creationId xmlns:a16="http://schemas.microsoft.com/office/drawing/2014/main" id="{D859F27B-C631-73A0-841B-BBF0DB5275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7600" y="2406294"/>
            <a:ext cx="914400" cy="914400"/>
          </a:xfrm>
          <a:prstGeom prst="rect">
            <a:avLst/>
          </a:prstGeom>
        </p:spPr>
      </p:pic>
      <p:pic>
        <p:nvPicPr>
          <p:cNvPr id="16" name="Graphic 15" descr="Email with solid fill">
            <a:extLst>
              <a:ext uri="{FF2B5EF4-FFF2-40B4-BE49-F238E27FC236}">
                <a16:creationId xmlns:a16="http://schemas.microsoft.com/office/drawing/2014/main" id="{0F300517-9DF8-F7A4-1D66-E2D38FC100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22399" y="5634806"/>
            <a:ext cx="621026" cy="621026"/>
          </a:xfrm>
          <a:prstGeom prst="rect">
            <a:avLst/>
          </a:prstGeom>
        </p:spPr>
      </p:pic>
    </p:spTree>
    <p:extLst>
      <p:ext uri="{BB962C8B-B14F-4D97-AF65-F5344CB8AC3E}">
        <p14:creationId xmlns:p14="http://schemas.microsoft.com/office/powerpoint/2010/main" val="33359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53DE-A25B-5A9D-DA86-12241A380413}"/>
              </a:ext>
            </a:extLst>
          </p:cNvPr>
          <p:cNvSpPr>
            <a:spLocks noGrp="1"/>
          </p:cNvSpPr>
          <p:nvPr>
            <p:ph type="title"/>
          </p:nvPr>
        </p:nvSpPr>
        <p:spPr>
          <a:xfrm>
            <a:off x="1097280" y="286604"/>
            <a:ext cx="10058400" cy="1187090"/>
          </a:xfrm>
        </p:spPr>
        <p:txBody>
          <a:bodyPr/>
          <a:lstStyle/>
          <a:p>
            <a:r>
              <a:rPr lang="sr-Latn-RS" dirty="0">
                <a:solidFill>
                  <a:schemeClr val="tx1"/>
                </a:solidFill>
              </a:rPr>
              <a:t>Exam Structure &amp; Goals</a:t>
            </a:r>
          </a:p>
        </p:txBody>
      </p:sp>
      <p:sp>
        <p:nvSpPr>
          <p:cNvPr id="3" name="Content Placeholder 2">
            <a:extLst>
              <a:ext uri="{FF2B5EF4-FFF2-40B4-BE49-F238E27FC236}">
                <a16:creationId xmlns:a16="http://schemas.microsoft.com/office/drawing/2014/main" id="{880892C9-ABD2-E15C-1D3F-3784A4E4CE33}"/>
              </a:ext>
            </a:extLst>
          </p:cNvPr>
          <p:cNvSpPr>
            <a:spLocks noGrp="1"/>
          </p:cNvSpPr>
          <p:nvPr>
            <p:ph idx="1"/>
          </p:nvPr>
        </p:nvSpPr>
        <p:spPr>
          <a:xfrm>
            <a:off x="230819" y="1686757"/>
            <a:ext cx="11869445" cy="4554245"/>
          </a:xfrm>
        </p:spPr>
        <p:txBody>
          <a:bodyPr>
            <a:normAutofit lnSpcReduction="10000"/>
          </a:bodyPr>
          <a:lstStyle/>
          <a:p>
            <a:pPr algn="ctr"/>
            <a:r>
              <a:rPr lang="sr-Latn-RS" sz="2800" b="1" i="1" dirty="0">
                <a:solidFill>
                  <a:schemeClr val="tx1"/>
                </a:solidFill>
              </a:rPr>
              <a:t>Extreme importance of applying for the exam AND having your final mark signed into your booklets!</a:t>
            </a:r>
            <a:endParaRPr lang="sr-Latn-RS" sz="2800" dirty="0">
              <a:solidFill>
                <a:schemeClr val="tx1"/>
              </a:solidFill>
            </a:endParaRPr>
          </a:p>
          <a:p>
            <a:r>
              <a:rPr lang="sr-Latn-RS" sz="2800" dirty="0">
                <a:solidFill>
                  <a:schemeClr val="tx1"/>
                </a:solidFill>
              </a:rPr>
              <a:t>The aim of English courses (ESP):</a:t>
            </a:r>
          </a:p>
          <a:p>
            <a:pPr marL="514350" indent="-514350">
              <a:buFont typeface="+mj-lt"/>
              <a:buAutoNum type="arabicPeriod"/>
            </a:pPr>
            <a:r>
              <a:rPr lang="sr-Latn-RS" sz="2800" dirty="0">
                <a:solidFill>
                  <a:schemeClr val="tx1"/>
                </a:solidFill>
              </a:rPr>
              <a:t>To further familiarise students with the terminology for Transport and Traffic Engineering</a:t>
            </a:r>
          </a:p>
          <a:p>
            <a:pPr marL="514350" indent="-514350">
              <a:buFont typeface="+mj-lt"/>
              <a:buAutoNum type="arabicPeriod"/>
            </a:pPr>
            <a:r>
              <a:rPr lang="sr-Latn-RS" sz="2800" dirty="0">
                <a:solidFill>
                  <a:schemeClr val="tx1"/>
                </a:solidFill>
              </a:rPr>
              <a:t>To facilitate a fluent, accurate usage of the foreign language, in both speech and translation</a:t>
            </a:r>
          </a:p>
          <a:p>
            <a:pPr marL="514350" indent="-514350">
              <a:buFont typeface="+mj-lt"/>
              <a:buAutoNum type="arabicPeriod"/>
            </a:pPr>
            <a:r>
              <a:rPr lang="sr-Latn-RS" sz="2800" dirty="0">
                <a:solidFill>
                  <a:schemeClr val="tx1"/>
                </a:solidFill>
              </a:rPr>
              <a:t>To enable students to use the language more freely in everyday communication</a:t>
            </a:r>
          </a:p>
          <a:p>
            <a:pPr marL="514350" indent="-514350">
              <a:buFont typeface="+mj-lt"/>
              <a:buAutoNum type="arabicPeriod"/>
            </a:pPr>
            <a:r>
              <a:rPr lang="sr-Latn-RS" sz="2800" dirty="0">
                <a:solidFill>
                  <a:schemeClr val="tx1"/>
                </a:solidFill>
              </a:rPr>
              <a:t>To teach students practical skills like CV and Letter writing</a:t>
            </a:r>
          </a:p>
        </p:txBody>
      </p:sp>
      <p:pic>
        <p:nvPicPr>
          <p:cNvPr id="15" name="Graphic 14" descr="Brain in head with solid fill">
            <a:extLst>
              <a:ext uri="{FF2B5EF4-FFF2-40B4-BE49-F238E27FC236}">
                <a16:creationId xmlns:a16="http://schemas.microsoft.com/office/drawing/2014/main" id="{0745996B-AF08-5871-AA02-8B35E237DF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36812" y="2188344"/>
            <a:ext cx="914399" cy="914399"/>
          </a:xfrm>
          <a:prstGeom prst="rect">
            <a:avLst/>
          </a:prstGeom>
        </p:spPr>
      </p:pic>
      <p:pic>
        <p:nvPicPr>
          <p:cNvPr id="17" name="Graphic 16" descr="Boardroom with solid fill">
            <a:extLst>
              <a:ext uri="{FF2B5EF4-FFF2-40B4-BE49-F238E27FC236}">
                <a16:creationId xmlns:a16="http://schemas.microsoft.com/office/drawing/2014/main" id="{70FB3F64-2459-5303-3E90-4C95A4917F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36812" y="4045998"/>
            <a:ext cx="914400" cy="914400"/>
          </a:xfrm>
          <a:prstGeom prst="rect">
            <a:avLst/>
          </a:prstGeom>
        </p:spPr>
      </p:pic>
      <p:pic>
        <p:nvPicPr>
          <p:cNvPr id="5" name="Graphic 4" descr="Document with solid fill">
            <a:extLst>
              <a:ext uri="{FF2B5EF4-FFF2-40B4-BE49-F238E27FC236}">
                <a16:creationId xmlns:a16="http://schemas.microsoft.com/office/drawing/2014/main" id="{CDAA4F99-C32A-B42B-6921-93A36629F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36812" y="5432021"/>
            <a:ext cx="914398" cy="914398"/>
          </a:xfrm>
          <a:prstGeom prst="rect">
            <a:avLst/>
          </a:prstGeom>
        </p:spPr>
      </p:pic>
    </p:spTree>
    <p:extLst>
      <p:ext uri="{BB962C8B-B14F-4D97-AF65-F5344CB8AC3E}">
        <p14:creationId xmlns:p14="http://schemas.microsoft.com/office/powerpoint/2010/main" val="413311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8740-DF19-7E2E-9217-B5569B46C13A}"/>
              </a:ext>
            </a:extLst>
          </p:cNvPr>
          <p:cNvSpPr>
            <a:spLocks noGrp="1"/>
          </p:cNvSpPr>
          <p:nvPr>
            <p:ph type="title"/>
          </p:nvPr>
        </p:nvSpPr>
        <p:spPr/>
        <p:txBody>
          <a:bodyPr/>
          <a:lstStyle/>
          <a:p>
            <a:r>
              <a:rPr lang="sr-Latn-RS" b="1" dirty="0">
                <a:solidFill>
                  <a:schemeClr val="tx1"/>
                </a:solidFill>
              </a:rPr>
              <a:t>CV (curriculum vitae) or résumé writing</a:t>
            </a:r>
          </a:p>
        </p:txBody>
      </p:sp>
      <p:pic>
        <p:nvPicPr>
          <p:cNvPr id="5" name="Content Placeholder 4">
            <a:extLst>
              <a:ext uri="{FF2B5EF4-FFF2-40B4-BE49-F238E27FC236}">
                <a16:creationId xmlns:a16="http://schemas.microsoft.com/office/drawing/2014/main" id="{82B7D3D8-8292-02B7-8840-583369ABBF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94448" y="2342374"/>
            <a:ext cx="3462290" cy="3029504"/>
          </a:xfrm>
        </p:spPr>
      </p:pic>
    </p:spTree>
    <p:extLst>
      <p:ext uri="{BB962C8B-B14F-4D97-AF65-F5344CB8AC3E}">
        <p14:creationId xmlns:p14="http://schemas.microsoft.com/office/powerpoint/2010/main" val="426956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FDDA-A61F-EF36-8D4F-93D2C25C402B}"/>
              </a:ext>
            </a:extLst>
          </p:cNvPr>
          <p:cNvSpPr>
            <a:spLocks noGrp="1"/>
          </p:cNvSpPr>
          <p:nvPr>
            <p:ph type="title"/>
          </p:nvPr>
        </p:nvSpPr>
        <p:spPr>
          <a:xfrm>
            <a:off x="257452" y="286603"/>
            <a:ext cx="11727402" cy="1391277"/>
          </a:xfrm>
        </p:spPr>
        <p:txBody>
          <a:bodyPr/>
          <a:lstStyle/>
          <a:p>
            <a:r>
              <a:rPr lang="sr-Latn-RS" b="1" dirty="0">
                <a:solidFill>
                  <a:schemeClr val="tx1"/>
                </a:solidFill>
              </a:rPr>
              <a:t>Writing a CV, a.k.a. a résumé</a:t>
            </a:r>
            <a:r>
              <a:rPr lang="sr-Latn-RS" dirty="0">
                <a:solidFill>
                  <a:schemeClr val="tx1"/>
                </a:solidFill>
              </a:rPr>
              <a:t>: What is the point?</a:t>
            </a:r>
          </a:p>
        </p:txBody>
      </p:sp>
      <p:sp>
        <p:nvSpPr>
          <p:cNvPr id="3" name="Content Placeholder 2">
            <a:extLst>
              <a:ext uri="{FF2B5EF4-FFF2-40B4-BE49-F238E27FC236}">
                <a16:creationId xmlns:a16="http://schemas.microsoft.com/office/drawing/2014/main" id="{5BD93C1D-6146-12A1-0734-AA892D046196}"/>
              </a:ext>
            </a:extLst>
          </p:cNvPr>
          <p:cNvSpPr>
            <a:spLocks noGrp="1"/>
          </p:cNvSpPr>
          <p:nvPr>
            <p:ph idx="1"/>
          </p:nvPr>
        </p:nvSpPr>
        <p:spPr>
          <a:xfrm>
            <a:off x="177553" y="1677881"/>
            <a:ext cx="11913833" cy="4616388"/>
          </a:xfrm>
        </p:spPr>
        <p:txBody>
          <a:bodyPr>
            <a:normAutofit/>
          </a:bodyPr>
          <a:lstStyle/>
          <a:p>
            <a:pPr lvl="1"/>
            <a:r>
              <a:rPr lang="en-US" sz="3600" dirty="0">
                <a:solidFill>
                  <a:schemeClr val="tx1"/>
                </a:solidFill>
              </a:rPr>
              <a:t>The purpose of writing a CV (curriculum vitae), i.e., a résumé</a:t>
            </a:r>
          </a:p>
          <a:p>
            <a:pPr lvl="1"/>
            <a:r>
              <a:rPr lang="en-US" sz="3600" dirty="0">
                <a:solidFill>
                  <a:schemeClr val="tx1"/>
                </a:solidFill>
              </a:rPr>
              <a:t>Present yourself in </a:t>
            </a:r>
            <a:r>
              <a:rPr lang="sr-Latn-RS" sz="3600" dirty="0">
                <a:solidFill>
                  <a:schemeClr val="tx1"/>
                </a:solidFill>
              </a:rPr>
              <a:t>the </a:t>
            </a:r>
            <a:r>
              <a:rPr lang="en-US" sz="3600" dirty="0">
                <a:solidFill>
                  <a:schemeClr val="tx1"/>
                </a:solidFill>
              </a:rPr>
              <a:t>best possible light, but be concise!</a:t>
            </a:r>
          </a:p>
          <a:p>
            <a:pPr lvl="1"/>
            <a:r>
              <a:rPr lang="sr-Latn-RS" sz="3600" dirty="0">
                <a:solidFill>
                  <a:schemeClr val="tx1"/>
                </a:solidFill>
              </a:rPr>
              <a:t>Make the reader gain an insight into your qualities, goals, and experiences, and encourage them to hire you.</a:t>
            </a:r>
          </a:p>
        </p:txBody>
      </p:sp>
      <p:pic>
        <p:nvPicPr>
          <p:cNvPr id="5" name="Picture 4">
            <a:extLst>
              <a:ext uri="{FF2B5EF4-FFF2-40B4-BE49-F238E27FC236}">
                <a16:creationId xmlns:a16="http://schemas.microsoft.com/office/drawing/2014/main" id="{F2C269E7-36C9-4640-0724-45518F99D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936" y="3986075"/>
            <a:ext cx="4804128" cy="3383677"/>
          </a:xfrm>
          <a:prstGeom prst="rect">
            <a:avLst/>
          </a:prstGeom>
        </p:spPr>
      </p:pic>
    </p:spTree>
    <p:extLst>
      <p:ext uri="{BB962C8B-B14F-4D97-AF65-F5344CB8AC3E}">
        <p14:creationId xmlns:p14="http://schemas.microsoft.com/office/powerpoint/2010/main" val="111011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00CFB-EC65-0409-19C7-3831D74AA525}"/>
              </a:ext>
            </a:extLst>
          </p:cNvPr>
          <p:cNvSpPr>
            <a:spLocks noGrp="1"/>
          </p:cNvSpPr>
          <p:nvPr>
            <p:ph type="title"/>
          </p:nvPr>
        </p:nvSpPr>
        <p:spPr>
          <a:xfrm>
            <a:off x="1097280" y="286604"/>
            <a:ext cx="10058400" cy="823106"/>
          </a:xfrm>
        </p:spPr>
        <p:txBody>
          <a:bodyPr/>
          <a:lstStyle/>
          <a:p>
            <a:r>
              <a:rPr lang="sr-Latn-RS" b="1" dirty="0">
                <a:solidFill>
                  <a:schemeClr val="tx1"/>
                </a:solidFill>
              </a:rPr>
              <a:t>Good CVs:</a:t>
            </a:r>
          </a:p>
        </p:txBody>
      </p:sp>
      <p:sp>
        <p:nvSpPr>
          <p:cNvPr id="3" name="Content Placeholder 2">
            <a:extLst>
              <a:ext uri="{FF2B5EF4-FFF2-40B4-BE49-F238E27FC236}">
                <a16:creationId xmlns:a16="http://schemas.microsoft.com/office/drawing/2014/main" id="{7CDF5FBF-9369-932D-EEA8-5D2463D53146}"/>
              </a:ext>
            </a:extLst>
          </p:cNvPr>
          <p:cNvSpPr>
            <a:spLocks noGrp="1"/>
          </p:cNvSpPr>
          <p:nvPr>
            <p:ph idx="1"/>
          </p:nvPr>
        </p:nvSpPr>
        <p:spPr>
          <a:xfrm>
            <a:off x="62144" y="1269507"/>
            <a:ext cx="8327254" cy="5486400"/>
          </a:xfrm>
        </p:spPr>
        <p:txBody>
          <a:bodyPr>
            <a:normAutofit lnSpcReduction="10000"/>
          </a:bodyPr>
          <a:lstStyle/>
          <a:p>
            <a:pPr marL="457200" indent="-457200">
              <a:buFont typeface="+mj-lt"/>
              <a:buAutoNum type="arabicPeriod"/>
            </a:pPr>
            <a:r>
              <a:rPr lang="sr-Latn-RS" sz="3200" dirty="0">
                <a:solidFill>
                  <a:schemeClr val="tx1"/>
                </a:solidFill>
              </a:rPr>
              <a:t>Are concise and use specific dates and details for each professional experience.</a:t>
            </a:r>
          </a:p>
          <a:p>
            <a:pPr marL="457200" indent="-457200">
              <a:buFont typeface="+mj-lt"/>
              <a:buAutoNum type="arabicPeriod"/>
            </a:pPr>
            <a:r>
              <a:rPr lang="sr-Latn-RS" sz="3200" dirty="0">
                <a:solidFill>
                  <a:schemeClr val="tx1"/>
                </a:solidFill>
              </a:rPr>
              <a:t>Have a clear layout – no long sentences, paragraphs, or walls of text (difficult to read)</a:t>
            </a:r>
          </a:p>
          <a:p>
            <a:pPr marL="457200" indent="-457200">
              <a:buFont typeface="+mj-lt"/>
              <a:buAutoNum type="arabicPeriod"/>
            </a:pPr>
            <a:r>
              <a:rPr lang="sr-Latn-RS" sz="3200" dirty="0">
                <a:solidFill>
                  <a:schemeClr val="tx1"/>
                </a:solidFill>
              </a:rPr>
              <a:t>Are personalised so they reflect your aesthetic and personality.</a:t>
            </a:r>
          </a:p>
          <a:p>
            <a:pPr marL="457200" indent="-457200">
              <a:buFont typeface="+mj-lt"/>
              <a:buAutoNum type="arabicPeriod"/>
            </a:pPr>
            <a:r>
              <a:rPr lang="sr-Latn-RS" sz="3200" dirty="0">
                <a:solidFill>
                  <a:schemeClr val="tx1"/>
                </a:solidFill>
              </a:rPr>
              <a:t>Use appropriate language – professional and relevant topic-related vocabulary, and no colloquialisms.</a:t>
            </a:r>
          </a:p>
          <a:p>
            <a:pPr marL="457200" indent="-457200">
              <a:buFont typeface="+mj-lt"/>
              <a:buAutoNum type="arabicPeriod"/>
            </a:pPr>
            <a:r>
              <a:rPr lang="sr-Latn-RS" sz="3200" dirty="0">
                <a:solidFill>
                  <a:schemeClr val="tx1"/>
                </a:solidFill>
              </a:rPr>
              <a:t>Are arranged in paragraphs with headings, that contain chronological order.</a:t>
            </a:r>
          </a:p>
          <a:p>
            <a:pPr marL="457200" indent="-457200">
              <a:buFont typeface="+mj-lt"/>
              <a:buAutoNum type="arabicPeriod"/>
            </a:pPr>
            <a:endParaRPr lang="sr-Latn-RS" dirty="0"/>
          </a:p>
        </p:txBody>
      </p:sp>
      <p:pic>
        <p:nvPicPr>
          <p:cNvPr id="5" name="Picture 4">
            <a:extLst>
              <a:ext uri="{FF2B5EF4-FFF2-40B4-BE49-F238E27FC236}">
                <a16:creationId xmlns:a16="http://schemas.microsoft.com/office/drawing/2014/main" id="{76E13598-24D6-58B6-0E43-4F00604527BB}"/>
              </a:ext>
            </a:extLst>
          </p:cNvPr>
          <p:cNvPicPr>
            <a:picLocks noChangeAspect="1"/>
          </p:cNvPicPr>
          <p:nvPr/>
        </p:nvPicPr>
        <p:blipFill rotWithShape="1">
          <a:blip r:embed="rId2">
            <a:extLst>
              <a:ext uri="{28A0092B-C50C-407E-A947-70E740481C1C}">
                <a14:useLocalDpi xmlns:a14="http://schemas.microsoft.com/office/drawing/2010/main" val="0"/>
              </a:ext>
            </a:extLst>
          </a:blip>
          <a:srcRect l="5094" t="19871" r="1967" b="-1"/>
          <a:stretch/>
        </p:blipFill>
        <p:spPr>
          <a:xfrm>
            <a:off x="8309499" y="3019851"/>
            <a:ext cx="3882501" cy="3238905"/>
          </a:xfrm>
          <a:prstGeom prst="rect">
            <a:avLst/>
          </a:prstGeom>
        </p:spPr>
      </p:pic>
    </p:spTree>
    <p:extLst>
      <p:ext uri="{BB962C8B-B14F-4D97-AF65-F5344CB8AC3E}">
        <p14:creationId xmlns:p14="http://schemas.microsoft.com/office/powerpoint/2010/main" val="1470977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218F-4620-F578-4932-BE2D2229BCD7}"/>
              </a:ext>
            </a:extLst>
          </p:cNvPr>
          <p:cNvSpPr>
            <a:spLocks noGrp="1"/>
          </p:cNvSpPr>
          <p:nvPr>
            <p:ph type="title"/>
          </p:nvPr>
        </p:nvSpPr>
        <p:spPr/>
        <p:txBody>
          <a:bodyPr/>
          <a:lstStyle/>
          <a:p>
            <a:r>
              <a:rPr lang="sr-Latn-RS" dirty="0">
                <a:solidFill>
                  <a:schemeClr val="tx1"/>
                </a:solidFill>
              </a:rPr>
              <a:t>Things not to do when writing a CV</a:t>
            </a:r>
          </a:p>
        </p:txBody>
      </p:sp>
      <p:sp>
        <p:nvSpPr>
          <p:cNvPr id="3" name="Content Placeholder 2">
            <a:extLst>
              <a:ext uri="{FF2B5EF4-FFF2-40B4-BE49-F238E27FC236}">
                <a16:creationId xmlns:a16="http://schemas.microsoft.com/office/drawing/2014/main" id="{AE64CE4F-266E-C71B-BDA2-90B07AB5A10C}"/>
              </a:ext>
            </a:extLst>
          </p:cNvPr>
          <p:cNvSpPr>
            <a:spLocks noGrp="1"/>
          </p:cNvSpPr>
          <p:nvPr>
            <p:ph idx="1"/>
          </p:nvPr>
        </p:nvSpPr>
        <p:spPr>
          <a:xfrm>
            <a:off x="159797" y="1802167"/>
            <a:ext cx="8131947" cy="4696287"/>
          </a:xfrm>
        </p:spPr>
        <p:txBody>
          <a:bodyPr>
            <a:normAutofit lnSpcReduction="10000"/>
          </a:bodyPr>
          <a:lstStyle/>
          <a:p>
            <a:pPr marL="457200" indent="-457200">
              <a:buFont typeface="+mj-lt"/>
              <a:buAutoNum type="arabicPeriod"/>
            </a:pPr>
            <a:r>
              <a:rPr lang="sr-Latn-RS" sz="2800" dirty="0">
                <a:solidFill>
                  <a:schemeClr val="tx1"/>
                </a:solidFill>
              </a:rPr>
              <a:t>Don’t add too many irrelevant details – if you want to mention your hobbies, do that in a separate section!</a:t>
            </a:r>
          </a:p>
          <a:p>
            <a:pPr marL="457200" indent="-457200">
              <a:buFont typeface="+mj-lt"/>
              <a:buAutoNum type="arabicPeriod"/>
            </a:pPr>
            <a:r>
              <a:rPr lang="sr-Latn-RS" sz="2800" dirty="0">
                <a:solidFill>
                  <a:schemeClr val="tx1"/>
                </a:solidFill>
              </a:rPr>
              <a:t>Don’t add random skills or experiences that are not professionally relevant – this creates visual and mental clutter. Also – </a:t>
            </a:r>
            <a:r>
              <a:rPr lang="sr-Latn-RS" sz="2800" b="1" dirty="0">
                <a:solidFill>
                  <a:schemeClr val="tx1"/>
                </a:solidFill>
              </a:rPr>
              <a:t>don’t lie.</a:t>
            </a:r>
            <a:endParaRPr lang="sr-Latn-RS" sz="2800" dirty="0">
              <a:solidFill>
                <a:schemeClr val="tx1"/>
              </a:solidFill>
            </a:endParaRPr>
          </a:p>
          <a:p>
            <a:pPr marL="457200" indent="-457200">
              <a:buFont typeface="+mj-lt"/>
              <a:buAutoNum type="arabicPeriod"/>
            </a:pPr>
            <a:r>
              <a:rPr lang="sr-Latn-RS" sz="2800" dirty="0">
                <a:solidFill>
                  <a:schemeClr val="tx1"/>
                </a:solidFill>
              </a:rPr>
              <a:t>Don’t let your CV become too colourful, don’t use an extremely </a:t>
            </a:r>
            <a:r>
              <a:rPr lang="sr-Latn-RS" sz="4800" dirty="0">
                <a:solidFill>
                  <a:schemeClr val="tx1"/>
                </a:solidFill>
              </a:rPr>
              <a:t>LARGE FONT</a:t>
            </a:r>
            <a:r>
              <a:rPr lang="sr-Latn-RS" sz="2800" dirty="0">
                <a:solidFill>
                  <a:schemeClr val="tx1"/>
                </a:solidFill>
              </a:rPr>
              <a:t>, </a:t>
            </a:r>
            <a:r>
              <a:rPr lang="sr-Latn-RS" sz="2800" b="1" dirty="0">
                <a:solidFill>
                  <a:schemeClr val="tx1"/>
                </a:solidFill>
              </a:rPr>
              <a:t>BOLD LETTERS </a:t>
            </a:r>
            <a:r>
              <a:rPr lang="sr-Latn-RS" sz="2800" dirty="0">
                <a:solidFill>
                  <a:schemeClr val="tx1"/>
                </a:solidFill>
              </a:rPr>
              <a:t>and caps lock when there is no need for that.</a:t>
            </a:r>
          </a:p>
          <a:p>
            <a:pPr marL="457200" indent="-457200">
              <a:buFont typeface="+mj-lt"/>
              <a:buAutoNum type="arabicPeriod"/>
            </a:pPr>
            <a:r>
              <a:rPr lang="sr-Latn-RS" sz="2800" dirty="0">
                <a:solidFill>
                  <a:schemeClr val="tx1"/>
                </a:solidFill>
              </a:rPr>
              <a:t>Using bad grammar and punctuation is frowned upon, as well as spelling errors – proofread your CV!</a:t>
            </a:r>
          </a:p>
          <a:p>
            <a:pPr marL="457200" indent="-457200">
              <a:buFont typeface="+mj-lt"/>
              <a:buAutoNum type="arabicPeriod"/>
            </a:pPr>
            <a:endParaRPr lang="sr-Latn-RS" dirty="0"/>
          </a:p>
        </p:txBody>
      </p:sp>
      <p:pic>
        <p:nvPicPr>
          <p:cNvPr id="5" name="Picture 4">
            <a:extLst>
              <a:ext uri="{FF2B5EF4-FFF2-40B4-BE49-F238E27FC236}">
                <a16:creationId xmlns:a16="http://schemas.microsoft.com/office/drawing/2014/main" id="{28AB6D87-336A-EEBC-8FD6-13EC78AAC6CF}"/>
              </a:ext>
            </a:extLst>
          </p:cNvPr>
          <p:cNvPicPr>
            <a:picLocks noChangeAspect="1"/>
          </p:cNvPicPr>
          <p:nvPr/>
        </p:nvPicPr>
        <p:blipFill rotWithShape="1">
          <a:blip r:embed="rId2">
            <a:extLst>
              <a:ext uri="{28A0092B-C50C-407E-A947-70E740481C1C}">
                <a14:useLocalDpi xmlns:a14="http://schemas.microsoft.com/office/drawing/2010/main" val="0"/>
              </a:ext>
            </a:extLst>
          </a:blip>
          <a:srcRect r="7394"/>
          <a:stretch/>
        </p:blipFill>
        <p:spPr>
          <a:xfrm>
            <a:off x="8291744" y="2530136"/>
            <a:ext cx="3817398" cy="2985158"/>
          </a:xfrm>
          <a:prstGeom prst="rect">
            <a:avLst/>
          </a:prstGeom>
        </p:spPr>
      </p:pic>
    </p:spTree>
    <p:extLst>
      <p:ext uri="{BB962C8B-B14F-4D97-AF65-F5344CB8AC3E}">
        <p14:creationId xmlns:p14="http://schemas.microsoft.com/office/powerpoint/2010/main" val="1770778490"/>
      </p:ext>
    </p:extLst>
  </p:cSld>
  <p:clrMapOvr>
    <a:masterClrMapping/>
  </p:clrMapOvr>
</p:sld>
</file>

<file path=ppt/theme/theme1.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854</TotalTime>
  <Words>751</Words>
  <Application>Microsoft Office PowerPoint</Application>
  <PresentationFormat>Widescreen</PresentationFormat>
  <Paragraphs>75</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Calibri</vt:lpstr>
      <vt:lpstr>Calibri Light</vt:lpstr>
      <vt:lpstr>Retrospect</vt:lpstr>
      <vt:lpstr>Welcome to English 3!</vt:lpstr>
      <vt:lpstr>Introduction</vt:lpstr>
      <vt:lpstr>English 3</vt:lpstr>
      <vt:lpstr>Exam structure</vt:lpstr>
      <vt:lpstr>Exam Structure &amp; Goals</vt:lpstr>
      <vt:lpstr>CV (curriculum vitae) or résumé writing</vt:lpstr>
      <vt:lpstr>Writing a CV, a.k.a. a résumé: What is the point?</vt:lpstr>
      <vt:lpstr>Good CVs:</vt:lpstr>
      <vt:lpstr>Things not to do when writing a CV</vt:lpstr>
      <vt:lpstr>Good CV examples:</vt:lpstr>
      <vt:lpstr>Bad CV examples:</vt:lpstr>
      <vt:lpstr>Bad CV examples:</vt:lpstr>
      <vt:lpstr>Business Letters</vt:lpstr>
      <vt:lpstr>Types of Business letters</vt:lpstr>
      <vt:lpstr>Business letter structure</vt:lpstr>
      <vt:lpstr>Example of an inquiry</vt:lpstr>
      <vt:lpstr>Example of a complaint</vt:lpstr>
      <vt:lpstr>Example of an application for a post</vt:lpstr>
      <vt:lpstr>Potential future practice topics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English 1!</dc:title>
  <dc:creator>Sofija Stefanović</dc:creator>
  <cp:lastModifiedBy>Sofija Stefanović</cp:lastModifiedBy>
  <cp:revision>62</cp:revision>
  <dcterms:created xsi:type="dcterms:W3CDTF">2023-10-01T14:58:57Z</dcterms:created>
  <dcterms:modified xsi:type="dcterms:W3CDTF">2025-12-24T14:48:45Z</dcterms:modified>
</cp:coreProperties>
</file>