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48" r:id="rId1"/>
  </p:sldMasterIdLst>
  <p:notesMasterIdLst>
    <p:notesMasterId r:id="rId44"/>
  </p:notesMasterIdLst>
  <p:handoutMasterIdLst>
    <p:handoutMasterId r:id="rId45"/>
  </p:handoutMasterIdLst>
  <p:sldIdLst>
    <p:sldId id="261" r:id="rId2"/>
    <p:sldId id="264" r:id="rId3"/>
    <p:sldId id="265" r:id="rId4"/>
    <p:sldId id="266" r:id="rId5"/>
    <p:sldId id="267" r:id="rId6"/>
    <p:sldId id="268"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262" r:id="rId4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Miuca" initials="WU" lastIdx="1" clrIdx="0">
    <p:extLst>
      <p:ext uri="{19B8F6BF-5375-455C-9EA6-DF929625EA0E}">
        <p15:presenceInfo xmlns:p15="http://schemas.microsoft.com/office/powerpoint/2012/main" userId="Marina Miu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D09"/>
    <a:srgbClr val="FABE00"/>
    <a:srgbClr val="360036"/>
    <a:srgbClr val="660066"/>
    <a:srgbClr val="1E578E"/>
    <a:srgbClr val="99FF99"/>
    <a:srgbClr val="9999FF"/>
    <a:srgbClr val="CCFFFF"/>
    <a:srgbClr val="FF00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974" y="18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Cyrl-RS" dirty="0"/>
              <a:t>Наслов графикона</a:t>
            </a:r>
            <a:endParaRPr lang="sr-Latn-R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Sheet1!$B$1</c:f>
              <c:strCache>
                <c:ptCount val="1"/>
                <c:pt idx="0">
                  <c:v>Серија 1</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EF-496F-968C-12F1CF576270}"/>
            </c:ext>
          </c:extLst>
        </c:ser>
        <c:ser>
          <c:idx val="1"/>
          <c:order val="1"/>
          <c:tx>
            <c:strRef>
              <c:f>Sheet1!$C$1</c:f>
              <c:strCache>
                <c:ptCount val="1"/>
                <c:pt idx="0">
                  <c:v>Серија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EF-496F-968C-12F1CF576270}"/>
            </c:ext>
          </c:extLst>
        </c:ser>
        <c:ser>
          <c:idx val="2"/>
          <c:order val="2"/>
          <c:tx>
            <c:strRef>
              <c:f>Sheet1!$D$1</c:f>
              <c:strCache>
                <c:ptCount val="1"/>
                <c:pt idx="0">
                  <c:v>Серија 3</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EF-496F-968C-12F1CF576270}"/>
            </c:ext>
          </c:extLst>
        </c:ser>
        <c:dLbls>
          <c:showLegendKey val="0"/>
          <c:showVal val="1"/>
          <c:showCatName val="0"/>
          <c:showSerName val="0"/>
          <c:showPercent val="0"/>
          <c:showBubbleSize val="0"/>
        </c:dLbls>
        <c:gapWidth val="219"/>
        <c:overlap val="-27"/>
        <c:axId val="124662144"/>
        <c:axId val="124663680"/>
      </c:barChart>
      <c:catAx>
        <c:axId val="12466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663680"/>
        <c:crosses val="autoZero"/>
        <c:auto val="1"/>
        <c:lblAlgn val="ctr"/>
        <c:lblOffset val="100"/>
        <c:noMultiLvlLbl val="0"/>
      </c:catAx>
      <c:valAx>
        <c:axId val="12466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66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0D714E-108F-47C8-9868-3FFA577D6B22}" type="datetimeFigureOut">
              <a:rPr lang="sr-Latn-RS" smtClean="0"/>
              <a:pPr/>
              <a:t>8.12.2025.</a:t>
            </a:fld>
            <a:endParaRPr lang="sr-Latn-R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15E9B-F8F8-4FA8-BE3A-00BE8F406980}" type="slidenum">
              <a:rPr lang="sr-Latn-RS" smtClean="0"/>
              <a:pPr/>
              <a:t>‹#›</a:t>
            </a:fld>
            <a:endParaRPr lang="sr-Latn-RS"/>
          </a:p>
        </p:txBody>
      </p:sp>
    </p:spTree>
    <p:extLst>
      <p:ext uri="{BB962C8B-B14F-4D97-AF65-F5344CB8AC3E}">
        <p14:creationId xmlns:p14="http://schemas.microsoft.com/office/powerpoint/2010/main" val="2988400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DF269-521E-4B12-A6E5-D59C88C2B601}" type="datetimeFigureOut">
              <a:rPr lang="sr-Latn-RS" smtClean="0"/>
              <a:pPr/>
              <a:t>8.12.2025.</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4B4A3-5BD7-4D53-BBD1-F3178D2FE7E0}" type="slidenum">
              <a:rPr lang="sr-Latn-RS" smtClean="0"/>
              <a:pPr/>
              <a:t>‹#›</a:t>
            </a:fld>
            <a:endParaRPr lang="sr-Latn-RS"/>
          </a:p>
        </p:txBody>
      </p:sp>
    </p:spTree>
    <p:extLst>
      <p:ext uri="{BB962C8B-B14F-4D97-AF65-F5344CB8AC3E}">
        <p14:creationId xmlns:p14="http://schemas.microsoft.com/office/powerpoint/2010/main" val="2652737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800" b="1">
                <a:solidFill>
                  <a:srgbClr val="1E578E"/>
                </a:solidFill>
                <a:latin typeface="Tw Cen MT (Body)"/>
              </a:defRPr>
            </a:lvl1pPr>
          </a:lstStyle>
          <a:p>
            <a:r>
              <a:rPr lang="sr-Cyrl-RS" dirty="0"/>
              <a:t>Наслов презентације</a:t>
            </a:r>
            <a:endParaRPr lang="sr-Latn-RS" dirty="0"/>
          </a:p>
        </p:txBody>
      </p:sp>
      <p:sp>
        <p:nvSpPr>
          <p:cNvPr id="4" name="Date Placeholder 3"/>
          <p:cNvSpPr>
            <a:spLocks noGrp="1"/>
          </p:cNvSpPr>
          <p:nvPr>
            <p:ph type="dt" sz="half" idx="10"/>
          </p:nvPr>
        </p:nvSpPr>
        <p:spPr/>
        <p:txBody>
          <a:bodyPr/>
          <a:lstStyle/>
          <a:p>
            <a:fld id="{29206475-5A6F-42DC-A20E-5CD6159ADAA8}" type="datetime1">
              <a:rPr lang="sr-Latn-RS" smtClean="0"/>
              <a:pPr/>
              <a:t>8.12.2025.</a:t>
            </a:fld>
            <a:endParaRPr lang="sr-Latn-RS" dirty="0"/>
          </a:p>
        </p:txBody>
      </p:sp>
      <p:sp>
        <p:nvSpPr>
          <p:cNvPr id="5" name="Footer Placeholder 4"/>
          <p:cNvSpPr>
            <a:spLocks noGrp="1"/>
          </p:cNvSpPr>
          <p:nvPr>
            <p:ph type="ftr" sz="quarter" idx="11"/>
          </p:nvPr>
        </p:nvSpPr>
        <p:spPr/>
        <p:txBody>
          <a:bodyPr/>
          <a:lstStyle>
            <a:lvl1pPr>
              <a:defRPr>
                <a:solidFill>
                  <a:schemeClr val="bg1">
                    <a:lumMod val="50000"/>
                  </a:schemeClr>
                </a:solidFill>
                <a:latin typeface="Tw Cen MT (Body)"/>
              </a:defRPr>
            </a:lvl1pPr>
          </a:lstStyle>
          <a:p>
            <a:endParaRPr lang="sr-Latn-RS" dirty="0"/>
          </a:p>
        </p:txBody>
      </p:sp>
      <p:sp>
        <p:nvSpPr>
          <p:cNvPr id="6" name="Slide Number Placeholder 5"/>
          <p:cNvSpPr>
            <a:spLocks noGrp="1"/>
          </p:cNvSpPr>
          <p:nvPr>
            <p:ph type="sldNum" sz="quarter" idx="12"/>
          </p:nvPr>
        </p:nvSpPr>
        <p:spPr/>
        <p:txBody>
          <a:bodyPr/>
          <a:lstStyle/>
          <a:p>
            <a:fld id="{9E6A3A0C-5B1B-4859-8A9F-0D6B550C0C8D}" type="slidenum">
              <a:rPr lang="sr-Latn-RS" smtClean="0"/>
              <a:pPr/>
              <a:t>‹#›</a:t>
            </a:fld>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Поднаслов презентације</a:t>
            </a:r>
            <a:endParaRPr lang="sr-Latn-RS" dirty="0"/>
          </a:p>
        </p:txBody>
      </p:sp>
      <p:sp>
        <p:nvSpPr>
          <p:cNvPr id="12" name="Text Placeholder 2"/>
          <p:cNvSpPr>
            <a:spLocks noGrp="1"/>
          </p:cNvSpPr>
          <p:nvPr>
            <p:ph type="body" idx="13" hasCustomPrompt="1"/>
          </p:nvPr>
        </p:nvSpPr>
        <p:spPr>
          <a:xfrm>
            <a:off x="1524000" y="5691673"/>
            <a:ext cx="9144000" cy="528152"/>
          </a:xfrm>
        </p:spPr>
        <p:txBody>
          <a:bodyPr>
            <a:normAutofit/>
          </a:bodyPr>
          <a:lstStyle>
            <a:lvl1pPr marL="0" indent="0" algn="ctr">
              <a:buNone/>
              <a:defRPr sz="16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Место и датум</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5013" y="1122363"/>
            <a:ext cx="5001975" cy="774000"/>
          </a:xfrm>
          <a:prstGeom prst="rect">
            <a:avLst/>
          </a:prstGeom>
        </p:spPr>
      </p:pic>
    </p:spTree>
    <p:extLst>
      <p:ext uri="{BB962C8B-B14F-4D97-AF65-F5344CB8AC3E}">
        <p14:creationId xmlns:p14="http://schemas.microsoft.com/office/powerpoint/2010/main" val="38824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
              </a:defRPr>
            </a:lvl1pPr>
          </a:lstStyle>
          <a:p>
            <a:fld id="{C863CF42-AF2D-467E-A86E-921779ACBB86}" type="datetime1">
              <a:rPr lang="sr-Latn-RS" smtClean="0"/>
              <a:pPr/>
              <a:t>8.12.2025.</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Content Placeholder 2"/>
          <p:cNvSpPr>
            <a:spLocks noGrp="1"/>
          </p:cNvSpPr>
          <p:nvPr>
            <p:ph idx="1" hasCustomPrompt="1"/>
          </p:nvPr>
        </p:nvSpPr>
        <p:spPr>
          <a:xfrm>
            <a:off x="5183188" y="987425"/>
            <a:ext cx="6172200" cy="4873625"/>
          </a:xfrm>
        </p:spPr>
        <p:txBody>
          <a:bodyPr/>
          <a:lstStyle>
            <a:lvl1pPr>
              <a:defRPr sz="3200" b="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17731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dy)"/>
              </a:defRPr>
            </a:lvl1pPr>
          </a:lstStyle>
          <a:p>
            <a:fld id="{41E0A76F-A858-4830-884B-9E9914C82A13}" type="datetime1">
              <a:rPr lang="sr-Latn-RS" smtClean="0"/>
              <a:pPr/>
              <a:t>8.12.2025.</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Picture Placeholder 2"/>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Cyrl-RS" dirty="0"/>
              <a:t>Слика</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38173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B327E440-2A8B-43FA-8E62-283731874734}" type="datetime1">
              <a:rPr lang="sr-Latn-RS" smtClean="0"/>
              <a:pPr/>
              <a:t>8.12.2025.</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3" name="Vertical Text Placeholder 2"/>
          <p:cNvSpPr>
            <a:spLocks noGrp="1"/>
          </p:cNvSpPr>
          <p:nvPr>
            <p:ph type="body" orient="vert" idx="1" hasCustomPrompt="1"/>
          </p:nvPr>
        </p:nvSpPr>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924281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838200" y="502507"/>
            <a:ext cx="7734300" cy="5674455"/>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8C4348E8-5F32-4135-9735-14DFEF197A78}" type="datetime1">
              <a:rPr lang="sr-Latn-RS" smtClean="0"/>
              <a:pPr/>
              <a:t>8.12.2025.</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2" name="Vertical Title 1"/>
          <p:cNvSpPr>
            <a:spLocks noGrp="1"/>
          </p:cNvSpPr>
          <p:nvPr>
            <p:ph type="title" orient="vert" hasCustomPrompt="1"/>
          </p:nvPr>
        </p:nvSpPr>
        <p:spPr>
          <a:xfrm>
            <a:off x="8724900" y="502508"/>
            <a:ext cx="2628900" cy="5674454"/>
          </a:xfrm>
        </p:spPr>
        <p:txBody>
          <a:bodyPr vert="eaVert"/>
          <a:lstStyle>
            <a:lvl1pPr>
              <a:defRPr>
                <a:solidFill>
                  <a:srgbClr val="1E578E"/>
                </a:solidFill>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1992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Date Placeholder 2"/>
          <p:cNvSpPr>
            <a:spLocks noGrp="1"/>
          </p:cNvSpPr>
          <p:nvPr>
            <p:ph type="dt" sz="half" idx="10"/>
          </p:nvPr>
        </p:nvSpPr>
        <p:spPr/>
        <p:txBody>
          <a:bodyPr/>
          <a:lstStyle>
            <a:lvl1pPr>
              <a:defRPr>
                <a:latin typeface="Tw Cen MT (Body)dy)"/>
              </a:defRPr>
            </a:lvl1pPr>
          </a:lstStyle>
          <a:p>
            <a:fld id="{D77415B9-F7E1-4329-86C5-BFD9CA71CB2B}" type="datetime1">
              <a:rPr lang="sr-Latn-RS" smtClean="0"/>
              <a:pPr/>
              <a:t>8.12.2025.</a:t>
            </a:fld>
            <a:endParaRPr lang="sr-Latn-RS" dirty="0"/>
          </a:p>
        </p:txBody>
      </p:sp>
      <p:sp>
        <p:nvSpPr>
          <p:cNvPr id="4" name="Footer Placeholder 3"/>
          <p:cNvSpPr>
            <a:spLocks noGrp="1"/>
          </p:cNvSpPr>
          <p:nvPr>
            <p:ph type="ftr" sz="quarter" idx="11"/>
          </p:nvPr>
        </p:nvSpPr>
        <p:spPr/>
        <p:txBody>
          <a:bodyPr/>
          <a:lstStyle>
            <a:lvl1pPr>
              <a:defRPr>
                <a:latin typeface="Tw Cen MT (Body)dy)"/>
              </a:defRPr>
            </a:lvl1pPr>
          </a:lstStyle>
          <a:p>
            <a:endParaRPr lang="sr-Latn-RS" dirty="0"/>
          </a:p>
        </p:txBody>
      </p:sp>
      <p:sp>
        <p:nvSpPr>
          <p:cNvPr id="10" name="Rectangle 9"/>
          <p:cNvSpPr/>
          <p:nvPr userDrawn="1"/>
        </p:nvSpPr>
        <p:spPr>
          <a:xfrm>
            <a:off x="5250076" y="4549867"/>
            <a:ext cx="1479892" cy="369332"/>
          </a:xfrm>
          <a:prstGeom prst="rect">
            <a:avLst/>
          </a:prstGeom>
        </p:spPr>
        <p:txBody>
          <a:bodyPr wrap="none">
            <a:spAutoFit/>
          </a:bodyPr>
          <a:lstStyle/>
          <a:p>
            <a:pPr lvl="0"/>
            <a:r>
              <a:rPr lang="sr-Latn-RS" dirty="0">
                <a:solidFill>
                  <a:schemeClr val="bg1">
                    <a:lumMod val="50000"/>
                  </a:schemeClr>
                </a:solidFill>
              </a:rPr>
              <a:t>ww.sf.bg.ac.rs</a:t>
            </a:r>
            <a:endParaRPr lang="en-US" dirty="0">
              <a:solidFill>
                <a:schemeClr val="bg1">
                  <a:lumMod val="50000"/>
                </a:schemeClr>
              </a:solidFill>
              <a:latin typeface="Tw Cen MT (Body)Body)"/>
            </a:endParaRPr>
          </a:p>
        </p:txBody>
      </p:sp>
      <p:sp>
        <p:nvSpPr>
          <p:cNvPr id="11" name="Rectangle 10"/>
          <p:cNvSpPr/>
          <p:nvPr userDrawn="1"/>
        </p:nvSpPr>
        <p:spPr>
          <a:xfrm>
            <a:off x="838200" y="1374682"/>
            <a:ext cx="10515600" cy="646331"/>
          </a:xfrm>
          <a:prstGeom prst="rect">
            <a:avLst/>
          </a:prstGeom>
        </p:spPr>
        <p:txBody>
          <a:bodyPr wrap="square">
            <a:spAutoFit/>
          </a:bodyPr>
          <a:lstStyle/>
          <a:p>
            <a:pPr lvl="0" algn="ctr"/>
            <a:r>
              <a:rPr lang="sr-Cyrl-RS" sz="3600" b="1" dirty="0">
                <a:solidFill>
                  <a:schemeClr val="accent1">
                    <a:lumMod val="50000"/>
                  </a:schemeClr>
                </a:solidFill>
                <a:latin typeface="Tw Cen MT (Body)Body)"/>
              </a:rPr>
              <a:t>ХВАЛА НА ПАЖЊИ</a:t>
            </a:r>
            <a:endParaRPr lang="en-US" sz="3600" b="1" dirty="0">
              <a:solidFill>
                <a:schemeClr val="accent1">
                  <a:lumMod val="50000"/>
                </a:schemeClr>
              </a:solidFill>
              <a:latin typeface="Tw Cen MT (Body)Body)"/>
            </a:endParaRPr>
          </a:p>
        </p:txBody>
      </p:sp>
      <p:sp>
        <p:nvSpPr>
          <p:cNvPr id="9" name="Subtitle 2"/>
          <p:cNvSpPr>
            <a:spLocks noGrp="1"/>
          </p:cNvSpPr>
          <p:nvPr>
            <p:ph type="subTitle" idx="1" hasCustomPrompt="1"/>
          </p:nvPr>
        </p:nvSpPr>
        <p:spPr>
          <a:xfrm>
            <a:off x="1524000" y="2553738"/>
            <a:ext cx="9144000" cy="750797"/>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Текст</a:t>
            </a:r>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6000" y="5100435"/>
            <a:ext cx="720000" cy="720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29396" y="3872332"/>
            <a:ext cx="3933209" cy="608620"/>
          </a:xfrm>
          <a:prstGeom prst="rect">
            <a:avLst/>
          </a:prstGeom>
        </p:spPr>
      </p:pic>
    </p:spTree>
    <p:extLst>
      <p:ext uri="{BB962C8B-B14F-4D97-AF65-F5344CB8AC3E}">
        <p14:creationId xmlns:p14="http://schemas.microsoft.com/office/powerpoint/2010/main" val="386230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sp>
        <p:nvSpPr>
          <p:cNvPr id="2" name="Title 1"/>
          <p:cNvSpPr>
            <a:spLocks noGrp="1"/>
          </p:cNvSpPr>
          <p:nvPr>
            <p:ph type="title" hasCustomPrompt="1"/>
          </p:nvPr>
        </p:nvSpPr>
        <p:spPr/>
        <p:txBody>
          <a:bodyPr>
            <a:normAutofit/>
          </a:bodyPr>
          <a:lstStyle>
            <a:lvl1pPr>
              <a:defRPr sz="3600" b="1">
                <a:solidFill>
                  <a:srgbClr val="1E578E"/>
                </a:solidFill>
                <a:latin typeface="Tw Cen MT (Body)"/>
              </a:defRPr>
            </a:lvl1pPr>
          </a:lstStyle>
          <a:p>
            <a:r>
              <a:rPr lang="sr-Cyrl-RS" dirty="0"/>
              <a:t>Наслов</a:t>
            </a:r>
            <a:endParaRPr lang="sr-Latn-RS" dirty="0"/>
          </a:p>
        </p:txBody>
      </p:sp>
      <p:sp>
        <p:nvSpPr>
          <p:cNvPr id="3" name="Content Placeholder 2"/>
          <p:cNvSpPr>
            <a:spLocks noGrp="1"/>
          </p:cNvSpPr>
          <p:nvPr>
            <p:ph idx="1" hasCustomPrompt="1"/>
          </p:nvPr>
        </p:nvSpPr>
        <p:spPr/>
        <p:txBody>
          <a:bodyPr/>
          <a:lstStyle>
            <a:lvl1pPr>
              <a:defRPr>
                <a:solidFill>
                  <a:schemeClr val="bg1">
                    <a:lumMod val="50000"/>
                  </a:schemeClr>
                </a:solidFill>
                <a:latin typeface="Tw Cen MT (Body)Body)"/>
              </a:defRPr>
            </a:lvl1pPr>
            <a:lvl2pPr>
              <a:defRPr>
                <a:solidFill>
                  <a:schemeClr val="bg1">
                    <a:lumMod val="50000"/>
                  </a:schemeClr>
                </a:solidFill>
                <a:latin typeface="Tw Cen MT (Body)Body)"/>
              </a:defRPr>
            </a:lvl2pPr>
            <a:lvl3pPr>
              <a:defRPr>
                <a:solidFill>
                  <a:schemeClr val="bg1">
                    <a:lumMod val="50000"/>
                  </a:schemeClr>
                </a:solidFill>
                <a:latin typeface="Tw Cen MT (Body)Body)"/>
              </a:defRPr>
            </a:lvl3pPr>
            <a:lvl4pPr>
              <a:defRPr>
                <a:solidFill>
                  <a:schemeClr val="bg1">
                    <a:lumMod val="50000"/>
                  </a:schemeClr>
                </a:solidFill>
                <a:latin typeface="Tw Cen MT (Body)Body)"/>
              </a:defRPr>
            </a:lvl4pPr>
            <a:lvl5pPr>
              <a:defRPr>
                <a:solidFill>
                  <a:schemeClr val="bg1">
                    <a:lumMod val="50000"/>
                  </a:schemeClr>
                </a:solidFill>
                <a:latin typeface="Tw Cen MT (Body)Body)"/>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
              </a:defRPr>
            </a:lvl1pPr>
          </a:lstStyle>
          <a:p>
            <a:endParaRPr lang="sr-Latn-RS" dirty="0"/>
          </a:p>
        </p:txBody>
      </p:sp>
      <p:sp>
        <p:nvSpPr>
          <p:cNvPr id="5" name="Footer Placeholder 4"/>
          <p:cNvSpPr>
            <a:spLocks noGrp="1"/>
          </p:cNvSpPr>
          <p:nvPr>
            <p:ph type="ftr" sz="quarter" idx="11"/>
          </p:nvPr>
        </p:nvSpPr>
        <p:spPr/>
        <p:txBody>
          <a:bodyPr/>
          <a:lstStyle>
            <a:lvl1pPr>
              <a:defRPr>
                <a:latin typeface="Tw Cen MT (Body)"/>
              </a:defRPr>
            </a:lvl1pPr>
          </a:lstStyle>
          <a:p>
            <a:endParaRPr lang="sr-Latn-R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9340421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2" name="Title 1"/>
          <p:cNvSpPr>
            <a:spLocks noGrp="1"/>
          </p:cNvSpPr>
          <p:nvPr>
            <p:ph type="title" hasCustomPrompt="1"/>
          </p:nvPr>
        </p:nvSpPr>
        <p:spPr>
          <a:xfrm>
            <a:off x="831850" y="1709738"/>
            <a:ext cx="10515600" cy="2852737"/>
          </a:xfrm>
        </p:spPr>
        <p:txBody>
          <a:bodyPr anchor="b">
            <a:normAutofit/>
          </a:bodyPr>
          <a:lstStyle>
            <a:lvl1pPr>
              <a:defRPr sz="4800" b="1">
                <a:solidFill>
                  <a:srgbClr val="1E578E"/>
                </a:solidFill>
                <a:latin typeface="Tw Cen MT (Body)Body)"/>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Поднаслов</a:t>
            </a:r>
            <a:endParaRPr lang="en-US" dirty="0"/>
          </a:p>
        </p:txBody>
      </p:sp>
      <p:sp>
        <p:nvSpPr>
          <p:cNvPr id="13" name="Date Placeholder 12"/>
          <p:cNvSpPr>
            <a:spLocks noGrp="1"/>
          </p:cNvSpPr>
          <p:nvPr>
            <p:ph type="dt" sz="half" idx="10"/>
          </p:nvPr>
        </p:nvSpPr>
        <p:spPr/>
        <p:txBody>
          <a:bodyPr/>
          <a:lstStyle>
            <a:lvl1pPr>
              <a:defRPr>
                <a:latin typeface="Tw Cen MT (Body)"/>
              </a:defRPr>
            </a:lvl1pPr>
          </a:lstStyle>
          <a:p>
            <a:fld id="{D77415B9-F7E1-4329-86C5-BFD9CA71CB2B}" type="datetime1">
              <a:rPr lang="sr-Latn-RS" smtClean="0"/>
              <a:pPr/>
              <a:t>8.12.2025.</a:t>
            </a:fld>
            <a:endParaRPr lang="sr-Latn-RS" dirty="0"/>
          </a:p>
        </p:txBody>
      </p:sp>
      <p:sp>
        <p:nvSpPr>
          <p:cNvPr id="14" name="Footer Placeholder 13"/>
          <p:cNvSpPr>
            <a:spLocks noGrp="1"/>
          </p:cNvSpPr>
          <p:nvPr>
            <p:ph type="ftr" sz="quarter" idx="11"/>
          </p:nvPr>
        </p:nvSpPr>
        <p:spPr/>
        <p:txBody>
          <a:bodyPr/>
          <a:lstStyle>
            <a:lvl1pPr>
              <a:defRPr>
                <a:latin typeface="Tw Cen MT (Body)"/>
              </a:defRPr>
            </a:lvl1pPr>
          </a:lstStyle>
          <a:p>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562011"/>
            <a:ext cx="5001975" cy="774000"/>
          </a:xfrm>
          <a:prstGeom prst="rect">
            <a:avLst/>
          </a:prstGeom>
        </p:spPr>
      </p:pic>
    </p:spTree>
    <p:extLst>
      <p:ext uri="{BB962C8B-B14F-4D97-AF65-F5344CB8AC3E}">
        <p14:creationId xmlns:p14="http://schemas.microsoft.com/office/powerpoint/2010/main" val="314556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rgbClr val="1E578E"/>
                </a:solidFill>
                <a:latin typeface="Tw Cen MT (Body)Body)"/>
              </a:defRPr>
            </a:lvl1pPr>
          </a:lstStyle>
          <a:p>
            <a:r>
              <a:rPr lang="sr-Cyrl-RS" dirty="0"/>
              <a:t>Наслов</a:t>
            </a:r>
            <a:endParaRPr lang="sr-Latn-RS" dirty="0"/>
          </a:p>
        </p:txBody>
      </p:sp>
      <p:sp>
        <p:nvSpPr>
          <p:cNvPr id="3" name="Content Placeholder 2"/>
          <p:cNvSpPr>
            <a:spLocks noGrp="1"/>
          </p:cNvSpPr>
          <p:nvPr>
            <p:ph sz="half" idx="1" hasCustomPrompt="1"/>
          </p:nvPr>
        </p:nvSpPr>
        <p:spPr>
          <a:xfrm>
            <a:off x="838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Date Placeholder 4"/>
          <p:cNvSpPr>
            <a:spLocks noGrp="1"/>
          </p:cNvSpPr>
          <p:nvPr>
            <p:ph type="dt" sz="half" idx="10"/>
          </p:nvPr>
        </p:nvSpPr>
        <p:spPr/>
        <p:txBody>
          <a:bodyPr/>
          <a:lstStyle>
            <a:lvl1pPr>
              <a:defRPr>
                <a:latin typeface="Tw Cen MT (Body)"/>
              </a:defRPr>
            </a:lvl1pPr>
          </a:lstStyle>
          <a:p>
            <a:fld id="{3E24CC09-28A3-4024-98F4-C9F66E8E8861}" type="datetime1">
              <a:rPr lang="sr-Latn-RS" smtClean="0"/>
              <a:pPr/>
              <a:t>8.12.2025.</a:t>
            </a:fld>
            <a:endParaRPr lang="sr-Latn-RS" dirty="0"/>
          </a:p>
        </p:txBody>
      </p:sp>
      <p:sp>
        <p:nvSpPr>
          <p:cNvPr id="4" name="Content Placeholder 3"/>
          <p:cNvSpPr>
            <a:spLocks noGrp="1"/>
          </p:cNvSpPr>
          <p:nvPr>
            <p:ph sz="half" idx="2" hasCustomPrompt="1"/>
          </p:nvPr>
        </p:nvSpPr>
        <p:spPr>
          <a:xfrm>
            <a:off x="6172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14" name="Footer Placeholder 7"/>
          <p:cNvSpPr>
            <a:spLocks noGrp="1"/>
          </p:cNvSpPr>
          <p:nvPr>
            <p:ph type="ftr" sz="quarter" idx="11"/>
          </p:nvPr>
        </p:nvSpPr>
        <p:spPr>
          <a:xfrm>
            <a:off x="4038600" y="6356350"/>
            <a:ext cx="4114800" cy="365125"/>
          </a:xfrm>
        </p:spPr>
        <p:txBody>
          <a:bodyPr/>
          <a:lstStyle>
            <a:lvl1pPr>
              <a:defRPr>
                <a:latin typeface="Tw Cen MT (Body)"/>
              </a:defRPr>
            </a:lvl1pPr>
          </a:lstStyle>
          <a:p>
            <a:endParaRPr lang="sr-Latn-RS" dirty="0"/>
          </a:p>
        </p:txBody>
      </p:sp>
    </p:spTree>
    <p:extLst>
      <p:ext uri="{BB962C8B-B14F-4D97-AF65-F5344CB8AC3E}">
        <p14:creationId xmlns:p14="http://schemas.microsoft.com/office/powerpoint/2010/main" val="358973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1E578E"/>
                </a:solidFill>
              </a:defRPr>
            </a:lvl1pPr>
          </a:lstStyle>
          <a:p>
            <a:r>
              <a:rPr lang="sr-Cyrl-RS" dirty="0"/>
              <a:t>Наслов</a:t>
            </a:r>
            <a:endParaRPr lang="sr-Latn-R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4" name="Content Placeholder 3"/>
          <p:cNvSpPr>
            <a:spLocks noGrp="1"/>
          </p:cNvSpPr>
          <p:nvPr>
            <p:ph sz="half" idx="2" hasCustomPrompt="1"/>
          </p:nvPr>
        </p:nvSpPr>
        <p:spPr>
          <a:xfrm>
            <a:off x="839788" y="2505075"/>
            <a:ext cx="5157787"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7" name="Date Placeholder 6"/>
          <p:cNvSpPr>
            <a:spLocks noGrp="1"/>
          </p:cNvSpPr>
          <p:nvPr>
            <p:ph type="dt" sz="half" idx="10"/>
          </p:nvPr>
        </p:nvSpPr>
        <p:spPr/>
        <p:txBody>
          <a:bodyPr/>
          <a:lstStyle>
            <a:lvl1pPr>
              <a:defRPr>
                <a:latin typeface="Tw Cen MT (Body)"/>
              </a:defRPr>
            </a:lvl1pPr>
          </a:lstStyle>
          <a:p>
            <a:fld id="{A825FD8A-1FFE-4238-BA14-C5F811CB1A6B}" type="datetime1">
              <a:rPr lang="sr-Latn-RS" smtClean="0"/>
              <a:pPr/>
              <a:t>8.12.2025.</a:t>
            </a:fld>
            <a:endParaRPr lang="sr-Latn-RS" dirty="0"/>
          </a:p>
        </p:txBody>
      </p:sp>
      <p:sp>
        <p:nvSpPr>
          <p:cNvPr id="8" name="Footer Placeholder 7"/>
          <p:cNvSpPr>
            <a:spLocks noGrp="1"/>
          </p:cNvSpPr>
          <p:nvPr>
            <p:ph type="ftr" sz="quarter" idx="11"/>
          </p:nvPr>
        </p:nvSpPr>
        <p:spPr/>
        <p:txBody>
          <a:bodyPr/>
          <a:lstStyle>
            <a:lvl1pPr>
              <a:defRPr>
                <a:latin typeface="Tw Cen MT (Body)"/>
              </a:defRPr>
            </a:lvl1pPr>
          </a:lstStyle>
          <a:p>
            <a:endParaRPr lang="sr-Latn-RS" dirty="0"/>
          </a:p>
        </p:txBody>
      </p:sp>
      <p:sp>
        <p:nvSpPr>
          <p:cNvPr id="6" name="Content Placeholder 5"/>
          <p:cNvSpPr>
            <a:spLocks noGrp="1"/>
          </p:cNvSpPr>
          <p:nvPr>
            <p:ph sz="quarter" idx="4" hasCustomPrompt="1"/>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2" name="Rectangle 11"/>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4"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786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8.12.2025.</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8054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8.12.2025.</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5" name="Table 4"/>
          <p:cNvGraphicFramePr>
            <a:graphicFrameLocks noGrp="1"/>
          </p:cNvGraphicFramePr>
          <p:nvPr userDrawn="1">
            <p:extLst>
              <p:ext uri="{D42A27DB-BD31-4B8C-83A1-F6EECF244321}">
                <p14:modId xmlns:p14="http://schemas.microsoft.com/office/powerpoint/2010/main" val="418357086"/>
              </p:ext>
            </p:extLst>
          </p:nvPr>
        </p:nvGraphicFramePr>
        <p:xfrm>
          <a:off x="838200" y="2287207"/>
          <a:ext cx="10515600" cy="328316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807481349"/>
                    </a:ext>
                  </a:extLst>
                </a:gridCol>
                <a:gridCol w="2103120">
                  <a:extLst>
                    <a:ext uri="{9D8B030D-6E8A-4147-A177-3AD203B41FA5}">
                      <a16:colId xmlns:a16="http://schemas.microsoft.com/office/drawing/2014/main" val="3859357337"/>
                    </a:ext>
                  </a:extLst>
                </a:gridCol>
                <a:gridCol w="2103120">
                  <a:extLst>
                    <a:ext uri="{9D8B030D-6E8A-4147-A177-3AD203B41FA5}">
                      <a16:colId xmlns:a16="http://schemas.microsoft.com/office/drawing/2014/main" val="48593584"/>
                    </a:ext>
                  </a:extLst>
                </a:gridCol>
                <a:gridCol w="2103120">
                  <a:extLst>
                    <a:ext uri="{9D8B030D-6E8A-4147-A177-3AD203B41FA5}">
                      <a16:colId xmlns:a16="http://schemas.microsoft.com/office/drawing/2014/main" val="1647843584"/>
                    </a:ext>
                  </a:extLst>
                </a:gridCol>
                <a:gridCol w="2103120">
                  <a:extLst>
                    <a:ext uri="{9D8B030D-6E8A-4147-A177-3AD203B41FA5}">
                      <a16:colId xmlns:a16="http://schemas.microsoft.com/office/drawing/2014/main" val="1157887910"/>
                    </a:ext>
                  </a:extLst>
                </a:gridCol>
              </a:tblGrid>
              <a:tr h="820792">
                <a:tc>
                  <a:txBody>
                    <a:bodyPr/>
                    <a:lstStyle/>
                    <a:p>
                      <a:pPr algn="l">
                        <a:spcBef>
                          <a:spcPts val="600"/>
                        </a:spcBef>
                      </a:pPr>
                      <a:endParaRPr lang="sr-Latn-RS" dirty="0"/>
                    </a:p>
                  </a:txBody>
                  <a:tcPr/>
                </a:tc>
                <a:tc>
                  <a:txBody>
                    <a:bodyPr/>
                    <a:lstStyle/>
                    <a:p>
                      <a:pPr algn="ctr">
                        <a:spcBef>
                          <a:spcPts val="2000"/>
                        </a:spcBef>
                      </a:pPr>
                      <a:r>
                        <a:rPr lang="sr-Cyrl-RS" dirty="0"/>
                        <a:t>Колона 1</a:t>
                      </a:r>
                      <a:endParaRPr lang="sr-Latn-RS" dirty="0"/>
                    </a:p>
                  </a:txBody>
                  <a:tcPr/>
                </a:tc>
                <a:tc>
                  <a:txBody>
                    <a:bodyPr/>
                    <a:lstStyle/>
                    <a:p>
                      <a:pPr algn="ctr">
                        <a:spcBef>
                          <a:spcPts val="600"/>
                        </a:spcBef>
                      </a:pPr>
                      <a:r>
                        <a:rPr lang="sr-Cyrl-RS" dirty="0"/>
                        <a:t>Колона 2</a:t>
                      </a:r>
                      <a:endParaRPr lang="sr-Latn-RS" dirty="0"/>
                    </a:p>
                  </a:txBody>
                  <a:tcPr/>
                </a:tc>
                <a:tc>
                  <a:txBody>
                    <a:bodyPr/>
                    <a:lstStyle/>
                    <a:p>
                      <a:pPr algn="ctr">
                        <a:spcBef>
                          <a:spcPts val="600"/>
                        </a:spcBef>
                      </a:pPr>
                      <a:r>
                        <a:rPr lang="sr-Cyrl-RS" dirty="0"/>
                        <a:t>Колона 3</a:t>
                      </a:r>
                      <a:endParaRPr lang="sr-Latn-RS" dirty="0"/>
                    </a:p>
                  </a:txBody>
                  <a:tcPr/>
                </a:tc>
                <a:tc>
                  <a:txBody>
                    <a:bodyPr/>
                    <a:lstStyle/>
                    <a:p>
                      <a:pPr algn="ctr">
                        <a:spcBef>
                          <a:spcPts val="600"/>
                        </a:spcBef>
                      </a:pPr>
                      <a:r>
                        <a:rPr lang="sr-Cyrl-RS" dirty="0"/>
                        <a:t>Колона 4</a:t>
                      </a:r>
                      <a:endParaRPr lang="sr-Latn-RS" dirty="0"/>
                    </a:p>
                  </a:txBody>
                  <a:tcPr/>
                </a:tc>
                <a:extLst>
                  <a:ext uri="{0D108BD9-81ED-4DB2-BD59-A6C34878D82A}">
                    <a16:rowId xmlns:a16="http://schemas.microsoft.com/office/drawing/2014/main" val="2932590650"/>
                  </a:ext>
                </a:extLst>
              </a:tr>
              <a:tr h="820792">
                <a:tc>
                  <a:txBody>
                    <a:bodyPr/>
                    <a:lstStyle/>
                    <a:p>
                      <a:pPr algn="l">
                        <a:spcBef>
                          <a:spcPts val="600"/>
                        </a:spcBef>
                      </a:pPr>
                      <a:r>
                        <a:rPr lang="sr-Cyrl-RS" dirty="0"/>
                        <a:t>Ред 1</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tc>
                  <a:txBody>
                    <a:bodyPr/>
                    <a:lstStyle/>
                    <a:p>
                      <a:pPr algn="ctr">
                        <a:spcBef>
                          <a:spcPts val="600"/>
                        </a:spcBef>
                      </a:pPr>
                      <a:endParaRPr lang="sr-Latn-RS"/>
                    </a:p>
                  </a:txBody>
                  <a:tcPr/>
                </a:tc>
                <a:extLst>
                  <a:ext uri="{0D108BD9-81ED-4DB2-BD59-A6C34878D82A}">
                    <a16:rowId xmlns:a16="http://schemas.microsoft.com/office/drawing/2014/main" val="224381148"/>
                  </a:ext>
                </a:extLst>
              </a:tr>
              <a:tr h="820792">
                <a:tc>
                  <a:txBody>
                    <a:bodyPr/>
                    <a:lstStyle/>
                    <a:p>
                      <a:pPr algn="l">
                        <a:spcBef>
                          <a:spcPts val="600"/>
                        </a:spcBef>
                      </a:pPr>
                      <a:r>
                        <a:rPr lang="sr-Cyrl-RS" dirty="0"/>
                        <a:t>Ред 2</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extLst>
                  <a:ext uri="{0D108BD9-81ED-4DB2-BD59-A6C34878D82A}">
                    <a16:rowId xmlns:a16="http://schemas.microsoft.com/office/drawing/2014/main" val="652485372"/>
                  </a:ext>
                </a:extLst>
              </a:tr>
              <a:tr h="820792">
                <a:tc>
                  <a:txBody>
                    <a:bodyPr/>
                    <a:lstStyle/>
                    <a:p>
                      <a:pPr algn="l">
                        <a:spcBef>
                          <a:spcPts val="600"/>
                        </a:spcBef>
                      </a:pPr>
                      <a:r>
                        <a:rPr lang="sr-Cyrl-RS" dirty="0"/>
                        <a:t>Ред 3</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extLst>
                  <a:ext uri="{0D108BD9-81ED-4DB2-BD59-A6C34878D82A}">
                    <a16:rowId xmlns:a16="http://schemas.microsoft.com/office/drawing/2014/main" val="1611515901"/>
                  </a:ext>
                </a:extLst>
              </a:tr>
            </a:tbl>
          </a:graphicData>
        </a:graphic>
      </p:graphicFrame>
      <p:sp>
        <p:nvSpPr>
          <p:cNvPr id="12"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Табела</a:t>
            </a:r>
            <a:endParaRPr lang="sr-Latn-RS" dirty="0"/>
          </a:p>
        </p:txBody>
      </p:sp>
    </p:spTree>
    <p:extLst>
      <p:ext uri="{BB962C8B-B14F-4D97-AF65-F5344CB8AC3E}">
        <p14:creationId xmlns:p14="http://schemas.microsoft.com/office/powerpoint/2010/main" val="422541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8.12.2025.</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12" name="Content Placeholder 3">
            <a:extLst>
              <a:ext uri="{FF2B5EF4-FFF2-40B4-BE49-F238E27FC236}">
                <a16:creationId xmlns:a16="http://schemas.microsoft.com/office/drawing/2014/main" id="{C068A37D-29CE-3143-9685-3E757B766BAC}"/>
              </a:ext>
            </a:extLst>
          </p:cNvPr>
          <p:cNvGraphicFramePr>
            <a:graphicFrameLocks/>
          </p:cNvGraphicFramePr>
          <p:nvPr userDrawn="1">
            <p:extLst>
              <p:ext uri="{D42A27DB-BD31-4B8C-83A1-F6EECF244321}">
                <p14:modId xmlns:p14="http://schemas.microsoft.com/office/powerpoint/2010/main" val="2823881815"/>
              </p:ext>
            </p:extLst>
          </p:nvPr>
        </p:nvGraphicFramePr>
        <p:xfrm>
          <a:off x="838200" y="1734937"/>
          <a:ext cx="10515600" cy="3965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Графикон</a:t>
            </a:r>
            <a:endParaRPr lang="sr-Latn-RS" dirty="0"/>
          </a:p>
        </p:txBody>
      </p:sp>
    </p:spTree>
    <p:extLst>
      <p:ext uri="{BB962C8B-B14F-4D97-AF65-F5344CB8AC3E}">
        <p14:creationId xmlns:p14="http://schemas.microsoft.com/office/powerpoint/2010/main" val="80449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Body)"/>
              </a:defRPr>
            </a:lvl1pPr>
          </a:lstStyle>
          <a:p>
            <a:fld id="{D9CD9DD0-17BE-4D06-B789-47356A50A0A7}" type="datetime1">
              <a:rPr lang="sr-Latn-RS" smtClean="0"/>
              <a:pPr/>
              <a:t>8.12.2025.</a:t>
            </a:fld>
            <a:endParaRPr lang="sr-Latn-RS" dirty="0"/>
          </a:p>
        </p:txBody>
      </p:sp>
      <p:sp>
        <p:nvSpPr>
          <p:cNvPr id="3" name="Footer Placeholder 2"/>
          <p:cNvSpPr>
            <a:spLocks noGrp="1"/>
          </p:cNvSpPr>
          <p:nvPr>
            <p:ph type="ftr" sz="quarter" idx="11"/>
          </p:nvPr>
        </p:nvSpPr>
        <p:spPr/>
        <p:txBody>
          <a:bodyPr/>
          <a:lstStyle>
            <a:lvl1pPr>
              <a:defRPr>
                <a:latin typeface="Tw Cen MT (Body)"/>
              </a:defRPr>
            </a:lvl1pPr>
          </a:lstStyle>
          <a:p>
            <a:endParaRPr lang="sr-Latn-RS" dirty="0"/>
          </a:p>
        </p:txBody>
      </p:sp>
      <p:sp>
        <p:nvSpPr>
          <p:cNvPr id="7" name="Rectangle 6"/>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9"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57864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415B9-F7E1-4329-86C5-BFD9CA71CB2B}" type="datetime1">
              <a:rPr lang="sr-Latn-RS" smtClean="0"/>
              <a:pPr/>
              <a:t>8.12.2025.</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A3A0C-5B1B-4859-8A9F-0D6B550C0C8D}" type="slidenum">
              <a:rPr lang="sr-Latn-RS" smtClean="0"/>
              <a:pPr/>
              <a:t>‹#›</a:t>
            </a:fld>
            <a:endParaRPr lang="sr-Latn-RS"/>
          </a:p>
        </p:txBody>
      </p:sp>
    </p:spTree>
    <p:extLst>
      <p:ext uri="{BB962C8B-B14F-4D97-AF65-F5344CB8AC3E}">
        <p14:creationId xmlns:p14="http://schemas.microsoft.com/office/powerpoint/2010/main" val="169735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0" r:id="rId8"/>
    <p:sldLayoutId id="2147483655" r:id="rId9"/>
    <p:sldLayoutId id="2147483656" r:id="rId10"/>
    <p:sldLayoutId id="2147483657" r:id="rId11"/>
    <p:sldLayoutId id="2147483658" r:id="rId12"/>
    <p:sldLayoutId id="2147483659" r:id="rId13"/>
    <p:sldLayoutId id="2147483662" r:id="rId14"/>
  </p:sldLayoutIdLst>
  <p:hf hdr="0" ftr="0" dt="0"/>
  <p:txStyles>
    <p:titleStyle>
      <a:lvl1pPr algn="l" defTabSz="914400" rtl="0" eaLnBrk="1" latinLnBrk="0" hangingPunct="1">
        <a:lnSpc>
          <a:spcPct val="90000"/>
        </a:lnSpc>
        <a:spcBef>
          <a:spcPct val="0"/>
        </a:spcBef>
        <a:buNone/>
        <a:defRPr sz="3600" b="1" kern="1200">
          <a:solidFill>
            <a:srgbClr val="1E578E"/>
          </a:solidFill>
          <a:latin typeface="Tw Cen MT (Body)Body)"/>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Body)Bod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Body)Body)"/>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Body)Body)"/>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244" y="3435532"/>
            <a:ext cx="9906001" cy="649195"/>
          </a:xfrm>
        </p:spPr>
        <p:txBody>
          <a:bodyPr>
            <a:normAutofit fontScale="90000"/>
          </a:bodyPr>
          <a:lstStyle/>
          <a:p>
            <a:pPr marL="228600" indent="-228600">
              <a:lnSpc>
                <a:spcPct val="107000"/>
              </a:lnSpc>
              <a:spcBef>
                <a:spcPts val="4200"/>
              </a:spcBef>
              <a:spcAft>
                <a:spcPts val="4200"/>
              </a:spcAft>
            </a:pPr>
            <a:r>
              <a:rPr lang="sr-Cyrl-RS" sz="4000" kern="100" dirty="0">
                <a:latin typeface="Cambria"/>
                <a:ea typeface="Times New Roman"/>
                <a:cs typeface="Times New Roman"/>
              </a:rPr>
              <a:t>Основна обележја безбедности особа са инвалидитетом у саобраћају</a:t>
            </a:r>
            <a:endParaRPr lang="en-US" sz="4000" kern="100" dirty="0">
              <a:latin typeface="Cambria"/>
              <a:ea typeface="Times New Roman"/>
              <a:cs typeface="Times New Roman"/>
            </a:endParaRPr>
          </a:p>
        </p:txBody>
      </p:sp>
      <p:sp>
        <p:nvSpPr>
          <p:cNvPr id="4" name="Text Placeholder 3"/>
          <p:cNvSpPr>
            <a:spLocks noGrp="1"/>
          </p:cNvSpPr>
          <p:nvPr>
            <p:ph type="body" idx="13"/>
          </p:nvPr>
        </p:nvSpPr>
        <p:spPr>
          <a:xfrm>
            <a:off x="1484812" y="6329848"/>
            <a:ext cx="9144000" cy="528152"/>
          </a:xfrm>
        </p:spPr>
        <p:txBody>
          <a:bodyPr>
            <a:normAutofit/>
          </a:bodyPr>
          <a:lstStyle/>
          <a:p>
            <a:r>
              <a:rPr lang="sr-Cyrl-RS" sz="2000" dirty="0">
                <a:latin typeface="Cambria" pitchFamily="18" charset="0"/>
                <a:ea typeface="Cambria" pitchFamily="18" charset="0"/>
              </a:rPr>
              <a:t>Београд, 202</a:t>
            </a:r>
            <a:r>
              <a:rPr lang="en-US" sz="2000">
                <a:latin typeface="Cambria" pitchFamily="18" charset="0"/>
                <a:ea typeface="Cambria" pitchFamily="18" charset="0"/>
              </a:rPr>
              <a:t>5</a:t>
            </a:r>
            <a:r>
              <a:rPr lang="sr-Cyrl-RS" sz="2000">
                <a:latin typeface="Cambria" pitchFamily="18" charset="0"/>
                <a:ea typeface="Cambria" pitchFamily="18" charset="0"/>
              </a:rPr>
              <a:t>. </a:t>
            </a:r>
            <a:endParaRPr lang="sr-Latn-RS" sz="2000" dirty="0">
              <a:latin typeface="Cambria" pitchFamily="18" charset="0"/>
              <a:ea typeface="Cambria" pitchFamily="18" charset="0"/>
            </a:endParaRPr>
          </a:p>
        </p:txBody>
      </p:sp>
      <p:sp>
        <p:nvSpPr>
          <p:cNvPr id="5" name="Subtitle 2"/>
          <p:cNvSpPr txBox="1">
            <a:spLocks/>
          </p:cNvSpPr>
          <p:nvPr/>
        </p:nvSpPr>
        <p:spPr>
          <a:xfrm>
            <a:off x="352698" y="4316140"/>
            <a:ext cx="4611189" cy="2058534"/>
          </a:xfrm>
          <a:prstGeom prst="rect">
            <a:avLst/>
          </a:prstGeom>
        </p:spPr>
        <p:txBody>
          <a:bodyPr vert="horz" lIns="91440" tIns="45720" rIns="91440" bIns="45720" rtlCol="0">
            <a:noAutofit/>
          </a:bodyPr>
          <a:lstStyle/>
          <a:p>
            <a:pPr marL="0" marR="0" lvl="0" indent="0" algn="just"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br>
              <a:rPr lang="sr-Cyrl-RS" sz="2000" dirty="0">
                <a:solidFill>
                  <a:schemeClr val="bg1">
                    <a:lumMod val="50000"/>
                  </a:schemeClr>
                </a:solidFill>
                <a:latin typeface="Cambria" pitchFamily="18" charset="0"/>
                <a:ea typeface="Cambria" pitchFamily="18" charset="0"/>
              </a:rPr>
            </a:br>
            <a:r>
              <a:rPr lang="sr-Cyrl-RS" sz="2000" dirty="0">
                <a:solidFill>
                  <a:schemeClr val="bg1">
                    <a:lumMod val="50000"/>
                  </a:schemeClr>
                </a:solidFill>
                <a:latin typeface="Cambria" pitchFamily="18" charset="0"/>
                <a:ea typeface="Cambria" pitchFamily="18" charset="0"/>
              </a:rPr>
              <a:t>Предметни наставници:</a:t>
            </a:r>
          </a:p>
          <a:p>
            <a:pPr lvl="0" algn="just">
              <a:lnSpc>
                <a:spcPct val="90000"/>
              </a:lnSpc>
              <a:spcAft>
                <a:spcPts val="300"/>
              </a:spcAft>
            </a:pPr>
            <a:r>
              <a:rPr lang="en-US" sz="2000" dirty="0" err="1">
                <a:solidFill>
                  <a:schemeClr val="bg1">
                    <a:lumMod val="50000"/>
                  </a:schemeClr>
                </a:solidFill>
                <a:latin typeface="Cambria" pitchFamily="18" charset="0"/>
                <a:ea typeface="Cambria" pitchFamily="18" charset="0"/>
              </a:rPr>
              <a:t>Проф</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др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Радомир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Мијаиловић</a:t>
            </a:r>
            <a:endParaRPr lang="sr-Cyrl-RS" sz="2000" dirty="0">
              <a:solidFill>
                <a:schemeClr val="bg1">
                  <a:lumMod val="50000"/>
                </a:schemeClr>
              </a:solidFill>
              <a:latin typeface="Cambria" pitchFamily="18" charset="0"/>
              <a:ea typeface="Cambria" pitchFamily="18" charset="0"/>
            </a:endParaRP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Проф. др Далибор Пешић</a:t>
            </a: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Доц. др Ђорђе Петровић</a:t>
            </a:r>
            <a:endParaRPr kumimoji="0" lang="sr-Latn-RS" sz="2000" b="0" i="0" u="none" strike="noStrike" kern="1200" cap="none" spc="0" normalizeH="0" baseline="0" noProof="0" dirty="0">
              <a:ln>
                <a:noFill/>
              </a:ln>
              <a:solidFill>
                <a:schemeClr val="bg1">
                  <a:lumMod val="50000"/>
                </a:schemeClr>
              </a:solidFill>
              <a:effectLst/>
              <a:uLnTx/>
              <a:uFillTx/>
              <a:latin typeface="Cambria" pitchFamily="18" charset="0"/>
              <a:ea typeface="Cambria" pitchFamily="18" charset="0"/>
            </a:endParaRPr>
          </a:p>
        </p:txBody>
      </p:sp>
      <p:sp>
        <p:nvSpPr>
          <p:cNvPr id="6" name="Rectangle 5"/>
          <p:cNvSpPr/>
          <p:nvPr/>
        </p:nvSpPr>
        <p:spPr>
          <a:xfrm>
            <a:off x="1593669" y="2348189"/>
            <a:ext cx="9313816" cy="553998"/>
          </a:xfrm>
          <a:prstGeom prst="rect">
            <a:avLst/>
          </a:prstGeom>
        </p:spPr>
        <p:txBody>
          <a:bodyPr wrap="square">
            <a:spAutoFit/>
          </a:bodyPr>
          <a:lstStyle/>
          <a:p>
            <a:pPr algn="just"/>
            <a:r>
              <a:rPr lang="sr-Cyrl-RS" sz="3000" b="1" i="1" dirty="0">
                <a:solidFill>
                  <a:schemeClr val="tx2">
                    <a:lumMod val="50000"/>
                  </a:schemeClr>
                </a:solidFill>
                <a:latin typeface="Cambria" pitchFamily="18" charset="0"/>
                <a:ea typeface="Cambria" pitchFamily="18" charset="0"/>
              </a:rPr>
              <a:t>Предмет: Безбедност особа са инвалидитетом</a:t>
            </a:r>
            <a:endParaRPr lang="en-US" sz="3000" b="1" i="1" dirty="0">
              <a:solidFill>
                <a:schemeClr val="tx2">
                  <a:lumMod val="50000"/>
                </a:schemeClr>
              </a:solidFill>
            </a:endParaRPr>
          </a:p>
        </p:txBody>
      </p:sp>
    </p:spTree>
    <p:extLst>
      <p:ext uri="{BB962C8B-B14F-4D97-AF65-F5344CB8AC3E}">
        <p14:creationId xmlns:p14="http://schemas.microsoft.com/office/powerpoint/2010/main" val="275043424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lide(fromBottom)">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0C6E0-7E31-F32C-7DD3-1333B76C2CB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8DAAF57-1CD9-5043-CC80-0E3031F0E723}"/>
              </a:ext>
            </a:extLst>
          </p:cNvPr>
          <p:cNvSpPr/>
          <p:nvPr/>
        </p:nvSpPr>
        <p:spPr>
          <a:xfrm>
            <a:off x="1" y="2152357"/>
            <a:ext cx="12192000" cy="4705644"/>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78E87EF-21F3-A7F6-76B3-3890C903E240}"/>
              </a:ext>
            </a:extLst>
          </p:cNvPr>
          <p:cNvSpPr/>
          <p:nvPr/>
        </p:nvSpPr>
        <p:spPr>
          <a:xfrm>
            <a:off x="-253218" y="-1"/>
            <a:ext cx="12445218" cy="2152357"/>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35F82-F18B-1CD1-9B23-DB6C627BB0C7}"/>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00537F72-E31C-E4FC-0F5A-F6775B49B7C2}"/>
              </a:ext>
            </a:extLst>
          </p:cNvPr>
          <p:cNvSpPr>
            <a:spLocks noGrp="1"/>
          </p:cNvSpPr>
          <p:nvPr>
            <p:ph type="sldNum" sz="quarter" idx="12"/>
          </p:nvPr>
        </p:nvSpPr>
        <p:spPr/>
        <p:txBody>
          <a:bodyPr/>
          <a:lstStyle/>
          <a:p>
            <a:fld id="{9E6A3A0C-5B1B-4859-8A9F-0D6B550C0C8D}" type="slidenum">
              <a:rPr lang="sr-Latn-RS" smtClean="0"/>
              <a:pPr/>
              <a:t>10</a:t>
            </a:fld>
            <a:endParaRPr lang="sr-Latn-RS" dirty="0"/>
          </a:p>
        </p:txBody>
      </p:sp>
      <p:sp>
        <p:nvSpPr>
          <p:cNvPr id="6" name="TextBox 5">
            <a:extLst>
              <a:ext uri="{FF2B5EF4-FFF2-40B4-BE49-F238E27FC236}">
                <a16:creationId xmlns:a16="http://schemas.microsoft.com/office/drawing/2014/main" id="{F318EB04-0CD1-43AF-A237-11372A255A92}"/>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4393C82-A659-9D2B-EEB6-EC2920778BBA}"/>
              </a:ext>
            </a:extLst>
          </p:cNvPr>
          <p:cNvSpPr txBox="1"/>
          <p:nvPr/>
        </p:nvSpPr>
        <p:spPr>
          <a:xfrm>
            <a:off x="1080337" y="1355955"/>
            <a:ext cx="8942933"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Динамички саобраћајни ризик учешћа у саобраћајним незгодама</a:t>
            </a:r>
            <a:endParaRPr lang="en-US" sz="2400" i="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C1EFBF3-11C2-E5E9-1E7D-025BBC817276}"/>
              </a:ext>
            </a:extLst>
          </p:cNvPr>
          <p:cNvSpPr txBox="1"/>
          <p:nvPr/>
        </p:nvSpPr>
        <p:spPr>
          <a:xfrm>
            <a:off x="399501" y="2539645"/>
            <a:ext cx="11691078" cy="3522246"/>
          </a:xfrm>
          <a:prstGeom prst="rect">
            <a:avLst/>
          </a:prstGeom>
          <a:noFill/>
        </p:spPr>
        <p:txBody>
          <a:bodyPr wrap="square">
            <a:spAutoFit/>
          </a:bodyPr>
          <a:lstStyle/>
          <a:p>
            <a:pPr algn="just">
              <a:lnSpc>
                <a:spcPct val="107000"/>
              </a:lnSpc>
              <a:spcBef>
                <a:spcPts val="600"/>
              </a:spcBef>
              <a:spcAft>
                <a:spcPts val="1200"/>
              </a:spcAft>
              <a:buNone/>
            </a:pPr>
            <a:r>
              <a:rPr lang="sr-Cyrl-RS" sz="2400" kern="100" dirty="0">
                <a:solidFill>
                  <a:schemeClr val="tx1">
                    <a:lumMod val="95000"/>
                    <a:lumOff val="5000"/>
                  </a:schemeClr>
                </a:solidFill>
                <a:effectLst>
                  <a:glow rad="228600">
                    <a:schemeClr val="accent1">
                      <a:satMod val="175000"/>
                      <a:alpha val="40000"/>
                    </a:schemeClr>
                  </a:glow>
                </a:effectLst>
                <a:latin typeface="Cambria" panose="02040503050406030204" pitchFamily="18" charset="0"/>
                <a:ea typeface="Calibri" panose="020F0502020204030204" pitchFamily="34" charset="0"/>
                <a:cs typeface="Times New Roman" panose="02020603050405020304" pitchFamily="18" charset="0"/>
              </a:rPr>
              <a:t>Закључак:</a:t>
            </a:r>
            <a:endParaRPr lang="en-US" sz="2400" kern="100" dirty="0">
              <a:solidFill>
                <a:schemeClr val="tx1">
                  <a:lumMod val="95000"/>
                  <a:lumOff val="5000"/>
                </a:schemeClr>
              </a:solidFill>
              <a:effectLst>
                <a:glow rad="228600">
                  <a:schemeClr val="accent1">
                    <a:satMod val="175000"/>
                    <a:alpha val="40000"/>
                  </a:schemeClr>
                </a:glow>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200"/>
              </a:spcAft>
              <a:buFont typeface="Symbol" panose="05050102010706020507" pitchFamily="18" charset="2"/>
              <a:buBlip>
                <a:blip r:embed="rId2"/>
              </a:buBlip>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У развијеним државама динамички ризик је низак и упоредив са општом популацијом</a:t>
            </a:r>
            <a:r>
              <a:rPr lang="sr-Cyrl-R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a:t>
            </a:r>
            <a:endParaRPr lang="en-U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200"/>
              </a:spcAft>
              <a:buFont typeface="Symbol" panose="05050102010706020507" pitchFamily="18" charset="2"/>
              <a:buBlip>
                <a:blip r:embed="rId2"/>
              </a:buBlip>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Ризик расте у случају мање хомогености узорка, </a:t>
            </a:r>
            <a:r>
              <a:rPr lang="sr-Cyrl-R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што је случај са корисницима паркинг повластица у Великој Британији.</a:t>
            </a:r>
            <a:endParaRPr lang="en-U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200"/>
              </a:spcAft>
              <a:buFont typeface="Symbol" panose="05050102010706020507" pitchFamily="18" charset="2"/>
              <a:buBlip>
                <a:blip r:embed="rId2"/>
              </a:buBlip>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Највиши ризици јављају се у срединама са мање развијеним системима подршке, </a:t>
            </a:r>
            <a:r>
              <a:rPr lang="sr-Cyrl-R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што потврђује случај Србије.</a:t>
            </a:r>
            <a:r>
              <a:rPr lang="sr-Cyrl-RS" sz="2400" b="1" kern="100" dirty="0">
                <a:solidFill>
                  <a:schemeClr val="tx1">
                    <a:lumMod val="95000"/>
                    <a:lumOff val="5000"/>
                  </a:schemeClr>
                </a:solidFill>
                <a:effectLst/>
                <a:highlight>
                  <a:srgbClr val="FFFF00"/>
                </a:highlight>
                <a:latin typeface="Cambria" panose="02040503050406030204" pitchFamily="18" charset="0"/>
                <a:ea typeface="Calibri" panose="020F0502020204030204" pitchFamily="34" charset="0"/>
                <a:cs typeface="Times New Roman" panose="02020603050405020304" pitchFamily="18" charset="0"/>
              </a:rPr>
              <a:t> </a:t>
            </a:r>
            <a:endParaRPr lang="en-U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455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3BE1B-6479-A55D-CB3B-DB80BB4DD06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6394D6B-6B24-1568-9728-E6CC6392603E}"/>
              </a:ext>
            </a:extLst>
          </p:cNvPr>
          <p:cNvSpPr/>
          <p:nvPr/>
        </p:nvSpPr>
        <p:spPr>
          <a:xfrm>
            <a:off x="1" y="1817620"/>
            <a:ext cx="12192000" cy="504038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A1D12A0-3ECD-ED78-7E41-EFC579BB017A}"/>
              </a:ext>
            </a:extLst>
          </p:cNvPr>
          <p:cNvSpPr/>
          <p:nvPr/>
        </p:nvSpPr>
        <p:spPr>
          <a:xfrm>
            <a:off x="900332" y="0"/>
            <a:ext cx="8975188" cy="1730872"/>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5092-AA44-DF93-DBFD-7F46A5475E3B}"/>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B1BE67BD-EBCB-EEFC-A349-63B979391C46}"/>
              </a:ext>
            </a:extLst>
          </p:cNvPr>
          <p:cNvSpPr>
            <a:spLocks noGrp="1"/>
          </p:cNvSpPr>
          <p:nvPr>
            <p:ph type="sldNum" sz="quarter" idx="12"/>
          </p:nvPr>
        </p:nvSpPr>
        <p:spPr/>
        <p:txBody>
          <a:bodyPr/>
          <a:lstStyle/>
          <a:p>
            <a:fld id="{9E6A3A0C-5B1B-4859-8A9F-0D6B550C0C8D}" type="slidenum">
              <a:rPr lang="sr-Latn-RS" smtClean="0"/>
              <a:pPr/>
              <a:t>11</a:t>
            </a:fld>
            <a:endParaRPr lang="sr-Latn-RS" dirty="0"/>
          </a:p>
        </p:txBody>
      </p:sp>
      <p:sp>
        <p:nvSpPr>
          <p:cNvPr id="6" name="TextBox 5">
            <a:extLst>
              <a:ext uri="{FF2B5EF4-FFF2-40B4-BE49-F238E27FC236}">
                <a16:creationId xmlns:a16="http://schemas.microsoft.com/office/drawing/2014/main" id="{3EEB49FD-C600-B07D-7E3F-9BB6088D9AE1}"/>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F7AC363-5695-D7BD-5B76-00AF34B08675}"/>
              </a:ext>
            </a:extLst>
          </p:cNvPr>
          <p:cNvSpPr txBox="1"/>
          <p:nvPr/>
        </p:nvSpPr>
        <p:spPr>
          <a:xfrm>
            <a:off x="3045942" y="1269207"/>
            <a:ext cx="4588943"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	Активна безбедност</a:t>
            </a:r>
            <a:endParaRPr lang="en-US" sz="2400" i="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AE09EE6-8E4B-D077-B981-93C631162371}"/>
              </a:ext>
            </a:extLst>
          </p:cNvPr>
          <p:cNvSpPr txBox="1"/>
          <p:nvPr/>
        </p:nvSpPr>
        <p:spPr>
          <a:xfrm>
            <a:off x="199895" y="1817620"/>
            <a:ext cx="11748897" cy="5016758"/>
          </a:xfrm>
          <a:prstGeom prst="rect">
            <a:avLst/>
          </a:prstGeom>
          <a:noFill/>
        </p:spPr>
        <p:txBody>
          <a:bodyPr wrap="square">
            <a:spAutoFit/>
          </a:bodyPr>
          <a:lstStyle/>
          <a:p>
            <a:pPr algn="just">
              <a:spcAft>
                <a:spcPts val="1200"/>
              </a:spcAft>
            </a:pPr>
            <a:r>
              <a:rPr lang="ru-RU" sz="2000" i="1" u="sng" dirty="0">
                <a:solidFill>
                  <a:srgbClr val="C00000"/>
                </a:solidFill>
                <a:effectLst>
                  <a:glow rad="228600">
                    <a:schemeClr val="accent4">
                      <a:satMod val="175000"/>
                      <a:alpha val="40000"/>
                    </a:schemeClr>
                  </a:glow>
                </a:effectLst>
                <a:latin typeface="Cambria" panose="02040503050406030204" pitchFamily="18" charset="0"/>
                <a:ea typeface="Cambria" panose="02040503050406030204" pitchFamily="18" charset="0"/>
              </a:rPr>
              <a:t>Активна безбедност код особа са физичким инвалидитетом обухвата способност управљања возилом, контролу над командама и брзину реаговања у различитим саобраћајним ситуацијама. </a:t>
            </a:r>
          </a:p>
          <a:p>
            <a:pPr algn="just">
              <a:spcAft>
                <a:spcPts val="1200"/>
              </a:spcAft>
            </a:pPr>
            <a:r>
              <a:rPr lang="ru-RU" sz="2000" dirty="0">
                <a:latin typeface="Cambria" panose="02040503050406030204" pitchFamily="18" charset="0"/>
                <a:ea typeface="Cambria" panose="02040503050406030204" pitchFamily="18" charset="0"/>
              </a:rPr>
              <a:t>Резултати више истраживања указују да су разлике у перформансама вожње у односу на општу популацију најизраженије у областима које захтевају већу физичку снагу и сложену координацију, док се у задацима који се ослањају превасходно на когнитивне способности могу постићи сличне вредности као код возача без инвалидитета.</a:t>
            </a:r>
            <a:r>
              <a:rPr lang="sr-Cyrl-RS" dirty="0"/>
              <a:t> </a:t>
            </a:r>
          </a:p>
          <a:p>
            <a:pPr algn="just">
              <a:spcAft>
                <a:spcPts val="1200"/>
              </a:spcAft>
            </a:pPr>
            <a:r>
              <a:rPr lang="sr-Cyrl-RS" sz="2000" dirty="0">
                <a:latin typeface="Cambria" panose="02040503050406030204" pitchFamily="18" charset="0"/>
                <a:ea typeface="Cambria" panose="02040503050406030204" pitchFamily="18" charset="0"/>
              </a:rPr>
              <a:t>Испитивања статичких и динамичких способности показала су да </a:t>
            </a:r>
            <a:r>
              <a:rPr lang="sr-Cyrl-RS" sz="2000" dirty="0">
                <a:solidFill>
                  <a:srgbClr val="FF0000"/>
                </a:solidFill>
                <a:latin typeface="Cambria" panose="02040503050406030204" pitchFamily="18" charset="0"/>
                <a:ea typeface="Cambria" panose="02040503050406030204" pitchFamily="18" charset="0"/>
              </a:rPr>
              <a:t>возачи са физичким инвалидитетом имају највеће разлике у задацима који захтевају физичку снагу</a:t>
            </a:r>
            <a:r>
              <a:rPr lang="en-GB" sz="2000" dirty="0">
                <a:solidFill>
                  <a:srgbClr val="FF0000"/>
                </a:solidFill>
                <a:latin typeface="Cambria" panose="02040503050406030204" pitchFamily="18" charset="0"/>
                <a:ea typeface="Cambria" panose="02040503050406030204" pitchFamily="18" charset="0"/>
              </a:rPr>
              <a:t>.</a:t>
            </a:r>
            <a:r>
              <a:rPr lang="sr-Cyrl-RS" sz="2000" dirty="0">
                <a:solidFill>
                  <a:srgbClr val="FF0000"/>
                </a:solidFill>
                <a:latin typeface="Cambria" panose="02040503050406030204" pitchFamily="18" charset="0"/>
                <a:ea typeface="Cambria" panose="02040503050406030204" pitchFamily="18" charset="0"/>
              </a:rPr>
              <a:t> </a:t>
            </a:r>
            <a:endParaRPr lang="sr-Cyrl-RS" sz="2000" dirty="0">
              <a:latin typeface="Cambria" panose="02040503050406030204" pitchFamily="18" charset="0"/>
              <a:ea typeface="Cambria" panose="02040503050406030204" pitchFamily="18" charset="0"/>
            </a:endParaRPr>
          </a:p>
          <a:p>
            <a:pPr algn="just">
              <a:spcAft>
                <a:spcPts val="1200"/>
              </a:spcAft>
            </a:pPr>
            <a:r>
              <a:rPr lang="sr-Cyrl-RS" sz="2000" dirty="0">
                <a:latin typeface="Cambria" panose="02040503050406030204" pitchFamily="18" charset="0"/>
                <a:ea typeface="Cambria" panose="02040503050406030204" pitchFamily="18" charset="0"/>
              </a:rPr>
              <a:t>Утврђено је да ова група возача има лошије резултате обртног момента точка управљача и силе кочења, што указује на ограничења у физичкој снази неопходној за неке маневре. У другим аспектима, као што су прецизност управљања или реакција на сигнале, разлике нису биле статистички значајне, што указује на задовољавајући ниво когнитивних елемената вожње (пажња, процена ситуације). </a:t>
            </a:r>
            <a:endParaRPr lang="en-US" sz="2000" dirty="0">
              <a:latin typeface="Cambria" panose="02040503050406030204" pitchFamily="18" charset="0"/>
              <a:ea typeface="Cambria" panose="02040503050406030204" pitchFamily="18" charset="0"/>
            </a:endParaRPr>
          </a:p>
          <a:p>
            <a:pPr algn="just">
              <a:spcAft>
                <a:spcPts val="1200"/>
              </a:spcAft>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0637328"/>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1C36-41F7-68D9-2977-F47F6C2F154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93CE27F-C214-DF51-8062-E92D7200EF43}"/>
              </a:ext>
            </a:extLst>
          </p:cNvPr>
          <p:cNvSpPr/>
          <p:nvPr/>
        </p:nvSpPr>
        <p:spPr>
          <a:xfrm>
            <a:off x="1" y="1817620"/>
            <a:ext cx="12192000" cy="504038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C972103-5948-2CCB-202E-894AEEF6012D}"/>
              </a:ext>
            </a:extLst>
          </p:cNvPr>
          <p:cNvSpPr/>
          <p:nvPr/>
        </p:nvSpPr>
        <p:spPr>
          <a:xfrm>
            <a:off x="900332" y="0"/>
            <a:ext cx="8975188" cy="1730872"/>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D97C6-0B58-9806-18C9-F2C36A809DA4}"/>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537BCA62-9ABF-CD76-EF8B-7F836FFDB088}"/>
              </a:ext>
            </a:extLst>
          </p:cNvPr>
          <p:cNvSpPr>
            <a:spLocks noGrp="1"/>
          </p:cNvSpPr>
          <p:nvPr>
            <p:ph type="sldNum" sz="quarter" idx="12"/>
          </p:nvPr>
        </p:nvSpPr>
        <p:spPr/>
        <p:txBody>
          <a:bodyPr/>
          <a:lstStyle/>
          <a:p>
            <a:fld id="{9E6A3A0C-5B1B-4859-8A9F-0D6B550C0C8D}" type="slidenum">
              <a:rPr lang="sr-Latn-RS" smtClean="0"/>
              <a:pPr/>
              <a:t>12</a:t>
            </a:fld>
            <a:endParaRPr lang="sr-Latn-RS" dirty="0"/>
          </a:p>
        </p:txBody>
      </p:sp>
      <p:sp>
        <p:nvSpPr>
          <p:cNvPr id="6" name="TextBox 5">
            <a:extLst>
              <a:ext uri="{FF2B5EF4-FFF2-40B4-BE49-F238E27FC236}">
                <a16:creationId xmlns:a16="http://schemas.microsoft.com/office/drawing/2014/main" id="{E021CACC-FC85-9931-79B9-F32BEF204774}"/>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6797220-2F26-9729-1042-D5C67B2FC5D7}"/>
              </a:ext>
            </a:extLst>
          </p:cNvPr>
          <p:cNvSpPr txBox="1"/>
          <p:nvPr/>
        </p:nvSpPr>
        <p:spPr>
          <a:xfrm>
            <a:off x="3045942" y="1269207"/>
            <a:ext cx="4588943"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	Активна безбедност</a:t>
            </a:r>
            <a:endParaRPr lang="en-US" sz="2400" i="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14AAFDC-7B75-989D-50A7-8E2058E43C9F}"/>
              </a:ext>
            </a:extLst>
          </p:cNvPr>
          <p:cNvSpPr txBox="1"/>
          <p:nvPr/>
        </p:nvSpPr>
        <p:spPr>
          <a:xfrm>
            <a:off x="194258" y="2151907"/>
            <a:ext cx="11748897" cy="4401205"/>
          </a:xfrm>
          <a:prstGeom prst="rect">
            <a:avLst/>
          </a:prstGeom>
          <a:noFill/>
        </p:spPr>
        <p:txBody>
          <a:bodyPr wrap="square">
            <a:spAutoFit/>
          </a:bodyPr>
          <a:lstStyle/>
          <a:p>
            <a:pPr algn="just">
              <a:spcAft>
                <a:spcPts val="1800"/>
              </a:spcAft>
            </a:pPr>
            <a:r>
              <a:rPr lang="sr-Cyrl-RS" sz="2000" dirty="0">
                <a:latin typeface="Cambria" panose="02040503050406030204" pitchFamily="18" charset="0"/>
                <a:ea typeface="Cambria" panose="02040503050406030204" pitchFamily="18" charset="0"/>
              </a:rPr>
              <a:t>Имајући у виду специфичности коришћења ручних команди, важно питање је какве су </a:t>
            </a:r>
            <a:r>
              <a:rPr lang="sr-Cyrl-RS" sz="2000" b="1" dirty="0">
                <a:solidFill>
                  <a:srgbClr val="FF0000"/>
                </a:solidFill>
                <a:latin typeface="Cambria" panose="02040503050406030204" pitchFamily="18" charset="0"/>
                <a:ea typeface="Cambria" panose="02040503050406030204" pitchFamily="18" charset="0"/>
              </a:rPr>
              <a:t>перформансе вожње </a:t>
            </a:r>
            <a:r>
              <a:rPr lang="sr-Cyrl-RS" sz="2000" dirty="0">
                <a:latin typeface="Cambria" panose="02040503050406030204" pitchFamily="18" charset="0"/>
                <a:ea typeface="Cambria" panose="02040503050406030204" pitchFamily="18" charset="0"/>
              </a:rPr>
              <a:t>њихових корисника. </a:t>
            </a:r>
          </a:p>
          <a:p>
            <a:pPr algn="just">
              <a:spcAft>
                <a:spcPts val="1800"/>
              </a:spcAft>
            </a:pPr>
            <a:r>
              <a:rPr lang="sr-Cyrl-RS" sz="2000" dirty="0">
                <a:latin typeface="Cambria" panose="02040503050406030204" pitchFamily="18" charset="0"/>
                <a:ea typeface="Cambria" panose="02040503050406030204" pitchFamily="18" charset="0"/>
              </a:rPr>
              <a:t>Поједине студије су показале да прелазак на ручне команде значајно повећава оптерећење возача у свим режимима вожње – од маневара паркирања до вожње у градским условима. Чак и после одређеног времена адаптације, оптерећење остаје значајно веће него при класичном управљању. </a:t>
            </a:r>
          </a:p>
          <a:p>
            <a:pPr algn="just">
              <a:spcAft>
                <a:spcPts val="1800"/>
              </a:spcAft>
            </a:pPr>
            <a:r>
              <a:rPr lang="sr-Cyrl-RS" sz="2000" dirty="0">
                <a:latin typeface="Cambria" panose="02040503050406030204" pitchFamily="18" charset="0"/>
                <a:ea typeface="Cambria" panose="02040503050406030204" pitchFamily="18" charset="0"/>
              </a:rPr>
              <a:t>Ово указује да </a:t>
            </a:r>
            <a:r>
              <a:rPr lang="sr-Cyrl-RS" sz="2000" b="1" dirty="0">
                <a:solidFill>
                  <a:srgbClr val="FF0000"/>
                </a:solidFill>
                <a:latin typeface="Cambria" panose="02040503050406030204" pitchFamily="18" charset="0"/>
                <a:ea typeface="Cambria" panose="02040503050406030204" pitchFamily="18" charset="0"/>
              </a:rPr>
              <a:t>вожња ручним командама није само физички, већ и когнитивно захтевнија</a:t>
            </a:r>
            <a:r>
              <a:rPr lang="sr-Cyrl-RS" sz="2000" dirty="0">
                <a:latin typeface="Cambria" panose="02040503050406030204" pitchFamily="18" charset="0"/>
                <a:ea typeface="Cambria" panose="02040503050406030204" pitchFamily="18" charset="0"/>
              </a:rPr>
              <a:t>, што оправдава потребу за додатном обуком. </a:t>
            </a:r>
          </a:p>
          <a:p>
            <a:pPr algn="just">
              <a:spcAft>
                <a:spcPts val="1800"/>
              </a:spcAft>
            </a:pPr>
            <a:r>
              <a:rPr lang="sr-Cyrl-RS" sz="2000" dirty="0">
                <a:latin typeface="Cambria" panose="02040503050406030204" pitchFamily="18" charset="0"/>
                <a:ea typeface="Cambria" panose="02040503050406030204" pitchFamily="18" charset="0"/>
              </a:rPr>
              <a:t>Начин да елиминишу негативне ефекте израженог оптерећења током вожње возачи проналазе кроз </a:t>
            </a:r>
            <a:r>
              <a:rPr lang="sr-Cyrl-RS" sz="2000" dirty="0" err="1">
                <a:latin typeface="Cambria" panose="02040503050406030204" pitchFamily="18" charset="0"/>
                <a:ea typeface="Cambria" panose="02040503050406030204" pitchFamily="18" charset="0"/>
              </a:rPr>
              <a:t>компензацијске</a:t>
            </a:r>
            <a:r>
              <a:rPr lang="sr-Cyrl-RS" sz="2000" dirty="0">
                <a:latin typeface="Cambria" panose="02040503050406030204" pitchFamily="18" charset="0"/>
                <a:ea typeface="Cambria" panose="02040503050406030204" pitchFamily="18" charset="0"/>
              </a:rPr>
              <a:t> стратегије током вожње. Наиме, возачи који користе ручне команде чешће бирају нижу брзину вожње. </a:t>
            </a:r>
            <a:endParaRPr lang="en-US" sz="2000" dirty="0">
              <a:latin typeface="Cambria" panose="02040503050406030204" pitchFamily="18" charset="0"/>
              <a:ea typeface="Cambria" panose="02040503050406030204" pitchFamily="18" charset="0"/>
            </a:endParaRPr>
          </a:p>
          <a:p>
            <a:pPr algn="just">
              <a:spcAft>
                <a:spcPts val="1200"/>
              </a:spcAft>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59768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4642F-4C88-40DA-9673-4A2BCF8CEDB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55B5575-7318-B881-92DE-EAE3B7A7BDF1}"/>
              </a:ext>
            </a:extLst>
          </p:cNvPr>
          <p:cNvSpPr/>
          <p:nvPr/>
        </p:nvSpPr>
        <p:spPr>
          <a:xfrm>
            <a:off x="1" y="1817620"/>
            <a:ext cx="12192000" cy="504038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66A37F2-793B-3551-C21B-C785D2AA063B}"/>
              </a:ext>
            </a:extLst>
          </p:cNvPr>
          <p:cNvSpPr/>
          <p:nvPr/>
        </p:nvSpPr>
        <p:spPr>
          <a:xfrm>
            <a:off x="900332" y="0"/>
            <a:ext cx="8975188" cy="1730872"/>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30A0D-946E-74C2-DD6E-7BDF323ECBA9}"/>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797541D6-089C-A514-056D-339BBB586DE2}"/>
              </a:ext>
            </a:extLst>
          </p:cNvPr>
          <p:cNvSpPr>
            <a:spLocks noGrp="1"/>
          </p:cNvSpPr>
          <p:nvPr>
            <p:ph type="sldNum" sz="quarter" idx="12"/>
          </p:nvPr>
        </p:nvSpPr>
        <p:spPr/>
        <p:txBody>
          <a:bodyPr/>
          <a:lstStyle/>
          <a:p>
            <a:fld id="{9E6A3A0C-5B1B-4859-8A9F-0D6B550C0C8D}" type="slidenum">
              <a:rPr lang="sr-Latn-RS" smtClean="0"/>
              <a:pPr/>
              <a:t>13</a:t>
            </a:fld>
            <a:endParaRPr lang="sr-Latn-RS" dirty="0"/>
          </a:p>
        </p:txBody>
      </p:sp>
      <p:sp>
        <p:nvSpPr>
          <p:cNvPr id="6" name="TextBox 5">
            <a:extLst>
              <a:ext uri="{FF2B5EF4-FFF2-40B4-BE49-F238E27FC236}">
                <a16:creationId xmlns:a16="http://schemas.microsoft.com/office/drawing/2014/main" id="{5615965F-CAE9-9D8B-E59E-9516D89C8507}"/>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C0F82D09-026F-8A7F-0777-C3B721A49F13}"/>
              </a:ext>
            </a:extLst>
          </p:cNvPr>
          <p:cNvSpPr txBox="1"/>
          <p:nvPr/>
        </p:nvSpPr>
        <p:spPr>
          <a:xfrm>
            <a:off x="3045942" y="1269207"/>
            <a:ext cx="4588943"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	Активна безбедност</a:t>
            </a:r>
            <a:endParaRPr lang="en-US" sz="2400" i="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CAE44B68-71B5-1341-9120-0E92248BE0CF}"/>
              </a:ext>
            </a:extLst>
          </p:cNvPr>
          <p:cNvSpPr txBox="1"/>
          <p:nvPr/>
        </p:nvSpPr>
        <p:spPr>
          <a:xfrm>
            <a:off x="199895" y="2239739"/>
            <a:ext cx="11748897" cy="4401205"/>
          </a:xfrm>
          <a:prstGeom prst="rect">
            <a:avLst/>
          </a:prstGeom>
          <a:noFill/>
        </p:spPr>
        <p:txBody>
          <a:bodyPr wrap="square">
            <a:spAutoFit/>
          </a:bodyPr>
          <a:lstStyle/>
          <a:p>
            <a:pPr algn="just">
              <a:spcAft>
                <a:spcPts val="1800"/>
              </a:spcAft>
            </a:pPr>
            <a:r>
              <a:rPr lang="sr-Cyrl-RS" sz="2000" dirty="0">
                <a:latin typeface="Cambria" panose="02040503050406030204" pitchFamily="18" charset="0"/>
                <a:ea typeface="Cambria" panose="02040503050406030204" pitchFamily="18" charset="0"/>
              </a:rPr>
              <a:t>Занимљиво је анализирати и </a:t>
            </a:r>
            <a:r>
              <a:rPr lang="sr-Cyrl-RS" sz="2000" b="1" dirty="0">
                <a:solidFill>
                  <a:srgbClr val="FF0000"/>
                </a:solidFill>
                <a:latin typeface="Cambria" panose="02040503050406030204" pitchFamily="18" charset="0"/>
                <a:ea typeface="Cambria" panose="02040503050406030204" pitchFamily="18" charset="0"/>
              </a:rPr>
              <a:t>времена реакције </a:t>
            </a:r>
            <a:r>
              <a:rPr lang="sr-Cyrl-RS" sz="2000" dirty="0">
                <a:latin typeface="Cambria" panose="02040503050406030204" pitchFamily="18" charset="0"/>
                <a:ea typeface="Cambria" panose="02040503050406030204" pitchFamily="18" charset="0"/>
              </a:rPr>
              <a:t>возача са физичким инвалидитетом који користе ручне команде. </a:t>
            </a:r>
          </a:p>
          <a:p>
            <a:pPr algn="just">
              <a:spcAft>
                <a:spcPts val="1800"/>
              </a:spcAft>
            </a:pPr>
            <a:r>
              <a:rPr lang="sr-Cyrl-RS" sz="2000" dirty="0">
                <a:latin typeface="Cambria" panose="02040503050406030204" pitchFamily="18" charset="0"/>
                <a:ea typeface="Cambria" panose="02040503050406030204" pitchFamily="18" charset="0"/>
              </a:rPr>
              <a:t>Општа је тенденција да се са порастом броја година у коришћењу ручних команди продужава и време реакције возача. </a:t>
            </a:r>
          </a:p>
          <a:p>
            <a:pPr algn="just">
              <a:spcAft>
                <a:spcPts val="1800"/>
              </a:spcAft>
            </a:pPr>
            <a:r>
              <a:rPr lang="sr-Cyrl-RS" sz="2000" dirty="0">
                <a:latin typeface="Cambria" panose="02040503050406030204" pitchFamily="18" charset="0"/>
                <a:ea typeface="Cambria" panose="02040503050406030204" pitchFamily="18" charset="0"/>
              </a:rPr>
              <a:t>Међутим, време реакције у односу на сложеност ситуације се значајно разликује. Наиме, када возачи који користе ручне команде процесуирају само једну активност њихова времена реакције су слична са општом популацијом. </a:t>
            </a:r>
          </a:p>
          <a:p>
            <a:pPr algn="just">
              <a:spcAft>
                <a:spcPts val="1800"/>
              </a:spcAft>
            </a:pPr>
            <a:r>
              <a:rPr lang="sr-Cyrl-RS" sz="2000" dirty="0">
                <a:latin typeface="Cambria" panose="02040503050406030204" pitchFamily="18" charset="0"/>
                <a:ea typeface="Cambria" panose="02040503050406030204" pitchFamily="18" charset="0"/>
              </a:rPr>
              <a:t>Међутим, код сложенијих активности (нпр. разговор са путником и процена ситуације у саобраћају) возачи са инвалидитетом, посебно они који користе протезе или ручне команде, имају дуже време реакције — често и преко 0,15 s. </a:t>
            </a:r>
            <a:endParaRPr lang="en-US" sz="2000" dirty="0">
              <a:latin typeface="Cambria" panose="02040503050406030204" pitchFamily="18" charset="0"/>
              <a:ea typeface="Cambria" panose="02040503050406030204" pitchFamily="18" charset="0"/>
            </a:endParaRPr>
          </a:p>
          <a:p>
            <a:pPr algn="just">
              <a:spcAft>
                <a:spcPts val="1200"/>
              </a:spcAft>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5392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8548-615E-9B6E-CEC7-8BC7FC202CD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6B6ADBA-D726-A4A0-E228-B8D74C3949DF}"/>
              </a:ext>
            </a:extLst>
          </p:cNvPr>
          <p:cNvSpPr/>
          <p:nvPr/>
        </p:nvSpPr>
        <p:spPr>
          <a:xfrm>
            <a:off x="1" y="1817620"/>
            <a:ext cx="12192000" cy="504038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A2769CF-9DFD-C311-42C4-87DC00FA4FCB}"/>
              </a:ext>
            </a:extLst>
          </p:cNvPr>
          <p:cNvSpPr/>
          <p:nvPr/>
        </p:nvSpPr>
        <p:spPr>
          <a:xfrm>
            <a:off x="900332" y="0"/>
            <a:ext cx="8975188" cy="1730872"/>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4C569-5CFC-99C2-C769-20ED7BDCE9BD}"/>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D8CEB11B-4DDC-F8EE-74C9-52318574424D}"/>
              </a:ext>
            </a:extLst>
          </p:cNvPr>
          <p:cNvSpPr>
            <a:spLocks noGrp="1"/>
          </p:cNvSpPr>
          <p:nvPr>
            <p:ph type="sldNum" sz="quarter" idx="12"/>
          </p:nvPr>
        </p:nvSpPr>
        <p:spPr/>
        <p:txBody>
          <a:bodyPr/>
          <a:lstStyle/>
          <a:p>
            <a:fld id="{9E6A3A0C-5B1B-4859-8A9F-0D6B550C0C8D}" type="slidenum">
              <a:rPr lang="sr-Latn-RS" smtClean="0"/>
              <a:pPr/>
              <a:t>14</a:t>
            </a:fld>
            <a:endParaRPr lang="sr-Latn-RS" dirty="0"/>
          </a:p>
        </p:txBody>
      </p:sp>
      <p:sp>
        <p:nvSpPr>
          <p:cNvPr id="6" name="TextBox 5">
            <a:extLst>
              <a:ext uri="{FF2B5EF4-FFF2-40B4-BE49-F238E27FC236}">
                <a16:creationId xmlns:a16="http://schemas.microsoft.com/office/drawing/2014/main" id="{39E1860A-A961-F4CA-CE84-F9E1A0301E5F}"/>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F5E711A-8FEC-E13D-BA67-4A4B4BE8C9D8}"/>
              </a:ext>
            </a:extLst>
          </p:cNvPr>
          <p:cNvSpPr txBox="1"/>
          <p:nvPr/>
        </p:nvSpPr>
        <p:spPr>
          <a:xfrm>
            <a:off x="3045942" y="1269207"/>
            <a:ext cx="4588943"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	Активна безбедност</a:t>
            </a:r>
            <a:endParaRPr lang="en-US" sz="2400" i="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E736AE7B-CCA4-E7CB-7542-16FE4B307126}"/>
              </a:ext>
            </a:extLst>
          </p:cNvPr>
          <p:cNvSpPr txBox="1"/>
          <p:nvPr/>
        </p:nvSpPr>
        <p:spPr>
          <a:xfrm>
            <a:off x="199895" y="2239739"/>
            <a:ext cx="11748897" cy="4216539"/>
          </a:xfrm>
          <a:prstGeom prst="rect">
            <a:avLst/>
          </a:prstGeom>
          <a:noFill/>
        </p:spPr>
        <p:txBody>
          <a:bodyPr wrap="square">
            <a:spAutoFit/>
          </a:bodyPr>
          <a:lstStyle/>
          <a:p>
            <a:pPr algn="just">
              <a:spcAft>
                <a:spcPts val="2400"/>
              </a:spcAft>
            </a:pPr>
            <a:r>
              <a:rPr lang="sr-Cyrl-RS" sz="2400" b="1" u="sng" dirty="0">
                <a:solidFill>
                  <a:schemeClr val="tx1">
                    <a:lumMod val="95000"/>
                    <a:lumOff val="5000"/>
                  </a:schemeClr>
                </a:solidFill>
                <a:latin typeface="Cambria" panose="02040503050406030204" pitchFamily="18" charset="0"/>
                <a:ea typeface="Cambria" panose="02040503050406030204" pitchFamily="18" charset="0"/>
              </a:rPr>
              <a:t>Закључак:</a:t>
            </a:r>
            <a:endParaRPr lang="en-US" sz="2400" b="1" u="sng" dirty="0">
              <a:solidFill>
                <a:schemeClr val="tx1">
                  <a:lumMod val="95000"/>
                  <a:lumOff val="5000"/>
                </a:schemeClr>
              </a:solidFill>
              <a:latin typeface="Cambria" panose="02040503050406030204" pitchFamily="18" charset="0"/>
              <a:ea typeface="Cambria" panose="02040503050406030204" pitchFamily="18" charset="0"/>
            </a:endParaRPr>
          </a:p>
          <a:p>
            <a:pPr marL="285750" lvl="0" indent="-285750" algn="just">
              <a:spcAft>
                <a:spcPts val="2400"/>
              </a:spcAft>
              <a:buBlip>
                <a:blip r:embed="rId2"/>
              </a:buBlip>
            </a:pPr>
            <a:r>
              <a:rPr lang="sr-Cyrl-RS" sz="2400" dirty="0">
                <a:solidFill>
                  <a:schemeClr val="tx1">
                    <a:lumMod val="95000"/>
                    <a:lumOff val="5000"/>
                  </a:schemeClr>
                </a:solidFill>
                <a:latin typeface="Cambria" panose="02040503050406030204" pitchFamily="18" charset="0"/>
                <a:ea typeface="Cambria" panose="02040503050406030204" pitchFamily="18" charset="0"/>
              </a:rPr>
              <a:t>Возачи са физичким инвалидитетом најлошије резултате бележе у активностима које захтевају физичку снагу или сложену координацију.</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marL="285750" lvl="0" indent="-285750" algn="just">
              <a:spcAft>
                <a:spcPts val="2400"/>
              </a:spcAft>
              <a:buBlip>
                <a:blip r:embed="rId2"/>
              </a:buBlip>
            </a:pPr>
            <a:r>
              <a:rPr lang="sr-Cyrl-RS" sz="2400" dirty="0">
                <a:solidFill>
                  <a:schemeClr val="tx1">
                    <a:lumMod val="95000"/>
                    <a:lumOff val="5000"/>
                  </a:schemeClr>
                </a:solidFill>
                <a:latin typeface="Cambria" panose="02040503050406030204" pitchFamily="18" charset="0"/>
                <a:ea typeface="Cambria" panose="02040503050406030204" pitchFamily="18" charset="0"/>
              </a:rPr>
              <a:t>У активностима које захтевају једноставну когнитивну обраду резултати су на нивоу опште популације.</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marL="285750" lvl="0" indent="-285750" algn="just">
              <a:spcAft>
                <a:spcPts val="2400"/>
              </a:spcAft>
              <a:buBlip>
                <a:blip r:embed="rId2"/>
              </a:buBlip>
            </a:pPr>
            <a:r>
              <a:rPr lang="sr-Cyrl-RS" sz="2400" dirty="0">
                <a:solidFill>
                  <a:schemeClr val="tx1">
                    <a:lumMod val="95000"/>
                    <a:lumOff val="5000"/>
                  </a:schemeClr>
                </a:solidFill>
                <a:latin typeface="Cambria" panose="02040503050406030204" pitchFamily="18" charset="0"/>
                <a:ea typeface="Cambria" panose="02040503050406030204" pitchFamily="18" charset="0"/>
              </a:rPr>
              <a:t>Коришћење ручних команди повећава оптерећење возача (нарочито у почетном периоду) и подстиче коришћење стратегија за компензацију ризика.</a:t>
            </a:r>
            <a:endParaRPr lang="en-US" sz="2400" dirty="0">
              <a:solidFill>
                <a:schemeClr val="tx1">
                  <a:lumMod val="95000"/>
                  <a:lumOff val="5000"/>
                </a:schemeClr>
              </a:solidFill>
              <a:latin typeface="Cambria" panose="02040503050406030204" pitchFamily="18" charset="0"/>
              <a:ea typeface="Cambria" panose="02040503050406030204" pitchFamily="18" charset="0"/>
            </a:endParaRPr>
          </a:p>
          <a:p>
            <a:pPr algn="just">
              <a:spcAft>
                <a:spcPts val="1200"/>
              </a:spcAft>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77323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B1B8-FFA5-2D42-B39F-13FCA0A7D18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93E69EA-37D7-C02E-57E6-FFDAEB2FA1B8}"/>
              </a:ext>
            </a:extLst>
          </p:cNvPr>
          <p:cNvSpPr/>
          <p:nvPr/>
        </p:nvSpPr>
        <p:spPr>
          <a:xfrm>
            <a:off x="1" y="1817620"/>
            <a:ext cx="12192000" cy="504038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012EFD6-F148-5D99-67E2-2A74E5DF1B9F}"/>
              </a:ext>
            </a:extLst>
          </p:cNvPr>
          <p:cNvSpPr/>
          <p:nvPr/>
        </p:nvSpPr>
        <p:spPr>
          <a:xfrm>
            <a:off x="900332" y="0"/>
            <a:ext cx="8975188" cy="1730872"/>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66241-A8FA-AE71-9F29-3ABDF74E7C6A}"/>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68BDE8C8-FC51-2685-13A2-FBB857BCC5B8}"/>
              </a:ext>
            </a:extLst>
          </p:cNvPr>
          <p:cNvSpPr>
            <a:spLocks noGrp="1"/>
          </p:cNvSpPr>
          <p:nvPr>
            <p:ph type="sldNum" sz="quarter" idx="12"/>
          </p:nvPr>
        </p:nvSpPr>
        <p:spPr/>
        <p:txBody>
          <a:bodyPr/>
          <a:lstStyle/>
          <a:p>
            <a:fld id="{9E6A3A0C-5B1B-4859-8A9F-0D6B550C0C8D}" type="slidenum">
              <a:rPr lang="sr-Latn-RS" smtClean="0"/>
              <a:pPr/>
              <a:t>15</a:t>
            </a:fld>
            <a:endParaRPr lang="sr-Latn-RS" dirty="0"/>
          </a:p>
        </p:txBody>
      </p:sp>
      <p:sp>
        <p:nvSpPr>
          <p:cNvPr id="6" name="TextBox 5">
            <a:extLst>
              <a:ext uri="{FF2B5EF4-FFF2-40B4-BE49-F238E27FC236}">
                <a16:creationId xmlns:a16="http://schemas.microsoft.com/office/drawing/2014/main" id="{34089783-AA96-D8CF-45F2-88C0DBE72E7E}"/>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337E9B8-02B8-5D57-FCC1-A29D1CA48F08}"/>
              </a:ext>
            </a:extLst>
          </p:cNvPr>
          <p:cNvSpPr txBox="1"/>
          <p:nvPr/>
        </p:nvSpPr>
        <p:spPr>
          <a:xfrm>
            <a:off x="3742709" y="1269207"/>
            <a:ext cx="3050058"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Пасивна безбедност</a:t>
            </a:r>
            <a:endParaRPr lang="en-US" sz="2400" i="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74647E8-9880-8653-507D-FE648C1A1913}"/>
              </a:ext>
            </a:extLst>
          </p:cNvPr>
          <p:cNvSpPr txBox="1"/>
          <p:nvPr/>
        </p:nvSpPr>
        <p:spPr>
          <a:xfrm>
            <a:off x="674379" y="2279285"/>
            <a:ext cx="10843242" cy="3477875"/>
          </a:xfrm>
          <a:prstGeom prst="rect">
            <a:avLst/>
          </a:prstGeom>
          <a:noFill/>
        </p:spPr>
        <p:txBody>
          <a:bodyPr wrap="square">
            <a:spAutoFit/>
          </a:bodyPr>
          <a:lstStyle/>
          <a:p>
            <a:pPr algn="just"/>
            <a:r>
              <a:rPr lang="sr-Cyrl-RS" sz="2000" i="1" u="sng" dirty="0">
                <a:solidFill>
                  <a:srgbClr val="C00000"/>
                </a:solidFill>
                <a:latin typeface="Cambria" panose="02040503050406030204" pitchFamily="18" charset="0"/>
                <a:ea typeface="Cambria" panose="02040503050406030204" pitchFamily="18" charset="0"/>
              </a:rPr>
              <a:t>Пасивна безбедност обухвата системе који ублажавају последице саобраћајне незгоде – пре свега сигурносне појасеве, ваздушне јастуке и </a:t>
            </a:r>
            <a:r>
              <a:rPr lang="sr-Cyrl-RS" sz="2000" i="1" u="sng" dirty="0" err="1">
                <a:solidFill>
                  <a:srgbClr val="C00000"/>
                </a:solidFill>
                <a:latin typeface="Cambria" panose="02040503050406030204" pitchFamily="18" charset="0"/>
                <a:ea typeface="Cambria" panose="02040503050406030204" pitchFamily="18" charset="0"/>
              </a:rPr>
              <a:t>конструкциона</a:t>
            </a:r>
            <a:r>
              <a:rPr lang="sr-Cyrl-RS" sz="2000" i="1" u="sng" dirty="0">
                <a:solidFill>
                  <a:srgbClr val="C00000"/>
                </a:solidFill>
                <a:latin typeface="Cambria" panose="02040503050406030204" pitchFamily="18" charset="0"/>
                <a:ea typeface="Cambria" panose="02040503050406030204" pitchFamily="18" charset="0"/>
              </a:rPr>
              <a:t> решења у возилу. </a:t>
            </a:r>
          </a:p>
          <a:p>
            <a:pPr algn="just"/>
            <a:endParaRPr lang="sr-Cyrl-RS" sz="2000" dirty="0">
              <a:latin typeface="Cambria" panose="02040503050406030204" pitchFamily="18" charset="0"/>
              <a:ea typeface="Cambria" panose="02040503050406030204" pitchFamily="18" charset="0"/>
            </a:endParaRPr>
          </a:p>
          <a:p>
            <a:pPr algn="just"/>
            <a:r>
              <a:rPr lang="sr-Cyrl-RS" sz="2000" dirty="0">
                <a:latin typeface="Cambria" panose="02040503050406030204" pitchFamily="18" charset="0"/>
                <a:ea typeface="Cambria" panose="02040503050406030204" pitchFamily="18" charset="0"/>
              </a:rPr>
              <a:t>Истраживања посвећена особама са физичким инвалидитетом показују да ефикасност ових система може бити значајно умањена услед специфичног положаја тела, употребе инвалидских колица или присуства уређаја на точку управљача</a:t>
            </a:r>
            <a:r>
              <a:rPr lang="en-GB" sz="2000" dirty="0">
                <a:latin typeface="Cambria" panose="02040503050406030204" pitchFamily="18" charset="0"/>
                <a:ea typeface="Cambria" panose="02040503050406030204" pitchFamily="18" charset="0"/>
              </a:rPr>
              <a:t>.</a:t>
            </a:r>
            <a:endParaRPr lang="sr-Cyrl-RS" sz="2000" dirty="0">
              <a:latin typeface="Cambria" panose="02040503050406030204" pitchFamily="18" charset="0"/>
              <a:ea typeface="Cambria" panose="02040503050406030204" pitchFamily="18" charset="0"/>
            </a:endParaRPr>
          </a:p>
          <a:p>
            <a:pPr algn="just"/>
            <a:endParaRPr lang="sr-Cyrl-RS" sz="2000" dirty="0">
              <a:latin typeface="Cambria" panose="02040503050406030204" pitchFamily="18" charset="0"/>
              <a:ea typeface="Cambria" panose="02040503050406030204" pitchFamily="18" charset="0"/>
            </a:endParaRPr>
          </a:p>
          <a:p>
            <a:pPr algn="just">
              <a:spcAft>
                <a:spcPts val="1800"/>
              </a:spcAft>
            </a:pPr>
            <a:r>
              <a:rPr lang="sr-Cyrl-RS" sz="2000" dirty="0">
                <a:latin typeface="Cambria" panose="02040503050406030204" pitchFamily="18" charset="0"/>
                <a:ea typeface="Cambria" panose="02040503050406030204" pitchFamily="18" charset="0"/>
              </a:rPr>
              <a:t>Када се говори о </a:t>
            </a:r>
            <a:r>
              <a:rPr lang="sr-Cyrl-RS" sz="2000" b="1" dirty="0">
                <a:solidFill>
                  <a:srgbClr val="FF0000"/>
                </a:solidFill>
                <a:latin typeface="Cambria" panose="02040503050406030204" pitchFamily="18" charset="0"/>
                <a:ea typeface="Cambria" panose="02040503050406030204" pitchFamily="18" charset="0"/>
              </a:rPr>
              <a:t>сигурносним појасевима </a:t>
            </a:r>
            <a:r>
              <a:rPr lang="sr-Cyrl-RS" sz="2000" dirty="0">
                <a:latin typeface="Cambria" panose="02040503050406030204" pitchFamily="18" charset="0"/>
                <a:ea typeface="Cambria" panose="02040503050406030204" pitchFamily="18" charset="0"/>
              </a:rPr>
              <a:t>и путницима са физичким инвалидитетом кључно питање је везано за саму ефикасност ових система. Најчешћи проблем пасивне заштите код возача који користе инвалидска колица јесте неправилно позиционирање сигурносног појаса</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3940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30396-94D1-A21B-C9B6-E385AC5F2C3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276797F-7437-C823-C90A-0ADE795F70A4}"/>
              </a:ext>
            </a:extLst>
          </p:cNvPr>
          <p:cNvSpPr/>
          <p:nvPr/>
        </p:nvSpPr>
        <p:spPr>
          <a:xfrm>
            <a:off x="1" y="1817620"/>
            <a:ext cx="12192000" cy="504038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D925456-A550-254C-5F23-BAE3749423EA}"/>
              </a:ext>
            </a:extLst>
          </p:cNvPr>
          <p:cNvSpPr/>
          <p:nvPr/>
        </p:nvSpPr>
        <p:spPr>
          <a:xfrm>
            <a:off x="900332" y="0"/>
            <a:ext cx="8975188" cy="1730872"/>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13927F-ACE8-6A98-330E-CCF45C80232E}"/>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F9966E92-9D30-325B-1438-A047AD9265D1}"/>
              </a:ext>
            </a:extLst>
          </p:cNvPr>
          <p:cNvSpPr>
            <a:spLocks noGrp="1"/>
          </p:cNvSpPr>
          <p:nvPr>
            <p:ph type="sldNum" sz="quarter" idx="12"/>
          </p:nvPr>
        </p:nvSpPr>
        <p:spPr/>
        <p:txBody>
          <a:bodyPr/>
          <a:lstStyle/>
          <a:p>
            <a:fld id="{9E6A3A0C-5B1B-4859-8A9F-0D6B550C0C8D}" type="slidenum">
              <a:rPr lang="sr-Latn-RS" smtClean="0"/>
              <a:pPr/>
              <a:t>16</a:t>
            </a:fld>
            <a:endParaRPr lang="sr-Latn-RS" dirty="0"/>
          </a:p>
        </p:txBody>
      </p:sp>
      <p:sp>
        <p:nvSpPr>
          <p:cNvPr id="6" name="TextBox 5">
            <a:extLst>
              <a:ext uri="{FF2B5EF4-FFF2-40B4-BE49-F238E27FC236}">
                <a16:creationId xmlns:a16="http://schemas.microsoft.com/office/drawing/2014/main" id="{8FF0E1C8-5B3C-721B-AEC1-9906AEF0EC52}"/>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1B0877A9-6F96-E59A-9AF4-0156CDA5F495}"/>
              </a:ext>
            </a:extLst>
          </p:cNvPr>
          <p:cNvSpPr txBox="1"/>
          <p:nvPr/>
        </p:nvSpPr>
        <p:spPr>
          <a:xfrm>
            <a:off x="3742709" y="1269207"/>
            <a:ext cx="3050058"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Пасивна безбедност</a:t>
            </a:r>
            <a:endParaRPr lang="en-US" sz="2400" i="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D0F5610-BE9A-B54C-49FD-0407667F4925}"/>
              </a:ext>
            </a:extLst>
          </p:cNvPr>
          <p:cNvSpPr txBox="1"/>
          <p:nvPr/>
        </p:nvSpPr>
        <p:spPr>
          <a:xfrm>
            <a:off x="301027" y="2137207"/>
            <a:ext cx="11691078" cy="4401205"/>
          </a:xfrm>
          <a:prstGeom prst="rect">
            <a:avLst/>
          </a:prstGeom>
          <a:noFill/>
        </p:spPr>
        <p:txBody>
          <a:bodyPr wrap="square">
            <a:spAutoFit/>
          </a:bodyPr>
          <a:lstStyle/>
          <a:p>
            <a:pPr algn="just">
              <a:spcBef>
                <a:spcPts val="600"/>
              </a:spcBef>
              <a:spcAft>
                <a:spcPts val="1800"/>
              </a:spcAft>
            </a:pPr>
            <a:r>
              <a:rPr lang="ru-RU" sz="2000" dirty="0">
                <a:solidFill>
                  <a:schemeClr val="tx2">
                    <a:lumMod val="50000"/>
                  </a:schemeClr>
                </a:solidFill>
                <a:latin typeface="Cambria" panose="02040503050406030204" pitchFamily="18" charset="0"/>
                <a:ea typeface="Cambria" panose="02040503050406030204" pitchFamily="18" charset="0"/>
              </a:rPr>
              <a:t>У студији реализованој на подручју </a:t>
            </a:r>
            <a:r>
              <a:rPr lang="ru-RU" sz="2000" b="1" dirty="0">
                <a:solidFill>
                  <a:schemeClr val="tx2">
                    <a:lumMod val="50000"/>
                  </a:schemeClr>
                </a:solidFill>
                <a:latin typeface="Cambria" panose="02040503050406030204" pitchFamily="18" charset="0"/>
                <a:ea typeface="Cambria" panose="02040503050406030204" pitchFamily="18" charset="0"/>
              </a:rPr>
              <a:t>САД</a:t>
            </a:r>
            <a:r>
              <a:rPr lang="ru-RU" sz="2000" dirty="0">
                <a:solidFill>
                  <a:schemeClr val="tx2">
                    <a:lumMod val="50000"/>
                  </a:schemeClr>
                </a:solidFill>
                <a:latin typeface="Cambria" panose="02040503050406030204" pitchFamily="18" charset="0"/>
                <a:ea typeface="Cambria" panose="02040503050406030204" pitchFamily="18" charset="0"/>
              </a:rPr>
              <a:t>-а утврђено је да је у само 29% случајева сигурносни појас био адекватно употребљен. Главни разлог је што наслон за руке на инвалидским колицима подиже појас у виши положај. Овакво неправилно постављање појаса значајно повећава ризик од повреда при чеоним сударима, који су и најчешћи сценарио у анализираним незгодама.</a:t>
            </a:r>
          </a:p>
          <a:p>
            <a:pPr algn="just">
              <a:spcBef>
                <a:spcPts val="600"/>
              </a:spcBef>
              <a:spcAft>
                <a:spcPts val="1800"/>
              </a:spcAft>
            </a:pPr>
            <a:r>
              <a:rPr lang="ru-RU" sz="2000" dirty="0">
                <a:solidFill>
                  <a:schemeClr val="tx2">
                    <a:lumMod val="50000"/>
                  </a:schemeClr>
                </a:solidFill>
                <a:latin typeface="Cambria" panose="02040503050406030204" pitchFamily="18" charset="0"/>
                <a:ea typeface="Cambria" panose="02040503050406030204" pitchFamily="18" charset="0"/>
              </a:rPr>
              <a:t>Други сигурносни систем који je од великог значаја за смањење последица саобраћајних незгода за возаче су </a:t>
            </a:r>
            <a:r>
              <a:rPr lang="ru-RU" sz="2000" b="1" dirty="0">
                <a:solidFill>
                  <a:srgbClr val="FF0000"/>
                </a:solidFill>
                <a:latin typeface="Cambria" panose="02040503050406030204" pitchFamily="18" charset="0"/>
                <a:ea typeface="Cambria" panose="02040503050406030204" pitchFamily="18" charset="0"/>
              </a:rPr>
              <a:t>ваздушни јастуци</a:t>
            </a:r>
            <a:r>
              <a:rPr lang="ru-RU" sz="2000" dirty="0">
                <a:solidFill>
                  <a:schemeClr val="tx2">
                    <a:lumMod val="50000"/>
                  </a:schemeClr>
                </a:solidFill>
                <a:latin typeface="Cambria" panose="02040503050406030204" pitchFamily="18" charset="0"/>
                <a:ea typeface="Cambria" panose="02040503050406030204" pitchFamily="18" charset="0"/>
              </a:rPr>
              <a:t>. Резултати студија су показали да  ваздушни јастуци значајно смањују ризик од повреда главе и врата, чак и када појас није савршено употребљен. </a:t>
            </a:r>
          </a:p>
          <a:p>
            <a:pPr algn="just">
              <a:spcBef>
                <a:spcPts val="600"/>
              </a:spcBef>
              <a:spcAft>
                <a:spcPts val="1800"/>
              </a:spcAft>
            </a:pPr>
            <a:r>
              <a:rPr lang="ru-RU" sz="2000" dirty="0">
                <a:solidFill>
                  <a:schemeClr val="tx2">
                    <a:lumMod val="50000"/>
                  </a:schemeClr>
                </a:solidFill>
                <a:latin typeface="Cambria" panose="02040503050406030204" pitchFamily="18" charset="0"/>
                <a:ea typeface="Cambria" panose="02040503050406030204" pitchFamily="18" charset="0"/>
              </a:rPr>
              <a:t>Такође, ваздушни јастуци су показали да веома добро штите путнике у инвалидским колицима приликом бочних судара у леву страну возила. Са друге стране, најопасније ситуације по возаче се јављају када возач седи превише близу точка управљача, па при удару грудима прво удари у точак управљача, а тек затим долази до активације јастука. Такође, лошији резултати су забележени приликом бочних судара у десну страну возила. </a:t>
            </a:r>
          </a:p>
        </p:txBody>
      </p:sp>
    </p:spTree>
    <p:extLst>
      <p:ext uri="{BB962C8B-B14F-4D97-AF65-F5344CB8AC3E}">
        <p14:creationId xmlns:p14="http://schemas.microsoft.com/office/powerpoint/2010/main" val="14293094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2DD7A-CC0A-33C5-6767-CE0D2D832F0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C0335E5-AB53-83C3-268B-F1E7CE727F3C}"/>
              </a:ext>
            </a:extLst>
          </p:cNvPr>
          <p:cNvSpPr/>
          <p:nvPr/>
        </p:nvSpPr>
        <p:spPr>
          <a:xfrm>
            <a:off x="1" y="1817620"/>
            <a:ext cx="12192000" cy="504038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69DF922-77D4-CF1F-1A3F-A686A34732B7}"/>
              </a:ext>
            </a:extLst>
          </p:cNvPr>
          <p:cNvSpPr/>
          <p:nvPr/>
        </p:nvSpPr>
        <p:spPr>
          <a:xfrm>
            <a:off x="900332" y="0"/>
            <a:ext cx="8975188" cy="1730872"/>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0B82C-C744-DBC5-D352-0AF98D69BF38}"/>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A359E2D8-610F-8034-A64D-96CC22CBFE92}"/>
              </a:ext>
            </a:extLst>
          </p:cNvPr>
          <p:cNvSpPr>
            <a:spLocks noGrp="1"/>
          </p:cNvSpPr>
          <p:nvPr>
            <p:ph type="sldNum" sz="quarter" idx="12"/>
          </p:nvPr>
        </p:nvSpPr>
        <p:spPr/>
        <p:txBody>
          <a:bodyPr/>
          <a:lstStyle/>
          <a:p>
            <a:fld id="{9E6A3A0C-5B1B-4859-8A9F-0D6B550C0C8D}" type="slidenum">
              <a:rPr lang="sr-Latn-RS" smtClean="0"/>
              <a:pPr/>
              <a:t>17</a:t>
            </a:fld>
            <a:endParaRPr lang="sr-Latn-RS" dirty="0"/>
          </a:p>
        </p:txBody>
      </p:sp>
      <p:sp>
        <p:nvSpPr>
          <p:cNvPr id="6" name="TextBox 5">
            <a:extLst>
              <a:ext uri="{FF2B5EF4-FFF2-40B4-BE49-F238E27FC236}">
                <a16:creationId xmlns:a16="http://schemas.microsoft.com/office/drawing/2014/main" id="{AAAFA03F-CE40-61F9-6750-AB7CD8B97391}"/>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E7B2D79-0822-29B0-4A26-FD2C91776AD9}"/>
              </a:ext>
            </a:extLst>
          </p:cNvPr>
          <p:cNvSpPr txBox="1"/>
          <p:nvPr/>
        </p:nvSpPr>
        <p:spPr>
          <a:xfrm>
            <a:off x="3742709" y="1269207"/>
            <a:ext cx="3050058"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Пасивна безбедност</a:t>
            </a:r>
            <a:endParaRPr lang="en-US" sz="2400" i="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EF6C0011-7D8A-CB89-378D-F444C3C91C67}"/>
              </a:ext>
            </a:extLst>
          </p:cNvPr>
          <p:cNvSpPr txBox="1"/>
          <p:nvPr/>
        </p:nvSpPr>
        <p:spPr>
          <a:xfrm>
            <a:off x="301027" y="1933007"/>
            <a:ext cx="11691078" cy="5324535"/>
          </a:xfrm>
          <a:prstGeom prst="rect">
            <a:avLst/>
          </a:prstGeom>
          <a:noFill/>
        </p:spPr>
        <p:txBody>
          <a:bodyPr wrap="square">
            <a:spAutoFit/>
          </a:bodyPr>
          <a:lstStyle/>
          <a:p>
            <a:pPr algn="just">
              <a:spcAft>
                <a:spcPts val="1800"/>
              </a:spcAft>
            </a:pPr>
            <a:r>
              <a:rPr lang="sr-Cyrl-RS" sz="2000" dirty="0">
                <a:latin typeface="Cambria" panose="02040503050406030204" pitchFamily="18" charset="0"/>
                <a:ea typeface="Cambria" panose="02040503050406030204" pitchFamily="18" charset="0"/>
              </a:rPr>
              <a:t>Постојање још једног уређаја може негативно да утиче на пасивну безбедност возача – </a:t>
            </a:r>
            <a:r>
              <a:rPr lang="sr-Cyrl-RS" sz="2000" b="1" dirty="0">
                <a:solidFill>
                  <a:srgbClr val="FF0000"/>
                </a:solidFill>
                <a:latin typeface="Cambria" panose="02040503050406030204" pitchFamily="18" charset="0"/>
                <a:ea typeface="Cambria" panose="02040503050406030204" pitchFamily="18" charset="0"/>
              </a:rPr>
              <a:t>уређаја на точку управљача</a:t>
            </a:r>
            <a:r>
              <a:rPr lang="sr-Cyrl-RS" sz="2000" dirty="0">
                <a:latin typeface="Cambria" panose="02040503050406030204" pitchFamily="18" charset="0"/>
                <a:ea typeface="Cambria" panose="02040503050406030204" pitchFamily="18" charset="0"/>
              </a:rPr>
              <a:t>. </a:t>
            </a:r>
          </a:p>
          <a:p>
            <a:pPr algn="just">
              <a:spcAft>
                <a:spcPts val="1800"/>
              </a:spcAft>
            </a:pPr>
            <a:r>
              <a:rPr lang="sr-Cyrl-RS" sz="2000" dirty="0">
                <a:latin typeface="Cambria" panose="02040503050406030204" pitchFamily="18" charset="0"/>
                <a:ea typeface="Cambria" panose="02040503050406030204" pitchFamily="18" charset="0"/>
              </a:rPr>
              <a:t>Присуство уређаја постављених на точку управљача (ручице, помоћни прстенови) може ометати адекватну активацију ваздушних јастука и повећати ризик од повреда. </a:t>
            </a:r>
          </a:p>
          <a:p>
            <a:pPr algn="just">
              <a:spcAft>
                <a:spcPts val="1800"/>
              </a:spcAft>
            </a:pPr>
            <a:r>
              <a:rPr lang="sr-Cyrl-RS" sz="2000" dirty="0">
                <a:latin typeface="Cambria" panose="02040503050406030204" pitchFamily="18" charset="0"/>
                <a:ea typeface="Cambria" panose="02040503050406030204" pitchFamily="18" charset="0"/>
              </a:rPr>
              <a:t>Експериментално је потврђено да са порастом величине уређаја на точку управљача (класична ручица, „</a:t>
            </a:r>
            <a:r>
              <a:rPr lang="sr-Cyrl-RS" sz="2000" dirty="0" err="1">
                <a:latin typeface="Cambria" panose="02040503050406030204" pitchFamily="18" charset="0"/>
                <a:ea typeface="Cambria" panose="02040503050406030204" pitchFamily="18" charset="0"/>
              </a:rPr>
              <a:t>tri-pin</a:t>
            </a:r>
            <a:r>
              <a:rPr lang="sr-Cyrl-RS" sz="2000" dirty="0">
                <a:latin typeface="Cambria" panose="02040503050406030204" pitchFamily="18" charset="0"/>
                <a:ea typeface="Cambria" panose="02040503050406030204" pitchFamily="18" charset="0"/>
              </a:rPr>
              <a:t>“ ручица, прстен на точку управљача) опада запремина, а последично и ефикасност ваздушних јастука. Као најризичнији положај поменутих ручица препознат је онај када је уређај постављен на врху управљача, што у просеку повећава ризик од повреда за око 15%.</a:t>
            </a:r>
          </a:p>
          <a:p>
            <a:pPr algn="just">
              <a:spcAft>
                <a:spcPts val="1800"/>
              </a:spcAft>
            </a:pPr>
            <a:r>
              <a:rPr lang="sr-Cyrl-RS" sz="2000" b="1" dirty="0">
                <a:solidFill>
                  <a:srgbClr val="FF0000"/>
                </a:solidFill>
                <a:latin typeface="Cambria" panose="02040503050406030204" pitchFamily="18" charset="0"/>
                <a:ea typeface="Cambria" panose="02040503050406030204" pitchFamily="18" charset="0"/>
              </a:rPr>
              <a:t>Промена тежишта масе возача </a:t>
            </a:r>
            <a:r>
              <a:rPr lang="sr-Cyrl-RS" sz="2000" dirty="0">
                <a:latin typeface="Cambria" panose="02040503050406030204" pitchFamily="18" charset="0"/>
                <a:ea typeface="Cambria" panose="02040503050406030204" pitchFamily="18" charset="0"/>
              </a:rPr>
              <a:t>услед ампутације појединих екстремитета може да има негативне последице по пасивну безбедност. Конкретне последице се настају услед нетипичних ротација тела приликом незгоде. Упркос мањој маси тела, ротација тела и ограничена могућност стабилизације након незгоде може довести до повећаног ризика од повреда врата јер се тело након удара у ваздушни јастук не враћа у првобитан положај. </a:t>
            </a:r>
            <a:endParaRPr lang="en-US" sz="2000" dirty="0">
              <a:latin typeface="Cambria" panose="02040503050406030204" pitchFamily="18" charset="0"/>
              <a:ea typeface="Cambria" panose="02040503050406030204" pitchFamily="18" charset="0"/>
            </a:endParaRPr>
          </a:p>
          <a:p>
            <a:pPr algn="just">
              <a:spcAft>
                <a:spcPts val="1800"/>
              </a:spcAft>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24282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2FAA6-BB4C-DD76-31E1-26FCAA189C6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556898D-6322-4A6D-986C-18E186FED83C}"/>
              </a:ext>
            </a:extLst>
          </p:cNvPr>
          <p:cNvSpPr/>
          <p:nvPr/>
        </p:nvSpPr>
        <p:spPr>
          <a:xfrm>
            <a:off x="1" y="1817620"/>
            <a:ext cx="12192000" cy="504038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A12F731-075B-FA1E-1BC3-2CAC3DF7172F}"/>
              </a:ext>
            </a:extLst>
          </p:cNvPr>
          <p:cNvSpPr/>
          <p:nvPr/>
        </p:nvSpPr>
        <p:spPr>
          <a:xfrm>
            <a:off x="900332" y="0"/>
            <a:ext cx="8975188" cy="1730872"/>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26EFD-492C-3743-AD23-E76D0447EB51}"/>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FB3B967B-B3F0-EA39-BC88-F3A0D09F48E2}"/>
              </a:ext>
            </a:extLst>
          </p:cNvPr>
          <p:cNvSpPr>
            <a:spLocks noGrp="1"/>
          </p:cNvSpPr>
          <p:nvPr>
            <p:ph type="sldNum" sz="quarter" idx="12"/>
          </p:nvPr>
        </p:nvSpPr>
        <p:spPr/>
        <p:txBody>
          <a:bodyPr/>
          <a:lstStyle/>
          <a:p>
            <a:fld id="{9E6A3A0C-5B1B-4859-8A9F-0D6B550C0C8D}" type="slidenum">
              <a:rPr lang="sr-Latn-RS" smtClean="0"/>
              <a:pPr/>
              <a:t>18</a:t>
            </a:fld>
            <a:endParaRPr lang="sr-Latn-RS" dirty="0"/>
          </a:p>
        </p:txBody>
      </p:sp>
      <p:sp>
        <p:nvSpPr>
          <p:cNvPr id="6" name="TextBox 5">
            <a:extLst>
              <a:ext uri="{FF2B5EF4-FFF2-40B4-BE49-F238E27FC236}">
                <a16:creationId xmlns:a16="http://schemas.microsoft.com/office/drawing/2014/main" id="{735E9290-DCAA-7C0B-261F-B21D1B041374}"/>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BFEBAE9-28E2-CCF5-0C64-EF4B9357F28B}"/>
              </a:ext>
            </a:extLst>
          </p:cNvPr>
          <p:cNvSpPr txBox="1"/>
          <p:nvPr/>
        </p:nvSpPr>
        <p:spPr>
          <a:xfrm>
            <a:off x="3742709" y="1269207"/>
            <a:ext cx="3050058"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Пасивна безбедност</a:t>
            </a:r>
            <a:endParaRPr lang="en-US" sz="2400" i="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3409F247-C520-3FAB-05B4-5FFFCFF36F2C}"/>
              </a:ext>
            </a:extLst>
          </p:cNvPr>
          <p:cNvSpPr txBox="1"/>
          <p:nvPr/>
        </p:nvSpPr>
        <p:spPr>
          <a:xfrm>
            <a:off x="250461" y="1995621"/>
            <a:ext cx="11691078" cy="4792017"/>
          </a:xfrm>
          <a:prstGeom prst="rect">
            <a:avLst/>
          </a:prstGeom>
          <a:noFill/>
        </p:spPr>
        <p:txBody>
          <a:bodyPr wrap="square">
            <a:spAutoFit/>
          </a:bodyPr>
          <a:lstStyle/>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Генерално се може закључити да је пасивна безбедност код особа са физичким инвалидитетом најчешће је умањена због специфичног положаја тела у возилу (нпр. виши положај седења или ближи точку управљача), присуства уређаја на точку управљача и </a:t>
            </a:r>
            <a:r>
              <a:rPr lang="sr-Cyrl-RS" sz="2000" kern="100" dirty="0" err="1">
                <a:effectLst/>
                <a:latin typeface="Cambria" panose="02040503050406030204" pitchFamily="18" charset="0"/>
                <a:ea typeface="Calibri" panose="020F0502020204030204" pitchFamily="34" charset="0"/>
                <a:cs typeface="Times New Roman" panose="02020603050405020304" pitchFamily="18" charset="0"/>
              </a:rPr>
              <a:t>конструкционих</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ограничења инвалидских колица, а не због саме технологије пасивне заштите. Зато је за ову групу особа са инвалидитетом неопходно обезбедити:</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правилно и безбедно позиционирање у возилу,</a:t>
            </a:r>
            <a:endParaRPr lang="en-US" sz="2400" b="1"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безбедан избор и уградњу уређаја на точку управљача,</a:t>
            </a:r>
            <a:endParaRPr lang="en-US" sz="2400" b="1"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прилагођавање или деактивацију ваздушних јастука,</a:t>
            </a:r>
            <a:endParaRPr lang="en-US" sz="2400" b="1"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развој нових решења која ће омогућити ефикасну заштиту у свим типовима саобраћајних незгода.</a:t>
            </a:r>
            <a:endParaRPr lang="en-US" sz="2400" b="1"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algn="just">
              <a:spcAft>
                <a:spcPts val="1800"/>
              </a:spcAft>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7223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1A316-DD4A-A725-E77E-CB3EA718ED4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37BC0A6-EA7D-9D95-ACDE-4EEEB589CC2E}"/>
              </a:ext>
            </a:extLst>
          </p:cNvPr>
          <p:cNvSpPr/>
          <p:nvPr/>
        </p:nvSpPr>
        <p:spPr>
          <a:xfrm>
            <a:off x="1" y="1547446"/>
            <a:ext cx="12192000" cy="5310554"/>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AAB1172-69C7-0525-03D6-8D7C5366C8DF}"/>
              </a:ext>
            </a:extLst>
          </p:cNvPr>
          <p:cNvSpPr/>
          <p:nvPr/>
        </p:nvSpPr>
        <p:spPr>
          <a:xfrm>
            <a:off x="-295422" y="0"/>
            <a:ext cx="12618720" cy="181762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C4B80-1D4E-7322-1F2D-8577B6CD3BFF}"/>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F7E84895-E420-3745-368F-2D9A24E83B07}"/>
              </a:ext>
            </a:extLst>
          </p:cNvPr>
          <p:cNvSpPr>
            <a:spLocks noGrp="1"/>
          </p:cNvSpPr>
          <p:nvPr>
            <p:ph type="sldNum" sz="quarter" idx="12"/>
          </p:nvPr>
        </p:nvSpPr>
        <p:spPr/>
        <p:txBody>
          <a:bodyPr/>
          <a:lstStyle/>
          <a:p>
            <a:fld id="{9E6A3A0C-5B1B-4859-8A9F-0D6B550C0C8D}" type="slidenum">
              <a:rPr lang="sr-Latn-RS" smtClean="0"/>
              <a:pPr/>
              <a:t>19</a:t>
            </a:fld>
            <a:endParaRPr lang="sr-Latn-RS" dirty="0"/>
          </a:p>
        </p:txBody>
      </p:sp>
      <p:sp>
        <p:nvSpPr>
          <p:cNvPr id="6" name="TextBox 5">
            <a:extLst>
              <a:ext uri="{FF2B5EF4-FFF2-40B4-BE49-F238E27FC236}">
                <a16:creationId xmlns:a16="http://schemas.microsoft.com/office/drawing/2014/main" id="{9B4DF0B9-CAB5-C33F-EDB3-F40982812228}"/>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ПЕШАЦИ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797A825-CAB3-05E3-8E0A-7FF4E6316A58}"/>
              </a:ext>
            </a:extLst>
          </p:cNvPr>
          <p:cNvSpPr txBox="1"/>
          <p:nvPr/>
        </p:nvSpPr>
        <p:spPr>
          <a:xfrm>
            <a:off x="168399" y="1817620"/>
            <a:ext cx="11691078" cy="5294398"/>
          </a:xfrm>
          <a:prstGeom prst="rect">
            <a:avLst/>
          </a:prstGeom>
          <a:noFill/>
        </p:spPr>
        <p:txBody>
          <a:bodyPr wrap="square">
            <a:spAutoFit/>
          </a:bodyPr>
          <a:lstStyle/>
          <a:p>
            <a:pPr algn="just">
              <a:lnSpc>
                <a:spcPct val="107000"/>
              </a:lnSpc>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Понашање и безбедност пешака са физичким инвалидитетом, посебно оних који користе инвалидска колица, значајно се разликују од остатка популације због специфичног начина кретања, ограничене покретљивости и неприступачне инфраструктуре. </a:t>
            </a:r>
          </a:p>
          <a:p>
            <a:pPr algn="just">
              <a:lnSpc>
                <a:spcPct val="107000"/>
              </a:lnSpc>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Истраживања доследно показују да ови учесници у саобраћају имају повећан ризик од страдања, а да се ти ризици најчешће јављају у ситуацијама које захтевају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сложене процене, брзе реакције и ефикасно кретање кроз простор</a:t>
            </a:r>
            <a:r>
              <a:rPr lang="en-GB" sz="2000" b="1" kern="100" dirty="0">
                <a:effectLst/>
                <a:latin typeface="Cambria" panose="02040503050406030204" pitchFamily="18" charset="0"/>
                <a:ea typeface="Calibri" panose="020F0502020204030204" pitchFamily="34" charset="0"/>
                <a:cs typeface="Times New Roman" panose="02020603050405020304" pitchFamily="18" charset="0"/>
              </a:rPr>
              <a:t>.</a:t>
            </a:r>
            <a:endParaRPr lang="sr-Cyrl-R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Статистички извештаји показују да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пешаци у инвалидским колицима имају за 36% већи ризик смртног страдања у односу на остатак популације</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а </a:t>
            </a:r>
            <a:r>
              <a:rPr lang="sr-Cyrl-RS" sz="2000" u="sng" kern="100" dirty="0" err="1">
                <a:effectLst/>
                <a:latin typeface="Cambria" panose="02040503050406030204" pitchFamily="18" charset="0"/>
                <a:ea typeface="Calibri" panose="020F0502020204030204" pitchFamily="34" charset="0"/>
                <a:cs typeface="Times New Roman" panose="02020603050405020304" pitchFamily="18" charset="0"/>
              </a:rPr>
              <a:t>најризичнију</a:t>
            </a:r>
            <a:r>
              <a:rPr lang="sr-Cyrl-RS" sz="2000" u="sng" kern="100" dirty="0">
                <a:effectLst/>
                <a:latin typeface="Cambria" panose="02040503050406030204" pitchFamily="18" charset="0"/>
                <a:ea typeface="Calibri" panose="020F0502020204030204" pitchFamily="34" charset="0"/>
                <a:cs typeface="Times New Roman" panose="02020603050405020304" pitchFamily="18" charset="0"/>
              </a:rPr>
              <a:t> категорију чине средовечни мушкарци</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a:t>
            </a:r>
            <a:r>
              <a:rPr lang="sr-Cyrl-RS" sz="2000"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Један од узрока повећаног ризика је ограничена могућност пешака у инвалидским колицима да благовремено реагују у опасној ситуацији и да се брзо уклоне са трајекторије возила. Други значајан фактор је и њихов небезбедан начин преласка улице. У великом броју случајева незгоде се дешавају ван обележених пешачких прелаза или у тренуцима када возач има ограничено време да уочи пешака.</a:t>
            </a:r>
            <a:endParaRPr lang="en-US" sz="2000" kern="100" dirty="0">
              <a:solidFill>
                <a:schemeClr val="tx2">
                  <a:lumMod val="50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19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101E2-CD5F-458B-9975-170CEC7FBA2A}"/>
              </a:ext>
            </a:extLst>
          </p:cNvPr>
          <p:cNvSpPr/>
          <p:nvPr/>
        </p:nvSpPr>
        <p:spPr>
          <a:xfrm>
            <a:off x="0" y="0"/>
            <a:ext cx="12192000" cy="600892"/>
          </a:xfrm>
          <a:prstGeom prst="rect">
            <a:avLst/>
          </a:prstGeom>
          <a:solidFill>
            <a:srgbClr val="CCFFFF">
              <a:alpha val="38000"/>
            </a:srgb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Title 1"/>
          <p:cNvSpPr>
            <a:spLocks noGrp="1"/>
          </p:cNvSpPr>
          <p:nvPr>
            <p:ph type="title"/>
          </p:nvPr>
        </p:nvSpPr>
        <p:spPr>
          <a:xfrm>
            <a:off x="1386839" y="0"/>
            <a:ext cx="3472543" cy="574764"/>
          </a:xfrm>
        </p:spPr>
        <p:txBody>
          <a:bodyPr>
            <a:normAutofit/>
          </a:bodyPr>
          <a:lstStyle/>
          <a:p>
            <a:r>
              <a:rPr lang="sr-Cyrl-RS" sz="3500" dirty="0">
                <a:latin typeface="Cambria" pitchFamily="18" charset="0"/>
                <a:ea typeface="Cambria" pitchFamily="18" charset="0"/>
              </a:rPr>
              <a:t>Теме:</a:t>
            </a: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a:t>
            </a:fld>
            <a:endParaRPr lang="sr-Latn-RS" dirty="0"/>
          </a:p>
        </p:txBody>
      </p:sp>
      <p:sp>
        <p:nvSpPr>
          <p:cNvPr id="5" name="Rectangle 4"/>
          <p:cNvSpPr/>
          <p:nvPr/>
        </p:nvSpPr>
        <p:spPr>
          <a:xfrm>
            <a:off x="314617" y="728427"/>
            <a:ext cx="11207932" cy="6017032"/>
          </a:xfrm>
          <a:prstGeom prst="rect">
            <a:avLst/>
          </a:prstGeom>
        </p:spPr>
        <p:txBody>
          <a:bodyPr wrap="square">
            <a:spAutoFit/>
          </a:bodyPr>
          <a:lstStyle/>
          <a:p>
            <a:pPr algn="just">
              <a:spcAft>
                <a:spcPts val="2400"/>
              </a:spcAft>
              <a:buBlip>
                <a:blip r:embed="rId2"/>
              </a:buBlip>
            </a:pPr>
            <a:r>
              <a:rPr lang="sr-Cyrl-RS" sz="2200" dirty="0">
                <a:latin typeface="Cambria" pitchFamily="18" charset="0"/>
                <a:ea typeface="Cambria" pitchFamily="18" charset="0"/>
              </a:rPr>
              <a:t>Основна обележја безбедности саобраћаја особа са инвалидитетом (све категорије),</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Динамички саобраћајни ризик учешћа у саобраћајним незгодама возача са физичким инвалидитетом,</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Активна и пасивна безбедност возача са физичким инвалидитетом,</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Основна обележја безбедности саобраћаја пешака са физичким инвалидитетом,</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Ризици учешћа у саобраћајним незгодама и способности возача са оштећењем слуха,</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Основна обележја безбедности саобраћаја пешака са оштећењем слуха,</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Ризици учешћа у саобраћајним незгодама и способности возача са оштећењем вида,</a:t>
            </a:r>
            <a:endParaRPr lang="en-US" sz="2200" dirty="0">
              <a:latin typeface="Cambria" pitchFamily="18" charset="0"/>
              <a:ea typeface="Cambria" pitchFamily="18" charset="0"/>
            </a:endParaRPr>
          </a:p>
          <a:p>
            <a:pPr algn="just">
              <a:spcAft>
                <a:spcPts val="2400"/>
              </a:spcAft>
              <a:buBlip>
                <a:blip r:embed="rId2"/>
              </a:buBlip>
            </a:pPr>
            <a:r>
              <a:rPr lang="sr-Cyrl-RS" sz="2200" dirty="0">
                <a:latin typeface="Cambria" pitchFamily="18" charset="0"/>
                <a:ea typeface="Cambria" pitchFamily="18" charset="0"/>
              </a:rPr>
              <a:t>Основна обележја безбедности саобраћаја пешака са оштећењем вида,</a:t>
            </a:r>
            <a:endParaRPr lang="en-US" sz="2200" dirty="0">
              <a:latin typeface="Cambria" pitchFamily="18" charset="0"/>
              <a:ea typeface="Cambria" pitchFamily="18" charset="0"/>
            </a:endParaRPr>
          </a:p>
          <a:p>
            <a:pPr algn="just">
              <a:spcBef>
                <a:spcPts val="600"/>
              </a:spcBef>
              <a:spcAft>
                <a:spcPts val="2400"/>
              </a:spcAft>
              <a:buBlip>
                <a:blip r:embed="rId2"/>
              </a:buBlip>
            </a:pPr>
            <a:r>
              <a:rPr lang="sr-Cyrl-RS" sz="2200" dirty="0">
                <a:latin typeface="Cambria" pitchFamily="18" charset="0"/>
                <a:ea typeface="Cambria" pitchFamily="18" charset="0"/>
              </a:rPr>
              <a:t>Основна обележја безбедности саобраћаја особа са осталим врстама инвалидитета.</a:t>
            </a:r>
            <a:endParaRPr lang="en-US" sz="2200" dirty="0">
              <a:latin typeface="Cambria" pitchFamily="18" charset="0"/>
              <a:ea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18" presetClass="entr" presetSubtype="1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01AF6-396D-6A41-6742-7CCBCF35286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7D5D59D-31F9-89ED-9844-3A776B564AE4}"/>
              </a:ext>
            </a:extLst>
          </p:cNvPr>
          <p:cNvSpPr/>
          <p:nvPr/>
        </p:nvSpPr>
        <p:spPr>
          <a:xfrm>
            <a:off x="0" y="1778278"/>
            <a:ext cx="12192000" cy="5310554"/>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3DCC817-0E5C-9016-FCC8-09935988B6A7}"/>
              </a:ext>
            </a:extLst>
          </p:cNvPr>
          <p:cNvSpPr/>
          <p:nvPr/>
        </p:nvSpPr>
        <p:spPr>
          <a:xfrm>
            <a:off x="-295422" y="0"/>
            <a:ext cx="12618720" cy="181762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B1BDE-9F49-1B44-6FC3-9495B4D9ED78}"/>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60C0CC67-670B-06DF-15F1-7C51F9A0C4D8}"/>
              </a:ext>
            </a:extLst>
          </p:cNvPr>
          <p:cNvSpPr>
            <a:spLocks noGrp="1"/>
          </p:cNvSpPr>
          <p:nvPr>
            <p:ph type="sldNum" sz="quarter" idx="12"/>
          </p:nvPr>
        </p:nvSpPr>
        <p:spPr/>
        <p:txBody>
          <a:bodyPr/>
          <a:lstStyle/>
          <a:p>
            <a:fld id="{9E6A3A0C-5B1B-4859-8A9F-0D6B550C0C8D}" type="slidenum">
              <a:rPr lang="sr-Latn-RS" smtClean="0"/>
              <a:pPr/>
              <a:t>20</a:t>
            </a:fld>
            <a:endParaRPr lang="sr-Latn-RS" dirty="0"/>
          </a:p>
        </p:txBody>
      </p:sp>
      <p:sp>
        <p:nvSpPr>
          <p:cNvPr id="6" name="TextBox 5">
            <a:extLst>
              <a:ext uri="{FF2B5EF4-FFF2-40B4-BE49-F238E27FC236}">
                <a16:creationId xmlns:a16="http://schemas.microsoft.com/office/drawing/2014/main" id="{53F1F55A-665E-6E3D-201A-733741C8F3F4}"/>
              </a:ext>
            </a:extLst>
          </p:cNvPr>
          <p:cNvSpPr txBox="1"/>
          <p:nvPr/>
        </p:nvSpPr>
        <p:spPr>
          <a:xfrm>
            <a:off x="2745340" y="869468"/>
            <a:ext cx="7188508" cy="46166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слуха</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285ABD5-AC7C-244F-9A33-F942E6DCEAC3}"/>
              </a:ext>
            </a:extLst>
          </p:cNvPr>
          <p:cNvSpPr txBox="1"/>
          <p:nvPr/>
        </p:nvSpPr>
        <p:spPr>
          <a:xfrm>
            <a:off x="301027" y="2658902"/>
            <a:ext cx="11691078" cy="3549305"/>
          </a:xfrm>
          <a:prstGeom prst="rect">
            <a:avLst/>
          </a:prstGeom>
          <a:noFill/>
        </p:spPr>
        <p:txBody>
          <a:bodyPr wrap="square">
            <a:spAutoFit/>
          </a:bodyPr>
          <a:lstStyle/>
          <a:p>
            <a:pPr algn="just">
              <a:lnSpc>
                <a:spcPct val="107000"/>
              </a:lnSpc>
              <a:spcBef>
                <a:spcPts val="600"/>
              </a:spcBef>
              <a:spcAft>
                <a:spcPts val="600"/>
              </a:spcAft>
              <a:buNone/>
              <a:tabLst>
                <a:tab pos="4953635" algn="l"/>
              </a:tabLst>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У досадашњим истраживањима безбедности у саобраћају особа са оштећењем слуха ова популација особа са инвалидитетом је посматрана у својству </a:t>
            </a:r>
            <a:r>
              <a:rPr lang="sr-Cyrl-RS" sz="20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возача и пешака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a:t>
            </a:r>
          </a:p>
          <a:p>
            <a:pPr algn="just">
              <a:lnSpc>
                <a:spcPct val="107000"/>
              </a:lnSpc>
              <a:spcBef>
                <a:spcPts val="600"/>
              </a:spcBef>
              <a:spcAft>
                <a:spcPts val="600"/>
              </a:spcAft>
              <a:buNone/>
              <a:tabLst>
                <a:tab pos="4953635" algn="l"/>
              </a:tabLst>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Код истраживања која разматрају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возаче</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са оштећењем слуха уочавају се две целине. </a:t>
            </a:r>
          </a:p>
          <a:p>
            <a:pPr algn="just">
              <a:lnSpc>
                <a:spcPct val="107000"/>
              </a:lnSpc>
              <a:spcBef>
                <a:spcPts val="600"/>
              </a:spcBef>
              <a:spcAft>
                <a:spcPts val="600"/>
              </a:spcAft>
              <a:buNone/>
              <a:tabLst>
                <a:tab pos="4953635" algn="l"/>
              </a:tabLst>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Прва подразумева ризик </a:t>
            </a:r>
            <a:r>
              <a:rPr lang="sr-Cyrl-RS" sz="2000" i="1" kern="100" dirty="0">
                <a:effectLst/>
                <a:latin typeface="Cambria" panose="02040503050406030204" pitchFamily="18" charset="0"/>
                <a:ea typeface="Calibri" panose="020F0502020204030204" pitchFamily="34" charset="0"/>
                <a:cs typeface="Times New Roman" panose="02020603050405020304" pitchFamily="18" charset="0"/>
              </a:rPr>
              <a:t>учешћа у саобраћајним незгодама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а друга </a:t>
            </a:r>
            <a:r>
              <a:rPr lang="sr-Cyrl-RS" sz="2000" i="1" kern="100" dirty="0">
                <a:effectLst/>
                <a:latin typeface="Cambria" panose="02040503050406030204" pitchFamily="18" charset="0"/>
                <a:ea typeface="Calibri" panose="020F0502020204030204" pitchFamily="34" charset="0"/>
                <a:cs typeface="Times New Roman" panose="02020603050405020304" pitchFamily="18" charset="0"/>
              </a:rPr>
              <a:t>способности возача са оштећењем слуха да безбедно учествују у саобраћају</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a:t>
            </a:r>
          </a:p>
          <a:p>
            <a:pPr algn="just">
              <a:lnSpc>
                <a:spcPct val="107000"/>
              </a:lnSpc>
              <a:spcBef>
                <a:spcPts val="1800"/>
              </a:spcBef>
              <a:spcAft>
                <a:spcPts val="600"/>
              </a:spcAft>
              <a:buNone/>
              <a:tabLst>
                <a:tab pos="4953635" algn="l"/>
              </a:tabLst>
            </a:pPr>
            <a:r>
              <a:rPr lang="sr-Cyrl-RS" sz="2000" kern="100" dirty="0">
                <a:solidFill>
                  <a:schemeClr val="tx1">
                    <a:lumMod val="75000"/>
                    <a:lumOff val="25000"/>
                  </a:schemeClr>
                </a:solidFill>
                <a:effectLst/>
                <a:latin typeface="Cambria" panose="02040503050406030204" pitchFamily="18" charset="0"/>
                <a:ea typeface="Calibri" panose="020F0502020204030204" pitchFamily="34" charset="0"/>
                <a:cs typeface="Times New Roman" panose="02020603050405020304" pitchFamily="18" charset="0"/>
              </a:rPr>
              <a:t>Са друге стране, у истраживањима која су анализирала безбедност </a:t>
            </a:r>
            <a:r>
              <a:rPr lang="sr-Cyrl-RS" sz="2000" b="1" kern="100" dirty="0">
                <a:solidFill>
                  <a:schemeClr val="tx1">
                    <a:lumMod val="75000"/>
                    <a:lumOff val="25000"/>
                  </a:schemeClr>
                </a:solidFill>
                <a:effectLst/>
                <a:latin typeface="Cambria" panose="02040503050406030204" pitchFamily="18" charset="0"/>
                <a:ea typeface="Calibri" panose="020F0502020204030204" pitchFamily="34" charset="0"/>
                <a:cs typeface="Times New Roman" panose="02020603050405020304" pitchFamily="18" charset="0"/>
              </a:rPr>
              <a:t>пешака</a:t>
            </a:r>
            <a:r>
              <a:rPr lang="sr-Cyrl-RS" sz="2000" kern="100" dirty="0">
                <a:solidFill>
                  <a:schemeClr val="tx1">
                    <a:lumMod val="75000"/>
                    <a:lumOff val="25000"/>
                  </a:schemeClr>
                </a:solidFill>
                <a:effectLst/>
                <a:latin typeface="Cambria" panose="02040503050406030204" pitchFamily="18" charset="0"/>
                <a:ea typeface="Calibri" panose="020F0502020204030204" pitchFamily="34" charset="0"/>
                <a:cs typeface="Times New Roman" panose="02020603050405020304" pitchFamily="18" charset="0"/>
              </a:rPr>
              <a:t> фокус је на </a:t>
            </a:r>
            <a:r>
              <a:rPr lang="sr-Cyrl-RS" sz="2000" i="1" kern="100" dirty="0">
                <a:solidFill>
                  <a:schemeClr val="tx1">
                    <a:lumMod val="75000"/>
                    <a:lumOff val="25000"/>
                  </a:schemeClr>
                </a:solidFill>
                <a:effectLst/>
                <a:latin typeface="Cambria" panose="02040503050406030204" pitchFamily="18" charset="0"/>
                <a:ea typeface="Calibri" panose="020F0502020204030204" pitchFamily="34" charset="0"/>
                <a:cs typeface="Times New Roman" panose="02020603050405020304" pitchFamily="18" charset="0"/>
              </a:rPr>
              <a:t>ризицима страдања </a:t>
            </a:r>
            <a:r>
              <a:rPr lang="sr-Cyrl-RS" sz="2000" kern="100" dirty="0">
                <a:solidFill>
                  <a:schemeClr val="tx1">
                    <a:lumMod val="75000"/>
                    <a:lumOff val="25000"/>
                  </a:schemeClr>
                </a:solidFill>
                <a:effectLst/>
                <a:latin typeface="Cambria" panose="02040503050406030204" pitchFamily="18" charset="0"/>
                <a:ea typeface="Calibri" panose="020F0502020204030204" pitchFamily="34" charset="0"/>
                <a:cs typeface="Times New Roman" panose="02020603050405020304" pitchFamily="18" charset="0"/>
              </a:rPr>
              <a:t>и </a:t>
            </a:r>
            <a:r>
              <a:rPr lang="sr-Cyrl-RS" sz="2000" i="1" kern="100" dirty="0">
                <a:solidFill>
                  <a:schemeClr val="tx1">
                    <a:lumMod val="75000"/>
                    <a:lumOff val="25000"/>
                  </a:schemeClr>
                </a:solidFill>
                <a:effectLst/>
                <a:latin typeface="Cambria" panose="02040503050406030204" pitchFamily="18" charset="0"/>
                <a:ea typeface="Calibri" panose="020F0502020204030204" pitchFamily="34" charset="0"/>
                <a:cs typeface="Times New Roman" panose="02020603050405020304" pitchFamily="18" charset="0"/>
              </a:rPr>
              <a:t>утицајним факторима који доводе до саобраћајних незгода</a:t>
            </a:r>
            <a:r>
              <a:rPr lang="sr-Cyrl-RS" sz="2000" kern="100" dirty="0">
                <a:solidFill>
                  <a:schemeClr val="tx1">
                    <a:lumMod val="75000"/>
                    <a:lumOff val="25000"/>
                  </a:schemeClr>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2000" kern="100" dirty="0">
              <a:solidFill>
                <a:schemeClr val="tx1">
                  <a:lumMod val="75000"/>
                  <a:lumOff val="25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46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3226F-4F3A-1DDE-C5BC-0C4C9C6C206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31934F1-A321-2FF9-F9D1-BFC8E3B25EFB}"/>
              </a:ext>
            </a:extLst>
          </p:cNvPr>
          <p:cNvSpPr/>
          <p:nvPr/>
        </p:nvSpPr>
        <p:spPr>
          <a:xfrm>
            <a:off x="0" y="1778278"/>
            <a:ext cx="12192000" cy="5310554"/>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C99CA32-B6E3-61A6-E666-81889F99EF2E}"/>
              </a:ext>
            </a:extLst>
          </p:cNvPr>
          <p:cNvSpPr/>
          <p:nvPr/>
        </p:nvSpPr>
        <p:spPr>
          <a:xfrm>
            <a:off x="-295422" y="0"/>
            <a:ext cx="12618720" cy="181762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268B6-05CA-8CB8-6FDA-7CC8AD12E74E}"/>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A6E8942B-7319-4E77-0A4F-1F28EABE94C2}"/>
              </a:ext>
            </a:extLst>
          </p:cNvPr>
          <p:cNvSpPr>
            <a:spLocks noGrp="1"/>
          </p:cNvSpPr>
          <p:nvPr>
            <p:ph type="sldNum" sz="quarter" idx="12"/>
          </p:nvPr>
        </p:nvSpPr>
        <p:spPr/>
        <p:txBody>
          <a:bodyPr/>
          <a:lstStyle/>
          <a:p>
            <a:fld id="{9E6A3A0C-5B1B-4859-8A9F-0D6B550C0C8D}" type="slidenum">
              <a:rPr lang="sr-Latn-RS" smtClean="0"/>
              <a:pPr/>
              <a:t>21</a:t>
            </a:fld>
            <a:endParaRPr lang="sr-Latn-RS" dirty="0"/>
          </a:p>
        </p:txBody>
      </p:sp>
      <p:sp>
        <p:nvSpPr>
          <p:cNvPr id="6" name="TextBox 5">
            <a:extLst>
              <a:ext uri="{FF2B5EF4-FFF2-40B4-BE49-F238E27FC236}">
                <a16:creationId xmlns:a16="http://schemas.microsoft.com/office/drawing/2014/main" id="{54650B89-6948-BDC9-0384-B7C276F80395}"/>
              </a:ext>
            </a:extLst>
          </p:cNvPr>
          <p:cNvSpPr txBox="1"/>
          <p:nvPr/>
        </p:nvSpPr>
        <p:spPr>
          <a:xfrm>
            <a:off x="2154497" y="936996"/>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слуха- ВОЗАЧИ</a:t>
            </a:r>
          </a:p>
        </p:txBody>
      </p:sp>
      <p:sp>
        <p:nvSpPr>
          <p:cNvPr id="8" name="TextBox 7">
            <a:extLst>
              <a:ext uri="{FF2B5EF4-FFF2-40B4-BE49-F238E27FC236}">
                <a16:creationId xmlns:a16="http://schemas.microsoft.com/office/drawing/2014/main" id="{7A476FB6-BEBD-8271-4166-671F91D1231A}"/>
              </a:ext>
            </a:extLst>
          </p:cNvPr>
          <p:cNvSpPr txBox="1"/>
          <p:nvPr/>
        </p:nvSpPr>
        <p:spPr>
          <a:xfrm>
            <a:off x="301027" y="2371699"/>
            <a:ext cx="11691078" cy="3493905"/>
          </a:xfrm>
          <a:prstGeom prst="rect">
            <a:avLst/>
          </a:prstGeom>
          <a:noFill/>
        </p:spPr>
        <p:txBody>
          <a:bodyPr wrap="square">
            <a:spAutoFit/>
          </a:bodyPr>
          <a:lstStyle/>
          <a:p>
            <a:pPr algn="just">
              <a:lnSpc>
                <a:spcPct val="107000"/>
              </a:lnSpc>
              <a:spcBef>
                <a:spcPts val="600"/>
              </a:spcBef>
              <a:spcAft>
                <a:spcPts val="6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Истраживања која анализирају ризик учешћа у саобраћајним незгодама возача са оштећењем слуха дају различите резултате, што је углавном последица разлика у врсти и тежини оштећења слуха. </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Више студија, спроведених углавном на старијој популацији, указују да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оштећење слуха само по себи не повећава ризик учешћа у незгодама</a:t>
            </a:r>
            <a:r>
              <a:rPr lang="en-GB" sz="2000" b="1" kern="100" dirty="0">
                <a:effectLst/>
                <a:latin typeface="Cambria" panose="02040503050406030204" pitchFamily="18" charset="0"/>
                <a:ea typeface="Calibri" panose="020F0502020204030204" pitchFamily="34" charset="0"/>
                <a:cs typeface="Times New Roman" panose="02020603050405020304" pitchFamily="18" charset="0"/>
              </a:rPr>
              <a:t>. </a:t>
            </a:r>
            <a:endParaRPr lang="sr-Cyrl-R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Једини специфичан налаз био је да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корисници слушних апарата имају 2,1 пута веће шансе да буду повређени </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што може указивати на то да не користе слушни апарат континуирано или да он не функционише оптимално. </a:t>
            </a:r>
          </a:p>
          <a:p>
            <a:pPr algn="just">
              <a:lnSpc>
                <a:spcPct val="107000"/>
              </a:lnSpc>
              <a:spcBef>
                <a:spcPts val="600"/>
              </a:spcBef>
              <a:spcAft>
                <a:spcPts val="6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Генерално се може закључити да старији возачи са оштећењем слуха често компензују свој дефицит већим опрезом, ређом вожњом, нижим брзинама и бољом визуелном контролом.</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EF26A74-274F-BBE5-7803-D7514C41B8DA}"/>
              </a:ext>
            </a:extLst>
          </p:cNvPr>
          <p:cNvSpPr txBox="1"/>
          <p:nvPr/>
        </p:nvSpPr>
        <p:spPr>
          <a:xfrm>
            <a:off x="1241472" y="1319562"/>
            <a:ext cx="7188507"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Ризик учешћа у саобраћајним незгодама</a:t>
            </a:r>
            <a:endParaRPr lang="en-U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69043771"/>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78B29-19A2-BE33-F1FA-A0B3AA7F89B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713B787-FEFE-A247-FD11-FEF2B3CE76BE}"/>
              </a:ext>
            </a:extLst>
          </p:cNvPr>
          <p:cNvSpPr/>
          <p:nvPr/>
        </p:nvSpPr>
        <p:spPr>
          <a:xfrm>
            <a:off x="0" y="1778278"/>
            <a:ext cx="12192000" cy="5310554"/>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099C30F-DCF9-C2C6-1009-424811164D70}"/>
              </a:ext>
            </a:extLst>
          </p:cNvPr>
          <p:cNvSpPr/>
          <p:nvPr/>
        </p:nvSpPr>
        <p:spPr>
          <a:xfrm>
            <a:off x="-295422" y="0"/>
            <a:ext cx="12618720" cy="181762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B5643-22C0-662D-50A2-3C6BC2AA94EB}"/>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B7764EA8-B479-C2A5-05C5-00FB1F1E472E}"/>
              </a:ext>
            </a:extLst>
          </p:cNvPr>
          <p:cNvSpPr>
            <a:spLocks noGrp="1"/>
          </p:cNvSpPr>
          <p:nvPr>
            <p:ph type="sldNum" sz="quarter" idx="12"/>
          </p:nvPr>
        </p:nvSpPr>
        <p:spPr/>
        <p:txBody>
          <a:bodyPr/>
          <a:lstStyle/>
          <a:p>
            <a:fld id="{9E6A3A0C-5B1B-4859-8A9F-0D6B550C0C8D}" type="slidenum">
              <a:rPr lang="sr-Latn-RS" smtClean="0"/>
              <a:pPr/>
              <a:t>22</a:t>
            </a:fld>
            <a:endParaRPr lang="sr-Latn-RS" dirty="0"/>
          </a:p>
        </p:txBody>
      </p:sp>
      <p:sp>
        <p:nvSpPr>
          <p:cNvPr id="6" name="TextBox 5">
            <a:extLst>
              <a:ext uri="{FF2B5EF4-FFF2-40B4-BE49-F238E27FC236}">
                <a16:creationId xmlns:a16="http://schemas.microsoft.com/office/drawing/2014/main" id="{637C6DFB-6A2A-C195-6F2C-BDC6B0A9D23A}"/>
              </a:ext>
            </a:extLst>
          </p:cNvPr>
          <p:cNvSpPr txBox="1"/>
          <p:nvPr/>
        </p:nvSpPr>
        <p:spPr>
          <a:xfrm>
            <a:off x="2154497" y="936996"/>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слуха- ВОЗАЧИ</a:t>
            </a:r>
          </a:p>
        </p:txBody>
      </p:sp>
      <p:sp>
        <p:nvSpPr>
          <p:cNvPr id="8" name="TextBox 7">
            <a:extLst>
              <a:ext uri="{FF2B5EF4-FFF2-40B4-BE49-F238E27FC236}">
                <a16:creationId xmlns:a16="http://schemas.microsoft.com/office/drawing/2014/main" id="{F8FF1CFE-8E60-E3BC-F456-62B45C582AA1}"/>
              </a:ext>
            </a:extLst>
          </p:cNvPr>
          <p:cNvSpPr txBox="1"/>
          <p:nvPr/>
        </p:nvSpPr>
        <p:spPr>
          <a:xfrm>
            <a:off x="301027" y="2647745"/>
            <a:ext cx="11691078" cy="2527487"/>
          </a:xfrm>
          <a:prstGeom prst="rect">
            <a:avLst/>
          </a:prstGeom>
          <a:noFill/>
        </p:spPr>
        <p:txBody>
          <a:bodyPr wrap="square">
            <a:spAutoFit/>
          </a:bodyPr>
          <a:lstStyle/>
          <a:p>
            <a:pPr algn="just">
              <a:lnSpc>
                <a:spcPct val="107000"/>
              </a:lnSpc>
              <a:spcBef>
                <a:spcPts val="600"/>
              </a:spcBef>
              <a:spcAft>
                <a:spcPts val="6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Друга група студија указује да оштећење слуха може бити повезано са већом вероватноћом учешћа у незгоди, посебно када се ради о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средњем и тежем степену оштећења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a:t>
            </a:r>
          </a:p>
          <a:p>
            <a:pPr algn="just">
              <a:lnSpc>
                <a:spcPct val="107000"/>
              </a:lnSpc>
              <a:spcBef>
                <a:spcPts val="600"/>
              </a:spcBef>
              <a:spcAft>
                <a:spcPts val="6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Када се говори о конкретним вредностима пораста ризика он се креће од 6% (16–30 </a:t>
            </a:r>
            <a:r>
              <a:rPr lang="sr-Cyrl-RS" sz="2000" kern="100" dirty="0" err="1">
                <a:effectLst/>
                <a:latin typeface="Cambria" panose="02040503050406030204" pitchFamily="18" charset="0"/>
                <a:ea typeface="Calibri" panose="020F0502020204030204" pitchFamily="34" charset="0"/>
                <a:cs typeface="Times New Roman" panose="02020603050405020304" pitchFamily="18" charset="0"/>
              </a:rPr>
              <a:t>dB</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до 31% (&gt;51 </a:t>
            </a:r>
            <a:r>
              <a:rPr lang="sr-Cyrl-RS" sz="2000" kern="100" dirty="0" err="1">
                <a:effectLst/>
                <a:latin typeface="Cambria" panose="02040503050406030204" pitchFamily="18" charset="0"/>
                <a:ea typeface="Calibri" panose="020F0502020204030204" pitchFamily="34" charset="0"/>
                <a:cs typeface="Times New Roman" panose="02020603050405020304" pitchFamily="18" charset="0"/>
              </a:rPr>
              <a:t>dB</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и посебно је изражен код свакодневних возача. Још један специфичан налаз указује да оштећење слуха само на десном уху повећава ризик 1,9 пута.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Овај проблем може отежати процену извора звука и перцепцију простора, што је критично за интеракцију са другим возилима.</a:t>
            </a:r>
            <a:endParaRPr lang="en-US" sz="2000" b="1"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3F2C417-E0C4-2F9E-E9F8-96D0A127A70A}"/>
              </a:ext>
            </a:extLst>
          </p:cNvPr>
          <p:cNvSpPr txBox="1"/>
          <p:nvPr/>
        </p:nvSpPr>
        <p:spPr>
          <a:xfrm>
            <a:off x="1241472" y="1319562"/>
            <a:ext cx="7188507"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Ризик учешћа у саобраћајним незгодама</a:t>
            </a:r>
            <a:endParaRPr lang="en-U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16117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629FF-5401-F8CF-D08A-A96E85D758F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81BC71B-6664-C3E1-D362-DF8F4E88856B}"/>
              </a:ext>
            </a:extLst>
          </p:cNvPr>
          <p:cNvSpPr/>
          <p:nvPr/>
        </p:nvSpPr>
        <p:spPr>
          <a:xfrm>
            <a:off x="0" y="1778278"/>
            <a:ext cx="12192000" cy="5310554"/>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F919485-099F-158E-170B-0667956180D3}"/>
              </a:ext>
            </a:extLst>
          </p:cNvPr>
          <p:cNvSpPr/>
          <p:nvPr/>
        </p:nvSpPr>
        <p:spPr>
          <a:xfrm>
            <a:off x="-295422" y="0"/>
            <a:ext cx="12618720" cy="181762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4140B-BD9B-C11A-8328-6758F0652EC3}"/>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F1FF54D1-ED8E-604F-E62C-B47B1390F47D}"/>
              </a:ext>
            </a:extLst>
          </p:cNvPr>
          <p:cNvSpPr>
            <a:spLocks noGrp="1"/>
          </p:cNvSpPr>
          <p:nvPr>
            <p:ph type="sldNum" sz="quarter" idx="12"/>
          </p:nvPr>
        </p:nvSpPr>
        <p:spPr/>
        <p:txBody>
          <a:bodyPr/>
          <a:lstStyle/>
          <a:p>
            <a:fld id="{9E6A3A0C-5B1B-4859-8A9F-0D6B550C0C8D}" type="slidenum">
              <a:rPr lang="sr-Latn-RS" smtClean="0"/>
              <a:pPr/>
              <a:t>23</a:t>
            </a:fld>
            <a:endParaRPr lang="sr-Latn-RS" dirty="0"/>
          </a:p>
        </p:txBody>
      </p:sp>
      <p:sp>
        <p:nvSpPr>
          <p:cNvPr id="6" name="TextBox 5">
            <a:extLst>
              <a:ext uri="{FF2B5EF4-FFF2-40B4-BE49-F238E27FC236}">
                <a16:creationId xmlns:a16="http://schemas.microsoft.com/office/drawing/2014/main" id="{316C565C-CBB2-F842-8153-31EC626899C3}"/>
              </a:ext>
            </a:extLst>
          </p:cNvPr>
          <p:cNvSpPr txBox="1"/>
          <p:nvPr/>
        </p:nvSpPr>
        <p:spPr>
          <a:xfrm>
            <a:off x="2154497" y="936996"/>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слуха- ВОЗАЧИ</a:t>
            </a:r>
          </a:p>
        </p:txBody>
      </p:sp>
      <p:sp>
        <p:nvSpPr>
          <p:cNvPr id="8" name="TextBox 7">
            <a:extLst>
              <a:ext uri="{FF2B5EF4-FFF2-40B4-BE49-F238E27FC236}">
                <a16:creationId xmlns:a16="http://schemas.microsoft.com/office/drawing/2014/main" id="{AC0473D8-7A06-68B4-14B5-0640B5D8E364}"/>
              </a:ext>
            </a:extLst>
          </p:cNvPr>
          <p:cNvSpPr txBox="1"/>
          <p:nvPr/>
        </p:nvSpPr>
        <p:spPr>
          <a:xfrm>
            <a:off x="301027" y="2629590"/>
            <a:ext cx="11691078" cy="3291414"/>
          </a:xfrm>
          <a:prstGeom prst="rect">
            <a:avLst/>
          </a:prstGeom>
          <a:noFill/>
        </p:spPr>
        <p:txBody>
          <a:bodyPr wrap="square">
            <a:spAutoFit/>
          </a:bodyPr>
          <a:lstStyle/>
          <a:p>
            <a:pPr algn="just">
              <a:lnSpc>
                <a:spcPct val="107000"/>
              </a:lnSpc>
              <a:spcBef>
                <a:spcPts val="600"/>
              </a:spcBef>
              <a:spcAft>
                <a:spcPts val="600"/>
              </a:spcAft>
              <a:buNone/>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Закључак:</a:t>
            </a:r>
            <a:endParaRPr lang="en-U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Блага оштећења слуха не повећавају значајно ризик</a:t>
            </a:r>
            <a:r>
              <a:rPr lang="sr-Cyrl-R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 посебно код старијих возача који развијају компензационе стратегије.</a:t>
            </a:r>
            <a:endParaRPr lang="en-U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Средња и тешка оштећења слуха повећавају ризик</a:t>
            </a:r>
            <a:r>
              <a:rPr lang="sr-Cyrl-R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 а ефекат постаје уочљивији у популацијама које више возе и имају веће изложености саобраћају.</a:t>
            </a:r>
            <a:endParaRPr lang="en-U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Унилатерална оштећења (нпр. само десно ухо) уз неадекватно коришћење слушног апарата могу значајно повећати ризик учешћа у незгоди</a:t>
            </a:r>
            <a:r>
              <a:rPr lang="sr-Cyrl-R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22F333F-3A16-157F-738B-D35F29E73423}"/>
              </a:ext>
            </a:extLst>
          </p:cNvPr>
          <p:cNvSpPr txBox="1"/>
          <p:nvPr/>
        </p:nvSpPr>
        <p:spPr>
          <a:xfrm>
            <a:off x="1241472" y="1319562"/>
            <a:ext cx="7188507"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Ризик учешћа у саобраћајним незгодама</a:t>
            </a:r>
            <a:endParaRPr lang="en-U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47245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CADE-26FE-417F-3E0E-8756DA59346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E9B6AD8-9F54-FBF9-7841-465D79544564}"/>
              </a:ext>
            </a:extLst>
          </p:cNvPr>
          <p:cNvSpPr/>
          <p:nvPr/>
        </p:nvSpPr>
        <p:spPr>
          <a:xfrm>
            <a:off x="0" y="1778278"/>
            <a:ext cx="12192000" cy="5310554"/>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EC313E4-0D69-6095-0D20-16C344C3C1C9}"/>
              </a:ext>
            </a:extLst>
          </p:cNvPr>
          <p:cNvSpPr/>
          <p:nvPr/>
        </p:nvSpPr>
        <p:spPr>
          <a:xfrm>
            <a:off x="-295422" y="0"/>
            <a:ext cx="12618720" cy="181762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C5BFEB-9C70-A43D-CA8A-879969AAC8BD}"/>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F2B56561-7EE6-E56D-FC99-6146EAB5FF18}"/>
              </a:ext>
            </a:extLst>
          </p:cNvPr>
          <p:cNvSpPr>
            <a:spLocks noGrp="1"/>
          </p:cNvSpPr>
          <p:nvPr>
            <p:ph type="sldNum" sz="quarter" idx="12"/>
          </p:nvPr>
        </p:nvSpPr>
        <p:spPr/>
        <p:txBody>
          <a:bodyPr/>
          <a:lstStyle/>
          <a:p>
            <a:fld id="{9E6A3A0C-5B1B-4859-8A9F-0D6B550C0C8D}" type="slidenum">
              <a:rPr lang="sr-Latn-RS" smtClean="0"/>
              <a:pPr/>
              <a:t>24</a:t>
            </a:fld>
            <a:endParaRPr lang="sr-Latn-RS" dirty="0"/>
          </a:p>
        </p:txBody>
      </p:sp>
      <p:sp>
        <p:nvSpPr>
          <p:cNvPr id="6" name="TextBox 5">
            <a:extLst>
              <a:ext uri="{FF2B5EF4-FFF2-40B4-BE49-F238E27FC236}">
                <a16:creationId xmlns:a16="http://schemas.microsoft.com/office/drawing/2014/main" id="{7907A533-AD7C-4275-1DB1-82274E27A295}"/>
              </a:ext>
            </a:extLst>
          </p:cNvPr>
          <p:cNvSpPr txBox="1"/>
          <p:nvPr/>
        </p:nvSpPr>
        <p:spPr>
          <a:xfrm>
            <a:off x="2154497" y="936996"/>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слуха- ВОЗАЧИ</a:t>
            </a:r>
          </a:p>
        </p:txBody>
      </p:sp>
      <p:sp>
        <p:nvSpPr>
          <p:cNvPr id="8" name="TextBox 7">
            <a:extLst>
              <a:ext uri="{FF2B5EF4-FFF2-40B4-BE49-F238E27FC236}">
                <a16:creationId xmlns:a16="http://schemas.microsoft.com/office/drawing/2014/main" id="{B9EEA4BC-F433-13F0-E749-BB987A407E78}"/>
              </a:ext>
            </a:extLst>
          </p:cNvPr>
          <p:cNvSpPr txBox="1"/>
          <p:nvPr/>
        </p:nvSpPr>
        <p:spPr>
          <a:xfrm>
            <a:off x="301027" y="2338460"/>
            <a:ext cx="11691078" cy="3515450"/>
          </a:xfrm>
          <a:prstGeom prst="rect">
            <a:avLst/>
          </a:prstGeom>
          <a:noFill/>
        </p:spPr>
        <p:txBody>
          <a:bodyPr wrap="square">
            <a:spAutoFit/>
          </a:bodyPr>
          <a:lstStyle/>
          <a:p>
            <a:pPr algn="just">
              <a:lnSpc>
                <a:spcPct val="107000"/>
              </a:lnSpc>
              <a:spcBef>
                <a:spcPts val="600"/>
              </a:spcBef>
              <a:spcAft>
                <a:spcPts val="6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Способности управљања возилом код возача са оштећењем слуха најчешће се анализирају у </a:t>
            </a:r>
            <a:r>
              <a:rPr lang="sr-Cyrl-RS" sz="2000" b="1" i="1" kern="100" dirty="0">
                <a:effectLst/>
                <a:latin typeface="Cambria" panose="02040503050406030204" pitchFamily="18" charset="0"/>
                <a:ea typeface="Calibri" panose="020F0502020204030204" pitchFamily="34" charset="0"/>
                <a:cs typeface="Times New Roman" panose="02020603050405020304" pitchFamily="18" charset="0"/>
              </a:rPr>
              <a:t>контексту дистракције, когнитивног оптерећења и визуелних </a:t>
            </a:r>
            <a:r>
              <a:rPr lang="sr-Cyrl-RS" sz="2000" b="1" i="1" kern="100" dirty="0" err="1">
                <a:effectLst/>
                <a:latin typeface="Cambria" panose="02040503050406030204" pitchFamily="18" charset="0"/>
                <a:ea typeface="Calibri" panose="020F0502020204030204" pitchFamily="34" charset="0"/>
                <a:cs typeface="Times New Roman" panose="02020603050405020304" pitchFamily="18" charset="0"/>
              </a:rPr>
              <a:t>компензацијских</a:t>
            </a:r>
            <a:r>
              <a:rPr lang="sr-Cyrl-RS" sz="2000" b="1" i="1" kern="100" dirty="0">
                <a:effectLst/>
                <a:latin typeface="Cambria" panose="02040503050406030204" pitchFamily="18" charset="0"/>
                <a:ea typeface="Calibri" panose="020F0502020204030204" pitchFamily="34" charset="0"/>
                <a:cs typeface="Times New Roman" panose="02020603050405020304" pitchFamily="18" charset="0"/>
              </a:rPr>
              <a:t> стратегија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Резултати различитих студија указују на исти општи образац. Наиме, </a:t>
            </a:r>
            <a:r>
              <a:rPr lang="sr-Cyrl-RS" sz="2000" u="sng" kern="100" dirty="0">
                <a:effectLst/>
                <a:latin typeface="Cambria" panose="02040503050406030204" pitchFamily="18" charset="0"/>
                <a:ea typeface="Calibri" panose="020F0502020204030204" pitchFamily="34" charset="0"/>
                <a:cs typeface="Times New Roman" panose="02020603050405020304" pitchFamily="18" charset="0"/>
              </a:rPr>
              <a:t>у једноставним ситуацијама возачи са оштећењем слуха возе слично као и остали, али у сложенијим условима перформансе њихове вожње могу бити знатно лошије</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Више експерименталних студија анализирало је утицај дистракције на перформансе вожње возача са оштећењем слуха</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На првом месту се може издвојити чињеница да се приликом једноставних возачких активности ова група не разликује у односу на возаче из опште популације. Под тим се првенствено мисли на основне вештине вожње као што су </a:t>
            </a:r>
            <a:r>
              <a:rPr lang="sr-Cyrl-RS" sz="2000" b="1"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одржавање положаја возила у траци и праћење пута</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E408EAE-8284-CA5A-9B62-B38C58CD388D}"/>
              </a:ext>
            </a:extLst>
          </p:cNvPr>
          <p:cNvSpPr txBox="1"/>
          <p:nvPr/>
        </p:nvSpPr>
        <p:spPr>
          <a:xfrm>
            <a:off x="2848995" y="1342980"/>
            <a:ext cx="4273063"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Способности </a:t>
            </a:r>
            <a:endParaRPr lang="en-U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681209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6797F-551D-1975-EA75-4D8515F3D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8601E78-7886-1E8E-BC32-CFF91CB28D65}"/>
              </a:ext>
            </a:extLst>
          </p:cNvPr>
          <p:cNvSpPr/>
          <p:nvPr/>
        </p:nvSpPr>
        <p:spPr>
          <a:xfrm>
            <a:off x="0" y="1778278"/>
            <a:ext cx="12192000" cy="5310554"/>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F7E0335-DAAB-6B55-ABB9-C1786179EA67}"/>
              </a:ext>
            </a:extLst>
          </p:cNvPr>
          <p:cNvSpPr/>
          <p:nvPr/>
        </p:nvSpPr>
        <p:spPr>
          <a:xfrm>
            <a:off x="-295422" y="0"/>
            <a:ext cx="12618720" cy="181762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E0C45-469A-D30E-B295-E5C615EC2B93}"/>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FA234BA4-17D9-7335-1827-70B761E1F9B3}"/>
              </a:ext>
            </a:extLst>
          </p:cNvPr>
          <p:cNvSpPr>
            <a:spLocks noGrp="1"/>
          </p:cNvSpPr>
          <p:nvPr>
            <p:ph type="sldNum" sz="quarter" idx="12"/>
          </p:nvPr>
        </p:nvSpPr>
        <p:spPr/>
        <p:txBody>
          <a:bodyPr/>
          <a:lstStyle/>
          <a:p>
            <a:fld id="{9E6A3A0C-5B1B-4859-8A9F-0D6B550C0C8D}" type="slidenum">
              <a:rPr lang="sr-Latn-RS" smtClean="0"/>
              <a:pPr/>
              <a:t>25</a:t>
            </a:fld>
            <a:endParaRPr lang="sr-Latn-RS" dirty="0"/>
          </a:p>
        </p:txBody>
      </p:sp>
      <p:sp>
        <p:nvSpPr>
          <p:cNvPr id="6" name="TextBox 5">
            <a:extLst>
              <a:ext uri="{FF2B5EF4-FFF2-40B4-BE49-F238E27FC236}">
                <a16:creationId xmlns:a16="http://schemas.microsoft.com/office/drawing/2014/main" id="{3FFBFFC6-293E-3D69-56F6-A2D18D2B100A}"/>
              </a:ext>
            </a:extLst>
          </p:cNvPr>
          <p:cNvSpPr txBox="1"/>
          <p:nvPr/>
        </p:nvSpPr>
        <p:spPr>
          <a:xfrm>
            <a:off x="2154497" y="936996"/>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слуха- ВОЗАЧИ</a:t>
            </a:r>
          </a:p>
        </p:txBody>
      </p:sp>
      <p:sp>
        <p:nvSpPr>
          <p:cNvPr id="8" name="TextBox 7">
            <a:extLst>
              <a:ext uri="{FF2B5EF4-FFF2-40B4-BE49-F238E27FC236}">
                <a16:creationId xmlns:a16="http://schemas.microsoft.com/office/drawing/2014/main" id="{9FE7648B-C1C6-EA93-C445-31C78013E5DD}"/>
              </a:ext>
            </a:extLst>
          </p:cNvPr>
          <p:cNvSpPr txBox="1"/>
          <p:nvPr/>
        </p:nvSpPr>
        <p:spPr>
          <a:xfrm>
            <a:off x="377782" y="1817620"/>
            <a:ext cx="11272311" cy="4986622"/>
          </a:xfrm>
          <a:prstGeom prst="rect">
            <a:avLst/>
          </a:prstGeom>
          <a:noFill/>
        </p:spPr>
        <p:txBody>
          <a:bodyPr wrap="square">
            <a:spAutoFit/>
          </a:bodyPr>
          <a:lstStyle/>
          <a:p>
            <a:pPr algn="just">
              <a:lnSpc>
                <a:spcPct val="107000"/>
              </a:lnSpc>
              <a:spcBef>
                <a:spcPts val="600"/>
              </a:spcBef>
              <a:spcAft>
                <a:spcPts val="600"/>
              </a:spcAft>
              <a:buNone/>
            </a:pP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Међутим, одређени проблеми се јављају приликом реаговања у комплексним саобраћајним ситуацијама и постојања паралелних секундарних активности. Наиме, приликом конфликата у саобраћају, сложених маневара и паркирања, </a:t>
            </a:r>
            <a:r>
              <a:rPr lang="sr-Cyrl-RS" sz="2000" u="sng"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возачима са оштећењем слуха је било потребно више времена да реагују</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p>
          <a:p>
            <a:pPr algn="just">
              <a:lnSpc>
                <a:spcPct val="107000"/>
              </a:lnSpc>
              <a:spcBef>
                <a:spcPts val="600"/>
              </a:spcBef>
              <a:spcAft>
                <a:spcPts val="600"/>
              </a:spcAft>
              <a:buNone/>
            </a:pP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Даље, возачи са умереним и тешким оштећењем слуха (&gt;40 </a:t>
            </a:r>
            <a:r>
              <a:rPr lang="sr-Cyrl-RS" sz="2000" kern="1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dB</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имали су значајно лошије резултате приликом постојања аудио или визуелних секундарних задатака. Лошији резултати су се огледали како у самим перформансама вожње тако и у успешности решавања секундарних задатак. </a:t>
            </a:r>
            <a:r>
              <a:rPr lang="sr-Cyrl-RS" sz="2000" u="sng"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Ово указује да дистракција у значајно већој мери погађа возаче са оштећењем слуха, јер они морају више когнитивних ресурса да усмере на основну вожњу</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buNone/>
            </a:pP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Свесни ових проблема, особе са оштећењем слуха </a:t>
            </a:r>
            <a:r>
              <a:rPr lang="sr-Cyrl-RS" sz="2000" b="1"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развијају </a:t>
            </a:r>
            <a:r>
              <a:rPr lang="sr-Cyrl-RS" sz="2000" b="1" kern="1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компензацијске</a:t>
            </a:r>
            <a:r>
              <a:rPr lang="sr-Cyrl-RS" sz="2000" b="1"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стратегије </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како би и даље могле безбедно да возе. Наиме, због ограничене аудитивне перцепције, </a:t>
            </a:r>
            <a:r>
              <a:rPr lang="sr-Cyrl-RS" sz="2000" b="1"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возачи са оштећењем слуха се више ослањају на визуелне информације</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па се погледом чешће уверавају како би добили све потребне информације. Овакав начин вожње последично, оставља мање когнитивног капацитета за секундарне паралелне задатке.</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08BB51-DBA0-409D-2767-8647DCA3BC99}"/>
              </a:ext>
            </a:extLst>
          </p:cNvPr>
          <p:cNvSpPr txBox="1"/>
          <p:nvPr/>
        </p:nvSpPr>
        <p:spPr>
          <a:xfrm>
            <a:off x="2848995" y="1342980"/>
            <a:ext cx="4273063"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Способности </a:t>
            </a:r>
            <a:endParaRPr lang="en-U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576808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928F7-D07A-0CE0-D753-3D18D5776DC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879179E-E432-A893-4934-F34BEFB6DF77}"/>
              </a:ext>
            </a:extLst>
          </p:cNvPr>
          <p:cNvSpPr/>
          <p:nvPr/>
        </p:nvSpPr>
        <p:spPr>
          <a:xfrm>
            <a:off x="0" y="1778278"/>
            <a:ext cx="12192000" cy="5310554"/>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845F134-8DE5-7F9C-CDE4-71F68530D8EB}"/>
              </a:ext>
            </a:extLst>
          </p:cNvPr>
          <p:cNvSpPr/>
          <p:nvPr/>
        </p:nvSpPr>
        <p:spPr>
          <a:xfrm>
            <a:off x="-295422" y="0"/>
            <a:ext cx="12618720" cy="181762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1501D-0321-C5FA-B2C3-9DA002AEBADE}"/>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CF6EF32A-462F-852E-E789-7E26252A9427}"/>
              </a:ext>
            </a:extLst>
          </p:cNvPr>
          <p:cNvSpPr>
            <a:spLocks noGrp="1"/>
          </p:cNvSpPr>
          <p:nvPr>
            <p:ph type="sldNum" sz="quarter" idx="12"/>
          </p:nvPr>
        </p:nvSpPr>
        <p:spPr/>
        <p:txBody>
          <a:bodyPr/>
          <a:lstStyle/>
          <a:p>
            <a:fld id="{9E6A3A0C-5B1B-4859-8A9F-0D6B550C0C8D}" type="slidenum">
              <a:rPr lang="sr-Latn-RS" smtClean="0"/>
              <a:pPr/>
              <a:t>26</a:t>
            </a:fld>
            <a:endParaRPr lang="sr-Latn-RS" dirty="0"/>
          </a:p>
        </p:txBody>
      </p:sp>
      <p:sp>
        <p:nvSpPr>
          <p:cNvPr id="6" name="TextBox 5">
            <a:extLst>
              <a:ext uri="{FF2B5EF4-FFF2-40B4-BE49-F238E27FC236}">
                <a16:creationId xmlns:a16="http://schemas.microsoft.com/office/drawing/2014/main" id="{6E18C452-9681-21B0-5DB9-3235DCC3C83E}"/>
              </a:ext>
            </a:extLst>
          </p:cNvPr>
          <p:cNvSpPr txBox="1"/>
          <p:nvPr/>
        </p:nvSpPr>
        <p:spPr>
          <a:xfrm>
            <a:off x="2154497" y="936996"/>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слуха- ВОЗАЧИ</a:t>
            </a:r>
          </a:p>
        </p:txBody>
      </p:sp>
      <p:sp>
        <p:nvSpPr>
          <p:cNvPr id="8" name="TextBox 7">
            <a:extLst>
              <a:ext uri="{FF2B5EF4-FFF2-40B4-BE49-F238E27FC236}">
                <a16:creationId xmlns:a16="http://schemas.microsoft.com/office/drawing/2014/main" id="{36EE50B3-904A-D277-FABA-30826ECDFA5B}"/>
              </a:ext>
            </a:extLst>
          </p:cNvPr>
          <p:cNvSpPr txBox="1"/>
          <p:nvPr/>
        </p:nvSpPr>
        <p:spPr>
          <a:xfrm>
            <a:off x="459844" y="2629590"/>
            <a:ext cx="11272311" cy="3291414"/>
          </a:xfrm>
          <a:prstGeom prst="rect">
            <a:avLst/>
          </a:prstGeom>
          <a:noFill/>
        </p:spPr>
        <p:txBody>
          <a:bodyPr wrap="square">
            <a:spAutoFit/>
          </a:bodyPr>
          <a:lstStyle/>
          <a:p>
            <a:pPr algn="just">
              <a:lnSpc>
                <a:spcPct val="107000"/>
              </a:lnSpc>
              <a:spcBef>
                <a:spcPts val="600"/>
              </a:spcBef>
              <a:spcAft>
                <a:spcPts val="600"/>
              </a:spcAft>
              <a:buNone/>
            </a:pPr>
            <a:r>
              <a:rPr lang="sr-Cyrl-RS" sz="2400" kern="100" dirty="0">
                <a:solidFill>
                  <a:schemeClr val="tx1">
                    <a:lumMod val="95000"/>
                    <a:lumOff val="5000"/>
                  </a:schemeClr>
                </a:solidFill>
                <a:effectLst>
                  <a:glow rad="228600">
                    <a:schemeClr val="accent1">
                      <a:satMod val="175000"/>
                      <a:alpha val="40000"/>
                    </a:schemeClr>
                  </a:glow>
                </a:effectLst>
                <a:latin typeface="Cambria" panose="02040503050406030204" pitchFamily="18" charset="0"/>
                <a:ea typeface="Calibri" panose="020F0502020204030204" pitchFamily="34" charset="0"/>
                <a:cs typeface="Times New Roman" panose="02020603050405020304" pitchFamily="18" charset="0"/>
              </a:rPr>
              <a:t>Закључак:</a:t>
            </a:r>
            <a:endParaRPr lang="en-US" sz="2400" kern="100" dirty="0">
              <a:solidFill>
                <a:schemeClr val="tx1">
                  <a:lumMod val="95000"/>
                  <a:lumOff val="5000"/>
                </a:schemeClr>
              </a:solidFill>
              <a:effectLst>
                <a:glow rad="228600">
                  <a:schemeClr val="accent1">
                    <a:satMod val="175000"/>
                    <a:alpha val="40000"/>
                  </a:schemeClr>
                </a:glow>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У једноставним условима вожње возачи са оштећењем слуха показују перформансе сличне општој популацији</a:t>
            </a:r>
            <a:r>
              <a:rPr lang="sr-Cyrl-R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a:t>
            </a:r>
            <a:endParaRPr lang="en-U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Када се појави додатни когнитивни задатак или сложенија ситуација у саобраћају, њихове перформансе се погоршавају</a:t>
            </a:r>
            <a:r>
              <a:rPr lang="sr-Cyrl-R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a:t>
            </a:r>
            <a:endParaRPr lang="en-U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Возачи са оштећењем слуха компензују недостајуће аудитивне информације појачаном визуелном контролом</a:t>
            </a:r>
            <a:r>
              <a:rPr lang="sr-Cyrl-R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rPr>
              <a:t>.</a:t>
            </a:r>
            <a:endParaRPr lang="en-US" sz="2400" kern="100" dirty="0">
              <a:solidFill>
                <a:schemeClr val="tx1">
                  <a:lumMod val="95000"/>
                  <a:lumOff val="5000"/>
                </a:schemeClr>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8772C6E-5C35-2698-AB6B-51F8EC82A53D}"/>
              </a:ext>
            </a:extLst>
          </p:cNvPr>
          <p:cNvSpPr txBox="1"/>
          <p:nvPr/>
        </p:nvSpPr>
        <p:spPr>
          <a:xfrm>
            <a:off x="2848995" y="1342980"/>
            <a:ext cx="4273063"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Способности </a:t>
            </a:r>
            <a:endParaRPr lang="en-US"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855804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75DA-8CB7-CF1E-1F14-B1B1B1F4F68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89F86E3-A889-BCD1-AA6F-4468EB474291}"/>
              </a:ext>
            </a:extLst>
          </p:cNvPr>
          <p:cNvSpPr/>
          <p:nvPr/>
        </p:nvSpPr>
        <p:spPr>
          <a:xfrm>
            <a:off x="0" y="1358905"/>
            <a:ext cx="12192000" cy="5729927"/>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BE52EB5-D535-B219-2E6D-B8A8E47CAAF9}"/>
              </a:ext>
            </a:extLst>
          </p:cNvPr>
          <p:cNvSpPr/>
          <p:nvPr/>
        </p:nvSpPr>
        <p:spPr>
          <a:xfrm>
            <a:off x="-295422" y="0"/>
            <a:ext cx="12618720" cy="1395711"/>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B5999-D22D-6E73-2654-1A9EAFECFAE0}"/>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90C7DB24-0ED6-6BB0-9B37-14CE7C682699}"/>
              </a:ext>
            </a:extLst>
          </p:cNvPr>
          <p:cNvSpPr>
            <a:spLocks noGrp="1"/>
          </p:cNvSpPr>
          <p:nvPr>
            <p:ph type="sldNum" sz="quarter" idx="12"/>
          </p:nvPr>
        </p:nvSpPr>
        <p:spPr/>
        <p:txBody>
          <a:bodyPr/>
          <a:lstStyle/>
          <a:p>
            <a:fld id="{9E6A3A0C-5B1B-4859-8A9F-0D6B550C0C8D}" type="slidenum">
              <a:rPr lang="sr-Latn-RS" smtClean="0"/>
              <a:pPr/>
              <a:t>27</a:t>
            </a:fld>
            <a:endParaRPr lang="sr-Latn-RS" dirty="0"/>
          </a:p>
        </p:txBody>
      </p:sp>
      <p:sp>
        <p:nvSpPr>
          <p:cNvPr id="6" name="TextBox 5">
            <a:extLst>
              <a:ext uri="{FF2B5EF4-FFF2-40B4-BE49-F238E27FC236}">
                <a16:creationId xmlns:a16="http://schemas.microsoft.com/office/drawing/2014/main" id="{512FA8DA-FDD5-4FB2-604F-CC7745F26A90}"/>
              </a:ext>
            </a:extLst>
          </p:cNvPr>
          <p:cNvSpPr txBox="1"/>
          <p:nvPr/>
        </p:nvSpPr>
        <p:spPr>
          <a:xfrm>
            <a:off x="2252971" y="812733"/>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слуха- ПЕШАЦИ</a:t>
            </a:r>
          </a:p>
        </p:txBody>
      </p:sp>
      <p:sp>
        <p:nvSpPr>
          <p:cNvPr id="8" name="TextBox 7">
            <a:extLst>
              <a:ext uri="{FF2B5EF4-FFF2-40B4-BE49-F238E27FC236}">
                <a16:creationId xmlns:a16="http://schemas.microsoft.com/office/drawing/2014/main" id="{6BDA3091-1AE3-6DA5-EDB3-353329D4BE9E}"/>
              </a:ext>
            </a:extLst>
          </p:cNvPr>
          <p:cNvSpPr txBox="1"/>
          <p:nvPr/>
        </p:nvSpPr>
        <p:spPr>
          <a:xfrm>
            <a:off x="99947" y="1582305"/>
            <a:ext cx="11992105" cy="5602175"/>
          </a:xfrm>
          <a:prstGeom prst="rect">
            <a:avLst/>
          </a:prstGeom>
          <a:noFill/>
        </p:spPr>
        <p:txBody>
          <a:bodyPr wrap="square">
            <a:spAutoFit/>
          </a:bodyPr>
          <a:lstStyle/>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Истраживања о безбедности пешака са оштећењем слуха обухватају углавном децу и одрасле рањиве учеснике у урбаним срединама. </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Два истраживања која су се бавила децом са оштећењем слуха показују </a:t>
            </a:r>
            <a:r>
              <a:rPr lang="sr-Cyrl-RS" sz="20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благо повећање ризика повређивања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али резултати нису статистички значајни због ограничене величине узорка. Конкретни резултати показали су да је учесталост повреда у својству пешака за 20-75% чешћа код деце која су имала оштећење слуха, али се ови резултати не смеју узети као законитост. Ови налази указују да оштећење слуха код деце не мора бити доминантан фактор ризика, али могу представљати недостатак у ситуацијама где звучни сигнали играју важну улогу. </a:t>
            </a:r>
          </a:p>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Када се говори о одраслим учесницима са оштећењем слуха у урбаним срединама утврђено је да </a:t>
            </a:r>
            <a:r>
              <a:rPr lang="sr-Cyrl-RS" sz="20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не постоји изражена разлика у учешћу у саобраћајним незгодама</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Међутим, утврђено је да </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особе са оштећењем слуха имају </a:t>
            </a:r>
            <a:r>
              <a:rPr lang="sr-Cyrl-RS" sz="20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2,24 пута већу вероватноћу да претрпе теже последице саобраћајне незгоде</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То указује да је аудитивни дефицит мање повезан са настанком незгоде, а више са израженијом рањивошћу у критичној ситуацији</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255269"/>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D0B3-FF05-6364-5324-B870AFFA09C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1007807-4C85-F2D4-4E70-9BDF1C68E3B4}"/>
              </a:ext>
            </a:extLst>
          </p:cNvPr>
          <p:cNvSpPr/>
          <p:nvPr/>
        </p:nvSpPr>
        <p:spPr>
          <a:xfrm>
            <a:off x="0" y="1358905"/>
            <a:ext cx="12192000" cy="5729927"/>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9AAC59E-0E2C-FC52-DEA3-BE37E5917A05}"/>
              </a:ext>
            </a:extLst>
          </p:cNvPr>
          <p:cNvSpPr/>
          <p:nvPr/>
        </p:nvSpPr>
        <p:spPr>
          <a:xfrm>
            <a:off x="-295422" y="0"/>
            <a:ext cx="12618720" cy="1395711"/>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6B347-C713-8889-C1E2-8B7CCFCD4E73}"/>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D0310B1F-1B63-C70E-CD52-EAAAE0C8168F}"/>
              </a:ext>
            </a:extLst>
          </p:cNvPr>
          <p:cNvSpPr>
            <a:spLocks noGrp="1"/>
          </p:cNvSpPr>
          <p:nvPr>
            <p:ph type="sldNum" sz="quarter" idx="12"/>
          </p:nvPr>
        </p:nvSpPr>
        <p:spPr/>
        <p:txBody>
          <a:bodyPr/>
          <a:lstStyle/>
          <a:p>
            <a:fld id="{9E6A3A0C-5B1B-4859-8A9F-0D6B550C0C8D}" type="slidenum">
              <a:rPr lang="sr-Latn-RS" smtClean="0"/>
              <a:pPr/>
              <a:t>28</a:t>
            </a:fld>
            <a:endParaRPr lang="sr-Latn-RS" dirty="0"/>
          </a:p>
        </p:txBody>
      </p:sp>
      <p:sp>
        <p:nvSpPr>
          <p:cNvPr id="6" name="TextBox 5">
            <a:extLst>
              <a:ext uri="{FF2B5EF4-FFF2-40B4-BE49-F238E27FC236}">
                <a16:creationId xmlns:a16="http://schemas.microsoft.com/office/drawing/2014/main" id="{FDADB5AA-7632-2B5A-1259-B86ABC10FCB8}"/>
              </a:ext>
            </a:extLst>
          </p:cNvPr>
          <p:cNvSpPr txBox="1"/>
          <p:nvPr/>
        </p:nvSpPr>
        <p:spPr>
          <a:xfrm>
            <a:off x="2252971" y="812733"/>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слуха- ПЕШАЦИ</a:t>
            </a:r>
          </a:p>
        </p:txBody>
      </p:sp>
      <p:sp>
        <p:nvSpPr>
          <p:cNvPr id="8" name="TextBox 7">
            <a:extLst>
              <a:ext uri="{FF2B5EF4-FFF2-40B4-BE49-F238E27FC236}">
                <a16:creationId xmlns:a16="http://schemas.microsoft.com/office/drawing/2014/main" id="{B23D2CC9-0E6F-29BA-DF5E-522262B8E73B}"/>
              </a:ext>
            </a:extLst>
          </p:cNvPr>
          <p:cNvSpPr txBox="1"/>
          <p:nvPr/>
        </p:nvSpPr>
        <p:spPr>
          <a:xfrm>
            <a:off x="661639" y="2341221"/>
            <a:ext cx="10868721" cy="2989088"/>
          </a:xfrm>
          <a:prstGeom prst="rect">
            <a:avLst/>
          </a:prstGeom>
          <a:noFill/>
        </p:spPr>
        <p:txBody>
          <a:bodyPr wrap="square">
            <a:spAutoFit/>
          </a:bodyPr>
          <a:lstStyle/>
          <a:p>
            <a:pPr algn="just">
              <a:lnSpc>
                <a:spcPct val="107000"/>
              </a:lnSpc>
              <a:spcBef>
                <a:spcPts val="1200"/>
              </a:spcBef>
              <a:spcAft>
                <a:spcPts val="1200"/>
              </a:spcAft>
              <a:buNone/>
            </a:pPr>
            <a:r>
              <a:rPr lang="sr-Cyrl-RS" sz="2400" b="1" kern="100" dirty="0">
                <a:effectLst/>
                <a:latin typeface="Cambria" panose="02040503050406030204" pitchFamily="18" charset="0"/>
                <a:ea typeface="Calibri" panose="020F0502020204030204" pitchFamily="34" charset="0"/>
                <a:cs typeface="Times New Roman" panose="02020603050405020304" pitchFamily="18" charset="0"/>
              </a:rPr>
              <a:t>Закључак:</a:t>
            </a:r>
            <a:endParaRPr lang="en-US" sz="2400" b="1"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effectLst/>
                <a:latin typeface="Cambria" panose="02040503050406030204" pitchFamily="18" charset="0"/>
                <a:ea typeface="Calibri" panose="020F0502020204030204" pitchFamily="34" charset="0"/>
                <a:cs typeface="Times New Roman" panose="02020603050405020304" pitchFamily="18" charset="0"/>
              </a:rPr>
              <a:t>Ризик учешћа у незгодама код деце са оштећењем слуха није изражен</a:t>
            </a:r>
            <a:r>
              <a:rPr lang="sr-Cyrl-RS" sz="2400" kern="100" dirty="0">
                <a:effectLst/>
                <a:latin typeface="Cambria" panose="02040503050406030204" pitchFamily="18" charset="0"/>
                <a:ea typeface="Calibri" panose="020F0502020204030204" pitchFamily="34" charset="0"/>
                <a:cs typeface="Times New Roman" panose="02020603050405020304" pitchFamily="18" charset="0"/>
              </a:rPr>
              <a:t>.</a:t>
            </a:r>
            <a:endParaRPr lang="en-US" sz="24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effectLst/>
                <a:latin typeface="Cambria" panose="02040503050406030204" pitchFamily="18" charset="0"/>
                <a:ea typeface="Calibri" panose="020F0502020204030204" pitchFamily="34" charset="0"/>
                <a:cs typeface="Times New Roman" panose="02020603050405020304" pitchFamily="18" charset="0"/>
              </a:rPr>
              <a:t>Код одраслих пешака са оштећењем слуха ризик није нужно већи, али су последице незгода знатно теже.</a:t>
            </a:r>
            <a:endParaRPr lang="en-US" sz="24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5344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5864-59A0-C6DD-8D8B-945B59A55C0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437A482-D9D6-BBBF-0EFF-0BDDA01971ED}"/>
              </a:ext>
            </a:extLst>
          </p:cNvPr>
          <p:cNvSpPr/>
          <p:nvPr/>
        </p:nvSpPr>
        <p:spPr>
          <a:xfrm>
            <a:off x="0" y="1527691"/>
            <a:ext cx="12192000" cy="5561141"/>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666E80E-8C34-5591-62E9-30267345008F}"/>
              </a:ext>
            </a:extLst>
          </p:cNvPr>
          <p:cNvSpPr/>
          <p:nvPr/>
        </p:nvSpPr>
        <p:spPr>
          <a:xfrm>
            <a:off x="-295422" y="0"/>
            <a:ext cx="12618720" cy="1527691"/>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F3B1B-2936-1ABA-699D-08D38E6CFCE7}"/>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4B5DE722-E0EB-5F8D-1251-DB4409A81F98}"/>
              </a:ext>
            </a:extLst>
          </p:cNvPr>
          <p:cNvSpPr>
            <a:spLocks noGrp="1"/>
          </p:cNvSpPr>
          <p:nvPr>
            <p:ph type="sldNum" sz="quarter" idx="12"/>
          </p:nvPr>
        </p:nvSpPr>
        <p:spPr/>
        <p:txBody>
          <a:bodyPr/>
          <a:lstStyle/>
          <a:p>
            <a:fld id="{9E6A3A0C-5B1B-4859-8A9F-0D6B550C0C8D}" type="slidenum">
              <a:rPr lang="sr-Latn-RS" smtClean="0"/>
              <a:pPr/>
              <a:t>29</a:t>
            </a:fld>
            <a:endParaRPr lang="sr-Latn-RS" dirty="0"/>
          </a:p>
        </p:txBody>
      </p:sp>
      <p:sp>
        <p:nvSpPr>
          <p:cNvPr id="6" name="TextBox 5">
            <a:extLst>
              <a:ext uri="{FF2B5EF4-FFF2-40B4-BE49-F238E27FC236}">
                <a16:creationId xmlns:a16="http://schemas.microsoft.com/office/drawing/2014/main" id="{33C17FBD-3D0D-1653-739E-9E57315B338A}"/>
              </a:ext>
            </a:extLst>
          </p:cNvPr>
          <p:cNvSpPr txBox="1"/>
          <p:nvPr/>
        </p:nvSpPr>
        <p:spPr>
          <a:xfrm>
            <a:off x="3045942" y="908810"/>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DCED47A-A243-F997-FA5B-023BD3CF42B1}"/>
              </a:ext>
            </a:extLst>
          </p:cNvPr>
          <p:cNvSpPr txBox="1"/>
          <p:nvPr/>
        </p:nvSpPr>
        <p:spPr>
          <a:xfrm>
            <a:off x="579577" y="2353462"/>
            <a:ext cx="10868721" cy="3595728"/>
          </a:xfrm>
          <a:prstGeom prst="rect">
            <a:avLst/>
          </a:prstGeom>
          <a:noFill/>
        </p:spPr>
        <p:txBody>
          <a:bodyPr wrap="square">
            <a:spAutoFit/>
          </a:bodyPr>
          <a:lstStyle/>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Поред учешћа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у</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својству пешака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у зависности од нивоа оштећења вида, особе са овим инвалидитетом могу да учествују у саобраћају и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у својству возача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a:t>
            </a:r>
          </a:p>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Анализом учешћа у својству возача особа са оштећењем вида до сада се бавио велики број аутора, а као најважније тематске целине могу се уочити ризик учешћа у саобраћајним незгодама и способност безбедног учешћа у саобраћају. </a:t>
            </a:r>
          </a:p>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Са друге стране, код пешака са оштећењем вида фокус је првенствено на способности безбедног учешћа у саобраћају, док о ризицима учешћа постоје тек спорадични налази.</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endParaRPr lang="en-US"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0323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1E4B89-7A99-7D97-414F-622FFDD5CFDD}"/>
              </a:ext>
            </a:extLst>
          </p:cNvPr>
          <p:cNvSpPr/>
          <p:nvPr/>
        </p:nvSpPr>
        <p:spPr>
          <a:xfrm>
            <a:off x="199895" y="1589649"/>
            <a:ext cx="11890973" cy="4852621"/>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BC3EB23-61AB-8A15-0DC7-E5870BF3B8F1}"/>
              </a:ext>
            </a:extLst>
          </p:cNvPr>
          <p:cNvSpPr/>
          <p:nvPr/>
        </p:nvSpPr>
        <p:spPr>
          <a:xfrm>
            <a:off x="1219199" y="-1"/>
            <a:ext cx="8097078" cy="1390975"/>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9B130-B3C3-E491-FDBC-C2A3119F6383}"/>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23DFBD98-C920-3614-18DA-CBE1C05846D4}"/>
              </a:ext>
            </a:extLst>
          </p:cNvPr>
          <p:cNvSpPr>
            <a:spLocks noGrp="1"/>
          </p:cNvSpPr>
          <p:nvPr>
            <p:ph type="sldNum" sz="quarter" idx="12"/>
          </p:nvPr>
        </p:nvSpPr>
        <p:spPr/>
        <p:txBody>
          <a:bodyPr/>
          <a:lstStyle/>
          <a:p>
            <a:fld id="{9E6A3A0C-5B1B-4859-8A9F-0D6B550C0C8D}" type="slidenum">
              <a:rPr lang="sr-Latn-RS" smtClean="0"/>
              <a:pPr/>
              <a:t>3</a:t>
            </a:fld>
            <a:endParaRPr lang="sr-Latn-RS" dirty="0"/>
          </a:p>
        </p:txBody>
      </p:sp>
      <p:sp>
        <p:nvSpPr>
          <p:cNvPr id="6" name="TextBox 5">
            <a:extLst>
              <a:ext uri="{FF2B5EF4-FFF2-40B4-BE49-F238E27FC236}">
                <a16:creationId xmlns:a16="http://schemas.microsoft.com/office/drawing/2014/main" id="{E0F28024-3704-2D11-9AB8-15872BA0FC5E}"/>
              </a:ext>
            </a:extLst>
          </p:cNvPr>
          <p:cNvSpPr txBox="1"/>
          <p:nvPr/>
        </p:nvSpPr>
        <p:spPr>
          <a:xfrm>
            <a:off x="2171088" y="908810"/>
            <a:ext cx="6502792"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Све категорије особа са инвалидитетом</a:t>
            </a:r>
            <a:endParaRPr lang="en-US" sz="2400" b="1" i="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4CE8A93-4A99-DD73-75DD-574C1A72A229}"/>
              </a:ext>
            </a:extLst>
          </p:cNvPr>
          <p:cNvSpPr txBox="1"/>
          <p:nvPr/>
        </p:nvSpPr>
        <p:spPr>
          <a:xfrm>
            <a:off x="202554" y="1702510"/>
            <a:ext cx="11890973" cy="2369880"/>
          </a:xfrm>
          <a:prstGeom prst="rect">
            <a:avLst/>
          </a:prstGeom>
          <a:noFill/>
        </p:spPr>
        <p:txBody>
          <a:bodyPr wrap="square">
            <a:spAutoFit/>
          </a:bodyPr>
          <a:lstStyle/>
          <a:p>
            <a:pPr algn="just">
              <a:spcAft>
                <a:spcPts val="1200"/>
              </a:spcAft>
            </a:pPr>
            <a:r>
              <a:rPr lang="sr-Cyrl-RS" sz="3000" b="1" dirty="0">
                <a:solidFill>
                  <a:schemeClr val="tx2">
                    <a:lumMod val="50000"/>
                  </a:schemeClr>
                </a:solidFill>
                <a:latin typeface="Cambria" panose="02040503050406030204" pitchFamily="18" charset="0"/>
                <a:ea typeface="Cambria" panose="02040503050406030204" pitchFamily="18" charset="0"/>
              </a:rPr>
              <a:t>Велик</a:t>
            </a:r>
            <a:r>
              <a:rPr lang="sr-Latn-RS" sz="3000" b="1" dirty="0">
                <a:solidFill>
                  <a:schemeClr val="tx2">
                    <a:lumMod val="50000"/>
                  </a:schemeClr>
                </a:solidFill>
                <a:latin typeface="Cambria" panose="02040503050406030204" pitchFamily="18" charset="0"/>
                <a:ea typeface="Cambria" panose="02040503050406030204" pitchFamily="18" charset="0"/>
              </a:rPr>
              <a:t>a</a:t>
            </a:r>
            <a:r>
              <a:rPr lang="sr-Cyrl-RS" sz="3000" b="1" dirty="0">
                <a:solidFill>
                  <a:schemeClr val="tx2">
                    <a:lumMod val="50000"/>
                  </a:schemeClr>
                </a:solidFill>
                <a:latin typeface="Cambria" panose="02040503050406030204" pitchFamily="18" charset="0"/>
                <a:ea typeface="Cambria" panose="02040503050406030204" pitchFamily="18" charset="0"/>
              </a:rPr>
              <a:t> </a:t>
            </a:r>
            <a:r>
              <a:rPr lang="sr-Cyrl-RS" sz="3000" b="1" dirty="0" err="1">
                <a:solidFill>
                  <a:schemeClr val="tx2">
                    <a:lumMod val="50000"/>
                  </a:schemeClr>
                </a:solidFill>
                <a:latin typeface="Cambria" panose="02040503050406030204" pitchFamily="18" charset="0"/>
                <a:ea typeface="Cambria" panose="02040503050406030204" pitchFamily="18" charset="0"/>
              </a:rPr>
              <a:t>Британиј</a:t>
            </a:r>
            <a:r>
              <a:rPr lang="sr-Latn-RS" sz="3000" b="1" dirty="0">
                <a:solidFill>
                  <a:schemeClr val="tx2">
                    <a:lumMod val="50000"/>
                  </a:schemeClr>
                </a:solidFill>
                <a:latin typeface="Cambria" panose="02040503050406030204" pitchFamily="18" charset="0"/>
                <a:ea typeface="Cambria" panose="02040503050406030204" pitchFamily="18" charset="0"/>
              </a:rPr>
              <a:t>a </a:t>
            </a:r>
            <a:r>
              <a:rPr lang="sr-Latn-RS" sz="2000" dirty="0">
                <a:solidFill>
                  <a:schemeClr val="tx2">
                    <a:lumMod val="50000"/>
                  </a:schemeClr>
                </a:solidFill>
                <a:latin typeface="Cambria" panose="02040503050406030204" pitchFamily="18" charset="0"/>
                <a:ea typeface="Cambria" panose="02040503050406030204" pitchFamily="18" charset="0"/>
              </a:rPr>
              <a:t>- </a:t>
            </a:r>
            <a:r>
              <a:rPr lang="sr-Cyrl-RS" sz="2000" dirty="0">
                <a:solidFill>
                  <a:schemeClr val="tx2">
                    <a:lumMod val="50000"/>
                  </a:schemeClr>
                </a:solidFill>
                <a:latin typeface="Cambria" panose="02040503050406030204" pitchFamily="18" charset="0"/>
                <a:ea typeface="Cambria" panose="02040503050406030204" pitchFamily="18" charset="0"/>
              </a:rPr>
              <a:t>У Националном истраживању путовања (2007–2015), анализирани су подаци великог броја испитаника који су навели своја искуства као учесници у саобраћају. Један од параметара био је и инвалидитет. </a:t>
            </a:r>
            <a:endParaRPr lang="sr-Latn-RS" sz="2000" dirty="0">
              <a:solidFill>
                <a:schemeClr val="tx2">
                  <a:lumMod val="50000"/>
                </a:schemeClr>
              </a:solidFill>
              <a:latin typeface="Cambria" panose="02040503050406030204" pitchFamily="18" charset="0"/>
              <a:ea typeface="Cambria" panose="02040503050406030204" pitchFamily="18" charset="0"/>
            </a:endParaRPr>
          </a:p>
          <a:p>
            <a:pPr algn="just">
              <a:spcAft>
                <a:spcPts val="1200"/>
              </a:spcAft>
            </a:pPr>
            <a:r>
              <a:rPr lang="sr-Cyrl-RS" sz="2000" b="1" u="sng" dirty="0">
                <a:solidFill>
                  <a:schemeClr val="tx2">
                    <a:lumMod val="50000"/>
                  </a:schemeClr>
                </a:solidFill>
                <a:latin typeface="Cambria" panose="02040503050406030204" pitchFamily="18" charset="0"/>
                <a:ea typeface="Cambria" panose="02040503050406030204" pitchFamily="18" charset="0"/>
              </a:rPr>
              <a:t>Резултати</a:t>
            </a:r>
            <a:r>
              <a:rPr lang="sr-Cyrl-RS" sz="2000" dirty="0">
                <a:solidFill>
                  <a:schemeClr val="tx2">
                    <a:lumMod val="50000"/>
                  </a:schemeClr>
                </a:solidFill>
                <a:latin typeface="Cambria" panose="02040503050406030204" pitchFamily="18" charset="0"/>
                <a:ea typeface="Cambria" panose="02040503050406030204" pitchFamily="18" charset="0"/>
              </a:rPr>
              <a:t> </a:t>
            </a:r>
            <a:r>
              <a:rPr lang="sr-Cyrl-RS" sz="2000" dirty="0">
                <a:solidFill>
                  <a:schemeClr val="tx2">
                    <a:lumMod val="75000"/>
                  </a:schemeClr>
                </a:solidFill>
                <a:latin typeface="Cambria" panose="02040503050406030204" pitchFamily="18" charset="0"/>
                <a:ea typeface="Cambria" panose="02040503050406030204" pitchFamily="18" charset="0"/>
              </a:rPr>
              <a:t>указују да су </a:t>
            </a:r>
            <a:r>
              <a:rPr lang="sr-Cyrl-RS" sz="2000" dirty="0">
                <a:solidFill>
                  <a:srgbClr val="FF0000"/>
                </a:solidFill>
                <a:latin typeface="Cambria" panose="02040503050406030204" pitchFamily="18" charset="0"/>
                <a:ea typeface="Cambria" panose="02040503050406030204" pitchFamily="18" charset="0"/>
              </a:rPr>
              <a:t>пешаци са инвалидитетом имали више него четвороструко већу вероватноћу да буду укључени у саобраћајну незгоду у односу на остале пешаке.</a:t>
            </a:r>
            <a:endParaRPr lang="en-US" sz="2000" dirty="0">
              <a:solidFill>
                <a:srgbClr val="FF0000"/>
              </a:solidFill>
              <a:latin typeface="Cambria" panose="02040503050406030204" pitchFamily="18" charset="0"/>
              <a:ea typeface="Cambria" panose="02040503050406030204" pitchFamily="18" charset="0"/>
            </a:endParaRPr>
          </a:p>
          <a:p>
            <a:pPr algn="just">
              <a:spcAft>
                <a:spcPts val="1200"/>
              </a:spcAft>
            </a:pPr>
            <a:r>
              <a:rPr lang="sr-Cyrl-RS"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C9BD6A29-ECEE-9119-1EFB-B1CD5A853A5B}"/>
              </a:ext>
            </a:extLst>
          </p:cNvPr>
          <p:cNvSpPr txBox="1"/>
          <p:nvPr/>
        </p:nvSpPr>
        <p:spPr>
          <a:xfrm>
            <a:off x="199895" y="3971496"/>
            <a:ext cx="11890973" cy="861774"/>
          </a:xfrm>
          <a:prstGeom prst="rect">
            <a:avLst/>
          </a:prstGeom>
          <a:noFill/>
        </p:spPr>
        <p:txBody>
          <a:bodyPr wrap="square">
            <a:spAutoFit/>
          </a:bodyPr>
          <a:lstStyle/>
          <a:p>
            <a:pPr algn="just"/>
            <a:r>
              <a:rPr lang="sr-Cyrl-RS" sz="3000" b="1" dirty="0">
                <a:solidFill>
                  <a:schemeClr val="tx2">
                    <a:lumMod val="75000"/>
                  </a:schemeClr>
                </a:solidFill>
                <a:latin typeface="Cambria" panose="02040503050406030204" pitchFamily="18" charset="0"/>
                <a:ea typeface="Cambria" panose="02040503050406030204" pitchFamily="18" charset="0"/>
              </a:rPr>
              <a:t>САД</a:t>
            </a:r>
            <a:r>
              <a:rPr lang="sr-Cyrl-RS" b="1" dirty="0">
                <a:solidFill>
                  <a:schemeClr val="tx2">
                    <a:lumMod val="75000"/>
                  </a:schemeClr>
                </a:solidFill>
                <a:latin typeface="Cambria" panose="02040503050406030204" pitchFamily="18" charset="0"/>
                <a:ea typeface="Cambria" panose="02040503050406030204" pitchFamily="18" charset="0"/>
              </a:rPr>
              <a:t> </a:t>
            </a:r>
            <a:r>
              <a:rPr lang="sr-Cyrl-RS" sz="2000" dirty="0">
                <a:solidFill>
                  <a:schemeClr val="tx2">
                    <a:lumMod val="75000"/>
                  </a:schemeClr>
                </a:solidFill>
                <a:latin typeface="Cambria" panose="02040503050406030204" pitchFamily="18" charset="0"/>
                <a:ea typeface="Cambria" panose="02040503050406030204" pitchFamily="18" charset="0"/>
              </a:rPr>
              <a:t>- </a:t>
            </a:r>
            <a:r>
              <a:rPr lang="ru-RU" sz="2000" dirty="0">
                <a:solidFill>
                  <a:schemeClr val="tx2">
                    <a:lumMod val="75000"/>
                  </a:schemeClr>
                </a:solidFill>
                <a:latin typeface="Cambria" panose="02040503050406030204" pitchFamily="18" charset="0"/>
                <a:ea typeface="Cambria" panose="02040503050406030204" pitchFamily="18" charset="0"/>
              </a:rPr>
              <a:t>Истраживање у Сједињеним Државама показало је да деца са инвалидитетом имају значајно већи ризик да буду повређена у незгодама у којима учествују пешаци или бициклисти. </a:t>
            </a:r>
            <a:endParaRPr lang="en-US" sz="2000" dirty="0">
              <a:solidFill>
                <a:schemeClr val="tx2">
                  <a:lumMod val="75000"/>
                </a:schemeClr>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7E6C595-9E98-FC9E-4519-7BCACFCE9873}"/>
              </a:ext>
            </a:extLst>
          </p:cNvPr>
          <p:cNvSpPr txBox="1"/>
          <p:nvPr/>
        </p:nvSpPr>
        <p:spPr>
          <a:xfrm>
            <a:off x="199895" y="5272719"/>
            <a:ext cx="11792210" cy="1169551"/>
          </a:xfrm>
          <a:prstGeom prst="rect">
            <a:avLst/>
          </a:prstGeom>
          <a:noFill/>
        </p:spPr>
        <p:txBody>
          <a:bodyPr wrap="square">
            <a:spAutoFit/>
          </a:bodyPr>
          <a:lstStyle/>
          <a:p>
            <a:pPr algn="just"/>
            <a:r>
              <a:rPr lang="ru-RU" sz="3000" b="1" dirty="0">
                <a:solidFill>
                  <a:schemeClr val="tx2">
                    <a:lumMod val="60000"/>
                    <a:lumOff val="40000"/>
                  </a:schemeClr>
                </a:solidFill>
                <a:latin typeface="Cambria" panose="02040503050406030204" pitchFamily="18" charset="0"/>
                <a:ea typeface="Cambria" panose="02040503050406030204" pitchFamily="18" charset="0"/>
              </a:rPr>
              <a:t>ГРЧКА </a:t>
            </a:r>
            <a:r>
              <a:rPr lang="ru-RU" sz="2000" dirty="0">
                <a:solidFill>
                  <a:schemeClr val="tx2">
                    <a:lumMod val="60000"/>
                    <a:lumOff val="40000"/>
                  </a:schemeClr>
                </a:solidFill>
                <a:latin typeface="Cambria" panose="02040503050406030204" pitchFamily="18" charset="0"/>
                <a:ea typeface="Cambria" panose="02040503050406030204" pitchFamily="18" charset="0"/>
              </a:rPr>
              <a:t>- У упоредном истраживању у Грчкој такође је утврђено да се деца са инвалидитетом чешће повређују у друмском саобраћају него њихови вршњаци без инвалидитета. Слични резултати уочени су и код популације младих. </a:t>
            </a:r>
            <a:endParaRPr lang="en-US" sz="2000" dirty="0">
              <a:solidFill>
                <a:schemeClr val="tx2">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635354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64C13-0911-7D0A-789F-9E950EEB3A5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3FE38F8-C493-7590-B4FE-8679984F7DA5}"/>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43658EE-0690-834B-C746-EF8BF763EAB6}"/>
              </a:ext>
            </a:extLst>
          </p:cNvPr>
          <p:cNvSpPr/>
          <p:nvPr/>
        </p:nvSpPr>
        <p:spPr>
          <a:xfrm>
            <a:off x="-295422" y="0"/>
            <a:ext cx="12618720" cy="1905574"/>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525D4-97C2-912A-51DB-A06A32F2D95E}"/>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B1A06F4E-A7B6-089F-7A11-6249E88811E8}"/>
              </a:ext>
            </a:extLst>
          </p:cNvPr>
          <p:cNvSpPr>
            <a:spLocks noGrp="1"/>
          </p:cNvSpPr>
          <p:nvPr>
            <p:ph type="sldNum" sz="quarter" idx="12"/>
          </p:nvPr>
        </p:nvSpPr>
        <p:spPr/>
        <p:txBody>
          <a:bodyPr/>
          <a:lstStyle/>
          <a:p>
            <a:fld id="{9E6A3A0C-5B1B-4859-8A9F-0D6B550C0C8D}" type="slidenum">
              <a:rPr lang="sr-Latn-RS" smtClean="0"/>
              <a:pPr/>
              <a:t>30</a:t>
            </a:fld>
            <a:endParaRPr lang="sr-Latn-RS" dirty="0"/>
          </a:p>
        </p:txBody>
      </p:sp>
      <p:sp>
        <p:nvSpPr>
          <p:cNvPr id="6" name="TextBox 5">
            <a:extLst>
              <a:ext uri="{FF2B5EF4-FFF2-40B4-BE49-F238E27FC236}">
                <a16:creationId xmlns:a16="http://schemas.microsoft.com/office/drawing/2014/main" id="{EBEC0E63-99B1-476A-CA1E-CACA35D3F282}"/>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 ВОЗАЧИ</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686B1AA-07CC-AB48-454B-D969D12A44C3}"/>
              </a:ext>
            </a:extLst>
          </p:cNvPr>
          <p:cNvSpPr txBox="1"/>
          <p:nvPr/>
        </p:nvSpPr>
        <p:spPr>
          <a:xfrm>
            <a:off x="184353" y="2092631"/>
            <a:ext cx="11659170" cy="4934556"/>
          </a:xfrm>
          <a:prstGeom prst="rect">
            <a:avLst/>
          </a:prstGeom>
          <a:noFill/>
        </p:spPr>
        <p:txBody>
          <a:bodyPr wrap="square">
            <a:spAutoFit/>
          </a:bodyPr>
          <a:lstStyle/>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Истраживања која разматрају везу између одређених оштећења вида и ризика учешћа у саобраћајним незгодама указују на то да различити облици визуелних дефицита не утичу једнако на безбедност возача. Преглед литературе показује да је најпоузданија процена ризика могућа када се оштећења посматрају према конкретној врсти, јер </a:t>
            </a:r>
            <a:r>
              <a:rPr lang="sr-Cyrl-RS" sz="2000" u="sng" kern="100" dirty="0">
                <a:effectLst/>
                <a:latin typeface="Cambria" panose="02040503050406030204" pitchFamily="18" charset="0"/>
                <a:ea typeface="Calibri" panose="020F0502020204030204" pitchFamily="34" charset="0"/>
                <a:cs typeface="Times New Roman" panose="02020603050405020304" pitchFamily="18" charset="0"/>
              </a:rPr>
              <a:t>различити видови оштећења имају различит утицај на безбедност</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Када се говори о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оштећењу</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оштрине вида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утврђено је да </a:t>
            </a:r>
            <a:r>
              <a:rPr lang="sr-Cyrl-RS" sz="20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благо смањење оштрине вида не повећава ризик</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учешћа у саобраћајним незгодама</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То указује да умерени пад оштрине вида, који се може кориговати наочарима, не представља значајан фактор ризика за већину возача. Међутим, код израженијих оштећења која ремете основну способност уочавања објеката, знакова и других учесника у саобраћају уочава се повећан ризик учешћа у саобраћајним незгодама. Процене засноване на већем броју истраживања говоре да </a:t>
            </a:r>
            <a:r>
              <a:rPr lang="sr-Cyrl-RS" sz="20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постојање значајнијег оштећења оштрине вида </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може повећати </a:t>
            </a:r>
            <a:r>
              <a:rPr lang="sr-Cyrl-RS" sz="20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ризик од саобраћајне незгоде за око 46%</a:t>
            </a: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endParaRPr lang="en-US"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8894482-50A6-8321-3066-803794A505C4}"/>
              </a:ext>
            </a:extLst>
          </p:cNvPr>
          <p:cNvSpPr txBox="1"/>
          <p:nvPr/>
        </p:nvSpPr>
        <p:spPr>
          <a:xfrm>
            <a:off x="1023629" y="1210657"/>
            <a:ext cx="8141677"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Ризик учешћа у саобраћајним незгодама</a:t>
            </a:r>
            <a:endParaRPr lang="en-U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2661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228F-50C7-90A8-9928-D991D02D366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C5D2671-8592-FCBF-A962-E580C9B0E1C5}"/>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9C5092D-19D4-9648-8C52-B636EDD520F6}"/>
              </a:ext>
            </a:extLst>
          </p:cNvPr>
          <p:cNvSpPr/>
          <p:nvPr/>
        </p:nvSpPr>
        <p:spPr>
          <a:xfrm>
            <a:off x="-295422" y="0"/>
            <a:ext cx="12618720" cy="1905574"/>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7C0BC-1999-F060-5DDD-DEBAF24A57B8}"/>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F19E3033-6A48-CB3D-EB5A-EA3AD5A2973C}"/>
              </a:ext>
            </a:extLst>
          </p:cNvPr>
          <p:cNvSpPr>
            <a:spLocks noGrp="1"/>
          </p:cNvSpPr>
          <p:nvPr>
            <p:ph type="sldNum" sz="quarter" idx="12"/>
          </p:nvPr>
        </p:nvSpPr>
        <p:spPr/>
        <p:txBody>
          <a:bodyPr/>
          <a:lstStyle/>
          <a:p>
            <a:fld id="{9E6A3A0C-5B1B-4859-8A9F-0D6B550C0C8D}" type="slidenum">
              <a:rPr lang="sr-Latn-RS" smtClean="0"/>
              <a:pPr/>
              <a:t>31</a:t>
            </a:fld>
            <a:endParaRPr lang="sr-Latn-RS" dirty="0"/>
          </a:p>
        </p:txBody>
      </p:sp>
      <p:sp>
        <p:nvSpPr>
          <p:cNvPr id="6" name="TextBox 5">
            <a:extLst>
              <a:ext uri="{FF2B5EF4-FFF2-40B4-BE49-F238E27FC236}">
                <a16:creationId xmlns:a16="http://schemas.microsoft.com/office/drawing/2014/main" id="{C9CAAF57-D2E5-8FE8-6D9D-E900CC2644A2}"/>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 ВОЗАЧИ</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40D4A13-1CA4-F00D-1455-5C0A76F8D22E}"/>
              </a:ext>
            </a:extLst>
          </p:cNvPr>
          <p:cNvSpPr txBox="1"/>
          <p:nvPr/>
        </p:nvSpPr>
        <p:spPr>
          <a:xfrm>
            <a:off x="184353" y="1971219"/>
            <a:ext cx="11807752" cy="5263877"/>
          </a:xfrm>
          <a:prstGeom prst="rect">
            <a:avLst/>
          </a:prstGeom>
          <a:noFill/>
        </p:spPr>
        <p:txBody>
          <a:bodyPr wrap="square">
            <a:spAutoFit/>
          </a:bodyPr>
          <a:lstStyle/>
          <a:p>
            <a:pPr algn="just">
              <a:lnSpc>
                <a:spcPct val="107000"/>
              </a:lnSpc>
              <a:spcBef>
                <a:spcPts val="1200"/>
              </a:spcBef>
              <a:spcAft>
                <a:spcPts val="1200"/>
              </a:spcAft>
              <a:buNone/>
            </a:pP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Оштећење видног поља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возача у великој мери може негативно утицати на безбедност возача. Конкретно, код возача са суженим или оштећеним видним пољем уочено је значајно повећање ризика учешћа у незгодама, посебно у ситуацијама које захтевају брзо уочавање објеката из периферије видног поља. Процене су да оштећење видног поља повећава ризик од учешћа у саобраћајној незгоди за око </a:t>
            </a:r>
            <a:r>
              <a:rPr lang="sr-Cyrl-RS" sz="20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36%</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Због оваквих резултата, препорука је да  квалитет видног поља треба да буде један од кључних критеријума приликом издавања или продужења возачке дозволе. </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Поред оштећења оштрине вида и видног поља, друге карактеристике вида као што су катаракта, глауком, дегенерација макуле, болести мрежњаче, неразликовање боја су тек спорадично биле предмет истраживања. Прегледом литературе утврђено је да постојање неке од ових дијагноза у различитим истраживањима може имати различит утицај на ризик учешћа у саобраћајној незгоди, па се не може извући једнозначан закључак о утицају ових дијагноза. Као једини значајан проналазак може се издвојити тај да возачи који имају </a:t>
            </a:r>
            <a:r>
              <a:rPr lang="sr-Cyrl-RS" sz="20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проблем разликовања боја имају 36% већу шансу да учествују у саобраћајној незгоди</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endParaRPr lang="en-US"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53FE77B-A673-243B-95B9-D4848FD31564}"/>
              </a:ext>
            </a:extLst>
          </p:cNvPr>
          <p:cNvSpPr txBox="1"/>
          <p:nvPr/>
        </p:nvSpPr>
        <p:spPr>
          <a:xfrm>
            <a:off x="1192441" y="1290634"/>
            <a:ext cx="8141677"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Ризик учешћа у саобраћајним незгодама</a:t>
            </a:r>
            <a:endParaRPr lang="en-U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6314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F534D-45C1-C3C3-A0B3-8914A946BB2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40F7491-F0BD-3844-6913-434958646708}"/>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9A75947-5FE4-7948-4C27-07BD980A8C15}"/>
              </a:ext>
            </a:extLst>
          </p:cNvPr>
          <p:cNvSpPr/>
          <p:nvPr/>
        </p:nvSpPr>
        <p:spPr>
          <a:xfrm>
            <a:off x="-295422" y="0"/>
            <a:ext cx="12618720" cy="1905574"/>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0C214-93BD-B63A-2B0E-EE2871FFB924}"/>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002D3053-A191-7770-8276-CE43FAC14114}"/>
              </a:ext>
            </a:extLst>
          </p:cNvPr>
          <p:cNvSpPr>
            <a:spLocks noGrp="1"/>
          </p:cNvSpPr>
          <p:nvPr>
            <p:ph type="sldNum" sz="quarter" idx="12"/>
          </p:nvPr>
        </p:nvSpPr>
        <p:spPr/>
        <p:txBody>
          <a:bodyPr/>
          <a:lstStyle/>
          <a:p>
            <a:fld id="{9E6A3A0C-5B1B-4859-8A9F-0D6B550C0C8D}" type="slidenum">
              <a:rPr lang="sr-Latn-RS" smtClean="0"/>
              <a:pPr/>
              <a:t>32</a:t>
            </a:fld>
            <a:endParaRPr lang="sr-Latn-RS" dirty="0"/>
          </a:p>
        </p:txBody>
      </p:sp>
      <p:sp>
        <p:nvSpPr>
          <p:cNvPr id="6" name="TextBox 5">
            <a:extLst>
              <a:ext uri="{FF2B5EF4-FFF2-40B4-BE49-F238E27FC236}">
                <a16:creationId xmlns:a16="http://schemas.microsoft.com/office/drawing/2014/main" id="{EC0AFCC6-0D9B-646B-11F4-AC1B63527378}"/>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 ВОЗАЧИ</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0B2A40F-7BD4-08A2-EC99-9B1121412359}"/>
              </a:ext>
            </a:extLst>
          </p:cNvPr>
          <p:cNvSpPr txBox="1"/>
          <p:nvPr/>
        </p:nvSpPr>
        <p:spPr>
          <a:xfrm>
            <a:off x="500137" y="2618813"/>
            <a:ext cx="11022411" cy="3353739"/>
          </a:xfrm>
          <a:prstGeom prst="rect">
            <a:avLst/>
          </a:prstGeom>
          <a:noFill/>
        </p:spPr>
        <p:txBody>
          <a:bodyPr wrap="square">
            <a:spAutoFit/>
          </a:bodyPr>
          <a:lstStyle/>
          <a:p>
            <a:pPr algn="just">
              <a:lnSpc>
                <a:spcPct val="107000"/>
              </a:lnSpc>
              <a:spcBef>
                <a:spcPts val="1200"/>
              </a:spcBef>
              <a:spcAft>
                <a:spcPts val="1200"/>
              </a:spcAft>
              <a:buNone/>
            </a:pPr>
            <a:r>
              <a:rPr lang="sr-Cyrl-RS" sz="2400" kern="100" dirty="0">
                <a:effectLst/>
                <a:latin typeface="Cambria" panose="02040503050406030204" pitchFamily="18" charset="0"/>
                <a:ea typeface="Calibri" panose="020F0502020204030204" pitchFamily="34" charset="0"/>
                <a:cs typeface="Times New Roman" panose="02020603050405020304" pitchFamily="18" charset="0"/>
              </a:rPr>
              <a:t>На основу кратког приказа о ризицима учешћа у саобраћајним незгодама возача са оштећењем видом истичу се два проналаска:</a:t>
            </a:r>
            <a:endParaRPr lang="en-US" sz="24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effectLst/>
                <a:latin typeface="Cambria" panose="02040503050406030204" pitchFamily="18" charset="0"/>
                <a:ea typeface="Calibri" panose="020F0502020204030204" pitchFamily="34" charset="0"/>
                <a:cs typeface="Times New Roman" panose="02020603050405020304" pitchFamily="18" charset="0"/>
              </a:rPr>
              <a:t>Благо смањена оштрина вида не повећава ризик учешћа у саобраћајној незгоди</a:t>
            </a:r>
            <a:r>
              <a:rPr lang="sr-Cyrl-RS" sz="2400" kern="100" dirty="0">
                <a:effectLst/>
                <a:latin typeface="Cambria" panose="02040503050406030204" pitchFamily="18" charset="0"/>
                <a:ea typeface="Calibri" panose="020F0502020204030204" pitchFamily="34" charset="0"/>
                <a:cs typeface="Times New Roman" panose="02020603050405020304" pitchFamily="18" charset="0"/>
              </a:rPr>
              <a:t>.</a:t>
            </a:r>
            <a:endParaRPr lang="en-US" sz="24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400" b="1" kern="100" dirty="0">
                <a:effectLst/>
                <a:latin typeface="Cambria" panose="02040503050406030204" pitchFamily="18" charset="0"/>
                <a:ea typeface="Calibri" panose="020F0502020204030204" pitchFamily="34" charset="0"/>
                <a:cs typeface="Times New Roman" panose="02020603050405020304" pitchFamily="18" charset="0"/>
              </a:rPr>
              <a:t>Оштећење видног поља је најпоузданији и најконсистентнији предиктор повећаног ризика</a:t>
            </a:r>
            <a:r>
              <a:rPr lang="sr-Cyrl-RS" sz="2400" kern="100" dirty="0">
                <a:effectLst/>
                <a:latin typeface="Cambria" panose="02040503050406030204" pitchFamily="18" charset="0"/>
                <a:ea typeface="Calibri" panose="020F0502020204030204" pitchFamily="34" charset="0"/>
                <a:cs typeface="Times New Roman" panose="02020603050405020304" pitchFamily="18" charset="0"/>
              </a:rPr>
              <a:t>.</a:t>
            </a:r>
            <a:endParaRPr lang="en-US" sz="24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endParaRPr lang="en-US"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31D0C98-11BF-801B-C851-EA3C923A749E}"/>
              </a:ext>
            </a:extLst>
          </p:cNvPr>
          <p:cNvSpPr txBox="1"/>
          <p:nvPr/>
        </p:nvSpPr>
        <p:spPr>
          <a:xfrm>
            <a:off x="1196899" y="1273175"/>
            <a:ext cx="8141677"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Ризик учешћа у саобраћајним незгодама</a:t>
            </a:r>
            <a:endParaRPr lang="en-U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4336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7BBCB-8A62-C00C-A969-F2707DCBCB9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6D0A6DF-B195-986E-6FEB-22B70E14B5A7}"/>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B7DC332-27E3-1A89-E658-3A2AB2D5667C}"/>
              </a:ext>
            </a:extLst>
          </p:cNvPr>
          <p:cNvSpPr/>
          <p:nvPr/>
        </p:nvSpPr>
        <p:spPr>
          <a:xfrm>
            <a:off x="-295422" y="0"/>
            <a:ext cx="12618720" cy="1905574"/>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A66FA-F7E0-656B-4622-AF69AC6D1F3D}"/>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ECBB3B92-0AAB-FE5E-885E-6035FEA3D6B0}"/>
              </a:ext>
            </a:extLst>
          </p:cNvPr>
          <p:cNvSpPr>
            <a:spLocks noGrp="1"/>
          </p:cNvSpPr>
          <p:nvPr>
            <p:ph type="sldNum" sz="quarter" idx="12"/>
          </p:nvPr>
        </p:nvSpPr>
        <p:spPr/>
        <p:txBody>
          <a:bodyPr/>
          <a:lstStyle/>
          <a:p>
            <a:fld id="{9E6A3A0C-5B1B-4859-8A9F-0D6B550C0C8D}" type="slidenum">
              <a:rPr lang="sr-Latn-RS" smtClean="0"/>
              <a:pPr/>
              <a:t>33</a:t>
            </a:fld>
            <a:endParaRPr lang="sr-Latn-RS" dirty="0"/>
          </a:p>
        </p:txBody>
      </p:sp>
      <p:sp>
        <p:nvSpPr>
          <p:cNvPr id="6" name="TextBox 5">
            <a:extLst>
              <a:ext uri="{FF2B5EF4-FFF2-40B4-BE49-F238E27FC236}">
                <a16:creationId xmlns:a16="http://schemas.microsoft.com/office/drawing/2014/main" id="{0FFFC754-EEEF-EC85-5E47-980F5817D423}"/>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 ВОЗАЧИ</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FAA5013-BA39-8D09-7979-8CA982BF7B2E}"/>
              </a:ext>
            </a:extLst>
          </p:cNvPr>
          <p:cNvSpPr txBox="1"/>
          <p:nvPr/>
        </p:nvSpPr>
        <p:spPr>
          <a:xfrm>
            <a:off x="199895" y="1905574"/>
            <a:ext cx="11792210" cy="3647793"/>
          </a:xfrm>
          <a:prstGeom prst="rect">
            <a:avLst/>
          </a:prstGeom>
          <a:noFill/>
        </p:spPr>
        <p:txBody>
          <a:bodyPr wrap="square">
            <a:spAutoFit/>
          </a:bodyPr>
          <a:lstStyle/>
          <a:p>
            <a:pPr algn="just">
              <a:lnSpc>
                <a:spcPct val="107000"/>
              </a:lnSpc>
              <a:spcBef>
                <a:spcPts val="1200"/>
              </a:spcBef>
              <a:spcAft>
                <a:spcPts val="1200"/>
              </a:spcAft>
              <a:buNone/>
            </a:pP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Истраживања способности возача са оштећењем вида показују да различити визуелни дефицити на различите начине утичу на безбедно управљање возилом. </a:t>
            </a:r>
          </a:p>
          <a:p>
            <a:pPr algn="just">
              <a:lnSpc>
                <a:spcPct val="107000"/>
              </a:lnSpc>
              <a:spcBef>
                <a:spcPts val="1200"/>
              </a:spcBef>
              <a:spcAft>
                <a:spcPts val="1200"/>
              </a:spcAft>
              <a:buNone/>
            </a:pP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Најчешће анализирани проблеми односе се на оштрину вида, видно поље, осетљивост на контрасте, брзину процесирања визуелних информација и монокуларни вид. Укупно посматрано, литература показује исту законитост и то да основно управљање возилом најчешће није угрожено, али су перцептивне способности – уочавање знакова, препрека и пешака – значајно нарушене, нарочито у комплексним или слабо осветљеним условима.</a:t>
            </a:r>
          </a:p>
          <a:p>
            <a:pPr algn="just">
              <a:lnSpc>
                <a:spcPct val="107000"/>
              </a:lnSpc>
              <a:spcBef>
                <a:spcPts val="1200"/>
              </a:spcBef>
              <a:spcAft>
                <a:spcPts val="1200"/>
              </a:spcAft>
              <a:buNone/>
            </a:pPr>
            <a:r>
              <a:rPr lang="sr-Cyrl-R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У поменутим истраживањима анализирани су најчешћи типови оштећења вида и </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њихов утицај на перформансе вожње:</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FEAC86B-EF64-BAC3-95AA-BD30216AA4F1}"/>
              </a:ext>
            </a:extLst>
          </p:cNvPr>
          <p:cNvSpPr txBox="1"/>
          <p:nvPr/>
        </p:nvSpPr>
        <p:spPr>
          <a:xfrm>
            <a:off x="2857882" y="1255472"/>
            <a:ext cx="3670523"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Способности</a:t>
            </a:r>
            <a:endParaRPr lang="en-U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EE659A4-BFC8-64CE-9F53-8A3309A19EE8}"/>
              </a:ext>
            </a:extLst>
          </p:cNvPr>
          <p:cNvSpPr txBox="1"/>
          <p:nvPr/>
        </p:nvSpPr>
        <p:spPr>
          <a:xfrm>
            <a:off x="3024758" y="5305395"/>
            <a:ext cx="6309360" cy="1714957"/>
          </a:xfrm>
          <a:prstGeom prst="rect">
            <a:avLst/>
          </a:prstGeom>
          <a:noFill/>
        </p:spPr>
        <p:txBody>
          <a:bodyPr wrap="square">
            <a:spAutoFit/>
          </a:bodyPr>
          <a:lstStyle/>
          <a:p>
            <a:pPr marL="342900" indent="-342900" algn="just">
              <a:lnSpc>
                <a:spcPct val="107000"/>
              </a:lnSpc>
              <a:buFont typeface="Arial" panose="020B0604020202020204" pitchFamily="34" charset="0"/>
              <a:buChar char="•"/>
            </a:pPr>
            <a:r>
              <a:rPr lang="en-US" sz="2000" b="1" dirty="0" err="1">
                <a:latin typeface="Cambria" panose="02040503050406030204" pitchFamily="18" charset="0"/>
                <a:ea typeface="Cambria" panose="02040503050406030204" pitchFamily="18" charset="0"/>
              </a:rPr>
              <a:t>Оштрина</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вида</a:t>
            </a:r>
            <a:endParaRPr lang="sr-Cyrl-RS" sz="2000" b="1" dirty="0">
              <a:latin typeface="Cambria" panose="02040503050406030204" pitchFamily="18" charset="0"/>
              <a:ea typeface="Cambria" panose="02040503050406030204" pitchFamily="18" charset="0"/>
            </a:endParaRPr>
          </a:p>
          <a:p>
            <a:pPr marL="342900" indent="-342900" algn="just">
              <a:lnSpc>
                <a:spcPct val="107000"/>
              </a:lnSpc>
              <a:buFont typeface="Arial" panose="020B0604020202020204" pitchFamily="34" charset="0"/>
              <a:buChar char="•"/>
            </a:pPr>
            <a:r>
              <a:rPr lang="en-US" sz="2000" b="1" dirty="0" err="1">
                <a:latin typeface="Cambria" panose="02040503050406030204" pitchFamily="18" charset="0"/>
                <a:ea typeface="Cambria" panose="02040503050406030204" pitchFamily="18" charset="0"/>
              </a:rPr>
              <a:t>Видно</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поље</a:t>
            </a:r>
            <a:endParaRPr lang="sr-Cyrl-RS" sz="2000" b="1" dirty="0">
              <a:latin typeface="Cambria" panose="02040503050406030204" pitchFamily="18" charset="0"/>
              <a:ea typeface="Cambria" panose="02040503050406030204" pitchFamily="18" charset="0"/>
            </a:endParaRPr>
          </a:p>
          <a:p>
            <a:pPr marL="342900" indent="-342900" algn="just">
              <a:lnSpc>
                <a:spcPct val="107000"/>
              </a:lnSpc>
              <a:buFont typeface="Arial" panose="020B0604020202020204" pitchFamily="34" charset="0"/>
              <a:buChar char="•"/>
            </a:pP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Осетљивост</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на</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контраст</a:t>
            </a:r>
            <a:endParaRPr lang="sr-Cyrl-RS" sz="2000" b="1"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Брзина</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процесирања</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визуелних</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информација</a:t>
            </a:r>
            <a:endParaRPr lang="en-US" sz="20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gn="just">
              <a:lnSpc>
                <a:spcPct val="107000"/>
              </a:lnSpc>
              <a:buFont typeface="Arial" panose="020B0604020202020204" pitchFamily="34" charset="0"/>
              <a:buChar char="•"/>
            </a:pP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Монокуларни</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вид</a:t>
            </a:r>
            <a:endParaRPr lang="en-US" sz="20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898175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6EF12-BDF1-61C1-CF81-9547995237A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F09F8D8-9146-DC0A-C7B1-8701DCC39445}"/>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579B13E-B35F-6721-9698-466E9D2B3A15}"/>
              </a:ext>
            </a:extLst>
          </p:cNvPr>
          <p:cNvSpPr/>
          <p:nvPr/>
        </p:nvSpPr>
        <p:spPr>
          <a:xfrm>
            <a:off x="-295422" y="0"/>
            <a:ext cx="12618720" cy="1714187"/>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4B071-F85F-6EEE-5284-933DB6E6C853}"/>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4D416222-FF03-A517-378F-CC25270BAA50}"/>
              </a:ext>
            </a:extLst>
          </p:cNvPr>
          <p:cNvSpPr>
            <a:spLocks noGrp="1"/>
          </p:cNvSpPr>
          <p:nvPr>
            <p:ph type="sldNum" sz="quarter" idx="12"/>
          </p:nvPr>
        </p:nvSpPr>
        <p:spPr/>
        <p:txBody>
          <a:bodyPr/>
          <a:lstStyle/>
          <a:p>
            <a:fld id="{9E6A3A0C-5B1B-4859-8A9F-0D6B550C0C8D}" type="slidenum">
              <a:rPr lang="sr-Latn-RS" smtClean="0"/>
              <a:pPr/>
              <a:t>34</a:t>
            </a:fld>
            <a:endParaRPr lang="sr-Latn-RS" dirty="0"/>
          </a:p>
        </p:txBody>
      </p:sp>
      <p:sp>
        <p:nvSpPr>
          <p:cNvPr id="6" name="TextBox 5">
            <a:extLst>
              <a:ext uri="{FF2B5EF4-FFF2-40B4-BE49-F238E27FC236}">
                <a16:creationId xmlns:a16="http://schemas.microsoft.com/office/drawing/2014/main" id="{0193EE49-4811-E503-D546-181621AD00C0}"/>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 ВОЗАЧИ</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160B865-F09D-4200-0125-EEA63CF071F7}"/>
              </a:ext>
            </a:extLst>
          </p:cNvPr>
          <p:cNvSpPr txBox="1"/>
          <p:nvPr/>
        </p:nvSpPr>
        <p:spPr>
          <a:xfrm>
            <a:off x="199895" y="2229611"/>
            <a:ext cx="11792210" cy="4481868"/>
          </a:xfrm>
          <a:prstGeom prst="rect">
            <a:avLst/>
          </a:prstGeom>
          <a:noFill/>
        </p:spPr>
        <p:txBody>
          <a:bodyPr wrap="square">
            <a:spAutoFit/>
          </a:bodyPr>
          <a:lstStyle/>
          <a:p>
            <a:pPr marL="342900" lvl="0" indent="-342900" algn="just">
              <a:lnSpc>
                <a:spcPct val="107000"/>
              </a:lnSpc>
              <a:spcBef>
                <a:spcPts val="600"/>
              </a:spcBef>
              <a:spcAft>
                <a:spcPts val="600"/>
              </a:spcAft>
              <a:buFont typeface="Symbol" panose="05050102010706020507" pitchFamily="18" charset="2"/>
              <a:buBlip>
                <a:blip r:embed="rId2"/>
              </a:buBlip>
            </a:pP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Оштрина вида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особе са смањеном оштрином вида у већини случајева могу да безбедно управљају возилом, али имају лошију идентификацију саобраћајне сигнализације и ризичних ситуација. То указује да се основна вештина вожње задржава, али да се смањује квалитет информација које возач перципира.</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Видно поље</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сужено или оштећено видно поље негативно утиче на уочавање објеката у периферији и време реакције. Са друге стране, не ремети процену брзине или потребног пута заустављања што значи да проблем није у процени већ у благовремености опажања. Због свега наведеног, сужено видно поље представља један од кључних функционалних дефицита који утичу на безбедност вожње.</a:t>
            </a: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Осетљивост на контраст</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слабија осетљивост значајно нарушава уочавање пешака и препрека, посебно у условима слабог осветљења (ноћни услови).</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5661F35-73EE-4DC6-C913-F8B70DC27712}"/>
              </a:ext>
            </a:extLst>
          </p:cNvPr>
          <p:cNvSpPr txBox="1"/>
          <p:nvPr/>
        </p:nvSpPr>
        <p:spPr>
          <a:xfrm>
            <a:off x="2857882" y="1255472"/>
            <a:ext cx="3670523"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Способности</a:t>
            </a:r>
            <a:endParaRPr lang="en-U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3443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9208-8154-A1E4-713E-B2C07D9221A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CF598E3-2DB3-A86A-3B5D-472DDB2ADC99}"/>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2B1EF12-4A97-A68E-2C6D-661D9AED0838}"/>
              </a:ext>
            </a:extLst>
          </p:cNvPr>
          <p:cNvSpPr/>
          <p:nvPr/>
        </p:nvSpPr>
        <p:spPr>
          <a:xfrm>
            <a:off x="-295422" y="0"/>
            <a:ext cx="12618720" cy="1714187"/>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80305-9A7F-6997-0E88-10B35D63E8E2}"/>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CF3DB26D-43DB-8871-8624-04C6860648E2}"/>
              </a:ext>
            </a:extLst>
          </p:cNvPr>
          <p:cNvSpPr>
            <a:spLocks noGrp="1"/>
          </p:cNvSpPr>
          <p:nvPr>
            <p:ph type="sldNum" sz="quarter" idx="12"/>
          </p:nvPr>
        </p:nvSpPr>
        <p:spPr/>
        <p:txBody>
          <a:bodyPr/>
          <a:lstStyle/>
          <a:p>
            <a:fld id="{9E6A3A0C-5B1B-4859-8A9F-0D6B550C0C8D}" type="slidenum">
              <a:rPr lang="sr-Latn-RS" smtClean="0"/>
              <a:pPr/>
              <a:t>35</a:t>
            </a:fld>
            <a:endParaRPr lang="sr-Latn-RS" dirty="0"/>
          </a:p>
        </p:txBody>
      </p:sp>
      <p:sp>
        <p:nvSpPr>
          <p:cNvPr id="6" name="TextBox 5">
            <a:extLst>
              <a:ext uri="{FF2B5EF4-FFF2-40B4-BE49-F238E27FC236}">
                <a16:creationId xmlns:a16="http://schemas.microsoft.com/office/drawing/2014/main" id="{04677A00-AC03-F7D1-2EB8-ED4B90152473}"/>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 ВОЗАЧИ</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670F2C9-50FD-C2C8-9700-19AFEB3B8BB0}"/>
              </a:ext>
            </a:extLst>
          </p:cNvPr>
          <p:cNvSpPr txBox="1"/>
          <p:nvPr/>
        </p:nvSpPr>
        <p:spPr>
          <a:xfrm>
            <a:off x="199895" y="2632535"/>
            <a:ext cx="11792210" cy="3340017"/>
          </a:xfrm>
          <a:prstGeom prst="rect">
            <a:avLst/>
          </a:prstGeom>
          <a:noFill/>
        </p:spPr>
        <p:txBody>
          <a:bodyPr wrap="square">
            <a:spAutoFit/>
          </a:bodyPr>
          <a:lstStyle/>
          <a:p>
            <a:pPr marL="342900" lvl="0" indent="-342900" algn="just">
              <a:lnSpc>
                <a:spcPct val="107000"/>
              </a:lnSpc>
              <a:spcBef>
                <a:spcPts val="600"/>
              </a:spcBef>
              <a:spcAft>
                <a:spcPts val="600"/>
              </a:spcAft>
              <a:buFont typeface="Symbol" panose="05050102010706020507" pitchFamily="18" charset="2"/>
              <a:buBlip>
                <a:blip r:embed="rId2"/>
              </a:buBlip>
            </a:pP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Брзина процесирања визуелних информација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њено нарушавање доводи до каснијег реаговања и тежег препознавања критичних ситуација. Овај дефицит има ефекат сличан дистракцији – возач није у могућности да довољно брзо обради визуелне стимулусе који се смењују у саобраћају, па последично касни и његова реакција</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r>
              <a:rPr lang="sr-Cyrl-RS" sz="2000" b="1" kern="100" dirty="0" err="1">
                <a:effectLst/>
                <a:latin typeface="Cambria" panose="02040503050406030204" pitchFamily="18" charset="0"/>
                <a:ea typeface="Calibri" panose="020F0502020204030204" pitchFamily="34" charset="0"/>
                <a:cs typeface="Times New Roman" panose="02020603050405020304" pitchFamily="18" charset="0"/>
              </a:rPr>
              <a:t>Монокуларни</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 вид</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возачи који виде само на једно око немају значајно лошије опште способности управљања, што указује на постојање ефикасних </a:t>
            </a:r>
            <a:r>
              <a:rPr lang="sr-Cyrl-RS" sz="2000" kern="100" dirty="0" err="1">
                <a:effectLst/>
                <a:latin typeface="Cambria" panose="02040503050406030204" pitchFamily="18" charset="0"/>
                <a:ea typeface="Calibri" panose="020F0502020204030204" pitchFamily="34" charset="0"/>
                <a:cs typeface="Times New Roman" panose="02020603050405020304" pitchFamily="18" charset="0"/>
              </a:rPr>
              <a:t>компензацијских</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механизама. Ови </a:t>
            </a:r>
            <a:r>
              <a:rPr lang="sr-Cyrl-RS" sz="2000" kern="100" dirty="0" err="1">
                <a:effectLst/>
                <a:latin typeface="Cambria" panose="02040503050406030204" pitchFamily="18" charset="0"/>
                <a:ea typeface="Calibri" panose="020F0502020204030204" pitchFamily="34" charset="0"/>
                <a:cs typeface="Times New Roman" panose="02020603050405020304" pitchFamily="18" charset="0"/>
              </a:rPr>
              <a:t>компензацијски</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механизми подразумевају чешћа визуелна скенирања, повећану пажњу на бочне зоне, брже прилагођавање погледа.</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95E38E7-397D-883F-1D09-19E8B736B102}"/>
              </a:ext>
            </a:extLst>
          </p:cNvPr>
          <p:cNvSpPr txBox="1"/>
          <p:nvPr/>
        </p:nvSpPr>
        <p:spPr>
          <a:xfrm>
            <a:off x="2857882" y="1255472"/>
            <a:ext cx="3670523" cy="458715"/>
          </a:xfrm>
          <a:prstGeom prst="rect">
            <a:avLst/>
          </a:prstGeom>
          <a:noFill/>
        </p:spPr>
        <p:txBody>
          <a:bodyPr wrap="square">
            <a:spAutoFit/>
          </a:bodyPr>
          <a:lstStyle/>
          <a:p>
            <a:pPr lvl="3" algn="just">
              <a:lnSpc>
                <a:spcPct val="107000"/>
              </a:lnSpc>
              <a:spcBef>
                <a:spcPts val="1200"/>
              </a:spcBef>
              <a:spcAft>
                <a:spcPts val="1200"/>
              </a:spcAft>
            </a:pPr>
            <a:r>
              <a:rPr lang="sr-Cyrl-R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Способности</a:t>
            </a:r>
            <a:endParaRPr lang="en-US" sz="2400"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959101"/>
      </p:ext>
    </p:extLst>
  </p:cSld>
  <p:clrMapOvr>
    <a:masterClrMapping/>
  </p:clrMapOvr>
  <p:transition spd="slow">
    <p:comb/>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137D-4F03-B159-0C49-6D687FAD848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4A2B415-4356-CAF4-9276-EEBBB331FB1F}"/>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4EB8E156-69C6-8C3F-2941-3C363E6F11FB}"/>
              </a:ext>
            </a:extLst>
          </p:cNvPr>
          <p:cNvSpPr/>
          <p:nvPr/>
        </p:nvSpPr>
        <p:spPr>
          <a:xfrm>
            <a:off x="-295422" y="0"/>
            <a:ext cx="12618720" cy="1714187"/>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37E802-DBC5-84EE-5360-EB4C813584A4}"/>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4A54E632-EA3B-2C2B-ECE2-AFC5372C2BA3}"/>
              </a:ext>
            </a:extLst>
          </p:cNvPr>
          <p:cNvSpPr>
            <a:spLocks noGrp="1"/>
          </p:cNvSpPr>
          <p:nvPr>
            <p:ph type="sldNum" sz="quarter" idx="12"/>
          </p:nvPr>
        </p:nvSpPr>
        <p:spPr/>
        <p:txBody>
          <a:bodyPr/>
          <a:lstStyle/>
          <a:p>
            <a:fld id="{9E6A3A0C-5B1B-4859-8A9F-0D6B550C0C8D}" type="slidenum">
              <a:rPr lang="sr-Latn-RS" smtClean="0"/>
              <a:pPr/>
              <a:t>36</a:t>
            </a:fld>
            <a:endParaRPr lang="sr-Latn-RS" dirty="0"/>
          </a:p>
        </p:txBody>
      </p:sp>
      <p:sp>
        <p:nvSpPr>
          <p:cNvPr id="6" name="TextBox 5">
            <a:extLst>
              <a:ext uri="{FF2B5EF4-FFF2-40B4-BE49-F238E27FC236}">
                <a16:creationId xmlns:a16="http://schemas.microsoft.com/office/drawing/2014/main" id="{6186BA41-E643-E2C2-E957-2E0BA323D015}"/>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 ПЕШАЦИ</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A88A5DF-6A8C-B654-ED13-8EA1CABCE094}"/>
              </a:ext>
            </a:extLst>
          </p:cNvPr>
          <p:cNvSpPr txBox="1"/>
          <p:nvPr/>
        </p:nvSpPr>
        <p:spPr>
          <a:xfrm>
            <a:off x="199895" y="2016034"/>
            <a:ext cx="11792210" cy="4558812"/>
          </a:xfrm>
          <a:prstGeom prst="rect">
            <a:avLst/>
          </a:prstGeom>
          <a:noFill/>
        </p:spPr>
        <p:txBody>
          <a:bodyPr wrap="square">
            <a:spAutoFit/>
          </a:bodyPr>
          <a:lstStyle/>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Истраживања о безбедности пешака са оштећењем вида показују да ова група учесника има повећану рањивост у саобраћају, али се узроци и величина ризика разликују у зависности од нивоа и врсте визуелног оштећења. Док деца са оштећењем вида могу имати повећану вероватноћу повређивања, код одраслих је ризик израженији код слепих особа у односу на особе са одређеним оштећењем вида.</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Конкретни подаци о саобраћајним незгодама су показали да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деца са оштећењем вида имају 4,25 пута већу шансу да учествују у саобраћајним незгодама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као пешаци у односу на децу са нормалним видом. Иако је величина ефекта велика, резултати треба да се тумаче опрезно због релативно малих узорака. Ипак, ови резултати показују да визуелни дефицит у детињству значајно утичу на безбедност, поготово у условима када деца морају да процењују брзину и растојање возила.</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Blip>
                <a:blip r:embed="rId2"/>
              </a:buBlip>
            </a:pP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46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C47E7-C17A-8592-C2FE-E9058AD7192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A2BB336-9078-3085-5CEC-A40DD695D567}"/>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3AC7331-729E-85E8-8810-A12568C485D8}"/>
              </a:ext>
            </a:extLst>
          </p:cNvPr>
          <p:cNvSpPr/>
          <p:nvPr/>
        </p:nvSpPr>
        <p:spPr>
          <a:xfrm>
            <a:off x="-295422" y="0"/>
            <a:ext cx="12618720" cy="1714187"/>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69CCB-F0A5-478F-5251-E1E4FFA3C0DB}"/>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EA669019-138B-2296-E14F-0F9E705EDEAE}"/>
              </a:ext>
            </a:extLst>
          </p:cNvPr>
          <p:cNvSpPr>
            <a:spLocks noGrp="1"/>
          </p:cNvSpPr>
          <p:nvPr>
            <p:ph type="sldNum" sz="quarter" idx="12"/>
          </p:nvPr>
        </p:nvSpPr>
        <p:spPr/>
        <p:txBody>
          <a:bodyPr/>
          <a:lstStyle/>
          <a:p>
            <a:fld id="{9E6A3A0C-5B1B-4859-8A9F-0D6B550C0C8D}" type="slidenum">
              <a:rPr lang="sr-Latn-RS" smtClean="0"/>
              <a:pPr/>
              <a:t>37</a:t>
            </a:fld>
            <a:endParaRPr lang="sr-Latn-RS" dirty="0"/>
          </a:p>
        </p:txBody>
      </p:sp>
      <p:sp>
        <p:nvSpPr>
          <p:cNvPr id="6" name="TextBox 5">
            <a:extLst>
              <a:ext uri="{FF2B5EF4-FFF2-40B4-BE49-F238E27FC236}">
                <a16:creationId xmlns:a16="http://schemas.microsoft.com/office/drawing/2014/main" id="{40FFF905-22D8-7262-BF91-89ADDF62554F}"/>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 ПЕШАЦИ</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14703EF-923C-F8F5-CFB5-EBF028954F97}"/>
              </a:ext>
            </a:extLst>
          </p:cNvPr>
          <p:cNvSpPr txBox="1"/>
          <p:nvPr/>
        </p:nvSpPr>
        <p:spPr>
          <a:xfrm>
            <a:off x="199895" y="2016034"/>
            <a:ext cx="11792210" cy="4327980"/>
          </a:xfrm>
          <a:prstGeom prst="rect">
            <a:avLst/>
          </a:prstGeom>
          <a:noFill/>
        </p:spPr>
        <p:txBody>
          <a:bodyPr wrap="square">
            <a:spAutoFit/>
          </a:bodyPr>
          <a:lstStyle/>
          <a:p>
            <a:pPr algn="just">
              <a:lnSpc>
                <a:spcPct val="107000"/>
              </a:lnSpc>
              <a:spcBef>
                <a:spcPts val="1200"/>
              </a:spcBef>
              <a:spcAft>
                <a:spcPts val="1200"/>
              </a:spcAft>
              <a:buNone/>
            </a:pP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Код одраслих особа са оштећењем вида </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бележи се благи раст ризика, али без статистичке значајности. Конкретно, у једној студији је утврђено да су учесници са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оштећењем вида имали 32% већу вероватноћу тежих последица у саобраћајним незгодама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Овакав проналазак указује да делимично оштећење вида не мора нужно повећати ризик, али постоје индиције потенцијалне угрожености. </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Највећи проблеми у способностима пешака јављају се код особа које су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слепе или имају тешка оштећења вида</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Преласци слепих особа су проблематични са неколико аспеката. Прво, утврђено је да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слепе особе чекају четири пута дуже пре него што започну прелазак</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Упркос дужем времену уверавања приликом доношења одлуке када започети прелазак улице, слепе особе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имају 5,5 пута већу вероватноћу да започну прелазак улице у тренутку који се може сматрати небезбедним</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Последично, скоро </a:t>
            </a: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сваки пети прелазак улице слепих особа се може сматрати ризичним</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а сваки петнаести прелазак доводи до конфликтне ситуације која захтева реакцију возача.</a:t>
            </a: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5370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C7F34-A38A-04EB-E6B7-D38B8157A3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C920A2B-BE3C-0FA1-ADE9-F62B57C0D3F5}"/>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solidFill>
                <a:schemeClr val="bg2">
                  <a:lumMod val="10000"/>
                </a:schemeClr>
              </a:solidFill>
            </a:endParaRPr>
          </a:p>
        </p:txBody>
      </p:sp>
      <p:sp>
        <p:nvSpPr>
          <p:cNvPr id="4" name="Rectangle: Rounded Corners 3">
            <a:extLst>
              <a:ext uri="{FF2B5EF4-FFF2-40B4-BE49-F238E27FC236}">
                <a16:creationId xmlns:a16="http://schemas.microsoft.com/office/drawing/2014/main" id="{D16B327B-EC0E-38D2-6EBB-84A9A8B2B9F1}"/>
              </a:ext>
            </a:extLst>
          </p:cNvPr>
          <p:cNvSpPr/>
          <p:nvPr/>
        </p:nvSpPr>
        <p:spPr>
          <a:xfrm>
            <a:off x="-295422" y="0"/>
            <a:ext cx="12618720" cy="1714187"/>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453E7-2D8C-64FD-5F67-A92C8B1CF46B}"/>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4EF44548-E0E4-A0C3-D6AF-95DD8401BF47}"/>
              </a:ext>
            </a:extLst>
          </p:cNvPr>
          <p:cNvSpPr>
            <a:spLocks noGrp="1"/>
          </p:cNvSpPr>
          <p:nvPr>
            <p:ph type="sldNum" sz="quarter" idx="12"/>
          </p:nvPr>
        </p:nvSpPr>
        <p:spPr/>
        <p:txBody>
          <a:bodyPr/>
          <a:lstStyle/>
          <a:p>
            <a:fld id="{9E6A3A0C-5B1B-4859-8A9F-0D6B550C0C8D}" type="slidenum">
              <a:rPr lang="sr-Latn-RS" smtClean="0"/>
              <a:pPr/>
              <a:t>38</a:t>
            </a:fld>
            <a:endParaRPr lang="sr-Latn-RS" dirty="0"/>
          </a:p>
        </p:txBody>
      </p:sp>
      <p:sp>
        <p:nvSpPr>
          <p:cNvPr id="6" name="TextBox 5">
            <a:extLst>
              <a:ext uri="{FF2B5EF4-FFF2-40B4-BE49-F238E27FC236}">
                <a16:creationId xmlns:a16="http://schemas.microsoft.com/office/drawing/2014/main" id="{1233D68B-2591-C255-63D2-3314887DC2F3}"/>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24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оштећењем вида- ПЕШАЦИ</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7D82A7-616F-1C70-6AA4-5204FF6A0306}"/>
              </a:ext>
            </a:extLst>
          </p:cNvPr>
          <p:cNvSpPr txBox="1"/>
          <p:nvPr/>
        </p:nvSpPr>
        <p:spPr>
          <a:xfrm>
            <a:off x="199895" y="2016034"/>
            <a:ext cx="11792210" cy="3753079"/>
          </a:xfrm>
          <a:prstGeom prst="rect">
            <a:avLst/>
          </a:prstGeom>
          <a:noFill/>
        </p:spPr>
        <p:txBody>
          <a:bodyPr wrap="square">
            <a:spAutoFit/>
          </a:bodyPr>
          <a:lstStyle/>
          <a:p>
            <a:pPr algn="just">
              <a:lnSpc>
                <a:spcPct val="107000"/>
              </a:lnSpc>
              <a:spcBef>
                <a:spcPts val="1200"/>
              </a:spcBef>
              <a:spcAft>
                <a:spcPts val="1800"/>
              </a:spcAft>
              <a:buNone/>
            </a:pPr>
            <a:r>
              <a:rPr lang="sr-Cyrl-RS" sz="2400" kern="100" dirty="0">
                <a:effectLst>
                  <a:glow rad="228600">
                    <a:schemeClr val="accent6">
                      <a:satMod val="175000"/>
                      <a:alpha val="40000"/>
                    </a:schemeClr>
                  </a:glow>
                </a:effectLst>
                <a:latin typeface="Cambria" panose="02040503050406030204" pitchFamily="18" charset="0"/>
                <a:ea typeface="Calibri" panose="020F0502020204030204" pitchFamily="34" charset="0"/>
                <a:cs typeface="Times New Roman" panose="02020603050405020304" pitchFamily="18" charset="0"/>
              </a:rPr>
              <a:t>Закључак:</a:t>
            </a:r>
            <a:endParaRPr lang="en-US" sz="2400" kern="100" dirty="0">
              <a:effectLst>
                <a:glow rad="228600">
                  <a:schemeClr val="accent6">
                    <a:satMod val="175000"/>
                    <a:alpha val="40000"/>
                  </a:schemeClr>
                </a:glow>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800"/>
              </a:spcAft>
              <a:buFont typeface="Symbol" panose="05050102010706020507" pitchFamily="18" charset="2"/>
              <a:buBlip>
                <a:blip r:embed="rId2"/>
              </a:buBlip>
            </a:pPr>
            <a:r>
              <a:rPr lang="sr-Cyrl-RS" sz="2400" b="1" kern="100" dirty="0">
                <a:effectLst/>
                <a:latin typeface="Cambria" panose="02040503050406030204" pitchFamily="18" charset="0"/>
                <a:ea typeface="Calibri" panose="020F0502020204030204" pitchFamily="34" charset="0"/>
                <a:cs typeface="Times New Roman" panose="02020603050405020304" pitchFamily="18" charset="0"/>
              </a:rPr>
              <a:t>Деца са оштећењем вида имају значајно већи ризик учешћа у саобраћајним незгодама. </a:t>
            </a:r>
            <a:endParaRPr lang="en-US" sz="24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800"/>
              </a:spcAft>
              <a:buFont typeface="Symbol" panose="05050102010706020507" pitchFamily="18" charset="2"/>
              <a:buBlip>
                <a:blip r:embed="rId2"/>
              </a:buBlip>
            </a:pPr>
            <a:r>
              <a:rPr lang="sr-Cyrl-RS" sz="2400" b="1" kern="100" dirty="0">
                <a:effectLst/>
                <a:latin typeface="Cambria" panose="02040503050406030204" pitchFamily="18" charset="0"/>
                <a:ea typeface="Calibri" panose="020F0502020204030204" pitchFamily="34" charset="0"/>
                <a:cs typeface="Times New Roman" panose="02020603050405020304" pitchFamily="18" charset="0"/>
              </a:rPr>
              <a:t>Делимично оштећење вида код одраслих не повећава значајно ризик учешћа у саобраћајним незгодама.</a:t>
            </a:r>
            <a:endParaRPr lang="en-US" sz="24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800"/>
              </a:spcAft>
              <a:buFont typeface="Symbol" panose="05050102010706020507" pitchFamily="18" charset="2"/>
              <a:buBlip>
                <a:blip r:embed="rId2"/>
              </a:buBlip>
            </a:pPr>
            <a:r>
              <a:rPr lang="sr-Cyrl-RS" sz="2400" b="1" kern="100" dirty="0">
                <a:effectLst/>
                <a:latin typeface="Cambria" panose="02040503050406030204" pitchFamily="18" charset="0"/>
                <a:ea typeface="Calibri" panose="020F0502020204030204" pitchFamily="34" charset="0"/>
                <a:cs typeface="Times New Roman" panose="02020603050405020304" pitchFamily="18" charset="0"/>
              </a:rPr>
              <a:t>Слепи и тешко слабовиди пешаци имају изражен ризик учешћа у саобраћајним незгодама.</a:t>
            </a:r>
            <a:endParaRPr lang="en-US" sz="24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05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96E49-CECE-76E1-D5B3-2A0B1ED29B0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7E3DC54-0A80-31F1-EA2B-30DABDFCB959}"/>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solidFill>
                <a:schemeClr val="bg2">
                  <a:lumMod val="10000"/>
                </a:schemeClr>
              </a:solidFill>
            </a:endParaRPr>
          </a:p>
        </p:txBody>
      </p:sp>
      <p:sp>
        <p:nvSpPr>
          <p:cNvPr id="4" name="Rectangle: Rounded Corners 3">
            <a:extLst>
              <a:ext uri="{FF2B5EF4-FFF2-40B4-BE49-F238E27FC236}">
                <a16:creationId xmlns:a16="http://schemas.microsoft.com/office/drawing/2014/main" id="{A5B1AFFF-75B6-B98E-7B35-968434D8DCD6}"/>
              </a:ext>
            </a:extLst>
          </p:cNvPr>
          <p:cNvSpPr/>
          <p:nvPr/>
        </p:nvSpPr>
        <p:spPr>
          <a:xfrm>
            <a:off x="-295422" y="0"/>
            <a:ext cx="12618720" cy="1714187"/>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B5315-B099-8304-536A-B8CBD9E8016D}"/>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03ADDA6F-1C32-D4C7-A397-1A345BAC0195}"/>
              </a:ext>
            </a:extLst>
          </p:cNvPr>
          <p:cNvSpPr>
            <a:spLocks noGrp="1"/>
          </p:cNvSpPr>
          <p:nvPr>
            <p:ph type="sldNum" sz="quarter" idx="12"/>
          </p:nvPr>
        </p:nvSpPr>
        <p:spPr/>
        <p:txBody>
          <a:bodyPr/>
          <a:lstStyle/>
          <a:p>
            <a:fld id="{9E6A3A0C-5B1B-4859-8A9F-0D6B550C0C8D}" type="slidenum">
              <a:rPr lang="sr-Latn-RS" smtClean="0"/>
              <a:pPr/>
              <a:t>39</a:t>
            </a:fld>
            <a:endParaRPr lang="sr-Latn-RS" dirty="0"/>
          </a:p>
        </p:txBody>
      </p:sp>
      <p:sp>
        <p:nvSpPr>
          <p:cNvPr id="6" name="TextBox 5">
            <a:extLst>
              <a:ext uri="{FF2B5EF4-FFF2-40B4-BE49-F238E27FC236}">
                <a16:creationId xmlns:a16="http://schemas.microsoft.com/office/drawing/2014/main" id="{D7DEC2EE-A44A-7CFA-BB00-7C48B7F91331}"/>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30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осталим инвалидитетима</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35C8287-8471-5BB5-BD71-01A1CED02400}"/>
              </a:ext>
            </a:extLst>
          </p:cNvPr>
          <p:cNvSpPr txBox="1"/>
          <p:nvPr/>
        </p:nvSpPr>
        <p:spPr>
          <a:xfrm>
            <a:off x="117833" y="1794258"/>
            <a:ext cx="11792210" cy="5623719"/>
          </a:xfrm>
          <a:prstGeom prst="rect">
            <a:avLst/>
          </a:prstGeom>
          <a:noFill/>
        </p:spPr>
        <p:txBody>
          <a:bodyPr wrap="square">
            <a:spAutoFit/>
          </a:bodyPr>
          <a:lstStyle/>
          <a:p>
            <a:pPr algn="just">
              <a:lnSpc>
                <a:spcPct val="107000"/>
              </a:lnSpc>
              <a:spcBef>
                <a:spcPts val="1200"/>
              </a:spcBef>
              <a:spcAft>
                <a:spcPts val="1200"/>
              </a:spcAft>
              <a:buNone/>
            </a:pPr>
            <a:r>
              <a:rPr lang="sr-Cyrl-RS" sz="2000" b="1" kern="100" dirty="0">
                <a:effectLst/>
                <a:latin typeface="Cambria" panose="02040503050406030204" pitchFamily="18" charset="0"/>
                <a:ea typeface="Calibri" panose="020F0502020204030204" pitchFamily="34" charset="0"/>
                <a:cs typeface="Times New Roman" panose="02020603050405020304" pitchFamily="18" charset="0"/>
              </a:rPr>
              <a:t>Остали облици инвалидитета </a:t>
            </a:r>
            <a:r>
              <a:rPr lang="sr-Cyrl-RS" sz="2000" kern="100" dirty="0">
                <a:effectLst/>
                <a:latin typeface="Cambria" panose="02040503050406030204" pitchFamily="18" charset="0"/>
                <a:ea typeface="Calibri" panose="020F0502020204030204" pitchFamily="34" charset="0"/>
                <a:cs typeface="Times New Roman" panose="02020603050405020304" pitchFamily="18" charset="0"/>
              </a:rPr>
              <a:t>– као што су интелектуални инвалидитет, менталне сметње, сметње у развоју и сметње у учењу – често подразумевају ограничавајуће факторе који овим особама у многим случајевима умањују или у потпуности онемогућавају учешће у саобраћају у својству возача. Због тога се већина истраживања усмерава на ризик повређивања у саобраћају, без јасне поделе на својство учешћа (пешак, бициклиста, путник). Ипак, поједине студије препознају специфичне проблеме пешака у овој популацији.</a:t>
            </a:r>
          </a:p>
          <a:p>
            <a:pPr algn="just">
              <a:lnSpc>
                <a:spcPct val="107000"/>
              </a:lnSpc>
              <a:spcBef>
                <a:spcPts val="1200"/>
              </a:spcBef>
              <a:spcAft>
                <a:spcPts val="1200"/>
              </a:spcAft>
            </a:pPr>
            <a:r>
              <a:rPr lang="sr-Cyrl-RS" sz="2000" kern="100" dirty="0">
                <a:solidFill>
                  <a:prstClr val="black"/>
                </a:solidFill>
                <a:latin typeface="Cambria" panose="02040503050406030204" pitchFamily="18" charset="0"/>
                <a:ea typeface="Calibri" panose="020F0502020204030204" pitchFamily="34" charset="0"/>
                <a:cs typeface="Times New Roman" panose="02020603050405020304" pitchFamily="18" charset="0"/>
              </a:rPr>
              <a:t>Генерално гледано, учесталост повреда у саобраћају ове популације је често </a:t>
            </a:r>
            <a:r>
              <a:rPr lang="sr-Cyrl-RS" sz="2000" b="1" kern="100" dirty="0">
                <a:solidFill>
                  <a:prstClr val="black"/>
                </a:solidFill>
                <a:latin typeface="Cambria" panose="02040503050406030204" pitchFamily="18" charset="0"/>
                <a:ea typeface="Calibri" panose="020F0502020204030204" pitchFamily="34" charset="0"/>
                <a:cs typeface="Times New Roman" panose="02020603050405020304" pitchFamily="18" charset="0"/>
              </a:rPr>
              <a:t>мања у односу на општу популацију </a:t>
            </a:r>
            <a:r>
              <a:rPr lang="sr-Cyrl-RS" sz="2000" kern="100" dirty="0">
                <a:solidFill>
                  <a:prstClr val="black"/>
                </a:solidFill>
                <a:latin typeface="Cambria" panose="02040503050406030204" pitchFamily="18" charset="0"/>
                <a:ea typeface="Calibri" panose="020F0502020204030204" pitchFamily="34" charset="0"/>
                <a:cs typeface="Times New Roman" panose="02020603050405020304" pitchFamily="18" charset="0"/>
              </a:rPr>
              <a:t>или на друге категорије особа са инвалидитетом. Наиме, у оквиру ове популације процењено је да ове особе имају око 30% мањи ризик да буду повређене у саобраћајним незгодама. То се тумачи тиме да особе са овим инвалидитетом чешће имају ограничене могућности самосталног кретања, па мање учествују у саобраћају у ризичним ситуацијама. Упоређивањем учесталости повреда узрокованим саобраћајем забележено је да је свака десета евидентирана повреда била последица саобраћаја (7-13%). Ове вредности су на нивоу резултата из опште популације.</a:t>
            </a:r>
            <a:endParaRPr lang="en-US" sz="2000" kern="100" dirty="0">
              <a:solidFill>
                <a:prstClr val="black"/>
              </a:solidFill>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buNone/>
            </a:pPr>
            <a:endParaRPr lang="en-US" sz="2000"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150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BE6E7-A48E-6356-217E-60E5872FB94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2208B50-0717-3C21-6E1A-AE31355566B2}"/>
              </a:ext>
            </a:extLst>
          </p:cNvPr>
          <p:cNvSpPr/>
          <p:nvPr/>
        </p:nvSpPr>
        <p:spPr>
          <a:xfrm>
            <a:off x="1" y="1589649"/>
            <a:ext cx="12192000" cy="5268351"/>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748EAA5-74FE-A6EF-BEEF-A18CC50877C1}"/>
              </a:ext>
            </a:extLst>
          </p:cNvPr>
          <p:cNvSpPr/>
          <p:nvPr/>
        </p:nvSpPr>
        <p:spPr>
          <a:xfrm>
            <a:off x="1219199" y="-1"/>
            <a:ext cx="8097078" cy="1400931"/>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788D2-D73C-9437-EE23-6387ACA5D7B8}"/>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356BF837-763D-C9D7-38F4-B10E3FBB012E}"/>
              </a:ext>
            </a:extLst>
          </p:cNvPr>
          <p:cNvSpPr>
            <a:spLocks noGrp="1"/>
          </p:cNvSpPr>
          <p:nvPr>
            <p:ph type="sldNum" sz="quarter" idx="12"/>
          </p:nvPr>
        </p:nvSpPr>
        <p:spPr/>
        <p:txBody>
          <a:bodyPr/>
          <a:lstStyle/>
          <a:p>
            <a:fld id="{9E6A3A0C-5B1B-4859-8A9F-0D6B550C0C8D}" type="slidenum">
              <a:rPr lang="sr-Latn-RS" smtClean="0"/>
              <a:pPr/>
              <a:t>4</a:t>
            </a:fld>
            <a:endParaRPr lang="sr-Latn-RS" dirty="0"/>
          </a:p>
        </p:txBody>
      </p:sp>
      <p:sp>
        <p:nvSpPr>
          <p:cNvPr id="6" name="TextBox 5">
            <a:extLst>
              <a:ext uri="{FF2B5EF4-FFF2-40B4-BE49-F238E27FC236}">
                <a16:creationId xmlns:a16="http://schemas.microsoft.com/office/drawing/2014/main" id="{A2389988-F8C1-7F2B-5984-F3B1DDC1D2DC}"/>
              </a:ext>
            </a:extLst>
          </p:cNvPr>
          <p:cNvSpPr txBox="1"/>
          <p:nvPr/>
        </p:nvSpPr>
        <p:spPr>
          <a:xfrm>
            <a:off x="2171088" y="908810"/>
            <a:ext cx="6502792"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Све категорије особа са инвалидитетом</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9297071-8504-2B8F-C184-C9D19AD3CB99}"/>
              </a:ext>
            </a:extLst>
          </p:cNvPr>
          <p:cNvSpPr txBox="1"/>
          <p:nvPr/>
        </p:nvSpPr>
        <p:spPr>
          <a:xfrm>
            <a:off x="301027" y="1705078"/>
            <a:ext cx="11543970" cy="2015936"/>
          </a:xfrm>
          <a:prstGeom prst="rect">
            <a:avLst/>
          </a:prstGeom>
          <a:noFill/>
        </p:spPr>
        <p:txBody>
          <a:bodyPr wrap="square">
            <a:spAutoFit/>
          </a:bodyPr>
          <a:lstStyle/>
          <a:p>
            <a:pPr algn="just">
              <a:spcBef>
                <a:spcPts val="1200"/>
              </a:spcBef>
            </a:pPr>
            <a:r>
              <a:rPr lang="sr-Cyrl-RS" sz="2000" dirty="0">
                <a:solidFill>
                  <a:schemeClr val="tx2">
                    <a:lumMod val="50000"/>
                  </a:schemeClr>
                </a:solidFill>
                <a:latin typeface="Cambria" panose="02040503050406030204" pitchFamily="18" charset="0"/>
                <a:ea typeface="Cambria" panose="02040503050406030204" pitchFamily="18" charset="0"/>
              </a:rPr>
              <a:t>На основу истраживања у којима се инвалидитет посматрао као јединствена категорија, могу се издвојити </a:t>
            </a:r>
            <a:r>
              <a:rPr lang="sr-Cyrl-RS" sz="2000" b="1" u="sng" dirty="0">
                <a:solidFill>
                  <a:schemeClr val="tx2">
                    <a:lumMod val="50000"/>
                  </a:schemeClr>
                </a:solidFill>
                <a:latin typeface="Cambria" panose="02040503050406030204" pitchFamily="18" charset="0"/>
                <a:ea typeface="Cambria" panose="02040503050406030204" pitchFamily="18" charset="0"/>
              </a:rPr>
              <a:t>два кључна закључка</a:t>
            </a:r>
            <a:r>
              <a:rPr lang="sr-Cyrl-RS" sz="2000" dirty="0">
                <a:solidFill>
                  <a:schemeClr val="tx2">
                    <a:lumMod val="50000"/>
                  </a:schemeClr>
                </a:solidFill>
                <a:latin typeface="Cambria" panose="02040503050406030204" pitchFamily="18" charset="0"/>
                <a:ea typeface="Cambria" panose="02040503050406030204" pitchFamily="18" charset="0"/>
              </a:rPr>
              <a:t>:</a:t>
            </a:r>
            <a:endParaRPr lang="en-US" sz="2000" dirty="0">
              <a:solidFill>
                <a:schemeClr val="tx2">
                  <a:lumMod val="50000"/>
                </a:schemeClr>
              </a:solidFill>
              <a:latin typeface="Cambria" panose="02040503050406030204" pitchFamily="18" charset="0"/>
              <a:ea typeface="Cambria" panose="02040503050406030204" pitchFamily="18" charset="0"/>
            </a:endParaRPr>
          </a:p>
          <a:p>
            <a:pPr marL="342900" lvl="0" indent="-342900" algn="just">
              <a:spcBef>
                <a:spcPts val="1200"/>
              </a:spcBef>
              <a:spcAft>
                <a:spcPts val="600"/>
              </a:spcAft>
              <a:buBlip>
                <a:blip r:embed="rId2"/>
              </a:buBlip>
            </a:pPr>
            <a:r>
              <a:rPr lang="sr-Cyrl-RS" sz="2000" b="1" dirty="0">
                <a:solidFill>
                  <a:srgbClr val="0070C0"/>
                </a:solidFill>
                <a:latin typeface="Cambria" panose="02040503050406030204" pitchFamily="18" charset="0"/>
                <a:ea typeface="Cambria" panose="02040503050406030204" pitchFamily="18" charset="0"/>
              </a:rPr>
              <a:t>Деца и млади са инвалидитетом су у већем ризику од учешћа и повређивања у саобраћајним незгодама</a:t>
            </a:r>
            <a:r>
              <a:rPr lang="sr-Cyrl-RS" sz="2000" dirty="0">
                <a:solidFill>
                  <a:srgbClr val="0070C0"/>
                </a:solidFill>
                <a:latin typeface="Cambria" panose="02040503050406030204" pitchFamily="18" charset="0"/>
                <a:ea typeface="Cambria" panose="02040503050406030204" pitchFamily="18" charset="0"/>
              </a:rPr>
              <a:t>.</a:t>
            </a:r>
            <a:endParaRPr lang="en-US" sz="2000" dirty="0">
              <a:solidFill>
                <a:srgbClr val="0070C0"/>
              </a:solidFill>
              <a:latin typeface="Cambria" panose="02040503050406030204" pitchFamily="18" charset="0"/>
              <a:ea typeface="Cambria" panose="02040503050406030204" pitchFamily="18" charset="0"/>
            </a:endParaRPr>
          </a:p>
          <a:p>
            <a:pPr marL="342900" lvl="0" indent="-342900" algn="just">
              <a:spcBef>
                <a:spcPts val="1200"/>
              </a:spcBef>
              <a:spcAft>
                <a:spcPts val="600"/>
              </a:spcAft>
              <a:buBlip>
                <a:blip r:embed="rId2"/>
              </a:buBlip>
            </a:pPr>
            <a:r>
              <a:rPr lang="sr-Cyrl-RS" sz="2000" b="1" dirty="0">
                <a:solidFill>
                  <a:srgbClr val="0070C0"/>
                </a:solidFill>
                <a:latin typeface="Cambria" panose="02040503050406030204" pitchFamily="18" charset="0"/>
                <a:ea typeface="Cambria" panose="02040503050406030204" pitchFamily="18" charset="0"/>
              </a:rPr>
              <a:t>Пешачење представља посебно ризичан начин кретања за ову популацију</a:t>
            </a:r>
            <a:r>
              <a:rPr lang="sr-Cyrl-RS" sz="2000" dirty="0">
                <a:solidFill>
                  <a:srgbClr val="0070C0"/>
                </a:solidFill>
                <a:latin typeface="Cambria" panose="02040503050406030204" pitchFamily="18" charset="0"/>
                <a:ea typeface="Cambria" panose="02040503050406030204" pitchFamily="18" charset="0"/>
              </a:rPr>
              <a:t>.</a:t>
            </a:r>
            <a:endParaRPr lang="en-US" sz="2000" dirty="0">
              <a:solidFill>
                <a:srgbClr val="0070C0"/>
              </a:solidFill>
              <a:latin typeface="Cambria" panose="02040503050406030204" pitchFamily="18" charset="0"/>
              <a:ea typeface="Cambria" panose="02040503050406030204" pitchFamily="18" charset="0"/>
            </a:endParaRPr>
          </a:p>
        </p:txBody>
      </p:sp>
      <p:sp>
        <p:nvSpPr>
          <p:cNvPr id="15" name="Rectangle: Diagonal Corners Rounded 14">
            <a:extLst>
              <a:ext uri="{FF2B5EF4-FFF2-40B4-BE49-F238E27FC236}">
                <a16:creationId xmlns:a16="http://schemas.microsoft.com/office/drawing/2014/main" id="{CFB86397-C2D7-3F80-3574-243B6D9974DE}"/>
              </a:ext>
            </a:extLst>
          </p:cNvPr>
          <p:cNvSpPr/>
          <p:nvPr/>
        </p:nvSpPr>
        <p:spPr>
          <a:xfrm>
            <a:off x="624114" y="4397829"/>
            <a:ext cx="3933372" cy="2015936"/>
          </a:xfrm>
          <a:prstGeom prst="round2DiagRect">
            <a:avLst/>
          </a:prstGeom>
          <a:solidFill>
            <a:schemeClr val="accent5">
              <a:lumMod val="20000"/>
              <a:lumOff val="80000"/>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Diagonal Corners Rounded 17">
            <a:extLst>
              <a:ext uri="{FF2B5EF4-FFF2-40B4-BE49-F238E27FC236}">
                <a16:creationId xmlns:a16="http://schemas.microsoft.com/office/drawing/2014/main" id="{EA24A48B-9E32-6DF4-C7EB-FAC7246E3F6C}"/>
              </a:ext>
            </a:extLst>
          </p:cNvPr>
          <p:cNvSpPr/>
          <p:nvPr/>
        </p:nvSpPr>
        <p:spPr>
          <a:xfrm>
            <a:off x="5544849" y="4265753"/>
            <a:ext cx="5500522" cy="538476"/>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Diagonal Corners Rounded 19">
            <a:extLst>
              <a:ext uri="{FF2B5EF4-FFF2-40B4-BE49-F238E27FC236}">
                <a16:creationId xmlns:a16="http://schemas.microsoft.com/office/drawing/2014/main" id="{AA1ABCBB-74B5-32D0-B83A-6E5D53055437}"/>
              </a:ext>
            </a:extLst>
          </p:cNvPr>
          <p:cNvSpPr/>
          <p:nvPr/>
        </p:nvSpPr>
        <p:spPr>
          <a:xfrm>
            <a:off x="5544849" y="4895642"/>
            <a:ext cx="4470008" cy="538476"/>
          </a:xfrm>
          <a:prstGeom prst="round2DiagRect">
            <a:avLst/>
          </a:prstGeom>
          <a:solidFill>
            <a:schemeClr val="accent5">
              <a:lumMod val="20000"/>
              <a:lumOff val="80000"/>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E6FCD8-888E-D333-6CC2-C22F6CE252C6}"/>
              </a:ext>
            </a:extLst>
          </p:cNvPr>
          <p:cNvSpPr txBox="1"/>
          <p:nvPr/>
        </p:nvSpPr>
        <p:spPr>
          <a:xfrm>
            <a:off x="730091" y="4568391"/>
            <a:ext cx="3659029" cy="1644233"/>
          </a:xfrm>
          <a:prstGeom prst="rect">
            <a:avLst/>
          </a:prstGeom>
          <a:noFill/>
        </p:spPr>
        <p:txBody>
          <a:bodyPr wrap="square">
            <a:spAutoFit/>
          </a:bodyPr>
          <a:lstStyle/>
          <a:p>
            <a:pPr algn="ctr">
              <a:lnSpc>
                <a:spcPct val="107000"/>
              </a:lnSpc>
              <a:spcBef>
                <a:spcPts val="1200"/>
              </a:spcBef>
              <a:spcAft>
                <a:spcPts val="1200"/>
              </a:spcAft>
              <a:buNone/>
            </a:pPr>
            <a:r>
              <a:rPr lang="sr-Cyrl-RS" sz="24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Основна обележја безбедности особа са инвалидитетом према врсти инвалидитета: </a:t>
            </a:r>
            <a:endParaRPr lang="en-US" sz="2400" b="1"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21" name="Rectangle: Diagonal Corners Rounded 20">
            <a:extLst>
              <a:ext uri="{FF2B5EF4-FFF2-40B4-BE49-F238E27FC236}">
                <a16:creationId xmlns:a16="http://schemas.microsoft.com/office/drawing/2014/main" id="{AB5CE4F1-63CD-E6BE-0C02-EA545BB03FAF}"/>
              </a:ext>
            </a:extLst>
          </p:cNvPr>
          <p:cNvSpPr/>
          <p:nvPr/>
        </p:nvSpPr>
        <p:spPr>
          <a:xfrm>
            <a:off x="5544849" y="5525531"/>
            <a:ext cx="4470008" cy="453326"/>
          </a:xfrm>
          <a:prstGeom prst="round2Diag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Diagonal Corners Rounded 21">
            <a:extLst>
              <a:ext uri="{FF2B5EF4-FFF2-40B4-BE49-F238E27FC236}">
                <a16:creationId xmlns:a16="http://schemas.microsoft.com/office/drawing/2014/main" id="{CEAF263F-22F6-AA40-EA94-4B24435358F7}"/>
              </a:ext>
            </a:extLst>
          </p:cNvPr>
          <p:cNvSpPr/>
          <p:nvPr/>
        </p:nvSpPr>
        <p:spPr>
          <a:xfrm>
            <a:off x="5544849" y="6110514"/>
            <a:ext cx="5500522" cy="491969"/>
          </a:xfrm>
          <a:prstGeom prst="round2DiagRect">
            <a:avLst/>
          </a:prstGeom>
          <a:solidFill>
            <a:schemeClr val="accent3">
              <a:lumMod val="20000"/>
              <a:lumOff val="80000"/>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8F7C29E-4A31-AF44-2571-A3B48862CDA8}"/>
              </a:ext>
            </a:extLst>
          </p:cNvPr>
          <p:cNvSpPr txBox="1"/>
          <p:nvPr/>
        </p:nvSpPr>
        <p:spPr>
          <a:xfrm>
            <a:off x="5544849" y="4265753"/>
            <a:ext cx="6300148" cy="2336730"/>
          </a:xfrm>
          <a:prstGeom prst="rect">
            <a:avLst/>
          </a:prstGeom>
          <a:noFill/>
        </p:spPr>
        <p:txBody>
          <a:bodyPr wrap="square">
            <a:spAutoFit/>
          </a:bodyPr>
          <a:lstStyle/>
          <a:p>
            <a:pPr marL="342900" lvl="0" indent="-342900" algn="just">
              <a:lnSpc>
                <a:spcPct val="107000"/>
              </a:lnSpc>
              <a:spcBef>
                <a:spcPts val="600"/>
              </a:spcBef>
              <a:spcAft>
                <a:spcPts val="1200"/>
              </a:spcAft>
              <a:buFont typeface="Symbol" panose="05050102010706020507" pitchFamily="18" charset="2"/>
              <a:buBlip>
                <a:blip r:embed="rId3"/>
              </a:buBlip>
            </a:pPr>
            <a:r>
              <a:rPr lang="sr-Cyrl-RS" sz="2400"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особе са физичким инвалидитетом, </a:t>
            </a:r>
            <a:endParaRPr lang="en-US" sz="2400"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200"/>
              </a:spcAft>
              <a:buFont typeface="Symbol" panose="05050102010706020507" pitchFamily="18" charset="2"/>
              <a:buBlip>
                <a:blip r:embed="rId3"/>
              </a:buBlip>
            </a:pPr>
            <a:r>
              <a:rPr lang="sr-Cyrl-RS" sz="2400"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особе са оштећењем слуха, </a:t>
            </a:r>
            <a:endParaRPr lang="en-US" sz="2400"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200"/>
              </a:spcAft>
              <a:buFont typeface="Symbol" panose="05050102010706020507" pitchFamily="18" charset="2"/>
              <a:buBlip>
                <a:blip r:embed="rId3"/>
              </a:buBlip>
            </a:pPr>
            <a:r>
              <a:rPr lang="sr-Cyrl-RS" sz="2400"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особе са оштећењем вида и </a:t>
            </a:r>
            <a:endParaRPr lang="en-US" sz="2400"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200"/>
              </a:spcAft>
              <a:buFont typeface="Symbol" panose="05050102010706020507" pitchFamily="18" charset="2"/>
              <a:buBlip>
                <a:blip r:embed="rId3"/>
              </a:buBlip>
            </a:pPr>
            <a:r>
              <a:rPr lang="sr-Cyrl-RS" sz="2400"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особе са осталим инвалидитетима. </a:t>
            </a:r>
            <a:endParaRPr lang="en-US"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F77AB497-DF09-3B85-7E08-60B40E67DF44}"/>
              </a:ext>
            </a:extLst>
          </p:cNvPr>
          <p:cNvCxnSpPr/>
          <p:nvPr/>
        </p:nvCxnSpPr>
        <p:spPr>
          <a:xfrm flipV="1">
            <a:off x="4557486" y="4568391"/>
            <a:ext cx="987363" cy="865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652F9B7-2815-994D-8C85-78623E87E076}"/>
              </a:ext>
            </a:extLst>
          </p:cNvPr>
          <p:cNvCxnSpPr>
            <a:stCxn id="15" idx="0"/>
          </p:cNvCxnSpPr>
          <p:nvPr/>
        </p:nvCxnSpPr>
        <p:spPr>
          <a:xfrm flipV="1">
            <a:off x="4557486" y="5123543"/>
            <a:ext cx="987363" cy="282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39438F6-D8F5-AF7B-FF17-555B51961551}"/>
              </a:ext>
            </a:extLst>
          </p:cNvPr>
          <p:cNvCxnSpPr/>
          <p:nvPr/>
        </p:nvCxnSpPr>
        <p:spPr>
          <a:xfrm>
            <a:off x="4557486" y="5434118"/>
            <a:ext cx="987363" cy="328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4071F0-2EA4-98F7-F3A1-E24FDBC0143E}"/>
              </a:ext>
            </a:extLst>
          </p:cNvPr>
          <p:cNvCxnSpPr/>
          <p:nvPr/>
        </p:nvCxnSpPr>
        <p:spPr>
          <a:xfrm>
            <a:off x="4557486" y="5434118"/>
            <a:ext cx="987363" cy="979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292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F8A65-C134-2CB1-63EB-06952A4412D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67238C2-23EE-B731-24A4-F1F74C393D71}"/>
              </a:ext>
            </a:extLst>
          </p:cNvPr>
          <p:cNvSpPr/>
          <p:nvPr/>
        </p:nvSpPr>
        <p:spPr>
          <a:xfrm>
            <a:off x="0" y="1646010"/>
            <a:ext cx="12192000" cy="544282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solidFill>
                <a:schemeClr val="bg2">
                  <a:lumMod val="10000"/>
                </a:schemeClr>
              </a:solidFill>
            </a:endParaRPr>
          </a:p>
        </p:txBody>
      </p:sp>
      <p:sp>
        <p:nvSpPr>
          <p:cNvPr id="4" name="Rectangle: Rounded Corners 3">
            <a:extLst>
              <a:ext uri="{FF2B5EF4-FFF2-40B4-BE49-F238E27FC236}">
                <a16:creationId xmlns:a16="http://schemas.microsoft.com/office/drawing/2014/main" id="{55E0B431-4B1B-A185-DB0C-1A97C674DDFB}"/>
              </a:ext>
            </a:extLst>
          </p:cNvPr>
          <p:cNvSpPr/>
          <p:nvPr/>
        </p:nvSpPr>
        <p:spPr>
          <a:xfrm>
            <a:off x="-295422" y="0"/>
            <a:ext cx="12618720" cy="1714187"/>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133C8-BFDB-D8C3-578E-F0E8950BB05A}"/>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422A9CC5-B658-6CA4-A1D6-26BC28296210}"/>
              </a:ext>
            </a:extLst>
          </p:cNvPr>
          <p:cNvSpPr>
            <a:spLocks noGrp="1"/>
          </p:cNvSpPr>
          <p:nvPr>
            <p:ph type="sldNum" sz="quarter" idx="12"/>
          </p:nvPr>
        </p:nvSpPr>
        <p:spPr/>
        <p:txBody>
          <a:bodyPr/>
          <a:lstStyle/>
          <a:p>
            <a:fld id="{9E6A3A0C-5B1B-4859-8A9F-0D6B550C0C8D}" type="slidenum">
              <a:rPr lang="sr-Latn-RS" smtClean="0"/>
              <a:pPr/>
              <a:t>40</a:t>
            </a:fld>
            <a:endParaRPr lang="sr-Latn-RS" dirty="0"/>
          </a:p>
        </p:txBody>
      </p:sp>
      <p:sp>
        <p:nvSpPr>
          <p:cNvPr id="6" name="TextBox 5">
            <a:extLst>
              <a:ext uri="{FF2B5EF4-FFF2-40B4-BE49-F238E27FC236}">
                <a16:creationId xmlns:a16="http://schemas.microsoft.com/office/drawing/2014/main" id="{027EE43C-1542-B3AB-A982-D9D242433119}"/>
              </a:ext>
            </a:extLst>
          </p:cNvPr>
          <p:cNvSpPr txBox="1"/>
          <p:nvPr/>
        </p:nvSpPr>
        <p:spPr>
          <a:xfrm>
            <a:off x="2145610" y="885448"/>
            <a:ext cx="7188508" cy="458715"/>
          </a:xfrm>
          <a:prstGeom prst="rect">
            <a:avLst/>
          </a:prstGeom>
          <a:noFill/>
        </p:spPr>
        <p:txBody>
          <a:bodyPr wrap="square">
            <a:spAutoFit/>
          </a:bodyPr>
          <a:lstStyle/>
          <a:p>
            <a:pPr lvl="1" algn="just">
              <a:lnSpc>
                <a:spcPct val="107000"/>
              </a:lnSpc>
              <a:spcBef>
                <a:spcPts val="2400"/>
              </a:spcBef>
              <a:spcAft>
                <a:spcPts val="30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Особе са осталим инвалидитетима</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AF0B740-18C3-9264-5BEE-B9CFF3E42807}"/>
              </a:ext>
            </a:extLst>
          </p:cNvPr>
          <p:cNvSpPr txBox="1"/>
          <p:nvPr/>
        </p:nvSpPr>
        <p:spPr>
          <a:xfrm>
            <a:off x="199895" y="1794258"/>
            <a:ext cx="11792210" cy="4247317"/>
          </a:xfrm>
          <a:prstGeom prst="rect">
            <a:avLst/>
          </a:prstGeom>
          <a:noFill/>
        </p:spPr>
        <p:txBody>
          <a:bodyPr wrap="square">
            <a:spAutoFit/>
          </a:bodyPr>
          <a:lstStyle/>
          <a:p>
            <a:pPr algn="just">
              <a:spcAft>
                <a:spcPts val="1800"/>
              </a:spcAft>
            </a:pPr>
            <a:r>
              <a:rPr lang="sr-Cyrl-RS" sz="2400" dirty="0">
                <a:latin typeface="Cambria" panose="02040503050406030204" pitchFamily="18" charset="0"/>
                <a:ea typeface="Cambria" panose="02040503050406030204" pitchFamily="18" charset="0"/>
              </a:rPr>
              <a:t>Иако укупни ризици повређивања нису увек већи, када су у питању пешаци – нарочито деца и млади са сметњама у развоју – истраживања указују на изражене слабости у процени саобраћајних ситуација, што доводи до већег ризика у критичним моментима. </a:t>
            </a:r>
          </a:p>
          <a:p>
            <a:pPr algn="just">
              <a:spcAft>
                <a:spcPts val="1800"/>
              </a:spcAft>
            </a:pPr>
            <a:r>
              <a:rPr lang="sr-Cyrl-RS" sz="2400" dirty="0">
                <a:latin typeface="Cambria" panose="02040503050406030204" pitchFamily="18" charset="0"/>
                <a:ea typeface="Cambria" panose="02040503050406030204" pitchFamily="18" charset="0"/>
              </a:rPr>
              <a:t>Конкретно деца и млади са сметњама у развоју имала су 2,85 пута већи ризик од смртног страдања као пешаци у односу на општу популацију. </a:t>
            </a:r>
          </a:p>
          <a:p>
            <a:pPr algn="just">
              <a:spcAft>
                <a:spcPts val="1800"/>
              </a:spcAft>
            </a:pPr>
            <a:r>
              <a:rPr lang="sr-Cyrl-RS" sz="2400" dirty="0">
                <a:latin typeface="Cambria" panose="02040503050406030204" pitchFamily="18" charset="0"/>
                <a:ea typeface="Cambria" panose="02040503050406030204" pitchFamily="18" charset="0"/>
              </a:rPr>
              <a:t>Као најзначајнији проблеми уочени код анализе понашања ове популације препознати су лоша процена брзине надолазећих возила, погрешна процена потребног времена и простора за безбедан прелазак и чешће доношење небезбедних одлука, чак и када визуелна информација није претерано комплексна.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52991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6A6B1-5310-5627-BBA1-5AC6CCF3E9E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747BFB6-E7F7-3B6C-94EF-39BECAF38E1B}"/>
              </a:ext>
            </a:extLst>
          </p:cNvPr>
          <p:cNvSpPr/>
          <p:nvPr/>
        </p:nvSpPr>
        <p:spPr>
          <a:xfrm>
            <a:off x="-295422" y="0"/>
            <a:ext cx="12618720" cy="1714187"/>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022C07B-C00E-83D9-0F19-C1FADCEEEECF}"/>
              </a:ext>
            </a:extLst>
          </p:cNvPr>
          <p:cNvSpPr>
            <a:spLocks noGrp="1"/>
          </p:cNvSpPr>
          <p:nvPr>
            <p:ph type="sldNum" sz="quarter" idx="12"/>
          </p:nvPr>
        </p:nvSpPr>
        <p:spPr/>
        <p:txBody>
          <a:bodyPr/>
          <a:lstStyle/>
          <a:p>
            <a:fld id="{9E6A3A0C-5B1B-4859-8A9F-0D6B550C0C8D}" type="slidenum">
              <a:rPr lang="sr-Latn-RS" smtClean="0"/>
              <a:pPr/>
              <a:t>41</a:t>
            </a:fld>
            <a:endParaRPr lang="sr-Latn-RS" dirty="0"/>
          </a:p>
        </p:txBody>
      </p:sp>
      <p:sp>
        <p:nvSpPr>
          <p:cNvPr id="6" name="TextBox 5">
            <a:extLst>
              <a:ext uri="{FF2B5EF4-FFF2-40B4-BE49-F238E27FC236}">
                <a16:creationId xmlns:a16="http://schemas.microsoft.com/office/drawing/2014/main" id="{68111CC5-E81C-86ED-4C4D-27F413CAE4FA}"/>
              </a:ext>
            </a:extLst>
          </p:cNvPr>
          <p:cNvSpPr txBox="1"/>
          <p:nvPr/>
        </p:nvSpPr>
        <p:spPr>
          <a:xfrm>
            <a:off x="-295422" y="1187295"/>
            <a:ext cx="2398253" cy="458715"/>
          </a:xfrm>
          <a:prstGeom prst="rect">
            <a:avLst/>
          </a:prstGeom>
          <a:noFill/>
        </p:spPr>
        <p:txBody>
          <a:bodyPr wrap="square">
            <a:spAutoFit/>
          </a:bodyPr>
          <a:lstStyle/>
          <a:p>
            <a:pPr lvl="1" algn="just">
              <a:lnSpc>
                <a:spcPct val="107000"/>
              </a:lnSpc>
              <a:spcBef>
                <a:spcPts val="2400"/>
              </a:spcBef>
              <a:spcAft>
                <a:spcPts val="3000"/>
              </a:spcAft>
            </a:pPr>
            <a:r>
              <a:rPr lang="sr-Cyrl-R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ЗАКЉУЧАК</a:t>
            </a:r>
            <a:endParaRPr lang="en-US" sz="2400" b="1" i="1"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97DFA78-B681-1382-3294-D30E695BEF34}"/>
              </a:ext>
            </a:extLst>
          </p:cNvPr>
          <p:cNvPicPr>
            <a:picLocks noChangeAspect="1"/>
          </p:cNvPicPr>
          <p:nvPr/>
        </p:nvPicPr>
        <p:blipFill>
          <a:blip r:embed="rId2"/>
          <a:stretch>
            <a:fillRect/>
          </a:stretch>
        </p:blipFill>
        <p:spPr>
          <a:xfrm>
            <a:off x="2398253" y="-50512"/>
            <a:ext cx="7111507" cy="7111507"/>
          </a:xfrm>
          <a:prstGeom prst="rect">
            <a:avLst/>
          </a:prstGeom>
        </p:spPr>
      </p:pic>
    </p:spTree>
    <p:extLst>
      <p:ext uri="{BB962C8B-B14F-4D97-AF65-F5344CB8AC3E}">
        <p14:creationId xmlns:p14="http://schemas.microsoft.com/office/powerpoint/2010/main" val="4259788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F6ED-1E0C-237C-98F8-498C9EBDF03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A344A3-E1F1-73C0-2EB5-8253677DC64E}"/>
              </a:ext>
            </a:extLst>
          </p:cNvPr>
          <p:cNvSpPr/>
          <p:nvPr/>
        </p:nvSpPr>
        <p:spPr>
          <a:xfrm>
            <a:off x="301028" y="-1"/>
            <a:ext cx="11799314" cy="1390085"/>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996B26-08A3-D1C8-5B9F-6D1F2639FFBE}"/>
              </a:ext>
            </a:extLst>
          </p:cNvPr>
          <p:cNvSpPr/>
          <p:nvPr/>
        </p:nvSpPr>
        <p:spPr>
          <a:xfrm>
            <a:off x="1" y="1589649"/>
            <a:ext cx="12192000" cy="5268351"/>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FCD5F18-A4F1-4863-F476-6714925F1D0C}"/>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F43AF128-C24D-2C2B-4B4F-4222841BB5E6}"/>
              </a:ext>
            </a:extLst>
          </p:cNvPr>
          <p:cNvSpPr>
            <a:spLocks noGrp="1"/>
          </p:cNvSpPr>
          <p:nvPr>
            <p:ph type="sldNum" sz="quarter" idx="12"/>
          </p:nvPr>
        </p:nvSpPr>
        <p:spPr/>
        <p:txBody>
          <a:bodyPr/>
          <a:lstStyle/>
          <a:p>
            <a:fld id="{9E6A3A0C-5B1B-4859-8A9F-0D6B550C0C8D}" type="slidenum">
              <a:rPr lang="sr-Latn-RS" smtClean="0"/>
              <a:pPr/>
              <a:t>5</a:t>
            </a:fld>
            <a:endParaRPr lang="sr-Latn-RS" dirty="0"/>
          </a:p>
        </p:txBody>
      </p:sp>
      <p:sp>
        <p:nvSpPr>
          <p:cNvPr id="6" name="TextBox 5">
            <a:extLst>
              <a:ext uri="{FF2B5EF4-FFF2-40B4-BE49-F238E27FC236}">
                <a16:creationId xmlns:a16="http://schemas.microsoft.com/office/drawing/2014/main" id="{C7832B24-0BDF-71DD-078D-D6C9BDB17E90}"/>
              </a:ext>
            </a:extLst>
          </p:cNvPr>
          <p:cNvSpPr txBox="1"/>
          <p:nvPr/>
        </p:nvSpPr>
        <p:spPr>
          <a:xfrm>
            <a:off x="2592002" y="908810"/>
            <a:ext cx="6502792"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a:t>
            </a:r>
            <a:endParaRPr lang="en-US" sz="2400" b="1" i="1" dirty="0">
              <a:solidFill>
                <a:srgbClr val="FF0000"/>
              </a:solidFill>
              <a:latin typeface="Cambria" panose="02040503050406030204" pitchFamily="18" charset="0"/>
              <a:ea typeface="Cambria" panose="02040503050406030204" pitchFamily="18" charset="0"/>
            </a:endParaRPr>
          </a:p>
        </p:txBody>
      </p:sp>
      <p:sp>
        <p:nvSpPr>
          <p:cNvPr id="9" name="Scroll: Horizontal 8">
            <a:extLst>
              <a:ext uri="{FF2B5EF4-FFF2-40B4-BE49-F238E27FC236}">
                <a16:creationId xmlns:a16="http://schemas.microsoft.com/office/drawing/2014/main" id="{D1126415-5AF2-2A98-FC7D-576BA94EF87B}"/>
              </a:ext>
            </a:extLst>
          </p:cNvPr>
          <p:cNvSpPr/>
          <p:nvPr/>
        </p:nvSpPr>
        <p:spPr>
          <a:xfrm>
            <a:off x="464234" y="1370475"/>
            <a:ext cx="11527871" cy="1274251"/>
          </a:xfrm>
          <a:prstGeom prst="horizontalScroll">
            <a:avLst/>
          </a:prstGeom>
          <a:solidFill>
            <a:schemeClr val="accent4">
              <a:lumMod val="60000"/>
              <a:lumOff val="40000"/>
              <a:alpha val="7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9AF992-CC8E-1244-3306-B171E3F4DE8D}"/>
              </a:ext>
            </a:extLst>
          </p:cNvPr>
          <p:cNvSpPr txBox="1"/>
          <p:nvPr/>
        </p:nvSpPr>
        <p:spPr>
          <a:xfrm>
            <a:off x="776065" y="1635815"/>
            <a:ext cx="10981262" cy="830997"/>
          </a:xfrm>
          <a:prstGeom prst="rect">
            <a:avLst/>
          </a:prstGeom>
          <a:noFill/>
        </p:spPr>
        <p:txBody>
          <a:bodyPr wrap="square">
            <a:spAutoFit/>
          </a:bodyPr>
          <a:lstStyle/>
          <a:p>
            <a:pPr algn="ctr"/>
            <a:r>
              <a:rPr lang="ru-RU" sz="2400" dirty="0">
                <a:latin typeface="Cambria" panose="02040503050406030204" pitchFamily="18" charset="0"/>
                <a:ea typeface="Cambria" panose="02040503050406030204" pitchFamily="18" charset="0"/>
              </a:rPr>
              <a:t>Приказ основних обележја БС особа са физичким инвалидитетом приказан је у зависности од </a:t>
            </a:r>
            <a:r>
              <a:rPr lang="ru-RU" sz="2400" b="1" dirty="0">
                <a:latin typeface="Cambria" panose="02040503050406030204" pitchFamily="18" charset="0"/>
                <a:ea typeface="Cambria" panose="02040503050406030204" pitchFamily="18" charset="0"/>
              </a:rPr>
              <a:t>својства учешћа</a:t>
            </a:r>
            <a:r>
              <a:rPr lang="ru-RU"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7C7C2C60-2C32-2F78-6C47-B363784DFF09}"/>
              </a:ext>
            </a:extLst>
          </p:cNvPr>
          <p:cNvCxnSpPr>
            <a:cxnSpLocks/>
          </p:cNvCxnSpPr>
          <p:nvPr/>
        </p:nvCxnSpPr>
        <p:spPr>
          <a:xfrm>
            <a:off x="0" y="5637620"/>
            <a:ext cx="12859657" cy="0"/>
          </a:xfrm>
          <a:prstGeom prst="line">
            <a:avLst/>
          </a:prstGeom>
          <a:ln w="76200">
            <a:solidFill>
              <a:srgbClr val="FABE00">
                <a:alpha val="58000"/>
              </a:srgb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0AEAEB3-A204-0B39-71AC-270E09F052DA}"/>
              </a:ext>
            </a:extLst>
          </p:cNvPr>
          <p:cNvSpPr txBox="1"/>
          <p:nvPr/>
        </p:nvSpPr>
        <p:spPr>
          <a:xfrm>
            <a:off x="464234" y="2863900"/>
            <a:ext cx="1997611" cy="461665"/>
          </a:xfrm>
          <a:prstGeom prst="rect">
            <a:avLst/>
          </a:prstGeom>
          <a:noFill/>
        </p:spPr>
        <p:txBody>
          <a:bodyPr wrap="square">
            <a:spAutoFit/>
          </a:bodyPr>
          <a:lstStyle/>
          <a:p>
            <a:pPr algn="just"/>
            <a:r>
              <a:rPr lang="sr-Cyrl-RS" sz="2400" b="1" dirty="0">
                <a:solidFill>
                  <a:schemeClr val="accent2">
                    <a:lumMod val="50000"/>
                  </a:schemeClr>
                </a:solidFill>
                <a:latin typeface="Cambria" panose="02040503050406030204" pitchFamily="18" charset="0"/>
                <a:ea typeface="Cambria" panose="02040503050406030204" pitchFamily="18" charset="0"/>
              </a:rPr>
              <a:t> Возачи</a:t>
            </a:r>
            <a:endParaRPr lang="en-US" sz="2400" b="1" dirty="0">
              <a:solidFill>
                <a:schemeClr val="accent2">
                  <a:lumMod val="50000"/>
                </a:schemeClr>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FCADADBD-B1E4-02F2-A927-2904FAF6E3DC}"/>
              </a:ext>
            </a:extLst>
          </p:cNvPr>
          <p:cNvSpPr txBox="1"/>
          <p:nvPr/>
        </p:nvSpPr>
        <p:spPr>
          <a:xfrm>
            <a:off x="464234" y="5775011"/>
            <a:ext cx="1540441" cy="461665"/>
          </a:xfrm>
          <a:prstGeom prst="rect">
            <a:avLst/>
          </a:prstGeom>
          <a:noFill/>
        </p:spPr>
        <p:txBody>
          <a:bodyPr wrap="square">
            <a:spAutoFit/>
          </a:bodyPr>
          <a:lstStyle/>
          <a:p>
            <a:pPr algn="just"/>
            <a:r>
              <a:rPr lang="sr-Cyrl-RS" sz="2400" b="1" dirty="0">
                <a:solidFill>
                  <a:schemeClr val="accent2">
                    <a:lumMod val="50000"/>
                  </a:schemeClr>
                </a:solidFill>
                <a:latin typeface="Cambria" panose="02040503050406030204" pitchFamily="18" charset="0"/>
                <a:ea typeface="Cambria" panose="02040503050406030204" pitchFamily="18" charset="0"/>
              </a:rPr>
              <a:t>Пешаци</a:t>
            </a:r>
            <a:endParaRPr lang="en-US" sz="2400" b="1" dirty="0">
              <a:solidFill>
                <a:schemeClr val="accent2">
                  <a:lumMod val="50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49A79D1D-EB58-AB4E-1E77-2CCECA1F27E1}"/>
              </a:ext>
            </a:extLst>
          </p:cNvPr>
          <p:cNvSpPr txBox="1"/>
          <p:nvPr/>
        </p:nvSpPr>
        <p:spPr>
          <a:xfrm>
            <a:off x="-223555" y="3325565"/>
            <a:ext cx="12323897" cy="2092881"/>
          </a:xfrm>
          <a:prstGeom prst="rect">
            <a:avLst/>
          </a:prstGeom>
          <a:noFill/>
        </p:spPr>
        <p:txBody>
          <a:bodyPr wrap="square">
            <a:spAutoFit/>
          </a:bodyPr>
          <a:lstStyle/>
          <a:p>
            <a:pPr marL="742950" lvl="1" indent="-285750" algn="just">
              <a:spcBef>
                <a:spcPts val="600"/>
              </a:spcBef>
              <a:spcAft>
                <a:spcPts val="1200"/>
              </a:spcAft>
              <a:buBlip>
                <a:blip r:embed="rId2"/>
              </a:buBlip>
            </a:pPr>
            <a:r>
              <a:rPr lang="ru-RU" sz="2000" i="1" dirty="0">
                <a:solidFill>
                  <a:srgbClr val="632D09"/>
                </a:solidFill>
                <a:latin typeface="Cambria" panose="02040503050406030204" pitchFamily="18" charset="0"/>
                <a:ea typeface="Cambria" panose="02040503050406030204" pitchFamily="18" charset="0"/>
              </a:rPr>
              <a:t>Динамички саобраћајни ризика учешћа у саобраћајним незгодама – број незгода на милион пређених километара,</a:t>
            </a:r>
          </a:p>
          <a:p>
            <a:pPr marL="742950" lvl="1" indent="-285750" algn="just">
              <a:spcBef>
                <a:spcPts val="600"/>
              </a:spcBef>
              <a:spcAft>
                <a:spcPts val="1200"/>
              </a:spcAft>
              <a:buBlip>
                <a:blip r:embed="rId2"/>
              </a:buBlip>
            </a:pPr>
            <a:r>
              <a:rPr lang="ru-RU" sz="2000" i="1" dirty="0">
                <a:solidFill>
                  <a:srgbClr val="632D09"/>
                </a:solidFill>
                <a:latin typeface="Cambria" panose="02040503050406030204" pitchFamily="18" charset="0"/>
                <a:ea typeface="Cambria" panose="02040503050406030204" pitchFamily="18" charset="0"/>
              </a:rPr>
              <a:t>Активна безбедност саобраћаја – способности возача да безбедно управљају возилом</a:t>
            </a:r>
          </a:p>
          <a:p>
            <a:pPr marL="742950" lvl="1" indent="-285750" algn="just">
              <a:spcBef>
                <a:spcPts val="600"/>
              </a:spcBef>
              <a:spcAft>
                <a:spcPts val="1200"/>
              </a:spcAft>
              <a:buBlip>
                <a:blip r:embed="rId2"/>
              </a:buBlip>
            </a:pPr>
            <a:r>
              <a:rPr lang="ru-RU" sz="2000" i="1" dirty="0">
                <a:solidFill>
                  <a:srgbClr val="632D09"/>
                </a:solidFill>
                <a:latin typeface="Cambria" panose="02040503050406030204" pitchFamily="18" charset="0"/>
                <a:ea typeface="Cambria" panose="02040503050406030204" pitchFamily="18" charset="0"/>
              </a:rPr>
              <a:t>Пасивна безбедност саобраћаја – ефикасност сигурносних појасева и ваздушних јастука у случају саобраћајне незгоде.</a:t>
            </a:r>
          </a:p>
        </p:txBody>
      </p:sp>
      <p:sp>
        <p:nvSpPr>
          <p:cNvPr id="33" name="TextBox 32">
            <a:extLst>
              <a:ext uri="{FF2B5EF4-FFF2-40B4-BE49-F238E27FC236}">
                <a16:creationId xmlns:a16="http://schemas.microsoft.com/office/drawing/2014/main" id="{CE6E3ABA-FD78-FDEA-4FA0-DBBE6C17132F}"/>
              </a:ext>
            </a:extLst>
          </p:cNvPr>
          <p:cNvSpPr txBox="1"/>
          <p:nvPr/>
        </p:nvSpPr>
        <p:spPr>
          <a:xfrm>
            <a:off x="444506" y="6258326"/>
            <a:ext cx="10797783" cy="400110"/>
          </a:xfrm>
          <a:prstGeom prst="rect">
            <a:avLst/>
          </a:prstGeom>
          <a:noFill/>
        </p:spPr>
        <p:txBody>
          <a:bodyPr wrap="square">
            <a:spAutoFit/>
          </a:bodyPr>
          <a:lstStyle/>
          <a:p>
            <a:pPr algn="just"/>
            <a:r>
              <a:rPr lang="en-US" sz="2000" i="1" dirty="0" err="1">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Наглас</a:t>
            </a:r>
            <a:r>
              <a:rPr lang="sr-Cyrl-RS" sz="2000" i="1" dirty="0" err="1">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ак</a:t>
            </a:r>
            <a:r>
              <a:rPr lang="en-US" sz="2000" i="1" dirty="0">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 </a:t>
            </a:r>
            <a:r>
              <a:rPr lang="en-US" sz="2000" i="1" dirty="0" err="1">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на</a:t>
            </a:r>
            <a:r>
              <a:rPr lang="en-US" sz="2000" i="1" dirty="0">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 </a:t>
            </a:r>
            <a:r>
              <a:rPr lang="en-US" sz="2000" i="1" dirty="0" err="1">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ризик</a:t>
            </a:r>
            <a:r>
              <a:rPr lang="en-US" sz="2000" i="1" dirty="0">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 </a:t>
            </a:r>
            <a:r>
              <a:rPr lang="en-US" sz="2000" i="1" dirty="0" err="1">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повређивања</a:t>
            </a:r>
            <a:r>
              <a:rPr lang="en-US" sz="2000" i="1" dirty="0">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 и </a:t>
            </a:r>
            <a:r>
              <a:rPr lang="en-US" sz="2000" i="1" dirty="0" err="1">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најчешће</a:t>
            </a:r>
            <a:r>
              <a:rPr lang="en-US" sz="2000" i="1" dirty="0">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 </a:t>
            </a:r>
            <a:r>
              <a:rPr lang="en-US" sz="2000" i="1" dirty="0" err="1">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узроке</a:t>
            </a:r>
            <a:r>
              <a:rPr lang="en-US" sz="2000" i="1" dirty="0">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 </a:t>
            </a:r>
            <a:r>
              <a:rPr lang="en-US" sz="2000" i="1" dirty="0" err="1">
                <a:solidFill>
                  <a:schemeClr val="accent2">
                    <a:lumMod val="50000"/>
                  </a:schemeClr>
                </a:solidFill>
                <a:effectLst/>
                <a:latin typeface="Cambria" panose="02040503050406030204" pitchFamily="18" charset="0"/>
                <a:ea typeface="Calibri" panose="020F0502020204030204" pitchFamily="34" charset="0"/>
                <a:cs typeface="Times New Roman" panose="02020603050405020304" pitchFamily="18" charset="0"/>
              </a:rPr>
              <a:t>незгода</a:t>
            </a:r>
            <a:endParaRPr lang="en-US" sz="2000" i="1" dirty="0">
              <a:solidFill>
                <a:schemeClr val="accent2">
                  <a:lumMod val="50000"/>
                </a:schemeClr>
              </a:solidFill>
            </a:endParaRPr>
          </a:p>
        </p:txBody>
      </p:sp>
    </p:spTree>
    <p:extLst>
      <p:ext uri="{BB962C8B-B14F-4D97-AF65-F5344CB8AC3E}">
        <p14:creationId xmlns:p14="http://schemas.microsoft.com/office/powerpoint/2010/main" val="426182948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A9FDB-C88E-8C5B-E037-F63A25D8D2F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7DC1DC0-743C-823C-2DFB-92F3C48D130F}"/>
              </a:ext>
            </a:extLst>
          </p:cNvPr>
          <p:cNvSpPr/>
          <p:nvPr/>
        </p:nvSpPr>
        <p:spPr>
          <a:xfrm>
            <a:off x="1" y="2036794"/>
            <a:ext cx="12192000" cy="4821206"/>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D943C2A-4D5A-985C-66C0-566F0BAC63C1}"/>
              </a:ext>
            </a:extLst>
          </p:cNvPr>
          <p:cNvSpPr/>
          <p:nvPr/>
        </p:nvSpPr>
        <p:spPr>
          <a:xfrm>
            <a:off x="-295422" y="0"/>
            <a:ext cx="12618720" cy="181762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27D6C-70AF-02A9-98A8-BB57AC61D732}"/>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886A8804-F602-F9B6-A0E4-F7B29A8CF99A}"/>
              </a:ext>
            </a:extLst>
          </p:cNvPr>
          <p:cNvSpPr>
            <a:spLocks noGrp="1"/>
          </p:cNvSpPr>
          <p:nvPr>
            <p:ph type="sldNum" sz="quarter" idx="12"/>
          </p:nvPr>
        </p:nvSpPr>
        <p:spPr/>
        <p:txBody>
          <a:bodyPr/>
          <a:lstStyle/>
          <a:p>
            <a:fld id="{9E6A3A0C-5B1B-4859-8A9F-0D6B550C0C8D}" type="slidenum">
              <a:rPr lang="sr-Latn-RS" smtClean="0"/>
              <a:pPr/>
              <a:t>6</a:t>
            </a:fld>
            <a:endParaRPr lang="sr-Latn-RS" dirty="0"/>
          </a:p>
        </p:txBody>
      </p:sp>
      <p:sp>
        <p:nvSpPr>
          <p:cNvPr id="6" name="TextBox 5">
            <a:extLst>
              <a:ext uri="{FF2B5EF4-FFF2-40B4-BE49-F238E27FC236}">
                <a16:creationId xmlns:a16="http://schemas.microsoft.com/office/drawing/2014/main" id="{21306C72-5CFF-F7BC-002E-B75065742CE4}"/>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108DEA31-F6EC-B539-7C48-37DCDFF67571}"/>
              </a:ext>
            </a:extLst>
          </p:cNvPr>
          <p:cNvSpPr txBox="1"/>
          <p:nvPr/>
        </p:nvSpPr>
        <p:spPr>
          <a:xfrm>
            <a:off x="1080337" y="1355955"/>
            <a:ext cx="8942933"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Динамички саобраћајни ризик учешћа у саобраћајним незгодама</a:t>
            </a:r>
            <a:endParaRPr lang="en-US" sz="2400" i="1" dirty="0">
              <a:solidFill>
                <a:srgbClr val="FF0000"/>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79EEDC41-5464-88C5-FD1D-6760D1569D7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5317" t="4729" r="3930" b="2189"/>
          <a:stretch>
            <a:fillRect/>
          </a:stretch>
        </p:blipFill>
        <p:spPr>
          <a:xfrm>
            <a:off x="2418814" y="1845901"/>
            <a:ext cx="7486347" cy="4824678"/>
          </a:xfrm>
          <a:prstGeom prst="rect">
            <a:avLst/>
          </a:prstGeom>
        </p:spPr>
      </p:pic>
    </p:spTree>
    <p:extLst>
      <p:ext uri="{BB962C8B-B14F-4D97-AF65-F5344CB8AC3E}">
        <p14:creationId xmlns:p14="http://schemas.microsoft.com/office/powerpoint/2010/main" val="1524850407"/>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040AE-D752-55FD-5CE2-E0B7EE98E2D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DA169CD-1D80-D445-E022-D5201E3768AA}"/>
              </a:ext>
            </a:extLst>
          </p:cNvPr>
          <p:cNvSpPr/>
          <p:nvPr/>
        </p:nvSpPr>
        <p:spPr>
          <a:xfrm>
            <a:off x="1" y="2480593"/>
            <a:ext cx="12192000" cy="4377407"/>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605EE05-02DF-7550-7641-586F41987B1D}"/>
              </a:ext>
            </a:extLst>
          </p:cNvPr>
          <p:cNvSpPr/>
          <p:nvPr/>
        </p:nvSpPr>
        <p:spPr>
          <a:xfrm>
            <a:off x="0" y="-1"/>
            <a:ext cx="12192000" cy="2033449"/>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F48D9-7A75-5DE3-56E0-99D24EF55C69}"/>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0900D1AC-15BB-D205-55F2-290D0584A914}"/>
              </a:ext>
            </a:extLst>
          </p:cNvPr>
          <p:cNvSpPr>
            <a:spLocks noGrp="1"/>
          </p:cNvSpPr>
          <p:nvPr>
            <p:ph type="sldNum" sz="quarter" idx="12"/>
          </p:nvPr>
        </p:nvSpPr>
        <p:spPr/>
        <p:txBody>
          <a:bodyPr/>
          <a:lstStyle/>
          <a:p>
            <a:fld id="{9E6A3A0C-5B1B-4859-8A9F-0D6B550C0C8D}" type="slidenum">
              <a:rPr lang="sr-Latn-RS" smtClean="0"/>
              <a:pPr/>
              <a:t>7</a:t>
            </a:fld>
            <a:endParaRPr lang="sr-Latn-RS" dirty="0"/>
          </a:p>
        </p:txBody>
      </p:sp>
      <p:sp>
        <p:nvSpPr>
          <p:cNvPr id="6" name="TextBox 5">
            <a:extLst>
              <a:ext uri="{FF2B5EF4-FFF2-40B4-BE49-F238E27FC236}">
                <a16:creationId xmlns:a16="http://schemas.microsoft.com/office/drawing/2014/main" id="{13CADD10-4A34-695E-0F17-CB6331BABA74}"/>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C9DC8D08-A0A7-FFD2-3DBD-0ABE513AE3CC}"/>
              </a:ext>
            </a:extLst>
          </p:cNvPr>
          <p:cNvSpPr txBox="1"/>
          <p:nvPr/>
        </p:nvSpPr>
        <p:spPr>
          <a:xfrm>
            <a:off x="1080337" y="1355955"/>
            <a:ext cx="8942933"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Динамички саобраћајни ризик учешћа у саобраћајним незгодама</a:t>
            </a:r>
            <a:endParaRPr lang="en-US" sz="2400" i="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E39F793C-83A0-FC7E-6775-4C445733ADDB}"/>
              </a:ext>
            </a:extLst>
          </p:cNvPr>
          <p:cNvSpPr/>
          <p:nvPr/>
        </p:nvSpPr>
        <p:spPr>
          <a:xfrm>
            <a:off x="301027" y="4093698"/>
            <a:ext cx="11691078" cy="900333"/>
          </a:xfrm>
          <a:prstGeom prst="rect">
            <a:avLst/>
          </a:prstGeom>
          <a:solidFill>
            <a:srgbClr val="92D050">
              <a:alpha val="7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6439F-E656-057B-D4FE-F3E4E654F1A9}"/>
              </a:ext>
            </a:extLst>
          </p:cNvPr>
          <p:cNvSpPr/>
          <p:nvPr/>
        </p:nvSpPr>
        <p:spPr>
          <a:xfrm>
            <a:off x="301027" y="4994031"/>
            <a:ext cx="11691078" cy="508014"/>
          </a:xfrm>
          <a:prstGeom prst="rect">
            <a:avLst/>
          </a:prstGeom>
          <a:solidFill>
            <a:schemeClr val="accent4">
              <a:alpha val="76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457982-D37E-44FF-4BF2-F9EECBA1622D}"/>
              </a:ext>
            </a:extLst>
          </p:cNvPr>
          <p:cNvSpPr/>
          <p:nvPr/>
        </p:nvSpPr>
        <p:spPr>
          <a:xfrm>
            <a:off x="301027" y="5502045"/>
            <a:ext cx="11691078" cy="556718"/>
          </a:xfrm>
          <a:prstGeom prst="rect">
            <a:avLst/>
          </a:prstGeom>
          <a:solidFill>
            <a:srgbClr val="FF0000">
              <a:alpha val="7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6A8B42-42AC-A6F1-0471-328F866F691A}"/>
              </a:ext>
            </a:extLst>
          </p:cNvPr>
          <p:cNvSpPr txBox="1"/>
          <p:nvPr/>
        </p:nvSpPr>
        <p:spPr>
          <a:xfrm>
            <a:off x="301027" y="2702147"/>
            <a:ext cx="11691078" cy="3247043"/>
          </a:xfrm>
          <a:prstGeom prst="rect">
            <a:avLst/>
          </a:prstGeom>
          <a:noFill/>
        </p:spPr>
        <p:txBody>
          <a:bodyPr wrap="square">
            <a:spAutoFit/>
          </a:bodyPr>
          <a:lstStyle/>
          <a:p>
            <a:pPr algn="just">
              <a:spcAft>
                <a:spcPts val="1800"/>
              </a:spcAft>
            </a:pPr>
            <a:r>
              <a:rPr lang="sr-Cyrl-RS" sz="2000" dirty="0">
                <a:latin typeface="Cambria" panose="02040503050406030204" pitchFamily="18" charset="0"/>
                <a:ea typeface="Cambria" panose="02040503050406030204" pitchFamily="18" charset="0"/>
              </a:rPr>
              <a:t>Истраживања која су се бавила популацијом возача са физичким инвалидитетом указују на значајне разлике између држава, група испитаника и услова вожње, али и на поједине заједничке специфичности. У неким државама ризик учешћа у незгодама код возача са инвалидитетом приближан је ризику опште популације, док је у другим знатно већи</a:t>
            </a:r>
            <a:r>
              <a:rPr lang="sr-Latn-RS" sz="2000" dirty="0">
                <a:latin typeface="Cambria" panose="02040503050406030204" pitchFamily="18" charset="0"/>
                <a:ea typeface="Cambria" panose="02040503050406030204" pitchFamily="18" charset="0"/>
              </a:rPr>
              <a:t>.</a:t>
            </a:r>
          </a:p>
          <a:p>
            <a:pPr marL="342900" indent="-342900" algn="just">
              <a:spcAft>
                <a:spcPts val="1800"/>
              </a:spcAft>
              <a:buBlip>
                <a:blip r:embed="rId2"/>
              </a:buBlip>
            </a:pPr>
            <a:r>
              <a:rPr lang="sr-Cyrl-RS" sz="2000" b="1" dirty="0">
                <a:latin typeface="Cambria" panose="02040503050406030204" pitchFamily="18" charset="0"/>
                <a:ea typeface="Cambria" panose="02040503050406030204" pitchFamily="18" charset="0"/>
              </a:rPr>
              <a:t>Најнижи ризици </a:t>
            </a:r>
            <a:r>
              <a:rPr lang="sr-Cyrl-RS" sz="2000" dirty="0">
                <a:latin typeface="Cambria" panose="02040503050406030204" pitchFamily="18" charset="0"/>
                <a:ea typeface="Cambria" panose="02040503050406030204" pitchFamily="18" charset="0"/>
              </a:rPr>
              <a:t>забележени су у истраживањима из Шведске и САД (</a:t>
            </a:r>
            <a:r>
              <a:rPr lang="en-US" sz="2000" dirty="0">
                <a:latin typeface="Cambria" panose="02040503050406030204" pitchFamily="18" charset="0"/>
                <a:ea typeface="Cambria" panose="02040503050406030204" pitchFamily="18" charset="0"/>
              </a:rPr>
              <a:t>Fitzgerald et al., 2007; Henriksson and Peters, 2004).</a:t>
            </a:r>
          </a:p>
          <a:p>
            <a:pPr marL="285750" indent="-285750" algn="just">
              <a:spcAft>
                <a:spcPts val="1800"/>
              </a:spcAft>
              <a:buBlip>
                <a:blip r:embed="rId2"/>
              </a:buBlip>
            </a:pPr>
            <a:r>
              <a:rPr lang="en-US" sz="2000" dirty="0">
                <a:latin typeface="Cambria" panose="02040503050406030204" pitchFamily="18" charset="0"/>
                <a:ea typeface="Cambria" panose="02040503050406030204" pitchFamily="18" charset="0"/>
              </a:rPr>
              <a:t> </a:t>
            </a:r>
            <a:r>
              <a:rPr lang="sr-Cyrl-RS" sz="2000" b="1" dirty="0">
                <a:latin typeface="Cambria" panose="02040503050406030204" pitchFamily="18" charset="0"/>
                <a:ea typeface="Cambria" panose="02040503050406030204" pitchFamily="18" charset="0"/>
              </a:rPr>
              <a:t>Умерено виши ризици </a:t>
            </a:r>
            <a:r>
              <a:rPr lang="sr-Cyrl-RS" sz="2000" dirty="0">
                <a:latin typeface="Cambria" panose="02040503050406030204" pitchFamily="18" charset="0"/>
                <a:ea typeface="Cambria" panose="02040503050406030204" pitchFamily="18" charset="0"/>
              </a:rPr>
              <a:t>јављају се у популацији возача у Великој Британији (</a:t>
            </a:r>
            <a:r>
              <a:rPr lang="en-US" sz="2000" dirty="0">
                <a:latin typeface="Cambria" panose="02040503050406030204" pitchFamily="18" charset="0"/>
                <a:ea typeface="Cambria" panose="02040503050406030204" pitchFamily="18" charset="0"/>
              </a:rPr>
              <a:t>Tong et al., 2008).</a:t>
            </a:r>
          </a:p>
          <a:p>
            <a:pPr marL="285750" indent="-285750" algn="just">
              <a:spcAft>
                <a:spcPts val="1800"/>
              </a:spcAft>
              <a:buBlip>
                <a:blip r:embed="rId2"/>
              </a:buBlip>
            </a:pPr>
            <a:r>
              <a:rPr lang="en-US" sz="2000" dirty="0">
                <a:latin typeface="Cambria" panose="02040503050406030204" pitchFamily="18" charset="0"/>
                <a:ea typeface="Cambria" panose="02040503050406030204" pitchFamily="18" charset="0"/>
              </a:rPr>
              <a:t> </a:t>
            </a:r>
            <a:r>
              <a:rPr lang="sr-Cyrl-RS" sz="2000" b="1" dirty="0">
                <a:latin typeface="Cambria" panose="02040503050406030204" pitchFamily="18" charset="0"/>
                <a:ea typeface="Cambria" panose="02040503050406030204" pitchFamily="18" charset="0"/>
              </a:rPr>
              <a:t>Највиши до сада измерени ризик </a:t>
            </a:r>
            <a:r>
              <a:rPr lang="sr-Cyrl-RS" sz="2000" dirty="0">
                <a:latin typeface="Cambria" panose="02040503050406030204" pitchFamily="18" charset="0"/>
                <a:ea typeface="Cambria" panose="02040503050406030204" pitchFamily="18" charset="0"/>
              </a:rPr>
              <a:t>забележен је у Србији (</a:t>
            </a:r>
            <a:r>
              <a:rPr lang="en-US" sz="2000" dirty="0">
                <a:latin typeface="Cambria" panose="02040503050406030204" pitchFamily="18" charset="0"/>
                <a:ea typeface="Cambria" panose="02040503050406030204" pitchFamily="18" charset="0"/>
              </a:rPr>
              <a:t>Petrović et al., 2022).</a:t>
            </a:r>
          </a:p>
        </p:txBody>
      </p:sp>
    </p:spTree>
    <p:extLst>
      <p:ext uri="{BB962C8B-B14F-4D97-AF65-F5344CB8AC3E}">
        <p14:creationId xmlns:p14="http://schemas.microsoft.com/office/powerpoint/2010/main" val="17562494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A04D3-608C-8A82-F417-9263C44FDC4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5A00115-B374-2198-37A1-34E052229BAF}"/>
              </a:ext>
            </a:extLst>
          </p:cNvPr>
          <p:cNvSpPr/>
          <p:nvPr/>
        </p:nvSpPr>
        <p:spPr>
          <a:xfrm>
            <a:off x="1" y="2011680"/>
            <a:ext cx="12192000" cy="4846320"/>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8F62DD4-43D7-BD54-1129-E21D44F8BB50}"/>
              </a:ext>
            </a:extLst>
          </p:cNvPr>
          <p:cNvSpPr/>
          <p:nvPr/>
        </p:nvSpPr>
        <p:spPr>
          <a:xfrm>
            <a:off x="0" y="0"/>
            <a:ext cx="12191999" cy="2011680"/>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AC09-3DA9-2247-2842-28C9F6FB1FD5}"/>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707FDC37-F720-1A62-068F-4E7C2128811E}"/>
              </a:ext>
            </a:extLst>
          </p:cNvPr>
          <p:cNvSpPr>
            <a:spLocks noGrp="1"/>
          </p:cNvSpPr>
          <p:nvPr>
            <p:ph type="sldNum" sz="quarter" idx="12"/>
          </p:nvPr>
        </p:nvSpPr>
        <p:spPr/>
        <p:txBody>
          <a:bodyPr/>
          <a:lstStyle/>
          <a:p>
            <a:fld id="{9E6A3A0C-5B1B-4859-8A9F-0D6B550C0C8D}" type="slidenum">
              <a:rPr lang="sr-Latn-RS" smtClean="0"/>
              <a:pPr/>
              <a:t>8</a:t>
            </a:fld>
            <a:endParaRPr lang="sr-Latn-RS" dirty="0"/>
          </a:p>
        </p:txBody>
      </p:sp>
      <p:sp>
        <p:nvSpPr>
          <p:cNvPr id="6" name="TextBox 5">
            <a:extLst>
              <a:ext uri="{FF2B5EF4-FFF2-40B4-BE49-F238E27FC236}">
                <a16:creationId xmlns:a16="http://schemas.microsoft.com/office/drawing/2014/main" id="{CC1175ED-B79D-3471-62C9-CAAB0FE4D371}"/>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1B0F0CF-740F-3D08-8D98-412DF7914412}"/>
              </a:ext>
            </a:extLst>
          </p:cNvPr>
          <p:cNvSpPr txBox="1"/>
          <p:nvPr/>
        </p:nvSpPr>
        <p:spPr>
          <a:xfrm>
            <a:off x="1080337" y="1355955"/>
            <a:ext cx="8942933"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Динамички саобраћајни ризик учешћа у саобраћајним незгодама</a:t>
            </a:r>
            <a:endParaRPr lang="en-US" sz="2400" i="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B5DDA0A-BD0C-B06D-70B0-7CFA88F34308}"/>
              </a:ext>
            </a:extLst>
          </p:cNvPr>
          <p:cNvSpPr txBox="1"/>
          <p:nvPr/>
        </p:nvSpPr>
        <p:spPr>
          <a:xfrm>
            <a:off x="301027" y="2714288"/>
            <a:ext cx="11691078" cy="3170099"/>
          </a:xfrm>
          <a:prstGeom prst="rect">
            <a:avLst/>
          </a:prstGeom>
          <a:noFill/>
        </p:spPr>
        <p:txBody>
          <a:bodyPr wrap="square">
            <a:spAutoFit/>
          </a:bodyPr>
          <a:lstStyle/>
          <a:p>
            <a:pPr algn="just">
              <a:spcBef>
                <a:spcPts val="600"/>
              </a:spcBef>
              <a:spcAft>
                <a:spcPts val="1800"/>
              </a:spcAft>
            </a:pPr>
            <a:r>
              <a:rPr lang="sr-Cyrl-RS" sz="2000" dirty="0">
                <a:latin typeface="Cambria" panose="02040503050406030204" pitchFamily="18" charset="0"/>
                <a:ea typeface="Cambria" panose="02040503050406030204" pitchFamily="18" charset="0"/>
              </a:rPr>
              <a:t>Истраживање у </a:t>
            </a:r>
            <a:r>
              <a:rPr lang="sr-Cyrl-RS" sz="2000" b="1" dirty="0">
                <a:latin typeface="Cambria" panose="02040503050406030204" pitchFamily="18" charset="0"/>
                <a:ea typeface="Cambria" panose="02040503050406030204" pitchFamily="18" charset="0"/>
              </a:rPr>
              <a:t>Шведској</a:t>
            </a:r>
            <a:r>
              <a:rPr lang="sr-Cyrl-RS" sz="2000" dirty="0">
                <a:latin typeface="Cambria" panose="02040503050406030204" pitchFamily="18" charset="0"/>
                <a:ea typeface="Cambria" panose="02040503050406030204" pitchFamily="18" charset="0"/>
              </a:rPr>
              <a:t> показало је да су ризици возача са инвалидитетом веома слични ризицима опште популације. </a:t>
            </a:r>
            <a:endParaRPr lang="sr-Latn-RS" sz="2000" dirty="0">
              <a:latin typeface="Cambria" panose="02040503050406030204" pitchFamily="18" charset="0"/>
              <a:ea typeface="Cambria" panose="02040503050406030204" pitchFamily="18" charset="0"/>
            </a:endParaRPr>
          </a:p>
          <a:p>
            <a:pPr algn="just">
              <a:spcBef>
                <a:spcPts val="600"/>
              </a:spcBef>
              <a:spcAft>
                <a:spcPts val="1800"/>
              </a:spcAft>
            </a:pPr>
            <a:r>
              <a:rPr lang="sr-Cyrl-RS" sz="2000" dirty="0">
                <a:latin typeface="Cambria" panose="02040503050406030204" pitchFamily="18" charset="0"/>
                <a:ea typeface="Cambria" panose="02040503050406030204" pitchFamily="18" charset="0"/>
              </a:rPr>
              <a:t>Разлике у ризику повређивања (0,21:0,20) и ризику учешћа у незгодама (0,85:0,98) нису биле значајне, што указује да адекватна адаптивна опрема и систем подршке могу резултирати високим нивоом безбедности возача са инвалидитетом. </a:t>
            </a:r>
            <a:endParaRPr lang="sr-Latn-RS" sz="2000" dirty="0">
              <a:latin typeface="Cambria" panose="02040503050406030204" pitchFamily="18" charset="0"/>
              <a:ea typeface="Cambria" panose="02040503050406030204" pitchFamily="18" charset="0"/>
            </a:endParaRPr>
          </a:p>
          <a:p>
            <a:pPr algn="just">
              <a:spcBef>
                <a:spcPts val="600"/>
              </a:spcBef>
              <a:spcAft>
                <a:spcPts val="1800"/>
              </a:spcAft>
            </a:pPr>
            <a:r>
              <a:rPr lang="sr-Cyrl-RS" sz="2000" dirty="0">
                <a:latin typeface="Cambria" panose="02040503050406030204" pitchFamily="18" charset="0"/>
                <a:ea typeface="Cambria" panose="02040503050406030204" pitchFamily="18" charset="0"/>
              </a:rPr>
              <a:t>Слично томе, студија у </a:t>
            </a:r>
            <a:r>
              <a:rPr lang="sr-Cyrl-RS" sz="2000" b="1" dirty="0">
                <a:latin typeface="Cambria" panose="02040503050406030204" pitchFamily="18" charset="0"/>
                <a:ea typeface="Cambria" panose="02040503050406030204" pitchFamily="18" charset="0"/>
              </a:rPr>
              <a:t>САД</a:t>
            </a:r>
            <a:r>
              <a:rPr lang="sr-Cyrl-RS" sz="2000" dirty="0">
                <a:latin typeface="Cambria" panose="02040503050406030204" pitchFamily="18" charset="0"/>
                <a:ea typeface="Cambria" panose="02040503050406030204" pitchFamily="18" charset="0"/>
              </a:rPr>
              <a:t> је утврдила релативно низак динамички ризик (0,51 незгода/милион пређених километара) за возаче који користе инвалидска колица, иако је укупни проценат оних који су пријавили учешће у незгоди био релативно висок.</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270208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AD499-380E-1782-EAFF-5D4C8FBE55B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D0B0999-85C6-97EA-BB21-11B307630419}"/>
              </a:ext>
            </a:extLst>
          </p:cNvPr>
          <p:cNvSpPr/>
          <p:nvPr/>
        </p:nvSpPr>
        <p:spPr>
          <a:xfrm>
            <a:off x="1" y="1862888"/>
            <a:ext cx="12192000" cy="4995112"/>
          </a:xfrm>
          <a:prstGeom prst="rect">
            <a:avLst/>
          </a:prstGeom>
          <a:solidFill>
            <a:schemeClr val="lt1">
              <a:alpha val="7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43089658-1278-C7E4-91C9-733FB0C6A4A8}"/>
              </a:ext>
            </a:extLst>
          </p:cNvPr>
          <p:cNvSpPr/>
          <p:nvPr/>
        </p:nvSpPr>
        <p:spPr>
          <a:xfrm>
            <a:off x="0" y="-1"/>
            <a:ext cx="12192000" cy="1862889"/>
          </a:xfrm>
          <a:prstGeom prst="roundRect">
            <a:avLst/>
          </a:prstGeom>
          <a:solidFill>
            <a:schemeClr val="accent5">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D4DB0-10DE-6B75-6E94-B3AA7BCB399D}"/>
              </a:ext>
            </a:extLst>
          </p:cNvPr>
          <p:cNvSpPr>
            <a:spLocks noGrp="1"/>
          </p:cNvSpPr>
          <p:nvPr>
            <p:ph type="title"/>
          </p:nvPr>
        </p:nvSpPr>
        <p:spPr>
          <a:xfrm>
            <a:off x="301027" y="0"/>
            <a:ext cx="9933423" cy="908810"/>
          </a:xfrm>
        </p:spPr>
        <p:txBody>
          <a:bodyPr>
            <a:normAutofit fontScale="90000"/>
          </a:bodyPr>
          <a:lstStyle/>
          <a:p>
            <a:pPr algn="ctr"/>
            <a:r>
              <a:rPr lang="ru-RU" sz="3200" dirty="0">
                <a:latin typeface="Cambria" panose="02040503050406030204" pitchFamily="18" charset="0"/>
                <a:ea typeface="Cambria" panose="02040503050406030204" pitchFamily="18" charset="0"/>
              </a:rPr>
              <a:t>Основна обележја безбедности особа са инвалидитетом у саобраћају </a:t>
            </a:r>
            <a:endParaRPr lang="en-US" sz="32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46137B15-B39C-8641-95BD-88FE9B8197CD}"/>
              </a:ext>
            </a:extLst>
          </p:cNvPr>
          <p:cNvSpPr>
            <a:spLocks noGrp="1"/>
          </p:cNvSpPr>
          <p:nvPr>
            <p:ph type="sldNum" sz="quarter" idx="12"/>
          </p:nvPr>
        </p:nvSpPr>
        <p:spPr/>
        <p:txBody>
          <a:bodyPr/>
          <a:lstStyle/>
          <a:p>
            <a:fld id="{9E6A3A0C-5B1B-4859-8A9F-0D6B550C0C8D}" type="slidenum">
              <a:rPr lang="sr-Latn-RS" smtClean="0"/>
              <a:pPr/>
              <a:t>9</a:t>
            </a:fld>
            <a:endParaRPr lang="sr-Latn-RS" dirty="0"/>
          </a:p>
        </p:txBody>
      </p:sp>
      <p:sp>
        <p:nvSpPr>
          <p:cNvPr id="6" name="TextBox 5">
            <a:extLst>
              <a:ext uri="{FF2B5EF4-FFF2-40B4-BE49-F238E27FC236}">
                <a16:creationId xmlns:a16="http://schemas.microsoft.com/office/drawing/2014/main" id="{D8D68E46-12F0-2CF8-1523-CC76C1789253}"/>
              </a:ext>
            </a:extLst>
          </p:cNvPr>
          <p:cNvSpPr txBox="1"/>
          <p:nvPr/>
        </p:nvSpPr>
        <p:spPr>
          <a:xfrm>
            <a:off x="1957550" y="908810"/>
            <a:ext cx="7188508" cy="461665"/>
          </a:xfrm>
          <a:prstGeom prst="rect">
            <a:avLst/>
          </a:prstGeom>
          <a:noFill/>
        </p:spPr>
        <p:txBody>
          <a:bodyPr wrap="square">
            <a:spAutoFit/>
          </a:bodyPr>
          <a:lstStyle/>
          <a:p>
            <a:pPr algn="just"/>
            <a:r>
              <a:rPr lang="ru-RU" sz="2400" b="1" i="1" dirty="0">
                <a:solidFill>
                  <a:srgbClr val="FF0000"/>
                </a:solidFill>
                <a:latin typeface="Cambria" panose="02040503050406030204" pitchFamily="18" charset="0"/>
                <a:ea typeface="Cambria" panose="02040503050406030204" pitchFamily="18" charset="0"/>
              </a:rPr>
              <a:t>Особе са физичким инвалидитетом - ВОЗАЧИ</a:t>
            </a:r>
            <a:endParaRPr lang="en-US" sz="2400" b="1" i="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9763A41-594A-7F0E-0F74-D08C33C9CAF3}"/>
              </a:ext>
            </a:extLst>
          </p:cNvPr>
          <p:cNvSpPr txBox="1"/>
          <p:nvPr/>
        </p:nvSpPr>
        <p:spPr>
          <a:xfrm>
            <a:off x="1080337" y="1355955"/>
            <a:ext cx="8942933" cy="461665"/>
          </a:xfrm>
          <a:prstGeom prst="rect">
            <a:avLst/>
          </a:prstGeom>
          <a:noFill/>
        </p:spPr>
        <p:txBody>
          <a:bodyPr wrap="square">
            <a:spAutoFit/>
          </a:bodyPr>
          <a:lstStyle/>
          <a:p>
            <a:r>
              <a:rPr lang="ru-RU" sz="2400" i="1" dirty="0">
                <a:solidFill>
                  <a:srgbClr val="FF0000"/>
                </a:solidFill>
                <a:latin typeface="Cambria" panose="02040503050406030204" pitchFamily="18" charset="0"/>
                <a:ea typeface="Cambria" panose="02040503050406030204" pitchFamily="18" charset="0"/>
              </a:rPr>
              <a:t>Динамички саобраћајни ризик учешћа у саобраћајним незгодама</a:t>
            </a:r>
            <a:endParaRPr lang="en-US" sz="2400" i="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4520209-A140-92E3-BFD7-C14DADF1EB81}"/>
              </a:ext>
            </a:extLst>
          </p:cNvPr>
          <p:cNvSpPr txBox="1"/>
          <p:nvPr/>
        </p:nvSpPr>
        <p:spPr>
          <a:xfrm>
            <a:off x="250461" y="2051314"/>
            <a:ext cx="11691078" cy="4401205"/>
          </a:xfrm>
          <a:prstGeom prst="rect">
            <a:avLst/>
          </a:prstGeom>
          <a:noFill/>
        </p:spPr>
        <p:txBody>
          <a:bodyPr wrap="square">
            <a:spAutoFit/>
          </a:bodyPr>
          <a:lstStyle/>
          <a:p>
            <a:pPr algn="just">
              <a:spcAft>
                <a:spcPts val="600"/>
              </a:spcAft>
            </a:pPr>
            <a:r>
              <a:rPr lang="sr-Cyrl-RS" sz="2000" dirty="0">
                <a:latin typeface="Cambria" panose="02040503050406030204" pitchFamily="18" charset="0"/>
                <a:ea typeface="Cambria" panose="02040503050406030204" pitchFamily="18" charset="0"/>
              </a:rPr>
              <a:t>Истраживање у </a:t>
            </a:r>
            <a:r>
              <a:rPr lang="sr-Cyrl-RS" sz="2000" b="1" dirty="0">
                <a:latin typeface="Cambria" panose="02040503050406030204" pitchFamily="18" charset="0"/>
                <a:ea typeface="Cambria" panose="02040503050406030204" pitchFamily="18" charset="0"/>
              </a:rPr>
              <a:t>Великој Британији</a:t>
            </a:r>
            <a:r>
              <a:rPr lang="sr-Cyrl-RS" sz="2000" dirty="0">
                <a:latin typeface="Cambria" panose="02040503050406030204" pitchFamily="18" charset="0"/>
                <a:ea typeface="Cambria" panose="02040503050406030204" pitchFamily="18" charset="0"/>
              </a:rPr>
              <a:t>, спроведено на корисницима паркинг повластица (</a:t>
            </a:r>
            <a:r>
              <a:rPr lang="sr-Cyrl-RS" sz="2000" dirty="0" err="1">
                <a:latin typeface="Cambria" panose="02040503050406030204" pitchFamily="18" charset="0"/>
                <a:ea typeface="Cambria" panose="02040503050406030204" pitchFamily="18" charset="0"/>
              </a:rPr>
              <a:t>Blue</a:t>
            </a:r>
            <a:r>
              <a:rPr lang="sr-Cyrl-RS" sz="2000" dirty="0">
                <a:latin typeface="Cambria" panose="02040503050406030204" pitchFamily="18" charset="0"/>
                <a:ea typeface="Cambria" panose="02040503050406030204" pitchFamily="18" charset="0"/>
              </a:rPr>
              <a:t> </a:t>
            </a:r>
            <a:r>
              <a:rPr lang="sr-Cyrl-RS" sz="2000" dirty="0" err="1">
                <a:latin typeface="Cambria" panose="02040503050406030204" pitchFamily="18" charset="0"/>
                <a:ea typeface="Cambria" panose="02040503050406030204" pitchFamily="18" charset="0"/>
              </a:rPr>
              <a:t>Badge</a:t>
            </a:r>
            <a:r>
              <a:rPr lang="sr-Cyrl-RS" sz="2000" dirty="0">
                <a:latin typeface="Cambria" panose="02040503050406030204" pitchFamily="18" charset="0"/>
                <a:ea typeface="Cambria" panose="02040503050406030204" pitchFamily="18" charset="0"/>
              </a:rPr>
              <a:t>), показало је ризик од 1,97 незгода на милион пређених километара – </a:t>
            </a:r>
            <a:r>
              <a:rPr lang="sr-Cyrl-RS" sz="2000" b="1" u="sng" dirty="0">
                <a:latin typeface="Cambria" panose="02040503050406030204" pitchFamily="18" charset="0"/>
                <a:ea typeface="Cambria" panose="02040503050406030204" pitchFamily="18" charset="0"/>
              </a:rPr>
              <a:t>знатно виши него у Шведској и САД</a:t>
            </a:r>
            <a:r>
              <a:rPr lang="sr-Cyrl-RS" sz="2000" dirty="0">
                <a:latin typeface="Cambria" panose="02040503050406030204" pitchFamily="18" charset="0"/>
                <a:ea typeface="Cambria" panose="02040503050406030204" pitchFamily="18" charset="0"/>
              </a:rPr>
              <a:t>. </a:t>
            </a:r>
            <a:endParaRPr lang="sr-Latn-RS" sz="2000" dirty="0">
              <a:latin typeface="Cambria" panose="02040503050406030204" pitchFamily="18" charset="0"/>
              <a:ea typeface="Cambria" panose="02040503050406030204" pitchFamily="18" charset="0"/>
            </a:endParaRPr>
          </a:p>
          <a:p>
            <a:pPr algn="just">
              <a:spcAft>
                <a:spcPts val="3600"/>
              </a:spcAft>
            </a:pPr>
            <a:r>
              <a:rPr lang="sr-Cyrl-RS" sz="2000" dirty="0">
                <a:latin typeface="Cambria" panose="02040503050406030204" pitchFamily="18" charset="0"/>
                <a:ea typeface="Cambria" panose="02040503050406030204" pitchFamily="18" charset="0"/>
              </a:rPr>
              <a:t>Узрок ове разлике може да буде специфичност популације која може да користи повластице за паркинг, а ко је нису строго особе са физичким инвалидитетом (особе са хроничним обољењима, особе са оштећењем слуха и </a:t>
            </a:r>
            <a:r>
              <a:rPr lang="sr-Cyrl-RS" sz="2000" dirty="0" err="1">
                <a:latin typeface="Cambria" panose="02040503050406030204" pitchFamily="18" charset="0"/>
                <a:ea typeface="Cambria" panose="02040503050406030204" pitchFamily="18" charset="0"/>
              </a:rPr>
              <a:t>сл</a:t>
            </a:r>
            <a:r>
              <a:rPr lang="sr-Cyrl-RS" sz="2000" dirty="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algn="just">
              <a:spcAft>
                <a:spcPts val="600"/>
              </a:spcAft>
            </a:pPr>
            <a:r>
              <a:rPr lang="sr-Cyrl-RS" sz="2000" dirty="0">
                <a:latin typeface="Cambria" panose="02040503050406030204" pitchFamily="18" charset="0"/>
                <a:ea typeface="Cambria" panose="02040503050406030204" pitchFamily="18" charset="0"/>
              </a:rPr>
              <a:t>Према подацима из </a:t>
            </a:r>
            <a:r>
              <a:rPr lang="sr-Cyrl-RS" sz="2000" b="1" dirty="0">
                <a:latin typeface="Cambria" panose="02040503050406030204" pitchFamily="18" charset="0"/>
                <a:ea typeface="Cambria" panose="02040503050406030204" pitchFamily="18" charset="0"/>
              </a:rPr>
              <a:t>Србије</a:t>
            </a:r>
            <a:r>
              <a:rPr lang="sr-Cyrl-RS" sz="2000" dirty="0">
                <a:latin typeface="Cambria" panose="02040503050406030204" pitchFamily="18" charset="0"/>
                <a:ea typeface="Cambria" panose="02040503050406030204" pitchFamily="18" charset="0"/>
              </a:rPr>
              <a:t> динамички саобраћајни ризик у Србији значајно је виши од ризика измерених у претходним студијама – 2,26 незгода/милион пређених километара. </a:t>
            </a:r>
            <a:endParaRPr lang="sr-Latn-RS" sz="2000" dirty="0">
              <a:latin typeface="Cambria" panose="02040503050406030204" pitchFamily="18" charset="0"/>
              <a:ea typeface="Cambria" panose="02040503050406030204" pitchFamily="18" charset="0"/>
            </a:endParaRPr>
          </a:p>
          <a:p>
            <a:pPr algn="just">
              <a:spcAft>
                <a:spcPts val="600"/>
              </a:spcAft>
            </a:pPr>
            <a:r>
              <a:rPr lang="sr-Cyrl-RS" sz="2000" dirty="0">
                <a:latin typeface="Cambria" panose="02040503050406030204" pitchFamily="18" charset="0"/>
                <a:ea typeface="Cambria" panose="02040503050406030204" pitchFamily="18" charset="0"/>
              </a:rPr>
              <a:t>Као циљна популација анализирани су возачи који користе ручне команде током вожње. Налаз је посебно значајан јер се ради о најновијим подацима, за разлику од истраживања из других земаља која су старија и односе се на период пре најновијих модела адаптивне опреме и раста укупног нивоа безбедности.</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54031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_ppt_template_cir" id="{813B8F39-54D3-4201-886D-9A46251399D4}" vid="{BFF285B5-F1C9-41A9-A7DA-F2E1A9F22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SF_ppt_template_cir</Template>
  <TotalTime>1558</TotalTime>
  <Words>4897</Words>
  <Application>Microsoft Office PowerPoint</Application>
  <PresentationFormat>Widescreen</PresentationFormat>
  <Paragraphs>295</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Arial Unicode MS</vt:lpstr>
      <vt:lpstr>Calibri</vt:lpstr>
      <vt:lpstr>Cambria</vt:lpstr>
      <vt:lpstr>Symbol</vt:lpstr>
      <vt:lpstr>Tw Cen MT (Body)</vt:lpstr>
      <vt:lpstr>Tw Cen MT (Body)Body)</vt:lpstr>
      <vt:lpstr>Tw Cen MT (Body)dy)</vt:lpstr>
      <vt:lpstr>Office Theme</vt:lpstr>
      <vt:lpstr>Основна обележја безбедности особа са инвалидитетом у саобраћају</vt:lpstr>
      <vt:lpstr>Теме:</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Основна обележја безбедности особа са инвалидитетом у саобраћају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Инклузивни транспорт</dc:title>
  <dc:creator>Đorđe Petrović</dc:creator>
  <cp:lastModifiedBy>Djordje Petrovic</cp:lastModifiedBy>
  <cp:revision>187</cp:revision>
  <dcterms:created xsi:type="dcterms:W3CDTF">2024-09-10T17:28:23Z</dcterms:created>
  <dcterms:modified xsi:type="dcterms:W3CDTF">2025-12-08T10:26:22Z</dcterms:modified>
</cp:coreProperties>
</file>