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2" r:id="rId3"/>
    <p:sldId id="264" r:id="rId4"/>
    <p:sldId id="263" r:id="rId5"/>
    <p:sldId id="266" r:id="rId6"/>
    <p:sldId id="267" r:id="rId7"/>
    <p:sldId id="268" r:id="rId8"/>
    <p:sldId id="269" r:id="rId9"/>
    <p:sldId id="270" r:id="rId10"/>
    <p:sldId id="288" r:id="rId11"/>
    <p:sldId id="271" r:id="rId12"/>
    <p:sldId id="272" r:id="rId13"/>
    <p:sldId id="289" r:id="rId14"/>
    <p:sldId id="274" r:id="rId15"/>
    <p:sldId id="275" r:id="rId16"/>
    <p:sldId id="276" r:id="rId17"/>
    <p:sldId id="277" r:id="rId18"/>
    <p:sldId id="278" r:id="rId19"/>
    <p:sldId id="290" r:id="rId20"/>
    <p:sldId id="279" r:id="rId21"/>
    <p:sldId id="291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0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60066"/>
    <a:srgbClr val="FFCCFF"/>
    <a:srgbClr val="1E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Наслов графикона</a:t>
            </a:r>
            <a:endParaRPr lang="sr-Latn-R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Серија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96F-968C-12F1CF576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Серија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F-496F-968C-12F1CF57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Серија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F-496F-968C-12F1CF576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976384"/>
        <c:axId val="84977920"/>
      </c:barChart>
      <c:catAx>
        <c:axId val="849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77920"/>
        <c:crosses val="autoZero"/>
        <c:auto val="1"/>
        <c:lblAlgn val="ctr"/>
        <c:lblOffset val="100"/>
        <c:noMultiLvlLbl val="0"/>
      </c:catAx>
      <c:valAx>
        <c:axId val="8497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7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714E-108F-47C8-9868-3FFA577D6B22}" type="datetimeFigureOut">
              <a:rPr lang="sr-Latn-RS" smtClean="0"/>
              <a:pPr/>
              <a:t>17.11.2025.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15E9B-F8F8-4FA8-BE3A-00BE8F4069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40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F269-521E-4B12-A6E5-D59C88C2B601}" type="datetimeFigureOut">
              <a:rPr lang="sr-Latn-RS" smtClean="0"/>
              <a:pPr/>
              <a:t>17.11.2025.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4A3-5BD7-4D53-BBD1-F3178D2FE7E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273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 презентације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475-5A6F-42DC-A20E-5CD6159ADAA8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Поднаслов презентације</a:t>
            </a:r>
            <a:endParaRPr lang="sr-Latn-R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0" y="5691673"/>
            <a:ext cx="9144000" cy="52815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Место и датум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3" y="1122363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C863CF42-AF2D-467E-A86E-921779ACBB86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41E0A76F-A858-4830-884B-9E9914C82A13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RS" dirty="0"/>
              <a:t>Слика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B327E440-2A8B-43FA-8E62-283731874734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02507"/>
            <a:ext cx="7734300" cy="567445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8C4348E8-5F32-4135-9735-14DFEF197A78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02508"/>
            <a:ext cx="2628900" cy="5674454"/>
          </a:xfrm>
        </p:spPr>
        <p:txBody>
          <a:bodyPr vert="eaVert"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D77415B9-F7E1-4329-86C5-BFD9CA71CB2B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50076" y="45498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dirty="0">
                <a:solidFill>
                  <a:schemeClr val="bg1">
                    <a:lumMod val="50000"/>
                  </a:schemeClr>
                </a:solidFill>
              </a:rPr>
              <a:t>ww.sf.bg.ac.rs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37468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latin typeface="Tw Cen MT (Body)Body)"/>
              </a:rPr>
              <a:t>ХВАЛА НА ПАЖЊИ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53738"/>
            <a:ext cx="9144000" cy="750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Текст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5100435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6" y="3872332"/>
            <a:ext cx="3933209" cy="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4042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Поднаслов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77415B9-F7E1-4329-86C5-BFD9CA71CB2B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62011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E24CC09-28A3-4024-98F4-C9F66E8E8861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97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A825FD8A-1FFE-4238-BA14-C5F811CB1A6B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357086"/>
              </p:ext>
            </p:extLst>
          </p:nvPr>
        </p:nvGraphicFramePr>
        <p:xfrm>
          <a:off x="838200" y="2287207"/>
          <a:ext cx="10515600" cy="32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7481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593573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59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4784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7887910"/>
                    </a:ext>
                  </a:extLst>
                </a:gridCol>
              </a:tblGrid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0"/>
                        </a:spcBef>
                      </a:pPr>
                      <a:r>
                        <a:rPr lang="sr-Cyrl-RS" dirty="0"/>
                        <a:t>Колона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4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90650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1148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85372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15901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Табела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254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068A37D-29CE-3143-9685-3E757B766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3881815"/>
              </p:ext>
            </p:extLst>
          </p:nvPr>
        </p:nvGraphicFramePr>
        <p:xfrm>
          <a:off x="838200" y="1734937"/>
          <a:ext cx="105156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Графикон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44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9CD9DD0-17BE-4D06-B789-47356A50A0A7}" type="datetime1">
              <a:rPr lang="sr-Latn-RS" smtClean="0"/>
              <a:pPr/>
              <a:t>17.11.2025.</a:t>
            </a:fld>
            <a:endParaRPr lang="sr-Latn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15B9-F7E1-4329-86C5-BFD9CA71CB2B}" type="datetime1">
              <a:rPr lang="sr-Latn-RS" smtClean="0"/>
              <a:pPr/>
              <a:t>17.11.2025.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73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578E"/>
          </a:solidFill>
          <a:latin typeface="Tw Cen MT (Body)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(Body)Body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(Body)Body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(Body)Body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576" y="3832814"/>
            <a:ext cx="9906001" cy="64919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Учешће у саобраћају особа са инвалидитетом – изазови и решења</a:t>
            </a:r>
            <a:br>
              <a:rPr lang="en-US" sz="4000" dirty="0">
                <a:latin typeface="Cambria" pitchFamily="18" charset="0"/>
                <a:ea typeface="Cambria" pitchFamily="18" charset="0"/>
              </a:rPr>
            </a:br>
            <a:r>
              <a:rPr lang="en-US" sz="4000" dirty="0">
                <a:latin typeface="Cambria" pitchFamily="18" charset="0"/>
                <a:ea typeface="Cambria" pitchFamily="18" charset="0"/>
              </a:rPr>
              <a:t>- </a:t>
            </a:r>
            <a:r>
              <a:rPr lang="sr-Latn-RS" sz="4000" dirty="0">
                <a:latin typeface="Cambria" pitchFamily="18" charset="0"/>
                <a:ea typeface="Cambria" pitchFamily="18" charset="0"/>
              </a:rPr>
              <a:t>I 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део -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484812" y="6329848"/>
            <a:ext cx="9144000" cy="528152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mbria" pitchFamily="18" charset="0"/>
                <a:ea typeface="Cambria" pitchFamily="18" charset="0"/>
              </a:rPr>
              <a:t>Београд, 2025. </a:t>
            </a:r>
            <a:endParaRPr lang="sr-Latn-R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98" y="4316140"/>
            <a:ext cx="4611189" cy="2058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Предметни наставници: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Радомир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Мијаиловић</a:t>
            </a:r>
            <a:endParaRPr lang="sr-Cyrl-RS" sz="20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Проф. др Далибор Пешић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Доц. др Ђорђе Петровић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669" y="2348189"/>
            <a:ext cx="9313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0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Предмет: Безбедност особа са инвалидитетом</a:t>
            </a:r>
            <a:endParaRPr lang="en-US" sz="3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42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36A6D-D2FD-BB35-5A5D-0374202D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10</a:t>
            </a:fld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D0259-CCB3-D86A-0270-7A327E4D66C1}"/>
              </a:ext>
            </a:extLst>
          </p:cNvPr>
          <p:cNvSpPr txBox="1"/>
          <p:nvPr/>
        </p:nvSpPr>
        <p:spPr>
          <a:xfrm>
            <a:off x="209074" y="473566"/>
            <a:ext cx="11815642" cy="21698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Како би се особама са инвалидитетом олакшао силазак са тротоара на коловоз могућност која постоји је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рампа на ивичњаку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или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изградња ивичњака у нивоу коловоза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Најчешће рампа ивичњака се постепено спушта од тротоара ка коловозу. Оне могу бити под правим углом, паралелне или дијагоналне у односу на ивичњак.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5" name="Picture 3" descr="C:\Users\marin\OneDrive\Radna površina\ppt za D\rampa-1536x1152.jpg">
            <a:extLst>
              <a:ext uri="{FF2B5EF4-FFF2-40B4-BE49-F238E27FC236}">
                <a16:creationId xmlns:a16="http://schemas.microsoft.com/office/drawing/2014/main" id="{22F26F41-1434-94CF-E595-CCC030878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107" y="2753049"/>
            <a:ext cx="4940442" cy="370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378;p40">
            <a:extLst>
              <a:ext uri="{FF2B5EF4-FFF2-40B4-BE49-F238E27FC236}">
                <a16:creationId xmlns:a16="http://schemas.microsoft.com/office/drawing/2014/main" id="{F177021C-3EFB-80A5-FC6F-1236BDE2C851}"/>
              </a:ext>
            </a:extLst>
          </p:cNvPr>
          <p:cNvPicPr preferRelativeResize="0"/>
          <p:nvPr/>
        </p:nvPicPr>
        <p:blipFill>
          <a:blip r:embed="rId3" cstate="print">
            <a:alphaModFix amt="78000"/>
          </a:blip>
          <a:stretch>
            <a:fillRect/>
          </a:stretch>
        </p:blipFill>
        <p:spPr>
          <a:xfrm rot="17238966">
            <a:off x="7849394" y="4813435"/>
            <a:ext cx="924968" cy="4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8;p40">
            <a:extLst>
              <a:ext uri="{FF2B5EF4-FFF2-40B4-BE49-F238E27FC236}">
                <a16:creationId xmlns:a16="http://schemas.microsoft.com/office/drawing/2014/main" id="{285FD30E-3384-5AB8-2AEF-EBEDC611667A}"/>
              </a:ext>
            </a:extLst>
          </p:cNvPr>
          <p:cNvPicPr preferRelativeResize="0"/>
          <p:nvPr/>
        </p:nvPicPr>
        <p:blipFill>
          <a:blip r:embed="rId4" cstate="print">
            <a:alphaModFix amt="78000"/>
          </a:blip>
          <a:stretch>
            <a:fillRect/>
          </a:stretch>
        </p:blipFill>
        <p:spPr>
          <a:xfrm rot="13421629">
            <a:off x="9909911" y="4361347"/>
            <a:ext cx="869426" cy="41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D15BA-F474-4154-EFFC-1B0F2FD2F3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595" t="6885" r="1" b="15523"/>
          <a:stretch/>
        </p:blipFill>
        <p:spPr>
          <a:xfrm>
            <a:off x="355864" y="2914288"/>
            <a:ext cx="5886926" cy="370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837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11</a:t>
            </a:fld>
            <a:endParaRPr lang="sr-Latn-RS" dirty="0"/>
          </a:p>
        </p:txBody>
      </p:sp>
      <p:pic>
        <p:nvPicPr>
          <p:cNvPr id="3" name="Picture 5" descr="C:\Users\marin\OneDrive\Radna površina\ppt za D\images (2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79" y="605431"/>
            <a:ext cx="3949551" cy="5272854"/>
          </a:xfrm>
          <a:prstGeom prst="rect">
            <a:avLst/>
          </a:prstGeom>
          <a:noFill/>
        </p:spPr>
      </p:pic>
      <p:pic>
        <p:nvPicPr>
          <p:cNvPr id="28674" name="Picture 2" descr="C:\Users\marin\OneDrive\Radna površina\ppt za D\преузимање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7293" y="1100184"/>
            <a:ext cx="5140800" cy="3850639"/>
          </a:xfrm>
          <a:prstGeom prst="rect">
            <a:avLst/>
          </a:prstGeom>
          <a:noFill/>
        </p:spPr>
      </p:pic>
      <p:pic>
        <p:nvPicPr>
          <p:cNvPr id="5" name="Google Shape;567;p5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19103801">
            <a:off x="2852591" y="6046066"/>
            <a:ext cx="1114697" cy="50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67;p5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711973" y="5091123"/>
            <a:ext cx="1114697" cy="50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12</a:t>
            </a:fld>
            <a:endParaRPr lang="sr-Latn-R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72255" y="570346"/>
            <a:ext cx="1151985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пример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добре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праксе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истиче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концепт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анализирања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приступачности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пешачких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кроз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осам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критеријума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критеријуми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075" y="1724545"/>
            <a:ext cx="11818489" cy="414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постоји рампа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, односно, да ли се тротоар постепено спушта према коловозу?;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рампа корисника директно води на пешачки прелаз без скретања улево или удесно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, као што је случај са дијагоналним рампама</a:t>
            </a:r>
            <a:r>
              <a:rPr lang="en-U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?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ширина рампе одговара инвалидским колицима 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различитих ширина односно да ли је већа од 91,5 </a:t>
            </a:r>
            <a:r>
              <a:rPr lang="en-U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cm?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је средњи нагиб рампе мањи од 4,8° 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(1:12)? С обзиром да особе у инвалидским колицима не могу да савладају велике успоне, а велики падови могу бити опасни од великог значаја је нагиб рампе;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F60DCC-CABF-1F85-6175-35A32B6A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13</a:t>
            </a:fld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EAE59-85F5-AD1F-2724-2D4E48A10341}"/>
              </a:ext>
            </a:extLst>
          </p:cNvPr>
          <p:cNvSpPr txBox="1"/>
          <p:nvPr/>
        </p:nvSpPr>
        <p:spPr>
          <a:xfrm>
            <a:off x="0" y="1190534"/>
            <a:ext cx="11992105" cy="447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је контра нагиб одвода мањи од 2,9° 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(1:20)? Ова чињеница је важна да би вода са рампе била усмерена ка одводним решеткама;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је прелаз између рампе и дренажног система односно одвода мањи од 1,3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 cm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?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;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на стази од тротоара до коловоза има било који значајних неправилности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? Неправилности које би приморале корисника инвалидских колица да промене своју путању како би избегле то оштећење;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се на путањи силаска са тротоара на коловоз налази дренажна решетка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? Пошто она додатно може успорити или отежати кретање особа у инвалидским колицима.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14</a:t>
            </a:fld>
            <a:endParaRPr lang="sr-Latn-R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7393" y="184371"/>
            <a:ext cx="1147917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Правилнику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стандардима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планирања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пројектовања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изградње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објеката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осигурава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несметано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деци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старим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(2015)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дефинисано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поставља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углом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тротоару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реч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прелазима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светлосним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сигналима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потребно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буду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опремљени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светлосном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звучном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сигнализацијом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саобраћајници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острво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средини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потребно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изводи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без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ивичњака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у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ширини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између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тротоара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потребно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користе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закошени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ивичњаци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изводе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ширини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максималним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нагибом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закошеног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дела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8,3%, а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неизводљиво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изузетним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случајевима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10%.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Закошени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стазе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месту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једнак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ширини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2214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Cambria" pitchFamily="18" charset="0"/>
                <a:ea typeface="Cambria" pitchFamily="18" charset="0"/>
              </a:rPr>
              <a:t>Прелазак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шина</a:t>
            </a:r>
            <a:br>
              <a:rPr lang="en-US" sz="3500" dirty="0">
                <a:latin typeface="Cambria" pitchFamily="18" charset="0"/>
                <a:ea typeface="Cambria" pitchFamily="18" charset="0"/>
              </a:rPr>
            </a:br>
            <a:endParaRPr lang="en-U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15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322561" y="1005259"/>
            <a:ext cx="11546877" cy="21698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Пројектовањем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пешачких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трамвајских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неопходно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обезбедити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преласка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других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мањих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точкова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дође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успоравања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јавити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ручних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моторних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чији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мањи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точкови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заглавити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шинском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прорезу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461" y="3288631"/>
            <a:ext cx="4501599" cy="338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5DB6A-ECFE-9A06-B68C-9795D56F7D36}"/>
              </a:ext>
            </a:extLst>
          </p:cNvPr>
          <p:cNvSpPr/>
          <p:nvPr/>
        </p:nvSpPr>
        <p:spPr>
          <a:xfrm>
            <a:off x="322561" y="3524675"/>
            <a:ext cx="6326891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Остала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средства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што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ролери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дечија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ходалице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старије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инвалиде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штапови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ходање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такође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заглавити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овим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прорезима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изазвати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падове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њихових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корисника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утицати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продужење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времена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неопходно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пређу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овај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пешачки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прелаз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16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199895" y="399619"/>
            <a:ext cx="11914095" cy="2385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Експериментално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утврђено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ако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оба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точка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упадну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шински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прорез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није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могуће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самостално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наставити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кретање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Узимајући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обзир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пројектанти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железничких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шина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требали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размотре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смањење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дубине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прореза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мање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2 cm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смањио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ризик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заглављивања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точкова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1 cm (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што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пракси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значи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готово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нема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прореза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како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елиминисали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потенцијално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заглављивање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точкова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895" y="3219033"/>
            <a:ext cx="11914095" cy="32393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С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обзиром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већ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постоји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велики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број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пешачких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како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ублажио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постојећи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проблем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важно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поставити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сигнализацију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која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упозорава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кориснике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постојећих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опасности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Поред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упозорења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саобраћајним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знаковима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могуће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приказати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број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телефона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помоћ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хитним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случајевима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Постоје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друге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битне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информације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ови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путем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приказати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,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а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пример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угао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под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којим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точак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пређе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шине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тако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постоји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најмања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шанса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заглави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Најповољније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прелазак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управно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односу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шине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, а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погодно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под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угловима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60</a:t>
            </a:r>
            <a:r>
              <a:rPr lang="en-US" sz="2400" b="1" i="1" dirty="0">
                <a:latin typeface="Cambria" pitchFamily="18" charset="0"/>
                <a:ea typeface="Cambria" pitchFamily="18" charset="0"/>
                <a:sym typeface="Symbol"/>
              </a:rPr>
              <a:t>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до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120</a:t>
            </a:r>
            <a:r>
              <a:rPr lang="en-US" sz="2400" b="1" i="1" dirty="0">
                <a:latin typeface="Cambria" pitchFamily="18" charset="0"/>
                <a:ea typeface="Cambria" pitchFamily="18" charset="0"/>
                <a:sym typeface="Symbol"/>
              </a:rPr>
              <a:t>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3" y="169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Cambria" pitchFamily="18" charset="0"/>
                <a:ea typeface="Cambria" pitchFamily="18" charset="0"/>
              </a:rPr>
              <a:t>Тротоари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пешачке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	</a:t>
            </a:r>
            <a:br>
              <a:rPr lang="en-US" sz="3500" dirty="0">
                <a:latin typeface="Cambria" pitchFamily="18" charset="0"/>
                <a:ea typeface="Cambria" pitchFamily="18" charset="0"/>
              </a:rPr>
            </a:br>
            <a:endParaRPr lang="en-U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17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26422" y="1279547"/>
            <a:ext cx="11754395" cy="1154162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домаћем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законодавству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дефинисани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услови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испуњавају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тротоари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пешачке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како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би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омогућили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несметано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кретање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између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осталих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, и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Услови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буду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задовољени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следећи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137" y="2776419"/>
            <a:ext cx="11077303" cy="353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Тротоари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требају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приступачни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простору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међусобно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повезани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и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прилагођени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орјентацију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нагибима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смеју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већи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5% (1:20), а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изузетно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8,3% (1:12);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Највећи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попречни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нагиб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уличних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тротоара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управно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правац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износи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2%;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Шеталишта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оквиру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јавних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зелених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рекреативних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осветљена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означена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обезбеђеним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местима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одмор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клупама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дуж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праваца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</p:txBody>
      </p:sp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18</a:t>
            </a:fld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199895" y="613371"/>
            <a:ext cx="11389274" cy="566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Ширина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уличних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тротоара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треба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буде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180 cm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а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изузетно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120 cm,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ширина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пролаза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између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непокретних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препрека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треба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износи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најмање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90 cm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шеталишта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мора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чврста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равна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отпорна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клизање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Профили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решетки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поклопаца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шахтова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треба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буду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безбедни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учесника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>
                <a:latin typeface="Cambria"/>
                <a:ea typeface="Calibri"/>
                <a:cs typeface="Times New Roman"/>
              </a:rPr>
              <a:t>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коридору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основних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могу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постављати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стубови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рекламни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панои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или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друге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препреке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а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постојеће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препреке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видно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обележене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Делови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зграда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као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што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балкони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еркери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висећи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рекламни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панои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као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доњи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делови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крошњи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дрвећа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налазе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непосредно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коридоре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уздигнути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најмање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250 cm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односу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креће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9BFC4-5DB7-627A-40E5-ABC327EE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3" t="6295" r="6973" b="8469"/>
          <a:stretch/>
        </p:blipFill>
        <p:spPr>
          <a:xfrm>
            <a:off x="633568" y="200527"/>
            <a:ext cx="6777885" cy="381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oogle Shape;572;p5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13812" y="2679031"/>
            <a:ext cx="10395283" cy="45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19</a:t>
            </a:fld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055105" y="4551908"/>
            <a:ext cx="8712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itchFamily="18" charset="0"/>
                <a:ea typeface="Cambria" pitchFamily="18" charset="0"/>
              </a:rPr>
              <a:t>Сличне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препоруке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светској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пракси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наиме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тротоари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подужни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нагиб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није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5%, а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попречни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нагиб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2,08%.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Ширина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тротоара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буде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91 cm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150 cm,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док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поједине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препоруке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сугеришу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2 m. </a:t>
            </a:r>
          </a:p>
        </p:txBody>
      </p:sp>
    </p:spTree>
    <p:extLst>
      <p:ext uri="{BB962C8B-B14F-4D97-AF65-F5344CB8AC3E}">
        <p14:creationId xmlns:p14="http://schemas.microsoft.com/office/powerpoint/2010/main" val="108739574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22068" y="754521"/>
            <a:ext cx="1167819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Према доступним подацима особе са инвалидитетом дневно реализују између 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2,1 и 3,9 путовања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 на дан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u="sng" dirty="0">
                <a:latin typeface="Cambria" pitchFamily="18" charset="0"/>
                <a:ea typeface="Cambria" pitchFamily="18" charset="0"/>
              </a:rPr>
              <a:t>У односу на остатак популације, особе са инвалидитетом реализују до 30% мање путовања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Поред тога, </a:t>
            </a:r>
            <a:r>
              <a:rPr lang="sr-Cyrl-RS" sz="2400" u="sng" dirty="0">
                <a:latin typeface="Cambria" pitchFamily="18" charset="0"/>
                <a:ea typeface="Cambria" pitchFamily="18" charset="0"/>
              </a:rPr>
              <a:t>особе са инвалидитетом чешће своја путовања реализују на начине који су зависни од других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 (нпр. путници у путничком аутомобилу, такси возила). Такође, путовања особа са инвалидитетом су краћа и спорија услед бројних препрека са којима се суочавају.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marin\OneDrive\Radna površina\ppt za D\AccessibilityMeetup4_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13" y="3874498"/>
            <a:ext cx="4810967" cy="27091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35941" y="3874498"/>
            <a:ext cx="5342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latin typeface="Cambria" pitchFamily="18" charset="0"/>
                <a:ea typeface="Cambria" pitchFamily="18" charset="0"/>
              </a:rPr>
              <a:t>С обзиром на то, веома је важно препознати који су проблеми са којима се сусрећу особе са инвалидитетом током реализације својих свакодневних путовања. 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5" y="247559"/>
            <a:ext cx="10515600" cy="849721"/>
          </a:xfrm>
        </p:spPr>
        <p:txBody>
          <a:bodyPr>
            <a:noAutofit/>
          </a:bodyPr>
          <a:lstStyle/>
          <a:p>
            <a:r>
              <a:rPr lang="en-US" sz="3500" dirty="0" err="1">
                <a:latin typeface="Cambria" pitchFamily="18" charset="0"/>
                <a:ea typeface="Cambria" pitchFamily="18" charset="0"/>
              </a:rPr>
              <a:t>Пешачење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слепих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слабовидих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особа</a:t>
            </a:r>
            <a:br>
              <a:rPr lang="en-US" sz="3500" dirty="0">
                <a:latin typeface="Cambria" pitchFamily="18" charset="0"/>
                <a:ea typeface="Cambria" pitchFamily="18" charset="0"/>
              </a:rPr>
            </a:br>
            <a:endParaRPr lang="en-U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20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35131" y="950298"/>
            <a:ext cx="11769636" cy="124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Учешће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слабовидих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својству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представља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велики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изазов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слабовидих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великој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мери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зависи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сагледавања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карактеристика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непосредног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окружења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DD7119-A91B-A1C8-FB9E-9EF1CB6A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" y="2388371"/>
            <a:ext cx="9044466" cy="407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22CA9-921C-BFD4-635F-4279EA31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09" y="3429000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573;p53">
            <a:extLst>
              <a:ext uri="{FF2B5EF4-FFF2-40B4-BE49-F238E27FC236}">
                <a16:creationId xmlns:a16="http://schemas.microsoft.com/office/drawing/2014/main" id="{A8F4A501-80B2-F10C-9D9E-0EC3F53BF171}"/>
              </a:ext>
            </a:extLst>
          </p:cNvPr>
          <p:cNvGrpSpPr/>
          <p:nvPr/>
        </p:nvGrpSpPr>
        <p:grpSpPr>
          <a:xfrm rot="21127047">
            <a:off x="-222927" y="1993203"/>
            <a:ext cx="4329866" cy="2338251"/>
            <a:chOff x="-331425" y="1579700"/>
            <a:chExt cx="1880250" cy="1905825"/>
          </a:xfrm>
        </p:grpSpPr>
        <p:sp>
          <p:nvSpPr>
            <p:cNvPr id="42" name="Google Shape;574;p53">
              <a:extLst>
                <a:ext uri="{FF2B5EF4-FFF2-40B4-BE49-F238E27FC236}">
                  <a16:creationId xmlns:a16="http://schemas.microsoft.com/office/drawing/2014/main" id="{FEFCD133-8F82-DF7E-765F-B4E7764A80DC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575;p53">
              <a:extLst>
                <a:ext uri="{FF2B5EF4-FFF2-40B4-BE49-F238E27FC236}">
                  <a16:creationId xmlns:a16="http://schemas.microsoft.com/office/drawing/2014/main" id="{E4837410-9F12-03D1-F399-162B13A6FD77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Google Shape;576;p53">
              <a:extLst>
                <a:ext uri="{FF2B5EF4-FFF2-40B4-BE49-F238E27FC236}">
                  <a16:creationId xmlns:a16="http://schemas.microsoft.com/office/drawing/2014/main" id="{33EC54B6-3389-D47B-EFF1-E4374B6DF1DB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21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32873" y="516502"/>
            <a:ext cx="11135342" cy="8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Процес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прикупљања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информација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непосредном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окружењу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доношење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одлуке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преласку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укључују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неколико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фаза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: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C5CE79-0FBF-3F66-40E2-F28B5648B625}"/>
              </a:ext>
            </a:extLst>
          </p:cNvPr>
          <p:cNvSpPr txBox="1"/>
          <p:nvPr/>
        </p:nvSpPr>
        <p:spPr>
          <a:xfrm>
            <a:off x="702364" y="2743909"/>
            <a:ext cx="3160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kern="100" dirty="0" err="1">
                <a:latin typeface="Cambria"/>
                <a:ea typeface="Calibri"/>
                <a:cs typeface="Times New Roman"/>
              </a:rPr>
              <a:t>Откривање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положаја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локације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пешачког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</a:t>
            </a:r>
            <a:endParaRPr lang="en-US" sz="2400" dirty="0"/>
          </a:p>
        </p:txBody>
      </p:sp>
      <p:grpSp>
        <p:nvGrpSpPr>
          <p:cNvPr id="45" name="Google Shape;573;p53">
            <a:extLst>
              <a:ext uri="{FF2B5EF4-FFF2-40B4-BE49-F238E27FC236}">
                <a16:creationId xmlns:a16="http://schemas.microsoft.com/office/drawing/2014/main" id="{963B868B-106E-5AC5-F1D6-355FD6D7E42A}"/>
              </a:ext>
            </a:extLst>
          </p:cNvPr>
          <p:cNvGrpSpPr/>
          <p:nvPr/>
        </p:nvGrpSpPr>
        <p:grpSpPr>
          <a:xfrm rot="21127047">
            <a:off x="3862119" y="1741222"/>
            <a:ext cx="3878579" cy="2338251"/>
            <a:chOff x="-331425" y="1579700"/>
            <a:chExt cx="1880250" cy="1905825"/>
          </a:xfrm>
        </p:grpSpPr>
        <p:sp>
          <p:nvSpPr>
            <p:cNvPr id="46" name="Google Shape;574;p53">
              <a:extLst>
                <a:ext uri="{FF2B5EF4-FFF2-40B4-BE49-F238E27FC236}">
                  <a16:creationId xmlns:a16="http://schemas.microsoft.com/office/drawing/2014/main" id="{12F44019-1B8E-94E7-65D1-B9FA8BC9ABEE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575;p53">
              <a:extLst>
                <a:ext uri="{FF2B5EF4-FFF2-40B4-BE49-F238E27FC236}">
                  <a16:creationId xmlns:a16="http://schemas.microsoft.com/office/drawing/2014/main" id="{09021190-92A9-6DEA-7D9C-CDC3A8404ED7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Google Shape;576;p53">
              <a:extLst>
                <a:ext uri="{FF2B5EF4-FFF2-40B4-BE49-F238E27FC236}">
                  <a16:creationId xmlns:a16="http://schemas.microsoft.com/office/drawing/2014/main" id="{34356C4D-3A34-054B-FD63-54B38C14FC1E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" name="Google Shape;573;p53">
            <a:extLst>
              <a:ext uri="{FF2B5EF4-FFF2-40B4-BE49-F238E27FC236}">
                <a16:creationId xmlns:a16="http://schemas.microsoft.com/office/drawing/2014/main" id="{9D82B20B-49B8-FEB8-B592-2C0086ACD63F}"/>
              </a:ext>
            </a:extLst>
          </p:cNvPr>
          <p:cNvGrpSpPr/>
          <p:nvPr/>
        </p:nvGrpSpPr>
        <p:grpSpPr>
          <a:xfrm rot="21127047">
            <a:off x="7350964" y="1397638"/>
            <a:ext cx="4742879" cy="2338251"/>
            <a:chOff x="-331425" y="1579700"/>
            <a:chExt cx="1880250" cy="1905825"/>
          </a:xfrm>
        </p:grpSpPr>
        <p:sp>
          <p:nvSpPr>
            <p:cNvPr id="50" name="Google Shape;574;p53">
              <a:extLst>
                <a:ext uri="{FF2B5EF4-FFF2-40B4-BE49-F238E27FC236}">
                  <a16:creationId xmlns:a16="http://schemas.microsoft.com/office/drawing/2014/main" id="{BD62962D-201C-3E9A-39F4-713BE20A0AE1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575;p53">
              <a:extLst>
                <a:ext uri="{FF2B5EF4-FFF2-40B4-BE49-F238E27FC236}">
                  <a16:creationId xmlns:a16="http://schemas.microsoft.com/office/drawing/2014/main" id="{8B1D1671-5CDF-5202-E80C-331AAAAF1CB2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Google Shape;576;p53">
              <a:extLst>
                <a:ext uri="{FF2B5EF4-FFF2-40B4-BE49-F238E27FC236}">
                  <a16:creationId xmlns:a16="http://schemas.microsoft.com/office/drawing/2014/main" id="{F659A367-6706-6F3B-E6F8-54323BAA64F3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oogle Shape;573;p53">
            <a:extLst>
              <a:ext uri="{FF2B5EF4-FFF2-40B4-BE49-F238E27FC236}">
                <a16:creationId xmlns:a16="http://schemas.microsoft.com/office/drawing/2014/main" id="{AF5155AD-2022-1969-047B-C9547F33A740}"/>
              </a:ext>
            </a:extLst>
          </p:cNvPr>
          <p:cNvGrpSpPr/>
          <p:nvPr/>
        </p:nvGrpSpPr>
        <p:grpSpPr>
          <a:xfrm rot="21127047">
            <a:off x="1352191" y="4160856"/>
            <a:ext cx="4882070" cy="2338251"/>
            <a:chOff x="-331425" y="1579700"/>
            <a:chExt cx="1880250" cy="1905825"/>
          </a:xfrm>
        </p:grpSpPr>
        <p:sp>
          <p:nvSpPr>
            <p:cNvPr id="54" name="Google Shape;574;p53">
              <a:extLst>
                <a:ext uri="{FF2B5EF4-FFF2-40B4-BE49-F238E27FC236}">
                  <a16:creationId xmlns:a16="http://schemas.microsoft.com/office/drawing/2014/main" id="{8BDAA166-A68D-1E58-92F4-649605007D80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575;p53">
              <a:extLst>
                <a:ext uri="{FF2B5EF4-FFF2-40B4-BE49-F238E27FC236}">
                  <a16:creationId xmlns:a16="http://schemas.microsoft.com/office/drawing/2014/main" id="{12535542-0D16-F7BF-A45F-3FB95ACDDE60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Google Shape;576;p53">
              <a:extLst>
                <a:ext uri="{FF2B5EF4-FFF2-40B4-BE49-F238E27FC236}">
                  <a16:creationId xmlns:a16="http://schemas.microsoft.com/office/drawing/2014/main" id="{E12534B7-117C-3B75-A094-C31D05CEA93B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" name="Google Shape;573;p53">
            <a:extLst>
              <a:ext uri="{FF2B5EF4-FFF2-40B4-BE49-F238E27FC236}">
                <a16:creationId xmlns:a16="http://schemas.microsoft.com/office/drawing/2014/main" id="{D9279E5E-B29E-6F9D-17D5-7BA4C9CF5F34}"/>
              </a:ext>
            </a:extLst>
          </p:cNvPr>
          <p:cNvGrpSpPr/>
          <p:nvPr/>
        </p:nvGrpSpPr>
        <p:grpSpPr>
          <a:xfrm rot="21127047">
            <a:off x="6372693" y="3900158"/>
            <a:ext cx="4329866" cy="2338251"/>
            <a:chOff x="-331425" y="1579700"/>
            <a:chExt cx="1880250" cy="1905825"/>
          </a:xfrm>
        </p:grpSpPr>
        <p:sp>
          <p:nvSpPr>
            <p:cNvPr id="58" name="Google Shape;574;p53">
              <a:extLst>
                <a:ext uri="{FF2B5EF4-FFF2-40B4-BE49-F238E27FC236}">
                  <a16:creationId xmlns:a16="http://schemas.microsoft.com/office/drawing/2014/main" id="{07AE81C7-3B94-79D6-0000-59156108192D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575;p53">
              <a:extLst>
                <a:ext uri="{FF2B5EF4-FFF2-40B4-BE49-F238E27FC236}">
                  <a16:creationId xmlns:a16="http://schemas.microsoft.com/office/drawing/2014/main" id="{78D97112-9E9F-0988-A290-FC3BE2C963A1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576;p53">
              <a:extLst>
                <a:ext uri="{FF2B5EF4-FFF2-40B4-BE49-F238E27FC236}">
                  <a16:creationId xmlns:a16="http://schemas.microsoft.com/office/drawing/2014/main" id="{29392CFE-C649-8FEA-6ACF-12996CC9B465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65C9CAB-6AD2-2FA8-D3EA-A836FE0A66A6}"/>
              </a:ext>
            </a:extLst>
          </p:cNvPr>
          <p:cNvSpPr txBox="1"/>
          <p:nvPr/>
        </p:nvSpPr>
        <p:spPr>
          <a:xfrm>
            <a:off x="4335007" y="2423457"/>
            <a:ext cx="3466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Идентификација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начина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регулисања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пешачког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саобраћаја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1CBBA0-1B6C-CB12-3C1C-F9C3A2670F05}"/>
              </a:ext>
            </a:extLst>
          </p:cNvPr>
          <p:cNvSpPr txBox="1"/>
          <p:nvPr/>
        </p:nvSpPr>
        <p:spPr>
          <a:xfrm>
            <a:off x="8186300" y="2099865"/>
            <a:ext cx="3860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Дефинисање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правца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према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супротној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страни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улице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(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поравнање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7F13AD-CE8C-791D-7DCE-24AF90D52AE2}"/>
              </a:ext>
            </a:extLst>
          </p:cNvPr>
          <p:cNvSpPr txBox="1"/>
          <p:nvPr/>
        </p:nvSpPr>
        <p:spPr>
          <a:xfrm>
            <a:off x="2193585" y="4985852"/>
            <a:ext cx="36069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Одређивање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тренутка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за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започињање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преласка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улице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3920CD3-0117-33EB-D23C-0FE876CCAB3C}"/>
              </a:ext>
            </a:extLst>
          </p:cNvPr>
          <p:cNvSpPr txBox="1"/>
          <p:nvPr/>
        </p:nvSpPr>
        <p:spPr>
          <a:xfrm>
            <a:off x="6961578" y="4758346"/>
            <a:ext cx="386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Одржавање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правца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приликом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преласка</a:t>
            </a:r>
            <a:endParaRPr lang="en-US" dirty="0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6DAA4356-22E2-187C-A5D8-6AB5F032B1CC}"/>
              </a:ext>
            </a:extLst>
          </p:cNvPr>
          <p:cNvSpPr/>
          <p:nvPr/>
        </p:nvSpPr>
        <p:spPr>
          <a:xfrm>
            <a:off x="3751681" y="3112069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2E4F761E-C3F5-78E9-C2A9-BED669FECE7F}"/>
              </a:ext>
            </a:extLst>
          </p:cNvPr>
          <p:cNvSpPr/>
          <p:nvPr/>
        </p:nvSpPr>
        <p:spPr>
          <a:xfrm>
            <a:off x="7560685" y="2769374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23AAAC60-32C6-5B9F-0474-85A01495252E}"/>
              </a:ext>
            </a:extLst>
          </p:cNvPr>
          <p:cNvSpPr/>
          <p:nvPr/>
        </p:nvSpPr>
        <p:spPr>
          <a:xfrm>
            <a:off x="1417309" y="5381875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74E6D137-EC58-2ED2-9CAD-B2E160B85992}"/>
              </a:ext>
            </a:extLst>
          </p:cNvPr>
          <p:cNvSpPr/>
          <p:nvPr/>
        </p:nvSpPr>
        <p:spPr>
          <a:xfrm>
            <a:off x="5828374" y="5296844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3290"/>
      </p:ext>
    </p:extLst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22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39634" y="584372"/>
            <a:ext cx="11665132" cy="423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Пешаци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детектују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свој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долазак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основу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наиласка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тактилно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поље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безбедности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или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информација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положају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ивичњака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постојању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закошених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ивичњака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звукова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Звукови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(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првенствено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звукови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возила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)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помажу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оријентишу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прелазима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идентификују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тренутак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започињање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преласка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изврше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праволинијски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основу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звукова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возила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може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препознати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режим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рада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возила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његов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маневар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основу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тога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имати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комплетнију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слику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доступном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времену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одговарајућем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правцу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187" y="4354492"/>
            <a:ext cx="2772076" cy="238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23</a:t>
            </a:fld>
            <a:endParaRPr lang="sr-Latn-R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9411" y="223133"/>
            <a:ext cx="1158675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Правилнику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стандардима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планирања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пројектовања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изградње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објеката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осигурава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несметано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деци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(2015)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дефинисани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кључни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појмови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везани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дате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како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требало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изгледају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стазе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тротоари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могли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приступачним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Најзначајнији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појмови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6582" y="6216250"/>
            <a:ext cx="4298448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101600">
                    <a:srgbClr val="FF6699">
                      <a:alpha val="60000"/>
                    </a:srgbClr>
                  </a:glow>
                </a:effectLst>
                <a:latin typeface="Cambria"/>
                <a:ea typeface="Calibri"/>
                <a:cs typeface="Times New Roman"/>
              </a:rPr>
              <a:t>Звучни</a:t>
            </a:r>
            <a:r>
              <a:rPr lang="en-US" sz="2200" b="1" kern="100" dirty="0">
                <a:effectLst>
                  <a:glow rad="101600">
                    <a:srgbClr val="FF6699">
                      <a:alpha val="60000"/>
                    </a:srgb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101600">
                    <a:srgbClr val="FF6699">
                      <a:alpha val="60000"/>
                    </a:srgbClr>
                  </a:glow>
                </a:effectLst>
                <a:latin typeface="Cambria"/>
                <a:ea typeface="Calibri"/>
                <a:cs typeface="Times New Roman"/>
              </a:rPr>
              <a:t>семафор</a:t>
            </a:r>
            <a:endParaRPr lang="en-US" sz="2200" kern="100" dirty="0">
              <a:effectLst>
                <a:glow rad="101600">
                  <a:srgbClr val="FF6699">
                    <a:alpha val="60000"/>
                  </a:srgb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15" name="그래픽 18">
            <a:extLst>
              <a:ext uri="{FF2B5EF4-FFF2-40B4-BE49-F238E27FC236}">
                <a16:creationId xmlns:a16="http://schemas.microsoft.com/office/drawing/2014/main" id="{DB1E7913-6D07-4919-903B-159E2C76813E}"/>
              </a:ext>
            </a:extLst>
          </p:cNvPr>
          <p:cNvSpPr/>
          <p:nvPr/>
        </p:nvSpPr>
        <p:spPr>
          <a:xfrm>
            <a:off x="4612625" y="2116183"/>
            <a:ext cx="612518" cy="4741817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" name="그룹 340">
            <a:extLst>
              <a:ext uri="{FF2B5EF4-FFF2-40B4-BE49-F238E27FC236}">
                <a16:creationId xmlns:a16="http://schemas.microsoft.com/office/drawing/2014/main" id="{9236114F-764A-4BA8-AF3F-BA4507DEA686}"/>
              </a:ext>
            </a:extLst>
          </p:cNvPr>
          <p:cNvGrpSpPr/>
          <p:nvPr/>
        </p:nvGrpSpPr>
        <p:grpSpPr>
          <a:xfrm rot="10431026">
            <a:off x="4511217" y="3534921"/>
            <a:ext cx="1988987" cy="540211"/>
            <a:chOff x="3838575" y="2652725"/>
            <a:chExt cx="4513707" cy="1556086"/>
          </a:xfrm>
        </p:grpSpPr>
        <p:sp>
          <p:nvSpPr>
            <p:cNvPr id="17" name="자유형: 도형 341">
              <a:extLst>
                <a:ext uri="{FF2B5EF4-FFF2-40B4-BE49-F238E27FC236}">
                  <a16:creationId xmlns:a16="http://schemas.microsoft.com/office/drawing/2014/main" id="{D158DD64-6AF6-4D02-B72B-8C56FA61B795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342">
              <a:extLst>
                <a:ext uri="{FF2B5EF4-FFF2-40B4-BE49-F238E27FC236}">
                  <a16:creationId xmlns:a16="http://schemas.microsoft.com/office/drawing/2014/main" id="{747CBE4C-295F-4A66-BA97-8FCACA2D17FB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343">
            <a:extLst>
              <a:ext uri="{FF2B5EF4-FFF2-40B4-BE49-F238E27FC236}">
                <a16:creationId xmlns:a16="http://schemas.microsoft.com/office/drawing/2014/main" id="{14190F9F-4FE2-4073-AC91-BF89F3FA4C7B}"/>
              </a:ext>
            </a:extLst>
          </p:cNvPr>
          <p:cNvGrpSpPr/>
          <p:nvPr/>
        </p:nvGrpSpPr>
        <p:grpSpPr>
          <a:xfrm flipH="1">
            <a:off x="4571998" y="2617575"/>
            <a:ext cx="2037807" cy="491385"/>
            <a:chOff x="3838575" y="2652725"/>
            <a:chExt cx="4513707" cy="1556086"/>
          </a:xfrm>
        </p:grpSpPr>
        <p:sp>
          <p:nvSpPr>
            <p:cNvPr id="20" name="자유형: 도형 344">
              <a:extLst>
                <a:ext uri="{FF2B5EF4-FFF2-40B4-BE49-F238E27FC236}">
                  <a16:creationId xmlns:a16="http://schemas.microsoft.com/office/drawing/2014/main" id="{3C8D30E1-537D-4618-BD78-9149CB527948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345">
              <a:extLst>
                <a:ext uri="{FF2B5EF4-FFF2-40B4-BE49-F238E27FC236}">
                  <a16:creationId xmlns:a16="http://schemas.microsoft.com/office/drawing/2014/main" id="{9EECFC87-2A7A-41C9-8BDA-7DDF5115B30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346">
            <a:extLst>
              <a:ext uri="{FF2B5EF4-FFF2-40B4-BE49-F238E27FC236}">
                <a16:creationId xmlns:a16="http://schemas.microsoft.com/office/drawing/2014/main" id="{24A3C877-0B57-4575-9AC4-7D70B3AF90F8}"/>
              </a:ext>
            </a:extLst>
          </p:cNvPr>
          <p:cNvGrpSpPr/>
          <p:nvPr/>
        </p:nvGrpSpPr>
        <p:grpSpPr>
          <a:xfrm rot="10260090">
            <a:off x="4538720" y="5097217"/>
            <a:ext cx="2112952" cy="593353"/>
            <a:chOff x="3838575" y="2652725"/>
            <a:chExt cx="4513707" cy="1556086"/>
          </a:xfrm>
        </p:grpSpPr>
        <p:sp>
          <p:nvSpPr>
            <p:cNvPr id="23" name="자유형: 도형 347">
              <a:extLst>
                <a:ext uri="{FF2B5EF4-FFF2-40B4-BE49-F238E27FC236}">
                  <a16:creationId xmlns:a16="http://schemas.microsoft.com/office/drawing/2014/main" id="{68CF4891-01B7-42B9-A4E1-290F0712F174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348">
              <a:extLst>
                <a:ext uri="{FF2B5EF4-FFF2-40B4-BE49-F238E27FC236}">
                  <a16:creationId xmlns:a16="http://schemas.microsoft.com/office/drawing/2014/main" id="{E596CE2C-CF43-4541-81AE-3B1920A70959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" name="그룹 349">
            <a:extLst>
              <a:ext uri="{FF2B5EF4-FFF2-40B4-BE49-F238E27FC236}">
                <a16:creationId xmlns:a16="http://schemas.microsoft.com/office/drawing/2014/main" id="{E0402986-A333-4F8E-A42E-61E01B20720A}"/>
              </a:ext>
            </a:extLst>
          </p:cNvPr>
          <p:cNvGrpSpPr/>
          <p:nvPr/>
        </p:nvGrpSpPr>
        <p:grpSpPr>
          <a:xfrm rot="10608945" flipH="1">
            <a:off x="3311904" y="4471722"/>
            <a:ext cx="2096578" cy="630363"/>
            <a:chOff x="3838575" y="2652725"/>
            <a:chExt cx="4513707" cy="1556086"/>
          </a:xfrm>
        </p:grpSpPr>
        <p:sp>
          <p:nvSpPr>
            <p:cNvPr id="26" name="자유형: 도형 350">
              <a:extLst>
                <a:ext uri="{FF2B5EF4-FFF2-40B4-BE49-F238E27FC236}">
                  <a16:creationId xmlns:a16="http://schemas.microsoft.com/office/drawing/2014/main" id="{2FB5CEDC-8575-41E0-9D45-7DC5C8AEAEEB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351">
              <a:extLst>
                <a:ext uri="{FF2B5EF4-FFF2-40B4-BE49-F238E27FC236}">
                  <a16:creationId xmlns:a16="http://schemas.microsoft.com/office/drawing/2014/main" id="{E6C8DEBD-C40A-4319-B377-FC5850A34707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796571" y="2594571"/>
            <a:ext cx="3588868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Тактилна</a:t>
            </a:r>
            <a:r>
              <a:rPr lang="en-US" sz="2200" b="1" kern="1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стаза</a:t>
            </a:r>
            <a:r>
              <a:rPr lang="en-US" sz="2200" b="1" kern="1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водиља</a:t>
            </a:r>
            <a:endParaRPr lang="en-US" sz="2200" kern="1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6838" y="3404467"/>
            <a:ext cx="564947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Тактилно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поље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за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усмеравање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/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раздвајање</a:t>
            </a:r>
            <a:endParaRPr lang="en-US" sz="2200" kern="1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003" y="4593189"/>
            <a:ext cx="3069773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Тактилно</a:t>
            </a:r>
            <a:r>
              <a:rPr lang="en-US" sz="2200" b="1" kern="1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поље</a:t>
            </a:r>
            <a:r>
              <a:rPr lang="en-US" sz="2200" b="1" kern="1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безбедности</a:t>
            </a:r>
            <a:endParaRPr lang="en-US" sz="2200" kern="100" dirty="0"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23776" y="4619314"/>
            <a:ext cx="568865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Тактилни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план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прелаза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преко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саобраћајнице</a:t>
            </a:r>
            <a:endParaRPr lang="en-US" sz="22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grpSp>
        <p:nvGrpSpPr>
          <p:cNvPr id="32" name="그룹 343">
            <a:extLst>
              <a:ext uri="{FF2B5EF4-FFF2-40B4-BE49-F238E27FC236}">
                <a16:creationId xmlns:a16="http://schemas.microsoft.com/office/drawing/2014/main" id="{14190F9F-4FE2-4073-AC91-BF89F3FA4C7B}"/>
              </a:ext>
            </a:extLst>
          </p:cNvPr>
          <p:cNvGrpSpPr/>
          <p:nvPr/>
        </p:nvGrpSpPr>
        <p:grpSpPr>
          <a:xfrm flipH="1">
            <a:off x="4728753" y="6060775"/>
            <a:ext cx="1649781" cy="588220"/>
            <a:chOff x="3838575" y="2652725"/>
            <a:chExt cx="4513707" cy="1556086"/>
          </a:xfrm>
          <a:solidFill>
            <a:srgbClr val="FFCCFF"/>
          </a:solidFill>
        </p:grpSpPr>
        <p:sp>
          <p:nvSpPr>
            <p:cNvPr id="33" name="자유형: 도형 344">
              <a:extLst>
                <a:ext uri="{FF2B5EF4-FFF2-40B4-BE49-F238E27FC236}">
                  <a16:creationId xmlns:a16="http://schemas.microsoft.com/office/drawing/2014/main" id="{3C8D30E1-537D-4618-BD78-9149CB527948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자유형: 도형 345">
              <a:extLst>
                <a:ext uri="{FF2B5EF4-FFF2-40B4-BE49-F238E27FC236}">
                  <a16:creationId xmlns:a16="http://schemas.microsoft.com/office/drawing/2014/main" id="{9EECFC87-2A7A-41C9-8BDA-7DDF5115B30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7" grpId="0"/>
      <p:bldP spid="15" grpId="0" animBg="1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24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13359" y="561702"/>
            <a:ext cx="116346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стаза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водиља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представља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обраду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ходајуће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површине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намењена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оријентацији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вођењу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слепе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слабовиде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поље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усмеравање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/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раздвајање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обрада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ходајуће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површине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другачије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структуре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односу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тактилну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стазу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водиљу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поставља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сврхом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упозоравања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корисника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промену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смера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поље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безбедности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обрада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ходајуће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површине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исте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структуре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поље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усмеравање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али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другачијих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димензија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служи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обавештавање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корисника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прилазе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опасној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зони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промена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висине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наилазак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степениште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наилазећи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саобраћај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раскрсницом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друге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опасне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зоне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план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саобраћајнице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елеменат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вертикалне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тактилне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сигнализације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поставља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саставни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део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уређаја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звучног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семафора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стуб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семафора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а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пружа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тактилну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информацију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корисницима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путем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чула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додира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облику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датог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пешачког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смеру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саобраћајнице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Звучни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семафор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семафор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поред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постојећих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светлосних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сигнала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звучну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најаву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светлосних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фаза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датих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виду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различитих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звучних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фреквенција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црвену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зелену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фазу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25</a:t>
            </a:fld>
            <a:endParaRPr lang="sr-Latn-R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610856" y="1029391"/>
            <a:ext cx="9370379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10856" y="5120723"/>
            <a:ext cx="873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Изгледа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тактилне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стазе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водиље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и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тактилних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поља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за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усмеравање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/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раздвајање</a:t>
            </a:r>
            <a:endParaRPr lang="en-US" sz="2000" i="1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26</a:t>
            </a:fld>
            <a:endParaRPr lang="sr-Latn-RS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31074" y="608056"/>
            <a:ext cx="112601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Кључне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тичу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обезбеђивања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безбедног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вођења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токова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BD11C-1A18-A019-5C10-A7FFF3F593F0}"/>
              </a:ext>
            </a:extLst>
          </p:cNvPr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89853" y="1717382"/>
            <a:ext cx="9462092" cy="453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EB040C-9E34-1110-0EBD-8FD8C76AEBCF}"/>
              </a:ext>
            </a:extLst>
          </p:cNvPr>
          <p:cNvSpPr/>
          <p:nvPr/>
        </p:nvSpPr>
        <p:spPr>
          <a:xfrm>
            <a:off x="1713410" y="6240834"/>
            <a:ext cx="8695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latin typeface="Cambria" pitchFamily="18" charset="0"/>
                <a:ea typeface="Cambria" pitchFamily="18" charset="0"/>
              </a:rPr>
              <a:t>Изгледа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пешачког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изведеним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тактилним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пољима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безбедности</a:t>
            </a:r>
            <a:endParaRPr lang="en-US" sz="2000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27</a:t>
            </a:fld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44391" y="5503862"/>
            <a:ext cx="1164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Једна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кључних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изазова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којима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сусрећу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слепе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слабовиде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преласка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улице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јесте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доношење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исправне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одлуке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када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започети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прелазак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улице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006" y="750279"/>
            <a:ext cx="11482251" cy="447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Хоризонтална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сигнализација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промени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поставља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правилу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углом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или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неким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другим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углом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с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свака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промена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означити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извести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пољем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усмеравање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Препоручује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ознаке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буду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контрастној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односу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боју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остатка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закошеног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месту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коловоз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изведена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је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пољем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безбедности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пролаза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кроз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острво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изводи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пољем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безбедности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целој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пролаза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кроз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острво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cover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28</a:t>
            </a:fld>
            <a:endParaRPr lang="sr-Latn-RS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48194" y="552092"/>
            <a:ext cx="1169125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истраживањима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бавила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питањем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утврђено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категорија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пута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чешће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донесе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погрешну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одлуку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односу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остатак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тога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захтевају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дуже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временске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периоде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између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наиласка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већу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вероватноћу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ће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пропустити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одговарајућу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прилику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оквиру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велике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студије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група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аутора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америчког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Волп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центра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стратегије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приликом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преласка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кључна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истакнут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долазе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саобраћаја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оваквих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представља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амбијенталних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препрека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ометати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простирање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Посебан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изазов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представља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чињеница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електрична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производе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мањи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покрећу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моторима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унутрашњим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сагоревањем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29</a:t>
            </a:fld>
            <a:endParaRPr lang="sr-Latn-RS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13508" y="761608"/>
            <a:ext cx="1163900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обзиром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своју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одлуку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тренутку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започињања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преласка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доносе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првенствено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основу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околине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појава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електричних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емитују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мањи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отежава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овај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задатак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Овај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пракси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донеле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имплементацији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уређаја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ће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емитовати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додатну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</a:t>
            </a:r>
            <a:r>
              <a:rPr kumimoji="0" lang="en-US" sz="22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coustic Vehicle Alerting System - (AVAS)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Основне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гласе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уређаји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емитују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константан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пређе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20 km/h, а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тај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пређе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75 dB.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Промена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опсегу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између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5-20 km/h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најмање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0,8%.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јула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2020.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електрична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опремљена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уређајем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3</a:t>
            </a:fld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069" y="273687"/>
            <a:ext cx="1196993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0" dirty="0">
                <a:latin typeface="Cambria" pitchFamily="18" charset="0"/>
                <a:ea typeface="Cambria" pitchFamily="18" charset="0"/>
              </a:rPr>
              <a:t>У најширем смислу, сва путовања се могу поделити у две групе: 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немоторизована </a:t>
            </a:r>
            <a:r>
              <a:rPr lang="ru-RU" sz="2400" b="0" dirty="0">
                <a:latin typeface="Cambria" pitchFamily="18" charset="0"/>
                <a:ea typeface="Cambria" pitchFamily="18" charset="0"/>
              </a:rPr>
              <a:t>и 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моторизована</a:t>
            </a:r>
            <a:r>
              <a:rPr lang="ru-RU" sz="2400" b="0" dirty="0">
                <a:latin typeface="Cambria" pitchFamily="18" charset="0"/>
                <a:ea typeface="Cambria" pitchFamily="18" charset="0"/>
              </a:rPr>
              <a:t>. Стога ће у оквиру овог поглавља студенти бити упознати са следећим 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темама</a:t>
            </a:r>
            <a:r>
              <a:rPr lang="ru-RU" sz="2400" b="0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90493"/>
            <a:ext cx="11353800" cy="3739153"/>
          </a:xfrm>
        </p:spPr>
        <p:txBody>
          <a:bodyPr>
            <a:noAutofit/>
          </a:bodyPr>
          <a:lstStyle/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Изазови немоторизованих путовања;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Стандарди и најбоља пракса у области приступачности саобраћајне инфраструктуре;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Изазови пешачења за слепе и слабовиде особе;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Изазови приватних моторизованих путовања;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Адаптације возила за потребе особа са инвалидитетом;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Процедура стицања возачке дозволе за особе са инвалидитетом;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Паркинг места за особе са инвалидитетом;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Изазови јавних моторизованих путовања за особе са инвалидитетом.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Приступачност јавног превоза.</a:t>
            </a:r>
          </a:p>
          <a:p>
            <a:pPr>
              <a:buNone/>
            </a:pPr>
            <a:endParaRPr lang="sr-Latn-RS" sz="2300" dirty="0"/>
          </a:p>
        </p:txBody>
      </p:sp>
    </p:spTree>
    <p:extLst>
      <p:ext uri="{BB962C8B-B14F-4D97-AF65-F5344CB8AC3E}">
        <p14:creationId xmlns:p14="http://schemas.microsoft.com/office/powerpoint/2010/main" val="3125322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460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4</a:t>
            </a:fld>
            <a:endParaRPr lang="sr-Latn-R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1811" y="208371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sr-Cyrl-RS" sz="3500" b="1" dirty="0">
                <a:solidFill>
                  <a:srgbClr val="1E578E"/>
                </a:solidFill>
                <a:latin typeface="Cambria" pitchFamily="18" charset="0"/>
                <a:ea typeface="Cambria" pitchFamily="18" charset="0"/>
                <a:cs typeface="+mj-cs"/>
              </a:rPr>
              <a:t>Немоторизована путовања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944" y="945106"/>
            <a:ext cx="1073914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Кретања која се у потпуности или једним делом реализују људском снагом називају се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немоторизована кретања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 оквиру немоторизованих кретања сврстава се и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пешачење и вожња бицикла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Код немоторизованих путовања важно је нагласити да се кретање особа са инвалидитетом у инвалидским колицима сматра као пешачење.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marin\OneDrive\Radna površina\ppt za D\c5b4c1ca-bfcf-44e0-8839-516ebd208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223" y="4022451"/>
            <a:ext cx="3740463" cy="249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phic 6" descr="Wheelchair Access">
            <a:extLst>
              <a:ext uri="{FF2B5EF4-FFF2-40B4-BE49-F238E27FC236}">
                <a16:creationId xmlns:a16="http://schemas.microsoft.com/office/drawing/2014/main" id="{CF6E93CA-08B8-A112-AD46-ED81BE0E8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1517" y="4541873"/>
            <a:ext cx="1800000" cy="1800000"/>
          </a:xfrm>
          <a:prstGeom prst="rect">
            <a:avLst/>
          </a:prstGeom>
        </p:spPr>
      </p:pic>
      <p:pic>
        <p:nvPicPr>
          <p:cNvPr id="10" name="Graphic 9" descr="Walk">
            <a:extLst>
              <a:ext uri="{FF2B5EF4-FFF2-40B4-BE49-F238E27FC236}">
                <a16:creationId xmlns:a16="http://schemas.microsoft.com/office/drawing/2014/main" id="{CA999329-DF38-A12E-0AE5-8E0F06D2E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9886" y="4541873"/>
            <a:ext cx="1800000" cy="18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7EDBB9-FA3D-9484-0467-3C0143582606}"/>
              </a:ext>
            </a:extLst>
          </p:cNvPr>
          <p:cNvSpPr txBox="1"/>
          <p:nvPr/>
        </p:nvSpPr>
        <p:spPr>
          <a:xfrm>
            <a:off x="4172347" y="502637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 b="1" dirty="0"/>
              <a:t>=</a:t>
            </a:r>
            <a:endParaRPr lang="en-GB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래픽 18">
            <a:extLst>
              <a:ext uri="{FF2B5EF4-FFF2-40B4-BE49-F238E27FC236}">
                <a16:creationId xmlns:a16="http://schemas.microsoft.com/office/drawing/2014/main" id="{DB1E7913-6D07-4919-903B-159E2C76813E}"/>
              </a:ext>
            </a:extLst>
          </p:cNvPr>
          <p:cNvSpPr/>
          <p:nvPr/>
        </p:nvSpPr>
        <p:spPr>
          <a:xfrm>
            <a:off x="0" y="3644537"/>
            <a:ext cx="506241" cy="3213463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r-Cyrl-RS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Cyrl-RS" noProof="0" smtClean="0"/>
              <a:pPr/>
              <a:t>5</a:t>
            </a:fld>
            <a:endParaRPr lang="sr-Cyrl-RS" noProof="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6240" y="1039363"/>
            <a:ext cx="1140273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r-Cyrl-RS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lang="sr-Cyrl-RS" sz="2400" noProof="0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светским</a:t>
            </a:r>
            <a:r>
              <a:rPr kumimoji="0" lang="sr-Cyrl-RS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истраживањима утврђено је да је између </a:t>
            </a:r>
            <a:r>
              <a:rPr kumimoji="0" lang="sr-Cyrl-RS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10% и 40% </a:t>
            </a:r>
            <a:r>
              <a:rPr kumimoji="0" lang="sr-Cyrl-RS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свих путовања које реализују особе са </a:t>
            </a:r>
            <a:r>
              <a:rPr lang="sr-Cyrl-RS" sz="2400" noProof="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sr-Cyrl-RS" sz="2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извршено на </a:t>
            </a:r>
            <a:r>
              <a:rPr kumimoji="0" lang="sr-Cyrl-RS" sz="24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немоторизован начин</a:t>
            </a:r>
            <a:r>
              <a:rPr kumimoji="0" lang="sr-Cyrl-RS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sr-Cyrl-RS" sz="2400" noProof="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 Србији – око 40% (30% самостална путовања + 10% путовања уз помоћ других).</a:t>
            </a:r>
            <a:endParaRPr kumimoji="0" lang="sr-Cyrl-RS" sz="24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r-Cyrl-RS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Овакав начин путовања је други најчешћи код особа са инвалидитетом.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855" y="4182498"/>
            <a:ext cx="3452949" cy="206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06239" y="3644537"/>
            <a:ext cx="7893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noProof="0" dirty="0">
                <a:latin typeface="Cambria" pitchFamily="18" charset="0"/>
                <a:ea typeface="Cambria" pitchFamily="18" charset="0"/>
              </a:rPr>
              <a:t>Поред правила која важе за све пешаке, </a:t>
            </a:r>
            <a:r>
              <a:rPr lang="sr-Cyrl-RS" sz="2400" b="1" noProof="0" dirty="0">
                <a:latin typeface="Cambria" pitchFamily="18" charset="0"/>
                <a:ea typeface="Cambria" pitchFamily="18" charset="0"/>
              </a:rPr>
              <a:t>Закон о безбедности саобраћаја на путевим Републике Србије</a:t>
            </a:r>
            <a:r>
              <a:rPr lang="sr-Cyrl-RS" sz="2400" noProof="0" dirty="0">
                <a:latin typeface="Cambria" pitchFamily="18" charset="0"/>
                <a:ea typeface="Cambria" pitchFamily="18" charset="0"/>
              </a:rPr>
              <a:t> дефинише додатна правила због самих карактеристика одређених категорија особа са инвалидитетом.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4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6</a:t>
            </a:fld>
            <a:endParaRPr lang="sr-Latn-R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30153" y="0"/>
            <a:ext cx="0" cy="6858000"/>
          </a:xfrm>
          <a:prstGeom prst="line">
            <a:avLst/>
          </a:prstGeom>
          <a:ln w="38100">
            <a:solidFill>
              <a:srgbClr val="1E57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837406"/>
            <a:ext cx="12192000" cy="0"/>
          </a:xfrm>
          <a:prstGeom prst="line">
            <a:avLst/>
          </a:prstGeom>
          <a:ln w="38100">
            <a:solidFill>
              <a:srgbClr val="1E57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8927" y="0"/>
            <a:ext cx="83424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Специфичне обавезе пешака са инвалидитетом (</a:t>
            </a:r>
            <a:r>
              <a:rPr lang="sr-Cyrl-RS" sz="2400" b="1" dirty="0" err="1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ЗоБС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):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60850"/>
            <a:ext cx="568234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Слепа особа која самостално учествује у саобраћају као пешак, треба да се креће </a:t>
            </a:r>
            <a:r>
              <a:rPr lang="sr-Cyrl-RS" sz="2000" b="1" kern="100" dirty="0">
                <a:latin typeface="Cambria" pitchFamily="18" charset="0"/>
                <a:ea typeface="Cambria" pitchFamily="18" charset="0"/>
                <a:cs typeface="Times New Roman"/>
              </a:rPr>
              <a:t>уз помоћ белог штапа и/или обученог пса водича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 (чл. 24, ст. 1).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716" y="2019571"/>
            <a:ext cx="310515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5743303" y="543295"/>
            <a:ext cx="6096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Када се крећу коловозом особе са инвалидитетом које се крећу у инвалидским колицима, </a:t>
            </a:r>
            <a:r>
              <a:rPr lang="sr-Cyrl-RS" sz="2000" b="1" kern="100" dirty="0">
                <a:latin typeface="Cambria" pitchFamily="18" charset="0"/>
                <a:ea typeface="Cambria" pitchFamily="18" charset="0"/>
                <a:cs typeface="Times New Roman"/>
              </a:rPr>
              <a:t>морају се кретати уз десну ивицу коловоза у смеру кретања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 (чл. 93, ст. 7).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31066"/>
            <a:ext cx="570846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Пешак који учествује у саобраћају у колицима за особе са инвалидитетом </a:t>
            </a:r>
            <a:r>
              <a:rPr lang="sr-Cyrl-RS" sz="2000" b="1" kern="100" dirty="0">
                <a:latin typeface="Cambria" pitchFamily="18" charset="0"/>
                <a:ea typeface="Cambria" pitchFamily="18" charset="0"/>
                <a:cs typeface="Times New Roman"/>
              </a:rPr>
              <a:t>не сме да се придржава за возило у покрету 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(чл. 93, ст. 3).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34743" y="3952294"/>
            <a:ext cx="6096000" cy="2702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Приликом кретања ноћу и у условима смањене видљивости особа која користи инвалидска колица мора на колицима да </a:t>
            </a:r>
            <a:r>
              <a:rPr lang="sr-Cyrl-RS" sz="2000" b="1" u="sng" kern="100" dirty="0">
                <a:latin typeface="Cambria" pitchFamily="18" charset="0"/>
                <a:ea typeface="Cambria" pitchFamily="18" charset="0"/>
                <a:cs typeface="Times New Roman"/>
              </a:rPr>
              <a:t>има укључено најмање једно бело или жуто светло на левој страни које мора бити уочљиво са предње и задње стране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, осим када је улично осветљење такво да је пешак довољно видљив (чл. 81, ст. 1, тч. 3).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318" y="4924697"/>
            <a:ext cx="2454987" cy="193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1171" y="1946366"/>
            <a:ext cx="2479172" cy="171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1137" y="1895783"/>
            <a:ext cx="2529355" cy="186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Google Shape;390;p41"/>
          <p:cNvPicPr preferRelativeResize="0"/>
          <p:nvPr/>
        </p:nvPicPr>
        <p:blipFill rotWithShape="1">
          <a:blip r:embed="rId7" cstate="print">
            <a:alphaModFix amt="78000"/>
          </a:blip>
          <a:srcRect l="19967"/>
          <a:stretch/>
        </p:blipFill>
        <p:spPr>
          <a:xfrm rot="4489294">
            <a:off x="10898439" y="3026188"/>
            <a:ext cx="1470368" cy="75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7</a:t>
            </a:fld>
            <a:endParaRPr lang="sr-Latn-R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118" y="378188"/>
            <a:ext cx="11362509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r-Cyrl-RS" sz="3500" b="1" dirty="0">
                <a:solidFill>
                  <a:srgbClr val="1E578E"/>
                </a:solidFill>
                <a:latin typeface="Cambria" pitchFamily="18" charset="0"/>
                <a:ea typeface="Cambria" pitchFamily="18" charset="0"/>
                <a:cs typeface="+mj-cs"/>
              </a:rPr>
              <a:t>Приступачност саобраћајне инфраструктуре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500" b="1" dirty="0">
              <a:solidFill>
                <a:srgbClr val="1E578E"/>
              </a:solidFill>
              <a:latin typeface="Cambria" pitchFamily="18" charset="0"/>
              <a:ea typeface="Cambria" pitchFamily="18" charset="0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1E578E"/>
                </a:solidFill>
                <a:latin typeface="Cambria" pitchFamily="18" charset="0"/>
                <a:ea typeface="Cambria" pitchFamily="18" charset="0"/>
                <a:cs typeface="+mj-cs"/>
              </a:rPr>
              <a:t>   </a:t>
            </a:r>
            <a:endParaRPr lang="sr-Cyrl-RS" sz="3500" b="1" dirty="0">
              <a:solidFill>
                <a:srgbClr val="1E578E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69" y="1235002"/>
            <a:ext cx="11547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sr-Cyrl-RS" sz="2200" dirty="0">
                <a:latin typeface="Cambria" pitchFamily="18" charset="0"/>
                <a:ea typeface="Cambria" pitchFamily="18" charset="0"/>
              </a:rPr>
              <a:t>Један од најзначајнијих питања за особе са инвалидитетом јесте у </a:t>
            </a:r>
            <a:r>
              <a:rPr lang="sr-Cyrl-RS" sz="2200" u="sng" dirty="0">
                <a:latin typeface="Cambria" pitchFamily="18" charset="0"/>
                <a:ea typeface="Cambria" pitchFamily="18" charset="0"/>
              </a:rPr>
              <a:t>коликој мери је прилагођена инфраструктура њиховим потребама.</a:t>
            </a:r>
            <a:r>
              <a:rPr lang="sr-Cyrl-RS" sz="2200" dirty="0">
                <a:latin typeface="Cambria" pitchFamily="18" charset="0"/>
                <a:ea typeface="Cambria" pitchFamily="18" charset="0"/>
              </a:rPr>
              <a:t> Иако постоји законска регулатива која уређује ову област, у пракси се појављују бројни проблеми. </a:t>
            </a:r>
            <a:endParaRPr lang="en-US" sz="2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498" y="2305871"/>
            <a:ext cx="3555576" cy="349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35133" y="2475031"/>
            <a:ext cx="80989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-Cyrl-RS" sz="2200" dirty="0">
                <a:latin typeface="Cambria" pitchFamily="18" charset="0"/>
                <a:ea typeface="Cambria" pitchFamily="18" charset="0"/>
              </a:rPr>
              <a:t>О задовољству приступачношћу саобраћајне инфраструктуре од стране особа са инвалидитетом у Србији истраживања су показала да су на петостепеној скали испитаници овај параметар оценили између 2,2 и 2,3 (око 30% максималног задовољства)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29" y="4289109"/>
            <a:ext cx="3436892" cy="238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543" y="4251107"/>
            <a:ext cx="3399388" cy="260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8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87382" y="597766"/>
            <a:ext cx="11904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latin typeface="Cambria" pitchFamily="18" charset="0"/>
                <a:ea typeface="Cambria" pitchFamily="18" charset="0"/>
              </a:rPr>
              <a:t>Елементи саобраћајне инфраструктуре о чијој приступачности ће бити речи у наставку су: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687" y="1687174"/>
            <a:ext cx="6096000" cy="15568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400" b="1" kern="100" dirty="0">
                <a:latin typeface="Cambria"/>
                <a:ea typeface="Calibri"/>
                <a:cs typeface="Times New Roman"/>
              </a:rPr>
              <a:t>Пешачки прелази,</a:t>
            </a:r>
            <a:endParaRPr lang="en-US" sz="2400" b="1" kern="100" dirty="0">
              <a:latin typeface="Cambria"/>
              <a:ea typeface="Calibri"/>
              <a:cs typeface="Times New Roman"/>
            </a:endParaRP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400" b="1" kern="100" dirty="0">
                <a:latin typeface="Cambria"/>
                <a:ea typeface="Calibri"/>
                <a:cs typeface="Times New Roman"/>
              </a:rPr>
              <a:t>Тротоари и пешачке стазе и</a:t>
            </a:r>
            <a:endParaRPr lang="en-US" sz="2400" b="1" kern="100" dirty="0">
              <a:latin typeface="Cambria"/>
              <a:ea typeface="Calibri"/>
              <a:cs typeface="Times New Roman"/>
            </a:endParaRP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400" b="1" kern="100" dirty="0">
                <a:latin typeface="Cambria"/>
                <a:ea typeface="Calibri"/>
                <a:cs typeface="Times New Roman"/>
              </a:rPr>
              <a:t>Приступачност паркинг местима.</a:t>
            </a:r>
            <a:endParaRPr lang="en-US" sz="2400" b="1" kern="100" dirty="0">
              <a:latin typeface="Cambria"/>
              <a:ea typeface="Calibri"/>
              <a:cs typeface="Times New Roman"/>
            </a:endParaRPr>
          </a:p>
        </p:txBody>
      </p:sp>
      <p:pic>
        <p:nvPicPr>
          <p:cNvPr id="2050" name="Picture 2" descr="C:\Users\marin\OneDrive\Radna površina\ppt za D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296" y="3460872"/>
            <a:ext cx="2862807" cy="3022659"/>
          </a:xfrm>
          <a:prstGeom prst="rect">
            <a:avLst/>
          </a:prstGeom>
          <a:noFill/>
        </p:spPr>
      </p:pic>
      <p:pic>
        <p:nvPicPr>
          <p:cNvPr id="2051" name="Picture 3" descr="C:\Users\marin\OneDrive\Radna površina\ppt za D\zobn-staza-za-pesa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033" y="3488053"/>
            <a:ext cx="3470159" cy="3024000"/>
          </a:xfrm>
          <a:prstGeom prst="rect">
            <a:avLst/>
          </a:prstGeom>
          <a:noFill/>
        </p:spPr>
      </p:pic>
      <p:pic>
        <p:nvPicPr>
          <p:cNvPr id="2052" name="Picture 4" descr="C:\Users\marin\OneDrive\Radna površina\ppt za D\park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9786" y="3603170"/>
            <a:ext cx="2680064" cy="26800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34495"/>
            <a:ext cx="10515600" cy="1325563"/>
          </a:xfrm>
        </p:spPr>
        <p:txBody>
          <a:bodyPr/>
          <a:lstStyle/>
          <a:p>
            <a:r>
              <a:rPr lang="sr-Cyrl-RS" sz="3500" dirty="0">
                <a:latin typeface="Cambria" pitchFamily="18" charset="0"/>
                <a:ea typeface="Cambria" pitchFamily="18" charset="0"/>
              </a:rPr>
              <a:t>Пешачки прелази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9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30777" y="1259175"/>
            <a:ext cx="1173044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Једна од препрека на које наилазе особе са физичким инвалидитетом који су корисници инвалидских колица је 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силазак са тротоара на коловоз како би извршили прелазак улице. 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Опасности које се јављају том приликом су: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CD5DF0C5-C3F7-43C6-86A9-99BDE25393C3}"/>
              </a:ext>
            </a:extLst>
          </p:cNvPr>
          <p:cNvSpPr/>
          <p:nvPr/>
        </p:nvSpPr>
        <p:spPr>
          <a:xfrm>
            <a:off x="1122743" y="4923537"/>
            <a:ext cx="9128160" cy="1699968"/>
          </a:xfrm>
          <a:prstGeom prst="rightArrow">
            <a:avLst/>
          </a:prstGeom>
          <a:solidFill>
            <a:sysClr val="window" lastClr="FFFFFF"/>
          </a:solidFill>
          <a:ln w="63500" cap="flat" cmpd="sng" algn="ctr">
            <a:solidFill>
              <a:srgbClr val="565874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Као и контакт са неким од возила. 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ight Arrow 4">
            <a:extLst>
              <a:ext uri="{FF2B5EF4-FFF2-40B4-BE49-F238E27FC236}">
                <a16:creationId xmlns:a16="http://schemas.microsoft.com/office/drawing/2014/main" id="{1E8BBB99-0E73-4AC9-990D-EA0111A68671}"/>
              </a:ext>
            </a:extLst>
          </p:cNvPr>
          <p:cNvSpPr/>
          <p:nvPr/>
        </p:nvSpPr>
        <p:spPr>
          <a:xfrm>
            <a:off x="1122744" y="3862909"/>
            <a:ext cx="7892917" cy="1699968"/>
          </a:xfrm>
          <a:prstGeom prst="rightArrow">
            <a:avLst/>
          </a:prstGeom>
          <a:solidFill>
            <a:sysClr val="window" lastClr="FFFFFF"/>
          </a:solidFill>
          <a:ln w="63500" cap="flat" cmpd="sng" algn="ctr">
            <a:solidFill>
              <a:srgbClr val="1C82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ko-KR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Пад из инвалидских колица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64DE0144-0A15-4535-A3C9-D7A5A0083F01}"/>
              </a:ext>
            </a:extLst>
          </p:cNvPr>
          <p:cNvSpPr/>
          <p:nvPr/>
        </p:nvSpPr>
        <p:spPr>
          <a:xfrm>
            <a:off x="1122745" y="2821414"/>
            <a:ext cx="6850181" cy="1699968"/>
          </a:xfrm>
          <a:prstGeom prst="rightArrow">
            <a:avLst/>
          </a:prstGeom>
          <a:solidFill>
            <a:sysClr val="window" lastClr="FFFFFF"/>
          </a:solidFill>
          <a:ln w="63500" cap="flat" cmpd="sng" algn="ctr">
            <a:solidFill>
              <a:srgbClr val="1ED0A6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ko-KR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Превртање инвалидских колица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_ppt_template_cir" id="{813B8F39-54D3-4201-886D-9A46251399D4}" vid="{BFF285B5-F1C9-41A9-A7DA-F2E1A9F22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SF_ppt_template_cir</Template>
  <TotalTime>919</TotalTime>
  <Words>2582</Words>
  <Application>Microsoft Office PowerPoint</Application>
  <PresentationFormat>Widescreen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</vt:lpstr>
      <vt:lpstr>Tw Cen MT (Body)</vt:lpstr>
      <vt:lpstr>Tw Cen MT (Body)Body)</vt:lpstr>
      <vt:lpstr>Tw Cen MT (Body)dy)</vt:lpstr>
      <vt:lpstr>Office Theme</vt:lpstr>
      <vt:lpstr>Учешће у саобраћају особа са инвалидитетом – изазови и решења - I део -</vt:lpstr>
      <vt:lpstr>PowerPoint Presentation</vt:lpstr>
      <vt:lpstr>У најширем смислу, сва путовања се могу поделити у две групе: немоторизована и моторизована. Стога ће у оквиру овог поглавља студенти бити упознати са следећим темама: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Пешачки прелази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Прелазак преко шина </vt:lpstr>
      <vt:lpstr>PowerPoint Presentation</vt:lpstr>
      <vt:lpstr>Тротоари и пешачке стазе  </vt:lpstr>
      <vt:lpstr>PowerPoint Presentation</vt:lpstr>
      <vt:lpstr>PowerPoint Presentation</vt:lpstr>
      <vt:lpstr>Пешачење слепих и слабовидих особа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Инклузивни транспорт</dc:title>
  <dc:creator>Đorđe Petrović</dc:creator>
  <cp:lastModifiedBy>Djordje Petrovic</cp:lastModifiedBy>
  <cp:revision>71</cp:revision>
  <dcterms:created xsi:type="dcterms:W3CDTF">2024-09-10T17:28:23Z</dcterms:created>
  <dcterms:modified xsi:type="dcterms:W3CDTF">2025-11-17T11:44:00Z</dcterms:modified>
</cp:coreProperties>
</file>