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306" r:id="rId2"/>
    <p:sldId id="288" r:id="rId3"/>
    <p:sldId id="289" r:id="rId4"/>
    <p:sldId id="290" r:id="rId5"/>
    <p:sldId id="293" r:id="rId6"/>
    <p:sldId id="297" r:id="rId7"/>
    <p:sldId id="298" r:id="rId8"/>
    <p:sldId id="299" r:id="rId9"/>
    <p:sldId id="302" r:id="rId10"/>
    <p:sldId id="304" r:id="rId11"/>
    <p:sldId id="305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C"/>
    <a:srgbClr val="000000"/>
    <a:srgbClr val="000099"/>
    <a:srgbClr val="000066"/>
    <a:srgbClr val="FFCC00"/>
    <a:srgbClr val="99FF33"/>
    <a:srgbClr val="80808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 autoAdjust="0"/>
    <p:restoredTop sz="94581" autoAdjust="0"/>
  </p:normalViewPr>
  <p:slideViewPr>
    <p:cSldViewPr>
      <p:cViewPr varScale="1">
        <p:scale>
          <a:sx n="82" d="100"/>
          <a:sy n="82" d="100"/>
        </p:scale>
        <p:origin x="147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346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B75-179F-438C-927E-948DAC2CF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90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B2DBCD-D16C-4320-92D5-C1FD697A0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68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76400"/>
            <a:ext cx="77724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DD2436A-79CF-43F7-89CB-C1546FC16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2743200" y="161925"/>
            <a:ext cx="62245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sz="1500">
                <a:solidFill>
                  <a:srgbClr val="3B3470"/>
                </a:solidFill>
              </a:rPr>
              <a:t>Elementi Transportnih Sredstava i Uređaja</a:t>
            </a:r>
            <a:endParaRPr lang="en-US" sz="1500">
              <a:solidFill>
                <a:srgbClr val="3B347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 userDrawn="1"/>
        </p:nvSpPr>
        <p:spPr bwMode="auto">
          <a:xfrm>
            <a:off x="228600" y="6400800"/>
            <a:ext cx="8683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 userDrawn="1"/>
        </p:nvSpPr>
        <p:spPr bwMode="auto">
          <a:xfrm>
            <a:off x="228600" y="533400"/>
            <a:ext cx="8683625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 l="44375" t="34444" r="31250" b="21111"/>
          <a:stretch>
            <a:fillRect/>
          </a:stretch>
        </p:blipFill>
        <p:spPr bwMode="auto">
          <a:xfrm>
            <a:off x="8534400" y="609600"/>
            <a:ext cx="381000" cy="3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6557920" y="6363301"/>
            <a:ext cx="2254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R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rof.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Radomir</a:t>
            </a: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Mijailovi</a:t>
            </a:r>
            <a:r>
              <a:rPr lang="sr-Latn-C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dr Đorđe Petrović</a:t>
            </a:r>
            <a:endParaRPr lang="en-US" sz="1400" i="1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133350" y="6437313"/>
            <a:ext cx="3491661" cy="3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  <a:defRPr/>
            </a:pPr>
            <a:r>
              <a:rPr lang="sr-Latn-R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Univerzitet u Beogradu – Saobraćajni fakultet</a:t>
            </a:r>
            <a:endParaRPr lang="en-US" sz="1400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4170302" y="6430935"/>
            <a:ext cx="752129" cy="3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09575" algn="l"/>
              </a:tabLst>
              <a:defRPr/>
            </a:pPr>
            <a:r>
              <a:rPr lang="en-U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Latn-RS" sz="140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40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9"/>
          <p:cNvSpPr>
            <a:spLocks noChangeArrowheads="1" noChangeShapeType="1" noTextEdit="1"/>
          </p:cNvSpPr>
          <p:nvPr/>
        </p:nvSpPr>
        <p:spPr bwMode="auto">
          <a:xfrm>
            <a:off x="1371600" y="12954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Dokazi pri dimenzionisanju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9718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4C"/>
                </a:solidFill>
              </a:rPr>
              <a:t>Proračunom </a:t>
            </a:r>
            <a:r>
              <a:rPr lang="sr-Latn-RS">
                <a:solidFill>
                  <a:srgbClr val="00004C"/>
                </a:solidFill>
              </a:rPr>
              <a:t>je neophodno </a:t>
            </a:r>
            <a:r>
              <a:rPr lang="en-US">
                <a:solidFill>
                  <a:srgbClr val="00004C"/>
                </a:solidFill>
              </a:rPr>
              <a:t>dokazati da predmet konstruisanja zadovoljava sve unapred propisane eksploatacione uslove. U tom smislu potrebno je obaviti niz proračuna, kojima će se to dokazati.</a:t>
            </a:r>
          </a:p>
          <a:p>
            <a:r>
              <a:rPr lang="en-US">
                <a:solidFill>
                  <a:srgbClr val="00004C"/>
                </a:solidFill>
              </a:rPr>
              <a:t>Takvi proračuni nazivaju se </a:t>
            </a:r>
            <a:r>
              <a:rPr lang="en-US" b="1">
                <a:solidFill>
                  <a:srgbClr val="00004C"/>
                </a:solidFill>
              </a:rPr>
              <a:t>dokazi</a:t>
            </a:r>
            <a:r>
              <a:rPr lang="en-US">
                <a:solidFill>
                  <a:srgbClr val="00004C"/>
                </a:solidFill>
              </a:rPr>
              <a:t>.</a:t>
            </a:r>
          </a:p>
          <a:p>
            <a:r>
              <a:rPr lang="en-US">
                <a:solidFill>
                  <a:srgbClr val="00004C"/>
                </a:solidFill>
              </a:rPr>
              <a:t>Neophodan uslov ostvarenja zadovoljavajućeg kvaliteta elemenata i sklopova, kao i transportnih i pretovarnih sredstava, kao celina, je zadovoljenje dokaza.</a:t>
            </a:r>
          </a:p>
        </p:txBody>
      </p:sp>
    </p:spTree>
    <p:extLst>
      <p:ext uri="{BB962C8B-B14F-4D97-AF65-F5344CB8AC3E}">
        <p14:creationId xmlns:p14="http://schemas.microsoft.com/office/powerpoint/2010/main" val="30137743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>
                <a:solidFill>
                  <a:srgbClr val="00004C"/>
                </a:solidFill>
              </a:rPr>
              <a:t>Ponovno korišćenje predstavlja korišćenje već korišćenog elementa i sklopa na novom transportnom sredstvu.</a:t>
            </a:r>
          </a:p>
          <a:p>
            <a:endParaRPr lang="sr-Latn-CS">
              <a:solidFill>
                <a:srgbClr val="00004C"/>
              </a:solidFill>
            </a:endParaRPr>
          </a:p>
          <a:p>
            <a:r>
              <a:rPr lang="sr-Latn-CS">
                <a:solidFill>
                  <a:srgbClr val="00004C"/>
                </a:solidFill>
              </a:rPr>
              <a:t>Oporavak elemenata i sklopova obuhvata njihovo recikliranje i popravku.</a:t>
            </a:r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92411"/>
            <a:ext cx="8534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>
                <a:solidFill>
                  <a:srgbClr val="00004C"/>
                </a:solidFill>
              </a:rPr>
              <a:t>Direktiva 2000/53/EC:</a:t>
            </a:r>
            <a:endParaRPr lang="en-US">
              <a:solidFill>
                <a:srgbClr val="00004C"/>
              </a:solidFill>
            </a:endParaRPr>
          </a:p>
          <a:p>
            <a:pPr>
              <a:buClrTx/>
            </a:pPr>
            <a:endParaRPr lang="en-US">
              <a:solidFill>
                <a:srgbClr val="00004C"/>
              </a:solidFill>
            </a:endParaRPr>
          </a:p>
          <a:p>
            <a:pPr>
              <a:buClrTx/>
            </a:pPr>
            <a:r>
              <a:rPr lang="sr-Latn-CS">
                <a:solidFill>
                  <a:srgbClr val="00004C"/>
                </a:solidFill>
              </a:rPr>
              <a:t>Najkasnije do 01.01.2015. godine ponovno korišćeni i oporavljeni elementi i sklopovi treba da čine najmanje 95% srednje vrednosti mase transportnih sredstava računato po jednoj godini. Takođe, minimalno učešće ponovno korišćenih i recikliranih elemenata treba da čini najmanje 85% srednje vrednosti mase transportnih sredstava računato po jednoj godini.</a:t>
            </a:r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73898"/>
            <a:ext cx="3429000" cy="1455102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sr-Latn-RS" sz="5400" b="1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Pitanja?</a:t>
            </a:r>
            <a:endParaRPr lang="en-US" sz="5400" b="1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810000"/>
            <a:ext cx="3657600" cy="1452265"/>
          </a:xfrm>
          <a:prstGeom prst="rect">
            <a:avLst/>
          </a:prstGeom>
          <a:noFill/>
        </p:spPr>
        <p:txBody>
          <a:bodyPr wrap="none">
            <a:prstTxWarp prst="textCascadeDown">
              <a:avLst/>
            </a:prstTxWarp>
            <a:spAutoFit/>
          </a:bodyPr>
          <a:lstStyle/>
          <a:p>
            <a:pPr>
              <a:defRPr/>
            </a:pPr>
            <a:r>
              <a:rPr lang="sr-Latn-R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45" y="1038315"/>
            <a:ext cx="3361818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u="sng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Krutost (elastičnost)</a:t>
            </a:r>
            <a:endParaRPr lang="sr-Latn-RS" sz="2800" u="sng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4C"/>
                </a:solidFill>
              </a:rPr>
              <a:t>Krutost predstavlja sposobnost elementa i sklopa da se suprostavi deformacijama, tj. da zadrži postojeći oblik pod dejstvom opterećenja.</a:t>
            </a:r>
            <a:endParaRPr lang="sr-Latn-RS">
              <a:solidFill>
                <a:srgbClr val="00004C"/>
              </a:solidFill>
            </a:endParaRPr>
          </a:p>
          <a:p>
            <a:endParaRPr lang="sr-Latn-RS">
              <a:solidFill>
                <a:srgbClr val="00004C"/>
              </a:solidFill>
            </a:endParaRPr>
          </a:p>
          <a:p>
            <a:r>
              <a:rPr lang="en-US">
                <a:solidFill>
                  <a:srgbClr val="00004C"/>
                </a:solidFill>
              </a:rPr>
              <a:t>Veličina suprotna krutosti naziva se elastičnost</a:t>
            </a:r>
            <a:r>
              <a:rPr lang="sr-Latn-RS">
                <a:solidFill>
                  <a:srgbClr val="00004C"/>
                </a:solidFill>
              </a:rPr>
              <a:t>.</a:t>
            </a:r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9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a 06-49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5960" y="3124200"/>
            <a:ext cx="445208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896854"/>
            <a:ext cx="3990195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>
                <a:solidFill>
                  <a:srgbClr val="00004C"/>
                </a:solidFill>
              </a:rPr>
              <a:t>Grafik zavisnosti sila–deformacija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620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>
                <a:solidFill>
                  <a:srgbClr val="00004C"/>
                </a:solidFill>
              </a:rPr>
              <a:t> Krutost se kvantifikuje preko koeficijenta krutosti.</a:t>
            </a:r>
            <a:endParaRPr lang="sr-Latn-RS">
              <a:solidFill>
                <a:srgbClr val="00004C"/>
              </a:solidFill>
            </a:endParaRPr>
          </a:p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>
                <a:solidFill>
                  <a:srgbClr val="00004C"/>
                </a:solidFill>
              </a:rPr>
              <a:t> Koeficijent krutosti predstavlja količnik promene spoljašnjeg opterećenja i promene odgovarajuće deformacije.</a:t>
            </a:r>
            <a:endParaRPr lang="sr-Latn-RS">
              <a:solidFill>
                <a:srgbClr val="00004C"/>
              </a:solidFill>
            </a:endParaRPr>
          </a:p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>
                <a:solidFill>
                  <a:srgbClr val="00004C"/>
                </a:solidFill>
              </a:rPr>
              <a:t> Koeficijent krutosti se najčešće izračunava za deformacije koje su manje od granice proporcionalnosti.</a:t>
            </a:r>
          </a:p>
        </p:txBody>
      </p:sp>
    </p:spTree>
    <p:extLst>
      <p:ext uri="{BB962C8B-B14F-4D97-AF65-F5344CB8AC3E}">
        <p14:creationId xmlns:p14="http://schemas.microsoft.com/office/powerpoint/2010/main" val="298477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>
                <a:solidFill>
                  <a:srgbClr val="00004C"/>
                </a:solidFill>
              </a:rPr>
              <a:t>Tipovi krutosti:</a:t>
            </a:r>
          </a:p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>
                <a:solidFill>
                  <a:srgbClr val="00004C"/>
                </a:solidFill>
              </a:rPr>
              <a:t> </a:t>
            </a:r>
            <a:r>
              <a:rPr lang="sr-Latn-CS">
                <a:solidFill>
                  <a:srgbClr val="00004C"/>
                </a:solidFill>
              </a:rPr>
              <a:t>linearna,</a:t>
            </a:r>
          </a:p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>
                <a:solidFill>
                  <a:srgbClr val="00004C"/>
                </a:solidFill>
              </a:rPr>
              <a:t> </a:t>
            </a:r>
            <a:r>
              <a:rPr lang="sr-Latn-CS">
                <a:solidFill>
                  <a:srgbClr val="00004C"/>
                </a:solidFill>
              </a:rPr>
              <a:t>ugaona.</a:t>
            </a:r>
            <a:endParaRPr lang="en-US">
              <a:solidFill>
                <a:srgbClr val="00004C"/>
              </a:solidFill>
            </a:endParaRPr>
          </a:p>
        </p:txBody>
      </p:sp>
      <p:pic>
        <p:nvPicPr>
          <p:cNvPr id="3" name="Picture 2" descr="Slika 06-50-5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209" y="2895600"/>
            <a:ext cx="7265582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320765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sr-Latn-CS" i="1"/>
              <a:t>Linearna				  </a:t>
            </a:r>
            <a:r>
              <a:rPr lang="en-US" i="1"/>
              <a:t>         </a:t>
            </a:r>
            <a:r>
              <a:rPr lang="sr-Latn-CS" i="1"/>
              <a:t>Ugaona</a:t>
            </a:r>
            <a:endParaRPr lang="en-US" i="1"/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98961"/>
              </p:ext>
            </p:extLst>
          </p:nvPr>
        </p:nvGraphicFramePr>
        <p:xfrm>
          <a:off x="1600200" y="5257800"/>
          <a:ext cx="11969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Equation" r:id="rId3" imgW="596900" imgH="368300" progId="Equation.3">
                  <p:embed/>
                </p:oleObj>
              </mc:Choice>
              <mc:Fallback>
                <p:oleObj name="Equation" r:id="rId3" imgW="596900" imgH="3683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57800"/>
                        <a:ext cx="11969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392831"/>
              </p:ext>
            </p:extLst>
          </p:nvPr>
        </p:nvGraphicFramePr>
        <p:xfrm>
          <a:off x="5867400" y="5290457"/>
          <a:ext cx="12334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Equation" r:id="rId5" imgW="622030" imgH="368140" progId="Equation.3">
                  <p:embed/>
                </p:oleObj>
              </mc:Choice>
              <mc:Fallback>
                <p:oleObj name="Equation" r:id="rId5" imgW="622030" imgH="3681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90457"/>
                        <a:ext cx="1233488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29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0"/>
            <a:ext cx="85344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800">
                <a:solidFill>
                  <a:srgbClr val="00004C"/>
                </a:solidFill>
              </a:rPr>
              <a:t>Posledice najvećeg broja nezgoda transportnih i pretovarnih sredstava su pojave plastičnih deformacija. Prilikom praktične analize nezgoda </a:t>
            </a:r>
            <a:r>
              <a:rPr lang="sr-Latn-RS" sz="1800">
                <a:solidFill>
                  <a:srgbClr val="00004C"/>
                </a:solidFill>
              </a:rPr>
              <a:t>najčešće se </a:t>
            </a:r>
            <a:r>
              <a:rPr lang="sr-Latn-CS" sz="1800">
                <a:solidFill>
                  <a:srgbClr val="00004C"/>
                </a:solidFill>
              </a:rPr>
              <a:t>koristi koeficijent krutosti koji ima konstantnu numeričku vrednost koja ne zavisi od deformacije. Aproksimacija </a:t>
            </a:r>
            <a:r>
              <a:rPr lang="sr-Latn-CS" sz="1800">
                <a:solidFill>
                  <a:srgbClr val="00004C"/>
                </a:solidFill>
                <a:sym typeface="Symbol"/>
              </a:rPr>
              <a:t></a:t>
            </a:r>
            <a:r>
              <a:rPr lang="sr-Latn-CS" sz="1800">
                <a:solidFill>
                  <a:srgbClr val="00004C"/>
                </a:solidFill>
              </a:rPr>
              <a:t>krutost ne zavisi od deformacije u oblasti plastičnih deformacija</a:t>
            </a:r>
            <a:r>
              <a:rPr lang="sr-Latn-CS" sz="1800">
                <a:solidFill>
                  <a:srgbClr val="00004C"/>
                </a:solidFill>
                <a:sym typeface="Symbol"/>
              </a:rPr>
              <a:t></a:t>
            </a:r>
            <a:r>
              <a:rPr lang="sr-Latn-CS" sz="1800">
                <a:solidFill>
                  <a:srgbClr val="00004C"/>
                </a:solidFill>
              </a:rPr>
              <a:t> može značajno uticati na tačnost rerzultata. Greška koja se pravi uvođenjem aprokismacije </a:t>
            </a:r>
            <a:r>
              <a:rPr lang="sr-Latn-CS" sz="1800">
                <a:solidFill>
                  <a:srgbClr val="00004C"/>
                </a:solidFill>
                <a:sym typeface="Symbol"/>
              </a:rPr>
              <a:t></a:t>
            </a:r>
            <a:r>
              <a:rPr lang="sr-Latn-CS" sz="1800">
                <a:solidFill>
                  <a:srgbClr val="00004C"/>
                </a:solidFill>
              </a:rPr>
              <a:t>krutost ne zavisi od deformacije u oblasti plastičnih deformacija</a:t>
            </a:r>
            <a:r>
              <a:rPr lang="sr-Latn-CS" sz="1800">
                <a:solidFill>
                  <a:srgbClr val="00004C"/>
                </a:solidFill>
                <a:sym typeface="Symbol"/>
              </a:rPr>
              <a:t></a:t>
            </a:r>
            <a:r>
              <a:rPr lang="sr-Latn-CS" sz="1800">
                <a:solidFill>
                  <a:srgbClr val="00004C"/>
                </a:solidFill>
              </a:rPr>
              <a:t> se tokom rešavanja praktičnih problema pokušava smanjiti izborom tačne numeričke vrednosti koeficijenta restitucije.</a:t>
            </a:r>
            <a:endParaRPr lang="en-US" sz="1800">
              <a:solidFill>
                <a:srgbClr val="00004C"/>
              </a:solidFill>
            </a:endParaRPr>
          </a:p>
        </p:txBody>
      </p:sp>
      <p:pic>
        <p:nvPicPr>
          <p:cNvPr id="4" name="Picture 3" descr="Slika 06-5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407" y="3886200"/>
            <a:ext cx="5747264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1328" y="3886200"/>
            <a:ext cx="2323072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>
                <a:solidFill>
                  <a:srgbClr val="00004C"/>
                </a:solidFill>
              </a:rPr>
              <a:t>Potpuni čeoni udar</a:t>
            </a:r>
          </a:p>
        </p:txBody>
      </p:sp>
    </p:spTree>
    <p:extLst>
      <p:ext uri="{BB962C8B-B14F-4D97-AF65-F5344CB8AC3E}">
        <p14:creationId xmlns:p14="http://schemas.microsoft.com/office/powerpoint/2010/main" val="57689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a 06-5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4963702" cy="3136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721374"/>
            <a:ext cx="8610600" cy="275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sr-Latn-RS" sz="1800">
                <a:solidFill>
                  <a:srgbClr val="00004C"/>
                </a:solidFill>
              </a:rPr>
              <a:t>Proces deformisanja može se podeliti na: </a:t>
            </a:r>
            <a:endParaRPr lang="en-US" sz="1800">
              <a:solidFill>
                <a:srgbClr val="00004C"/>
              </a:solidFill>
            </a:endParaRPr>
          </a:p>
          <a:p>
            <a:pPr marL="285750" indent="-285750">
              <a:lnSpc>
                <a:spcPct val="100000"/>
              </a:lnSpc>
              <a:buClrTx/>
              <a:buFont typeface="Symbol" panose="05050102010706020507" pitchFamily="18" charset="2"/>
              <a:buChar char="-"/>
            </a:pPr>
            <a:r>
              <a:rPr lang="sr-Latn-RS" sz="1800">
                <a:solidFill>
                  <a:srgbClr val="00004C"/>
                </a:solidFill>
              </a:rPr>
              <a:t>kompresiju – deformacija raste do njene maksimalne vrednosti (tačka A),</a:t>
            </a:r>
            <a:endParaRPr lang="en-US" sz="1800">
              <a:solidFill>
                <a:srgbClr val="00004C"/>
              </a:solidFill>
            </a:endParaRPr>
          </a:p>
          <a:p>
            <a:pPr marL="285750" indent="-285750">
              <a:lnSpc>
                <a:spcPct val="100000"/>
              </a:lnSpc>
              <a:buClrTx/>
              <a:buFont typeface="Symbol" panose="05050102010706020507" pitchFamily="18" charset="2"/>
              <a:buChar char="-"/>
            </a:pPr>
            <a:r>
              <a:rPr lang="sr-Latn-RS" sz="1800">
                <a:solidFill>
                  <a:srgbClr val="00004C"/>
                </a:solidFill>
              </a:rPr>
              <a:t>restituciju – deformacija opada od njene maksimalne vrednosti do vrednosti deformacije automobila u trenutku njegovog odvajanja od barijere (tačka ).</a:t>
            </a:r>
            <a:endParaRPr lang="en-US" sz="1800">
              <a:solidFill>
                <a:srgbClr val="00004C"/>
              </a:solidFill>
            </a:endParaRPr>
          </a:p>
          <a:p>
            <a:pPr>
              <a:lnSpc>
                <a:spcPct val="110000"/>
              </a:lnSpc>
            </a:pPr>
            <a:r>
              <a:rPr lang="sr-Latn-CS" sz="1800">
                <a:solidFill>
                  <a:srgbClr val="00004C"/>
                </a:solidFill>
              </a:rPr>
              <a:t>Trajna deformacija je manja od deformacije u trenutku odvajanja automobila od barijere. Takav zaključak može se objasniti činjenicom da proces restitucije, tj. proces smanjenja deformacije, se kratko nastavlja i posle odvajanja automobila od barijere.</a:t>
            </a:r>
            <a:endParaRPr lang="en-US" sz="1800">
              <a:solidFill>
                <a:srgbClr val="00004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438400"/>
            <a:ext cx="3592930" cy="65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rgbClr val="00004C"/>
                </a:solidFill>
              </a:rPr>
              <a:t>Grafik zavisnosti sila – deformacija za čeoni deo automobila (Ford Escort)</a:t>
            </a:r>
          </a:p>
        </p:txBody>
      </p:sp>
    </p:spTree>
    <p:extLst>
      <p:ext uri="{BB962C8B-B14F-4D97-AF65-F5344CB8AC3E}">
        <p14:creationId xmlns:p14="http://schemas.microsoft.com/office/powerpoint/2010/main" val="31904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38200"/>
            <a:ext cx="845820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>
                <a:solidFill>
                  <a:srgbClr val="00004C"/>
                </a:solidFill>
              </a:rPr>
              <a:t>Kada se govori o krutosti transportnih sredstava obično se misli na krutost transportnog sredstva u toku procesa kompresije:</a:t>
            </a:r>
            <a:endParaRPr lang="en-US">
              <a:solidFill>
                <a:srgbClr val="00004C"/>
              </a:solidFill>
            </a:endParaRPr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853674"/>
              </p:ext>
            </p:extLst>
          </p:nvPr>
        </p:nvGraphicFramePr>
        <p:xfrm>
          <a:off x="304800" y="2051262"/>
          <a:ext cx="1462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8" name="Equation" r:id="rId2" imgW="583947" imgH="431613" progId="Equation.3">
                  <p:embed/>
                </p:oleObj>
              </mc:Choice>
              <mc:Fallback>
                <p:oleObj name="Equation" r:id="rId2" imgW="583947" imgH="431613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1262"/>
                        <a:ext cx="1462088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43138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 i="1">
                <a:solidFill>
                  <a:srgbClr val="00004C"/>
                </a:solidFill>
              </a:rPr>
              <a:t> </a:t>
            </a:r>
            <a:r>
              <a:rPr lang="sr-Latn-CS" i="1">
                <a:solidFill>
                  <a:srgbClr val="00004C"/>
                </a:solidFill>
              </a:rPr>
              <a:t>m</a:t>
            </a:r>
            <a:r>
              <a:rPr lang="sr-Latn-CS">
                <a:solidFill>
                  <a:srgbClr val="00004C"/>
                </a:solidFill>
              </a:rPr>
              <a:t> – masa,</a:t>
            </a:r>
            <a:endParaRPr lang="en-US">
              <a:solidFill>
                <a:srgbClr val="00004C"/>
              </a:solidFill>
            </a:endParaRPr>
          </a:p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 i="1">
                <a:solidFill>
                  <a:srgbClr val="00004C"/>
                </a:solidFill>
              </a:rPr>
              <a:t> </a:t>
            </a:r>
            <a:r>
              <a:rPr lang="sr-Latn-CS" i="1">
                <a:solidFill>
                  <a:srgbClr val="00004C"/>
                </a:solidFill>
              </a:rPr>
              <a:t>v</a:t>
            </a:r>
            <a:r>
              <a:rPr lang="sr-Latn-CS" baseline="-25000">
                <a:solidFill>
                  <a:srgbClr val="00004C"/>
                </a:solidFill>
              </a:rPr>
              <a:t>0</a:t>
            </a:r>
            <a:r>
              <a:rPr lang="sr-Latn-CS">
                <a:solidFill>
                  <a:srgbClr val="00004C"/>
                </a:solidFill>
              </a:rPr>
              <a:t> – brzina u trenutku udara,</a:t>
            </a:r>
            <a:endParaRPr lang="en-US">
              <a:solidFill>
                <a:srgbClr val="00004C"/>
              </a:solidFill>
            </a:endParaRPr>
          </a:p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 i="1">
                <a:solidFill>
                  <a:srgbClr val="00004C"/>
                </a:solidFill>
              </a:rPr>
              <a:t> </a:t>
            </a:r>
            <a:r>
              <a:rPr lang="sr-Latn-CS" i="1">
                <a:solidFill>
                  <a:srgbClr val="00004C"/>
                </a:solidFill>
              </a:rPr>
              <a:t>d</a:t>
            </a:r>
            <a:r>
              <a:rPr lang="sr-Latn-CS" i="1" baseline="-25000">
                <a:solidFill>
                  <a:srgbClr val="00004C"/>
                </a:solidFill>
              </a:rPr>
              <a:t>max</a:t>
            </a:r>
            <a:r>
              <a:rPr lang="sr-Latn-CS">
                <a:solidFill>
                  <a:srgbClr val="00004C"/>
                </a:solidFill>
              </a:rPr>
              <a:t> – maksimalna deformacija</a:t>
            </a:r>
            <a:endParaRPr lang="en-US">
              <a:solidFill>
                <a:srgbClr val="00004C"/>
              </a:solidFill>
            </a:endParaRPr>
          </a:p>
        </p:txBody>
      </p:sp>
      <p:pic>
        <p:nvPicPr>
          <p:cNvPr id="6" name="Picture 5" descr="Slika 06-53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2176" y="3505200"/>
            <a:ext cx="4110243" cy="259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45" y="1038315"/>
            <a:ext cx="2885726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vi-VN" sz="2800" u="sng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Zamor materijala</a:t>
            </a:r>
            <a:endParaRPr lang="sr-Latn-RS" sz="2800" u="sng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853440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4C"/>
                </a:solidFill>
              </a:rPr>
              <a:t>Pojava loma materijala usled dugotrajnog delovanja dinamičkog opterećenja naziva se zamor materijala.</a:t>
            </a:r>
          </a:p>
        </p:txBody>
      </p:sp>
      <p:pic>
        <p:nvPicPr>
          <p:cNvPr id="6" name="Picture 5" descr="Slika 06-5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267200"/>
            <a:ext cx="2242002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245" y="3124127"/>
            <a:ext cx="8610600" cy="19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sr-Latn-CS">
                <a:solidFill>
                  <a:srgbClr val="00004C"/>
                </a:solidFill>
              </a:rPr>
              <a:t>Analizom poprečnog preseka na kome je došlo do loma usled zamora materijala mogu se uočiti tri karakteristične oblasti:</a:t>
            </a:r>
            <a:endParaRPr lang="en-US">
              <a:solidFill>
                <a:srgbClr val="00004C"/>
              </a:solidFill>
            </a:endParaRPr>
          </a:p>
          <a:p>
            <a:pPr marL="514350" indent="-514350">
              <a:spcBef>
                <a:spcPts val="0"/>
              </a:spcBef>
              <a:buClrTx/>
              <a:buFont typeface="+mj-lt"/>
              <a:buAutoNum type="romanUcPeriod"/>
            </a:pPr>
            <a:r>
              <a:rPr lang="sr-Latn-CS">
                <a:solidFill>
                  <a:srgbClr val="00004C"/>
                </a:solidFill>
              </a:rPr>
              <a:t>inicijalna prskotina,</a:t>
            </a:r>
            <a:endParaRPr lang="en-US">
              <a:solidFill>
                <a:srgbClr val="00004C"/>
              </a:solidFill>
            </a:endParaRPr>
          </a:p>
          <a:p>
            <a:pPr marL="514350" indent="-514350">
              <a:spcBef>
                <a:spcPts val="0"/>
              </a:spcBef>
              <a:buClrTx/>
              <a:buFont typeface="+mj-lt"/>
              <a:buAutoNum type="romanUcPeriod"/>
            </a:pPr>
            <a:r>
              <a:rPr lang="sr-Latn-CS">
                <a:solidFill>
                  <a:srgbClr val="00004C"/>
                </a:solidFill>
              </a:rPr>
              <a:t>oblast sporog širenja prskotine,</a:t>
            </a:r>
            <a:endParaRPr lang="en-US">
              <a:solidFill>
                <a:srgbClr val="00004C"/>
              </a:solidFill>
            </a:endParaRPr>
          </a:p>
          <a:p>
            <a:pPr marL="514350" indent="-514350">
              <a:spcBef>
                <a:spcPts val="0"/>
              </a:spcBef>
              <a:buClrTx/>
              <a:buFont typeface="+mj-lt"/>
              <a:buAutoNum type="romanUcPeriod"/>
            </a:pPr>
            <a:r>
              <a:rPr lang="sr-Latn-CS">
                <a:solidFill>
                  <a:srgbClr val="00004C"/>
                </a:solidFill>
              </a:rPr>
              <a:t>oblast brzog širenja prskotine.</a:t>
            </a:r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45" y="1038315"/>
            <a:ext cx="2404826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vi-VN" sz="2800" u="sng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Reciklabilnost</a:t>
            </a:r>
            <a:endParaRPr lang="sr-Latn-RS" sz="2800" u="sng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4C"/>
                </a:solidFill>
              </a:rPr>
              <a:t>Prema Direktivi Evropskog parlamenta 2000/53/EC pod reciklažom se podrazumeva prerada otpadnih materijala u proizvodnom procesu u cilju njegovog ponovnog korišćenja, ali isključujući energetski oporavak.</a:t>
            </a:r>
            <a:endParaRPr lang="sr-Latn-RS">
              <a:solidFill>
                <a:srgbClr val="00004C"/>
              </a:solidFill>
            </a:endParaRPr>
          </a:p>
          <a:p>
            <a:endParaRPr lang="sr-Latn-RS">
              <a:solidFill>
                <a:srgbClr val="00004C"/>
              </a:solidFill>
            </a:endParaRPr>
          </a:p>
          <a:p>
            <a:r>
              <a:rPr lang="en-US">
                <a:solidFill>
                  <a:srgbClr val="00004C"/>
                </a:solidFill>
              </a:rPr>
              <a:t>Energetski oporavak podrazumeva korišćenje zapaljivih otpada kao sredstva za dobijanje toplote putem spaljivanja.</a:t>
            </a:r>
            <a:endParaRPr lang="sr-Latn-RS">
              <a:solidFill>
                <a:srgbClr val="00004C"/>
              </a:solidFill>
            </a:endParaRPr>
          </a:p>
          <a:p>
            <a:endParaRPr lang="sr-Latn-RS">
              <a:solidFill>
                <a:srgbClr val="00004C"/>
              </a:solidFill>
            </a:endParaRPr>
          </a:p>
          <a:p>
            <a:r>
              <a:rPr lang="en-US">
                <a:solidFill>
                  <a:srgbClr val="00004C"/>
                </a:solidFill>
              </a:rPr>
              <a:t>Pogodnost materijala za reciklažu naziva se reciklabilnost.</a:t>
            </a:r>
          </a:p>
        </p:txBody>
      </p:sp>
    </p:spTree>
    <p:extLst>
      <p:ext uri="{BB962C8B-B14F-4D97-AF65-F5344CB8AC3E}">
        <p14:creationId xmlns:p14="http://schemas.microsoft.com/office/powerpoint/2010/main" val="319040493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1263</TotalTime>
  <Words>551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Symbol</vt:lpstr>
      <vt:lpstr>Tahoma</vt:lpstr>
      <vt:lpstr>Times New Roman</vt:lpstr>
      <vt:lpstr>Wingdings</vt:lpstr>
      <vt:lpstr>Textured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saobracajni fakultet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nastavnik</dc:creator>
  <cp:lastModifiedBy>MRB</cp:lastModifiedBy>
  <cp:revision>330</cp:revision>
  <dcterms:created xsi:type="dcterms:W3CDTF">2006-01-31T15:10:17Z</dcterms:created>
  <dcterms:modified xsi:type="dcterms:W3CDTF">2026-01-12T08:45:30Z</dcterms:modified>
</cp:coreProperties>
</file>