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9" r:id="rId3"/>
    <p:sldId id="277" r:id="rId4"/>
    <p:sldId id="268" r:id="rId5"/>
    <p:sldId id="265" r:id="rId6"/>
    <p:sldId id="267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B5917-D63E-A928-E5F9-9EB7EB1867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0FB45A-1BB8-0471-C96B-783667A5F1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7F33B-4637-9CE6-761C-14FD2C69D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EDC9-7888-4140-9132-A386E674958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2DC5C-D20B-4FC5-522D-23C6FC3AF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04C6A-2406-E834-0E80-A23F22013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C5B6-BBF3-4B65-8221-60DEF18E3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68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B8041-B8E7-912D-3E06-1D8292C46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0EEBFB-1760-9988-826D-11E69ED154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564F8-B580-4F91-6508-28A838BD4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EDC9-7888-4140-9132-A386E674958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6A82C-CEE8-3151-EDB7-F4D4B6BAC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5F730-12A3-AE57-985F-35F9B64FF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C5B6-BBF3-4B65-8221-60DEF18E3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45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19DBD0-F111-1D4B-5480-C7483DED79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CB09D6-33AD-10C5-A878-B8370EAA8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F4FA4-7C70-ABE3-C51C-E5E22DDCD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EDC9-7888-4140-9132-A386E674958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2ED1A-4F04-91B8-4B16-F9A0FB926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4DEDD-F817-4240-D28A-D7EA99EA6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C5B6-BBF3-4B65-8221-60DEF18E3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63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A464BB6-7C06-4A93-8F5F-3A0BA2B24AC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34729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4BB6-7C06-4A93-8F5F-3A0BA2B24AC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74498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4BB6-7C06-4A93-8F5F-3A0BA2B24AC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98471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4BB6-7C06-4A93-8F5F-3A0BA2B24AC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20324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4BB6-7C06-4A93-8F5F-3A0BA2B24AC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68371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4BB6-7C06-4A93-8F5F-3A0BA2B24AC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21423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4BB6-7C06-4A93-8F5F-3A0BA2B24AC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754866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4BB6-7C06-4A93-8F5F-3A0BA2B24AC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0731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1D673-6ECE-5C7B-434B-E081603EB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DA9DF-DD75-A2D1-5E0C-BEFD33E98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CA768-CFF0-9F8E-2F6A-8781CDFF7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EDC9-7888-4140-9132-A386E674958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686C4-B279-E777-AA8D-7E0502F63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CD6D3-5A6B-814E-ADE0-951FEFBCD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C5B6-BBF3-4B65-8221-60DEF18E3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517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4BB6-7C06-4A93-8F5F-3A0BA2B24AC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81939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4BB6-7C06-4A93-8F5F-3A0BA2B24AC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96021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4BB6-7C06-4A93-8F5F-3A0BA2B24AC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59632"/>
      </p:ext>
    </p:extLst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4BB6-7C06-4A93-8F5F-3A0BA2B24AC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15974"/>
      </p:ext>
    </p:extLst>
  </p:cSld>
  <p:clrMapOvr>
    <a:masterClrMapping/>
  </p:clrMapOvr>
  <p:transition spd="slow">
    <p:push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4BB6-7C06-4A93-8F5F-3A0BA2B24AC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98628"/>
      </p:ext>
    </p:extLst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4BB6-7C06-4A93-8F5F-3A0BA2B24AC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79013"/>
      </p:ext>
    </p:extLst>
  </p:cSld>
  <p:clrMapOvr>
    <a:masterClrMapping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4BB6-7C06-4A93-8F5F-3A0BA2B24AC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16707"/>
      </p:ext>
    </p:extLst>
  </p:cSld>
  <p:clrMapOvr>
    <a:masterClrMapping/>
  </p:clrMapOvr>
  <p:transition spd="slow">
    <p:push dir="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A464BB6-7C06-4A93-8F5F-3A0BA2B24AC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67918"/>
      </p:ext>
    </p:extLst>
  </p:cSld>
  <p:clrMapOvr>
    <a:masterClrMapping/>
  </p:clrMapOvr>
  <p:transition spd="slow">
    <p:push dir="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A464BB6-7C06-4A93-8F5F-3A0BA2B24AC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1655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EA3C4-7C6A-D66A-BA95-7B2A7A9E7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61528-554A-0961-FE14-978BEE77D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7EA02-22FE-3A87-BD94-4E1749563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EDC9-7888-4140-9132-A386E674958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67B94-DDB5-D121-428F-358D62F8A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24D60-F048-8224-61D1-AC3F393D2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C5B6-BBF3-4B65-8221-60DEF18E3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FCD1A-0A63-F73F-FE81-54FA2684D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420C1-2007-0C37-2122-5852BB8F5B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F7FF4D-274F-4983-A467-F59AB3231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948D3C-EBF8-6C3D-B15D-F8CC29875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EDC9-7888-4140-9132-A386E674958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7D12E2-CBF5-191F-677F-B138CCDEC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E0D58A-7D20-0EDC-8AB9-EC1B4B55E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C5B6-BBF3-4B65-8221-60DEF18E3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70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DA3F6-18BF-C82A-EBD4-0FA03461C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8111B2-EE04-F04F-C997-7FAA0C2F3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19943E-7D9E-0AD5-377F-048A63AA1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6DD5D3-5E40-AF95-4896-24F5CC96C5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0FC7AA-F9A4-3C27-FA25-94EC2DD624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0653D7-EA95-A9DE-BEE4-8D25DA53F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EDC9-7888-4140-9132-A386E674958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5FB247-50D6-DBBB-3E4C-85E21E506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98CBCC-6F8E-F5BD-D135-7DD4AD360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C5B6-BBF3-4B65-8221-60DEF18E3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5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72952-F111-2407-4D64-BEAD78494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F1229A-B0BB-0CD6-A47D-1CE11D83C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EDC9-7888-4140-9132-A386E674958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E06D88-8003-D157-A4E1-3669D3DF6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DA93F2-CDC9-2425-7F4F-9973E0EC1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C5B6-BBF3-4B65-8221-60DEF18E3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8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236570-952A-4FC6-6289-81E5B4053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EDC9-7888-4140-9132-A386E674958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D8F745-6AF8-D5E0-C1F4-90EC2963A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AB96B8-E3A9-90B5-2FC6-19E7E30D0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C5B6-BBF3-4B65-8221-60DEF18E3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634D1-E4CD-6B39-526F-61F3C6752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B3061-B7B8-8896-2142-69F3F2547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F2CDB0-4C25-0E52-9150-A531693A0C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216B59-0C84-A88E-F6F0-2B8F44DF3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EDC9-7888-4140-9132-A386E674958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12A6D-622E-D4B6-5BBC-578B1C606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D3CC7-7AB9-6100-97A2-4EF218AA7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C5B6-BBF3-4B65-8221-60DEF18E3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37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24146-47CE-7D9F-0F89-6258DCFD7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AD2971-446A-3375-9F58-002A2953A7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E81F81-F593-6845-3E40-79C1FC4FC1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0883C9-0623-DC32-7E5E-864A94DFF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EDC9-7888-4140-9132-A386E674958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EBD595-F714-967D-9AA7-F4A4CEFD3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1060F-5F6D-F323-94E6-102223505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C5B6-BBF3-4B65-8221-60DEF18E3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7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4F9BCE-9929-33FC-6834-CB71A9594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A9116F-DE36-E270-73FC-BD7C0C0D9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781A9-772E-237E-774D-253016B23E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3EDC9-7888-4140-9132-A386E674958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99F05-AFA9-CC7A-0541-1520E394F7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17E63-2BB0-BEE3-F49A-141DC70E3D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6C5B6-BBF3-4B65-8221-60DEF18E3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A464BB6-7C06-4A93-8F5F-3A0BA2B24AC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7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5CEA9-F38B-490F-FD3D-EB7B083AB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10181829" cy="2677648"/>
          </a:xfrm>
        </p:spPr>
        <p:txBody>
          <a:bodyPr/>
          <a:lstStyle/>
          <a:p>
            <a:r>
              <a:rPr lang="sr-Latn-RS" sz="8800" dirty="0"/>
              <a:t>Grammar and Vocabulary</a:t>
            </a:r>
            <a:endParaRPr lang="en-US" sz="8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C5DB6C-59DB-2F30-CEEA-691C0F3AF1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sz="4800" dirty="0"/>
              <a:t>Practice classes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1085342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2B3B1-6605-BA7B-8F51-6223CE959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Modal verbs - practice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68BB2-7100-92EE-30AE-90AB7D3F3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94625"/>
            <a:ext cx="12191999" cy="4363375"/>
          </a:xfrm>
        </p:spPr>
        <p:txBody>
          <a:bodyPr numCol="2">
            <a:no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am 100% sure he isn’t responsible for the error, he looks too experienced.</a:t>
            </a:r>
            <a:endParaRPr lang="sr-Latn-R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_____________________________</a:t>
            </a:r>
            <a:r>
              <a:rPr lang="sr-Latn-R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</a:t>
            </a:r>
            <a:r>
              <a: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r-Latn-R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Perhaps Jim took it; he was in the office all day yesterday.</a:t>
            </a:r>
            <a:endParaRPr lang="sr-Latn-R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Jim ________________________________________</a:t>
            </a:r>
            <a:r>
              <a:rPr lang="sr-Latn-R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</a:t>
            </a:r>
            <a:r>
              <a: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r-Latn-R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Perhaps there are other intelligent life forms in the universe.</a:t>
            </a:r>
            <a:endParaRPr lang="sr-Latn-R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__________________________________________.</a:t>
            </a:r>
            <a:endParaRPr lang="sr-Latn-R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It’s possible that they don’t live here any longer.</a:t>
            </a:r>
            <a:endParaRPr lang="sr-Latn-R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 ______________________________________________.</a:t>
            </a:r>
            <a:endParaRPr lang="sr-Latn-R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was possible for them to choose anyone for the job, but they chose me.</a:t>
            </a:r>
            <a:endParaRPr lang="sr-Latn-R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 ________________________________________________.</a:t>
            </a:r>
            <a:endParaRPr lang="sr-Latn-R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Certainly she didn’t leave her briefcase here on purpose!</a:t>
            </a:r>
            <a:endParaRPr lang="sr-Latn-R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She __________________________________________________.</a:t>
            </a:r>
            <a:endParaRPr lang="sr-Latn-R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87081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3ED3F-FDF5-BB74-7796-EE413E3D2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92" y="973668"/>
            <a:ext cx="10449018" cy="706964"/>
          </a:xfrm>
        </p:spPr>
        <p:txBody>
          <a:bodyPr/>
          <a:lstStyle/>
          <a:p>
            <a:r>
              <a:rPr lang="en-US" dirty="0"/>
              <a:t>Present participles and gerunds</a:t>
            </a:r>
            <a:r>
              <a:rPr lang="sr-Latn-RS" dirty="0"/>
              <a:t> - practice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E029B-E251-AA35-4351-7DF155C01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208" y="2308195"/>
            <a:ext cx="11532093" cy="4385568"/>
          </a:xfrm>
        </p:spPr>
        <p:txBody>
          <a:bodyPr>
            <a:normAutofit/>
          </a:bodyPr>
          <a:lstStyle/>
          <a:p>
            <a:r>
              <a:rPr lang="en-US" sz="2000" dirty="0"/>
              <a:t>Rewrite the following clauses as -</a:t>
            </a:r>
            <a:r>
              <a:rPr lang="en-US" sz="2000" dirty="0" err="1"/>
              <a:t>ing</a:t>
            </a:r>
            <a:r>
              <a:rPr lang="en-US" sz="2000" dirty="0"/>
              <a:t> forms:</a:t>
            </a:r>
            <a:endParaRPr lang="sr-Latn-RS" sz="2000" dirty="0"/>
          </a:p>
          <a:p>
            <a:endParaRPr lang="en-US" sz="2000" dirty="0"/>
          </a:p>
          <a:p>
            <a:r>
              <a:rPr lang="en-US" sz="2000" dirty="0"/>
              <a:t>A vehicle </a:t>
            </a:r>
            <a:r>
              <a:rPr lang="en-US" sz="2000" u="sng" dirty="0"/>
              <a:t>which is accelerating </a:t>
            </a:r>
            <a:r>
              <a:rPr lang="en-US" sz="2000" dirty="0"/>
              <a:t>in a school zone shall be written a fine.</a:t>
            </a:r>
          </a:p>
          <a:p>
            <a:r>
              <a:rPr lang="en-US" sz="2000" dirty="0"/>
              <a:t>_____________________________________________________________________________________.</a:t>
            </a:r>
            <a:endParaRPr lang="sr-Latn-RS" sz="2000" dirty="0"/>
          </a:p>
          <a:p>
            <a:endParaRPr lang="en-US" sz="2000" dirty="0"/>
          </a:p>
          <a:p>
            <a:r>
              <a:rPr lang="en-US" sz="2000" dirty="0"/>
              <a:t>Fiat Punto is a small car, </a:t>
            </a:r>
            <a:r>
              <a:rPr lang="en-US" sz="2000" u="sng" dirty="0"/>
              <a:t>which has low fuel consumption</a:t>
            </a:r>
            <a:r>
              <a:rPr lang="en-US" sz="2000" dirty="0"/>
              <a:t>.</a:t>
            </a:r>
          </a:p>
          <a:p>
            <a:r>
              <a:rPr lang="en-US" sz="2000" dirty="0"/>
              <a:t>_____________________________________________________________________________________.</a:t>
            </a:r>
            <a:endParaRPr lang="sr-Latn-RS" sz="2000" dirty="0"/>
          </a:p>
          <a:p>
            <a:endParaRPr lang="en-US" sz="2000" dirty="0"/>
          </a:p>
          <a:p>
            <a:r>
              <a:rPr lang="en-US" sz="2000" dirty="0"/>
              <a:t>The speed </a:t>
            </a:r>
            <a:r>
              <a:rPr lang="en-US" sz="2000" u="sng" dirty="0"/>
              <a:t>at which this aircraft flies </a:t>
            </a:r>
            <a:r>
              <a:rPr lang="en-US" sz="2000" dirty="0"/>
              <a:t>is not too large.</a:t>
            </a:r>
          </a:p>
          <a:p>
            <a:r>
              <a:rPr lang="en-US" sz="2000" dirty="0"/>
              <a:t>_____________________________________________________________________________________.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3928376708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57578-527F-61FE-30FD-7F35D45A7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Vocabulary - practice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BC387-1DD4-EFA7-7170-DA1709E66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2166151"/>
            <a:ext cx="11961181" cy="4691849"/>
          </a:xfrm>
        </p:spPr>
        <p:txBody>
          <a:bodyPr numCol="1">
            <a:normAutofit/>
          </a:bodyPr>
          <a:lstStyle/>
          <a:p>
            <a:r>
              <a:rPr lang="en-US" sz="2400" dirty="0"/>
              <a:t>Write synonyms (words that mean the same) for the following words:</a:t>
            </a:r>
            <a:endParaRPr lang="sr-Latn-RS" sz="2400" dirty="0"/>
          </a:p>
          <a:p>
            <a:endParaRPr lang="sr-Latn-RS" sz="2400" dirty="0"/>
          </a:p>
          <a:p>
            <a:endParaRPr lang="sr-Latn-RS" sz="2400" dirty="0"/>
          </a:p>
          <a:p>
            <a:endParaRPr lang="sr-Latn-RS" sz="2400" dirty="0"/>
          </a:p>
          <a:p>
            <a:endParaRPr lang="sr-Latn-RS" sz="2400" dirty="0"/>
          </a:p>
          <a:p>
            <a:r>
              <a:rPr lang="sr-Latn-RS" sz="2400" dirty="0"/>
              <a:t>Write antonyms (words that mean the opposite) for the following: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0B8D79-8DC0-1ED1-FFF0-6D73861D56B9}"/>
              </a:ext>
            </a:extLst>
          </p:cNvPr>
          <p:cNvSpPr txBox="1"/>
          <p:nvPr/>
        </p:nvSpPr>
        <p:spPr>
          <a:xfrm>
            <a:off x="1994516" y="2705725"/>
            <a:ext cx="8202967" cy="150810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300" dirty="0"/>
              <a:t>Vulnerable</a:t>
            </a:r>
          </a:p>
          <a:p>
            <a:r>
              <a:rPr lang="en-US" sz="2300" dirty="0"/>
              <a:t>Stern</a:t>
            </a:r>
          </a:p>
          <a:p>
            <a:r>
              <a:rPr lang="en-US" sz="2300" dirty="0"/>
              <a:t>Operate</a:t>
            </a:r>
          </a:p>
          <a:p>
            <a:r>
              <a:rPr lang="en-US" sz="2300" dirty="0"/>
              <a:t>Funnel</a:t>
            </a:r>
          </a:p>
          <a:p>
            <a:r>
              <a:rPr lang="en-US" sz="2300" dirty="0"/>
              <a:t>Cumbersome</a:t>
            </a:r>
          </a:p>
          <a:p>
            <a:r>
              <a:rPr lang="en-US" sz="2300" dirty="0"/>
              <a:t>Ancillary</a:t>
            </a:r>
          </a:p>
          <a:p>
            <a:r>
              <a:rPr lang="en-US" sz="2300" dirty="0"/>
              <a:t>Freight</a:t>
            </a:r>
          </a:p>
          <a:p>
            <a:r>
              <a:rPr lang="en-US" sz="2300" dirty="0"/>
              <a:t>Environmentally-friendly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DAADC4-43AB-129B-DC34-02F5F4BA8929}"/>
              </a:ext>
            </a:extLst>
          </p:cNvPr>
          <p:cNvSpPr txBox="1"/>
          <p:nvPr/>
        </p:nvSpPr>
        <p:spPr>
          <a:xfrm>
            <a:off x="1994516" y="5161056"/>
            <a:ext cx="8321336" cy="150810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300" dirty="0"/>
              <a:t>Accelerate</a:t>
            </a:r>
          </a:p>
          <a:p>
            <a:r>
              <a:rPr lang="en-US" sz="2300" dirty="0"/>
              <a:t>To move astern</a:t>
            </a:r>
          </a:p>
          <a:p>
            <a:r>
              <a:rPr lang="en-US" sz="2300" dirty="0"/>
              <a:t>Urban</a:t>
            </a:r>
          </a:p>
          <a:p>
            <a:r>
              <a:rPr lang="en-US" sz="2300" dirty="0"/>
              <a:t>Long-range flights</a:t>
            </a:r>
          </a:p>
          <a:p>
            <a:r>
              <a:rPr lang="en-US" sz="2300" dirty="0"/>
              <a:t>To transmit</a:t>
            </a:r>
          </a:p>
          <a:p>
            <a:r>
              <a:rPr lang="en-US" sz="2300" dirty="0"/>
              <a:t>Loading</a:t>
            </a:r>
          </a:p>
          <a:p>
            <a:r>
              <a:rPr lang="en-US" sz="2300" dirty="0"/>
              <a:t>After end</a:t>
            </a:r>
          </a:p>
          <a:p>
            <a:r>
              <a:rPr lang="en-US" sz="2300" dirty="0"/>
              <a:t>Forbidden</a:t>
            </a:r>
          </a:p>
        </p:txBody>
      </p:sp>
    </p:spTree>
    <p:extLst>
      <p:ext uri="{BB962C8B-B14F-4D97-AF65-F5344CB8AC3E}">
        <p14:creationId xmlns:p14="http://schemas.microsoft.com/office/powerpoint/2010/main" val="3619450499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EEA8F-2AE2-9AB2-7164-0AAEEE61D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71" y="2388094"/>
            <a:ext cx="11665258" cy="4367813"/>
          </a:xfrm>
        </p:spPr>
        <p:txBody>
          <a:bodyPr>
            <a:normAutofit/>
          </a:bodyPr>
          <a:lstStyle/>
          <a:p>
            <a:r>
              <a:rPr lang="en-US" dirty="0"/>
              <a:t>What is the role of satellites?______________________________________________________________________</a:t>
            </a:r>
          </a:p>
          <a:p>
            <a:r>
              <a:rPr lang="en-US" dirty="0"/>
              <a:t>Mb/s means ____________________________________________________________________</a:t>
            </a:r>
            <a:r>
              <a:rPr lang="sr-Latn-RS" dirty="0"/>
              <a:t>_______________</a:t>
            </a:r>
            <a:endParaRPr lang="en-US" dirty="0"/>
          </a:p>
          <a:p>
            <a:r>
              <a:rPr lang="en-US" dirty="0"/>
              <a:t>Where can one see conveyor belts? _____________________________________________________</a:t>
            </a:r>
            <a:r>
              <a:rPr lang="sr-Latn-RS" dirty="0"/>
              <a:t>___</a:t>
            </a:r>
            <a:endParaRPr lang="en-US" dirty="0"/>
          </a:p>
          <a:p>
            <a:r>
              <a:rPr lang="en-US" dirty="0"/>
              <a:t>When someone has the right-of-way, it means _________________________________________</a:t>
            </a:r>
            <a:r>
              <a:rPr lang="sr-Latn-RS" dirty="0"/>
              <a:t>_________</a:t>
            </a:r>
            <a:endParaRPr lang="en-US" dirty="0"/>
          </a:p>
          <a:p>
            <a:r>
              <a:rPr lang="en-US" dirty="0"/>
              <a:t>What is the difference between scheduled and on-demand service?_____________________________</a:t>
            </a:r>
          </a:p>
          <a:p>
            <a:r>
              <a:rPr lang="en-US" dirty="0"/>
              <a:t>In railway-related terminology, ATC means ____________________________________________________</a:t>
            </a:r>
            <a:r>
              <a:rPr lang="sr-Latn-RS" dirty="0"/>
              <a:t>__</a:t>
            </a:r>
            <a:endParaRPr lang="en-US" dirty="0"/>
          </a:p>
          <a:p>
            <a:r>
              <a:rPr lang="en-US" dirty="0"/>
              <a:t>What is the difference between an engine and a motor?______________________________________</a:t>
            </a:r>
            <a:r>
              <a:rPr lang="sr-Latn-RS" dirty="0"/>
              <a:t>_</a:t>
            </a:r>
            <a:endParaRPr lang="en-US" dirty="0"/>
          </a:p>
          <a:p>
            <a:r>
              <a:rPr lang="en-US" dirty="0"/>
              <a:t>In airplane-related terminology, lift is ___________________________________________________________</a:t>
            </a:r>
          </a:p>
          <a:p>
            <a:r>
              <a:rPr lang="en-US" dirty="0"/>
              <a:t>FHS stands for ____________________________________________________________________________</a:t>
            </a:r>
            <a:r>
              <a:rPr lang="sr-Latn-RS" dirty="0"/>
              <a:t>_______</a:t>
            </a:r>
            <a:endParaRPr lang="en-US" dirty="0"/>
          </a:p>
          <a:p>
            <a:r>
              <a:rPr lang="en-US" dirty="0"/>
              <a:t>An advantage of optical </a:t>
            </a:r>
            <a:r>
              <a:rPr lang="en-US" dirty="0" err="1"/>
              <a:t>fibres</a:t>
            </a:r>
            <a:r>
              <a:rPr lang="en-US" dirty="0"/>
              <a:t> is </a:t>
            </a:r>
            <a:r>
              <a:rPr lang="sr-Latn-RS" dirty="0"/>
              <a:t>_________________________________________________________________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749B62E-6BAA-2014-E514-2886FDC23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547010"/>
            <a:ext cx="8761413" cy="708025"/>
          </a:xfrm>
        </p:spPr>
        <p:txBody>
          <a:bodyPr/>
          <a:lstStyle/>
          <a:p>
            <a:r>
              <a:rPr lang="sr-Latn-RS" dirty="0"/>
              <a:t>Vocabulary -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04602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EBEF9-F71D-7B77-B293-1C9332BF1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443" y="485396"/>
            <a:ext cx="8761413" cy="706964"/>
          </a:xfrm>
        </p:spPr>
        <p:txBody>
          <a:bodyPr/>
          <a:lstStyle/>
          <a:p>
            <a:r>
              <a:rPr lang="sr-Latn-RS" dirty="0"/>
              <a:t>Conditionals - practice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FE326-7377-C035-6E8A-F1FF37208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3" y="1305017"/>
            <a:ext cx="11904955" cy="5552983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50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US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Put the following verbs into suitable forms in order to make conditionals.</a:t>
            </a:r>
            <a:endParaRPr lang="sr-Latn-RS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sr-Latn-RS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0" indent="0" algn="l">
              <a:lnSpc>
                <a:spcPct val="150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sr-Latn-RS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doesn’t drive cautiously, and he gets many tickets. 		   If he drove cautiously, he wouldn’t get so many tickets.</a:t>
            </a:r>
          </a:p>
          <a:p>
            <a:pPr algn="l">
              <a:lnSpc>
                <a:spcPct val="150000"/>
              </a:lnSpc>
              <a:spcAft>
                <a:spcPts val="1000"/>
              </a:spcAft>
            </a:pPr>
            <a:r>
              <a:rPr lang="sr-Latn-R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should leave now, or else you will be late.</a:t>
            </a:r>
          </a:p>
          <a:p>
            <a:pPr algn="l">
              <a:lnSpc>
                <a:spcPct val="150000"/>
              </a:lnSpc>
              <a:spcAft>
                <a:spcPts val="1000"/>
              </a:spcAft>
            </a:pPr>
            <a:r>
              <a:rPr lang="sr-Latn-R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you _______________________________________________________________________________.</a:t>
            </a:r>
          </a:p>
          <a:p>
            <a:pPr algn="l">
              <a:lnSpc>
                <a:spcPct val="150000"/>
              </a:lnSpc>
              <a:spcAft>
                <a:spcPts val="1000"/>
              </a:spcAft>
            </a:pPr>
            <a:r>
              <a:rPr lang="sr-Latn-R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 isn’t happy because she doesn’t have a car.</a:t>
            </a:r>
          </a:p>
          <a:p>
            <a:pPr algn="l">
              <a:lnSpc>
                <a:spcPct val="150000"/>
              </a:lnSpc>
              <a:spcAft>
                <a:spcPts val="1000"/>
              </a:spcAft>
            </a:pPr>
            <a:r>
              <a:rPr lang="sr-Latn-R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she ­­­­­­­­­­­­­­­­­­­­­­­­­________________________________________________________________________________.</a:t>
            </a:r>
          </a:p>
          <a:p>
            <a:pPr algn="l">
              <a:lnSpc>
                <a:spcPct val="150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didn’t arrive on time, so we missed the opening ceremony.</a:t>
            </a:r>
            <a:endParaRPr lang="sr-Latn-R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we ________________________________________________________________________________.</a:t>
            </a:r>
            <a:endParaRPr lang="sr-Latn-R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74702B5-1726-7BF4-1F6C-EE9A84253CDB}"/>
              </a:ext>
            </a:extLst>
          </p:cNvPr>
          <p:cNvCxnSpPr/>
          <p:nvPr/>
        </p:nvCxnSpPr>
        <p:spPr>
          <a:xfrm>
            <a:off x="4998128" y="2760955"/>
            <a:ext cx="7546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763188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D665E-F5F2-CD01-218C-4A43249A1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Conditionals - practice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537E2-12A7-41E1-A05F-FAD97F445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30" y="2299317"/>
            <a:ext cx="11585358" cy="436781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sr-Latn-R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Transform these sentences into all three types of conditionals:</a:t>
            </a:r>
            <a:endParaRPr lang="sr-Latn-R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sr-Latn-R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 I ________________ (buy) these shoes if they ___________________ (fit).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sr-Latn-R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I ________________ (earn) a lot of money if I __________________ (get) that job.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sr-Latn-R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 If we ________________(listen) to the radio, we ____________________ (hear) the news.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sr-Latn-R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 If you ______________ (go) out with your friends tonight, I __________(watch) the football match on TV.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sr-Latn-R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If he ______________ (try) harder, he ______________ (reach) his goals.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13717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Conditionals: </a:t>
            </a:r>
            <a:r>
              <a:rPr lang="en-US" dirty="0"/>
              <a:t>Inversion -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99317"/>
            <a:ext cx="12191999" cy="4558683"/>
          </a:xfrm>
        </p:spPr>
        <p:txBody>
          <a:bodyPr/>
          <a:lstStyle/>
          <a:p>
            <a:r>
              <a:rPr lang="sr-Latn-RS" sz="2200" i="1" dirty="0">
                <a:solidFill>
                  <a:schemeClr val="tx1"/>
                </a:solidFill>
              </a:rPr>
              <a:t>Example: If I had eaten, I would have been OK	  Had I eaten, I would have been OK.</a:t>
            </a:r>
          </a:p>
          <a:p>
            <a:r>
              <a:rPr lang="en-US" sz="2200" dirty="0">
                <a:solidFill>
                  <a:schemeClr val="tx1"/>
                </a:solidFill>
              </a:rPr>
              <a:t>If he had studied harder, he would have passed the exam.</a:t>
            </a:r>
          </a:p>
          <a:p>
            <a:pPr marL="400050" lvl="1" indent="0">
              <a:buNone/>
            </a:pPr>
            <a:r>
              <a:rPr lang="en-US" sz="2200" dirty="0">
                <a:solidFill>
                  <a:schemeClr val="tx1"/>
                </a:solidFill>
              </a:rPr>
              <a:t>Had _____________________________________________________</a:t>
            </a:r>
          </a:p>
          <a:p>
            <a:r>
              <a:rPr lang="en-US" sz="2200" dirty="0">
                <a:solidFill>
                  <a:schemeClr val="tx1"/>
                </a:solidFill>
              </a:rPr>
              <a:t>If my alarm had gone off, I wouldn’t have been late to work.</a:t>
            </a:r>
          </a:p>
          <a:p>
            <a:pPr marL="400050" lvl="1" indent="0">
              <a:buNone/>
            </a:pPr>
            <a:r>
              <a:rPr lang="en-US" sz="2200" dirty="0">
                <a:solidFill>
                  <a:schemeClr val="tx1"/>
                </a:solidFill>
              </a:rPr>
              <a:t>Had _____________________________________________________</a:t>
            </a:r>
          </a:p>
          <a:p>
            <a:r>
              <a:rPr lang="en-US" sz="2200" dirty="0">
                <a:solidFill>
                  <a:schemeClr val="tx1"/>
                </a:solidFill>
              </a:rPr>
              <a:t>If you had told me about the meeting, I wouldn’t have missed it.</a:t>
            </a:r>
          </a:p>
          <a:p>
            <a:pPr marL="400050" lvl="1" indent="0">
              <a:buNone/>
            </a:pPr>
            <a:r>
              <a:rPr lang="en-US" sz="2200" dirty="0">
                <a:solidFill>
                  <a:schemeClr val="tx1"/>
                </a:solidFill>
              </a:rPr>
              <a:t>Had _____________________________________________________</a:t>
            </a:r>
          </a:p>
          <a:p>
            <a:r>
              <a:rPr lang="en-US" sz="2200" dirty="0">
                <a:solidFill>
                  <a:schemeClr val="tx1"/>
                </a:solidFill>
              </a:rPr>
              <a:t>If we had missed the flight yesterday, we wouldn’t be in Paris now.</a:t>
            </a:r>
          </a:p>
          <a:p>
            <a:pPr marL="400050" lvl="1" indent="0">
              <a:buNone/>
            </a:pPr>
            <a:r>
              <a:rPr lang="en-US" sz="2200" dirty="0">
                <a:solidFill>
                  <a:schemeClr val="tx1"/>
                </a:solidFill>
              </a:rPr>
              <a:t>Had _____________________________________________________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FDA0797-963D-E49C-F29B-02DC03B7225D}"/>
              </a:ext>
            </a:extLst>
          </p:cNvPr>
          <p:cNvCxnSpPr>
            <a:cxnSpLocks/>
          </p:cNvCxnSpPr>
          <p:nvPr/>
        </p:nvCxnSpPr>
        <p:spPr>
          <a:xfrm>
            <a:off x="6755907" y="2512381"/>
            <a:ext cx="3462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40305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Conditionals: </a:t>
            </a:r>
            <a:r>
              <a:rPr lang="en-US" dirty="0"/>
              <a:t>Inversion -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10" y="2361460"/>
            <a:ext cx="12011487" cy="4496540"/>
          </a:xfrm>
        </p:spPr>
        <p:txBody>
          <a:bodyPr>
            <a:normAutofit/>
          </a:bodyPr>
          <a:lstStyle/>
          <a:p>
            <a:r>
              <a:rPr lang="sr-Latn-RS" sz="2200" i="1" dirty="0"/>
              <a:t>Example: If I had cash, I’d call a taxi.				Were I to have cash, I’d call a taxi.</a:t>
            </a:r>
          </a:p>
          <a:p>
            <a:r>
              <a:rPr lang="en-US" sz="2200" dirty="0"/>
              <a:t>If she were to be rich, she would be horribly obnoxious.</a:t>
            </a:r>
          </a:p>
          <a:p>
            <a:pPr marL="400050" lvl="1" indent="0">
              <a:buNone/>
            </a:pPr>
            <a:r>
              <a:rPr lang="en-US" sz="2200" dirty="0"/>
              <a:t>Were ____________________________________________________</a:t>
            </a:r>
          </a:p>
          <a:p>
            <a:r>
              <a:rPr lang="en-US" sz="2200" dirty="0"/>
              <a:t>If I were to have no friends, who would I spend my time with?</a:t>
            </a:r>
          </a:p>
          <a:p>
            <a:pPr marL="400050" lvl="1" indent="0">
              <a:buNone/>
            </a:pPr>
            <a:r>
              <a:rPr lang="en-US" sz="2200" dirty="0"/>
              <a:t>Were ____________________________________________________</a:t>
            </a:r>
          </a:p>
          <a:p>
            <a:r>
              <a:rPr lang="en-US" sz="2200" dirty="0"/>
              <a:t>If Nathan were to be my boss, this job would be intolerable.</a:t>
            </a:r>
          </a:p>
          <a:p>
            <a:pPr marL="400050" lvl="1" indent="0">
              <a:buNone/>
            </a:pPr>
            <a:r>
              <a:rPr lang="en-US" sz="2200" dirty="0"/>
              <a:t>Were ____________________________________________________</a:t>
            </a:r>
          </a:p>
          <a:p>
            <a:r>
              <a:rPr lang="en-US" sz="2200" dirty="0"/>
              <a:t>If he were to fail his driving test tomorrow, he would have to take it again.</a:t>
            </a:r>
          </a:p>
          <a:p>
            <a:pPr marL="400050" lvl="1" indent="0">
              <a:buNone/>
            </a:pPr>
            <a:r>
              <a:rPr lang="en-US" sz="2200" dirty="0"/>
              <a:t>Were ____________________________________________________</a:t>
            </a:r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94239FD-7EC6-A6AE-DEC3-D186BD8B3378}"/>
              </a:ext>
            </a:extLst>
          </p:cNvPr>
          <p:cNvCxnSpPr/>
          <p:nvPr/>
        </p:nvCxnSpPr>
        <p:spPr>
          <a:xfrm>
            <a:off x="5646198" y="2583402"/>
            <a:ext cx="12961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264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Conditionals: </a:t>
            </a:r>
            <a:r>
              <a:rPr lang="en-US" dirty="0"/>
              <a:t>Inversion -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77" y="2379216"/>
            <a:ext cx="12038119" cy="4554244"/>
          </a:xfrm>
        </p:spPr>
        <p:txBody>
          <a:bodyPr>
            <a:normAutofit/>
          </a:bodyPr>
          <a:lstStyle/>
          <a:p>
            <a:pPr lvl="0"/>
            <a:r>
              <a:rPr lang="sr-Latn-RS" sz="2400" i="1" dirty="0"/>
              <a:t>Example:</a:t>
            </a:r>
          </a:p>
          <a:p>
            <a:pPr marL="0" lvl="0" indent="0">
              <a:buNone/>
            </a:pPr>
            <a:r>
              <a:rPr lang="sr-Latn-RS" sz="2400" i="1" dirty="0"/>
              <a:t>If you wake me up, I’ll punch you			Should you wake me up, I’ll punch you.</a:t>
            </a:r>
          </a:p>
          <a:p>
            <a:pPr lvl="0"/>
            <a:r>
              <a:rPr lang="en-US" sz="2400" dirty="0"/>
              <a:t>If you start studying now, you won’t fail the exam.</a:t>
            </a:r>
            <a:endParaRPr lang="sr-Latn-RS" sz="2400" dirty="0"/>
          </a:p>
          <a:p>
            <a:pPr marL="0" indent="0">
              <a:buNone/>
            </a:pPr>
            <a:r>
              <a:rPr lang="en-US" sz="2400" dirty="0"/>
              <a:t>Should ____________________________________________________</a:t>
            </a:r>
            <a:endParaRPr lang="sr-Latn-RS" sz="2400" dirty="0"/>
          </a:p>
          <a:p>
            <a:pPr lvl="0"/>
            <a:r>
              <a:rPr lang="en-US" sz="2400" dirty="0"/>
              <a:t>If you leave in 30 minutes, you will not get there on time.</a:t>
            </a:r>
            <a:endParaRPr lang="sr-Latn-RS" sz="2400" dirty="0"/>
          </a:p>
          <a:p>
            <a:pPr marL="0" indent="0">
              <a:buNone/>
            </a:pPr>
            <a:r>
              <a:rPr lang="en-US" sz="2400" dirty="0"/>
              <a:t>Should  ____________________________________________________</a:t>
            </a:r>
            <a:endParaRPr lang="sr-Latn-RS" sz="2400" dirty="0"/>
          </a:p>
          <a:p>
            <a:pPr lvl="0"/>
            <a:r>
              <a:rPr lang="en-US" sz="2400" dirty="0"/>
              <a:t>If you should care at all, you will help me with this problem.</a:t>
            </a:r>
            <a:endParaRPr lang="sr-Latn-RS" sz="2400" dirty="0"/>
          </a:p>
          <a:p>
            <a:pPr marL="0" indent="0">
              <a:buNone/>
            </a:pPr>
            <a:r>
              <a:rPr lang="en-US" sz="2400" dirty="0"/>
              <a:t>Should ____________________________________________________</a:t>
            </a:r>
            <a:endParaRPr lang="sr-Latn-RS" sz="24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CD4FD95-F510-CB36-5F08-6981F81D18FD}"/>
              </a:ext>
            </a:extLst>
          </p:cNvPr>
          <p:cNvCxnSpPr/>
          <p:nvPr/>
        </p:nvCxnSpPr>
        <p:spPr>
          <a:xfrm>
            <a:off x="5220070" y="3086180"/>
            <a:ext cx="8759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921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2AC27-32AE-23EC-CF52-35AABD388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547540"/>
            <a:ext cx="8761413" cy="706964"/>
          </a:xfrm>
        </p:spPr>
        <p:txBody>
          <a:bodyPr/>
          <a:lstStyle/>
          <a:p>
            <a:r>
              <a:rPr lang="sr-Latn-RS" dirty="0"/>
              <a:t>Passive voice - practice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61EFB-F48E-12DF-49D1-12A7C92A7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718" y="2299317"/>
            <a:ext cx="11079332" cy="4367813"/>
          </a:xfrm>
        </p:spPr>
        <p:txBody>
          <a:bodyPr>
            <a:noAutofit/>
          </a:bodyPr>
          <a:lstStyle/>
          <a:p>
            <a:r>
              <a:rPr lang="en-US" sz="2400" b="1" dirty="0"/>
              <a:t>Transform the following sentences into the passive voice:</a:t>
            </a:r>
          </a:p>
          <a:p>
            <a:pPr marL="0" indent="0">
              <a:buNone/>
            </a:pPr>
            <a:r>
              <a:rPr lang="en-US" sz="2400" dirty="0"/>
              <a:t>1.	The painters painted his house on Sunday.</a:t>
            </a:r>
          </a:p>
          <a:p>
            <a:pPr marL="0" indent="0">
              <a:buNone/>
            </a:pPr>
            <a:r>
              <a:rPr lang="en-US" sz="2400" dirty="0"/>
              <a:t>_________________________________________________________</a:t>
            </a:r>
          </a:p>
          <a:p>
            <a:pPr marL="0" indent="0">
              <a:buNone/>
            </a:pPr>
            <a:r>
              <a:rPr lang="en-US" sz="2400" dirty="0"/>
              <a:t>2.	They had robbed the bank before midday.</a:t>
            </a:r>
          </a:p>
          <a:p>
            <a:pPr marL="0" indent="0">
              <a:buNone/>
            </a:pPr>
            <a:r>
              <a:rPr lang="en-US" sz="2400" dirty="0"/>
              <a:t>____________________________________________________________</a:t>
            </a:r>
          </a:p>
          <a:p>
            <a:pPr marL="0" indent="0">
              <a:buNone/>
            </a:pPr>
            <a:r>
              <a:rPr lang="en-US" sz="2400" dirty="0"/>
              <a:t>3.	The </a:t>
            </a:r>
            <a:r>
              <a:rPr lang="en-US" sz="2400" dirty="0" err="1"/>
              <a:t>neighbourhood</a:t>
            </a:r>
            <a:r>
              <a:rPr lang="en-US" sz="2400" dirty="0"/>
              <a:t> kids cut my grass last week.</a:t>
            </a:r>
          </a:p>
          <a:p>
            <a:pPr marL="0" indent="0">
              <a:buNone/>
            </a:pPr>
            <a:r>
              <a:rPr lang="en-US" sz="2400" dirty="0"/>
              <a:t>____________________________________________________________</a:t>
            </a:r>
          </a:p>
          <a:p>
            <a:pPr marL="0" indent="0">
              <a:buNone/>
            </a:pPr>
            <a:r>
              <a:rPr lang="en-US" sz="2400" dirty="0"/>
              <a:t>4.	He has cheated on his new wife.</a:t>
            </a:r>
          </a:p>
          <a:p>
            <a:pPr marL="0" indent="0">
              <a:buNone/>
            </a:pPr>
            <a:r>
              <a:rPr lang="en-US" sz="2400" dirty="0"/>
              <a:t>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1668251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09F0E-24DC-5A31-D29C-3D63305BC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Direct / Indirect Speech - practice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C6AB0-4A9B-0759-852B-608394874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94" y="2053084"/>
            <a:ext cx="11523216" cy="4720577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GB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Transform the following sentences into indirect speech:</a:t>
            </a:r>
            <a:endParaRPr lang="sr-Latn-R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“How many children were there in class today?” she asked.</a:t>
            </a:r>
            <a:endParaRPr lang="sr-Latn-R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She asked ________________________________________________________________________</a:t>
            </a:r>
            <a:endParaRPr lang="sr-Latn-R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“How did you like the buffet today?” the waitress asked me.</a:t>
            </a:r>
            <a:endParaRPr lang="sr-Latn-R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waitress ______________________________________________________________________</a:t>
            </a:r>
            <a:endParaRPr lang="sr-Latn-R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“Did you see the new movie on TV yesterday?” Helena asked.</a:t>
            </a:r>
            <a:endParaRPr lang="sr-Latn-R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en-GB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Helena asked me __________________________________________________________________</a:t>
            </a:r>
            <a:endParaRPr lang="sr-Latn-R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0887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2B3B1-6605-BA7B-8F51-6223CE959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Modal verbs - practice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68BB2-7100-92EE-30AE-90AB7D3F3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615" y="2166151"/>
            <a:ext cx="11700769" cy="4691849"/>
          </a:xfrm>
        </p:spPr>
        <p:txBody>
          <a:bodyPr>
            <a:normAutofit/>
          </a:bodyPr>
          <a:lstStyle/>
          <a:p>
            <a:r>
              <a:rPr lang="sr-Latn-RS" sz="2000" i="1" dirty="0"/>
              <a:t>Example: I think I’m slowly getting drunk			I might be slowly getting drunk.</a:t>
            </a:r>
          </a:p>
          <a:p>
            <a:r>
              <a:rPr lang="en-US" sz="2000" dirty="0"/>
              <a:t>It was stupid of the government to try to break the strike. (use </a:t>
            </a:r>
            <a:r>
              <a:rPr lang="en-US" sz="2000" i="1" dirty="0"/>
              <a:t>should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_____________________________________________________________.</a:t>
            </a:r>
          </a:p>
          <a:p>
            <a:r>
              <a:rPr lang="en-US" sz="2000" dirty="0"/>
              <a:t>We booked a table, but it didn’t matter as there was hardly anyone at the restaurant. (use</a:t>
            </a:r>
            <a:r>
              <a:rPr lang="sr-Latn-RS" sz="2000" dirty="0"/>
              <a:t> </a:t>
            </a:r>
            <a:r>
              <a:rPr lang="en-US" sz="2000" i="1" dirty="0"/>
              <a:t>need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____________________________________________________________.</a:t>
            </a:r>
          </a:p>
          <a:p>
            <a:r>
              <a:rPr lang="en-US" sz="2000" dirty="0"/>
              <a:t>There is no doubt that the lawyer has received the information by now. (use </a:t>
            </a:r>
            <a:r>
              <a:rPr lang="en-US" sz="2000" i="1" dirty="0"/>
              <a:t>must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____________________________________________________________.</a:t>
            </a:r>
          </a:p>
          <a:p>
            <a:r>
              <a:rPr lang="en-US" sz="2000" dirty="0"/>
              <a:t>It probably won’t be difficult to get tickets for the first night (use </a:t>
            </a:r>
            <a:r>
              <a:rPr lang="en-US" sz="2000" i="1" dirty="0"/>
              <a:t>should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____________________________________________________________.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539FF66-3060-B06D-193A-37C33BE7638E}"/>
              </a:ext>
            </a:extLst>
          </p:cNvPr>
          <p:cNvCxnSpPr/>
          <p:nvPr/>
        </p:nvCxnSpPr>
        <p:spPr>
          <a:xfrm>
            <a:off x="5637320" y="2361460"/>
            <a:ext cx="9587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375436"/>
      </p:ext>
    </p:extLst>
  </p:cSld>
  <p:clrMapOvr>
    <a:masterClrMapping/>
  </p:clrMapOvr>
  <p:transition spd="slow">
    <p:push dir="u"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 Boardro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993</Words>
  <Application>Microsoft Office PowerPoint</Application>
  <PresentationFormat>Widescreen</PresentationFormat>
  <Paragraphs>134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Times New Roman</vt:lpstr>
      <vt:lpstr>Wingdings 3</vt:lpstr>
      <vt:lpstr>Office Theme</vt:lpstr>
      <vt:lpstr>Ion Boardroom</vt:lpstr>
      <vt:lpstr>Grammar and Vocabulary</vt:lpstr>
      <vt:lpstr>Conditionals - practice</vt:lpstr>
      <vt:lpstr>Conditionals - practice</vt:lpstr>
      <vt:lpstr>Conditionals: Inversion - practice</vt:lpstr>
      <vt:lpstr>Conditionals: Inversion - practice</vt:lpstr>
      <vt:lpstr>Conditionals: Inversion - practice</vt:lpstr>
      <vt:lpstr>Passive voice - practice</vt:lpstr>
      <vt:lpstr>Direct / Indirect Speech - practice</vt:lpstr>
      <vt:lpstr>Modal verbs - practice</vt:lpstr>
      <vt:lpstr>Modal verbs - practice</vt:lpstr>
      <vt:lpstr>Present participles and gerunds - practice</vt:lpstr>
      <vt:lpstr>Vocabulary - practice</vt:lpstr>
      <vt:lpstr>Vocabulary -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Inversion - practice</dc:title>
  <dc:creator>Sofija Stefanović</dc:creator>
  <cp:lastModifiedBy>Sofija Stefanović</cp:lastModifiedBy>
  <cp:revision>19</cp:revision>
  <dcterms:created xsi:type="dcterms:W3CDTF">2023-12-17T21:39:02Z</dcterms:created>
  <dcterms:modified xsi:type="dcterms:W3CDTF">2023-12-17T23:46:10Z</dcterms:modified>
</cp:coreProperties>
</file>