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8"/>
  </p:notesMasterIdLst>
  <p:sldIdLst>
    <p:sldId id="344" r:id="rId4"/>
    <p:sldId id="369" r:id="rId5"/>
    <p:sldId id="373" r:id="rId6"/>
    <p:sldId id="386" r:id="rId7"/>
    <p:sldId id="383" r:id="rId8"/>
    <p:sldId id="375" r:id="rId9"/>
    <p:sldId id="376" r:id="rId10"/>
    <p:sldId id="377" r:id="rId11"/>
    <p:sldId id="379" r:id="rId12"/>
    <p:sldId id="360" r:id="rId13"/>
    <p:sldId id="387" r:id="rId14"/>
    <p:sldId id="389" r:id="rId15"/>
    <p:sldId id="361" r:id="rId16"/>
    <p:sldId id="385" r:id="rId17"/>
    <p:sldId id="388" r:id="rId18"/>
    <p:sldId id="390" r:id="rId19"/>
    <p:sldId id="391" r:id="rId20"/>
    <p:sldId id="392" r:id="rId21"/>
    <p:sldId id="364" r:id="rId22"/>
    <p:sldId id="381" r:id="rId23"/>
    <p:sldId id="382" r:id="rId24"/>
    <p:sldId id="384" r:id="rId25"/>
    <p:sldId id="365" r:id="rId26"/>
    <p:sldId id="3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F7"/>
    <a:srgbClr val="F8FEFB"/>
    <a:srgbClr val="F5FCFD"/>
    <a:srgbClr val="FCEEB2"/>
    <a:srgbClr val="FFCC99"/>
    <a:srgbClr val="EEFCF4"/>
    <a:srgbClr val="DCF8E9"/>
    <a:srgbClr val="B9F1D4"/>
    <a:srgbClr val="FDCB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7670" autoAdjust="0"/>
  </p:normalViewPr>
  <p:slideViewPr>
    <p:cSldViewPr snapToGrid="0" showGuides="1">
      <p:cViewPr varScale="1">
        <p:scale>
          <a:sx n="110" d="100"/>
          <a:sy n="110" d="100"/>
        </p:scale>
        <p:origin x="-51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6712236800410488"/>
          <c:y val="8.7732933236152527E-2"/>
          <c:w val="0.4497058824458629"/>
          <c:h val="0.674558823668796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Potpuno</c:v>
                </c:pt>
                <c:pt idx="1">
                  <c:v>Delimično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0.44000000000000017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6712236800410488"/>
          <c:y val="8.7732933236152444E-2"/>
          <c:w val="0.44970588244586257"/>
          <c:h val="0.674558823668796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U većoj meri</c:v>
                </c:pt>
                <c:pt idx="1">
                  <c:v>U manjoj meri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0.60000000000000064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6712236800410488"/>
          <c:y val="8.7732933236152444E-2"/>
          <c:w val="0.44970588244586257"/>
          <c:h val="0.674558823668796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U većoj meri</c:v>
                </c:pt>
                <c:pt idx="1">
                  <c:v>U manjoj meri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0.22464</cdr:x>
      <cdr:y>0.25932</cdr:y>
    </cdr:from>
    <cdr:to>
      <cdr:x>0.54721</cdr:x>
      <cdr:y>0.55689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8614" y="706056"/>
          <a:ext cx="1261640" cy="810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x-none" sz="1600" b="1" dirty="0" smtClean="0">
              <a:solidFill>
                <a:srgbClr val="FFC000"/>
              </a:solidFill>
            </a:rPr>
            <a:t>44%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rgbClr val="FFC000"/>
              </a:solidFill>
            </a:rPr>
            <a:t>Делимично</a:t>
          </a:r>
          <a:endParaRPr lang="en-US" sz="1600" b="1" dirty="0">
            <a:solidFill>
              <a:srgbClr val="FFC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0.2693</cdr:x>
      <cdr:y>0.43368</cdr:y>
    </cdr:from>
    <cdr:to>
      <cdr:x>0.59188</cdr:x>
      <cdr:y>0.68941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3297" y="1192193"/>
          <a:ext cx="1261640" cy="70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x-none" sz="1600" b="1" dirty="0" smtClean="0">
              <a:solidFill>
                <a:srgbClr val="FFC000"/>
              </a:solidFill>
            </a:rPr>
            <a:t>60%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rgbClr val="FFC000"/>
              </a:solidFill>
            </a:rPr>
            <a:t>У већој мери</a:t>
          </a:r>
          <a:endParaRPr lang="en-US" sz="16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0.43503</cdr:x>
      <cdr:y>0.19368</cdr:y>
    </cdr:from>
    <cdr:to>
      <cdr:x>0.7576</cdr:x>
      <cdr:y>0.44941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01478" y="532435"/>
          <a:ext cx="1261640" cy="70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x-none" sz="1600" b="1" dirty="0" smtClean="0">
              <a:solidFill>
                <a:schemeClr val="tx1"/>
              </a:solidFill>
            </a:rPr>
            <a:t>40%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chemeClr val="tx1"/>
              </a:solidFill>
            </a:rPr>
            <a:t>У мањој мери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0.32849</cdr:x>
      <cdr:y>0.43786</cdr:y>
    </cdr:from>
    <cdr:to>
      <cdr:x>0.65106</cdr:x>
      <cdr:y>0.69605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4790" y="1192193"/>
          <a:ext cx="1261640" cy="70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x-none" sz="1600" b="1" dirty="0" smtClean="0">
              <a:solidFill>
                <a:srgbClr val="FFC000"/>
              </a:solidFill>
            </a:rPr>
            <a:t>100%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rgbClr val="FFC000"/>
              </a:solidFill>
            </a:rPr>
            <a:t>У већој мери</a:t>
          </a:r>
          <a:endParaRPr lang="en-US" sz="1600" b="1" dirty="0">
            <a:solidFill>
              <a:srgbClr val="FFC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x-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4E4A-258D-4005-B1BD-4D0A00B9A9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87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84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84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73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05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42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06106" y="2916200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0420" y="3389584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12146" y="1005809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38192" y="1403130"/>
            <a:ext cx="2811755" cy="2827292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3" y="2398141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-16" y="1403130"/>
            <a:ext cx="6889539" cy="3563008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=""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=""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=""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=""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=""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=""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=""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=""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"/>
            <a:ext cx="10515600" cy="90297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EC2BE52-B545-493A-91A8-786F87BA56B2}" type="datetimeFigureOut">
              <a:rPr lang="en-GB" smtClean="0"/>
              <a:pPr/>
              <a:t>05/12/2024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58AAAF-7725-4459-B9D9-C8F9024A9C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09494" y="274638"/>
            <a:ext cx="10970895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09494" y="71414"/>
            <a:ext cx="109708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09494" y="274638"/>
            <a:ext cx="10970895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3"/>
          <p:cNvGrpSpPr/>
          <p:nvPr userDrawn="1"/>
        </p:nvGrpSpPr>
        <p:grpSpPr>
          <a:xfrm>
            <a:off x="124340" y="71414"/>
            <a:ext cx="11816272" cy="1143008"/>
            <a:chOff x="93271" y="878925"/>
            <a:chExt cx="8863743" cy="14040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pic>
          <p:nvPicPr>
            <p:cNvPr id="11" name="Picture 2" descr="PowerPoint Template about transportation, travel, cities"/>
            <p:cNvPicPr>
              <a:picLocks noChangeAspect="1" noChangeArrowheads="1"/>
            </p:cNvPicPr>
            <p:nvPr/>
          </p:nvPicPr>
          <p:blipFill>
            <a:blip r:embed="rId2" cstate="print"/>
            <a:srcRect t="66667"/>
            <a:stretch>
              <a:fillRect/>
            </a:stretch>
          </p:blipFill>
          <p:spPr bwMode="auto">
            <a:xfrm>
              <a:off x="93271" y="878925"/>
              <a:ext cx="7487950" cy="14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 descr="PowerPoint Template about transportation, travel, cities"/>
            <p:cNvPicPr>
              <a:picLocks noChangeAspect="1" noChangeArrowheads="1"/>
            </p:cNvPicPr>
            <p:nvPr/>
          </p:nvPicPr>
          <p:blipFill>
            <a:blip r:embed="rId2" cstate="print"/>
            <a:srcRect r="74219" b="66667"/>
            <a:stretch>
              <a:fillRect/>
            </a:stretch>
          </p:blipFill>
          <p:spPr bwMode="auto">
            <a:xfrm>
              <a:off x="7509143" y="878925"/>
              <a:ext cx="1447871" cy="140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12189883" cy="1214422"/>
          </a:xfrm>
          <a:prstGeom prst="rect">
            <a:avLst/>
          </a:prstGeom>
          <a:solidFill>
            <a:schemeClr val="accent5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6" descr="LOGO FAKULTETA - DOLE DESNO - ISECEN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5795" y="4021124"/>
            <a:ext cx="3714088" cy="28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8780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279228" y="1899950"/>
            <a:ext cx="8418785" cy="4133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851016" y="2175980"/>
            <a:ext cx="2882538" cy="4099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843942" y="2158717"/>
            <a:ext cx="2882538" cy="40240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840959" y="2096621"/>
            <a:ext cx="2882538" cy="3922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983192" y="2441074"/>
            <a:ext cx="2598070" cy="30509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  <p:sldLayoutId id="214748368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=""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696147" y="6372570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787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131164" y="265646"/>
            <a:ext cx="961201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4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КОНТРОЛА  И  УПРАВЉАЊЕ ПАРКИРАЊЕМ</a:t>
            </a: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1757" y="0"/>
            <a:ext cx="81355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Cyrl-R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Универзитет у Београду</a:t>
            </a:r>
            <a:r>
              <a:rPr lang="sr-Cyrl-CS" sz="1500" dirty="0" smtClean="0">
                <a:solidFill>
                  <a:schemeClr val="tx1"/>
                </a:solidFill>
                <a:ea typeface="+mn-ea"/>
              </a:rPr>
              <a:t>; Саобраћајни факултет</a:t>
            </a:r>
            <a:r>
              <a:rPr lang="sr-Cyrl-CS" sz="1500" dirty="0" smtClean="0">
                <a:solidFill>
                  <a:schemeClr val="tx1"/>
                </a:solidFill>
              </a:rPr>
              <a:t>; </a:t>
            </a:r>
            <a:r>
              <a:rPr lang="sr-Cyrl-RS" sz="1500" dirty="0" smtClean="0">
                <a:solidFill>
                  <a:schemeClr val="tx1"/>
                </a:solidFill>
              </a:rPr>
              <a:t>Аутор</a:t>
            </a:r>
            <a:r>
              <a:rPr lang="sr-Cyrl-CS" sz="1500" dirty="0" smtClean="0">
                <a:solidFill>
                  <a:schemeClr val="tx1"/>
                </a:solidFill>
              </a:rPr>
              <a:t>: </a:t>
            </a:r>
            <a:r>
              <a:rPr lang="sr-Cyrl-RS" sz="1500" dirty="0" smtClean="0">
                <a:solidFill>
                  <a:schemeClr val="tx1"/>
                </a:solidFill>
              </a:rPr>
              <a:t>проф</a:t>
            </a:r>
            <a:r>
              <a:rPr lang="sr-Cyrl-CS" sz="1500" dirty="0" smtClean="0">
                <a:solidFill>
                  <a:schemeClr val="tx1"/>
                </a:solidFill>
              </a:rPr>
              <a:t>.</a:t>
            </a:r>
            <a:r>
              <a:rPr lang="sr-Cyrl-CS" sz="1500" baseline="0" dirty="0" smtClean="0">
                <a:solidFill>
                  <a:schemeClr val="tx1"/>
                </a:solidFill>
              </a:rPr>
              <a:t> </a:t>
            </a:r>
            <a:r>
              <a:rPr lang="sr-Cyrl-RS" sz="1500" dirty="0" smtClean="0">
                <a:solidFill>
                  <a:schemeClr val="tx1"/>
                </a:solidFill>
              </a:rPr>
              <a:t>др</a:t>
            </a:r>
            <a:r>
              <a:rPr lang="sr-Cyrl-CS" sz="1500" baseline="0" dirty="0" smtClean="0">
                <a:solidFill>
                  <a:schemeClr val="tx1"/>
                </a:solidFill>
              </a:rPr>
              <a:t> Ј</a:t>
            </a:r>
            <a:r>
              <a:rPr lang="sr-Latn-RS" sz="1500" baseline="0" dirty="0" smtClean="0">
                <a:solidFill>
                  <a:schemeClr val="tx1"/>
                </a:solidFill>
              </a:rPr>
              <a:t>e</a:t>
            </a:r>
            <a:r>
              <a:rPr lang="sr-Cyrl-RS" sz="1500" baseline="0" dirty="0" smtClean="0">
                <a:solidFill>
                  <a:schemeClr val="tx1"/>
                </a:solidFill>
              </a:rPr>
              <a:t>л</a:t>
            </a:r>
            <a:r>
              <a:rPr lang="sr-Latn-RS" sz="1500" baseline="0" dirty="0" smtClean="0">
                <a:solidFill>
                  <a:schemeClr val="tx1"/>
                </a:solidFill>
              </a:rPr>
              <a:t>e</a:t>
            </a:r>
            <a:r>
              <a:rPr lang="sr-Cyrl-RS" sz="1500" baseline="0" dirty="0" smtClean="0">
                <a:solidFill>
                  <a:schemeClr val="tx1"/>
                </a:solidFill>
              </a:rPr>
              <a:t>н</a:t>
            </a:r>
            <a:r>
              <a:rPr lang="sr-Latn-RS" sz="1500" baseline="0" dirty="0" smtClean="0">
                <a:solidFill>
                  <a:schemeClr val="tx1"/>
                </a:solidFill>
              </a:rPr>
              <a:t>a</a:t>
            </a:r>
            <a:r>
              <a:rPr lang="sr-Cyrl-CS" sz="1500" baseline="0" dirty="0" smtClean="0">
                <a:solidFill>
                  <a:schemeClr val="tx1"/>
                </a:solidFill>
              </a:rPr>
              <a:t> </a:t>
            </a:r>
            <a:r>
              <a:rPr lang="sr-Cyrl-RS" sz="1500" dirty="0" smtClean="0">
                <a:solidFill>
                  <a:schemeClr val="tx1"/>
                </a:solidFill>
              </a:rPr>
              <a:t>Симићевић</a:t>
            </a:r>
            <a:endParaRPr lang="sr-Cyrl-CS" sz="15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272955" y="0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3773" y="6396335"/>
            <a:ext cx="9403308" cy="4616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sr-Cyrl-RS" sz="1200" dirty="0" smtClean="0">
                <a:solidFill>
                  <a:schemeClr val="tx1"/>
                </a:solidFill>
              </a:rPr>
              <a:t>Презентација је заштићена ауторским правима и може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Cyrl-RS" sz="1200" dirty="0" smtClean="0">
                <a:solidFill>
                  <a:schemeClr val="tx1"/>
                </a:solidFill>
              </a:rPr>
              <a:t>се користити само за наставу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Cyrl-RS" sz="1200" dirty="0" smtClean="0">
                <a:solidFill>
                  <a:schemeClr val="tx1"/>
                </a:solidFill>
              </a:rPr>
              <a:t>на даљину студената Саобраћајног факултета у школској 2020/2021. Презентација се не може користити у друге сврхе без писмене сагласности аутора материјала.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0" y="5821346"/>
            <a:ext cx="429520" cy="436022"/>
            <a:chOff x="7797010" y="2267533"/>
            <a:chExt cx="459485" cy="436022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31827" y="6045958"/>
            <a:ext cx="5186403" cy="51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5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5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5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5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5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CBE3"/>
            </a:gs>
            <a:gs pos="13000">
              <a:srgbClr val="FFFFCC"/>
            </a:gs>
            <a:gs pos="63000">
              <a:srgbClr val="FEE7F2"/>
            </a:gs>
            <a:gs pos="100000">
              <a:srgbClr val="F3EDC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9302" y="163773"/>
            <a:ext cx="7533564" cy="764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2" name="Picture Placeholder 11" descr="21.pn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7414" r="741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5366" y="417903"/>
            <a:ext cx="11573197" cy="764275"/>
          </a:xfrm>
        </p:spPr>
        <p:txBody>
          <a:bodyPr/>
          <a:lstStyle/>
          <a:p>
            <a:r>
              <a:rPr lang="sr-Cyrl-RS" alt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Контрола режима паркирања</a:t>
            </a:r>
            <a:endParaRPr lang="en-US" altLang="en-US" sz="4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5162" y="2259869"/>
            <a:ext cx="7189072" cy="325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sr-Cyrl-C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начин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наплате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паркирања</a:t>
            </a:r>
            <a:r>
              <a:rPr lang="en-US" altLang="en-US" sz="2200" dirty="0" smtClean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14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sr-Cyrl-C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постављен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опрем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за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наплату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паркирања</a:t>
            </a:r>
            <a:r>
              <a:rPr lang="en-US" altLang="en-US" sz="2200" dirty="0" smtClean="0">
                <a:solidFill>
                  <a:schemeClr val="bg1"/>
                </a:solidFill>
              </a:rPr>
              <a:t> (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парк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инг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часовника</a:t>
            </a:r>
            <a:r>
              <a:rPr lang="en-US" altLang="en-US" sz="22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14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sr-Cyrl-C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обезбеђени</a:t>
            </a:r>
            <a:r>
              <a:rPr lang="sr-Cyrl-RS" altLang="en-US" sz="2200" dirty="0" smtClean="0">
                <a:solidFill>
                  <a:schemeClr val="bg1"/>
                </a:solidFill>
              </a:rPr>
              <a:t>х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услова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за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функционисање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свих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предвиђених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начина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наплате</a:t>
            </a:r>
            <a:r>
              <a:rPr lang="en-US" altLang="en-US" sz="2200" dirty="0" smtClean="0">
                <a:solidFill>
                  <a:schemeClr val="bg1"/>
                </a:solidFill>
              </a:rPr>
              <a:t> (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мрежа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продајних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места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за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паркинг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карте</a:t>
            </a:r>
            <a:r>
              <a:rPr lang="en-US" altLang="en-US" sz="2200" dirty="0" smtClean="0">
                <a:solidFill>
                  <a:schemeClr val="bg1"/>
                </a:solidFill>
              </a:rPr>
              <a:t>,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уговор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мобилном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телефонијом</a:t>
            </a:r>
            <a:r>
              <a:rPr lang="en-US" altLang="en-US" sz="2200" dirty="0" smtClean="0">
                <a:solidFill>
                  <a:schemeClr val="bg1"/>
                </a:solidFill>
              </a:rPr>
              <a:t> и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сл</a:t>
            </a:r>
            <a:r>
              <a:rPr lang="en-US" altLang="en-US" sz="2200" dirty="0" smtClean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2966" y="1031094"/>
            <a:ext cx="11277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ct val="10000"/>
              </a:spcBef>
              <a:spcAft>
                <a:spcPct val="10000"/>
              </a:spcAft>
            </a:pPr>
            <a:r>
              <a:rPr lang="sr-Cyrl-R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КИС на местима за паркирање на којима важи неки од режима паркирања зависи од:</a:t>
            </a:r>
            <a:endParaRPr lang="en-US" alt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9302" y="163773"/>
            <a:ext cx="7533564" cy="764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5366" y="417903"/>
            <a:ext cx="11573197" cy="764275"/>
          </a:xfrm>
        </p:spPr>
        <p:txBody>
          <a:bodyPr/>
          <a:lstStyle/>
          <a:p>
            <a:r>
              <a:rPr lang="sr-Cyrl-RS" alt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Контрола режима паркирања</a:t>
            </a:r>
            <a:endParaRPr lang="en-US" altLang="en-US" sz="4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4317" y="2464827"/>
            <a:ext cx="5360276" cy="302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chemeClr val="bg1"/>
                </a:solidFill>
              </a:rPr>
              <a:t>изведен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вертикалн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 и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хоризонталн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саобраћајн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сигнализациј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којом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корисницима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саопштава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важећи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режим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паркирања</a:t>
            </a:r>
            <a:r>
              <a:rPr lang="en-US" altLang="en-US" sz="2200" dirty="0" smtClean="0">
                <a:solidFill>
                  <a:schemeClr val="bg1"/>
                </a:solidFill>
              </a:rPr>
              <a:t> и </a:t>
            </a:r>
            <a:endParaRPr lang="sr-Cyrl-RS" altLang="en-US" sz="2200" dirty="0" smtClean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chemeClr val="bg1"/>
                </a:solidFill>
              </a:rPr>
              <a:t>дефинисан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процедур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за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коришћење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сваког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од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предложених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начина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наплате</a:t>
            </a:r>
            <a:r>
              <a:rPr lang="en-US" altLang="en-US" sz="2200" dirty="0" smtClean="0">
                <a:solidFill>
                  <a:schemeClr val="bg1"/>
                </a:solidFill>
              </a:rPr>
              <a:t>. </a:t>
            </a:r>
            <a:endParaRPr lang="en-US" altLang="en-US" sz="2200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2966" y="1031094"/>
            <a:ext cx="11277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ct val="10000"/>
              </a:spcBef>
              <a:spcAft>
                <a:spcPct val="10000"/>
              </a:spcAft>
            </a:pPr>
            <a:r>
              <a:rPr lang="sr-Cyrl-R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Предуслови за спровођење контроле су:</a:t>
            </a:r>
            <a:endParaRPr lang="en-US" alt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226" name="Picture 2" descr="NAPLATA PARKIRANJA 'NA MINUT' uskoro u Parking servisu u Nišu i Kragujevcu  | Dnevno.rs"/>
          <p:cNvPicPr>
            <a:picLocks noChangeAspect="1" noChangeArrowheads="1"/>
          </p:cNvPicPr>
          <p:nvPr/>
        </p:nvPicPr>
        <p:blipFill>
          <a:blip r:embed="rId2" cstate="print"/>
          <a:srcRect l="26199"/>
          <a:stretch>
            <a:fillRect/>
          </a:stretch>
        </p:blipFill>
        <p:spPr bwMode="auto">
          <a:xfrm>
            <a:off x="204958" y="1555535"/>
            <a:ext cx="5640234" cy="5097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0" descr="15.jpe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rcRect t="28" b="28"/>
          <a:stretch>
            <a:fillRect/>
          </a:stretch>
        </p:blipFill>
        <p:spPr>
          <a:xfrm>
            <a:off x="-546976" y="-204951"/>
            <a:ext cx="2869762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</p:spPr>
      </p:pic>
      <p:sp>
        <p:nvSpPr>
          <p:cNvPr id="18" name="Rectangle 17"/>
          <p:cNvSpPr/>
          <p:nvPr/>
        </p:nvSpPr>
        <p:spPr>
          <a:xfrm>
            <a:off x="1257300" y="123108"/>
            <a:ext cx="9810750" cy="69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AD9B55D-62A0-4BFD-B15E-41488BD32002}"/>
              </a:ext>
            </a:extLst>
          </p:cNvPr>
          <p:cNvSpPr txBox="1"/>
          <p:nvPr/>
        </p:nvSpPr>
        <p:spPr>
          <a:xfrm>
            <a:off x="1853179" y="123109"/>
            <a:ext cx="9628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</a:rPr>
              <a:t>Систем</a:t>
            </a:r>
            <a:r>
              <a:rPr lang="en-US" altLang="en-US" sz="3200" dirty="0">
                <a:latin typeface="Tahoma" pitchFamily="34" charset="0"/>
              </a:rPr>
              <a:t> </a:t>
            </a:r>
            <a:r>
              <a:rPr lang="en-US" altLang="en-US" sz="3200" dirty="0" err="1">
                <a:latin typeface="Tahoma" pitchFamily="34" charset="0"/>
              </a:rPr>
              <a:t>контроле</a:t>
            </a:r>
            <a:r>
              <a:rPr lang="en-US" altLang="en-US" sz="3200" dirty="0">
                <a:latin typeface="Tahoma" pitchFamily="34" charset="0"/>
              </a:rPr>
              <a:t> и </a:t>
            </a:r>
            <a:r>
              <a:rPr lang="en-US" altLang="en-US" sz="3200" dirty="0" err="1">
                <a:latin typeface="Tahoma" pitchFamily="34" charset="0"/>
              </a:rPr>
              <a:t>санкционисања</a:t>
            </a:r>
            <a:r>
              <a:rPr lang="en-US" altLang="en-US" sz="3200" dirty="0">
                <a:latin typeface="Tahoma" pitchFamily="34" charset="0"/>
              </a:rPr>
              <a:t> </a:t>
            </a:r>
            <a:r>
              <a:rPr lang="en-US" altLang="en-US" sz="3200" dirty="0" err="1">
                <a:latin typeface="Tahoma" pitchFamily="34" charset="0"/>
              </a:rPr>
              <a:t>прекршаја</a:t>
            </a:r>
            <a:endParaRPr lang="en-US" altLang="en-US" sz="3200" dirty="0">
              <a:latin typeface="Tahoma" pitchFamily="34" charset="0"/>
            </a:endParaRPr>
          </a:p>
          <a:p>
            <a:endParaRPr lang="ko-KR" altLang="en-US" sz="4000" dirty="0">
              <a:latin typeface="+mj-lt"/>
              <a:cs typeface="Arial" pitchFamily="34" charset="0"/>
            </a:endParaRPr>
          </a:p>
        </p:txBody>
      </p:sp>
      <p:sp>
        <p:nvSpPr>
          <p:cNvPr id="20" name="직사각형 16">
            <a:extLst>
              <a:ext uri="{FF2B5EF4-FFF2-40B4-BE49-F238E27FC236}">
                <a16:creationId xmlns="" xmlns:a16="http://schemas.microsoft.com/office/drawing/2014/main" id="{E6ABFBBB-306E-438C-B63C-603AE6E3301C}"/>
              </a:ext>
            </a:extLst>
          </p:cNvPr>
          <p:cNvSpPr/>
          <p:nvPr/>
        </p:nvSpPr>
        <p:spPr>
          <a:xfrm>
            <a:off x="1450436" y="2056612"/>
            <a:ext cx="4855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Tahoma" pitchFamily="34" charset="0"/>
              </a:rPr>
              <a:t>Систем</a:t>
            </a:r>
            <a:r>
              <a:rPr lang="en-US" altLang="en-US" sz="2400" dirty="0">
                <a:latin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</a:rPr>
              <a:t>контроле</a:t>
            </a:r>
            <a:r>
              <a:rPr lang="en-US" altLang="en-US" sz="2400" dirty="0">
                <a:latin typeface="Tahoma" pitchFamily="34" charset="0"/>
              </a:rPr>
              <a:t> и </a:t>
            </a:r>
            <a:r>
              <a:rPr lang="en-US" altLang="en-US" sz="2400" dirty="0" err="1">
                <a:latin typeface="Tahoma" pitchFamily="34" charset="0"/>
              </a:rPr>
              <a:t>санкционисања</a:t>
            </a:r>
            <a:r>
              <a:rPr lang="en-US" altLang="en-US" sz="2400" dirty="0">
                <a:latin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</a:rPr>
              <a:t>прекршаја</a:t>
            </a:r>
            <a:r>
              <a:rPr lang="en-US" altLang="en-US" sz="2400" dirty="0">
                <a:latin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</a:rPr>
              <a:t>обухвата</a:t>
            </a:r>
            <a:r>
              <a:rPr lang="en-US" altLang="en-US" sz="2400" dirty="0" smtClean="0">
                <a:latin typeface="Tahoma" pitchFamily="34" charset="0"/>
              </a:rPr>
              <a:t>:</a:t>
            </a:r>
            <a:endParaRPr lang="ko-KR" altLang="en-US" sz="2400" dirty="0"/>
          </a:p>
        </p:txBody>
      </p:sp>
      <p:pic>
        <p:nvPicPr>
          <p:cNvPr id="21" name="Picture Placeholder 1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59" r="21859"/>
          <a:stretch>
            <a:fillRect/>
          </a:stretch>
        </p:blipFill>
        <p:spPr>
          <a:xfrm>
            <a:off x="9406284" y="3862118"/>
            <a:ext cx="2785716" cy="2784666"/>
          </a:xfrm>
        </p:spPr>
      </p:pic>
      <p:sp>
        <p:nvSpPr>
          <p:cNvPr id="22" name="TextBox 21"/>
          <p:cNvSpPr txBox="1"/>
          <p:nvPr/>
        </p:nvSpPr>
        <p:spPr>
          <a:xfrm>
            <a:off x="-236479" y="3577946"/>
            <a:ext cx="7520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5488" lvl="1" indent="-268288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dirty="0" err="1" smtClean="0">
                <a:latin typeface="Tahoma" pitchFamily="34" charset="0"/>
              </a:rPr>
              <a:t>формирање</a:t>
            </a:r>
            <a:r>
              <a:rPr lang="en-US" altLang="en-US" dirty="0" smtClean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службе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за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контролу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поштовања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режима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паркирања</a:t>
            </a:r>
            <a:endParaRPr lang="en-US" altLang="en-US" dirty="0">
              <a:latin typeface="Tahoma" pitchFamily="34" charset="0"/>
            </a:endParaRP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обезбеђивање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опреме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за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контролу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поштовања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режима</a:t>
            </a:r>
            <a:endParaRPr lang="en-US" altLang="en-US" dirty="0">
              <a:latin typeface="Tahoma" pitchFamily="34" charset="0"/>
            </a:endParaRP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дефинисање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сектора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које</a:t>
            </a:r>
            <a:r>
              <a:rPr lang="en-US" altLang="en-US" dirty="0">
                <a:latin typeface="Tahoma" pitchFamily="34" charset="0"/>
              </a:rPr>
              <a:t> "</a:t>
            </a:r>
            <a:r>
              <a:rPr lang="en-US" altLang="en-US" dirty="0" err="1">
                <a:latin typeface="Tahoma" pitchFamily="34" charset="0"/>
              </a:rPr>
              <a:t>покрива</a:t>
            </a:r>
            <a:r>
              <a:rPr lang="en-US" altLang="en-US" dirty="0">
                <a:latin typeface="Tahoma" pitchFamily="34" charset="0"/>
              </a:rPr>
              <a:t>" </a:t>
            </a:r>
            <a:r>
              <a:rPr lang="en-US" altLang="en-US" dirty="0" err="1">
                <a:latin typeface="Tahoma" pitchFamily="34" charset="0"/>
              </a:rPr>
              <a:t>један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контролор</a:t>
            </a:r>
            <a:endParaRPr lang="en-US" altLang="en-US" dirty="0">
              <a:latin typeface="Tahoma" pitchFamily="34" charset="0"/>
            </a:endParaRP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дефинисање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процедуре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рада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контролора</a:t>
            </a:r>
            <a:r>
              <a:rPr lang="en-US" altLang="en-US" dirty="0">
                <a:latin typeface="Tahoma" pitchFamily="34" charset="0"/>
              </a:rPr>
              <a:t> и </a:t>
            </a: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дефинисање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процедуре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наплате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изречених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казни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за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прекршај</a:t>
            </a:r>
            <a:r>
              <a:rPr lang="en-US" altLang="en-US" dirty="0">
                <a:latin typeface="Tahoma" pitchFamily="34" charset="0"/>
              </a:rPr>
              <a:t> у </a:t>
            </a:r>
            <a:r>
              <a:rPr lang="en-US" altLang="en-US" sz="2000" dirty="0" err="1" smtClean="0">
                <a:latin typeface="Tahoma" pitchFamily="34" charset="0"/>
              </a:rPr>
              <a:t>паркирању</a:t>
            </a:r>
            <a:endParaRPr lang="en-GB" sz="2000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57190" y="6417110"/>
            <a:ext cx="4643469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/>
              <a:t>ЗАШТИЋЕНО АУТОРСКИМ ПРАВОМ</a:t>
            </a:r>
            <a:r>
              <a:rPr lang="sr-Latn-RS" sz="1000" b="1" baseline="0" dirty="0" smtClean="0"/>
              <a:t>. </a:t>
            </a:r>
            <a:r>
              <a:rPr lang="sr-Cyrl-RS" sz="1000" b="1" baseline="0" dirty="0" smtClean="0"/>
              <a:t>СВА</a:t>
            </a:r>
            <a:r>
              <a:rPr lang="sr-Cyrl-RS" sz="1000" b="1" dirty="0" smtClean="0"/>
              <a:t> ПРАВА ЗАДРЖАНА</a:t>
            </a:r>
            <a:r>
              <a:rPr lang="sr-Latn-RS" sz="800" b="1" dirty="0" smtClean="0"/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/>
          </a:p>
        </p:txBody>
      </p:sp>
      <p:grpSp>
        <p:nvGrpSpPr>
          <p:cNvPr id="29" name="Group 14"/>
          <p:cNvGrpSpPr/>
          <p:nvPr/>
        </p:nvGrpSpPr>
        <p:grpSpPr>
          <a:xfrm>
            <a:off x="0" y="6305012"/>
            <a:ext cx="428628" cy="435413"/>
            <a:chOff x="7797010" y="2267533"/>
            <a:chExt cx="459485" cy="442924"/>
          </a:xfrm>
        </p:grpSpPr>
        <p:sp>
          <p:nvSpPr>
            <p:cNvPr id="30" name="Flowchart: Extract 2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7209" y="2303445"/>
              <a:ext cx="356803" cy="407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atin typeface="Bookman Old Style" pitchFamily="18" charset="0"/>
                </a:rPr>
                <a:t>!</a:t>
              </a:r>
              <a:endParaRPr lang="en-US" sz="2000" b="1" dirty="0">
                <a:latin typeface="Bookman Old Style" pitchFamily="18" charset="0"/>
              </a:endParaRPr>
            </a:p>
          </p:txBody>
        </p:sp>
      </p:grpSp>
      <p:pic>
        <p:nvPicPr>
          <p:cNvPr id="32" name="Picture Placeholder 3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78" r="16578"/>
          <a:stretch>
            <a:fillRect/>
          </a:stretch>
        </p:blipFill>
        <p:spPr>
          <a:xfrm>
            <a:off x="6485191" y="3862536"/>
            <a:ext cx="2785716" cy="2770089"/>
          </a:xfrm>
        </p:spPr>
      </p:pic>
      <p:pic>
        <p:nvPicPr>
          <p:cNvPr id="33" name="Picture 32"/>
          <p:cNvPicPr/>
          <p:nvPr/>
        </p:nvPicPr>
        <p:blipFill>
          <a:blip r:embed="rId5" cstate="print"/>
          <a:srcRect l="18312" t="36789" r="29280" b="15854"/>
          <a:stretch>
            <a:fillRect/>
          </a:stretch>
        </p:blipFill>
        <p:spPr bwMode="auto">
          <a:xfrm>
            <a:off x="6404494" y="898635"/>
            <a:ext cx="5580686" cy="283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067504" y="339509"/>
            <a:ext cx="4165942" cy="724247"/>
          </a:xfrm>
          <a:noFill/>
          <a:ln>
            <a:solidFill>
              <a:srgbClr val="FFFF00"/>
            </a:solidFill>
          </a:ln>
        </p:spPr>
        <p:txBody>
          <a:bodyPr/>
          <a:lstStyle/>
          <a:p>
            <a:r>
              <a:rPr lang="sr-Cyrl-R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Контролори</a:t>
            </a:r>
            <a:endParaRPr lang="sr-Latn-C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14" name="Flowchart: Extract 13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2" r="4432"/>
          <a:stretch>
            <a:fillRect/>
          </a:stretch>
        </p:blipFill>
        <p:spPr/>
      </p:pic>
      <p:pic>
        <p:nvPicPr>
          <p:cNvPr id="19" name="Picture 9" descr="1708_ocp_w380_h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0221" y="2269126"/>
            <a:ext cx="2421779" cy="27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08953" y="2145943"/>
            <a:ext cx="6459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Контролишу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 ли је корисник платио паркирање, код зона са наплатом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временски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лимит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код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временским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ограничењем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трајања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мотиве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путовања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код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селектованих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мотива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поштовање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начина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дефинисаног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вертикалном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хоризонталном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сигнализацијом</a:t>
            </a:r>
            <a:r>
              <a:rPr lang="sr-Cyrl-R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сл.</a:t>
            </a:r>
            <a:endParaRPr lang="en-US" alt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1213" y="-191815"/>
            <a:ext cx="1799897" cy="1799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251" y="-46991"/>
            <a:ext cx="1655074" cy="1655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383" y="201738"/>
            <a:ext cx="7536701" cy="680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676" y="201738"/>
            <a:ext cx="7751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13" name="Picture 4" descr="e-Parking – novi sistem naplate parkiranja u Beogradu | PlanPlus.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432" y="997172"/>
            <a:ext cx="5199568" cy="2518541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6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17" name="Flowchart: Extract 1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19" name="Picture 7" descr="LJU_057"/>
          <p:cNvPicPr>
            <a:picLocks noChangeAspect="1" noChangeArrowheads="1"/>
          </p:cNvPicPr>
          <p:nvPr/>
        </p:nvPicPr>
        <p:blipFill>
          <a:blip r:embed="rId4" cstate="print"/>
          <a:srcRect t="13" b="13"/>
          <a:stretch>
            <a:fillRect/>
          </a:stretch>
        </p:blipFill>
        <p:spPr bwMode="auto">
          <a:xfrm>
            <a:off x="930137" y="539664"/>
            <a:ext cx="1953364" cy="310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294993" y="1230434"/>
            <a:ext cx="435998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Контролори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sr-Cyrl-C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идентификују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sr-Cyrl-C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попуњавају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формулар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sr-Latn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r-Latn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sr-Latn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дневне карте</a:t>
            </a:r>
            <a:r>
              <a:rPr lang="sr-Latn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5545" y="3494058"/>
            <a:ext cx="739802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Процедура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наплате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sr-Cyrl-R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(“дневне карте”)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Mора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унапред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позната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корисницима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обично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написана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полеђини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формулара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плаћање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Уколико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истеку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унапред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дефинисаног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плаћање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власник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одређена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служба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прослеђује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судији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даљи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поступак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sr-Latn-RS" alt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Проблеми (/решења – Ниш)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 descr="23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1019" y="3720651"/>
            <a:ext cx="4590981" cy="2668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589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383" y="201738"/>
            <a:ext cx="7536701" cy="680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676" y="201738"/>
            <a:ext cx="7751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32329" y="1063512"/>
            <a:ext cx="533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“Око соколово”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579" y="1654691"/>
            <a:ext cx="3719442" cy="252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4678" y="1639943"/>
            <a:ext cx="3374410" cy="252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34" y="1654691"/>
            <a:ext cx="4106298" cy="252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0410" y="4481798"/>
            <a:ext cx="2998532" cy="224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349" y="4481799"/>
            <a:ext cx="3234233" cy="226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7582" y="4481798"/>
            <a:ext cx="3534345" cy="2263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89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383" y="201738"/>
            <a:ext cx="7536701" cy="680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676" y="201738"/>
            <a:ext cx="7751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40" y="1082040"/>
            <a:ext cx="880872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1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383" y="201738"/>
            <a:ext cx="7536701" cy="680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676" y="201738"/>
            <a:ext cx="7751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7206" y="905068"/>
            <a:ext cx="75361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383" y="201738"/>
            <a:ext cx="7536701" cy="680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676" y="201738"/>
            <a:ext cx="7751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2130" y="2087880"/>
            <a:ext cx="858774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5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>
          <a:xfrm>
            <a:off x="4229490" y="5008968"/>
            <a:ext cx="3766782" cy="160714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Folded Corner 10"/>
          <p:cNvSpPr/>
          <p:nvPr/>
        </p:nvSpPr>
        <p:spPr>
          <a:xfrm>
            <a:off x="397415" y="3544665"/>
            <a:ext cx="3411940" cy="3160935"/>
          </a:xfrm>
          <a:prstGeom prst="foldedCorner">
            <a:avLst/>
          </a:prstGeom>
          <a:solidFill>
            <a:schemeClr val="accent3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Rectangle 7"/>
          <p:cNvSpPr/>
          <p:nvPr/>
        </p:nvSpPr>
        <p:spPr>
          <a:xfrm>
            <a:off x="111967" y="204716"/>
            <a:ext cx="11915141" cy="696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790393"/>
            <a:ext cx="12192000" cy="458698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контролу времена и </a:t>
            </a:r>
            <a:r>
              <a:rPr lang="en-US" altLang="en-US" sz="32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наплату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sp>
        <p:nvSpPr>
          <p:cNvPr id="10" name="TextBox 9"/>
          <p:cNvSpPr txBox="1"/>
          <p:nvPr/>
        </p:nvSpPr>
        <p:spPr>
          <a:xfrm>
            <a:off x="288214" y="3684905"/>
            <a:ext cx="352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 algn="just"/>
            <a:r>
              <a:rPr lang="en-U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ПАРКИНГ‑КАРТ САТ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173038"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Приликом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сваки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корисник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дужан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паркинг‑карт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сату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час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минут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и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подешен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испод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ветробранског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стакла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свога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аутомобила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sr-Latn-CS" dirty="0"/>
          </a:p>
        </p:txBody>
      </p:sp>
      <p:sp>
        <p:nvSpPr>
          <p:cNvPr id="13" name="TextBox 12"/>
          <p:cNvSpPr txBox="1"/>
          <p:nvPr/>
        </p:nvSpPr>
        <p:spPr>
          <a:xfrm>
            <a:off x="4138137" y="5066149"/>
            <a:ext cx="383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>
              <a:spcAft>
                <a:spcPts val="1200"/>
              </a:spcAft>
            </a:pPr>
            <a:r>
              <a:rPr lang="sr-Cyrl-R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 КАРТА </a:t>
            </a:r>
            <a:r>
              <a:rPr lang="sr-Cyrl-R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r-Cyrl-R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r-Cyrl-R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Назначи се време почетка паркирања, а карта се постави на видно место ради контроле.</a:t>
            </a:r>
            <a:endParaRPr lang="sr-Latn-C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79" b="1470"/>
          <a:stretch>
            <a:fillRect/>
          </a:stretch>
        </p:blipFill>
        <p:spPr>
          <a:xfrm>
            <a:off x="1041385" y="1091011"/>
            <a:ext cx="2124000" cy="2393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Folded Corner 23"/>
          <p:cNvSpPr/>
          <p:nvPr/>
        </p:nvSpPr>
        <p:spPr>
          <a:xfrm>
            <a:off x="8260326" y="5019474"/>
            <a:ext cx="3766782" cy="89259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5" name="TextBox 24"/>
          <p:cNvSpPr txBox="1"/>
          <p:nvPr/>
        </p:nvSpPr>
        <p:spPr>
          <a:xfrm>
            <a:off x="8168973" y="5076655"/>
            <a:ext cx="38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>
              <a:spcAft>
                <a:spcPts val="1200"/>
              </a:spcAft>
            </a:pPr>
            <a:r>
              <a:rPr lang="sr-Cyrl-R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ПЛАЋАЊЕ КОД КОНТРОЛОРА</a:t>
            </a:r>
            <a:endParaRPr lang="sr-Latn-CS" dirty="0"/>
          </a:p>
        </p:txBody>
      </p:sp>
      <p:pic>
        <p:nvPicPr>
          <p:cNvPr id="15362" name="Picture 2" descr="Како се плаћа паркинг"/>
          <p:cNvPicPr>
            <a:picLocks noChangeAspect="1" noChangeArrowheads="1"/>
          </p:cNvPicPr>
          <p:nvPr/>
        </p:nvPicPr>
        <p:blipFill>
          <a:blip r:embed="rId3" cstate="print"/>
          <a:srcRect r="49681"/>
          <a:stretch>
            <a:fillRect/>
          </a:stretch>
        </p:blipFill>
        <p:spPr bwMode="auto">
          <a:xfrm>
            <a:off x="4964057" y="1149735"/>
            <a:ext cx="2429970" cy="1790701"/>
          </a:xfrm>
          <a:prstGeom prst="rect">
            <a:avLst/>
          </a:prstGeom>
          <a:noFill/>
        </p:spPr>
      </p:pic>
      <p:pic>
        <p:nvPicPr>
          <p:cNvPr id="26" name="Picture 2" descr="Како се плаћа паркинг"/>
          <p:cNvPicPr>
            <a:picLocks noChangeAspect="1" noChangeArrowheads="1"/>
          </p:cNvPicPr>
          <p:nvPr/>
        </p:nvPicPr>
        <p:blipFill>
          <a:blip r:embed="rId3" cstate="print"/>
          <a:srcRect l="47816"/>
          <a:stretch>
            <a:fillRect/>
          </a:stretch>
        </p:blipFill>
        <p:spPr bwMode="auto">
          <a:xfrm>
            <a:off x="4934606" y="3036342"/>
            <a:ext cx="2520075" cy="1790701"/>
          </a:xfrm>
          <a:prstGeom prst="rect">
            <a:avLst/>
          </a:prstGeom>
          <a:noFill/>
        </p:spPr>
      </p:pic>
      <p:pic>
        <p:nvPicPr>
          <p:cNvPr id="15364" name="Picture 4" descr="U zoniranim delovima grada od 2016. plaćanje parkiranja na minut"/>
          <p:cNvPicPr>
            <a:picLocks noChangeAspect="1" noChangeArrowheads="1"/>
          </p:cNvPicPr>
          <p:nvPr/>
        </p:nvPicPr>
        <p:blipFill>
          <a:blip r:embed="rId4" cstate="print"/>
          <a:srcRect r="14009"/>
          <a:stretch>
            <a:fillRect/>
          </a:stretch>
        </p:blipFill>
        <p:spPr bwMode="auto">
          <a:xfrm>
            <a:off x="8261130" y="2079891"/>
            <a:ext cx="3704897" cy="2423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5615"/>
            <a:ext cx="10208525" cy="707886"/>
          </a:xfrm>
          <a:prstGeom prst="rect">
            <a:avLst/>
          </a:prstGeom>
          <a:solidFill>
            <a:srgbClr val="FFFFF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увођења политика паркирања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265" name="Group 168"/>
          <p:cNvGrpSpPr>
            <a:grpSpLocks/>
          </p:cNvGrpSpPr>
          <p:nvPr/>
        </p:nvGrpSpPr>
        <p:grpSpPr bwMode="auto">
          <a:xfrm>
            <a:off x="1583141" y="1026327"/>
            <a:ext cx="8079474" cy="5641308"/>
            <a:chOff x="2016" y="929"/>
            <a:chExt cx="6628" cy="4627"/>
          </a:xfrm>
        </p:grpSpPr>
        <p:grpSp>
          <p:nvGrpSpPr>
            <p:cNvPr id="39" name="Group 169"/>
            <p:cNvGrpSpPr>
              <a:grpSpLocks/>
            </p:cNvGrpSpPr>
            <p:nvPr/>
          </p:nvGrpSpPr>
          <p:grpSpPr bwMode="auto">
            <a:xfrm>
              <a:off x="3236" y="4804"/>
              <a:ext cx="4493" cy="334"/>
              <a:chOff x="3236" y="4804"/>
              <a:chExt cx="4493" cy="334"/>
            </a:xfrm>
          </p:grpSpPr>
          <p:sp>
            <p:nvSpPr>
              <p:cNvPr id="11294" name="Text Box 170"/>
              <p:cNvSpPr txBox="1">
                <a:spLocks noChangeArrowheads="1"/>
              </p:cNvSpPr>
              <p:nvPr/>
            </p:nvSpPr>
            <p:spPr bwMode="auto">
              <a:xfrm>
                <a:off x="3236" y="4804"/>
                <a:ext cx="1048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 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3" name="Text Box 171"/>
              <p:cNvSpPr txBox="1">
                <a:spLocks noChangeArrowheads="1"/>
              </p:cNvSpPr>
              <p:nvPr/>
            </p:nvSpPr>
            <p:spPr bwMode="auto">
              <a:xfrm>
                <a:off x="4837" y="4804"/>
                <a:ext cx="1081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IIa 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2" name="Text Box 172"/>
              <p:cNvSpPr txBox="1">
                <a:spLocks noChangeArrowheads="1"/>
              </p:cNvSpPr>
              <p:nvPr/>
            </p:nvSpPr>
            <p:spPr bwMode="auto">
              <a:xfrm>
                <a:off x="6685" y="4804"/>
                <a:ext cx="1044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II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б 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3" name="Group 173"/>
            <p:cNvGrpSpPr>
              <a:grpSpLocks/>
            </p:cNvGrpSpPr>
            <p:nvPr/>
          </p:nvGrpSpPr>
          <p:grpSpPr bwMode="auto">
            <a:xfrm>
              <a:off x="2016" y="1079"/>
              <a:ext cx="6628" cy="4477"/>
              <a:chOff x="2016" y="1079"/>
              <a:chExt cx="6628" cy="4477"/>
            </a:xfrm>
          </p:grpSpPr>
          <p:sp>
            <p:nvSpPr>
              <p:cNvPr id="11290" name="Text Box 174"/>
              <p:cNvSpPr txBox="1">
                <a:spLocks noChangeArrowheads="1"/>
              </p:cNvSpPr>
              <p:nvPr/>
            </p:nvSpPr>
            <p:spPr bwMode="auto">
              <a:xfrm>
                <a:off x="2016" y="1079"/>
                <a:ext cx="507" cy="241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Политика паркирања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9" name="Text Box 175"/>
              <p:cNvSpPr txBox="1">
                <a:spLocks noChangeArrowheads="1"/>
              </p:cNvSpPr>
              <p:nvPr/>
            </p:nvSpPr>
            <p:spPr bwMode="auto">
              <a:xfrm>
                <a:off x="7677" y="5234"/>
                <a:ext cx="967" cy="32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Време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8" name="Text Box 176"/>
              <p:cNvSpPr txBox="1">
                <a:spLocks noChangeArrowheads="1"/>
              </p:cNvSpPr>
              <p:nvPr/>
            </p:nvSpPr>
            <p:spPr bwMode="auto">
              <a:xfrm>
                <a:off x="2567" y="3856"/>
                <a:ext cx="1231" cy="5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Техничко регулисање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7" name="Text Box 177"/>
              <p:cNvSpPr txBox="1">
                <a:spLocks noChangeArrowheads="1"/>
              </p:cNvSpPr>
              <p:nvPr/>
            </p:nvSpPr>
            <p:spPr bwMode="auto">
              <a:xfrm>
                <a:off x="2793" y="3342"/>
                <a:ext cx="1705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Режим временског ограничења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6" name="Text Box 178"/>
              <p:cNvSpPr txBox="1">
                <a:spLocks noChangeArrowheads="1"/>
              </p:cNvSpPr>
              <p:nvPr/>
            </p:nvSpPr>
            <p:spPr bwMode="auto">
              <a:xfrm>
                <a:off x="2565" y="2971"/>
                <a:ext cx="245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Режими у стамбеним зонама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5" name="Text Box 179"/>
              <p:cNvSpPr txBox="1">
                <a:spLocks noChangeArrowheads="1"/>
              </p:cNvSpPr>
              <p:nvPr/>
            </p:nvSpPr>
            <p:spPr bwMode="auto">
              <a:xfrm>
                <a:off x="3918" y="2675"/>
                <a:ext cx="1868" cy="37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Управљање ценом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4" name="Text Box 180"/>
              <p:cNvSpPr txBox="1">
                <a:spLocks noChangeArrowheads="1"/>
              </p:cNvSpPr>
              <p:nvPr/>
            </p:nvSpPr>
            <p:spPr bwMode="auto">
              <a:xfrm>
                <a:off x="5490" y="1545"/>
                <a:ext cx="109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Паркирај и вози се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3" name="Text Box 181"/>
              <p:cNvSpPr txBox="1">
                <a:spLocks noChangeArrowheads="1"/>
              </p:cNvSpPr>
              <p:nvPr/>
            </p:nvSpPr>
            <p:spPr bwMode="auto">
              <a:xfrm>
                <a:off x="6693" y="2397"/>
                <a:ext cx="1071" cy="5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Parking </a:t>
                </a:r>
                <a:endParaRPr kumimoji="0" lang="sr-Latn-C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Cash-out</a:t>
                </a:r>
                <a:endParaRPr kumimoji="0" lang="sr-Latn-CS" sz="4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2" name="Text Box 182"/>
              <p:cNvSpPr txBox="1">
                <a:spLocks noChangeArrowheads="1"/>
              </p:cNvSpPr>
              <p:nvPr/>
            </p:nvSpPr>
            <p:spPr bwMode="auto">
              <a:xfrm>
                <a:off x="6379" y="2972"/>
                <a:ext cx="561" cy="3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...</a:t>
                </a:r>
                <a:endParaRPr kumimoji="0" lang="sr-Latn-C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1" name="Text Box 183"/>
              <p:cNvSpPr txBox="1">
                <a:spLocks noChangeArrowheads="1"/>
              </p:cNvSpPr>
              <p:nvPr/>
            </p:nvSpPr>
            <p:spPr bwMode="auto">
              <a:xfrm>
                <a:off x="6489" y="1753"/>
                <a:ext cx="1264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Управљање приступом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6" name="Group 185"/>
            <p:cNvGrpSpPr>
              <a:grpSpLocks/>
            </p:cNvGrpSpPr>
            <p:nvPr/>
          </p:nvGrpSpPr>
          <p:grpSpPr bwMode="auto">
            <a:xfrm>
              <a:off x="2485" y="929"/>
              <a:ext cx="6149" cy="4309"/>
              <a:chOff x="2485" y="929"/>
              <a:chExt cx="6149" cy="4309"/>
            </a:xfrm>
          </p:grpSpPr>
          <p:sp>
            <p:nvSpPr>
              <p:cNvPr id="57" name="AutoShape 186"/>
              <p:cNvSpPr>
                <a:spLocks noChangeShapeType="1"/>
              </p:cNvSpPr>
              <p:nvPr/>
            </p:nvSpPr>
            <p:spPr bwMode="auto">
              <a:xfrm flipV="1">
                <a:off x="2511" y="929"/>
                <a:ext cx="0" cy="43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AutoShape 187"/>
              <p:cNvSpPr>
                <a:spLocks noChangeShapeType="1"/>
              </p:cNvSpPr>
              <p:nvPr/>
            </p:nvSpPr>
            <p:spPr bwMode="auto">
              <a:xfrm>
                <a:off x="2511" y="5207"/>
                <a:ext cx="61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AutoShape 188"/>
              <p:cNvSpPr>
                <a:spLocks noChangeShapeType="1"/>
              </p:cNvSpPr>
              <p:nvPr/>
            </p:nvSpPr>
            <p:spPr bwMode="auto">
              <a:xfrm flipH="1" flipV="1">
                <a:off x="6012" y="2128"/>
                <a:ext cx="0" cy="397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AutoShape 189"/>
              <p:cNvSpPr>
                <a:spLocks noChangeShapeType="1"/>
              </p:cNvSpPr>
              <p:nvPr/>
            </p:nvSpPr>
            <p:spPr bwMode="auto">
              <a:xfrm flipV="1">
                <a:off x="6147" y="2344"/>
                <a:ext cx="306" cy="212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AutoShape 190"/>
              <p:cNvSpPr>
                <a:spLocks noChangeShapeType="1"/>
              </p:cNvSpPr>
              <p:nvPr/>
            </p:nvSpPr>
            <p:spPr bwMode="auto">
              <a:xfrm flipV="1">
                <a:off x="6147" y="2671"/>
                <a:ext cx="397" cy="5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AutoShape 191"/>
              <p:cNvSpPr>
                <a:spLocks noChangeShapeType="1"/>
              </p:cNvSpPr>
              <p:nvPr/>
            </p:nvSpPr>
            <p:spPr bwMode="auto">
              <a:xfrm>
                <a:off x="6091" y="2778"/>
                <a:ext cx="306" cy="309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AutoShape 192"/>
              <p:cNvSpPr>
                <a:spLocks noChangeShapeType="1"/>
              </p:cNvSpPr>
              <p:nvPr/>
            </p:nvSpPr>
            <p:spPr bwMode="auto">
              <a:xfrm flipV="1">
                <a:off x="2511" y="2652"/>
                <a:ext cx="3525" cy="2552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0" name="AutoShape 193"/>
              <p:cNvSpPr>
                <a:spLocks noChangeShapeType="1"/>
              </p:cNvSpPr>
              <p:nvPr/>
            </p:nvSpPr>
            <p:spPr bwMode="auto">
              <a:xfrm>
                <a:off x="2511" y="3845"/>
                <a:ext cx="1871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1" name="AutoShape 194"/>
              <p:cNvSpPr>
                <a:spLocks noChangeShapeType="1"/>
              </p:cNvSpPr>
              <p:nvPr/>
            </p:nvSpPr>
            <p:spPr bwMode="auto">
              <a:xfrm flipH="1">
                <a:off x="2485" y="2652"/>
                <a:ext cx="3527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2" name="AutoShape 195"/>
              <p:cNvSpPr>
                <a:spLocks noChangeShapeType="1"/>
              </p:cNvSpPr>
              <p:nvPr/>
            </p:nvSpPr>
            <p:spPr bwMode="auto">
              <a:xfrm>
                <a:off x="4382" y="3845"/>
                <a:ext cx="0" cy="1362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3" name="AutoShape 196"/>
              <p:cNvSpPr>
                <a:spLocks noChangeShapeType="1"/>
              </p:cNvSpPr>
              <p:nvPr/>
            </p:nvSpPr>
            <p:spPr bwMode="auto">
              <a:xfrm>
                <a:off x="6012" y="2652"/>
                <a:ext cx="0" cy="2555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4" name="AutoShape 197"/>
              <p:cNvSpPr>
                <a:spLocks noChangeShapeType="1"/>
              </p:cNvSpPr>
              <p:nvPr/>
            </p:nvSpPr>
            <p:spPr bwMode="auto">
              <a:xfrm flipV="1">
                <a:off x="2511" y="1382"/>
                <a:ext cx="5334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5" name="AutoShape 198"/>
              <p:cNvSpPr>
                <a:spLocks noChangeShapeType="1"/>
              </p:cNvSpPr>
              <p:nvPr/>
            </p:nvSpPr>
            <p:spPr bwMode="auto">
              <a:xfrm flipH="1">
                <a:off x="7834" y="1382"/>
                <a:ext cx="0" cy="3798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901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>
          <a:xfrm>
            <a:off x="440696" y="3988677"/>
            <a:ext cx="7836201" cy="2644136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sr-Latn-CS" dirty="0"/>
          </a:p>
        </p:txBody>
      </p:sp>
      <p:sp>
        <p:nvSpPr>
          <p:cNvPr id="8" name="Rectangle 7"/>
          <p:cNvSpPr/>
          <p:nvPr/>
        </p:nvSpPr>
        <p:spPr>
          <a:xfrm>
            <a:off x="1592317" y="204716"/>
            <a:ext cx="9254359" cy="696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2137" y="790393"/>
            <a:ext cx="11484538" cy="458698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sp>
        <p:nvSpPr>
          <p:cNvPr id="13" name="TextBox 12"/>
          <p:cNvSpPr txBox="1"/>
          <p:nvPr/>
        </p:nvSpPr>
        <p:spPr>
          <a:xfrm>
            <a:off x="126797" y="4084147"/>
            <a:ext cx="7960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ПАРКОМЕТРИ</a:t>
            </a:r>
            <a:endParaRPr lang="sr-Cyrl-RS" alt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Истовремено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представља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техничку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таксе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остварено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у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зонама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временског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ограничења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трајања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наплатом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1"/>
            <a:endParaRPr lang="sr-Cyrl-RS" alt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Паркометар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једноструки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удвојени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двоструки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скупни</a:t>
            </a:r>
            <a:r>
              <a:rPr lang="sr-Cyrl-R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(који може бити и паметни паркометар)</a:t>
            </a:r>
            <a:r>
              <a:rPr lang="en-US" alt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sr-Latn-C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5293" y="3683381"/>
            <a:ext cx="3756707" cy="3174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edham test drives new parking meters | News List | Town of Ded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349" y="1125427"/>
            <a:ext cx="2257425" cy="2436777"/>
          </a:xfrm>
          <a:prstGeom prst="rect">
            <a:avLst/>
          </a:prstGeom>
          <a:noFill/>
        </p:spPr>
      </p:pic>
      <p:pic>
        <p:nvPicPr>
          <p:cNvPr id="2052" name="Picture 4" descr="How Mayor Emanuel locked the parking meter deal in place | Politics |  Chicago R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187560"/>
            <a:ext cx="3614575" cy="2406978"/>
          </a:xfrm>
          <a:prstGeom prst="rect">
            <a:avLst/>
          </a:prstGeom>
          <a:noFill/>
        </p:spPr>
      </p:pic>
      <p:pic>
        <p:nvPicPr>
          <p:cNvPr id="2054" name="Picture 6" descr="Ooze naše Noro parking meter issues a - audacieuxmagazine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9747" y="1144240"/>
            <a:ext cx="3628150" cy="241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2317" y="204716"/>
            <a:ext cx="9254359" cy="696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2137" y="790393"/>
            <a:ext cx="11484538" cy="458698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903"/>
          <a:stretch>
            <a:fillRect/>
          </a:stretch>
        </p:blipFill>
        <p:spPr bwMode="auto">
          <a:xfrm>
            <a:off x="1451977" y="1335311"/>
            <a:ext cx="3750659" cy="19912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5" name="TextBox 24"/>
          <p:cNvSpPr txBox="1"/>
          <p:nvPr/>
        </p:nvSpPr>
        <p:spPr>
          <a:xfrm>
            <a:off x="0" y="5990896"/>
            <a:ext cx="679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Мобилни телефон: путем СМС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27532" y="6222124"/>
            <a:ext cx="679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Мобилни телефон: путем апликације</a:t>
            </a:r>
            <a:endParaRPr lang="en-US" b="1" dirty="0"/>
          </a:p>
        </p:txBody>
      </p:sp>
      <p:sp>
        <p:nvSpPr>
          <p:cNvPr id="1026" name="AutoShape 2" descr="https://webmail.sf.bg.ac.rs/imp/view.php?actionID=view_attach&amp;id=2&amp;muid=%7B5%7DINBOX29967&amp;view_token=6pRGMFolMM3yJjYanuItIBD&amp;uniq=16208928932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webmail.sf.bg.ac.rs/imp/view.php?actionID=view_attach&amp;id=2&amp;muid=%7B5%7DINBOX29967&amp;view_token=6pRGMFolMM3yJjYanuItIBD&amp;uniq=16208928932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4176" t="22629" r="62074" b="25431"/>
          <a:stretch>
            <a:fillRect/>
          </a:stretch>
        </p:blipFill>
        <p:spPr bwMode="auto">
          <a:xfrm>
            <a:off x="6747642" y="1119351"/>
            <a:ext cx="987275" cy="121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3447" t="11315" r="60986" b="7220"/>
          <a:stretch>
            <a:fillRect/>
          </a:stretch>
        </p:blipFill>
        <p:spPr bwMode="auto">
          <a:xfrm>
            <a:off x="7914290" y="1119351"/>
            <a:ext cx="2784157" cy="498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53"/>
          <a:stretch>
            <a:fillRect/>
          </a:stretch>
        </p:blipFill>
        <p:spPr bwMode="auto">
          <a:xfrm>
            <a:off x="1403148" y="3663353"/>
            <a:ext cx="3722851" cy="1991211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866" y="177421"/>
            <a:ext cx="10686197" cy="955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709683"/>
            <a:ext cx="11017761" cy="723331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поштовање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санкционисање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паркирању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sp>
        <p:nvSpPr>
          <p:cNvPr id="12" name="Rectangle 11"/>
          <p:cNvSpPr/>
          <p:nvPr/>
        </p:nvSpPr>
        <p:spPr>
          <a:xfrm>
            <a:off x="1" y="1335361"/>
            <a:ext cx="11855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1" indent="-346075" algn="just">
              <a:spcBef>
                <a:spcPct val="50000"/>
              </a:spcBef>
              <a:spcAft>
                <a:spcPts val="300"/>
              </a:spcAft>
              <a:buFont typeface="Times New Roman" pitchFamily="18" charset="0"/>
              <a:buAutoNum type="arabicPeriod"/>
            </a:pPr>
            <a:r>
              <a:rPr lang="sr-Cyrl-R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изичке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баријере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спречавање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местима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нису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дозвољена</a:t>
            </a:r>
            <a:endParaRPr lang="en-US" alt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02" name="Picture 2" descr="Petra Lux Urbani Mobilijar - Žardinj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709" y="4627233"/>
            <a:ext cx="4192334" cy="1629443"/>
          </a:xfrm>
          <a:prstGeom prst="rect">
            <a:avLst/>
          </a:prstGeom>
          <a:noFill/>
        </p:spPr>
      </p:pic>
      <p:pic>
        <p:nvPicPr>
          <p:cNvPr id="51204" name="Picture 4" descr="Liveni stubići za par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421" y="1983727"/>
            <a:ext cx="4201368" cy="2100684"/>
          </a:xfrm>
          <a:prstGeom prst="rect">
            <a:avLst/>
          </a:prstGeom>
          <a:noFill/>
        </p:spPr>
      </p:pic>
      <p:pic>
        <p:nvPicPr>
          <p:cNvPr id="13314" name="Picture 2" descr="https://model5.rs/wp-content/uploads/2021/02/gumeni-ivicnjaci-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32155" r="25235" b="5645"/>
          <a:stretch>
            <a:fillRect/>
          </a:stretch>
        </p:blipFill>
        <p:spPr bwMode="auto">
          <a:xfrm>
            <a:off x="8264389" y="1983727"/>
            <a:ext cx="3359585" cy="2096218"/>
          </a:xfrm>
          <a:prstGeom prst="rect">
            <a:avLst/>
          </a:prstGeom>
          <a:noFill/>
        </p:spPr>
      </p:pic>
      <p:pic>
        <p:nvPicPr>
          <p:cNvPr id="51206" name="Picture 6" descr="ORIGINALNO ULEPŠAVANJE ULICA U LOZNICI: Betonske kugle postale bubama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580" y="4666594"/>
            <a:ext cx="2060027" cy="1545020"/>
          </a:xfrm>
          <a:prstGeom prst="rect">
            <a:avLst/>
          </a:prstGeom>
          <a:noFill/>
        </p:spPr>
      </p:pic>
      <p:pic>
        <p:nvPicPr>
          <p:cNvPr id="1026" name="Picture 2" descr="C:\Users\Jelena\Downloads\IMG_8766.jpg"/>
          <p:cNvPicPr>
            <a:picLocks noGrp="1" noChangeAspect="1" noChangeArrowheads="1"/>
          </p:cNvPicPr>
          <p:nvPr>
            <p:ph type="pic" idx="18"/>
          </p:nvPr>
        </p:nvPicPr>
        <p:blipFill>
          <a:blip r:embed="rId6" cstate="print"/>
          <a:srcRect l="2711" r="2711"/>
          <a:stretch>
            <a:fillRect/>
          </a:stretch>
        </p:blipFill>
        <p:spPr bwMode="auto">
          <a:xfrm>
            <a:off x="628650" y="1984375"/>
            <a:ext cx="1968500" cy="2074863"/>
          </a:xfrm>
          <a:prstGeom prst="rect">
            <a:avLst/>
          </a:prstGeom>
          <a:noFill/>
        </p:spPr>
      </p:pic>
      <p:pic>
        <p:nvPicPr>
          <p:cNvPr id="1027" name="Picture 3" descr="C:\Users\Jelena\Downloads\IMG_87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8084" y="4373592"/>
            <a:ext cx="1918724" cy="1912728"/>
          </a:xfrm>
          <a:prstGeom prst="rect">
            <a:avLst/>
          </a:prstGeom>
          <a:noFill/>
        </p:spPr>
      </p:pic>
      <p:pic>
        <p:nvPicPr>
          <p:cNvPr id="14" name="Picture 15" descr="85999773"/>
          <p:cNvPicPr>
            <a:picLocks noGrp="1" noChangeAspect="1" noChangeArrowheads="1"/>
          </p:cNvPicPr>
          <p:nvPr>
            <p:ph type="pic" idx="18"/>
          </p:nvPr>
        </p:nvPicPr>
        <p:blipFill>
          <a:blip r:embed="rId8" cstate="print"/>
          <a:srcRect t="16887" b="16887"/>
          <a:stretch>
            <a:fillRect/>
          </a:stretch>
        </p:blipFill>
        <p:spPr bwMode="auto">
          <a:xfrm>
            <a:off x="628364" y="1983727"/>
            <a:ext cx="1969417" cy="20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866" y="177421"/>
            <a:ext cx="10686197" cy="955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709683"/>
            <a:ext cx="11017761" cy="723331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поштовање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санкционисање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паркирању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grpSp>
        <p:nvGrpSpPr>
          <p:cNvPr id="8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3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1161937"/>
            <a:ext cx="12037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1" indent="-441325" algn="just">
              <a:spcBef>
                <a:spcPct val="50000"/>
              </a:spcBef>
              <a:spcAft>
                <a:spcPts val="300"/>
              </a:spcAft>
            </a:pP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имобилише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("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лисице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"),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дизалицом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уклони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где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направио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("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пауци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").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2" descr="clamp1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print"/>
          <a:srcRect l="4205" r="4205"/>
          <a:stretch>
            <a:fillRect/>
          </a:stretch>
        </p:blipFill>
        <p:spPr bwMode="auto">
          <a:xfrm>
            <a:off x="3286529" y="2119852"/>
            <a:ext cx="2374712" cy="229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28987-pauk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3" cstate="print"/>
          <a:srcRect l="14392" r="14392"/>
          <a:stretch>
            <a:fillRect/>
          </a:stretch>
        </p:blipFill>
        <p:spPr bwMode="auto">
          <a:xfrm>
            <a:off x="5941774" y="4580519"/>
            <a:ext cx="3112889" cy="227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-299545" y="2615192"/>
            <a:ext cx="3457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spcBef>
                <a:spcPct val="50000"/>
              </a:spcBef>
              <a:spcAft>
                <a:spcPts val="300"/>
              </a:spcAft>
            </a:pPr>
            <a:r>
              <a:rPr lang="sr-Cyrl-C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римена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ових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средстава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мора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веома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прецизно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законски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дефинисати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alt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722" y="2135617"/>
            <a:ext cx="2966114" cy="2313297"/>
          </a:xfrm>
          <a:prstGeom prst="rect">
            <a:avLst/>
          </a:prstGeom>
        </p:spPr>
      </p:pic>
      <p:pic>
        <p:nvPicPr>
          <p:cNvPr id="13316" name="Picture 4" descr="Pauk u akciji (FOTO) - Ozonpress :: internet portal"/>
          <p:cNvPicPr>
            <a:picLocks noChangeAspect="1" noChangeArrowheads="1"/>
          </p:cNvPicPr>
          <p:nvPr/>
        </p:nvPicPr>
        <p:blipFill>
          <a:blip r:embed="rId5" cstate="print"/>
          <a:srcRect l="-9307" r="-8968"/>
          <a:stretch>
            <a:fillRect/>
          </a:stretch>
        </p:blipFill>
        <p:spPr bwMode="auto">
          <a:xfrm>
            <a:off x="1056290" y="4577419"/>
            <a:ext cx="4981903" cy="228058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159765" y="3279228"/>
            <a:ext cx="197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“Лисице”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343697" y="5433848"/>
            <a:ext cx="197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“Паук” возила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Примери добре праксе</a:t>
            </a:r>
            <a:endParaRPr lang="en-GB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2826" y="1432334"/>
            <a:ext cx="11648608" cy="526343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b="1" dirty="0" smtClean="0"/>
              <a:t>Сијетл</a:t>
            </a:r>
            <a:r>
              <a:rPr lang="x-none" sz="2000" smtClean="0"/>
              <a:t>: </a:t>
            </a:r>
            <a:r>
              <a:rPr lang="sr-Cyrl-RS" sz="2000" dirty="0" smtClean="0"/>
              <a:t>возила са 5 или више неплаћених казни бивају заплењена</a:t>
            </a:r>
            <a:r>
              <a:rPr lang="x-none" sz="2000" smtClean="0"/>
              <a:t>. </a:t>
            </a:r>
            <a:r>
              <a:rPr lang="sr-Cyrl-RS" sz="2000" dirty="0" smtClean="0"/>
              <a:t>Власник мора да плати све казне</a:t>
            </a:r>
            <a:r>
              <a:rPr lang="x-none" sz="2000" smtClean="0"/>
              <a:t>, </a:t>
            </a:r>
            <a:r>
              <a:rPr lang="sr-Cyrl-RS" sz="2000" dirty="0" smtClean="0"/>
              <a:t>трошкове одвођења и складиштења возила</a:t>
            </a:r>
            <a:r>
              <a:rPr lang="x-none" sz="2000" smtClean="0"/>
              <a:t>.</a:t>
            </a:r>
            <a:endParaRPr lang="x-none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b="1" dirty="0" smtClean="0"/>
              <a:t>Португал</a:t>
            </a:r>
            <a:r>
              <a:rPr lang="x-none" sz="2000" smtClean="0"/>
              <a:t>: </a:t>
            </a:r>
            <a:r>
              <a:rPr lang="sr-Cyrl-RS" sz="2000" dirty="0" smtClean="0"/>
              <a:t>обнова возачке дозволе или регистрације условљна је </a:t>
            </a:r>
            <a:br>
              <a:rPr lang="sr-Cyrl-RS" sz="2000" dirty="0" smtClean="0"/>
            </a:br>
            <a:r>
              <a:rPr lang="sr-Cyrl-RS" sz="2000" dirty="0" smtClean="0"/>
              <a:t>плаћањем свих неплаћених казни</a:t>
            </a:r>
            <a:r>
              <a:rPr lang="x-none" sz="2000" smtClean="0"/>
              <a:t>.</a:t>
            </a:r>
            <a:endParaRPr lang="x-none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b="1" dirty="0" smtClean="0"/>
              <a:t>Лондон</a:t>
            </a:r>
            <a:r>
              <a:rPr lang="x-none" sz="2000" smtClean="0"/>
              <a:t>: </a:t>
            </a:r>
            <a:r>
              <a:rPr lang="sr-Cyrl-RS" sz="2000" dirty="0" smtClean="0"/>
              <a:t>предвиђени период за плаћање казне </a:t>
            </a:r>
            <a:r>
              <a:rPr lang="sr-Cyrl-RS" sz="2000" smtClean="0"/>
              <a:t>је </a:t>
            </a:r>
            <a:r>
              <a:rPr lang="x-none" sz="2000" smtClean="0"/>
              <a:t>28 </a:t>
            </a:r>
            <a:r>
              <a:rPr lang="sr-Cyrl-RS" sz="2000" dirty="0" smtClean="0"/>
              <a:t>дана</a:t>
            </a:r>
            <a:r>
              <a:rPr lang="x-none" sz="2000" smtClean="0"/>
              <a:t>.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x-none" sz="2000" smtClean="0"/>
              <a:t> </a:t>
            </a:r>
            <a:r>
              <a:rPr lang="en-US" sz="2000" dirty="0" smtClean="0"/>
              <a:t>1-</a:t>
            </a:r>
            <a:r>
              <a:rPr lang="x-none" sz="2000" dirty="0" smtClean="0"/>
              <a:t>14</a:t>
            </a:r>
            <a:r>
              <a:rPr lang="en-US" sz="2000" dirty="0" smtClean="0"/>
              <a:t>.</a:t>
            </a:r>
            <a:r>
              <a:rPr lang="x-none" sz="2000" smtClean="0"/>
              <a:t> </a:t>
            </a:r>
            <a:r>
              <a:rPr lang="sr-Cyrl-RS" sz="2000" dirty="0" smtClean="0"/>
              <a:t>дана попуст је </a:t>
            </a:r>
            <a:r>
              <a:rPr lang="x-none" sz="2000" smtClean="0"/>
              <a:t>50</a:t>
            </a:r>
            <a:r>
              <a:rPr lang="x-none" sz="2000" dirty="0"/>
              <a:t>%, </a:t>
            </a:r>
            <a:r>
              <a:rPr lang="en-US" sz="2000" dirty="0" smtClean="0"/>
              <a:t>15-28. </a:t>
            </a:r>
            <a:r>
              <a:rPr lang="sr-Cyrl-RS" sz="2000" dirty="0" smtClean="0"/>
              <a:t>дана плаћа се </a:t>
            </a:r>
            <a:r>
              <a:rPr lang="x-none" sz="2000" smtClean="0"/>
              <a:t>100</a:t>
            </a:r>
            <a:r>
              <a:rPr lang="x-none" sz="2000" dirty="0"/>
              <a:t>%, </a:t>
            </a:r>
            <a:r>
              <a:rPr lang="x-none" sz="2000"/>
              <a:t>a </a:t>
            </a:r>
            <a:r>
              <a:rPr lang="sr-Cyrl-RS" sz="2000" dirty="0" smtClean="0"/>
              <a:t>преко </a:t>
            </a:r>
            <a:r>
              <a:rPr lang="x-none" sz="2000" smtClean="0"/>
              <a:t>28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дана </a:t>
            </a:r>
            <a:r>
              <a:rPr lang="x-none" sz="2000" smtClean="0"/>
              <a:t>150</a:t>
            </a:r>
            <a:r>
              <a:rPr lang="x-none" sz="2000"/>
              <a:t>%  </a:t>
            </a:r>
            <a:r>
              <a:rPr lang="x-none" sz="2000" smtClean="0"/>
              <a:t>(</a:t>
            </a:r>
            <a:r>
              <a:rPr lang="sr-Cyrl-RS" sz="2000" dirty="0" smtClean="0"/>
              <a:t>могућ судски поступак и принудна наплата</a:t>
            </a:r>
            <a:r>
              <a:rPr lang="x-none" sz="2000" smtClean="0"/>
              <a:t>). </a:t>
            </a:r>
            <a:endParaRPr lang="x-none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b="1" dirty="0" smtClean="0"/>
              <a:t>Копенхаген</a:t>
            </a:r>
            <a:r>
              <a:rPr lang="x-none" sz="2000" smtClean="0"/>
              <a:t>: </a:t>
            </a:r>
            <a:r>
              <a:rPr lang="sr-Cyrl-RS" sz="2000" dirty="0" smtClean="0"/>
              <a:t>неплаћене казне могу се наплатити кроз порез</a:t>
            </a:r>
            <a:r>
              <a:rPr lang="x-none" sz="2000" smtClean="0"/>
              <a:t>.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Одељење за наплату пореза може да контактира возачевог</a:t>
            </a:r>
            <a:br>
              <a:rPr lang="sr-Cyrl-RS" sz="2000" dirty="0" smtClean="0"/>
            </a:br>
            <a:r>
              <a:rPr lang="sr-Cyrl-RS" sz="2000" dirty="0" smtClean="0"/>
              <a:t>послодавца и да наплати казну кроз административну забрану </a:t>
            </a:r>
            <a:r>
              <a:rPr lang="x-none" sz="2000" smtClean="0"/>
              <a:t>.</a:t>
            </a:r>
            <a:endParaRPr lang="sr-Latn-RS" sz="20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b="1" dirty="0" smtClean="0"/>
              <a:t>Љубљана</a:t>
            </a:r>
            <a:r>
              <a:rPr lang="sr-Latn-RS" sz="2000" b="1" dirty="0" smtClean="0"/>
              <a:t>: </a:t>
            </a:r>
            <a:r>
              <a:rPr lang="sr-Cyrl-RS" sz="2000" dirty="0" smtClean="0"/>
              <a:t>Име и презиме особе која се бесправно паркирала </a:t>
            </a:r>
            <a:br>
              <a:rPr lang="sr-Cyrl-RS" sz="2000" dirty="0" smtClean="0"/>
            </a:br>
            <a:r>
              <a:rPr lang="sr-Cyrl-RS" sz="2000" dirty="0" smtClean="0"/>
              <a:t>на месту за особе са инвалидитетом се истиче на билбордима </a:t>
            </a:r>
            <a:br>
              <a:rPr lang="sr-Cyrl-RS" sz="2000" dirty="0" smtClean="0"/>
            </a:br>
            <a:r>
              <a:rPr lang="sr-Cyrl-RS" sz="2000" dirty="0" smtClean="0"/>
              <a:t>широм града</a:t>
            </a:r>
            <a:r>
              <a:rPr lang="sr-Latn-RS" sz="2000" dirty="0" smtClean="0"/>
              <a:t>.</a:t>
            </a:r>
            <a:endParaRPr lang="x-none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219" y="2026977"/>
            <a:ext cx="3252952" cy="4641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4393" y="191069"/>
            <a:ext cx="6757711" cy="545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6" name="Picture 7" descr="aparcamiento25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 cstate="print"/>
          <a:srcRect l="10802" r="10802"/>
          <a:stretch>
            <a:fillRect/>
          </a:stretch>
        </p:blipFill>
        <p:spPr bwMode="auto">
          <a:xfrm>
            <a:off x="627797" y="941696"/>
            <a:ext cx="3630817" cy="54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00382" y="1508333"/>
            <a:ext cx="6096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sr-Cyrl-RS" altLang="en-US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општим паркиралиштима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задужена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>
              <a:spcAft>
                <a:spcPts val="1800"/>
              </a:spcAft>
              <a:buFont typeface="Times New Roman" pitchFamily="18" charset="0"/>
              <a:buAutoNum type="arabicPeriod"/>
            </a:pP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инспекција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зеленим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површинама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хаварисаних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.),</a:t>
            </a:r>
          </a:p>
          <a:p>
            <a:pPr marL="342900" indent="-342900" algn="just">
              <a:spcAft>
                <a:spcPts val="1800"/>
              </a:spcAft>
              <a:buFont typeface="Times New Roman" pitchFamily="18" charset="0"/>
              <a:buAutoNum type="arabicPeriod"/>
            </a:pP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Саобраћајна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полиција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угрожавају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безбедност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осталих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учесника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саобраћају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и </a:t>
            </a:r>
          </a:p>
          <a:p>
            <a:pPr marL="342900" indent="-342900" algn="just">
              <a:spcAft>
                <a:spcPts val="1800"/>
              </a:spcAft>
              <a:buFont typeface="Times New Roman" pitchFamily="18" charset="0"/>
              <a:buAutoNum type="arabicPeriod"/>
            </a:pP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Служба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контролу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оквиру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Ентитета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</a:t>
            </a:r>
            <a:r>
              <a:rPr lang="sr-Cyrl-R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оперативно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управља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паркирањем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поштовања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sr-Cyrl-RS" alt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Times New Roman" pitchFamily="18" charset="0"/>
              <a:buAutoNum type="arabicPeriod"/>
            </a:pPr>
            <a:r>
              <a:rPr lang="sr-Cyrl-R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Комунална полиција</a:t>
            </a:r>
            <a:endParaRPr lang="en-US" alt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729" y="200884"/>
            <a:ext cx="6755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en-US" alt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4393" y="191069"/>
            <a:ext cx="6757711" cy="545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6" name="Picture 7" descr="aparcamiento25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 cstate="print"/>
          <a:srcRect l="10802" r="10802"/>
          <a:stretch>
            <a:fillRect/>
          </a:stretch>
        </p:blipFill>
        <p:spPr bwMode="auto">
          <a:xfrm>
            <a:off x="627797" y="941696"/>
            <a:ext cx="3630817" cy="54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00382" y="1508333"/>
            <a:ext cx="6096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sr-Cyrl-RS" altLang="en-US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посебним паркиралиштима 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спроводи се уз помоћ посебне опреме за контролу приступа и наплату паркирања.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Изузетно, уколико посебно паркиралиште нема опрему за контролу приступа, контрола прекршаја се спроводи као на општим паркиралиштима.</a:t>
            </a:r>
            <a:endParaRPr lang="en-US" alt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729" y="200884"/>
            <a:ext cx="6755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en-US" alt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Паркирање на забрањеним местима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94" y="1430449"/>
            <a:ext cx="10515600" cy="12009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sr-Cyrl-RS" dirty="0" smtClean="0"/>
              <a:t>На основу анкете градова  и насеља у Србији </a:t>
            </a:r>
            <a:r>
              <a:rPr lang="x-none" smtClean="0"/>
              <a:t>(</a:t>
            </a:r>
            <a:r>
              <a:rPr lang="x-none" smtClean="0"/>
              <a:t>20</a:t>
            </a:r>
            <a:r>
              <a:rPr lang="sr-Latn-RS" dirty="0" smtClean="0"/>
              <a:t>22</a:t>
            </a:r>
            <a:r>
              <a:rPr lang="x-none" smtClean="0"/>
              <a:t>. </a:t>
            </a:r>
            <a:r>
              <a:rPr lang="sr-Cyrl-RS" dirty="0" smtClean="0"/>
              <a:t>година</a:t>
            </a:r>
            <a:r>
              <a:rPr lang="x-none" smtClean="0"/>
              <a:t>)</a:t>
            </a:r>
            <a:endParaRPr lang="x-none" dirty="0" smtClean="0"/>
          </a:p>
          <a:p>
            <a:pPr>
              <a:lnSpc>
                <a:spcPct val="120000"/>
              </a:lnSpc>
            </a:pPr>
            <a:r>
              <a:rPr lang="sr-Cyrl-RS" dirty="0" smtClean="0"/>
              <a:t>Централне зоне градова и насеља у којима се управља паркирањем </a:t>
            </a:r>
            <a:r>
              <a:rPr lang="en-US" dirty="0" smtClean="0"/>
              <a:t>(</a:t>
            </a:r>
            <a:r>
              <a:rPr lang="en-US" dirty="0" smtClean="0"/>
              <a:t>8</a:t>
            </a:r>
            <a:r>
              <a:rPr lang="sr-Latn-RS" dirty="0" smtClean="0"/>
              <a:t>5</a:t>
            </a:r>
            <a:r>
              <a:rPr lang="en-US" dirty="0" smtClean="0"/>
              <a:t>%), </a:t>
            </a:r>
            <a:r>
              <a:rPr lang="sr-Cyrl-RS" dirty="0" smtClean="0"/>
              <a:t>при максималном оптерећењу зоне</a:t>
            </a:r>
            <a:r>
              <a:rPr lang="x-none" smtClean="0"/>
              <a:t>: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93698" y="1943895"/>
            <a:ext cx="8765683" cy="4847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" name="Content Placeholder 23"/>
          <p:cNvSpPr txBox="1">
            <a:spLocks/>
          </p:cNvSpPr>
          <p:nvPr/>
        </p:nvSpPr>
        <p:spPr>
          <a:xfrm>
            <a:off x="1850897" y="2198010"/>
            <a:ext cx="7876309" cy="477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29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262676216"/>
              </p:ext>
            </p:extLst>
          </p:nvPr>
        </p:nvGraphicFramePr>
        <p:xfrm>
          <a:off x="3164613" y="2776580"/>
          <a:ext cx="5214001" cy="272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592720719"/>
              </p:ext>
            </p:extLst>
          </p:nvPr>
        </p:nvGraphicFramePr>
        <p:xfrm>
          <a:off x="6285415" y="4281290"/>
          <a:ext cx="5214001" cy="2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161427230"/>
              </p:ext>
            </p:extLst>
          </p:nvPr>
        </p:nvGraphicFramePr>
        <p:xfrm>
          <a:off x="386129" y="4307512"/>
          <a:ext cx="5214001" cy="272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2835" y="2530077"/>
            <a:ext cx="490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0070C0"/>
                </a:solidFill>
              </a:rPr>
              <a:t>Заузетост уличних места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710711">
            <a:off x="6929993" y="4699179"/>
            <a:ext cx="479322" cy="28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8901024">
            <a:off x="4020070" y="4635774"/>
            <a:ext cx="479322" cy="28022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66293" y="5968840"/>
            <a:ext cx="384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i="1" dirty="0" smtClean="0"/>
              <a:t>Заступљеност паркирања на забрањеним местима</a:t>
            </a:r>
            <a:endParaRPr lang="en-GB" sz="2000" i="1" dirty="0"/>
          </a:p>
        </p:txBody>
      </p:sp>
      <p:sp>
        <p:nvSpPr>
          <p:cNvPr id="16" name="TextBox 1"/>
          <p:cNvSpPr txBox="1"/>
          <p:nvPr/>
        </p:nvSpPr>
        <p:spPr>
          <a:xfrm>
            <a:off x="5424784" y="3782221"/>
            <a:ext cx="1681895" cy="7029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600" b="1" dirty="0" smtClean="0"/>
              <a:t>56%</a:t>
            </a:r>
          </a:p>
          <a:p>
            <a:pPr algn="ctr"/>
            <a:r>
              <a:rPr lang="sr-Cyrl-RS" sz="1600" b="1" dirty="0" smtClean="0"/>
              <a:t>Потпуно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8334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КИС: Паркирање на забрањеним местима</a:t>
            </a:r>
            <a:endParaRPr lang="en-GB" sz="32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648" y="635336"/>
            <a:ext cx="11546527" cy="3669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r-Cyrl-RS" sz="2400" dirty="0" smtClean="0"/>
              <a:t>КИС на забрањеним местиманајчешће је поверено саобраћајној полицији</a:t>
            </a:r>
            <a:r>
              <a:rPr lang="x-none" sz="2400" smtClean="0"/>
              <a:t>.</a:t>
            </a:r>
            <a:endParaRPr lang="sr-Cyrl-R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x-none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r-Cyrl-RS" sz="2400" dirty="0" smtClean="0"/>
              <a:t>Искуствено</a:t>
            </a:r>
            <a:r>
              <a:rPr lang="x-none" sz="2400" smtClean="0"/>
              <a:t>, </a:t>
            </a:r>
            <a:r>
              <a:rPr lang="sr-Cyrl-RS" sz="2400" dirty="0" smtClean="0"/>
              <a:t>Саобраћајна полиција</a:t>
            </a:r>
            <a:r>
              <a:rPr lang="en-US" sz="2400" dirty="0" smtClean="0"/>
              <a:t>:</a:t>
            </a:r>
            <a:endParaRPr lang="sr-Cyrl-R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 smtClean="0"/>
          </a:p>
          <a:p>
            <a:pPr marL="2270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400" dirty="0" smtClean="0">
                <a:solidFill>
                  <a:srgbClr val="0070C0"/>
                </a:solidFill>
              </a:rPr>
              <a:t>Не даје довољан приоритет КИС-у </a:t>
            </a:r>
            <a:r>
              <a:rPr lang="sr-Cyrl-RS" sz="2400" dirty="0" smtClean="0"/>
              <a:t>или</a:t>
            </a:r>
            <a:r>
              <a:rPr lang="x-none" sz="2400" smtClean="0"/>
              <a:t> </a:t>
            </a:r>
            <a:r>
              <a:rPr lang="sr-Cyrl-RS" sz="2400" dirty="0" smtClean="0">
                <a:solidFill>
                  <a:schemeClr val="accent2"/>
                </a:solidFill>
              </a:rPr>
              <a:t>нема довољно капацитета</a:t>
            </a:r>
            <a:endParaRPr lang="x-none" sz="2400" dirty="0">
              <a:solidFill>
                <a:schemeClr val="accent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x-none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  <p:cxnSp>
        <p:nvCxnSpPr>
          <p:cNvPr id="10" name="Connettore 2 6"/>
          <p:cNvCxnSpPr/>
          <p:nvPr/>
        </p:nvCxnSpPr>
        <p:spPr>
          <a:xfrm flipH="1">
            <a:off x="3207783" y="3912900"/>
            <a:ext cx="580427" cy="432464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7"/>
          <p:cNvCxnSpPr/>
          <p:nvPr/>
        </p:nvCxnSpPr>
        <p:spPr>
          <a:xfrm>
            <a:off x="7274850" y="3817366"/>
            <a:ext cx="573478" cy="432464"/>
          </a:xfrm>
          <a:prstGeom prst="straightConnector1">
            <a:avLst/>
          </a:prstGeom>
          <a:ln w="53975" cmpd="dbl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8"/>
          <p:cNvSpPr txBox="1"/>
          <p:nvPr/>
        </p:nvSpPr>
        <p:spPr>
          <a:xfrm>
            <a:off x="6622142" y="4584455"/>
            <a:ext cx="524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accent2"/>
                </a:solidFill>
              </a:rPr>
              <a:t>Спољни сарадници</a:t>
            </a:r>
            <a:r>
              <a:rPr lang="x-none" sz="2400" smtClean="0">
                <a:solidFill>
                  <a:schemeClr val="accent2"/>
                </a:solidFill>
              </a:rPr>
              <a:t>(</a:t>
            </a:r>
            <a:r>
              <a:rPr lang="x-none" sz="2400" i="1" smtClean="0">
                <a:solidFill>
                  <a:schemeClr val="accent2"/>
                </a:solidFill>
              </a:rPr>
              <a:t>outsourcing</a:t>
            </a:r>
            <a:r>
              <a:rPr lang="x-none" sz="2400" dirty="0">
                <a:solidFill>
                  <a:schemeClr val="accent2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" name="CasellaDiTesto 9"/>
          <p:cNvSpPr txBox="1"/>
          <p:nvPr/>
        </p:nvSpPr>
        <p:spPr>
          <a:xfrm>
            <a:off x="460507" y="4584455"/>
            <a:ext cx="506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0070C0"/>
                </a:solidFill>
              </a:rPr>
              <a:t>Додатна мотивација полиције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4" name="Connettore 2 10"/>
          <p:cNvCxnSpPr/>
          <p:nvPr/>
        </p:nvCxnSpPr>
        <p:spPr>
          <a:xfrm>
            <a:off x="9234699" y="5120665"/>
            <a:ext cx="5310" cy="457200"/>
          </a:xfrm>
          <a:prstGeom prst="straightConnector1">
            <a:avLst/>
          </a:prstGeom>
          <a:ln w="53975" cmpd="dbl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6587348" y="5793547"/>
            <a:ext cx="5396563" cy="45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2400" dirty="0" smtClean="0">
                <a:solidFill>
                  <a:schemeClr val="accent2"/>
                </a:solidFill>
              </a:rPr>
              <a:t>Услов:</a:t>
            </a:r>
            <a:r>
              <a:rPr lang="x-none" sz="2400" smtClean="0">
                <a:solidFill>
                  <a:schemeClr val="accent2"/>
                </a:solidFill>
              </a:rPr>
              <a:t> </a:t>
            </a:r>
            <a:r>
              <a:rPr lang="sr-Cyrl-RS" sz="2400" dirty="0" smtClean="0">
                <a:solidFill>
                  <a:schemeClr val="accent2"/>
                </a:solidFill>
              </a:rPr>
              <a:t>декриминализација КИС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КИС</a:t>
            </a:r>
            <a:r>
              <a:rPr lang="sr-Latn-RS" sz="3200" b="1" dirty="0" smtClean="0"/>
              <a:t>: </a:t>
            </a:r>
            <a:r>
              <a:rPr lang="sr-Cyrl-RS" sz="3200" b="1" dirty="0" smtClean="0"/>
              <a:t>Паркирање на забрањеним местима</a:t>
            </a:r>
            <a:endParaRPr lang="en-GB" sz="3200" b="1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8365" y="1854786"/>
            <a:ext cx="11038118" cy="33313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dirty="0" smtClean="0"/>
              <a:t>Лондон: студија из 1980. г. је показала да тек сваки 100. прекршилац добије казну за паркирање, а да је 50% казни реализује</a:t>
            </a:r>
            <a:endParaRPr lang="sr-Cyrl-R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x-none" sz="2400" smtClean="0"/>
              <a:t>1994.</a:t>
            </a:r>
            <a:r>
              <a:rPr lang="sr-Cyrl-RS" sz="2400" dirty="0" smtClean="0"/>
              <a:t>г.</a:t>
            </a:r>
            <a:r>
              <a:rPr lang="x-none" sz="2400" smtClean="0"/>
              <a:t> </a:t>
            </a:r>
            <a:r>
              <a:rPr lang="sr-Cyrl-RS" sz="2400" dirty="0" smtClean="0"/>
              <a:t>је новим Законом у потпуности декриминализовао КИС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400" dirty="0" smtClean="0"/>
              <a:t>Локалне власти су овлашћене да изаберу спољниг сарадника – оператера за КИС</a:t>
            </a:r>
            <a:endParaRPr lang="x-none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400" dirty="0" smtClean="0"/>
              <a:t>Избор се обавезно врши путем тедера</a:t>
            </a:r>
            <a:endParaRPr lang="x-none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400" dirty="0" smtClean="0">
                <a:solidFill>
                  <a:schemeClr val="accent2"/>
                </a:solidFill>
              </a:rPr>
              <a:t>Критеријум избора је износ новца прикупљеног од казни који ће понуђач вратити локалним властима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КИС</a:t>
            </a:r>
            <a:r>
              <a:rPr lang="sr-Latn-RS" sz="3200" b="1" dirty="0" smtClean="0"/>
              <a:t>: </a:t>
            </a:r>
            <a:r>
              <a:rPr lang="sr-Cyrl-RS" sz="3200" b="1" dirty="0" smtClean="0"/>
              <a:t>Паркирање на забрањеним местима</a:t>
            </a:r>
            <a:endParaRPr lang="en-GB" sz="3200" b="1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09971" y="1384374"/>
            <a:ext cx="10915077" cy="31629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Cyrl-RS" sz="2400" dirty="0" smtClean="0"/>
              <a:t>Провера рада спољног сарадника</a:t>
            </a:r>
            <a:r>
              <a:rPr lang="x-none" sz="2400" smtClean="0"/>
              <a:t> </a:t>
            </a:r>
            <a:r>
              <a:rPr lang="en-US" sz="2400" dirty="0" smtClean="0"/>
              <a:t>(</a:t>
            </a:r>
            <a:r>
              <a:rPr lang="sr-Latn-RS" sz="2400" dirty="0" smtClean="0"/>
              <a:t>1-2 </a:t>
            </a:r>
            <a:r>
              <a:rPr lang="sr-Cyrl-RS" sz="2400" dirty="0" smtClean="0"/>
              <a:t>пута годишње</a:t>
            </a:r>
            <a:r>
              <a:rPr lang="en-US" sz="2400" dirty="0" smtClean="0"/>
              <a:t>)</a:t>
            </a:r>
            <a:r>
              <a:rPr lang="x-none" sz="2400" smtClean="0"/>
              <a:t> – </a:t>
            </a:r>
            <a:r>
              <a:rPr lang="sr-Cyrl-RS" sz="2400" dirty="0" smtClean="0"/>
              <a:t>услов за продужетак уговора</a:t>
            </a:r>
            <a:endParaRPr lang="x-none" sz="2400" dirty="0" smtClean="0"/>
          </a:p>
          <a:p>
            <a:pPr>
              <a:lnSpc>
                <a:spcPct val="100000"/>
              </a:lnSpc>
            </a:pPr>
            <a:r>
              <a:rPr lang="sr-Cyrl-RS" sz="2400" dirty="0" smtClean="0"/>
              <a:t>Индикатори ефикасности спољног сарадника</a:t>
            </a:r>
            <a:r>
              <a:rPr lang="x-none" sz="2400" smtClean="0"/>
              <a:t>:</a:t>
            </a:r>
            <a:endParaRPr lang="x-none" sz="2400" dirty="0"/>
          </a:p>
          <a:p>
            <a:pPr lvl="1">
              <a:lnSpc>
                <a:spcPct val="100000"/>
              </a:lnSpc>
            </a:pPr>
            <a:r>
              <a:rPr lang="sr-Cyrl-RS" sz="2000" b="1" dirty="0" smtClean="0"/>
              <a:t>Финансијски део </a:t>
            </a:r>
            <a:r>
              <a:rPr lang="x-none" sz="2000" smtClean="0"/>
              <a:t>(</a:t>
            </a:r>
            <a:r>
              <a:rPr lang="sr-Cyrl-RS" sz="2000" dirty="0" smtClean="0"/>
              <a:t>суфицит или дефицит</a:t>
            </a:r>
            <a:r>
              <a:rPr lang="x-none" sz="2000" smtClean="0"/>
              <a:t>, </a:t>
            </a:r>
            <a:r>
              <a:rPr lang="sr-Cyrl-RS" sz="2000" dirty="0" smtClean="0"/>
              <a:t>мере предузете по тим питањима и сл</a:t>
            </a:r>
            <a:r>
              <a:rPr lang="x-none" sz="2000" smtClean="0"/>
              <a:t>.)</a:t>
            </a:r>
            <a:endParaRPr lang="x-none" sz="2000" dirty="0"/>
          </a:p>
          <a:p>
            <a:pPr lvl="1">
              <a:lnSpc>
                <a:spcPct val="100000"/>
              </a:lnSpc>
            </a:pPr>
            <a:r>
              <a:rPr lang="sr-Cyrl-RS" sz="2000" b="1" dirty="0" smtClean="0"/>
              <a:t>Статистички део </a:t>
            </a:r>
            <a:r>
              <a:rPr lang="x-none" sz="2000" smtClean="0"/>
              <a:t>(</a:t>
            </a:r>
            <a:r>
              <a:rPr lang="sr-Cyrl-RS" sz="2000" dirty="0" smtClean="0"/>
              <a:t>бр. изречених казни</a:t>
            </a:r>
            <a:r>
              <a:rPr lang="x-none" sz="2000" smtClean="0"/>
              <a:t>, </a:t>
            </a:r>
            <a:r>
              <a:rPr lang="sr-Cyrl-RS" sz="2000" dirty="0" smtClean="0"/>
              <a:t>бр. казни које се плаћају по редовној цени и са попустом</a:t>
            </a:r>
            <a:r>
              <a:rPr lang="x-none" sz="2000" smtClean="0"/>
              <a:t>, </a:t>
            </a:r>
            <a:r>
              <a:rPr lang="sr-Cyrl-RS" sz="2000" dirty="0" smtClean="0"/>
              <a:t>бр. поништених казни</a:t>
            </a:r>
            <a:r>
              <a:rPr lang="x-none" sz="2000" smtClean="0"/>
              <a:t>, </a:t>
            </a:r>
            <a:r>
              <a:rPr lang="sr-Cyrl-RS" sz="2000" dirty="0" smtClean="0"/>
              <a:t>бр. имобилисаних и бр. уклоњених возила</a:t>
            </a:r>
            <a:r>
              <a:rPr lang="x-none" sz="2000" smtClean="0"/>
              <a:t>)</a:t>
            </a:r>
            <a:endParaRPr lang="x-none" sz="2000" dirty="0"/>
          </a:p>
          <a:p>
            <a:pPr lvl="1">
              <a:lnSpc>
                <a:spcPct val="100000"/>
              </a:lnSpc>
            </a:pPr>
            <a:r>
              <a:rPr lang="sr-Cyrl-RS" sz="2000" b="1" dirty="0" smtClean="0"/>
              <a:t>Технолошки ефекти </a:t>
            </a:r>
            <a:r>
              <a:rPr lang="x-none" sz="2000" smtClean="0"/>
              <a:t>(</a:t>
            </a:r>
            <a:r>
              <a:rPr lang="sr-Cyrl-RS" sz="2000" dirty="0" smtClean="0"/>
              <a:t>перформансе система у односу на циљеве</a:t>
            </a:r>
            <a:r>
              <a:rPr lang="x-none" sz="2000" smtClean="0"/>
              <a:t>)</a:t>
            </a:r>
            <a:endParaRPr lang="en-US" sz="2000" dirty="0" smtClean="0"/>
          </a:p>
          <a:p>
            <a:pPr>
              <a:lnSpc>
                <a:spcPct val="100000"/>
              </a:lnSpc>
            </a:pPr>
            <a:endParaRPr lang="x-none" sz="2400" dirty="0"/>
          </a:p>
        </p:txBody>
      </p:sp>
      <p:sp>
        <p:nvSpPr>
          <p:cNvPr id="8" name="Rectangle 7"/>
          <p:cNvSpPr/>
          <p:nvPr/>
        </p:nvSpPr>
        <p:spPr>
          <a:xfrm>
            <a:off x="189622" y="4280876"/>
            <a:ext cx="1089353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30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accent2"/>
                </a:solidFill>
              </a:rPr>
              <a:t>Ако приход постане једини циљ, може доћи до незадовољства и неприхватања од стране корисника</a:t>
            </a:r>
            <a:endParaRPr lang="sr-Latn-RS" sz="2400" dirty="0" smtClean="0">
              <a:solidFill>
                <a:schemeClr val="accent2"/>
              </a:solidFill>
            </a:endParaRPr>
          </a:p>
          <a:p>
            <a:pPr marL="342900" indent="-230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2400" dirty="0" smtClean="0"/>
              <a:t>Ефекти су били више него добри, па је ова пракса </a:t>
            </a:r>
            <a:r>
              <a:rPr lang="x-none" sz="2400" smtClean="0"/>
              <a:t>2004. </a:t>
            </a:r>
            <a:r>
              <a:rPr lang="sr-Cyrl-RS" sz="2400" dirty="0" smtClean="0"/>
              <a:t>године уведена и у остатку земље</a:t>
            </a:r>
            <a:endParaRPr lang="sr-Latn-RS" sz="2400" dirty="0" smtClean="0"/>
          </a:p>
          <a:p>
            <a:pPr marL="342900" indent="-230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2400" dirty="0" smtClean="0"/>
              <a:t>Позитивна искуства из ВБ иницирала су да овај метод КИС буде препоручен у Извешзају ЕУ </a:t>
            </a:r>
            <a:r>
              <a:rPr lang="x-none" sz="2400" smtClean="0"/>
              <a:t>(2005.</a:t>
            </a:r>
            <a:r>
              <a:rPr lang="sr-Cyrl-RS" sz="2400" dirty="0" smtClean="0"/>
              <a:t> година</a:t>
            </a:r>
            <a:r>
              <a:rPr lang="x-none" sz="24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048598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b="1" dirty="0" smtClean="0"/>
              <a:t>Predlog mera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93" y="1513618"/>
            <a:ext cx="11013007" cy="15210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dirty="0" smtClean="0"/>
              <a:t>Законска могућност да се ове мере примене и код нас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dirty="0" smtClean="0"/>
              <a:t>ЗОБС</a:t>
            </a:r>
            <a:r>
              <a:rPr lang="x-none" smtClean="0"/>
              <a:t>, </a:t>
            </a:r>
            <a:r>
              <a:rPr lang="sr-Cyrl-RS" dirty="0" smtClean="0"/>
              <a:t>члан</a:t>
            </a:r>
            <a:r>
              <a:rPr lang="x-none" smtClean="0"/>
              <a:t> 278 – </a:t>
            </a:r>
            <a:r>
              <a:rPr lang="sr-Cyrl-RS" dirty="0" smtClean="0"/>
              <a:t>ко може вршити КИС </a:t>
            </a:r>
            <a:r>
              <a:rPr lang="x-none" smtClean="0"/>
              <a:t>(</a:t>
            </a:r>
            <a:r>
              <a:rPr lang="sr-Cyrl-RS" dirty="0" smtClean="0"/>
              <a:t>евидентирање прекршаја</a:t>
            </a:r>
            <a:r>
              <a:rPr lang="x-none" smtClean="0"/>
              <a:t>, </a:t>
            </a:r>
            <a:r>
              <a:rPr lang="sr-Cyrl-RS" dirty="0" smtClean="0"/>
              <a:t>имобилизацију или уклањање возила</a:t>
            </a:r>
            <a:r>
              <a:rPr lang="x-none" smtClean="0"/>
              <a:t>)</a:t>
            </a:r>
            <a:endParaRPr lang="x-none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x-none" dirty="0" smtClean="0"/>
          </a:p>
        </p:txBody>
      </p:sp>
      <p:cxnSp>
        <p:nvCxnSpPr>
          <p:cNvPr id="4" name="Connettore 2 6"/>
          <p:cNvCxnSpPr/>
          <p:nvPr/>
        </p:nvCxnSpPr>
        <p:spPr>
          <a:xfrm flipH="1">
            <a:off x="2494945" y="3110423"/>
            <a:ext cx="660881" cy="432365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9"/>
          <p:cNvSpPr txBox="1"/>
          <p:nvPr/>
        </p:nvSpPr>
        <p:spPr>
          <a:xfrm>
            <a:off x="55918" y="3809674"/>
            <a:ext cx="381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0070C0"/>
                </a:solidFill>
              </a:rPr>
              <a:t>Саобраћајна полиција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6" name="Connettore 2 6"/>
          <p:cNvCxnSpPr/>
          <p:nvPr/>
        </p:nvCxnSpPr>
        <p:spPr>
          <a:xfrm flipH="1">
            <a:off x="4974594" y="3079942"/>
            <a:ext cx="388955" cy="508948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9196590" y="3100263"/>
            <a:ext cx="732478" cy="442525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9"/>
          <p:cNvSpPr txBox="1"/>
          <p:nvPr/>
        </p:nvSpPr>
        <p:spPr>
          <a:xfrm>
            <a:off x="3285166" y="3809673"/>
            <a:ext cx="352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0070C0"/>
                </a:solidFill>
              </a:rPr>
              <a:t>Комунална полиција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CasellaDiTesto 9"/>
          <p:cNvSpPr txBox="1"/>
          <p:nvPr/>
        </p:nvSpPr>
        <p:spPr>
          <a:xfrm>
            <a:off x="6257053" y="3803536"/>
            <a:ext cx="236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0070C0"/>
                </a:solidFill>
              </a:rPr>
              <a:t>ЈКП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54384" y="3803536"/>
            <a:ext cx="302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0070C0"/>
                </a:solidFill>
              </a:rPr>
              <a:t>Спољни сарадник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1" name="Connettore 2 6"/>
          <p:cNvCxnSpPr/>
          <p:nvPr/>
        </p:nvCxnSpPr>
        <p:spPr>
          <a:xfrm>
            <a:off x="6907600" y="3090102"/>
            <a:ext cx="512410" cy="498788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291974" y="4527005"/>
            <a:ext cx="11608052" cy="184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400" dirty="0" smtClean="0"/>
              <a:t>Одлуке о комуналном реду</a:t>
            </a:r>
            <a:endParaRPr lang="x-none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dirty="0" smtClean="0"/>
              <a:t>Где је забрањено заустављање, паркирање и остављање возила</a:t>
            </a:r>
            <a:endParaRPr lang="x-none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dirty="0" smtClean="0"/>
              <a:t>Висина казне</a:t>
            </a:r>
            <a:endParaRPr lang="x-none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dirty="0" smtClean="0"/>
              <a:t>Ко може издати прекршајни налог </a:t>
            </a:r>
            <a:r>
              <a:rPr lang="x-none" sz="2000" smtClean="0"/>
              <a:t>(</a:t>
            </a:r>
            <a:r>
              <a:rPr lang="sr-Cyrl-RS" sz="2000" dirty="0" smtClean="0"/>
              <a:t>комунални инспектор и </a:t>
            </a:r>
            <a:r>
              <a:rPr lang="sr-Cyrl-RS" sz="2000" dirty="0" smtClean="0">
                <a:solidFill>
                  <a:schemeClr val="accent2"/>
                </a:solidFill>
              </a:rPr>
              <a:t>комунални полицајац</a:t>
            </a:r>
            <a:r>
              <a:rPr lang="x-none" sz="2000" smtClean="0">
                <a:solidFill>
                  <a:schemeClr val="accent2"/>
                </a:solidFill>
              </a:rPr>
              <a:t>)</a:t>
            </a:r>
            <a:endParaRPr lang="x-none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6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6311</TotalTime>
  <Words>1216</Words>
  <Application>Microsoft Office PowerPoint</Application>
  <PresentationFormat>Custom</PresentationFormat>
  <Paragraphs>167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Паркирање на забрањеним местима</vt:lpstr>
      <vt:lpstr>КИС: Паркирање на забрањеним местима</vt:lpstr>
      <vt:lpstr>КИС: Паркирање на забрањеним местима</vt:lpstr>
      <vt:lpstr>КИС: Паркирање на забрањеним местима</vt:lpstr>
      <vt:lpstr>Predlog mera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Примери добре праксе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Jelena</cp:lastModifiedBy>
  <cp:revision>160</cp:revision>
  <dcterms:created xsi:type="dcterms:W3CDTF">2020-01-20T05:08:25Z</dcterms:created>
  <dcterms:modified xsi:type="dcterms:W3CDTF">2024-12-05T10:39:24Z</dcterms:modified>
</cp:coreProperties>
</file>