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2" r:id="rId6"/>
    <p:sldId id="314" r:id="rId7"/>
    <p:sldId id="315" r:id="rId8"/>
    <p:sldId id="316" r:id="rId9"/>
    <p:sldId id="318" r:id="rId10"/>
    <p:sldId id="297" r:id="rId11"/>
    <p:sldId id="298" r:id="rId12"/>
    <p:sldId id="299" r:id="rId13"/>
    <p:sldId id="301" r:id="rId14"/>
    <p:sldId id="321" r:id="rId15"/>
    <p:sldId id="322" r:id="rId16"/>
    <p:sldId id="323" r:id="rId17"/>
    <p:sldId id="306" r:id="rId18"/>
    <p:sldId id="319" r:id="rId19"/>
    <p:sldId id="309" r:id="rId20"/>
    <p:sldId id="32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4C"/>
    <a:srgbClr val="000066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9771" autoAdjust="0"/>
  </p:normalViewPr>
  <p:slideViewPr>
    <p:cSldViewPr>
      <p:cViewPr>
        <p:scale>
          <a:sx n="87" d="100"/>
          <a:sy n="87" d="100"/>
        </p:scale>
        <p:origin x="-1430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 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1158089" y="1276044"/>
            <a:ext cx="6659195" cy="6832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tabLst>
                <a:tab pos="409575" algn="l"/>
              </a:tabLst>
            </a:pPr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OSNOVNI POJMOVI I DEFINICIJE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230188" y="3563541"/>
            <a:ext cx="86677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chemeClr val="bg1"/>
                </a:solidFill>
              </a:rPr>
              <a:t>Termodinamika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Latn-CS" smtClean="0">
                <a:solidFill>
                  <a:schemeClr val="bg1"/>
                </a:solidFill>
              </a:rPr>
              <a:t>– </a:t>
            </a:r>
            <a:r>
              <a:rPr lang="en-US">
                <a:solidFill>
                  <a:schemeClr val="bg1"/>
                </a:solidFill>
              </a:rPr>
              <a:t>nauk</a:t>
            </a:r>
            <a:r>
              <a:rPr lang="sr-Latn-CS">
                <a:solidFill>
                  <a:schemeClr val="bg1"/>
                </a:solidFill>
              </a:rPr>
              <a:t>a</a:t>
            </a:r>
            <a:r>
              <a:rPr lang="en-US">
                <a:solidFill>
                  <a:schemeClr val="bg1"/>
                </a:solidFill>
              </a:rPr>
              <a:t> o </a:t>
            </a:r>
            <a:r>
              <a:rPr lang="en-US" smtClean="0">
                <a:solidFill>
                  <a:schemeClr val="bg1"/>
                </a:solidFill>
              </a:rPr>
              <a:t>energiji</a:t>
            </a:r>
            <a:endParaRPr lang="sr-Latn-RS" smtClean="0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 b="1" smtClean="0">
                <a:solidFill>
                  <a:schemeClr val="bg1"/>
                </a:solidFill>
              </a:rPr>
              <a:t>Termodinamika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Latn-RS" b="1" smtClean="0">
                <a:solidFill>
                  <a:schemeClr val="bg1"/>
                </a:solidFill>
              </a:rPr>
              <a:t>=</a:t>
            </a:r>
          </a:p>
          <a:p>
            <a:pPr>
              <a:tabLst>
                <a:tab pos="409575" algn="l"/>
              </a:tabLst>
            </a:pPr>
            <a:r>
              <a:rPr lang="sr-Latn-RS" b="1" smtClean="0">
                <a:solidFill>
                  <a:schemeClr val="bg1"/>
                </a:solidFill>
              </a:rPr>
              <a:t>                            = </a:t>
            </a:r>
            <a:r>
              <a:rPr lang="en-US" b="1" smtClean="0">
                <a:solidFill>
                  <a:schemeClr val="bg1"/>
                </a:solidFill>
              </a:rPr>
              <a:t>terme</a:t>
            </a: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sr-Latn-RS" smtClean="0">
                <a:solidFill>
                  <a:schemeClr val="bg1"/>
                </a:solidFill>
              </a:rPr>
              <a:t>(</a:t>
            </a:r>
            <a:r>
              <a:rPr lang="en-US" smtClean="0">
                <a:solidFill>
                  <a:schemeClr val="bg1"/>
                </a:solidFill>
              </a:rPr>
              <a:t>toplota</a:t>
            </a:r>
            <a:r>
              <a:rPr lang="sr-Latn-RS" smtClean="0">
                <a:solidFill>
                  <a:schemeClr val="bg1"/>
                </a:solidFill>
              </a:rPr>
              <a:t>) +</a:t>
            </a: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                            +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b="1" smtClean="0">
                <a:solidFill>
                  <a:schemeClr val="bg1"/>
                </a:solidFill>
              </a:rPr>
              <a:t>dynamic</a:t>
            </a:r>
            <a:r>
              <a:rPr lang="sr-Latn-RS" smtClean="0">
                <a:solidFill>
                  <a:schemeClr val="bg1"/>
                </a:solidFill>
              </a:rPr>
              <a:t> (</a:t>
            </a:r>
            <a:r>
              <a:rPr lang="en-US" smtClean="0">
                <a:solidFill>
                  <a:schemeClr val="bg1"/>
                </a:solidFill>
              </a:rPr>
              <a:t>sila, snaga</a:t>
            </a:r>
            <a:r>
              <a:rPr lang="sr-Latn-RS" smtClean="0">
                <a:solidFill>
                  <a:schemeClr val="bg1"/>
                </a:solidFill>
              </a:rPr>
              <a:t>, </a:t>
            </a:r>
            <a:r>
              <a:rPr lang="en-US" smtClean="0">
                <a:solidFill>
                  <a:schemeClr val="bg1"/>
                </a:solidFill>
              </a:rPr>
              <a:t>sposobnost</a:t>
            </a:r>
            <a:r>
              <a:rPr lang="sr-Latn-RS" smtClean="0">
                <a:solidFill>
                  <a:schemeClr val="bg1"/>
                </a:solidFill>
              </a:rPr>
              <a:t>/</a:t>
            </a:r>
            <a:r>
              <a:rPr lang="en-US" sz="1600" smtClean="0">
                <a:solidFill>
                  <a:schemeClr val="bg1"/>
                </a:solidFill>
              </a:rPr>
              <a:t>sposobnost vršenja rada</a:t>
            </a:r>
            <a:r>
              <a:rPr lang="sr-Latn-RS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0968" y="2667000"/>
            <a:ext cx="395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Mehanika – kretanje, deformacije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184794" y="914400"/>
            <a:ext cx="5139869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Termodinamički </a:t>
            </a:r>
            <a:r>
              <a:rPr lang="sr-Latn-CS" b="1" smtClean="0">
                <a:solidFill>
                  <a:schemeClr val="bg1"/>
                </a:solidFill>
              </a:rPr>
              <a:t>sistem</a:t>
            </a:r>
            <a:endParaRPr lang="en-US" b="1" smtClean="0">
              <a:solidFill>
                <a:schemeClr val="bg1"/>
              </a:solidFill>
            </a:endParaRPr>
          </a:p>
          <a:p>
            <a:pPr algn="ctr">
              <a:tabLst>
                <a:tab pos="409575" algn="l"/>
              </a:tabLst>
            </a:pPr>
            <a:endParaRPr lang="en-US" b="1" smtClean="0">
              <a:solidFill>
                <a:schemeClr val="bg1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Latn-CS" b="1" smtClean="0">
                <a:solidFill>
                  <a:schemeClr val="bg1"/>
                </a:solidFill>
              </a:rPr>
              <a:t>homogeni</a:t>
            </a:r>
            <a:r>
              <a:rPr lang="en-US" b="1" smtClean="0">
                <a:solidFill>
                  <a:schemeClr val="bg1"/>
                </a:solidFill>
              </a:rPr>
              <a:t>				</a:t>
            </a:r>
            <a:r>
              <a:rPr lang="sr-Latn-CS" b="1" smtClean="0">
                <a:solidFill>
                  <a:schemeClr val="bg1"/>
                </a:solidFill>
              </a:rPr>
              <a:t>heterogeni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3810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 smtClean="0">
                <a:solidFill>
                  <a:schemeClr val="bg1"/>
                </a:solidFill>
              </a:rPr>
              <a:t>fizičke </a:t>
            </a:r>
            <a:r>
              <a:rPr lang="sr-Cyrl-CS" sz="1800">
                <a:solidFill>
                  <a:schemeClr val="bg1"/>
                </a:solidFill>
              </a:rPr>
              <a:t>veličine i hemijski sastav</a:t>
            </a:r>
            <a:r>
              <a:rPr lang="sr-Latn-CS" sz="1800">
                <a:solidFill>
                  <a:schemeClr val="bg1"/>
                </a:solidFill>
              </a:rPr>
              <a:t> </a:t>
            </a:r>
            <a:r>
              <a:rPr lang="sr-Latn-CS" sz="1800" smtClean="0">
                <a:solidFill>
                  <a:schemeClr val="bg1"/>
                </a:solidFill>
              </a:rPr>
              <a:t>termod</a:t>
            </a:r>
            <a:r>
              <a:rPr lang="en-US" sz="1800" smtClean="0">
                <a:solidFill>
                  <a:schemeClr val="bg1"/>
                </a:solidFill>
              </a:rPr>
              <a:t>.</a:t>
            </a:r>
            <a:r>
              <a:rPr lang="sr-Latn-CS" sz="1800" smtClean="0">
                <a:solidFill>
                  <a:schemeClr val="bg1"/>
                </a:solidFill>
              </a:rPr>
              <a:t> </a:t>
            </a:r>
            <a:r>
              <a:rPr lang="sr-Latn-CS" sz="1800">
                <a:solidFill>
                  <a:schemeClr val="bg1"/>
                </a:solidFill>
              </a:rPr>
              <a:t>sistema</a:t>
            </a:r>
            <a:r>
              <a:rPr lang="sr-Cyrl-CS" sz="1800">
                <a:solidFill>
                  <a:schemeClr val="bg1"/>
                </a:solidFill>
              </a:rPr>
              <a:t> u svim delovima kontrolisane </a:t>
            </a:r>
            <a:r>
              <a:rPr lang="sr-Cyrl-CS" sz="1800" smtClean="0">
                <a:solidFill>
                  <a:schemeClr val="bg1"/>
                </a:solidFill>
              </a:rPr>
              <a:t>zapremine</a:t>
            </a:r>
            <a:r>
              <a:rPr lang="en-US" sz="1800" smtClean="0">
                <a:solidFill>
                  <a:schemeClr val="bg1"/>
                </a:solidFill>
              </a:rPr>
              <a:t> su</a:t>
            </a:r>
            <a:r>
              <a:rPr lang="sr-Cyrl-CS" sz="1800" smtClean="0">
                <a:solidFill>
                  <a:schemeClr val="bg1"/>
                </a:solidFill>
              </a:rPr>
              <a:t> ist</a:t>
            </a:r>
            <a:r>
              <a:rPr lang="en-US" sz="1800" smtClean="0">
                <a:solidFill>
                  <a:schemeClr val="bg1"/>
                </a:solidFill>
              </a:rPr>
              <a:t>e</a:t>
            </a:r>
            <a:endParaRPr lang="sr-Latn-CS" sz="18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2852056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sr-Latn-CS" sz="1800" smtClean="0">
                <a:solidFill>
                  <a:schemeClr val="bg1"/>
                </a:solidFill>
              </a:rPr>
              <a:t>termod</a:t>
            </a:r>
            <a:r>
              <a:rPr lang="en-US" sz="1800" smtClean="0">
                <a:solidFill>
                  <a:schemeClr val="bg1"/>
                </a:solidFill>
              </a:rPr>
              <a:t>.</a:t>
            </a:r>
            <a:r>
              <a:rPr lang="sr-Latn-CS" sz="1800" smtClean="0">
                <a:solidFill>
                  <a:schemeClr val="bg1"/>
                </a:solidFill>
              </a:rPr>
              <a:t> sistema</a:t>
            </a:r>
            <a:r>
              <a:rPr lang="sr-Cyrl-CS" sz="1800" smtClean="0">
                <a:solidFill>
                  <a:schemeClr val="bg1"/>
                </a:solidFill>
              </a:rPr>
              <a:t> </a:t>
            </a:r>
            <a:r>
              <a:rPr lang="en-US" sz="1800" smtClean="0">
                <a:solidFill>
                  <a:schemeClr val="bg1"/>
                </a:solidFill>
              </a:rPr>
              <a:t>se </a:t>
            </a:r>
            <a:r>
              <a:rPr lang="sr-Cyrl-CS" sz="1800" smtClean="0">
                <a:solidFill>
                  <a:schemeClr val="bg1"/>
                </a:solidFill>
              </a:rPr>
              <a:t>sastoji iz više različitih homogenih de</a:t>
            </a:r>
            <a:r>
              <a:rPr lang="sr-Latn-CS" sz="1800" smtClean="0">
                <a:solidFill>
                  <a:schemeClr val="bg1"/>
                </a:solidFill>
              </a:rPr>
              <a:t>l</a:t>
            </a:r>
            <a:r>
              <a:rPr lang="sr-Cyrl-CS" sz="1800" smtClean="0">
                <a:solidFill>
                  <a:schemeClr val="bg1"/>
                </a:solidFill>
              </a:rPr>
              <a:t>ova </a:t>
            </a:r>
            <a:r>
              <a:rPr lang="en-US" sz="1800" smtClean="0">
                <a:solidFill>
                  <a:schemeClr val="bg1"/>
                </a:solidFill>
              </a:rPr>
              <a:t>(</a:t>
            </a:r>
            <a:r>
              <a:rPr lang="sr-Cyrl-CS" sz="1800" smtClean="0">
                <a:solidFill>
                  <a:schemeClr val="bg1"/>
                </a:solidFill>
              </a:rPr>
              <a:t>faza</a:t>
            </a:r>
            <a:r>
              <a:rPr lang="en-US" sz="1800" smtClean="0">
                <a:solidFill>
                  <a:schemeClr val="bg1"/>
                </a:solidFill>
              </a:rPr>
              <a:t>)</a:t>
            </a:r>
            <a:endParaRPr lang="en-US" sz="180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28600" y="4800600"/>
            <a:ext cx="86296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Smeša gasova može predstavljati </a:t>
            </a:r>
            <a:r>
              <a:rPr lang="sr-Cyrl-CS" smtClean="0">
                <a:solidFill>
                  <a:schemeClr val="bg1"/>
                </a:solidFill>
              </a:rPr>
              <a:t>homogeni </a:t>
            </a:r>
            <a:r>
              <a:rPr lang="sr-Latn-RS" smtClean="0">
                <a:solidFill>
                  <a:schemeClr val="bg1"/>
                </a:solidFill>
              </a:rPr>
              <a:t>termodinamički </a:t>
            </a:r>
            <a:r>
              <a:rPr lang="sr-Cyrl-CS" smtClean="0">
                <a:solidFill>
                  <a:schemeClr val="bg1"/>
                </a:solidFill>
              </a:rPr>
              <a:t>sistem </a:t>
            </a:r>
            <a:r>
              <a:rPr lang="sr-Latn-RS" smtClean="0">
                <a:solidFill>
                  <a:schemeClr val="bg1"/>
                </a:solidFill>
              </a:rPr>
              <a:t>ukoliko ispunjeni </a:t>
            </a:r>
            <a:r>
              <a:rPr lang="sr-Cyrl-CS" smtClean="0">
                <a:solidFill>
                  <a:schemeClr val="bg1"/>
                </a:solidFill>
              </a:rPr>
              <a:t>uslov</a:t>
            </a:r>
            <a:r>
              <a:rPr lang="sr-Latn-RS" smtClean="0">
                <a:solidFill>
                  <a:schemeClr val="bg1"/>
                </a:solidFill>
              </a:rPr>
              <a:t>i: </a:t>
            </a:r>
            <a:r>
              <a:rPr lang="sr-Cyrl-CS" smtClean="0">
                <a:solidFill>
                  <a:schemeClr val="bg1"/>
                </a:solidFill>
              </a:rPr>
              <a:t>njene </a:t>
            </a:r>
            <a:r>
              <a:rPr lang="sr-Cyrl-CS">
                <a:solidFill>
                  <a:schemeClr val="bg1"/>
                </a:solidFill>
              </a:rPr>
              <a:t>komponente hemijski ne reaguju, </a:t>
            </a:r>
            <a:r>
              <a:rPr lang="sr-Cyrl-CS" smtClean="0">
                <a:solidFill>
                  <a:schemeClr val="bg1"/>
                </a:solidFill>
              </a:rPr>
              <a:t>konstantan </a:t>
            </a:r>
            <a:r>
              <a:rPr lang="sr-Cyrl-CS">
                <a:solidFill>
                  <a:schemeClr val="bg1"/>
                </a:solidFill>
              </a:rPr>
              <a:t>sastav i iste fizičke osobine po čitavoj zapremini.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4110335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Da li je </a:t>
            </a:r>
            <a:r>
              <a:rPr lang="sr-Latn-RS" b="1" smtClean="0">
                <a:solidFill>
                  <a:schemeClr val="bg1"/>
                </a:solidFill>
              </a:rPr>
              <a:t>s</a:t>
            </a:r>
            <a:r>
              <a:rPr lang="en-US" b="1" smtClean="0">
                <a:solidFill>
                  <a:schemeClr val="bg1"/>
                </a:solidFill>
              </a:rPr>
              <a:t>me</a:t>
            </a:r>
            <a:r>
              <a:rPr lang="sr-Latn-RS" b="1" smtClean="0">
                <a:solidFill>
                  <a:schemeClr val="bg1"/>
                </a:solidFill>
              </a:rPr>
              <a:t>ša gasova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Latn-RS" i="1" smtClean="0">
                <a:solidFill>
                  <a:schemeClr val="bg1"/>
                </a:solidFill>
              </a:rPr>
              <a:t>homogeni</a:t>
            </a:r>
            <a:r>
              <a:rPr lang="sr-Latn-RS" smtClean="0">
                <a:solidFill>
                  <a:schemeClr val="bg1"/>
                </a:solidFill>
              </a:rPr>
              <a:t> ili </a:t>
            </a:r>
            <a:r>
              <a:rPr lang="sr-Latn-RS" i="1" smtClean="0">
                <a:solidFill>
                  <a:schemeClr val="bg1"/>
                </a:solidFill>
              </a:rPr>
              <a:t>heterogeni</a:t>
            </a:r>
            <a:r>
              <a:rPr lang="sr-Latn-RS" smtClean="0">
                <a:solidFill>
                  <a:schemeClr val="bg1"/>
                </a:solidFill>
              </a:rPr>
              <a:t> termodinamički sistem?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3048000" y="1295400"/>
            <a:ext cx="914400" cy="6096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562600" y="1295400"/>
            <a:ext cx="685800" cy="6096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1600200" y="2209800"/>
            <a:ext cx="1066800" cy="685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629400" y="2209800"/>
            <a:ext cx="762000" cy="685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2526380" y="1152525"/>
            <a:ext cx="4070602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b="1">
                <a:solidFill>
                  <a:schemeClr val="bg1"/>
                </a:solidFill>
              </a:rPr>
              <a:t>V E L I Č I N E   S T A N J 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6388" y="2663825"/>
            <a:ext cx="4283545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specifična zapremina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v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m</a:t>
            </a:r>
            <a:r>
              <a:rPr lang="sl-SI" baseline="30000">
                <a:solidFill>
                  <a:schemeClr val="bg1"/>
                </a:solidFill>
              </a:rPr>
              <a:t>3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 </a:t>
            </a:r>
            <a:r>
              <a:rPr lang="sl-SI">
                <a:solidFill>
                  <a:schemeClr val="bg1"/>
                </a:solidFill>
              </a:rPr>
              <a:t>kg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sl-SI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apsolutni </a:t>
            </a:r>
            <a:r>
              <a:rPr lang="sr-Cyrl-CS">
                <a:solidFill>
                  <a:schemeClr val="bg1"/>
                </a:solidFill>
              </a:rPr>
              <a:t>pritisak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p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Pa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temperatura</a:t>
            </a:r>
            <a:r>
              <a:rPr lang="sr-Latn-CS">
                <a:solidFill>
                  <a:schemeClr val="bg1"/>
                </a:solidFill>
              </a:rPr>
              <a:t> –</a:t>
            </a:r>
            <a:r>
              <a:rPr lang="sr-Cyrl-CS">
                <a:solidFill>
                  <a:schemeClr val="bg1"/>
                </a:solidFill>
              </a:rPr>
              <a:t> </a:t>
            </a:r>
            <a:r>
              <a:rPr lang="sl-SI" i="1">
                <a:solidFill>
                  <a:schemeClr val="bg1"/>
                </a:solidFill>
              </a:rPr>
              <a:t>T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K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86400" y="4267200"/>
            <a:ext cx="33718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 smtClean="0">
                <a:solidFill>
                  <a:schemeClr val="bg1"/>
                </a:solidFill>
              </a:rPr>
              <a:t>Analogija</a:t>
            </a:r>
            <a:r>
              <a:rPr lang="sr-Latn-RS" i="1" smtClean="0">
                <a:solidFill>
                  <a:schemeClr val="bg1"/>
                </a:solidFill>
              </a:rPr>
              <a:t> i razlike u poređenju</a:t>
            </a:r>
            <a:r>
              <a:rPr lang="en-US" i="1" smtClean="0">
                <a:solidFill>
                  <a:schemeClr val="bg1"/>
                </a:solidFill>
              </a:rPr>
              <a:t> </a:t>
            </a:r>
            <a:r>
              <a:rPr lang="sr-Latn-RS" i="1" smtClean="0">
                <a:solidFill>
                  <a:schemeClr val="bg1"/>
                </a:solidFill>
              </a:rPr>
              <a:t>sa generalisanim koordinatama u mehanici</a:t>
            </a:r>
            <a:endParaRPr lang="en-US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228600" y="1143000"/>
            <a:ext cx="366318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Specifična zapremina i gustina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758950"/>
            <a:ext cx="197326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938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3813" y="1790700"/>
            <a:ext cx="1973262" cy="687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9385" name="Text Box 9"/>
          <p:cNvSpPr txBox="1">
            <a:spLocks noChangeArrowheads="1"/>
          </p:cNvSpPr>
          <p:nvPr/>
        </p:nvSpPr>
        <p:spPr bwMode="auto">
          <a:xfrm>
            <a:off x="277813" y="3009900"/>
            <a:ext cx="237917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M</a:t>
            </a:r>
            <a:r>
              <a:rPr lang="sr-Cyrl-CS">
                <a:solidFill>
                  <a:schemeClr val="bg1"/>
                </a:solidFill>
              </a:rPr>
              <a:t>olarn</a:t>
            </a:r>
            <a:r>
              <a:rPr lang="sr-Latn-CS">
                <a:solidFill>
                  <a:schemeClr val="bg1"/>
                </a:solidFill>
              </a:rPr>
              <a:t>a</a:t>
            </a:r>
            <a:r>
              <a:rPr lang="sr-Cyrl-CS">
                <a:solidFill>
                  <a:schemeClr val="bg1"/>
                </a:solidFill>
              </a:rPr>
              <a:t> zapremin</a:t>
            </a:r>
            <a:r>
              <a:rPr lang="sr-Latn-CS">
                <a:solidFill>
                  <a:schemeClr val="bg1"/>
                </a:solidFill>
              </a:rPr>
              <a:t>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075" y="3578225"/>
            <a:ext cx="2224088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3976688" y="3621088"/>
            <a:ext cx="416242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n – </a:t>
            </a:r>
            <a:r>
              <a:rPr lang="sr-Cyrl-CS">
                <a:solidFill>
                  <a:schemeClr val="bg1"/>
                </a:solidFill>
              </a:rPr>
              <a:t>količne materije </a:t>
            </a:r>
            <a:r>
              <a:rPr lang="sr-Latn-CS">
                <a:solidFill>
                  <a:schemeClr val="bg1"/>
                </a:solidFill>
              </a:rPr>
              <a:t>(</a:t>
            </a:r>
            <a:r>
              <a:rPr lang="sr-Cyrl-CS">
                <a:solidFill>
                  <a:schemeClr val="bg1"/>
                </a:solidFill>
              </a:rPr>
              <a:t>1 </a:t>
            </a:r>
            <a:r>
              <a:rPr lang="sl-SI">
                <a:solidFill>
                  <a:schemeClr val="bg1"/>
                </a:solidFill>
              </a:rPr>
              <a:t>mol; </a:t>
            </a:r>
            <a:r>
              <a:rPr lang="sr-Cyrl-CS">
                <a:solidFill>
                  <a:schemeClr val="bg1"/>
                </a:solidFill>
              </a:rPr>
              <a:t>1 </a:t>
            </a:r>
            <a:r>
              <a:rPr lang="sl-SI">
                <a:solidFill>
                  <a:schemeClr val="bg1"/>
                </a:solidFill>
              </a:rPr>
              <a:t>kmol</a:t>
            </a:r>
            <a:r>
              <a:rPr lang="sr-Latn-CS">
                <a:solidFill>
                  <a:schemeClr val="bg1"/>
                </a:solidFill>
              </a:rPr>
              <a:t>)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306388" y="4832350"/>
            <a:ext cx="180850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Molarna masa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9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" y="5365750"/>
            <a:ext cx="2122488" cy="71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4876800"/>
            <a:ext cx="5214938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174625" y="914400"/>
            <a:ext cx="857091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Pojam </a:t>
            </a:r>
            <a:r>
              <a:rPr lang="en-US" b="1" smtClean="0">
                <a:solidFill>
                  <a:srgbClr val="000099"/>
                </a:solidFill>
              </a:rPr>
              <a:t>pritiska</a:t>
            </a:r>
            <a:r>
              <a:rPr lang="sr-Latn-RS" smtClean="0">
                <a:solidFill>
                  <a:srgbClr val="000099"/>
                </a:solidFill>
              </a:rPr>
              <a:t> ... ?</a:t>
            </a:r>
            <a:endParaRPr lang="sr-Latn-CS" b="1">
              <a:solidFill>
                <a:srgbClr val="000099"/>
              </a:solidFill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69984" y="1295400"/>
            <a:ext cx="857091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... posledica udara molekula u površinu suda u kome se nalazi fluid</a:t>
            </a: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... F/A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169984" y="2940546"/>
            <a:ext cx="8570913" cy="323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 smtClean="0">
                <a:solidFill>
                  <a:srgbClr val="000099"/>
                </a:solidFill>
              </a:rPr>
              <a:t>veličina stanja – apsolutni pritisak</a:t>
            </a:r>
            <a:endParaRPr lang="en-US" i="1" smtClean="0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endParaRPr lang="en-US" smtClean="0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apsolutni pritisak </a:t>
            </a:r>
            <a:r>
              <a:rPr lang="en-US" b="1" smtClean="0">
                <a:solidFill>
                  <a:srgbClr val="000099"/>
                </a:solidFill>
              </a:rPr>
              <a:t>&gt;</a:t>
            </a:r>
            <a:r>
              <a:rPr lang="sr-Latn-RS" smtClean="0">
                <a:solidFill>
                  <a:srgbClr val="000099"/>
                </a:solidFill>
              </a:rPr>
              <a:t> barometarski (spoljašnji) pritisak</a:t>
            </a: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apsolutni pritisak = barometarski pritisak + </a:t>
            </a:r>
            <a:r>
              <a:rPr lang="sr-Latn-RS" b="1" smtClean="0">
                <a:solidFill>
                  <a:srgbClr val="000099"/>
                </a:solidFill>
              </a:rPr>
              <a:t>natpritisak</a:t>
            </a:r>
            <a:endParaRPr lang="en-US" b="1" smtClean="0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endParaRPr lang="en-US" smtClean="0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apsolutni pritisak </a:t>
            </a:r>
            <a:r>
              <a:rPr lang="en-US" b="1" smtClean="0">
                <a:solidFill>
                  <a:srgbClr val="000099"/>
                </a:solidFill>
              </a:rPr>
              <a:t>&lt;</a:t>
            </a:r>
            <a:r>
              <a:rPr lang="sr-Latn-RS" smtClean="0">
                <a:solidFill>
                  <a:srgbClr val="000099"/>
                </a:solidFill>
              </a:rPr>
              <a:t> barometarski (spoljašnji) pritisak</a:t>
            </a: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apsolutni pritisak = barometarski pritisak – </a:t>
            </a:r>
            <a:r>
              <a:rPr lang="sr-Latn-RS" b="1" smtClean="0">
                <a:solidFill>
                  <a:srgbClr val="000099"/>
                </a:solidFill>
              </a:rPr>
              <a:t>potpritisak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5759" y="990600"/>
            <a:ext cx="630124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Pojam </a:t>
            </a:r>
            <a:r>
              <a:rPr lang="en-US" b="1" smtClean="0">
                <a:solidFill>
                  <a:srgbClr val="000099"/>
                </a:solidFill>
              </a:rPr>
              <a:t>te</a:t>
            </a:r>
            <a:r>
              <a:rPr lang="sr-Latn-RS" b="1" smtClean="0">
                <a:solidFill>
                  <a:srgbClr val="000099"/>
                </a:solidFill>
              </a:rPr>
              <a:t>rmodinamičke </a:t>
            </a:r>
            <a:r>
              <a:rPr lang="en-US" b="1" smtClean="0">
                <a:solidFill>
                  <a:srgbClr val="000099"/>
                </a:solidFill>
              </a:rPr>
              <a:t>ravnote</a:t>
            </a:r>
            <a:r>
              <a:rPr lang="sr-Latn-RS" b="1" smtClean="0">
                <a:solidFill>
                  <a:srgbClr val="000099"/>
                </a:solidFill>
              </a:rPr>
              <a:t>že </a:t>
            </a:r>
            <a:r>
              <a:rPr lang="sr-Latn-RS" smtClean="0">
                <a:solidFill>
                  <a:srgbClr val="000099"/>
                </a:solidFill>
              </a:rPr>
              <a:t>... ?</a:t>
            </a:r>
            <a:endParaRPr lang="sr-Latn-CS" b="1" smtClean="0">
              <a:solidFill>
                <a:srgbClr val="000099"/>
              </a:solidFill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169984" y="1595735"/>
            <a:ext cx="866921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Sistem se nalazi u </a:t>
            </a:r>
            <a:r>
              <a:rPr lang="en-US" smtClean="0">
                <a:solidFill>
                  <a:srgbClr val="000099"/>
                </a:solidFill>
              </a:rPr>
              <a:t>te</a:t>
            </a:r>
            <a:r>
              <a:rPr lang="sr-Latn-RS" smtClean="0">
                <a:solidFill>
                  <a:srgbClr val="000099"/>
                </a:solidFill>
              </a:rPr>
              <a:t>rmodinamičkoj </a:t>
            </a:r>
            <a:r>
              <a:rPr lang="en-US" smtClean="0">
                <a:solidFill>
                  <a:srgbClr val="000099"/>
                </a:solidFill>
              </a:rPr>
              <a:t>ravnote</a:t>
            </a:r>
            <a:r>
              <a:rPr lang="sr-Latn-RS" smtClean="0">
                <a:solidFill>
                  <a:srgbClr val="000099"/>
                </a:solidFill>
              </a:rPr>
              <a:t>ži ukoliko se pri prestanku delovanja spoljašnjih uticaja (tj. pri izolaciji sistema od uticaja okoline) veličine stanja ne menjaju.</a:t>
            </a:r>
            <a:endParaRPr lang="sr-Latn-CS">
              <a:solidFill>
                <a:srgbClr val="000099"/>
              </a:solidFill>
            </a:endParaRPr>
          </a:p>
        </p:txBody>
      </p:sp>
      <p:grpSp>
        <p:nvGrpSpPr>
          <p:cNvPr id="39" name="Group 36"/>
          <p:cNvGrpSpPr/>
          <p:nvPr/>
        </p:nvGrpSpPr>
        <p:grpSpPr>
          <a:xfrm>
            <a:off x="1371600" y="3200400"/>
            <a:ext cx="3465513" cy="2133600"/>
            <a:chOff x="5105400" y="1447800"/>
            <a:chExt cx="3465513" cy="2133600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 flipH="1">
              <a:off x="5572124" y="2942345"/>
              <a:ext cx="142876" cy="296155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5410200" y="3124200"/>
              <a:ext cx="31607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Cyrl-CS">
                  <a:solidFill>
                    <a:srgbClr val="000099"/>
                  </a:solidFill>
                </a:rPr>
                <a:t>termodinamičk</a:t>
              </a:r>
              <a:r>
                <a:rPr lang="sr-Latn-CS">
                  <a:solidFill>
                    <a:srgbClr val="000099"/>
                  </a:solidFill>
                </a:rPr>
                <a:t>a</a:t>
              </a:r>
              <a:r>
                <a:rPr lang="sr-Cyrl-CS">
                  <a:solidFill>
                    <a:srgbClr val="000099"/>
                  </a:solidFill>
                </a:rPr>
                <a:t> ravnotež</a:t>
              </a:r>
              <a:r>
                <a:rPr lang="sr-Latn-CS">
                  <a:solidFill>
                    <a:srgbClr val="000099"/>
                  </a:solidFill>
                </a:rPr>
                <a:t>a</a:t>
              </a:r>
              <a:endParaRPr lang="en-US">
                <a:solidFill>
                  <a:srgbClr val="000099"/>
                </a:solidFill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5105400" y="1447800"/>
              <a:ext cx="3445174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b="1">
                  <a:solidFill>
                    <a:srgbClr val="000099"/>
                  </a:solidFill>
                </a:rPr>
                <a:t>Nulti zakon termodinamike</a:t>
              </a:r>
              <a:endParaRPr lang="en-US" b="1">
                <a:solidFill>
                  <a:srgbClr val="000099"/>
                </a:solidFill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5105400" y="1887708"/>
              <a:ext cx="112864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 smtClean="0">
                  <a:solidFill>
                    <a:srgbClr val="000099"/>
                  </a:solidFill>
                </a:rPr>
                <a:t>A      C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5520690" y="2079234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5105400" y="2541923"/>
              <a:ext cx="114005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 smtClean="0">
                  <a:solidFill>
                    <a:srgbClr val="000099"/>
                  </a:solidFill>
                </a:rPr>
                <a:t>B      C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5520690" y="2733449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7280910" y="2200128"/>
              <a:ext cx="1128642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 smtClean="0">
                  <a:solidFill>
                    <a:srgbClr val="000099"/>
                  </a:solidFill>
                </a:rPr>
                <a:t>A      B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7696200" y="2391654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ight Brace 48"/>
            <p:cNvSpPr/>
            <p:nvPr/>
          </p:nvSpPr>
          <p:spPr bwMode="auto">
            <a:xfrm>
              <a:off x="6490604" y="1934454"/>
              <a:ext cx="228600" cy="1066800"/>
            </a:xfrm>
            <a:prstGeom prst="rightBrace">
              <a:avLst/>
            </a:prstGeom>
            <a:noFill/>
            <a:ln w="222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5105400" y="3810000"/>
            <a:ext cx="2299598" cy="7266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Primer – merenje temperature.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10096" y="1062335"/>
            <a:ext cx="413330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99"/>
                </a:solidFill>
              </a:rPr>
              <a:t>Pojam </a:t>
            </a:r>
            <a:r>
              <a:rPr lang="en-US" b="1" smtClean="0">
                <a:solidFill>
                  <a:srgbClr val="000099"/>
                </a:solidFill>
              </a:rPr>
              <a:t>temperature</a:t>
            </a:r>
            <a:r>
              <a:rPr lang="sr-Latn-RS" b="1" smtClean="0">
                <a:solidFill>
                  <a:srgbClr val="000099"/>
                </a:solidFill>
              </a:rPr>
              <a:t> </a:t>
            </a:r>
            <a:r>
              <a:rPr lang="sr-Latn-RS" smtClean="0">
                <a:solidFill>
                  <a:srgbClr val="000099"/>
                </a:solidFill>
              </a:rPr>
              <a:t>... ?</a:t>
            </a:r>
            <a:endParaRPr lang="sr-Latn-CS" b="1" smtClean="0">
              <a:solidFill>
                <a:srgbClr val="000099"/>
              </a:solidFill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211016" y="1625189"/>
            <a:ext cx="8551984" cy="16619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T</a:t>
            </a:r>
            <a:r>
              <a:rPr lang="en-US" smtClean="0">
                <a:solidFill>
                  <a:srgbClr val="000099"/>
                </a:solidFill>
              </a:rPr>
              <a:t>emperatur</a:t>
            </a:r>
            <a:r>
              <a:rPr lang="sr-Latn-RS" smtClean="0">
                <a:solidFill>
                  <a:srgbClr val="000099"/>
                </a:solidFill>
              </a:rPr>
              <a:t>a – fizička veličina koja karakteriše toplotno stanje tela u odnosu na izabrano nulto stanje.</a:t>
            </a: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Primer – merenje termometrom – telo u termodinamičkoj ravnoteži sa termometrom. </a:t>
            </a:r>
            <a:endParaRPr lang="sr-Latn-CS" smtClean="0">
              <a:solidFill>
                <a:srgbClr val="000099"/>
              </a:solidFill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207999" y="3610854"/>
            <a:ext cx="6301241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T</a:t>
            </a:r>
            <a:r>
              <a:rPr lang="en-US" smtClean="0">
                <a:solidFill>
                  <a:srgbClr val="000099"/>
                </a:solidFill>
              </a:rPr>
              <a:t>e</a:t>
            </a:r>
            <a:r>
              <a:rPr lang="sr-Latn-RS" smtClean="0">
                <a:solidFill>
                  <a:srgbClr val="000099"/>
                </a:solidFill>
              </a:rPr>
              <a:t>rmodinamička </a:t>
            </a:r>
            <a:r>
              <a:rPr lang="en-US" smtClean="0">
                <a:solidFill>
                  <a:srgbClr val="000099"/>
                </a:solidFill>
              </a:rPr>
              <a:t>ravnote</a:t>
            </a:r>
            <a:r>
              <a:rPr lang="sr-Latn-RS" smtClean="0">
                <a:solidFill>
                  <a:srgbClr val="000099"/>
                </a:solidFill>
              </a:rPr>
              <a:t>ža – uslovi: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termička ravnoteža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rgbClr val="000099"/>
                </a:solidFill>
              </a:rPr>
              <a:t> mehanička ravnoteža </a:t>
            </a:r>
            <a:endParaRPr lang="sr-Latn-CS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2700337"/>
            <a:ext cx="4629150" cy="500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886200"/>
            <a:ext cx="32639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07283" y="1324854"/>
            <a:ext cx="250626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Temperaturne skale: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2511425" y="2420443"/>
            <a:ext cx="150813" cy="3730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506663" y="2061668"/>
            <a:ext cx="108555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Celzijus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4714506" y="2472831"/>
            <a:ext cx="150813" cy="3730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709744" y="2114056"/>
            <a:ext cx="88517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Kelvin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1768840" y="4356959"/>
            <a:ext cx="69850" cy="320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652952" y="4539521"/>
            <a:ext cx="126829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Farenhajt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3418252" y="4376009"/>
            <a:ext cx="69850" cy="320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302365" y="4558571"/>
            <a:ext cx="101181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Reomir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929381" y="2743200"/>
            <a:ext cx="208101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– veličina stanja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307633" y="1379538"/>
            <a:ext cx="449539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b="1">
                <a:solidFill>
                  <a:schemeClr val="bg1"/>
                </a:solidFill>
              </a:rPr>
              <a:t>J E D N A Č I N A   S T A N J 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029200" y="3355596"/>
            <a:ext cx="2555508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 smtClean="0">
                <a:solidFill>
                  <a:srgbClr val="000099"/>
                </a:solidFill>
              </a:rPr>
              <a:t>jednačina stanja</a:t>
            </a:r>
            <a:r>
              <a:rPr lang="sr-Latn-CS" smtClean="0">
                <a:solidFill>
                  <a:srgbClr val="000099"/>
                </a:solidFill>
              </a:rPr>
              <a:t>:</a:t>
            </a:r>
            <a:endParaRPr lang="sr-Latn-CS" i="1" smtClean="0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 smtClean="0">
                <a:solidFill>
                  <a:srgbClr val="000099"/>
                </a:solidFill>
              </a:rPr>
              <a:t>F(v, p, T) = 0</a:t>
            </a:r>
            <a:endParaRPr lang="en-US" sz="3200" b="1">
              <a:solidFill>
                <a:srgbClr val="000099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06388" y="2819400"/>
            <a:ext cx="4283545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en-US" i="1" smtClean="0">
                <a:solidFill>
                  <a:schemeClr val="bg1"/>
                </a:solidFill>
              </a:rPr>
              <a:t>Veli</a:t>
            </a:r>
            <a:r>
              <a:rPr lang="sr-Latn-RS" i="1" smtClean="0">
                <a:solidFill>
                  <a:schemeClr val="bg1"/>
                </a:solidFill>
              </a:rPr>
              <a:t>čine stanja</a:t>
            </a:r>
            <a:r>
              <a:rPr lang="sr-Latn-RS" smtClean="0">
                <a:solidFill>
                  <a:schemeClr val="bg1"/>
                </a:solidFill>
              </a:rPr>
              <a:t>:</a:t>
            </a:r>
            <a:r>
              <a:rPr lang="sr-Latn-CS" smtClean="0">
                <a:solidFill>
                  <a:schemeClr val="bg1"/>
                </a:solidFill>
              </a:rPr>
              <a:t> </a:t>
            </a:r>
            <a:endParaRPr lang="en-US" smtClean="0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Cyrl-CS" smtClean="0">
                <a:solidFill>
                  <a:schemeClr val="bg1"/>
                </a:solidFill>
              </a:rPr>
              <a:t>specifična </a:t>
            </a:r>
            <a:r>
              <a:rPr lang="sr-Cyrl-CS">
                <a:solidFill>
                  <a:schemeClr val="bg1"/>
                </a:solidFill>
              </a:rPr>
              <a:t>zapremina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v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m</a:t>
            </a:r>
            <a:r>
              <a:rPr lang="sl-SI" baseline="30000">
                <a:solidFill>
                  <a:schemeClr val="bg1"/>
                </a:solidFill>
              </a:rPr>
              <a:t>3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 </a:t>
            </a:r>
            <a:r>
              <a:rPr lang="sl-SI">
                <a:solidFill>
                  <a:schemeClr val="bg1"/>
                </a:solidFill>
              </a:rPr>
              <a:t>kg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sl-SI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apsolutni </a:t>
            </a:r>
            <a:r>
              <a:rPr lang="sr-Cyrl-CS">
                <a:solidFill>
                  <a:schemeClr val="bg1"/>
                </a:solidFill>
              </a:rPr>
              <a:t>pritisak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p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Pa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temperatura</a:t>
            </a:r>
            <a:r>
              <a:rPr lang="sr-Latn-CS">
                <a:solidFill>
                  <a:schemeClr val="bg1"/>
                </a:solidFill>
              </a:rPr>
              <a:t> –</a:t>
            </a:r>
            <a:r>
              <a:rPr lang="sr-Cyrl-CS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</a:rPr>
              <a:t>T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K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4419600" y="3276600"/>
            <a:ext cx="228600" cy="1371600"/>
          </a:xfrm>
          <a:prstGeom prst="rightBrace">
            <a:avLst/>
          </a:prstGeom>
          <a:noFill/>
          <a:ln w="222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370177" y="1228725"/>
            <a:ext cx="439094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z="2400" b="1">
                <a:solidFill>
                  <a:schemeClr val="bg1"/>
                </a:solidFill>
              </a:rPr>
              <a:t>TERMODINAMIČKI PROCESI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362200" y="2286000"/>
            <a:ext cx="1656442" cy="1683544"/>
            <a:chOff x="281940" y="1985248"/>
            <a:chExt cx="1656442" cy="1683544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841584" y="2614848"/>
              <a:ext cx="761664" cy="0"/>
            </a:xfrm>
            <a:prstGeom prst="line">
              <a:avLst/>
            </a:prstGeom>
            <a:noFill/>
            <a:ln w="222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/>
          </p:nvGrpSpPr>
          <p:grpSpPr>
            <a:xfrm>
              <a:off x="281940" y="1985248"/>
              <a:ext cx="1656442" cy="1683544"/>
              <a:chOff x="281940" y="1985248"/>
              <a:chExt cx="1656442" cy="1683544"/>
            </a:xfrm>
          </p:grpSpPr>
          <p:cxnSp>
            <p:nvCxnSpPr>
              <p:cNvPr id="5" name="Straight Arrow Connector 4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7" name="Straight Arrow Connector 6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0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11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13" name="Oval 12"/>
            <p:cNvSpPr/>
            <p:nvPr/>
          </p:nvSpPr>
          <p:spPr bwMode="auto">
            <a:xfrm>
              <a:off x="779145" y="25793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603248" y="258051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57200" y="3810000"/>
            <a:ext cx="1656442" cy="1683544"/>
            <a:chOff x="2229758" y="1988820"/>
            <a:chExt cx="1656442" cy="1683544"/>
          </a:xfrm>
        </p:grpSpPr>
        <p:grpSp>
          <p:nvGrpSpPr>
            <p:cNvPr id="18" name="Group 17"/>
            <p:cNvGrpSpPr/>
            <p:nvPr/>
          </p:nvGrpSpPr>
          <p:grpSpPr>
            <a:xfrm>
              <a:off x="2229758" y="1988820"/>
              <a:ext cx="1656442" cy="1683544"/>
              <a:chOff x="281940" y="1985248"/>
              <a:chExt cx="1656442" cy="1683544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1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rot="5400000">
              <a:off x="2726963" y="2651522"/>
              <a:ext cx="897255" cy="74295"/>
              <a:chOff x="2726963" y="2582942"/>
              <a:chExt cx="897255" cy="74295"/>
            </a:xfrm>
          </p:grpSpPr>
          <p:cxnSp>
            <p:nvCxnSpPr>
              <p:cNvPr id="17" name="Straight Connector 16"/>
              <p:cNvCxnSpPr/>
              <p:nvPr/>
            </p:nvCxnSpPr>
            <p:spPr bwMode="auto">
              <a:xfrm>
                <a:off x="2789402" y="2618420"/>
                <a:ext cx="761664" cy="0"/>
              </a:xfrm>
              <a:prstGeom prst="line">
                <a:avLst/>
              </a:prstGeom>
              <a:noFill/>
              <a:ln w="222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3" name="Oval 22"/>
              <p:cNvSpPr/>
              <p:nvPr/>
            </p:nvSpPr>
            <p:spPr bwMode="auto">
              <a:xfrm>
                <a:off x="2726963" y="2582942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3551066" y="2584085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1981200" y="4191000"/>
            <a:ext cx="2297129" cy="1813953"/>
            <a:chOff x="4287158" y="1856887"/>
            <a:chExt cx="2297129" cy="1813953"/>
          </a:xfrm>
        </p:grpSpPr>
        <p:sp>
          <p:nvSpPr>
            <p:cNvPr id="40" name="Arc 39"/>
            <p:cNvSpPr/>
            <p:nvPr/>
          </p:nvSpPr>
          <p:spPr bwMode="auto">
            <a:xfrm rot="11104064">
              <a:off x="4938367" y="1856887"/>
              <a:ext cx="1645920" cy="1097280"/>
            </a:xfrm>
            <a:prstGeom prst="arc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287158" y="1987296"/>
              <a:ext cx="1656442" cy="1683544"/>
              <a:chOff x="281940" y="1985248"/>
              <a:chExt cx="1656442" cy="1683544"/>
            </a:xfrm>
          </p:grpSpPr>
          <p:cxnSp>
            <p:nvCxnSpPr>
              <p:cNvPr id="28" name="Straight Arrow Connector 27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0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31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 smtClean="0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 rot="2628319">
              <a:off x="4899434" y="229635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 rot="2628319">
              <a:off x="5666115" y="291842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81000" y="1752600"/>
            <a:ext cx="1656442" cy="1683544"/>
            <a:chOff x="6649358" y="1983924"/>
            <a:chExt cx="1656442" cy="1683544"/>
          </a:xfrm>
        </p:grpSpPr>
        <p:grpSp>
          <p:nvGrpSpPr>
            <p:cNvPr id="53" name="Group 52"/>
            <p:cNvGrpSpPr/>
            <p:nvPr/>
          </p:nvGrpSpPr>
          <p:grpSpPr>
            <a:xfrm>
              <a:off x="6649358" y="1983924"/>
              <a:ext cx="1656442" cy="1683544"/>
              <a:chOff x="6649358" y="1983924"/>
              <a:chExt cx="1656442" cy="1683544"/>
            </a:xfrm>
          </p:grpSpPr>
          <p:sp>
            <p:nvSpPr>
              <p:cNvPr id="48" name="Freeform 47"/>
              <p:cNvSpPr/>
              <p:nvPr/>
            </p:nvSpPr>
            <p:spPr bwMode="auto">
              <a:xfrm>
                <a:off x="7294579" y="2330367"/>
                <a:ext cx="763571" cy="622911"/>
              </a:xfrm>
              <a:custGeom>
                <a:avLst/>
                <a:gdLst>
                  <a:gd name="connsiteX0" fmla="*/ 1571 w 763571"/>
                  <a:gd name="connsiteY0" fmla="*/ 7068 h 622911"/>
                  <a:gd name="connsiteX1" fmla="*/ 5381 w 763571"/>
                  <a:gd name="connsiteY1" fmla="*/ 24213 h 622911"/>
                  <a:gd name="connsiteX2" fmla="*/ 7286 w 763571"/>
                  <a:gd name="connsiteY2" fmla="*/ 33738 h 622911"/>
                  <a:gd name="connsiteX3" fmla="*/ 11096 w 763571"/>
                  <a:gd name="connsiteY3" fmla="*/ 50883 h 622911"/>
                  <a:gd name="connsiteX4" fmla="*/ 14906 w 763571"/>
                  <a:gd name="connsiteY4" fmla="*/ 83268 h 622911"/>
                  <a:gd name="connsiteX5" fmla="*/ 20621 w 763571"/>
                  <a:gd name="connsiteY5" fmla="*/ 94698 h 622911"/>
                  <a:gd name="connsiteX6" fmla="*/ 22526 w 763571"/>
                  <a:gd name="connsiteY6" fmla="*/ 102318 h 622911"/>
                  <a:gd name="connsiteX7" fmla="*/ 24431 w 763571"/>
                  <a:gd name="connsiteY7" fmla="*/ 111843 h 622911"/>
                  <a:gd name="connsiteX8" fmla="*/ 28241 w 763571"/>
                  <a:gd name="connsiteY8" fmla="*/ 119463 h 622911"/>
                  <a:gd name="connsiteX9" fmla="*/ 32051 w 763571"/>
                  <a:gd name="connsiteY9" fmla="*/ 130893 h 622911"/>
                  <a:gd name="connsiteX10" fmla="*/ 39671 w 763571"/>
                  <a:gd name="connsiteY10" fmla="*/ 148038 h 622911"/>
                  <a:gd name="connsiteX11" fmla="*/ 45386 w 763571"/>
                  <a:gd name="connsiteY11" fmla="*/ 167088 h 622911"/>
                  <a:gd name="connsiteX12" fmla="*/ 47291 w 763571"/>
                  <a:gd name="connsiteY12" fmla="*/ 176613 h 622911"/>
                  <a:gd name="connsiteX13" fmla="*/ 49196 w 763571"/>
                  <a:gd name="connsiteY13" fmla="*/ 182328 h 622911"/>
                  <a:gd name="connsiteX14" fmla="*/ 51101 w 763571"/>
                  <a:gd name="connsiteY14" fmla="*/ 189948 h 622911"/>
                  <a:gd name="connsiteX15" fmla="*/ 54911 w 763571"/>
                  <a:gd name="connsiteY15" fmla="*/ 195663 h 622911"/>
                  <a:gd name="connsiteX16" fmla="*/ 68246 w 763571"/>
                  <a:gd name="connsiteY16" fmla="*/ 220428 h 622911"/>
                  <a:gd name="connsiteX17" fmla="*/ 79676 w 763571"/>
                  <a:gd name="connsiteY17" fmla="*/ 235668 h 622911"/>
                  <a:gd name="connsiteX18" fmla="*/ 89201 w 763571"/>
                  <a:gd name="connsiteY18" fmla="*/ 249003 h 622911"/>
                  <a:gd name="connsiteX19" fmla="*/ 102536 w 763571"/>
                  <a:gd name="connsiteY19" fmla="*/ 266148 h 622911"/>
                  <a:gd name="connsiteX20" fmla="*/ 115871 w 763571"/>
                  <a:gd name="connsiteY20" fmla="*/ 275673 h 622911"/>
                  <a:gd name="connsiteX21" fmla="*/ 133016 w 763571"/>
                  <a:gd name="connsiteY21" fmla="*/ 287103 h 622911"/>
                  <a:gd name="connsiteX22" fmla="*/ 140636 w 763571"/>
                  <a:gd name="connsiteY22" fmla="*/ 290913 h 622911"/>
                  <a:gd name="connsiteX23" fmla="*/ 148256 w 763571"/>
                  <a:gd name="connsiteY23" fmla="*/ 298533 h 622911"/>
                  <a:gd name="connsiteX24" fmla="*/ 167306 w 763571"/>
                  <a:gd name="connsiteY24" fmla="*/ 308058 h 622911"/>
                  <a:gd name="connsiteX25" fmla="*/ 174926 w 763571"/>
                  <a:gd name="connsiteY25" fmla="*/ 313773 h 622911"/>
                  <a:gd name="connsiteX26" fmla="*/ 184451 w 763571"/>
                  <a:gd name="connsiteY26" fmla="*/ 317583 h 622911"/>
                  <a:gd name="connsiteX27" fmla="*/ 192071 w 763571"/>
                  <a:gd name="connsiteY27" fmla="*/ 321393 h 622911"/>
                  <a:gd name="connsiteX28" fmla="*/ 209216 w 763571"/>
                  <a:gd name="connsiteY28" fmla="*/ 330918 h 622911"/>
                  <a:gd name="connsiteX29" fmla="*/ 220646 w 763571"/>
                  <a:gd name="connsiteY29" fmla="*/ 334728 h 622911"/>
                  <a:gd name="connsiteX30" fmla="*/ 228266 w 763571"/>
                  <a:gd name="connsiteY30" fmla="*/ 338538 h 622911"/>
                  <a:gd name="connsiteX31" fmla="*/ 239696 w 763571"/>
                  <a:gd name="connsiteY31" fmla="*/ 342348 h 622911"/>
                  <a:gd name="connsiteX32" fmla="*/ 258746 w 763571"/>
                  <a:gd name="connsiteY32" fmla="*/ 351873 h 622911"/>
                  <a:gd name="connsiteX33" fmla="*/ 266366 w 763571"/>
                  <a:gd name="connsiteY33" fmla="*/ 355683 h 622911"/>
                  <a:gd name="connsiteX34" fmla="*/ 275891 w 763571"/>
                  <a:gd name="connsiteY34" fmla="*/ 357588 h 622911"/>
                  <a:gd name="connsiteX35" fmla="*/ 294941 w 763571"/>
                  <a:gd name="connsiteY35" fmla="*/ 363303 h 622911"/>
                  <a:gd name="connsiteX36" fmla="*/ 302561 w 763571"/>
                  <a:gd name="connsiteY36" fmla="*/ 367113 h 622911"/>
                  <a:gd name="connsiteX37" fmla="*/ 312086 w 763571"/>
                  <a:gd name="connsiteY37" fmla="*/ 369018 h 622911"/>
                  <a:gd name="connsiteX38" fmla="*/ 319706 w 763571"/>
                  <a:gd name="connsiteY38" fmla="*/ 372828 h 622911"/>
                  <a:gd name="connsiteX39" fmla="*/ 334946 w 763571"/>
                  <a:gd name="connsiteY39" fmla="*/ 376638 h 622911"/>
                  <a:gd name="connsiteX40" fmla="*/ 350186 w 763571"/>
                  <a:gd name="connsiteY40" fmla="*/ 382353 h 622911"/>
                  <a:gd name="connsiteX41" fmla="*/ 357806 w 763571"/>
                  <a:gd name="connsiteY41" fmla="*/ 386163 h 622911"/>
                  <a:gd name="connsiteX42" fmla="*/ 365426 w 763571"/>
                  <a:gd name="connsiteY42" fmla="*/ 388068 h 622911"/>
                  <a:gd name="connsiteX43" fmla="*/ 373046 w 763571"/>
                  <a:gd name="connsiteY43" fmla="*/ 391878 h 622911"/>
                  <a:gd name="connsiteX44" fmla="*/ 384476 w 763571"/>
                  <a:gd name="connsiteY44" fmla="*/ 393783 h 622911"/>
                  <a:gd name="connsiteX45" fmla="*/ 397811 w 763571"/>
                  <a:gd name="connsiteY45" fmla="*/ 397593 h 622911"/>
                  <a:gd name="connsiteX46" fmla="*/ 424481 w 763571"/>
                  <a:gd name="connsiteY46" fmla="*/ 403308 h 622911"/>
                  <a:gd name="connsiteX47" fmla="*/ 439721 w 763571"/>
                  <a:gd name="connsiteY47" fmla="*/ 409023 h 622911"/>
                  <a:gd name="connsiteX48" fmla="*/ 451151 w 763571"/>
                  <a:gd name="connsiteY48" fmla="*/ 414738 h 622911"/>
                  <a:gd name="connsiteX49" fmla="*/ 462581 w 763571"/>
                  <a:gd name="connsiteY49" fmla="*/ 418548 h 622911"/>
                  <a:gd name="connsiteX50" fmla="*/ 470201 w 763571"/>
                  <a:gd name="connsiteY50" fmla="*/ 422358 h 622911"/>
                  <a:gd name="connsiteX51" fmla="*/ 483536 w 763571"/>
                  <a:gd name="connsiteY51" fmla="*/ 426168 h 622911"/>
                  <a:gd name="connsiteX52" fmla="*/ 506396 w 763571"/>
                  <a:gd name="connsiteY52" fmla="*/ 431883 h 622911"/>
                  <a:gd name="connsiteX53" fmla="*/ 512111 w 763571"/>
                  <a:gd name="connsiteY53" fmla="*/ 437598 h 622911"/>
                  <a:gd name="connsiteX54" fmla="*/ 517826 w 763571"/>
                  <a:gd name="connsiteY54" fmla="*/ 439503 h 622911"/>
                  <a:gd name="connsiteX55" fmla="*/ 525446 w 763571"/>
                  <a:gd name="connsiteY55" fmla="*/ 443313 h 622911"/>
                  <a:gd name="connsiteX56" fmla="*/ 531161 w 763571"/>
                  <a:gd name="connsiteY56" fmla="*/ 447123 h 622911"/>
                  <a:gd name="connsiteX57" fmla="*/ 550211 w 763571"/>
                  <a:gd name="connsiteY57" fmla="*/ 452838 h 622911"/>
                  <a:gd name="connsiteX58" fmla="*/ 567356 w 763571"/>
                  <a:gd name="connsiteY58" fmla="*/ 462363 h 622911"/>
                  <a:gd name="connsiteX59" fmla="*/ 574976 w 763571"/>
                  <a:gd name="connsiteY59" fmla="*/ 464268 h 622911"/>
                  <a:gd name="connsiteX60" fmla="*/ 594026 w 763571"/>
                  <a:gd name="connsiteY60" fmla="*/ 469983 h 622911"/>
                  <a:gd name="connsiteX61" fmla="*/ 616886 w 763571"/>
                  <a:gd name="connsiteY61" fmla="*/ 479508 h 622911"/>
                  <a:gd name="connsiteX62" fmla="*/ 628316 w 763571"/>
                  <a:gd name="connsiteY62" fmla="*/ 487128 h 622911"/>
                  <a:gd name="connsiteX63" fmla="*/ 647366 w 763571"/>
                  <a:gd name="connsiteY63" fmla="*/ 494748 h 622911"/>
                  <a:gd name="connsiteX64" fmla="*/ 658796 w 763571"/>
                  <a:gd name="connsiteY64" fmla="*/ 504273 h 622911"/>
                  <a:gd name="connsiteX65" fmla="*/ 664511 w 763571"/>
                  <a:gd name="connsiteY65" fmla="*/ 506178 h 622911"/>
                  <a:gd name="connsiteX66" fmla="*/ 670226 w 763571"/>
                  <a:gd name="connsiteY66" fmla="*/ 511893 h 622911"/>
                  <a:gd name="connsiteX67" fmla="*/ 681656 w 763571"/>
                  <a:gd name="connsiteY67" fmla="*/ 519513 h 622911"/>
                  <a:gd name="connsiteX68" fmla="*/ 685466 w 763571"/>
                  <a:gd name="connsiteY68" fmla="*/ 525228 h 622911"/>
                  <a:gd name="connsiteX69" fmla="*/ 691181 w 763571"/>
                  <a:gd name="connsiteY69" fmla="*/ 529038 h 622911"/>
                  <a:gd name="connsiteX70" fmla="*/ 694991 w 763571"/>
                  <a:gd name="connsiteY70" fmla="*/ 536658 h 622911"/>
                  <a:gd name="connsiteX71" fmla="*/ 698801 w 763571"/>
                  <a:gd name="connsiteY71" fmla="*/ 542373 h 622911"/>
                  <a:gd name="connsiteX72" fmla="*/ 702611 w 763571"/>
                  <a:gd name="connsiteY72" fmla="*/ 549993 h 622911"/>
                  <a:gd name="connsiteX73" fmla="*/ 708326 w 763571"/>
                  <a:gd name="connsiteY73" fmla="*/ 553803 h 622911"/>
                  <a:gd name="connsiteX74" fmla="*/ 712136 w 763571"/>
                  <a:gd name="connsiteY74" fmla="*/ 559518 h 622911"/>
                  <a:gd name="connsiteX75" fmla="*/ 715946 w 763571"/>
                  <a:gd name="connsiteY75" fmla="*/ 567138 h 622911"/>
                  <a:gd name="connsiteX76" fmla="*/ 721661 w 763571"/>
                  <a:gd name="connsiteY76" fmla="*/ 572853 h 622911"/>
                  <a:gd name="connsiteX77" fmla="*/ 729281 w 763571"/>
                  <a:gd name="connsiteY77" fmla="*/ 584283 h 622911"/>
                  <a:gd name="connsiteX78" fmla="*/ 733091 w 763571"/>
                  <a:gd name="connsiteY78" fmla="*/ 589998 h 622911"/>
                  <a:gd name="connsiteX79" fmla="*/ 744521 w 763571"/>
                  <a:gd name="connsiteY79" fmla="*/ 599523 h 622911"/>
                  <a:gd name="connsiteX80" fmla="*/ 748331 w 763571"/>
                  <a:gd name="connsiteY80" fmla="*/ 605238 h 622911"/>
                  <a:gd name="connsiteX81" fmla="*/ 754046 w 763571"/>
                  <a:gd name="connsiteY81" fmla="*/ 610953 h 622911"/>
                  <a:gd name="connsiteX82" fmla="*/ 763571 w 763571"/>
                  <a:gd name="connsiteY82" fmla="*/ 622383 h 622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63571" h="622911">
                    <a:moveTo>
                      <a:pt x="1571" y="7068"/>
                    </a:moveTo>
                    <a:cubicBezTo>
                      <a:pt x="7317" y="35796"/>
                      <a:pt x="0" y="0"/>
                      <a:pt x="5381" y="24213"/>
                    </a:cubicBezTo>
                    <a:cubicBezTo>
                      <a:pt x="6083" y="27374"/>
                      <a:pt x="6584" y="30577"/>
                      <a:pt x="7286" y="33738"/>
                    </a:cubicBezTo>
                    <a:cubicBezTo>
                      <a:pt x="12667" y="57951"/>
                      <a:pt x="5350" y="22155"/>
                      <a:pt x="11096" y="50883"/>
                    </a:cubicBezTo>
                    <a:cubicBezTo>
                      <a:pt x="11260" y="52849"/>
                      <a:pt x="12353" y="76459"/>
                      <a:pt x="14906" y="83268"/>
                    </a:cubicBezTo>
                    <a:cubicBezTo>
                      <a:pt x="24925" y="109985"/>
                      <a:pt x="13523" y="69857"/>
                      <a:pt x="20621" y="94698"/>
                    </a:cubicBezTo>
                    <a:cubicBezTo>
                      <a:pt x="21340" y="97215"/>
                      <a:pt x="21958" y="99762"/>
                      <a:pt x="22526" y="102318"/>
                    </a:cubicBezTo>
                    <a:cubicBezTo>
                      <a:pt x="23228" y="105479"/>
                      <a:pt x="23407" y="108771"/>
                      <a:pt x="24431" y="111843"/>
                    </a:cubicBezTo>
                    <a:cubicBezTo>
                      <a:pt x="25329" y="114537"/>
                      <a:pt x="27186" y="116826"/>
                      <a:pt x="28241" y="119463"/>
                    </a:cubicBezTo>
                    <a:cubicBezTo>
                      <a:pt x="29733" y="123192"/>
                      <a:pt x="30559" y="127164"/>
                      <a:pt x="32051" y="130893"/>
                    </a:cubicBezTo>
                    <a:cubicBezTo>
                      <a:pt x="36916" y="143055"/>
                      <a:pt x="34332" y="137359"/>
                      <a:pt x="39671" y="148038"/>
                    </a:cubicBezTo>
                    <a:cubicBezTo>
                      <a:pt x="44553" y="177332"/>
                      <a:pt x="38003" y="144938"/>
                      <a:pt x="45386" y="167088"/>
                    </a:cubicBezTo>
                    <a:cubicBezTo>
                      <a:pt x="46410" y="170160"/>
                      <a:pt x="46506" y="173472"/>
                      <a:pt x="47291" y="176613"/>
                    </a:cubicBezTo>
                    <a:cubicBezTo>
                      <a:pt x="47778" y="178561"/>
                      <a:pt x="48644" y="180397"/>
                      <a:pt x="49196" y="182328"/>
                    </a:cubicBezTo>
                    <a:cubicBezTo>
                      <a:pt x="49915" y="184845"/>
                      <a:pt x="50070" y="187542"/>
                      <a:pt x="51101" y="189948"/>
                    </a:cubicBezTo>
                    <a:cubicBezTo>
                      <a:pt x="52003" y="192052"/>
                      <a:pt x="53887" y="193615"/>
                      <a:pt x="54911" y="195663"/>
                    </a:cubicBezTo>
                    <a:cubicBezTo>
                      <a:pt x="63838" y="213517"/>
                      <a:pt x="38522" y="180797"/>
                      <a:pt x="68246" y="220428"/>
                    </a:cubicBezTo>
                    <a:cubicBezTo>
                      <a:pt x="72056" y="225508"/>
                      <a:pt x="76154" y="230384"/>
                      <a:pt x="79676" y="235668"/>
                    </a:cubicBezTo>
                    <a:cubicBezTo>
                      <a:pt x="92063" y="254248"/>
                      <a:pt x="72661" y="225374"/>
                      <a:pt x="89201" y="249003"/>
                    </a:cubicBezTo>
                    <a:cubicBezTo>
                      <a:pt x="95650" y="258217"/>
                      <a:pt x="95151" y="259818"/>
                      <a:pt x="102536" y="266148"/>
                    </a:cubicBezTo>
                    <a:cubicBezTo>
                      <a:pt x="108762" y="271484"/>
                      <a:pt x="109840" y="271365"/>
                      <a:pt x="115871" y="275673"/>
                    </a:cubicBezTo>
                    <a:cubicBezTo>
                      <a:pt x="125893" y="282832"/>
                      <a:pt x="121421" y="280661"/>
                      <a:pt x="133016" y="287103"/>
                    </a:cubicBezTo>
                    <a:cubicBezTo>
                      <a:pt x="135498" y="288482"/>
                      <a:pt x="138364" y="289209"/>
                      <a:pt x="140636" y="290913"/>
                    </a:cubicBezTo>
                    <a:cubicBezTo>
                      <a:pt x="143510" y="293068"/>
                      <a:pt x="145234" y="296591"/>
                      <a:pt x="148256" y="298533"/>
                    </a:cubicBezTo>
                    <a:cubicBezTo>
                      <a:pt x="154228" y="302372"/>
                      <a:pt x="161626" y="303798"/>
                      <a:pt x="167306" y="308058"/>
                    </a:cubicBezTo>
                    <a:cubicBezTo>
                      <a:pt x="169846" y="309963"/>
                      <a:pt x="172151" y="312231"/>
                      <a:pt x="174926" y="313773"/>
                    </a:cubicBezTo>
                    <a:cubicBezTo>
                      <a:pt x="177915" y="315434"/>
                      <a:pt x="181326" y="316194"/>
                      <a:pt x="184451" y="317583"/>
                    </a:cubicBezTo>
                    <a:cubicBezTo>
                      <a:pt x="187046" y="318736"/>
                      <a:pt x="189589" y="320014"/>
                      <a:pt x="192071" y="321393"/>
                    </a:cubicBezTo>
                    <a:cubicBezTo>
                      <a:pt x="198285" y="324845"/>
                      <a:pt x="202691" y="328308"/>
                      <a:pt x="209216" y="330918"/>
                    </a:cubicBezTo>
                    <a:cubicBezTo>
                      <a:pt x="212945" y="332410"/>
                      <a:pt x="216917" y="333236"/>
                      <a:pt x="220646" y="334728"/>
                    </a:cubicBezTo>
                    <a:cubicBezTo>
                      <a:pt x="223283" y="335783"/>
                      <a:pt x="225629" y="337483"/>
                      <a:pt x="228266" y="338538"/>
                    </a:cubicBezTo>
                    <a:cubicBezTo>
                      <a:pt x="231995" y="340030"/>
                      <a:pt x="236017" y="340738"/>
                      <a:pt x="239696" y="342348"/>
                    </a:cubicBezTo>
                    <a:cubicBezTo>
                      <a:pt x="246200" y="345194"/>
                      <a:pt x="252396" y="348698"/>
                      <a:pt x="258746" y="351873"/>
                    </a:cubicBezTo>
                    <a:cubicBezTo>
                      <a:pt x="261286" y="353143"/>
                      <a:pt x="263581" y="355126"/>
                      <a:pt x="266366" y="355683"/>
                    </a:cubicBezTo>
                    <a:lnTo>
                      <a:pt x="275891" y="357588"/>
                    </a:lnTo>
                    <a:cubicBezTo>
                      <a:pt x="293941" y="366613"/>
                      <a:pt x="271222" y="356187"/>
                      <a:pt x="294941" y="363303"/>
                    </a:cubicBezTo>
                    <a:cubicBezTo>
                      <a:pt x="297661" y="364119"/>
                      <a:pt x="299867" y="366215"/>
                      <a:pt x="302561" y="367113"/>
                    </a:cubicBezTo>
                    <a:cubicBezTo>
                      <a:pt x="305633" y="368137"/>
                      <a:pt x="308911" y="368383"/>
                      <a:pt x="312086" y="369018"/>
                    </a:cubicBezTo>
                    <a:cubicBezTo>
                      <a:pt x="314626" y="370288"/>
                      <a:pt x="317012" y="371930"/>
                      <a:pt x="319706" y="372828"/>
                    </a:cubicBezTo>
                    <a:cubicBezTo>
                      <a:pt x="324674" y="374484"/>
                      <a:pt x="330262" y="374296"/>
                      <a:pt x="334946" y="376638"/>
                    </a:cubicBezTo>
                    <a:cubicBezTo>
                      <a:pt x="356161" y="387246"/>
                      <a:pt x="329436" y="374572"/>
                      <a:pt x="350186" y="382353"/>
                    </a:cubicBezTo>
                    <a:cubicBezTo>
                      <a:pt x="352845" y="383350"/>
                      <a:pt x="355147" y="385166"/>
                      <a:pt x="357806" y="386163"/>
                    </a:cubicBezTo>
                    <a:cubicBezTo>
                      <a:pt x="360257" y="387082"/>
                      <a:pt x="362975" y="387149"/>
                      <a:pt x="365426" y="388068"/>
                    </a:cubicBezTo>
                    <a:cubicBezTo>
                      <a:pt x="368085" y="389065"/>
                      <a:pt x="370326" y="391062"/>
                      <a:pt x="373046" y="391878"/>
                    </a:cubicBezTo>
                    <a:cubicBezTo>
                      <a:pt x="376746" y="392988"/>
                      <a:pt x="380688" y="393025"/>
                      <a:pt x="384476" y="393783"/>
                    </a:cubicBezTo>
                    <a:cubicBezTo>
                      <a:pt x="396374" y="396163"/>
                      <a:pt x="387825" y="394870"/>
                      <a:pt x="397811" y="397593"/>
                    </a:cubicBezTo>
                    <a:cubicBezTo>
                      <a:pt x="433001" y="407190"/>
                      <a:pt x="395934" y="396964"/>
                      <a:pt x="424481" y="403308"/>
                    </a:cubicBezTo>
                    <a:cubicBezTo>
                      <a:pt x="427585" y="403998"/>
                      <a:pt x="438302" y="408378"/>
                      <a:pt x="439721" y="409023"/>
                    </a:cubicBezTo>
                    <a:cubicBezTo>
                      <a:pt x="443599" y="410786"/>
                      <a:pt x="447219" y="413100"/>
                      <a:pt x="451151" y="414738"/>
                    </a:cubicBezTo>
                    <a:cubicBezTo>
                      <a:pt x="454858" y="416283"/>
                      <a:pt x="458989" y="416752"/>
                      <a:pt x="462581" y="418548"/>
                    </a:cubicBezTo>
                    <a:cubicBezTo>
                      <a:pt x="465121" y="419818"/>
                      <a:pt x="467591" y="421239"/>
                      <a:pt x="470201" y="422358"/>
                    </a:cubicBezTo>
                    <a:cubicBezTo>
                      <a:pt x="475180" y="424492"/>
                      <a:pt x="478165" y="424557"/>
                      <a:pt x="483536" y="426168"/>
                    </a:cubicBezTo>
                    <a:cubicBezTo>
                      <a:pt x="502404" y="431828"/>
                      <a:pt x="487375" y="428713"/>
                      <a:pt x="506396" y="431883"/>
                    </a:cubicBezTo>
                    <a:cubicBezTo>
                      <a:pt x="508301" y="433788"/>
                      <a:pt x="509869" y="436104"/>
                      <a:pt x="512111" y="437598"/>
                    </a:cubicBezTo>
                    <a:cubicBezTo>
                      <a:pt x="513782" y="438712"/>
                      <a:pt x="515980" y="438712"/>
                      <a:pt x="517826" y="439503"/>
                    </a:cubicBezTo>
                    <a:cubicBezTo>
                      <a:pt x="520436" y="440622"/>
                      <a:pt x="522980" y="441904"/>
                      <a:pt x="525446" y="443313"/>
                    </a:cubicBezTo>
                    <a:cubicBezTo>
                      <a:pt x="527434" y="444449"/>
                      <a:pt x="529069" y="446193"/>
                      <a:pt x="531161" y="447123"/>
                    </a:cubicBezTo>
                    <a:cubicBezTo>
                      <a:pt x="537124" y="449773"/>
                      <a:pt x="543878" y="451255"/>
                      <a:pt x="550211" y="452838"/>
                    </a:cubicBezTo>
                    <a:cubicBezTo>
                      <a:pt x="556754" y="457200"/>
                      <a:pt x="558932" y="458994"/>
                      <a:pt x="567356" y="462363"/>
                    </a:cubicBezTo>
                    <a:cubicBezTo>
                      <a:pt x="569787" y="463335"/>
                      <a:pt x="572525" y="463349"/>
                      <a:pt x="574976" y="464268"/>
                    </a:cubicBezTo>
                    <a:cubicBezTo>
                      <a:pt x="592696" y="470913"/>
                      <a:pt x="570757" y="466105"/>
                      <a:pt x="594026" y="469983"/>
                    </a:cubicBezTo>
                    <a:cubicBezTo>
                      <a:pt x="611608" y="478774"/>
                      <a:pt x="603756" y="476225"/>
                      <a:pt x="616886" y="479508"/>
                    </a:cubicBezTo>
                    <a:cubicBezTo>
                      <a:pt x="620696" y="482048"/>
                      <a:pt x="624064" y="485427"/>
                      <a:pt x="628316" y="487128"/>
                    </a:cubicBezTo>
                    <a:lnTo>
                      <a:pt x="647366" y="494748"/>
                    </a:lnTo>
                    <a:cubicBezTo>
                      <a:pt x="651579" y="498961"/>
                      <a:pt x="653492" y="501621"/>
                      <a:pt x="658796" y="504273"/>
                    </a:cubicBezTo>
                    <a:cubicBezTo>
                      <a:pt x="660592" y="505171"/>
                      <a:pt x="662606" y="505543"/>
                      <a:pt x="664511" y="506178"/>
                    </a:cubicBezTo>
                    <a:cubicBezTo>
                      <a:pt x="666416" y="508083"/>
                      <a:pt x="668099" y="510239"/>
                      <a:pt x="670226" y="511893"/>
                    </a:cubicBezTo>
                    <a:cubicBezTo>
                      <a:pt x="673840" y="514704"/>
                      <a:pt x="681656" y="519513"/>
                      <a:pt x="681656" y="519513"/>
                    </a:cubicBezTo>
                    <a:cubicBezTo>
                      <a:pt x="682926" y="521418"/>
                      <a:pt x="683847" y="523609"/>
                      <a:pt x="685466" y="525228"/>
                    </a:cubicBezTo>
                    <a:cubicBezTo>
                      <a:pt x="687085" y="526847"/>
                      <a:pt x="689715" y="527279"/>
                      <a:pt x="691181" y="529038"/>
                    </a:cubicBezTo>
                    <a:cubicBezTo>
                      <a:pt x="692999" y="531220"/>
                      <a:pt x="693582" y="534192"/>
                      <a:pt x="694991" y="536658"/>
                    </a:cubicBezTo>
                    <a:cubicBezTo>
                      <a:pt x="696127" y="538646"/>
                      <a:pt x="697665" y="540385"/>
                      <a:pt x="698801" y="542373"/>
                    </a:cubicBezTo>
                    <a:cubicBezTo>
                      <a:pt x="700210" y="544839"/>
                      <a:pt x="700793" y="547811"/>
                      <a:pt x="702611" y="549993"/>
                    </a:cubicBezTo>
                    <a:cubicBezTo>
                      <a:pt x="704077" y="551752"/>
                      <a:pt x="706421" y="552533"/>
                      <a:pt x="708326" y="553803"/>
                    </a:cubicBezTo>
                    <a:cubicBezTo>
                      <a:pt x="709596" y="555708"/>
                      <a:pt x="711000" y="557530"/>
                      <a:pt x="712136" y="559518"/>
                    </a:cubicBezTo>
                    <a:cubicBezTo>
                      <a:pt x="713545" y="561984"/>
                      <a:pt x="714295" y="564827"/>
                      <a:pt x="715946" y="567138"/>
                    </a:cubicBezTo>
                    <a:cubicBezTo>
                      <a:pt x="717512" y="569330"/>
                      <a:pt x="720007" y="570726"/>
                      <a:pt x="721661" y="572853"/>
                    </a:cubicBezTo>
                    <a:cubicBezTo>
                      <a:pt x="724472" y="576467"/>
                      <a:pt x="726741" y="580473"/>
                      <a:pt x="729281" y="584283"/>
                    </a:cubicBezTo>
                    <a:cubicBezTo>
                      <a:pt x="730551" y="586188"/>
                      <a:pt x="731186" y="588728"/>
                      <a:pt x="733091" y="589998"/>
                    </a:cubicBezTo>
                    <a:cubicBezTo>
                      <a:pt x="738710" y="593744"/>
                      <a:pt x="739937" y="594023"/>
                      <a:pt x="744521" y="599523"/>
                    </a:cubicBezTo>
                    <a:cubicBezTo>
                      <a:pt x="745987" y="601282"/>
                      <a:pt x="746865" y="603479"/>
                      <a:pt x="748331" y="605238"/>
                    </a:cubicBezTo>
                    <a:cubicBezTo>
                      <a:pt x="750056" y="607308"/>
                      <a:pt x="752392" y="608826"/>
                      <a:pt x="754046" y="610953"/>
                    </a:cubicBezTo>
                    <a:cubicBezTo>
                      <a:pt x="763347" y="622911"/>
                      <a:pt x="756903" y="622383"/>
                      <a:pt x="763571" y="622383"/>
                    </a:cubicBezTo>
                  </a:path>
                </a:pathLst>
              </a:custGeom>
              <a:noFill/>
              <a:ln w="222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6649358" y="1983924"/>
                <a:ext cx="1656442" cy="1683544"/>
                <a:chOff x="281940" y="1985248"/>
                <a:chExt cx="1656442" cy="1683544"/>
              </a:xfrm>
            </p:grpSpPr>
            <p:cxnSp>
              <p:nvCxnSpPr>
                <p:cNvPr id="42" name="Straight Arrow Connector 41"/>
                <p:cNvCxnSpPr/>
                <p:nvPr/>
              </p:nvCxnSpPr>
              <p:spPr bwMode="auto">
                <a:xfrm flipV="1">
                  <a:off x="609600" y="2057400"/>
                  <a:ext cx="0" cy="1295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43" name="Straight Arrow Connector 42"/>
                <p:cNvCxnSpPr/>
                <p:nvPr/>
              </p:nvCxnSpPr>
              <p:spPr bwMode="auto">
                <a:xfrm>
                  <a:off x="609600" y="3352800"/>
                  <a:ext cx="1295400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4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81940" y="1985248"/>
                  <a:ext cx="312906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ts val="0"/>
                    </a:spcBef>
                    <a:tabLst>
                      <a:tab pos="409575" algn="l"/>
                    </a:tabLst>
                  </a:pPr>
                  <a:r>
                    <a:rPr lang="sr-Latn-RS" sz="1800" i="1" smtClean="0">
                      <a:solidFill>
                        <a:srgbClr val="000099"/>
                      </a:solidFill>
                    </a:rPr>
                    <a:t>p</a:t>
                  </a:r>
                  <a:endParaRPr lang="en-US" sz="1800" i="1">
                    <a:solidFill>
                      <a:srgbClr val="000099"/>
                    </a:solidFill>
                  </a:endParaRPr>
                </a:p>
              </p:txBody>
            </p:sp>
            <p:sp>
              <p:nvSpPr>
                <p:cNvPr id="4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38300" y="3299460"/>
                  <a:ext cx="300082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ts val="0"/>
                    </a:spcBef>
                    <a:tabLst>
                      <a:tab pos="409575" algn="l"/>
                    </a:tabLst>
                  </a:pPr>
                  <a:r>
                    <a:rPr lang="sr-Latn-RS" sz="1800" i="1" smtClean="0">
                      <a:solidFill>
                        <a:srgbClr val="000099"/>
                      </a:solidFill>
                    </a:rPr>
                    <a:t>v</a:t>
                  </a:r>
                  <a:endParaRPr lang="en-US" sz="1800" i="1">
                    <a:solidFill>
                      <a:srgbClr val="000099"/>
                    </a:solidFill>
                  </a:endParaRPr>
                </a:p>
              </p:txBody>
            </p:sp>
          </p:grpSp>
          <p:sp>
            <p:nvSpPr>
              <p:cNvPr id="47" name="Oval 46"/>
              <p:cNvSpPr/>
              <p:nvPr/>
            </p:nvSpPr>
            <p:spPr bwMode="auto">
              <a:xfrm rot="2628319">
                <a:off x="8007995" y="2915055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6" name="Oval 45"/>
            <p:cNvSpPr/>
            <p:nvPr/>
          </p:nvSpPr>
          <p:spPr bwMode="auto">
            <a:xfrm rot="2628319">
              <a:off x="7261634" y="229297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4191000" y="1959114"/>
            <a:ext cx="31242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mtClean="0">
                <a:solidFill>
                  <a:schemeClr val="bg1"/>
                </a:solidFill>
              </a:rPr>
              <a:t>Izolovani</a:t>
            </a:r>
            <a:endParaRPr lang="sr-Latn-RS" smtClean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mtClean="0">
                <a:solidFill>
                  <a:schemeClr val="bg1"/>
                </a:solidFill>
              </a:rPr>
              <a:t>termodnamički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Cyrl-CS" smtClean="0">
                <a:solidFill>
                  <a:schemeClr val="bg1"/>
                </a:solidFill>
              </a:rPr>
              <a:t>sistem</a:t>
            </a:r>
            <a:endParaRPr lang="sr-Latn-RS" smtClean="0">
              <a:solidFill>
                <a:schemeClr val="bg1"/>
              </a:solidFill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6705600" y="27432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ravnoteža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(stanje 1)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934200" y="2590800"/>
            <a:ext cx="1447800" cy="990600"/>
            <a:chOff x="7162800" y="3962400"/>
            <a:chExt cx="762000" cy="533400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7162800" y="40386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239000" y="39624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 Box 10"/>
          <p:cNvSpPr txBox="1">
            <a:spLocks noChangeArrowheads="1"/>
          </p:cNvSpPr>
          <p:nvPr/>
        </p:nvSpPr>
        <p:spPr bwMode="auto">
          <a:xfrm>
            <a:off x="6400800" y="36576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C00000"/>
                </a:solidFill>
              </a:rPr>
              <a:t>spoljni uticaji (Q, L, ...)</a:t>
            </a:r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629400" y="3505200"/>
            <a:ext cx="1447800" cy="990600"/>
            <a:chOff x="7162800" y="3962400"/>
            <a:chExt cx="762000" cy="533400"/>
          </a:xfrm>
        </p:grpSpPr>
        <p:cxnSp>
          <p:nvCxnSpPr>
            <p:cNvPr id="63" name="Straight Connector 62"/>
            <p:cNvCxnSpPr/>
            <p:nvPr/>
          </p:nvCxnSpPr>
          <p:spPr bwMode="auto">
            <a:xfrm>
              <a:off x="7162800" y="40386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V="1">
              <a:off x="7239000" y="39624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6817180" y="47244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ravnoteža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(stanje 2)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6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667000"/>
            <a:ext cx="1676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0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572000"/>
            <a:ext cx="1676400" cy="8735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73" name="Group 72"/>
          <p:cNvGrpSpPr/>
          <p:nvPr/>
        </p:nvGrpSpPr>
        <p:grpSpPr>
          <a:xfrm>
            <a:off x="5439483" y="2667000"/>
            <a:ext cx="991249" cy="2743200"/>
            <a:chOff x="5439483" y="2667000"/>
            <a:chExt cx="991249" cy="2743200"/>
          </a:xfrm>
        </p:grpSpPr>
        <p:sp>
          <p:nvSpPr>
            <p:cNvPr id="71" name="Right Brace 70"/>
            <p:cNvSpPr/>
            <p:nvPr/>
          </p:nvSpPr>
          <p:spPr bwMode="auto">
            <a:xfrm rot="10800000">
              <a:off x="6202132" y="2667000"/>
              <a:ext cx="228600" cy="2743200"/>
            </a:xfrm>
            <a:prstGeom prst="rightBrace">
              <a:avLst/>
            </a:prstGeom>
            <a:noFill/>
            <a:ln w="222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763240" y="3716870"/>
              <a:ext cx="20603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b="1" smtClean="0">
                  <a:solidFill>
                    <a:schemeClr val="bg1"/>
                  </a:solidFill>
                </a:rPr>
                <a:t>T</a:t>
              </a:r>
              <a:r>
                <a:rPr lang="en-US" b="1" smtClean="0">
                  <a:solidFill>
                    <a:schemeClr val="bg1"/>
                  </a:solidFill>
                </a:rPr>
                <a:t>ermodinamičk</a:t>
              </a:r>
              <a:endParaRPr lang="sr-Latn-RS" b="1" smtClean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 smtClean="0">
                  <a:solidFill>
                    <a:schemeClr val="bg1"/>
                  </a:solidFill>
                </a:rPr>
                <a:t> proces</a:t>
              </a:r>
              <a:endParaRPr 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1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61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8078" y="1140869"/>
            <a:ext cx="469872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chemeClr val="bg1"/>
                </a:solidFill>
              </a:rPr>
              <a:t>Kvazistatič</a:t>
            </a:r>
            <a:r>
              <a:rPr lang="sr-Latn-CS" sz="2400" b="1">
                <a:solidFill>
                  <a:schemeClr val="bg1"/>
                </a:solidFill>
              </a:rPr>
              <a:t>k</a:t>
            </a:r>
            <a:r>
              <a:rPr lang="sr-Cyrl-CS" sz="2400" b="1">
                <a:solidFill>
                  <a:schemeClr val="bg1"/>
                </a:solidFill>
              </a:rPr>
              <a:t>i i </a:t>
            </a:r>
            <a:r>
              <a:rPr lang="sr-Latn-RS" sz="2400" b="1" smtClean="0">
                <a:solidFill>
                  <a:schemeClr val="bg1"/>
                </a:solidFill>
              </a:rPr>
              <a:t>povratni </a:t>
            </a:r>
            <a:r>
              <a:rPr lang="sr-Cyrl-CS" sz="2400" b="1" smtClean="0">
                <a:solidFill>
                  <a:schemeClr val="bg1"/>
                </a:solidFill>
              </a:rPr>
              <a:t>proces</a:t>
            </a:r>
            <a:r>
              <a:rPr lang="sr-Latn-RS" sz="2400" b="1" smtClean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3988" y="1752600"/>
            <a:ext cx="571341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b="1" smtClean="0">
                <a:solidFill>
                  <a:schemeClr val="bg1"/>
                </a:solidFill>
              </a:rPr>
              <a:t>Kvazistatički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sr-Cyrl-CS" smtClean="0">
                <a:solidFill>
                  <a:schemeClr val="bg1"/>
                </a:solidFill>
              </a:rPr>
              <a:t>procesi</a:t>
            </a:r>
            <a:r>
              <a:rPr lang="sr-Latn-CS" smtClean="0">
                <a:solidFill>
                  <a:schemeClr val="bg1"/>
                </a:solidFill>
              </a:rPr>
              <a:t> – </a:t>
            </a:r>
            <a:r>
              <a:rPr lang="sr-Cyrl-CS" smtClean="0">
                <a:solidFill>
                  <a:schemeClr val="bg1"/>
                </a:solidFill>
              </a:rPr>
              <a:t>mehanički povratni</a:t>
            </a:r>
            <a:r>
              <a:rPr lang="sr-Cyrl-CS" i="1" smtClean="0">
                <a:solidFill>
                  <a:schemeClr val="bg1"/>
                </a:solidFill>
              </a:rPr>
              <a:t>.</a:t>
            </a:r>
            <a:endParaRPr lang="sr-Latn-RS" i="1" smtClean="0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CS" b="1" smtClean="0">
                <a:solidFill>
                  <a:schemeClr val="bg1"/>
                </a:solidFill>
              </a:rPr>
              <a:t>P</a:t>
            </a:r>
            <a:r>
              <a:rPr lang="sr-Cyrl-CS" b="1">
                <a:solidFill>
                  <a:schemeClr val="bg1"/>
                </a:solidFill>
              </a:rPr>
              <a:t>ovratni</a:t>
            </a:r>
            <a:r>
              <a:rPr lang="sr-Cyrl-CS">
                <a:solidFill>
                  <a:schemeClr val="bg1"/>
                </a:solidFill>
              </a:rPr>
              <a:t> procesi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r-Cyrl-CS">
                <a:solidFill>
                  <a:schemeClr val="bg1"/>
                </a:solidFill>
              </a:rPr>
              <a:t>mehanički i termički povratni</a:t>
            </a:r>
            <a:r>
              <a:rPr lang="sr-Cyrl-CS" i="1">
                <a:solidFill>
                  <a:schemeClr val="bg1"/>
                </a:solidFill>
              </a:rPr>
              <a:t>.</a:t>
            </a:r>
            <a:endParaRPr lang="sr-Latn-CS" i="1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71600" y="3478411"/>
            <a:ext cx="7373938" cy="27699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sr-Cyrl-CS" b="1" i="1" smtClean="0">
                <a:solidFill>
                  <a:schemeClr val="bg1"/>
                </a:solidFill>
              </a:rPr>
              <a:t>mehanički povratni </a:t>
            </a:r>
            <a:r>
              <a:rPr lang="sr-Cyrl-CS" i="1" smtClean="0">
                <a:solidFill>
                  <a:schemeClr val="bg1"/>
                </a:solidFill>
              </a:rPr>
              <a:t>... </a:t>
            </a:r>
            <a:r>
              <a:rPr lang="sr-Latn-RS" i="1" smtClean="0">
                <a:solidFill>
                  <a:schemeClr val="bg1"/>
                </a:solidFill>
              </a:rPr>
              <a:t>mehanička ravnoteža sa okolinom = beskonačno mala razlika između unutrašnjih i spoljašnjih sila, tj. beskonačno mala razlika između pritisaka termodinamičkog sistema i okoline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 smtClean="0">
                <a:solidFill>
                  <a:schemeClr val="bg1"/>
                </a:solidFill>
              </a:rPr>
              <a:t> </a:t>
            </a:r>
            <a:r>
              <a:rPr lang="sr-Latn-RS" b="1" i="1" smtClean="0">
                <a:solidFill>
                  <a:schemeClr val="bg1"/>
                </a:solidFill>
              </a:rPr>
              <a:t>termički</a:t>
            </a:r>
            <a:r>
              <a:rPr lang="sr-Cyrl-CS" b="1" i="1" smtClean="0">
                <a:solidFill>
                  <a:schemeClr val="bg1"/>
                </a:solidFill>
              </a:rPr>
              <a:t> povratni </a:t>
            </a:r>
            <a:r>
              <a:rPr lang="sr-Cyrl-CS" i="1" smtClean="0">
                <a:solidFill>
                  <a:schemeClr val="bg1"/>
                </a:solidFill>
              </a:rPr>
              <a:t>...</a:t>
            </a:r>
            <a:r>
              <a:rPr lang="sr-Latn-RS" i="1" smtClean="0">
                <a:solidFill>
                  <a:schemeClr val="bg1"/>
                </a:solidFill>
              </a:rPr>
              <a:t> termička ravnoteža sa okolinom = beskonačno mala razlika u temperaturi termodinamičkog sistema i okoline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791200" y="914400"/>
            <a:ext cx="3053715" cy="2519065"/>
            <a:chOff x="5791200" y="914400"/>
            <a:chExt cx="3053715" cy="2519065"/>
          </a:xfrm>
        </p:grpSpPr>
        <p:grpSp>
          <p:nvGrpSpPr>
            <p:cNvPr id="7" name="Group 6"/>
            <p:cNvGrpSpPr/>
            <p:nvPr/>
          </p:nvGrpSpPr>
          <p:grpSpPr>
            <a:xfrm>
              <a:off x="5791200" y="914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320915" y="1024889"/>
              <a:ext cx="1524000" cy="923544"/>
              <a:chOff x="7086600" y="1782424"/>
              <a:chExt cx="1524000" cy="923544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7086600" y="1782424"/>
                <a:ext cx="152400" cy="923544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 rot="5400000">
                <a:off x="7825740" y="1534775"/>
                <a:ext cx="152400" cy="141732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5943600" y="1143000"/>
              <a:ext cx="9412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mtClean="0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mtClean="0">
                  <a:solidFill>
                    <a:schemeClr val="bg1"/>
                  </a:solidFill>
                </a:rPr>
                <a:t>telo</a:t>
              </a:r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320915" y="2509921"/>
              <a:ext cx="1524000" cy="923544"/>
              <a:chOff x="7086600" y="1782424"/>
              <a:chExt cx="1524000" cy="923544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7086600" y="1782424"/>
                <a:ext cx="152400" cy="923544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 rot="5400000">
                <a:off x="7825740" y="1534775"/>
                <a:ext cx="152400" cy="141732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 bwMode="auto">
            <a:xfrm>
              <a:off x="6711315" y="2587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6711315" y="27400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711315" y="28924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6711315" y="30448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711315" y="31972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6711315" y="3349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7480935" y="2587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7480935" y="27400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7480935" y="28924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7480935" y="30448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7480935" y="31972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7480935" y="3349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6254115" y="2485311"/>
              <a:ext cx="385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i="1" smtClean="0">
                  <a:solidFill>
                    <a:schemeClr val="bg1"/>
                  </a:solidFill>
                </a:rPr>
                <a:t>F</a:t>
              </a:r>
              <a:r>
                <a:rPr lang="sr-Latn-RS" sz="1600" i="1" baseline="-25000" smtClean="0">
                  <a:solidFill>
                    <a:schemeClr val="bg1"/>
                  </a:solidFill>
                </a:rPr>
                <a:t>u</a:t>
              </a:r>
              <a:endParaRPr lang="en-US" sz="1600" i="1" baseline="-250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82080" y="2485311"/>
              <a:ext cx="3786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i="1" smtClean="0">
                  <a:solidFill>
                    <a:schemeClr val="bg1"/>
                  </a:solidFill>
                </a:rPr>
                <a:t>F</a:t>
              </a:r>
              <a:r>
                <a:rPr lang="sr-Latn-RS" sz="1600" i="1" baseline="-25000" smtClean="0">
                  <a:solidFill>
                    <a:schemeClr val="bg1"/>
                  </a:solidFill>
                </a:rPr>
                <a:t>s</a:t>
              </a:r>
              <a:endParaRPr lang="en-US" sz="1600" i="1" baseline="-25000"/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8463915" y="2976265"/>
              <a:ext cx="32004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4C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230188" y="1143000"/>
            <a:ext cx="8667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chemeClr val="bg1"/>
                </a:solidFill>
              </a:rPr>
              <a:t>Mehanik</a:t>
            </a:r>
            <a:r>
              <a:rPr lang="sr-Latn-RS" smtClean="0">
                <a:solidFill>
                  <a:schemeClr val="bg1"/>
                </a:solidFill>
              </a:rPr>
              <a:t>a – </a:t>
            </a:r>
            <a:r>
              <a:rPr lang="en-US" smtClean="0">
                <a:solidFill>
                  <a:schemeClr val="bg1"/>
                </a:solidFill>
              </a:rPr>
              <a:t>proučava samo energij</a:t>
            </a:r>
            <a:r>
              <a:rPr lang="sr-Latn-RS" smtClean="0">
                <a:solidFill>
                  <a:schemeClr val="bg1"/>
                </a:solidFill>
              </a:rPr>
              <a:t>u</a:t>
            </a:r>
            <a:r>
              <a:rPr lang="en-US" smtClean="0">
                <a:solidFill>
                  <a:schemeClr val="bg1"/>
                </a:solidFill>
              </a:rPr>
              <a:t> mehaničkog kretanja (</a:t>
            </a:r>
            <a:r>
              <a:rPr lang="sr-Latn-CS" i="1" smtClean="0">
                <a:solidFill>
                  <a:schemeClr val="bg1"/>
                </a:solidFill>
              </a:rPr>
              <a:t>E</a:t>
            </a:r>
            <a:r>
              <a:rPr lang="sr-Latn-CS" i="1" baseline="-25000" smtClean="0">
                <a:solidFill>
                  <a:schemeClr val="bg1"/>
                </a:solidFill>
              </a:rPr>
              <a:t>k</a:t>
            </a:r>
            <a:r>
              <a:rPr lang="sr-Latn-CS" smtClean="0">
                <a:solidFill>
                  <a:schemeClr val="bg1"/>
                </a:solidFill>
              </a:rPr>
              <a:t>, </a:t>
            </a:r>
            <a:r>
              <a:rPr lang="sr-Latn-CS" i="1" smtClean="0">
                <a:solidFill>
                  <a:schemeClr val="bg1"/>
                </a:solidFill>
              </a:rPr>
              <a:t>E</a:t>
            </a:r>
            <a:r>
              <a:rPr lang="sr-Latn-CS" i="1" baseline="-25000" smtClean="0">
                <a:solidFill>
                  <a:schemeClr val="bg1"/>
                </a:solidFill>
              </a:rPr>
              <a:t>p</a:t>
            </a:r>
            <a:r>
              <a:rPr lang="en-US" smtClean="0">
                <a:solidFill>
                  <a:schemeClr val="bg1"/>
                </a:solidFill>
              </a:rPr>
              <a:t>)</a:t>
            </a:r>
            <a:endParaRPr lang="sr-Latn-RS" smtClean="0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Termodinamika – </a:t>
            </a:r>
            <a:r>
              <a:rPr lang="en-US" smtClean="0">
                <a:solidFill>
                  <a:schemeClr val="bg1"/>
                </a:solidFill>
              </a:rPr>
              <a:t>proučava</a:t>
            </a: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en-US" smtClean="0">
                <a:solidFill>
                  <a:schemeClr val="bg1"/>
                </a:solidFill>
              </a:rPr>
              <a:t>sv</a:t>
            </a:r>
            <a:r>
              <a:rPr lang="sr-Latn-RS" smtClean="0">
                <a:solidFill>
                  <a:schemeClr val="bg1"/>
                </a:solidFill>
              </a:rPr>
              <a:t>e</a:t>
            </a:r>
            <a:r>
              <a:rPr lang="en-US" smtClean="0">
                <a:solidFill>
                  <a:schemeClr val="bg1"/>
                </a:solidFill>
              </a:rPr>
              <a:t> obli</a:t>
            </a:r>
            <a:r>
              <a:rPr lang="sr-Latn-RS" smtClean="0">
                <a:solidFill>
                  <a:schemeClr val="bg1"/>
                </a:solidFill>
              </a:rPr>
              <a:t>ke </a:t>
            </a:r>
            <a:r>
              <a:rPr lang="en-US" smtClean="0">
                <a:solidFill>
                  <a:schemeClr val="bg1"/>
                </a:solidFill>
              </a:rPr>
              <a:t>energija i njihove transformacije.</a:t>
            </a:r>
            <a:endParaRPr lang="sr-Latn-CS" smtClean="0">
              <a:solidFill>
                <a:schemeClr val="bg1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30188" y="2338790"/>
            <a:ext cx="8667750" cy="11664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chemeClr val="bg1"/>
                </a:solidFill>
              </a:rPr>
              <a:t>Predmet </a:t>
            </a:r>
            <a:r>
              <a:rPr lang="en-US">
                <a:solidFill>
                  <a:schemeClr val="bg1"/>
                </a:solidFill>
              </a:rPr>
              <a:t>termodinamike je proučavanje i istraživanje svojstava energije i zakonitosti transformacija energije u različitim fizičkim, hemijskim i drugim procesima</a:t>
            </a:r>
            <a:r>
              <a:rPr lang="en-US" smtClean="0">
                <a:solidFill>
                  <a:schemeClr val="bg1"/>
                </a:solidFill>
              </a:rPr>
              <a:t>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37392" y="3733800"/>
            <a:ext cx="86677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Primeri: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endParaRPr lang="sr-Latn-RS" smtClean="0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 </a:t>
            </a:r>
            <a:r>
              <a:rPr lang="en-US" smtClean="0">
                <a:solidFill>
                  <a:schemeClr val="bg1"/>
                </a:solidFill>
              </a:rPr>
              <a:t>grejanje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en-US" smtClean="0">
                <a:solidFill>
                  <a:schemeClr val="bg1"/>
                </a:solidFill>
              </a:rPr>
              <a:t> odr</a:t>
            </a:r>
            <a:r>
              <a:rPr lang="sr-Latn-RS" smtClean="0">
                <a:solidFill>
                  <a:schemeClr val="bg1"/>
                </a:solidFill>
              </a:rPr>
              <a:t>žavanje temperature u analiziranom prostoru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 pogonske grupe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>
                <a:solidFill>
                  <a:schemeClr val="bg1"/>
                </a:solidFill>
              </a:rPr>
              <a:t>  sagorevanje ...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30188" y="1073150"/>
            <a:ext cx="8667750" cy="42473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Nastanak termodinamike</a:t>
            </a:r>
            <a:r>
              <a:rPr lang="sr-Latn-CS">
                <a:solidFill>
                  <a:schemeClr val="bg1"/>
                </a:solidFill>
              </a:rPr>
              <a:t>: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prva četvrtina 19-og veka,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f(</a:t>
            </a:r>
            <a:r>
              <a:rPr lang="sr-Cyrl-CS">
                <a:solidFill>
                  <a:schemeClr val="bg1"/>
                </a:solidFill>
              </a:rPr>
              <a:t>toplotni motor</a:t>
            </a:r>
            <a:r>
              <a:rPr lang="sr-Latn-CS">
                <a:solidFill>
                  <a:schemeClr val="bg1"/>
                </a:solidFill>
              </a:rPr>
              <a:t>i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sr-Latn-CS">
                <a:solidFill>
                  <a:schemeClr val="bg1"/>
                </a:solidFill>
              </a:rPr>
              <a:t>parne mašine)</a:t>
            </a:r>
            <a:r>
              <a:rPr lang="en-US">
                <a:solidFill>
                  <a:schemeClr val="bg1"/>
                </a:solidFill>
              </a:rPr>
              <a:t>,</a:t>
            </a:r>
            <a:endParaRPr lang="sr-Latn-CS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Sadi Karno “Razmišljanja o pokretačkim silama vatre i o mašinama sposobnim da razviju tu silu, 1824.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toplotna mašina stvara mehanički rad ne na račun apsorbovanja toplote, već zahvaljujući prenosu toplote od toplijeg na hladnije telo,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toplota se može iskoristiti samo ako postoji i hladnije telo, slično kao što se energija vode koristi pri njenom protoku sa višeg prema nižem nivou. 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330" y="838200"/>
            <a:ext cx="129875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Definicije</a:t>
            </a:r>
            <a:r>
              <a:rPr lang="sr-Latn-CS" smtClean="0">
                <a:solidFill>
                  <a:schemeClr val="bg1"/>
                </a:solidFill>
              </a:rPr>
              <a:t>:</a:t>
            </a:r>
            <a:endParaRPr lang="sr-Latn-CS">
              <a:solidFill>
                <a:schemeClr val="bg1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73076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 b="1">
                <a:solidFill>
                  <a:srgbClr val="000099"/>
                </a:solidFill>
              </a:rPr>
              <a:t>Termodinamički sistem</a:t>
            </a:r>
            <a:r>
              <a:rPr lang="en-US" sz="1800">
                <a:solidFill>
                  <a:srgbClr val="000099"/>
                </a:solidFill>
              </a:rPr>
              <a:t> </a:t>
            </a:r>
            <a:r>
              <a:rPr lang="sr-Latn-CS" sz="1800">
                <a:solidFill>
                  <a:srgbClr val="000099"/>
                </a:solidFill>
              </a:rPr>
              <a:t>čine s</a:t>
            </a:r>
            <a:r>
              <a:rPr lang="en-US" sz="1800">
                <a:solidFill>
                  <a:srgbClr val="000099"/>
                </a:solidFill>
              </a:rPr>
              <a:t>va tela u ograni</a:t>
            </a:r>
            <a:r>
              <a:rPr lang="sr-Latn-CS" sz="1800">
                <a:solidFill>
                  <a:srgbClr val="000099"/>
                </a:solidFill>
              </a:rPr>
              <a:t>č</a:t>
            </a:r>
            <a:r>
              <a:rPr lang="en-US" sz="1800">
                <a:solidFill>
                  <a:srgbClr val="000099"/>
                </a:solidFill>
              </a:rPr>
              <a:t>enom delu prostora, koja su objekat prou</a:t>
            </a:r>
            <a:r>
              <a:rPr lang="sr-Latn-CS" sz="1800">
                <a:solidFill>
                  <a:srgbClr val="000099"/>
                </a:solidFill>
              </a:rPr>
              <a:t>čavanja, a u uzajamnoj su vezi sa spoljnom sredinom.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2045680"/>
            <a:ext cx="86868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U teh. termod. termodinamički sistem se svodi na telo pomoću koga se toplota pretvara u mehaničku energiju ili obratno, pa se takav sistem naziva </a:t>
            </a:r>
            <a:r>
              <a:rPr lang="sr-Latn-CS" sz="1800" b="1" smtClean="0">
                <a:solidFill>
                  <a:srgbClr val="000099"/>
                </a:solidFill>
              </a:rPr>
              <a:t>Radno </a:t>
            </a:r>
            <a:r>
              <a:rPr lang="sr-Latn-CS" sz="1800" b="1">
                <a:solidFill>
                  <a:srgbClr val="000099"/>
                </a:solidFill>
              </a:rPr>
              <a:t>telo</a:t>
            </a:r>
            <a:r>
              <a:rPr lang="sr-Latn-CS" sz="1800">
                <a:solidFill>
                  <a:srgbClr val="000099"/>
                </a:solidFill>
              </a:rPr>
              <a:t>. Primer: produkti sagorevanja u motoru unutrašnjeg sagorevanja.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8" y="3124200"/>
            <a:ext cx="866920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 b="1" smtClean="0">
                <a:solidFill>
                  <a:srgbClr val="000099"/>
                </a:solidFill>
              </a:rPr>
              <a:t>Okolnu </a:t>
            </a:r>
            <a:r>
              <a:rPr lang="sr-Latn-CS" sz="1800" b="1">
                <a:solidFill>
                  <a:srgbClr val="000099"/>
                </a:solidFill>
              </a:rPr>
              <a:t>sredinu</a:t>
            </a:r>
            <a:r>
              <a:rPr lang="sr-Latn-CS" sz="1800">
                <a:solidFill>
                  <a:srgbClr val="000099"/>
                </a:solidFill>
              </a:rPr>
              <a:t> predstavljaju sva materijalna tela koja okružuju termodinamički sistem.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0328" y="3996759"/>
            <a:ext cx="873368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 smtClean="0">
                <a:solidFill>
                  <a:srgbClr val="000099"/>
                </a:solidFill>
              </a:rPr>
              <a:t>Termodinamički </a:t>
            </a:r>
            <a:r>
              <a:rPr lang="sr-Latn-CS" sz="1800">
                <a:solidFill>
                  <a:srgbClr val="000099"/>
                </a:solidFill>
              </a:rPr>
              <a:t>sistem je od okoline odvojen površinom koja predstavlja </a:t>
            </a:r>
            <a:r>
              <a:rPr lang="sr-Latn-CS" sz="1800" b="1">
                <a:solidFill>
                  <a:srgbClr val="000099"/>
                </a:solidFill>
              </a:rPr>
              <a:t>granicu sistema</a:t>
            </a:r>
            <a:r>
              <a:rPr lang="sr-Latn-CS" sz="1800">
                <a:solidFill>
                  <a:srgbClr val="000099"/>
                </a:solidFill>
              </a:rPr>
              <a:t>. </a:t>
            </a:r>
            <a:r>
              <a:rPr lang="sr-Latn-CS" sz="1800" smtClean="0">
                <a:solidFill>
                  <a:srgbClr val="000099"/>
                </a:solidFill>
              </a:rPr>
              <a:t>Tipovi granica sistema:</a:t>
            </a:r>
            <a:endParaRPr lang="sr-Latn-CS" sz="1800">
              <a:solidFill>
                <a:srgbClr val="000099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 </a:t>
            </a:r>
            <a:r>
              <a:rPr lang="sr-Latn-CS" sz="1800" smtClean="0">
                <a:solidFill>
                  <a:srgbClr val="000099"/>
                </a:solidFill>
              </a:rPr>
              <a:t>realna </a:t>
            </a:r>
            <a:r>
              <a:rPr lang="sr-Latn-CS" sz="1800">
                <a:solidFill>
                  <a:srgbClr val="000099"/>
                </a:solidFill>
              </a:rPr>
              <a:t>granicu sistema,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 </a:t>
            </a:r>
            <a:r>
              <a:rPr lang="sr-Latn-CS" sz="1800" smtClean="0">
                <a:solidFill>
                  <a:srgbClr val="000099"/>
                </a:solidFill>
              </a:rPr>
              <a:t>fiktivna </a:t>
            </a:r>
            <a:r>
              <a:rPr lang="sr-Latn-CS" sz="1800">
                <a:solidFill>
                  <a:srgbClr val="000099"/>
                </a:solidFill>
              </a:rPr>
              <a:t>granica sistema.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7392" y="5326461"/>
            <a:ext cx="8667750" cy="1089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Primeri:</a:t>
            </a:r>
            <a:r>
              <a:rPr lang="en-US" sz="1800" smtClean="0">
                <a:solidFill>
                  <a:srgbClr val="000099"/>
                </a:solidFill>
              </a:rPr>
              <a:t> </a:t>
            </a:r>
            <a:endParaRPr lang="sr-Latn-RS" sz="1800" smtClean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z="1800" smtClean="0">
                <a:solidFill>
                  <a:srgbClr val="000099"/>
                </a:solidFill>
              </a:rPr>
              <a:t> </a:t>
            </a:r>
            <a:r>
              <a:rPr lang="en-US" sz="1800" smtClean="0">
                <a:solidFill>
                  <a:srgbClr val="000099"/>
                </a:solidFill>
              </a:rPr>
              <a:t>grejanje</a:t>
            </a:r>
            <a:r>
              <a:rPr lang="sr-Latn-RS" sz="1800" smtClean="0">
                <a:solidFill>
                  <a:srgbClr val="000099"/>
                </a:solidFill>
              </a:rPr>
              <a:t> – radijator, fluid, vazduh u prostoriji </a:t>
            </a:r>
            <a:endParaRPr lang="en-US" sz="1800" smtClean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en-US" sz="1800" smtClean="0">
                <a:solidFill>
                  <a:srgbClr val="000099"/>
                </a:solidFill>
              </a:rPr>
              <a:t> </a:t>
            </a:r>
            <a:r>
              <a:rPr lang="sr-Latn-RS" sz="1800" smtClean="0">
                <a:solidFill>
                  <a:srgbClr val="000099"/>
                </a:solidFill>
              </a:rPr>
              <a:t>strujanje fluida kroz cev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246063" y="1000125"/>
            <a:ext cx="8575675" cy="40626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Termodinamički sistem, zavisno od uzajamnog dejstva sa drugim sistemima, može biti:</a:t>
            </a: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</a:t>
            </a:r>
            <a:r>
              <a:rPr lang="sr-Latn-CS" smtClean="0">
                <a:solidFill>
                  <a:schemeClr val="bg1"/>
                </a:solidFill>
              </a:rPr>
              <a:t>otvoreni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zatvoreni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 smtClean="0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chemeClr val="bg1"/>
                </a:solidFill>
              </a:rPr>
              <a:t> </a:t>
            </a:r>
            <a:r>
              <a:rPr lang="sr-Latn-CS">
                <a:solidFill>
                  <a:schemeClr val="bg1"/>
                </a:solidFill>
              </a:rPr>
              <a:t>poluizolovani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 smtClean="0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chemeClr val="bg1"/>
                </a:solidFill>
              </a:rPr>
              <a:t> </a:t>
            </a:r>
            <a:r>
              <a:rPr lang="sr-Latn-CS">
                <a:solidFill>
                  <a:schemeClr val="bg1"/>
                </a:solidFill>
              </a:rPr>
              <a:t>izolovani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343400" y="1905000"/>
            <a:ext cx="4648200" cy="4031397"/>
            <a:chOff x="4343400" y="1905000"/>
            <a:chExt cx="4648200" cy="4031397"/>
          </a:xfrm>
        </p:grpSpPr>
        <p:sp>
          <p:nvSpPr>
            <p:cNvPr id="40" name="TextBox 39"/>
            <p:cNvSpPr txBox="1"/>
            <p:nvPr/>
          </p:nvSpPr>
          <p:spPr>
            <a:xfrm>
              <a:off x="7391400" y="2209800"/>
              <a:ext cx="16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rgbClr val="C00000"/>
                  </a:solidFill>
                </a:rPr>
                <a:t>međudejstvo u obliku vršenja rada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343400" y="1905000"/>
              <a:ext cx="3962400" cy="4031397"/>
              <a:chOff x="4343400" y="1905000"/>
              <a:chExt cx="3962400" cy="4031397"/>
            </a:xfrm>
          </p:grpSpPr>
          <p:pic>
            <p:nvPicPr>
              <p:cNvPr id="33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800599" y="31242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sp>
            <p:nvSpPr>
              <p:cNvPr id="5" name="Oval 4"/>
              <p:cNvSpPr/>
              <p:nvPr/>
            </p:nvSpPr>
            <p:spPr bwMode="auto">
              <a:xfrm>
                <a:off x="4953000" y="3581400"/>
                <a:ext cx="2362200" cy="10668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65416" y="3801908"/>
                <a:ext cx="196765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 smtClean="0">
                    <a:solidFill>
                      <a:schemeClr val="bg1"/>
                    </a:solidFill>
                  </a:rPr>
                  <a:t>Termodinamički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 smtClean="0">
                    <a:solidFill>
                      <a:schemeClr val="bg1"/>
                    </a:solidFill>
                  </a:rPr>
                  <a:t>sistem</a:t>
                </a:r>
                <a:endParaRPr lang="en-US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4343400" y="3352800"/>
                <a:ext cx="914400" cy="609600"/>
                <a:chOff x="4343400" y="3352800"/>
                <a:chExt cx="914400" cy="609600"/>
              </a:xfrm>
            </p:grpSpPr>
            <p:cxnSp>
              <p:nvCxnSpPr>
                <p:cNvPr id="8" name="Straight Arrow Connector 7"/>
                <p:cNvCxnSpPr/>
                <p:nvPr/>
              </p:nvCxnSpPr>
              <p:spPr bwMode="auto">
                <a:xfrm>
                  <a:off x="4419600" y="3352800"/>
                  <a:ext cx="838200" cy="533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9" name="Straight Arrow Connector 8"/>
                <p:cNvCxnSpPr/>
                <p:nvPr/>
              </p:nvCxnSpPr>
              <p:spPr bwMode="auto">
                <a:xfrm flipH="1" flipV="1">
                  <a:off x="4343400" y="3429000"/>
                  <a:ext cx="838200" cy="533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2" name="TextBox 11"/>
              <p:cNvSpPr txBox="1"/>
              <p:nvPr/>
            </p:nvSpPr>
            <p:spPr>
              <a:xfrm>
                <a:off x="4800600" y="3200400"/>
                <a:ext cx="383438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smtClean="0">
                    <a:solidFill>
                      <a:schemeClr val="bg1"/>
                    </a:solidFill>
                  </a:rPr>
                  <a:t>Q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 bwMode="auto">
              <a:xfrm flipH="1">
                <a:off x="6781800" y="3200400"/>
                <a:ext cx="7620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 flipV="1">
                <a:off x="6934200" y="3200400"/>
                <a:ext cx="7620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6858000" y="31242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smtClean="0">
                    <a:solidFill>
                      <a:schemeClr val="bg1"/>
                    </a:solidFill>
                  </a:rPr>
                  <a:t>L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 flipH="1">
                <a:off x="5334000" y="4495800"/>
                <a:ext cx="6096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flipV="1">
                <a:off x="5486400" y="4518727"/>
                <a:ext cx="618366" cy="739073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1" name="TextBox 30"/>
              <p:cNvSpPr txBox="1"/>
              <p:nvPr/>
            </p:nvSpPr>
            <p:spPr>
              <a:xfrm>
                <a:off x="5943600" y="4800600"/>
                <a:ext cx="39786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smtClean="0">
                    <a:solidFill>
                      <a:schemeClr val="bg1"/>
                    </a:solidFill>
                  </a:rPr>
                  <a:t>m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 bwMode="auto">
              <a:xfrm flipV="1">
                <a:off x="5181600" y="2971800"/>
                <a:ext cx="30480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5105400" y="1905000"/>
                <a:ext cx="18288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RS" sz="1600" smtClean="0">
                    <a:solidFill>
                      <a:srgbClr val="C00000"/>
                    </a:solidFill>
                  </a:rPr>
                  <a:t>međudejstvo u obliku dovođenja i odvođenja topolote</a:t>
                </a:r>
                <a:endParaRPr lang="en-US" sz="1600">
                  <a:solidFill>
                    <a:srgbClr val="C00000"/>
                  </a:solidFill>
                </a:endParaRPr>
              </a:p>
            </p:txBody>
          </p:sp>
          <p:pic>
            <p:nvPicPr>
              <p:cNvPr id="38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1799" y="30480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cxnSp>
            <p:nvCxnSpPr>
              <p:cNvPr id="39" name="Straight Arrow Connector 38"/>
              <p:cNvCxnSpPr/>
              <p:nvPr/>
            </p:nvCxnSpPr>
            <p:spPr bwMode="auto">
              <a:xfrm flipV="1">
                <a:off x="7162800" y="2895600"/>
                <a:ext cx="30480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pic>
            <p:nvPicPr>
              <p:cNvPr id="41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943600" y="47244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cxnSp>
            <p:nvCxnSpPr>
              <p:cNvPr id="42" name="Straight Arrow Connector 41"/>
              <p:cNvCxnSpPr/>
              <p:nvPr/>
            </p:nvCxnSpPr>
            <p:spPr bwMode="auto">
              <a:xfrm>
                <a:off x="6340679" y="5210961"/>
                <a:ext cx="364921" cy="199239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TextBox 44"/>
              <p:cNvSpPr txBox="1"/>
              <p:nvPr/>
            </p:nvSpPr>
            <p:spPr>
              <a:xfrm>
                <a:off x="6705600" y="5105400"/>
                <a:ext cx="1600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RS" sz="1600" smtClean="0">
                    <a:solidFill>
                      <a:srgbClr val="C00000"/>
                    </a:solidFill>
                  </a:rPr>
                  <a:t>međudejstvo u obliku razmene supstance</a:t>
                </a:r>
                <a:endParaRPr lang="en-US" sz="160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2628138" y="1981200"/>
            <a:ext cx="1181862" cy="304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800" i="1" smtClean="0">
                <a:solidFill>
                  <a:schemeClr val="bg1"/>
                </a:solidFill>
              </a:rPr>
              <a:t>Da li se </a:t>
            </a:r>
            <a:r>
              <a:rPr lang="sr-Latn-CS" sz="1800" i="1" smtClean="0">
                <a:solidFill>
                  <a:schemeClr val="bg1"/>
                </a:solidFill>
              </a:rPr>
              <a:t>razmenjuje</a:t>
            </a:r>
            <a:r>
              <a:rPr lang="en-US" sz="1800" i="1" smtClean="0">
                <a:solidFill>
                  <a:schemeClr val="bg1"/>
                </a:solidFill>
              </a:rPr>
              <a:t> supstanca </a:t>
            </a:r>
            <a:r>
              <a:rPr lang="sr-Latn-RS" sz="1800" i="1" smtClean="0">
                <a:solidFill>
                  <a:schemeClr val="bg1"/>
                </a:solidFill>
              </a:rPr>
              <a:t>(m</a:t>
            </a:r>
            <a:r>
              <a:rPr lang="sr-Latn-CS" sz="1800" i="1" smtClean="0">
                <a:solidFill>
                  <a:schemeClr val="bg1"/>
                </a:solidFill>
              </a:rPr>
              <a:t>asa) i energija (toplotna i mehanička)</a:t>
            </a:r>
            <a:endParaRPr lang="en-US" sz="1800" i="1"/>
          </a:p>
        </p:txBody>
      </p:sp>
      <p:sp>
        <p:nvSpPr>
          <p:cNvPr id="30" name="Right Brace 29"/>
          <p:cNvSpPr/>
          <p:nvPr/>
        </p:nvSpPr>
        <p:spPr bwMode="auto">
          <a:xfrm>
            <a:off x="2209800" y="1905000"/>
            <a:ext cx="457200" cy="3048000"/>
          </a:xfrm>
          <a:prstGeom prst="rightBrac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2044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Otvoreni sistem: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04800" y="1447800"/>
            <a:ext cx="2819400" cy="1752601"/>
            <a:chOff x="4343405" y="3124197"/>
            <a:chExt cx="3352803" cy="2133600"/>
          </a:xfrm>
        </p:grpSpPr>
        <p:sp>
          <p:nvSpPr>
            <p:cNvPr id="28" name="Oval 27"/>
            <p:cNvSpPr/>
            <p:nvPr/>
          </p:nvSpPr>
          <p:spPr bwMode="auto">
            <a:xfrm>
              <a:off x="4953005" y="3581397"/>
              <a:ext cx="2362202" cy="106679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65422" y="3801905"/>
              <a:ext cx="19676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 smtClean="0">
                  <a:solidFill>
                    <a:schemeClr val="bg1"/>
                  </a:solidFill>
                </a:rPr>
                <a:t>Termodinamički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 smtClean="0">
                  <a:solidFill>
                    <a:schemeClr val="bg1"/>
                  </a:solidFill>
                </a:rPr>
                <a:t>sistem</a:t>
              </a:r>
              <a:endParaRPr lang="en-US"/>
            </a:p>
          </p:txBody>
        </p:sp>
        <p:grpSp>
          <p:nvGrpSpPr>
            <p:cNvPr id="30" name="Group 45"/>
            <p:cNvGrpSpPr/>
            <p:nvPr/>
          </p:nvGrpSpPr>
          <p:grpSpPr>
            <a:xfrm>
              <a:off x="4343405" y="3352797"/>
              <a:ext cx="914401" cy="609600"/>
              <a:chOff x="4343400" y="3352800"/>
              <a:chExt cx="914400" cy="609600"/>
            </a:xfrm>
          </p:grpSpPr>
          <p:cxnSp>
            <p:nvCxnSpPr>
              <p:cNvPr id="45" name="Straight Arrow Connector 7"/>
              <p:cNvCxnSpPr/>
              <p:nvPr/>
            </p:nvCxnSpPr>
            <p:spPr bwMode="auto">
              <a:xfrm>
                <a:off x="4419600" y="33528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" name="Straight Arrow Connector 45"/>
              <p:cNvCxnSpPr/>
              <p:nvPr/>
            </p:nvCxnSpPr>
            <p:spPr bwMode="auto">
              <a:xfrm flipH="1" flipV="1">
                <a:off x="4343400" y="34290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4800607" y="3200397"/>
              <a:ext cx="38343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H="1">
              <a:off x="6781809" y="3200397"/>
              <a:ext cx="762001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6934207" y="3200397"/>
              <a:ext cx="762001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6858007" y="3124197"/>
              <a:ext cx="327334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L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flipH="1">
              <a:off x="5334006" y="4495797"/>
              <a:ext cx="609600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486402" y="4518724"/>
              <a:ext cx="618367" cy="739073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5791200" y="4800600"/>
              <a:ext cx="397866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m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04800" y="2438400"/>
            <a:ext cx="8686800" cy="3679686"/>
            <a:chOff x="304800" y="2438400"/>
            <a:chExt cx="8686800" cy="3679686"/>
          </a:xfrm>
        </p:grpSpPr>
        <p:grpSp>
          <p:nvGrpSpPr>
            <p:cNvPr id="97" name="Group 47"/>
            <p:cNvGrpSpPr/>
            <p:nvPr/>
          </p:nvGrpSpPr>
          <p:grpSpPr>
            <a:xfrm>
              <a:off x="3811171" y="2438400"/>
              <a:ext cx="2994334" cy="3551946"/>
              <a:chOff x="1219200" y="685800"/>
              <a:chExt cx="2994334" cy="3551946"/>
            </a:xfrm>
          </p:grpSpPr>
          <p:cxnSp>
            <p:nvCxnSpPr>
              <p:cNvPr id="121" name="Straight Connector 120"/>
              <p:cNvCxnSpPr/>
              <p:nvPr/>
            </p:nvCxnSpPr>
            <p:spPr bwMode="auto">
              <a:xfrm>
                <a:off x="1524000" y="1752600"/>
                <a:ext cx="914400" cy="91440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2" name="Group 63"/>
              <p:cNvGrpSpPr/>
              <p:nvPr/>
            </p:nvGrpSpPr>
            <p:grpSpPr>
              <a:xfrm>
                <a:off x="1524000" y="1219200"/>
                <a:ext cx="2286000" cy="1066800"/>
                <a:chOff x="1524000" y="1219200"/>
                <a:chExt cx="2286000" cy="1066800"/>
              </a:xfrm>
            </p:grpSpPr>
            <p:cxnSp>
              <p:nvCxnSpPr>
                <p:cNvPr id="139" name="Straight Connector 138"/>
                <p:cNvCxnSpPr/>
                <p:nvPr/>
              </p:nvCxnSpPr>
              <p:spPr bwMode="auto">
                <a:xfrm flipV="1">
                  <a:off x="1524000" y="17526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" name="Straight Connector 139"/>
                <p:cNvCxnSpPr/>
                <p:nvPr/>
              </p:nvCxnSpPr>
              <p:spPr bwMode="auto">
                <a:xfrm flipH="1">
                  <a:off x="1524000" y="1752600"/>
                  <a:ext cx="17526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" name="Straight Connector 140"/>
                <p:cNvCxnSpPr/>
                <p:nvPr/>
              </p:nvCxnSpPr>
              <p:spPr bwMode="auto">
                <a:xfrm flipV="1">
                  <a:off x="3810000" y="1219200"/>
                  <a:ext cx="0" cy="1066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2" name="Straight Connector 141"/>
                <p:cNvCxnSpPr/>
                <p:nvPr/>
              </p:nvCxnSpPr>
              <p:spPr bwMode="auto">
                <a:xfrm flipV="1">
                  <a:off x="3276600" y="12192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3" name="Group 64"/>
              <p:cNvGrpSpPr/>
              <p:nvPr/>
            </p:nvGrpSpPr>
            <p:grpSpPr>
              <a:xfrm rot="10800000">
                <a:off x="1524001" y="2666999"/>
                <a:ext cx="2286000" cy="1066800"/>
                <a:chOff x="1524000" y="1219200"/>
                <a:chExt cx="2286000" cy="1066800"/>
              </a:xfrm>
            </p:grpSpPr>
            <p:cxnSp>
              <p:nvCxnSpPr>
                <p:cNvPr id="135" name="Straight Connector 134"/>
                <p:cNvCxnSpPr/>
                <p:nvPr/>
              </p:nvCxnSpPr>
              <p:spPr bwMode="auto">
                <a:xfrm flipV="1">
                  <a:off x="1524000" y="17526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" name="Straight Connector 135"/>
                <p:cNvCxnSpPr/>
                <p:nvPr/>
              </p:nvCxnSpPr>
              <p:spPr bwMode="auto">
                <a:xfrm flipH="1">
                  <a:off x="1524000" y="1752600"/>
                  <a:ext cx="17526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" name="Straight Connector 136"/>
                <p:cNvCxnSpPr/>
                <p:nvPr/>
              </p:nvCxnSpPr>
              <p:spPr bwMode="auto">
                <a:xfrm flipV="1">
                  <a:off x="3810000" y="1219200"/>
                  <a:ext cx="0" cy="1066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 flipV="1">
                  <a:off x="3276600" y="12192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24" name="Straight Connector 123"/>
              <p:cNvCxnSpPr/>
              <p:nvPr/>
            </p:nvCxnSpPr>
            <p:spPr bwMode="auto">
              <a:xfrm>
                <a:off x="1241734" y="4191000"/>
                <a:ext cx="3048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5" name="Group 79"/>
              <p:cNvGrpSpPr/>
              <p:nvPr/>
            </p:nvGrpSpPr>
            <p:grpSpPr>
              <a:xfrm>
                <a:off x="1219200" y="3429000"/>
                <a:ext cx="592455" cy="808746"/>
                <a:chOff x="1219200" y="3429000"/>
                <a:chExt cx="592455" cy="808746"/>
              </a:xfrm>
            </p:grpSpPr>
            <p:cxnSp>
              <p:nvCxnSpPr>
                <p:cNvPr id="132" name="Straight Arrow Connector 131"/>
                <p:cNvCxnSpPr/>
                <p:nvPr/>
              </p:nvCxnSpPr>
              <p:spPr bwMode="auto">
                <a:xfrm>
                  <a:off x="1808480" y="3429000"/>
                  <a:ext cx="0" cy="633876"/>
                </a:xfrm>
                <a:prstGeom prst="straightConnector1">
                  <a:avLst/>
                </a:prstGeom>
                <a:ln>
                  <a:solidFill>
                    <a:srgbClr val="00B050"/>
                  </a:solidFill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 bwMode="auto">
                <a:xfrm flipV="1">
                  <a:off x="1541145" y="3726180"/>
                  <a:ext cx="270510" cy="46101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1219200" y="3810000"/>
                  <a:ext cx="327334" cy="4277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r-Latn-RS" smtClean="0">
                      <a:solidFill>
                        <a:srgbClr val="00B050"/>
                      </a:solidFill>
                    </a:rPr>
                    <a:t>2</a:t>
                  </a:r>
                  <a:endParaRPr lang="en-US">
                    <a:solidFill>
                      <a:srgbClr val="00B050"/>
                    </a:solidFill>
                  </a:endParaRPr>
                </a:p>
              </p:txBody>
            </p:sp>
          </p:grpSp>
          <p:cxnSp>
            <p:nvCxnSpPr>
              <p:cNvPr id="126" name="Straight Connector 125"/>
              <p:cNvCxnSpPr/>
              <p:nvPr/>
            </p:nvCxnSpPr>
            <p:spPr bwMode="auto">
              <a:xfrm>
                <a:off x="3908734" y="1066800"/>
                <a:ext cx="3048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Arrow Connector 126"/>
              <p:cNvCxnSpPr/>
              <p:nvPr/>
            </p:nvCxnSpPr>
            <p:spPr bwMode="auto">
              <a:xfrm>
                <a:off x="3561080" y="838200"/>
                <a:ext cx="0" cy="633876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 bwMode="auto">
              <a:xfrm flipH="1">
                <a:off x="3564255" y="1066800"/>
                <a:ext cx="346710" cy="68580"/>
              </a:xfrm>
              <a:prstGeom prst="line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9" name="TextBox 128"/>
              <p:cNvSpPr txBox="1"/>
              <p:nvPr/>
            </p:nvSpPr>
            <p:spPr>
              <a:xfrm>
                <a:off x="3886200" y="6858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r-Latn-RS" smtClean="0">
                    <a:solidFill>
                      <a:srgbClr val="00B050"/>
                    </a:solidFill>
                  </a:rPr>
                  <a:t>2</a:t>
                </a:r>
                <a:endParaRPr lang="en-US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30" name="Straight Arrow Connector 129"/>
              <p:cNvCxnSpPr/>
              <p:nvPr/>
            </p:nvCxnSpPr>
            <p:spPr bwMode="auto">
              <a:xfrm flipH="1">
                <a:off x="2590800" y="2057400"/>
                <a:ext cx="661308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 bwMode="auto">
              <a:xfrm flipH="1">
                <a:off x="2057400" y="2971800"/>
                <a:ext cx="661308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70"/>
            <p:cNvGrpSpPr/>
            <p:nvPr/>
          </p:nvGrpSpPr>
          <p:grpSpPr>
            <a:xfrm>
              <a:off x="3026637" y="3657600"/>
              <a:ext cx="4518334" cy="762000"/>
              <a:chOff x="434666" y="1905000"/>
              <a:chExt cx="4518334" cy="76200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434666" y="19050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r-Latn-RS" smtClean="0">
                    <a:solidFill>
                      <a:schemeClr val="bg1"/>
                    </a:solidFill>
                  </a:rPr>
                  <a:t>1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08" name="Group 90"/>
              <p:cNvGrpSpPr/>
              <p:nvPr/>
            </p:nvGrpSpPr>
            <p:grpSpPr>
              <a:xfrm>
                <a:off x="457200" y="1905000"/>
                <a:ext cx="4495800" cy="762000"/>
                <a:chOff x="457200" y="1905000"/>
                <a:chExt cx="4495800" cy="762000"/>
              </a:xfrm>
            </p:grpSpPr>
            <p:grpSp>
              <p:nvGrpSpPr>
                <p:cNvPr id="109" name="Group 73"/>
                <p:cNvGrpSpPr/>
                <p:nvPr/>
              </p:nvGrpSpPr>
              <p:grpSpPr>
                <a:xfrm>
                  <a:off x="914400" y="2286000"/>
                  <a:ext cx="3505200" cy="381000"/>
                  <a:chOff x="914400" y="2286000"/>
                  <a:chExt cx="3505200" cy="381000"/>
                </a:xfrm>
              </p:grpSpPr>
              <p:cxnSp>
                <p:nvCxnSpPr>
                  <p:cNvPr id="119" name="Straight Connector 118"/>
                  <p:cNvCxnSpPr/>
                  <p:nvPr/>
                </p:nvCxnSpPr>
                <p:spPr bwMode="auto">
                  <a:xfrm>
                    <a:off x="914400" y="2286000"/>
                    <a:ext cx="350520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0" name="Straight Connector 119"/>
                  <p:cNvCxnSpPr/>
                  <p:nvPr/>
                </p:nvCxnSpPr>
                <p:spPr bwMode="auto">
                  <a:xfrm>
                    <a:off x="914400" y="2667000"/>
                    <a:ext cx="350520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10" name="Straight Arrow Connector 109"/>
                <p:cNvCxnSpPr/>
                <p:nvPr/>
              </p:nvCxnSpPr>
              <p:spPr bwMode="auto">
                <a:xfrm>
                  <a:off x="533400" y="2490324"/>
                  <a:ext cx="762000" cy="0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 bwMode="auto">
                <a:xfrm>
                  <a:off x="457200" y="2286000"/>
                  <a:ext cx="304800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2" name="Straight Connector 111"/>
                <p:cNvCxnSpPr/>
                <p:nvPr/>
              </p:nvCxnSpPr>
              <p:spPr bwMode="auto">
                <a:xfrm>
                  <a:off x="762000" y="2286000"/>
                  <a:ext cx="137160" cy="203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13" name="Group 47"/>
                <p:cNvGrpSpPr/>
                <p:nvPr/>
              </p:nvGrpSpPr>
              <p:grpSpPr>
                <a:xfrm>
                  <a:off x="4191000" y="1905000"/>
                  <a:ext cx="762000" cy="585324"/>
                  <a:chOff x="4343400" y="1905000"/>
                  <a:chExt cx="762000" cy="585324"/>
                </a:xfrm>
              </p:grpSpPr>
              <p:cxnSp>
                <p:nvCxnSpPr>
                  <p:cNvPr id="115" name="Straight Arrow Connector 114"/>
                  <p:cNvCxnSpPr/>
                  <p:nvPr/>
                </p:nvCxnSpPr>
                <p:spPr bwMode="auto">
                  <a:xfrm>
                    <a:off x="4343400" y="2490324"/>
                    <a:ext cx="762000" cy="0"/>
                  </a:xfrm>
                  <a:prstGeom prst="straightConnector1">
                    <a:avLst/>
                  </a:prstGeom>
                  <a:ln>
                    <a:headEnd type="none" w="med" len="med"/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 bwMode="auto">
                  <a:xfrm>
                    <a:off x="4724400" y="2286000"/>
                    <a:ext cx="304800" cy="0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7" name="Straight Connector 116"/>
                  <p:cNvCxnSpPr/>
                  <p:nvPr/>
                </p:nvCxnSpPr>
                <p:spPr bwMode="auto">
                  <a:xfrm>
                    <a:off x="4724400" y="2286000"/>
                    <a:ext cx="137160" cy="20320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4701866" y="1905000"/>
                    <a:ext cx="327334" cy="42774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sr-Latn-RS" smtClean="0">
                        <a:solidFill>
                          <a:schemeClr val="bg1"/>
                        </a:solidFill>
                      </a:rPr>
                      <a:t>1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114" name="Straight Arrow Connector 113"/>
                <p:cNvCxnSpPr/>
                <p:nvPr/>
              </p:nvCxnSpPr>
              <p:spPr bwMode="auto">
                <a:xfrm>
                  <a:off x="2209800" y="2490108"/>
                  <a:ext cx="762000" cy="0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9" name="Rectangle 98"/>
            <p:cNvSpPr/>
            <p:nvPr/>
          </p:nvSpPr>
          <p:spPr bwMode="auto">
            <a:xfrm>
              <a:off x="3734971" y="3276600"/>
              <a:ext cx="2971800" cy="1981200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011571" y="2895600"/>
              <a:ext cx="1980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rgbClr val="FFC000"/>
                  </a:solidFill>
                </a:rPr>
                <a:t>granica sistema</a:t>
              </a:r>
              <a:endParaRPr lang="en-US">
                <a:solidFill>
                  <a:srgbClr val="FFC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 flipH="1">
              <a:off x="7087771" y="3276600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flipH="1">
              <a:off x="6706771" y="3276600"/>
              <a:ext cx="381000" cy="228600"/>
            </a:xfrm>
            <a:prstGeom prst="lin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5258971" y="5410200"/>
              <a:ext cx="15680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mtClean="0">
                  <a:solidFill>
                    <a:srgbClr val="FFC000"/>
                  </a:solidFill>
                </a:rPr>
                <a:t>kontrolisana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mtClean="0">
                  <a:solidFill>
                    <a:srgbClr val="FFC000"/>
                  </a:solidFill>
                </a:rPr>
                <a:t>zapremina</a:t>
              </a:r>
              <a:endParaRPr lang="en-US">
                <a:solidFill>
                  <a:srgbClr val="FFC000"/>
                </a:solidFill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 flipH="1">
              <a:off x="5335171" y="5791200"/>
              <a:ext cx="1524000" cy="0"/>
            </a:xfrm>
            <a:prstGeom prst="line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flipH="1" flipV="1">
              <a:off x="4877971" y="5105400"/>
              <a:ext cx="457200" cy="685800"/>
            </a:xfrm>
            <a:prstGeom prst="lin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304800" y="5105400"/>
              <a:ext cx="3276600" cy="79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i="1" smtClean="0">
                  <a:solidFill>
                    <a:schemeClr val="bg1"/>
                  </a:solidFill>
                </a:rPr>
                <a:t>Primer otvorenog sistema – razmenjivač toplote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375971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smtClean="0">
                <a:solidFill>
                  <a:schemeClr val="bg1"/>
                </a:solidFill>
              </a:rPr>
              <a:t>Zatvoreni </a:t>
            </a:r>
            <a:r>
              <a:rPr lang="sr-Latn-CS" b="1">
                <a:solidFill>
                  <a:schemeClr val="bg1"/>
                </a:solidFill>
              </a:rPr>
              <a:t>sistem: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457200" y="1981200"/>
            <a:ext cx="2819400" cy="1251857"/>
            <a:chOff x="304800" y="1447800"/>
            <a:chExt cx="2819400" cy="1251857"/>
          </a:xfrm>
        </p:grpSpPr>
        <p:sp>
          <p:nvSpPr>
            <p:cNvPr id="28" name="Oval 27"/>
            <p:cNvSpPr/>
            <p:nvPr/>
          </p:nvSpPr>
          <p:spPr bwMode="auto">
            <a:xfrm>
              <a:off x="817418" y="1823357"/>
              <a:ext cx="1986395" cy="8763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6041" y="2004489"/>
              <a:ext cx="1654619" cy="581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 smtClean="0">
                  <a:solidFill>
                    <a:schemeClr val="bg1"/>
                  </a:solidFill>
                </a:rPr>
                <a:t>Termodinamički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 smtClean="0">
                  <a:solidFill>
                    <a:schemeClr val="bg1"/>
                  </a:solidFill>
                </a:rPr>
                <a:t>sistem</a:t>
              </a:r>
              <a:endParaRPr lang="en-US"/>
            </a:p>
          </p:txBody>
        </p:sp>
        <p:grpSp>
          <p:nvGrpSpPr>
            <p:cNvPr id="3" name="Group 45"/>
            <p:cNvGrpSpPr/>
            <p:nvPr/>
          </p:nvGrpSpPr>
          <p:grpSpPr>
            <a:xfrm>
              <a:off x="304800" y="1635579"/>
              <a:ext cx="768927" cy="500743"/>
              <a:chOff x="4343400" y="3352800"/>
              <a:chExt cx="914400" cy="609600"/>
            </a:xfrm>
          </p:grpSpPr>
          <p:cxnSp>
            <p:nvCxnSpPr>
              <p:cNvPr id="45" name="Straight Arrow Connector 7"/>
              <p:cNvCxnSpPr/>
              <p:nvPr/>
            </p:nvCxnSpPr>
            <p:spPr bwMode="auto">
              <a:xfrm>
                <a:off x="4419600" y="33528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" name="Straight Arrow Connector 45"/>
              <p:cNvCxnSpPr/>
              <p:nvPr/>
            </p:nvCxnSpPr>
            <p:spPr bwMode="auto">
              <a:xfrm flipH="1" flipV="1">
                <a:off x="4343400" y="34290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689264" y="1510393"/>
              <a:ext cx="322437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H="1">
              <a:off x="2355273" y="1510393"/>
              <a:ext cx="640773" cy="563336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2483427" y="1510393"/>
              <a:ext cx="640773" cy="563336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2419350" y="1447800"/>
              <a:ext cx="275258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L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1981200" y="5029200"/>
            <a:ext cx="3276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CS" i="1" smtClean="0">
                <a:solidFill>
                  <a:schemeClr val="bg1"/>
                </a:solidFill>
              </a:rPr>
              <a:t>Primer – cilindar motora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556885" y="16719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01" name="Rectangle 100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7086600" y="17824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 rot="5400000">
            <a:off x="7825740" y="15347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747757" y="19005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115" name="Group 114"/>
          <p:cNvGrpSpPr/>
          <p:nvPr/>
        </p:nvGrpSpPr>
        <p:grpSpPr>
          <a:xfrm>
            <a:off x="5556885" y="30435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16" name="Rectangle 115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0" name="Rectangle 119"/>
          <p:cNvSpPr/>
          <p:nvPr/>
        </p:nvSpPr>
        <p:spPr bwMode="auto">
          <a:xfrm>
            <a:off x="6928485" y="31540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1" name="Rectangle 120"/>
          <p:cNvSpPr/>
          <p:nvPr/>
        </p:nvSpPr>
        <p:spPr bwMode="auto">
          <a:xfrm rot="5400000">
            <a:off x="7667625" y="29063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47757" y="32721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123" name="Group 122"/>
          <p:cNvGrpSpPr/>
          <p:nvPr/>
        </p:nvGrpSpPr>
        <p:grpSpPr>
          <a:xfrm>
            <a:off x="5556885" y="44151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24" name="Rectangle 123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 bwMode="auto">
          <a:xfrm>
            <a:off x="6699885" y="45256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 rot="5400000">
            <a:off x="7439025" y="42779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747757" y="46437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 smtClean="0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47" name="Group 46"/>
          <p:cNvGrpSpPr/>
          <p:nvPr/>
        </p:nvGrpSpPr>
        <p:grpSpPr>
          <a:xfrm>
            <a:off x="5984149" y="5473771"/>
            <a:ext cx="2314765" cy="622229"/>
            <a:chOff x="5984149" y="5473771"/>
            <a:chExt cx="2314765" cy="622229"/>
          </a:xfrm>
        </p:grpSpPr>
        <p:sp>
          <p:nvSpPr>
            <p:cNvPr id="131" name="TextBox 130"/>
            <p:cNvSpPr txBox="1"/>
            <p:nvPr/>
          </p:nvSpPr>
          <p:spPr>
            <a:xfrm>
              <a:off x="6318885" y="5634335"/>
              <a:ext cx="1980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rgbClr val="000099"/>
                  </a:solidFill>
                </a:rPr>
                <a:t>granica sistema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 bwMode="auto">
            <a:xfrm flipH="1">
              <a:off x="6395085" y="6015335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H="1" flipV="1">
              <a:off x="5984149" y="5473771"/>
              <a:ext cx="410936" cy="541564"/>
            </a:xfrm>
            <a:prstGeom prst="line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TextBox 38"/>
          <p:cNvSpPr txBox="1"/>
          <p:nvPr/>
        </p:nvSpPr>
        <p:spPr>
          <a:xfrm>
            <a:off x="1752600" y="34290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600200" y="34290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676400" y="33528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87450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smtClean="0">
                <a:solidFill>
                  <a:schemeClr val="bg1"/>
                </a:solidFill>
              </a:rPr>
              <a:t>Poluizolovani sistemi: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497777" y="1777982"/>
            <a:ext cx="1986395" cy="8763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1959114"/>
            <a:ext cx="1654619" cy="581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 smtClean="0">
                <a:solidFill>
                  <a:schemeClr val="bg1"/>
                </a:solidFill>
              </a:rPr>
              <a:t>Termodinamički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 smtClean="0">
                <a:solidFill>
                  <a:schemeClr val="bg1"/>
                </a:solidFill>
              </a:rPr>
              <a:t>sistem</a:t>
            </a:r>
            <a:endParaRPr lang="en-US"/>
          </a:p>
        </p:txBody>
      </p:sp>
      <p:grpSp>
        <p:nvGrpSpPr>
          <p:cNvPr id="3" name="Group 45"/>
          <p:cNvGrpSpPr/>
          <p:nvPr/>
        </p:nvGrpSpPr>
        <p:grpSpPr>
          <a:xfrm>
            <a:off x="985159" y="1590204"/>
            <a:ext cx="768927" cy="500743"/>
            <a:chOff x="4343400" y="3352800"/>
            <a:chExt cx="914400" cy="609600"/>
          </a:xfrm>
        </p:grpSpPr>
        <p:cxnSp>
          <p:nvCxnSpPr>
            <p:cNvPr id="45" name="Straight Arrow Connector 7"/>
            <p:cNvCxnSpPr/>
            <p:nvPr/>
          </p:nvCxnSpPr>
          <p:spPr bwMode="auto">
            <a:xfrm>
              <a:off x="4419600" y="3352800"/>
              <a:ext cx="838200" cy="533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H="1" flipV="1">
              <a:off x="4343400" y="3429000"/>
              <a:ext cx="838200" cy="533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1369624" y="1465018"/>
            <a:ext cx="322437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Q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461404" y="2949714"/>
            <a:ext cx="2053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CS" i="1" smtClean="0">
                <a:solidFill>
                  <a:srgbClr val="000099"/>
                </a:solidFill>
              </a:rPr>
              <a:t>mehanički</a:t>
            </a:r>
            <a:endParaRPr lang="sr-Latn-RS" i="1" smtClean="0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CS" i="1" smtClean="0">
                <a:solidFill>
                  <a:srgbClr val="000099"/>
                </a:solidFill>
              </a:rPr>
              <a:t>izolovani sistemi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810000" y="4019490"/>
            <a:ext cx="3377848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mtClean="0">
                <a:solidFill>
                  <a:schemeClr val="bg1"/>
                </a:solidFill>
              </a:rPr>
              <a:t>Adijabatska granica sistema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chemeClr val="bg1"/>
                </a:solidFill>
              </a:rPr>
              <a:t> pojam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chemeClr val="bg1"/>
                </a:solidFill>
              </a:rPr>
              <a:t> primer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897315" y="4561682"/>
            <a:ext cx="3911343" cy="829408"/>
            <a:chOff x="4897315" y="4352192"/>
            <a:chExt cx="3911343" cy="829408"/>
          </a:xfrm>
        </p:grpSpPr>
        <p:sp>
          <p:nvSpPr>
            <p:cNvPr id="79" name="Text Box 8"/>
            <p:cNvSpPr txBox="1">
              <a:spLocks noChangeArrowheads="1"/>
            </p:cNvSpPr>
            <p:nvPr/>
          </p:nvSpPr>
          <p:spPr bwMode="auto">
            <a:xfrm>
              <a:off x="5105400" y="4781490"/>
              <a:ext cx="370325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 smtClean="0">
                  <a:solidFill>
                    <a:schemeClr val="bg1"/>
                  </a:solidFill>
                </a:rPr>
                <a:t>onemogućava razmenu toplote</a:t>
              </a: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>
              <a:off x="4897315" y="4352192"/>
              <a:ext cx="1427285" cy="524608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5" name="Group 84"/>
          <p:cNvGrpSpPr/>
          <p:nvPr/>
        </p:nvGrpSpPr>
        <p:grpSpPr>
          <a:xfrm>
            <a:off x="4191000" y="4933890"/>
            <a:ext cx="3502882" cy="1162110"/>
            <a:chOff x="4191000" y="4724400"/>
            <a:chExt cx="3502882" cy="1162110"/>
          </a:xfrm>
        </p:grpSpPr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4191000" y="5486400"/>
              <a:ext cx="3502882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 smtClean="0">
                  <a:solidFill>
                    <a:schemeClr val="bg1"/>
                  </a:solidFill>
                </a:rPr>
                <a:t>termos boca (približni primer)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4495800" y="4724400"/>
              <a:ext cx="304800" cy="8382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3390900" y="1521279"/>
            <a:ext cx="275258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L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200400" y="15240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3276600" y="14478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971800" y="25908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819400" y="25908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2895600" y="25146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oup 41"/>
          <p:cNvGrpSpPr/>
          <p:nvPr/>
        </p:nvGrpSpPr>
        <p:grpSpPr>
          <a:xfrm>
            <a:off x="4953000" y="1371600"/>
            <a:ext cx="2590800" cy="2286000"/>
            <a:chOff x="4953000" y="1371600"/>
            <a:chExt cx="2590800" cy="2286000"/>
          </a:xfrm>
        </p:grpSpPr>
        <p:grpSp>
          <p:nvGrpSpPr>
            <p:cNvPr id="74" name="Group 73"/>
            <p:cNvGrpSpPr/>
            <p:nvPr/>
          </p:nvGrpSpPr>
          <p:grpSpPr>
            <a:xfrm>
              <a:off x="5185233" y="1393057"/>
              <a:ext cx="2358567" cy="2264543"/>
              <a:chOff x="5185233" y="1393057"/>
              <a:chExt cx="2358567" cy="2264543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237018" y="1768614"/>
                <a:ext cx="1986395" cy="8763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415641" y="1949746"/>
                <a:ext cx="1654619" cy="581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 smtClean="0">
                    <a:solidFill>
                      <a:schemeClr val="bg1"/>
                    </a:solidFill>
                  </a:rPr>
                  <a:t>Termodinamički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 smtClean="0">
                    <a:solidFill>
                      <a:schemeClr val="bg1"/>
                    </a:solidFill>
                  </a:rPr>
                  <a:t>sistem</a:t>
                </a:r>
                <a:endParaRPr lang="en-US"/>
              </a:p>
            </p:txBody>
          </p:sp>
          <p:cxnSp>
            <p:nvCxnSpPr>
              <p:cNvPr id="69" name="Straight Arrow Connector 68"/>
              <p:cNvCxnSpPr/>
              <p:nvPr/>
            </p:nvCxnSpPr>
            <p:spPr bwMode="auto">
              <a:xfrm flipH="1">
                <a:off x="6774874" y="1455650"/>
                <a:ext cx="640773" cy="563336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70" name="Straight Arrow Connector 69"/>
              <p:cNvCxnSpPr/>
              <p:nvPr/>
            </p:nvCxnSpPr>
            <p:spPr bwMode="auto">
              <a:xfrm flipV="1">
                <a:off x="6903027" y="1455650"/>
                <a:ext cx="640773" cy="563336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6838950" y="1393057"/>
                <a:ext cx="275258" cy="351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 smtClean="0">
                    <a:solidFill>
                      <a:schemeClr val="bg1"/>
                    </a:solidFill>
                  </a:rPr>
                  <a:t>L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185233" y="2949714"/>
                <a:ext cx="205376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i="1" smtClean="0">
                    <a:solidFill>
                      <a:srgbClr val="000099"/>
                    </a:solidFill>
                  </a:rPr>
                  <a:t>termički</a:t>
                </a:r>
                <a:endParaRPr lang="sr-Latn-RS" i="1" smtClean="0">
                  <a:solidFill>
                    <a:srgbClr val="000099"/>
                  </a:solidFill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Cyrl-CS" i="1" smtClean="0">
                    <a:solidFill>
                      <a:srgbClr val="000099"/>
                    </a:solidFill>
                  </a:rPr>
                  <a:t>izolovani sistemi</a:t>
                </a:r>
                <a:endParaRPr lang="en-US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064579" y="1431472"/>
              <a:ext cx="322437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4953000" y="14478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5029200" y="13716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6500446" y="2661138"/>
              <a:ext cx="334569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 smtClean="0">
                  <a:solidFill>
                    <a:schemeClr val="bg1"/>
                  </a:solidFill>
                </a:rPr>
                <a:t>m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6348046" y="2661138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424246" y="2584938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579036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nb-NO" b="1" smtClean="0">
                <a:solidFill>
                  <a:schemeClr val="bg1"/>
                </a:solidFill>
              </a:rPr>
              <a:t>Izolovani sistem (adijabatski izolovan sistem)</a:t>
            </a:r>
            <a:r>
              <a:rPr lang="sr-Latn-CS" b="1" smtClean="0">
                <a:solidFill>
                  <a:schemeClr val="bg1"/>
                </a:solidFill>
              </a:rPr>
              <a:t>:</a:t>
            </a:r>
            <a:endParaRPr lang="sr-Latn-CS" b="1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027218" y="2737757"/>
            <a:ext cx="1986395" cy="8763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5841" y="2918889"/>
            <a:ext cx="1654619" cy="581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 smtClean="0">
                <a:solidFill>
                  <a:schemeClr val="bg1"/>
                </a:solidFill>
              </a:rPr>
              <a:t>Termodinamički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 smtClean="0">
                <a:solidFill>
                  <a:schemeClr val="bg1"/>
                </a:solidFill>
              </a:rPr>
              <a:t>sistem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67000" y="2133600"/>
            <a:ext cx="322437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Q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38800" y="2209800"/>
            <a:ext cx="275258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4800" y="41148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962400" y="41148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4038600" y="40386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448300" y="2212521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5524500" y="2136321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2555421" y="2149928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2631621" y="2073728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2238</TotalTime>
  <Words>945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386</cp:revision>
  <dcterms:created xsi:type="dcterms:W3CDTF">2006-01-31T15:10:17Z</dcterms:created>
  <dcterms:modified xsi:type="dcterms:W3CDTF">2023-10-25T13:41:21Z</dcterms:modified>
</cp:coreProperties>
</file>