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2"/>
  </p:notesMasterIdLst>
  <p:handoutMasterIdLst>
    <p:handoutMasterId r:id="rId23"/>
  </p:handoutMasterIdLst>
  <p:sldIdLst>
    <p:sldId id="286" r:id="rId2"/>
    <p:sldId id="287" r:id="rId3"/>
    <p:sldId id="288" r:id="rId4"/>
    <p:sldId id="289" r:id="rId5"/>
    <p:sldId id="292" r:id="rId6"/>
    <p:sldId id="314" r:id="rId7"/>
    <p:sldId id="315" r:id="rId8"/>
    <p:sldId id="316" r:id="rId9"/>
    <p:sldId id="318" r:id="rId10"/>
    <p:sldId id="297" r:id="rId11"/>
    <p:sldId id="298" r:id="rId12"/>
    <p:sldId id="299" r:id="rId13"/>
    <p:sldId id="301" r:id="rId14"/>
    <p:sldId id="321" r:id="rId15"/>
    <p:sldId id="322" r:id="rId16"/>
    <p:sldId id="323" r:id="rId17"/>
    <p:sldId id="306" r:id="rId18"/>
    <p:sldId id="319" r:id="rId19"/>
    <p:sldId id="309" r:id="rId20"/>
    <p:sldId id="320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4C"/>
    <a:srgbClr val="000066"/>
    <a:srgbClr val="000000"/>
    <a:srgbClr val="FFCC00"/>
    <a:srgbClr val="99FF33"/>
    <a:srgbClr val="80808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80" autoAdjust="0"/>
    <p:restoredTop sz="99771" autoAdjust="0"/>
  </p:normalViewPr>
  <p:slideViewPr>
    <p:cSldViewPr>
      <p:cViewPr varScale="1">
        <p:scale>
          <a:sx n="85" d="100"/>
          <a:sy n="85" d="100"/>
        </p:scale>
        <p:origin x="147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3077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5483B24-888E-4678-A23B-7C432E7CB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51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74A2AEA-B2A6-4679-9730-31A0344D2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424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676400"/>
            <a:ext cx="7772400" cy="1828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AA5CE0BA-5AF1-4473-BC0D-AE9E9BCDF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3" name="Text Box 9"/>
          <p:cNvSpPr txBox="1">
            <a:spLocks noChangeArrowheads="1"/>
          </p:cNvSpPr>
          <p:nvPr userDrawn="1"/>
        </p:nvSpPr>
        <p:spPr bwMode="auto">
          <a:xfrm>
            <a:off x="1524000" y="161925"/>
            <a:ext cx="6224588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>
                <a:solidFill>
                  <a:srgbClr val="3B3470"/>
                </a:solidFill>
              </a:rPr>
              <a:t>T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e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h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n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č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k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</a:t>
            </a:r>
            <a:r>
              <a:rPr lang="en-US" sz="1500">
                <a:solidFill>
                  <a:srgbClr val="3B3470"/>
                </a:solidFill>
              </a:rPr>
              <a:t>  </a:t>
            </a:r>
            <a:r>
              <a:rPr lang="sr-Latn-RS" sz="1500">
                <a:solidFill>
                  <a:srgbClr val="3B3470"/>
                </a:solidFill>
              </a:rPr>
              <a:t> T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e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r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m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o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d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n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m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k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</a:t>
            </a:r>
            <a:endParaRPr lang="en-US" sz="1500">
              <a:solidFill>
                <a:srgbClr val="3B3470"/>
              </a:solidFill>
            </a:endParaRPr>
          </a:p>
        </p:txBody>
      </p:sp>
      <p:sp>
        <p:nvSpPr>
          <p:cNvPr id="16394" name="Line 10"/>
          <p:cNvSpPr>
            <a:spLocks noChangeShapeType="1"/>
          </p:cNvSpPr>
          <p:nvPr userDrawn="1"/>
        </p:nvSpPr>
        <p:spPr bwMode="auto">
          <a:xfrm>
            <a:off x="228600" y="6400800"/>
            <a:ext cx="86836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 userDrawn="1"/>
        </p:nvSpPr>
        <p:spPr bwMode="auto">
          <a:xfrm>
            <a:off x="228600" y="533400"/>
            <a:ext cx="8683625" cy="0"/>
          </a:xfrm>
          <a:prstGeom prst="line">
            <a:avLst/>
          </a:prstGeom>
          <a:noFill/>
          <a:ln w="57150" cmpd="thickThin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4" cstate="print"/>
          <a:srcRect l="44375" t="34444" r="31250" b="21111"/>
          <a:stretch>
            <a:fillRect/>
          </a:stretch>
        </p:blipFill>
        <p:spPr bwMode="auto">
          <a:xfrm>
            <a:off x="8458200" y="609600"/>
            <a:ext cx="520064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6557920" y="6350238"/>
            <a:ext cx="243368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Prof. </a:t>
            </a: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dr Radomir Mijailovi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ć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Doc. dr 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Đorđe Petrović</a:t>
            </a:r>
            <a:endParaRPr lang="en-US" sz="1500" i="1">
              <a:solidFill>
                <a:srgbClr val="3B347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 userDrawn="1"/>
        </p:nvSpPr>
        <p:spPr bwMode="auto">
          <a:xfrm>
            <a:off x="133350" y="6437313"/>
            <a:ext cx="250983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  <a:defRPr/>
            </a:pPr>
            <a:r>
              <a:rPr lang="sr-Latn-CS" sz="1400">
                <a:solidFill>
                  <a:srgbClr val="3B3470"/>
                </a:solidFill>
              </a:rPr>
              <a:t>Saobraćajni fakultet, Beograd</a:t>
            </a:r>
            <a:endParaRPr lang="en-US">
              <a:solidFill>
                <a:srgbClr val="3B3470"/>
              </a:solidFill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 userDrawn="1"/>
        </p:nvSpPr>
        <p:spPr bwMode="auto">
          <a:xfrm>
            <a:off x="4170302" y="6430935"/>
            <a:ext cx="800219" cy="327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tabLst>
                <a:tab pos="409575" algn="l"/>
              </a:tabLst>
              <a:defRPr/>
            </a:pPr>
            <a:r>
              <a:rPr lang="en-US" sz="1400" dirty="0">
                <a:solidFill>
                  <a:srgbClr val="3B3470"/>
                </a:solidFill>
              </a:rPr>
              <a:t>- </a:t>
            </a:r>
            <a:r>
              <a:rPr lang="en-US" sz="1400">
                <a:solidFill>
                  <a:srgbClr val="3B3470"/>
                </a:solidFill>
              </a:rPr>
              <a:t>20</a:t>
            </a:r>
            <a:r>
              <a:rPr lang="sr-Latn-RS" sz="1400">
                <a:solidFill>
                  <a:srgbClr val="3B3470"/>
                </a:solidFill>
              </a:rPr>
              <a:t>2</a:t>
            </a:r>
            <a:r>
              <a:rPr lang="en-GB" sz="1400">
                <a:solidFill>
                  <a:srgbClr val="3B3470"/>
                </a:solidFill>
              </a:rPr>
              <a:t>5</a:t>
            </a:r>
            <a:r>
              <a:rPr lang="en-US" sz="1400">
                <a:solidFill>
                  <a:srgbClr val="3B3470"/>
                </a:solidFill>
              </a:rPr>
              <a:t> </a:t>
            </a:r>
            <a:r>
              <a:rPr lang="en-US" sz="1400" dirty="0">
                <a:solidFill>
                  <a:srgbClr val="3B3470"/>
                </a:solidFill>
              </a:rPr>
              <a:t>-</a:t>
            </a:r>
            <a:endParaRPr lang="en-US" dirty="0">
              <a:solidFill>
                <a:srgbClr val="3B3470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ext Box 10"/>
          <p:cNvSpPr txBox="1">
            <a:spLocks noChangeArrowheads="1"/>
          </p:cNvSpPr>
          <p:nvPr/>
        </p:nvSpPr>
        <p:spPr bwMode="auto">
          <a:xfrm>
            <a:off x="1158089" y="1276044"/>
            <a:ext cx="6659195" cy="6832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tabLst>
                <a:tab pos="409575" algn="l"/>
              </a:tabLst>
            </a:pPr>
            <a:r>
              <a:rPr lang="en-US" sz="3200" b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0099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OSNOVNI POJMOVI I DEFINICIJE</a:t>
            </a:r>
          </a:p>
        </p:txBody>
      </p:sp>
      <p:sp>
        <p:nvSpPr>
          <p:cNvPr id="3079" name="Text Box 11"/>
          <p:cNvSpPr txBox="1">
            <a:spLocks noChangeArrowheads="1"/>
          </p:cNvSpPr>
          <p:nvPr/>
        </p:nvSpPr>
        <p:spPr bwMode="auto">
          <a:xfrm>
            <a:off x="230188" y="3563541"/>
            <a:ext cx="8667750" cy="230832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chemeClr val="bg1"/>
                </a:solidFill>
              </a:rPr>
              <a:t>Termodinamika</a:t>
            </a:r>
            <a:r>
              <a:rPr lang="sr-Latn-RS">
                <a:solidFill>
                  <a:schemeClr val="bg1"/>
                </a:solidFill>
              </a:rPr>
              <a:t> </a:t>
            </a:r>
            <a:r>
              <a:rPr lang="sr-Latn-CS">
                <a:solidFill>
                  <a:schemeClr val="bg1"/>
                </a:solidFill>
              </a:rPr>
              <a:t>– </a:t>
            </a:r>
            <a:r>
              <a:rPr lang="en-US">
                <a:solidFill>
                  <a:schemeClr val="bg1"/>
                </a:solidFill>
              </a:rPr>
              <a:t>nauk</a:t>
            </a:r>
            <a:r>
              <a:rPr lang="sr-Latn-CS">
                <a:solidFill>
                  <a:schemeClr val="bg1"/>
                </a:solidFill>
              </a:rPr>
              <a:t>a</a:t>
            </a:r>
            <a:r>
              <a:rPr lang="en-US">
                <a:solidFill>
                  <a:schemeClr val="bg1"/>
                </a:solidFill>
              </a:rPr>
              <a:t> o energiji</a:t>
            </a:r>
            <a:endParaRPr lang="sr-Latn-RS">
              <a:solidFill>
                <a:schemeClr val="bg1"/>
              </a:solidFill>
            </a:endParaRPr>
          </a:p>
          <a:p>
            <a:pPr>
              <a:tabLst>
                <a:tab pos="409575" algn="l"/>
              </a:tabLst>
            </a:pPr>
            <a:endParaRPr lang="en-US">
              <a:solidFill>
                <a:schemeClr val="bg1"/>
              </a:solidFill>
            </a:endParaRPr>
          </a:p>
          <a:p>
            <a:pPr>
              <a:tabLst>
                <a:tab pos="409575" algn="l"/>
              </a:tabLst>
            </a:pPr>
            <a:r>
              <a:rPr lang="en-US" b="1">
                <a:solidFill>
                  <a:schemeClr val="bg1"/>
                </a:solidFill>
              </a:rPr>
              <a:t>Termodinamika</a:t>
            </a:r>
            <a:r>
              <a:rPr lang="sr-Latn-RS">
                <a:solidFill>
                  <a:schemeClr val="bg1"/>
                </a:solidFill>
              </a:rPr>
              <a:t> </a:t>
            </a:r>
            <a:r>
              <a:rPr lang="sr-Latn-RS" b="1">
                <a:solidFill>
                  <a:schemeClr val="bg1"/>
                </a:solidFill>
              </a:rPr>
              <a:t>=</a:t>
            </a:r>
          </a:p>
          <a:p>
            <a:pPr>
              <a:tabLst>
                <a:tab pos="409575" algn="l"/>
              </a:tabLst>
            </a:pPr>
            <a:r>
              <a:rPr lang="sr-Latn-RS" b="1">
                <a:solidFill>
                  <a:schemeClr val="bg1"/>
                </a:solidFill>
              </a:rPr>
              <a:t>                            = </a:t>
            </a:r>
            <a:r>
              <a:rPr lang="en-US" b="1">
                <a:solidFill>
                  <a:schemeClr val="bg1"/>
                </a:solidFill>
              </a:rPr>
              <a:t>terme</a:t>
            </a:r>
            <a:r>
              <a:rPr lang="sr-Latn-RS" i="1">
                <a:solidFill>
                  <a:schemeClr val="bg1"/>
                </a:solidFill>
              </a:rPr>
              <a:t> </a:t>
            </a:r>
            <a:r>
              <a:rPr lang="sr-Latn-RS">
                <a:solidFill>
                  <a:schemeClr val="bg1"/>
                </a:solidFill>
              </a:rPr>
              <a:t>(</a:t>
            </a:r>
            <a:r>
              <a:rPr lang="en-US">
                <a:solidFill>
                  <a:schemeClr val="bg1"/>
                </a:solidFill>
              </a:rPr>
              <a:t>toplota</a:t>
            </a:r>
            <a:r>
              <a:rPr lang="sr-Latn-RS">
                <a:solidFill>
                  <a:schemeClr val="bg1"/>
                </a:solidFill>
              </a:rPr>
              <a:t>) +</a:t>
            </a:r>
          </a:p>
          <a:p>
            <a:pPr>
              <a:tabLst>
                <a:tab pos="409575" algn="l"/>
              </a:tabLst>
            </a:pPr>
            <a:r>
              <a:rPr lang="sr-Latn-RS">
                <a:solidFill>
                  <a:schemeClr val="bg1"/>
                </a:solidFill>
              </a:rPr>
              <a:t>                            +</a:t>
            </a:r>
            <a:r>
              <a:rPr lang="en-US">
                <a:solidFill>
                  <a:schemeClr val="bg1"/>
                </a:solidFill>
              </a:rPr>
              <a:t> </a:t>
            </a:r>
            <a:r>
              <a:rPr lang="en-US" b="1">
                <a:solidFill>
                  <a:schemeClr val="bg1"/>
                </a:solidFill>
              </a:rPr>
              <a:t>dynamic</a:t>
            </a:r>
            <a:r>
              <a:rPr lang="sr-Latn-RS">
                <a:solidFill>
                  <a:schemeClr val="bg1"/>
                </a:solidFill>
              </a:rPr>
              <a:t> (</a:t>
            </a:r>
            <a:r>
              <a:rPr lang="en-US">
                <a:solidFill>
                  <a:schemeClr val="bg1"/>
                </a:solidFill>
              </a:rPr>
              <a:t>sila, snaga</a:t>
            </a:r>
            <a:r>
              <a:rPr lang="sr-Latn-RS">
                <a:solidFill>
                  <a:schemeClr val="bg1"/>
                </a:solidFill>
              </a:rPr>
              <a:t>, </a:t>
            </a:r>
            <a:r>
              <a:rPr lang="en-US">
                <a:solidFill>
                  <a:schemeClr val="bg1"/>
                </a:solidFill>
              </a:rPr>
              <a:t>sposobnost</a:t>
            </a:r>
            <a:r>
              <a:rPr lang="sr-Latn-RS">
                <a:solidFill>
                  <a:schemeClr val="bg1"/>
                </a:solidFill>
              </a:rPr>
              <a:t>/</a:t>
            </a:r>
            <a:r>
              <a:rPr lang="en-US" sz="1600">
                <a:solidFill>
                  <a:schemeClr val="bg1"/>
                </a:solidFill>
              </a:rPr>
              <a:t>sposobnost vršenja rada</a:t>
            </a:r>
            <a:r>
              <a:rPr lang="sr-Latn-RS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0968" y="2667000"/>
            <a:ext cx="39597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>
                <a:solidFill>
                  <a:schemeClr val="bg1"/>
                </a:solidFill>
              </a:rPr>
              <a:t>Mehanika – kretanje, deformacije</a:t>
            </a:r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2184794" y="914400"/>
            <a:ext cx="5139869" cy="138499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b="1">
                <a:solidFill>
                  <a:schemeClr val="bg1"/>
                </a:solidFill>
              </a:rPr>
              <a:t>Termodinamički sistem</a:t>
            </a:r>
            <a:endParaRPr lang="en-US" b="1">
              <a:solidFill>
                <a:schemeClr val="bg1"/>
              </a:solidFill>
            </a:endParaRPr>
          </a:p>
          <a:p>
            <a:pPr algn="ctr">
              <a:tabLst>
                <a:tab pos="409575" algn="l"/>
              </a:tabLst>
            </a:pPr>
            <a:endParaRPr lang="en-US" b="1">
              <a:solidFill>
                <a:schemeClr val="bg1"/>
              </a:solidFill>
            </a:endParaRPr>
          </a:p>
          <a:p>
            <a:pPr algn="ctr">
              <a:tabLst>
                <a:tab pos="409575" algn="l"/>
              </a:tabLst>
            </a:pPr>
            <a:r>
              <a:rPr lang="sr-Latn-CS" b="1">
                <a:solidFill>
                  <a:schemeClr val="bg1"/>
                </a:solidFill>
              </a:rPr>
              <a:t>homogeni</a:t>
            </a:r>
            <a:r>
              <a:rPr lang="en-US" b="1">
                <a:solidFill>
                  <a:schemeClr val="bg1"/>
                </a:solidFill>
              </a:rPr>
              <a:t>				</a:t>
            </a:r>
            <a:r>
              <a:rPr lang="sr-Latn-CS" b="1">
                <a:solidFill>
                  <a:schemeClr val="bg1"/>
                </a:solidFill>
              </a:rPr>
              <a:t>heterogeni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04800" y="2819400"/>
            <a:ext cx="3810000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Cyrl-CS" sz="1800">
                <a:solidFill>
                  <a:schemeClr val="bg1"/>
                </a:solidFill>
              </a:rPr>
              <a:t>fizičke veličine i hemijski sastav</a:t>
            </a:r>
            <a:r>
              <a:rPr lang="sr-Latn-CS" sz="1800">
                <a:solidFill>
                  <a:schemeClr val="bg1"/>
                </a:solidFill>
              </a:rPr>
              <a:t> termod</a:t>
            </a:r>
            <a:r>
              <a:rPr lang="en-US" sz="1800">
                <a:solidFill>
                  <a:schemeClr val="bg1"/>
                </a:solidFill>
              </a:rPr>
              <a:t>.</a:t>
            </a:r>
            <a:r>
              <a:rPr lang="sr-Latn-CS" sz="1800">
                <a:solidFill>
                  <a:schemeClr val="bg1"/>
                </a:solidFill>
              </a:rPr>
              <a:t> sistema</a:t>
            </a:r>
            <a:r>
              <a:rPr lang="sr-Cyrl-CS" sz="1800">
                <a:solidFill>
                  <a:schemeClr val="bg1"/>
                </a:solidFill>
              </a:rPr>
              <a:t> u svim delovima kontrolisane zapremine</a:t>
            </a:r>
            <a:r>
              <a:rPr lang="en-US" sz="1800">
                <a:solidFill>
                  <a:schemeClr val="bg1"/>
                </a:solidFill>
              </a:rPr>
              <a:t> su</a:t>
            </a:r>
            <a:r>
              <a:rPr lang="sr-Cyrl-CS" sz="1800">
                <a:solidFill>
                  <a:schemeClr val="bg1"/>
                </a:solidFill>
              </a:rPr>
              <a:t> ist</a:t>
            </a:r>
            <a:r>
              <a:rPr lang="en-US" sz="1800">
                <a:solidFill>
                  <a:schemeClr val="bg1"/>
                </a:solidFill>
              </a:rPr>
              <a:t>e</a:t>
            </a:r>
            <a:endParaRPr lang="sr-Latn-CS" sz="180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38800" y="2852056"/>
            <a:ext cx="3124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sr-Latn-CS" sz="1800">
                <a:solidFill>
                  <a:schemeClr val="bg1"/>
                </a:solidFill>
              </a:rPr>
              <a:t>termod</a:t>
            </a:r>
            <a:r>
              <a:rPr lang="en-US" sz="1800">
                <a:solidFill>
                  <a:schemeClr val="bg1"/>
                </a:solidFill>
              </a:rPr>
              <a:t>.</a:t>
            </a:r>
            <a:r>
              <a:rPr lang="sr-Latn-CS" sz="1800">
                <a:solidFill>
                  <a:schemeClr val="bg1"/>
                </a:solidFill>
              </a:rPr>
              <a:t> sistema</a:t>
            </a:r>
            <a:r>
              <a:rPr lang="sr-Cyrl-CS" sz="1800">
                <a:solidFill>
                  <a:schemeClr val="bg1"/>
                </a:solidFill>
              </a:rPr>
              <a:t> </a:t>
            </a:r>
            <a:r>
              <a:rPr lang="en-US" sz="1800">
                <a:solidFill>
                  <a:schemeClr val="bg1"/>
                </a:solidFill>
              </a:rPr>
              <a:t>se </a:t>
            </a:r>
            <a:r>
              <a:rPr lang="sr-Cyrl-CS" sz="1800">
                <a:solidFill>
                  <a:schemeClr val="bg1"/>
                </a:solidFill>
              </a:rPr>
              <a:t>sastoji iz više različitih homogenih de</a:t>
            </a:r>
            <a:r>
              <a:rPr lang="sr-Latn-CS" sz="1800">
                <a:solidFill>
                  <a:schemeClr val="bg1"/>
                </a:solidFill>
              </a:rPr>
              <a:t>l</a:t>
            </a:r>
            <a:r>
              <a:rPr lang="sr-Cyrl-CS" sz="1800">
                <a:solidFill>
                  <a:schemeClr val="bg1"/>
                </a:solidFill>
              </a:rPr>
              <a:t>ova </a:t>
            </a:r>
            <a:r>
              <a:rPr lang="en-US" sz="1800">
                <a:solidFill>
                  <a:schemeClr val="bg1"/>
                </a:solidFill>
              </a:rPr>
              <a:t>(</a:t>
            </a:r>
            <a:r>
              <a:rPr lang="sr-Cyrl-CS" sz="1800">
                <a:solidFill>
                  <a:schemeClr val="bg1"/>
                </a:solidFill>
              </a:rPr>
              <a:t>faza</a:t>
            </a:r>
            <a:r>
              <a:rPr lang="en-US" sz="1800">
                <a:solidFill>
                  <a:schemeClr val="bg1"/>
                </a:solidFill>
              </a:rPr>
              <a:t>)</a:t>
            </a:r>
            <a:endParaRPr lang="en-US" sz="1800"/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228600" y="4800600"/>
            <a:ext cx="8629650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chemeClr val="bg1"/>
                </a:solidFill>
              </a:rPr>
              <a:t>Smeša gasova može predstavljati </a:t>
            </a:r>
            <a:r>
              <a:rPr lang="sr-Cyrl-CS">
                <a:solidFill>
                  <a:schemeClr val="bg1"/>
                </a:solidFill>
              </a:rPr>
              <a:t>homogeni </a:t>
            </a:r>
            <a:r>
              <a:rPr lang="sr-Latn-RS">
                <a:solidFill>
                  <a:schemeClr val="bg1"/>
                </a:solidFill>
              </a:rPr>
              <a:t>termodinamički </a:t>
            </a:r>
            <a:r>
              <a:rPr lang="sr-Cyrl-CS">
                <a:solidFill>
                  <a:schemeClr val="bg1"/>
                </a:solidFill>
              </a:rPr>
              <a:t>sistem </a:t>
            </a:r>
            <a:r>
              <a:rPr lang="sr-Latn-RS">
                <a:solidFill>
                  <a:schemeClr val="bg1"/>
                </a:solidFill>
              </a:rPr>
              <a:t>ukoliko ispunjeni </a:t>
            </a:r>
            <a:r>
              <a:rPr lang="sr-Cyrl-CS">
                <a:solidFill>
                  <a:schemeClr val="bg1"/>
                </a:solidFill>
              </a:rPr>
              <a:t>uslov</a:t>
            </a:r>
            <a:r>
              <a:rPr lang="sr-Latn-RS">
                <a:solidFill>
                  <a:schemeClr val="bg1"/>
                </a:solidFill>
              </a:rPr>
              <a:t>i: </a:t>
            </a:r>
            <a:r>
              <a:rPr lang="sr-Cyrl-CS">
                <a:solidFill>
                  <a:schemeClr val="bg1"/>
                </a:solidFill>
              </a:rPr>
              <a:t>njene komponente hemijski ne reaguju, konstantan sastav i iste fizičke osobine po čitavoj zapremini.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304800" y="4110335"/>
            <a:ext cx="84582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chemeClr val="bg1"/>
                </a:solidFill>
              </a:rPr>
              <a:t>Da li je </a:t>
            </a:r>
            <a:r>
              <a:rPr lang="sr-Latn-RS" b="1">
                <a:solidFill>
                  <a:schemeClr val="bg1"/>
                </a:solidFill>
              </a:rPr>
              <a:t>s</a:t>
            </a:r>
            <a:r>
              <a:rPr lang="en-US" b="1">
                <a:solidFill>
                  <a:schemeClr val="bg1"/>
                </a:solidFill>
              </a:rPr>
              <a:t>me</a:t>
            </a:r>
            <a:r>
              <a:rPr lang="sr-Latn-RS" b="1">
                <a:solidFill>
                  <a:schemeClr val="bg1"/>
                </a:solidFill>
              </a:rPr>
              <a:t>ša gasova</a:t>
            </a:r>
            <a:r>
              <a:rPr lang="sr-Latn-RS">
                <a:solidFill>
                  <a:schemeClr val="bg1"/>
                </a:solidFill>
              </a:rPr>
              <a:t> </a:t>
            </a:r>
            <a:r>
              <a:rPr lang="sr-Latn-RS" i="1">
                <a:solidFill>
                  <a:schemeClr val="bg1"/>
                </a:solidFill>
              </a:rPr>
              <a:t>homogeni</a:t>
            </a:r>
            <a:r>
              <a:rPr lang="sr-Latn-RS">
                <a:solidFill>
                  <a:schemeClr val="bg1"/>
                </a:solidFill>
              </a:rPr>
              <a:t> ili </a:t>
            </a:r>
            <a:r>
              <a:rPr lang="sr-Latn-RS" i="1">
                <a:solidFill>
                  <a:schemeClr val="bg1"/>
                </a:solidFill>
              </a:rPr>
              <a:t>heterogeni</a:t>
            </a:r>
            <a:r>
              <a:rPr lang="sr-Latn-RS">
                <a:solidFill>
                  <a:schemeClr val="bg1"/>
                </a:solidFill>
              </a:rPr>
              <a:t> termodinamički sistem?</a:t>
            </a:r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 flipH="1">
            <a:off x="3048000" y="1295400"/>
            <a:ext cx="914400" cy="60960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stealth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>
            <a:off x="5562600" y="1295400"/>
            <a:ext cx="685800" cy="60960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stealth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H="1">
            <a:off x="1600200" y="2209800"/>
            <a:ext cx="1066800" cy="68580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stealth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6629400" y="2209800"/>
            <a:ext cx="762000" cy="68580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stealth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Text Box 7"/>
          <p:cNvSpPr txBox="1">
            <a:spLocks noChangeArrowheads="1"/>
          </p:cNvSpPr>
          <p:nvPr/>
        </p:nvSpPr>
        <p:spPr bwMode="auto">
          <a:xfrm>
            <a:off x="2526380" y="1152525"/>
            <a:ext cx="4070602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b="1">
                <a:solidFill>
                  <a:schemeClr val="bg1"/>
                </a:solidFill>
              </a:rPr>
              <a:t>V E L I Č I N E   S T A N J A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99336" name="Text Box 8"/>
          <p:cNvSpPr txBox="1">
            <a:spLocks noChangeArrowheads="1"/>
          </p:cNvSpPr>
          <p:nvPr/>
        </p:nvSpPr>
        <p:spPr bwMode="auto">
          <a:xfrm>
            <a:off x="306388" y="2663825"/>
            <a:ext cx="4283545" cy="138499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>
                <a:solidFill>
                  <a:schemeClr val="bg1"/>
                </a:solidFill>
              </a:rPr>
              <a:t> </a:t>
            </a:r>
            <a:r>
              <a:rPr lang="sr-Cyrl-CS">
                <a:solidFill>
                  <a:schemeClr val="bg1"/>
                </a:solidFill>
              </a:rPr>
              <a:t>specifična zapremina</a:t>
            </a:r>
            <a:r>
              <a:rPr lang="sr-Latn-CS">
                <a:solidFill>
                  <a:schemeClr val="bg1"/>
                </a:solidFill>
              </a:rPr>
              <a:t> – </a:t>
            </a:r>
            <a:r>
              <a:rPr lang="sl-SI" i="1">
                <a:solidFill>
                  <a:schemeClr val="bg1"/>
                </a:solidFill>
              </a:rPr>
              <a:t>v</a:t>
            </a:r>
            <a:r>
              <a:rPr lang="sl-SI">
                <a:solidFill>
                  <a:schemeClr val="bg1"/>
                </a:solidFill>
              </a:rPr>
              <a:t> </a:t>
            </a:r>
            <a:r>
              <a:rPr lang="sl-SI">
                <a:solidFill>
                  <a:schemeClr val="bg1"/>
                </a:solidFill>
                <a:sym typeface="Symbol" pitchFamily="18" charset="2"/>
              </a:rPr>
              <a:t></a:t>
            </a:r>
            <a:r>
              <a:rPr lang="sl-SI">
                <a:solidFill>
                  <a:schemeClr val="bg1"/>
                </a:solidFill>
              </a:rPr>
              <a:t>m</a:t>
            </a:r>
            <a:r>
              <a:rPr lang="sl-SI" baseline="30000">
                <a:solidFill>
                  <a:schemeClr val="bg1"/>
                </a:solidFill>
              </a:rPr>
              <a:t>3</a:t>
            </a:r>
            <a:r>
              <a:rPr lang="sl-SI">
                <a:solidFill>
                  <a:schemeClr val="bg1"/>
                </a:solidFill>
              </a:rPr>
              <a:t> </a:t>
            </a:r>
            <a:r>
              <a:rPr lang="sl-SI">
                <a:solidFill>
                  <a:schemeClr val="bg1"/>
                </a:solidFill>
                <a:sym typeface="Symbol" pitchFamily="18" charset="2"/>
              </a:rPr>
              <a:t> </a:t>
            </a:r>
            <a:r>
              <a:rPr lang="sl-SI">
                <a:solidFill>
                  <a:schemeClr val="bg1"/>
                </a:solidFill>
              </a:rPr>
              <a:t>kg</a:t>
            </a:r>
            <a:r>
              <a:rPr lang="sl-SI">
                <a:solidFill>
                  <a:schemeClr val="bg1"/>
                </a:solidFill>
                <a:sym typeface="Symbol" pitchFamily="18" charset="2"/>
              </a:rPr>
              <a:t></a:t>
            </a:r>
            <a:endParaRPr lang="sl-SI">
              <a:solidFill>
                <a:schemeClr val="bg1"/>
              </a:solidFill>
            </a:endParaRP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l-SI">
                <a:solidFill>
                  <a:schemeClr val="bg1"/>
                </a:solidFill>
              </a:rPr>
              <a:t> apsolutni </a:t>
            </a:r>
            <a:r>
              <a:rPr lang="sr-Cyrl-CS">
                <a:solidFill>
                  <a:schemeClr val="bg1"/>
                </a:solidFill>
              </a:rPr>
              <a:t>pritisak</a:t>
            </a:r>
            <a:r>
              <a:rPr lang="sr-Latn-CS">
                <a:solidFill>
                  <a:schemeClr val="bg1"/>
                </a:solidFill>
              </a:rPr>
              <a:t> – </a:t>
            </a:r>
            <a:r>
              <a:rPr lang="sl-SI" i="1">
                <a:solidFill>
                  <a:schemeClr val="bg1"/>
                </a:solidFill>
              </a:rPr>
              <a:t>p</a:t>
            </a:r>
            <a:r>
              <a:rPr lang="sl-SI">
                <a:solidFill>
                  <a:schemeClr val="bg1"/>
                </a:solidFill>
              </a:rPr>
              <a:t> </a:t>
            </a:r>
            <a:r>
              <a:rPr lang="sl-SI">
                <a:solidFill>
                  <a:schemeClr val="bg1"/>
                </a:solidFill>
                <a:sym typeface="Symbol" pitchFamily="18" charset="2"/>
              </a:rPr>
              <a:t></a:t>
            </a:r>
            <a:r>
              <a:rPr lang="sl-SI">
                <a:solidFill>
                  <a:schemeClr val="bg1"/>
                </a:solidFill>
              </a:rPr>
              <a:t>Pa</a:t>
            </a:r>
            <a:r>
              <a:rPr lang="sl-SI">
                <a:solidFill>
                  <a:schemeClr val="bg1"/>
                </a:solidFill>
                <a:sym typeface="Symbol" pitchFamily="18" charset="2"/>
              </a:rPr>
              <a:t>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l-SI">
                <a:solidFill>
                  <a:schemeClr val="bg1"/>
                </a:solidFill>
              </a:rPr>
              <a:t> </a:t>
            </a:r>
            <a:r>
              <a:rPr lang="sr-Cyrl-CS">
                <a:solidFill>
                  <a:schemeClr val="bg1"/>
                </a:solidFill>
              </a:rPr>
              <a:t>temperatura</a:t>
            </a:r>
            <a:r>
              <a:rPr lang="sr-Latn-CS">
                <a:solidFill>
                  <a:schemeClr val="bg1"/>
                </a:solidFill>
              </a:rPr>
              <a:t> –</a:t>
            </a:r>
            <a:r>
              <a:rPr lang="sr-Cyrl-CS">
                <a:solidFill>
                  <a:schemeClr val="bg1"/>
                </a:solidFill>
              </a:rPr>
              <a:t> </a:t>
            </a:r>
            <a:r>
              <a:rPr lang="sl-SI" i="1">
                <a:solidFill>
                  <a:schemeClr val="bg1"/>
                </a:solidFill>
              </a:rPr>
              <a:t>T</a:t>
            </a:r>
            <a:r>
              <a:rPr lang="sl-SI">
                <a:solidFill>
                  <a:schemeClr val="bg1"/>
                </a:solidFill>
              </a:rPr>
              <a:t> </a:t>
            </a:r>
            <a:r>
              <a:rPr lang="sl-SI">
                <a:solidFill>
                  <a:schemeClr val="bg1"/>
                </a:solidFill>
                <a:sym typeface="Symbol" pitchFamily="18" charset="2"/>
              </a:rPr>
              <a:t></a:t>
            </a:r>
            <a:r>
              <a:rPr lang="sl-SI">
                <a:solidFill>
                  <a:schemeClr val="bg1"/>
                </a:solidFill>
              </a:rPr>
              <a:t>K</a:t>
            </a:r>
            <a:r>
              <a:rPr lang="sl-SI">
                <a:solidFill>
                  <a:schemeClr val="bg1"/>
                </a:solidFill>
                <a:sym typeface="Symbol" pitchFamily="18" charset="2"/>
              </a:rPr>
              <a:t>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5486400" y="4267200"/>
            <a:ext cx="3371850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chemeClr val="bg1"/>
                </a:solidFill>
              </a:rPr>
              <a:t>Analogija</a:t>
            </a:r>
            <a:r>
              <a:rPr lang="sr-Latn-RS" i="1">
                <a:solidFill>
                  <a:schemeClr val="bg1"/>
                </a:solidFill>
              </a:rPr>
              <a:t> i razlike u poređenju</a:t>
            </a:r>
            <a:r>
              <a:rPr lang="en-US" i="1">
                <a:solidFill>
                  <a:schemeClr val="bg1"/>
                </a:solidFill>
              </a:rPr>
              <a:t> </a:t>
            </a:r>
            <a:r>
              <a:rPr lang="sr-Latn-RS" i="1">
                <a:solidFill>
                  <a:schemeClr val="bg1"/>
                </a:solidFill>
              </a:rPr>
              <a:t>sa generalisanim koordinatama u mehanici</a:t>
            </a:r>
            <a:endParaRPr lang="en-US" i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9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6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82" name="Text Box 6"/>
          <p:cNvSpPr txBox="1">
            <a:spLocks noChangeArrowheads="1"/>
          </p:cNvSpPr>
          <p:nvPr/>
        </p:nvSpPr>
        <p:spPr bwMode="auto">
          <a:xfrm>
            <a:off x="228600" y="1143000"/>
            <a:ext cx="3663182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>
                <a:solidFill>
                  <a:schemeClr val="bg1"/>
                </a:solidFill>
              </a:rPr>
              <a:t>Specifična zapremina i gustina</a:t>
            </a:r>
            <a:endParaRPr lang="en-US">
              <a:solidFill>
                <a:schemeClr val="bg1"/>
              </a:solidFill>
            </a:endParaRPr>
          </a:p>
        </p:txBody>
      </p:sp>
      <p:pic>
        <p:nvPicPr>
          <p:cNvPr id="22938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2263" y="1758950"/>
            <a:ext cx="1973262" cy="698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229384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3813" y="1790700"/>
            <a:ext cx="1973262" cy="6873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229385" name="Text Box 9"/>
          <p:cNvSpPr txBox="1">
            <a:spLocks noChangeArrowheads="1"/>
          </p:cNvSpPr>
          <p:nvPr/>
        </p:nvSpPr>
        <p:spPr bwMode="auto">
          <a:xfrm>
            <a:off x="277813" y="3009900"/>
            <a:ext cx="2379177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chemeClr val="bg1"/>
                </a:solidFill>
              </a:rPr>
              <a:t>M</a:t>
            </a:r>
            <a:r>
              <a:rPr lang="sr-Cyrl-CS">
                <a:solidFill>
                  <a:schemeClr val="bg1"/>
                </a:solidFill>
              </a:rPr>
              <a:t>olarn</a:t>
            </a:r>
            <a:r>
              <a:rPr lang="sr-Latn-CS">
                <a:solidFill>
                  <a:schemeClr val="bg1"/>
                </a:solidFill>
              </a:rPr>
              <a:t>a</a:t>
            </a:r>
            <a:r>
              <a:rPr lang="sr-Cyrl-CS">
                <a:solidFill>
                  <a:schemeClr val="bg1"/>
                </a:solidFill>
              </a:rPr>
              <a:t> zapremin</a:t>
            </a:r>
            <a:r>
              <a:rPr lang="sr-Latn-CS">
                <a:solidFill>
                  <a:schemeClr val="bg1"/>
                </a:solidFill>
              </a:rPr>
              <a:t>a</a:t>
            </a:r>
            <a:endParaRPr lang="en-US">
              <a:solidFill>
                <a:schemeClr val="bg1"/>
              </a:solidFill>
            </a:endParaRPr>
          </a:p>
        </p:txBody>
      </p:sp>
      <p:pic>
        <p:nvPicPr>
          <p:cNvPr id="229386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6075" y="3578225"/>
            <a:ext cx="2224088" cy="692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229387" name="Text Box 11"/>
          <p:cNvSpPr txBox="1">
            <a:spLocks noChangeArrowheads="1"/>
          </p:cNvSpPr>
          <p:nvPr/>
        </p:nvSpPr>
        <p:spPr bwMode="auto">
          <a:xfrm>
            <a:off x="3976688" y="3621088"/>
            <a:ext cx="4162425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chemeClr val="bg1"/>
                </a:solidFill>
              </a:rPr>
              <a:t>n – </a:t>
            </a:r>
            <a:r>
              <a:rPr lang="sr-Cyrl-CS">
                <a:solidFill>
                  <a:schemeClr val="bg1"/>
                </a:solidFill>
              </a:rPr>
              <a:t>količne materije </a:t>
            </a:r>
            <a:r>
              <a:rPr lang="sr-Latn-CS">
                <a:solidFill>
                  <a:schemeClr val="bg1"/>
                </a:solidFill>
              </a:rPr>
              <a:t>(</a:t>
            </a:r>
            <a:r>
              <a:rPr lang="sr-Cyrl-CS">
                <a:solidFill>
                  <a:schemeClr val="bg1"/>
                </a:solidFill>
              </a:rPr>
              <a:t>1 </a:t>
            </a:r>
            <a:r>
              <a:rPr lang="sl-SI">
                <a:solidFill>
                  <a:schemeClr val="bg1"/>
                </a:solidFill>
              </a:rPr>
              <a:t>mol; </a:t>
            </a:r>
            <a:r>
              <a:rPr lang="sr-Cyrl-CS">
                <a:solidFill>
                  <a:schemeClr val="bg1"/>
                </a:solidFill>
              </a:rPr>
              <a:t>1 </a:t>
            </a:r>
            <a:r>
              <a:rPr lang="sl-SI">
                <a:solidFill>
                  <a:schemeClr val="bg1"/>
                </a:solidFill>
              </a:rPr>
              <a:t>kmol</a:t>
            </a:r>
            <a:r>
              <a:rPr lang="sr-Latn-CS">
                <a:solidFill>
                  <a:schemeClr val="bg1"/>
                </a:solidFill>
              </a:rPr>
              <a:t>)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29388" name="Text Box 12"/>
          <p:cNvSpPr txBox="1">
            <a:spLocks noChangeArrowheads="1"/>
          </p:cNvSpPr>
          <p:nvPr/>
        </p:nvSpPr>
        <p:spPr bwMode="auto">
          <a:xfrm>
            <a:off x="306388" y="4832350"/>
            <a:ext cx="1808508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>
                <a:solidFill>
                  <a:schemeClr val="bg1"/>
                </a:solidFill>
              </a:rPr>
              <a:t>Molarna masa</a:t>
            </a:r>
            <a:endParaRPr lang="en-US">
              <a:solidFill>
                <a:schemeClr val="bg1"/>
              </a:solidFill>
            </a:endParaRPr>
          </a:p>
        </p:txBody>
      </p:sp>
      <p:pic>
        <p:nvPicPr>
          <p:cNvPr id="229389" name="Picture 1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0050" y="5365750"/>
            <a:ext cx="2122488" cy="715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0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48000" y="4876800"/>
            <a:ext cx="5214938" cy="8096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30" name="Text Box 6"/>
          <p:cNvSpPr txBox="1">
            <a:spLocks noChangeArrowheads="1"/>
          </p:cNvSpPr>
          <p:nvPr/>
        </p:nvSpPr>
        <p:spPr bwMode="auto">
          <a:xfrm>
            <a:off x="174625" y="914400"/>
            <a:ext cx="8570913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Pojam </a:t>
            </a:r>
            <a:r>
              <a:rPr lang="en-US" b="1">
                <a:solidFill>
                  <a:srgbClr val="000099"/>
                </a:solidFill>
              </a:rPr>
              <a:t>pritiska</a:t>
            </a:r>
            <a:r>
              <a:rPr lang="sr-Latn-RS">
                <a:solidFill>
                  <a:srgbClr val="000099"/>
                </a:solidFill>
              </a:rPr>
              <a:t> ... ?</a:t>
            </a:r>
            <a:endParaRPr lang="sr-Latn-CS" b="1">
              <a:solidFill>
                <a:srgbClr val="000099"/>
              </a:solidFill>
            </a:endParaRPr>
          </a:p>
        </p:txBody>
      </p: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169984" y="1295400"/>
            <a:ext cx="8570913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99"/>
                </a:solidFill>
              </a:rPr>
              <a:t>... posledica udara molekula u površinu suda u kome se nalazi fluid</a:t>
            </a:r>
          </a:p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99"/>
                </a:solidFill>
              </a:rPr>
              <a:t>... F/A</a:t>
            </a:r>
          </a:p>
        </p:txBody>
      </p:sp>
      <p:sp>
        <p:nvSpPr>
          <p:cNvPr id="41" name="Text Box 6"/>
          <p:cNvSpPr txBox="1">
            <a:spLocks noChangeArrowheads="1"/>
          </p:cNvSpPr>
          <p:nvPr/>
        </p:nvSpPr>
        <p:spPr bwMode="auto">
          <a:xfrm>
            <a:off x="169984" y="2940546"/>
            <a:ext cx="8570913" cy="32316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i="1">
                <a:solidFill>
                  <a:srgbClr val="000099"/>
                </a:solidFill>
              </a:rPr>
              <a:t>veličina stanja – apsolutni pritisak</a:t>
            </a:r>
            <a:endParaRPr lang="en-US" i="1">
              <a:solidFill>
                <a:srgbClr val="000099"/>
              </a:solidFill>
            </a:endParaRPr>
          </a:p>
          <a:p>
            <a:pPr>
              <a:tabLst>
                <a:tab pos="409575" algn="l"/>
              </a:tabLst>
            </a:pPr>
            <a:endParaRPr lang="en-US">
              <a:solidFill>
                <a:srgbClr val="000099"/>
              </a:solidFill>
            </a:endParaRPr>
          </a:p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99"/>
                </a:solidFill>
              </a:rPr>
              <a:t>apsolutni pritisak </a:t>
            </a:r>
            <a:r>
              <a:rPr lang="en-US" b="1">
                <a:solidFill>
                  <a:srgbClr val="000099"/>
                </a:solidFill>
              </a:rPr>
              <a:t>&gt;</a:t>
            </a:r>
            <a:r>
              <a:rPr lang="sr-Latn-RS">
                <a:solidFill>
                  <a:srgbClr val="000099"/>
                </a:solidFill>
              </a:rPr>
              <a:t> barometarski (spoljašnji) pritisak</a:t>
            </a:r>
          </a:p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99"/>
                </a:solidFill>
              </a:rPr>
              <a:t>apsolutni pritisak = barometarski pritisak + </a:t>
            </a:r>
            <a:r>
              <a:rPr lang="sr-Latn-RS" b="1">
                <a:solidFill>
                  <a:srgbClr val="000099"/>
                </a:solidFill>
              </a:rPr>
              <a:t>natpritisak</a:t>
            </a:r>
            <a:endParaRPr lang="en-US" b="1">
              <a:solidFill>
                <a:srgbClr val="000099"/>
              </a:solidFill>
            </a:endParaRPr>
          </a:p>
          <a:p>
            <a:pPr>
              <a:tabLst>
                <a:tab pos="409575" algn="l"/>
              </a:tabLst>
            </a:pPr>
            <a:endParaRPr lang="en-US">
              <a:solidFill>
                <a:srgbClr val="000099"/>
              </a:solidFill>
            </a:endParaRPr>
          </a:p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99"/>
                </a:solidFill>
              </a:rPr>
              <a:t>apsolutni pritisak </a:t>
            </a:r>
            <a:r>
              <a:rPr lang="en-US" b="1">
                <a:solidFill>
                  <a:srgbClr val="000099"/>
                </a:solidFill>
              </a:rPr>
              <a:t>&lt;</a:t>
            </a:r>
            <a:r>
              <a:rPr lang="sr-Latn-RS">
                <a:solidFill>
                  <a:srgbClr val="000099"/>
                </a:solidFill>
              </a:rPr>
              <a:t> barometarski (spoljašnji) pritisak</a:t>
            </a:r>
          </a:p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99"/>
                </a:solidFill>
              </a:rPr>
              <a:t>apsolutni pritisak = barometarski pritisak – </a:t>
            </a:r>
            <a:r>
              <a:rPr lang="sr-Latn-RS" b="1">
                <a:solidFill>
                  <a:srgbClr val="000099"/>
                </a:solidFill>
              </a:rPr>
              <a:t>potpritisak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75759" y="990600"/>
            <a:ext cx="6301241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Pojam </a:t>
            </a:r>
            <a:r>
              <a:rPr lang="en-US" b="1">
                <a:solidFill>
                  <a:srgbClr val="000099"/>
                </a:solidFill>
              </a:rPr>
              <a:t>te</a:t>
            </a:r>
            <a:r>
              <a:rPr lang="sr-Latn-RS" b="1">
                <a:solidFill>
                  <a:srgbClr val="000099"/>
                </a:solidFill>
              </a:rPr>
              <a:t>rmodinamičke </a:t>
            </a:r>
            <a:r>
              <a:rPr lang="en-US" b="1">
                <a:solidFill>
                  <a:srgbClr val="000099"/>
                </a:solidFill>
              </a:rPr>
              <a:t>ravnote</a:t>
            </a:r>
            <a:r>
              <a:rPr lang="sr-Latn-RS" b="1">
                <a:solidFill>
                  <a:srgbClr val="000099"/>
                </a:solidFill>
              </a:rPr>
              <a:t>že </a:t>
            </a:r>
            <a:r>
              <a:rPr lang="sr-Latn-RS">
                <a:solidFill>
                  <a:srgbClr val="000099"/>
                </a:solidFill>
              </a:rPr>
              <a:t>... ?</a:t>
            </a:r>
            <a:endParaRPr lang="sr-Latn-CS" b="1">
              <a:solidFill>
                <a:srgbClr val="000099"/>
              </a:solidFill>
            </a:endParaRPr>
          </a:p>
        </p:txBody>
      </p:sp>
      <p:sp>
        <p:nvSpPr>
          <p:cNvPr id="37" name="Text Box 6"/>
          <p:cNvSpPr txBox="1">
            <a:spLocks noChangeArrowheads="1"/>
          </p:cNvSpPr>
          <p:nvPr/>
        </p:nvSpPr>
        <p:spPr bwMode="auto">
          <a:xfrm>
            <a:off x="169984" y="1595735"/>
            <a:ext cx="8669216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99"/>
                </a:solidFill>
              </a:rPr>
              <a:t>Sistem se nalazi u </a:t>
            </a:r>
            <a:r>
              <a:rPr lang="en-US">
                <a:solidFill>
                  <a:srgbClr val="000099"/>
                </a:solidFill>
              </a:rPr>
              <a:t>te</a:t>
            </a:r>
            <a:r>
              <a:rPr lang="sr-Latn-RS">
                <a:solidFill>
                  <a:srgbClr val="000099"/>
                </a:solidFill>
              </a:rPr>
              <a:t>rmodinamičkoj </a:t>
            </a:r>
            <a:r>
              <a:rPr lang="en-US">
                <a:solidFill>
                  <a:srgbClr val="000099"/>
                </a:solidFill>
              </a:rPr>
              <a:t>ravnote</a:t>
            </a:r>
            <a:r>
              <a:rPr lang="sr-Latn-RS">
                <a:solidFill>
                  <a:srgbClr val="000099"/>
                </a:solidFill>
              </a:rPr>
              <a:t>ži ukoliko se pri prestanku delovanja spoljašnjih uticaja (tj. pri izolaciji sistema od uticaja okoline) veličine stanja ne menjaju.</a:t>
            </a:r>
            <a:endParaRPr lang="sr-Latn-CS">
              <a:solidFill>
                <a:srgbClr val="000099"/>
              </a:solidFill>
            </a:endParaRPr>
          </a:p>
        </p:txBody>
      </p:sp>
      <p:grpSp>
        <p:nvGrpSpPr>
          <p:cNvPr id="39" name="Group 36"/>
          <p:cNvGrpSpPr/>
          <p:nvPr/>
        </p:nvGrpSpPr>
        <p:grpSpPr>
          <a:xfrm>
            <a:off x="1371600" y="3200400"/>
            <a:ext cx="3465513" cy="2133600"/>
            <a:chOff x="5105400" y="1447800"/>
            <a:chExt cx="3465513" cy="2133600"/>
          </a:xfrm>
        </p:grpSpPr>
        <p:sp>
          <p:nvSpPr>
            <p:cNvPr id="40" name="Line 9"/>
            <p:cNvSpPr>
              <a:spLocks noChangeShapeType="1"/>
            </p:cNvSpPr>
            <p:nvPr/>
          </p:nvSpPr>
          <p:spPr bwMode="auto">
            <a:xfrm flipH="1">
              <a:off x="5572124" y="2942345"/>
              <a:ext cx="142876" cy="296155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41" name="Text Box 10"/>
            <p:cNvSpPr txBox="1">
              <a:spLocks noChangeArrowheads="1"/>
            </p:cNvSpPr>
            <p:nvPr/>
          </p:nvSpPr>
          <p:spPr bwMode="auto">
            <a:xfrm>
              <a:off x="5410200" y="3124200"/>
              <a:ext cx="3160713" cy="457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Cyrl-CS">
                  <a:solidFill>
                    <a:srgbClr val="000099"/>
                  </a:solidFill>
                </a:rPr>
                <a:t>termodinamičk</a:t>
              </a:r>
              <a:r>
                <a:rPr lang="sr-Latn-CS">
                  <a:solidFill>
                    <a:srgbClr val="000099"/>
                  </a:solidFill>
                </a:rPr>
                <a:t>a</a:t>
              </a:r>
              <a:r>
                <a:rPr lang="sr-Cyrl-CS">
                  <a:solidFill>
                    <a:srgbClr val="000099"/>
                  </a:solidFill>
                </a:rPr>
                <a:t> ravnotež</a:t>
              </a:r>
              <a:r>
                <a:rPr lang="sr-Latn-CS">
                  <a:solidFill>
                    <a:srgbClr val="000099"/>
                  </a:solidFill>
                </a:rPr>
                <a:t>a</a:t>
              </a:r>
              <a:endParaRPr lang="en-US">
                <a:solidFill>
                  <a:srgbClr val="000099"/>
                </a:solidFill>
              </a:endParaRPr>
            </a:p>
          </p:txBody>
        </p:sp>
        <p:sp>
          <p:nvSpPr>
            <p:cNvPr id="42" name="Text Box 11"/>
            <p:cNvSpPr txBox="1">
              <a:spLocks noChangeArrowheads="1"/>
            </p:cNvSpPr>
            <p:nvPr/>
          </p:nvSpPr>
          <p:spPr bwMode="auto">
            <a:xfrm>
              <a:off x="5105400" y="1447800"/>
              <a:ext cx="3445174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CS" b="1">
                  <a:solidFill>
                    <a:srgbClr val="000099"/>
                  </a:solidFill>
                </a:rPr>
                <a:t>Nulti zakon termodinamike</a:t>
              </a:r>
              <a:endParaRPr lang="en-US" b="1">
                <a:solidFill>
                  <a:srgbClr val="000099"/>
                </a:solidFill>
              </a:endParaRPr>
            </a:p>
          </p:txBody>
        </p:sp>
        <p:sp>
          <p:nvSpPr>
            <p:cNvPr id="43" name="Text Box 11"/>
            <p:cNvSpPr txBox="1">
              <a:spLocks noChangeArrowheads="1"/>
            </p:cNvSpPr>
            <p:nvPr/>
          </p:nvSpPr>
          <p:spPr bwMode="auto">
            <a:xfrm>
              <a:off x="5105400" y="1887708"/>
              <a:ext cx="1128642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CS" sz="2400" b="1">
                  <a:solidFill>
                    <a:srgbClr val="000099"/>
                  </a:solidFill>
                </a:rPr>
                <a:t>A      C</a:t>
              </a:r>
              <a:endParaRPr lang="en-US" sz="2400" b="1">
                <a:solidFill>
                  <a:srgbClr val="000099"/>
                </a:solidFill>
              </a:endParaRPr>
            </a:p>
          </p:txBody>
        </p:sp>
        <p:sp>
          <p:nvSpPr>
            <p:cNvPr id="44" name="Freeform 43"/>
            <p:cNvSpPr/>
            <p:nvPr/>
          </p:nvSpPr>
          <p:spPr bwMode="auto">
            <a:xfrm>
              <a:off x="5520690" y="2079234"/>
              <a:ext cx="320040" cy="137160"/>
            </a:xfrm>
            <a:custGeom>
              <a:avLst/>
              <a:gdLst>
                <a:gd name="connsiteX0" fmla="*/ 0 w 387804"/>
                <a:gd name="connsiteY0" fmla="*/ 152400 h 246289"/>
                <a:gd name="connsiteX1" fmla="*/ 89807 w 387804"/>
                <a:gd name="connsiteY1" fmla="*/ 13607 h 246289"/>
                <a:gd name="connsiteX2" fmla="*/ 293914 w 387804"/>
                <a:gd name="connsiteY2" fmla="*/ 234043 h 246289"/>
                <a:gd name="connsiteX3" fmla="*/ 375557 w 387804"/>
                <a:gd name="connsiteY3" fmla="*/ 87086 h 246289"/>
                <a:gd name="connsiteX4" fmla="*/ 367393 w 387804"/>
                <a:gd name="connsiteY4" fmla="*/ 95250 h 246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7804" h="246289">
                  <a:moveTo>
                    <a:pt x="0" y="152400"/>
                  </a:moveTo>
                  <a:cubicBezTo>
                    <a:pt x="20410" y="76200"/>
                    <a:pt x="40821" y="0"/>
                    <a:pt x="89807" y="13607"/>
                  </a:cubicBezTo>
                  <a:cubicBezTo>
                    <a:pt x="138793" y="27214"/>
                    <a:pt x="246289" y="221797"/>
                    <a:pt x="293914" y="234043"/>
                  </a:cubicBezTo>
                  <a:cubicBezTo>
                    <a:pt x="341539" y="246289"/>
                    <a:pt x="363310" y="110218"/>
                    <a:pt x="375557" y="87086"/>
                  </a:cubicBezTo>
                  <a:cubicBezTo>
                    <a:pt x="387804" y="63954"/>
                    <a:pt x="345622" y="95250"/>
                    <a:pt x="367393" y="95250"/>
                  </a:cubicBezTo>
                </a:path>
              </a:pathLst>
            </a:cu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Text Box 11"/>
            <p:cNvSpPr txBox="1">
              <a:spLocks noChangeArrowheads="1"/>
            </p:cNvSpPr>
            <p:nvPr/>
          </p:nvSpPr>
          <p:spPr bwMode="auto">
            <a:xfrm>
              <a:off x="5105400" y="2541923"/>
              <a:ext cx="1140056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CS" sz="2400" b="1">
                  <a:solidFill>
                    <a:srgbClr val="000099"/>
                  </a:solidFill>
                </a:rPr>
                <a:t>B      C</a:t>
              </a:r>
              <a:endParaRPr lang="en-US" sz="2400" b="1">
                <a:solidFill>
                  <a:srgbClr val="000099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 bwMode="auto">
            <a:xfrm>
              <a:off x="5520690" y="2733449"/>
              <a:ext cx="320040" cy="137160"/>
            </a:xfrm>
            <a:custGeom>
              <a:avLst/>
              <a:gdLst>
                <a:gd name="connsiteX0" fmla="*/ 0 w 387804"/>
                <a:gd name="connsiteY0" fmla="*/ 152400 h 246289"/>
                <a:gd name="connsiteX1" fmla="*/ 89807 w 387804"/>
                <a:gd name="connsiteY1" fmla="*/ 13607 h 246289"/>
                <a:gd name="connsiteX2" fmla="*/ 293914 w 387804"/>
                <a:gd name="connsiteY2" fmla="*/ 234043 h 246289"/>
                <a:gd name="connsiteX3" fmla="*/ 375557 w 387804"/>
                <a:gd name="connsiteY3" fmla="*/ 87086 h 246289"/>
                <a:gd name="connsiteX4" fmla="*/ 367393 w 387804"/>
                <a:gd name="connsiteY4" fmla="*/ 95250 h 246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7804" h="246289">
                  <a:moveTo>
                    <a:pt x="0" y="152400"/>
                  </a:moveTo>
                  <a:cubicBezTo>
                    <a:pt x="20410" y="76200"/>
                    <a:pt x="40821" y="0"/>
                    <a:pt x="89807" y="13607"/>
                  </a:cubicBezTo>
                  <a:cubicBezTo>
                    <a:pt x="138793" y="27214"/>
                    <a:pt x="246289" y="221797"/>
                    <a:pt x="293914" y="234043"/>
                  </a:cubicBezTo>
                  <a:cubicBezTo>
                    <a:pt x="341539" y="246289"/>
                    <a:pt x="363310" y="110218"/>
                    <a:pt x="375557" y="87086"/>
                  </a:cubicBezTo>
                  <a:cubicBezTo>
                    <a:pt x="387804" y="63954"/>
                    <a:pt x="345622" y="95250"/>
                    <a:pt x="367393" y="95250"/>
                  </a:cubicBezTo>
                </a:path>
              </a:pathLst>
            </a:cu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7" name="Text Box 11"/>
            <p:cNvSpPr txBox="1">
              <a:spLocks noChangeArrowheads="1"/>
            </p:cNvSpPr>
            <p:nvPr/>
          </p:nvSpPr>
          <p:spPr bwMode="auto">
            <a:xfrm>
              <a:off x="7280910" y="2200128"/>
              <a:ext cx="1128642" cy="49475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CS" sz="2400" b="1">
                  <a:solidFill>
                    <a:srgbClr val="000099"/>
                  </a:solidFill>
                </a:rPr>
                <a:t>A      B</a:t>
              </a:r>
              <a:endParaRPr lang="en-US" sz="2400" b="1">
                <a:solidFill>
                  <a:srgbClr val="000099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 bwMode="auto">
            <a:xfrm>
              <a:off x="7696200" y="2391654"/>
              <a:ext cx="320040" cy="137160"/>
            </a:xfrm>
            <a:custGeom>
              <a:avLst/>
              <a:gdLst>
                <a:gd name="connsiteX0" fmla="*/ 0 w 387804"/>
                <a:gd name="connsiteY0" fmla="*/ 152400 h 246289"/>
                <a:gd name="connsiteX1" fmla="*/ 89807 w 387804"/>
                <a:gd name="connsiteY1" fmla="*/ 13607 h 246289"/>
                <a:gd name="connsiteX2" fmla="*/ 293914 w 387804"/>
                <a:gd name="connsiteY2" fmla="*/ 234043 h 246289"/>
                <a:gd name="connsiteX3" fmla="*/ 375557 w 387804"/>
                <a:gd name="connsiteY3" fmla="*/ 87086 h 246289"/>
                <a:gd name="connsiteX4" fmla="*/ 367393 w 387804"/>
                <a:gd name="connsiteY4" fmla="*/ 95250 h 246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7804" h="246289">
                  <a:moveTo>
                    <a:pt x="0" y="152400"/>
                  </a:moveTo>
                  <a:cubicBezTo>
                    <a:pt x="20410" y="76200"/>
                    <a:pt x="40821" y="0"/>
                    <a:pt x="89807" y="13607"/>
                  </a:cubicBezTo>
                  <a:cubicBezTo>
                    <a:pt x="138793" y="27214"/>
                    <a:pt x="246289" y="221797"/>
                    <a:pt x="293914" y="234043"/>
                  </a:cubicBezTo>
                  <a:cubicBezTo>
                    <a:pt x="341539" y="246289"/>
                    <a:pt x="363310" y="110218"/>
                    <a:pt x="375557" y="87086"/>
                  </a:cubicBezTo>
                  <a:cubicBezTo>
                    <a:pt x="387804" y="63954"/>
                    <a:pt x="345622" y="95250"/>
                    <a:pt x="367393" y="95250"/>
                  </a:cubicBezTo>
                </a:path>
              </a:pathLst>
            </a:cu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9" name="Right Brace 48"/>
            <p:cNvSpPr/>
            <p:nvPr/>
          </p:nvSpPr>
          <p:spPr bwMode="auto">
            <a:xfrm>
              <a:off x="6490604" y="1934454"/>
              <a:ext cx="228600" cy="1066800"/>
            </a:xfrm>
            <a:prstGeom prst="rightBrace">
              <a:avLst/>
            </a:prstGeom>
            <a:noFill/>
            <a:ln w="222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50" name="Text Box 15"/>
          <p:cNvSpPr txBox="1">
            <a:spLocks noChangeArrowheads="1"/>
          </p:cNvSpPr>
          <p:nvPr/>
        </p:nvSpPr>
        <p:spPr bwMode="auto">
          <a:xfrm>
            <a:off x="5105400" y="3810000"/>
            <a:ext cx="2299598" cy="72660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Primer – merenje temperature.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5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210096" y="1062335"/>
            <a:ext cx="413330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Pojam </a:t>
            </a:r>
            <a:r>
              <a:rPr lang="en-US" b="1">
                <a:solidFill>
                  <a:srgbClr val="000099"/>
                </a:solidFill>
              </a:rPr>
              <a:t>temperature</a:t>
            </a:r>
            <a:r>
              <a:rPr lang="sr-Latn-RS" b="1">
                <a:solidFill>
                  <a:srgbClr val="000099"/>
                </a:solidFill>
              </a:rPr>
              <a:t> </a:t>
            </a:r>
            <a:r>
              <a:rPr lang="sr-Latn-RS">
                <a:solidFill>
                  <a:srgbClr val="000099"/>
                </a:solidFill>
              </a:rPr>
              <a:t>... ?</a:t>
            </a:r>
            <a:endParaRPr lang="sr-Latn-CS" b="1">
              <a:solidFill>
                <a:srgbClr val="000099"/>
              </a:solidFill>
            </a:endParaRPr>
          </a:p>
        </p:txBody>
      </p:sp>
      <p:sp>
        <p:nvSpPr>
          <p:cNvPr id="37" name="Text Box 6"/>
          <p:cNvSpPr txBox="1">
            <a:spLocks noChangeArrowheads="1"/>
          </p:cNvSpPr>
          <p:nvPr/>
        </p:nvSpPr>
        <p:spPr bwMode="auto">
          <a:xfrm>
            <a:off x="211016" y="1625189"/>
            <a:ext cx="8551984" cy="166199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99"/>
                </a:solidFill>
              </a:rPr>
              <a:t>T</a:t>
            </a:r>
            <a:r>
              <a:rPr lang="en-US">
                <a:solidFill>
                  <a:srgbClr val="000099"/>
                </a:solidFill>
              </a:rPr>
              <a:t>emperatur</a:t>
            </a:r>
            <a:r>
              <a:rPr lang="sr-Latn-RS">
                <a:solidFill>
                  <a:srgbClr val="000099"/>
                </a:solidFill>
              </a:rPr>
              <a:t>a – fizička veličina koja karakteriše toplotno stanje tela u odnosu na izabrano nulto stanje.</a:t>
            </a:r>
          </a:p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99"/>
                </a:solidFill>
              </a:rPr>
              <a:t>Primer – merenje termometrom – telo u termodinamičkoj ravnoteži sa termometrom. </a:t>
            </a:r>
            <a:endParaRPr lang="sr-Latn-CS">
              <a:solidFill>
                <a:srgbClr val="000099"/>
              </a:solidFill>
            </a:endParaRPr>
          </a:p>
        </p:txBody>
      </p: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207999" y="3610854"/>
            <a:ext cx="6301241" cy="138499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99"/>
                </a:solidFill>
              </a:rPr>
              <a:t>T</a:t>
            </a:r>
            <a:r>
              <a:rPr lang="en-US">
                <a:solidFill>
                  <a:srgbClr val="000099"/>
                </a:solidFill>
              </a:rPr>
              <a:t>e</a:t>
            </a:r>
            <a:r>
              <a:rPr lang="sr-Latn-RS">
                <a:solidFill>
                  <a:srgbClr val="000099"/>
                </a:solidFill>
              </a:rPr>
              <a:t>rmodinamička </a:t>
            </a:r>
            <a:r>
              <a:rPr lang="en-US">
                <a:solidFill>
                  <a:srgbClr val="000099"/>
                </a:solidFill>
              </a:rPr>
              <a:t>ravnote</a:t>
            </a:r>
            <a:r>
              <a:rPr lang="sr-Latn-RS">
                <a:solidFill>
                  <a:srgbClr val="000099"/>
                </a:solidFill>
              </a:rPr>
              <a:t>ža – uslovi:</a:t>
            </a:r>
          </a:p>
          <a:p>
            <a:pPr>
              <a:buClrTx/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RS">
                <a:solidFill>
                  <a:srgbClr val="000099"/>
                </a:solidFill>
              </a:rPr>
              <a:t> termička ravnoteža</a:t>
            </a:r>
          </a:p>
          <a:p>
            <a:pPr>
              <a:buClrTx/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RS">
                <a:solidFill>
                  <a:srgbClr val="000099"/>
                </a:solidFill>
              </a:rPr>
              <a:t> mehanička ravnoteža </a:t>
            </a:r>
            <a:endParaRPr lang="sr-Latn-CS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2263" y="2700337"/>
            <a:ext cx="4629150" cy="5000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3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2263" y="3886200"/>
            <a:ext cx="3263900" cy="720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207283" y="1324854"/>
            <a:ext cx="2506264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99"/>
                </a:solidFill>
              </a:rPr>
              <a:t>Temperaturne skale:</a:t>
            </a:r>
            <a:endParaRPr lang="en-US">
              <a:solidFill>
                <a:srgbClr val="000099"/>
              </a:solidFill>
            </a:endParaRPr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 flipV="1">
            <a:off x="2511425" y="2420443"/>
            <a:ext cx="150813" cy="373063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2506663" y="2061668"/>
            <a:ext cx="1085554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99"/>
                </a:solidFill>
              </a:rPr>
              <a:t>Celzijus</a:t>
            </a:r>
            <a:endParaRPr lang="en-US">
              <a:solidFill>
                <a:srgbClr val="000099"/>
              </a:solidFill>
            </a:endParaRPr>
          </a:p>
        </p:txBody>
      </p:sp>
      <p:sp>
        <p:nvSpPr>
          <p:cNvPr id="19" name="Line 19"/>
          <p:cNvSpPr>
            <a:spLocks noChangeShapeType="1"/>
          </p:cNvSpPr>
          <p:nvPr/>
        </p:nvSpPr>
        <p:spPr bwMode="auto">
          <a:xfrm flipV="1">
            <a:off x="4714506" y="2472831"/>
            <a:ext cx="150813" cy="373062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4709744" y="2114056"/>
            <a:ext cx="885179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99"/>
                </a:solidFill>
              </a:rPr>
              <a:t>Kelvin</a:t>
            </a:r>
            <a:endParaRPr lang="en-US">
              <a:solidFill>
                <a:srgbClr val="000099"/>
              </a:solidFill>
            </a:endParaRPr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>
            <a:off x="1768840" y="4356959"/>
            <a:ext cx="69850" cy="3206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1652952" y="4539521"/>
            <a:ext cx="1268296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99"/>
                </a:solidFill>
              </a:rPr>
              <a:t>Farenhajt</a:t>
            </a:r>
            <a:endParaRPr lang="en-US">
              <a:solidFill>
                <a:srgbClr val="000099"/>
              </a:solidFill>
            </a:endParaRPr>
          </a:p>
        </p:txBody>
      </p:sp>
      <p:sp>
        <p:nvSpPr>
          <p:cNvPr id="25" name="Line 25"/>
          <p:cNvSpPr>
            <a:spLocks noChangeShapeType="1"/>
          </p:cNvSpPr>
          <p:nvPr/>
        </p:nvSpPr>
        <p:spPr bwMode="auto">
          <a:xfrm>
            <a:off x="3418252" y="4376009"/>
            <a:ext cx="69850" cy="3206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3302365" y="4558571"/>
            <a:ext cx="1011815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99"/>
                </a:solidFill>
              </a:rPr>
              <a:t>Reomir</a:t>
            </a:r>
            <a:endParaRPr lang="en-US">
              <a:solidFill>
                <a:srgbClr val="000099"/>
              </a:solidFill>
            </a:endParaRP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4929381" y="2743200"/>
            <a:ext cx="208101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99"/>
                </a:solidFill>
              </a:rPr>
              <a:t>– veličina stanja</a:t>
            </a:r>
            <a:endParaRPr lang="en-US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Text Box 8"/>
          <p:cNvSpPr txBox="1">
            <a:spLocks noChangeArrowheads="1"/>
          </p:cNvSpPr>
          <p:nvPr/>
        </p:nvSpPr>
        <p:spPr bwMode="auto">
          <a:xfrm>
            <a:off x="2307633" y="1379538"/>
            <a:ext cx="4495397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b="1">
                <a:solidFill>
                  <a:schemeClr val="bg1"/>
                </a:solidFill>
              </a:rPr>
              <a:t>J E D N A Č I N A   S T A N J A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5029200" y="3355596"/>
            <a:ext cx="2555508" cy="89255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CS" i="1">
                <a:solidFill>
                  <a:srgbClr val="000099"/>
                </a:solidFill>
              </a:rPr>
              <a:t>jednačina stanja</a:t>
            </a:r>
            <a:r>
              <a:rPr lang="sr-Latn-CS">
                <a:solidFill>
                  <a:srgbClr val="000099"/>
                </a:solidFill>
              </a:rPr>
              <a:t>:</a:t>
            </a:r>
            <a:endParaRPr lang="sr-Latn-CS" i="1">
              <a:solidFill>
                <a:srgbClr val="000099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CS" sz="3200" b="1">
                <a:solidFill>
                  <a:srgbClr val="000099"/>
                </a:solidFill>
              </a:rPr>
              <a:t>F(v, p, T) = 0</a:t>
            </a:r>
            <a:endParaRPr lang="en-US" sz="3200" b="1">
              <a:solidFill>
                <a:srgbClr val="000099"/>
              </a:solidFill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306388" y="2819400"/>
            <a:ext cx="4283545" cy="184665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tabLst>
                <a:tab pos="409575" algn="l"/>
              </a:tabLst>
            </a:pPr>
            <a:r>
              <a:rPr lang="en-US" i="1">
                <a:solidFill>
                  <a:schemeClr val="bg1"/>
                </a:solidFill>
              </a:rPr>
              <a:t>Veli</a:t>
            </a:r>
            <a:r>
              <a:rPr lang="sr-Latn-RS" i="1">
                <a:solidFill>
                  <a:schemeClr val="bg1"/>
                </a:solidFill>
              </a:rPr>
              <a:t>čine stanja</a:t>
            </a:r>
            <a:r>
              <a:rPr lang="sr-Latn-RS">
                <a:solidFill>
                  <a:schemeClr val="bg1"/>
                </a:solidFill>
              </a:rPr>
              <a:t>:</a:t>
            </a:r>
            <a:r>
              <a:rPr lang="sr-Latn-CS">
                <a:solidFill>
                  <a:schemeClr val="bg1"/>
                </a:solidFill>
              </a:rPr>
              <a:t> </a:t>
            </a:r>
            <a:endParaRPr lang="en-US">
              <a:solidFill>
                <a:schemeClr val="bg1"/>
              </a:solidFill>
            </a:endParaRP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RS">
                <a:solidFill>
                  <a:schemeClr val="bg1"/>
                </a:solidFill>
              </a:rPr>
              <a:t> </a:t>
            </a:r>
            <a:r>
              <a:rPr lang="sr-Cyrl-CS">
                <a:solidFill>
                  <a:schemeClr val="bg1"/>
                </a:solidFill>
              </a:rPr>
              <a:t>specifična zapremina</a:t>
            </a:r>
            <a:r>
              <a:rPr lang="sr-Latn-CS">
                <a:solidFill>
                  <a:schemeClr val="bg1"/>
                </a:solidFill>
              </a:rPr>
              <a:t> – </a:t>
            </a:r>
            <a:r>
              <a:rPr lang="sl-SI" i="1">
                <a:solidFill>
                  <a:schemeClr val="bg1"/>
                </a:solidFill>
              </a:rPr>
              <a:t>v</a:t>
            </a:r>
            <a:r>
              <a:rPr lang="sl-SI">
                <a:solidFill>
                  <a:schemeClr val="bg1"/>
                </a:solidFill>
              </a:rPr>
              <a:t> </a:t>
            </a:r>
            <a:r>
              <a:rPr lang="sl-SI">
                <a:solidFill>
                  <a:schemeClr val="bg1"/>
                </a:solidFill>
                <a:sym typeface="Symbol" pitchFamily="18" charset="2"/>
              </a:rPr>
              <a:t></a:t>
            </a:r>
            <a:r>
              <a:rPr lang="sl-SI">
                <a:solidFill>
                  <a:schemeClr val="bg1"/>
                </a:solidFill>
              </a:rPr>
              <a:t>m</a:t>
            </a:r>
            <a:r>
              <a:rPr lang="sl-SI" baseline="30000">
                <a:solidFill>
                  <a:schemeClr val="bg1"/>
                </a:solidFill>
              </a:rPr>
              <a:t>3</a:t>
            </a:r>
            <a:r>
              <a:rPr lang="sl-SI">
                <a:solidFill>
                  <a:schemeClr val="bg1"/>
                </a:solidFill>
              </a:rPr>
              <a:t> </a:t>
            </a:r>
            <a:r>
              <a:rPr lang="sl-SI">
                <a:solidFill>
                  <a:schemeClr val="bg1"/>
                </a:solidFill>
                <a:sym typeface="Symbol" pitchFamily="18" charset="2"/>
              </a:rPr>
              <a:t> </a:t>
            </a:r>
            <a:r>
              <a:rPr lang="sl-SI">
                <a:solidFill>
                  <a:schemeClr val="bg1"/>
                </a:solidFill>
              </a:rPr>
              <a:t>kg</a:t>
            </a:r>
            <a:r>
              <a:rPr lang="sl-SI">
                <a:solidFill>
                  <a:schemeClr val="bg1"/>
                </a:solidFill>
                <a:sym typeface="Symbol" pitchFamily="18" charset="2"/>
              </a:rPr>
              <a:t></a:t>
            </a:r>
            <a:endParaRPr lang="sl-SI">
              <a:solidFill>
                <a:schemeClr val="bg1"/>
              </a:solidFill>
            </a:endParaRP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l-SI">
                <a:solidFill>
                  <a:schemeClr val="bg1"/>
                </a:solidFill>
              </a:rPr>
              <a:t> apsolutni </a:t>
            </a:r>
            <a:r>
              <a:rPr lang="sr-Cyrl-CS">
                <a:solidFill>
                  <a:schemeClr val="bg1"/>
                </a:solidFill>
              </a:rPr>
              <a:t>pritisak</a:t>
            </a:r>
            <a:r>
              <a:rPr lang="sr-Latn-CS">
                <a:solidFill>
                  <a:schemeClr val="bg1"/>
                </a:solidFill>
              </a:rPr>
              <a:t> – </a:t>
            </a:r>
            <a:r>
              <a:rPr lang="sl-SI" i="1">
                <a:solidFill>
                  <a:schemeClr val="bg1"/>
                </a:solidFill>
              </a:rPr>
              <a:t>p</a:t>
            </a:r>
            <a:r>
              <a:rPr lang="sl-SI">
                <a:solidFill>
                  <a:schemeClr val="bg1"/>
                </a:solidFill>
              </a:rPr>
              <a:t> </a:t>
            </a:r>
            <a:r>
              <a:rPr lang="sl-SI">
                <a:solidFill>
                  <a:schemeClr val="bg1"/>
                </a:solidFill>
                <a:sym typeface="Symbol" pitchFamily="18" charset="2"/>
              </a:rPr>
              <a:t></a:t>
            </a:r>
            <a:r>
              <a:rPr lang="sl-SI">
                <a:solidFill>
                  <a:schemeClr val="bg1"/>
                </a:solidFill>
              </a:rPr>
              <a:t>Pa</a:t>
            </a:r>
            <a:r>
              <a:rPr lang="sl-SI">
                <a:solidFill>
                  <a:schemeClr val="bg1"/>
                </a:solidFill>
                <a:sym typeface="Symbol" pitchFamily="18" charset="2"/>
              </a:rPr>
              <a:t>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l-SI">
                <a:solidFill>
                  <a:schemeClr val="bg1"/>
                </a:solidFill>
              </a:rPr>
              <a:t> </a:t>
            </a:r>
            <a:r>
              <a:rPr lang="sr-Cyrl-CS">
                <a:solidFill>
                  <a:schemeClr val="bg1"/>
                </a:solidFill>
              </a:rPr>
              <a:t>temperatura</a:t>
            </a:r>
            <a:r>
              <a:rPr lang="sr-Latn-CS">
                <a:solidFill>
                  <a:schemeClr val="bg1"/>
                </a:solidFill>
              </a:rPr>
              <a:t> –</a:t>
            </a:r>
            <a:r>
              <a:rPr lang="sr-Cyrl-CS">
                <a:solidFill>
                  <a:schemeClr val="bg1"/>
                </a:solidFill>
              </a:rPr>
              <a:t> </a:t>
            </a:r>
            <a:r>
              <a:rPr lang="sl-SI">
                <a:solidFill>
                  <a:schemeClr val="bg1"/>
                </a:solidFill>
              </a:rPr>
              <a:t>T </a:t>
            </a:r>
            <a:r>
              <a:rPr lang="sl-SI">
                <a:solidFill>
                  <a:schemeClr val="bg1"/>
                </a:solidFill>
                <a:sym typeface="Symbol" pitchFamily="18" charset="2"/>
              </a:rPr>
              <a:t></a:t>
            </a:r>
            <a:r>
              <a:rPr lang="sl-SI">
                <a:solidFill>
                  <a:schemeClr val="bg1"/>
                </a:solidFill>
              </a:rPr>
              <a:t>K</a:t>
            </a:r>
            <a:r>
              <a:rPr lang="sl-SI">
                <a:solidFill>
                  <a:schemeClr val="bg1"/>
                </a:solidFill>
                <a:sym typeface="Symbol" pitchFamily="18" charset="2"/>
              </a:rPr>
              <a:t>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8" name="Right Brace 7"/>
          <p:cNvSpPr/>
          <p:nvPr/>
        </p:nvSpPr>
        <p:spPr bwMode="auto">
          <a:xfrm>
            <a:off x="4419600" y="3276600"/>
            <a:ext cx="228600" cy="1371600"/>
          </a:xfrm>
          <a:prstGeom prst="rightBrace">
            <a:avLst/>
          </a:prstGeom>
          <a:noFill/>
          <a:ln w="222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6" name="Text Box 9"/>
          <p:cNvSpPr txBox="1">
            <a:spLocks noChangeArrowheads="1"/>
          </p:cNvSpPr>
          <p:nvPr/>
        </p:nvSpPr>
        <p:spPr bwMode="auto">
          <a:xfrm>
            <a:off x="2370177" y="1228725"/>
            <a:ext cx="439094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Cyrl-CS" sz="2400" b="1">
                <a:solidFill>
                  <a:schemeClr val="bg1"/>
                </a:solidFill>
              </a:rPr>
              <a:t>TERMODINAMIČKI PROCESI</a:t>
            </a:r>
            <a:endParaRPr lang="en-US" sz="2400" b="1">
              <a:solidFill>
                <a:schemeClr val="bg1"/>
              </a:solidFill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2362200" y="2286000"/>
            <a:ext cx="1656442" cy="1683544"/>
            <a:chOff x="281940" y="1985248"/>
            <a:chExt cx="1656442" cy="1683544"/>
          </a:xfrm>
        </p:grpSpPr>
        <p:cxnSp>
          <p:nvCxnSpPr>
            <p:cNvPr id="16" name="Straight Connector 15"/>
            <p:cNvCxnSpPr/>
            <p:nvPr/>
          </p:nvCxnSpPr>
          <p:spPr bwMode="auto">
            <a:xfrm>
              <a:off x="841584" y="2614848"/>
              <a:ext cx="761664" cy="0"/>
            </a:xfrm>
            <a:prstGeom prst="line">
              <a:avLst/>
            </a:prstGeom>
            <a:noFill/>
            <a:ln w="222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2" name="Group 11"/>
            <p:cNvGrpSpPr/>
            <p:nvPr/>
          </p:nvGrpSpPr>
          <p:grpSpPr>
            <a:xfrm>
              <a:off x="281940" y="1985248"/>
              <a:ext cx="1656442" cy="1683544"/>
              <a:chOff x="281940" y="1985248"/>
              <a:chExt cx="1656442" cy="1683544"/>
            </a:xfrm>
          </p:grpSpPr>
          <p:cxnSp>
            <p:nvCxnSpPr>
              <p:cNvPr id="5" name="Straight Arrow Connector 4"/>
              <p:cNvCxnSpPr/>
              <p:nvPr/>
            </p:nvCxnSpPr>
            <p:spPr bwMode="auto">
              <a:xfrm flipV="1">
                <a:off x="609600" y="2057400"/>
                <a:ext cx="0" cy="1295400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7" name="Straight Arrow Connector 6"/>
              <p:cNvCxnSpPr/>
              <p:nvPr/>
            </p:nvCxnSpPr>
            <p:spPr bwMode="auto">
              <a:xfrm>
                <a:off x="609600" y="3352800"/>
                <a:ext cx="1295400" cy="0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10" name="Text Box 15"/>
              <p:cNvSpPr txBox="1">
                <a:spLocks noChangeArrowheads="1"/>
              </p:cNvSpPr>
              <p:nvPr/>
            </p:nvSpPr>
            <p:spPr bwMode="auto">
              <a:xfrm>
                <a:off x="281940" y="1985248"/>
                <a:ext cx="312906" cy="3693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ts val="0"/>
                  </a:spcBef>
                  <a:tabLst>
                    <a:tab pos="409575" algn="l"/>
                  </a:tabLst>
                </a:pPr>
                <a:r>
                  <a:rPr lang="sr-Latn-RS" sz="1800" i="1">
                    <a:solidFill>
                      <a:srgbClr val="000099"/>
                    </a:solidFill>
                  </a:rPr>
                  <a:t>p</a:t>
                </a:r>
                <a:endParaRPr lang="en-US" sz="1800" i="1">
                  <a:solidFill>
                    <a:srgbClr val="000099"/>
                  </a:solidFill>
                </a:endParaRPr>
              </a:p>
            </p:txBody>
          </p:sp>
          <p:sp>
            <p:nvSpPr>
              <p:cNvPr id="11" name="Text Box 15"/>
              <p:cNvSpPr txBox="1">
                <a:spLocks noChangeArrowheads="1"/>
              </p:cNvSpPr>
              <p:nvPr/>
            </p:nvSpPr>
            <p:spPr bwMode="auto">
              <a:xfrm>
                <a:off x="1638300" y="3299460"/>
                <a:ext cx="300082" cy="3693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ts val="0"/>
                  </a:spcBef>
                  <a:tabLst>
                    <a:tab pos="409575" algn="l"/>
                  </a:tabLst>
                </a:pPr>
                <a:r>
                  <a:rPr lang="sr-Latn-RS" sz="1800" i="1">
                    <a:solidFill>
                      <a:srgbClr val="000099"/>
                    </a:solidFill>
                  </a:rPr>
                  <a:t>v</a:t>
                </a:r>
                <a:endParaRPr lang="en-US" sz="1800" i="1">
                  <a:solidFill>
                    <a:srgbClr val="000099"/>
                  </a:solidFill>
                </a:endParaRPr>
              </a:p>
            </p:txBody>
          </p:sp>
        </p:grpSp>
        <p:sp>
          <p:nvSpPr>
            <p:cNvPr id="13" name="Oval 12"/>
            <p:cNvSpPr/>
            <p:nvPr/>
          </p:nvSpPr>
          <p:spPr bwMode="auto">
            <a:xfrm>
              <a:off x="779145" y="2579370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1603248" y="2580513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57200" y="3810000"/>
            <a:ext cx="1656442" cy="1683544"/>
            <a:chOff x="2229758" y="1988820"/>
            <a:chExt cx="1656442" cy="1683544"/>
          </a:xfrm>
        </p:grpSpPr>
        <p:grpSp>
          <p:nvGrpSpPr>
            <p:cNvPr id="18" name="Group 17"/>
            <p:cNvGrpSpPr/>
            <p:nvPr/>
          </p:nvGrpSpPr>
          <p:grpSpPr>
            <a:xfrm>
              <a:off x="2229758" y="1988820"/>
              <a:ext cx="1656442" cy="1683544"/>
              <a:chOff x="281940" y="1985248"/>
              <a:chExt cx="1656442" cy="1683544"/>
            </a:xfrm>
          </p:grpSpPr>
          <p:cxnSp>
            <p:nvCxnSpPr>
              <p:cNvPr id="19" name="Straight Arrow Connector 18"/>
              <p:cNvCxnSpPr/>
              <p:nvPr/>
            </p:nvCxnSpPr>
            <p:spPr bwMode="auto">
              <a:xfrm flipV="1">
                <a:off x="609600" y="2057400"/>
                <a:ext cx="0" cy="1295400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20" name="Straight Arrow Connector 19"/>
              <p:cNvCxnSpPr/>
              <p:nvPr/>
            </p:nvCxnSpPr>
            <p:spPr bwMode="auto">
              <a:xfrm>
                <a:off x="609600" y="3352800"/>
                <a:ext cx="1295400" cy="0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21" name="Text Box 15"/>
              <p:cNvSpPr txBox="1">
                <a:spLocks noChangeArrowheads="1"/>
              </p:cNvSpPr>
              <p:nvPr/>
            </p:nvSpPr>
            <p:spPr bwMode="auto">
              <a:xfrm>
                <a:off x="281940" y="1985248"/>
                <a:ext cx="312906" cy="3693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ts val="0"/>
                  </a:spcBef>
                  <a:tabLst>
                    <a:tab pos="409575" algn="l"/>
                  </a:tabLst>
                </a:pPr>
                <a:r>
                  <a:rPr lang="sr-Latn-RS" sz="1800" i="1">
                    <a:solidFill>
                      <a:srgbClr val="000099"/>
                    </a:solidFill>
                  </a:rPr>
                  <a:t>p</a:t>
                </a:r>
                <a:endParaRPr lang="en-US" sz="1800" i="1">
                  <a:solidFill>
                    <a:srgbClr val="000099"/>
                  </a:solidFill>
                </a:endParaRPr>
              </a:p>
            </p:txBody>
          </p:sp>
          <p:sp>
            <p:nvSpPr>
              <p:cNvPr id="22" name="Text Box 15"/>
              <p:cNvSpPr txBox="1">
                <a:spLocks noChangeArrowheads="1"/>
              </p:cNvSpPr>
              <p:nvPr/>
            </p:nvSpPr>
            <p:spPr bwMode="auto">
              <a:xfrm>
                <a:off x="1638300" y="3299460"/>
                <a:ext cx="300082" cy="3693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ts val="0"/>
                  </a:spcBef>
                  <a:tabLst>
                    <a:tab pos="409575" algn="l"/>
                  </a:tabLst>
                </a:pPr>
                <a:r>
                  <a:rPr lang="sr-Latn-RS" sz="1800" i="1">
                    <a:solidFill>
                      <a:srgbClr val="000099"/>
                    </a:solidFill>
                  </a:rPr>
                  <a:t>v</a:t>
                </a:r>
                <a:endParaRPr lang="en-US" sz="1800" i="1">
                  <a:solidFill>
                    <a:srgbClr val="000099"/>
                  </a:solidFill>
                </a:endParaRP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 rot="5400000">
              <a:off x="2726963" y="2651522"/>
              <a:ext cx="897255" cy="74295"/>
              <a:chOff x="2726963" y="2582942"/>
              <a:chExt cx="897255" cy="74295"/>
            </a:xfrm>
          </p:grpSpPr>
          <p:cxnSp>
            <p:nvCxnSpPr>
              <p:cNvPr id="17" name="Straight Connector 16"/>
              <p:cNvCxnSpPr/>
              <p:nvPr/>
            </p:nvCxnSpPr>
            <p:spPr bwMode="auto">
              <a:xfrm>
                <a:off x="2789402" y="2618420"/>
                <a:ext cx="761664" cy="0"/>
              </a:xfrm>
              <a:prstGeom prst="line">
                <a:avLst/>
              </a:prstGeom>
              <a:noFill/>
              <a:ln w="2222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23" name="Oval 22"/>
              <p:cNvSpPr/>
              <p:nvPr/>
            </p:nvSpPr>
            <p:spPr bwMode="auto">
              <a:xfrm>
                <a:off x="2726963" y="2582942"/>
                <a:ext cx="73152" cy="73152"/>
              </a:xfrm>
              <a:prstGeom prst="ellipse">
                <a:avLst/>
              </a:prstGeom>
              <a:solidFill>
                <a:schemeClr val="bg1">
                  <a:lumMod val="20000"/>
                  <a:lumOff val="80000"/>
                </a:schemeClr>
              </a:solidFill>
              <a:ln w="158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4" name="Oval 23"/>
              <p:cNvSpPr/>
              <p:nvPr/>
            </p:nvSpPr>
            <p:spPr bwMode="auto">
              <a:xfrm>
                <a:off x="3551066" y="2584085"/>
                <a:ext cx="73152" cy="73152"/>
              </a:xfrm>
              <a:prstGeom prst="ellipse">
                <a:avLst/>
              </a:prstGeom>
              <a:solidFill>
                <a:schemeClr val="bg1">
                  <a:lumMod val="20000"/>
                  <a:lumOff val="80000"/>
                </a:schemeClr>
              </a:solidFill>
              <a:ln w="158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</p:grpSp>
      <p:grpSp>
        <p:nvGrpSpPr>
          <p:cNvPr id="55" name="Group 54"/>
          <p:cNvGrpSpPr/>
          <p:nvPr/>
        </p:nvGrpSpPr>
        <p:grpSpPr>
          <a:xfrm>
            <a:off x="1981200" y="4191000"/>
            <a:ext cx="2297129" cy="1813953"/>
            <a:chOff x="4287158" y="1856887"/>
            <a:chExt cx="2297129" cy="1813953"/>
          </a:xfrm>
        </p:grpSpPr>
        <p:sp>
          <p:nvSpPr>
            <p:cNvPr id="40" name="Arc 39"/>
            <p:cNvSpPr/>
            <p:nvPr/>
          </p:nvSpPr>
          <p:spPr bwMode="auto">
            <a:xfrm rot="11104064">
              <a:off x="4938367" y="1856887"/>
              <a:ext cx="1645920" cy="1097280"/>
            </a:xfrm>
            <a:prstGeom prst="arc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4287158" y="1987296"/>
              <a:ext cx="1656442" cy="1683544"/>
              <a:chOff x="281940" y="1985248"/>
              <a:chExt cx="1656442" cy="1683544"/>
            </a:xfrm>
          </p:grpSpPr>
          <p:cxnSp>
            <p:nvCxnSpPr>
              <p:cNvPr id="28" name="Straight Arrow Connector 27"/>
              <p:cNvCxnSpPr/>
              <p:nvPr/>
            </p:nvCxnSpPr>
            <p:spPr bwMode="auto">
              <a:xfrm flipV="1">
                <a:off x="609600" y="2057400"/>
                <a:ext cx="0" cy="1295400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29" name="Straight Arrow Connector 28"/>
              <p:cNvCxnSpPr/>
              <p:nvPr/>
            </p:nvCxnSpPr>
            <p:spPr bwMode="auto">
              <a:xfrm>
                <a:off x="609600" y="3352800"/>
                <a:ext cx="1295400" cy="0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30" name="Text Box 15"/>
              <p:cNvSpPr txBox="1">
                <a:spLocks noChangeArrowheads="1"/>
              </p:cNvSpPr>
              <p:nvPr/>
            </p:nvSpPr>
            <p:spPr bwMode="auto">
              <a:xfrm>
                <a:off x="281940" y="1985248"/>
                <a:ext cx="312906" cy="3693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ts val="0"/>
                  </a:spcBef>
                  <a:tabLst>
                    <a:tab pos="409575" algn="l"/>
                  </a:tabLst>
                </a:pPr>
                <a:r>
                  <a:rPr lang="sr-Latn-RS" sz="1800" i="1">
                    <a:solidFill>
                      <a:srgbClr val="000099"/>
                    </a:solidFill>
                  </a:rPr>
                  <a:t>p</a:t>
                </a:r>
                <a:endParaRPr lang="en-US" sz="1800" i="1">
                  <a:solidFill>
                    <a:srgbClr val="000099"/>
                  </a:solidFill>
                </a:endParaRPr>
              </a:p>
            </p:txBody>
          </p:sp>
          <p:sp>
            <p:nvSpPr>
              <p:cNvPr id="31" name="Text Box 15"/>
              <p:cNvSpPr txBox="1">
                <a:spLocks noChangeArrowheads="1"/>
              </p:cNvSpPr>
              <p:nvPr/>
            </p:nvSpPr>
            <p:spPr bwMode="auto">
              <a:xfrm>
                <a:off x="1638300" y="3299460"/>
                <a:ext cx="300082" cy="3693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ts val="0"/>
                  </a:spcBef>
                  <a:tabLst>
                    <a:tab pos="409575" algn="l"/>
                  </a:tabLst>
                </a:pPr>
                <a:r>
                  <a:rPr lang="sr-Latn-RS" sz="1800" i="1">
                    <a:solidFill>
                      <a:srgbClr val="000099"/>
                    </a:solidFill>
                  </a:rPr>
                  <a:t>v</a:t>
                </a:r>
                <a:endParaRPr lang="en-US" sz="1800" i="1">
                  <a:solidFill>
                    <a:srgbClr val="000099"/>
                  </a:solidFill>
                </a:endParaRPr>
              </a:p>
            </p:txBody>
          </p:sp>
        </p:grpSp>
        <p:sp>
          <p:nvSpPr>
            <p:cNvPr id="32" name="Oval 31"/>
            <p:cNvSpPr/>
            <p:nvPr/>
          </p:nvSpPr>
          <p:spPr bwMode="auto">
            <a:xfrm rot="2628319">
              <a:off x="4899434" y="2296351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3" name="Oval 32"/>
            <p:cNvSpPr/>
            <p:nvPr/>
          </p:nvSpPr>
          <p:spPr bwMode="auto">
            <a:xfrm rot="2628319">
              <a:off x="5666115" y="2918428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381000" y="1752600"/>
            <a:ext cx="1656442" cy="1683544"/>
            <a:chOff x="6649358" y="1983924"/>
            <a:chExt cx="1656442" cy="1683544"/>
          </a:xfrm>
        </p:grpSpPr>
        <p:grpSp>
          <p:nvGrpSpPr>
            <p:cNvPr id="53" name="Group 52"/>
            <p:cNvGrpSpPr/>
            <p:nvPr/>
          </p:nvGrpSpPr>
          <p:grpSpPr>
            <a:xfrm>
              <a:off x="6649358" y="1983924"/>
              <a:ext cx="1656442" cy="1683544"/>
              <a:chOff x="6649358" y="1983924"/>
              <a:chExt cx="1656442" cy="1683544"/>
            </a:xfrm>
          </p:grpSpPr>
          <p:sp>
            <p:nvSpPr>
              <p:cNvPr id="48" name="Freeform 47"/>
              <p:cNvSpPr/>
              <p:nvPr/>
            </p:nvSpPr>
            <p:spPr bwMode="auto">
              <a:xfrm>
                <a:off x="7294579" y="2330367"/>
                <a:ext cx="763571" cy="622911"/>
              </a:xfrm>
              <a:custGeom>
                <a:avLst/>
                <a:gdLst>
                  <a:gd name="connsiteX0" fmla="*/ 1571 w 763571"/>
                  <a:gd name="connsiteY0" fmla="*/ 7068 h 622911"/>
                  <a:gd name="connsiteX1" fmla="*/ 5381 w 763571"/>
                  <a:gd name="connsiteY1" fmla="*/ 24213 h 622911"/>
                  <a:gd name="connsiteX2" fmla="*/ 7286 w 763571"/>
                  <a:gd name="connsiteY2" fmla="*/ 33738 h 622911"/>
                  <a:gd name="connsiteX3" fmla="*/ 11096 w 763571"/>
                  <a:gd name="connsiteY3" fmla="*/ 50883 h 622911"/>
                  <a:gd name="connsiteX4" fmla="*/ 14906 w 763571"/>
                  <a:gd name="connsiteY4" fmla="*/ 83268 h 622911"/>
                  <a:gd name="connsiteX5" fmla="*/ 20621 w 763571"/>
                  <a:gd name="connsiteY5" fmla="*/ 94698 h 622911"/>
                  <a:gd name="connsiteX6" fmla="*/ 22526 w 763571"/>
                  <a:gd name="connsiteY6" fmla="*/ 102318 h 622911"/>
                  <a:gd name="connsiteX7" fmla="*/ 24431 w 763571"/>
                  <a:gd name="connsiteY7" fmla="*/ 111843 h 622911"/>
                  <a:gd name="connsiteX8" fmla="*/ 28241 w 763571"/>
                  <a:gd name="connsiteY8" fmla="*/ 119463 h 622911"/>
                  <a:gd name="connsiteX9" fmla="*/ 32051 w 763571"/>
                  <a:gd name="connsiteY9" fmla="*/ 130893 h 622911"/>
                  <a:gd name="connsiteX10" fmla="*/ 39671 w 763571"/>
                  <a:gd name="connsiteY10" fmla="*/ 148038 h 622911"/>
                  <a:gd name="connsiteX11" fmla="*/ 45386 w 763571"/>
                  <a:gd name="connsiteY11" fmla="*/ 167088 h 622911"/>
                  <a:gd name="connsiteX12" fmla="*/ 47291 w 763571"/>
                  <a:gd name="connsiteY12" fmla="*/ 176613 h 622911"/>
                  <a:gd name="connsiteX13" fmla="*/ 49196 w 763571"/>
                  <a:gd name="connsiteY13" fmla="*/ 182328 h 622911"/>
                  <a:gd name="connsiteX14" fmla="*/ 51101 w 763571"/>
                  <a:gd name="connsiteY14" fmla="*/ 189948 h 622911"/>
                  <a:gd name="connsiteX15" fmla="*/ 54911 w 763571"/>
                  <a:gd name="connsiteY15" fmla="*/ 195663 h 622911"/>
                  <a:gd name="connsiteX16" fmla="*/ 68246 w 763571"/>
                  <a:gd name="connsiteY16" fmla="*/ 220428 h 622911"/>
                  <a:gd name="connsiteX17" fmla="*/ 79676 w 763571"/>
                  <a:gd name="connsiteY17" fmla="*/ 235668 h 622911"/>
                  <a:gd name="connsiteX18" fmla="*/ 89201 w 763571"/>
                  <a:gd name="connsiteY18" fmla="*/ 249003 h 622911"/>
                  <a:gd name="connsiteX19" fmla="*/ 102536 w 763571"/>
                  <a:gd name="connsiteY19" fmla="*/ 266148 h 622911"/>
                  <a:gd name="connsiteX20" fmla="*/ 115871 w 763571"/>
                  <a:gd name="connsiteY20" fmla="*/ 275673 h 622911"/>
                  <a:gd name="connsiteX21" fmla="*/ 133016 w 763571"/>
                  <a:gd name="connsiteY21" fmla="*/ 287103 h 622911"/>
                  <a:gd name="connsiteX22" fmla="*/ 140636 w 763571"/>
                  <a:gd name="connsiteY22" fmla="*/ 290913 h 622911"/>
                  <a:gd name="connsiteX23" fmla="*/ 148256 w 763571"/>
                  <a:gd name="connsiteY23" fmla="*/ 298533 h 622911"/>
                  <a:gd name="connsiteX24" fmla="*/ 167306 w 763571"/>
                  <a:gd name="connsiteY24" fmla="*/ 308058 h 622911"/>
                  <a:gd name="connsiteX25" fmla="*/ 174926 w 763571"/>
                  <a:gd name="connsiteY25" fmla="*/ 313773 h 622911"/>
                  <a:gd name="connsiteX26" fmla="*/ 184451 w 763571"/>
                  <a:gd name="connsiteY26" fmla="*/ 317583 h 622911"/>
                  <a:gd name="connsiteX27" fmla="*/ 192071 w 763571"/>
                  <a:gd name="connsiteY27" fmla="*/ 321393 h 622911"/>
                  <a:gd name="connsiteX28" fmla="*/ 209216 w 763571"/>
                  <a:gd name="connsiteY28" fmla="*/ 330918 h 622911"/>
                  <a:gd name="connsiteX29" fmla="*/ 220646 w 763571"/>
                  <a:gd name="connsiteY29" fmla="*/ 334728 h 622911"/>
                  <a:gd name="connsiteX30" fmla="*/ 228266 w 763571"/>
                  <a:gd name="connsiteY30" fmla="*/ 338538 h 622911"/>
                  <a:gd name="connsiteX31" fmla="*/ 239696 w 763571"/>
                  <a:gd name="connsiteY31" fmla="*/ 342348 h 622911"/>
                  <a:gd name="connsiteX32" fmla="*/ 258746 w 763571"/>
                  <a:gd name="connsiteY32" fmla="*/ 351873 h 622911"/>
                  <a:gd name="connsiteX33" fmla="*/ 266366 w 763571"/>
                  <a:gd name="connsiteY33" fmla="*/ 355683 h 622911"/>
                  <a:gd name="connsiteX34" fmla="*/ 275891 w 763571"/>
                  <a:gd name="connsiteY34" fmla="*/ 357588 h 622911"/>
                  <a:gd name="connsiteX35" fmla="*/ 294941 w 763571"/>
                  <a:gd name="connsiteY35" fmla="*/ 363303 h 622911"/>
                  <a:gd name="connsiteX36" fmla="*/ 302561 w 763571"/>
                  <a:gd name="connsiteY36" fmla="*/ 367113 h 622911"/>
                  <a:gd name="connsiteX37" fmla="*/ 312086 w 763571"/>
                  <a:gd name="connsiteY37" fmla="*/ 369018 h 622911"/>
                  <a:gd name="connsiteX38" fmla="*/ 319706 w 763571"/>
                  <a:gd name="connsiteY38" fmla="*/ 372828 h 622911"/>
                  <a:gd name="connsiteX39" fmla="*/ 334946 w 763571"/>
                  <a:gd name="connsiteY39" fmla="*/ 376638 h 622911"/>
                  <a:gd name="connsiteX40" fmla="*/ 350186 w 763571"/>
                  <a:gd name="connsiteY40" fmla="*/ 382353 h 622911"/>
                  <a:gd name="connsiteX41" fmla="*/ 357806 w 763571"/>
                  <a:gd name="connsiteY41" fmla="*/ 386163 h 622911"/>
                  <a:gd name="connsiteX42" fmla="*/ 365426 w 763571"/>
                  <a:gd name="connsiteY42" fmla="*/ 388068 h 622911"/>
                  <a:gd name="connsiteX43" fmla="*/ 373046 w 763571"/>
                  <a:gd name="connsiteY43" fmla="*/ 391878 h 622911"/>
                  <a:gd name="connsiteX44" fmla="*/ 384476 w 763571"/>
                  <a:gd name="connsiteY44" fmla="*/ 393783 h 622911"/>
                  <a:gd name="connsiteX45" fmla="*/ 397811 w 763571"/>
                  <a:gd name="connsiteY45" fmla="*/ 397593 h 622911"/>
                  <a:gd name="connsiteX46" fmla="*/ 424481 w 763571"/>
                  <a:gd name="connsiteY46" fmla="*/ 403308 h 622911"/>
                  <a:gd name="connsiteX47" fmla="*/ 439721 w 763571"/>
                  <a:gd name="connsiteY47" fmla="*/ 409023 h 622911"/>
                  <a:gd name="connsiteX48" fmla="*/ 451151 w 763571"/>
                  <a:gd name="connsiteY48" fmla="*/ 414738 h 622911"/>
                  <a:gd name="connsiteX49" fmla="*/ 462581 w 763571"/>
                  <a:gd name="connsiteY49" fmla="*/ 418548 h 622911"/>
                  <a:gd name="connsiteX50" fmla="*/ 470201 w 763571"/>
                  <a:gd name="connsiteY50" fmla="*/ 422358 h 622911"/>
                  <a:gd name="connsiteX51" fmla="*/ 483536 w 763571"/>
                  <a:gd name="connsiteY51" fmla="*/ 426168 h 622911"/>
                  <a:gd name="connsiteX52" fmla="*/ 506396 w 763571"/>
                  <a:gd name="connsiteY52" fmla="*/ 431883 h 622911"/>
                  <a:gd name="connsiteX53" fmla="*/ 512111 w 763571"/>
                  <a:gd name="connsiteY53" fmla="*/ 437598 h 622911"/>
                  <a:gd name="connsiteX54" fmla="*/ 517826 w 763571"/>
                  <a:gd name="connsiteY54" fmla="*/ 439503 h 622911"/>
                  <a:gd name="connsiteX55" fmla="*/ 525446 w 763571"/>
                  <a:gd name="connsiteY55" fmla="*/ 443313 h 622911"/>
                  <a:gd name="connsiteX56" fmla="*/ 531161 w 763571"/>
                  <a:gd name="connsiteY56" fmla="*/ 447123 h 622911"/>
                  <a:gd name="connsiteX57" fmla="*/ 550211 w 763571"/>
                  <a:gd name="connsiteY57" fmla="*/ 452838 h 622911"/>
                  <a:gd name="connsiteX58" fmla="*/ 567356 w 763571"/>
                  <a:gd name="connsiteY58" fmla="*/ 462363 h 622911"/>
                  <a:gd name="connsiteX59" fmla="*/ 574976 w 763571"/>
                  <a:gd name="connsiteY59" fmla="*/ 464268 h 622911"/>
                  <a:gd name="connsiteX60" fmla="*/ 594026 w 763571"/>
                  <a:gd name="connsiteY60" fmla="*/ 469983 h 622911"/>
                  <a:gd name="connsiteX61" fmla="*/ 616886 w 763571"/>
                  <a:gd name="connsiteY61" fmla="*/ 479508 h 622911"/>
                  <a:gd name="connsiteX62" fmla="*/ 628316 w 763571"/>
                  <a:gd name="connsiteY62" fmla="*/ 487128 h 622911"/>
                  <a:gd name="connsiteX63" fmla="*/ 647366 w 763571"/>
                  <a:gd name="connsiteY63" fmla="*/ 494748 h 622911"/>
                  <a:gd name="connsiteX64" fmla="*/ 658796 w 763571"/>
                  <a:gd name="connsiteY64" fmla="*/ 504273 h 622911"/>
                  <a:gd name="connsiteX65" fmla="*/ 664511 w 763571"/>
                  <a:gd name="connsiteY65" fmla="*/ 506178 h 622911"/>
                  <a:gd name="connsiteX66" fmla="*/ 670226 w 763571"/>
                  <a:gd name="connsiteY66" fmla="*/ 511893 h 622911"/>
                  <a:gd name="connsiteX67" fmla="*/ 681656 w 763571"/>
                  <a:gd name="connsiteY67" fmla="*/ 519513 h 622911"/>
                  <a:gd name="connsiteX68" fmla="*/ 685466 w 763571"/>
                  <a:gd name="connsiteY68" fmla="*/ 525228 h 622911"/>
                  <a:gd name="connsiteX69" fmla="*/ 691181 w 763571"/>
                  <a:gd name="connsiteY69" fmla="*/ 529038 h 622911"/>
                  <a:gd name="connsiteX70" fmla="*/ 694991 w 763571"/>
                  <a:gd name="connsiteY70" fmla="*/ 536658 h 622911"/>
                  <a:gd name="connsiteX71" fmla="*/ 698801 w 763571"/>
                  <a:gd name="connsiteY71" fmla="*/ 542373 h 622911"/>
                  <a:gd name="connsiteX72" fmla="*/ 702611 w 763571"/>
                  <a:gd name="connsiteY72" fmla="*/ 549993 h 622911"/>
                  <a:gd name="connsiteX73" fmla="*/ 708326 w 763571"/>
                  <a:gd name="connsiteY73" fmla="*/ 553803 h 622911"/>
                  <a:gd name="connsiteX74" fmla="*/ 712136 w 763571"/>
                  <a:gd name="connsiteY74" fmla="*/ 559518 h 622911"/>
                  <a:gd name="connsiteX75" fmla="*/ 715946 w 763571"/>
                  <a:gd name="connsiteY75" fmla="*/ 567138 h 622911"/>
                  <a:gd name="connsiteX76" fmla="*/ 721661 w 763571"/>
                  <a:gd name="connsiteY76" fmla="*/ 572853 h 622911"/>
                  <a:gd name="connsiteX77" fmla="*/ 729281 w 763571"/>
                  <a:gd name="connsiteY77" fmla="*/ 584283 h 622911"/>
                  <a:gd name="connsiteX78" fmla="*/ 733091 w 763571"/>
                  <a:gd name="connsiteY78" fmla="*/ 589998 h 622911"/>
                  <a:gd name="connsiteX79" fmla="*/ 744521 w 763571"/>
                  <a:gd name="connsiteY79" fmla="*/ 599523 h 622911"/>
                  <a:gd name="connsiteX80" fmla="*/ 748331 w 763571"/>
                  <a:gd name="connsiteY80" fmla="*/ 605238 h 622911"/>
                  <a:gd name="connsiteX81" fmla="*/ 754046 w 763571"/>
                  <a:gd name="connsiteY81" fmla="*/ 610953 h 622911"/>
                  <a:gd name="connsiteX82" fmla="*/ 763571 w 763571"/>
                  <a:gd name="connsiteY82" fmla="*/ 622383 h 6229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</a:cxnLst>
                <a:rect l="l" t="t" r="r" b="b"/>
                <a:pathLst>
                  <a:path w="763571" h="622911">
                    <a:moveTo>
                      <a:pt x="1571" y="7068"/>
                    </a:moveTo>
                    <a:cubicBezTo>
                      <a:pt x="7317" y="35796"/>
                      <a:pt x="0" y="0"/>
                      <a:pt x="5381" y="24213"/>
                    </a:cubicBezTo>
                    <a:cubicBezTo>
                      <a:pt x="6083" y="27374"/>
                      <a:pt x="6584" y="30577"/>
                      <a:pt x="7286" y="33738"/>
                    </a:cubicBezTo>
                    <a:cubicBezTo>
                      <a:pt x="12667" y="57951"/>
                      <a:pt x="5350" y="22155"/>
                      <a:pt x="11096" y="50883"/>
                    </a:cubicBezTo>
                    <a:cubicBezTo>
                      <a:pt x="11260" y="52849"/>
                      <a:pt x="12353" y="76459"/>
                      <a:pt x="14906" y="83268"/>
                    </a:cubicBezTo>
                    <a:cubicBezTo>
                      <a:pt x="24925" y="109985"/>
                      <a:pt x="13523" y="69857"/>
                      <a:pt x="20621" y="94698"/>
                    </a:cubicBezTo>
                    <a:cubicBezTo>
                      <a:pt x="21340" y="97215"/>
                      <a:pt x="21958" y="99762"/>
                      <a:pt x="22526" y="102318"/>
                    </a:cubicBezTo>
                    <a:cubicBezTo>
                      <a:pt x="23228" y="105479"/>
                      <a:pt x="23407" y="108771"/>
                      <a:pt x="24431" y="111843"/>
                    </a:cubicBezTo>
                    <a:cubicBezTo>
                      <a:pt x="25329" y="114537"/>
                      <a:pt x="27186" y="116826"/>
                      <a:pt x="28241" y="119463"/>
                    </a:cubicBezTo>
                    <a:cubicBezTo>
                      <a:pt x="29733" y="123192"/>
                      <a:pt x="30559" y="127164"/>
                      <a:pt x="32051" y="130893"/>
                    </a:cubicBezTo>
                    <a:cubicBezTo>
                      <a:pt x="36916" y="143055"/>
                      <a:pt x="34332" y="137359"/>
                      <a:pt x="39671" y="148038"/>
                    </a:cubicBezTo>
                    <a:cubicBezTo>
                      <a:pt x="44553" y="177332"/>
                      <a:pt x="38003" y="144938"/>
                      <a:pt x="45386" y="167088"/>
                    </a:cubicBezTo>
                    <a:cubicBezTo>
                      <a:pt x="46410" y="170160"/>
                      <a:pt x="46506" y="173472"/>
                      <a:pt x="47291" y="176613"/>
                    </a:cubicBezTo>
                    <a:cubicBezTo>
                      <a:pt x="47778" y="178561"/>
                      <a:pt x="48644" y="180397"/>
                      <a:pt x="49196" y="182328"/>
                    </a:cubicBezTo>
                    <a:cubicBezTo>
                      <a:pt x="49915" y="184845"/>
                      <a:pt x="50070" y="187542"/>
                      <a:pt x="51101" y="189948"/>
                    </a:cubicBezTo>
                    <a:cubicBezTo>
                      <a:pt x="52003" y="192052"/>
                      <a:pt x="53887" y="193615"/>
                      <a:pt x="54911" y="195663"/>
                    </a:cubicBezTo>
                    <a:cubicBezTo>
                      <a:pt x="63838" y="213517"/>
                      <a:pt x="38522" y="180797"/>
                      <a:pt x="68246" y="220428"/>
                    </a:cubicBezTo>
                    <a:cubicBezTo>
                      <a:pt x="72056" y="225508"/>
                      <a:pt x="76154" y="230384"/>
                      <a:pt x="79676" y="235668"/>
                    </a:cubicBezTo>
                    <a:cubicBezTo>
                      <a:pt x="92063" y="254248"/>
                      <a:pt x="72661" y="225374"/>
                      <a:pt x="89201" y="249003"/>
                    </a:cubicBezTo>
                    <a:cubicBezTo>
                      <a:pt x="95650" y="258217"/>
                      <a:pt x="95151" y="259818"/>
                      <a:pt x="102536" y="266148"/>
                    </a:cubicBezTo>
                    <a:cubicBezTo>
                      <a:pt x="108762" y="271484"/>
                      <a:pt x="109840" y="271365"/>
                      <a:pt x="115871" y="275673"/>
                    </a:cubicBezTo>
                    <a:cubicBezTo>
                      <a:pt x="125893" y="282832"/>
                      <a:pt x="121421" y="280661"/>
                      <a:pt x="133016" y="287103"/>
                    </a:cubicBezTo>
                    <a:cubicBezTo>
                      <a:pt x="135498" y="288482"/>
                      <a:pt x="138364" y="289209"/>
                      <a:pt x="140636" y="290913"/>
                    </a:cubicBezTo>
                    <a:cubicBezTo>
                      <a:pt x="143510" y="293068"/>
                      <a:pt x="145234" y="296591"/>
                      <a:pt x="148256" y="298533"/>
                    </a:cubicBezTo>
                    <a:cubicBezTo>
                      <a:pt x="154228" y="302372"/>
                      <a:pt x="161626" y="303798"/>
                      <a:pt x="167306" y="308058"/>
                    </a:cubicBezTo>
                    <a:cubicBezTo>
                      <a:pt x="169846" y="309963"/>
                      <a:pt x="172151" y="312231"/>
                      <a:pt x="174926" y="313773"/>
                    </a:cubicBezTo>
                    <a:cubicBezTo>
                      <a:pt x="177915" y="315434"/>
                      <a:pt x="181326" y="316194"/>
                      <a:pt x="184451" y="317583"/>
                    </a:cubicBezTo>
                    <a:cubicBezTo>
                      <a:pt x="187046" y="318736"/>
                      <a:pt x="189589" y="320014"/>
                      <a:pt x="192071" y="321393"/>
                    </a:cubicBezTo>
                    <a:cubicBezTo>
                      <a:pt x="198285" y="324845"/>
                      <a:pt x="202691" y="328308"/>
                      <a:pt x="209216" y="330918"/>
                    </a:cubicBezTo>
                    <a:cubicBezTo>
                      <a:pt x="212945" y="332410"/>
                      <a:pt x="216917" y="333236"/>
                      <a:pt x="220646" y="334728"/>
                    </a:cubicBezTo>
                    <a:cubicBezTo>
                      <a:pt x="223283" y="335783"/>
                      <a:pt x="225629" y="337483"/>
                      <a:pt x="228266" y="338538"/>
                    </a:cubicBezTo>
                    <a:cubicBezTo>
                      <a:pt x="231995" y="340030"/>
                      <a:pt x="236017" y="340738"/>
                      <a:pt x="239696" y="342348"/>
                    </a:cubicBezTo>
                    <a:cubicBezTo>
                      <a:pt x="246200" y="345194"/>
                      <a:pt x="252396" y="348698"/>
                      <a:pt x="258746" y="351873"/>
                    </a:cubicBezTo>
                    <a:cubicBezTo>
                      <a:pt x="261286" y="353143"/>
                      <a:pt x="263581" y="355126"/>
                      <a:pt x="266366" y="355683"/>
                    </a:cubicBezTo>
                    <a:lnTo>
                      <a:pt x="275891" y="357588"/>
                    </a:lnTo>
                    <a:cubicBezTo>
                      <a:pt x="293941" y="366613"/>
                      <a:pt x="271222" y="356187"/>
                      <a:pt x="294941" y="363303"/>
                    </a:cubicBezTo>
                    <a:cubicBezTo>
                      <a:pt x="297661" y="364119"/>
                      <a:pt x="299867" y="366215"/>
                      <a:pt x="302561" y="367113"/>
                    </a:cubicBezTo>
                    <a:cubicBezTo>
                      <a:pt x="305633" y="368137"/>
                      <a:pt x="308911" y="368383"/>
                      <a:pt x="312086" y="369018"/>
                    </a:cubicBezTo>
                    <a:cubicBezTo>
                      <a:pt x="314626" y="370288"/>
                      <a:pt x="317012" y="371930"/>
                      <a:pt x="319706" y="372828"/>
                    </a:cubicBezTo>
                    <a:cubicBezTo>
                      <a:pt x="324674" y="374484"/>
                      <a:pt x="330262" y="374296"/>
                      <a:pt x="334946" y="376638"/>
                    </a:cubicBezTo>
                    <a:cubicBezTo>
                      <a:pt x="356161" y="387246"/>
                      <a:pt x="329436" y="374572"/>
                      <a:pt x="350186" y="382353"/>
                    </a:cubicBezTo>
                    <a:cubicBezTo>
                      <a:pt x="352845" y="383350"/>
                      <a:pt x="355147" y="385166"/>
                      <a:pt x="357806" y="386163"/>
                    </a:cubicBezTo>
                    <a:cubicBezTo>
                      <a:pt x="360257" y="387082"/>
                      <a:pt x="362975" y="387149"/>
                      <a:pt x="365426" y="388068"/>
                    </a:cubicBezTo>
                    <a:cubicBezTo>
                      <a:pt x="368085" y="389065"/>
                      <a:pt x="370326" y="391062"/>
                      <a:pt x="373046" y="391878"/>
                    </a:cubicBezTo>
                    <a:cubicBezTo>
                      <a:pt x="376746" y="392988"/>
                      <a:pt x="380688" y="393025"/>
                      <a:pt x="384476" y="393783"/>
                    </a:cubicBezTo>
                    <a:cubicBezTo>
                      <a:pt x="396374" y="396163"/>
                      <a:pt x="387825" y="394870"/>
                      <a:pt x="397811" y="397593"/>
                    </a:cubicBezTo>
                    <a:cubicBezTo>
                      <a:pt x="433001" y="407190"/>
                      <a:pt x="395934" y="396964"/>
                      <a:pt x="424481" y="403308"/>
                    </a:cubicBezTo>
                    <a:cubicBezTo>
                      <a:pt x="427585" y="403998"/>
                      <a:pt x="438302" y="408378"/>
                      <a:pt x="439721" y="409023"/>
                    </a:cubicBezTo>
                    <a:cubicBezTo>
                      <a:pt x="443599" y="410786"/>
                      <a:pt x="447219" y="413100"/>
                      <a:pt x="451151" y="414738"/>
                    </a:cubicBezTo>
                    <a:cubicBezTo>
                      <a:pt x="454858" y="416283"/>
                      <a:pt x="458989" y="416752"/>
                      <a:pt x="462581" y="418548"/>
                    </a:cubicBezTo>
                    <a:cubicBezTo>
                      <a:pt x="465121" y="419818"/>
                      <a:pt x="467591" y="421239"/>
                      <a:pt x="470201" y="422358"/>
                    </a:cubicBezTo>
                    <a:cubicBezTo>
                      <a:pt x="475180" y="424492"/>
                      <a:pt x="478165" y="424557"/>
                      <a:pt x="483536" y="426168"/>
                    </a:cubicBezTo>
                    <a:cubicBezTo>
                      <a:pt x="502404" y="431828"/>
                      <a:pt x="487375" y="428713"/>
                      <a:pt x="506396" y="431883"/>
                    </a:cubicBezTo>
                    <a:cubicBezTo>
                      <a:pt x="508301" y="433788"/>
                      <a:pt x="509869" y="436104"/>
                      <a:pt x="512111" y="437598"/>
                    </a:cubicBezTo>
                    <a:cubicBezTo>
                      <a:pt x="513782" y="438712"/>
                      <a:pt x="515980" y="438712"/>
                      <a:pt x="517826" y="439503"/>
                    </a:cubicBezTo>
                    <a:cubicBezTo>
                      <a:pt x="520436" y="440622"/>
                      <a:pt x="522980" y="441904"/>
                      <a:pt x="525446" y="443313"/>
                    </a:cubicBezTo>
                    <a:cubicBezTo>
                      <a:pt x="527434" y="444449"/>
                      <a:pt x="529069" y="446193"/>
                      <a:pt x="531161" y="447123"/>
                    </a:cubicBezTo>
                    <a:cubicBezTo>
                      <a:pt x="537124" y="449773"/>
                      <a:pt x="543878" y="451255"/>
                      <a:pt x="550211" y="452838"/>
                    </a:cubicBezTo>
                    <a:cubicBezTo>
                      <a:pt x="556754" y="457200"/>
                      <a:pt x="558932" y="458994"/>
                      <a:pt x="567356" y="462363"/>
                    </a:cubicBezTo>
                    <a:cubicBezTo>
                      <a:pt x="569787" y="463335"/>
                      <a:pt x="572525" y="463349"/>
                      <a:pt x="574976" y="464268"/>
                    </a:cubicBezTo>
                    <a:cubicBezTo>
                      <a:pt x="592696" y="470913"/>
                      <a:pt x="570757" y="466105"/>
                      <a:pt x="594026" y="469983"/>
                    </a:cubicBezTo>
                    <a:cubicBezTo>
                      <a:pt x="611608" y="478774"/>
                      <a:pt x="603756" y="476225"/>
                      <a:pt x="616886" y="479508"/>
                    </a:cubicBezTo>
                    <a:cubicBezTo>
                      <a:pt x="620696" y="482048"/>
                      <a:pt x="624064" y="485427"/>
                      <a:pt x="628316" y="487128"/>
                    </a:cubicBezTo>
                    <a:lnTo>
                      <a:pt x="647366" y="494748"/>
                    </a:lnTo>
                    <a:cubicBezTo>
                      <a:pt x="651579" y="498961"/>
                      <a:pt x="653492" y="501621"/>
                      <a:pt x="658796" y="504273"/>
                    </a:cubicBezTo>
                    <a:cubicBezTo>
                      <a:pt x="660592" y="505171"/>
                      <a:pt x="662606" y="505543"/>
                      <a:pt x="664511" y="506178"/>
                    </a:cubicBezTo>
                    <a:cubicBezTo>
                      <a:pt x="666416" y="508083"/>
                      <a:pt x="668099" y="510239"/>
                      <a:pt x="670226" y="511893"/>
                    </a:cubicBezTo>
                    <a:cubicBezTo>
                      <a:pt x="673840" y="514704"/>
                      <a:pt x="681656" y="519513"/>
                      <a:pt x="681656" y="519513"/>
                    </a:cubicBezTo>
                    <a:cubicBezTo>
                      <a:pt x="682926" y="521418"/>
                      <a:pt x="683847" y="523609"/>
                      <a:pt x="685466" y="525228"/>
                    </a:cubicBezTo>
                    <a:cubicBezTo>
                      <a:pt x="687085" y="526847"/>
                      <a:pt x="689715" y="527279"/>
                      <a:pt x="691181" y="529038"/>
                    </a:cubicBezTo>
                    <a:cubicBezTo>
                      <a:pt x="692999" y="531220"/>
                      <a:pt x="693582" y="534192"/>
                      <a:pt x="694991" y="536658"/>
                    </a:cubicBezTo>
                    <a:cubicBezTo>
                      <a:pt x="696127" y="538646"/>
                      <a:pt x="697665" y="540385"/>
                      <a:pt x="698801" y="542373"/>
                    </a:cubicBezTo>
                    <a:cubicBezTo>
                      <a:pt x="700210" y="544839"/>
                      <a:pt x="700793" y="547811"/>
                      <a:pt x="702611" y="549993"/>
                    </a:cubicBezTo>
                    <a:cubicBezTo>
                      <a:pt x="704077" y="551752"/>
                      <a:pt x="706421" y="552533"/>
                      <a:pt x="708326" y="553803"/>
                    </a:cubicBezTo>
                    <a:cubicBezTo>
                      <a:pt x="709596" y="555708"/>
                      <a:pt x="711000" y="557530"/>
                      <a:pt x="712136" y="559518"/>
                    </a:cubicBezTo>
                    <a:cubicBezTo>
                      <a:pt x="713545" y="561984"/>
                      <a:pt x="714295" y="564827"/>
                      <a:pt x="715946" y="567138"/>
                    </a:cubicBezTo>
                    <a:cubicBezTo>
                      <a:pt x="717512" y="569330"/>
                      <a:pt x="720007" y="570726"/>
                      <a:pt x="721661" y="572853"/>
                    </a:cubicBezTo>
                    <a:cubicBezTo>
                      <a:pt x="724472" y="576467"/>
                      <a:pt x="726741" y="580473"/>
                      <a:pt x="729281" y="584283"/>
                    </a:cubicBezTo>
                    <a:cubicBezTo>
                      <a:pt x="730551" y="586188"/>
                      <a:pt x="731186" y="588728"/>
                      <a:pt x="733091" y="589998"/>
                    </a:cubicBezTo>
                    <a:cubicBezTo>
                      <a:pt x="738710" y="593744"/>
                      <a:pt x="739937" y="594023"/>
                      <a:pt x="744521" y="599523"/>
                    </a:cubicBezTo>
                    <a:cubicBezTo>
                      <a:pt x="745987" y="601282"/>
                      <a:pt x="746865" y="603479"/>
                      <a:pt x="748331" y="605238"/>
                    </a:cubicBezTo>
                    <a:cubicBezTo>
                      <a:pt x="750056" y="607308"/>
                      <a:pt x="752392" y="608826"/>
                      <a:pt x="754046" y="610953"/>
                    </a:cubicBezTo>
                    <a:cubicBezTo>
                      <a:pt x="763347" y="622911"/>
                      <a:pt x="756903" y="622383"/>
                      <a:pt x="763571" y="622383"/>
                    </a:cubicBezTo>
                  </a:path>
                </a:pathLst>
              </a:custGeom>
              <a:noFill/>
              <a:ln w="2222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41" name="Group 40"/>
              <p:cNvGrpSpPr/>
              <p:nvPr/>
            </p:nvGrpSpPr>
            <p:grpSpPr>
              <a:xfrm>
                <a:off x="6649358" y="1983924"/>
                <a:ext cx="1656442" cy="1683544"/>
                <a:chOff x="281940" y="1985248"/>
                <a:chExt cx="1656442" cy="1683544"/>
              </a:xfrm>
            </p:grpSpPr>
            <p:cxnSp>
              <p:nvCxnSpPr>
                <p:cNvPr id="42" name="Straight Arrow Connector 41"/>
                <p:cNvCxnSpPr/>
                <p:nvPr/>
              </p:nvCxnSpPr>
              <p:spPr bwMode="auto">
                <a:xfrm flipV="1">
                  <a:off x="609600" y="2057400"/>
                  <a:ext cx="0" cy="1295400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43" name="Straight Arrow Connector 42"/>
                <p:cNvCxnSpPr/>
                <p:nvPr/>
              </p:nvCxnSpPr>
              <p:spPr bwMode="auto">
                <a:xfrm>
                  <a:off x="609600" y="3352800"/>
                  <a:ext cx="1295400" cy="0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sp>
              <p:nvSpPr>
                <p:cNvPr id="44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281940" y="1985248"/>
                  <a:ext cx="312906" cy="369332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lnSpc>
                      <a:spcPct val="100000"/>
                    </a:lnSpc>
                    <a:spcBef>
                      <a:spcPts val="0"/>
                    </a:spcBef>
                    <a:tabLst>
                      <a:tab pos="409575" algn="l"/>
                    </a:tabLst>
                  </a:pPr>
                  <a:r>
                    <a:rPr lang="sr-Latn-RS" sz="1800" i="1">
                      <a:solidFill>
                        <a:srgbClr val="000099"/>
                      </a:solidFill>
                    </a:rPr>
                    <a:t>p</a:t>
                  </a:r>
                  <a:endParaRPr lang="en-US" sz="1800" i="1">
                    <a:solidFill>
                      <a:srgbClr val="000099"/>
                    </a:solidFill>
                  </a:endParaRPr>
                </a:p>
              </p:txBody>
            </p:sp>
            <p:sp>
              <p:nvSpPr>
                <p:cNvPr id="45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1638300" y="3299460"/>
                  <a:ext cx="300082" cy="369332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lnSpc>
                      <a:spcPct val="100000"/>
                    </a:lnSpc>
                    <a:spcBef>
                      <a:spcPts val="0"/>
                    </a:spcBef>
                    <a:tabLst>
                      <a:tab pos="409575" algn="l"/>
                    </a:tabLst>
                  </a:pPr>
                  <a:r>
                    <a:rPr lang="sr-Latn-RS" sz="1800" i="1">
                      <a:solidFill>
                        <a:srgbClr val="000099"/>
                      </a:solidFill>
                    </a:rPr>
                    <a:t>v</a:t>
                  </a:r>
                  <a:endParaRPr lang="en-US" sz="1800" i="1">
                    <a:solidFill>
                      <a:srgbClr val="000099"/>
                    </a:solidFill>
                  </a:endParaRPr>
                </a:p>
              </p:txBody>
            </p:sp>
          </p:grpSp>
          <p:sp>
            <p:nvSpPr>
              <p:cNvPr id="47" name="Oval 46"/>
              <p:cNvSpPr/>
              <p:nvPr/>
            </p:nvSpPr>
            <p:spPr bwMode="auto">
              <a:xfrm rot="2628319">
                <a:off x="8007995" y="2915055"/>
                <a:ext cx="73152" cy="73152"/>
              </a:xfrm>
              <a:prstGeom prst="ellipse">
                <a:avLst/>
              </a:prstGeom>
              <a:solidFill>
                <a:schemeClr val="bg1">
                  <a:lumMod val="20000"/>
                  <a:lumOff val="80000"/>
                </a:schemeClr>
              </a:solidFill>
              <a:ln w="158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46" name="Oval 45"/>
            <p:cNvSpPr/>
            <p:nvPr/>
          </p:nvSpPr>
          <p:spPr bwMode="auto">
            <a:xfrm rot="2628319">
              <a:off x="7261634" y="2292979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56" name="Text Box 10"/>
          <p:cNvSpPr txBox="1">
            <a:spLocks noChangeArrowheads="1"/>
          </p:cNvSpPr>
          <p:nvPr/>
        </p:nvSpPr>
        <p:spPr bwMode="auto">
          <a:xfrm>
            <a:off x="4191000" y="1959114"/>
            <a:ext cx="31242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Cyrl-CS">
                <a:solidFill>
                  <a:schemeClr val="bg1"/>
                </a:solidFill>
              </a:rPr>
              <a:t>Izolovani</a:t>
            </a:r>
            <a:endParaRPr lang="sr-Latn-RS">
              <a:solidFill>
                <a:schemeClr val="bg1"/>
              </a:solidFill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Cyrl-CS">
                <a:solidFill>
                  <a:schemeClr val="bg1"/>
                </a:solidFill>
              </a:rPr>
              <a:t>termodnamički</a:t>
            </a:r>
            <a:r>
              <a:rPr lang="sr-Latn-RS">
                <a:solidFill>
                  <a:schemeClr val="bg1"/>
                </a:solidFill>
              </a:rPr>
              <a:t> </a:t>
            </a:r>
            <a:r>
              <a:rPr lang="sr-Cyrl-CS">
                <a:solidFill>
                  <a:schemeClr val="bg1"/>
                </a:solidFill>
              </a:rPr>
              <a:t>sistem</a:t>
            </a:r>
            <a:endParaRPr lang="sr-Latn-RS">
              <a:solidFill>
                <a:schemeClr val="bg1"/>
              </a:solidFill>
            </a:endParaRPr>
          </a:p>
        </p:txBody>
      </p:sp>
      <p:sp>
        <p:nvSpPr>
          <p:cNvPr id="57" name="Text Box 10"/>
          <p:cNvSpPr txBox="1">
            <a:spLocks noChangeArrowheads="1"/>
          </p:cNvSpPr>
          <p:nvPr/>
        </p:nvSpPr>
        <p:spPr bwMode="auto">
          <a:xfrm>
            <a:off x="6705600" y="2743200"/>
            <a:ext cx="18288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>
                <a:solidFill>
                  <a:schemeClr val="bg1"/>
                </a:solidFill>
              </a:rPr>
              <a:t>ravnoteža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>
                <a:solidFill>
                  <a:schemeClr val="bg1"/>
                </a:solidFill>
              </a:rPr>
              <a:t>(stanje 1)</a:t>
            </a:r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6934200" y="2590800"/>
            <a:ext cx="1447800" cy="990600"/>
            <a:chOff x="7162800" y="3962400"/>
            <a:chExt cx="762000" cy="533400"/>
          </a:xfrm>
        </p:grpSpPr>
        <p:cxnSp>
          <p:nvCxnSpPr>
            <p:cNvPr id="58" name="Straight Connector 57"/>
            <p:cNvCxnSpPr/>
            <p:nvPr/>
          </p:nvCxnSpPr>
          <p:spPr bwMode="auto">
            <a:xfrm>
              <a:off x="7162800" y="4038600"/>
              <a:ext cx="762000" cy="457200"/>
            </a:xfrm>
            <a:prstGeom prst="lin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9" name="Straight Connector 58"/>
            <p:cNvCxnSpPr/>
            <p:nvPr/>
          </p:nvCxnSpPr>
          <p:spPr bwMode="auto">
            <a:xfrm flipV="1">
              <a:off x="7239000" y="3962400"/>
              <a:ext cx="609600" cy="533400"/>
            </a:xfrm>
            <a:prstGeom prst="lin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1" name="Text Box 10"/>
          <p:cNvSpPr txBox="1">
            <a:spLocks noChangeArrowheads="1"/>
          </p:cNvSpPr>
          <p:nvPr/>
        </p:nvSpPr>
        <p:spPr bwMode="auto">
          <a:xfrm>
            <a:off x="6400800" y="3657600"/>
            <a:ext cx="18288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>
                <a:solidFill>
                  <a:srgbClr val="C00000"/>
                </a:solidFill>
              </a:rPr>
              <a:t>spoljni uticaji (Q, L, ...)</a:t>
            </a:r>
            <a:endParaRPr lang="en-US">
              <a:solidFill>
                <a:srgbClr val="C00000"/>
              </a:solidFill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6629400" y="3505200"/>
            <a:ext cx="1447800" cy="990600"/>
            <a:chOff x="7162800" y="3962400"/>
            <a:chExt cx="762000" cy="533400"/>
          </a:xfrm>
        </p:grpSpPr>
        <p:cxnSp>
          <p:nvCxnSpPr>
            <p:cNvPr id="63" name="Straight Connector 62"/>
            <p:cNvCxnSpPr/>
            <p:nvPr/>
          </p:nvCxnSpPr>
          <p:spPr bwMode="auto">
            <a:xfrm>
              <a:off x="7162800" y="4038600"/>
              <a:ext cx="762000" cy="45720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4" name="Straight Connector 63"/>
            <p:cNvCxnSpPr/>
            <p:nvPr/>
          </p:nvCxnSpPr>
          <p:spPr bwMode="auto">
            <a:xfrm flipV="1">
              <a:off x="7239000" y="3962400"/>
              <a:ext cx="609600" cy="53340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5" name="Text Box 10"/>
          <p:cNvSpPr txBox="1">
            <a:spLocks noChangeArrowheads="1"/>
          </p:cNvSpPr>
          <p:nvPr/>
        </p:nvSpPr>
        <p:spPr bwMode="auto">
          <a:xfrm>
            <a:off x="6817180" y="4724400"/>
            <a:ext cx="18288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>
                <a:solidFill>
                  <a:schemeClr val="bg1"/>
                </a:solidFill>
              </a:rPr>
              <a:t>ravnoteža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>
                <a:solidFill>
                  <a:schemeClr val="bg1"/>
                </a:solidFill>
              </a:rPr>
              <a:t>(stanje 2)</a:t>
            </a:r>
            <a:endParaRPr lang="en-US">
              <a:solidFill>
                <a:schemeClr val="bg1"/>
              </a:solidFill>
            </a:endParaRPr>
          </a:p>
        </p:txBody>
      </p:sp>
      <p:pic>
        <p:nvPicPr>
          <p:cNvPr id="69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2667000"/>
            <a:ext cx="16764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70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4572000"/>
            <a:ext cx="1676400" cy="8735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grpSp>
        <p:nvGrpSpPr>
          <p:cNvPr id="73" name="Group 72"/>
          <p:cNvGrpSpPr/>
          <p:nvPr/>
        </p:nvGrpSpPr>
        <p:grpSpPr>
          <a:xfrm>
            <a:off x="5439483" y="2667000"/>
            <a:ext cx="991249" cy="2743200"/>
            <a:chOff x="5439483" y="2667000"/>
            <a:chExt cx="991249" cy="2743200"/>
          </a:xfrm>
        </p:grpSpPr>
        <p:sp>
          <p:nvSpPr>
            <p:cNvPr id="71" name="Right Brace 70"/>
            <p:cNvSpPr/>
            <p:nvPr/>
          </p:nvSpPr>
          <p:spPr bwMode="auto">
            <a:xfrm rot="10800000">
              <a:off x="6202132" y="2667000"/>
              <a:ext cx="228600" cy="2743200"/>
            </a:xfrm>
            <a:prstGeom prst="rightBrace">
              <a:avLst/>
            </a:prstGeom>
            <a:noFill/>
            <a:ln w="222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 rot="16200000">
              <a:off x="4763240" y="3716870"/>
              <a:ext cx="206037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sr-Latn-RS" b="1">
                  <a:solidFill>
                    <a:schemeClr val="bg1"/>
                  </a:solidFill>
                </a:rPr>
                <a:t>T</a:t>
              </a:r>
              <a:r>
                <a:rPr lang="en-US" b="1">
                  <a:solidFill>
                    <a:schemeClr val="bg1"/>
                  </a:solidFill>
                </a:rPr>
                <a:t>ermodinamičk</a:t>
              </a:r>
              <a:endParaRPr lang="sr-Latn-RS" b="1">
                <a:solidFill>
                  <a:schemeClr val="bg1"/>
                </a:solidFill>
              </a:endParaRPr>
            </a:p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b="1">
                  <a:solidFill>
                    <a:schemeClr val="bg1"/>
                  </a:solidFill>
                </a:rPr>
                <a:t> proces</a:t>
              </a:r>
              <a:endParaRPr 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1" presetClass="entr" presetSubtype="1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500"/>
                            </p:stCondLst>
                            <p:childTnLst>
                              <p:par>
                                <p:cTn id="58" presetID="4" presetClass="entr" presetSubtype="1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7" grpId="0"/>
      <p:bldP spid="61" grpId="0"/>
      <p:bldP spid="6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178078" y="1140869"/>
            <a:ext cx="4698722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 sz="2400" b="1">
                <a:solidFill>
                  <a:schemeClr val="bg1"/>
                </a:solidFill>
              </a:rPr>
              <a:t>Kvazistatič</a:t>
            </a:r>
            <a:r>
              <a:rPr lang="sr-Latn-CS" sz="2400" b="1">
                <a:solidFill>
                  <a:schemeClr val="bg1"/>
                </a:solidFill>
              </a:rPr>
              <a:t>k</a:t>
            </a:r>
            <a:r>
              <a:rPr lang="sr-Cyrl-CS" sz="2400" b="1">
                <a:solidFill>
                  <a:schemeClr val="bg1"/>
                </a:solidFill>
              </a:rPr>
              <a:t>i i </a:t>
            </a:r>
            <a:r>
              <a:rPr lang="sr-Latn-RS" sz="2400" b="1">
                <a:solidFill>
                  <a:schemeClr val="bg1"/>
                </a:solidFill>
              </a:rPr>
              <a:t>povratni </a:t>
            </a:r>
            <a:r>
              <a:rPr lang="sr-Cyrl-CS" sz="2400" b="1">
                <a:solidFill>
                  <a:schemeClr val="bg1"/>
                </a:solidFill>
              </a:rPr>
              <a:t>proces</a:t>
            </a:r>
            <a:r>
              <a:rPr lang="sr-Latn-RS" sz="2400" b="1">
                <a:solidFill>
                  <a:schemeClr val="bg1"/>
                </a:solidFill>
              </a:rPr>
              <a:t>i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53988" y="1752600"/>
            <a:ext cx="5713412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b="1">
                <a:solidFill>
                  <a:schemeClr val="bg1"/>
                </a:solidFill>
              </a:rPr>
              <a:t>Kvazistatički</a:t>
            </a:r>
            <a:r>
              <a:rPr lang="sr-Latn-RS">
                <a:solidFill>
                  <a:schemeClr val="bg1"/>
                </a:solidFill>
              </a:rPr>
              <a:t> </a:t>
            </a:r>
            <a:r>
              <a:rPr lang="sr-Cyrl-CS">
                <a:solidFill>
                  <a:schemeClr val="bg1"/>
                </a:solidFill>
              </a:rPr>
              <a:t>procesi</a:t>
            </a:r>
            <a:r>
              <a:rPr lang="sr-Latn-CS">
                <a:solidFill>
                  <a:schemeClr val="bg1"/>
                </a:solidFill>
              </a:rPr>
              <a:t> – </a:t>
            </a:r>
            <a:r>
              <a:rPr lang="sr-Cyrl-CS">
                <a:solidFill>
                  <a:schemeClr val="bg1"/>
                </a:solidFill>
              </a:rPr>
              <a:t>mehanički povratni</a:t>
            </a:r>
            <a:r>
              <a:rPr lang="sr-Cyrl-CS" i="1">
                <a:solidFill>
                  <a:schemeClr val="bg1"/>
                </a:solidFill>
              </a:rPr>
              <a:t>.</a:t>
            </a:r>
            <a:endParaRPr lang="sr-Latn-RS" i="1">
              <a:solidFill>
                <a:schemeClr val="bg1"/>
              </a:solidFill>
            </a:endParaRPr>
          </a:p>
          <a:p>
            <a:pPr>
              <a:tabLst>
                <a:tab pos="409575" algn="l"/>
              </a:tabLst>
            </a:pPr>
            <a:r>
              <a:rPr lang="sr-Latn-CS" b="1">
                <a:solidFill>
                  <a:schemeClr val="bg1"/>
                </a:solidFill>
              </a:rPr>
              <a:t>P</a:t>
            </a:r>
            <a:r>
              <a:rPr lang="sr-Cyrl-CS" b="1">
                <a:solidFill>
                  <a:schemeClr val="bg1"/>
                </a:solidFill>
              </a:rPr>
              <a:t>ovratni</a:t>
            </a:r>
            <a:r>
              <a:rPr lang="sr-Cyrl-CS">
                <a:solidFill>
                  <a:schemeClr val="bg1"/>
                </a:solidFill>
              </a:rPr>
              <a:t> procesi</a:t>
            </a:r>
            <a:r>
              <a:rPr lang="sr-Latn-CS">
                <a:solidFill>
                  <a:schemeClr val="bg1"/>
                </a:solidFill>
              </a:rPr>
              <a:t> – </a:t>
            </a:r>
            <a:r>
              <a:rPr lang="sr-Cyrl-CS">
                <a:solidFill>
                  <a:schemeClr val="bg1"/>
                </a:solidFill>
              </a:rPr>
              <a:t>mehanički i termički povratni</a:t>
            </a:r>
            <a:r>
              <a:rPr lang="sr-Cyrl-CS" i="1">
                <a:solidFill>
                  <a:schemeClr val="bg1"/>
                </a:solidFill>
              </a:rPr>
              <a:t>.</a:t>
            </a:r>
            <a:endParaRPr lang="sr-Latn-CS" i="1">
              <a:solidFill>
                <a:schemeClr val="bg1"/>
              </a:solidFill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371600" y="3478411"/>
            <a:ext cx="7373938" cy="276998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Tx/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 i="1">
                <a:solidFill>
                  <a:schemeClr val="bg1"/>
                </a:solidFill>
              </a:rPr>
              <a:t> </a:t>
            </a:r>
            <a:r>
              <a:rPr lang="sr-Cyrl-CS" b="1" i="1">
                <a:solidFill>
                  <a:schemeClr val="bg1"/>
                </a:solidFill>
              </a:rPr>
              <a:t>mehanički povratni </a:t>
            </a:r>
            <a:r>
              <a:rPr lang="sr-Cyrl-CS" i="1">
                <a:solidFill>
                  <a:schemeClr val="bg1"/>
                </a:solidFill>
              </a:rPr>
              <a:t>... </a:t>
            </a:r>
            <a:r>
              <a:rPr lang="sr-Latn-RS" i="1">
                <a:solidFill>
                  <a:schemeClr val="bg1"/>
                </a:solidFill>
              </a:rPr>
              <a:t>mehanička ravnoteža sa okolinom = beskonačno mala razlika između unutrašnjih i spoljašnjih sila, tj. beskonačno mala razlika između pritisaka termodinamičkog sistema i okoline</a:t>
            </a:r>
          </a:p>
          <a:p>
            <a:pPr>
              <a:buClrTx/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 i="1">
                <a:solidFill>
                  <a:schemeClr val="bg1"/>
                </a:solidFill>
              </a:rPr>
              <a:t> </a:t>
            </a:r>
            <a:r>
              <a:rPr lang="sr-Latn-RS" b="1" i="1">
                <a:solidFill>
                  <a:schemeClr val="bg1"/>
                </a:solidFill>
              </a:rPr>
              <a:t>termički</a:t>
            </a:r>
            <a:r>
              <a:rPr lang="sr-Cyrl-CS" b="1" i="1">
                <a:solidFill>
                  <a:schemeClr val="bg1"/>
                </a:solidFill>
              </a:rPr>
              <a:t> povratni </a:t>
            </a:r>
            <a:r>
              <a:rPr lang="sr-Cyrl-CS" i="1">
                <a:solidFill>
                  <a:schemeClr val="bg1"/>
                </a:solidFill>
              </a:rPr>
              <a:t>...</a:t>
            </a:r>
            <a:r>
              <a:rPr lang="sr-Latn-RS" i="1">
                <a:solidFill>
                  <a:schemeClr val="bg1"/>
                </a:solidFill>
              </a:rPr>
              <a:t> termička ravnoteža sa okolinom = beskonačno mala razlika u temperaturi termodinamičkog sistema i okoline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5791200" y="914400"/>
            <a:ext cx="3053715" cy="2519065"/>
            <a:chOff x="5791200" y="914400"/>
            <a:chExt cx="3053715" cy="2519065"/>
          </a:xfrm>
        </p:grpSpPr>
        <p:grpSp>
          <p:nvGrpSpPr>
            <p:cNvPr id="7" name="Group 6"/>
            <p:cNvGrpSpPr/>
            <p:nvPr/>
          </p:nvGrpSpPr>
          <p:grpSpPr>
            <a:xfrm>
              <a:off x="5791200" y="914400"/>
              <a:ext cx="2295525" cy="1143000"/>
              <a:chOff x="4032885" y="3415665"/>
              <a:chExt cx="2295525" cy="1143000"/>
            </a:xfrm>
            <a:solidFill>
              <a:schemeClr val="tx1">
                <a:lumMod val="65000"/>
              </a:schemeClr>
            </a:solidFill>
          </p:grpSpPr>
          <p:sp>
            <p:nvSpPr>
              <p:cNvPr id="8" name="Rectangle 7"/>
              <p:cNvSpPr/>
              <p:nvPr/>
            </p:nvSpPr>
            <p:spPr bwMode="auto">
              <a:xfrm>
                <a:off x="4032885" y="3415665"/>
                <a:ext cx="91440" cy="1143000"/>
              </a:xfrm>
              <a:prstGeom prst="rect">
                <a:avLst/>
              </a:prstGeom>
              <a:grpFill/>
              <a:ln w="19050" cap="flat" cmpd="sng" algn="ctr">
                <a:solidFill>
                  <a:schemeClr val="tx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 bwMode="auto">
              <a:xfrm rot="5400000">
                <a:off x="5181600" y="3413760"/>
                <a:ext cx="91440" cy="2194560"/>
              </a:xfrm>
              <a:prstGeom prst="rect">
                <a:avLst/>
              </a:prstGeom>
              <a:grpFill/>
              <a:ln w="19050" cap="flat" cmpd="sng" algn="ctr">
                <a:solidFill>
                  <a:schemeClr val="tx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 bwMode="auto">
              <a:xfrm rot="5400000">
                <a:off x="5185410" y="2364105"/>
                <a:ext cx="91440" cy="2194560"/>
              </a:xfrm>
              <a:prstGeom prst="rect">
                <a:avLst/>
              </a:prstGeom>
              <a:grpFill/>
              <a:ln w="19050" cap="flat" cmpd="sng" algn="ctr">
                <a:solidFill>
                  <a:schemeClr val="tx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7320915" y="1024889"/>
              <a:ext cx="1524000" cy="923544"/>
              <a:chOff x="7086600" y="1782424"/>
              <a:chExt cx="1524000" cy="923544"/>
            </a:xfrm>
          </p:grpSpPr>
          <p:sp>
            <p:nvSpPr>
              <p:cNvPr id="12" name="Rectangle 11"/>
              <p:cNvSpPr/>
              <p:nvPr/>
            </p:nvSpPr>
            <p:spPr bwMode="auto">
              <a:xfrm>
                <a:off x="7086600" y="1782424"/>
                <a:ext cx="152400" cy="923544"/>
              </a:xfrm>
              <a:prstGeom prst="rect">
                <a:avLst/>
              </a:prstGeom>
              <a:solidFill>
                <a:schemeClr val="tx1">
                  <a:lumMod val="50000"/>
                </a:schemeClr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 bwMode="auto">
              <a:xfrm rot="5400000">
                <a:off x="7825740" y="1534775"/>
                <a:ext cx="152400" cy="1417320"/>
              </a:xfrm>
              <a:prstGeom prst="rect">
                <a:avLst/>
              </a:prstGeom>
              <a:solidFill>
                <a:schemeClr val="tx1">
                  <a:lumMod val="50000"/>
                </a:schemeClr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5943600" y="1143000"/>
              <a:ext cx="94128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>
                  <a:solidFill>
                    <a:schemeClr val="bg1"/>
                  </a:solidFill>
                </a:rPr>
                <a:t>Radno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>
                  <a:solidFill>
                    <a:schemeClr val="bg1"/>
                  </a:solidFill>
                </a:rPr>
                <a:t>telo</a:t>
              </a:r>
              <a:endParaRPr lang="en-US"/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7320915" y="2509921"/>
              <a:ext cx="1524000" cy="923544"/>
              <a:chOff x="7086600" y="1782424"/>
              <a:chExt cx="1524000" cy="923544"/>
            </a:xfrm>
          </p:grpSpPr>
          <p:sp>
            <p:nvSpPr>
              <p:cNvPr id="16" name="Rectangle 15"/>
              <p:cNvSpPr/>
              <p:nvPr/>
            </p:nvSpPr>
            <p:spPr bwMode="auto">
              <a:xfrm>
                <a:off x="7086600" y="1782424"/>
                <a:ext cx="152400" cy="923544"/>
              </a:xfrm>
              <a:prstGeom prst="rect">
                <a:avLst/>
              </a:prstGeom>
              <a:solidFill>
                <a:schemeClr val="tx1">
                  <a:lumMod val="50000"/>
                </a:schemeClr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 bwMode="auto">
              <a:xfrm rot="5400000">
                <a:off x="7825740" y="1534775"/>
                <a:ext cx="152400" cy="1417320"/>
              </a:xfrm>
              <a:prstGeom prst="rect">
                <a:avLst/>
              </a:prstGeom>
              <a:solidFill>
                <a:schemeClr val="tx1">
                  <a:lumMod val="50000"/>
                </a:schemeClr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cxnSp>
          <p:nvCxnSpPr>
            <p:cNvPr id="18" name="Straight Arrow Connector 17"/>
            <p:cNvCxnSpPr/>
            <p:nvPr/>
          </p:nvCxnSpPr>
          <p:spPr bwMode="auto">
            <a:xfrm>
              <a:off x="6711315" y="2587645"/>
              <a:ext cx="609600" cy="0"/>
            </a:xfrm>
            <a:prstGeom prst="straightConnector1">
              <a:avLst/>
            </a:prstGeom>
            <a:noFill/>
            <a:ln w="127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9" name="Straight Arrow Connector 18"/>
            <p:cNvCxnSpPr/>
            <p:nvPr/>
          </p:nvCxnSpPr>
          <p:spPr bwMode="auto">
            <a:xfrm>
              <a:off x="6711315" y="2740045"/>
              <a:ext cx="609600" cy="0"/>
            </a:xfrm>
            <a:prstGeom prst="straightConnector1">
              <a:avLst/>
            </a:prstGeom>
            <a:noFill/>
            <a:ln w="127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0" name="Straight Arrow Connector 19"/>
            <p:cNvCxnSpPr/>
            <p:nvPr/>
          </p:nvCxnSpPr>
          <p:spPr bwMode="auto">
            <a:xfrm>
              <a:off x="6711315" y="2892445"/>
              <a:ext cx="609600" cy="0"/>
            </a:xfrm>
            <a:prstGeom prst="straightConnector1">
              <a:avLst/>
            </a:prstGeom>
            <a:noFill/>
            <a:ln w="127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1" name="Straight Arrow Connector 20"/>
            <p:cNvCxnSpPr/>
            <p:nvPr/>
          </p:nvCxnSpPr>
          <p:spPr bwMode="auto">
            <a:xfrm>
              <a:off x="6711315" y="3044845"/>
              <a:ext cx="609600" cy="0"/>
            </a:xfrm>
            <a:prstGeom prst="straightConnector1">
              <a:avLst/>
            </a:prstGeom>
            <a:noFill/>
            <a:ln w="127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2" name="Straight Arrow Connector 21"/>
            <p:cNvCxnSpPr/>
            <p:nvPr/>
          </p:nvCxnSpPr>
          <p:spPr bwMode="auto">
            <a:xfrm>
              <a:off x="6711315" y="3197245"/>
              <a:ext cx="609600" cy="0"/>
            </a:xfrm>
            <a:prstGeom prst="straightConnector1">
              <a:avLst/>
            </a:prstGeom>
            <a:noFill/>
            <a:ln w="127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3" name="Straight Arrow Connector 22"/>
            <p:cNvCxnSpPr/>
            <p:nvPr/>
          </p:nvCxnSpPr>
          <p:spPr bwMode="auto">
            <a:xfrm>
              <a:off x="6711315" y="3349645"/>
              <a:ext cx="609600" cy="0"/>
            </a:xfrm>
            <a:prstGeom prst="straightConnector1">
              <a:avLst/>
            </a:prstGeom>
            <a:noFill/>
            <a:ln w="127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4" name="Straight Arrow Connector 23"/>
            <p:cNvCxnSpPr/>
            <p:nvPr/>
          </p:nvCxnSpPr>
          <p:spPr bwMode="auto">
            <a:xfrm>
              <a:off x="7480935" y="2587645"/>
              <a:ext cx="609600" cy="0"/>
            </a:xfrm>
            <a:prstGeom prst="straightConnector1">
              <a:avLst/>
            </a:prstGeom>
            <a:noFill/>
            <a:ln w="12700" cap="flat" cmpd="sng" algn="ctr">
              <a:solidFill>
                <a:srgbClr val="C00000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5" name="Straight Arrow Connector 24"/>
            <p:cNvCxnSpPr/>
            <p:nvPr/>
          </p:nvCxnSpPr>
          <p:spPr bwMode="auto">
            <a:xfrm>
              <a:off x="7480935" y="2740045"/>
              <a:ext cx="609600" cy="0"/>
            </a:xfrm>
            <a:prstGeom prst="straightConnector1">
              <a:avLst/>
            </a:prstGeom>
            <a:noFill/>
            <a:ln w="12700" cap="flat" cmpd="sng" algn="ctr">
              <a:solidFill>
                <a:srgbClr val="C00000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6" name="Straight Arrow Connector 25"/>
            <p:cNvCxnSpPr/>
            <p:nvPr/>
          </p:nvCxnSpPr>
          <p:spPr bwMode="auto">
            <a:xfrm>
              <a:off x="7480935" y="2892445"/>
              <a:ext cx="609600" cy="0"/>
            </a:xfrm>
            <a:prstGeom prst="straightConnector1">
              <a:avLst/>
            </a:prstGeom>
            <a:noFill/>
            <a:ln w="12700" cap="flat" cmpd="sng" algn="ctr">
              <a:solidFill>
                <a:srgbClr val="C00000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7" name="Straight Arrow Connector 26"/>
            <p:cNvCxnSpPr/>
            <p:nvPr/>
          </p:nvCxnSpPr>
          <p:spPr bwMode="auto">
            <a:xfrm>
              <a:off x="7480935" y="3044845"/>
              <a:ext cx="609600" cy="0"/>
            </a:xfrm>
            <a:prstGeom prst="straightConnector1">
              <a:avLst/>
            </a:prstGeom>
            <a:noFill/>
            <a:ln w="12700" cap="flat" cmpd="sng" algn="ctr">
              <a:solidFill>
                <a:srgbClr val="C00000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8" name="Straight Arrow Connector 27"/>
            <p:cNvCxnSpPr/>
            <p:nvPr/>
          </p:nvCxnSpPr>
          <p:spPr bwMode="auto">
            <a:xfrm>
              <a:off x="7480935" y="3197245"/>
              <a:ext cx="609600" cy="0"/>
            </a:xfrm>
            <a:prstGeom prst="straightConnector1">
              <a:avLst/>
            </a:prstGeom>
            <a:noFill/>
            <a:ln w="12700" cap="flat" cmpd="sng" algn="ctr">
              <a:solidFill>
                <a:srgbClr val="C00000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9" name="Straight Arrow Connector 28"/>
            <p:cNvCxnSpPr/>
            <p:nvPr/>
          </p:nvCxnSpPr>
          <p:spPr bwMode="auto">
            <a:xfrm>
              <a:off x="7480935" y="3349645"/>
              <a:ext cx="609600" cy="0"/>
            </a:xfrm>
            <a:prstGeom prst="straightConnector1">
              <a:avLst/>
            </a:prstGeom>
            <a:noFill/>
            <a:ln w="12700" cap="flat" cmpd="sng" algn="ctr">
              <a:solidFill>
                <a:srgbClr val="C00000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30" name="TextBox 29"/>
            <p:cNvSpPr txBox="1"/>
            <p:nvPr/>
          </p:nvSpPr>
          <p:spPr>
            <a:xfrm>
              <a:off x="6254115" y="2485311"/>
              <a:ext cx="3850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sr-Latn-RS" sz="1600" i="1">
                  <a:solidFill>
                    <a:schemeClr val="bg1"/>
                  </a:solidFill>
                </a:rPr>
                <a:t>F</a:t>
              </a:r>
              <a:r>
                <a:rPr lang="sr-Latn-RS" sz="1600" i="1" baseline="-25000">
                  <a:solidFill>
                    <a:schemeClr val="bg1"/>
                  </a:solidFill>
                </a:rPr>
                <a:t>u</a:t>
              </a:r>
              <a:endParaRPr lang="en-US" sz="1600" i="1" baseline="-2500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082080" y="2485311"/>
              <a:ext cx="3786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sr-Latn-RS" sz="1600" i="1">
                  <a:solidFill>
                    <a:schemeClr val="bg1"/>
                  </a:solidFill>
                </a:rPr>
                <a:t>F</a:t>
              </a:r>
              <a:r>
                <a:rPr lang="sr-Latn-RS" sz="1600" i="1" baseline="-25000">
                  <a:solidFill>
                    <a:schemeClr val="bg1"/>
                  </a:solidFill>
                </a:rPr>
                <a:t>s</a:t>
              </a:r>
              <a:endParaRPr lang="en-US" sz="1600" i="1" baseline="-25000"/>
            </a:p>
          </p:txBody>
        </p:sp>
        <p:cxnSp>
          <p:nvCxnSpPr>
            <p:cNvPr id="32" name="Straight Arrow Connector 31"/>
            <p:cNvCxnSpPr/>
            <p:nvPr/>
          </p:nvCxnSpPr>
          <p:spPr bwMode="auto">
            <a:xfrm>
              <a:off x="8463915" y="2976265"/>
              <a:ext cx="320040" cy="0"/>
            </a:xfrm>
            <a:prstGeom prst="straightConnector1">
              <a:avLst/>
            </a:prstGeom>
            <a:noFill/>
            <a:ln w="12700" cap="flat" cmpd="sng" algn="ctr">
              <a:solidFill>
                <a:srgbClr val="00004C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Text Box 7"/>
          <p:cNvSpPr txBox="1">
            <a:spLocks noChangeArrowheads="1"/>
          </p:cNvSpPr>
          <p:nvPr/>
        </p:nvSpPr>
        <p:spPr bwMode="auto">
          <a:xfrm>
            <a:off x="230188" y="1143000"/>
            <a:ext cx="8667750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chemeClr val="bg1"/>
                </a:solidFill>
              </a:rPr>
              <a:t>Mehanik</a:t>
            </a:r>
            <a:r>
              <a:rPr lang="sr-Latn-RS">
                <a:solidFill>
                  <a:schemeClr val="bg1"/>
                </a:solidFill>
              </a:rPr>
              <a:t>a – </a:t>
            </a:r>
            <a:r>
              <a:rPr lang="en-US">
                <a:solidFill>
                  <a:schemeClr val="bg1"/>
                </a:solidFill>
              </a:rPr>
              <a:t>proučava samo energij</a:t>
            </a:r>
            <a:r>
              <a:rPr lang="sr-Latn-RS">
                <a:solidFill>
                  <a:schemeClr val="bg1"/>
                </a:solidFill>
              </a:rPr>
              <a:t>u</a:t>
            </a:r>
            <a:r>
              <a:rPr lang="en-US">
                <a:solidFill>
                  <a:schemeClr val="bg1"/>
                </a:solidFill>
              </a:rPr>
              <a:t> mehaničkog kretanja (</a:t>
            </a:r>
            <a:r>
              <a:rPr lang="sr-Latn-CS" i="1">
                <a:solidFill>
                  <a:schemeClr val="bg1"/>
                </a:solidFill>
              </a:rPr>
              <a:t>E</a:t>
            </a:r>
            <a:r>
              <a:rPr lang="sr-Latn-CS" i="1" baseline="-25000">
                <a:solidFill>
                  <a:schemeClr val="bg1"/>
                </a:solidFill>
              </a:rPr>
              <a:t>k</a:t>
            </a:r>
            <a:r>
              <a:rPr lang="sr-Latn-CS">
                <a:solidFill>
                  <a:schemeClr val="bg1"/>
                </a:solidFill>
              </a:rPr>
              <a:t>, </a:t>
            </a:r>
            <a:r>
              <a:rPr lang="sr-Latn-CS" i="1">
                <a:solidFill>
                  <a:schemeClr val="bg1"/>
                </a:solidFill>
              </a:rPr>
              <a:t>E</a:t>
            </a:r>
            <a:r>
              <a:rPr lang="sr-Latn-CS" i="1" baseline="-25000">
                <a:solidFill>
                  <a:schemeClr val="bg1"/>
                </a:solidFill>
              </a:rPr>
              <a:t>p</a:t>
            </a:r>
            <a:r>
              <a:rPr lang="en-US">
                <a:solidFill>
                  <a:schemeClr val="bg1"/>
                </a:solidFill>
              </a:rPr>
              <a:t>)</a:t>
            </a:r>
            <a:endParaRPr lang="sr-Latn-RS">
              <a:solidFill>
                <a:schemeClr val="bg1"/>
              </a:solidFill>
            </a:endParaRPr>
          </a:p>
          <a:p>
            <a:pPr>
              <a:tabLst>
                <a:tab pos="409575" algn="l"/>
              </a:tabLst>
            </a:pPr>
            <a:r>
              <a:rPr lang="sr-Latn-RS">
                <a:solidFill>
                  <a:schemeClr val="bg1"/>
                </a:solidFill>
              </a:rPr>
              <a:t>Termodinamika – </a:t>
            </a:r>
            <a:r>
              <a:rPr lang="en-US">
                <a:solidFill>
                  <a:schemeClr val="bg1"/>
                </a:solidFill>
              </a:rPr>
              <a:t>proučava</a:t>
            </a:r>
            <a:r>
              <a:rPr lang="sr-Latn-RS">
                <a:solidFill>
                  <a:schemeClr val="bg1"/>
                </a:solidFill>
              </a:rPr>
              <a:t> </a:t>
            </a:r>
            <a:r>
              <a:rPr lang="en-US">
                <a:solidFill>
                  <a:schemeClr val="bg1"/>
                </a:solidFill>
              </a:rPr>
              <a:t>sv</a:t>
            </a:r>
            <a:r>
              <a:rPr lang="sr-Latn-RS">
                <a:solidFill>
                  <a:schemeClr val="bg1"/>
                </a:solidFill>
              </a:rPr>
              <a:t>e</a:t>
            </a:r>
            <a:r>
              <a:rPr lang="en-US">
                <a:solidFill>
                  <a:schemeClr val="bg1"/>
                </a:solidFill>
              </a:rPr>
              <a:t> obli</a:t>
            </a:r>
            <a:r>
              <a:rPr lang="sr-Latn-RS">
                <a:solidFill>
                  <a:schemeClr val="bg1"/>
                </a:solidFill>
              </a:rPr>
              <a:t>ke </a:t>
            </a:r>
            <a:r>
              <a:rPr lang="en-US">
                <a:solidFill>
                  <a:schemeClr val="bg1"/>
                </a:solidFill>
              </a:rPr>
              <a:t>energija i njihove transformacije.</a:t>
            </a:r>
            <a:endParaRPr lang="sr-Latn-CS">
              <a:solidFill>
                <a:schemeClr val="bg1"/>
              </a:solidFill>
            </a:endParaRP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230188" y="2338790"/>
            <a:ext cx="8667750" cy="11664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chemeClr val="bg1"/>
                </a:solidFill>
              </a:rPr>
              <a:t>Predmet termodinamike je proučavanje i istraživanje svojstava energije i zakonitosti transformacija energije u različitim fizičkim, hemijskim i drugim procesima.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37392" y="3733800"/>
            <a:ext cx="8667750" cy="230832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Tx/>
              <a:tabLst>
                <a:tab pos="409575" algn="l"/>
              </a:tabLst>
            </a:pPr>
            <a:r>
              <a:rPr lang="sr-Latn-RS">
                <a:solidFill>
                  <a:schemeClr val="bg1"/>
                </a:solidFill>
              </a:rPr>
              <a:t>Primeri:</a:t>
            </a:r>
            <a:r>
              <a:rPr lang="en-US">
                <a:solidFill>
                  <a:schemeClr val="bg1"/>
                </a:solidFill>
              </a:rPr>
              <a:t> </a:t>
            </a:r>
            <a:endParaRPr lang="sr-Latn-RS">
              <a:solidFill>
                <a:schemeClr val="bg1"/>
              </a:solidFill>
            </a:endParaRPr>
          </a:p>
          <a:p>
            <a:pPr>
              <a:buClrTx/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RS">
                <a:solidFill>
                  <a:schemeClr val="bg1"/>
                </a:solidFill>
              </a:rPr>
              <a:t> </a:t>
            </a:r>
            <a:r>
              <a:rPr lang="en-US">
                <a:solidFill>
                  <a:schemeClr val="bg1"/>
                </a:solidFill>
              </a:rPr>
              <a:t>grejanje</a:t>
            </a:r>
          </a:p>
          <a:p>
            <a:pPr>
              <a:buClrTx/>
              <a:buFont typeface="Wingdings" pitchFamily="2" charset="2"/>
              <a:buChar char="Ø"/>
              <a:tabLst>
                <a:tab pos="409575" algn="l"/>
              </a:tabLst>
            </a:pPr>
            <a:r>
              <a:rPr lang="en-US">
                <a:solidFill>
                  <a:schemeClr val="bg1"/>
                </a:solidFill>
              </a:rPr>
              <a:t> odr</a:t>
            </a:r>
            <a:r>
              <a:rPr lang="sr-Latn-RS">
                <a:solidFill>
                  <a:schemeClr val="bg1"/>
                </a:solidFill>
              </a:rPr>
              <a:t>žavanje temperature u analiziranom prostoru</a:t>
            </a:r>
          </a:p>
          <a:p>
            <a:pPr>
              <a:buClrTx/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RS">
                <a:solidFill>
                  <a:schemeClr val="bg1"/>
                </a:solidFill>
              </a:rPr>
              <a:t> pogonske grupe</a:t>
            </a:r>
          </a:p>
          <a:p>
            <a:pPr>
              <a:buClrTx/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RS">
                <a:solidFill>
                  <a:schemeClr val="bg1"/>
                </a:solidFill>
              </a:rPr>
              <a:t>  sagorevanje ...</a:t>
            </a:r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973898"/>
            <a:ext cx="3429000" cy="1455102"/>
          </a:xfrm>
          <a:prstGeom prst="rect">
            <a:avLst/>
          </a:prstGeom>
          <a:noFill/>
        </p:spPr>
        <p:txBody>
          <a:bodyPr wrap="none">
            <a:prstTxWarp prst="textChevronInverted">
              <a:avLst/>
            </a:prstTxWarp>
            <a:spAutoFit/>
            <a:scene3d>
              <a:camera prst="orthographicFront">
                <a:rot lat="0" lon="21299999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sr-Latn-RS" sz="5400" b="1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Pitanja?</a:t>
            </a:r>
            <a:endParaRPr lang="en-US" sz="5400" b="1">
              <a:ln w="12700">
                <a:solidFill>
                  <a:schemeClr val="bg2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3810000"/>
            <a:ext cx="3657600" cy="1452265"/>
          </a:xfrm>
          <a:prstGeom prst="rect">
            <a:avLst/>
          </a:prstGeom>
          <a:noFill/>
        </p:spPr>
        <p:txBody>
          <a:bodyPr wrap="none">
            <a:prstTxWarp prst="textCascadeDown">
              <a:avLst/>
            </a:prstTxWarp>
            <a:spAutoFit/>
          </a:bodyPr>
          <a:lstStyle/>
          <a:p>
            <a:pPr>
              <a:defRPr/>
            </a:pPr>
            <a:r>
              <a:rPr lang="sr-Latn-R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na pažnji!</a:t>
            </a:r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 Box 7"/>
          <p:cNvSpPr txBox="1">
            <a:spLocks noChangeArrowheads="1"/>
          </p:cNvSpPr>
          <p:nvPr/>
        </p:nvSpPr>
        <p:spPr bwMode="auto">
          <a:xfrm>
            <a:off x="230188" y="1073150"/>
            <a:ext cx="8667750" cy="424731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>
                <a:solidFill>
                  <a:schemeClr val="bg1"/>
                </a:solidFill>
              </a:rPr>
              <a:t>Nastanak termodinamike</a:t>
            </a:r>
            <a:r>
              <a:rPr lang="sr-Latn-CS">
                <a:solidFill>
                  <a:schemeClr val="bg1"/>
                </a:solidFill>
              </a:rPr>
              <a:t>:</a:t>
            </a:r>
          </a:p>
          <a:p>
            <a:pPr>
              <a:buClrTx/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>
                <a:solidFill>
                  <a:schemeClr val="bg1"/>
                </a:solidFill>
              </a:rPr>
              <a:t> prva četvrtina 19-og veka,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>
                <a:solidFill>
                  <a:schemeClr val="bg1"/>
                </a:solidFill>
              </a:rPr>
              <a:t> f(</a:t>
            </a:r>
            <a:r>
              <a:rPr lang="sr-Cyrl-CS">
                <a:solidFill>
                  <a:schemeClr val="bg1"/>
                </a:solidFill>
              </a:rPr>
              <a:t>toplotni motor</a:t>
            </a:r>
            <a:r>
              <a:rPr lang="sr-Latn-CS">
                <a:solidFill>
                  <a:schemeClr val="bg1"/>
                </a:solidFill>
              </a:rPr>
              <a:t>i</a:t>
            </a:r>
            <a:r>
              <a:rPr lang="en-US">
                <a:solidFill>
                  <a:schemeClr val="bg1"/>
                </a:solidFill>
              </a:rPr>
              <a:t>, </a:t>
            </a:r>
            <a:r>
              <a:rPr lang="sr-Latn-CS">
                <a:solidFill>
                  <a:schemeClr val="bg1"/>
                </a:solidFill>
              </a:rPr>
              <a:t>parne mašine)</a:t>
            </a:r>
            <a:r>
              <a:rPr lang="en-US">
                <a:solidFill>
                  <a:schemeClr val="bg1"/>
                </a:solidFill>
              </a:rPr>
              <a:t>,</a:t>
            </a:r>
            <a:endParaRPr lang="sr-Latn-CS">
              <a:solidFill>
                <a:schemeClr val="bg1"/>
              </a:solidFill>
            </a:endParaRP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>
                <a:solidFill>
                  <a:schemeClr val="bg1"/>
                </a:solidFill>
              </a:rPr>
              <a:t> Sadi Karno “Razmišljanja o pokretačkim silama vatre i o mašinama sposobnim da razviju tu silu, 1824.</a:t>
            </a:r>
          </a:p>
          <a:p>
            <a:pPr lvl="1"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>
                <a:solidFill>
                  <a:schemeClr val="bg1"/>
                </a:solidFill>
              </a:rPr>
              <a:t> toplotna mašina stvara mehanički rad ne na račun apsorbovanja toplote, već zahvaljujući prenosu toplote od toplijeg na hladnije telo,</a:t>
            </a:r>
          </a:p>
          <a:p>
            <a:pPr lvl="1"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>
                <a:solidFill>
                  <a:schemeClr val="bg1"/>
                </a:solidFill>
              </a:rPr>
              <a:t> toplota se može iskoristiti samo ako postoji i hladnije telo, slično kao što se energija vode koristi pri njenom protoku sa višeg prema nižem nivou. </a:t>
            </a:r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28330" y="838200"/>
            <a:ext cx="1298753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chemeClr val="bg1"/>
                </a:solidFill>
              </a:rPr>
              <a:t>Definicije: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228600" y="1295400"/>
            <a:ext cx="873076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tabLst>
                <a:tab pos="409575" algn="l"/>
              </a:tabLst>
            </a:pPr>
            <a:r>
              <a:rPr lang="sr-Latn-CS" sz="1800" b="1">
                <a:solidFill>
                  <a:srgbClr val="000099"/>
                </a:solidFill>
              </a:rPr>
              <a:t>Termodinamički sistem</a:t>
            </a:r>
            <a:r>
              <a:rPr lang="en-US" sz="1800">
                <a:solidFill>
                  <a:srgbClr val="000099"/>
                </a:solidFill>
              </a:rPr>
              <a:t> </a:t>
            </a:r>
            <a:r>
              <a:rPr lang="sr-Latn-CS" sz="1800">
                <a:solidFill>
                  <a:srgbClr val="000099"/>
                </a:solidFill>
              </a:rPr>
              <a:t>čine s</a:t>
            </a:r>
            <a:r>
              <a:rPr lang="en-US" sz="1800">
                <a:solidFill>
                  <a:srgbClr val="000099"/>
                </a:solidFill>
              </a:rPr>
              <a:t>va tela u ograni</a:t>
            </a:r>
            <a:r>
              <a:rPr lang="sr-Latn-CS" sz="1800">
                <a:solidFill>
                  <a:srgbClr val="000099"/>
                </a:solidFill>
              </a:rPr>
              <a:t>č</a:t>
            </a:r>
            <a:r>
              <a:rPr lang="en-US" sz="1800">
                <a:solidFill>
                  <a:srgbClr val="000099"/>
                </a:solidFill>
              </a:rPr>
              <a:t>enom delu prostora, koja su objekat prou</a:t>
            </a:r>
            <a:r>
              <a:rPr lang="sr-Latn-CS" sz="1800">
                <a:solidFill>
                  <a:srgbClr val="000099"/>
                </a:solidFill>
              </a:rPr>
              <a:t>čavanja, a u uzajamnoj su vezi sa spoljnom sredinom.</a:t>
            </a:r>
            <a:endParaRPr lang="en-US" sz="1800">
              <a:solidFill>
                <a:srgbClr val="000099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228600" y="2045680"/>
            <a:ext cx="8686800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CS" sz="1800">
                <a:solidFill>
                  <a:srgbClr val="000099"/>
                </a:solidFill>
              </a:rPr>
              <a:t>U teh. termod. termodinamički sistem se svodi na telo pomoću koga se toplota pretvara u mehaničku energiju ili obratno, pa se takav sistem naziva </a:t>
            </a:r>
            <a:r>
              <a:rPr lang="sr-Latn-CS" sz="1800" b="1">
                <a:solidFill>
                  <a:srgbClr val="000099"/>
                </a:solidFill>
              </a:rPr>
              <a:t>Radno telo</a:t>
            </a:r>
            <a:r>
              <a:rPr lang="sr-Latn-CS" sz="1800">
                <a:solidFill>
                  <a:srgbClr val="000099"/>
                </a:solidFill>
              </a:rPr>
              <a:t>. Primer: produkti sagorevanja u motoru unutrašnjeg sagorevanja.</a:t>
            </a:r>
            <a:endParaRPr lang="en-US" sz="1800">
              <a:solidFill>
                <a:srgbClr val="000099"/>
              </a:solidFill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8" y="3124200"/>
            <a:ext cx="8669208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tabLst>
                <a:tab pos="409575" algn="l"/>
              </a:tabLst>
            </a:pPr>
            <a:r>
              <a:rPr lang="sr-Latn-CS" sz="1800" b="1">
                <a:solidFill>
                  <a:srgbClr val="000099"/>
                </a:solidFill>
              </a:rPr>
              <a:t>Okolnu sredinu</a:t>
            </a:r>
            <a:r>
              <a:rPr lang="sr-Latn-CS" sz="1800">
                <a:solidFill>
                  <a:srgbClr val="000099"/>
                </a:solidFill>
              </a:rPr>
              <a:t> predstavljaju sva materijalna tela koja okružuju termodinamički sistem.</a:t>
            </a:r>
            <a:endParaRPr lang="en-US" sz="1800">
              <a:solidFill>
                <a:srgbClr val="000099"/>
              </a:solidFill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40328" y="3996759"/>
            <a:ext cx="8733688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tabLst>
                <a:tab pos="409575" algn="l"/>
              </a:tabLst>
            </a:pPr>
            <a:r>
              <a:rPr lang="sr-Latn-CS" sz="1800">
                <a:solidFill>
                  <a:srgbClr val="000099"/>
                </a:solidFill>
              </a:rPr>
              <a:t>Termodinamički sistem je od okoline odvojen površinom koja predstavlja </a:t>
            </a:r>
            <a:r>
              <a:rPr lang="sr-Latn-CS" sz="1800" b="1">
                <a:solidFill>
                  <a:srgbClr val="000099"/>
                </a:solidFill>
              </a:rPr>
              <a:t>granicu sistema</a:t>
            </a:r>
            <a:r>
              <a:rPr lang="sr-Latn-CS" sz="1800">
                <a:solidFill>
                  <a:srgbClr val="000099"/>
                </a:solidFill>
              </a:rPr>
              <a:t>. Tipovi granica sistema: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 sz="1800">
                <a:solidFill>
                  <a:srgbClr val="000099"/>
                </a:solidFill>
              </a:rPr>
              <a:t> realna granicu sistema,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 sz="1800">
                <a:solidFill>
                  <a:srgbClr val="000099"/>
                </a:solidFill>
              </a:rPr>
              <a:t> fiktivna granica sistema.</a:t>
            </a:r>
            <a:endParaRPr lang="en-US" sz="1800">
              <a:solidFill>
                <a:srgbClr val="000099"/>
              </a:solidFill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37392" y="5326461"/>
            <a:ext cx="8667750" cy="10895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Tx/>
              <a:tabLst>
                <a:tab pos="409575" algn="l"/>
              </a:tabLst>
            </a:pPr>
            <a:r>
              <a:rPr lang="sr-Latn-RS" sz="1800">
                <a:solidFill>
                  <a:srgbClr val="000099"/>
                </a:solidFill>
              </a:rPr>
              <a:t>Primeri:</a:t>
            </a:r>
            <a:r>
              <a:rPr lang="en-US" sz="1800">
                <a:solidFill>
                  <a:srgbClr val="000099"/>
                </a:solidFill>
              </a:rPr>
              <a:t> </a:t>
            </a:r>
            <a:endParaRPr lang="sr-Latn-RS" sz="1800">
              <a:solidFill>
                <a:srgbClr val="000099"/>
              </a:solidFill>
            </a:endParaRPr>
          </a:p>
          <a:p>
            <a:pPr>
              <a:spcBef>
                <a:spcPts val="0"/>
              </a:spcBef>
              <a:buClrTx/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RS" sz="1800">
                <a:solidFill>
                  <a:srgbClr val="000099"/>
                </a:solidFill>
              </a:rPr>
              <a:t> </a:t>
            </a:r>
            <a:r>
              <a:rPr lang="en-US" sz="1800">
                <a:solidFill>
                  <a:srgbClr val="000099"/>
                </a:solidFill>
              </a:rPr>
              <a:t>grejanje</a:t>
            </a:r>
            <a:r>
              <a:rPr lang="sr-Latn-RS" sz="1800">
                <a:solidFill>
                  <a:srgbClr val="000099"/>
                </a:solidFill>
              </a:rPr>
              <a:t> – radijator, fluid, vazduh u prostoriji </a:t>
            </a:r>
            <a:endParaRPr lang="en-US" sz="1800">
              <a:solidFill>
                <a:srgbClr val="000099"/>
              </a:solidFill>
            </a:endParaRPr>
          </a:p>
          <a:p>
            <a:pPr>
              <a:spcBef>
                <a:spcPts val="0"/>
              </a:spcBef>
              <a:buClrTx/>
              <a:buFont typeface="Wingdings" pitchFamily="2" charset="2"/>
              <a:buChar char="Ø"/>
              <a:tabLst>
                <a:tab pos="409575" algn="l"/>
              </a:tabLst>
            </a:pPr>
            <a:r>
              <a:rPr lang="en-US" sz="1800">
                <a:solidFill>
                  <a:srgbClr val="000099"/>
                </a:solidFill>
              </a:rPr>
              <a:t> </a:t>
            </a:r>
            <a:r>
              <a:rPr lang="sr-Latn-RS" sz="1800">
                <a:solidFill>
                  <a:srgbClr val="000099"/>
                </a:solidFill>
              </a:rPr>
              <a:t>strujanje fluida kroz cev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Text Box 7"/>
          <p:cNvSpPr txBox="1">
            <a:spLocks noChangeArrowheads="1"/>
          </p:cNvSpPr>
          <p:nvPr/>
        </p:nvSpPr>
        <p:spPr bwMode="auto">
          <a:xfrm>
            <a:off x="246063" y="1000125"/>
            <a:ext cx="8575675" cy="40626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chemeClr val="bg1"/>
                </a:solidFill>
              </a:rPr>
              <a:t>Termodinamički sistem, zavisno od uzajamnog dejstva sa drugim sistemima, može biti:</a:t>
            </a:r>
          </a:p>
          <a:p>
            <a:pPr marL="182880" lvl="1"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>
                <a:solidFill>
                  <a:schemeClr val="bg1"/>
                </a:solidFill>
              </a:rPr>
              <a:t> otvoreni</a:t>
            </a:r>
          </a:p>
          <a:p>
            <a:pPr marL="182880" lvl="1">
              <a:buClr>
                <a:srgbClr val="000000"/>
              </a:buClr>
              <a:tabLst>
                <a:tab pos="409575" algn="l"/>
              </a:tabLst>
            </a:pPr>
            <a:endParaRPr lang="sr-Latn-CS">
              <a:solidFill>
                <a:schemeClr val="bg1"/>
              </a:solidFill>
            </a:endParaRPr>
          </a:p>
          <a:p>
            <a:pPr marL="182880" lvl="1"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>
                <a:solidFill>
                  <a:schemeClr val="bg1"/>
                </a:solidFill>
              </a:rPr>
              <a:t> zatvoreni</a:t>
            </a:r>
          </a:p>
          <a:p>
            <a:pPr marL="182880" lvl="1">
              <a:buClr>
                <a:srgbClr val="000000"/>
              </a:buClr>
              <a:tabLst>
                <a:tab pos="409575" algn="l"/>
              </a:tabLst>
            </a:pPr>
            <a:endParaRPr lang="sr-Latn-CS">
              <a:solidFill>
                <a:schemeClr val="bg1"/>
              </a:solidFill>
            </a:endParaRPr>
          </a:p>
          <a:p>
            <a:pPr marL="182880" lvl="1"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>
                <a:solidFill>
                  <a:schemeClr val="bg1"/>
                </a:solidFill>
              </a:rPr>
              <a:t> poluizolovani</a:t>
            </a:r>
          </a:p>
          <a:p>
            <a:pPr marL="182880" lvl="1">
              <a:buClr>
                <a:srgbClr val="000000"/>
              </a:buClr>
              <a:tabLst>
                <a:tab pos="409575" algn="l"/>
              </a:tabLst>
            </a:pPr>
            <a:endParaRPr lang="sr-Latn-CS">
              <a:solidFill>
                <a:schemeClr val="bg1"/>
              </a:solidFill>
            </a:endParaRPr>
          </a:p>
          <a:p>
            <a:pPr marL="182880" lvl="1"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>
                <a:solidFill>
                  <a:schemeClr val="bg1"/>
                </a:solidFill>
              </a:rPr>
              <a:t> izolovani</a:t>
            </a:r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4343400" y="1905000"/>
            <a:ext cx="4648200" cy="4031397"/>
            <a:chOff x="4343400" y="1905000"/>
            <a:chExt cx="4648200" cy="4031397"/>
          </a:xfrm>
        </p:grpSpPr>
        <p:sp>
          <p:nvSpPr>
            <p:cNvPr id="40" name="TextBox 39"/>
            <p:cNvSpPr txBox="1"/>
            <p:nvPr/>
          </p:nvSpPr>
          <p:spPr>
            <a:xfrm>
              <a:off x="7391400" y="2209800"/>
              <a:ext cx="1600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</a:pPr>
              <a:r>
                <a:rPr lang="sr-Latn-RS" sz="1600">
                  <a:solidFill>
                    <a:srgbClr val="C00000"/>
                  </a:solidFill>
                </a:rPr>
                <a:t>međudejstvo u obliku vršenja rada</a:t>
              </a:r>
              <a:endParaRPr lang="en-US" sz="1600">
                <a:solidFill>
                  <a:srgbClr val="C00000"/>
                </a:solidFill>
              </a:endParaRPr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4343400" y="1905000"/>
              <a:ext cx="3962400" cy="4031397"/>
              <a:chOff x="4343400" y="1905000"/>
              <a:chExt cx="3962400" cy="4031397"/>
            </a:xfrm>
          </p:grpSpPr>
          <p:pic>
            <p:nvPicPr>
              <p:cNvPr id="33" name="Picture 11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800599" y="3124200"/>
                <a:ext cx="457201" cy="61595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</p:pic>
          <p:sp>
            <p:nvSpPr>
              <p:cNvPr id="5" name="Oval 4"/>
              <p:cNvSpPr/>
              <p:nvPr/>
            </p:nvSpPr>
            <p:spPr bwMode="auto">
              <a:xfrm>
                <a:off x="4953000" y="3581400"/>
                <a:ext cx="2362200" cy="1066800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 w="158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5165416" y="3801908"/>
                <a:ext cx="196765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sr-Latn-CS">
                    <a:solidFill>
                      <a:schemeClr val="bg1"/>
                    </a:solidFill>
                  </a:rPr>
                  <a:t>Termodinamički</a:t>
                </a:r>
              </a:p>
              <a:p>
                <a:pPr algn="ctr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sr-Latn-CS">
                    <a:solidFill>
                      <a:schemeClr val="bg1"/>
                    </a:solidFill>
                  </a:rPr>
                  <a:t>sistem</a:t>
                </a:r>
                <a:endParaRPr lang="en-US"/>
              </a:p>
            </p:txBody>
          </p:sp>
          <p:grpSp>
            <p:nvGrpSpPr>
              <p:cNvPr id="46" name="Group 45"/>
              <p:cNvGrpSpPr/>
              <p:nvPr/>
            </p:nvGrpSpPr>
            <p:grpSpPr>
              <a:xfrm>
                <a:off x="4343400" y="3352800"/>
                <a:ext cx="914400" cy="609600"/>
                <a:chOff x="4343400" y="3352800"/>
                <a:chExt cx="914400" cy="609600"/>
              </a:xfrm>
            </p:grpSpPr>
            <p:cxnSp>
              <p:nvCxnSpPr>
                <p:cNvPr id="8" name="Straight Arrow Connector 7"/>
                <p:cNvCxnSpPr/>
                <p:nvPr/>
              </p:nvCxnSpPr>
              <p:spPr bwMode="auto">
                <a:xfrm>
                  <a:off x="4419600" y="3352800"/>
                  <a:ext cx="838200" cy="533400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9" name="Straight Arrow Connector 8"/>
                <p:cNvCxnSpPr/>
                <p:nvPr/>
              </p:nvCxnSpPr>
              <p:spPr bwMode="auto">
                <a:xfrm flipH="1" flipV="1">
                  <a:off x="4343400" y="3429000"/>
                  <a:ext cx="838200" cy="533400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</p:grpSp>
          <p:sp>
            <p:nvSpPr>
              <p:cNvPr id="12" name="TextBox 11"/>
              <p:cNvSpPr txBox="1"/>
              <p:nvPr/>
            </p:nvSpPr>
            <p:spPr>
              <a:xfrm>
                <a:off x="4800600" y="3200400"/>
                <a:ext cx="383438" cy="4277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RS">
                    <a:solidFill>
                      <a:schemeClr val="bg1"/>
                    </a:solidFill>
                  </a:rPr>
                  <a:t>Q</a:t>
                </a:r>
                <a:endParaRPr lang="en-US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13" name="Straight Arrow Connector 12"/>
              <p:cNvCxnSpPr/>
              <p:nvPr/>
            </p:nvCxnSpPr>
            <p:spPr bwMode="auto">
              <a:xfrm flipH="1">
                <a:off x="6781800" y="3200400"/>
                <a:ext cx="762000" cy="685800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18" name="Straight Arrow Connector 17"/>
              <p:cNvCxnSpPr/>
              <p:nvPr/>
            </p:nvCxnSpPr>
            <p:spPr bwMode="auto">
              <a:xfrm flipV="1">
                <a:off x="6934200" y="3200400"/>
                <a:ext cx="762000" cy="685800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24" name="TextBox 23"/>
              <p:cNvSpPr txBox="1"/>
              <p:nvPr/>
            </p:nvSpPr>
            <p:spPr>
              <a:xfrm>
                <a:off x="6858000" y="3124200"/>
                <a:ext cx="327334" cy="4277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RS">
                    <a:solidFill>
                      <a:schemeClr val="bg1"/>
                    </a:solidFill>
                  </a:rPr>
                  <a:t>L</a:t>
                </a:r>
                <a:endParaRPr lang="en-US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25" name="Straight Arrow Connector 24"/>
              <p:cNvCxnSpPr/>
              <p:nvPr/>
            </p:nvCxnSpPr>
            <p:spPr bwMode="auto">
              <a:xfrm flipH="1">
                <a:off x="5334000" y="4495800"/>
                <a:ext cx="609600" cy="685800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28" name="Straight Arrow Connector 27"/>
              <p:cNvCxnSpPr/>
              <p:nvPr/>
            </p:nvCxnSpPr>
            <p:spPr bwMode="auto">
              <a:xfrm flipV="1">
                <a:off x="5486400" y="4518727"/>
                <a:ext cx="618366" cy="739073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31" name="TextBox 30"/>
              <p:cNvSpPr txBox="1"/>
              <p:nvPr/>
            </p:nvSpPr>
            <p:spPr>
              <a:xfrm>
                <a:off x="5943600" y="4800600"/>
                <a:ext cx="397866" cy="4277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RS">
                    <a:solidFill>
                      <a:schemeClr val="bg1"/>
                    </a:solidFill>
                  </a:rPr>
                  <a:t>m</a:t>
                </a:r>
                <a:endParaRPr lang="en-US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35" name="Straight Arrow Connector 34"/>
              <p:cNvCxnSpPr/>
              <p:nvPr/>
            </p:nvCxnSpPr>
            <p:spPr bwMode="auto">
              <a:xfrm flipV="1">
                <a:off x="5181600" y="2971800"/>
                <a:ext cx="304800" cy="304800"/>
              </a:xfrm>
              <a:prstGeom prst="straightConnector1">
                <a:avLst/>
              </a:prstGeom>
              <a:noFill/>
              <a:ln w="12700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36" name="TextBox 35"/>
              <p:cNvSpPr txBox="1"/>
              <p:nvPr/>
            </p:nvSpPr>
            <p:spPr>
              <a:xfrm>
                <a:off x="5105400" y="1905000"/>
                <a:ext cx="1828800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sr-Latn-RS" sz="1600">
                    <a:solidFill>
                      <a:srgbClr val="C00000"/>
                    </a:solidFill>
                  </a:rPr>
                  <a:t>međudejstvo u obliku dovođenja i odvođenja topolote</a:t>
                </a:r>
                <a:endParaRPr lang="en-US" sz="1600">
                  <a:solidFill>
                    <a:srgbClr val="C00000"/>
                  </a:solidFill>
                </a:endParaRPr>
              </a:p>
            </p:txBody>
          </p:sp>
          <p:pic>
            <p:nvPicPr>
              <p:cNvPr id="38" name="Picture 11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6781799" y="3048000"/>
                <a:ext cx="457201" cy="61595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</p:pic>
          <p:cxnSp>
            <p:nvCxnSpPr>
              <p:cNvPr id="39" name="Straight Arrow Connector 38"/>
              <p:cNvCxnSpPr/>
              <p:nvPr/>
            </p:nvCxnSpPr>
            <p:spPr bwMode="auto">
              <a:xfrm flipV="1">
                <a:off x="7162800" y="2895600"/>
                <a:ext cx="304800" cy="304800"/>
              </a:xfrm>
              <a:prstGeom prst="straightConnector1">
                <a:avLst/>
              </a:prstGeom>
              <a:noFill/>
              <a:ln w="12700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pic>
            <p:nvPicPr>
              <p:cNvPr id="41" name="Picture 11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5943600" y="4724400"/>
                <a:ext cx="457201" cy="61595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</p:pic>
          <p:cxnSp>
            <p:nvCxnSpPr>
              <p:cNvPr id="42" name="Straight Arrow Connector 41"/>
              <p:cNvCxnSpPr/>
              <p:nvPr/>
            </p:nvCxnSpPr>
            <p:spPr bwMode="auto">
              <a:xfrm>
                <a:off x="6340679" y="5210961"/>
                <a:ext cx="364921" cy="199239"/>
              </a:xfrm>
              <a:prstGeom prst="straightConnector1">
                <a:avLst/>
              </a:prstGeom>
              <a:noFill/>
              <a:ln w="12700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45" name="TextBox 44"/>
              <p:cNvSpPr txBox="1"/>
              <p:nvPr/>
            </p:nvSpPr>
            <p:spPr>
              <a:xfrm>
                <a:off x="6705600" y="5105400"/>
                <a:ext cx="16002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sr-Latn-RS" sz="1600">
                    <a:solidFill>
                      <a:srgbClr val="C00000"/>
                    </a:solidFill>
                  </a:rPr>
                  <a:t>međudejstvo u obliku razmene supstance</a:t>
                </a:r>
                <a:endParaRPr lang="en-US" sz="1600">
                  <a:solidFill>
                    <a:srgbClr val="C00000"/>
                  </a:solidFill>
                </a:endParaRPr>
              </a:p>
            </p:txBody>
          </p:sp>
        </p:grpSp>
      </p:grpSp>
      <p:sp>
        <p:nvSpPr>
          <p:cNvPr id="26" name="TextBox 25"/>
          <p:cNvSpPr txBox="1"/>
          <p:nvPr/>
        </p:nvSpPr>
        <p:spPr>
          <a:xfrm>
            <a:off x="2628138" y="1981200"/>
            <a:ext cx="1181862" cy="30480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1800" i="1">
                <a:solidFill>
                  <a:schemeClr val="bg1"/>
                </a:solidFill>
              </a:rPr>
              <a:t>Da li se </a:t>
            </a:r>
            <a:r>
              <a:rPr lang="sr-Latn-CS" sz="1800" i="1">
                <a:solidFill>
                  <a:schemeClr val="bg1"/>
                </a:solidFill>
              </a:rPr>
              <a:t>razmenjuje</a:t>
            </a:r>
            <a:r>
              <a:rPr lang="en-US" sz="1800" i="1">
                <a:solidFill>
                  <a:schemeClr val="bg1"/>
                </a:solidFill>
              </a:rPr>
              <a:t> supstanca </a:t>
            </a:r>
            <a:r>
              <a:rPr lang="sr-Latn-RS" sz="1800" i="1">
                <a:solidFill>
                  <a:schemeClr val="bg1"/>
                </a:solidFill>
              </a:rPr>
              <a:t>(m</a:t>
            </a:r>
            <a:r>
              <a:rPr lang="sr-Latn-CS" sz="1800" i="1">
                <a:solidFill>
                  <a:schemeClr val="bg1"/>
                </a:solidFill>
              </a:rPr>
              <a:t>asa) i energija (toplotna i mehanička)</a:t>
            </a:r>
            <a:endParaRPr lang="en-US" sz="1800" i="1"/>
          </a:p>
        </p:txBody>
      </p:sp>
      <p:sp>
        <p:nvSpPr>
          <p:cNvPr id="30" name="Right Brace 29"/>
          <p:cNvSpPr/>
          <p:nvPr/>
        </p:nvSpPr>
        <p:spPr bwMode="auto">
          <a:xfrm>
            <a:off x="2209800" y="1905000"/>
            <a:ext cx="457200" cy="3048000"/>
          </a:xfrm>
          <a:prstGeom prst="rightBrace">
            <a:avLst/>
          </a:prstGeom>
          <a:noFill/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Text Box 8"/>
          <p:cNvSpPr txBox="1">
            <a:spLocks noChangeArrowheads="1"/>
          </p:cNvSpPr>
          <p:nvPr/>
        </p:nvSpPr>
        <p:spPr bwMode="auto">
          <a:xfrm>
            <a:off x="230188" y="960438"/>
            <a:ext cx="2204450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b="1">
                <a:solidFill>
                  <a:schemeClr val="bg1"/>
                </a:solidFill>
              </a:rPr>
              <a:t>Otvoreni sistem:</a:t>
            </a:r>
          </a:p>
          <a:p>
            <a:pPr>
              <a:tabLst>
                <a:tab pos="409575" algn="l"/>
              </a:tabLst>
            </a:pPr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304800" y="1447800"/>
            <a:ext cx="2819400" cy="1752601"/>
            <a:chOff x="4343405" y="3124197"/>
            <a:chExt cx="3352803" cy="2133600"/>
          </a:xfrm>
        </p:grpSpPr>
        <p:sp>
          <p:nvSpPr>
            <p:cNvPr id="28" name="Oval 27"/>
            <p:cNvSpPr/>
            <p:nvPr/>
          </p:nvSpPr>
          <p:spPr bwMode="auto">
            <a:xfrm>
              <a:off x="4953005" y="3581397"/>
              <a:ext cx="2362202" cy="1066799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165422" y="3801905"/>
              <a:ext cx="196765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sr-Latn-CS">
                  <a:solidFill>
                    <a:schemeClr val="bg1"/>
                  </a:solidFill>
                </a:rPr>
                <a:t>Termodinamički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sr-Latn-CS">
                  <a:solidFill>
                    <a:schemeClr val="bg1"/>
                  </a:solidFill>
                </a:rPr>
                <a:t>sistem</a:t>
              </a:r>
              <a:endParaRPr lang="en-US"/>
            </a:p>
          </p:txBody>
        </p:sp>
        <p:grpSp>
          <p:nvGrpSpPr>
            <p:cNvPr id="30" name="Group 45"/>
            <p:cNvGrpSpPr/>
            <p:nvPr/>
          </p:nvGrpSpPr>
          <p:grpSpPr>
            <a:xfrm>
              <a:off x="4343405" y="3352797"/>
              <a:ext cx="914401" cy="609600"/>
              <a:chOff x="4343400" y="3352800"/>
              <a:chExt cx="914400" cy="609600"/>
            </a:xfrm>
          </p:grpSpPr>
          <p:cxnSp>
            <p:nvCxnSpPr>
              <p:cNvPr id="45" name="Straight Arrow Connector 7"/>
              <p:cNvCxnSpPr/>
              <p:nvPr/>
            </p:nvCxnSpPr>
            <p:spPr bwMode="auto">
              <a:xfrm>
                <a:off x="4419600" y="3352800"/>
                <a:ext cx="838200" cy="533400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46" name="Straight Arrow Connector 45"/>
              <p:cNvCxnSpPr/>
              <p:nvPr/>
            </p:nvCxnSpPr>
            <p:spPr bwMode="auto">
              <a:xfrm flipH="1" flipV="1">
                <a:off x="4343400" y="3429000"/>
                <a:ext cx="838200" cy="533400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</p:grpSp>
        <p:sp>
          <p:nvSpPr>
            <p:cNvPr id="31" name="TextBox 30"/>
            <p:cNvSpPr txBox="1"/>
            <p:nvPr/>
          </p:nvSpPr>
          <p:spPr>
            <a:xfrm>
              <a:off x="4800607" y="3200397"/>
              <a:ext cx="383439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RS">
                  <a:solidFill>
                    <a:schemeClr val="bg1"/>
                  </a:solidFill>
                </a:rPr>
                <a:t>Q</a:t>
              </a:r>
              <a:endParaRPr lang="en-US">
                <a:solidFill>
                  <a:schemeClr val="bg1"/>
                </a:solidFill>
              </a:endParaRPr>
            </a:p>
          </p:txBody>
        </p:sp>
        <p:cxnSp>
          <p:nvCxnSpPr>
            <p:cNvPr id="32" name="Straight Arrow Connector 31"/>
            <p:cNvCxnSpPr/>
            <p:nvPr/>
          </p:nvCxnSpPr>
          <p:spPr bwMode="auto">
            <a:xfrm flipH="1">
              <a:off x="6781809" y="3200397"/>
              <a:ext cx="762001" cy="68580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3" name="Straight Arrow Connector 32"/>
            <p:cNvCxnSpPr/>
            <p:nvPr/>
          </p:nvCxnSpPr>
          <p:spPr bwMode="auto">
            <a:xfrm flipV="1">
              <a:off x="6934207" y="3200397"/>
              <a:ext cx="762001" cy="68580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34" name="TextBox 33"/>
            <p:cNvSpPr txBox="1"/>
            <p:nvPr/>
          </p:nvSpPr>
          <p:spPr>
            <a:xfrm>
              <a:off x="6858007" y="3124197"/>
              <a:ext cx="327334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RS">
                  <a:solidFill>
                    <a:schemeClr val="bg1"/>
                  </a:solidFill>
                </a:rPr>
                <a:t>L</a:t>
              </a:r>
              <a:endParaRPr lang="en-US">
                <a:solidFill>
                  <a:schemeClr val="bg1"/>
                </a:solidFill>
              </a:endParaRPr>
            </a:p>
          </p:txBody>
        </p:sp>
        <p:cxnSp>
          <p:nvCxnSpPr>
            <p:cNvPr id="35" name="Straight Arrow Connector 34"/>
            <p:cNvCxnSpPr/>
            <p:nvPr/>
          </p:nvCxnSpPr>
          <p:spPr bwMode="auto">
            <a:xfrm flipH="1">
              <a:off x="5334006" y="4495797"/>
              <a:ext cx="609600" cy="68580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6" name="Straight Arrow Connector 35"/>
            <p:cNvCxnSpPr/>
            <p:nvPr/>
          </p:nvCxnSpPr>
          <p:spPr bwMode="auto">
            <a:xfrm flipV="1">
              <a:off x="5486402" y="4518724"/>
              <a:ext cx="618367" cy="739073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37" name="TextBox 36"/>
            <p:cNvSpPr txBox="1"/>
            <p:nvPr/>
          </p:nvSpPr>
          <p:spPr>
            <a:xfrm>
              <a:off x="5791200" y="4800600"/>
              <a:ext cx="397866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RS">
                  <a:solidFill>
                    <a:schemeClr val="bg1"/>
                  </a:solidFill>
                </a:rPr>
                <a:t>m</a:t>
              </a:r>
              <a:endParaRPr 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304800" y="2438400"/>
            <a:ext cx="8686800" cy="3679686"/>
            <a:chOff x="304800" y="2438400"/>
            <a:chExt cx="8686800" cy="3679686"/>
          </a:xfrm>
        </p:grpSpPr>
        <p:grpSp>
          <p:nvGrpSpPr>
            <p:cNvPr id="97" name="Group 47"/>
            <p:cNvGrpSpPr/>
            <p:nvPr/>
          </p:nvGrpSpPr>
          <p:grpSpPr>
            <a:xfrm>
              <a:off x="3811171" y="2438400"/>
              <a:ext cx="2994334" cy="3551946"/>
              <a:chOff x="1219200" y="685800"/>
              <a:chExt cx="2994334" cy="3551946"/>
            </a:xfrm>
          </p:grpSpPr>
          <p:cxnSp>
            <p:nvCxnSpPr>
              <p:cNvPr id="121" name="Straight Connector 120"/>
              <p:cNvCxnSpPr/>
              <p:nvPr/>
            </p:nvCxnSpPr>
            <p:spPr bwMode="auto">
              <a:xfrm>
                <a:off x="1524000" y="1752600"/>
                <a:ext cx="914400" cy="91440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122" name="Group 63"/>
              <p:cNvGrpSpPr/>
              <p:nvPr/>
            </p:nvGrpSpPr>
            <p:grpSpPr>
              <a:xfrm>
                <a:off x="1524000" y="1219200"/>
                <a:ext cx="2286000" cy="1066800"/>
                <a:chOff x="1524000" y="1219200"/>
                <a:chExt cx="2286000" cy="1066800"/>
              </a:xfrm>
            </p:grpSpPr>
            <p:cxnSp>
              <p:nvCxnSpPr>
                <p:cNvPr id="139" name="Straight Connector 138"/>
                <p:cNvCxnSpPr/>
                <p:nvPr/>
              </p:nvCxnSpPr>
              <p:spPr bwMode="auto">
                <a:xfrm flipV="1">
                  <a:off x="1524000" y="1752600"/>
                  <a:ext cx="0" cy="533400"/>
                </a:xfrm>
                <a:prstGeom prst="line">
                  <a:avLst/>
                </a:prstGeom>
                <a:noFill/>
                <a:ln w="28575" cap="flat" cmpd="sng" algn="ctr">
                  <a:solidFill>
                    <a:srgbClr val="00B05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40" name="Straight Connector 139"/>
                <p:cNvCxnSpPr/>
                <p:nvPr/>
              </p:nvCxnSpPr>
              <p:spPr bwMode="auto">
                <a:xfrm flipH="1">
                  <a:off x="1524000" y="1752600"/>
                  <a:ext cx="1752600" cy="0"/>
                </a:xfrm>
                <a:prstGeom prst="line">
                  <a:avLst/>
                </a:prstGeom>
                <a:noFill/>
                <a:ln w="28575" cap="flat" cmpd="sng" algn="ctr">
                  <a:solidFill>
                    <a:srgbClr val="00B05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41" name="Straight Connector 140"/>
                <p:cNvCxnSpPr/>
                <p:nvPr/>
              </p:nvCxnSpPr>
              <p:spPr bwMode="auto">
                <a:xfrm flipV="1">
                  <a:off x="3810000" y="1219200"/>
                  <a:ext cx="0" cy="1066800"/>
                </a:xfrm>
                <a:prstGeom prst="line">
                  <a:avLst/>
                </a:prstGeom>
                <a:noFill/>
                <a:ln w="28575" cap="flat" cmpd="sng" algn="ctr">
                  <a:solidFill>
                    <a:srgbClr val="00B05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42" name="Straight Connector 141"/>
                <p:cNvCxnSpPr/>
                <p:nvPr/>
              </p:nvCxnSpPr>
              <p:spPr bwMode="auto">
                <a:xfrm flipV="1">
                  <a:off x="3276600" y="1219200"/>
                  <a:ext cx="0" cy="533400"/>
                </a:xfrm>
                <a:prstGeom prst="line">
                  <a:avLst/>
                </a:prstGeom>
                <a:noFill/>
                <a:ln w="28575" cap="flat" cmpd="sng" algn="ctr">
                  <a:solidFill>
                    <a:srgbClr val="00B05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23" name="Group 64"/>
              <p:cNvGrpSpPr/>
              <p:nvPr/>
            </p:nvGrpSpPr>
            <p:grpSpPr>
              <a:xfrm rot="10800000">
                <a:off x="1524001" y="2666999"/>
                <a:ext cx="2286000" cy="1066800"/>
                <a:chOff x="1524000" y="1219200"/>
                <a:chExt cx="2286000" cy="1066800"/>
              </a:xfrm>
            </p:grpSpPr>
            <p:cxnSp>
              <p:nvCxnSpPr>
                <p:cNvPr id="135" name="Straight Connector 134"/>
                <p:cNvCxnSpPr/>
                <p:nvPr/>
              </p:nvCxnSpPr>
              <p:spPr bwMode="auto">
                <a:xfrm flipV="1">
                  <a:off x="1524000" y="1752600"/>
                  <a:ext cx="0" cy="533400"/>
                </a:xfrm>
                <a:prstGeom prst="line">
                  <a:avLst/>
                </a:prstGeom>
                <a:noFill/>
                <a:ln w="28575" cap="flat" cmpd="sng" algn="ctr">
                  <a:solidFill>
                    <a:srgbClr val="00B05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36" name="Straight Connector 135"/>
                <p:cNvCxnSpPr/>
                <p:nvPr/>
              </p:nvCxnSpPr>
              <p:spPr bwMode="auto">
                <a:xfrm flipH="1">
                  <a:off x="1524000" y="1752600"/>
                  <a:ext cx="1752600" cy="0"/>
                </a:xfrm>
                <a:prstGeom prst="line">
                  <a:avLst/>
                </a:prstGeom>
                <a:noFill/>
                <a:ln w="28575" cap="flat" cmpd="sng" algn="ctr">
                  <a:solidFill>
                    <a:srgbClr val="00B05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37" name="Straight Connector 136"/>
                <p:cNvCxnSpPr/>
                <p:nvPr/>
              </p:nvCxnSpPr>
              <p:spPr bwMode="auto">
                <a:xfrm flipV="1">
                  <a:off x="3810000" y="1219200"/>
                  <a:ext cx="0" cy="1066800"/>
                </a:xfrm>
                <a:prstGeom prst="line">
                  <a:avLst/>
                </a:prstGeom>
                <a:noFill/>
                <a:ln w="28575" cap="flat" cmpd="sng" algn="ctr">
                  <a:solidFill>
                    <a:srgbClr val="00B05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38" name="Straight Connector 137"/>
                <p:cNvCxnSpPr/>
                <p:nvPr/>
              </p:nvCxnSpPr>
              <p:spPr bwMode="auto">
                <a:xfrm flipV="1">
                  <a:off x="3276600" y="1219200"/>
                  <a:ext cx="0" cy="533400"/>
                </a:xfrm>
                <a:prstGeom prst="line">
                  <a:avLst/>
                </a:prstGeom>
                <a:noFill/>
                <a:ln w="28575" cap="flat" cmpd="sng" algn="ctr">
                  <a:solidFill>
                    <a:srgbClr val="00B05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cxnSp>
            <p:nvCxnSpPr>
              <p:cNvPr id="124" name="Straight Connector 123"/>
              <p:cNvCxnSpPr/>
              <p:nvPr/>
            </p:nvCxnSpPr>
            <p:spPr bwMode="auto">
              <a:xfrm>
                <a:off x="1241734" y="4191000"/>
                <a:ext cx="304800" cy="0"/>
              </a:xfrm>
              <a:prstGeom prst="line">
                <a:avLst/>
              </a:prstGeom>
              <a:noFill/>
              <a:ln w="19050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125" name="Group 79"/>
              <p:cNvGrpSpPr/>
              <p:nvPr/>
            </p:nvGrpSpPr>
            <p:grpSpPr>
              <a:xfrm>
                <a:off x="1219200" y="3429000"/>
                <a:ext cx="592455" cy="808746"/>
                <a:chOff x="1219200" y="3429000"/>
                <a:chExt cx="592455" cy="808746"/>
              </a:xfrm>
            </p:grpSpPr>
            <p:cxnSp>
              <p:nvCxnSpPr>
                <p:cNvPr id="132" name="Straight Arrow Connector 131"/>
                <p:cNvCxnSpPr/>
                <p:nvPr/>
              </p:nvCxnSpPr>
              <p:spPr bwMode="auto">
                <a:xfrm>
                  <a:off x="1808480" y="3429000"/>
                  <a:ext cx="0" cy="633876"/>
                </a:xfrm>
                <a:prstGeom prst="straightConnector1">
                  <a:avLst/>
                </a:prstGeom>
                <a:ln>
                  <a:solidFill>
                    <a:srgbClr val="00B050"/>
                  </a:solidFill>
                  <a:headEnd type="none" w="med" len="med"/>
                  <a:tailEnd type="arrow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/>
                <p:cNvCxnSpPr/>
                <p:nvPr/>
              </p:nvCxnSpPr>
              <p:spPr bwMode="auto">
                <a:xfrm flipV="1">
                  <a:off x="1541145" y="3726180"/>
                  <a:ext cx="270510" cy="461010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B05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134" name="TextBox 133"/>
                <p:cNvSpPr txBox="1"/>
                <p:nvPr/>
              </p:nvSpPr>
              <p:spPr>
                <a:xfrm>
                  <a:off x="1219200" y="3810000"/>
                  <a:ext cx="327334" cy="42774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sr-Latn-RS">
                      <a:solidFill>
                        <a:srgbClr val="00B050"/>
                      </a:solidFill>
                    </a:rPr>
                    <a:t>2</a:t>
                  </a:r>
                  <a:endParaRPr lang="en-US">
                    <a:solidFill>
                      <a:srgbClr val="00B050"/>
                    </a:solidFill>
                  </a:endParaRPr>
                </a:p>
              </p:txBody>
            </p:sp>
          </p:grpSp>
          <p:cxnSp>
            <p:nvCxnSpPr>
              <p:cNvPr id="126" name="Straight Connector 125"/>
              <p:cNvCxnSpPr/>
              <p:nvPr/>
            </p:nvCxnSpPr>
            <p:spPr bwMode="auto">
              <a:xfrm>
                <a:off x="3908734" y="1066800"/>
                <a:ext cx="304800" cy="0"/>
              </a:xfrm>
              <a:prstGeom prst="line">
                <a:avLst/>
              </a:prstGeom>
              <a:noFill/>
              <a:ln w="19050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7" name="Straight Arrow Connector 126"/>
              <p:cNvCxnSpPr/>
              <p:nvPr/>
            </p:nvCxnSpPr>
            <p:spPr bwMode="auto">
              <a:xfrm>
                <a:off x="3561080" y="838200"/>
                <a:ext cx="0" cy="63387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/>
              <p:nvPr/>
            </p:nvCxnSpPr>
            <p:spPr bwMode="auto">
              <a:xfrm flipH="1">
                <a:off x="3564255" y="1066800"/>
                <a:ext cx="346710" cy="68580"/>
              </a:xfrm>
              <a:prstGeom prst="line">
                <a:avLst/>
              </a:prstGeom>
              <a:no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29" name="TextBox 128"/>
              <p:cNvSpPr txBox="1"/>
              <p:nvPr/>
            </p:nvSpPr>
            <p:spPr>
              <a:xfrm>
                <a:off x="3886200" y="685800"/>
                <a:ext cx="327334" cy="4277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r-Latn-RS">
                    <a:solidFill>
                      <a:srgbClr val="00B050"/>
                    </a:solidFill>
                  </a:rPr>
                  <a:t>2</a:t>
                </a:r>
                <a:endParaRPr lang="en-US">
                  <a:solidFill>
                    <a:srgbClr val="00B050"/>
                  </a:solidFill>
                </a:endParaRPr>
              </a:p>
            </p:txBody>
          </p:sp>
          <p:cxnSp>
            <p:nvCxnSpPr>
              <p:cNvPr id="130" name="Straight Arrow Connector 129"/>
              <p:cNvCxnSpPr/>
              <p:nvPr/>
            </p:nvCxnSpPr>
            <p:spPr bwMode="auto">
              <a:xfrm flipH="1">
                <a:off x="2590800" y="2057400"/>
                <a:ext cx="661308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1" name="Straight Arrow Connector 130"/>
              <p:cNvCxnSpPr/>
              <p:nvPr/>
            </p:nvCxnSpPr>
            <p:spPr bwMode="auto">
              <a:xfrm flipH="1">
                <a:off x="2057400" y="2971800"/>
                <a:ext cx="661308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70"/>
            <p:cNvGrpSpPr/>
            <p:nvPr/>
          </p:nvGrpSpPr>
          <p:grpSpPr>
            <a:xfrm>
              <a:off x="3026637" y="3657600"/>
              <a:ext cx="4518334" cy="762000"/>
              <a:chOff x="434666" y="1905000"/>
              <a:chExt cx="4518334" cy="762000"/>
            </a:xfrm>
          </p:grpSpPr>
          <p:sp>
            <p:nvSpPr>
              <p:cNvPr id="107" name="TextBox 106"/>
              <p:cNvSpPr txBox="1"/>
              <p:nvPr/>
            </p:nvSpPr>
            <p:spPr>
              <a:xfrm>
                <a:off x="434666" y="1905000"/>
                <a:ext cx="327334" cy="4277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r-Latn-RS">
                    <a:solidFill>
                      <a:schemeClr val="bg1"/>
                    </a:solidFill>
                  </a:rPr>
                  <a:t>1</a:t>
                </a:r>
                <a:endParaRPr lang="en-US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08" name="Group 90"/>
              <p:cNvGrpSpPr/>
              <p:nvPr/>
            </p:nvGrpSpPr>
            <p:grpSpPr>
              <a:xfrm>
                <a:off x="457200" y="1905000"/>
                <a:ext cx="4495800" cy="762000"/>
                <a:chOff x="457200" y="1905000"/>
                <a:chExt cx="4495800" cy="762000"/>
              </a:xfrm>
            </p:grpSpPr>
            <p:grpSp>
              <p:nvGrpSpPr>
                <p:cNvPr id="109" name="Group 73"/>
                <p:cNvGrpSpPr/>
                <p:nvPr/>
              </p:nvGrpSpPr>
              <p:grpSpPr>
                <a:xfrm>
                  <a:off x="914400" y="2286000"/>
                  <a:ext cx="3505200" cy="381000"/>
                  <a:chOff x="914400" y="2286000"/>
                  <a:chExt cx="3505200" cy="381000"/>
                </a:xfrm>
              </p:grpSpPr>
              <p:cxnSp>
                <p:nvCxnSpPr>
                  <p:cNvPr id="119" name="Straight Connector 118"/>
                  <p:cNvCxnSpPr/>
                  <p:nvPr/>
                </p:nvCxnSpPr>
                <p:spPr bwMode="auto">
                  <a:xfrm>
                    <a:off x="914400" y="2286000"/>
                    <a:ext cx="3505200" cy="0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20" name="Straight Connector 119"/>
                  <p:cNvCxnSpPr/>
                  <p:nvPr/>
                </p:nvCxnSpPr>
                <p:spPr bwMode="auto">
                  <a:xfrm>
                    <a:off x="914400" y="2667000"/>
                    <a:ext cx="3505200" cy="0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cxnSp>
              <p:nvCxnSpPr>
                <p:cNvPr id="110" name="Straight Arrow Connector 109"/>
                <p:cNvCxnSpPr/>
                <p:nvPr/>
              </p:nvCxnSpPr>
              <p:spPr bwMode="auto">
                <a:xfrm>
                  <a:off x="533400" y="2490324"/>
                  <a:ext cx="762000" cy="0"/>
                </a:xfrm>
                <a:prstGeom prst="straightConnector1">
                  <a:avLst/>
                </a:prstGeom>
                <a:ln>
                  <a:headEnd type="none" w="med" len="med"/>
                  <a:tailEnd type="arrow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Straight Connector 110"/>
                <p:cNvCxnSpPr/>
                <p:nvPr/>
              </p:nvCxnSpPr>
              <p:spPr bwMode="auto">
                <a:xfrm>
                  <a:off x="457200" y="2286000"/>
                  <a:ext cx="304800" cy="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12" name="Straight Connector 111"/>
                <p:cNvCxnSpPr/>
                <p:nvPr/>
              </p:nvCxnSpPr>
              <p:spPr bwMode="auto">
                <a:xfrm>
                  <a:off x="762000" y="2286000"/>
                  <a:ext cx="137160" cy="203200"/>
                </a:xfrm>
                <a:prstGeom prst="line">
                  <a:avLst/>
                </a:prstGeom>
                <a:noFill/>
                <a:ln w="9525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grpSp>
              <p:nvGrpSpPr>
                <p:cNvPr id="113" name="Group 47"/>
                <p:cNvGrpSpPr/>
                <p:nvPr/>
              </p:nvGrpSpPr>
              <p:grpSpPr>
                <a:xfrm>
                  <a:off x="4191000" y="1905000"/>
                  <a:ext cx="762000" cy="585324"/>
                  <a:chOff x="4343400" y="1905000"/>
                  <a:chExt cx="762000" cy="585324"/>
                </a:xfrm>
              </p:grpSpPr>
              <p:cxnSp>
                <p:nvCxnSpPr>
                  <p:cNvPr id="115" name="Straight Arrow Connector 114"/>
                  <p:cNvCxnSpPr/>
                  <p:nvPr/>
                </p:nvCxnSpPr>
                <p:spPr bwMode="auto">
                  <a:xfrm>
                    <a:off x="4343400" y="2490324"/>
                    <a:ext cx="762000" cy="0"/>
                  </a:xfrm>
                  <a:prstGeom prst="straightConnector1">
                    <a:avLst/>
                  </a:prstGeom>
                  <a:ln>
                    <a:headEnd type="none" w="med" len="med"/>
                    <a:tailEnd type="arrow"/>
                  </a:ln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Straight Connector 115"/>
                  <p:cNvCxnSpPr/>
                  <p:nvPr/>
                </p:nvCxnSpPr>
                <p:spPr bwMode="auto">
                  <a:xfrm>
                    <a:off x="4724400" y="2286000"/>
                    <a:ext cx="304800" cy="0"/>
                  </a:xfrm>
                  <a:prstGeom prst="line">
                    <a:avLst/>
                  </a:prstGeom>
                  <a:noFill/>
                  <a:ln w="19050" cap="flat" cmpd="sng" algn="ctr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17" name="Straight Connector 116"/>
                  <p:cNvCxnSpPr/>
                  <p:nvPr/>
                </p:nvCxnSpPr>
                <p:spPr bwMode="auto">
                  <a:xfrm>
                    <a:off x="4724400" y="2286000"/>
                    <a:ext cx="137160" cy="203200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sp>
                <p:nvSpPr>
                  <p:cNvPr id="118" name="TextBox 117"/>
                  <p:cNvSpPr txBox="1"/>
                  <p:nvPr/>
                </p:nvSpPr>
                <p:spPr>
                  <a:xfrm>
                    <a:off x="4701866" y="1905000"/>
                    <a:ext cx="327334" cy="42774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sr-Latn-RS">
                        <a:solidFill>
                          <a:schemeClr val="bg1"/>
                        </a:solidFill>
                      </a:rPr>
                      <a:t>1</a:t>
                    </a:r>
                    <a:endParaRPr lang="en-US">
                      <a:solidFill>
                        <a:schemeClr val="bg1"/>
                      </a:solidFill>
                    </a:endParaRPr>
                  </a:p>
                </p:txBody>
              </p:sp>
            </p:grpSp>
            <p:cxnSp>
              <p:nvCxnSpPr>
                <p:cNvPr id="114" name="Straight Arrow Connector 113"/>
                <p:cNvCxnSpPr/>
                <p:nvPr/>
              </p:nvCxnSpPr>
              <p:spPr bwMode="auto">
                <a:xfrm>
                  <a:off x="2209800" y="2490108"/>
                  <a:ext cx="762000" cy="0"/>
                </a:xfrm>
                <a:prstGeom prst="straightConnector1">
                  <a:avLst/>
                </a:prstGeom>
                <a:ln>
                  <a:headEnd type="none" w="med" len="med"/>
                  <a:tailEnd type="arrow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99" name="Rectangle 98"/>
            <p:cNvSpPr/>
            <p:nvPr/>
          </p:nvSpPr>
          <p:spPr bwMode="auto">
            <a:xfrm>
              <a:off x="3734971" y="3276600"/>
              <a:ext cx="2971800" cy="1981200"/>
            </a:xfrm>
            <a:prstGeom prst="rect">
              <a:avLst/>
            </a:prstGeom>
            <a:noFill/>
            <a:ln w="25400" cap="flat" cmpd="sng" algn="ctr">
              <a:solidFill>
                <a:srgbClr val="FFC000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7011571" y="2895600"/>
              <a:ext cx="198002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RS">
                  <a:solidFill>
                    <a:srgbClr val="FFC000"/>
                  </a:solidFill>
                </a:rPr>
                <a:t>granica sistema</a:t>
              </a:r>
              <a:endParaRPr lang="en-US">
                <a:solidFill>
                  <a:srgbClr val="FFC000"/>
                </a:solidFill>
              </a:endParaRPr>
            </a:p>
          </p:txBody>
        </p:sp>
        <p:cxnSp>
          <p:nvCxnSpPr>
            <p:cNvPr id="101" name="Straight Connector 100"/>
            <p:cNvCxnSpPr/>
            <p:nvPr/>
          </p:nvCxnSpPr>
          <p:spPr bwMode="auto">
            <a:xfrm flipH="1">
              <a:off x="7087771" y="3276600"/>
              <a:ext cx="1828800" cy="0"/>
            </a:xfrm>
            <a:prstGeom prst="line">
              <a:avLst/>
            </a:prstGeom>
            <a:noFill/>
            <a:ln w="1905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2" name="Straight Connector 101"/>
            <p:cNvCxnSpPr/>
            <p:nvPr/>
          </p:nvCxnSpPr>
          <p:spPr bwMode="auto">
            <a:xfrm flipH="1">
              <a:off x="6706771" y="3276600"/>
              <a:ext cx="381000" cy="228600"/>
            </a:xfrm>
            <a:prstGeom prst="line">
              <a:avLst/>
            </a:prstGeom>
            <a:noFill/>
            <a:ln w="9525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3" name="TextBox 102"/>
            <p:cNvSpPr txBox="1"/>
            <p:nvPr/>
          </p:nvSpPr>
          <p:spPr>
            <a:xfrm>
              <a:off x="5258971" y="5410200"/>
              <a:ext cx="156805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</a:pPr>
              <a:r>
                <a:rPr lang="sr-Latn-RS">
                  <a:solidFill>
                    <a:srgbClr val="FFC000"/>
                  </a:solidFill>
                </a:rPr>
                <a:t>kontrolisana</a:t>
              </a:r>
            </a:p>
            <a:p>
              <a:pPr>
                <a:lnSpc>
                  <a:spcPct val="100000"/>
                </a:lnSpc>
                <a:spcBef>
                  <a:spcPts val="0"/>
                </a:spcBef>
              </a:pPr>
              <a:r>
                <a:rPr lang="sr-Latn-RS">
                  <a:solidFill>
                    <a:srgbClr val="FFC000"/>
                  </a:solidFill>
                </a:rPr>
                <a:t>zapremina</a:t>
              </a:r>
              <a:endParaRPr lang="en-US">
                <a:solidFill>
                  <a:srgbClr val="FFC000"/>
                </a:solidFill>
              </a:endParaRPr>
            </a:p>
          </p:txBody>
        </p:sp>
        <p:cxnSp>
          <p:nvCxnSpPr>
            <p:cNvPr id="104" name="Straight Connector 103"/>
            <p:cNvCxnSpPr/>
            <p:nvPr/>
          </p:nvCxnSpPr>
          <p:spPr bwMode="auto">
            <a:xfrm flipH="1">
              <a:off x="5335171" y="5791200"/>
              <a:ext cx="1524000" cy="0"/>
            </a:xfrm>
            <a:prstGeom prst="line">
              <a:avLst/>
            </a:prstGeom>
            <a:noFill/>
            <a:ln w="1905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5" name="Straight Connector 104"/>
            <p:cNvCxnSpPr/>
            <p:nvPr/>
          </p:nvCxnSpPr>
          <p:spPr bwMode="auto">
            <a:xfrm flipH="1" flipV="1">
              <a:off x="4877971" y="5105400"/>
              <a:ext cx="457200" cy="685800"/>
            </a:xfrm>
            <a:prstGeom prst="line">
              <a:avLst/>
            </a:prstGeom>
            <a:noFill/>
            <a:ln w="9525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6" name="TextBox 105"/>
            <p:cNvSpPr txBox="1"/>
            <p:nvPr/>
          </p:nvSpPr>
          <p:spPr>
            <a:xfrm>
              <a:off x="304800" y="5105400"/>
              <a:ext cx="3276600" cy="7970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sr-Latn-CS" i="1">
                  <a:solidFill>
                    <a:schemeClr val="bg1"/>
                  </a:solidFill>
                </a:rPr>
                <a:t>Primer otvorenog sistema – razmenjivač toplote</a:t>
              </a:r>
              <a:endParaRPr lang="en-US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Text Box 8"/>
          <p:cNvSpPr txBox="1">
            <a:spLocks noChangeArrowheads="1"/>
          </p:cNvSpPr>
          <p:nvPr/>
        </p:nvSpPr>
        <p:spPr bwMode="auto">
          <a:xfrm>
            <a:off x="230188" y="960438"/>
            <a:ext cx="2375971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b="1">
                <a:solidFill>
                  <a:schemeClr val="bg1"/>
                </a:solidFill>
              </a:rPr>
              <a:t>Zatvoreni sistem:</a:t>
            </a:r>
          </a:p>
          <a:p>
            <a:pPr>
              <a:tabLst>
                <a:tab pos="409575" algn="l"/>
              </a:tabLst>
            </a:pPr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35" name="Group 134"/>
          <p:cNvGrpSpPr/>
          <p:nvPr/>
        </p:nvGrpSpPr>
        <p:grpSpPr>
          <a:xfrm>
            <a:off x="457200" y="1981200"/>
            <a:ext cx="2819400" cy="1251857"/>
            <a:chOff x="304800" y="1447800"/>
            <a:chExt cx="2819400" cy="1251857"/>
          </a:xfrm>
        </p:grpSpPr>
        <p:sp>
          <p:nvSpPr>
            <p:cNvPr id="28" name="Oval 27"/>
            <p:cNvSpPr/>
            <p:nvPr/>
          </p:nvSpPr>
          <p:spPr bwMode="auto">
            <a:xfrm>
              <a:off x="817418" y="1823357"/>
              <a:ext cx="1986395" cy="87630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996041" y="2004489"/>
              <a:ext cx="1654619" cy="5814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sr-Latn-CS">
                  <a:solidFill>
                    <a:schemeClr val="bg1"/>
                  </a:solidFill>
                </a:rPr>
                <a:t>Termodinamički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sr-Latn-CS">
                  <a:solidFill>
                    <a:schemeClr val="bg1"/>
                  </a:solidFill>
                </a:rPr>
                <a:t>sistem</a:t>
              </a:r>
              <a:endParaRPr lang="en-US"/>
            </a:p>
          </p:txBody>
        </p:sp>
        <p:grpSp>
          <p:nvGrpSpPr>
            <p:cNvPr id="3" name="Group 45"/>
            <p:cNvGrpSpPr/>
            <p:nvPr/>
          </p:nvGrpSpPr>
          <p:grpSpPr>
            <a:xfrm>
              <a:off x="304800" y="1635579"/>
              <a:ext cx="768927" cy="500743"/>
              <a:chOff x="4343400" y="3352800"/>
              <a:chExt cx="914400" cy="609600"/>
            </a:xfrm>
          </p:grpSpPr>
          <p:cxnSp>
            <p:nvCxnSpPr>
              <p:cNvPr id="45" name="Straight Arrow Connector 7"/>
              <p:cNvCxnSpPr/>
              <p:nvPr/>
            </p:nvCxnSpPr>
            <p:spPr bwMode="auto">
              <a:xfrm>
                <a:off x="4419600" y="3352800"/>
                <a:ext cx="838200" cy="533400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46" name="Straight Arrow Connector 45"/>
              <p:cNvCxnSpPr/>
              <p:nvPr/>
            </p:nvCxnSpPr>
            <p:spPr bwMode="auto">
              <a:xfrm flipH="1" flipV="1">
                <a:off x="4343400" y="3429000"/>
                <a:ext cx="838200" cy="533400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</p:grpSp>
        <p:sp>
          <p:nvSpPr>
            <p:cNvPr id="31" name="TextBox 30"/>
            <p:cNvSpPr txBox="1"/>
            <p:nvPr/>
          </p:nvSpPr>
          <p:spPr>
            <a:xfrm>
              <a:off x="689264" y="1510393"/>
              <a:ext cx="322437" cy="3513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RS">
                  <a:solidFill>
                    <a:schemeClr val="bg1"/>
                  </a:solidFill>
                </a:rPr>
                <a:t>Q</a:t>
              </a:r>
              <a:endParaRPr lang="en-US">
                <a:solidFill>
                  <a:schemeClr val="bg1"/>
                </a:solidFill>
              </a:endParaRPr>
            </a:p>
          </p:txBody>
        </p:sp>
        <p:cxnSp>
          <p:nvCxnSpPr>
            <p:cNvPr id="32" name="Straight Arrow Connector 31"/>
            <p:cNvCxnSpPr/>
            <p:nvPr/>
          </p:nvCxnSpPr>
          <p:spPr bwMode="auto">
            <a:xfrm flipH="1">
              <a:off x="2355273" y="1510393"/>
              <a:ext cx="640773" cy="563336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3" name="Straight Arrow Connector 32"/>
            <p:cNvCxnSpPr/>
            <p:nvPr/>
          </p:nvCxnSpPr>
          <p:spPr bwMode="auto">
            <a:xfrm flipV="1">
              <a:off x="2483427" y="1510393"/>
              <a:ext cx="640773" cy="563336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34" name="TextBox 33"/>
            <p:cNvSpPr txBox="1"/>
            <p:nvPr/>
          </p:nvSpPr>
          <p:spPr>
            <a:xfrm>
              <a:off x="2419350" y="1447800"/>
              <a:ext cx="275258" cy="3513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RS">
                  <a:solidFill>
                    <a:schemeClr val="bg1"/>
                  </a:solidFill>
                </a:rPr>
                <a:t>L</a:t>
              </a:r>
              <a:endParaRPr lang="en-US">
                <a:solidFill>
                  <a:schemeClr val="bg1"/>
                </a:solidFill>
              </a:endParaRPr>
            </a:p>
          </p:txBody>
        </p:sp>
      </p:grpSp>
      <p:sp>
        <p:nvSpPr>
          <p:cNvPr id="94" name="TextBox 93"/>
          <p:cNvSpPr txBox="1"/>
          <p:nvPr/>
        </p:nvSpPr>
        <p:spPr>
          <a:xfrm>
            <a:off x="1981200" y="5029200"/>
            <a:ext cx="3276600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r-Latn-CS" i="1">
                <a:solidFill>
                  <a:schemeClr val="bg1"/>
                </a:solidFill>
              </a:rPr>
              <a:t>Primer – cilindar motora</a:t>
            </a:r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04" name="Group 103"/>
          <p:cNvGrpSpPr/>
          <p:nvPr/>
        </p:nvGrpSpPr>
        <p:grpSpPr>
          <a:xfrm>
            <a:off x="5556885" y="1671935"/>
            <a:ext cx="2295525" cy="1143000"/>
            <a:chOff x="4032885" y="3415665"/>
            <a:chExt cx="2295525" cy="1143000"/>
          </a:xfrm>
          <a:solidFill>
            <a:schemeClr val="tx1">
              <a:lumMod val="65000"/>
            </a:schemeClr>
          </a:solidFill>
        </p:grpSpPr>
        <p:sp>
          <p:nvSpPr>
            <p:cNvPr id="101" name="Rectangle 100"/>
            <p:cNvSpPr/>
            <p:nvPr/>
          </p:nvSpPr>
          <p:spPr bwMode="auto">
            <a:xfrm>
              <a:off x="4032885" y="3415665"/>
              <a:ext cx="91440" cy="114300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02" name="Rectangle 101"/>
            <p:cNvSpPr/>
            <p:nvPr/>
          </p:nvSpPr>
          <p:spPr bwMode="auto">
            <a:xfrm rot="5400000">
              <a:off x="5181600" y="3413760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03" name="Rectangle 102"/>
            <p:cNvSpPr/>
            <p:nvPr/>
          </p:nvSpPr>
          <p:spPr bwMode="auto">
            <a:xfrm rot="5400000">
              <a:off x="5185410" y="2364105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99" name="Rectangle 98"/>
          <p:cNvSpPr/>
          <p:nvPr/>
        </p:nvSpPr>
        <p:spPr bwMode="auto">
          <a:xfrm>
            <a:off x="7086600" y="1782424"/>
            <a:ext cx="152400" cy="923544"/>
          </a:xfrm>
          <a:prstGeom prst="rect">
            <a:avLst/>
          </a:prstGeom>
          <a:solidFill>
            <a:schemeClr val="tx1">
              <a:lumMod val="50000"/>
            </a:schemeClr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2" name="Rectangle 111"/>
          <p:cNvSpPr/>
          <p:nvPr/>
        </p:nvSpPr>
        <p:spPr bwMode="auto">
          <a:xfrm rot="5400000">
            <a:off x="7825740" y="1534775"/>
            <a:ext cx="152400" cy="1417320"/>
          </a:xfrm>
          <a:prstGeom prst="rect">
            <a:avLst/>
          </a:prstGeom>
          <a:solidFill>
            <a:schemeClr val="tx1">
              <a:lumMod val="50000"/>
            </a:schemeClr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5747757" y="1900535"/>
            <a:ext cx="864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i="1">
                <a:solidFill>
                  <a:schemeClr val="bg1"/>
                </a:solidFill>
              </a:rPr>
              <a:t>Radno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i="1">
                <a:solidFill>
                  <a:schemeClr val="bg1"/>
                </a:solidFill>
              </a:rPr>
              <a:t>telo</a:t>
            </a:r>
            <a:endParaRPr lang="en-US" sz="1800" i="1"/>
          </a:p>
        </p:txBody>
      </p:sp>
      <p:grpSp>
        <p:nvGrpSpPr>
          <p:cNvPr id="115" name="Group 114"/>
          <p:cNvGrpSpPr/>
          <p:nvPr/>
        </p:nvGrpSpPr>
        <p:grpSpPr>
          <a:xfrm>
            <a:off x="5556885" y="3043535"/>
            <a:ext cx="2295525" cy="1143000"/>
            <a:chOff x="4032885" y="3415665"/>
            <a:chExt cx="2295525" cy="1143000"/>
          </a:xfrm>
          <a:solidFill>
            <a:schemeClr val="tx1">
              <a:lumMod val="65000"/>
            </a:schemeClr>
          </a:solidFill>
        </p:grpSpPr>
        <p:sp>
          <p:nvSpPr>
            <p:cNvPr id="116" name="Rectangle 115"/>
            <p:cNvSpPr/>
            <p:nvPr/>
          </p:nvSpPr>
          <p:spPr bwMode="auto">
            <a:xfrm>
              <a:off x="4032885" y="3415665"/>
              <a:ext cx="91440" cy="114300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17" name="Rectangle 116"/>
            <p:cNvSpPr/>
            <p:nvPr/>
          </p:nvSpPr>
          <p:spPr bwMode="auto">
            <a:xfrm rot="5400000">
              <a:off x="5181600" y="3413760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18" name="Rectangle 117"/>
            <p:cNvSpPr/>
            <p:nvPr/>
          </p:nvSpPr>
          <p:spPr bwMode="auto">
            <a:xfrm rot="5400000">
              <a:off x="5185410" y="2364105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20" name="Rectangle 119"/>
          <p:cNvSpPr/>
          <p:nvPr/>
        </p:nvSpPr>
        <p:spPr bwMode="auto">
          <a:xfrm>
            <a:off x="6928485" y="3154024"/>
            <a:ext cx="152400" cy="923544"/>
          </a:xfrm>
          <a:prstGeom prst="rect">
            <a:avLst/>
          </a:prstGeom>
          <a:solidFill>
            <a:schemeClr val="tx1">
              <a:lumMod val="50000"/>
            </a:schemeClr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1" name="Rectangle 120"/>
          <p:cNvSpPr/>
          <p:nvPr/>
        </p:nvSpPr>
        <p:spPr bwMode="auto">
          <a:xfrm rot="5400000">
            <a:off x="7667625" y="2906375"/>
            <a:ext cx="152400" cy="1417320"/>
          </a:xfrm>
          <a:prstGeom prst="rect">
            <a:avLst/>
          </a:prstGeom>
          <a:solidFill>
            <a:schemeClr val="tx1">
              <a:lumMod val="50000"/>
            </a:schemeClr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5747757" y="3272135"/>
            <a:ext cx="864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i="1">
                <a:solidFill>
                  <a:schemeClr val="bg1"/>
                </a:solidFill>
              </a:rPr>
              <a:t>Radno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i="1">
                <a:solidFill>
                  <a:schemeClr val="bg1"/>
                </a:solidFill>
              </a:rPr>
              <a:t>telo</a:t>
            </a:r>
            <a:endParaRPr lang="en-US" sz="1800" i="1"/>
          </a:p>
        </p:txBody>
      </p:sp>
      <p:grpSp>
        <p:nvGrpSpPr>
          <p:cNvPr id="123" name="Group 122"/>
          <p:cNvGrpSpPr/>
          <p:nvPr/>
        </p:nvGrpSpPr>
        <p:grpSpPr>
          <a:xfrm>
            <a:off x="5556885" y="4415135"/>
            <a:ext cx="2295525" cy="1143000"/>
            <a:chOff x="4032885" y="3415665"/>
            <a:chExt cx="2295525" cy="1143000"/>
          </a:xfrm>
          <a:solidFill>
            <a:schemeClr val="tx1">
              <a:lumMod val="65000"/>
            </a:schemeClr>
          </a:solidFill>
        </p:grpSpPr>
        <p:sp>
          <p:nvSpPr>
            <p:cNvPr id="124" name="Rectangle 123"/>
            <p:cNvSpPr/>
            <p:nvPr/>
          </p:nvSpPr>
          <p:spPr bwMode="auto">
            <a:xfrm>
              <a:off x="4032885" y="3415665"/>
              <a:ext cx="91440" cy="114300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25" name="Rectangle 124"/>
            <p:cNvSpPr/>
            <p:nvPr/>
          </p:nvSpPr>
          <p:spPr bwMode="auto">
            <a:xfrm rot="5400000">
              <a:off x="5181600" y="3413760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26" name="Rectangle 125"/>
            <p:cNvSpPr/>
            <p:nvPr/>
          </p:nvSpPr>
          <p:spPr bwMode="auto">
            <a:xfrm rot="5400000">
              <a:off x="5185410" y="2364105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28" name="Rectangle 127"/>
          <p:cNvSpPr/>
          <p:nvPr/>
        </p:nvSpPr>
        <p:spPr bwMode="auto">
          <a:xfrm>
            <a:off x="6699885" y="4525624"/>
            <a:ext cx="152400" cy="923544"/>
          </a:xfrm>
          <a:prstGeom prst="rect">
            <a:avLst/>
          </a:prstGeom>
          <a:solidFill>
            <a:schemeClr val="tx1">
              <a:lumMod val="50000"/>
            </a:schemeClr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9" name="Rectangle 128"/>
          <p:cNvSpPr/>
          <p:nvPr/>
        </p:nvSpPr>
        <p:spPr bwMode="auto">
          <a:xfrm rot="5400000">
            <a:off x="7439025" y="4277975"/>
            <a:ext cx="152400" cy="1417320"/>
          </a:xfrm>
          <a:prstGeom prst="rect">
            <a:avLst/>
          </a:prstGeom>
          <a:solidFill>
            <a:schemeClr val="tx1">
              <a:lumMod val="50000"/>
            </a:schemeClr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5747757" y="4643735"/>
            <a:ext cx="864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i="1">
                <a:solidFill>
                  <a:schemeClr val="bg1"/>
                </a:solidFill>
              </a:rPr>
              <a:t>Radno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i="1">
                <a:solidFill>
                  <a:schemeClr val="bg1"/>
                </a:solidFill>
              </a:rPr>
              <a:t>telo</a:t>
            </a:r>
            <a:endParaRPr lang="en-US" sz="1800" i="1"/>
          </a:p>
        </p:txBody>
      </p:sp>
      <p:grpSp>
        <p:nvGrpSpPr>
          <p:cNvPr id="47" name="Group 46"/>
          <p:cNvGrpSpPr/>
          <p:nvPr/>
        </p:nvGrpSpPr>
        <p:grpSpPr>
          <a:xfrm>
            <a:off x="5984149" y="5473771"/>
            <a:ext cx="2314765" cy="622229"/>
            <a:chOff x="5984149" y="5473771"/>
            <a:chExt cx="2314765" cy="622229"/>
          </a:xfrm>
        </p:grpSpPr>
        <p:sp>
          <p:nvSpPr>
            <p:cNvPr id="131" name="TextBox 130"/>
            <p:cNvSpPr txBox="1"/>
            <p:nvPr/>
          </p:nvSpPr>
          <p:spPr>
            <a:xfrm>
              <a:off x="6318885" y="5634335"/>
              <a:ext cx="198002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RS">
                  <a:solidFill>
                    <a:srgbClr val="000099"/>
                  </a:solidFill>
                </a:rPr>
                <a:t>granica sistema</a:t>
              </a:r>
              <a:endParaRPr lang="en-US">
                <a:solidFill>
                  <a:srgbClr val="000099"/>
                </a:solidFill>
              </a:endParaRPr>
            </a:p>
          </p:txBody>
        </p:sp>
        <p:cxnSp>
          <p:nvCxnSpPr>
            <p:cNvPr id="132" name="Straight Connector 131"/>
            <p:cNvCxnSpPr/>
            <p:nvPr/>
          </p:nvCxnSpPr>
          <p:spPr bwMode="auto">
            <a:xfrm flipH="1">
              <a:off x="6395085" y="6015335"/>
              <a:ext cx="182880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3" name="Straight Connector 132"/>
            <p:cNvCxnSpPr/>
            <p:nvPr/>
          </p:nvCxnSpPr>
          <p:spPr bwMode="auto">
            <a:xfrm flipH="1" flipV="1">
              <a:off x="5984149" y="5473771"/>
              <a:ext cx="410936" cy="541564"/>
            </a:xfrm>
            <a:prstGeom prst="line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9" name="TextBox 38"/>
          <p:cNvSpPr txBox="1"/>
          <p:nvPr/>
        </p:nvSpPr>
        <p:spPr>
          <a:xfrm>
            <a:off x="1752600" y="3429000"/>
            <a:ext cx="334569" cy="3513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>
                <a:solidFill>
                  <a:schemeClr val="bg1"/>
                </a:solidFill>
              </a:rPr>
              <a:t>m</a:t>
            </a:r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 bwMode="auto">
          <a:xfrm>
            <a:off x="1600200" y="3429000"/>
            <a:ext cx="762000" cy="45720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flipV="1">
            <a:off x="1676400" y="3352800"/>
            <a:ext cx="609600" cy="53340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Text Box 8"/>
          <p:cNvSpPr txBox="1">
            <a:spLocks noChangeArrowheads="1"/>
          </p:cNvSpPr>
          <p:nvPr/>
        </p:nvSpPr>
        <p:spPr bwMode="auto">
          <a:xfrm>
            <a:off x="230188" y="960438"/>
            <a:ext cx="2874505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b="1">
                <a:solidFill>
                  <a:schemeClr val="bg1"/>
                </a:solidFill>
              </a:rPr>
              <a:t>Poluizolovani sistemi: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1497777" y="1777982"/>
            <a:ext cx="1986395" cy="8763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676400" y="1959114"/>
            <a:ext cx="1654619" cy="5814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sr-Latn-CS">
                <a:solidFill>
                  <a:schemeClr val="bg1"/>
                </a:solidFill>
              </a:rPr>
              <a:t>Termodinamički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sr-Latn-CS">
                <a:solidFill>
                  <a:schemeClr val="bg1"/>
                </a:solidFill>
              </a:rPr>
              <a:t>sistem</a:t>
            </a:r>
            <a:endParaRPr lang="en-US"/>
          </a:p>
        </p:txBody>
      </p:sp>
      <p:grpSp>
        <p:nvGrpSpPr>
          <p:cNvPr id="3" name="Group 45"/>
          <p:cNvGrpSpPr/>
          <p:nvPr/>
        </p:nvGrpSpPr>
        <p:grpSpPr>
          <a:xfrm>
            <a:off x="985159" y="1590204"/>
            <a:ext cx="768927" cy="500743"/>
            <a:chOff x="4343400" y="3352800"/>
            <a:chExt cx="914400" cy="609600"/>
          </a:xfrm>
        </p:grpSpPr>
        <p:cxnSp>
          <p:nvCxnSpPr>
            <p:cNvPr id="45" name="Straight Arrow Connector 7"/>
            <p:cNvCxnSpPr/>
            <p:nvPr/>
          </p:nvCxnSpPr>
          <p:spPr bwMode="auto">
            <a:xfrm>
              <a:off x="4419600" y="3352800"/>
              <a:ext cx="838200" cy="53340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6" name="Straight Arrow Connector 45"/>
            <p:cNvCxnSpPr/>
            <p:nvPr/>
          </p:nvCxnSpPr>
          <p:spPr bwMode="auto">
            <a:xfrm flipH="1" flipV="1">
              <a:off x="4343400" y="3429000"/>
              <a:ext cx="838200" cy="53340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31" name="TextBox 30"/>
          <p:cNvSpPr txBox="1"/>
          <p:nvPr/>
        </p:nvSpPr>
        <p:spPr>
          <a:xfrm>
            <a:off x="1369624" y="1465018"/>
            <a:ext cx="322437" cy="3513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>
                <a:solidFill>
                  <a:schemeClr val="bg1"/>
                </a:solidFill>
              </a:rPr>
              <a:t>Q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461404" y="2949714"/>
            <a:ext cx="20537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sr-Cyrl-CS" i="1">
                <a:solidFill>
                  <a:srgbClr val="000099"/>
                </a:solidFill>
              </a:rPr>
              <a:t>mehanički</a:t>
            </a:r>
            <a:endParaRPr lang="sr-Latn-RS" i="1">
              <a:solidFill>
                <a:srgbClr val="000099"/>
              </a:solidFill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sr-Cyrl-CS" i="1">
                <a:solidFill>
                  <a:srgbClr val="000099"/>
                </a:solidFill>
              </a:rPr>
              <a:t>izolovani sistemi</a:t>
            </a:r>
            <a:endParaRPr lang="en-US" i="1">
              <a:solidFill>
                <a:srgbClr val="000099"/>
              </a:solidFill>
            </a:endParaRPr>
          </a:p>
        </p:txBody>
      </p:sp>
      <p:sp>
        <p:nvSpPr>
          <p:cNvPr id="77" name="Text Box 8"/>
          <p:cNvSpPr txBox="1">
            <a:spLocks noChangeArrowheads="1"/>
          </p:cNvSpPr>
          <p:nvPr/>
        </p:nvSpPr>
        <p:spPr bwMode="auto">
          <a:xfrm>
            <a:off x="3810000" y="4019490"/>
            <a:ext cx="3377848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CS">
                <a:solidFill>
                  <a:schemeClr val="bg1"/>
                </a:solidFill>
              </a:rPr>
              <a:t>Adijabatska granica sistema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99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>
                <a:solidFill>
                  <a:schemeClr val="bg1"/>
                </a:solidFill>
              </a:rPr>
              <a:t> pojam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99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>
                <a:solidFill>
                  <a:schemeClr val="bg1"/>
                </a:solidFill>
              </a:rPr>
              <a:t> primer</a:t>
            </a:r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84" name="Group 83"/>
          <p:cNvGrpSpPr/>
          <p:nvPr/>
        </p:nvGrpSpPr>
        <p:grpSpPr>
          <a:xfrm>
            <a:off x="4897315" y="4561682"/>
            <a:ext cx="3911343" cy="829408"/>
            <a:chOff x="4897315" y="4352192"/>
            <a:chExt cx="3911343" cy="829408"/>
          </a:xfrm>
        </p:grpSpPr>
        <p:sp>
          <p:nvSpPr>
            <p:cNvPr id="79" name="Text Box 8"/>
            <p:cNvSpPr txBox="1">
              <a:spLocks noChangeArrowheads="1"/>
            </p:cNvSpPr>
            <p:nvPr/>
          </p:nvSpPr>
          <p:spPr bwMode="auto">
            <a:xfrm>
              <a:off x="5105400" y="4781490"/>
              <a:ext cx="3703258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CS">
                  <a:solidFill>
                    <a:schemeClr val="bg1"/>
                  </a:solidFill>
                </a:rPr>
                <a:t>onemogućava razmenu toplote</a:t>
              </a:r>
            </a:p>
          </p:txBody>
        </p:sp>
        <p:cxnSp>
          <p:nvCxnSpPr>
            <p:cNvPr id="81" name="Straight Arrow Connector 80"/>
            <p:cNvCxnSpPr/>
            <p:nvPr/>
          </p:nvCxnSpPr>
          <p:spPr bwMode="auto">
            <a:xfrm>
              <a:off x="4897315" y="4352192"/>
              <a:ext cx="1427285" cy="524608"/>
            </a:xfrm>
            <a:prstGeom prst="straightConnector1">
              <a:avLst/>
            </a:prstGeom>
            <a:noFill/>
            <a:ln w="1905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85" name="Group 84"/>
          <p:cNvGrpSpPr/>
          <p:nvPr/>
        </p:nvGrpSpPr>
        <p:grpSpPr>
          <a:xfrm>
            <a:off x="4191000" y="4933890"/>
            <a:ext cx="3502882" cy="1162110"/>
            <a:chOff x="4191000" y="4724400"/>
            <a:chExt cx="3502882" cy="1162110"/>
          </a:xfrm>
        </p:grpSpPr>
        <p:sp>
          <p:nvSpPr>
            <p:cNvPr id="78" name="Text Box 8"/>
            <p:cNvSpPr txBox="1">
              <a:spLocks noChangeArrowheads="1"/>
            </p:cNvSpPr>
            <p:nvPr/>
          </p:nvSpPr>
          <p:spPr bwMode="auto">
            <a:xfrm>
              <a:off x="4191000" y="5486400"/>
              <a:ext cx="3502882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CS">
                  <a:solidFill>
                    <a:schemeClr val="bg1"/>
                  </a:solidFill>
                </a:rPr>
                <a:t>termos boca (približni primer)</a:t>
              </a:r>
              <a:endParaRPr lang="en-US">
                <a:solidFill>
                  <a:schemeClr val="bg1"/>
                </a:solidFill>
              </a:endParaRPr>
            </a:p>
          </p:txBody>
        </p:sp>
        <p:cxnSp>
          <p:nvCxnSpPr>
            <p:cNvPr id="82" name="Straight Arrow Connector 81"/>
            <p:cNvCxnSpPr/>
            <p:nvPr/>
          </p:nvCxnSpPr>
          <p:spPr bwMode="auto">
            <a:xfrm>
              <a:off x="4495800" y="4724400"/>
              <a:ext cx="304800" cy="838200"/>
            </a:xfrm>
            <a:prstGeom prst="straightConnector1">
              <a:avLst/>
            </a:prstGeom>
            <a:noFill/>
            <a:ln w="1905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30" name="TextBox 29"/>
          <p:cNvSpPr txBox="1"/>
          <p:nvPr/>
        </p:nvSpPr>
        <p:spPr>
          <a:xfrm>
            <a:off x="3390900" y="1521279"/>
            <a:ext cx="275258" cy="3513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>
                <a:solidFill>
                  <a:schemeClr val="bg1"/>
                </a:solidFill>
              </a:rPr>
              <a:t>L</a:t>
            </a:r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 bwMode="auto">
          <a:xfrm>
            <a:off x="3200400" y="1524000"/>
            <a:ext cx="762000" cy="45720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 flipV="1">
            <a:off x="3276600" y="1447800"/>
            <a:ext cx="609600" cy="53340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2971800" y="2590800"/>
            <a:ext cx="334569" cy="3513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>
                <a:solidFill>
                  <a:schemeClr val="bg1"/>
                </a:solidFill>
              </a:rPr>
              <a:t>m</a:t>
            </a:r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 bwMode="auto">
          <a:xfrm>
            <a:off x="2819400" y="2590800"/>
            <a:ext cx="762000" cy="45720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 flipV="1">
            <a:off x="2895600" y="2514600"/>
            <a:ext cx="609600" cy="53340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2" name="Group 41"/>
          <p:cNvGrpSpPr/>
          <p:nvPr/>
        </p:nvGrpSpPr>
        <p:grpSpPr>
          <a:xfrm>
            <a:off x="4953000" y="1371600"/>
            <a:ext cx="2590800" cy="2286000"/>
            <a:chOff x="4953000" y="1371600"/>
            <a:chExt cx="2590800" cy="2286000"/>
          </a:xfrm>
        </p:grpSpPr>
        <p:grpSp>
          <p:nvGrpSpPr>
            <p:cNvPr id="74" name="Group 73"/>
            <p:cNvGrpSpPr/>
            <p:nvPr/>
          </p:nvGrpSpPr>
          <p:grpSpPr>
            <a:xfrm>
              <a:off x="5185233" y="1393057"/>
              <a:ext cx="2358567" cy="2264543"/>
              <a:chOff x="5185233" y="1393057"/>
              <a:chExt cx="2358567" cy="2264543"/>
            </a:xfrm>
          </p:grpSpPr>
          <p:sp>
            <p:nvSpPr>
              <p:cNvPr id="63" name="Oval 62"/>
              <p:cNvSpPr/>
              <p:nvPr/>
            </p:nvSpPr>
            <p:spPr bwMode="auto">
              <a:xfrm>
                <a:off x="5237018" y="1768614"/>
                <a:ext cx="1986395" cy="876300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 w="158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5415641" y="1949746"/>
                <a:ext cx="1654619" cy="5814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sr-Latn-CS">
                    <a:solidFill>
                      <a:schemeClr val="bg1"/>
                    </a:solidFill>
                  </a:rPr>
                  <a:t>Termodinamički</a:t>
                </a:r>
              </a:p>
              <a:p>
                <a:pPr algn="ctr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sr-Latn-CS">
                    <a:solidFill>
                      <a:schemeClr val="bg1"/>
                    </a:solidFill>
                  </a:rPr>
                  <a:t>sistem</a:t>
                </a:r>
                <a:endParaRPr lang="en-US"/>
              </a:p>
            </p:txBody>
          </p:sp>
          <p:cxnSp>
            <p:nvCxnSpPr>
              <p:cNvPr id="69" name="Straight Arrow Connector 68"/>
              <p:cNvCxnSpPr/>
              <p:nvPr/>
            </p:nvCxnSpPr>
            <p:spPr bwMode="auto">
              <a:xfrm flipH="1">
                <a:off x="6774874" y="1455650"/>
                <a:ext cx="640773" cy="563336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70" name="Straight Arrow Connector 69"/>
              <p:cNvCxnSpPr/>
              <p:nvPr/>
            </p:nvCxnSpPr>
            <p:spPr bwMode="auto">
              <a:xfrm flipV="1">
                <a:off x="6903027" y="1455650"/>
                <a:ext cx="640773" cy="563336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71" name="TextBox 70"/>
              <p:cNvSpPr txBox="1"/>
              <p:nvPr/>
            </p:nvSpPr>
            <p:spPr>
              <a:xfrm>
                <a:off x="6838950" y="1393057"/>
                <a:ext cx="275258" cy="3513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RS">
                    <a:solidFill>
                      <a:schemeClr val="bg1"/>
                    </a:solidFill>
                  </a:rPr>
                  <a:t>L</a:t>
                </a:r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5185233" y="2949714"/>
                <a:ext cx="2053767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en-US" i="1">
                    <a:solidFill>
                      <a:srgbClr val="000099"/>
                    </a:solidFill>
                  </a:rPr>
                  <a:t>termički</a:t>
                </a:r>
                <a:endParaRPr lang="sr-Latn-RS" i="1">
                  <a:solidFill>
                    <a:srgbClr val="000099"/>
                  </a:solidFill>
                </a:endParaRPr>
              </a:p>
              <a:p>
                <a:pPr algn="ctr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sr-Cyrl-CS" i="1">
                    <a:solidFill>
                      <a:srgbClr val="000099"/>
                    </a:solidFill>
                  </a:rPr>
                  <a:t>izolovani sistemi</a:t>
                </a:r>
                <a:endParaRPr lang="en-US" i="1">
                  <a:solidFill>
                    <a:srgbClr val="000099"/>
                  </a:solidFill>
                </a:endParaRPr>
              </a:p>
            </p:txBody>
          </p:sp>
        </p:grpSp>
        <p:sp>
          <p:nvSpPr>
            <p:cNvPr id="25" name="TextBox 24"/>
            <p:cNvSpPr txBox="1"/>
            <p:nvPr/>
          </p:nvSpPr>
          <p:spPr>
            <a:xfrm>
              <a:off x="5064579" y="1431472"/>
              <a:ext cx="322437" cy="3513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RS">
                  <a:solidFill>
                    <a:schemeClr val="bg1"/>
                  </a:solidFill>
                </a:rPr>
                <a:t>Q</a:t>
              </a:r>
              <a:endParaRPr lang="en-US">
                <a:solidFill>
                  <a:schemeClr val="bg1"/>
                </a:solidFill>
              </a:endParaRPr>
            </a:p>
          </p:txBody>
        </p:sp>
        <p:cxnSp>
          <p:nvCxnSpPr>
            <p:cNvPr id="26" name="Straight Connector 25"/>
            <p:cNvCxnSpPr/>
            <p:nvPr/>
          </p:nvCxnSpPr>
          <p:spPr bwMode="auto">
            <a:xfrm>
              <a:off x="4953000" y="1447800"/>
              <a:ext cx="762000" cy="45720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/>
            <p:nvPr/>
          </p:nvCxnSpPr>
          <p:spPr bwMode="auto">
            <a:xfrm flipV="1">
              <a:off x="5029200" y="1371600"/>
              <a:ext cx="609600" cy="53340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9" name="TextBox 38"/>
            <p:cNvSpPr txBox="1"/>
            <p:nvPr/>
          </p:nvSpPr>
          <p:spPr>
            <a:xfrm>
              <a:off x="6500446" y="2661138"/>
              <a:ext cx="334569" cy="3513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RS">
                  <a:solidFill>
                    <a:schemeClr val="bg1"/>
                  </a:solidFill>
                </a:rPr>
                <a:t>m</a:t>
              </a:r>
              <a:endParaRPr lang="en-US">
                <a:solidFill>
                  <a:schemeClr val="bg1"/>
                </a:solidFill>
              </a:endParaRPr>
            </a:p>
          </p:txBody>
        </p:sp>
        <p:cxnSp>
          <p:nvCxnSpPr>
            <p:cNvPr id="40" name="Straight Connector 39"/>
            <p:cNvCxnSpPr/>
            <p:nvPr/>
          </p:nvCxnSpPr>
          <p:spPr bwMode="auto">
            <a:xfrm>
              <a:off x="6348046" y="2661138"/>
              <a:ext cx="762000" cy="45720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/>
            <p:nvPr/>
          </p:nvCxnSpPr>
          <p:spPr bwMode="auto">
            <a:xfrm flipV="1">
              <a:off x="6424246" y="2584938"/>
              <a:ext cx="609600" cy="53340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Text Box 8"/>
          <p:cNvSpPr txBox="1">
            <a:spLocks noChangeArrowheads="1"/>
          </p:cNvSpPr>
          <p:nvPr/>
        </p:nvSpPr>
        <p:spPr bwMode="auto">
          <a:xfrm>
            <a:off x="230188" y="960438"/>
            <a:ext cx="5790368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nb-NO" b="1">
                <a:solidFill>
                  <a:schemeClr val="bg1"/>
                </a:solidFill>
              </a:rPr>
              <a:t>Izolovani sistem (adijabatski izolovan sistem)</a:t>
            </a:r>
            <a:r>
              <a:rPr lang="sr-Latn-CS" b="1">
                <a:solidFill>
                  <a:schemeClr val="bg1"/>
                </a:solidFill>
              </a:rPr>
              <a:t>:</a:t>
            </a:r>
          </a:p>
          <a:p>
            <a:pPr>
              <a:tabLst>
                <a:tab pos="409575" algn="l"/>
              </a:tabLst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3027218" y="2737757"/>
            <a:ext cx="1986395" cy="8763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05841" y="2918889"/>
            <a:ext cx="1654619" cy="5814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sr-Latn-CS">
                <a:solidFill>
                  <a:schemeClr val="bg1"/>
                </a:solidFill>
              </a:rPr>
              <a:t>Termodinamički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sr-Latn-CS">
                <a:solidFill>
                  <a:schemeClr val="bg1"/>
                </a:solidFill>
              </a:rPr>
              <a:t>sistem</a:t>
            </a:r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2667000" y="2133600"/>
            <a:ext cx="322437" cy="3513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>
                <a:solidFill>
                  <a:schemeClr val="bg1"/>
                </a:solidFill>
              </a:rPr>
              <a:t>Q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638800" y="2209800"/>
            <a:ext cx="275258" cy="3513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>
                <a:solidFill>
                  <a:schemeClr val="bg1"/>
                </a:solidFill>
              </a:rPr>
              <a:t>L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114800" y="4114800"/>
            <a:ext cx="334569" cy="3513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>
                <a:solidFill>
                  <a:schemeClr val="bg1"/>
                </a:solidFill>
              </a:rPr>
              <a:t>m</a:t>
            </a:r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42" name="Straight Connector 41"/>
          <p:cNvCxnSpPr/>
          <p:nvPr/>
        </p:nvCxnSpPr>
        <p:spPr bwMode="auto">
          <a:xfrm>
            <a:off x="3962400" y="4114800"/>
            <a:ext cx="762000" cy="45720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 flipV="1">
            <a:off x="4038600" y="4038600"/>
            <a:ext cx="609600" cy="53340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5448300" y="2212521"/>
            <a:ext cx="762000" cy="45720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 flipV="1">
            <a:off x="5524500" y="2136321"/>
            <a:ext cx="609600" cy="53340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>
            <a:off x="2555421" y="2149928"/>
            <a:ext cx="762000" cy="45720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 flipV="1">
            <a:off x="2631621" y="2073728"/>
            <a:ext cx="609600" cy="53340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2238</TotalTime>
  <Words>955</Words>
  <Application>Microsoft Office PowerPoint</Application>
  <PresentationFormat>On-screen Show (4:3)</PresentationFormat>
  <Paragraphs>184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Symbol</vt:lpstr>
      <vt:lpstr>Tahoma</vt:lpstr>
      <vt:lpstr>Times New Roman</vt:lpstr>
      <vt:lpstr>Wingdings</vt:lpstr>
      <vt:lpstr>Textured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saobracajni fakultet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nastavnik</dc:creator>
  <cp:lastModifiedBy>MRB</cp:lastModifiedBy>
  <cp:revision>387</cp:revision>
  <dcterms:created xsi:type="dcterms:W3CDTF">2006-01-31T15:10:17Z</dcterms:created>
  <dcterms:modified xsi:type="dcterms:W3CDTF">2025-06-21T15:14:52Z</dcterms:modified>
</cp:coreProperties>
</file>