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notesMasterIdLst>
    <p:notesMasterId r:id="rId24"/>
  </p:notesMasterIdLst>
  <p:handoutMasterIdLst>
    <p:handoutMasterId r:id="rId25"/>
  </p:handoutMasterIdLst>
  <p:sldIdLst>
    <p:sldId id="286" r:id="rId2"/>
    <p:sldId id="307" r:id="rId3"/>
    <p:sldId id="308" r:id="rId4"/>
    <p:sldId id="289" r:id="rId5"/>
    <p:sldId id="290" r:id="rId6"/>
    <p:sldId id="309" r:id="rId7"/>
    <p:sldId id="310" r:id="rId8"/>
    <p:sldId id="311" r:id="rId9"/>
    <p:sldId id="312" r:id="rId10"/>
    <p:sldId id="313" r:id="rId11"/>
    <p:sldId id="314" r:id="rId12"/>
    <p:sldId id="315" r:id="rId13"/>
    <p:sldId id="295" r:id="rId14"/>
    <p:sldId id="316" r:id="rId15"/>
    <p:sldId id="317" r:id="rId16"/>
    <p:sldId id="318" r:id="rId17"/>
    <p:sldId id="319" r:id="rId18"/>
    <p:sldId id="320" r:id="rId19"/>
    <p:sldId id="304" r:id="rId20"/>
    <p:sldId id="305" r:id="rId21"/>
    <p:sldId id="306" r:id="rId22"/>
    <p:sldId id="275" r:id="rId23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lnSpc>
        <a:spcPct val="120000"/>
      </a:lnSpc>
      <a:spcBef>
        <a:spcPct val="30000"/>
      </a:spcBef>
      <a:spcAft>
        <a:spcPct val="0"/>
      </a:spcAft>
      <a:buClr>
        <a:srgbClr val="FF0000"/>
      </a:buClr>
      <a:buSzPct val="100000"/>
      <a:buFont typeface="Wingdings" pitchFamily="2" charset="2"/>
      <a:defRPr sz="2000" kern="1200">
        <a:solidFill>
          <a:srgbClr val="000000"/>
        </a:solidFill>
        <a:latin typeface="Arial" charset="0"/>
        <a:ea typeface="+mn-ea"/>
        <a:cs typeface="+mn-cs"/>
      </a:defRPr>
    </a:lvl1pPr>
    <a:lvl2pPr marL="457200" algn="l" rtl="0" eaLnBrk="0" fontAlgn="base" hangingPunct="0">
      <a:lnSpc>
        <a:spcPct val="120000"/>
      </a:lnSpc>
      <a:spcBef>
        <a:spcPct val="30000"/>
      </a:spcBef>
      <a:spcAft>
        <a:spcPct val="0"/>
      </a:spcAft>
      <a:buClr>
        <a:srgbClr val="FF0000"/>
      </a:buClr>
      <a:buSzPct val="100000"/>
      <a:buFont typeface="Wingdings" pitchFamily="2" charset="2"/>
      <a:defRPr sz="2000" kern="1200">
        <a:solidFill>
          <a:srgbClr val="000000"/>
        </a:solidFill>
        <a:latin typeface="Arial" charset="0"/>
        <a:ea typeface="+mn-ea"/>
        <a:cs typeface="+mn-cs"/>
      </a:defRPr>
    </a:lvl2pPr>
    <a:lvl3pPr marL="914400" algn="l" rtl="0" eaLnBrk="0" fontAlgn="base" hangingPunct="0">
      <a:lnSpc>
        <a:spcPct val="120000"/>
      </a:lnSpc>
      <a:spcBef>
        <a:spcPct val="30000"/>
      </a:spcBef>
      <a:spcAft>
        <a:spcPct val="0"/>
      </a:spcAft>
      <a:buClr>
        <a:srgbClr val="FF0000"/>
      </a:buClr>
      <a:buSzPct val="100000"/>
      <a:buFont typeface="Wingdings" pitchFamily="2" charset="2"/>
      <a:defRPr sz="2000" kern="1200">
        <a:solidFill>
          <a:srgbClr val="000000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lnSpc>
        <a:spcPct val="120000"/>
      </a:lnSpc>
      <a:spcBef>
        <a:spcPct val="30000"/>
      </a:spcBef>
      <a:spcAft>
        <a:spcPct val="0"/>
      </a:spcAft>
      <a:buClr>
        <a:srgbClr val="FF0000"/>
      </a:buClr>
      <a:buSzPct val="100000"/>
      <a:buFont typeface="Wingdings" pitchFamily="2" charset="2"/>
      <a:defRPr sz="2000" kern="1200">
        <a:solidFill>
          <a:srgbClr val="000000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lnSpc>
        <a:spcPct val="120000"/>
      </a:lnSpc>
      <a:spcBef>
        <a:spcPct val="30000"/>
      </a:spcBef>
      <a:spcAft>
        <a:spcPct val="0"/>
      </a:spcAft>
      <a:buClr>
        <a:srgbClr val="FF0000"/>
      </a:buClr>
      <a:buSzPct val="100000"/>
      <a:buFont typeface="Wingdings" pitchFamily="2" charset="2"/>
      <a:defRPr sz="2000" kern="1200">
        <a:solidFill>
          <a:srgbClr val="000000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000" kern="1200">
        <a:solidFill>
          <a:srgbClr val="000000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000" kern="1200">
        <a:solidFill>
          <a:srgbClr val="000000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000" kern="1200">
        <a:solidFill>
          <a:srgbClr val="000000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000" kern="1200">
        <a:solidFill>
          <a:srgbClr val="000000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66"/>
    <a:srgbClr val="000099"/>
    <a:srgbClr val="00004C"/>
    <a:srgbClr val="000000"/>
    <a:srgbClr val="FFCC00"/>
    <a:srgbClr val="99FF33"/>
    <a:srgbClr val="808080"/>
    <a:srgbClr val="66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012" autoAdjust="0"/>
    <p:restoredTop sz="94581" autoAdjust="0"/>
  </p:normalViewPr>
  <p:slideViewPr>
    <p:cSldViewPr>
      <p:cViewPr varScale="1">
        <p:scale>
          <a:sx n="85" d="100"/>
          <a:sy n="85" d="100"/>
        </p:scale>
        <p:origin x="1454" y="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71" d="100"/>
          <a:sy n="71" d="100"/>
        </p:scale>
        <p:origin x="-3077" y="-7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20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210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21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B5483B24-888E-4678-A23B-7C432E7CBF6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975194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4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48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34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34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4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B74A2AEA-B2A6-4679-9730-31A0344D256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14245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ctrTitle" sz="quarter"/>
          </p:nvPr>
        </p:nvSpPr>
        <p:spPr bwMode="auto">
          <a:xfrm>
            <a:off x="685800" y="1676400"/>
            <a:ext cx="7772400" cy="18288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subTitle" sz="quarter" idx="1"/>
          </p:nvPr>
        </p:nvSpPr>
        <p:spPr bwMode="auto">
          <a:xfrm>
            <a:off x="1371600" y="3886200"/>
            <a:ext cx="6400800" cy="17526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quarter" idx="10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4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4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4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pPr>
              <a:defRPr/>
            </a:pPr>
            <a:fld id="{AA5CE0BA-5AF1-4473-BC0D-AE9E9BCDF5A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>
            <a:duotone>
              <a:schemeClr val="bg1"/>
              <a:srgbClr val="FFFFFF"/>
            </a:duotone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93" name="Text Box 9"/>
          <p:cNvSpPr txBox="1">
            <a:spLocks noChangeArrowheads="1"/>
          </p:cNvSpPr>
          <p:nvPr userDrawn="1"/>
        </p:nvSpPr>
        <p:spPr bwMode="auto">
          <a:xfrm>
            <a:off x="1524000" y="161925"/>
            <a:ext cx="6224588" cy="32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sr-Latn-RS" sz="1500">
                <a:solidFill>
                  <a:srgbClr val="3B3470"/>
                </a:solidFill>
              </a:rPr>
              <a:t>T</a:t>
            </a:r>
            <a:r>
              <a:rPr lang="en-US" sz="1500">
                <a:solidFill>
                  <a:srgbClr val="3B3470"/>
                </a:solidFill>
              </a:rPr>
              <a:t> </a:t>
            </a:r>
            <a:r>
              <a:rPr lang="sr-Latn-RS" sz="1500">
                <a:solidFill>
                  <a:srgbClr val="3B3470"/>
                </a:solidFill>
              </a:rPr>
              <a:t>e</a:t>
            </a:r>
            <a:r>
              <a:rPr lang="en-US" sz="1500">
                <a:solidFill>
                  <a:srgbClr val="3B3470"/>
                </a:solidFill>
              </a:rPr>
              <a:t> </a:t>
            </a:r>
            <a:r>
              <a:rPr lang="sr-Latn-RS" sz="1500">
                <a:solidFill>
                  <a:srgbClr val="3B3470"/>
                </a:solidFill>
              </a:rPr>
              <a:t>h</a:t>
            </a:r>
            <a:r>
              <a:rPr lang="en-US" sz="1500">
                <a:solidFill>
                  <a:srgbClr val="3B3470"/>
                </a:solidFill>
              </a:rPr>
              <a:t> </a:t>
            </a:r>
            <a:r>
              <a:rPr lang="sr-Latn-RS" sz="1500">
                <a:solidFill>
                  <a:srgbClr val="3B3470"/>
                </a:solidFill>
              </a:rPr>
              <a:t>n</a:t>
            </a:r>
            <a:r>
              <a:rPr lang="en-US" sz="1500">
                <a:solidFill>
                  <a:srgbClr val="3B3470"/>
                </a:solidFill>
              </a:rPr>
              <a:t> </a:t>
            </a:r>
            <a:r>
              <a:rPr lang="sr-Latn-RS" sz="1500">
                <a:solidFill>
                  <a:srgbClr val="3B3470"/>
                </a:solidFill>
              </a:rPr>
              <a:t>i</a:t>
            </a:r>
            <a:r>
              <a:rPr lang="en-US" sz="1500">
                <a:solidFill>
                  <a:srgbClr val="3B3470"/>
                </a:solidFill>
              </a:rPr>
              <a:t> </a:t>
            </a:r>
            <a:r>
              <a:rPr lang="sr-Latn-RS" sz="1500">
                <a:solidFill>
                  <a:srgbClr val="3B3470"/>
                </a:solidFill>
              </a:rPr>
              <a:t>č</a:t>
            </a:r>
            <a:r>
              <a:rPr lang="en-US" sz="1500">
                <a:solidFill>
                  <a:srgbClr val="3B3470"/>
                </a:solidFill>
              </a:rPr>
              <a:t> </a:t>
            </a:r>
            <a:r>
              <a:rPr lang="sr-Latn-RS" sz="1500">
                <a:solidFill>
                  <a:srgbClr val="3B3470"/>
                </a:solidFill>
              </a:rPr>
              <a:t>k</a:t>
            </a:r>
            <a:r>
              <a:rPr lang="en-US" sz="1500">
                <a:solidFill>
                  <a:srgbClr val="3B3470"/>
                </a:solidFill>
              </a:rPr>
              <a:t> </a:t>
            </a:r>
            <a:r>
              <a:rPr lang="sr-Latn-RS" sz="1500">
                <a:solidFill>
                  <a:srgbClr val="3B3470"/>
                </a:solidFill>
              </a:rPr>
              <a:t>a </a:t>
            </a:r>
            <a:r>
              <a:rPr lang="en-US" sz="1500">
                <a:solidFill>
                  <a:srgbClr val="3B3470"/>
                </a:solidFill>
              </a:rPr>
              <a:t>  </a:t>
            </a:r>
            <a:r>
              <a:rPr lang="sr-Latn-RS" sz="1500">
                <a:solidFill>
                  <a:srgbClr val="3B3470"/>
                </a:solidFill>
              </a:rPr>
              <a:t>T</a:t>
            </a:r>
            <a:r>
              <a:rPr lang="en-US" sz="1500">
                <a:solidFill>
                  <a:srgbClr val="3B3470"/>
                </a:solidFill>
              </a:rPr>
              <a:t> </a:t>
            </a:r>
            <a:r>
              <a:rPr lang="sr-Latn-RS" sz="1500">
                <a:solidFill>
                  <a:srgbClr val="3B3470"/>
                </a:solidFill>
              </a:rPr>
              <a:t>e</a:t>
            </a:r>
            <a:r>
              <a:rPr lang="en-US" sz="1500">
                <a:solidFill>
                  <a:srgbClr val="3B3470"/>
                </a:solidFill>
              </a:rPr>
              <a:t> </a:t>
            </a:r>
            <a:r>
              <a:rPr lang="sr-Latn-RS" sz="1500">
                <a:solidFill>
                  <a:srgbClr val="3B3470"/>
                </a:solidFill>
              </a:rPr>
              <a:t>r</a:t>
            </a:r>
            <a:r>
              <a:rPr lang="en-US" sz="1500">
                <a:solidFill>
                  <a:srgbClr val="3B3470"/>
                </a:solidFill>
              </a:rPr>
              <a:t> </a:t>
            </a:r>
            <a:r>
              <a:rPr lang="sr-Latn-RS" sz="1500">
                <a:solidFill>
                  <a:srgbClr val="3B3470"/>
                </a:solidFill>
              </a:rPr>
              <a:t>m</a:t>
            </a:r>
            <a:r>
              <a:rPr lang="en-US" sz="1500">
                <a:solidFill>
                  <a:srgbClr val="3B3470"/>
                </a:solidFill>
              </a:rPr>
              <a:t> </a:t>
            </a:r>
            <a:r>
              <a:rPr lang="sr-Latn-RS" sz="1500">
                <a:solidFill>
                  <a:srgbClr val="3B3470"/>
                </a:solidFill>
              </a:rPr>
              <a:t>o</a:t>
            </a:r>
            <a:r>
              <a:rPr lang="en-US" sz="1500">
                <a:solidFill>
                  <a:srgbClr val="3B3470"/>
                </a:solidFill>
              </a:rPr>
              <a:t> </a:t>
            </a:r>
            <a:r>
              <a:rPr lang="sr-Latn-RS" sz="1500">
                <a:solidFill>
                  <a:srgbClr val="3B3470"/>
                </a:solidFill>
              </a:rPr>
              <a:t>d</a:t>
            </a:r>
            <a:r>
              <a:rPr lang="en-US" sz="1500">
                <a:solidFill>
                  <a:srgbClr val="3B3470"/>
                </a:solidFill>
              </a:rPr>
              <a:t> </a:t>
            </a:r>
            <a:r>
              <a:rPr lang="sr-Latn-RS" sz="1500">
                <a:solidFill>
                  <a:srgbClr val="3B3470"/>
                </a:solidFill>
              </a:rPr>
              <a:t>i</a:t>
            </a:r>
            <a:r>
              <a:rPr lang="en-US" sz="1500">
                <a:solidFill>
                  <a:srgbClr val="3B3470"/>
                </a:solidFill>
              </a:rPr>
              <a:t> </a:t>
            </a:r>
            <a:r>
              <a:rPr lang="sr-Latn-RS" sz="1500">
                <a:solidFill>
                  <a:srgbClr val="3B3470"/>
                </a:solidFill>
              </a:rPr>
              <a:t>n</a:t>
            </a:r>
            <a:r>
              <a:rPr lang="en-US" sz="1500">
                <a:solidFill>
                  <a:srgbClr val="3B3470"/>
                </a:solidFill>
              </a:rPr>
              <a:t> </a:t>
            </a:r>
            <a:r>
              <a:rPr lang="sr-Latn-RS" sz="1500">
                <a:solidFill>
                  <a:srgbClr val="3B3470"/>
                </a:solidFill>
              </a:rPr>
              <a:t>a</a:t>
            </a:r>
            <a:r>
              <a:rPr lang="en-US" sz="1500">
                <a:solidFill>
                  <a:srgbClr val="3B3470"/>
                </a:solidFill>
              </a:rPr>
              <a:t> </a:t>
            </a:r>
            <a:r>
              <a:rPr lang="sr-Latn-RS" sz="1500">
                <a:solidFill>
                  <a:srgbClr val="3B3470"/>
                </a:solidFill>
              </a:rPr>
              <a:t>m</a:t>
            </a:r>
            <a:r>
              <a:rPr lang="en-US" sz="1500">
                <a:solidFill>
                  <a:srgbClr val="3B3470"/>
                </a:solidFill>
              </a:rPr>
              <a:t> </a:t>
            </a:r>
            <a:r>
              <a:rPr lang="sr-Latn-RS" sz="1500">
                <a:solidFill>
                  <a:srgbClr val="3B3470"/>
                </a:solidFill>
              </a:rPr>
              <a:t>i</a:t>
            </a:r>
            <a:r>
              <a:rPr lang="en-US" sz="1500">
                <a:solidFill>
                  <a:srgbClr val="3B3470"/>
                </a:solidFill>
              </a:rPr>
              <a:t> </a:t>
            </a:r>
            <a:r>
              <a:rPr lang="sr-Latn-RS" sz="1500">
                <a:solidFill>
                  <a:srgbClr val="3B3470"/>
                </a:solidFill>
              </a:rPr>
              <a:t>k</a:t>
            </a:r>
            <a:r>
              <a:rPr lang="en-US" sz="1500">
                <a:solidFill>
                  <a:srgbClr val="3B3470"/>
                </a:solidFill>
              </a:rPr>
              <a:t> </a:t>
            </a:r>
            <a:r>
              <a:rPr lang="sr-Latn-RS" sz="1500">
                <a:solidFill>
                  <a:srgbClr val="3B3470"/>
                </a:solidFill>
              </a:rPr>
              <a:t>a</a:t>
            </a:r>
            <a:endParaRPr lang="en-US" sz="1500">
              <a:solidFill>
                <a:srgbClr val="3B3470"/>
              </a:solidFill>
            </a:endParaRPr>
          </a:p>
        </p:txBody>
      </p:sp>
      <p:sp>
        <p:nvSpPr>
          <p:cNvPr id="16394" name="Line 10"/>
          <p:cNvSpPr>
            <a:spLocks noChangeShapeType="1"/>
          </p:cNvSpPr>
          <p:nvPr userDrawn="1"/>
        </p:nvSpPr>
        <p:spPr bwMode="auto">
          <a:xfrm>
            <a:off x="228600" y="6400800"/>
            <a:ext cx="8683625" cy="0"/>
          </a:xfrm>
          <a:prstGeom prst="line">
            <a:avLst/>
          </a:prstGeom>
          <a:noFill/>
          <a:ln w="19050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6399" name="Line 15"/>
          <p:cNvSpPr>
            <a:spLocks noChangeShapeType="1"/>
          </p:cNvSpPr>
          <p:nvPr userDrawn="1"/>
        </p:nvSpPr>
        <p:spPr bwMode="auto">
          <a:xfrm>
            <a:off x="228600" y="533400"/>
            <a:ext cx="8683625" cy="0"/>
          </a:xfrm>
          <a:prstGeom prst="line">
            <a:avLst/>
          </a:prstGeom>
          <a:noFill/>
          <a:ln w="57150" cmpd="thickThin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pic>
        <p:nvPicPr>
          <p:cNvPr id="8" name="Picture 3"/>
          <p:cNvPicPr>
            <a:picLocks noChangeAspect="1" noChangeArrowheads="1"/>
          </p:cNvPicPr>
          <p:nvPr userDrawn="1"/>
        </p:nvPicPr>
        <p:blipFill>
          <a:blip r:embed="rId14" cstate="print"/>
          <a:srcRect l="44375" t="34444" r="31250" b="21111"/>
          <a:stretch>
            <a:fillRect/>
          </a:stretch>
        </p:blipFill>
        <p:spPr bwMode="auto">
          <a:xfrm>
            <a:off x="8458200" y="609600"/>
            <a:ext cx="520064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ext Box 8"/>
          <p:cNvSpPr txBox="1">
            <a:spLocks noChangeArrowheads="1"/>
          </p:cNvSpPr>
          <p:nvPr userDrawn="1"/>
        </p:nvSpPr>
        <p:spPr bwMode="auto">
          <a:xfrm>
            <a:off x="6557920" y="6350238"/>
            <a:ext cx="2433680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sr-Latn-RS" sz="1500" i="1">
                <a:solidFill>
                  <a:srgbClr val="3B3470"/>
                </a:solidFill>
                <a:latin typeface="Arial" pitchFamily="34" charset="0"/>
                <a:cs typeface="Arial" pitchFamily="34" charset="0"/>
              </a:rPr>
              <a:t>Prof. </a:t>
            </a:r>
            <a:r>
              <a:rPr lang="en-US" sz="1500" i="1">
                <a:solidFill>
                  <a:srgbClr val="3B3470"/>
                </a:solidFill>
                <a:latin typeface="Arial" pitchFamily="34" charset="0"/>
                <a:cs typeface="Arial" pitchFamily="34" charset="0"/>
              </a:rPr>
              <a:t>dr Radomir Mijailovi</a:t>
            </a:r>
            <a:r>
              <a:rPr lang="sr-Latn-CS" sz="1500" i="1">
                <a:solidFill>
                  <a:srgbClr val="3B3470"/>
                </a:solidFill>
                <a:latin typeface="Arial" pitchFamily="34" charset="0"/>
                <a:cs typeface="Arial" pitchFamily="34" charset="0"/>
              </a:rPr>
              <a:t>ć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en-US" sz="1500" i="1">
                <a:solidFill>
                  <a:srgbClr val="3B3470"/>
                </a:solidFill>
                <a:latin typeface="Arial" pitchFamily="34" charset="0"/>
                <a:cs typeface="Arial" pitchFamily="34" charset="0"/>
              </a:rPr>
              <a:t>Doc. dr </a:t>
            </a:r>
            <a:r>
              <a:rPr lang="sr-Latn-CS" sz="1500" i="1">
                <a:solidFill>
                  <a:srgbClr val="3B3470"/>
                </a:solidFill>
                <a:latin typeface="Arial" pitchFamily="34" charset="0"/>
                <a:cs typeface="Arial" pitchFamily="34" charset="0"/>
              </a:rPr>
              <a:t>Đorđe Petrović</a:t>
            </a:r>
            <a:endParaRPr lang="en-US" sz="1500" i="1">
              <a:solidFill>
                <a:srgbClr val="3B347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ext Box 11"/>
          <p:cNvSpPr txBox="1">
            <a:spLocks noChangeArrowheads="1"/>
          </p:cNvSpPr>
          <p:nvPr userDrawn="1"/>
        </p:nvSpPr>
        <p:spPr bwMode="auto">
          <a:xfrm>
            <a:off x="133350" y="6437313"/>
            <a:ext cx="2509838" cy="347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tabLst>
                <a:tab pos="409575" algn="l"/>
              </a:tabLst>
              <a:defRPr/>
            </a:pPr>
            <a:r>
              <a:rPr lang="sr-Latn-CS" sz="1400">
                <a:solidFill>
                  <a:srgbClr val="3B3470"/>
                </a:solidFill>
              </a:rPr>
              <a:t>Saobraćajni fakultet, Beograd</a:t>
            </a:r>
            <a:endParaRPr lang="en-US">
              <a:solidFill>
                <a:srgbClr val="3B3470"/>
              </a:solidFill>
            </a:endParaRPr>
          </a:p>
        </p:txBody>
      </p:sp>
      <p:sp>
        <p:nvSpPr>
          <p:cNvPr id="11" name="Text Box 11"/>
          <p:cNvSpPr txBox="1">
            <a:spLocks noChangeArrowheads="1"/>
          </p:cNvSpPr>
          <p:nvPr userDrawn="1"/>
        </p:nvSpPr>
        <p:spPr bwMode="auto">
          <a:xfrm>
            <a:off x="4170302" y="6430935"/>
            <a:ext cx="800219" cy="3270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>
            <a:defPPr>
              <a:defRPr lang="en-US"/>
            </a:defPPr>
            <a:lvl1pPr algn="l" rtl="0" eaLnBrk="0" fontAlgn="base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defRPr sz="2000" kern="1200">
                <a:solidFill>
                  <a:srgbClr val="000000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eaLnBrk="0" fontAlgn="base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defRPr sz="2000" kern="1200">
                <a:solidFill>
                  <a:srgbClr val="000000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eaLnBrk="0" fontAlgn="base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defRPr sz="2000" kern="1200">
                <a:solidFill>
                  <a:srgbClr val="000000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eaLnBrk="0" fontAlgn="base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defRPr sz="2000" kern="1200">
                <a:solidFill>
                  <a:srgbClr val="000000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eaLnBrk="0" fontAlgn="base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defRPr sz="2000" kern="1200">
                <a:solidFill>
                  <a:srgbClr val="000000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000" kern="1200">
                <a:solidFill>
                  <a:srgbClr val="000000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000" kern="1200">
                <a:solidFill>
                  <a:srgbClr val="000000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000" kern="1200">
                <a:solidFill>
                  <a:srgbClr val="000000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000" kern="1200">
                <a:solidFill>
                  <a:srgbClr val="000000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>
              <a:tabLst>
                <a:tab pos="409575" algn="l"/>
              </a:tabLst>
              <a:defRPr/>
            </a:pPr>
            <a:r>
              <a:rPr lang="en-US" sz="1400" dirty="0">
                <a:solidFill>
                  <a:srgbClr val="3B3470"/>
                </a:solidFill>
              </a:rPr>
              <a:t>- </a:t>
            </a:r>
            <a:r>
              <a:rPr lang="en-US" sz="1400">
                <a:solidFill>
                  <a:srgbClr val="3B3470"/>
                </a:solidFill>
              </a:rPr>
              <a:t>20</a:t>
            </a:r>
            <a:r>
              <a:rPr lang="sr-Latn-RS" sz="1400">
                <a:solidFill>
                  <a:srgbClr val="3B3470"/>
                </a:solidFill>
              </a:rPr>
              <a:t>2</a:t>
            </a:r>
            <a:r>
              <a:rPr lang="en-US" sz="1400">
                <a:solidFill>
                  <a:srgbClr val="3B3470"/>
                </a:solidFill>
              </a:rPr>
              <a:t>5 </a:t>
            </a:r>
            <a:r>
              <a:rPr lang="en-US" sz="1400" dirty="0">
                <a:solidFill>
                  <a:srgbClr val="3B3470"/>
                </a:solidFill>
              </a:rPr>
              <a:t>-</a:t>
            </a:r>
            <a:endParaRPr lang="en-US" dirty="0">
              <a:solidFill>
                <a:srgbClr val="3B3470"/>
              </a:solidFill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44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Tahoma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Tahoma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Tahoma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wmf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png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5" name="WordArt 12"/>
          <p:cNvSpPr>
            <a:spLocks noChangeArrowheads="1" noChangeShapeType="1" noTextEdit="1"/>
          </p:cNvSpPr>
          <p:nvPr/>
        </p:nvSpPr>
        <p:spPr bwMode="auto">
          <a:xfrm>
            <a:off x="661988" y="2441575"/>
            <a:ext cx="7820025" cy="16700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spc="720">
                <a:ln w="9525">
                  <a:noFill/>
                  <a:round/>
                  <a:headEnd/>
                  <a:tailEnd/>
                </a:ln>
                <a:gradFill rotWithShape="1">
                  <a:gsLst>
                    <a:gs pos="0">
                      <a:srgbClr val="AAAAAA"/>
                    </a:gs>
                    <a:gs pos="100000">
                      <a:srgbClr val="FFFFFF"/>
                    </a:gs>
                  </a:gsLst>
                  <a:lin ang="5400000" scaled="1"/>
                </a:gradFill>
                <a:effectLst>
                  <a:outerShdw dist="45791" dir="3378596" algn="ctr" rotWithShape="0">
                    <a:srgbClr val="4D4D4D">
                      <a:alpha val="79999"/>
                    </a:srgbClr>
                  </a:outerShdw>
                </a:effectLst>
                <a:latin typeface="Arial Black"/>
              </a:rPr>
              <a:t>RADNI PROCESI</a:t>
            </a:r>
          </a:p>
          <a:p>
            <a:pPr algn="ctr"/>
            <a:r>
              <a:rPr lang="en-US" sz="3600" kern="10" spc="720">
                <a:ln w="9525">
                  <a:noFill/>
                  <a:round/>
                  <a:headEnd/>
                  <a:tailEnd/>
                </a:ln>
                <a:gradFill rotWithShape="1">
                  <a:gsLst>
                    <a:gs pos="0">
                      <a:srgbClr val="AAAAAA"/>
                    </a:gs>
                    <a:gs pos="100000">
                      <a:srgbClr val="FFFFFF"/>
                    </a:gs>
                  </a:gsLst>
                  <a:lin ang="5400000" scaled="1"/>
                </a:gradFill>
                <a:effectLst>
                  <a:outerShdw dist="45791" dir="3378596" algn="ctr" rotWithShape="0">
                    <a:srgbClr val="4D4D4D">
                      <a:alpha val="79999"/>
                    </a:srgbClr>
                  </a:outerShdw>
                </a:effectLst>
                <a:latin typeface="Arial Black"/>
              </a:rPr>
              <a:t>KOMPRESORA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7" name="Group 46"/>
          <p:cNvGrpSpPr/>
          <p:nvPr/>
        </p:nvGrpSpPr>
        <p:grpSpPr>
          <a:xfrm>
            <a:off x="653288" y="1371600"/>
            <a:ext cx="2748280" cy="2268765"/>
            <a:chOff x="653288" y="1371600"/>
            <a:chExt cx="2748280" cy="2268765"/>
          </a:xfrm>
        </p:grpSpPr>
        <p:cxnSp>
          <p:nvCxnSpPr>
            <p:cNvPr id="14" name="Straight Arrow Connector 13"/>
            <p:cNvCxnSpPr/>
            <p:nvPr/>
          </p:nvCxnSpPr>
          <p:spPr bwMode="auto">
            <a:xfrm flipH="1" flipV="1">
              <a:off x="982218" y="1471692"/>
              <a:ext cx="3810" cy="1828800"/>
            </a:xfrm>
            <a:prstGeom prst="straightConnector1">
              <a:avLst/>
            </a:prstGeom>
            <a:noFill/>
            <a:ln w="1905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cxnSp>
          <p:nvCxnSpPr>
            <p:cNvPr id="15" name="Straight Arrow Connector 14"/>
            <p:cNvCxnSpPr/>
            <p:nvPr/>
          </p:nvCxnSpPr>
          <p:spPr bwMode="auto">
            <a:xfrm>
              <a:off x="978408" y="3311684"/>
              <a:ext cx="2423160" cy="0"/>
            </a:xfrm>
            <a:prstGeom prst="straightConnector1">
              <a:avLst/>
            </a:prstGeom>
            <a:noFill/>
            <a:ln w="1905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sp>
          <p:nvSpPr>
            <p:cNvPr id="16" name="Text Box 15"/>
            <p:cNvSpPr txBox="1">
              <a:spLocks noChangeArrowheads="1"/>
            </p:cNvSpPr>
            <p:nvPr/>
          </p:nvSpPr>
          <p:spPr bwMode="auto">
            <a:xfrm>
              <a:off x="653288" y="1371600"/>
              <a:ext cx="312906" cy="369332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lnSpc>
                  <a:spcPct val="100000"/>
                </a:lnSpc>
                <a:spcBef>
                  <a:spcPts val="0"/>
                </a:spcBef>
                <a:tabLst>
                  <a:tab pos="409575" algn="l"/>
                </a:tabLst>
              </a:pPr>
              <a:r>
                <a:rPr lang="sr-Latn-RS" sz="1800" i="1">
                  <a:solidFill>
                    <a:srgbClr val="000099"/>
                  </a:solidFill>
                </a:rPr>
                <a:t>p</a:t>
              </a:r>
              <a:endParaRPr lang="en-US" sz="1800" i="1">
                <a:solidFill>
                  <a:srgbClr val="000099"/>
                </a:solidFill>
              </a:endParaRPr>
            </a:p>
          </p:txBody>
        </p:sp>
        <p:sp>
          <p:nvSpPr>
            <p:cNvPr id="17" name="Text Box 15"/>
            <p:cNvSpPr txBox="1">
              <a:spLocks noChangeArrowheads="1"/>
            </p:cNvSpPr>
            <p:nvPr/>
          </p:nvSpPr>
          <p:spPr bwMode="auto">
            <a:xfrm>
              <a:off x="3085084" y="3271033"/>
              <a:ext cx="300082" cy="369332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lnSpc>
                  <a:spcPct val="100000"/>
                </a:lnSpc>
                <a:spcBef>
                  <a:spcPts val="0"/>
                </a:spcBef>
                <a:tabLst>
                  <a:tab pos="409575" algn="l"/>
                </a:tabLst>
              </a:pPr>
              <a:r>
                <a:rPr lang="en-US" sz="1800" i="1">
                  <a:solidFill>
                    <a:srgbClr val="000099"/>
                  </a:solidFill>
                </a:rPr>
                <a:t>v</a:t>
              </a:r>
            </a:p>
          </p:txBody>
        </p:sp>
        <p:sp>
          <p:nvSpPr>
            <p:cNvPr id="18" name="Text Box 8"/>
            <p:cNvSpPr txBox="1">
              <a:spLocks noChangeArrowheads="1"/>
            </p:cNvSpPr>
            <p:nvPr/>
          </p:nvSpPr>
          <p:spPr bwMode="auto">
            <a:xfrm>
              <a:off x="2827020" y="2767092"/>
              <a:ext cx="304800" cy="360612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algn="ctr">
                <a:tabLst>
                  <a:tab pos="409575" algn="l"/>
                </a:tabLst>
              </a:pPr>
              <a:r>
                <a:rPr lang="sr-Latn-RS" sz="1600">
                  <a:solidFill>
                    <a:srgbClr val="000066"/>
                  </a:solidFill>
                </a:rPr>
                <a:t>1</a:t>
              </a:r>
              <a:endParaRPr lang="en-US" sz="1600">
                <a:solidFill>
                  <a:srgbClr val="000066"/>
                </a:solidFill>
              </a:endParaRPr>
            </a:p>
          </p:txBody>
        </p:sp>
        <p:cxnSp>
          <p:nvCxnSpPr>
            <p:cNvPr id="19" name="Straight Connector 18"/>
            <p:cNvCxnSpPr/>
            <p:nvPr/>
          </p:nvCxnSpPr>
          <p:spPr bwMode="auto">
            <a:xfrm>
              <a:off x="977900" y="2863612"/>
              <a:ext cx="1920240" cy="0"/>
            </a:xfrm>
            <a:prstGeom prst="line">
              <a:avLst/>
            </a:prstGeom>
            <a:noFill/>
            <a:ln w="25400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20" name="Freeform 19"/>
            <p:cNvSpPr>
              <a:spLocks noChangeAspect="1"/>
            </p:cNvSpPr>
            <p:nvPr/>
          </p:nvSpPr>
          <p:spPr bwMode="auto">
            <a:xfrm rot="20874529">
              <a:off x="2133233" y="1847886"/>
              <a:ext cx="650348" cy="1097280"/>
            </a:xfrm>
            <a:custGeom>
              <a:avLst/>
              <a:gdLst>
                <a:gd name="connsiteX0" fmla="*/ 0 w 1981200"/>
                <a:gd name="connsiteY0" fmla="*/ 0 h 2118360"/>
                <a:gd name="connsiteX1" fmla="*/ 563880 w 1981200"/>
                <a:gd name="connsiteY1" fmla="*/ 1493520 h 2118360"/>
                <a:gd name="connsiteX2" fmla="*/ 1981200 w 1981200"/>
                <a:gd name="connsiteY2" fmla="*/ 2118360 h 2118360"/>
                <a:gd name="connsiteX3" fmla="*/ 1981200 w 1981200"/>
                <a:gd name="connsiteY3" fmla="*/ 2118360 h 2118360"/>
                <a:gd name="connsiteX0" fmla="*/ 0 w 1981200"/>
                <a:gd name="connsiteY0" fmla="*/ 0 h 2118360"/>
                <a:gd name="connsiteX1" fmla="*/ 597783 w 1981200"/>
                <a:gd name="connsiteY1" fmla="*/ 1435486 h 2118360"/>
                <a:gd name="connsiteX2" fmla="*/ 1981200 w 1981200"/>
                <a:gd name="connsiteY2" fmla="*/ 2118360 h 2118360"/>
                <a:gd name="connsiteX3" fmla="*/ 1981200 w 1981200"/>
                <a:gd name="connsiteY3" fmla="*/ 2118360 h 2118360"/>
                <a:gd name="connsiteX0" fmla="*/ 0 w 1981200"/>
                <a:gd name="connsiteY0" fmla="*/ 0 h 2118360"/>
                <a:gd name="connsiteX1" fmla="*/ 663823 w 1981200"/>
                <a:gd name="connsiteY1" fmla="*/ 1356223 h 2118360"/>
                <a:gd name="connsiteX2" fmla="*/ 1981200 w 1981200"/>
                <a:gd name="connsiteY2" fmla="*/ 2118360 h 2118360"/>
                <a:gd name="connsiteX3" fmla="*/ 1981200 w 1981200"/>
                <a:gd name="connsiteY3" fmla="*/ 2118360 h 21183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981200" h="2118360">
                  <a:moveTo>
                    <a:pt x="0" y="0"/>
                  </a:moveTo>
                  <a:cubicBezTo>
                    <a:pt x="116840" y="570230"/>
                    <a:pt x="333623" y="1003163"/>
                    <a:pt x="663823" y="1356223"/>
                  </a:cubicBezTo>
                  <a:cubicBezTo>
                    <a:pt x="994023" y="1709283"/>
                    <a:pt x="1981200" y="2118360"/>
                    <a:pt x="1981200" y="2118360"/>
                  </a:cubicBezTo>
                  <a:lnTo>
                    <a:pt x="1981200" y="2118360"/>
                  </a:lnTo>
                </a:path>
              </a:pathLst>
            </a:custGeom>
            <a:noFill/>
            <a:ln w="2857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  <p:cxnSp>
          <p:nvCxnSpPr>
            <p:cNvPr id="21" name="Straight Connector 20"/>
            <p:cNvCxnSpPr/>
            <p:nvPr/>
          </p:nvCxnSpPr>
          <p:spPr bwMode="auto">
            <a:xfrm>
              <a:off x="979170" y="1928892"/>
              <a:ext cx="1051560" cy="0"/>
            </a:xfrm>
            <a:prstGeom prst="line">
              <a:avLst/>
            </a:prstGeom>
            <a:noFill/>
            <a:ln w="25400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22" name="Oval 21"/>
            <p:cNvSpPr/>
            <p:nvPr/>
          </p:nvSpPr>
          <p:spPr bwMode="auto">
            <a:xfrm rot="2628319">
              <a:off x="2842615" y="2825412"/>
              <a:ext cx="73152" cy="73152"/>
            </a:xfrm>
            <a:prstGeom prst="ellipse">
              <a:avLst/>
            </a:prstGeom>
            <a:solidFill>
              <a:schemeClr val="bg1">
                <a:lumMod val="20000"/>
                <a:lumOff val="80000"/>
              </a:schemeClr>
            </a:solidFill>
            <a:ln w="15875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  <p:sp>
          <p:nvSpPr>
            <p:cNvPr id="23" name="Oval 22"/>
            <p:cNvSpPr/>
            <p:nvPr/>
          </p:nvSpPr>
          <p:spPr bwMode="auto">
            <a:xfrm rot="2628319">
              <a:off x="1992985" y="1895772"/>
              <a:ext cx="73152" cy="73152"/>
            </a:xfrm>
            <a:prstGeom prst="ellipse">
              <a:avLst/>
            </a:prstGeom>
            <a:solidFill>
              <a:schemeClr val="bg1">
                <a:lumMod val="20000"/>
                <a:lumOff val="80000"/>
              </a:schemeClr>
            </a:solidFill>
            <a:ln w="15875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  <p:sp>
          <p:nvSpPr>
            <p:cNvPr id="24" name="Oval 23"/>
            <p:cNvSpPr/>
            <p:nvPr/>
          </p:nvSpPr>
          <p:spPr bwMode="auto">
            <a:xfrm rot="2628319">
              <a:off x="947139" y="1891962"/>
              <a:ext cx="73152" cy="73152"/>
            </a:xfrm>
            <a:prstGeom prst="ellipse">
              <a:avLst/>
            </a:prstGeom>
            <a:solidFill>
              <a:schemeClr val="bg1">
                <a:lumMod val="20000"/>
                <a:lumOff val="80000"/>
              </a:schemeClr>
            </a:solidFill>
            <a:ln w="15875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  <p:sp>
          <p:nvSpPr>
            <p:cNvPr id="25" name="Oval 24"/>
            <p:cNvSpPr/>
            <p:nvPr/>
          </p:nvSpPr>
          <p:spPr bwMode="auto">
            <a:xfrm rot="2628319">
              <a:off x="950950" y="2831127"/>
              <a:ext cx="73152" cy="73152"/>
            </a:xfrm>
            <a:prstGeom prst="ellipse">
              <a:avLst/>
            </a:prstGeom>
            <a:solidFill>
              <a:schemeClr val="bg1">
                <a:lumMod val="20000"/>
                <a:lumOff val="80000"/>
              </a:schemeClr>
            </a:solidFill>
            <a:ln w="15875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  <p:sp>
          <p:nvSpPr>
            <p:cNvPr id="26" name="Text Box 8"/>
            <p:cNvSpPr txBox="1">
              <a:spLocks noChangeArrowheads="1"/>
            </p:cNvSpPr>
            <p:nvPr/>
          </p:nvSpPr>
          <p:spPr bwMode="auto">
            <a:xfrm>
              <a:off x="2011680" y="1639332"/>
              <a:ext cx="304800" cy="360612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algn="ctr">
                <a:tabLst>
                  <a:tab pos="409575" algn="l"/>
                </a:tabLst>
              </a:pPr>
              <a:r>
                <a:rPr lang="en-US" sz="1600">
                  <a:solidFill>
                    <a:srgbClr val="000066"/>
                  </a:solidFill>
                </a:rPr>
                <a:t>2</a:t>
              </a:r>
            </a:p>
          </p:txBody>
        </p:sp>
        <p:sp>
          <p:nvSpPr>
            <p:cNvPr id="27" name="Text Box 8"/>
            <p:cNvSpPr txBox="1">
              <a:spLocks noChangeArrowheads="1"/>
            </p:cNvSpPr>
            <p:nvPr/>
          </p:nvSpPr>
          <p:spPr bwMode="auto">
            <a:xfrm>
              <a:off x="944880" y="1601232"/>
              <a:ext cx="304800" cy="360612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algn="ctr">
                <a:tabLst>
                  <a:tab pos="409575" algn="l"/>
                </a:tabLst>
              </a:pPr>
              <a:r>
                <a:rPr lang="en-US" sz="1600">
                  <a:solidFill>
                    <a:srgbClr val="000066"/>
                  </a:solidFill>
                </a:rPr>
                <a:t>3</a:t>
              </a:r>
            </a:p>
          </p:txBody>
        </p:sp>
        <p:sp>
          <p:nvSpPr>
            <p:cNvPr id="28" name="Text Box 8"/>
            <p:cNvSpPr txBox="1">
              <a:spLocks noChangeArrowheads="1"/>
            </p:cNvSpPr>
            <p:nvPr/>
          </p:nvSpPr>
          <p:spPr bwMode="auto">
            <a:xfrm>
              <a:off x="952500" y="2825580"/>
              <a:ext cx="304800" cy="360612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algn="ctr">
                <a:tabLst>
                  <a:tab pos="409575" algn="l"/>
                </a:tabLst>
              </a:pPr>
              <a:r>
                <a:rPr lang="en-US" sz="1600">
                  <a:solidFill>
                    <a:srgbClr val="000066"/>
                  </a:solidFill>
                </a:rPr>
                <a:t>4</a:t>
              </a:r>
            </a:p>
          </p:txBody>
        </p:sp>
        <p:cxnSp>
          <p:nvCxnSpPr>
            <p:cNvPr id="29" name="Straight Connector 28"/>
            <p:cNvCxnSpPr/>
            <p:nvPr/>
          </p:nvCxnSpPr>
          <p:spPr bwMode="auto">
            <a:xfrm flipV="1">
              <a:off x="1079249" y="1942227"/>
              <a:ext cx="915286" cy="919097"/>
            </a:xfrm>
            <a:prstGeom prst="line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0" name="Straight Connector 29"/>
            <p:cNvCxnSpPr/>
            <p:nvPr/>
          </p:nvCxnSpPr>
          <p:spPr bwMode="auto">
            <a:xfrm flipV="1">
              <a:off x="1231649" y="2026047"/>
              <a:ext cx="833371" cy="835278"/>
            </a:xfrm>
            <a:prstGeom prst="line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1" name="Straight Connector 30"/>
            <p:cNvCxnSpPr/>
            <p:nvPr/>
          </p:nvCxnSpPr>
          <p:spPr bwMode="auto">
            <a:xfrm flipV="1">
              <a:off x="1384049" y="2138442"/>
              <a:ext cx="726691" cy="727711"/>
            </a:xfrm>
            <a:prstGeom prst="line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2" name="Straight Connector 31"/>
            <p:cNvCxnSpPr/>
            <p:nvPr/>
          </p:nvCxnSpPr>
          <p:spPr bwMode="auto">
            <a:xfrm flipV="1">
              <a:off x="1536449" y="2237502"/>
              <a:ext cx="623821" cy="625728"/>
            </a:xfrm>
            <a:prstGeom prst="line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3" name="Straight Connector 32"/>
            <p:cNvCxnSpPr/>
            <p:nvPr/>
          </p:nvCxnSpPr>
          <p:spPr bwMode="auto">
            <a:xfrm flipV="1">
              <a:off x="1688849" y="2336562"/>
              <a:ext cx="522856" cy="522858"/>
            </a:xfrm>
            <a:prstGeom prst="line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4" name="Straight Connector 33"/>
            <p:cNvCxnSpPr/>
            <p:nvPr/>
          </p:nvCxnSpPr>
          <p:spPr bwMode="auto">
            <a:xfrm flipV="1">
              <a:off x="1841249" y="2428002"/>
              <a:ext cx="433321" cy="433323"/>
            </a:xfrm>
            <a:prstGeom prst="line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5" name="Straight Connector 34"/>
            <p:cNvCxnSpPr/>
            <p:nvPr/>
          </p:nvCxnSpPr>
          <p:spPr bwMode="auto">
            <a:xfrm flipV="1">
              <a:off x="984885" y="1926987"/>
              <a:ext cx="862965" cy="868680"/>
            </a:xfrm>
            <a:prstGeom prst="line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6" name="Straight Connector 35"/>
            <p:cNvCxnSpPr/>
            <p:nvPr/>
          </p:nvCxnSpPr>
          <p:spPr bwMode="auto">
            <a:xfrm flipV="1">
              <a:off x="1993649" y="2515632"/>
              <a:ext cx="345691" cy="347599"/>
            </a:xfrm>
            <a:prstGeom prst="line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7" name="Straight Connector 36"/>
            <p:cNvCxnSpPr/>
            <p:nvPr/>
          </p:nvCxnSpPr>
          <p:spPr bwMode="auto">
            <a:xfrm flipV="1">
              <a:off x="2146049" y="2597547"/>
              <a:ext cx="267586" cy="267589"/>
            </a:xfrm>
            <a:prstGeom prst="line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8" name="Straight Connector 37"/>
            <p:cNvCxnSpPr/>
            <p:nvPr/>
          </p:nvCxnSpPr>
          <p:spPr bwMode="auto">
            <a:xfrm flipV="1">
              <a:off x="2298449" y="2664222"/>
              <a:ext cx="199006" cy="199009"/>
            </a:xfrm>
            <a:prstGeom prst="line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9" name="Straight Connector 38"/>
            <p:cNvCxnSpPr/>
            <p:nvPr/>
          </p:nvCxnSpPr>
          <p:spPr bwMode="auto">
            <a:xfrm flipV="1">
              <a:off x="2450849" y="2723277"/>
              <a:ext cx="147571" cy="145669"/>
            </a:xfrm>
            <a:prstGeom prst="line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40" name="Straight Connector 39"/>
            <p:cNvCxnSpPr/>
            <p:nvPr/>
          </p:nvCxnSpPr>
          <p:spPr bwMode="auto">
            <a:xfrm flipV="1">
              <a:off x="2603249" y="2774712"/>
              <a:ext cx="92326" cy="90424"/>
            </a:xfrm>
            <a:prstGeom prst="line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41" name="Straight Connector 40"/>
            <p:cNvCxnSpPr/>
            <p:nvPr/>
          </p:nvCxnSpPr>
          <p:spPr bwMode="auto">
            <a:xfrm flipV="1">
              <a:off x="2755649" y="2824242"/>
              <a:ext cx="44701" cy="42799"/>
            </a:xfrm>
            <a:prstGeom prst="line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42" name="Straight Connector 41"/>
            <p:cNvCxnSpPr/>
            <p:nvPr/>
          </p:nvCxnSpPr>
          <p:spPr bwMode="auto">
            <a:xfrm flipV="1">
              <a:off x="982980" y="1930797"/>
              <a:ext cx="716280" cy="720090"/>
            </a:xfrm>
            <a:prstGeom prst="line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43" name="Straight Connector 42"/>
            <p:cNvCxnSpPr/>
            <p:nvPr/>
          </p:nvCxnSpPr>
          <p:spPr bwMode="auto">
            <a:xfrm flipV="1">
              <a:off x="979170" y="1926987"/>
              <a:ext cx="569595" cy="573405"/>
            </a:xfrm>
            <a:prstGeom prst="line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44" name="Straight Connector 43"/>
            <p:cNvCxnSpPr/>
            <p:nvPr/>
          </p:nvCxnSpPr>
          <p:spPr bwMode="auto">
            <a:xfrm flipV="1">
              <a:off x="981075" y="1928892"/>
              <a:ext cx="417195" cy="422911"/>
            </a:xfrm>
            <a:prstGeom prst="line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45" name="Straight Connector 44"/>
            <p:cNvCxnSpPr/>
            <p:nvPr/>
          </p:nvCxnSpPr>
          <p:spPr bwMode="auto">
            <a:xfrm flipV="1">
              <a:off x="979170" y="1928892"/>
              <a:ext cx="268605" cy="274322"/>
            </a:xfrm>
            <a:prstGeom prst="line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46" name="Straight Connector 45"/>
            <p:cNvCxnSpPr/>
            <p:nvPr/>
          </p:nvCxnSpPr>
          <p:spPr bwMode="auto">
            <a:xfrm flipV="1">
              <a:off x="979170" y="1925082"/>
              <a:ext cx="125730" cy="129542"/>
            </a:xfrm>
            <a:prstGeom prst="line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sp>
        <p:nvSpPr>
          <p:cNvPr id="52" name="Text Box 10"/>
          <p:cNvSpPr txBox="1">
            <a:spLocks noChangeArrowheads="1"/>
          </p:cNvSpPr>
          <p:nvPr/>
        </p:nvSpPr>
        <p:spPr bwMode="auto">
          <a:xfrm>
            <a:off x="3733800" y="1600200"/>
            <a:ext cx="5105400" cy="1200329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tabLst>
                <a:tab pos="409575" algn="l"/>
              </a:tabLst>
            </a:pPr>
            <a:r>
              <a:rPr lang="sr-Latn-RS">
                <a:solidFill>
                  <a:srgbClr val="000066"/>
                </a:solidFill>
              </a:rPr>
              <a:t>Nakon zatvaranja usisnog ventila (stanje 3) počinje usisavanje nove količine radnog tela.</a:t>
            </a:r>
          </a:p>
        </p:txBody>
      </p:sp>
      <p:sp>
        <p:nvSpPr>
          <p:cNvPr id="51" name="Text Box 10"/>
          <p:cNvSpPr txBox="1">
            <a:spLocks noChangeArrowheads="1"/>
          </p:cNvSpPr>
          <p:nvPr/>
        </p:nvSpPr>
        <p:spPr bwMode="auto">
          <a:xfrm>
            <a:off x="3733800" y="3077454"/>
            <a:ext cx="5105400" cy="42774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tabLst>
                <a:tab pos="409575" algn="l"/>
              </a:tabLst>
            </a:pPr>
            <a:r>
              <a:rPr lang="sr-Latn-RS">
                <a:solidFill>
                  <a:srgbClr val="000066"/>
                </a:solidFill>
              </a:rPr>
              <a:t>Proces 3 – 4?</a:t>
            </a:r>
          </a:p>
        </p:txBody>
      </p:sp>
      <p:sp>
        <p:nvSpPr>
          <p:cNvPr id="53" name="Text Box 10"/>
          <p:cNvSpPr txBox="1">
            <a:spLocks noChangeArrowheads="1"/>
          </p:cNvSpPr>
          <p:nvPr/>
        </p:nvSpPr>
        <p:spPr bwMode="auto">
          <a:xfrm>
            <a:off x="3769540" y="3576680"/>
            <a:ext cx="5029200" cy="240065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buClr>
                <a:srgbClr val="000066"/>
              </a:buClr>
              <a:buFont typeface="Times New Roman" pitchFamily="18" charset="0"/>
              <a:buChar char="‒"/>
              <a:tabLst>
                <a:tab pos="409575" algn="l"/>
              </a:tabLst>
            </a:pPr>
            <a:r>
              <a:rPr lang="sr-Latn-RS">
                <a:solidFill>
                  <a:srgbClr val="000066"/>
                </a:solidFill>
              </a:rPr>
              <a:t> tokom rada kompresora ne postoji </a:t>
            </a:r>
            <a:r>
              <a:rPr lang="en-US">
                <a:solidFill>
                  <a:srgbClr val="000066"/>
                </a:solidFill>
              </a:rPr>
              <a:t>termodinamičk</a:t>
            </a:r>
            <a:r>
              <a:rPr lang="sr-Latn-RS">
                <a:solidFill>
                  <a:srgbClr val="000066"/>
                </a:solidFill>
              </a:rPr>
              <a:t>a</a:t>
            </a:r>
            <a:r>
              <a:rPr lang="en-US">
                <a:solidFill>
                  <a:srgbClr val="000066"/>
                </a:solidFill>
              </a:rPr>
              <a:t> zatvorenost procesa</a:t>
            </a:r>
            <a:r>
              <a:rPr lang="sr-Latn-RS">
                <a:solidFill>
                  <a:srgbClr val="000066"/>
                </a:solidFill>
              </a:rPr>
              <a:t> ... u termodinamičkom smislu ne postoji proces 3 – 4,</a:t>
            </a:r>
          </a:p>
          <a:p>
            <a:pPr>
              <a:buClr>
                <a:srgbClr val="000066"/>
              </a:buClr>
              <a:buFont typeface="Times New Roman" pitchFamily="18" charset="0"/>
              <a:buChar char="‒"/>
              <a:tabLst>
                <a:tab pos="409575" algn="l"/>
              </a:tabLst>
            </a:pPr>
            <a:r>
              <a:rPr lang="sr-Latn-RS">
                <a:solidFill>
                  <a:srgbClr val="000066"/>
                </a:solidFill>
              </a:rPr>
              <a:t> kompresor – termodinamički </a:t>
            </a:r>
            <a:r>
              <a:rPr lang="en-US">
                <a:solidFill>
                  <a:srgbClr val="000066"/>
                </a:solidFill>
              </a:rPr>
              <a:t>proces</a:t>
            </a:r>
            <a:r>
              <a:rPr lang="sr-Latn-RS">
                <a:solidFill>
                  <a:srgbClr val="000066"/>
                </a:solidFill>
              </a:rPr>
              <a:t>i</a:t>
            </a:r>
            <a:r>
              <a:rPr lang="en-US">
                <a:solidFill>
                  <a:srgbClr val="000066"/>
                </a:solidFill>
              </a:rPr>
              <a:t>, a na ciklus</a:t>
            </a:r>
            <a:r>
              <a:rPr lang="sr-Latn-RS">
                <a:solidFill>
                  <a:srgbClr val="000066"/>
                </a:solidFill>
              </a:rPr>
              <a:t>i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10"/>
          <p:cNvSpPr txBox="1">
            <a:spLocks noChangeArrowheads="1"/>
          </p:cNvSpPr>
          <p:nvPr/>
        </p:nvSpPr>
        <p:spPr bwMode="auto">
          <a:xfrm>
            <a:off x="3581400" y="1750874"/>
            <a:ext cx="5257800" cy="175432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buClr>
                <a:srgbClr val="000066"/>
              </a:buClr>
              <a:tabLst>
                <a:tab pos="409575" algn="l"/>
              </a:tabLst>
            </a:pPr>
            <a:r>
              <a:rPr lang="sr-Latn-RS">
                <a:solidFill>
                  <a:srgbClr val="000066"/>
                </a:solidFill>
              </a:rPr>
              <a:t>P</a:t>
            </a:r>
            <a:r>
              <a:rPr lang="en-US">
                <a:solidFill>
                  <a:srgbClr val="000066"/>
                </a:solidFill>
              </a:rPr>
              <a:t>roces</a:t>
            </a:r>
            <a:r>
              <a:rPr lang="sr-Latn-RS">
                <a:solidFill>
                  <a:srgbClr val="000066"/>
                </a:solidFill>
              </a:rPr>
              <a:t>i</a:t>
            </a:r>
            <a:r>
              <a:rPr lang="en-US">
                <a:solidFill>
                  <a:srgbClr val="000066"/>
                </a:solidFill>
              </a:rPr>
              <a:t> usisavanja (4</a:t>
            </a:r>
            <a:r>
              <a:rPr lang="sr-Latn-RS">
                <a:solidFill>
                  <a:srgbClr val="000066"/>
                </a:solidFill>
              </a:rPr>
              <a:t> – </a:t>
            </a:r>
            <a:r>
              <a:rPr lang="en-US">
                <a:solidFill>
                  <a:srgbClr val="000066"/>
                </a:solidFill>
              </a:rPr>
              <a:t>1) i izduvavanja (2</a:t>
            </a:r>
            <a:r>
              <a:rPr lang="sr-Latn-RS">
                <a:solidFill>
                  <a:srgbClr val="000066"/>
                </a:solidFill>
              </a:rPr>
              <a:t> – </a:t>
            </a:r>
            <a:r>
              <a:rPr lang="en-US">
                <a:solidFill>
                  <a:srgbClr val="000066"/>
                </a:solidFill>
              </a:rPr>
              <a:t>3)</a:t>
            </a:r>
            <a:r>
              <a:rPr lang="sr-Latn-RS">
                <a:solidFill>
                  <a:srgbClr val="000066"/>
                </a:solidFill>
              </a:rPr>
              <a:t>:</a:t>
            </a:r>
          </a:p>
          <a:p>
            <a:pPr>
              <a:buClr>
                <a:srgbClr val="000066"/>
              </a:buClr>
              <a:buFont typeface="Times New Roman" pitchFamily="18" charset="0"/>
              <a:buChar char="‒"/>
              <a:tabLst>
                <a:tab pos="409575" algn="l"/>
              </a:tabLst>
            </a:pPr>
            <a:r>
              <a:rPr lang="sr-Latn-RS">
                <a:solidFill>
                  <a:srgbClr val="000066"/>
                </a:solidFill>
              </a:rPr>
              <a:t> približno izobarski,</a:t>
            </a:r>
          </a:p>
          <a:p>
            <a:pPr>
              <a:buClr>
                <a:srgbClr val="000066"/>
              </a:buClr>
              <a:buFont typeface="Times New Roman" pitchFamily="18" charset="0"/>
              <a:buChar char="‒"/>
              <a:tabLst>
                <a:tab pos="409575" algn="l"/>
              </a:tabLst>
            </a:pPr>
            <a:r>
              <a:rPr lang="en-US">
                <a:solidFill>
                  <a:srgbClr val="000066"/>
                </a:solidFill>
              </a:rPr>
              <a:t> masa radnog tela</a:t>
            </a:r>
            <a:r>
              <a:rPr lang="sr-Latn-RS">
                <a:solidFill>
                  <a:srgbClr val="000066"/>
                </a:solidFill>
              </a:rPr>
              <a:t> se</a:t>
            </a:r>
            <a:r>
              <a:rPr lang="en-US">
                <a:solidFill>
                  <a:srgbClr val="000066"/>
                </a:solidFill>
              </a:rPr>
              <a:t> menja</a:t>
            </a:r>
            <a:r>
              <a:rPr lang="sr-Latn-RS">
                <a:solidFill>
                  <a:srgbClr val="000066"/>
                </a:solidFill>
              </a:rPr>
              <a:t>  </a:t>
            </a:r>
            <a:r>
              <a:rPr lang="sr-Latn-RS">
                <a:solidFill>
                  <a:srgbClr val="000066"/>
                </a:solidFill>
                <a:sym typeface="Symbol"/>
              </a:rPr>
              <a:t>  </a:t>
            </a:r>
            <a:r>
              <a:rPr lang="en-US" i="1">
                <a:solidFill>
                  <a:srgbClr val="000066"/>
                </a:solidFill>
              </a:rPr>
              <a:t>p</a:t>
            </a:r>
            <a:r>
              <a:rPr lang="en-US">
                <a:solidFill>
                  <a:srgbClr val="000066"/>
                </a:solidFill>
              </a:rPr>
              <a:t> </a:t>
            </a:r>
            <a:r>
              <a:rPr lang="en-US">
                <a:solidFill>
                  <a:srgbClr val="000066"/>
                </a:solidFill>
                <a:sym typeface="Symbol"/>
              </a:rPr>
              <a:t></a:t>
            </a:r>
            <a:r>
              <a:rPr lang="en-US">
                <a:solidFill>
                  <a:srgbClr val="000066"/>
                </a:solidFill>
              </a:rPr>
              <a:t> </a:t>
            </a:r>
            <a:r>
              <a:rPr lang="sr-Latn-RS">
                <a:solidFill>
                  <a:srgbClr val="000066"/>
                </a:solidFill>
              </a:rPr>
              <a:t>c</a:t>
            </a:r>
            <a:r>
              <a:rPr lang="en-US">
                <a:solidFill>
                  <a:srgbClr val="000066"/>
                </a:solidFill>
              </a:rPr>
              <a:t>onst. </a:t>
            </a:r>
          </a:p>
        </p:txBody>
      </p:sp>
      <p:cxnSp>
        <p:nvCxnSpPr>
          <p:cNvPr id="3" name="Straight Arrow Connector 2"/>
          <p:cNvCxnSpPr/>
          <p:nvPr/>
        </p:nvCxnSpPr>
        <p:spPr bwMode="auto">
          <a:xfrm flipH="1" flipV="1">
            <a:off x="982218" y="1471692"/>
            <a:ext cx="3810" cy="1828800"/>
          </a:xfrm>
          <a:prstGeom prst="straightConnector1">
            <a:avLst/>
          </a:prstGeom>
          <a:noFill/>
          <a:ln w="19050" cap="flat" cmpd="sng" algn="ctr">
            <a:solidFill>
              <a:schemeClr val="bg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4" name="Straight Arrow Connector 3"/>
          <p:cNvCxnSpPr/>
          <p:nvPr/>
        </p:nvCxnSpPr>
        <p:spPr bwMode="auto">
          <a:xfrm>
            <a:off x="978408" y="3311684"/>
            <a:ext cx="2423160" cy="0"/>
          </a:xfrm>
          <a:prstGeom prst="straightConnector1">
            <a:avLst/>
          </a:prstGeom>
          <a:noFill/>
          <a:ln w="19050" cap="flat" cmpd="sng" algn="ctr">
            <a:solidFill>
              <a:schemeClr val="bg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5" name="Text Box 15"/>
          <p:cNvSpPr txBox="1">
            <a:spLocks noChangeArrowheads="1"/>
          </p:cNvSpPr>
          <p:nvPr/>
        </p:nvSpPr>
        <p:spPr bwMode="auto">
          <a:xfrm>
            <a:off x="653288" y="1371600"/>
            <a:ext cx="312906" cy="36933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  <a:tabLst>
                <a:tab pos="409575" algn="l"/>
              </a:tabLst>
            </a:pPr>
            <a:r>
              <a:rPr lang="sr-Latn-RS" sz="1800" i="1">
                <a:solidFill>
                  <a:srgbClr val="000099"/>
                </a:solidFill>
              </a:rPr>
              <a:t>p</a:t>
            </a:r>
            <a:endParaRPr lang="en-US" sz="1800" i="1">
              <a:solidFill>
                <a:srgbClr val="000099"/>
              </a:solidFill>
            </a:endParaRPr>
          </a:p>
        </p:txBody>
      </p:sp>
      <p:sp>
        <p:nvSpPr>
          <p:cNvPr id="6" name="Text Box 15"/>
          <p:cNvSpPr txBox="1">
            <a:spLocks noChangeArrowheads="1"/>
          </p:cNvSpPr>
          <p:nvPr/>
        </p:nvSpPr>
        <p:spPr bwMode="auto">
          <a:xfrm>
            <a:off x="3085084" y="3271033"/>
            <a:ext cx="300082" cy="36933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  <a:tabLst>
                <a:tab pos="409575" algn="l"/>
              </a:tabLst>
            </a:pPr>
            <a:r>
              <a:rPr lang="en-US" sz="1800" i="1">
                <a:solidFill>
                  <a:srgbClr val="000099"/>
                </a:solidFill>
              </a:rPr>
              <a:t>v</a:t>
            </a:r>
          </a:p>
        </p:txBody>
      </p:sp>
      <p:sp>
        <p:nvSpPr>
          <p:cNvPr id="7" name="Text Box 8"/>
          <p:cNvSpPr txBox="1">
            <a:spLocks noChangeArrowheads="1"/>
          </p:cNvSpPr>
          <p:nvPr/>
        </p:nvSpPr>
        <p:spPr bwMode="auto">
          <a:xfrm>
            <a:off x="2827020" y="2767092"/>
            <a:ext cx="304800" cy="3606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sr-Latn-RS" sz="1600">
                <a:solidFill>
                  <a:srgbClr val="000066"/>
                </a:solidFill>
              </a:rPr>
              <a:t>1</a:t>
            </a:r>
            <a:endParaRPr lang="en-US" sz="1600">
              <a:solidFill>
                <a:srgbClr val="000066"/>
              </a:solidFill>
            </a:endParaRPr>
          </a:p>
        </p:txBody>
      </p:sp>
      <p:cxnSp>
        <p:nvCxnSpPr>
          <p:cNvPr id="8" name="Straight Connector 7"/>
          <p:cNvCxnSpPr/>
          <p:nvPr/>
        </p:nvCxnSpPr>
        <p:spPr bwMode="auto">
          <a:xfrm>
            <a:off x="977900" y="2863612"/>
            <a:ext cx="1920240" cy="0"/>
          </a:xfrm>
          <a:prstGeom prst="line">
            <a:avLst/>
          </a:prstGeom>
          <a:noFill/>
          <a:ln w="25400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9" name="Freeform 8"/>
          <p:cNvSpPr>
            <a:spLocks noChangeAspect="1"/>
          </p:cNvSpPr>
          <p:nvPr/>
        </p:nvSpPr>
        <p:spPr bwMode="auto">
          <a:xfrm rot="20874529">
            <a:off x="2133233" y="1847886"/>
            <a:ext cx="650348" cy="1097280"/>
          </a:xfrm>
          <a:custGeom>
            <a:avLst/>
            <a:gdLst>
              <a:gd name="connsiteX0" fmla="*/ 0 w 1981200"/>
              <a:gd name="connsiteY0" fmla="*/ 0 h 2118360"/>
              <a:gd name="connsiteX1" fmla="*/ 563880 w 1981200"/>
              <a:gd name="connsiteY1" fmla="*/ 1493520 h 2118360"/>
              <a:gd name="connsiteX2" fmla="*/ 1981200 w 1981200"/>
              <a:gd name="connsiteY2" fmla="*/ 2118360 h 2118360"/>
              <a:gd name="connsiteX3" fmla="*/ 1981200 w 1981200"/>
              <a:gd name="connsiteY3" fmla="*/ 2118360 h 2118360"/>
              <a:gd name="connsiteX0" fmla="*/ 0 w 1981200"/>
              <a:gd name="connsiteY0" fmla="*/ 0 h 2118360"/>
              <a:gd name="connsiteX1" fmla="*/ 597783 w 1981200"/>
              <a:gd name="connsiteY1" fmla="*/ 1435486 h 2118360"/>
              <a:gd name="connsiteX2" fmla="*/ 1981200 w 1981200"/>
              <a:gd name="connsiteY2" fmla="*/ 2118360 h 2118360"/>
              <a:gd name="connsiteX3" fmla="*/ 1981200 w 1981200"/>
              <a:gd name="connsiteY3" fmla="*/ 2118360 h 2118360"/>
              <a:gd name="connsiteX0" fmla="*/ 0 w 1981200"/>
              <a:gd name="connsiteY0" fmla="*/ 0 h 2118360"/>
              <a:gd name="connsiteX1" fmla="*/ 663823 w 1981200"/>
              <a:gd name="connsiteY1" fmla="*/ 1356223 h 2118360"/>
              <a:gd name="connsiteX2" fmla="*/ 1981200 w 1981200"/>
              <a:gd name="connsiteY2" fmla="*/ 2118360 h 2118360"/>
              <a:gd name="connsiteX3" fmla="*/ 1981200 w 1981200"/>
              <a:gd name="connsiteY3" fmla="*/ 2118360 h 21183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981200" h="2118360">
                <a:moveTo>
                  <a:pt x="0" y="0"/>
                </a:moveTo>
                <a:cubicBezTo>
                  <a:pt x="116840" y="570230"/>
                  <a:pt x="333623" y="1003163"/>
                  <a:pt x="663823" y="1356223"/>
                </a:cubicBezTo>
                <a:cubicBezTo>
                  <a:pt x="994023" y="1709283"/>
                  <a:pt x="1981200" y="2118360"/>
                  <a:pt x="1981200" y="2118360"/>
                </a:cubicBezTo>
                <a:lnTo>
                  <a:pt x="1981200" y="2118360"/>
                </a:lnTo>
              </a:path>
            </a:pathLst>
          </a:custGeom>
          <a:noFill/>
          <a:ln w="28575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cxnSp>
        <p:nvCxnSpPr>
          <p:cNvPr id="10" name="Straight Connector 9"/>
          <p:cNvCxnSpPr/>
          <p:nvPr/>
        </p:nvCxnSpPr>
        <p:spPr bwMode="auto">
          <a:xfrm>
            <a:off x="979170" y="1928892"/>
            <a:ext cx="1051560" cy="0"/>
          </a:xfrm>
          <a:prstGeom prst="line">
            <a:avLst/>
          </a:prstGeom>
          <a:noFill/>
          <a:ln w="25400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1" name="Oval 10"/>
          <p:cNvSpPr/>
          <p:nvPr/>
        </p:nvSpPr>
        <p:spPr bwMode="auto">
          <a:xfrm rot="2628319">
            <a:off x="2842615" y="2825412"/>
            <a:ext cx="73152" cy="73152"/>
          </a:xfrm>
          <a:prstGeom prst="ellipse">
            <a:avLst/>
          </a:prstGeom>
          <a:solidFill>
            <a:schemeClr val="bg1">
              <a:lumMod val="20000"/>
              <a:lumOff val="80000"/>
            </a:schemeClr>
          </a:solidFill>
          <a:ln w="1587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2" name="Oval 11"/>
          <p:cNvSpPr/>
          <p:nvPr/>
        </p:nvSpPr>
        <p:spPr bwMode="auto">
          <a:xfrm rot="2628319">
            <a:off x="1992985" y="1895772"/>
            <a:ext cx="73152" cy="73152"/>
          </a:xfrm>
          <a:prstGeom prst="ellipse">
            <a:avLst/>
          </a:prstGeom>
          <a:solidFill>
            <a:schemeClr val="bg1">
              <a:lumMod val="20000"/>
              <a:lumOff val="80000"/>
            </a:schemeClr>
          </a:solidFill>
          <a:ln w="1587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3" name="Oval 12"/>
          <p:cNvSpPr/>
          <p:nvPr/>
        </p:nvSpPr>
        <p:spPr bwMode="auto">
          <a:xfrm rot="2628319">
            <a:off x="947139" y="1891962"/>
            <a:ext cx="73152" cy="73152"/>
          </a:xfrm>
          <a:prstGeom prst="ellipse">
            <a:avLst/>
          </a:prstGeom>
          <a:solidFill>
            <a:schemeClr val="bg1">
              <a:lumMod val="20000"/>
              <a:lumOff val="80000"/>
            </a:schemeClr>
          </a:solidFill>
          <a:ln w="1587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4" name="Oval 13"/>
          <p:cNvSpPr/>
          <p:nvPr/>
        </p:nvSpPr>
        <p:spPr bwMode="auto">
          <a:xfrm rot="2628319">
            <a:off x="950950" y="2831127"/>
            <a:ext cx="73152" cy="73152"/>
          </a:xfrm>
          <a:prstGeom prst="ellipse">
            <a:avLst/>
          </a:prstGeom>
          <a:solidFill>
            <a:schemeClr val="bg1">
              <a:lumMod val="20000"/>
              <a:lumOff val="80000"/>
            </a:schemeClr>
          </a:solidFill>
          <a:ln w="1587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5" name="Text Box 8"/>
          <p:cNvSpPr txBox="1">
            <a:spLocks noChangeArrowheads="1"/>
          </p:cNvSpPr>
          <p:nvPr/>
        </p:nvSpPr>
        <p:spPr bwMode="auto">
          <a:xfrm>
            <a:off x="2011680" y="1639332"/>
            <a:ext cx="304800" cy="3606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en-US" sz="1600">
                <a:solidFill>
                  <a:srgbClr val="000066"/>
                </a:solidFill>
              </a:rPr>
              <a:t>2</a:t>
            </a:r>
          </a:p>
        </p:txBody>
      </p:sp>
      <p:sp>
        <p:nvSpPr>
          <p:cNvPr id="16" name="Text Box 8"/>
          <p:cNvSpPr txBox="1">
            <a:spLocks noChangeArrowheads="1"/>
          </p:cNvSpPr>
          <p:nvPr/>
        </p:nvSpPr>
        <p:spPr bwMode="auto">
          <a:xfrm>
            <a:off x="944880" y="1601232"/>
            <a:ext cx="304800" cy="3606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en-US" sz="1600">
                <a:solidFill>
                  <a:srgbClr val="000066"/>
                </a:solidFill>
              </a:rPr>
              <a:t>3</a:t>
            </a:r>
          </a:p>
        </p:txBody>
      </p:sp>
      <p:sp>
        <p:nvSpPr>
          <p:cNvPr id="17" name="Text Box 8"/>
          <p:cNvSpPr txBox="1">
            <a:spLocks noChangeArrowheads="1"/>
          </p:cNvSpPr>
          <p:nvPr/>
        </p:nvSpPr>
        <p:spPr bwMode="auto">
          <a:xfrm>
            <a:off x="952500" y="2825580"/>
            <a:ext cx="304800" cy="3606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en-US" sz="1600">
                <a:solidFill>
                  <a:srgbClr val="000066"/>
                </a:solidFill>
              </a:rPr>
              <a:t>4</a:t>
            </a:r>
          </a:p>
        </p:txBody>
      </p:sp>
      <p:cxnSp>
        <p:nvCxnSpPr>
          <p:cNvPr id="18" name="Straight Connector 17"/>
          <p:cNvCxnSpPr/>
          <p:nvPr/>
        </p:nvCxnSpPr>
        <p:spPr bwMode="auto">
          <a:xfrm flipV="1">
            <a:off x="1079249" y="1942227"/>
            <a:ext cx="915286" cy="919097"/>
          </a:xfrm>
          <a:prstGeom prst="line">
            <a:avLst/>
          </a:prstGeom>
          <a:noFill/>
          <a:ln w="9525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9" name="Straight Connector 18"/>
          <p:cNvCxnSpPr/>
          <p:nvPr/>
        </p:nvCxnSpPr>
        <p:spPr bwMode="auto">
          <a:xfrm flipV="1">
            <a:off x="1231649" y="2026047"/>
            <a:ext cx="833371" cy="835278"/>
          </a:xfrm>
          <a:prstGeom prst="line">
            <a:avLst/>
          </a:prstGeom>
          <a:noFill/>
          <a:ln w="9525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0" name="Straight Connector 19"/>
          <p:cNvCxnSpPr/>
          <p:nvPr/>
        </p:nvCxnSpPr>
        <p:spPr bwMode="auto">
          <a:xfrm flipV="1">
            <a:off x="1384049" y="2138442"/>
            <a:ext cx="726691" cy="727711"/>
          </a:xfrm>
          <a:prstGeom prst="line">
            <a:avLst/>
          </a:prstGeom>
          <a:noFill/>
          <a:ln w="9525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1" name="Straight Connector 20"/>
          <p:cNvCxnSpPr/>
          <p:nvPr/>
        </p:nvCxnSpPr>
        <p:spPr bwMode="auto">
          <a:xfrm flipV="1">
            <a:off x="1536449" y="2237502"/>
            <a:ext cx="623821" cy="625728"/>
          </a:xfrm>
          <a:prstGeom prst="line">
            <a:avLst/>
          </a:prstGeom>
          <a:noFill/>
          <a:ln w="9525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2" name="Straight Connector 21"/>
          <p:cNvCxnSpPr/>
          <p:nvPr/>
        </p:nvCxnSpPr>
        <p:spPr bwMode="auto">
          <a:xfrm flipV="1">
            <a:off x="1688849" y="2336562"/>
            <a:ext cx="522856" cy="522858"/>
          </a:xfrm>
          <a:prstGeom prst="line">
            <a:avLst/>
          </a:prstGeom>
          <a:noFill/>
          <a:ln w="9525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3" name="Straight Connector 22"/>
          <p:cNvCxnSpPr/>
          <p:nvPr/>
        </p:nvCxnSpPr>
        <p:spPr bwMode="auto">
          <a:xfrm flipV="1">
            <a:off x="1841249" y="2428002"/>
            <a:ext cx="433321" cy="433323"/>
          </a:xfrm>
          <a:prstGeom prst="line">
            <a:avLst/>
          </a:prstGeom>
          <a:noFill/>
          <a:ln w="9525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4" name="Straight Connector 23"/>
          <p:cNvCxnSpPr/>
          <p:nvPr/>
        </p:nvCxnSpPr>
        <p:spPr bwMode="auto">
          <a:xfrm flipV="1">
            <a:off x="984885" y="1926987"/>
            <a:ext cx="862965" cy="868680"/>
          </a:xfrm>
          <a:prstGeom prst="line">
            <a:avLst/>
          </a:prstGeom>
          <a:noFill/>
          <a:ln w="9525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5" name="Straight Connector 24"/>
          <p:cNvCxnSpPr/>
          <p:nvPr/>
        </p:nvCxnSpPr>
        <p:spPr bwMode="auto">
          <a:xfrm flipV="1">
            <a:off x="1993649" y="2515632"/>
            <a:ext cx="345691" cy="347599"/>
          </a:xfrm>
          <a:prstGeom prst="line">
            <a:avLst/>
          </a:prstGeom>
          <a:noFill/>
          <a:ln w="9525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6" name="Straight Connector 25"/>
          <p:cNvCxnSpPr/>
          <p:nvPr/>
        </p:nvCxnSpPr>
        <p:spPr bwMode="auto">
          <a:xfrm flipV="1">
            <a:off x="2146049" y="2597547"/>
            <a:ext cx="267586" cy="267589"/>
          </a:xfrm>
          <a:prstGeom prst="line">
            <a:avLst/>
          </a:prstGeom>
          <a:noFill/>
          <a:ln w="9525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7" name="Straight Connector 26"/>
          <p:cNvCxnSpPr/>
          <p:nvPr/>
        </p:nvCxnSpPr>
        <p:spPr bwMode="auto">
          <a:xfrm flipV="1">
            <a:off x="2298449" y="2664222"/>
            <a:ext cx="199006" cy="199009"/>
          </a:xfrm>
          <a:prstGeom prst="line">
            <a:avLst/>
          </a:prstGeom>
          <a:noFill/>
          <a:ln w="9525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8" name="Straight Connector 27"/>
          <p:cNvCxnSpPr/>
          <p:nvPr/>
        </p:nvCxnSpPr>
        <p:spPr bwMode="auto">
          <a:xfrm flipV="1">
            <a:off x="2450849" y="2723277"/>
            <a:ext cx="147571" cy="145669"/>
          </a:xfrm>
          <a:prstGeom prst="line">
            <a:avLst/>
          </a:prstGeom>
          <a:noFill/>
          <a:ln w="9525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9" name="Straight Connector 28"/>
          <p:cNvCxnSpPr/>
          <p:nvPr/>
        </p:nvCxnSpPr>
        <p:spPr bwMode="auto">
          <a:xfrm flipV="1">
            <a:off x="2603249" y="2774712"/>
            <a:ext cx="92326" cy="90424"/>
          </a:xfrm>
          <a:prstGeom prst="line">
            <a:avLst/>
          </a:prstGeom>
          <a:noFill/>
          <a:ln w="9525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0" name="Straight Connector 29"/>
          <p:cNvCxnSpPr/>
          <p:nvPr/>
        </p:nvCxnSpPr>
        <p:spPr bwMode="auto">
          <a:xfrm flipV="1">
            <a:off x="2755649" y="2824242"/>
            <a:ext cx="44701" cy="42799"/>
          </a:xfrm>
          <a:prstGeom prst="line">
            <a:avLst/>
          </a:prstGeom>
          <a:noFill/>
          <a:ln w="9525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1" name="Straight Connector 30"/>
          <p:cNvCxnSpPr/>
          <p:nvPr/>
        </p:nvCxnSpPr>
        <p:spPr bwMode="auto">
          <a:xfrm flipV="1">
            <a:off x="982980" y="1930797"/>
            <a:ext cx="716280" cy="720090"/>
          </a:xfrm>
          <a:prstGeom prst="line">
            <a:avLst/>
          </a:prstGeom>
          <a:noFill/>
          <a:ln w="9525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2" name="Straight Connector 31"/>
          <p:cNvCxnSpPr/>
          <p:nvPr/>
        </p:nvCxnSpPr>
        <p:spPr bwMode="auto">
          <a:xfrm flipV="1">
            <a:off x="979170" y="1926987"/>
            <a:ext cx="569595" cy="573405"/>
          </a:xfrm>
          <a:prstGeom prst="line">
            <a:avLst/>
          </a:prstGeom>
          <a:noFill/>
          <a:ln w="9525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3" name="Straight Connector 32"/>
          <p:cNvCxnSpPr/>
          <p:nvPr/>
        </p:nvCxnSpPr>
        <p:spPr bwMode="auto">
          <a:xfrm flipV="1">
            <a:off x="981075" y="1928892"/>
            <a:ext cx="417195" cy="422911"/>
          </a:xfrm>
          <a:prstGeom prst="line">
            <a:avLst/>
          </a:prstGeom>
          <a:noFill/>
          <a:ln w="9525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4" name="Straight Connector 33"/>
          <p:cNvCxnSpPr/>
          <p:nvPr/>
        </p:nvCxnSpPr>
        <p:spPr bwMode="auto">
          <a:xfrm flipV="1">
            <a:off x="979170" y="1928892"/>
            <a:ext cx="268605" cy="274322"/>
          </a:xfrm>
          <a:prstGeom prst="line">
            <a:avLst/>
          </a:prstGeom>
          <a:noFill/>
          <a:ln w="9525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5" name="Straight Connector 34"/>
          <p:cNvCxnSpPr/>
          <p:nvPr/>
        </p:nvCxnSpPr>
        <p:spPr bwMode="auto">
          <a:xfrm flipV="1">
            <a:off x="979170" y="1925082"/>
            <a:ext cx="125730" cy="129542"/>
          </a:xfrm>
          <a:prstGeom prst="line">
            <a:avLst/>
          </a:prstGeom>
          <a:noFill/>
          <a:ln w="9525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10"/>
          <p:cNvSpPr txBox="1">
            <a:spLocks noChangeArrowheads="1"/>
          </p:cNvSpPr>
          <p:nvPr/>
        </p:nvSpPr>
        <p:spPr bwMode="auto">
          <a:xfrm>
            <a:off x="228600" y="1371600"/>
            <a:ext cx="6400800" cy="42774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tabLst>
                <a:tab pos="409575" algn="l"/>
              </a:tabLst>
            </a:pPr>
            <a:r>
              <a:rPr lang="sr-Cyrl-CS">
                <a:solidFill>
                  <a:srgbClr val="000066"/>
                </a:solidFill>
              </a:rPr>
              <a:t>Teorijska snaga potrebna</a:t>
            </a:r>
            <a:r>
              <a:rPr lang="sr-Latn-RS">
                <a:solidFill>
                  <a:srgbClr val="000066"/>
                </a:solidFill>
              </a:rPr>
              <a:t> </a:t>
            </a:r>
            <a:r>
              <a:rPr lang="sr-Cyrl-CS">
                <a:solidFill>
                  <a:srgbClr val="000066"/>
                </a:solidFill>
              </a:rPr>
              <a:t>za pogon kompresora</a:t>
            </a:r>
            <a:r>
              <a:rPr lang="sr-Latn-RS">
                <a:solidFill>
                  <a:srgbClr val="000066"/>
                </a:solidFill>
              </a:rPr>
              <a:t> – </a:t>
            </a:r>
            <a:r>
              <a:rPr lang="sr-Latn-RS" b="1">
                <a:solidFill>
                  <a:srgbClr val="000066"/>
                </a:solidFill>
              </a:rPr>
              <a:t>?</a:t>
            </a:r>
            <a:endParaRPr lang="en-US" b="1">
              <a:solidFill>
                <a:srgbClr val="000066"/>
              </a:solidFill>
            </a:endParaRPr>
          </a:p>
        </p:txBody>
      </p:sp>
      <p:grpSp>
        <p:nvGrpSpPr>
          <p:cNvPr id="6" name="Group 5"/>
          <p:cNvGrpSpPr/>
          <p:nvPr/>
        </p:nvGrpSpPr>
        <p:grpSpPr>
          <a:xfrm>
            <a:off x="6096000" y="990600"/>
            <a:ext cx="2748280" cy="2268765"/>
            <a:chOff x="653288" y="1371600"/>
            <a:chExt cx="2748280" cy="2268765"/>
          </a:xfrm>
        </p:grpSpPr>
        <p:cxnSp>
          <p:nvCxnSpPr>
            <p:cNvPr id="7" name="Straight Arrow Connector 6"/>
            <p:cNvCxnSpPr/>
            <p:nvPr/>
          </p:nvCxnSpPr>
          <p:spPr bwMode="auto">
            <a:xfrm flipH="1" flipV="1">
              <a:off x="982218" y="1471692"/>
              <a:ext cx="3810" cy="1828800"/>
            </a:xfrm>
            <a:prstGeom prst="straightConnector1">
              <a:avLst/>
            </a:prstGeom>
            <a:noFill/>
            <a:ln w="1905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cxnSp>
          <p:nvCxnSpPr>
            <p:cNvPr id="8" name="Straight Arrow Connector 7"/>
            <p:cNvCxnSpPr/>
            <p:nvPr/>
          </p:nvCxnSpPr>
          <p:spPr bwMode="auto">
            <a:xfrm>
              <a:off x="978408" y="3311684"/>
              <a:ext cx="2423160" cy="0"/>
            </a:xfrm>
            <a:prstGeom prst="straightConnector1">
              <a:avLst/>
            </a:prstGeom>
            <a:noFill/>
            <a:ln w="1905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sp>
          <p:nvSpPr>
            <p:cNvPr id="9" name="Text Box 15"/>
            <p:cNvSpPr txBox="1">
              <a:spLocks noChangeArrowheads="1"/>
            </p:cNvSpPr>
            <p:nvPr/>
          </p:nvSpPr>
          <p:spPr bwMode="auto">
            <a:xfrm>
              <a:off x="653288" y="1371600"/>
              <a:ext cx="312906" cy="369332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lnSpc>
                  <a:spcPct val="100000"/>
                </a:lnSpc>
                <a:spcBef>
                  <a:spcPts val="0"/>
                </a:spcBef>
                <a:tabLst>
                  <a:tab pos="409575" algn="l"/>
                </a:tabLst>
              </a:pPr>
              <a:r>
                <a:rPr lang="sr-Latn-RS" sz="1800" i="1">
                  <a:solidFill>
                    <a:srgbClr val="000099"/>
                  </a:solidFill>
                </a:rPr>
                <a:t>p</a:t>
              </a:r>
              <a:endParaRPr lang="en-US" sz="1800" i="1">
                <a:solidFill>
                  <a:srgbClr val="000099"/>
                </a:solidFill>
              </a:endParaRPr>
            </a:p>
          </p:txBody>
        </p:sp>
        <p:sp>
          <p:nvSpPr>
            <p:cNvPr id="10" name="Text Box 15"/>
            <p:cNvSpPr txBox="1">
              <a:spLocks noChangeArrowheads="1"/>
            </p:cNvSpPr>
            <p:nvPr/>
          </p:nvSpPr>
          <p:spPr bwMode="auto">
            <a:xfrm>
              <a:off x="3085084" y="3271033"/>
              <a:ext cx="300082" cy="369332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lnSpc>
                  <a:spcPct val="100000"/>
                </a:lnSpc>
                <a:spcBef>
                  <a:spcPts val="0"/>
                </a:spcBef>
                <a:tabLst>
                  <a:tab pos="409575" algn="l"/>
                </a:tabLst>
              </a:pPr>
              <a:r>
                <a:rPr lang="en-US" sz="1800" i="1">
                  <a:solidFill>
                    <a:srgbClr val="000099"/>
                  </a:solidFill>
                </a:rPr>
                <a:t>v</a:t>
              </a:r>
            </a:p>
          </p:txBody>
        </p:sp>
        <p:sp>
          <p:nvSpPr>
            <p:cNvPr id="11" name="Text Box 8"/>
            <p:cNvSpPr txBox="1">
              <a:spLocks noChangeArrowheads="1"/>
            </p:cNvSpPr>
            <p:nvPr/>
          </p:nvSpPr>
          <p:spPr bwMode="auto">
            <a:xfrm>
              <a:off x="2827020" y="2767092"/>
              <a:ext cx="304800" cy="360612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algn="ctr">
                <a:tabLst>
                  <a:tab pos="409575" algn="l"/>
                </a:tabLst>
              </a:pPr>
              <a:r>
                <a:rPr lang="sr-Latn-RS" sz="1600">
                  <a:solidFill>
                    <a:srgbClr val="000066"/>
                  </a:solidFill>
                </a:rPr>
                <a:t>1</a:t>
              </a:r>
              <a:endParaRPr lang="en-US" sz="1600">
                <a:solidFill>
                  <a:srgbClr val="000066"/>
                </a:solidFill>
              </a:endParaRPr>
            </a:p>
          </p:txBody>
        </p:sp>
        <p:cxnSp>
          <p:nvCxnSpPr>
            <p:cNvPr id="12" name="Straight Connector 11"/>
            <p:cNvCxnSpPr/>
            <p:nvPr/>
          </p:nvCxnSpPr>
          <p:spPr bwMode="auto">
            <a:xfrm>
              <a:off x="977900" y="2863612"/>
              <a:ext cx="1920240" cy="0"/>
            </a:xfrm>
            <a:prstGeom prst="line">
              <a:avLst/>
            </a:prstGeom>
            <a:noFill/>
            <a:ln w="25400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13" name="Freeform 12"/>
            <p:cNvSpPr>
              <a:spLocks noChangeAspect="1"/>
            </p:cNvSpPr>
            <p:nvPr/>
          </p:nvSpPr>
          <p:spPr bwMode="auto">
            <a:xfrm rot="20874529">
              <a:off x="2133233" y="1847886"/>
              <a:ext cx="650348" cy="1097280"/>
            </a:xfrm>
            <a:custGeom>
              <a:avLst/>
              <a:gdLst>
                <a:gd name="connsiteX0" fmla="*/ 0 w 1981200"/>
                <a:gd name="connsiteY0" fmla="*/ 0 h 2118360"/>
                <a:gd name="connsiteX1" fmla="*/ 563880 w 1981200"/>
                <a:gd name="connsiteY1" fmla="*/ 1493520 h 2118360"/>
                <a:gd name="connsiteX2" fmla="*/ 1981200 w 1981200"/>
                <a:gd name="connsiteY2" fmla="*/ 2118360 h 2118360"/>
                <a:gd name="connsiteX3" fmla="*/ 1981200 w 1981200"/>
                <a:gd name="connsiteY3" fmla="*/ 2118360 h 2118360"/>
                <a:gd name="connsiteX0" fmla="*/ 0 w 1981200"/>
                <a:gd name="connsiteY0" fmla="*/ 0 h 2118360"/>
                <a:gd name="connsiteX1" fmla="*/ 597783 w 1981200"/>
                <a:gd name="connsiteY1" fmla="*/ 1435486 h 2118360"/>
                <a:gd name="connsiteX2" fmla="*/ 1981200 w 1981200"/>
                <a:gd name="connsiteY2" fmla="*/ 2118360 h 2118360"/>
                <a:gd name="connsiteX3" fmla="*/ 1981200 w 1981200"/>
                <a:gd name="connsiteY3" fmla="*/ 2118360 h 2118360"/>
                <a:gd name="connsiteX0" fmla="*/ 0 w 1981200"/>
                <a:gd name="connsiteY0" fmla="*/ 0 h 2118360"/>
                <a:gd name="connsiteX1" fmla="*/ 663823 w 1981200"/>
                <a:gd name="connsiteY1" fmla="*/ 1356223 h 2118360"/>
                <a:gd name="connsiteX2" fmla="*/ 1981200 w 1981200"/>
                <a:gd name="connsiteY2" fmla="*/ 2118360 h 2118360"/>
                <a:gd name="connsiteX3" fmla="*/ 1981200 w 1981200"/>
                <a:gd name="connsiteY3" fmla="*/ 2118360 h 21183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981200" h="2118360">
                  <a:moveTo>
                    <a:pt x="0" y="0"/>
                  </a:moveTo>
                  <a:cubicBezTo>
                    <a:pt x="116840" y="570230"/>
                    <a:pt x="333623" y="1003163"/>
                    <a:pt x="663823" y="1356223"/>
                  </a:cubicBezTo>
                  <a:cubicBezTo>
                    <a:pt x="994023" y="1709283"/>
                    <a:pt x="1981200" y="2118360"/>
                    <a:pt x="1981200" y="2118360"/>
                  </a:cubicBezTo>
                  <a:lnTo>
                    <a:pt x="1981200" y="2118360"/>
                  </a:lnTo>
                </a:path>
              </a:pathLst>
            </a:custGeom>
            <a:noFill/>
            <a:ln w="2857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  <p:cxnSp>
          <p:nvCxnSpPr>
            <p:cNvPr id="14" name="Straight Connector 13"/>
            <p:cNvCxnSpPr/>
            <p:nvPr/>
          </p:nvCxnSpPr>
          <p:spPr bwMode="auto">
            <a:xfrm>
              <a:off x="979170" y="1928892"/>
              <a:ext cx="1051560" cy="0"/>
            </a:xfrm>
            <a:prstGeom prst="line">
              <a:avLst/>
            </a:prstGeom>
            <a:noFill/>
            <a:ln w="25400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15" name="Oval 14"/>
            <p:cNvSpPr/>
            <p:nvPr/>
          </p:nvSpPr>
          <p:spPr bwMode="auto">
            <a:xfrm rot="2628319">
              <a:off x="2842615" y="2825412"/>
              <a:ext cx="73152" cy="73152"/>
            </a:xfrm>
            <a:prstGeom prst="ellipse">
              <a:avLst/>
            </a:prstGeom>
            <a:solidFill>
              <a:schemeClr val="bg1">
                <a:lumMod val="20000"/>
                <a:lumOff val="80000"/>
              </a:schemeClr>
            </a:solidFill>
            <a:ln w="15875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  <p:sp>
          <p:nvSpPr>
            <p:cNvPr id="16" name="Oval 15"/>
            <p:cNvSpPr/>
            <p:nvPr/>
          </p:nvSpPr>
          <p:spPr bwMode="auto">
            <a:xfrm rot="2628319">
              <a:off x="1992985" y="1895772"/>
              <a:ext cx="73152" cy="73152"/>
            </a:xfrm>
            <a:prstGeom prst="ellipse">
              <a:avLst/>
            </a:prstGeom>
            <a:solidFill>
              <a:schemeClr val="bg1">
                <a:lumMod val="20000"/>
                <a:lumOff val="80000"/>
              </a:schemeClr>
            </a:solidFill>
            <a:ln w="15875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  <p:sp>
          <p:nvSpPr>
            <p:cNvPr id="17" name="Oval 16"/>
            <p:cNvSpPr/>
            <p:nvPr/>
          </p:nvSpPr>
          <p:spPr bwMode="auto">
            <a:xfrm rot="2628319">
              <a:off x="947139" y="1891962"/>
              <a:ext cx="73152" cy="73152"/>
            </a:xfrm>
            <a:prstGeom prst="ellipse">
              <a:avLst/>
            </a:prstGeom>
            <a:solidFill>
              <a:schemeClr val="bg1">
                <a:lumMod val="20000"/>
                <a:lumOff val="80000"/>
              </a:schemeClr>
            </a:solidFill>
            <a:ln w="15875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  <p:sp>
          <p:nvSpPr>
            <p:cNvPr id="18" name="Oval 17"/>
            <p:cNvSpPr/>
            <p:nvPr/>
          </p:nvSpPr>
          <p:spPr bwMode="auto">
            <a:xfrm rot="2628319">
              <a:off x="950950" y="2831127"/>
              <a:ext cx="73152" cy="73152"/>
            </a:xfrm>
            <a:prstGeom prst="ellipse">
              <a:avLst/>
            </a:prstGeom>
            <a:solidFill>
              <a:schemeClr val="bg1">
                <a:lumMod val="20000"/>
                <a:lumOff val="80000"/>
              </a:schemeClr>
            </a:solidFill>
            <a:ln w="15875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  <p:sp>
          <p:nvSpPr>
            <p:cNvPr id="19" name="Text Box 8"/>
            <p:cNvSpPr txBox="1">
              <a:spLocks noChangeArrowheads="1"/>
            </p:cNvSpPr>
            <p:nvPr/>
          </p:nvSpPr>
          <p:spPr bwMode="auto">
            <a:xfrm>
              <a:off x="2011680" y="1639332"/>
              <a:ext cx="304800" cy="360612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algn="ctr">
                <a:tabLst>
                  <a:tab pos="409575" algn="l"/>
                </a:tabLst>
              </a:pPr>
              <a:r>
                <a:rPr lang="en-US" sz="1600">
                  <a:solidFill>
                    <a:srgbClr val="000066"/>
                  </a:solidFill>
                </a:rPr>
                <a:t>2</a:t>
              </a:r>
            </a:p>
          </p:txBody>
        </p:sp>
        <p:sp>
          <p:nvSpPr>
            <p:cNvPr id="20" name="Text Box 8"/>
            <p:cNvSpPr txBox="1">
              <a:spLocks noChangeArrowheads="1"/>
            </p:cNvSpPr>
            <p:nvPr/>
          </p:nvSpPr>
          <p:spPr bwMode="auto">
            <a:xfrm>
              <a:off x="944880" y="1601232"/>
              <a:ext cx="304800" cy="360612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algn="ctr">
                <a:tabLst>
                  <a:tab pos="409575" algn="l"/>
                </a:tabLst>
              </a:pPr>
              <a:r>
                <a:rPr lang="en-US" sz="1600">
                  <a:solidFill>
                    <a:srgbClr val="000066"/>
                  </a:solidFill>
                </a:rPr>
                <a:t>3</a:t>
              </a:r>
            </a:p>
          </p:txBody>
        </p:sp>
        <p:sp>
          <p:nvSpPr>
            <p:cNvPr id="21" name="Text Box 8"/>
            <p:cNvSpPr txBox="1">
              <a:spLocks noChangeArrowheads="1"/>
            </p:cNvSpPr>
            <p:nvPr/>
          </p:nvSpPr>
          <p:spPr bwMode="auto">
            <a:xfrm>
              <a:off x="952500" y="2825580"/>
              <a:ext cx="304800" cy="360612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algn="ctr">
                <a:tabLst>
                  <a:tab pos="409575" algn="l"/>
                </a:tabLst>
              </a:pPr>
              <a:r>
                <a:rPr lang="en-US" sz="1600">
                  <a:solidFill>
                    <a:srgbClr val="000066"/>
                  </a:solidFill>
                </a:rPr>
                <a:t>4</a:t>
              </a:r>
            </a:p>
          </p:txBody>
        </p:sp>
        <p:cxnSp>
          <p:nvCxnSpPr>
            <p:cNvPr id="22" name="Straight Connector 21"/>
            <p:cNvCxnSpPr/>
            <p:nvPr/>
          </p:nvCxnSpPr>
          <p:spPr bwMode="auto">
            <a:xfrm flipV="1">
              <a:off x="1079249" y="1942227"/>
              <a:ext cx="915286" cy="919097"/>
            </a:xfrm>
            <a:prstGeom prst="line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3" name="Straight Connector 22"/>
            <p:cNvCxnSpPr/>
            <p:nvPr/>
          </p:nvCxnSpPr>
          <p:spPr bwMode="auto">
            <a:xfrm flipV="1">
              <a:off x="1231649" y="2026047"/>
              <a:ext cx="833371" cy="835278"/>
            </a:xfrm>
            <a:prstGeom prst="line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4" name="Straight Connector 23"/>
            <p:cNvCxnSpPr/>
            <p:nvPr/>
          </p:nvCxnSpPr>
          <p:spPr bwMode="auto">
            <a:xfrm flipV="1">
              <a:off x="1384049" y="2138442"/>
              <a:ext cx="726691" cy="727711"/>
            </a:xfrm>
            <a:prstGeom prst="line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5" name="Straight Connector 24"/>
            <p:cNvCxnSpPr/>
            <p:nvPr/>
          </p:nvCxnSpPr>
          <p:spPr bwMode="auto">
            <a:xfrm flipV="1">
              <a:off x="1536449" y="2237502"/>
              <a:ext cx="623821" cy="625728"/>
            </a:xfrm>
            <a:prstGeom prst="line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6" name="Straight Connector 25"/>
            <p:cNvCxnSpPr/>
            <p:nvPr/>
          </p:nvCxnSpPr>
          <p:spPr bwMode="auto">
            <a:xfrm flipV="1">
              <a:off x="1688849" y="2336562"/>
              <a:ext cx="522856" cy="522858"/>
            </a:xfrm>
            <a:prstGeom prst="line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7" name="Straight Connector 26"/>
            <p:cNvCxnSpPr/>
            <p:nvPr/>
          </p:nvCxnSpPr>
          <p:spPr bwMode="auto">
            <a:xfrm flipV="1">
              <a:off x="1841249" y="2428002"/>
              <a:ext cx="433321" cy="433323"/>
            </a:xfrm>
            <a:prstGeom prst="line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8" name="Straight Connector 27"/>
            <p:cNvCxnSpPr/>
            <p:nvPr/>
          </p:nvCxnSpPr>
          <p:spPr bwMode="auto">
            <a:xfrm flipV="1">
              <a:off x="984885" y="1926987"/>
              <a:ext cx="862965" cy="868680"/>
            </a:xfrm>
            <a:prstGeom prst="line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9" name="Straight Connector 28"/>
            <p:cNvCxnSpPr/>
            <p:nvPr/>
          </p:nvCxnSpPr>
          <p:spPr bwMode="auto">
            <a:xfrm flipV="1">
              <a:off x="1993649" y="2515632"/>
              <a:ext cx="345691" cy="347599"/>
            </a:xfrm>
            <a:prstGeom prst="line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0" name="Straight Connector 29"/>
            <p:cNvCxnSpPr/>
            <p:nvPr/>
          </p:nvCxnSpPr>
          <p:spPr bwMode="auto">
            <a:xfrm flipV="1">
              <a:off x="2146049" y="2597547"/>
              <a:ext cx="267586" cy="267589"/>
            </a:xfrm>
            <a:prstGeom prst="line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1" name="Straight Connector 30"/>
            <p:cNvCxnSpPr/>
            <p:nvPr/>
          </p:nvCxnSpPr>
          <p:spPr bwMode="auto">
            <a:xfrm flipV="1">
              <a:off x="2298449" y="2664222"/>
              <a:ext cx="199006" cy="199009"/>
            </a:xfrm>
            <a:prstGeom prst="line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2" name="Straight Connector 31"/>
            <p:cNvCxnSpPr/>
            <p:nvPr/>
          </p:nvCxnSpPr>
          <p:spPr bwMode="auto">
            <a:xfrm flipV="1">
              <a:off x="2450849" y="2723277"/>
              <a:ext cx="147571" cy="145669"/>
            </a:xfrm>
            <a:prstGeom prst="line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3" name="Straight Connector 32"/>
            <p:cNvCxnSpPr/>
            <p:nvPr/>
          </p:nvCxnSpPr>
          <p:spPr bwMode="auto">
            <a:xfrm flipV="1">
              <a:off x="2603249" y="2774712"/>
              <a:ext cx="92326" cy="90424"/>
            </a:xfrm>
            <a:prstGeom prst="line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4" name="Straight Connector 33"/>
            <p:cNvCxnSpPr/>
            <p:nvPr/>
          </p:nvCxnSpPr>
          <p:spPr bwMode="auto">
            <a:xfrm flipV="1">
              <a:off x="2755649" y="2824242"/>
              <a:ext cx="44701" cy="42799"/>
            </a:xfrm>
            <a:prstGeom prst="line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5" name="Straight Connector 34"/>
            <p:cNvCxnSpPr/>
            <p:nvPr/>
          </p:nvCxnSpPr>
          <p:spPr bwMode="auto">
            <a:xfrm flipV="1">
              <a:off x="982980" y="1930797"/>
              <a:ext cx="716280" cy="720090"/>
            </a:xfrm>
            <a:prstGeom prst="line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6" name="Straight Connector 35"/>
            <p:cNvCxnSpPr/>
            <p:nvPr/>
          </p:nvCxnSpPr>
          <p:spPr bwMode="auto">
            <a:xfrm flipV="1">
              <a:off x="979170" y="1926987"/>
              <a:ext cx="569595" cy="573405"/>
            </a:xfrm>
            <a:prstGeom prst="line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7" name="Straight Connector 36"/>
            <p:cNvCxnSpPr/>
            <p:nvPr/>
          </p:nvCxnSpPr>
          <p:spPr bwMode="auto">
            <a:xfrm flipV="1">
              <a:off x="981075" y="1928892"/>
              <a:ext cx="417195" cy="422911"/>
            </a:xfrm>
            <a:prstGeom prst="line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8" name="Straight Connector 37"/>
            <p:cNvCxnSpPr/>
            <p:nvPr/>
          </p:nvCxnSpPr>
          <p:spPr bwMode="auto">
            <a:xfrm flipV="1">
              <a:off x="979170" y="1928892"/>
              <a:ext cx="268605" cy="274322"/>
            </a:xfrm>
            <a:prstGeom prst="line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9" name="Straight Connector 38"/>
            <p:cNvCxnSpPr/>
            <p:nvPr/>
          </p:nvCxnSpPr>
          <p:spPr bwMode="auto">
            <a:xfrm flipV="1">
              <a:off x="979170" y="1925082"/>
              <a:ext cx="125730" cy="129542"/>
            </a:xfrm>
            <a:prstGeom prst="line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sp>
        <p:nvSpPr>
          <p:cNvPr id="40" name="TextBox 39"/>
          <p:cNvSpPr txBox="1">
            <a:spLocks noChangeArrowheads="1"/>
          </p:cNvSpPr>
          <p:nvPr/>
        </p:nvSpPr>
        <p:spPr bwMode="auto">
          <a:xfrm>
            <a:off x="304800" y="2277070"/>
            <a:ext cx="2374900" cy="535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sr-Latn-RS" sz="2400" i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P = m </a:t>
            </a:r>
            <a:r>
              <a:rPr lang="en-US" sz="2400" i="1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|</a:t>
            </a:r>
            <a:r>
              <a:rPr lang="sr-Latn-RS" sz="2400" i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</a:t>
            </a:r>
            <a:r>
              <a:rPr lang="sr-Latn-RS" sz="2400" i="1" baseline="-250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t,kom </a:t>
            </a:r>
            <a:r>
              <a:rPr lang="en-US" sz="2400" i="1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|</a:t>
            </a:r>
            <a:endParaRPr lang="sr-Latn-RS" sz="2400" i="1" baseline="-2500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1" name="Oval 40"/>
          <p:cNvSpPr/>
          <p:nvPr/>
        </p:nvSpPr>
        <p:spPr bwMode="auto">
          <a:xfrm>
            <a:off x="1037264" y="2382266"/>
            <a:ext cx="45720" cy="45720"/>
          </a:xfrm>
          <a:prstGeom prst="ellipse">
            <a:avLst/>
          </a:prstGeom>
          <a:solidFill>
            <a:srgbClr val="000099"/>
          </a:solidFill>
          <a:ln w="9525" cap="flat" cmpd="sng" algn="ctr">
            <a:solidFill>
              <a:srgbClr val="000099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42" name="TextBox 41"/>
          <p:cNvSpPr txBox="1">
            <a:spLocks noChangeArrowheads="1"/>
          </p:cNvSpPr>
          <p:nvPr/>
        </p:nvSpPr>
        <p:spPr bwMode="auto">
          <a:xfrm>
            <a:off x="914400" y="3039070"/>
            <a:ext cx="3810000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buClr>
                <a:srgbClr val="000066"/>
              </a:buClr>
              <a:buFont typeface="Times New Roman" pitchFamily="18" charset="0"/>
              <a:buChar char="‒"/>
            </a:pPr>
            <a:r>
              <a:rPr lang="sr-Latn-RS" i="1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 m </a:t>
            </a:r>
            <a:r>
              <a:rPr lang="sr-Latn-RS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– maseni protok (kapacitet)</a:t>
            </a:r>
          </a:p>
          <a:p>
            <a:pPr>
              <a:buClr>
                <a:srgbClr val="000066"/>
              </a:buClr>
              <a:buFont typeface="Times New Roman" pitchFamily="18" charset="0"/>
              <a:buChar char="‒"/>
            </a:pPr>
            <a:r>
              <a:rPr lang="sr-Latn-RS" i="1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r-Latn-RS" i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l</a:t>
            </a:r>
            <a:r>
              <a:rPr lang="sr-Latn-RS" i="1" baseline="-2500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t,kom </a:t>
            </a:r>
            <a:r>
              <a:rPr lang="sr-Latn-RS">
                <a:solidFill>
                  <a:srgbClr val="000066"/>
                </a:solidFill>
                <a:latin typeface="Arial" pitchFamily="34" charset="0"/>
                <a:cs typeface="Arial" pitchFamily="34" charset="0"/>
                <a:sym typeface="Symbol"/>
              </a:rPr>
              <a:t> – tehnički rad</a:t>
            </a:r>
            <a:endParaRPr lang="sr-Latn-RS" baseline="-25000">
              <a:solidFill>
                <a:srgbClr val="000066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3" name="Oval 42"/>
          <p:cNvSpPr/>
          <p:nvPr/>
        </p:nvSpPr>
        <p:spPr bwMode="auto">
          <a:xfrm>
            <a:off x="1302952" y="3145750"/>
            <a:ext cx="45720" cy="45720"/>
          </a:xfrm>
          <a:prstGeom prst="ellipse">
            <a:avLst/>
          </a:prstGeom>
          <a:solidFill>
            <a:srgbClr val="000099"/>
          </a:solidFill>
          <a:ln w="9525" cap="flat" cmpd="sng" algn="ctr">
            <a:solidFill>
              <a:srgbClr val="000099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44" name="TextBox 43"/>
          <p:cNvSpPr txBox="1">
            <a:spLocks noChangeArrowheads="1"/>
          </p:cNvSpPr>
          <p:nvPr/>
        </p:nvSpPr>
        <p:spPr bwMode="auto">
          <a:xfrm>
            <a:off x="381000" y="4495800"/>
            <a:ext cx="2438400" cy="535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400" i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</a:t>
            </a:r>
            <a:r>
              <a:rPr lang="en-US" sz="2400" i="1" baseline="-25000">
                <a:solidFill>
                  <a:schemeClr val="bg1"/>
                </a:solidFill>
              </a:rPr>
              <a:t>t</a:t>
            </a:r>
            <a:r>
              <a:rPr lang="sr-Latn-RS" sz="2400" i="1" baseline="-25000">
                <a:solidFill>
                  <a:schemeClr val="bg1"/>
                </a:solidFill>
              </a:rPr>
              <a:t>,kom</a:t>
            </a:r>
            <a:r>
              <a:rPr lang="sr-Latn-RS" sz="2400">
                <a:solidFill>
                  <a:schemeClr val="bg1"/>
                </a:solidFill>
              </a:rPr>
              <a:t> =</a:t>
            </a:r>
            <a:r>
              <a:rPr lang="en-US" sz="2400">
                <a:solidFill>
                  <a:schemeClr val="bg1"/>
                </a:solidFill>
              </a:rPr>
              <a:t>-</a:t>
            </a:r>
            <a:r>
              <a:rPr lang="sr-Latn-RS" sz="2400">
                <a:solidFill>
                  <a:schemeClr val="bg1"/>
                </a:solidFill>
              </a:rPr>
              <a:t>  </a:t>
            </a:r>
            <a:r>
              <a:rPr lang="en-US" sz="2400">
                <a:solidFill>
                  <a:schemeClr val="bg1"/>
                </a:solidFill>
              </a:rPr>
              <a:t> </a:t>
            </a:r>
            <a:r>
              <a:rPr lang="en-US" sz="2400" i="1">
                <a:solidFill>
                  <a:schemeClr val="bg1"/>
                </a:solidFill>
              </a:rPr>
              <a:t>v</a:t>
            </a:r>
            <a:r>
              <a:rPr lang="sr-Latn-RS" sz="2400">
                <a:solidFill>
                  <a:schemeClr val="bg1"/>
                </a:solidFill>
              </a:rPr>
              <a:t>d</a:t>
            </a:r>
            <a:r>
              <a:rPr lang="en-US" sz="2400" i="1">
                <a:solidFill>
                  <a:schemeClr val="bg1"/>
                </a:solidFill>
              </a:rPr>
              <a:t>p</a:t>
            </a:r>
            <a:endParaRPr lang="sr-Latn-RS" sz="2400" i="1">
              <a:solidFill>
                <a:schemeClr val="bg1"/>
              </a:solidFill>
            </a:endParaRPr>
          </a:p>
        </p:txBody>
      </p:sp>
      <p:sp>
        <p:nvSpPr>
          <p:cNvPr id="45" name="Rectangle 44"/>
          <p:cNvSpPr/>
          <p:nvPr/>
        </p:nvSpPr>
        <p:spPr>
          <a:xfrm>
            <a:off x="1383742" y="4395333"/>
            <a:ext cx="311304" cy="7571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r-Latn-RS" sz="3600">
                <a:solidFill>
                  <a:schemeClr val="bg1"/>
                </a:solidFill>
                <a:sym typeface="Symbol"/>
              </a:rPr>
              <a:t></a:t>
            </a:r>
            <a:endParaRPr lang="en-US" sz="3600"/>
          </a:p>
        </p:txBody>
      </p:sp>
      <p:sp>
        <p:nvSpPr>
          <p:cNvPr id="46" name="TextBox 45"/>
          <p:cNvSpPr txBox="1">
            <a:spLocks noChangeArrowheads="1"/>
          </p:cNvSpPr>
          <p:nvPr/>
        </p:nvSpPr>
        <p:spPr bwMode="auto">
          <a:xfrm>
            <a:off x="1334696" y="4958673"/>
            <a:ext cx="381000" cy="2936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1200">
                <a:solidFill>
                  <a:schemeClr val="bg1"/>
                </a:solidFill>
              </a:rPr>
              <a:t>1</a:t>
            </a:r>
            <a:endParaRPr lang="sr-Latn-RS" sz="1200">
              <a:solidFill>
                <a:schemeClr val="bg1"/>
              </a:solidFill>
            </a:endParaRPr>
          </a:p>
        </p:txBody>
      </p:sp>
      <p:sp>
        <p:nvSpPr>
          <p:cNvPr id="47" name="TextBox 46"/>
          <p:cNvSpPr txBox="1">
            <a:spLocks noChangeArrowheads="1"/>
          </p:cNvSpPr>
          <p:nvPr/>
        </p:nvSpPr>
        <p:spPr bwMode="auto">
          <a:xfrm>
            <a:off x="1403968" y="4272873"/>
            <a:ext cx="381000" cy="2936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1200">
                <a:solidFill>
                  <a:schemeClr val="bg1"/>
                </a:solidFill>
              </a:rPr>
              <a:t>2</a:t>
            </a:r>
            <a:endParaRPr lang="sr-Latn-RS" sz="120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5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8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" grpId="0"/>
      <p:bldP spid="41" grpId="0" animBg="1"/>
      <p:bldP spid="42" grpId="0"/>
      <p:bldP spid="43" grpId="0" animBg="1"/>
      <p:bldP spid="44" grpId="0"/>
      <p:bldP spid="45" grpId="0"/>
      <p:bldP spid="46" grpId="0"/>
      <p:bldP spid="47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Box 10"/>
          <p:cNvSpPr txBox="1">
            <a:spLocks noChangeArrowheads="1"/>
          </p:cNvSpPr>
          <p:nvPr/>
        </p:nvSpPr>
        <p:spPr bwMode="auto">
          <a:xfrm>
            <a:off x="228600" y="1614607"/>
            <a:ext cx="5562600" cy="33239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tabLst>
                <a:tab pos="409575" algn="l"/>
              </a:tabLst>
            </a:pPr>
            <a:r>
              <a:rPr lang="sr-Latn-RS">
                <a:solidFill>
                  <a:srgbClr val="000066"/>
                </a:solidFill>
              </a:rPr>
              <a:t>Teorijski najpovoljniji procesi kojima se modelira proces sabijanja (proces 1 – 2):</a:t>
            </a:r>
          </a:p>
          <a:p>
            <a:pPr>
              <a:buClr>
                <a:srgbClr val="000066"/>
              </a:buClr>
              <a:buFont typeface="Times New Roman" pitchFamily="18" charset="0"/>
              <a:buChar char="‒"/>
              <a:tabLst>
                <a:tab pos="409575" algn="l"/>
              </a:tabLst>
            </a:pPr>
            <a:r>
              <a:rPr lang="sr-Latn-RS">
                <a:solidFill>
                  <a:srgbClr val="000066"/>
                </a:solidFill>
              </a:rPr>
              <a:t> k</a:t>
            </a:r>
            <a:r>
              <a:rPr lang="sr-Cyrl-CS">
                <a:solidFill>
                  <a:srgbClr val="000066"/>
                </a:solidFill>
              </a:rPr>
              <a:t>ompresori </a:t>
            </a:r>
            <a:r>
              <a:rPr lang="en-US">
                <a:solidFill>
                  <a:srgbClr val="000066"/>
                </a:solidFill>
              </a:rPr>
              <a:t>– </a:t>
            </a:r>
            <a:r>
              <a:rPr lang="sr-Cyrl-CS">
                <a:solidFill>
                  <a:srgbClr val="000066"/>
                </a:solidFill>
              </a:rPr>
              <a:t>pogonsk</a:t>
            </a:r>
            <a:r>
              <a:rPr lang="en-US">
                <a:solidFill>
                  <a:srgbClr val="000066"/>
                </a:solidFill>
              </a:rPr>
              <a:t>i</a:t>
            </a:r>
            <a:r>
              <a:rPr lang="sr-Cyrl-CS">
                <a:solidFill>
                  <a:srgbClr val="000066"/>
                </a:solidFill>
              </a:rPr>
              <a:t> motor</a:t>
            </a:r>
            <a:r>
              <a:rPr lang="en-US">
                <a:solidFill>
                  <a:srgbClr val="000066"/>
                </a:solidFill>
              </a:rPr>
              <a:t>   </a:t>
            </a:r>
            <a:r>
              <a:rPr lang="en-US">
                <a:solidFill>
                  <a:srgbClr val="000066"/>
                </a:solidFill>
                <a:sym typeface="Symbol"/>
              </a:rPr>
              <a:t>  </a:t>
            </a:r>
            <a:r>
              <a:rPr lang="en-US">
                <a:solidFill>
                  <a:srgbClr val="000066"/>
                </a:solidFill>
              </a:rPr>
              <a:t> </a:t>
            </a:r>
            <a:r>
              <a:rPr lang="sr-Cyrl-CS">
                <a:solidFill>
                  <a:srgbClr val="000066"/>
                </a:solidFill>
              </a:rPr>
              <a:t>sabija</a:t>
            </a:r>
            <a:r>
              <a:rPr lang="en-US">
                <a:solidFill>
                  <a:srgbClr val="000066"/>
                </a:solidFill>
              </a:rPr>
              <a:t>nje </a:t>
            </a:r>
            <a:r>
              <a:rPr lang="sr-Cyrl-CS">
                <a:solidFill>
                  <a:srgbClr val="000066"/>
                </a:solidFill>
              </a:rPr>
              <a:t>gas</a:t>
            </a:r>
            <a:r>
              <a:rPr lang="en-US">
                <a:solidFill>
                  <a:srgbClr val="000066"/>
                </a:solidFill>
              </a:rPr>
              <a:t>a</a:t>
            </a:r>
            <a:r>
              <a:rPr lang="sr-Latn-RS">
                <a:solidFill>
                  <a:srgbClr val="000066"/>
                </a:solidFill>
              </a:rPr>
              <a:t>,</a:t>
            </a:r>
          </a:p>
          <a:p>
            <a:pPr>
              <a:buClr>
                <a:srgbClr val="000066"/>
              </a:buClr>
              <a:buFont typeface="Times New Roman" pitchFamily="18" charset="0"/>
              <a:buChar char="‒"/>
              <a:tabLst>
                <a:tab pos="409575" algn="l"/>
              </a:tabLst>
            </a:pPr>
            <a:r>
              <a:rPr lang="sr-Latn-RS">
                <a:solidFill>
                  <a:srgbClr val="000066"/>
                </a:solidFill>
              </a:rPr>
              <a:t> </a:t>
            </a:r>
            <a:r>
              <a:rPr lang="en-US">
                <a:solidFill>
                  <a:srgbClr val="000066"/>
                </a:solidFill>
              </a:rPr>
              <a:t>tehnički rad</a:t>
            </a:r>
            <a:r>
              <a:rPr lang="sr-Latn-RS">
                <a:solidFill>
                  <a:srgbClr val="000066"/>
                </a:solidFill>
              </a:rPr>
              <a:t> – </a:t>
            </a:r>
            <a:r>
              <a:rPr lang="en-US">
                <a:solidFill>
                  <a:srgbClr val="000066"/>
                </a:solidFill>
              </a:rPr>
              <a:t>što manji,</a:t>
            </a:r>
            <a:endParaRPr lang="sr-Latn-RS">
              <a:solidFill>
                <a:srgbClr val="000066"/>
              </a:solidFill>
            </a:endParaRPr>
          </a:p>
          <a:p>
            <a:pPr>
              <a:buClr>
                <a:srgbClr val="000066"/>
              </a:buClr>
              <a:buFont typeface="Times New Roman" pitchFamily="18" charset="0"/>
              <a:buChar char="‒"/>
              <a:tabLst>
                <a:tab pos="409575" algn="l"/>
              </a:tabLst>
            </a:pPr>
            <a:r>
              <a:rPr lang="sr-Latn-RS">
                <a:solidFill>
                  <a:srgbClr val="000066"/>
                </a:solidFill>
              </a:rPr>
              <a:t> </a:t>
            </a:r>
            <a:r>
              <a:rPr lang="en-US">
                <a:solidFill>
                  <a:srgbClr val="000066"/>
                </a:solidFill>
              </a:rPr>
              <a:t>temperatura radnog tela niža od temperature samozapaljenja ulja kojim se podmazuju unutrašnji zidovi cilindra</a:t>
            </a:r>
          </a:p>
        </p:txBody>
      </p:sp>
      <p:grpSp>
        <p:nvGrpSpPr>
          <p:cNvPr id="9" name="Group 8"/>
          <p:cNvGrpSpPr/>
          <p:nvPr/>
        </p:nvGrpSpPr>
        <p:grpSpPr>
          <a:xfrm>
            <a:off x="5509260" y="1728708"/>
            <a:ext cx="3020568" cy="3848310"/>
            <a:chOff x="5509260" y="1728708"/>
            <a:chExt cx="3020568" cy="3848310"/>
          </a:xfrm>
        </p:grpSpPr>
        <p:grpSp>
          <p:nvGrpSpPr>
            <p:cNvPr id="10" name="Group 17"/>
            <p:cNvGrpSpPr/>
            <p:nvPr/>
          </p:nvGrpSpPr>
          <p:grpSpPr>
            <a:xfrm>
              <a:off x="6019800" y="4343400"/>
              <a:ext cx="2295525" cy="1143000"/>
              <a:chOff x="4032885" y="3415665"/>
              <a:chExt cx="2295525" cy="1143000"/>
            </a:xfrm>
            <a:solidFill>
              <a:schemeClr val="tx1">
                <a:lumMod val="65000"/>
              </a:schemeClr>
            </a:solidFill>
          </p:grpSpPr>
          <p:sp>
            <p:nvSpPr>
              <p:cNvPr id="55" name="Rectangle 54"/>
              <p:cNvSpPr/>
              <p:nvPr/>
            </p:nvSpPr>
            <p:spPr bwMode="auto">
              <a:xfrm>
                <a:off x="4032885" y="3415665"/>
                <a:ext cx="91440" cy="1143000"/>
              </a:xfrm>
              <a:prstGeom prst="rect">
                <a:avLst/>
              </a:prstGeom>
              <a:grpFill/>
              <a:ln w="19050" cap="flat" cmpd="sng" algn="ctr">
                <a:solidFill>
                  <a:schemeClr val="tx1">
                    <a:lumMod val="6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20000"/>
                  </a:lnSpc>
                  <a:spcBef>
                    <a:spcPct val="30000"/>
                  </a:spcBef>
                  <a:spcAft>
                    <a:spcPct val="0"/>
                  </a:spcAft>
                  <a:buClr>
                    <a:srgbClr val="FF0000"/>
                  </a:buClr>
                  <a:buSzPct val="100000"/>
                  <a:buFont typeface="Wingdings" pitchFamily="2" charset="2"/>
                  <a:buNone/>
                  <a:tabLst>
                    <a:tab pos="409575" algn="l"/>
                  </a:tabLst>
                </a:pPr>
                <a:endParaRPr kumimoji="0" lang="en-US" sz="20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charset="0"/>
                </a:endParaRPr>
              </a:p>
            </p:txBody>
          </p:sp>
          <p:sp>
            <p:nvSpPr>
              <p:cNvPr id="56" name="Rectangle 55"/>
              <p:cNvSpPr/>
              <p:nvPr/>
            </p:nvSpPr>
            <p:spPr bwMode="auto">
              <a:xfrm rot="5400000">
                <a:off x="5181600" y="3413760"/>
                <a:ext cx="91440" cy="2194560"/>
              </a:xfrm>
              <a:prstGeom prst="rect">
                <a:avLst/>
              </a:prstGeom>
              <a:grpFill/>
              <a:ln w="19050" cap="flat" cmpd="sng" algn="ctr">
                <a:solidFill>
                  <a:schemeClr val="tx1">
                    <a:lumMod val="6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20000"/>
                  </a:lnSpc>
                  <a:spcBef>
                    <a:spcPct val="30000"/>
                  </a:spcBef>
                  <a:spcAft>
                    <a:spcPct val="0"/>
                  </a:spcAft>
                  <a:buClr>
                    <a:srgbClr val="FF0000"/>
                  </a:buClr>
                  <a:buSzPct val="100000"/>
                  <a:buFont typeface="Wingdings" pitchFamily="2" charset="2"/>
                  <a:buNone/>
                  <a:tabLst>
                    <a:tab pos="409575" algn="l"/>
                  </a:tabLst>
                </a:pPr>
                <a:endParaRPr kumimoji="0" lang="en-US" sz="20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charset="0"/>
                </a:endParaRPr>
              </a:p>
            </p:txBody>
          </p:sp>
          <p:sp>
            <p:nvSpPr>
              <p:cNvPr id="57" name="Rectangle 56"/>
              <p:cNvSpPr/>
              <p:nvPr/>
            </p:nvSpPr>
            <p:spPr bwMode="auto">
              <a:xfrm rot="5400000">
                <a:off x="5185410" y="2364105"/>
                <a:ext cx="91440" cy="2194560"/>
              </a:xfrm>
              <a:prstGeom prst="rect">
                <a:avLst/>
              </a:prstGeom>
              <a:grpFill/>
              <a:ln w="19050" cap="flat" cmpd="sng" algn="ctr">
                <a:solidFill>
                  <a:schemeClr val="tx1">
                    <a:lumMod val="6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20000"/>
                  </a:lnSpc>
                  <a:spcBef>
                    <a:spcPct val="30000"/>
                  </a:spcBef>
                  <a:spcAft>
                    <a:spcPct val="0"/>
                  </a:spcAft>
                  <a:buClr>
                    <a:srgbClr val="FF0000"/>
                  </a:buClr>
                  <a:buSzPct val="100000"/>
                  <a:buFont typeface="Wingdings" pitchFamily="2" charset="2"/>
                  <a:buNone/>
                  <a:tabLst>
                    <a:tab pos="409575" algn="l"/>
                  </a:tabLst>
                </a:pPr>
                <a:endParaRPr kumimoji="0" lang="en-US" sz="20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charset="0"/>
                </a:endParaRPr>
              </a:p>
            </p:txBody>
          </p:sp>
        </p:grpSp>
        <p:sp>
          <p:nvSpPr>
            <p:cNvPr id="11" name="Rectangle 10"/>
            <p:cNvSpPr/>
            <p:nvPr/>
          </p:nvSpPr>
          <p:spPr bwMode="auto">
            <a:xfrm>
              <a:off x="7162800" y="4453889"/>
              <a:ext cx="152400" cy="923544"/>
            </a:xfrm>
            <a:prstGeom prst="rect">
              <a:avLst/>
            </a:prstGeom>
            <a:solidFill>
              <a:schemeClr val="tx1">
                <a:lumMod val="50000"/>
              </a:schemeClr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  <p:sp>
          <p:nvSpPr>
            <p:cNvPr id="12" name="Rectangle 11"/>
            <p:cNvSpPr/>
            <p:nvPr/>
          </p:nvSpPr>
          <p:spPr bwMode="auto">
            <a:xfrm>
              <a:off x="6014085" y="4558665"/>
              <a:ext cx="100584" cy="45719"/>
            </a:xfrm>
            <a:prstGeom prst="rect">
              <a:avLst/>
            </a:prstGeom>
            <a:solidFill>
              <a:schemeClr val="tx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  <p:sp>
          <p:nvSpPr>
            <p:cNvPr id="13" name="Rectangle 12"/>
            <p:cNvSpPr/>
            <p:nvPr/>
          </p:nvSpPr>
          <p:spPr bwMode="auto">
            <a:xfrm>
              <a:off x="6014085" y="5212081"/>
              <a:ext cx="100584" cy="45719"/>
            </a:xfrm>
            <a:prstGeom prst="rect">
              <a:avLst/>
            </a:prstGeom>
            <a:solidFill>
              <a:schemeClr val="tx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  <p:cxnSp>
          <p:nvCxnSpPr>
            <p:cNvPr id="14" name="Straight Connector 13"/>
            <p:cNvCxnSpPr/>
            <p:nvPr/>
          </p:nvCxnSpPr>
          <p:spPr bwMode="auto">
            <a:xfrm>
              <a:off x="6010275" y="4583430"/>
              <a:ext cx="137160" cy="0"/>
            </a:xfrm>
            <a:prstGeom prst="line">
              <a:avLst/>
            </a:prstGeom>
            <a:noFill/>
            <a:ln w="19050" cap="flat" cmpd="sng" algn="ctr">
              <a:solidFill>
                <a:schemeClr val="accent4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5" name="Straight Connector 14"/>
            <p:cNvCxnSpPr/>
            <p:nvPr/>
          </p:nvCxnSpPr>
          <p:spPr bwMode="auto">
            <a:xfrm flipV="1">
              <a:off x="6153150" y="4514850"/>
              <a:ext cx="0" cy="137160"/>
            </a:xfrm>
            <a:prstGeom prst="line">
              <a:avLst/>
            </a:prstGeom>
            <a:noFill/>
            <a:ln w="19050" cap="flat" cmpd="sng" algn="ctr">
              <a:solidFill>
                <a:schemeClr val="accent4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6" name="Straight Connector 15"/>
            <p:cNvCxnSpPr/>
            <p:nvPr/>
          </p:nvCxnSpPr>
          <p:spPr bwMode="auto">
            <a:xfrm rot="10800000">
              <a:off x="5983605" y="5236845"/>
              <a:ext cx="137160" cy="0"/>
            </a:xfrm>
            <a:prstGeom prst="line">
              <a:avLst/>
            </a:prstGeom>
            <a:noFill/>
            <a:ln w="19050" cap="flat" cmpd="sng" algn="ctr">
              <a:solidFill>
                <a:schemeClr val="accent4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7" name="Straight Connector 16"/>
            <p:cNvCxnSpPr/>
            <p:nvPr/>
          </p:nvCxnSpPr>
          <p:spPr bwMode="auto">
            <a:xfrm rot="10800000" flipV="1">
              <a:off x="5977890" y="5170170"/>
              <a:ext cx="0" cy="137160"/>
            </a:xfrm>
            <a:prstGeom prst="line">
              <a:avLst/>
            </a:prstGeom>
            <a:noFill/>
            <a:ln w="19050" cap="flat" cmpd="sng" algn="ctr">
              <a:solidFill>
                <a:schemeClr val="accent4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18" name="Text Box 8"/>
            <p:cNvSpPr txBox="1">
              <a:spLocks noChangeArrowheads="1"/>
            </p:cNvSpPr>
            <p:nvPr/>
          </p:nvSpPr>
          <p:spPr bwMode="auto">
            <a:xfrm>
              <a:off x="5509260" y="5189220"/>
              <a:ext cx="533400" cy="387798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algn="ctr">
                <a:tabLst>
                  <a:tab pos="409575" algn="l"/>
                </a:tabLst>
              </a:pPr>
              <a:r>
                <a:rPr lang="en-US" sz="1600">
                  <a:solidFill>
                    <a:srgbClr val="000066"/>
                  </a:solidFill>
                </a:rPr>
                <a:t>UV</a:t>
              </a:r>
            </a:p>
          </p:txBody>
        </p:sp>
        <p:sp>
          <p:nvSpPr>
            <p:cNvPr id="19" name="Text Box 8"/>
            <p:cNvSpPr txBox="1">
              <a:spLocks noChangeArrowheads="1"/>
            </p:cNvSpPr>
            <p:nvPr/>
          </p:nvSpPr>
          <p:spPr bwMode="auto">
            <a:xfrm>
              <a:off x="5593080" y="4495800"/>
              <a:ext cx="533400" cy="360612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algn="ctr">
                <a:tabLst>
                  <a:tab pos="409575" algn="l"/>
                </a:tabLst>
              </a:pPr>
              <a:r>
                <a:rPr lang="en-US" sz="1600">
                  <a:solidFill>
                    <a:srgbClr val="000066"/>
                  </a:solidFill>
                </a:rPr>
                <a:t>IV</a:t>
              </a:r>
            </a:p>
          </p:txBody>
        </p:sp>
        <p:cxnSp>
          <p:nvCxnSpPr>
            <p:cNvPr id="20" name="Straight Connector 19"/>
            <p:cNvCxnSpPr/>
            <p:nvPr/>
          </p:nvCxnSpPr>
          <p:spPr bwMode="auto">
            <a:xfrm flipH="1">
              <a:off x="7010400" y="4914900"/>
              <a:ext cx="457200" cy="0"/>
            </a:xfrm>
            <a:prstGeom prst="line">
              <a:avLst/>
            </a:prstGeom>
            <a:noFill/>
            <a:ln w="12700" cap="flat" cmpd="sng" algn="ctr">
              <a:solidFill>
                <a:srgbClr val="000066"/>
              </a:solidFill>
              <a:prstDash val="solid"/>
              <a:round/>
              <a:headEnd type="triangle" w="med" len="med"/>
              <a:tailEnd type="triangle" w="med" len="med"/>
            </a:ln>
            <a:effectLst/>
          </p:spPr>
        </p:cxnSp>
        <p:cxnSp>
          <p:nvCxnSpPr>
            <p:cNvPr id="21" name="Straight Arrow Connector 20"/>
            <p:cNvCxnSpPr/>
            <p:nvPr/>
          </p:nvCxnSpPr>
          <p:spPr bwMode="auto">
            <a:xfrm flipH="1" flipV="1">
              <a:off x="6110478" y="1828800"/>
              <a:ext cx="3810" cy="1828800"/>
            </a:xfrm>
            <a:prstGeom prst="straightConnector1">
              <a:avLst/>
            </a:prstGeom>
            <a:noFill/>
            <a:ln w="1905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cxnSp>
          <p:nvCxnSpPr>
            <p:cNvPr id="22" name="Straight Arrow Connector 21"/>
            <p:cNvCxnSpPr/>
            <p:nvPr/>
          </p:nvCxnSpPr>
          <p:spPr bwMode="auto">
            <a:xfrm>
              <a:off x="6106668" y="3668792"/>
              <a:ext cx="2423160" cy="0"/>
            </a:xfrm>
            <a:prstGeom prst="straightConnector1">
              <a:avLst/>
            </a:prstGeom>
            <a:noFill/>
            <a:ln w="1905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sp>
          <p:nvSpPr>
            <p:cNvPr id="23" name="Text Box 15"/>
            <p:cNvSpPr txBox="1">
              <a:spLocks noChangeArrowheads="1"/>
            </p:cNvSpPr>
            <p:nvPr/>
          </p:nvSpPr>
          <p:spPr bwMode="auto">
            <a:xfrm>
              <a:off x="5781548" y="1728708"/>
              <a:ext cx="312906" cy="369332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lnSpc>
                  <a:spcPct val="100000"/>
                </a:lnSpc>
                <a:spcBef>
                  <a:spcPts val="0"/>
                </a:spcBef>
                <a:tabLst>
                  <a:tab pos="409575" algn="l"/>
                </a:tabLst>
              </a:pPr>
              <a:r>
                <a:rPr lang="sr-Latn-RS" sz="1800" i="1">
                  <a:solidFill>
                    <a:srgbClr val="000099"/>
                  </a:solidFill>
                </a:rPr>
                <a:t>p</a:t>
              </a:r>
              <a:endParaRPr lang="en-US" sz="1800" i="1">
                <a:solidFill>
                  <a:srgbClr val="000099"/>
                </a:solidFill>
              </a:endParaRPr>
            </a:p>
          </p:txBody>
        </p:sp>
        <p:sp>
          <p:nvSpPr>
            <p:cNvPr id="24" name="Text Box 15"/>
            <p:cNvSpPr txBox="1">
              <a:spLocks noChangeArrowheads="1"/>
            </p:cNvSpPr>
            <p:nvPr/>
          </p:nvSpPr>
          <p:spPr bwMode="auto">
            <a:xfrm>
              <a:off x="8213344" y="3628141"/>
              <a:ext cx="300082" cy="369332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lnSpc>
                  <a:spcPct val="100000"/>
                </a:lnSpc>
                <a:spcBef>
                  <a:spcPts val="0"/>
                </a:spcBef>
                <a:tabLst>
                  <a:tab pos="409575" algn="l"/>
                </a:tabLst>
              </a:pPr>
              <a:r>
                <a:rPr lang="en-US" sz="1800" i="1">
                  <a:solidFill>
                    <a:srgbClr val="000099"/>
                  </a:solidFill>
                </a:rPr>
                <a:t>v</a:t>
              </a:r>
            </a:p>
          </p:txBody>
        </p:sp>
        <p:sp>
          <p:nvSpPr>
            <p:cNvPr id="25" name="Text Box 8"/>
            <p:cNvSpPr txBox="1">
              <a:spLocks noChangeArrowheads="1"/>
            </p:cNvSpPr>
            <p:nvPr/>
          </p:nvSpPr>
          <p:spPr bwMode="auto">
            <a:xfrm>
              <a:off x="7955280" y="3124200"/>
              <a:ext cx="304800" cy="360612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algn="ctr">
                <a:tabLst>
                  <a:tab pos="409575" algn="l"/>
                </a:tabLst>
              </a:pPr>
              <a:r>
                <a:rPr lang="sr-Latn-RS" sz="1600">
                  <a:solidFill>
                    <a:srgbClr val="000066"/>
                  </a:solidFill>
                </a:rPr>
                <a:t>1</a:t>
              </a:r>
              <a:endParaRPr lang="en-US" sz="1600">
                <a:solidFill>
                  <a:srgbClr val="000066"/>
                </a:solidFill>
              </a:endParaRPr>
            </a:p>
          </p:txBody>
        </p:sp>
        <p:cxnSp>
          <p:nvCxnSpPr>
            <p:cNvPr id="26" name="Straight Connector 25"/>
            <p:cNvCxnSpPr/>
            <p:nvPr/>
          </p:nvCxnSpPr>
          <p:spPr bwMode="auto">
            <a:xfrm>
              <a:off x="6106160" y="3220720"/>
              <a:ext cx="1920240" cy="0"/>
            </a:xfrm>
            <a:prstGeom prst="line">
              <a:avLst/>
            </a:prstGeom>
            <a:noFill/>
            <a:ln w="25400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27" name="Freeform 26"/>
            <p:cNvSpPr>
              <a:spLocks noChangeAspect="1"/>
            </p:cNvSpPr>
            <p:nvPr/>
          </p:nvSpPr>
          <p:spPr bwMode="auto">
            <a:xfrm rot="20874529">
              <a:off x="7261493" y="2204994"/>
              <a:ext cx="650348" cy="1097280"/>
            </a:xfrm>
            <a:custGeom>
              <a:avLst/>
              <a:gdLst>
                <a:gd name="connsiteX0" fmla="*/ 0 w 1981200"/>
                <a:gd name="connsiteY0" fmla="*/ 0 h 2118360"/>
                <a:gd name="connsiteX1" fmla="*/ 563880 w 1981200"/>
                <a:gd name="connsiteY1" fmla="*/ 1493520 h 2118360"/>
                <a:gd name="connsiteX2" fmla="*/ 1981200 w 1981200"/>
                <a:gd name="connsiteY2" fmla="*/ 2118360 h 2118360"/>
                <a:gd name="connsiteX3" fmla="*/ 1981200 w 1981200"/>
                <a:gd name="connsiteY3" fmla="*/ 2118360 h 2118360"/>
                <a:gd name="connsiteX0" fmla="*/ 0 w 1981200"/>
                <a:gd name="connsiteY0" fmla="*/ 0 h 2118360"/>
                <a:gd name="connsiteX1" fmla="*/ 597783 w 1981200"/>
                <a:gd name="connsiteY1" fmla="*/ 1435486 h 2118360"/>
                <a:gd name="connsiteX2" fmla="*/ 1981200 w 1981200"/>
                <a:gd name="connsiteY2" fmla="*/ 2118360 h 2118360"/>
                <a:gd name="connsiteX3" fmla="*/ 1981200 w 1981200"/>
                <a:gd name="connsiteY3" fmla="*/ 2118360 h 2118360"/>
                <a:gd name="connsiteX0" fmla="*/ 0 w 1981200"/>
                <a:gd name="connsiteY0" fmla="*/ 0 h 2118360"/>
                <a:gd name="connsiteX1" fmla="*/ 663823 w 1981200"/>
                <a:gd name="connsiteY1" fmla="*/ 1356223 h 2118360"/>
                <a:gd name="connsiteX2" fmla="*/ 1981200 w 1981200"/>
                <a:gd name="connsiteY2" fmla="*/ 2118360 h 2118360"/>
                <a:gd name="connsiteX3" fmla="*/ 1981200 w 1981200"/>
                <a:gd name="connsiteY3" fmla="*/ 2118360 h 21183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981200" h="2118360">
                  <a:moveTo>
                    <a:pt x="0" y="0"/>
                  </a:moveTo>
                  <a:cubicBezTo>
                    <a:pt x="116840" y="570230"/>
                    <a:pt x="333623" y="1003163"/>
                    <a:pt x="663823" y="1356223"/>
                  </a:cubicBezTo>
                  <a:cubicBezTo>
                    <a:pt x="994023" y="1709283"/>
                    <a:pt x="1981200" y="2118360"/>
                    <a:pt x="1981200" y="2118360"/>
                  </a:cubicBezTo>
                  <a:lnTo>
                    <a:pt x="1981200" y="2118360"/>
                  </a:lnTo>
                </a:path>
              </a:pathLst>
            </a:custGeom>
            <a:noFill/>
            <a:ln w="2857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  <p:cxnSp>
          <p:nvCxnSpPr>
            <p:cNvPr id="28" name="Straight Connector 27"/>
            <p:cNvCxnSpPr/>
            <p:nvPr/>
          </p:nvCxnSpPr>
          <p:spPr bwMode="auto">
            <a:xfrm>
              <a:off x="6107430" y="2286000"/>
              <a:ext cx="1051560" cy="0"/>
            </a:xfrm>
            <a:prstGeom prst="line">
              <a:avLst/>
            </a:prstGeom>
            <a:noFill/>
            <a:ln w="25400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29" name="Oval 28"/>
            <p:cNvSpPr/>
            <p:nvPr/>
          </p:nvSpPr>
          <p:spPr bwMode="auto">
            <a:xfrm rot="2628319">
              <a:off x="7970875" y="3182520"/>
              <a:ext cx="73152" cy="73152"/>
            </a:xfrm>
            <a:prstGeom prst="ellipse">
              <a:avLst/>
            </a:prstGeom>
            <a:solidFill>
              <a:schemeClr val="bg1">
                <a:lumMod val="20000"/>
                <a:lumOff val="80000"/>
              </a:schemeClr>
            </a:solidFill>
            <a:ln w="15875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  <p:sp>
          <p:nvSpPr>
            <p:cNvPr id="30" name="Oval 29"/>
            <p:cNvSpPr/>
            <p:nvPr/>
          </p:nvSpPr>
          <p:spPr bwMode="auto">
            <a:xfrm rot="2628319">
              <a:off x="7121245" y="2252880"/>
              <a:ext cx="73152" cy="73152"/>
            </a:xfrm>
            <a:prstGeom prst="ellipse">
              <a:avLst/>
            </a:prstGeom>
            <a:solidFill>
              <a:schemeClr val="bg1">
                <a:lumMod val="20000"/>
                <a:lumOff val="80000"/>
              </a:schemeClr>
            </a:solidFill>
            <a:ln w="15875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  <p:sp>
          <p:nvSpPr>
            <p:cNvPr id="31" name="Oval 30"/>
            <p:cNvSpPr/>
            <p:nvPr/>
          </p:nvSpPr>
          <p:spPr bwMode="auto">
            <a:xfrm rot="2628319">
              <a:off x="6075399" y="2249070"/>
              <a:ext cx="73152" cy="73152"/>
            </a:xfrm>
            <a:prstGeom prst="ellipse">
              <a:avLst/>
            </a:prstGeom>
            <a:solidFill>
              <a:schemeClr val="bg1">
                <a:lumMod val="20000"/>
                <a:lumOff val="80000"/>
              </a:schemeClr>
            </a:solidFill>
            <a:ln w="15875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  <p:sp>
          <p:nvSpPr>
            <p:cNvPr id="32" name="Oval 31"/>
            <p:cNvSpPr/>
            <p:nvPr/>
          </p:nvSpPr>
          <p:spPr bwMode="auto">
            <a:xfrm rot="2628319">
              <a:off x="6079210" y="3188235"/>
              <a:ext cx="73152" cy="73152"/>
            </a:xfrm>
            <a:prstGeom prst="ellipse">
              <a:avLst/>
            </a:prstGeom>
            <a:solidFill>
              <a:schemeClr val="bg1">
                <a:lumMod val="20000"/>
                <a:lumOff val="80000"/>
              </a:schemeClr>
            </a:solidFill>
            <a:ln w="15875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  <p:sp>
          <p:nvSpPr>
            <p:cNvPr id="33" name="Text Box 8"/>
            <p:cNvSpPr txBox="1">
              <a:spLocks noChangeArrowheads="1"/>
            </p:cNvSpPr>
            <p:nvPr/>
          </p:nvSpPr>
          <p:spPr bwMode="auto">
            <a:xfrm>
              <a:off x="7139940" y="1996440"/>
              <a:ext cx="304800" cy="360612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algn="ctr">
                <a:tabLst>
                  <a:tab pos="409575" algn="l"/>
                </a:tabLst>
              </a:pPr>
              <a:r>
                <a:rPr lang="en-US" sz="1600">
                  <a:solidFill>
                    <a:srgbClr val="000066"/>
                  </a:solidFill>
                </a:rPr>
                <a:t>2</a:t>
              </a:r>
            </a:p>
          </p:txBody>
        </p:sp>
        <p:sp>
          <p:nvSpPr>
            <p:cNvPr id="34" name="Text Box 8"/>
            <p:cNvSpPr txBox="1">
              <a:spLocks noChangeArrowheads="1"/>
            </p:cNvSpPr>
            <p:nvPr/>
          </p:nvSpPr>
          <p:spPr bwMode="auto">
            <a:xfrm>
              <a:off x="6073140" y="1958340"/>
              <a:ext cx="304800" cy="360612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algn="ctr">
                <a:tabLst>
                  <a:tab pos="409575" algn="l"/>
                </a:tabLst>
              </a:pPr>
              <a:r>
                <a:rPr lang="en-US" sz="1600">
                  <a:solidFill>
                    <a:srgbClr val="000066"/>
                  </a:solidFill>
                </a:rPr>
                <a:t>3</a:t>
              </a:r>
            </a:p>
          </p:txBody>
        </p:sp>
        <p:sp>
          <p:nvSpPr>
            <p:cNvPr id="35" name="Text Box 8"/>
            <p:cNvSpPr txBox="1">
              <a:spLocks noChangeArrowheads="1"/>
            </p:cNvSpPr>
            <p:nvPr/>
          </p:nvSpPr>
          <p:spPr bwMode="auto">
            <a:xfrm>
              <a:off x="6080760" y="3182688"/>
              <a:ext cx="304800" cy="360612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algn="ctr">
                <a:tabLst>
                  <a:tab pos="409575" algn="l"/>
                </a:tabLst>
              </a:pPr>
              <a:r>
                <a:rPr lang="en-US" sz="1600">
                  <a:solidFill>
                    <a:srgbClr val="000066"/>
                  </a:solidFill>
                </a:rPr>
                <a:t>4</a:t>
              </a:r>
            </a:p>
          </p:txBody>
        </p:sp>
        <p:cxnSp>
          <p:nvCxnSpPr>
            <p:cNvPr id="36" name="Straight Connector 35"/>
            <p:cNvCxnSpPr/>
            <p:nvPr/>
          </p:nvCxnSpPr>
          <p:spPr bwMode="auto">
            <a:xfrm flipV="1">
              <a:off x="6207509" y="2299335"/>
              <a:ext cx="915286" cy="919097"/>
            </a:xfrm>
            <a:prstGeom prst="line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7" name="Straight Connector 36"/>
            <p:cNvCxnSpPr/>
            <p:nvPr/>
          </p:nvCxnSpPr>
          <p:spPr bwMode="auto">
            <a:xfrm flipV="1">
              <a:off x="6359909" y="2383155"/>
              <a:ext cx="833371" cy="835278"/>
            </a:xfrm>
            <a:prstGeom prst="line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8" name="Straight Connector 37"/>
            <p:cNvCxnSpPr/>
            <p:nvPr/>
          </p:nvCxnSpPr>
          <p:spPr bwMode="auto">
            <a:xfrm flipV="1">
              <a:off x="6512309" y="2495550"/>
              <a:ext cx="726691" cy="727711"/>
            </a:xfrm>
            <a:prstGeom prst="line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9" name="Straight Connector 38"/>
            <p:cNvCxnSpPr/>
            <p:nvPr/>
          </p:nvCxnSpPr>
          <p:spPr bwMode="auto">
            <a:xfrm flipV="1">
              <a:off x="6664709" y="2594610"/>
              <a:ext cx="623821" cy="625728"/>
            </a:xfrm>
            <a:prstGeom prst="line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40" name="Straight Connector 39"/>
            <p:cNvCxnSpPr/>
            <p:nvPr/>
          </p:nvCxnSpPr>
          <p:spPr bwMode="auto">
            <a:xfrm flipV="1">
              <a:off x="6817109" y="2693670"/>
              <a:ext cx="522856" cy="522858"/>
            </a:xfrm>
            <a:prstGeom prst="line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41" name="Straight Connector 40"/>
            <p:cNvCxnSpPr/>
            <p:nvPr/>
          </p:nvCxnSpPr>
          <p:spPr bwMode="auto">
            <a:xfrm flipV="1">
              <a:off x="6969509" y="2785110"/>
              <a:ext cx="433321" cy="433323"/>
            </a:xfrm>
            <a:prstGeom prst="line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42" name="Straight Connector 41"/>
            <p:cNvCxnSpPr/>
            <p:nvPr/>
          </p:nvCxnSpPr>
          <p:spPr bwMode="auto">
            <a:xfrm flipV="1">
              <a:off x="6113145" y="2284095"/>
              <a:ext cx="862965" cy="868680"/>
            </a:xfrm>
            <a:prstGeom prst="line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43" name="Straight Connector 42"/>
            <p:cNvCxnSpPr/>
            <p:nvPr/>
          </p:nvCxnSpPr>
          <p:spPr bwMode="auto">
            <a:xfrm flipV="1">
              <a:off x="7121909" y="2872740"/>
              <a:ext cx="345691" cy="347599"/>
            </a:xfrm>
            <a:prstGeom prst="line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44" name="Straight Connector 43"/>
            <p:cNvCxnSpPr/>
            <p:nvPr/>
          </p:nvCxnSpPr>
          <p:spPr bwMode="auto">
            <a:xfrm flipV="1">
              <a:off x="7274309" y="2954655"/>
              <a:ext cx="267586" cy="267589"/>
            </a:xfrm>
            <a:prstGeom prst="line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45" name="Straight Connector 44"/>
            <p:cNvCxnSpPr/>
            <p:nvPr/>
          </p:nvCxnSpPr>
          <p:spPr bwMode="auto">
            <a:xfrm flipV="1">
              <a:off x="7426709" y="3021330"/>
              <a:ext cx="199006" cy="199009"/>
            </a:xfrm>
            <a:prstGeom prst="line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46" name="Straight Connector 45"/>
            <p:cNvCxnSpPr/>
            <p:nvPr/>
          </p:nvCxnSpPr>
          <p:spPr bwMode="auto">
            <a:xfrm flipV="1">
              <a:off x="7579109" y="3080385"/>
              <a:ext cx="147571" cy="145669"/>
            </a:xfrm>
            <a:prstGeom prst="line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47" name="Straight Connector 46"/>
            <p:cNvCxnSpPr/>
            <p:nvPr/>
          </p:nvCxnSpPr>
          <p:spPr bwMode="auto">
            <a:xfrm flipV="1">
              <a:off x="7731509" y="3131820"/>
              <a:ext cx="92326" cy="90424"/>
            </a:xfrm>
            <a:prstGeom prst="line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48" name="Straight Connector 47"/>
            <p:cNvCxnSpPr/>
            <p:nvPr/>
          </p:nvCxnSpPr>
          <p:spPr bwMode="auto">
            <a:xfrm flipV="1">
              <a:off x="7883909" y="3181350"/>
              <a:ext cx="44701" cy="42799"/>
            </a:xfrm>
            <a:prstGeom prst="line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49" name="Straight Connector 48"/>
            <p:cNvCxnSpPr/>
            <p:nvPr/>
          </p:nvCxnSpPr>
          <p:spPr bwMode="auto">
            <a:xfrm flipV="1">
              <a:off x="6111240" y="2287905"/>
              <a:ext cx="716280" cy="720090"/>
            </a:xfrm>
            <a:prstGeom prst="line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0" name="Straight Connector 49"/>
            <p:cNvCxnSpPr/>
            <p:nvPr/>
          </p:nvCxnSpPr>
          <p:spPr bwMode="auto">
            <a:xfrm flipV="1">
              <a:off x="6107430" y="2284095"/>
              <a:ext cx="569595" cy="573405"/>
            </a:xfrm>
            <a:prstGeom prst="line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1" name="Straight Connector 50"/>
            <p:cNvCxnSpPr/>
            <p:nvPr/>
          </p:nvCxnSpPr>
          <p:spPr bwMode="auto">
            <a:xfrm flipV="1">
              <a:off x="6109335" y="2286000"/>
              <a:ext cx="417195" cy="422911"/>
            </a:xfrm>
            <a:prstGeom prst="line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2" name="Straight Connector 51"/>
            <p:cNvCxnSpPr/>
            <p:nvPr/>
          </p:nvCxnSpPr>
          <p:spPr bwMode="auto">
            <a:xfrm flipV="1">
              <a:off x="6107430" y="2286000"/>
              <a:ext cx="268605" cy="274322"/>
            </a:xfrm>
            <a:prstGeom prst="line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3" name="Straight Connector 52"/>
            <p:cNvCxnSpPr/>
            <p:nvPr/>
          </p:nvCxnSpPr>
          <p:spPr bwMode="auto">
            <a:xfrm flipV="1">
              <a:off x="6107430" y="2282190"/>
              <a:ext cx="125730" cy="129542"/>
            </a:xfrm>
            <a:prstGeom prst="line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54" name="TextBox 53"/>
            <p:cNvSpPr txBox="1"/>
            <p:nvPr/>
          </p:nvSpPr>
          <p:spPr>
            <a:xfrm rot="19560123">
              <a:off x="6208871" y="4572297"/>
              <a:ext cx="77457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100000"/>
                </a:lnSpc>
                <a:spcBef>
                  <a:spcPts val="0"/>
                </a:spcBef>
              </a:pPr>
              <a:r>
                <a:rPr lang="en-US" sz="1800">
                  <a:solidFill>
                    <a:srgbClr val="000066"/>
                  </a:solidFill>
                </a:rPr>
                <a:t>radno</a:t>
              </a:r>
            </a:p>
            <a:p>
              <a:pPr algn="ctr">
                <a:lnSpc>
                  <a:spcPct val="100000"/>
                </a:lnSpc>
                <a:spcBef>
                  <a:spcPts val="0"/>
                </a:spcBef>
              </a:pPr>
              <a:r>
                <a:rPr lang="en-US" sz="1800">
                  <a:solidFill>
                    <a:srgbClr val="000066"/>
                  </a:solidFill>
                </a:rPr>
                <a:t>telo</a:t>
              </a:r>
            </a:p>
          </p:txBody>
        </p:sp>
      </p:grp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4" name="Straight Arrow Connector 13"/>
          <p:cNvCxnSpPr/>
          <p:nvPr/>
        </p:nvCxnSpPr>
        <p:spPr bwMode="auto">
          <a:xfrm flipH="1" flipV="1">
            <a:off x="6110478" y="1828800"/>
            <a:ext cx="3810" cy="1828800"/>
          </a:xfrm>
          <a:prstGeom prst="straightConnector1">
            <a:avLst/>
          </a:prstGeom>
          <a:noFill/>
          <a:ln w="19050" cap="flat" cmpd="sng" algn="ctr">
            <a:solidFill>
              <a:schemeClr val="bg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5" name="Straight Arrow Connector 14"/>
          <p:cNvCxnSpPr/>
          <p:nvPr/>
        </p:nvCxnSpPr>
        <p:spPr bwMode="auto">
          <a:xfrm>
            <a:off x="6106668" y="3668792"/>
            <a:ext cx="2423160" cy="0"/>
          </a:xfrm>
          <a:prstGeom prst="straightConnector1">
            <a:avLst/>
          </a:prstGeom>
          <a:noFill/>
          <a:ln w="19050" cap="flat" cmpd="sng" algn="ctr">
            <a:solidFill>
              <a:schemeClr val="bg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16" name="Text Box 15"/>
          <p:cNvSpPr txBox="1">
            <a:spLocks noChangeArrowheads="1"/>
          </p:cNvSpPr>
          <p:nvPr/>
        </p:nvSpPr>
        <p:spPr bwMode="auto">
          <a:xfrm>
            <a:off x="5781548" y="1728708"/>
            <a:ext cx="312906" cy="36933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  <a:tabLst>
                <a:tab pos="409575" algn="l"/>
              </a:tabLst>
            </a:pPr>
            <a:r>
              <a:rPr lang="sr-Latn-RS" sz="1800" i="1">
                <a:solidFill>
                  <a:srgbClr val="000099"/>
                </a:solidFill>
              </a:rPr>
              <a:t>p</a:t>
            </a:r>
            <a:endParaRPr lang="en-US" sz="1800" i="1">
              <a:solidFill>
                <a:srgbClr val="000099"/>
              </a:solidFill>
            </a:endParaRPr>
          </a:p>
        </p:txBody>
      </p:sp>
      <p:sp>
        <p:nvSpPr>
          <p:cNvPr id="17" name="Text Box 15"/>
          <p:cNvSpPr txBox="1">
            <a:spLocks noChangeArrowheads="1"/>
          </p:cNvSpPr>
          <p:nvPr/>
        </p:nvSpPr>
        <p:spPr bwMode="auto">
          <a:xfrm>
            <a:off x="8213344" y="3628141"/>
            <a:ext cx="300082" cy="36933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  <a:tabLst>
                <a:tab pos="409575" algn="l"/>
              </a:tabLst>
            </a:pPr>
            <a:r>
              <a:rPr lang="en-US" sz="1800" i="1">
                <a:solidFill>
                  <a:srgbClr val="000099"/>
                </a:solidFill>
              </a:rPr>
              <a:t>v</a:t>
            </a:r>
          </a:p>
        </p:txBody>
      </p:sp>
      <p:sp>
        <p:nvSpPr>
          <p:cNvPr id="18" name="Text Box 8"/>
          <p:cNvSpPr txBox="1">
            <a:spLocks noChangeArrowheads="1"/>
          </p:cNvSpPr>
          <p:nvPr/>
        </p:nvSpPr>
        <p:spPr bwMode="auto">
          <a:xfrm>
            <a:off x="7955280" y="3124200"/>
            <a:ext cx="304800" cy="3606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sr-Latn-RS" sz="1600">
                <a:solidFill>
                  <a:srgbClr val="000066"/>
                </a:solidFill>
              </a:rPr>
              <a:t>1</a:t>
            </a:r>
            <a:endParaRPr lang="en-US" sz="1600">
              <a:solidFill>
                <a:srgbClr val="000066"/>
              </a:solidFill>
            </a:endParaRPr>
          </a:p>
        </p:txBody>
      </p:sp>
      <p:cxnSp>
        <p:nvCxnSpPr>
          <p:cNvPr id="19" name="Straight Connector 18"/>
          <p:cNvCxnSpPr/>
          <p:nvPr/>
        </p:nvCxnSpPr>
        <p:spPr bwMode="auto">
          <a:xfrm>
            <a:off x="6106160" y="3220720"/>
            <a:ext cx="1920240" cy="0"/>
          </a:xfrm>
          <a:prstGeom prst="line">
            <a:avLst/>
          </a:prstGeom>
          <a:noFill/>
          <a:ln w="25400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1" name="Straight Connector 20"/>
          <p:cNvCxnSpPr>
            <a:endCxn id="52" idx="0"/>
          </p:cNvCxnSpPr>
          <p:nvPr/>
        </p:nvCxnSpPr>
        <p:spPr bwMode="auto">
          <a:xfrm>
            <a:off x="6107430" y="2286000"/>
            <a:ext cx="1170744" cy="0"/>
          </a:xfrm>
          <a:prstGeom prst="line">
            <a:avLst/>
          </a:prstGeom>
          <a:noFill/>
          <a:ln w="25400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4" name="Oval 23"/>
          <p:cNvSpPr/>
          <p:nvPr/>
        </p:nvSpPr>
        <p:spPr bwMode="auto">
          <a:xfrm rot="2628319">
            <a:off x="6075399" y="2249070"/>
            <a:ext cx="73152" cy="73152"/>
          </a:xfrm>
          <a:prstGeom prst="ellipse">
            <a:avLst/>
          </a:prstGeom>
          <a:solidFill>
            <a:schemeClr val="bg1">
              <a:lumMod val="20000"/>
              <a:lumOff val="80000"/>
            </a:schemeClr>
          </a:solidFill>
          <a:ln w="1587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25" name="Oval 24"/>
          <p:cNvSpPr/>
          <p:nvPr/>
        </p:nvSpPr>
        <p:spPr bwMode="auto">
          <a:xfrm rot="2628319">
            <a:off x="6079210" y="3188235"/>
            <a:ext cx="73152" cy="73152"/>
          </a:xfrm>
          <a:prstGeom prst="ellipse">
            <a:avLst/>
          </a:prstGeom>
          <a:solidFill>
            <a:schemeClr val="bg1">
              <a:lumMod val="20000"/>
              <a:lumOff val="80000"/>
            </a:schemeClr>
          </a:solidFill>
          <a:ln w="1587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26" name="Text Box 8"/>
          <p:cNvSpPr txBox="1">
            <a:spLocks noChangeArrowheads="1"/>
          </p:cNvSpPr>
          <p:nvPr/>
        </p:nvSpPr>
        <p:spPr bwMode="auto">
          <a:xfrm>
            <a:off x="7284720" y="2016828"/>
            <a:ext cx="304800" cy="3606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en-US" sz="1600">
                <a:solidFill>
                  <a:srgbClr val="000066"/>
                </a:solidFill>
              </a:rPr>
              <a:t>2</a:t>
            </a:r>
          </a:p>
        </p:txBody>
      </p:sp>
      <p:sp>
        <p:nvSpPr>
          <p:cNvPr id="27" name="Text Box 8"/>
          <p:cNvSpPr txBox="1">
            <a:spLocks noChangeArrowheads="1"/>
          </p:cNvSpPr>
          <p:nvPr/>
        </p:nvSpPr>
        <p:spPr bwMode="auto">
          <a:xfrm>
            <a:off x="6073140" y="1958340"/>
            <a:ext cx="304800" cy="3606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en-US" sz="1600">
                <a:solidFill>
                  <a:srgbClr val="000066"/>
                </a:solidFill>
              </a:rPr>
              <a:t>3</a:t>
            </a:r>
          </a:p>
        </p:txBody>
      </p:sp>
      <p:sp>
        <p:nvSpPr>
          <p:cNvPr id="28" name="Text Box 8"/>
          <p:cNvSpPr txBox="1">
            <a:spLocks noChangeArrowheads="1"/>
          </p:cNvSpPr>
          <p:nvPr/>
        </p:nvSpPr>
        <p:spPr bwMode="auto">
          <a:xfrm>
            <a:off x="6080760" y="3182688"/>
            <a:ext cx="304800" cy="3606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en-US" sz="1600">
                <a:solidFill>
                  <a:srgbClr val="000066"/>
                </a:solidFill>
              </a:rPr>
              <a:t>4</a:t>
            </a:r>
          </a:p>
        </p:txBody>
      </p:sp>
      <p:sp>
        <p:nvSpPr>
          <p:cNvPr id="51" name="Freeform 50"/>
          <p:cNvSpPr>
            <a:spLocks noChangeAspect="1"/>
          </p:cNvSpPr>
          <p:nvPr/>
        </p:nvSpPr>
        <p:spPr bwMode="auto">
          <a:xfrm rot="20662448">
            <a:off x="7142835" y="2158299"/>
            <a:ext cx="704544" cy="1188720"/>
          </a:xfrm>
          <a:custGeom>
            <a:avLst/>
            <a:gdLst>
              <a:gd name="connsiteX0" fmla="*/ 0 w 1981200"/>
              <a:gd name="connsiteY0" fmla="*/ 0 h 2118360"/>
              <a:gd name="connsiteX1" fmla="*/ 563880 w 1981200"/>
              <a:gd name="connsiteY1" fmla="*/ 1493520 h 2118360"/>
              <a:gd name="connsiteX2" fmla="*/ 1981200 w 1981200"/>
              <a:gd name="connsiteY2" fmla="*/ 2118360 h 2118360"/>
              <a:gd name="connsiteX3" fmla="*/ 1981200 w 1981200"/>
              <a:gd name="connsiteY3" fmla="*/ 2118360 h 2118360"/>
              <a:gd name="connsiteX0" fmla="*/ 0 w 1981200"/>
              <a:gd name="connsiteY0" fmla="*/ 0 h 2118360"/>
              <a:gd name="connsiteX1" fmla="*/ 597783 w 1981200"/>
              <a:gd name="connsiteY1" fmla="*/ 1435486 h 2118360"/>
              <a:gd name="connsiteX2" fmla="*/ 1981200 w 1981200"/>
              <a:gd name="connsiteY2" fmla="*/ 2118360 h 2118360"/>
              <a:gd name="connsiteX3" fmla="*/ 1981200 w 1981200"/>
              <a:gd name="connsiteY3" fmla="*/ 2118360 h 2118360"/>
              <a:gd name="connsiteX0" fmla="*/ 0 w 1981200"/>
              <a:gd name="connsiteY0" fmla="*/ 0 h 2118360"/>
              <a:gd name="connsiteX1" fmla="*/ 663823 w 1981200"/>
              <a:gd name="connsiteY1" fmla="*/ 1356223 h 2118360"/>
              <a:gd name="connsiteX2" fmla="*/ 1981200 w 1981200"/>
              <a:gd name="connsiteY2" fmla="*/ 2118360 h 2118360"/>
              <a:gd name="connsiteX3" fmla="*/ 1981200 w 1981200"/>
              <a:gd name="connsiteY3" fmla="*/ 2118360 h 21183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981200" h="2118360">
                <a:moveTo>
                  <a:pt x="0" y="0"/>
                </a:moveTo>
                <a:cubicBezTo>
                  <a:pt x="116840" y="570230"/>
                  <a:pt x="333623" y="1003163"/>
                  <a:pt x="663823" y="1356223"/>
                </a:cubicBezTo>
                <a:cubicBezTo>
                  <a:pt x="994023" y="1709283"/>
                  <a:pt x="1981200" y="2118360"/>
                  <a:pt x="1981200" y="2118360"/>
                </a:cubicBezTo>
                <a:lnTo>
                  <a:pt x="1981200" y="2118360"/>
                </a:lnTo>
              </a:path>
            </a:pathLst>
          </a:custGeom>
          <a:noFill/>
          <a:ln w="28575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52" name="Freeform 51"/>
          <p:cNvSpPr>
            <a:spLocks noChangeAspect="1"/>
          </p:cNvSpPr>
          <p:nvPr/>
        </p:nvSpPr>
        <p:spPr bwMode="auto">
          <a:xfrm rot="21172566">
            <a:off x="7338243" y="2251689"/>
            <a:ext cx="596152" cy="1005840"/>
          </a:xfrm>
          <a:custGeom>
            <a:avLst/>
            <a:gdLst>
              <a:gd name="connsiteX0" fmla="*/ 0 w 1981200"/>
              <a:gd name="connsiteY0" fmla="*/ 0 h 2118360"/>
              <a:gd name="connsiteX1" fmla="*/ 563880 w 1981200"/>
              <a:gd name="connsiteY1" fmla="*/ 1493520 h 2118360"/>
              <a:gd name="connsiteX2" fmla="*/ 1981200 w 1981200"/>
              <a:gd name="connsiteY2" fmla="*/ 2118360 h 2118360"/>
              <a:gd name="connsiteX3" fmla="*/ 1981200 w 1981200"/>
              <a:gd name="connsiteY3" fmla="*/ 2118360 h 2118360"/>
              <a:gd name="connsiteX0" fmla="*/ 0 w 1981200"/>
              <a:gd name="connsiteY0" fmla="*/ 0 h 2118360"/>
              <a:gd name="connsiteX1" fmla="*/ 597783 w 1981200"/>
              <a:gd name="connsiteY1" fmla="*/ 1435486 h 2118360"/>
              <a:gd name="connsiteX2" fmla="*/ 1981200 w 1981200"/>
              <a:gd name="connsiteY2" fmla="*/ 2118360 h 2118360"/>
              <a:gd name="connsiteX3" fmla="*/ 1981200 w 1981200"/>
              <a:gd name="connsiteY3" fmla="*/ 2118360 h 2118360"/>
              <a:gd name="connsiteX0" fmla="*/ 0 w 1981200"/>
              <a:gd name="connsiteY0" fmla="*/ 0 h 2118360"/>
              <a:gd name="connsiteX1" fmla="*/ 663823 w 1981200"/>
              <a:gd name="connsiteY1" fmla="*/ 1356223 h 2118360"/>
              <a:gd name="connsiteX2" fmla="*/ 1981200 w 1981200"/>
              <a:gd name="connsiteY2" fmla="*/ 2118360 h 2118360"/>
              <a:gd name="connsiteX3" fmla="*/ 1981200 w 1981200"/>
              <a:gd name="connsiteY3" fmla="*/ 2118360 h 21183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981200" h="2118360">
                <a:moveTo>
                  <a:pt x="0" y="0"/>
                </a:moveTo>
                <a:cubicBezTo>
                  <a:pt x="116840" y="570230"/>
                  <a:pt x="333623" y="1003163"/>
                  <a:pt x="663823" y="1356223"/>
                </a:cubicBezTo>
                <a:cubicBezTo>
                  <a:pt x="994023" y="1709283"/>
                  <a:pt x="1981200" y="2118360"/>
                  <a:pt x="1981200" y="2118360"/>
                </a:cubicBezTo>
                <a:lnTo>
                  <a:pt x="1981200" y="2118360"/>
                </a:lnTo>
              </a:path>
            </a:pathLst>
          </a:custGeom>
          <a:noFill/>
          <a:ln w="28575" cap="flat" cmpd="sng" algn="ctr">
            <a:solidFill>
              <a:srgbClr val="C00000"/>
            </a:solidFill>
            <a:prstDash val="lgDashDot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54" name="Oval 53"/>
          <p:cNvSpPr/>
          <p:nvPr/>
        </p:nvSpPr>
        <p:spPr bwMode="auto">
          <a:xfrm rot="2628319">
            <a:off x="7237451" y="2249069"/>
            <a:ext cx="73152" cy="73152"/>
          </a:xfrm>
          <a:prstGeom prst="ellipse">
            <a:avLst/>
          </a:prstGeom>
          <a:solidFill>
            <a:schemeClr val="bg1">
              <a:lumMod val="20000"/>
              <a:lumOff val="80000"/>
            </a:schemeClr>
          </a:solidFill>
          <a:ln w="1587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55" name="Oval 54"/>
          <p:cNvSpPr/>
          <p:nvPr/>
        </p:nvSpPr>
        <p:spPr bwMode="auto">
          <a:xfrm rot="2628319">
            <a:off x="6966941" y="2252879"/>
            <a:ext cx="73152" cy="73152"/>
          </a:xfrm>
          <a:prstGeom prst="ellipse">
            <a:avLst/>
          </a:prstGeom>
          <a:solidFill>
            <a:schemeClr val="bg1">
              <a:lumMod val="20000"/>
              <a:lumOff val="80000"/>
            </a:schemeClr>
          </a:solidFill>
          <a:ln w="1587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58" name="Text Box 10"/>
          <p:cNvSpPr txBox="1">
            <a:spLocks noChangeArrowheads="1"/>
          </p:cNvSpPr>
          <p:nvPr/>
        </p:nvSpPr>
        <p:spPr bwMode="auto">
          <a:xfrm>
            <a:off x="7757160" y="2674620"/>
            <a:ext cx="1143000" cy="38779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tabLst>
                <a:tab pos="409575" algn="l"/>
              </a:tabLst>
            </a:pPr>
            <a:r>
              <a:rPr lang="en-US" sz="1600">
                <a:solidFill>
                  <a:srgbClr val="000066"/>
                </a:solidFill>
              </a:rPr>
              <a:t>izoterma</a:t>
            </a:r>
            <a:endParaRPr lang="en-US" sz="1600" b="1">
              <a:solidFill>
                <a:srgbClr val="000066"/>
              </a:solidFill>
            </a:endParaRPr>
          </a:p>
        </p:txBody>
      </p:sp>
      <p:sp>
        <p:nvSpPr>
          <p:cNvPr id="59" name="Text Box 10"/>
          <p:cNvSpPr txBox="1">
            <a:spLocks noChangeArrowheads="1"/>
          </p:cNvSpPr>
          <p:nvPr/>
        </p:nvSpPr>
        <p:spPr bwMode="auto">
          <a:xfrm>
            <a:off x="7482840" y="2324100"/>
            <a:ext cx="1143000" cy="38779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tabLst>
                <a:tab pos="409575" algn="l"/>
              </a:tabLst>
            </a:pPr>
            <a:r>
              <a:rPr lang="en-US" sz="1600">
                <a:solidFill>
                  <a:srgbClr val="C00000"/>
                </a:solidFill>
              </a:rPr>
              <a:t>adijabata</a:t>
            </a:r>
            <a:endParaRPr lang="en-US" sz="1600" b="1">
              <a:solidFill>
                <a:srgbClr val="C00000"/>
              </a:solidFill>
            </a:endParaRPr>
          </a:p>
        </p:txBody>
      </p:sp>
      <p:cxnSp>
        <p:nvCxnSpPr>
          <p:cNvPr id="61" name="Straight Connector 60"/>
          <p:cNvCxnSpPr/>
          <p:nvPr/>
        </p:nvCxnSpPr>
        <p:spPr bwMode="auto">
          <a:xfrm>
            <a:off x="7315200" y="2438400"/>
            <a:ext cx="251460" cy="76200"/>
          </a:xfrm>
          <a:prstGeom prst="line">
            <a:avLst/>
          </a:prstGeom>
          <a:noFill/>
          <a:ln w="9525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3" name="Straight Connector 62"/>
          <p:cNvCxnSpPr/>
          <p:nvPr/>
        </p:nvCxnSpPr>
        <p:spPr bwMode="auto">
          <a:xfrm>
            <a:off x="7228840" y="2715260"/>
            <a:ext cx="607060" cy="157480"/>
          </a:xfrm>
          <a:prstGeom prst="line">
            <a:avLst/>
          </a:prstGeom>
          <a:noFill/>
          <a:ln w="9525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2" name="Oval 21"/>
          <p:cNvSpPr/>
          <p:nvPr/>
        </p:nvSpPr>
        <p:spPr bwMode="auto">
          <a:xfrm rot="2628319">
            <a:off x="7970875" y="3182520"/>
            <a:ext cx="73152" cy="73152"/>
          </a:xfrm>
          <a:prstGeom prst="ellipse">
            <a:avLst/>
          </a:prstGeom>
          <a:solidFill>
            <a:schemeClr val="bg1">
              <a:lumMod val="20000"/>
              <a:lumOff val="80000"/>
            </a:schemeClr>
          </a:solidFill>
          <a:ln w="1587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65" name="Text Box 10"/>
          <p:cNvSpPr txBox="1">
            <a:spLocks noChangeArrowheads="1"/>
          </p:cNvSpPr>
          <p:nvPr/>
        </p:nvSpPr>
        <p:spPr bwMode="auto">
          <a:xfrm>
            <a:off x="228600" y="1859340"/>
            <a:ext cx="5562600" cy="156966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tabLst>
                <a:tab pos="409575" algn="l"/>
              </a:tabLst>
            </a:pPr>
            <a:r>
              <a:rPr lang="sr-Cyrl-CS">
                <a:solidFill>
                  <a:srgbClr val="000066"/>
                </a:solidFill>
              </a:rPr>
              <a:t>Teorijska snaga potrebna</a:t>
            </a:r>
            <a:r>
              <a:rPr lang="sr-Latn-RS">
                <a:solidFill>
                  <a:srgbClr val="000066"/>
                </a:solidFill>
              </a:rPr>
              <a:t> </a:t>
            </a:r>
            <a:r>
              <a:rPr lang="sr-Cyrl-CS">
                <a:solidFill>
                  <a:srgbClr val="000066"/>
                </a:solidFill>
              </a:rPr>
              <a:t>za pogon kompresora</a:t>
            </a:r>
            <a:r>
              <a:rPr lang="en-US">
                <a:solidFill>
                  <a:srgbClr val="000066"/>
                </a:solidFill>
              </a:rPr>
              <a:t>, pri konstantnoj vrednosti masenog protoka, u</a:t>
            </a:r>
            <a:r>
              <a:rPr lang="sr-Latn-RS">
                <a:solidFill>
                  <a:srgbClr val="000066"/>
                </a:solidFill>
              </a:rPr>
              <a:t>zima minimalnu vrednost pri </a:t>
            </a:r>
            <a:r>
              <a:rPr lang="sr-Latn-RS" u="sng">
                <a:solidFill>
                  <a:srgbClr val="000066"/>
                </a:solidFill>
              </a:rPr>
              <a:t>minimalnoj vrednosti tehničkog rada</a:t>
            </a:r>
            <a:r>
              <a:rPr lang="sr-Latn-RS">
                <a:solidFill>
                  <a:srgbClr val="000066"/>
                </a:solidFill>
              </a:rPr>
              <a:t>.</a:t>
            </a:r>
            <a:endParaRPr lang="en-US" b="1">
              <a:solidFill>
                <a:srgbClr val="000066"/>
              </a:solidFill>
            </a:endParaRPr>
          </a:p>
        </p:txBody>
      </p:sp>
      <p:sp>
        <p:nvSpPr>
          <p:cNvPr id="66" name="TextBox 65"/>
          <p:cNvSpPr txBox="1">
            <a:spLocks noChangeArrowheads="1"/>
          </p:cNvSpPr>
          <p:nvPr/>
        </p:nvSpPr>
        <p:spPr bwMode="auto">
          <a:xfrm>
            <a:off x="215900" y="1140869"/>
            <a:ext cx="2374900" cy="535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sr-Latn-RS" sz="2400" i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P = m </a:t>
            </a:r>
            <a:r>
              <a:rPr lang="en-US" sz="2400" i="1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|</a:t>
            </a:r>
            <a:r>
              <a:rPr lang="sr-Latn-RS" sz="2400" i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</a:t>
            </a:r>
            <a:r>
              <a:rPr lang="sr-Latn-RS" sz="2400" i="1" baseline="-250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t,kom </a:t>
            </a:r>
            <a:r>
              <a:rPr lang="en-US" sz="2400" i="1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|</a:t>
            </a:r>
            <a:endParaRPr lang="sr-Latn-RS" sz="2400" i="1" baseline="-2500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7" name="Oval 66"/>
          <p:cNvSpPr/>
          <p:nvPr/>
        </p:nvSpPr>
        <p:spPr bwMode="auto">
          <a:xfrm>
            <a:off x="948364" y="1246065"/>
            <a:ext cx="45720" cy="45720"/>
          </a:xfrm>
          <a:prstGeom prst="ellipse">
            <a:avLst/>
          </a:prstGeom>
          <a:solidFill>
            <a:srgbClr val="000099"/>
          </a:solidFill>
          <a:ln w="9525" cap="flat" cmpd="sng" algn="ctr">
            <a:solidFill>
              <a:srgbClr val="000099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cxnSp>
        <p:nvCxnSpPr>
          <p:cNvPr id="68" name="Straight Arrow Connector 67"/>
          <p:cNvCxnSpPr/>
          <p:nvPr/>
        </p:nvCxnSpPr>
        <p:spPr bwMode="auto">
          <a:xfrm>
            <a:off x="2209800" y="3429000"/>
            <a:ext cx="838200" cy="1143000"/>
          </a:xfrm>
          <a:prstGeom prst="straightConnector1">
            <a:avLst/>
          </a:prstGeom>
          <a:noFill/>
          <a:ln w="19050" cap="flat" cmpd="sng" algn="ctr">
            <a:solidFill>
              <a:srgbClr val="000066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71" name="Text Box 10"/>
          <p:cNvSpPr txBox="1">
            <a:spLocks noChangeArrowheads="1"/>
          </p:cNvSpPr>
          <p:nvPr/>
        </p:nvSpPr>
        <p:spPr bwMode="auto">
          <a:xfrm>
            <a:off x="2514600" y="4601454"/>
            <a:ext cx="1295400" cy="42774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tabLst>
                <a:tab pos="409575" algn="l"/>
              </a:tabLst>
            </a:pPr>
            <a:r>
              <a:rPr lang="en-US" u="sng">
                <a:solidFill>
                  <a:srgbClr val="000066"/>
                </a:solidFill>
              </a:rPr>
              <a:t>izoterma</a:t>
            </a:r>
            <a:endParaRPr lang="en-US" b="1" u="sng">
              <a:solidFill>
                <a:srgbClr val="000066"/>
              </a:solidFill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10"/>
          <p:cNvSpPr txBox="1">
            <a:spLocks noChangeArrowheads="1"/>
          </p:cNvSpPr>
          <p:nvPr/>
        </p:nvSpPr>
        <p:spPr bwMode="auto">
          <a:xfrm>
            <a:off x="228600" y="849154"/>
            <a:ext cx="8610600" cy="517064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100000"/>
              </a:lnSpc>
              <a:spcBef>
                <a:spcPts val="600"/>
              </a:spcBef>
              <a:tabLst>
                <a:tab pos="409575" algn="l"/>
              </a:tabLst>
            </a:pPr>
            <a:r>
              <a:rPr lang="sr-Latn-RS">
                <a:solidFill>
                  <a:srgbClr val="000066"/>
                </a:solidFill>
              </a:rPr>
              <a:t>Proces 1 – 2:</a:t>
            </a:r>
          </a:p>
          <a:p>
            <a:pPr>
              <a:lnSpc>
                <a:spcPct val="100000"/>
              </a:lnSpc>
              <a:spcBef>
                <a:spcPts val="600"/>
              </a:spcBef>
              <a:buClr>
                <a:srgbClr val="000066"/>
              </a:buClr>
              <a:buFont typeface="Times New Roman" pitchFamily="18" charset="0"/>
              <a:buChar char="‒"/>
              <a:tabLst>
                <a:tab pos="409575" algn="l"/>
              </a:tabLst>
            </a:pPr>
            <a:r>
              <a:rPr lang="sr-Latn-RS">
                <a:solidFill>
                  <a:srgbClr val="000066"/>
                </a:solidFill>
              </a:rPr>
              <a:t> i</a:t>
            </a:r>
            <a:r>
              <a:rPr lang="vi-VN">
                <a:solidFill>
                  <a:srgbClr val="000066"/>
                </a:solidFill>
              </a:rPr>
              <a:t>zotermski proces</a:t>
            </a:r>
            <a:endParaRPr lang="sr-Latn-RS">
              <a:solidFill>
                <a:srgbClr val="000066"/>
              </a:solidFill>
            </a:endParaRPr>
          </a:p>
          <a:p>
            <a:pPr lvl="1">
              <a:lnSpc>
                <a:spcPct val="100000"/>
              </a:lnSpc>
              <a:spcBef>
                <a:spcPts val="600"/>
              </a:spcBef>
              <a:buClr>
                <a:srgbClr val="000066"/>
              </a:buClr>
              <a:buFont typeface="Times New Roman" pitchFamily="18" charset="0"/>
              <a:buChar char="‒"/>
              <a:tabLst>
                <a:tab pos="409575" algn="l"/>
              </a:tabLst>
            </a:pPr>
            <a:r>
              <a:rPr lang="sr-Latn-RS">
                <a:solidFill>
                  <a:srgbClr val="000066"/>
                </a:solidFill>
              </a:rPr>
              <a:t> </a:t>
            </a:r>
            <a:r>
              <a:rPr lang="vi-VN">
                <a:solidFill>
                  <a:srgbClr val="000066"/>
                </a:solidFill>
              </a:rPr>
              <a:t>cilindar</a:t>
            </a:r>
            <a:r>
              <a:rPr lang="sr-Latn-RS">
                <a:solidFill>
                  <a:srgbClr val="000066"/>
                </a:solidFill>
              </a:rPr>
              <a:t> se</a:t>
            </a:r>
            <a:r>
              <a:rPr lang="vi-VN">
                <a:solidFill>
                  <a:srgbClr val="000066"/>
                </a:solidFill>
              </a:rPr>
              <a:t> nalazi u termostatu u kome se održava </a:t>
            </a:r>
            <a:r>
              <a:rPr lang="sr-Latn-RS">
                <a:solidFill>
                  <a:srgbClr val="000066"/>
                </a:solidFill>
              </a:rPr>
              <a:t>const. </a:t>
            </a:r>
            <a:r>
              <a:rPr lang="vi-VN">
                <a:solidFill>
                  <a:srgbClr val="000066"/>
                </a:solidFill>
              </a:rPr>
              <a:t> temperatura</a:t>
            </a:r>
            <a:r>
              <a:rPr lang="sr-Latn-RS">
                <a:solidFill>
                  <a:srgbClr val="000066"/>
                </a:solidFill>
              </a:rPr>
              <a:t>,</a:t>
            </a:r>
          </a:p>
          <a:p>
            <a:pPr lvl="1">
              <a:lnSpc>
                <a:spcPct val="100000"/>
              </a:lnSpc>
              <a:spcBef>
                <a:spcPts val="600"/>
              </a:spcBef>
              <a:buClr>
                <a:srgbClr val="000066"/>
              </a:buClr>
              <a:buFont typeface="Times New Roman" pitchFamily="18" charset="0"/>
              <a:buChar char="‒"/>
              <a:tabLst>
                <a:tab pos="409575" algn="l"/>
              </a:tabLst>
            </a:pPr>
            <a:r>
              <a:rPr lang="vi-VN">
                <a:solidFill>
                  <a:srgbClr val="000066"/>
                </a:solidFill>
              </a:rPr>
              <a:t> obezbeđena</a:t>
            </a:r>
            <a:r>
              <a:rPr lang="sr-Latn-RS">
                <a:solidFill>
                  <a:srgbClr val="000066"/>
                </a:solidFill>
              </a:rPr>
              <a:t> je</a:t>
            </a:r>
            <a:r>
              <a:rPr lang="vi-VN">
                <a:solidFill>
                  <a:srgbClr val="000066"/>
                </a:solidFill>
              </a:rPr>
              <a:t> idealna razmena toplote između radnog tela i termostata</a:t>
            </a:r>
            <a:r>
              <a:rPr lang="sr-Latn-RS">
                <a:solidFill>
                  <a:srgbClr val="000066"/>
                </a:solidFill>
              </a:rPr>
              <a:t>,</a:t>
            </a:r>
          </a:p>
          <a:p>
            <a:pPr lvl="1">
              <a:lnSpc>
                <a:spcPct val="100000"/>
              </a:lnSpc>
              <a:spcBef>
                <a:spcPts val="600"/>
              </a:spcBef>
              <a:buClr>
                <a:srgbClr val="000066"/>
              </a:buClr>
              <a:buFont typeface="Times New Roman" pitchFamily="18" charset="0"/>
              <a:buChar char="‒"/>
              <a:tabLst>
                <a:tab pos="409575" algn="l"/>
              </a:tabLst>
            </a:pPr>
            <a:r>
              <a:rPr lang="sr-Latn-RS">
                <a:solidFill>
                  <a:srgbClr val="000066"/>
                </a:solidFill>
              </a:rPr>
              <a:t> </a:t>
            </a:r>
            <a:r>
              <a:rPr lang="vi-VN">
                <a:solidFill>
                  <a:srgbClr val="000066"/>
                </a:solidFill>
              </a:rPr>
              <a:t>radno telo se hladi vodom koja cirkuliše </a:t>
            </a:r>
            <a:r>
              <a:rPr lang="sr-Latn-RS">
                <a:solidFill>
                  <a:srgbClr val="000066"/>
                </a:solidFill>
              </a:rPr>
              <a:t>oko </a:t>
            </a:r>
            <a:r>
              <a:rPr lang="vi-VN">
                <a:solidFill>
                  <a:srgbClr val="000066"/>
                </a:solidFill>
              </a:rPr>
              <a:t>omotač</a:t>
            </a:r>
            <a:r>
              <a:rPr lang="sr-Latn-RS">
                <a:solidFill>
                  <a:srgbClr val="000066"/>
                </a:solidFill>
              </a:rPr>
              <a:t>a</a:t>
            </a:r>
            <a:r>
              <a:rPr lang="vi-VN">
                <a:solidFill>
                  <a:srgbClr val="000066"/>
                </a:solidFill>
              </a:rPr>
              <a:t> cilindra</a:t>
            </a:r>
            <a:r>
              <a:rPr lang="sr-Latn-RS">
                <a:solidFill>
                  <a:srgbClr val="000066"/>
                </a:solidFill>
              </a:rPr>
              <a:t>;</a:t>
            </a:r>
          </a:p>
          <a:p>
            <a:pPr>
              <a:lnSpc>
                <a:spcPct val="100000"/>
              </a:lnSpc>
              <a:spcBef>
                <a:spcPts val="600"/>
              </a:spcBef>
              <a:buClr>
                <a:srgbClr val="000066"/>
              </a:buClr>
              <a:buFont typeface="Times New Roman" pitchFamily="18" charset="0"/>
              <a:buChar char="‒"/>
              <a:tabLst>
                <a:tab pos="409575" algn="l"/>
              </a:tabLst>
            </a:pPr>
            <a:r>
              <a:rPr lang="sr-Latn-RS">
                <a:solidFill>
                  <a:srgbClr val="000066"/>
                </a:solidFill>
              </a:rPr>
              <a:t> </a:t>
            </a:r>
            <a:r>
              <a:rPr lang="en-US">
                <a:solidFill>
                  <a:srgbClr val="000066"/>
                </a:solidFill>
              </a:rPr>
              <a:t>adijabatski</a:t>
            </a:r>
            <a:r>
              <a:rPr lang="sr-Latn-RS">
                <a:solidFill>
                  <a:srgbClr val="000066"/>
                </a:solidFill>
              </a:rPr>
              <a:t> proces</a:t>
            </a:r>
          </a:p>
          <a:p>
            <a:pPr lvl="1">
              <a:lnSpc>
                <a:spcPct val="100000"/>
              </a:lnSpc>
              <a:spcBef>
                <a:spcPts val="600"/>
              </a:spcBef>
              <a:buClr>
                <a:srgbClr val="000066"/>
              </a:buClr>
              <a:buFont typeface="Times New Roman" pitchFamily="18" charset="0"/>
              <a:buChar char="‒"/>
              <a:tabLst>
                <a:tab pos="409575" algn="l"/>
              </a:tabLst>
            </a:pPr>
            <a:r>
              <a:rPr lang="sr-Latn-RS">
                <a:solidFill>
                  <a:srgbClr val="000066"/>
                </a:solidFill>
              </a:rPr>
              <a:t> </a:t>
            </a:r>
            <a:r>
              <a:rPr lang="en-US">
                <a:solidFill>
                  <a:srgbClr val="000066"/>
                </a:solidFill>
              </a:rPr>
              <a:t>cilindar je idealno toplotno izolovan</a:t>
            </a:r>
            <a:r>
              <a:rPr lang="sr-Latn-RS">
                <a:solidFill>
                  <a:srgbClr val="000066"/>
                </a:solidFill>
              </a:rPr>
              <a:t>;</a:t>
            </a:r>
          </a:p>
          <a:p>
            <a:pPr>
              <a:lnSpc>
                <a:spcPct val="100000"/>
              </a:lnSpc>
              <a:spcBef>
                <a:spcPts val="600"/>
              </a:spcBef>
              <a:buClr>
                <a:srgbClr val="000066"/>
              </a:buClr>
              <a:buFont typeface="Times New Roman" pitchFamily="18" charset="0"/>
              <a:buChar char="‒"/>
              <a:tabLst>
                <a:tab pos="409575" algn="l"/>
              </a:tabLst>
            </a:pPr>
            <a:r>
              <a:rPr lang="sr-Latn-RS">
                <a:solidFill>
                  <a:srgbClr val="000066"/>
                </a:solidFill>
              </a:rPr>
              <a:t> politropski proces</a:t>
            </a:r>
          </a:p>
          <a:p>
            <a:pPr lvl="1">
              <a:lnSpc>
                <a:spcPct val="100000"/>
              </a:lnSpc>
              <a:spcBef>
                <a:spcPts val="600"/>
              </a:spcBef>
              <a:buClr>
                <a:srgbClr val="000066"/>
              </a:buClr>
              <a:buFont typeface="Times New Roman" pitchFamily="18" charset="0"/>
              <a:buChar char="‒"/>
              <a:tabLst>
                <a:tab pos="409575" algn="l"/>
              </a:tabLst>
            </a:pPr>
            <a:r>
              <a:rPr lang="sr-Latn-RS">
                <a:solidFill>
                  <a:srgbClr val="000066"/>
                </a:solidFill>
              </a:rPr>
              <a:t> realan proces,</a:t>
            </a:r>
          </a:p>
          <a:p>
            <a:pPr lvl="1">
              <a:lnSpc>
                <a:spcPct val="100000"/>
              </a:lnSpc>
              <a:spcBef>
                <a:spcPts val="600"/>
              </a:spcBef>
              <a:buClr>
                <a:srgbClr val="000066"/>
              </a:buClr>
              <a:buFont typeface="Times New Roman" pitchFamily="18" charset="0"/>
              <a:buChar char="‒"/>
              <a:tabLst>
                <a:tab pos="409575" algn="l"/>
              </a:tabLst>
            </a:pPr>
            <a:r>
              <a:rPr lang="sr-Latn-RS">
                <a:solidFill>
                  <a:srgbClr val="000066"/>
                </a:solidFill>
              </a:rPr>
              <a:t> </a:t>
            </a:r>
            <a:r>
              <a:rPr lang="en-US">
                <a:solidFill>
                  <a:srgbClr val="000066"/>
                </a:solidFill>
              </a:rPr>
              <a:t>proces protiče brzo</a:t>
            </a:r>
            <a:r>
              <a:rPr lang="sr-Latn-RS">
                <a:solidFill>
                  <a:srgbClr val="000066"/>
                </a:solidFill>
              </a:rPr>
              <a:t> ... </a:t>
            </a:r>
            <a:r>
              <a:rPr lang="en-US">
                <a:solidFill>
                  <a:srgbClr val="000066"/>
                </a:solidFill>
              </a:rPr>
              <a:t>toplota</a:t>
            </a:r>
            <a:r>
              <a:rPr lang="sr-Latn-RS">
                <a:solidFill>
                  <a:srgbClr val="000066"/>
                </a:solidFill>
              </a:rPr>
              <a:t> se</a:t>
            </a:r>
            <a:r>
              <a:rPr lang="en-US">
                <a:solidFill>
                  <a:srgbClr val="000066"/>
                </a:solidFill>
              </a:rPr>
              <a:t> od radnog tela odvodi konačnom brzinom</a:t>
            </a:r>
            <a:r>
              <a:rPr lang="sr-Latn-RS">
                <a:solidFill>
                  <a:srgbClr val="000066"/>
                </a:solidFill>
              </a:rPr>
              <a:t>,</a:t>
            </a:r>
          </a:p>
          <a:p>
            <a:pPr lvl="1">
              <a:lnSpc>
                <a:spcPct val="100000"/>
              </a:lnSpc>
              <a:spcBef>
                <a:spcPts val="600"/>
              </a:spcBef>
              <a:buClr>
                <a:srgbClr val="000066"/>
              </a:buClr>
              <a:buFont typeface="Times New Roman" pitchFamily="18" charset="0"/>
              <a:buChar char="‒"/>
              <a:tabLst>
                <a:tab pos="409575" algn="l"/>
              </a:tabLst>
            </a:pPr>
            <a:r>
              <a:rPr lang="sr-Latn-RS">
                <a:solidFill>
                  <a:srgbClr val="000066"/>
                </a:solidFill>
              </a:rPr>
              <a:t> n= (1 ... </a:t>
            </a:r>
            <a:r>
              <a:rPr lang="sr-Latn-RS" i="1">
                <a:solidFill>
                  <a:srgbClr val="000066"/>
                </a:solidFill>
                <a:sym typeface="Symbol"/>
              </a:rPr>
              <a:t></a:t>
            </a:r>
            <a:r>
              <a:rPr lang="sr-Latn-RS">
                <a:solidFill>
                  <a:srgbClr val="000066"/>
                </a:solidFill>
              </a:rPr>
              <a:t>).</a:t>
            </a:r>
            <a:endParaRPr lang="en-US">
              <a:solidFill>
                <a:srgbClr val="000066"/>
              </a:solidFill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7"/>
          <p:cNvGrpSpPr/>
          <p:nvPr/>
        </p:nvGrpSpPr>
        <p:grpSpPr>
          <a:xfrm>
            <a:off x="662940" y="4343400"/>
            <a:ext cx="2295525" cy="1143000"/>
            <a:chOff x="4032885" y="3415665"/>
            <a:chExt cx="2295525" cy="1143000"/>
          </a:xfrm>
          <a:solidFill>
            <a:schemeClr val="tx1">
              <a:lumMod val="65000"/>
            </a:schemeClr>
          </a:solidFill>
        </p:grpSpPr>
        <p:sp>
          <p:nvSpPr>
            <p:cNvPr id="52" name="Rectangle 51"/>
            <p:cNvSpPr/>
            <p:nvPr/>
          </p:nvSpPr>
          <p:spPr bwMode="auto">
            <a:xfrm>
              <a:off x="4032885" y="3415665"/>
              <a:ext cx="91440" cy="1143000"/>
            </a:xfrm>
            <a:prstGeom prst="rect">
              <a:avLst/>
            </a:prstGeom>
            <a:grpFill/>
            <a:ln w="19050" cap="flat" cmpd="sng" algn="ctr">
              <a:solidFill>
                <a:schemeClr val="tx1">
                  <a:lumMod val="6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  <p:sp>
          <p:nvSpPr>
            <p:cNvPr id="53" name="Rectangle 52"/>
            <p:cNvSpPr/>
            <p:nvPr/>
          </p:nvSpPr>
          <p:spPr bwMode="auto">
            <a:xfrm rot="5400000">
              <a:off x="5181600" y="3413760"/>
              <a:ext cx="91440" cy="2194560"/>
            </a:xfrm>
            <a:prstGeom prst="rect">
              <a:avLst/>
            </a:prstGeom>
            <a:grpFill/>
            <a:ln w="19050" cap="flat" cmpd="sng" algn="ctr">
              <a:solidFill>
                <a:schemeClr val="tx1">
                  <a:lumMod val="6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  <p:sp>
          <p:nvSpPr>
            <p:cNvPr id="54" name="Rectangle 53"/>
            <p:cNvSpPr/>
            <p:nvPr/>
          </p:nvSpPr>
          <p:spPr bwMode="auto">
            <a:xfrm rot="5400000">
              <a:off x="5185410" y="2364105"/>
              <a:ext cx="91440" cy="2194560"/>
            </a:xfrm>
            <a:prstGeom prst="rect">
              <a:avLst/>
            </a:prstGeom>
            <a:grpFill/>
            <a:ln w="19050" cap="flat" cmpd="sng" algn="ctr">
              <a:solidFill>
                <a:schemeClr val="tx1">
                  <a:lumMod val="6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</p:grpSp>
      <p:sp>
        <p:nvSpPr>
          <p:cNvPr id="8" name="Rectangle 7"/>
          <p:cNvSpPr/>
          <p:nvPr/>
        </p:nvSpPr>
        <p:spPr bwMode="auto">
          <a:xfrm>
            <a:off x="2057400" y="4453889"/>
            <a:ext cx="152400" cy="923544"/>
          </a:xfrm>
          <a:prstGeom prst="rect">
            <a:avLst/>
          </a:prstGeom>
          <a:solidFill>
            <a:schemeClr val="tx1">
              <a:lumMod val="50000"/>
            </a:schemeClr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9" name="Rectangle 8"/>
          <p:cNvSpPr/>
          <p:nvPr/>
        </p:nvSpPr>
        <p:spPr bwMode="auto">
          <a:xfrm>
            <a:off x="657225" y="4558665"/>
            <a:ext cx="100584" cy="45719"/>
          </a:xfrm>
          <a:prstGeom prst="rect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0" name="Rectangle 9"/>
          <p:cNvSpPr/>
          <p:nvPr/>
        </p:nvSpPr>
        <p:spPr bwMode="auto">
          <a:xfrm>
            <a:off x="657225" y="5212081"/>
            <a:ext cx="100584" cy="45719"/>
          </a:xfrm>
          <a:prstGeom prst="rect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cxnSp>
        <p:nvCxnSpPr>
          <p:cNvPr id="11" name="Straight Connector 10"/>
          <p:cNvCxnSpPr/>
          <p:nvPr/>
        </p:nvCxnSpPr>
        <p:spPr bwMode="auto">
          <a:xfrm>
            <a:off x="653415" y="4583430"/>
            <a:ext cx="137160" cy="0"/>
          </a:xfrm>
          <a:prstGeom prst="line">
            <a:avLst/>
          </a:prstGeom>
          <a:noFill/>
          <a:ln w="19050" cap="flat" cmpd="sng" algn="ctr">
            <a:solidFill>
              <a:schemeClr val="accent4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2" name="Straight Connector 11"/>
          <p:cNvCxnSpPr/>
          <p:nvPr/>
        </p:nvCxnSpPr>
        <p:spPr bwMode="auto">
          <a:xfrm flipV="1">
            <a:off x="796290" y="4514850"/>
            <a:ext cx="0" cy="137160"/>
          </a:xfrm>
          <a:prstGeom prst="line">
            <a:avLst/>
          </a:prstGeom>
          <a:noFill/>
          <a:ln w="19050" cap="flat" cmpd="sng" algn="ctr">
            <a:solidFill>
              <a:schemeClr val="accent4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3" name="Straight Connector 12"/>
          <p:cNvCxnSpPr/>
          <p:nvPr/>
        </p:nvCxnSpPr>
        <p:spPr bwMode="auto">
          <a:xfrm rot="10800000">
            <a:off x="626745" y="5236845"/>
            <a:ext cx="137160" cy="0"/>
          </a:xfrm>
          <a:prstGeom prst="line">
            <a:avLst/>
          </a:prstGeom>
          <a:noFill/>
          <a:ln w="19050" cap="flat" cmpd="sng" algn="ctr">
            <a:solidFill>
              <a:schemeClr val="accent4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4" name="Straight Connector 13"/>
          <p:cNvCxnSpPr/>
          <p:nvPr/>
        </p:nvCxnSpPr>
        <p:spPr bwMode="auto">
          <a:xfrm rot="10800000" flipV="1">
            <a:off x="621030" y="5170170"/>
            <a:ext cx="0" cy="137160"/>
          </a:xfrm>
          <a:prstGeom prst="line">
            <a:avLst/>
          </a:prstGeom>
          <a:noFill/>
          <a:ln w="19050" cap="flat" cmpd="sng" algn="ctr">
            <a:solidFill>
              <a:schemeClr val="accent4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5" name="Text Box 8"/>
          <p:cNvSpPr txBox="1">
            <a:spLocks noChangeArrowheads="1"/>
          </p:cNvSpPr>
          <p:nvPr/>
        </p:nvSpPr>
        <p:spPr bwMode="auto">
          <a:xfrm>
            <a:off x="152400" y="5189220"/>
            <a:ext cx="533400" cy="38779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en-US" sz="1600">
                <a:solidFill>
                  <a:srgbClr val="000066"/>
                </a:solidFill>
              </a:rPr>
              <a:t>UV</a:t>
            </a:r>
          </a:p>
        </p:txBody>
      </p:sp>
      <p:sp>
        <p:nvSpPr>
          <p:cNvPr id="16" name="Text Box 8"/>
          <p:cNvSpPr txBox="1">
            <a:spLocks noChangeArrowheads="1"/>
          </p:cNvSpPr>
          <p:nvPr/>
        </p:nvSpPr>
        <p:spPr bwMode="auto">
          <a:xfrm>
            <a:off x="236220" y="4495800"/>
            <a:ext cx="533400" cy="3606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en-US" sz="1600">
                <a:solidFill>
                  <a:srgbClr val="000066"/>
                </a:solidFill>
              </a:rPr>
              <a:t>IV</a:t>
            </a:r>
          </a:p>
        </p:txBody>
      </p:sp>
      <p:cxnSp>
        <p:nvCxnSpPr>
          <p:cNvPr id="17" name="Straight Connector 16"/>
          <p:cNvCxnSpPr/>
          <p:nvPr/>
        </p:nvCxnSpPr>
        <p:spPr bwMode="auto">
          <a:xfrm flipH="1">
            <a:off x="1905000" y="4914900"/>
            <a:ext cx="457200" cy="0"/>
          </a:xfrm>
          <a:prstGeom prst="line">
            <a:avLst/>
          </a:prstGeom>
          <a:noFill/>
          <a:ln w="12700" cap="flat" cmpd="sng" algn="ctr">
            <a:solidFill>
              <a:srgbClr val="000066"/>
            </a:solidFill>
            <a:prstDash val="solid"/>
            <a:round/>
            <a:headEnd type="triangle" w="med" len="med"/>
            <a:tailEnd type="triangle" w="med" len="med"/>
          </a:ln>
          <a:effectLst/>
        </p:spPr>
      </p:cxnSp>
      <p:cxnSp>
        <p:nvCxnSpPr>
          <p:cNvPr id="18" name="Straight Arrow Connector 17"/>
          <p:cNvCxnSpPr/>
          <p:nvPr/>
        </p:nvCxnSpPr>
        <p:spPr bwMode="auto">
          <a:xfrm flipH="1" flipV="1">
            <a:off x="753618" y="1828800"/>
            <a:ext cx="3810" cy="1828800"/>
          </a:xfrm>
          <a:prstGeom prst="straightConnector1">
            <a:avLst/>
          </a:prstGeom>
          <a:noFill/>
          <a:ln w="19050" cap="flat" cmpd="sng" algn="ctr">
            <a:solidFill>
              <a:schemeClr val="bg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9" name="Straight Arrow Connector 18"/>
          <p:cNvCxnSpPr/>
          <p:nvPr/>
        </p:nvCxnSpPr>
        <p:spPr bwMode="auto">
          <a:xfrm>
            <a:off x="749808" y="3668792"/>
            <a:ext cx="2423160" cy="0"/>
          </a:xfrm>
          <a:prstGeom prst="straightConnector1">
            <a:avLst/>
          </a:prstGeom>
          <a:noFill/>
          <a:ln w="19050" cap="flat" cmpd="sng" algn="ctr">
            <a:solidFill>
              <a:schemeClr val="bg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20" name="Text Box 15"/>
          <p:cNvSpPr txBox="1">
            <a:spLocks noChangeArrowheads="1"/>
          </p:cNvSpPr>
          <p:nvPr/>
        </p:nvSpPr>
        <p:spPr bwMode="auto">
          <a:xfrm>
            <a:off x="424688" y="1728708"/>
            <a:ext cx="312906" cy="36933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  <a:tabLst>
                <a:tab pos="409575" algn="l"/>
              </a:tabLst>
            </a:pPr>
            <a:r>
              <a:rPr lang="sr-Latn-RS" sz="1800" i="1">
                <a:solidFill>
                  <a:srgbClr val="000099"/>
                </a:solidFill>
              </a:rPr>
              <a:t>p</a:t>
            </a:r>
            <a:endParaRPr lang="en-US" sz="1800" i="1">
              <a:solidFill>
                <a:srgbClr val="000099"/>
              </a:solidFill>
            </a:endParaRPr>
          </a:p>
        </p:txBody>
      </p:sp>
      <p:sp>
        <p:nvSpPr>
          <p:cNvPr id="21" name="Text Box 15"/>
          <p:cNvSpPr txBox="1">
            <a:spLocks noChangeArrowheads="1"/>
          </p:cNvSpPr>
          <p:nvPr/>
        </p:nvSpPr>
        <p:spPr bwMode="auto">
          <a:xfrm>
            <a:off x="2856484" y="3628141"/>
            <a:ext cx="300082" cy="36933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  <a:tabLst>
                <a:tab pos="409575" algn="l"/>
              </a:tabLst>
            </a:pPr>
            <a:r>
              <a:rPr lang="en-US" sz="1800" i="1">
                <a:solidFill>
                  <a:srgbClr val="000099"/>
                </a:solidFill>
              </a:rPr>
              <a:t>v</a:t>
            </a:r>
          </a:p>
        </p:txBody>
      </p:sp>
      <p:sp>
        <p:nvSpPr>
          <p:cNvPr id="22" name="Text Box 8"/>
          <p:cNvSpPr txBox="1">
            <a:spLocks noChangeArrowheads="1"/>
          </p:cNvSpPr>
          <p:nvPr/>
        </p:nvSpPr>
        <p:spPr bwMode="auto">
          <a:xfrm>
            <a:off x="2598420" y="3124200"/>
            <a:ext cx="304800" cy="3606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sr-Latn-RS" sz="1600">
                <a:solidFill>
                  <a:srgbClr val="000066"/>
                </a:solidFill>
              </a:rPr>
              <a:t>1</a:t>
            </a:r>
            <a:endParaRPr lang="en-US" sz="1600">
              <a:solidFill>
                <a:srgbClr val="000066"/>
              </a:solidFill>
            </a:endParaRPr>
          </a:p>
        </p:txBody>
      </p:sp>
      <p:cxnSp>
        <p:nvCxnSpPr>
          <p:cNvPr id="23" name="Straight Connector 22"/>
          <p:cNvCxnSpPr/>
          <p:nvPr/>
        </p:nvCxnSpPr>
        <p:spPr bwMode="auto">
          <a:xfrm>
            <a:off x="749300" y="3220720"/>
            <a:ext cx="1920240" cy="0"/>
          </a:xfrm>
          <a:prstGeom prst="line">
            <a:avLst/>
          </a:prstGeom>
          <a:noFill/>
          <a:ln w="25400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4" name="Freeform 23"/>
          <p:cNvSpPr>
            <a:spLocks noChangeAspect="1"/>
          </p:cNvSpPr>
          <p:nvPr/>
        </p:nvSpPr>
        <p:spPr bwMode="auto">
          <a:xfrm rot="20874529">
            <a:off x="1904633" y="2204994"/>
            <a:ext cx="650348" cy="1097280"/>
          </a:xfrm>
          <a:custGeom>
            <a:avLst/>
            <a:gdLst>
              <a:gd name="connsiteX0" fmla="*/ 0 w 1981200"/>
              <a:gd name="connsiteY0" fmla="*/ 0 h 2118360"/>
              <a:gd name="connsiteX1" fmla="*/ 563880 w 1981200"/>
              <a:gd name="connsiteY1" fmla="*/ 1493520 h 2118360"/>
              <a:gd name="connsiteX2" fmla="*/ 1981200 w 1981200"/>
              <a:gd name="connsiteY2" fmla="*/ 2118360 h 2118360"/>
              <a:gd name="connsiteX3" fmla="*/ 1981200 w 1981200"/>
              <a:gd name="connsiteY3" fmla="*/ 2118360 h 2118360"/>
              <a:gd name="connsiteX0" fmla="*/ 0 w 1981200"/>
              <a:gd name="connsiteY0" fmla="*/ 0 h 2118360"/>
              <a:gd name="connsiteX1" fmla="*/ 597783 w 1981200"/>
              <a:gd name="connsiteY1" fmla="*/ 1435486 h 2118360"/>
              <a:gd name="connsiteX2" fmla="*/ 1981200 w 1981200"/>
              <a:gd name="connsiteY2" fmla="*/ 2118360 h 2118360"/>
              <a:gd name="connsiteX3" fmla="*/ 1981200 w 1981200"/>
              <a:gd name="connsiteY3" fmla="*/ 2118360 h 2118360"/>
              <a:gd name="connsiteX0" fmla="*/ 0 w 1981200"/>
              <a:gd name="connsiteY0" fmla="*/ 0 h 2118360"/>
              <a:gd name="connsiteX1" fmla="*/ 663823 w 1981200"/>
              <a:gd name="connsiteY1" fmla="*/ 1356223 h 2118360"/>
              <a:gd name="connsiteX2" fmla="*/ 1981200 w 1981200"/>
              <a:gd name="connsiteY2" fmla="*/ 2118360 h 2118360"/>
              <a:gd name="connsiteX3" fmla="*/ 1981200 w 1981200"/>
              <a:gd name="connsiteY3" fmla="*/ 2118360 h 21183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981200" h="2118360">
                <a:moveTo>
                  <a:pt x="0" y="0"/>
                </a:moveTo>
                <a:cubicBezTo>
                  <a:pt x="116840" y="570230"/>
                  <a:pt x="333623" y="1003163"/>
                  <a:pt x="663823" y="1356223"/>
                </a:cubicBezTo>
                <a:cubicBezTo>
                  <a:pt x="994023" y="1709283"/>
                  <a:pt x="1981200" y="2118360"/>
                  <a:pt x="1981200" y="2118360"/>
                </a:cubicBezTo>
                <a:lnTo>
                  <a:pt x="1981200" y="2118360"/>
                </a:lnTo>
              </a:path>
            </a:pathLst>
          </a:custGeom>
          <a:noFill/>
          <a:ln w="28575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cxnSp>
        <p:nvCxnSpPr>
          <p:cNvPr id="25" name="Straight Connector 24"/>
          <p:cNvCxnSpPr/>
          <p:nvPr/>
        </p:nvCxnSpPr>
        <p:spPr bwMode="auto">
          <a:xfrm>
            <a:off x="750570" y="2286000"/>
            <a:ext cx="1051560" cy="0"/>
          </a:xfrm>
          <a:prstGeom prst="line">
            <a:avLst/>
          </a:prstGeom>
          <a:noFill/>
          <a:ln w="25400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6" name="Oval 25"/>
          <p:cNvSpPr/>
          <p:nvPr/>
        </p:nvSpPr>
        <p:spPr bwMode="auto">
          <a:xfrm rot="2628319">
            <a:off x="2614015" y="3182520"/>
            <a:ext cx="73152" cy="73152"/>
          </a:xfrm>
          <a:prstGeom prst="ellipse">
            <a:avLst/>
          </a:prstGeom>
          <a:solidFill>
            <a:schemeClr val="bg1">
              <a:lumMod val="20000"/>
              <a:lumOff val="80000"/>
            </a:schemeClr>
          </a:solidFill>
          <a:ln w="1587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27" name="Oval 26"/>
          <p:cNvSpPr/>
          <p:nvPr/>
        </p:nvSpPr>
        <p:spPr bwMode="auto">
          <a:xfrm rot="2628319">
            <a:off x="1764385" y="2252880"/>
            <a:ext cx="73152" cy="73152"/>
          </a:xfrm>
          <a:prstGeom prst="ellipse">
            <a:avLst/>
          </a:prstGeom>
          <a:solidFill>
            <a:schemeClr val="bg1">
              <a:lumMod val="20000"/>
              <a:lumOff val="80000"/>
            </a:schemeClr>
          </a:solidFill>
          <a:ln w="1587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30" name="Text Box 8"/>
          <p:cNvSpPr txBox="1">
            <a:spLocks noChangeArrowheads="1"/>
          </p:cNvSpPr>
          <p:nvPr/>
        </p:nvSpPr>
        <p:spPr bwMode="auto">
          <a:xfrm>
            <a:off x="1783080" y="1996440"/>
            <a:ext cx="304800" cy="3606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en-US" sz="1600">
                <a:solidFill>
                  <a:srgbClr val="000066"/>
                </a:solidFill>
              </a:rPr>
              <a:t>2</a:t>
            </a:r>
          </a:p>
        </p:txBody>
      </p:sp>
      <p:sp>
        <p:nvSpPr>
          <p:cNvPr id="31" name="Text Box 8"/>
          <p:cNvSpPr txBox="1">
            <a:spLocks noChangeArrowheads="1"/>
          </p:cNvSpPr>
          <p:nvPr/>
        </p:nvSpPr>
        <p:spPr bwMode="auto">
          <a:xfrm>
            <a:off x="716280" y="1958340"/>
            <a:ext cx="304800" cy="3606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en-US" sz="1600">
                <a:solidFill>
                  <a:srgbClr val="000066"/>
                </a:solidFill>
              </a:rPr>
              <a:t>3</a:t>
            </a:r>
          </a:p>
        </p:txBody>
      </p:sp>
      <p:sp>
        <p:nvSpPr>
          <p:cNvPr id="32" name="Text Box 8"/>
          <p:cNvSpPr txBox="1">
            <a:spLocks noChangeArrowheads="1"/>
          </p:cNvSpPr>
          <p:nvPr/>
        </p:nvSpPr>
        <p:spPr bwMode="auto">
          <a:xfrm>
            <a:off x="723900" y="3182688"/>
            <a:ext cx="304800" cy="3606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en-US" sz="1600">
                <a:solidFill>
                  <a:srgbClr val="000066"/>
                </a:solidFill>
              </a:rPr>
              <a:t>4</a:t>
            </a:r>
          </a:p>
        </p:txBody>
      </p:sp>
      <p:cxnSp>
        <p:nvCxnSpPr>
          <p:cNvPr id="33" name="Straight Connector 32"/>
          <p:cNvCxnSpPr/>
          <p:nvPr/>
        </p:nvCxnSpPr>
        <p:spPr bwMode="auto">
          <a:xfrm flipV="1">
            <a:off x="850649" y="2299335"/>
            <a:ext cx="915286" cy="919097"/>
          </a:xfrm>
          <a:prstGeom prst="line">
            <a:avLst/>
          </a:prstGeom>
          <a:noFill/>
          <a:ln w="9525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4" name="Straight Connector 33"/>
          <p:cNvCxnSpPr/>
          <p:nvPr/>
        </p:nvCxnSpPr>
        <p:spPr bwMode="auto">
          <a:xfrm flipV="1">
            <a:off x="1003049" y="2383155"/>
            <a:ext cx="833371" cy="835278"/>
          </a:xfrm>
          <a:prstGeom prst="line">
            <a:avLst/>
          </a:prstGeom>
          <a:noFill/>
          <a:ln w="9525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5" name="Straight Connector 34"/>
          <p:cNvCxnSpPr/>
          <p:nvPr/>
        </p:nvCxnSpPr>
        <p:spPr bwMode="auto">
          <a:xfrm flipV="1">
            <a:off x="1155449" y="2495550"/>
            <a:ext cx="726691" cy="727711"/>
          </a:xfrm>
          <a:prstGeom prst="line">
            <a:avLst/>
          </a:prstGeom>
          <a:noFill/>
          <a:ln w="9525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6" name="Straight Connector 35"/>
          <p:cNvCxnSpPr/>
          <p:nvPr/>
        </p:nvCxnSpPr>
        <p:spPr bwMode="auto">
          <a:xfrm flipV="1">
            <a:off x="1307849" y="2594610"/>
            <a:ext cx="623821" cy="625728"/>
          </a:xfrm>
          <a:prstGeom prst="line">
            <a:avLst/>
          </a:prstGeom>
          <a:noFill/>
          <a:ln w="9525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7" name="Straight Connector 36"/>
          <p:cNvCxnSpPr/>
          <p:nvPr/>
        </p:nvCxnSpPr>
        <p:spPr bwMode="auto">
          <a:xfrm flipV="1">
            <a:off x="1460249" y="2693670"/>
            <a:ext cx="522856" cy="522858"/>
          </a:xfrm>
          <a:prstGeom prst="line">
            <a:avLst/>
          </a:prstGeom>
          <a:noFill/>
          <a:ln w="9525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8" name="Straight Connector 37"/>
          <p:cNvCxnSpPr/>
          <p:nvPr/>
        </p:nvCxnSpPr>
        <p:spPr bwMode="auto">
          <a:xfrm flipV="1">
            <a:off x="1612649" y="2785110"/>
            <a:ext cx="433321" cy="433323"/>
          </a:xfrm>
          <a:prstGeom prst="line">
            <a:avLst/>
          </a:prstGeom>
          <a:noFill/>
          <a:ln w="9525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9" name="Straight Connector 38"/>
          <p:cNvCxnSpPr/>
          <p:nvPr/>
        </p:nvCxnSpPr>
        <p:spPr bwMode="auto">
          <a:xfrm flipV="1">
            <a:off x="756285" y="2284095"/>
            <a:ext cx="862965" cy="868680"/>
          </a:xfrm>
          <a:prstGeom prst="line">
            <a:avLst/>
          </a:prstGeom>
          <a:noFill/>
          <a:ln w="9525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0" name="Straight Connector 39"/>
          <p:cNvCxnSpPr/>
          <p:nvPr/>
        </p:nvCxnSpPr>
        <p:spPr bwMode="auto">
          <a:xfrm flipV="1">
            <a:off x="1765049" y="2872740"/>
            <a:ext cx="345691" cy="347599"/>
          </a:xfrm>
          <a:prstGeom prst="line">
            <a:avLst/>
          </a:prstGeom>
          <a:noFill/>
          <a:ln w="9525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1" name="Straight Connector 40"/>
          <p:cNvCxnSpPr/>
          <p:nvPr/>
        </p:nvCxnSpPr>
        <p:spPr bwMode="auto">
          <a:xfrm flipV="1">
            <a:off x="1917449" y="2954655"/>
            <a:ext cx="267586" cy="267589"/>
          </a:xfrm>
          <a:prstGeom prst="line">
            <a:avLst/>
          </a:prstGeom>
          <a:noFill/>
          <a:ln w="9525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2" name="Straight Connector 41"/>
          <p:cNvCxnSpPr/>
          <p:nvPr/>
        </p:nvCxnSpPr>
        <p:spPr bwMode="auto">
          <a:xfrm flipV="1">
            <a:off x="2069849" y="3021330"/>
            <a:ext cx="199006" cy="199009"/>
          </a:xfrm>
          <a:prstGeom prst="line">
            <a:avLst/>
          </a:prstGeom>
          <a:noFill/>
          <a:ln w="9525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3" name="Straight Connector 42"/>
          <p:cNvCxnSpPr/>
          <p:nvPr/>
        </p:nvCxnSpPr>
        <p:spPr bwMode="auto">
          <a:xfrm flipV="1">
            <a:off x="2222249" y="3080385"/>
            <a:ext cx="147571" cy="145669"/>
          </a:xfrm>
          <a:prstGeom prst="line">
            <a:avLst/>
          </a:prstGeom>
          <a:noFill/>
          <a:ln w="9525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4" name="Straight Connector 43"/>
          <p:cNvCxnSpPr/>
          <p:nvPr/>
        </p:nvCxnSpPr>
        <p:spPr bwMode="auto">
          <a:xfrm flipV="1">
            <a:off x="2374649" y="3131820"/>
            <a:ext cx="92326" cy="90424"/>
          </a:xfrm>
          <a:prstGeom prst="line">
            <a:avLst/>
          </a:prstGeom>
          <a:noFill/>
          <a:ln w="9525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5" name="Straight Connector 44"/>
          <p:cNvCxnSpPr/>
          <p:nvPr/>
        </p:nvCxnSpPr>
        <p:spPr bwMode="auto">
          <a:xfrm flipV="1">
            <a:off x="2527049" y="3181350"/>
            <a:ext cx="44701" cy="42799"/>
          </a:xfrm>
          <a:prstGeom prst="line">
            <a:avLst/>
          </a:prstGeom>
          <a:noFill/>
          <a:ln w="9525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6" name="Straight Connector 45"/>
          <p:cNvCxnSpPr/>
          <p:nvPr/>
        </p:nvCxnSpPr>
        <p:spPr bwMode="auto">
          <a:xfrm flipV="1">
            <a:off x="754380" y="2287905"/>
            <a:ext cx="716280" cy="720090"/>
          </a:xfrm>
          <a:prstGeom prst="line">
            <a:avLst/>
          </a:prstGeom>
          <a:noFill/>
          <a:ln w="9525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7" name="Straight Connector 46"/>
          <p:cNvCxnSpPr/>
          <p:nvPr/>
        </p:nvCxnSpPr>
        <p:spPr bwMode="auto">
          <a:xfrm flipV="1">
            <a:off x="750570" y="2284095"/>
            <a:ext cx="569595" cy="573405"/>
          </a:xfrm>
          <a:prstGeom prst="line">
            <a:avLst/>
          </a:prstGeom>
          <a:noFill/>
          <a:ln w="9525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8" name="Straight Connector 47"/>
          <p:cNvCxnSpPr/>
          <p:nvPr/>
        </p:nvCxnSpPr>
        <p:spPr bwMode="auto">
          <a:xfrm flipV="1">
            <a:off x="752475" y="2286000"/>
            <a:ext cx="417195" cy="422911"/>
          </a:xfrm>
          <a:prstGeom prst="line">
            <a:avLst/>
          </a:prstGeom>
          <a:noFill/>
          <a:ln w="9525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9" name="Straight Connector 48"/>
          <p:cNvCxnSpPr/>
          <p:nvPr/>
        </p:nvCxnSpPr>
        <p:spPr bwMode="auto">
          <a:xfrm flipV="1">
            <a:off x="750570" y="2286000"/>
            <a:ext cx="268605" cy="274322"/>
          </a:xfrm>
          <a:prstGeom prst="line">
            <a:avLst/>
          </a:prstGeom>
          <a:noFill/>
          <a:ln w="9525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0" name="Straight Connector 49"/>
          <p:cNvCxnSpPr/>
          <p:nvPr/>
        </p:nvCxnSpPr>
        <p:spPr bwMode="auto">
          <a:xfrm flipV="1">
            <a:off x="750570" y="2282190"/>
            <a:ext cx="125730" cy="129542"/>
          </a:xfrm>
          <a:prstGeom prst="line">
            <a:avLst/>
          </a:prstGeom>
          <a:noFill/>
          <a:ln w="9525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5" name="Text Box 7"/>
          <p:cNvSpPr txBox="1">
            <a:spLocks noChangeArrowheads="1"/>
          </p:cNvSpPr>
          <p:nvPr/>
        </p:nvSpPr>
        <p:spPr bwMode="auto">
          <a:xfrm>
            <a:off x="4388199" y="1055688"/>
            <a:ext cx="4527201" cy="53553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tabLst>
                <a:tab pos="409575" algn="l"/>
              </a:tabLst>
            </a:pPr>
            <a:r>
              <a:rPr lang="sr-Latn-RS" sz="2400" b="1">
                <a:solidFill>
                  <a:srgbClr val="000066"/>
                </a:solidFill>
              </a:rPr>
              <a:t>REALNI</a:t>
            </a:r>
            <a:r>
              <a:rPr lang="sr-Cyrl-CS" sz="2400" b="1">
                <a:solidFill>
                  <a:srgbClr val="000066"/>
                </a:solidFill>
              </a:rPr>
              <a:t> </a:t>
            </a:r>
            <a:r>
              <a:rPr lang="sr-Latn-CS" sz="2400" b="1">
                <a:solidFill>
                  <a:srgbClr val="000066"/>
                </a:solidFill>
              </a:rPr>
              <a:t>KLIPNI </a:t>
            </a:r>
            <a:r>
              <a:rPr lang="sr-Cyrl-CS" sz="2400" b="1">
                <a:solidFill>
                  <a:srgbClr val="000066"/>
                </a:solidFill>
              </a:rPr>
              <a:t>KOMPRESOR</a:t>
            </a:r>
            <a:endParaRPr lang="en-US" sz="2400" b="1">
              <a:solidFill>
                <a:srgbClr val="000066"/>
              </a:solidFill>
            </a:endParaRPr>
          </a:p>
        </p:txBody>
      </p:sp>
      <p:cxnSp>
        <p:nvCxnSpPr>
          <p:cNvPr id="56" name="Straight Connector 55"/>
          <p:cNvCxnSpPr/>
          <p:nvPr/>
        </p:nvCxnSpPr>
        <p:spPr bwMode="auto">
          <a:xfrm flipH="1">
            <a:off x="756920" y="2296092"/>
            <a:ext cx="0" cy="931177"/>
          </a:xfrm>
          <a:prstGeom prst="line">
            <a:avLst/>
          </a:prstGeom>
          <a:noFill/>
          <a:ln w="5715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9" name="Oval 28"/>
          <p:cNvSpPr/>
          <p:nvPr/>
        </p:nvSpPr>
        <p:spPr bwMode="auto">
          <a:xfrm rot="2628319">
            <a:off x="722350" y="3188235"/>
            <a:ext cx="73152" cy="73152"/>
          </a:xfrm>
          <a:prstGeom prst="ellipse">
            <a:avLst/>
          </a:prstGeom>
          <a:solidFill>
            <a:schemeClr val="bg1">
              <a:lumMod val="20000"/>
              <a:lumOff val="80000"/>
            </a:schemeClr>
          </a:solidFill>
          <a:ln w="1587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28" name="Oval 27"/>
          <p:cNvSpPr/>
          <p:nvPr/>
        </p:nvSpPr>
        <p:spPr bwMode="auto">
          <a:xfrm rot="2628319">
            <a:off x="718539" y="2249070"/>
            <a:ext cx="73152" cy="73152"/>
          </a:xfrm>
          <a:prstGeom prst="ellipse">
            <a:avLst/>
          </a:prstGeom>
          <a:solidFill>
            <a:schemeClr val="bg1">
              <a:lumMod val="20000"/>
              <a:lumOff val="80000"/>
            </a:schemeClr>
          </a:solidFill>
          <a:ln w="1587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55" name="Freeform 54"/>
          <p:cNvSpPr>
            <a:spLocks noChangeAspect="1"/>
          </p:cNvSpPr>
          <p:nvPr/>
        </p:nvSpPr>
        <p:spPr bwMode="auto">
          <a:xfrm rot="21242584">
            <a:off x="5846624" y="2252334"/>
            <a:ext cx="596152" cy="1005840"/>
          </a:xfrm>
          <a:custGeom>
            <a:avLst/>
            <a:gdLst>
              <a:gd name="connsiteX0" fmla="*/ 0 w 1981200"/>
              <a:gd name="connsiteY0" fmla="*/ 0 h 2118360"/>
              <a:gd name="connsiteX1" fmla="*/ 563880 w 1981200"/>
              <a:gd name="connsiteY1" fmla="*/ 1493520 h 2118360"/>
              <a:gd name="connsiteX2" fmla="*/ 1981200 w 1981200"/>
              <a:gd name="connsiteY2" fmla="*/ 2118360 h 2118360"/>
              <a:gd name="connsiteX3" fmla="*/ 1981200 w 1981200"/>
              <a:gd name="connsiteY3" fmla="*/ 2118360 h 2118360"/>
              <a:gd name="connsiteX0" fmla="*/ 0 w 1981200"/>
              <a:gd name="connsiteY0" fmla="*/ 0 h 2118360"/>
              <a:gd name="connsiteX1" fmla="*/ 597783 w 1981200"/>
              <a:gd name="connsiteY1" fmla="*/ 1435486 h 2118360"/>
              <a:gd name="connsiteX2" fmla="*/ 1981200 w 1981200"/>
              <a:gd name="connsiteY2" fmla="*/ 2118360 h 2118360"/>
              <a:gd name="connsiteX3" fmla="*/ 1981200 w 1981200"/>
              <a:gd name="connsiteY3" fmla="*/ 2118360 h 2118360"/>
              <a:gd name="connsiteX0" fmla="*/ 0 w 1981200"/>
              <a:gd name="connsiteY0" fmla="*/ 0 h 2118360"/>
              <a:gd name="connsiteX1" fmla="*/ 663823 w 1981200"/>
              <a:gd name="connsiteY1" fmla="*/ 1356223 h 2118360"/>
              <a:gd name="connsiteX2" fmla="*/ 1981200 w 1981200"/>
              <a:gd name="connsiteY2" fmla="*/ 2118360 h 2118360"/>
              <a:gd name="connsiteX3" fmla="*/ 1981200 w 1981200"/>
              <a:gd name="connsiteY3" fmla="*/ 2118360 h 21183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981200" h="2118360">
                <a:moveTo>
                  <a:pt x="0" y="0"/>
                </a:moveTo>
                <a:cubicBezTo>
                  <a:pt x="116840" y="570230"/>
                  <a:pt x="333623" y="1003163"/>
                  <a:pt x="663823" y="1356223"/>
                </a:cubicBezTo>
                <a:cubicBezTo>
                  <a:pt x="994023" y="1709283"/>
                  <a:pt x="1981200" y="2118360"/>
                  <a:pt x="1981200" y="2118360"/>
                </a:cubicBezTo>
                <a:lnTo>
                  <a:pt x="1981200" y="2118360"/>
                </a:lnTo>
              </a:path>
            </a:pathLst>
          </a:custGeom>
          <a:noFill/>
          <a:ln w="28575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grpSp>
        <p:nvGrpSpPr>
          <p:cNvPr id="57" name="Group 17"/>
          <p:cNvGrpSpPr/>
          <p:nvPr/>
        </p:nvGrpSpPr>
        <p:grpSpPr>
          <a:xfrm>
            <a:off x="5414772" y="4343400"/>
            <a:ext cx="2295525" cy="1143000"/>
            <a:chOff x="4032885" y="3415665"/>
            <a:chExt cx="2295525" cy="1143000"/>
          </a:xfrm>
          <a:solidFill>
            <a:schemeClr val="tx1">
              <a:lumMod val="65000"/>
            </a:schemeClr>
          </a:solidFill>
        </p:grpSpPr>
        <p:sp>
          <p:nvSpPr>
            <p:cNvPr id="58" name="Rectangle 57"/>
            <p:cNvSpPr/>
            <p:nvPr/>
          </p:nvSpPr>
          <p:spPr bwMode="auto">
            <a:xfrm>
              <a:off x="4032885" y="3415665"/>
              <a:ext cx="91440" cy="1143000"/>
            </a:xfrm>
            <a:prstGeom prst="rect">
              <a:avLst/>
            </a:prstGeom>
            <a:grpFill/>
            <a:ln w="19050" cap="flat" cmpd="sng" algn="ctr">
              <a:solidFill>
                <a:schemeClr val="tx1">
                  <a:lumMod val="6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  <p:sp>
          <p:nvSpPr>
            <p:cNvPr id="59" name="Rectangle 58"/>
            <p:cNvSpPr/>
            <p:nvPr/>
          </p:nvSpPr>
          <p:spPr bwMode="auto">
            <a:xfrm rot="5400000">
              <a:off x="5181600" y="3413760"/>
              <a:ext cx="91440" cy="2194560"/>
            </a:xfrm>
            <a:prstGeom prst="rect">
              <a:avLst/>
            </a:prstGeom>
            <a:grpFill/>
            <a:ln w="19050" cap="flat" cmpd="sng" algn="ctr">
              <a:solidFill>
                <a:schemeClr val="tx1">
                  <a:lumMod val="6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  <p:sp>
          <p:nvSpPr>
            <p:cNvPr id="60" name="Rectangle 59"/>
            <p:cNvSpPr/>
            <p:nvPr/>
          </p:nvSpPr>
          <p:spPr bwMode="auto">
            <a:xfrm rot="5400000">
              <a:off x="5185410" y="2364105"/>
              <a:ext cx="91440" cy="2194560"/>
            </a:xfrm>
            <a:prstGeom prst="rect">
              <a:avLst/>
            </a:prstGeom>
            <a:grpFill/>
            <a:ln w="19050" cap="flat" cmpd="sng" algn="ctr">
              <a:solidFill>
                <a:schemeClr val="tx1">
                  <a:lumMod val="6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</p:grpSp>
      <p:sp>
        <p:nvSpPr>
          <p:cNvPr id="61" name="Rectangle 60"/>
          <p:cNvSpPr/>
          <p:nvPr/>
        </p:nvSpPr>
        <p:spPr bwMode="auto">
          <a:xfrm>
            <a:off x="6858000" y="4453889"/>
            <a:ext cx="152400" cy="923544"/>
          </a:xfrm>
          <a:prstGeom prst="rect">
            <a:avLst/>
          </a:prstGeom>
          <a:solidFill>
            <a:schemeClr val="tx1">
              <a:lumMod val="50000"/>
            </a:schemeClr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62" name="Rectangle 61"/>
          <p:cNvSpPr/>
          <p:nvPr/>
        </p:nvSpPr>
        <p:spPr bwMode="auto">
          <a:xfrm>
            <a:off x="5409057" y="4558665"/>
            <a:ext cx="100584" cy="45719"/>
          </a:xfrm>
          <a:prstGeom prst="rect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63" name="Rectangle 62"/>
          <p:cNvSpPr/>
          <p:nvPr/>
        </p:nvSpPr>
        <p:spPr bwMode="auto">
          <a:xfrm>
            <a:off x="5409057" y="5212081"/>
            <a:ext cx="100584" cy="45719"/>
          </a:xfrm>
          <a:prstGeom prst="rect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cxnSp>
        <p:nvCxnSpPr>
          <p:cNvPr id="64" name="Straight Connector 63"/>
          <p:cNvCxnSpPr/>
          <p:nvPr/>
        </p:nvCxnSpPr>
        <p:spPr bwMode="auto">
          <a:xfrm>
            <a:off x="5405247" y="4583430"/>
            <a:ext cx="137160" cy="0"/>
          </a:xfrm>
          <a:prstGeom prst="line">
            <a:avLst/>
          </a:prstGeom>
          <a:noFill/>
          <a:ln w="19050" cap="flat" cmpd="sng" algn="ctr">
            <a:solidFill>
              <a:schemeClr val="accent4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5" name="Straight Connector 64"/>
          <p:cNvCxnSpPr/>
          <p:nvPr/>
        </p:nvCxnSpPr>
        <p:spPr bwMode="auto">
          <a:xfrm flipV="1">
            <a:off x="5548122" y="4514850"/>
            <a:ext cx="0" cy="137160"/>
          </a:xfrm>
          <a:prstGeom prst="line">
            <a:avLst/>
          </a:prstGeom>
          <a:noFill/>
          <a:ln w="19050" cap="flat" cmpd="sng" algn="ctr">
            <a:solidFill>
              <a:schemeClr val="accent4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6" name="Straight Connector 65"/>
          <p:cNvCxnSpPr/>
          <p:nvPr/>
        </p:nvCxnSpPr>
        <p:spPr bwMode="auto">
          <a:xfrm rot="10800000">
            <a:off x="5378577" y="5236845"/>
            <a:ext cx="137160" cy="0"/>
          </a:xfrm>
          <a:prstGeom prst="line">
            <a:avLst/>
          </a:prstGeom>
          <a:noFill/>
          <a:ln w="19050" cap="flat" cmpd="sng" algn="ctr">
            <a:solidFill>
              <a:schemeClr val="accent4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7" name="Straight Connector 66"/>
          <p:cNvCxnSpPr/>
          <p:nvPr/>
        </p:nvCxnSpPr>
        <p:spPr bwMode="auto">
          <a:xfrm rot="10800000" flipV="1">
            <a:off x="5372862" y="5170170"/>
            <a:ext cx="0" cy="137160"/>
          </a:xfrm>
          <a:prstGeom prst="line">
            <a:avLst/>
          </a:prstGeom>
          <a:noFill/>
          <a:ln w="19050" cap="flat" cmpd="sng" algn="ctr">
            <a:solidFill>
              <a:schemeClr val="accent4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68" name="Text Box 8"/>
          <p:cNvSpPr txBox="1">
            <a:spLocks noChangeArrowheads="1"/>
          </p:cNvSpPr>
          <p:nvPr/>
        </p:nvSpPr>
        <p:spPr bwMode="auto">
          <a:xfrm>
            <a:off x="4904232" y="5189220"/>
            <a:ext cx="533400" cy="38779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en-US" sz="1600">
                <a:solidFill>
                  <a:srgbClr val="000066"/>
                </a:solidFill>
              </a:rPr>
              <a:t>UV</a:t>
            </a:r>
          </a:p>
        </p:txBody>
      </p:sp>
      <p:sp>
        <p:nvSpPr>
          <p:cNvPr id="69" name="Text Box 8"/>
          <p:cNvSpPr txBox="1">
            <a:spLocks noChangeArrowheads="1"/>
          </p:cNvSpPr>
          <p:nvPr/>
        </p:nvSpPr>
        <p:spPr bwMode="auto">
          <a:xfrm>
            <a:off x="4988052" y="4495800"/>
            <a:ext cx="533400" cy="3606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en-US" sz="1600">
                <a:solidFill>
                  <a:srgbClr val="000066"/>
                </a:solidFill>
              </a:rPr>
              <a:t>IV</a:t>
            </a:r>
          </a:p>
        </p:txBody>
      </p:sp>
      <p:cxnSp>
        <p:nvCxnSpPr>
          <p:cNvPr id="70" name="Straight Connector 69"/>
          <p:cNvCxnSpPr/>
          <p:nvPr/>
        </p:nvCxnSpPr>
        <p:spPr bwMode="auto">
          <a:xfrm flipH="1">
            <a:off x="6705600" y="4914900"/>
            <a:ext cx="457200" cy="0"/>
          </a:xfrm>
          <a:prstGeom prst="line">
            <a:avLst/>
          </a:prstGeom>
          <a:noFill/>
          <a:ln w="12700" cap="flat" cmpd="sng" algn="ctr">
            <a:solidFill>
              <a:srgbClr val="000066"/>
            </a:solidFill>
            <a:prstDash val="solid"/>
            <a:round/>
            <a:headEnd type="triangle" w="med" len="med"/>
            <a:tailEnd type="triangle" w="med" len="med"/>
          </a:ln>
          <a:effectLst/>
        </p:spPr>
      </p:cxnSp>
      <p:cxnSp>
        <p:nvCxnSpPr>
          <p:cNvPr id="71" name="Straight Arrow Connector 70"/>
          <p:cNvCxnSpPr/>
          <p:nvPr/>
        </p:nvCxnSpPr>
        <p:spPr bwMode="auto">
          <a:xfrm flipH="1" flipV="1">
            <a:off x="5505450" y="1828800"/>
            <a:ext cx="3810" cy="1828800"/>
          </a:xfrm>
          <a:prstGeom prst="straightConnector1">
            <a:avLst/>
          </a:prstGeom>
          <a:noFill/>
          <a:ln w="19050" cap="flat" cmpd="sng" algn="ctr">
            <a:solidFill>
              <a:schemeClr val="bg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72" name="Straight Arrow Connector 71"/>
          <p:cNvCxnSpPr/>
          <p:nvPr/>
        </p:nvCxnSpPr>
        <p:spPr bwMode="auto">
          <a:xfrm>
            <a:off x="5501640" y="3668792"/>
            <a:ext cx="2423160" cy="0"/>
          </a:xfrm>
          <a:prstGeom prst="straightConnector1">
            <a:avLst/>
          </a:prstGeom>
          <a:noFill/>
          <a:ln w="19050" cap="flat" cmpd="sng" algn="ctr">
            <a:solidFill>
              <a:schemeClr val="bg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73" name="Text Box 15"/>
          <p:cNvSpPr txBox="1">
            <a:spLocks noChangeArrowheads="1"/>
          </p:cNvSpPr>
          <p:nvPr/>
        </p:nvSpPr>
        <p:spPr bwMode="auto">
          <a:xfrm>
            <a:off x="5176520" y="1728708"/>
            <a:ext cx="312906" cy="36933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  <a:tabLst>
                <a:tab pos="409575" algn="l"/>
              </a:tabLst>
            </a:pPr>
            <a:r>
              <a:rPr lang="sr-Latn-RS" sz="1800" i="1">
                <a:solidFill>
                  <a:srgbClr val="000099"/>
                </a:solidFill>
              </a:rPr>
              <a:t>p</a:t>
            </a:r>
            <a:endParaRPr lang="en-US" sz="1800" i="1">
              <a:solidFill>
                <a:srgbClr val="000099"/>
              </a:solidFill>
            </a:endParaRPr>
          </a:p>
        </p:txBody>
      </p:sp>
      <p:sp>
        <p:nvSpPr>
          <p:cNvPr id="74" name="Text Box 15"/>
          <p:cNvSpPr txBox="1">
            <a:spLocks noChangeArrowheads="1"/>
          </p:cNvSpPr>
          <p:nvPr/>
        </p:nvSpPr>
        <p:spPr bwMode="auto">
          <a:xfrm>
            <a:off x="7608316" y="3628141"/>
            <a:ext cx="300082" cy="36933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  <a:tabLst>
                <a:tab pos="409575" algn="l"/>
              </a:tabLst>
            </a:pPr>
            <a:r>
              <a:rPr lang="en-US" sz="1800" i="1">
                <a:solidFill>
                  <a:srgbClr val="000099"/>
                </a:solidFill>
              </a:rPr>
              <a:t>v</a:t>
            </a:r>
          </a:p>
        </p:txBody>
      </p:sp>
      <p:sp>
        <p:nvSpPr>
          <p:cNvPr id="75" name="Text Box 8"/>
          <p:cNvSpPr txBox="1">
            <a:spLocks noChangeArrowheads="1"/>
          </p:cNvSpPr>
          <p:nvPr/>
        </p:nvSpPr>
        <p:spPr bwMode="auto">
          <a:xfrm>
            <a:off x="7350252" y="3124200"/>
            <a:ext cx="304800" cy="3606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sr-Latn-RS" sz="1600">
                <a:solidFill>
                  <a:srgbClr val="000066"/>
                </a:solidFill>
              </a:rPr>
              <a:t>1</a:t>
            </a:r>
            <a:endParaRPr lang="en-US" sz="1600">
              <a:solidFill>
                <a:srgbClr val="000066"/>
              </a:solidFill>
            </a:endParaRPr>
          </a:p>
        </p:txBody>
      </p:sp>
      <p:cxnSp>
        <p:nvCxnSpPr>
          <p:cNvPr id="76" name="Straight Connector 75"/>
          <p:cNvCxnSpPr/>
          <p:nvPr/>
        </p:nvCxnSpPr>
        <p:spPr bwMode="auto">
          <a:xfrm flipV="1">
            <a:off x="6477000" y="3220720"/>
            <a:ext cx="944372" cy="635"/>
          </a:xfrm>
          <a:prstGeom prst="line">
            <a:avLst/>
          </a:prstGeom>
          <a:noFill/>
          <a:ln w="25400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77" name="Freeform 76"/>
          <p:cNvSpPr>
            <a:spLocks noChangeAspect="1"/>
          </p:cNvSpPr>
          <p:nvPr/>
        </p:nvSpPr>
        <p:spPr bwMode="auto">
          <a:xfrm rot="20874529">
            <a:off x="6656465" y="2204994"/>
            <a:ext cx="650348" cy="1097280"/>
          </a:xfrm>
          <a:custGeom>
            <a:avLst/>
            <a:gdLst>
              <a:gd name="connsiteX0" fmla="*/ 0 w 1981200"/>
              <a:gd name="connsiteY0" fmla="*/ 0 h 2118360"/>
              <a:gd name="connsiteX1" fmla="*/ 563880 w 1981200"/>
              <a:gd name="connsiteY1" fmla="*/ 1493520 h 2118360"/>
              <a:gd name="connsiteX2" fmla="*/ 1981200 w 1981200"/>
              <a:gd name="connsiteY2" fmla="*/ 2118360 h 2118360"/>
              <a:gd name="connsiteX3" fmla="*/ 1981200 w 1981200"/>
              <a:gd name="connsiteY3" fmla="*/ 2118360 h 2118360"/>
              <a:gd name="connsiteX0" fmla="*/ 0 w 1981200"/>
              <a:gd name="connsiteY0" fmla="*/ 0 h 2118360"/>
              <a:gd name="connsiteX1" fmla="*/ 597783 w 1981200"/>
              <a:gd name="connsiteY1" fmla="*/ 1435486 h 2118360"/>
              <a:gd name="connsiteX2" fmla="*/ 1981200 w 1981200"/>
              <a:gd name="connsiteY2" fmla="*/ 2118360 h 2118360"/>
              <a:gd name="connsiteX3" fmla="*/ 1981200 w 1981200"/>
              <a:gd name="connsiteY3" fmla="*/ 2118360 h 2118360"/>
              <a:gd name="connsiteX0" fmla="*/ 0 w 1981200"/>
              <a:gd name="connsiteY0" fmla="*/ 0 h 2118360"/>
              <a:gd name="connsiteX1" fmla="*/ 663823 w 1981200"/>
              <a:gd name="connsiteY1" fmla="*/ 1356223 h 2118360"/>
              <a:gd name="connsiteX2" fmla="*/ 1981200 w 1981200"/>
              <a:gd name="connsiteY2" fmla="*/ 2118360 h 2118360"/>
              <a:gd name="connsiteX3" fmla="*/ 1981200 w 1981200"/>
              <a:gd name="connsiteY3" fmla="*/ 2118360 h 21183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981200" h="2118360">
                <a:moveTo>
                  <a:pt x="0" y="0"/>
                </a:moveTo>
                <a:cubicBezTo>
                  <a:pt x="116840" y="570230"/>
                  <a:pt x="333623" y="1003163"/>
                  <a:pt x="663823" y="1356223"/>
                </a:cubicBezTo>
                <a:cubicBezTo>
                  <a:pt x="994023" y="1709283"/>
                  <a:pt x="1981200" y="2118360"/>
                  <a:pt x="1981200" y="2118360"/>
                </a:cubicBezTo>
                <a:lnTo>
                  <a:pt x="1981200" y="2118360"/>
                </a:lnTo>
              </a:path>
            </a:pathLst>
          </a:custGeom>
          <a:noFill/>
          <a:ln w="28575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cxnSp>
        <p:nvCxnSpPr>
          <p:cNvPr id="78" name="Straight Connector 77"/>
          <p:cNvCxnSpPr/>
          <p:nvPr/>
        </p:nvCxnSpPr>
        <p:spPr bwMode="auto">
          <a:xfrm>
            <a:off x="5787390" y="2284095"/>
            <a:ext cx="766572" cy="1905"/>
          </a:xfrm>
          <a:prstGeom prst="line">
            <a:avLst/>
          </a:prstGeom>
          <a:noFill/>
          <a:ln w="25400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79" name="Oval 78"/>
          <p:cNvSpPr/>
          <p:nvPr/>
        </p:nvSpPr>
        <p:spPr bwMode="auto">
          <a:xfrm rot="2628319">
            <a:off x="7365847" y="3182520"/>
            <a:ext cx="73152" cy="73152"/>
          </a:xfrm>
          <a:prstGeom prst="ellipse">
            <a:avLst/>
          </a:prstGeom>
          <a:solidFill>
            <a:schemeClr val="bg1">
              <a:lumMod val="20000"/>
              <a:lumOff val="80000"/>
            </a:schemeClr>
          </a:solidFill>
          <a:ln w="1587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80" name="Oval 79"/>
          <p:cNvSpPr/>
          <p:nvPr/>
        </p:nvSpPr>
        <p:spPr bwMode="auto">
          <a:xfrm rot="2628319">
            <a:off x="6516217" y="2252880"/>
            <a:ext cx="73152" cy="73152"/>
          </a:xfrm>
          <a:prstGeom prst="ellipse">
            <a:avLst/>
          </a:prstGeom>
          <a:solidFill>
            <a:schemeClr val="bg1">
              <a:lumMod val="20000"/>
              <a:lumOff val="80000"/>
            </a:schemeClr>
          </a:solidFill>
          <a:ln w="1587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81" name="Text Box 8"/>
          <p:cNvSpPr txBox="1">
            <a:spLocks noChangeArrowheads="1"/>
          </p:cNvSpPr>
          <p:nvPr/>
        </p:nvSpPr>
        <p:spPr bwMode="auto">
          <a:xfrm>
            <a:off x="6534912" y="1996440"/>
            <a:ext cx="304800" cy="3606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en-US" sz="1600">
                <a:solidFill>
                  <a:srgbClr val="000066"/>
                </a:solidFill>
              </a:rPr>
              <a:t>2</a:t>
            </a:r>
          </a:p>
        </p:txBody>
      </p:sp>
      <p:sp>
        <p:nvSpPr>
          <p:cNvPr id="82" name="Text Box 8"/>
          <p:cNvSpPr txBox="1">
            <a:spLocks noChangeArrowheads="1"/>
          </p:cNvSpPr>
          <p:nvPr/>
        </p:nvSpPr>
        <p:spPr bwMode="auto">
          <a:xfrm>
            <a:off x="5713857" y="1958340"/>
            <a:ext cx="304800" cy="3606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en-US" sz="1600">
                <a:solidFill>
                  <a:srgbClr val="000066"/>
                </a:solidFill>
              </a:rPr>
              <a:t>3</a:t>
            </a:r>
          </a:p>
        </p:txBody>
      </p:sp>
      <p:sp>
        <p:nvSpPr>
          <p:cNvPr id="83" name="Text Box 8"/>
          <p:cNvSpPr txBox="1">
            <a:spLocks noChangeArrowheads="1"/>
          </p:cNvSpPr>
          <p:nvPr/>
        </p:nvSpPr>
        <p:spPr bwMode="auto">
          <a:xfrm>
            <a:off x="6366510" y="3169353"/>
            <a:ext cx="304800" cy="3606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en-US" sz="1600">
                <a:solidFill>
                  <a:srgbClr val="000066"/>
                </a:solidFill>
              </a:rPr>
              <a:t>4</a:t>
            </a:r>
          </a:p>
        </p:txBody>
      </p:sp>
      <p:cxnSp>
        <p:nvCxnSpPr>
          <p:cNvPr id="84" name="Straight Connector 83"/>
          <p:cNvCxnSpPr/>
          <p:nvPr/>
        </p:nvCxnSpPr>
        <p:spPr bwMode="auto">
          <a:xfrm flipV="1">
            <a:off x="6000750" y="2299336"/>
            <a:ext cx="517017" cy="518159"/>
          </a:xfrm>
          <a:prstGeom prst="line">
            <a:avLst/>
          </a:prstGeom>
          <a:noFill/>
          <a:ln w="9525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85" name="Straight Connector 84"/>
          <p:cNvCxnSpPr/>
          <p:nvPr/>
        </p:nvCxnSpPr>
        <p:spPr bwMode="auto">
          <a:xfrm flipV="1">
            <a:off x="6063615" y="2383155"/>
            <a:ext cx="524637" cy="523875"/>
          </a:xfrm>
          <a:prstGeom prst="line">
            <a:avLst/>
          </a:prstGeom>
          <a:noFill/>
          <a:ln w="9525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86" name="Straight Connector 85"/>
          <p:cNvCxnSpPr/>
          <p:nvPr/>
        </p:nvCxnSpPr>
        <p:spPr bwMode="auto">
          <a:xfrm flipV="1">
            <a:off x="6139815" y="2495551"/>
            <a:ext cx="494157" cy="497204"/>
          </a:xfrm>
          <a:prstGeom prst="line">
            <a:avLst/>
          </a:prstGeom>
          <a:noFill/>
          <a:ln w="9525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87" name="Straight Connector 86"/>
          <p:cNvCxnSpPr/>
          <p:nvPr/>
        </p:nvCxnSpPr>
        <p:spPr bwMode="auto">
          <a:xfrm flipV="1">
            <a:off x="6223635" y="2594610"/>
            <a:ext cx="459867" cy="462915"/>
          </a:xfrm>
          <a:prstGeom prst="line">
            <a:avLst/>
          </a:prstGeom>
          <a:noFill/>
          <a:ln w="9525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88" name="Straight Connector 87"/>
          <p:cNvCxnSpPr/>
          <p:nvPr/>
        </p:nvCxnSpPr>
        <p:spPr bwMode="auto">
          <a:xfrm flipV="1">
            <a:off x="6311265" y="2693670"/>
            <a:ext cx="423672" cy="422910"/>
          </a:xfrm>
          <a:prstGeom prst="line">
            <a:avLst/>
          </a:prstGeom>
          <a:noFill/>
          <a:ln w="9525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89" name="Straight Connector 88"/>
          <p:cNvCxnSpPr/>
          <p:nvPr/>
        </p:nvCxnSpPr>
        <p:spPr bwMode="auto">
          <a:xfrm flipV="1">
            <a:off x="6406515" y="2785111"/>
            <a:ext cx="391287" cy="392429"/>
          </a:xfrm>
          <a:prstGeom prst="line">
            <a:avLst/>
          </a:prstGeom>
          <a:noFill/>
          <a:ln w="9525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90" name="Straight Connector 89"/>
          <p:cNvCxnSpPr/>
          <p:nvPr/>
        </p:nvCxnSpPr>
        <p:spPr bwMode="auto">
          <a:xfrm flipV="1">
            <a:off x="5937885" y="2284095"/>
            <a:ext cx="433197" cy="434340"/>
          </a:xfrm>
          <a:prstGeom prst="line">
            <a:avLst/>
          </a:prstGeom>
          <a:noFill/>
          <a:ln w="9525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91" name="Straight Connector 90"/>
          <p:cNvCxnSpPr/>
          <p:nvPr/>
        </p:nvCxnSpPr>
        <p:spPr bwMode="auto">
          <a:xfrm flipV="1">
            <a:off x="6516881" y="2872740"/>
            <a:ext cx="345691" cy="347599"/>
          </a:xfrm>
          <a:prstGeom prst="line">
            <a:avLst/>
          </a:prstGeom>
          <a:noFill/>
          <a:ln w="9525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92" name="Straight Connector 91"/>
          <p:cNvCxnSpPr/>
          <p:nvPr/>
        </p:nvCxnSpPr>
        <p:spPr bwMode="auto">
          <a:xfrm flipV="1">
            <a:off x="6669281" y="2954655"/>
            <a:ext cx="267586" cy="267589"/>
          </a:xfrm>
          <a:prstGeom prst="line">
            <a:avLst/>
          </a:prstGeom>
          <a:noFill/>
          <a:ln w="9525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93" name="Straight Connector 92"/>
          <p:cNvCxnSpPr/>
          <p:nvPr/>
        </p:nvCxnSpPr>
        <p:spPr bwMode="auto">
          <a:xfrm flipV="1">
            <a:off x="6821681" y="3021330"/>
            <a:ext cx="199006" cy="199009"/>
          </a:xfrm>
          <a:prstGeom prst="line">
            <a:avLst/>
          </a:prstGeom>
          <a:noFill/>
          <a:ln w="9525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94" name="Straight Connector 93"/>
          <p:cNvCxnSpPr/>
          <p:nvPr/>
        </p:nvCxnSpPr>
        <p:spPr bwMode="auto">
          <a:xfrm flipV="1">
            <a:off x="6974081" y="3080385"/>
            <a:ext cx="147571" cy="145669"/>
          </a:xfrm>
          <a:prstGeom prst="line">
            <a:avLst/>
          </a:prstGeom>
          <a:noFill/>
          <a:ln w="9525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95" name="Straight Connector 94"/>
          <p:cNvCxnSpPr/>
          <p:nvPr/>
        </p:nvCxnSpPr>
        <p:spPr bwMode="auto">
          <a:xfrm flipV="1">
            <a:off x="7126481" y="3131820"/>
            <a:ext cx="92326" cy="90424"/>
          </a:xfrm>
          <a:prstGeom prst="line">
            <a:avLst/>
          </a:prstGeom>
          <a:noFill/>
          <a:ln w="9525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96" name="Straight Connector 95"/>
          <p:cNvCxnSpPr/>
          <p:nvPr/>
        </p:nvCxnSpPr>
        <p:spPr bwMode="auto">
          <a:xfrm flipV="1">
            <a:off x="7278881" y="3181350"/>
            <a:ext cx="44701" cy="42799"/>
          </a:xfrm>
          <a:prstGeom prst="line">
            <a:avLst/>
          </a:prstGeom>
          <a:noFill/>
          <a:ln w="9525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97" name="Straight Connector 96"/>
          <p:cNvCxnSpPr/>
          <p:nvPr/>
        </p:nvCxnSpPr>
        <p:spPr bwMode="auto">
          <a:xfrm flipV="1">
            <a:off x="5897880" y="2287905"/>
            <a:ext cx="324612" cy="327660"/>
          </a:xfrm>
          <a:prstGeom prst="line">
            <a:avLst/>
          </a:prstGeom>
          <a:noFill/>
          <a:ln w="9525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98" name="Straight Connector 97"/>
          <p:cNvCxnSpPr/>
          <p:nvPr/>
        </p:nvCxnSpPr>
        <p:spPr bwMode="auto">
          <a:xfrm flipV="1">
            <a:off x="5854065" y="2284096"/>
            <a:ext cx="217932" cy="219074"/>
          </a:xfrm>
          <a:prstGeom prst="line">
            <a:avLst/>
          </a:prstGeom>
          <a:noFill/>
          <a:ln w="9525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99" name="Straight Connector 98"/>
          <p:cNvCxnSpPr/>
          <p:nvPr/>
        </p:nvCxnSpPr>
        <p:spPr bwMode="auto">
          <a:xfrm flipV="1">
            <a:off x="5823585" y="2286001"/>
            <a:ext cx="97917" cy="100964"/>
          </a:xfrm>
          <a:prstGeom prst="line">
            <a:avLst/>
          </a:prstGeom>
          <a:noFill/>
          <a:ln w="9525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01" name="Oval 100"/>
          <p:cNvSpPr/>
          <p:nvPr/>
        </p:nvSpPr>
        <p:spPr bwMode="auto">
          <a:xfrm rot="2628319">
            <a:off x="6443953" y="3188235"/>
            <a:ext cx="73152" cy="73152"/>
          </a:xfrm>
          <a:prstGeom prst="ellipse">
            <a:avLst/>
          </a:prstGeom>
          <a:solidFill>
            <a:schemeClr val="bg1">
              <a:lumMod val="20000"/>
              <a:lumOff val="80000"/>
            </a:schemeClr>
          </a:solidFill>
          <a:ln w="1587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02" name="Oval 101"/>
          <p:cNvSpPr/>
          <p:nvPr/>
        </p:nvSpPr>
        <p:spPr bwMode="auto">
          <a:xfrm rot="2628319">
            <a:off x="5760058" y="2249070"/>
            <a:ext cx="73152" cy="73152"/>
          </a:xfrm>
          <a:prstGeom prst="ellipse">
            <a:avLst/>
          </a:prstGeom>
          <a:solidFill>
            <a:schemeClr val="bg1">
              <a:lumMod val="20000"/>
              <a:lumOff val="80000"/>
            </a:schemeClr>
          </a:solidFill>
          <a:ln w="1587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cxnSp>
        <p:nvCxnSpPr>
          <p:cNvPr id="104" name="Straight Connector 103"/>
          <p:cNvCxnSpPr/>
          <p:nvPr/>
        </p:nvCxnSpPr>
        <p:spPr bwMode="auto">
          <a:xfrm>
            <a:off x="5791200" y="2362200"/>
            <a:ext cx="0" cy="3017520"/>
          </a:xfrm>
          <a:prstGeom prst="line">
            <a:avLst/>
          </a:prstGeom>
          <a:noFill/>
          <a:ln w="9525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05" name="Rectangle 104"/>
          <p:cNvSpPr/>
          <p:nvPr/>
        </p:nvSpPr>
        <p:spPr bwMode="auto">
          <a:xfrm>
            <a:off x="5516880" y="4446270"/>
            <a:ext cx="274320" cy="941832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9525" cap="flat" cmpd="sng" algn="ctr">
            <a:solidFill>
              <a:schemeClr val="accent5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06" name="TextBox 105"/>
          <p:cNvSpPr txBox="1"/>
          <p:nvPr/>
        </p:nvSpPr>
        <p:spPr>
          <a:xfrm>
            <a:off x="5562600" y="5715000"/>
            <a:ext cx="1774845" cy="4247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>
                <a:solidFill>
                  <a:srgbClr val="000066"/>
                </a:solidFill>
              </a:rPr>
              <a:t>škodljivi prostor</a:t>
            </a:r>
          </a:p>
        </p:txBody>
      </p:sp>
      <p:cxnSp>
        <p:nvCxnSpPr>
          <p:cNvPr id="107" name="Straight Arrow Connector 106"/>
          <p:cNvCxnSpPr/>
          <p:nvPr/>
        </p:nvCxnSpPr>
        <p:spPr bwMode="auto">
          <a:xfrm>
            <a:off x="5638800" y="5181600"/>
            <a:ext cx="457200" cy="609600"/>
          </a:xfrm>
          <a:prstGeom prst="straightConnector1">
            <a:avLst/>
          </a:prstGeom>
          <a:noFill/>
          <a:ln w="19050" cap="flat" cmpd="sng" algn="ctr">
            <a:solidFill>
              <a:srgbClr val="000066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09" name="Text Box 7"/>
          <p:cNvSpPr txBox="1">
            <a:spLocks noChangeArrowheads="1"/>
          </p:cNvSpPr>
          <p:nvPr/>
        </p:nvSpPr>
        <p:spPr bwMode="auto">
          <a:xfrm rot="18916041">
            <a:off x="1014422" y="2825003"/>
            <a:ext cx="1877437" cy="84023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tabLst>
                <a:tab pos="409575" algn="l"/>
              </a:tabLst>
            </a:pPr>
            <a:r>
              <a:rPr lang="sr-Cyrl-CS" sz="180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IDEALNI </a:t>
            </a:r>
            <a:r>
              <a:rPr lang="sr-Latn-CS" sz="180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KLIPNI</a:t>
            </a:r>
            <a:endParaRPr lang="en-US" sz="180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>
              <a:tabLst>
                <a:tab pos="409575" algn="l"/>
              </a:tabLst>
            </a:pPr>
            <a:r>
              <a:rPr lang="sr-Cyrl-CS" sz="180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KOMPRESOR</a:t>
            </a:r>
            <a:endParaRPr lang="en-US" sz="180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10" name="TextBox 109"/>
          <p:cNvSpPr txBox="1"/>
          <p:nvPr/>
        </p:nvSpPr>
        <p:spPr>
          <a:xfrm>
            <a:off x="7133831" y="2133600"/>
            <a:ext cx="178156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sr-Latn-RS" sz="1200" i="1">
                <a:solidFill>
                  <a:srgbClr val="00B050"/>
                </a:solidFill>
              </a:rPr>
              <a:t>politropski procesi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sr-Latn-RS" sz="1200" i="1">
                <a:solidFill>
                  <a:srgbClr val="00B050"/>
                </a:solidFill>
              </a:rPr>
              <a:t>(jednake ili različite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sr-Latn-RS" sz="1200" i="1">
                <a:solidFill>
                  <a:srgbClr val="00B050"/>
                </a:solidFill>
              </a:rPr>
              <a:t>eksponente politrope)</a:t>
            </a:r>
            <a:endParaRPr lang="en-US" sz="1200" i="1">
              <a:solidFill>
                <a:srgbClr val="00B050"/>
              </a:solidFill>
            </a:endParaRPr>
          </a:p>
        </p:txBody>
      </p:sp>
      <p:cxnSp>
        <p:nvCxnSpPr>
          <p:cNvPr id="111" name="Straight Arrow Connector 110"/>
          <p:cNvCxnSpPr/>
          <p:nvPr/>
        </p:nvCxnSpPr>
        <p:spPr bwMode="auto">
          <a:xfrm flipV="1">
            <a:off x="6625206" y="2290194"/>
            <a:ext cx="580937" cy="165683"/>
          </a:xfrm>
          <a:prstGeom prst="straightConnector1">
            <a:avLst/>
          </a:prstGeom>
          <a:noFill/>
          <a:ln w="19050" cap="flat" cmpd="sng" algn="ctr">
            <a:solidFill>
              <a:srgbClr val="00B05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13" name="Straight Arrow Connector 112"/>
          <p:cNvCxnSpPr/>
          <p:nvPr/>
        </p:nvCxnSpPr>
        <p:spPr bwMode="auto">
          <a:xfrm flipV="1">
            <a:off x="6117672" y="2466363"/>
            <a:ext cx="1063304" cy="479572"/>
          </a:xfrm>
          <a:prstGeom prst="straightConnector1">
            <a:avLst/>
          </a:prstGeom>
          <a:noFill/>
          <a:ln w="19050" cap="flat" cmpd="sng" algn="ctr">
            <a:solidFill>
              <a:srgbClr val="00B050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0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3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6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5" grpId="0" animBg="1"/>
      <p:bldP spid="106" grpId="0"/>
      <p:bldP spid="110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Freeform 54"/>
          <p:cNvSpPr>
            <a:spLocks noChangeAspect="1"/>
          </p:cNvSpPr>
          <p:nvPr/>
        </p:nvSpPr>
        <p:spPr bwMode="auto">
          <a:xfrm rot="21242584">
            <a:off x="5846624" y="2252334"/>
            <a:ext cx="596152" cy="1005840"/>
          </a:xfrm>
          <a:custGeom>
            <a:avLst/>
            <a:gdLst>
              <a:gd name="connsiteX0" fmla="*/ 0 w 1981200"/>
              <a:gd name="connsiteY0" fmla="*/ 0 h 2118360"/>
              <a:gd name="connsiteX1" fmla="*/ 563880 w 1981200"/>
              <a:gd name="connsiteY1" fmla="*/ 1493520 h 2118360"/>
              <a:gd name="connsiteX2" fmla="*/ 1981200 w 1981200"/>
              <a:gd name="connsiteY2" fmla="*/ 2118360 h 2118360"/>
              <a:gd name="connsiteX3" fmla="*/ 1981200 w 1981200"/>
              <a:gd name="connsiteY3" fmla="*/ 2118360 h 2118360"/>
              <a:gd name="connsiteX0" fmla="*/ 0 w 1981200"/>
              <a:gd name="connsiteY0" fmla="*/ 0 h 2118360"/>
              <a:gd name="connsiteX1" fmla="*/ 597783 w 1981200"/>
              <a:gd name="connsiteY1" fmla="*/ 1435486 h 2118360"/>
              <a:gd name="connsiteX2" fmla="*/ 1981200 w 1981200"/>
              <a:gd name="connsiteY2" fmla="*/ 2118360 h 2118360"/>
              <a:gd name="connsiteX3" fmla="*/ 1981200 w 1981200"/>
              <a:gd name="connsiteY3" fmla="*/ 2118360 h 2118360"/>
              <a:gd name="connsiteX0" fmla="*/ 0 w 1981200"/>
              <a:gd name="connsiteY0" fmla="*/ 0 h 2118360"/>
              <a:gd name="connsiteX1" fmla="*/ 663823 w 1981200"/>
              <a:gd name="connsiteY1" fmla="*/ 1356223 h 2118360"/>
              <a:gd name="connsiteX2" fmla="*/ 1981200 w 1981200"/>
              <a:gd name="connsiteY2" fmla="*/ 2118360 h 2118360"/>
              <a:gd name="connsiteX3" fmla="*/ 1981200 w 1981200"/>
              <a:gd name="connsiteY3" fmla="*/ 2118360 h 21183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981200" h="2118360">
                <a:moveTo>
                  <a:pt x="0" y="0"/>
                </a:moveTo>
                <a:cubicBezTo>
                  <a:pt x="116840" y="570230"/>
                  <a:pt x="333623" y="1003163"/>
                  <a:pt x="663823" y="1356223"/>
                </a:cubicBezTo>
                <a:cubicBezTo>
                  <a:pt x="994023" y="1709283"/>
                  <a:pt x="1981200" y="2118360"/>
                  <a:pt x="1981200" y="2118360"/>
                </a:cubicBezTo>
                <a:lnTo>
                  <a:pt x="1981200" y="2118360"/>
                </a:lnTo>
              </a:path>
            </a:pathLst>
          </a:custGeom>
          <a:noFill/>
          <a:ln w="28575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grpSp>
        <p:nvGrpSpPr>
          <p:cNvPr id="3" name="Group 17"/>
          <p:cNvGrpSpPr/>
          <p:nvPr/>
        </p:nvGrpSpPr>
        <p:grpSpPr>
          <a:xfrm>
            <a:off x="5414772" y="4343400"/>
            <a:ext cx="2295525" cy="1143000"/>
            <a:chOff x="4032885" y="3415665"/>
            <a:chExt cx="2295525" cy="1143000"/>
          </a:xfrm>
          <a:solidFill>
            <a:schemeClr val="tx1">
              <a:lumMod val="65000"/>
            </a:schemeClr>
          </a:solidFill>
        </p:grpSpPr>
        <p:sp>
          <p:nvSpPr>
            <p:cNvPr id="58" name="Rectangle 57"/>
            <p:cNvSpPr/>
            <p:nvPr/>
          </p:nvSpPr>
          <p:spPr bwMode="auto">
            <a:xfrm>
              <a:off x="4032885" y="3415665"/>
              <a:ext cx="91440" cy="1143000"/>
            </a:xfrm>
            <a:prstGeom prst="rect">
              <a:avLst/>
            </a:prstGeom>
            <a:grpFill/>
            <a:ln w="19050" cap="flat" cmpd="sng" algn="ctr">
              <a:solidFill>
                <a:schemeClr val="tx1">
                  <a:lumMod val="6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  <p:sp>
          <p:nvSpPr>
            <p:cNvPr id="59" name="Rectangle 58"/>
            <p:cNvSpPr/>
            <p:nvPr/>
          </p:nvSpPr>
          <p:spPr bwMode="auto">
            <a:xfrm rot="5400000">
              <a:off x="5181600" y="3413760"/>
              <a:ext cx="91440" cy="2194560"/>
            </a:xfrm>
            <a:prstGeom prst="rect">
              <a:avLst/>
            </a:prstGeom>
            <a:grpFill/>
            <a:ln w="19050" cap="flat" cmpd="sng" algn="ctr">
              <a:solidFill>
                <a:schemeClr val="tx1">
                  <a:lumMod val="6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  <p:sp>
          <p:nvSpPr>
            <p:cNvPr id="60" name="Rectangle 59"/>
            <p:cNvSpPr/>
            <p:nvPr/>
          </p:nvSpPr>
          <p:spPr bwMode="auto">
            <a:xfrm rot="5400000">
              <a:off x="5185410" y="2364105"/>
              <a:ext cx="91440" cy="2194560"/>
            </a:xfrm>
            <a:prstGeom prst="rect">
              <a:avLst/>
            </a:prstGeom>
            <a:grpFill/>
            <a:ln w="19050" cap="flat" cmpd="sng" algn="ctr">
              <a:solidFill>
                <a:schemeClr val="tx1">
                  <a:lumMod val="6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</p:grpSp>
      <p:sp>
        <p:nvSpPr>
          <p:cNvPr id="61" name="Rectangle 60"/>
          <p:cNvSpPr/>
          <p:nvPr/>
        </p:nvSpPr>
        <p:spPr bwMode="auto">
          <a:xfrm>
            <a:off x="6858000" y="4453889"/>
            <a:ext cx="152400" cy="923544"/>
          </a:xfrm>
          <a:prstGeom prst="rect">
            <a:avLst/>
          </a:prstGeom>
          <a:solidFill>
            <a:schemeClr val="tx1">
              <a:lumMod val="50000"/>
            </a:schemeClr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62" name="Rectangle 61"/>
          <p:cNvSpPr/>
          <p:nvPr/>
        </p:nvSpPr>
        <p:spPr bwMode="auto">
          <a:xfrm>
            <a:off x="5409057" y="4558665"/>
            <a:ext cx="100584" cy="45719"/>
          </a:xfrm>
          <a:prstGeom prst="rect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63" name="Rectangle 62"/>
          <p:cNvSpPr/>
          <p:nvPr/>
        </p:nvSpPr>
        <p:spPr bwMode="auto">
          <a:xfrm>
            <a:off x="5409057" y="5212081"/>
            <a:ext cx="100584" cy="45719"/>
          </a:xfrm>
          <a:prstGeom prst="rect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cxnSp>
        <p:nvCxnSpPr>
          <p:cNvPr id="64" name="Straight Connector 63"/>
          <p:cNvCxnSpPr/>
          <p:nvPr/>
        </p:nvCxnSpPr>
        <p:spPr bwMode="auto">
          <a:xfrm>
            <a:off x="5405247" y="4583430"/>
            <a:ext cx="137160" cy="0"/>
          </a:xfrm>
          <a:prstGeom prst="line">
            <a:avLst/>
          </a:prstGeom>
          <a:noFill/>
          <a:ln w="19050" cap="flat" cmpd="sng" algn="ctr">
            <a:solidFill>
              <a:schemeClr val="accent4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5" name="Straight Connector 64"/>
          <p:cNvCxnSpPr/>
          <p:nvPr/>
        </p:nvCxnSpPr>
        <p:spPr bwMode="auto">
          <a:xfrm flipV="1">
            <a:off x="5548122" y="4514850"/>
            <a:ext cx="0" cy="137160"/>
          </a:xfrm>
          <a:prstGeom prst="line">
            <a:avLst/>
          </a:prstGeom>
          <a:noFill/>
          <a:ln w="19050" cap="flat" cmpd="sng" algn="ctr">
            <a:solidFill>
              <a:schemeClr val="accent4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6" name="Straight Connector 65"/>
          <p:cNvCxnSpPr/>
          <p:nvPr/>
        </p:nvCxnSpPr>
        <p:spPr bwMode="auto">
          <a:xfrm rot="10800000">
            <a:off x="5378577" y="5236845"/>
            <a:ext cx="137160" cy="0"/>
          </a:xfrm>
          <a:prstGeom prst="line">
            <a:avLst/>
          </a:prstGeom>
          <a:noFill/>
          <a:ln w="19050" cap="flat" cmpd="sng" algn="ctr">
            <a:solidFill>
              <a:schemeClr val="accent4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7" name="Straight Connector 66"/>
          <p:cNvCxnSpPr/>
          <p:nvPr/>
        </p:nvCxnSpPr>
        <p:spPr bwMode="auto">
          <a:xfrm rot="10800000" flipV="1">
            <a:off x="5372862" y="5170170"/>
            <a:ext cx="0" cy="137160"/>
          </a:xfrm>
          <a:prstGeom prst="line">
            <a:avLst/>
          </a:prstGeom>
          <a:noFill/>
          <a:ln w="19050" cap="flat" cmpd="sng" algn="ctr">
            <a:solidFill>
              <a:schemeClr val="accent4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68" name="Text Box 8"/>
          <p:cNvSpPr txBox="1">
            <a:spLocks noChangeArrowheads="1"/>
          </p:cNvSpPr>
          <p:nvPr/>
        </p:nvSpPr>
        <p:spPr bwMode="auto">
          <a:xfrm>
            <a:off x="4904232" y="5189220"/>
            <a:ext cx="533400" cy="38779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en-US" sz="1600">
                <a:solidFill>
                  <a:srgbClr val="000066"/>
                </a:solidFill>
              </a:rPr>
              <a:t>UV</a:t>
            </a:r>
          </a:p>
        </p:txBody>
      </p:sp>
      <p:sp>
        <p:nvSpPr>
          <p:cNvPr id="69" name="Text Box 8"/>
          <p:cNvSpPr txBox="1">
            <a:spLocks noChangeArrowheads="1"/>
          </p:cNvSpPr>
          <p:nvPr/>
        </p:nvSpPr>
        <p:spPr bwMode="auto">
          <a:xfrm>
            <a:off x="4988052" y="4495800"/>
            <a:ext cx="533400" cy="3606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en-US" sz="1600">
                <a:solidFill>
                  <a:srgbClr val="000066"/>
                </a:solidFill>
              </a:rPr>
              <a:t>IV</a:t>
            </a:r>
          </a:p>
        </p:txBody>
      </p:sp>
      <p:cxnSp>
        <p:nvCxnSpPr>
          <p:cNvPr id="70" name="Straight Connector 69"/>
          <p:cNvCxnSpPr/>
          <p:nvPr/>
        </p:nvCxnSpPr>
        <p:spPr bwMode="auto">
          <a:xfrm flipH="1">
            <a:off x="6705600" y="4914900"/>
            <a:ext cx="457200" cy="0"/>
          </a:xfrm>
          <a:prstGeom prst="line">
            <a:avLst/>
          </a:prstGeom>
          <a:noFill/>
          <a:ln w="12700" cap="flat" cmpd="sng" algn="ctr">
            <a:solidFill>
              <a:srgbClr val="000066"/>
            </a:solidFill>
            <a:prstDash val="solid"/>
            <a:round/>
            <a:headEnd type="triangle" w="med" len="med"/>
            <a:tailEnd type="triangle" w="med" len="med"/>
          </a:ln>
          <a:effectLst/>
        </p:spPr>
      </p:cxnSp>
      <p:cxnSp>
        <p:nvCxnSpPr>
          <p:cNvPr id="71" name="Straight Arrow Connector 70"/>
          <p:cNvCxnSpPr/>
          <p:nvPr/>
        </p:nvCxnSpPr>
        <p:spPr bwMode="auto">
          <a:xfrm flipH="1" flipV="1">
            <a:off x="5505450" y="1828800"/>
            <a:ext cx="3810" cy="1828800"/>
          </a:xfrm>
          <a:prstGeom prst="straightConnector1">
            <a:avLst/>
          </a:prstGeom>
          <a:noFill/>
          <a:ln w="19050" cap="flat" cmpd="sng" algn="ctr">
            <a:solidFill>
              <a:schemeClr val="bg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72" name="Straight Arrow Connector 71"/>
          <p:cNvCxnSpPr/>
          <p:nvPr/>
        </p:nvCxnSpPr>
        <p:spPr bwMode="auto">
          <a:xfrm>
            <a:off x="5501640" y="3668792"/>
            <a:ext cx="2423160" cy="0"/>
          </a:xfrm>
          <a:prstGeom prst="straightConnector1">
            <a:avLst/>
          </a:prstGeom>
          <a:noFill/>
          <a:ln w="19050" cap="flat" cmpd="sng" algn="ctr">
            <a:solidFill>
              <a:schemeClr val="bg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73" name="Text Box 15"/>
          <p:cNvSpPr txBox="1">
            <a:spLocks noChangeArrowheads="1"/>
          </p:cNvSpPr>
          <p:nvPr/>
        </p:nvSpPr>
        <p:spPr bwMode="auto">
          <a:xfrm>
            <a:off x="5176520" y="1728708"/>
            <a:ext cx="312906" cy="36933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  <a:tabLst>
                <a:tab pos="409575" algn="l"/>
              </a:tabLst>
            </a:pPr>
            <a:r>
              <a:rPr lang="sr-Latn-RS" sz="1800" i="1">
                <a:solidFill>
                  <a:srgbClr val="000099"/>
                </a:solidFill>
              </a:rPr>
              <a:t>p</a:t>
            </a:r>
            <a:endParaRPr lang="en-US" sz="1800" i="1">
              <a:solidFill>
                <a:srgbClr val="000099"/>
              </a:solidFill>
            </a:endParaRPr>
          </a:p>
        </p:txBody>
      </p:sp>
      <p:sp>
        <p:nvSpPr>
          <p:cNvPr id="74" name="Text Box 15"/>
          <p:cNvSpPr txBox="1">
            <a:spLocks noChangeArrowheads="1"/>
          </p:cNvSpPr>
          <p:nvPr/>
        </p:nvSpPr>
        <p:spPr bwMode="auto">
          <a:xfrm>
            <a:off x="7608316" y="3628141"/>
            <a:ext cx="300082" cy="36933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  <a:tabLst>
                <a:tab pos="409575" algn="l"/>
              </a:tabLst>
            </a:pPr>
            <a:r>
              <a:rPr lang="en-US" sz="1800" i="1">
                <a:solidFill>
                  <a:srgbClr val="000099"/>
                </a:solidFill>
              </a:rPr>
              <a:t>v</a:t>
            </a:r>
          </a:p>
        </p:txBody>
      </p:sp>
      <p:sp>
        <p:nvSpPr>
          <p:cNvPr id="75" name="Text Box 8"/>
          <p:cNvSpPr txBox="1">
            <a:spLocks noChangeArrowheads="1"/>
          </p:cNvSpPr>
          <p:nvPr/>
        </p:nvSpPr>
        <p:spPr bwMode="auto">
          <a:xfrm>
            <a:off x="7350252" y="3124200"/>
            <a:ext cx="304800" cy="3606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sr-Latn-RS" sz="1600">
                <a:solidFill>
                  <a:srgbClr val="000066"/>
                </a:solidFill>
              </a:rPr>
              <a:t>1</a:t>
            </a:r>
            <a:endParaRPr lang="en-US" sz="1600">
              <a:solidFill>
                <a:srgbClr val="000066"/>
              </a:solidFill>
            </a:endParaRPr>
          </a:p>
        </p:txBody>
      </p:sp>
      <p:cxnSp>
        <p:nvCxnSpPr>
          <p:cNvPr id="76" name="Straight Connector 75"/>
          <p:cNvCxnSpPr/>
          <p:nvPr/>
        </p:nvCxnSpPr>
        <p:spPr bwMode="auto">
          <a:xfrm flipV="1">
            <a:off x="6477000" y="3220720"/>
            <a:ext cx="944372" cy="635"/>
          </a:xfrm>
          <a:prstGeom prst="line">
            <a:avLst/>
          </a:prstGeom>
          <a:noFill/>
          <a:ln w="25400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77" name="Freeform 76"/>
          <p:cNvSpPr>
            <a:spLocks noChangeAspect="1"/>
          </p:cNvSpPr>
          <p:nvPr/>
        </p:nvSpPr>
        <p:spPr bwMode="auto">
          <a:xfrm rot="20874529">
            <a:off x="6656465" y="2204994"/>
            <a:ext cx="650348" cy="1097280"/>
          </a:xfrm>
          <a:custGeom>
            <a:avLst/>
            <a:gdLst>
              <a:gd name="connsiteX0" fmla="*/ 0 w 1981200"/>
              <a:gd name="connsiteY0" fmla="*/ 0 h 2118360"/>
              <a:gd name="connsiteX1" fmla="*/ 563880 w 1981200"/>
              <a:gd name="connsiteY1" fmla="*/ 1493520 h 2118360"/>
              <a:gd name="connsiteX2" fmla="*/ 1981200 w 1981200"/>
              <a:gd name="connsiteY2" fmla="*/ 2118360 h 2118360"/>
              <a:gd name="connsiteX3" fmla="*/ 1981200 w 1981200"/>
              <a:gd name="connsiteY3" fmla="*/ 2118360 h 2118360"/>
              <a:gd name="connsiteX0" fmla="*/ 0 w 1981200"/>
              <a:gd name="connsiteY0" fmla="*/ 0 h 2118360"/>
              <a:gd name="connsiteX1" fmla="*/ 597783 w 1981200"/>
              <a:gd name="connsiteY1" fmla="*/ 1435486 h 2118360"/>
              <a:gd name="connsiteX2" fmla="*/ 1981200 w 1981200"/>
              <a:gd name="connsiteY2" fmla="*/ 2118360 h 2118360"/>
              <a:gd name="connsiteX3" fmla="*/ 1981200 w 1981200"/>
              <a:gd name="connsiteY3" fmla="*/ 2118360 h 2118360"/>
              <a:gd name="connsiteX0" fmla="*/ 0 w 1981200"/>
              <a:gd name="connsiteY0" fmla="*/ 0 h 2118360"/>
              <a:gd name="connsiteX1" fmla="*/ 663823 w 1981200"/>
              <a:gd name="connsiteY1" fmla="*/ 1356223 h 2118360"/>
              <a:gd name="connsiteX2" fmla="*/ 1981200 w 1981200"/>
              <a:gd name="connsiteY2" fmla="*/ 2118360 h 2118360"/>
              <a:gd name="connsiteX3" fmla="*/ 1981200 w 1981200"/>
              <a:gd name="connsiteY3" fmla="*/ 2118360 h 21183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981200" h="2118360">
                <a:moveTo>
                  <a:pt x="0" y="0"/>
                </a:moveTo>
                <a:cubicBezTo>
                  <a:pt x="116840" y="570230"/>
                  <a:pt x="333623" y="1003163"/>
                  <a:pt x="663823" y="1356223"/>
                </a:cubicBezTo>
                <a:cubicBezTo>
                  <a:pt x="994023" y="1709283"/>
                  <a:pt x="1981200" y="2118360"/>
                  <a:pt x="1981200" y="2118360"/>
                </a:cubicBezTo>
                <a:lnTo>
                  <a:pt x="1981200" y="2118360"/>
                </a:lnTo>
              </a:path>
            </a:pathLst>
          </a:custGeom>
          <a:noFill/>
          <a:ln w="28575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cxnSp>
        <p:nvCxnSpPr>
          <p:cNvPr id="78" name="Straight Connector 77"/>
          <p:cNvCxnSpPr/>
          <p:nvPr/>
        </p:nvCxnSpPr>
        <p:spPr bwMode="auto">
          <a:xfrm>
            <a:off x="5787390" y="2284095"/>
            <a:ext cx="766572" cy="1905"/>
          </a:xfrm>
          <a:prstGeom prst="line">
            <a:avLst/>
          </a:prstGeom>
          <a:noFill/>
          <a:ln w="25400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79" name="Oval 78"/>
          <p:cNvSpPr/>
          <p:nvPr/>
        </p:nvSpPr>
        <p:spPr bwMode="auto">
          <a:xfrm rot="2628319">
            <a:off x="7365847" y="3182520"/>
            <a:ext cx="73152" cy="73152"/>
          </a:xfrm>
          <a:prstGeom prst="ellipse">
            <a:avLst/>
          </a:prstGeom>
          <a:solidFill>
            <a:schemeClr val="bg1">
              <a:lumMod val="20000"/>
              <a:lumOff val="80000"/>
            </a:schemeClr>
          </a:solidFill>
          <a:ln w="1587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80" name="Oval 79"/>
          <p:cNvSpPr/>
          <p:nvPr/>
        </p:nvSpPr>
        <p:spPr bwMode="auto">
          <a:xfrm rot="2628319">
            <a:off x="6516217" y="2252880"/>
            <a:ext cx="73152" cy="73152"/>
          </a:xfrm>
          <a:prstGeom prst="ellipse">
            <a:avLst/>
          </a:prstGeom>
          <a:solidFill>
            <a:schemeClr val="bg1">
              <a:lumMod val="20000"/>
              <a:lumOff val="80000"/>
            </a:schemeClr>
          </a:solidFill>
          <a:ln w="1587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81" name="Text Box 8"/>
          <p:cNvSpPr txBox="1">
            <a:spLocks noChangeArrowheads="1"/>
          </p:cNvSpPr>
          <p:nvPr/>
        </p:nvSpPr>
        <p:spPr bwMode="auto">
          <a:xfrm>
            <a:off x="6534912" y="1996440"/>
            <a:ext cx="304800" cy="3606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en-US" sz="1600">
                <a:solidFill>
                  <a:srgbClr val="000066"/>
                </a:solidFill>
              </a:rPr>
              <a:t>2</a:t>
            </a:r>
          </a:p>
        </p:txBody>
      </p:sp>
      <p:sp>
        <p:nvSpPr>
          <p:cNvPr id="82" name="Text Box 8"/>
          <p:cNvSpPr txBox="1">
            <a:spLocks noChangeArrowheads="1"/>
          </p:cNvSpPr>
          <p:nvPr/>
        </p:nvSpPr>
        <p:spPr bwMode="auto">
          <a:xfrm>
            <a:off x="5713857" y="1958340"/>
            <a:ext cx="304800" cy="3606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en-US" sz="1600">
                <a:solidFill>
                  <a:srgbClr val="000066"/>
                </a:solidFill>
              </a:rPr>
              <a:t>3</a:t>
            </a:r>
          </a:p>
        </p:txBody>
      </p:sp>
      <p:sp>
        <p:nvSpPr>
          <p:cNvPr id="83" name="Text Box 8"/>
          <p:cNvSpPr txBox="1">
            <a:spLocks noChangeArrowheads="1"/>
          </p:cNvSpPr>
          <p:nvPr/>
        </p:nvSpPr>
        <p:spPr bwMode="auto">
          <a:xfrm>
            <a:off x="6366510" y="3169353"/>
            <a:ext cx="304800" cy="3606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en-US" sz="1600">
                <a:solidFill>
                  <a:srgbClr val="000066"/>
                </a:solidFill>
              </a:rPr>
              <a:t>4</a:t>
            </a:r>
          </a:p>
        </p:txBody>
      </p:sp>
      <p:cxnSp>
        <p:nvCxnSpPr>
          <p:cNvPr id="84" name="Straight Connector 83"/>
          <p:cNvCxnSpPr/>
          <p:nvPr/>
        </p:nvCxnSpPr>
        <p:spPr bwMode="auto">
          <a:xfrm flipV="1">
            <a:off x="6000750" y="2299336"/>
            <a:ext cx="517017" cy="518159"/>
          </a:xfrm>
          <a:prstGeom prst="line">
            <a:avLst/>
          </a:prstGeom>
          <a:noFill/>
          <a:ln w="9525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85" name="Straight Connector 84"/>
          <p:cNvCxnSpPr/>
          <p:nvPr/>
        </p:nvCxnSpPr>
        <p:spPr bwMode="auto">
          <a:xfrm flipV="1">
            <a:off x="6063615" y="2383155"/>
            <a:ext cx="524637" cy="523875"/>
          </a:xfrm>
          <a:prstGeom prst="line">
            <a:avLst/>
          </a:prstGeom>
          <a:noFill/>
          <a:ln w="9525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86" name="Straight Connector 85"/>
          <p:cNvCxnSpPr/>
          <p:nvPr/>
        </p:nvCxnSpPr>
        <p:spPr bwMode="auto">
          <a:xfrm flipV="1">
            <a:off x="6139815" y="2495551"/>
            <a:ext cx="494157" cy="497204"/>
          </a:xfrm>
          <a:prstGeom prst="line">
            <a:avLst/>
          </a:prstGeom>
          <a:noFill/>
          <a:ln w="9525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87" name="Straight Connector 86"/>
          <p:cNvCxnSpPr/>
          <p:nvPr/>
        </p:nvCxnSpPr>
        <p:spPr bwMode="auto">
          <a:xfrm flipV="1">
            <a:off x="6223635" y="2594610"/>
            <a:ext cx="459867" cy="462915"/>
          </a:xfrm>
          <a:prstGeom prst="line">
            <a:avLst/>
          </a:prstGeom>
          <a:noFill/>
          <a:ln w="9525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88" name="Straight Connector 87"/>
          <p:cNvCxnSpPr/>
          <p:nvPr/>
        </p:nvCxnSpPr>
        <p:spPr bwMode="auto">
          <a:xfrm flipV="1">
            <a:off x="6311265" y="2693670"/>
            <a:ext cx="423672" cy="422910"/>
          </a:xfrm>
          <a:prstGeom prst="line">
            <a:avLst/>
          </a:prstGeom>
          <a:noFill/>
          <a:ln w="9525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89" name="Straight Connector 88"/>
          <p:cNvCxnSpPr/>
          <p:nvPr/>
        </p:nvCxnSpPr>
        <p:spPr bwMode="auto">
          <a:xfrm flipV="1">
            <a:off x="6406515" y="2785111"/>
            <a:ext cx="391287" cy="392429"/>
          </a:xfrm>
          <a:prstGeom prst="line">
            <a:avLst/>
          </a:prstGeom>
          <a:noFill/>
          <a:ln w="9525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90" name="Straight Connector 89"/>
          <p:cNvCxnSpPr/>
          <p:nvPr/>
        </p:nvCxnSpPr>
        <p:spPr bwMode="auto">
          <a:xfrm flipV="1">
            <a:off x="5937885" y="2284095"/>
            <a:ext cx="433197" cy="434340"/>
          </a:xfrm>
          <a:prstGeom prst="line">
            <a:avLst/>
          </a:prstGeom>
          <a:noFill/>
          <a:ln w="9525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91" name="Straight Connector 90"/>
          <p:cNvCxnSpPr/>
          <p:nvPr/>
        </p:nvCxnSpPr>
        <p:spPr bwMode="auto">
          <a:xfrm flipV="1">
            <a:off x="6516881" y="2872740"/>
            <a:ext cx="345691" cy="347599"/>
          </a:xfrm>
          <a:prstGeom prst="line">
            <a:avLst/>
          </a:prstGeom>
          <a:noFill/>
          <a:ln w="9525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92" name="Straight Connector 91"/>
          <p:cNvCxnSpPr/>
          <p:nvPr/>
        </p:nvCxnSpPr>
        <p:spPr bwMode="auto">
          <a:xfrm flipV="1">
            <a:off x="6669281" y="2954655"/>
            <a:ext cx="267586" cy="267589"/>
          </a:xfrm>
          <a:prstGeom prst="line">
            <a:avLst/>
          </a:prstGeom>
          <a:noFill/>
          <a:ln w="9525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93" name="Straight Connector 92"/>
          <p:cNvCxnSpPr/>
          <p:nvPr/>
        </p:nvCxnSpPr>
        <p:spPr bwMode="auto">
          <a:xfrm flipV="1">
            <a:off x="6821681" y="3021330"/>
            <a:ext cx="199006" cy="199009"/>
          </a:xfrm>
          <a:prstGeom prst="line">
            <a:avLst/>
          </a:prstGeom>
          <a:noFill/>
          <a:ln w="9525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94" name="Straight Connector 93"/>
          <p:cNvCxnSpPr/>
          <p:nvPr/>
        </p:nvCxnSpPr>
        <p:spPr bwMode="auto">
          <a:xfrm flipV="1">
            <a:off x="6974081" y="3080385"/>
            <a:ext cx="147571" cy="145669"/>
          </a:xfrm>
          <a:prstGeom prst="line">
            <a:avLst/>
          </a:prstGeom>
          <a:noFill/>
          <a:ln w="9525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95" name="Straight Connector 94"/>
          <p:cNvCxnSpPr/>
          <p:nvPr/>
        </p:nvCxnSpPr>
        <p:spPr bwMode="auto">
          <a:xfrm flipV="1">
            <a:off x="7126481" y="3131820"/>
            <a:ext cx="92326" cy="90424"/>
          </a:xfrm>
          <a:prstGeom prst="line">
            <a:avLst/>
          </a:prstGeom>
          <a:noFill/>
          <a:ln w="9525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96" name="Straight Connector 95"/>
          <p:cNvCxnSpPr/>
          <p:nvPr/>
        </p:nvCxnSpPr>
        <p:spPr bwMode="auto">
          <a:xfrm flipV="1">
            <a:off x="7278881" y="3181350"/>
            <a:ext cx="44701" cy="42799"/>
          </a:xfrm>
          <a:prstGeom prst="line">
            <a:avLst/>
          </a:prstGeom>
          <a:noFill/>
          <a:ln w="9525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97" name="Straight Connector 96"/>
          <p:cNvCxnSpPr/>
          <p:nvPr/>
        </p:nvCxnSpPr>
        <p:spPr bwMode="auto">
          <a:xfrm flipV="1">
            <a:off x="5897880" y="2287905"/>
            <a:ext cx="324612" cy="327660"/>
          </a:xfrm>
          <a:prstGeom prst="line">
            <a:avLst/>
          </a:prstGeom>
          <a:noFill/>
          <a:ln w="9525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98" name="Straight Connector 97"/>
          <p:cNvCxnSpPr/>
          <p:nvPr/>
        </p:nvCxnSpPr>
        <p:spPr bwMode="auto">
          <a:xfrm flipV="1">
            <a:off x="5854065" y="2284096"/>
            <a:ext cx="217932" cy="219074"/>
          </a:xfrm>
          <a:prstGeom prst="line">
            <a:avLst/>
          </a:prstGeom>
          <a:noFill/>
          <a:ln w="9525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99" name="Straight Connector 98"/>
          <p:cNvCxnSpPr/>
          <p:nvPr/>
        </p:nvCxnSpPr>
        <p:spPr bwMode="auto">
          <a:xfrm flipV="1">
            <a:off x="5823585" y="2286001"/>
            <a:ext cx="97917" cy="100964"/>
          </a:xfrm>
          <a:prstGeom prst="line">
            <a:avLst/>
          </a:prstGeom>
          <a:noFill/>
          <a:ln w="9525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01" name="Oval 100"/>
          <p:cNvSpPr/>
          <p:nvPr/>
        </p:nvSpPr>
        <p:spPr bwMode="auto">
          <a:xfrm rot="2628319">
            <a:off x="6443953" y="3188235"/>
            <a:ext cx="73152" cy="73152"/>
          </a:xfrm>
          <a:prstGeom prst="ellipse">
            <a:avLst/>
          </a:prstGeom>
          <a:solidFill>
            <a:schemeClr val="bg1">
              <a:lumMod val="20000"/>
              <a:lumOff val="80000"/>
            </a:schemeClr>
          </a:solidFill>
          <a:ln w="1587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02" name="Oval 101"/>
          <p:cNvSpPr/>
          <p:nvPr/>
        </p:nvSpPr>
        <p:spPr bwMode="auto">
          <a:xfrm rot="2628319">
            <a:off x="5760058" y="2249070"/>
            <a:ext cx="73152" cy="73152"/>
          </a:xfrm>
          <a:prstGeom prst="ellipse">
            <a:avLst/>
          </a:prstGeom>
          <a:solidFill>
            <a:schemeClr val="bg1">
              <a:lumMod val="20000"/>
              <a:lumOff val="80000"/>
            </a:schemeClr>
          </a:solidFill>
          <a:ln w="1587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03" name="Text Box 9"/>
          <p:cNvSpPr txBox="1">
            <a:spLocks noChangeArrowheads="1"/>
          </p:cNvSpPr>
          <p:nvPr/>
        </p:nvSpPr>
        <p:spPr bwMode="auto">
          <a:xfrm>
            <a:off x="153988" y="1608415"/>
            <a:ext cx="4797425" cy="387798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tabLst>
                <a:tab pos="409575" algn="l"/>
              </a:tabLst>
            </a:pPr>
            <a:r>
              <a:rPr lang="sr-Latn-RS">
                <a:solidFill>
                  <a:srgbClr val="000066"/>
                </a:solidFill>
              </a:rPr>
              <a:t>Proces 3 </a:t>
            </a:r>
            <a:r>
              <a:rPr lang="en-US">
                <a:solidFill>
                  <a:srgbClr val="000066"/>
                </a:solidFill>
              </a:rPr>
              <a:t>–</a:t>
            </a:r>
            <a:r>
              <a:rPr lang="sr-Latn-RS">
                <a:solidFill>
                  <a:srgbClr val="000066"/>
                </a:solidFill>
              </a:rPr>
              <a:t> 4:</a:t>
            </a:r>
          </a:p>
          <a:p>
            <a:pPr>
              <a:buClr>
                <a:srgbClr val="000066"/>
              </a:buClr>
              <a:buFont typeface="Times New Roman" pitchFamily="18" charset="0"/>
              <a:buChar char="‒"/>
              <a:tabLst>
                <a:tab pos="409575" algn="l"/>
              </a:tabLst>
            </a:pPr>
            <a:r>
              <a:rPr lang="en-US">
                <a:solidFill>
                  <a:srgbClr val="000066"/>
                </a:solidFill>
              </a:rPr>
              <a:t> klip </a:t>
            </a:r>
            <a:r>
              <a:rPr lang="sr-Latn-RS">
                <a:solidFill>
                  <a:srgbClr val="000066"/>
                </a:solidFill>
              </a:rPr>
              <a:t>započinje kretanje u suprotnom smeru,</a:t>
            </a:r>
          </a:p>
          <a:p>
            <a:pPr>
              <a:buClr>
                <a:srgbClr val="000066"/>
              </a:buClr>
              <a:buFont typeface="Times New Roman" pitchFamily="18" charset="0"/>
              <a:buChar char="‒"/>
              <a:tabLst>
                <a:tab pos="409575" algn="l"/>
              </a:tabLst>
            </a:pPr>
            <a:r>
              <a:rPr lang="sr-Latn-RS">
                <a:solidFill>
                  <a:srgbClr val="000066"/>
                </a:solidFill>
              </a:rPr>
              <a:t> IV </a:t>
            </a:r>
            <a:r>
              <a:rPr lang="sr-Cyrl-CS">
                <a:solidFill>
                  <a:srgbClr val="000066"/>
                </a:solidFill>
              </a:rPr>
              <a:t>se zatvara</a:t>
            </a:r>
            <a:r>
              <a:rPr lang="sr-Latn-RS">
                <a:solidFill>
                  <a:srgbClr val="000066"/>
                </a:solidFill>
              </a:rPr>
              <a:t>,</a:t>
            </a:r>
          </a:p>
          <a:p>
            <a:pPr>
              <a:buClr>
                <a:srgbClr val="000066"/>
              </a:buClr>
              <a:buFont typeface="Times New Roman" pitchFamily="18" charset="0"/>
              <a:buChar char="‒"/>
              <a:tabLst>
                <a:tab pos="409575" algn="l"/>
              </a:tabLst>
            </a:pPr>
            <a:r>
              <a:rPr lang="sr-Latn-RS">
                <a:solidFill>
                  <a:srgbClr val="000066"/>
                </a:solidFill>
              </a:rPr>
              <a:t> radno telo se </a:t>
            </a:r>
            <a:r>
              <a:rPr lang="sr-Cyrl-CS">
                <a:solidFill>
                  <a:srgbClr val="000066"/>
                </a:solidFill>
              </a:rPr>
              <a:t>širi</a:t>
            </a:r>
            <a:r>
              <a:rPr lang="sr-Latn-RS">
                <a:solidFill>
                  <a:srgbClr val="000066"/>
                </a:solidFill>
              </a:rPr>
              <a:t> ... </a:t>
            </a:r>
            <a:r>
              <a:rPr lang="sr-Cyrl-CS">
                <a:solidFill>
                  <a:srgbClr val="000066"/>
                </a:solidFill>
              </a:rPr>
              <a:t>pritisak</a:t>
            </a:r>
            <a:r>
              <a:rPr lang="sr-Latn-RS">
                <a:solidFill>
                  <a:srgbClr val="000066"/>
                </a:solidFill>
              </a:rPr>
              <a:t> radnog tela </a:t>
            </a:r>
            <a:r>
              <a:rPr lang="sr-Cyrl-CS">
                <a:solidFill>
                  <a:srgbClr val="000066"/>
                </a:solidFill>
              </a:rPr>
              <a:t>opada</a:t>
            </a:r>
            <a:r>
              <a:rPr lang="sr-Latn-RS">
                <a:solidFill>
                  <a:srgbClr val="000066"/>
                </a:solidFill>
              </a:rPr>
              <a:t>,</a:t>
            </a:r>
          </a:p>
          <a:p>
            <a:pPr>
              <a:buClr>
                <a:srgbClr val="000066"/>
              </a:buClr>
              <a:buFont typeface="Times New Roman" pitchFamily="18" charset="0"/>
              <a:buChar char="‒"/>
              <a:tabLst>
                <a:tab pos="409575" algn="l"/>
              </a:tabLst>
            </a:pPr>
            <a:r>
              <a:rPr lang="sr-Latn-RS">
                <a:solidFill>
                  <a:srgbClr val="000066"/>
                </a:solidFill>
              </a:rPr>
              <a:t> </a:t>
            </a:r>
            <a:r>
              <a:rPr lang="sr-Cyrl-CS">
                <a:solidFill>
                  <a:srgbClr val="000066"/>
                </a:solidFill>
              </a:rPr>
              <a:t>p</a:t>
            </a:r>
            <a:r>
              <a:rPr lang="sr-Latn-CS">
                <a:solidFill>
                  <a:srgbClr val="000066"/>
                </a:solidFill>
              </a:rPr>
              <a:t>ritisak radnog tela iznosi </a:t>
            </a:r>
            <a:r>
              <a:rPr lang="sl-SI" i="1">
                <a:solidFill>
                  <a:srgbClr val="000066"/>
                </a:solidFill>
              </a:rPr>
              <a:t>p</a:t>
            </a:r>
            <a:r>
              <a:rPr lang="sl-SI" baseline="-25000">
                <a:solidFill>
                  <a:srgbClr val="000066"/>
                </a:solidFill>
              </a:rPr>
              <a:t>4</a:t>
            </a:r>
            <a:r>
              <a:rPr lang="sr-Latn-CS">
                <a:solidFill>
                  <a:srgbClr val="000066"/>
                </a:solidFill>
              </a:rPr>
              <a:t> = </a:t>
            </a:r>
            <a:r>
              <a:rPr lang="sl-SI" i="1">
                <a:solidFill>
                  <a:srgbClr val="000066"/>
                </a:solidFill>
              </a:rPr>
              <a:t>p</a:t>
            </a:r>
            <a:r>
              <a:rPr lang="sl-SI" baseline="-25000">
                <a:solidFill>
                  <a:srgbClr val="000066"/>
                </a:solidFill>
              </a:rPr>
              <a:t>1</a:t>
            </a:r>
            <a:r>
              <a:rPr lang="sl-SI">
                <a:solidFill>
                  <a:srgbClr val="000066"/>
                </a:solidFill>
              </a:rPr>
              <a:t>,</a:t>
            </a:r>
          </a:p>
          <a:p>
            <a:pPr>
              <a:buClr>
                <a:srgbClr val="000066"/>
              </a:buClr>
              <a:buFont typeface="Times New Roman" pitchFamily="18" charset="0"/>
              <a:buChar char="‒"/>
              <a:tabLst>
                <a:tab pos="409575" algn="l"/>
              </a:tabLst>
            </a:pPr>
            <a:r>
              <a:rPr lang="sr-Latn-RS">
                <a:solidFill>
                  <a:srgbClr val="000066"/>
                </a:solidFill>
              </a:rPr>
              <a:t> </a:t>
            </a:r>
            <a:r>
              <a:rPr lang="sr-Cyrl-CS">
                <a:solidFill>
                  <a:srgbClr val="000066"/>
                </a:solidFill>
              </a:rPr>
              <a:t>u cilindru</a:t>
            </a:r>
            <a:r>
              <a:rPr lang="sr-Latn-RS">
                <a:solidFill>
                  <a:srgbClr val="000066"/>
                </a:solidFill>
              </a:rPr>
              <a:t> se</a:t>
            </a:r>
            <a:r>
              <a:rPr lang="sr-Cyrl-CS">
                <a:solidFill>
                  <a:srgbClr val="000066"/>
                </a:solidFill>
              </a:rPr>
              <a:t> obrazuje vakuum</a:t>
            </a:r>
            <a:r>
              <a:rPr lang="sr-Latn-RS">
                <a:solidFill>
                  <a:srgbClr val="000066"/>
                </a:solidFill>
              </a:rPr>
              <a:t> ... otvara se UV.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Rectangle 158"/>
          <p:cNvSpPr/>
          <p:nvPr/>
        </p:nvSpPr>
        <p:spPr bwMode="auto">
          <a:xfrm>
            <a:off x="1573576" y="3288468"/>
            <a:ext cx="1600200" cy="941832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9525" cap="flat" cmpd="sng" algn="ctr">
            <a:solidFill>
              <a:schemeClr val="accent5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55" name="Freeform 54"/>
          <p:cNvSpPr>
            <a:spLocks noChangeAspect="1"/>
          </p:cNvSpPr>
          <p:nvPr/>
        </p:nvSpPr>
        <p:spPr bwMode="auto">
          <a:xfrm rot="21242584">
            <a:off x="5846624" y="1094916"/>
            <a:ext cx="596152" cy="1005840"/>
          </a:xfrm>
          <a:custGeom>
            <a:avLst/>
            <a:gdLst>
              <a:gd name="connsiteX0" fmla="*/ 0 w 1981200"/>
              <a:gd name="connsiteY0" fmla="*/ 0 h 2118360"/>
              <a:gd name="connsiteX1" fmla="*/ 563880 w 1981200"/>
              <a:gd name="connsiteY1" fmla="*/ 1493520 h 2118360"/>
              <a:gd name="connsiteX2" fmla="*/ 1981200 w 1981200"/>
              <a:gd name="connsiteY2" fmla="*/ 2118360 h 2118360"/>
              <a:gd name="connsiteX3" fmla="*/ 1981200 w 1981200"/>
              <a:gd name="connsiteY3" fmla="*/ 2118360 h 2118360"/>
              <a:gd name="connsiteX0" fmla="*/ 0 w 1981200"/>
              <a:gd name="connsiteY0" fmla="*/ 0 h 2118360"/>
              <a:gd name="connsiteX1" fmla="*/ 597783 w 1981200"/>
              <a:gd name="connsiteY1" fmla="*/ 1435486 h 2118360"/>
              <a:gd name="connsiteX2" fmla="*/ 1981200 w 1981200"/>
              <a:gd name="connsiteY2" fmla="*/ 2118360 h 2118360"/>
              <a:gd name="connsiteX3" fmla="*/ 1981200 w 1981200"/>
              <a:gd name="connsiteY3" fmla="*/ 2118360 h 2118360"/>
              <a:gd name="connsiteX0" fmla="*/ 0 w 1981200"/>
              <a:gd name="connsiteY0" fmla="*/ 0 h 2118360"/>
              <a:gd name="connsiteX1" fmla="*/ 663823 w 1981200"/>
              <a:gd name="connsiteY1" fmla="*/ 1356223 h 2118360"/>
              <a:gd name="connsiteX2" fmla="*/ 1981200 w 1981200"/>
              <a:gd name="connsiteY2" fmla="*/ 2118360 h 2118360"/>
              <a:gd name="connsiteX3" fmla="*/ 1981200 w 1981200"/>
              <a:gd name="connsiteY3" fmla="*/ 2118360 h 21183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981200" h="2118360">
                <a:moveTo>
                  <a:pt x="0" y="0"/>
                </a:moveTo>
                <a:cubicBezTo>
                  <a:pt x="116840" y="570230"/>
                  <a:pt x="333623" y="1003163"/>
                  <a:pt x="663823" y="1356223"/>
                </a:cubicBezTo>
                <a:cubicBezTo>
                  <a:pt x="994023" y="1709283"/>
                  <a:pt x="1981200" y="2118360"/>
                  <a:pt x="1981200" y="2118360"/>
                </a:cubicBezTo>
                <a:lnTo>
                  <a:pt x="1981200" y="2118360"/>
                </a:lnTo>
              </a:path>
            </a:pathLst>
          </a:custGeom>
          <a:noFill/>
          <a:ln w="28575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grpSp>
        <p:nvGrpSpPr>
          <p:cNvPr id="3" name="Group 17"/>
          <p:cNvGrpSpPr/>
          <p:nvPr/>
        </p:nvGrpSpPr>
        <p:grpSpPr>
          <a:xfrm>
            <a:off x="5414772" y="3185982"/>
            <a:ext cx="2295525" cy="1143000"/>
            <a:chOff x="4032885" y="3415665"/>
            <a:chExt cx="2295525" cy="1143000"/>
          </a:xfrm>
          <a:solidFill>
            <a:schemeClr val="tx1">
              <a:lumMod val="65000"/>
            </a:schemeClr>
          </a:solidFill>
        </p:grpSpPr>
        <p:sp>
          <p:nvSpPr>
            <p:cNvPr id="58" name="Rectangle 57"/>
            <p:cNvSpPr/>
            <p:nvPr/>
          </p:nvSpPr>
          <p:spPr bwMode="auto">
            <a:xfrm>
              <a:off x="4032885" y="3415665"/>
              <a:ext cx="91440" cy="1143000"/>
            </a:xfrm>
            <a:prstGeom prst="rect">
              <a:avLst/>
            </a:prstGeom>
            <a:grpFill/>
            <a:ln w="19050" cap="flat" cmpd="sng" algn="ctr">
              <a:solidFill>
                <a:schemeClr val="tx1">
                  <a:lumMod val="6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  <p:sp>
          <p:nvSpPr>
            <p:cNvPr id="59" name="Rectangle 58"/>
            <p:cNvSpPr/>
            <p:nvPr/>
          </p:nvSpPr>
          <p:spPr bwMode="auto">
            <a:xfrm rot="5400000">
              <a:off x="5181600" y="3413760"/>
              <a:ext cx="91440" cy="2194560"/>
            </a:xfrm>
            <a:prstGeom prst="rect">
              <a:avLst/>
            </a:prstGeom>
            <a:grpFill/>
            <a:ln w="19050" cap="flat" cmpd="sng" algn="ctr">
              <a:solidFill>
                <a:schemeClr val="tx1">
                  <a:lumMod val="6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  <p:sp>
          <p:nvSpPr>
            <p:cNvPr id="60" name="Rectangle 59"/>
            <p:cNvSpPr/>
            <p:nvPr/>
          </p:nvSpPr>
          <p:spPr bwMode="auto">
            <a:xfrm rot="5400000">
              <a:off x="5185410" y="2364105"/>
              <a:ext cx="91440" cy="2194560"/>
            </a:xfrm>
            <a:prstGeom prst="rect">
              <a:avLst/>
            </a:prstGeom>
            <a:grpFill/>
            <a:ln w="19050" cap="flat" cmpd="sng" algn="ctr">
              <a:solidFill>
                <a:schemeClr val="tx1">
                  <a:lumMod val="6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</p:grpSp>
      <p:sp>
        <p:nvSpPr>
          <p:cNvPr id="61" name="Rectangle 60"/>
          <p:cNvSpPr/>
          <p:nvPr/>
        </p:nvSpPr>
        <p:spPr bwMode="auto">
          <a:xfrm>
            <a:off x="6858000" y="3296471"/>
            <a:ext cx="152400" cy="923544"/>
          </a:xfrm>
          <a:prstGeom prst="rect">
            <a:avLst/>
          </a:prstGeom>
          <a:solidFill>
            <a:schemeClr val="tx1">
              <a:lumMod val="50000"/>
            </a:schemeClr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62" name="Rectangle 61"/>
          <p:cNvSpPr/>
          <p:nvPr/>
        </p:nvSpPr>
        <p:spPr bwMode="auto">
          <a:xfrm>
            <a:off x="5409057" y="3401247"/>
            <a:ext cx="100584" cy="45719"/>
          </a:xfrm>
          <a:prstGeom prst="rect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63" name="Rectangle 62"/>
          <p:cNvSpPr/>
          <p:nvPr/>
        </p:nvSpPr>
        <p:spPr bwMode="auto">
          <a:xfrm>
            <a:off x="5409057" y="4054663"/>
            <a:ext cx="100584" cy="45719"/>
          </a:xfrm>
          <a:prstGeom prst="rect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cxnSp>
        <p:nvCxnSpPr>
          <p:cNvPr id="64" name="Straight Connector 63"/>
          <p:cNvCxnSpPr/>
          <p:nvPr/>
        </p:nvCxnSpPr>
        <p:spPr bwMode="auto">
          <a:xfrm>
            <a:off x="5405247" y="3426012"/>
            <a:ext cx="137160" cy="0"/>
          </a:xfrm>
          <a:prstGeom prst="line">
            <a:avLst/>
          </a:prstGeom>
          <a:noFill/>
          <a:ln w="19050" cap="flat" cmpd="sng" algn="ctr">
            <a:solidFill>
              <a:schemeClr val="accent4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5" name="Straight Connector 64"/>
          <p:cNvCxnSpPr/>
          <p:nvPr/>
        </p:nvCxnSpPr>
        <p:spPr bwMode="auto">
          <a:xfrm flipV="1">
            <a:off x="5548122" y="3357432"/>
            <a:ext cx="0" cy="137160"/>
          </a:xfrm>
          <a:prstGeom prst="line">
            <a:avLst/>
          </a:prstGeom>
          <a:noFill/>
          <a:ln w="19050" cap="flat" cmpd="sng" algn="ctr">
            <a:solidFill>
              <a:schemeClr val="accent4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6" name="Straight Connector 65"/>
          <p:cNvCxnSpPr/>
          <p:nvPr/>
        </p:nvCxnSpPr>
        <p:spPr bwMode="auto">
          <a:xfrm rot="10800000">
            <a:off x="5378577" y="4079427"/>
            <a:ext cx="137160" cy="0"/>
          </a:xfrm>
          <a:prstGeom prst="line">
            <a:avLst/>
          </a:prstGeom>
          <a:noFill/>
          <a:ln w="19050" cap="flat" cmpd="sng" algn="ctr">
            <a:solidFill>
              <a:schemeClr val="accent4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7" name="Straight Connector 66"/>
          <p:cNvCxnSpPr/>
          <p:nvPr/>
        </p:nvCxnSpPr>
        <p:spPr bwMode="auto">
          <a:xfrm rot="10800000" flipV="1">
            <a:off x="5372862" y="4012752"/>
            <a:ext cx="0" cy="137160"/>
          </a:xfrm>
          <a:prstGeom prst="line">
            <a:avLst/>
          </a:prstGeom>
          <a:noFill/>
          <a:ln w="19050" cap="flat" cmpd="sng" algn="ctr">
            <a:solidFill>
              <a:schemeClr val="accent4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68" name="Text Box 8"/>
          <p:cNvSpPr txBox="1">
            <a:spLocks noChangeArrowheads="1"/>
          </p:cNvSpPr>
          <p:nvPr/>
        </p:nvSpPr>
        <p:spPr bwMode="auto">
          <a:xfrm>
            <a:off x="4904232" y="4031802"/>
            <a:ext cx="533400" cy="38779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en-US" sz="1600">
                <a:solidFill>
                  <a:srgbClr val="000066"/>
                </a:solidFill>
              </a:rPr>
              <a:t>UV</a:t>
            </a:r>
          </a:p>
        </p:txBody>
      </p:sp>
      <p:sp>
        <p:nvSpPr>
          <p:cNvPr id="69" name="Text Box 8"/>
          <p:cNvSpPr txBox="1">
            <a:spLocks noChangeArrowheads="1"/>
          </p:cNvSpPr>
          <p:nvPr/>
        </p:nvSpPr>
        <p:spPr bwMode="auto">
          <a:xfrm>
            <a:off x="4988052" y="3338382"/>
            <a:ext cx="533400" cy="3606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en-US" sz="1600">
                <a:solidFill>
                  <a:srgbClr val="000066"/>
                </a:solidFill>
              </a:rPr>
              <a:t>IV</a:t>
            </a:r>
          </a:p>
        </p:txBody>
      </p:sp>
      <p:cxnSp>
        <p:nvCxnSpPr>
          <p:cNvPr id="70" name="Straight Connector 69"/>
          <p:cNvCxnSpPr/>
          <p:nvPr/>
        </p:nvCxnSpPr>
        <p:spPr bwMode="auto">
          <a:xfrm flipH="1">
            <a:off x="6705600" y="3757482"/>
            <a:ext cx="457200" cy="0"/>
          </a:xfrm>
          <a:prstGeom prst="line">
            <a:avLst/>
          </a:prstGeom>
          <a:noFill/>
          <a:ln w="12700" cap="flat" cmpd="sng" algn="ctr">
            <a:solidFill>
              <a:srgbClr val="000066"/>
            </a:solidFill>
            <a:prstDash val="solid"/>
            <a:round/>
            <a:headEnd type="triangle" w="med" len="med"/>
            <a:tailEnd type="triangle" w="med" len="med"/>
          </a:ln>
          <a:effectLst/>
        </p:spPr>
      </p:cxnSp>
      <p:cxnSp>
        <p:nvCxnSpPr>
          <p:cNvPr id="71" name="Straight Arrow Connector 70"/>
          <p:cNvCxnSpPr/>
          <p:nvPr/>
        </p:nvCxnSpPr>
        <p:spPr bwMode="auto">
          <a:xfrm flipH="1" flipV="1">
            <a:off x="5505450" y="671382"/>
            <a:ext cx="3810" cy="1828800"/>
          </a:xfrm>
          <a:prstGeom prst="straightConnector1">
            <a:avLst/>
          </a:prstGeom>
          <a:noFill/>
          <a:ln w="19050" cap="flat" cmpd="sng" algn="ctr">
            <a:solidFill>
              <a:schemeClr val="bg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72" name="Straight Arrow Connector 71"/>
          <p:cNvCxnSpPr/>
          <p:nvPr/>
        </p:nvCxnSpPr>
        <p:spPr bwMode="auto">
          <a:xfrm>
            <a:off x="5501640" y="2511374"/>
            <a:ext cx="2423160" cy="0"/>
          </a:xfrm>
          <a:prstGeom prst="straightConnector1">
            <a:avLst/>
          </a:prstGeom>
          <a:noFill/>
          <a:ln w="19050" cap="flat" cmpd="sng" algn="ctr">
            <a:solidFill>
              <a:schemeClr val="bg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73" name="Text Box 15"/>
          <p:cNvSpPr txBox="1">
            <a:spLocks noChangeArrowheads="1"/>
          </p:cNvSpPr>
          <p:nvPr/>
        </p:nvSpPr>
        <p:spPr bwMode="auto">
          <a:xfrm>
            <a:off x="5176520" y="571290"/>
            <a:ext cx="312906" cy="36933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  <a:tabLst>
                <a:tab pos="409575" algn="l"/>
              </a:tabLst>
            </a:pPr>
            <a:r>
              <a:rPr lang="sr-Latn-RS" sz="1800" i="1">
                <a:solidFill>
                  <a:srgbClr val="000099"/>
                </a:solidFill>
              </a:rPr>
              <a:t>p</a:t>
            </a:r>
            <a:endParaRPr lang="en-US" sz="1800" i="1">
              <a:solidFill>
                <a:srgbClr val="000099"/>
              </a:solidFill>
            </a:endParaRPr>
          </a:p>
        </p:txBody>
      </p:sp>
      <p:sp>
        <p:nvSpPr>
          <p:cNvPr id="74" name="Text Box 15"/>
          <p:cNvSpPr txBox="1">
            <a:spLocks noChangeArrowheads="1"/>
          </p:cNvSpPr>
          <p:nvPr/>
        </p:nvSpPr>
        <p:spPr bwMode="auto">
          <a:xfrm>
            <a:off x="7608316" y="2470723"/>
            <a:ext cx="300082" cy="36933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  <a:tabLst>
                <a:tab pos="409575" algn="l"/>
              </a:tabLst>
            </a:pPr>
            <a:r>
              <a:rPr lang="en-US" sz="1800" i="1">
                <a:solidFill>
                  <a:srgbClr val="000099"/>
                </a:solidFill>
              </a:rPr>
              <a:t>v</a:t>
            </a:r>
          </a:p>
        </p:txBody>
      </p:sp>
      <p:sp>
        <p:nvSpPr>
          <p:cNvPr id="75" name="Text Box 8"/>
          <p:cNvSpPr txBox="1">
            <a:spLocks noChangeArrowheads="1"/>
          </p:cNvSpPr>
          <p:nvPr/>
        </p:nvSpPr>
        <p:spPr bwMode="auto">
          <a:xfrm>
            <a:off x="7350252" y="1966782"/>
            <a:ext cx="304800" cy="3606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sr-Latn-RS" sz="1600">
                <a:solidFill>
                  <a:srgbClr val="000066"/>
                </a:solidFill>
              </a:rPr>
              <a:t>1</a:t>
            </a:r>
            <a:endParaRPr lang="en-US" sz="1600">
              <a:solidFill>
                <a:srgbClr val="000066"/>
              </a:solidFill>
            </a:endParaRPr>
          </a:p>
        </p:txBody>
      </p:sp>
      <p:cxnSp>
        <p:nvCxnSpPr>
          <p:cNvPr id="76" name="Straight Connector 75"/>
          <p:cNvCxnSpPr/>
          <p:nvPr/>
        </p:nvCxnSpPr>
        <p:spPr bwMode="auto">
          <a:xfrm flipV="1">
            <a:off x="6477000" y="2063302"/>
            <a:ext cx="944372" cy="635"/>
          </a:xfrm>
          <a:prstGeom prst="line">
            <a:avLst/>
          </a:prstGeom>
          <a:noFill/>
          <a:ln w="25400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77" name="Freeform 76"/>
          <p:cNvSpPr>
            <a:spLocks noChangeAspect="1"/>
          </p:cNvSpPr>
          <p:nvPr/>
        </p:nvSpPr>
        <p:spPr bwMode="auto">
          <a:xfrm rot="20874529">
            <a:off x="6656465" y="1047576"/>
            <a:ext cx="650348" cy="1097280"/>
          </a:xfrm>
          <a:custGeom>
            <a:avLst/>
            <a:gdLst>
              <a:gd name="connsiteX0" fmla="*/ 0 w 1981200"/>
              <a:gd name="connsiteY0" fmla="*/ 0 h 2118360"/>
              <a:gd name="connsiteX1" fmla="*/ 563880 w 1981200"/>
              <a:gd name="connsiteY1" fmla="*/ 1493520 h 2118360"/>
              <a:gd name="connsiteX2" fmla="*/ 1981200 w 1981200"/>
              <a:gd name="connsiteY2" fmla="*/ 2118360 h 2118360"/>
              <a:gd name="connsiteX3" fmla="*/ 1981200 w 1981200"/>
              <a:gd name="connsiteY3" fmla="*/ 2118360 h 2118360"/>
              <a:gd name="connsiteX0" fmla="*/ 0 w 1981200"/>
              <a:gd name="connsiteY0" fmla="*/ 0 h 2118360"/>
              <a:gd name="connsiteX1" fmla="*/ 597783 w 1981200"/>
              <a:gd name="connsiteY1" fmla="*/ 1435486 h 2118360"/>
              <a:gd name="connsiteX2" fmla="*/ 1981200 w 1981200"/>
              <a:gd name="connsiteY2" fmla="*/ 2118360 h 2118360"/>
              <a:gd name="connsiteX3" fmla="*/ 1981200 w 1981200"/>
              <a:gd name="connsiteY3" fmla="*/ 2118360 h 2118360"/>
              <a:gd name="connsiteX0" fmla="*/ 0 w 1981200"/>
              <a:gd name="connsiteY0" fmla="*/ 0 h 2118360"/>
              <a:gd name="connsiteX1" fmla="*/ 663823 w 1981200"/>
              <a:gd name="connsiteY1" fmla="*/ 1356223 h 2118360"/>
              <a:gd name="connsiteX2" fmla="*/ 1981200 w 1981200"/>
              <a:gd name="connsiteY2" fmla="*/ 2118360 h 2118360"/>
              <a:gd name="connsiteX3" fmla="*/ 1981200 w 1981200"/>
              <a:gd name="connsiteY3" fmla="*/ 2118360 h 21183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981200" h="2118360">
                <a:moveTo>
                  <a:pt x="0" y="0"/>
                </a:moveTo>
                <a:cubicBezTo>
                  <a:pt x="116840" y="570230"/>
                  <a:pt x="333623" y="1003163"/>
                  <a:pt x="663823" y="1356223"/>
                </a:cubicBezTo>
                <a:cubicBezTo>
                  <a:pt x="994023" y="1709283"/>
                  <a:pt x="1981200" y="2118360"/>
                  <a:pt x="1981200" y="2118360"/>
                </a:cubicBezTo>
                <a:lnTo>
                  <a:pt x="1981200" y="2118360"/>
                </a:lnTo>
              </a:path>
            </a:pathLst>
          </a:custGeom>
          <a:noFill/>
          <a:ln w="28575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cxnSp>
        <p:nvCxnSpPr>
          <p:cNvPr id="78" name="Straight Connector 77"/>
          <p:cNvCxnSpPr/>
          <p:nvPr/>
        </p:nvCxnSpPr>
        <p:spPr bwMode="auto">
          <a:xfrm>
            <a:off x="5787390" y="1126677"/>
            <a:ext cx="766572" cy="1905"/>
          </a:xfrm>
          <a:prstGeom prst="line">
            <a:avLst/>
          </a:prstGeom>
          <a:noFill/>
          <a:ln w="25400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79" name="Oval 78"/>
          <p:cNvSpPr/>
          <p:nvPr/>
        </p:nvSpPr>
        <p:spPr bwMode="auto">
          <a:xfrm rot="2628319">
            <a:off x="7365847" y="2025102"/>
            <a:ext cx="73152" cy="73152"/>
          </a:xfrm>
          <a:prstGeom prst="ellipse">
            <a:avLst/>
          </a:prstGeom>
          <a:solidFill>
            <a:schemeClr val="bg1">
              <a:lumMod val="20000"/>
              <a:lumOff val="80000"/>
            </a:schemeClr>
          </a:solidFill>
          <a:ln w="1587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80" name="Oval 79"/>
          <p:cNvSpPr/>
          <p:nvPr/>
        </p:nvSpPr>
        <p:spPr bwMode="auto">
          <a:xfrm rot="2628319">
            <a:off x="6516217" y="1095462"/>
            <a:ext cx="73152" cy="73152"/>
          </a:xfrm>
          <a:prstGeom prst="ellipse">
            <a:avLst/>
          </a:prstGeom>
          <a:solidFill>
            <a:schemeClr val="bg1">
              <a:lumMod val="20000"/>
              <a:lumOff val="80000"/>
            </a:schemeClr>
          </a:solidFill>
          <a:ln w="1587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81" name="Text Box 8"/>
          <p:cNvSpPr txBox="1">
            <a:spLocks noChangeArrowheads="1"/>
          </p:cNvSpPr>
          <p:nvPr/>
        </p:nvSpPr>
        <p:spPr bwMode="auto">
          <a:xfrm>
            <a:off x="6534912" y="839022"/>
            <a:ext cx="304800" cy="3606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en-US" sz="1600">
                <a:solidFill>
                  <a:srgbClr val="000066"/>
                </a:solidFill>
              </a:rPr>
              <a:t>2</a:t>
            </a:r>
          </a:p>
        </p:txBody>
      </p:sp>
      <p:sp>
        <p:nvSpPr>
          <p:cNvPr id="82" name="Text Box 8"/>
          <p:cNvSpPr txBox="1">
            <a:spLocks noChangeArrowheads="1"/>
          </p:cNvSpPr>
          <p:nvPr/>
        </p:nvSpPr>
        <p:spPr bwMode="auto">
          <a:xfrm>
            <a:off x="5713857" y="800922"/>
            <a:ext cx="304800" cy="3606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en-US" sz="1600">
                <a:solidFill>
                  <a:srgbClr val="000066"/>
                </a:solidFill>
              </a:rPr>
              <a:t>3</a:t>
            </a:r>
          </a:p>
        </p:txBody>
      </p:sp>
      <p:sp>
        <p:nvSpPr>
          <p:cNvPr id="83" name="Text Box 8"/>
          <p:cNvSpPr txBox="1">
            <a:spLocks noChangeArrowheads="1"/>
          </p:cNvSpPr>
          <p:nvPr/>
        </p:nvSpPr>
        <p:spPr bwMode="auto">
          <a:xfrm>
            <a:off x="6366510" y="2011935"/>
            <a:ext cx="304800" cy="3606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en-US" sz="1600">
                <a:solidFill>
                  <a:srgbClr val="000066"/>
                </a:solidFill>
              </a:rPr>
              <a:t>4</a:t>
            </a:r>
          </a:p>
        </p:txBody>
      </p:sp>
      <p:cxnSp>
        <p:nvCxnSpPr>
          <p:cNvPr id="84" name="Straight Connector 83"/>
          <p:cNvCxnSpPr/>
          <p:nvPr/>
        </p:nvCxnSpPr>
        <p:spPr bwMode="auto">
          <a:xfrm flipV="1">
            <a:off x="6000750" y="1141918"/>
            <a:ext cx="517017" cy="518159"/>
          </a:xfrm>
          <a:prstGeom prst="line">
            <a:avLst/>
          </a:prstGeom>
          <a:noFill/>
          <a:ln w="9525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85" name="Straight Connector 84"/>
          <p:cNvCxnSpPr/>
          <p:nvPr/>
        </p:nvCxnSpPr>
        <p:spPr bwMode="auto">
          <a:xfrm flipV="1">
            <a:off x="6063615" y="1225737"/>
            <a:ext cx="524637" cy="523875"/>
          </a:xfrm>
          <a:prstGeom prst="line">
            <a:avLst/>
          </a:prstGeom>
          <a:noFill/>
          <a:ln w="9525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86" name="Straight Connector 85"/>
          <p:cNvCxnSpPr/>
          <p:nvPr/>
        </p:nvCxnSpPr>
        <p:spPr bwMode="auto">
          <a:xfrm flipV="1">
            <a:off x="6139815" y="1338133"/>
            <a:ext cx="494157" cy="497204"/>
          </a:xfrm>
          <a:prstGeom prst="line">
            <a:avLst/>
          </a:prstGeom>
          <a:noFill/>
          <a:ln w="9525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87" name="Straight Connector 86"/>
          <p:cNvCxnSpPr/>
          <p:nvPr/>
        </p:nvCxnSpPr>
        <p:spPr bwMode="auto">
          <a:xfrm flipV="1">
            <a:off x="6223635" y="1437192"/>
            <a:ext cx="459867" cy="462915"/>
          </a:xfrm>
          <a:prstGeom prst="line">
            <a:avLst/>
          </a:prstGeom>
          <a:noFill/>
          <a:ln w="9525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88" name="Straight Connector 87"/>
          <p:cNvCxnSpPr/>
          <p:nvPr/>
        </p:nvCxnSpPr>
        <p:spPr bwMode="auto">
          <a:xfrm flipV="1">
            <a:off x="6311265" y="1536252"/>
            <a:ext cx="423672" cy="422910"/>
          </a:xfrm>
          <a:prstGeom prst="line">
            <a:avLst/>
          </a:prstGeom>
          <a:noFill/>
          <a:ln w="9525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89" name="Straight Connector 88"/>
          <p:cNvCxnSpPr/>
          <p:nvPr/>
        </p:nvCxnSpPr>
        <p:spPr bwMode="auto">
          <a:xfrm flipV="1">
            <a:off x="6406515" y="1627693"/>
            <a:ext cx="391287" cy="392429"/>
          </a:xfrm>
          <a:prstGeom prst="line">
            <a:avLst/>
          </a:prstGeom>
          <a:noFill/>
          <a:ln w="9525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90" name="Straight Connector 89"/>
          <p:cNvCxnSpPr/>
          <p:nvPr/>
        </p:nvCxnSpPr>
        <p:spPr bwMode="auto">
          <a:xfrm flipV="1">
            <a:off x="5937885" y="1126677"/>
            <a:ext cx="433197" cy="434340"/>
          </a:xfrm>
          <a:prstGeom prst="line">
            <a:avLst/>
          </a:prstGeom>
          <a:noFill/>
          <a:ln w="9525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91" name="Straight Connector 90"/>
          <p:cNvCxnSpPr/>
          <p:nvPr/>
        </p:nvCxnSpPr>
        <p:spPr bwMode="auto">
          <a:xfrm flipV="1">
            <a:off x="6516881" y="1715322"/>
            <a:ext cx="345691" cy="347599"/>
          </a:xfrm>
          <a:prstGeom prst="line">
            <a:avLst/>
          </a:prstGeom>
          <a:noFill/>
          <a:ln w="9525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92" name="Straight Connector 91"/>
          <p:cNvCxnSpPr/>
          <p:nvPr/>
        </p:nvCxnSpPr>
        <p:spPr bwMode="auto">
          <a:xfrm flipV="1">
            <a:off x="6669281" y="1797237"/>
            <a:ext cx="267586" cy="267589"/>
          </a:xfrm>
          <a:prstGeom prst="line">
            <a:avLst/>
          </a:prstGeom>
          <a:noFill/>
          <a:ln w="9525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93" name="Straight Connector 92"/>
          <p:cNvCxnSpPr/>
          <p:nvPr/>
        </p:nvCxnSpPr>
        <p:spPr bwMode="auto">
          <a:xfrm flipV="1">
            <a:off x="6821681" y="1863912"/>
            <a:ext cx="199006" cy="199009"/>
          </a:xfrm>
          <a:prstGeom prst="line">
            <a:avLst/>
          </a:prstGeom>
          <a:noFill/>
          <a:ln w="9525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94" name="Straight Connector 93"/>
          <p:cNvCxnSpPr/>
          <p:nvPr/>
        </p:nvCxnSpPr>
        <p:spPr bwMode="auto">
          <a:xfrm flipV="1">
            <a:off x="6974081" y="1922967"/>
            <a:ext cx="147571" cy="145669"/>
          </a:xfrm>
          <a:prstGeom prst="line">
            <a:avLst/>
          </a:prstGeom>
          <a:noFill/>
          <a:ln w="9525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95" name="Straight Connector 94"/>
          <p:cNvCxnSpPr/>
          <p:nvPr/>
        </p:nvCxnSpPr>
        <p:spPr bwMode="auto">
          <a:xfrm flipV="1">
            <a:off x="7126481" y="1974402"/>
            <a:ext cx="92326" cy="90424"/>
          </a:xfrm>
          <a:prstGeom prst="line">
            <a:avLst/>
          </a:prstGeom>
          <a:noFill/>
          <a:ln w="9525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96" name="Straight Connector 95"/>
          <p:cNvCxnSpPr/>
          <p:nvPr/>
        </p:nvCxnSpPr>
        <p:spPr bwMode="auto">
          <a:xfrm flipV="1">
            <a:off x="7278881" y="2023932"/>
            <a:ext cx="44701" cy="42799"/>
          </a:xfrm>
          <a:prstGeom prst="line">
            <a:avLst/>
          </a:prstGeom>
          <a:noFill/>
          <a:ln w="9525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97" name="Straight Connector 96"/>
          <p:cNvCxnSpPr/>
          <p:nvPr/>
        </p:nvCxnSpPr>
        <p:spPr bwMode="auto">
          <a:xfrm flipV="1">
            <a:off x="5897880" y="1130487"/>
            <a:ext cx="324612" cy="327660"/>
          </a:xfrm>
          <a:prstGeom prst="line">
            <a:avLst/>
          </a:prstGeom>
          <a:noFill/>
          <a:ln w="9525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98" name="Straight Connector 97"/>
          <p:cNvCxnSpPr/>
          <p:nvPr/>
        </p:nvCxnSpPr>
        <p:spPr bwMode="auto">
          <a:xfrm flipV="1">
            <a:off x="5854065" y="1126678"/>
            <a:ext cx="217932" cy="219074"/>
          </a:xfrm>
          <a:prstGeom prst="line">
            <a:avLst/>
          </a:prstGeom>
          <a:noFill/>
          <a:ln w="9525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99" name="Straight Connector 98"/>
          <p:cNvCxnSpPr/>
          <p:nvPr/>
        </p:nvCxnSpPr>
        <p:spPr bwMode="auto">
          <a:xfrm flipV="1">
            <a:off x="5823585" y="1128583"/>
            <a:ext cx="97917" cy="100964"/>
          </a:xfrm>
          <a:prstGeom prst="line">
            <a:avLst/>
          </a:prstGeom>
          <a:noFill/>
          <a:ln w="9525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01" name="Oval 100"/>
          <p:cNvSpPr/>
          <p:nvPr/>
        </p:nvSpPr>
        <p:spPr bwMode="auto">
          <a:xfrm rot="2628319">
            <a:off x="6443953" y="2030817"/>
            <a:ext cx="73152" cy="73152"/>
          </a:xfrm>
          <a:prstGeom prst="ellipse">
            <a:avLst/>
          </a:prstGeom>
          <a:solidFill>
            <a:schemeClr val="bg1">
              <a:lumMod val="20000"/>
              <a:lumOff val="80000"/>
            </a:schemeClr>
          </a:solidFill>
          <a:ln w="1587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02" name="Oval 101"/>
          <p:cNvSpPr/>
          <p:nvPr/>
        </p:nvSpPr>
        <p:spPr bwMode="auto">
          <a:xfrm rot="2628319">
            <a:off x="5760058" y="1091652"/>
            <a:ext cx="73152" cy="73152"/>
          </a:xfrm>
          <a:prstGeom prst="ellipse">
            <a:avLst/>
          </a:prstGeom>
          <a:solidFill>
            <a:schemeClr val="bg1">
              <a:lumMod val="20000"/>
              <a:lumOff val="80000"/>
            </a:schemeClr>
          </a:solidFill>
          <a:ln w="1587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cxnSp>
        <p:nvCxnSpPr>
          <p:cNvPr id="104" name="Straight Connector 103"/>
          <p:cNvCxnSpPr/>
          <p:nvPr/>
        </p:nvCxnSpPr>
        <p:spPr bwMode="auto">
          <a:xfrm>
            <a:off x="5791200" y="1204782"/>
            <a:ext cx="0" cy="3017520"/>
          </a:xfrm>
          <a:prstGeom prst="line">
            <a:avLst/>
          </a:prstGeom>
          <a:noFill/>
          <a:ln w="9525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05" name="Rectangle 104"/>
          <p:cNvSpPr/>
          <p:nvPr/>
        </p:nvSpPr>
        <p:spPr bwMode="auto">
          <a:xfrm>
            <a:off x="5516880" y="3288852"/>
            <a:ext cx="274320" cy="941832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9525" cap="flat" cmpd="sng" algn="ctr">
            <a:solidFill>
              <a:schemeClr val="accent5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08" name="Freeform 107"/>
          <p:cNvSpPr>
            <a:spLocks noChangeAspect="1"/>
          </p:cNvSpPr>
          <p:nvPr/>
        </p:nvSpPr>
        <p:spPr bwMode="auto">
          <a:xfrm rot="21242584">
            <a:off x="1628192" y="1094532"/>
            <a:ext cx="596152" cy="1005840"/>
          </a:xfrm>
          <a:custGeom>
            <a:avLst/>
            <a:gdLst>
              <a:gd name="connsiteX0" fmla="*/ 0 w 1981200"/>
              <a:gd name="connsiteY0" fmla="*/ 0 h 2118360"/>
              <a:gd name="connsiteX1" fmla="*/ 563880 w 1981200"/>
              <a:gd name="connsiteY1" fmla="*/ 1493520 h 2118360"/>
              <a:gd name="connsiteX2" fmla="*/ 1981200 w 1981200"/>
              <a:gd name="connsiteY2" fmla="*/ 2118360 h 2118360"/>
              <a:gd name="connsiteX3" fmla="*/ 1981200 w 1981200"/>
              <a:gd name="connsiteY3" fmla="*/ 2118360 h 2118360"/>
              <a:gd name="connsiteX0" fmla="*/ 0 w 1981200"/>
              <a:gd name="connsiteY0" fmla="*/ 0 h 2118360"/>
              <a:gd name="connsiteX1" fmla="*/ 597783 w 1981200"/>
              <a:gd name="connsiteY1" fmla="*/ 1435486 h 2118360"/>
              <a:gd name="connsiteX2" fmla="*/ 1981200 w 1981200"/>
              <a:gd name="connsiteY2" fmla="*/ 2118360 h 2118360"/>
              <a:gd name="connsiteX3" fmla="*/ 1981200 w 1981200"/>
              <a:gd name="connsiteY3" fmla="*/ 2118360 h 2118360"/>
              <a:gd name="connsiteX0" fmla="*/ 0 w 1981200"/>
              <a:gd name="connsiteY0" fmla="*/ 0 h 2118360"/>
              <a:gd name="connsiteX1" fmla="*/ 663823 w 1981200"/>
              <a:gd name="connsiteY1" fmla="*/ 1356223 h 2118360"/>
              <a:gd name="connsiteX2" fmla="*/ 1981200 w 1981200"/>
              <a:gd name="connsiteY2" fmla="*/ 2118360 h 2118360"/>
              <a:gd name="connsiteX3" fmla="*/ 1981200 w 1981200"/>
              <a:gd name="connsiteY3" fmla="*/ 2118360 h 21183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981200" h="2118360">
                <a:moveTo>
                  <a:pt x="0" y="0"/>
                </a:moveTo>
                <a:cubicBezTo>
                  <a:pt x="116840" y="570230"/>
                  <a:pt x="333623" y="1003163"/>
                  <a:pt x="663823" y="1356223"/>
                </a:cubicBezTo>
                <a:cubicBezTo>
                  <a:pt x="994023" y="1709283"/>
                  <a:pt x="1981200" y="2118360"/>
                  <a:pt x="1981200" y="2118360"/>
                </a:cubicBezTo>
                <a:lnTo>
                  <a:pt x="1981200" y="2118360"/>
                </a:lnTo>
              </a:path>
            </a:pathLst>
          </a:custGeom>
          <a:noFill/>
          <a:ln w="28575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grpSp>
        <p:nvGrpSpPr>
          <p:cNvPr id="112" name="Group 17"/>
          <p:cNvGrpSpPr/>
          <p:nvPr/>
        </p:nvGrpSpPr>
        <p:grpSpPr>
          <a:xfrm>
            <a:off x="1196340" y="3185598"/>
            <a:ext cx="2295525" cy="1143000"/>
            <a:chOff x="4032885" y="3415665"/>
            <a:chExt cx="2295525" cy="1143000"/>
          </a:xfrm>
          <a:solidFill>
            <a:schemeClr val="tx1">
              <a:lumMod val="65000"/>
            </a:schemeClr>
          </a:solidFill>
        </p:grpSpPr>
        <p:sp>
          <p:nvSpPr>
            <p:cNvPr id="114" name="Rectangle 113"/>
            <p:cNvSpPr/>
            <p:nvPr/>
          </p:nvSpPr>
          <p:spPr bwMode="auto">
            <a:xfrm>
              <a:off x="4032885" y="3415665"/>
              <a:ext cx="91440" cy="1143000"/>
            </a:xfrm>
            <a:prstGeom prst="rect">
              <a:avLst/>
            </a:prstGeom>
            <a:grpFill/>
            <a:ln w="19050" cap="flat" cmpd="sng" algn="ctr">
              <a:solidFill>
                <a:schemeClr val="tx1">
                  <a:lumMod val="6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  <p:sp>
          <p:nvSpPr>
            <p:cNvPr id="115" name="Rectangle 114"/>
            <p:cNvSpPr/>
            <p:nvPr/>
          </p:nvSpPr>
          <p:spPr bwMode="auto">
            <a:xfrm rot="5400000">
              <a:off x="5181600" y="3413760"/>
              <a:ext cx="91440" cy="2194560"/>
            </a:xfrm>
            <a:prstGeom prst="rect">
              <a:avLst/>
            </a:prstGeom>
            <a:grpFill/>
            <a:ln w="19050" cap="flat" cmpd="sng" algn="ctr">
              <a:solidFill>
                <a:schemeClr val="tx1">
                  <a:lumMod val="6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  <p:sp>
          <p:nvSpPr>
            <p:cNvPr id="116" name="Rectangle 115"/>
            <p:cNvSpPr/>
            <p:nvPr/>
          </p:nvSpPr>
          <p:spPr bwMode="auto">
            <a:xfrm rot="5400000">
              <a:off x="5185410" y="2364105"/>
              <a:ext cx="91440" cy="2194560"/>
            </a:xfrm>
            <a:prstGeom prst="rect">
              <a:avLst/>
            </a:prstGeom>
            <a:grpFill/>
            <a:ln w="19050" cap="flat" cmpd="sng" algn="ctr">
              <a:solidFill>
                <a:schemeClr val="tx1">
                  <a:lumMod val="6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</p:grpSp>
      <p:sp>
        <p:nvSpPr>
          <p:cNvPr id="117" name="Rectangle 116"/>
          <p:cNvSpPr/>
          <p:nvPr/>
        </p:nvSpPr>
        <p:spPr bwMode="auto">
          <a:xfrm>
            <a:off x="2639568" y="3296087"/>
            <a:ext cx="152400" cy="923544"/>
          </a:xfrm>
          <a:prstGeom prst="rect">
            <a:avLst/>
          </a:prstGeom>
          <a:solidFill>
            <a:schemeClr val="tx1">
              <a:lumMod val="50000"/>
            </a:schemeClr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18" name="Rectangle 117"/>
          <p:cNvSpPr/>
          <p:nvPr/>
        </p:nvSpPr>
        <p:spPr bwMode="auto">
          <a:xfrm>
            <a:off x="1190625" y="3400863"/>
            <a:ext cx="100584" cy="45719"/>
          </a:xfrm>
          <a:prstGeom prst="rect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19" name="Rectangle 118"/>
          <p:cNvSpPr/>
          <p:nvPr/>
        </p:nvSpPr>
        <p:spPr bwMode="auto">
          <a:xfrm>
            <a:off x="1190625" y="4054279"/>
            <a:ext cx="100584" cy="45719"/>
          </a:xfrm>
          <a:prstGeom prst="rect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cxnSp>
        <p:nvCxnSpPr>
          <p:cNvPr id="120" name="Straight Connector 119"/>
          <p:cNvCxnSpPr/>
          <p:nvPr/>
        </p:nvCxnSpPr>
        <p:spPr bwMode="auto">
          <a:xfrm>
            <a:off x="1186815" y="3425628"/>
            <a:ext cx="137160" cy="0"/>
          </a:xfrm>
          <a:prstGeom prst="line">
            <a:avLst/>
          </a:prstGeom>
          <a:noFill/>
          <a:ln w="19050" cap="flat" cmpd="sng" algn="ctr">
            <a:solidFill>
              <a:schemeClr val="accent4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21" name="Straight Connector 120"/>
          <p:cNvCxnSpPr/>
          <p:nvPr/>
        </p:nvCxnSpPr>
        <p:spPr bwMode="auto">
          <a:xfrm flipV="1">
            <a:off x="1329690" y="3357048"/>
            <a:ext cx="0" cy="137160"/>
          </a:xfrm>
          <a:prstGeom prst="line">
            <a:avLst/>
          </a:prstGeom>
          <a:noFill/>
          <a:ln w="19050" cap="flat" cmpd="sng" algn="ctr">
            <a:solidFill>
              <a:schemeClr val="accent4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22" name="Straight Connector 121"/>
          <p:cNvCxnSpPr/>
          <p:nvPr/>
        </p:nvCxnSpPr>
        <p:spPr bwMode="auto">
          <a:xfrm rot="10800000">
            <a:off x="1160145" y="4079043"/>
            <a:ext cx="137160" cy="0"/>
          </a:xfrm>
          <a:prstGeom prst="line">
            <a:avLst/>
          </a:prstGeom>
          <a:noFill/>
          <a:ln w="19050" cap="flat" cmpd="sng" algn="ctr">
            <a:solidFill>
              <a:schemeClr val="accent4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23" name="Straight Connector 122"/>
          <p:cNvCxnSpPr/>
          <p:nvPr/>
        </p:nvCxnSpPr>
        <p:spPr bwMode="auto">
          <a:xfrm rot="10800000" flipV="1">
            <a:off x="1154430" y="4012368"/>
            <a:ext cx="0" cy="137160"/>
          </a:xfrm>
          <a:prstGeom prst="line">
            <a:avLst/>
          </a:prstGeom>
          <a:noFill/>
          <a:ln w="19050" cap="flat" cmpd="sng" algn="ctr">
            <a:solidFill>
              <a:schemeClr val="accent4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24" name="Text Box 8"/>
          <p:cNvSpPr txBox="1">
            <a:spLocks noChangeArrowheads="1"/>
          </p:cNvSpPr>
          <p:nvPr/>
        </p:nvSpPr>
        <p:spPr bwMode="auto">
          <a:xfrm>
            <a:off x="685800" y="4031418"/>
            <a:ext cx="533400" cy="38779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en-US" sz="1600">
                <a:solidFill>
                  <a:srgbClr val="000066"/>
                </a:solidFill>
              </a:rPr>
              <a:t>UV</a:t>
            </a:r>
          </a:p>
        </p:txBody>
      </p:sp>
      <p:sp>
        <p:nvSpPr>
          <p:cNvPr id="125" name="Text Box 8"/>
          <p:cNvSpPr txBox="1">
            <a:spLocks noChangeArrowheads="1"/>
          </p:cNvSpPr>
          <p:nvPr/>
        </p:nvSpPr>
        <p:spPr bwMode="auto">
          <a:xfrm>
            <a:off x="769620" y="3337998"/>
            <a:ext cx="533400" cy="3606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en-US" sz="1600">
                <a:solidFill>
                  <a:srgbClr val="000066"/>
                </a:solidFill>
              </a:rPr>
              <a:t>IV</a:t>
            </a:r>
          </a:p>
        </p:txBody>
      </p:sp>
      <p:cxnSp>
        <p:nvCxnSpPr>
          <p:cNvPr id="126" name="Straight Connector 125"/>
          <p:cNvCxnSpPr/>
          <p:nvPr/>
        </p:nvCxnSpPr>
        <p:spPr bwMode="auto">
          <a:xfrm flipH="1">
            <a:off x="2487168" y="3757098"/>
            <a:ext cx="457200" cy="0"/>
          </a:xfrm>
          <a:prstGeom prst="line">
            <a:avLst/>
          </a:prstGeom>
          <a:noFill/>
          <a:ln w="12700" cap="flat" cmpd="sng" algn="ctr">
            <a:solidFill>
              <a:srgbClr val="000066"/>
            </a:solidFill>
            <a:prstDash val="solid"/>
            <a:round/>
            <a:headEnd type="triangle" w="med" len="med"/>
            <a:tailEnd type="triangle" w="med" len="med"/>
          </a:ln>
          <a:effectLst/>
        </p:spPr>
      </p:cxnSp>
      <p:cxnSp>
        <p:nvCxnSpPr>
          <p:cNvPr id="127" name="Straight Arrow Connector 126"/>
          <p:cNvCxnSpPr/>
          <p:nvPr/>
        </p:nvCxnSpPr>
        <p:spPr bwMode="auto">
          <a:xfrm flipH="1" flipV="1">
            <a:off x="1287018" y="670998"/>
            <a:ext cx="3810" cy="1828800"/>
          </a:xfrm>
          <a:prstGeom prst="straightConnector1">
            <a:avLst/>
          </a:prstGeom>
          <a:noFill/>
          <a:ln w="19050" cap="flat" cmpd="sng" algn="ctr">
            <a:solidFill>
              <a:schemeClr val="bg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28" name="Straight Arrow Connector 127"/>
          <p:cNvCxnSpPr/>
          <p:nvPr/>
        </p:nvCxnSpPr>
        <p:spPr bwMode="auto">
          <a:xfrm>
            <a:off x="1283208" y="2510990"/>
            <a:ext cx="2423160" cy="0"/>
          </a:xfrm>
          <a:prstGeom prst="straightConnector1">
            <a:avLst/>
          </a:prstGeom>
          <a:noFill/>
          <a:ln w="19050" cap="flat" cmpd="sng" algn="ctr">
            <a:solidFill>
              <a:schemeClr val="bg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129" name="Text Box 15"/>
          <p:cNvSpPr txBox="1">
            <a:spLocks noChangeArrowheads="1"/>
          </p:cNvSpPr>
          <p:nvPr/>
        </p:nvSpPr>
        <p:spPr bwMode="auto">
          <a:xfrm>
            <a:off x="958088" y="570906"/>
            <a:ext cx="312906" cy="36933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  <a:tabLst>
                <a:tab pos="409575" algn="l"/>
              </a:tabLst>
            </a:pPr>
            <a:r>
              <a:rPr lang="sr-Latn-RS" sz="1800" i="1">
                <a:solidFill>
                  <a:srgbClr val="000099"/>
                </a:solidFill>
              </a:rPr>
              <a:t>p</a:t>
            </a:r>
            <a:endParaRPr lang="en-US" sz="1800" i="1">
              <a:solidFill>
                <a:srgbClr val="000099"/>
              </a:solidFill>
            </a:endParaRPr>
          </a:p>
        </p:txBody>
      </p:sp>
      <p:sp>
        <p:nvSpPr>
          <p:cNvPr id="130" name="Text Box 15"/>
          <p:cNvSpPr txBox="1">
            <a:spLocks noChangeArrowheads="1"/>
          </p:cNvSpPr>
          <p:nvPr/>
        </p:nvSpPr>
        <p:spPr bwMode="auto">
          <a:xfrm>
            <a:off x="3389884" y="2470339"/>
            <a:ext cx="300082" cy="36933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  <a:tabLst>
                <a:tab pos="409575" algn="l"/>
              </a:tabLst>
            </a:pPr>
            <a:r>
              <a:rPr lang="en-US" sz="1800" i="1">
                <a:solidFill>
                  <a:srgbClr val="000099"/>
                </a:solidFill>
              </a:rPr>
              <a:t>v</a:t>
            </a:r>
          </a:p>
        </p:txBody>
      </p:sp>
      <p:sp>
        <p:nvSpPr>
          <p:cNvPr id="131" name="Text Box 8"/>
          <p:cNvSpPr txBox="1">
            <a:spLocks noChangeArrowheads="1"/>
          </p:cNvSpPr>
          <p:nvPr/>
        </p:nvSpPr>
        <p:spPr bwMode="auto">
          <a:xfrm>
            <a:off x="3131820" y="1966398"/>
            <a:ext cx="304800" cy="3606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sr-Latn-RS" sz="1600">
                <a:solidFill>
                  <a:srgbClr val="000066"/>
                </a:solidFill>
              </a:rPr>
              <a:t>1</a:t>
            </a:r>
            <a:endParaRPr lang="en-US" sz="1600">
              <a:solidFill>
                <a:srgbClr val="000066"/>
              </a:solidFill>
            </a:endParaRPr>
          </a:p>
        </p:txBody>
      </p:sp>
      <p:cxnSp>
        <p:nvCxnSpPr>
          <p:cNvPr id="132" name="Straight Connector 131"/>
          <p:cNvCxnSpPr/>
          <p:nvPr/>
        </p:nvCxnSpPr>
        <p:spPr bwMode="auto">
          <a:xfrm flipV="1">
            <a:off x="2258568" y="2062918"/>
            <a:ext cx="944372" cy="635"/>
          </a:xfrm>
          <a:prstGeom prst="line">
            <a:avLst/>
          </a:prstGeom>
          <a:noFill/>
          <a:ln w="25400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33" name="Freeform 132"/>
          <p:cNvSpPr>
            <a:spLocks noChangeAspect="1"/>
          </p:cNvSpPr>
          <p:nvPr/>
        </p:nvSpPr>
        <p:spPr bwMode="auto">
          <a:xfrm rot="20874529">
            <a:off x="2438033" y="1047192"/>
            <a:ext cx="650348" cy="1097280"/>
          </a:xfrm>
          <a:custGeom>
            <a:avLst/>
            <a:gdLst>
              <a:gd name="connsiteX0" fmla="*/ 0 w 1981200"/>
              <a:gd name="connsiteY0" fmla="*/ 0 h 2118360"/>
              <a:gd name="connsiteX1" fmla="*/ 563880 w 1981200"/>
              <a:gd name="connsiteY1" fmla="*/ 1493520 h 2118360"/>
              <a:gd name="connsiteX2" fmla="*/ 1981200 w 1981200"/>
              <a:gd name="connsiteY2" fmla="*/ 2118360 h 2118360"/>
              <a:gd name="connsiteX3" fmla="*/ 1981200 w 1981200"/>
              <a:gd name="connsiteY3" fmla="*/ 2118360 h 2118360"/>
              <a:gd name="connsiteX0" fmla="*/ 0 w 1981200"/>
              <a:gd name="connsiteY0" fmla="*/ 0 h 2118360"/>
              <a:gd name="connsiteX1" fmla="*/ 597783 w 1981200"/>
              <a:gd name="connsiteY1" fmla="*/ 1435486 h 2118360"/>
              <a:gd name="connsiteX2" fmla="*/ 1981200 w 1981200"/>
              <a:gd name="connsiteY2" fmla="*/ 2118360 h 2118360"/>
              <a:gd name="connsiteX3" fmla="*/ 1981200 w 1981200"/>
              <a:gd name="connsiteY3" fmla="*/ 2118360 h 2118360"/>
              <a:gd name="connsiteX0" fmla="*/ 0 w 1981200"/>
              <a:gd name="connsiteY0" fmla="*/ 0 h 2118360"/>
              <a:gd name="connsiteX1" fmla="*/ 663823 w 1981200"/>
              <a:gd name="connsiteY1" fmla="*/ 1356223 h 2118360"/>
              <a:gd name="connsiteX2" fmla="*/ 1981200 w 1981200"/>
              <a:gd name="connsiteY2" fmla="*/ 2118360 h 2118360"/>
              <a:gd name="connsiteX3" fmla="*/ 1981200 w 1981200"/>
              <a:gd name="connsiteY3" fmla="*/ 2118360 h 21183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981200" h="2118360">
                <a:moveTo>
                  <a:pt x="0" y="0"/>
                </a:moveTo>
                <a:cubicBezTo>
                  <a:pt x="116840" y="570230"/>
                  <a:pt x="333623" y="1003163"/>
                  <a:pt x="663823" y="1356223"/>
                </a:cubicBezTo>
                <a:cubicBezTo>
                  <a:pt x="994023" y="1709283"/>
                  <a:pt x="1981200" y="2118360"/>
                  <a:pt x="1981200" y="2118360"/>
                </a:cubicBezTo>
                <a:lnTo>
                  <a:pt x="1981200" y="2118360"/>
                </a:lnTo>
              </a:path>
            </a:pathLst>
          </a:custGeom>
          <a:noFill/>
          <a:ln w="28575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cxnSp>
        <p:nvCxnSpPr>
          <p:cNvPr id="134" name="Straight Connector 133"/>
          <p:cNvCxnSpPr/>
          <p:nvPr/>
        </p:nvCxnSpPr>
        <p:spPr bwMode="auto">
          <a:xfrm>
            <a:off x="1568958" y="1126293"/>
            <a:ext cx="766572" cy="1905"/>
          </a:xfrm>
          <a:prstGeom prst="line">
            <a:avLst/>
          </a:prstGeom>
          <a:noFill/>
          <a:ln w="25400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35" name="Oval 134"/>
          <p:cNvSpPr/>
          <p:nvPr/>
        </p:nvSpPr>
        <p:spPr bwMode="auto">
          <a:xfrm rot="2628319">
            <a:off x="3147415" y="2024718"/>
            <a:ext cx="73152" cy="73152"/>
          </a:xfrm>
          <a:prstGeom prst="ellipse">
            <a:avLst/>
          </a:prstGeom>
          <a:solidFill>
            <a:schemeClr val="bg1">
              <a:lumMod val="20000"/>
              <a:lumOff val="80000"/>
            </a:schemeClr>
          </a:solidFill>
          <a:ln w="1587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36" name="Oval 135"/>
          <p:cNvSpPr/>
          <p:nvPr/>
        </p:nvSpPr>
        <p:spPr bwMode="auto">
          <a:xfrm rot="2628319">
            <a:off x="2297785" y="1095078"/>
            <a:ext cx="73152" cy="73152"/>
          </a:xfrm>
          <a:prstGeom prst="ellipse">
            <a:avLst/>
          </a:prstGeom>
          <a:solidFill>
            <a:schemeClr val="bg1">
              <a:lumMod val="20000"/>
              <a:lumOff val="80000"/>
            </a:schemeClr>
          </a:solidFill>
          <a:ln w="1587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37" name="Text Box 8"/>
          <p:cNvSpPr txBox="1">
            <a:spLocks noChangeArrowheads="1"/>
          </p:cNvSpPr>
          <p:nvPr/>
        </p:nvSpPr>
        <p:spPr bwMode="auto">
          <a:xfrm>
            <a:off x="2316480" y="838638"/>
            <a:ext cx="304800" cy="3606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en-US" sz="1600">
                <a:solidFill>
                  <a:srgbClr val="000066"/>
                </a:solidFill>
              </a:rPr>
              <a:t>2</a:t>
            </a:r>
          </a:p>
        </p:txBody>
      </p:sp>
      <p:sp>
        <p:nvSpPr>
          <p:cNvPr id="138" name="Text Box 8"/>
          <p:cNvSpPr txBox="1">
            <a:spLocks noChangeArrowheads="1"/>
          </p:cNvSpPr>
          <p:nvPr/>
        </p:nvSpPr>
        <p:spPr bwMode="auto">
          <a:xfrm>
            <a:off x="1495425" y="800538"/>
            <a:ext cx="304800" cy="3606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en-US" sz="1600">
                <a:solidFill>
                  <a:srgbClr val="000066"/>
                </a:solidFill>
              </a:rPr>
              <a:t>3</a:t>
            </a:r>
          </a:p>
        </p:txBody>
      </p:sp>
      <p:sp>
        <p:nvSpPr>
          <p:cNvPr id="139" name="Text Box 8"/>
          <p:cNvSpPr txBox="1">
            <a:spLocks noChangeArrowheads="1"/>
          </p:cNvSpPr>
          <p:nvPr/>
        </p:nvSpPr>
        <p:spPr bwMode="auto">
          <a:xfrm>
            <a:off x="2148078" y="2011551"/>
            <a:ext cx="304800" cy="3606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en-US" sz="1600">
                <a:solidFill>
                  <a:srgbClr val="000066"/>
                </a:solidFill>
              </a:rPr>
              <a:t>4</a:t>
            </a:r>
          </a:p>
        </p:txBody>
      </p:sp>
      <p:cxnSp>
        <p:nvCxnSpPr>
          <p:cNvPr id="140" name="Straight Connector 139"/>
          <p:cNvCxnSpPr/>
          <p:nvPr/>
        </p:nvCxnSpPr>
        <p:spPr bwMode="auto">
          <a:xfrm flipV="1">
            <a:off x="1782318" y="1141534"/>
            <a:ext cx="517017" cy="518159"/>
          </a:xfrm>
          <a:prstGeom prst="line">
            <a:avLst/>
          </a:prstGeom>
          <a:noFill/>
          <a:ln w="9525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41" name="Straight Connector 140"/>
          <p:cNvCxnSpPr/>
          <p:nvPr/>
        </p:nvCxnSpPr>
        <p:spPr bwMode="auto">
          <a:xfrm flipV="1">
            <a:off x="1845183" y="1225353"/>
            <a:ext cx="524637" cy="523875"/>
          </a:xfrm>
          <a:prstGeom prst="line">
            <a:avLst/>
          </a:prstGeom>
          <a:noFill/>
          <a:ln w="9525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42" name="Straight Connector 141"/>
          <p:cNvCxnSpPr/>
          <p:nvPr/>
        </p:nvCxnSpPr>
        <p:spPr bwMode="auto">
          <a:xfrm flipV="1">
            <a:off x="1921383" y="1337749"/>
            <a:ext cx="494157" cy="497204"/>
          </a:xfrm>
          <a:prstGeom prst="line">
            <a:avLst/>
          </a:prstGeom>
          <a:noFill/>
          <a:ln w="9525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43" name="Straight Connector 142"/>
          <p:cNvCxnSpPr/>
          <p:nvPr/>
        </p:nvCxnSpPr>
        <p:spPr bwMode="auto">
          <a:xfrm flipV="1">
            <a:off x="2005203" y="1436808"/>
            <a:ext cx="459867" cy="462915"/>
          </a:xfrm>
          <a:prstGeom prst="line">
            <a:avLst/>
          </a:prstGeom>
          <a:noFill/>
          <a:ln w="9525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44" name="Straight Connector 143"/>
          <p:cNvCxnSpPr/>
          <p:nvPr/>
        </p:nvCxnSpPr>
        <p:spPr bwMode="auto">
          <a:xfrm flipV="1">
            <a:off x="2092833" y="1535868"/>
            <a:ext cx="423672" cy="422910"/>
          </a:xfrm>
          <a:prstGeom prst="line">
            <a:avLst/>
          </a:prstGeom>
          <a:noFill/>
          <a:ln w="9525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45" name="Straight Connector 144"/>
          <p:cNvCxnSpPr/>
          <p:nvPr/>
        </p:nvCxnSpPr>
        <p:spPr bwMode="auto">
          <a:xfrm flipV="1">
            <a:off x="2188083" y="1627309"/>
            <a:ext cx="391287" cy="392429"/>
          </a:xfrm>
          <a:prstGeom prst="line">
            <a:avLst/>
          </a:prstGeom>
          <a:noFill/>
          <a:ln w="9525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46" name="Straight Connector 145"/>
          <p:cNvCxnSpPr/>
          <p:nvPr/>
        </p:nvCxnSpPr>
        <p:spPr bwMode="auto">
          <a:xfrm flipV="1">
            <a:off x="1719453" y="1126293"/>
            <a:ext cx="433197" cy="434340"/>
          </a:xfrm>
          <a:prstGeom prst="line">
            <a:avLst/>
          </a:prstGeom>
          <a:noFill/>
          <a:ln w="9525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47" name="Straight Connector 146"/>
          <p:cNvCxnSpPr/>
          <p:nvPr/>
        </p:nvCxnSpPr>
        <p:spPr bwMode="auto">
          <a:xfrm flipV="1">
            <a:off x="2298449" y="1714938"/>
            <a:ext cx="345691" cy="347599"/>
          </a:xfrm>
          <a:prstGeom prst="line">
            <a:avLst/>
          </a:prstGeom>
          <a:noFill/>
          <a:ln w="9525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48" name="Straight Connector 147"/>
          <p:cNvCxnSpPr/>
          <p:nvPr/>
        </p:nvCxnSpPr>
        <p:spPr bwMode="auto">
          <a:xfrm flipV="1">
            <a:off x="2450849" y="1796853"/>
            <a:ext cx="267586" cy="267589"/>
          </a:xfrm>
          <a:prstGeom prst="line">
            <a:avLst/>
          </a:prstGeom>
          <a:noFill/>
          <a:ln w="9525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49" name="Straight Connector 148"/>
          <p:cNvCxnSpPr/>
          <p:nvPr/>
        </p:nvCxnSpPr>
        <p:spPr bwMode="auto">
          <a:xfrm flipV="1">
            <a:off x="2603249" y="1863528"/>
            <a:ext cx="199006" cy="199009"/>
          </a:xfrm>
          <a:prstGeom prst="line">
            <a:avLst/>
          </a:prstGeom>
          <a:noFill/>
          <a:ln w="9525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50" name="Straight Connector 149"/>
          <p:cNvCxnSpPr/>
          <p:nvPr/>
        </p:nvCxnSpPr>
        <p:spPr bwMode="auto">
          <a:xfrm flipV="1">
            <a:off x="2755649" y="1922583"/>
            <a:ext cx="147571" cy="145669"/>
          </a:xfrm>
          <a:prstGeom prst="line">
            <a:avLst/>
          </a:prstGeom>
          <a:noFill/>
          <a:ln w="9525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51" name="Straight Connector 150"/>
          <p:cNvCxnSpPr/>
          <p:nvPr/>
        </p:nvCxnSpPr>
        <p:spPr bwMode="auto">
          <a:xfrm flipV="1">
            <a:off x="2908049" y="1974018"/>
            <a:ext cx="92326" cy="90424"/>
          </a:xfrm>
          <a:prstGeom prst="line">
            <a:avLst/>
          </a:prstGeom>
          <a:noFill/>
          <a:ln w="9525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52" name="Straight Connector 151"/>
          <p:cNvCxnSpPr/>
          <p:nvPr/>
        </p:nvCxnSpPr>
        <p:spPr bwMode="auto">
          <a:xfrm flipV="1">
            <a:off x="3060449" y="2023548"/>
            <a:ext cx="44701" cy="42799"/>
          </a:xfrm>
          <a:prstGeom prst="line">
            <a:avLst/>
          </a:prstGeom>
          <a:noFill/>
          <a:ln w="9525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53" name="Straight Connector 152"/>
          <p:cNvCxnSpPr/>
          <p:nvPr/>
        </p:nvCxnSpPr>
        <p:spPr bwMode="auto">
          <a:xfrm flipV="1">
            <a:off x="1679448" y="1130103"/>
            <a:ext cx="324612" cy="327660"/>
          </a:xfrm>
          <a:prstGeom prst="line">
            <a:avLst/>
          </a:prstGeom>
          <a:noFill/>
          <a:ln w="9525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54" name="Straight Connector 153"/>
          <p:cNvCxnSpPr/>
          <p:nvPr/>
        </p:nvCxnSpPr>
        <p:spPr bwMode="auto">
          <a:xfrm flipV="1">
            <a:off x="1635633" y="1126294"/>
            <a:ext cx="217932" cy="219074"/>
          </a:xfrm>
          <a:prstGeom prst="line">
            <a:avLst/>
          </a:prstGeom>
          <a:noFill/>
          <a:ln w="9525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55" name="Straight Connector 154"/>
          <p:cNvCxnSpPr/>
          <p:nvPr/>
        </p:nvCxnSpPr>
        <p:spPr bwMode="auto">
          <a:xfrm flipV="1">
            <a:off x="1605153" y="1128199"/>
            <a:ext cx="97917" cy="100964"/>
          </a:xfrm>
          <a:prstGeom prst="line">
            <a:avLst/>
          </a:prstGeom>
          <a:noFill/>
          <a:ln w="9525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56" name="Oval 155"/>
          <p:cNvSpPr/>
          <p:nvPr/>
        </p:nvSpPr>
        <p:spPr bwMode="auto">
          <a:xfrm rot="2628319">
            <a:off x="2225521" y="2030433"/>
            <a:ext cx="73152" cy="73152"/>
          </a:xfrm>
          <a:prstGeom prst="ellipse">
            <a:avLst/>
          </a:prstGeom>
          <a:solidFill>
            <a:schemeClr val="bg1">
              <a:lumMod val="20000"/>
              <a:lumOff val="80000"/>
            </a:schemeClr>
          </a:solidFill>
          <a:ln w="1587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57" name="Oval 156"/>
          <p:cNvSpPr/>
          <p:nvPr/>
        </p:nvSpPr>
        <p:spPr bwMode="auto">
          <a:xfrm rot="2628319">
            <a:off x="1541626" y="1091268"/>
            <a:ext cx="73152" cy="73152"/>
          </a:xfrm>
          <a:prstGeom prst="ellipse">
            <a:avLst/>
          </a:prstGeom>
          <a:solidFill>
            <a:schemeClr val="bg1">
              <a:lumMod val="20000"/>
              <a:lumOff val="80000"/>
            </a:schemeClr>
          </a:solidFill>
          <a:ln w="1587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cxnSp>
        <p:nvCxnSpPr>
          <p:cNvPr id="158" name="Straight Connector 157"/>
          <p:cNvCxnSpPr/>
          <p:nvPr/>
        </p:nvCxnSpPr>
        <p:spPr bwMode="auto">
          <a:xfrm>
            <a:off x="3184216" y="2105830"/>
            <a:ext cx="0" cy="2103120"/>
          </a:xfrm>
          <a:prstGeom prst="line">
            <a:avLst/>
          </a:prstGeom>
          <a:noFill/>
          <a:ln w="9525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60" name="Straight Connector 159"/>
          <p:cNvCxnSpPr/>
          <p:nvPr/>
        </p:nvCxnSpPr>
        <p:spPr bwMode="auto">
          <a:xfrm>
            <a:off x="1567832" y="1204782"/>
            <a:ext cx="0" cy="3017520"/>
          </a:xfrm>
          <a:prstGeom prst="line">
            <a:avLst/>
          </a:prstGeom>
          <a:noFill/>
          <a:ln w="9525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62" name="Text Box 10"/>
          <p:cNvSpPr txBox="1">
            <a:spLocks noChangeArrowheads="1"/>
          </p:cNvSpPr>
          <p:nvPr/>
        </p:nvSpPr>
        <p:spPr bwMode="auto">
          <a:xfrm>
            <a:off x="2133600" y="4572000"/>
            <a:ext cx="1723549" cy="38779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tabLst>
                <a:tab pos="409575" algn="l"/>
              </a:tabLst>
            </a:pPr>
            <a:r>
              <a:rPr lang="sr-Latn-CS" sz="1600" i="1">
                <a:solidFill>
                  <a:srgbClr val="000066"/>
                </a:solidFill>
              </a:rPr>
              <a:t>radna zapremina</a:t>
            </a:r>
            <a:endParaRPr lang="en-US" sz="1600" i="1">
              <a:solidFill>
                <a:srgbClr val="000066"/>
              </a:solidFill>
            </a:endParaRPr>
          </a:p>
        </p:txBody>
      </p:sp>
      <p:sp>
        <p:nvSpPr>
          <p:cNvPr id="163" name="Text Box 11"/>
          <p:cNvSpPr txBox="1">
            <a:spLocks noChangeArrowheads="1"/>
          </p:cNvSpPr>
          <p:nvPr/>
        </p:nvSpPr>
        <p:spPr bwMode="auto">
          <a:xfrm>
            <a:off x="5410200" y="4648200"/>
            <a:ext cx="2908168" cy="38779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tabLst>
                <a:tab pos="409575" algn="l"/>
              </a:tabLst>
            </a:pPr>
            <a:r>
              <a:rPr lang="sr-Latn-CS" sz="1600" i="1">
                <a:solidFill>
                  <a:srgbClr val="000066"/>
                </a:solidFill>
              </a:rPr>
              <a:t>zapremina škodljivog prostora</a:t>
            </a:r>
            <a:endParaRPr lang="en-US" sz="1600" i="1">
              <a:solidFill>
                <a:srgbClr val="000066"/>
              </a:solidFill>
            </a:endParaRPr>
          </a:p>
        </p:txBody>
      </p:sp>
      <p:cxnSp>
        <p:nvCxnSpPr>
          <p:cNvPr id="164" name="Straight Arrow Connector 163"/>
          <p:cNvCxnSpPr/>
          <p:nvPr/>
        </p:nvCxnSpPr>
        <p:spPr bwMode="auto">
          <a:xfrm>
            <a:off x="5638800" y="4114800"/>
            <a:ext cx="457200" cy="609600"/>
          </a:xfrm>
          <a:prstGeom prst="straightConnector1">
            <a:avLst/>
          </a:prstGeom>
          <a:noFill/>
          <a:ln w="19050" cap="flat" cmpd="sng" algn="ctr">
            <a:solidFill>
              <a:srgbClr val="000066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65" name="Straight Arrow Connector 164"/>
          <p:cNvCxnSpPr/>
          <p:nvPr/>
        </p:nvCxnSpPr>
        <p:spPr bwMode="auto">
          <a:xfrm>
            <a:off x="2106627" y="3969143"/>
            <a:ext cx="457200" cy="609600"/>
          </a:xfrm>
          <a:prstGeom prst="straightConnector1">
            <a:avLst/>
          </a:prstGeom>
          <a:noFill/>
          <a:ln w="19050" cap="flat" cmpd="sng" algn="ctr">
            <a:solidFill>
              <a:srgbClr val="000066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66" name="Text Box 11"/>
          <p:cNvSpPr txBox="1">
            <a:spLocks noChangeArrowheads="1"/>
          </p:cNvSpPr>
          <p:nvPr/>
        </p:nvSpPr>
        <p:spPr bwMode="auto">
          <a:xfrm>
            <a:off x="1981200" y="5334000"/>
            <a:ext cx="3591048" cy="92333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sr-Latn-CS" i="1">
                <a:solidFill>
                  <a:srgbClr val="000066"/>
                </a:solidFill>
              </a:rPr>
              <a:t>zapremina škodljivog prostora</a:t>
            </a:r>
            <a:endParaRPr lang="en-US" i="1">
              <a:solidFill>
                <a:srgbClr val="000066"/>
              </a:solidFill>
            </a:endParaRPr>
          </a:p>
          <a:p>
            <a:pPr algn="ctr">
              <a:tabLst>
                <a:tab pos="409575" algn="l"/>
              </a:tabLst>
            </a:pPr>
            <a:r>
              <a:rPr lang="sr-Latn-CS" i="1">
                <a:solidFill>
                  <a:srgbClr val="000066"/>
                </a:solidFill>
              </a:rPr>
              <a:t>radna zapremina</a:t>
            </a:r>
            <a:endParaRPr lang="en-US" i="1">
              <a:solidFill>
                <a:srgbClr val="000066"/>
              </a:solidFill>
            </a:endParaRPr>
          </a:p>
        </p:txBody>
      </p:sp>
      <p:sp>
        <p:nvSpPr>
          <p:cNvPr id="168" name="Text Box 11"/>
          <p:cNvSpPr txBox="1">
            <a:spLocks noChangeArrowheads="1"/>
          </p:cNvSpPr>
          <p:nvPr/>
        </p:nvSpPr>
        <p:spPr bwMode="auto">
          <a:xfrm>
            <a:off x="5524164" y="5545068"/>
            <a:ext cx="1611339" cy="46166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tabLst>
                <a:tab pos="409575" algn="l"/>
              </a:tabLst>
            </a:pPr>
            <a:r>
              <a:rPr lang="en-US" i="1">
                <a:solidFill>
                  <a:srgbClr val="000066"/>
                </a:solidFill>
              </a:rPr>
              <a:t>= 0,04 ... 0,1</a:t>
            </a:r>
          </a:p>
        </p:txBody>
      </p:sp>
      <p:cxnSp>
        <p:nvCxnSpPr>
          <p:cNvPr id="169" name="Straight Arrow Connector 168"/>
          <p:cNvCxnSpPr/>
          <p:nvPr/>
        </p:nvCxnSpPr>
        <p:spPr bwMode="auto">
          <a:xfrm flipV="1">
            <a:off x="2002105" y="5784456"/>
            <a:ext cx="3555775" cy="7418"/>
          </a:xfrm>
          <a:prstGeom prst="straightConnector1">
            <a:avLst/>
          </a:prstGeom>
          <a:noFill/>
          <a:ln w="28575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7" name="Text Box 7"/>
          <p:cNvSpPr txBox="1">
            <a:spLocks noChangeArrowheads="1"/>
          </p:cNvSpPr>
          <p:nvPr/>
        </p:nvSpPr>
        <p:spPr bwMode="auto">
          <a:xfrm>
            <a:off x="153988" y="858838"/>
            <a:ext cx="1851025" cy="6762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tabLst>
                <a:tab pos="409575" algn="l"/>
              </a:tabLst>
            </a:pPr>
            <a:r>
              <a:rPr lang="en-US" sz="3200" b="1"/>
              <a:t>Zadatak:</a:t>
            </a:r>
          </a:p>
        </p:txBody>
      </p:sp>
      <p:sp>
        <p:nvSpPr>
          <p:cNvPr id="20488" name="Text Box 8"/>
          <p:cNvSpPr txBox="1">
            <a:spLocks noChangeArrowheads="1"/>
          </p:cNvSpPr>
          <p:nvPr/>
        </p:nvSpPr>
        <p:spPr bwMode="auto">
          <a:xfrm>
            <a:off x="153988" y="1795463"/>
            <a:ext cx="8667750" cy="15525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tabLst>
                <a:tab pos="409575" algn="l"/>
              </a:tabLst>
            </a:pPr>
            <a:r>
              <a:rPr lang="sr-Latn-CS"/>
              <a:t>Centrifugalni kompresor za 1 min daje 200 kg vazduha pri pritisku od 3,8 bar i temperaturi 160</a:t>
            </a:r>
            <a:r>
              <a:rPr lang="sr-Latn-CS" baseline="30000"/>
              <a:t>O</a:t>
            </a:r>
            <a:r>
              <a:rPr lang="sr-Latn-CS"/>
              <a:t>C. Početno stanje vazduha određeno je pritiskom 1,1 bar i temperaturom 17</a:t>
            </a:r>
            <a:r>
              <a:rPr lang="sr-Latn-CS" baseline="30000"/>
              <a:t>O</a:t>
            </a:r>
            <a:r>
              <a:rPr lang="sr-Latn-CS"/>
              <a:t>C. Pretpostavljajući odsustvo hlađenja vazduha odrediti eksponent politrope po kojoj radi kompresor i snagu kompresora.</a:t>
            </a:r>
            <a:endParaRPr lang="en-US"/>
          </a:p>
        </p:txBody>
      </p:sp>
      <p:pic>
        <p:nvPicPr>
          <p:cNvPr id="20490" name="Picture 1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674938" y="3581400"/>
            <a:ext cx="2503487" cy="24701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</p:pic>
      <p:sp>
        <p:nvSpPr>
          <p:cNvPr id="20491" name="Text Box 12"/>
          <p:cNvSpPr txBox="1">
            <a:spLocks noChangeArrowheads="1"/>
          </p:cNvSpPr>
          <p:nvPr/>
        </p:nvSpPr>
        <p:spPr bwMode="auto">
          <a:xfrm>
            <a:off x="153988" y="3997325"/>
            <a:ext cx="1819275" cy="13716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tabLst>
                <a:tab pos="409575" algn="l"/>
              </a:tabLst>
            </a:pPr>
            <a:r>
              <a:rPr lang="sr-Latn-CS"/>
              <a:t>poznate</a:t>
            </a:r>
          </a:p>
          <a:p>
            <a:pPr>
              <a:tabLst>
                <a:tab pos="409575" algn="l"/>
              </a:tabLst>
            </a:pPr>
            <a:r>
              <a:rPr lang="sr-Latn-CS"/>
              <a:t>veličine iz</a:t>
            </a:r>
          </a:p>
          <a:p>
            <a:pPr>
              <a:tabLst>
                <a:tab pos="409575" algn="l"/>
              </a:tabLst>
            </a:pPr>
            <a:r>
              <a:rPr lang="sr-Latn-CS"/>
              <a:t>teksta zadatka</a:t>
            </a:r>
            <a:endParaRPr lang="en-US"/>
          </a:p>
        </p:txBody>
      </p:sp>
      <p:grpSp>
        <p:nvGrpSpPr>
          <p:cNvPr id="2" name="Group 13"/>
          <p:cNvGrpSpPr>
            <a:grpSpLocks/>
          </p:cNvGrpSpPr>
          <p:nvPr/>
        </p:nvGrpSpPr>
        <p:grpSpPr bwMode="auto">
          <a:xfrm>
            <a:off x="1903413" y="3960813"/>
            <a:ext cx="455612" cy="1498600"/>
            <a:chOff x="1210" y="582"/>
            <a:chExt cx="431" cy="1183"/>
          </a:xfrm>
        </p:grpSpPr>
        <p:sp>
          <p:nvSpPr>
            <p:cNvPr id="20493" name="Line 14"/>
            <p:cNvSpPr>
              <a:spLocks noChangeShapeType="1"/>
            </p:cNvSpPr>
            <p:nvPr/>
          </p:nvSpPr>
          <p:spPr bwMode="auto">
            <a:xfrm>
              <a:off x="1255" y="582"/>
              <a:ext cx="382" cy="622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20494" name="Line 15"/>
            <p:cNvSpPr>
              <a:spLocks noChangeShapeType="1"/>
            </p:cNvSpPr>
            <p:nvPr/>
          </p:nvSpPr>
          <p:spPr bwMode="auto">
            <a:xfrm flipV="1">
              <a:off x="1210" y="1192"/>
              <a:ext cx="431" cy="573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</p:grpSp>
      <p:grpSp>
        <p:nvGrpSpPr>
          <p:cNvPr id="10" name="Group 9"/>
          <p:cNvGrpSpPr/>
          <p:nvPr/>
        </p:nvGrpSpPr>
        <p:grpSpPr>
          <a:xfrm>
            <a:off x="6096000" y="3446235"/>
            <a:ext cx="2748280" cy="2268765"/>
            <a:chOff x="653288" y="1371600"/>
            <a:chExt cx="2748280" cy="2268765"/>
          </a:xfrm>
        </p:grpSpPr>
        <p:cxnSp>
          <p:nvCxnSpPr>
            <p:cNvPr id="11" name="Straight Arrow Connector 10"/>
            <p:cNvCxnSpPr/>
            <p:nvPr/>
          </p:nvCxnSpPr>
          <p:spPr bwMode="auto">
            <a:xfrm flipH="1" flipV="1">
              <a:off x="982218" y="1471692"/>
              <a:ext cx="3810" cy="1828800"/>
            </a:xfrm>
            <a:prstGeom prst="straightConnector1">
              <a:avLst/>
            </a:prstGeom>
            <a:noFill/>
            <a:ln w="1905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cxnSp>
          <p:nvCxnSpPr>
            <p:cNvPr id="12" name="Straight Arrow Connector 11"/>
            <p:cNvCxnSpPr/>
            <p:nvPr/>
          </p:nvCxnSpPr>
          <p:spPr bwMode="auto">
            <a:xfrm>
              <a:off x="978408" y="3311684"/>
              <a:ext cx="2423160" cy="0"/>
            </a:xfrm>
            <a:prstGeom prst="straightConnector1">
              <a:avLst/>
            </a:prstGeom>
            <a:noFill/>
            <a:ln w="1905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sp>
          <p:nvSpPr>
            <p:cNvPr id="13" name="Text Box 15"/>
            <p:cNvSpPr txBox="1">
              <a:spLocks noChangeArrowheads="1"/>
            </p:cNvSpPr>
            <p:nvPr/>
          </p:nvSpPr>
          <p:spPr bwMode="auto">
            <a:xfrm>
              <a:off x="653288" y="1371600"/>
              <a:ext cx="312906" cy="369332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lnSpc>
                  <a:spcPct val="100000"/>
                </a:lnSpc>
                <a:spcBef>
                  <a:spcPts val="0"/>
                </a:spcBef>
                <a:tabLst>
                  <a:tab pos="409575" algn="l"/>
                </a:tabLst>
              </a:pPr>
              <a:r>
                <a:rPr lang="sr-Latn-RS" sz="1800" i="1">
                  <a:solidFill>
                    <a:srgbClr val="000099"/>
                  </a:solidFill>
                </a:rPr>
                <a:t>p</a:t>
              </a:r>
              <a:endParaRPr lang="en-US" sz="1800" i="1">
                <a:solidFill>
                  <a:srgbClr val="000099"/>
                </a:solidFill>
              </a:endParaRPr>
            </a:p>
          </p:txBody>
        </p:sp>
        <p:sp>
          <p:nvSpPr>
            <p:cNvPr id="14" name="Text Box 15"/>
            <p:cNvSpPr txBox="1">
              <a:spLocks noChangeArrowheads="1"/>
            </p:cNvSpPr>
            <p:nvPr/>
          </p:nvSpPr>
          <p:spPr bwMode="auto">
            <a:xfrm>
              <a:off x="3085084" y="3271033"/>
              <a:ext cx="300082" cy="369332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lnSpc>
                  <a:spcPct val="100000"/>
                </a:lnSpc>
                <a:spcBef>
                  <a:spcPts val="0"/>
                </a:spcBef>
                <a:tabLst>
                  <a:tab pos="409575" algn="l"/>
                </a:tabLst>
              </a:pPr>
              <a:r>
                <a:rPr lang="en-US" sz="1800" i="1">
                  <a:solidFill>
                    <a:srgbClr val="000099"/>
                  </a:solidFill>
                </a:rPr>
                <a:t>v</a:t>
              </a:r>
            </a:p>
          </p:txBody>
        </p:sp>
        <p:sp>
          <p:nvSpPr>
            <p:cNvPr id="15" name="Text Box 8"/>
            <p:cNvSpPr txBox="1">
              <a:spLocks noChangeArrowheads="1"/>
            </p:cNvSpPr>
            <p:nvPr/>
          </p:nvSpPr>
          <p:spPr bwMode="auto">
            <a:xfrm>
              <a:off x="2827020" y="2767092"/>
              <a:ext cx="304800" cy="360612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algn="ctr">
                <a:tabLst>
                  <a:tab pos="409575" algn="l"/>
                </a:tabLst>
              </a:pPr>
              <a:r>
                <a:rPr lang="sr-Latn-RS" sz="1600">
                  <a:solidFill>
                    <a:srgbClr val="000066"/>
                  </a:solidFill>
                </a:rPr>
                <a:t>1</a:t>
              </a:r>
              <a:endParaRPr lang="en-US" sz="1600">
                <a:solidFill>
                  <a:srgbClr val="000066"/>
                </a:solidFill>
              </a:endParaRPr>
            </a:p>
          </p:txBody>
        </p:sp>
        <p:cxnSp>
          <p:nvCxnSpPr>
            <p:cNvPr id="16" name="Straight Connector 15"/>
            <p:cNvCxnSpPr/>
            <p:nvPr/>
          </p:nvCxnSpPr>
          <p:spPr bwMode="auto">
            <a:xfrm>
              <a:off x="977900" y="2863612"/>
              <a:ext cx="1920240" cy="0"/>
            </a:xfrm>
            <a:prstGeom prst="line">
              <a:avLst/>
            </a:prstGeom>
            <a:noFill/>
            <a:ln w="25400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17" name="Freeform 16"/>
            <p:cNvSpPr>
              <a:spLocks noChangeAspect="1"/>
            </p:cNvSpPr>
            <p:nvPr/>
          </p:nvSpPr>
          <p:spPr bwMode="auto">
            <a:xfrm rot="20874529">
              <a:off x="2133233" y="1847886"/>
              <a:ext cx="650348" cy="1097280"/>
            </a:xfrm>
            <a:custGeom>
              <a:avLst/>
              <a:gdLst>
                <a:gd name="connsiteX0" fmla="*/ 0 w 1981200"/>
                <a:gd name="connsiteY0" fmla="*/ 0 h 2118360"/>
                <a:gd name="connsiteX1" fmla="*/ 563880 w 1981200"/>
                <a:gd name="connsiteY1" fmla="*/ 1493520 h 2118360"/>
                <a:gd name="connsiteX2" fmla="*/ 1981200 w 1981200"/>
                <a:gd name="connsiteY2" fmla="*/ 2118360 h 2118360"/>
                <a:gd name="connsiteX3" fmla="*/ 1981200 w 1981200"/>
                <a:gd name="connsiteY3" fmla="*/ 2118360 h 2118360"/>
                <a:gd name="connsiteX0" fmla="*/ 0 w 1981200"/>
                <a:gd name="connsiteY0" fmla="*/ 0 h 2118360"/>
                <a:gd name="connsiteX1" fmla="*/ 597783 w 1981200"/>
                <a:gd name="connsiteY1" fmla="*/ 1435486 h 2118360"/>
                <a:gd name="connsiteX2" fmla="*/ 1981200 w 1981200"/>
                <a:gd name="connsiteY2" fmla="*/ 2118360 h 2118360"/>
                <a:gd name="connsiteX3" fmla="*/ 1981200 w 1981200"/>
                <a:gd name="connsiteY3" fmla="*/ 2118360 h 2118360"/>
                <a:gd name="connsiteX0" fmla="*/ 0 w 1981200"/>
                <a:gd name="connsiteY0" fmla="*/ 0 h 2118360"/>
                <a:gd name="connsiteX1" fmla="*/ 663823 w 1981200"/>
                <a:gd name="connsiteY1" fmla="*/ 1356223 h 2118360"/>
                <a:gd name="connsiteX2" fmla="*/ 1981200 w 1981200"/>
                <a:gd name="connsiteY2" fmla="*/ 2118360 h 2118360"/>
                <a:gd name="connsiteX3" fmla="*/ 1981200 w 1981200"/>
                <a:gd name="connsiteY3" fmla="*/ 2118360 h 21183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981200" h="2118360">
                  <a:moveTo>
                    <a:pt x="0" y="0"/>
                  </a:moveTo>
                  <a:cubicBezTo>
                    <a:pt x="116840" y="570230"/>
                    <a:pt x="333623" y="1003163"/>
                    <a:pt x="663823" y="1356223"/>
                  </a:cubicBezTo>
                  <a:cubicBezTo>
                    <a:pt x="994023" y="1709283"/>
                    <a:pt x="1981200" y="2118360"/>
                    <a:pt x="1981200" y="2118360"/>
                  </a:cubicBezTo>
                  <a:lnTo>
                    <a:pt x="1981200" y="2118360"/>
                  </a:lnTo>
                </a:path>
              </a:pathLst>
            </a:custGeom>
            <a:noFill/>
            <a:ln w="2857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  <p:cxnSp>
          <p:nvCxnSpPr>
            <p:cNvPr id="18" name="Straight Connector 17"/>
            <p:cNvCxnSpPr/>
            <p:nvPr/>
          </p:nvCxnSpPr>
          <p:spPr bwMode="auto">
            <a:xfrm>
              <a:off x="979170" y="1928892"/>
              <a:ext cx="1051560" cy="0"/>
            </a:xfrm>
            <a:prstGeom prst="line">
              <a:avLst/>
            </a:prstGeom>
            <a:noFill/>
            <a:ln w="25400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19" name="Oval 18"/>
            <p:cNvSpPr/>
            <p:nvPr/>
          </p:nvSpPr>
          <p:spPr bwMode="auto">
            <a:xfrm rot="2628319">
              <a:off x="2842615" y="2825412"/>
              <a:ext cx="73152" cy="73152"/>
            </a:xfrm>
            <a:prstGeom prst="ellipse">
              <a:avLst/>
            </a:prstGeom>
            <a:solidFill>
              <a:schemeClr val="bg1">
                <a:lumMod val="20000"/>
                <a:lumOff val="80000"/>
              </a:schemeClr>
            </a:solidFill>
            <a:ln w="15875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  <p:sp>
          <p:nvSpPr>
            <p:cNvPr id="20" name="Oval 19"/>
            <p:cNvSpPr/>
            <p:nvPr/>
          </p:nvSpPr>
          <p:spPr bwMode="auto">
            <a:xfrm rot="2628319">
              <a:off x="1992985" y="1895772"/>
              <a:ext cx="73152" cy="73152"/>
            </a:xfrm>
            <a:prstGeom prst="ellipse">
              <a:avLst/>
            </a:prstGeom>
            <a:solidFill>
              <a:schemeClr val="bg1">
                <a:lumMod val="20000"/>
                <a:lumOff val="80000"/>
              </a:schemeClr>
            </a:solidFill>
            <a:ln w="15875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  <p:sp>
          <p:nvSpPr>
            <p:cNvPr id="21" name="Oval 20"/>
            <p:cNvSpPr/>
            <p:nvPr/>
          </p:nvSpPr>
          <p:spPr bwMode="auto">
            <a:xfrm rot="2628319">
              <a:off x="947139" y="1891962"/>
              <a:ext cx="73152" cy="73152"/>
            </a:xfrm>
            <a:prstGeom prst="ellipse">
              <a:avLst/>
            </a:prstGeom>
            <a:solidFill>
              <a:schemeClr val="bg1">
                <a:lumMod val="20000"/>
                <a:lumOff val="80000"/>
              </a:schemeClr>
            </a:solidFill>
            <a:ln w="15875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  <p:sp>
          <p:nvSpPr>
            <p:cNvPr id="22" name="Oval 21"/>
            <p:cNvSpPr/>
            <p:nvPr/>
          </p:nvSpPr>
          <p:spPr bwMode="auto">
            <a:xfrm rot="2628319">
              <a:off x="950950" y="2831127"/>
              <a:ext cx="73152" cy="73152"/>
            </a:xfrm>
            <a:prstGeom prst="ellipse">
              <a:avLst/>
            </a:prstGeom>
            <a:solidFill>
              <a:schemeClr val="bg1">
                <a:lumMod val="20000"/>
                <a:lumOff val="80000"/>
              </a:schemeClr>
            </a:solidFill>
            <a:ln w="15875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  <p:sp>
          <p:nvSpPr>
            <p:cNvPr id="23" name="Text Box 8"/>
            <p:cNvSpPr txBox="1">
              <a:spLocks noChangeArrowheads="1"/>
            </p:cNvSpPr>
            <p:nvPr/>
          </p:nvSpPr>
          <p:spPr bwMode="auto">
            <a:xfrm>
              <a:off x="2011680" y="1639332"/>
              <a:ext cx="304800" cy="360612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algn="ctr">
                <a:tabLst>
                  <a:tab pos="409575" algn="l"/>
                </a:tabLst>
              </a:pPr>
              <a:r>
                <a:rPr lang="en-US" sz="1600">
                  <a:solidFill>
                    <a:srgbClr val="000066"/>
                  </a:solidFill>
                </a:rPr>
                <a:t>2</a:t>
              </a:r>
            </a:p>
          </p:txBody>
        </p:sp>
        <p:sp>
          <p:nvSpPr>
            <p:cNvPr id="24" name="Text Box 8"/>
            <p:cNvSpPr txBox="1">
              <a:spLocks noChangeArrowheads="1"/>
            </p:cNvSpPr>
            <p:nvPr/>
          </p:nvSpPr>
          <p:spPr bwMode="auto">
            <a:xfrm>
              <a:off x="944880" y="1601232"/>
              <a:ext cx="304800" cy="360612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algn="ctr">
                <a:tabLst>
                  <a:tab pos="409575" algn="l"/>
                </a:tabLst>
              </a:pPr>
              <a:r>
                <a:rPr lang="en-US" sz="1600">
                  <a:solidFill>
                    <a:srgbClr val="000066"/>
                  </a:solidFill>
                </a:rPr>
                <a:t>3</a:t>
              </a:r>
            </a:p>
          </p:txBody>
        </p:sp>
        <p:sp>
          <p:nvSpPr>
            <p:cNvPr id="25" name="Text Box 8"/>
            <p:cNvSpPr txBox="1">
              <a:spLocks noChangeArrowheads="1"/>
            </p:cNvSpPr>
            <p:nvPr/>
          </p:nvSpPr>
          <p:spPr bwMode="auto">
            <a:xfrm>
              <a:off x="952500" y="2825580"/>
              <a:ext cx="304800" cy="360612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algn="ctr">
                <a:tabLst>
                  <a:tab pos="409575" algn="l"/>
                </a:tabLst>
              </a:pPr>
              <a:r>
                <a:rPr lang="en-US" sz="1600">
                  <a:solidFill>
                    <a:srgbClr val="000066"/>
                  </a:solidFill>
                </a:rPr>
                <a:t>4</a:t>
              </a:r>
            </a:p>
          </p:txBody>
        </p:sp>
        <p:cxnSp>
          <p:nvCxnSpPr>
            <p:cNvPr id="26" name="Straight Connector 25"/>
            <p:cNvCxnSpPr/>
            <p:nvPr/>
          </p:nvCxnSpPr>
          <p:spPr bwMode="auto">
            <a:xfrm flipV="1">
              <a:off x="1079249" y="1942227"/>
              <a:ext cx="915286" cy="919097"/>
            </a:xfrm>
            <a:prstGeom prst="line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7" name="Straight Connector 26"/>
            <p:cNvCxnSpPr/>
            <p:nvPr/>
          </p:nvCxnSpPr>
          <p:spPr bwMode="auto">
            <a:xfrm flipV="1">
              <a:off x="1231649" y="2026047"/>
              <a:ext cx="833371" cy="835278"/>
            </a:xfrm>
            <a:prstGeom prst="line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8" name="Straight Connector 27"/>
            <p:cNvCxnSpPr/>
            <p:nvPr/>
          </p:nvCxnSpPr>
          <p:spPr bwMode="auto">
            <a:xfrm flipV="1">
              <a:off x="1384049" y="2138442"/>
              <a:ext cx="726691" cy="727711"/>
            </a:xfrm>
            <a:prstGeom prst="line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9" name="Straight Connector 28"/>
            <p:cNvCxnSpPr/>
            <p:nvPr/>
          </p:nvCxnSpPr>
          <p:spPr bwMode="auto">
            <a:xfrm flipV="1">
              <a:off x="1536449" y="2237502"/>
              <a:ext cx="623821" cy="625728"/>
            </a:xfrm>
            <a:prstGeom prst="line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0" name="Straight Connector 29"/>
            <p:cNvCxnSpPr/>
            <p:nvPr/>
          </p:nvCxnSpPr>
          <p:spPr bwMode="auto">
            <a:xfrm flipV="1">
              <a:off x="1688849" y="2336562"/>
              <a:ext cx="522856" cy="522858"/>
            </a:xfrm>
            <a:prstGeom prst="line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1" name="Straight Connector 30"/>
            <p:cNvCxnSpPr/>
            <p:nvPr/>
          </p:nvCxnSpPr>
          <p:spPr bwMode="auto">
            <a:xfrm flipV="1">
              <a:off x="1841249" y="2428002"/>
              <a:ext cx="433321" cy="433323"/>
            </a:xfrm>
            <a:prstGeom prst="line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2" name="Straight Connector 31"/>
            <p:cNvCxnSpPr/>
            <p:nvPr/>
          </p:nvCxnSpPr>
          <p:spPr bwMode="auto">
            <a:xfrm flipV="1">
              <a:off x="984885" y="1926987"/>
              <a:ext cx="862965" cy="868680"/>
            </a:xfrm>
            <a:prstGeom prst="line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3" name="Straight Connector 32"/>
            <p:cNvCxnSpPr/>
            <p:nvPr/>
          </p:nvCxnSpPr>
          <p:spPr bwMode="auto">
            <a:xfrm flipV="1">
              <a:off x="1993649" y="2515632"/>
              <a:ext cx="345691" cy="347599"/>
            </a:xfrm>
            <a:prstGeom prst="line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4" name="Straight Connector 33"/>
            <p:cNvCxnSpPr/>
            <p:nvPr/>
          </p:nvCxnSpPr>
          <p:spPr bwMode="auto">
            <a:xfrm flipV="1">
              <a:off x="2146049" y="2597547"/>
              <a:ext cx="267586" cy="267589"/>
            </a:xfrm>
            <a:prstGeom prst="line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5" name="Straight Connector 34"/>
            <p:cNvCxnSpPr/>
            <p:nvPr/>
          </p:nvCxnSpPr>
          <p:spPr bwMode="auto">
            <a:xfrm flipV="1">
              <a:off x="2298449" y="2664222"/>
              <a:ext cx="199006" cy="199009"/>
            </a:xfrm>
            <a:prstGeom prst="line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6" name="Straight Connector 35"/>
            <p:cNvCxnSpPr/>
            <p:nvPr/>
          </p:nvCxnSpPr>
          <p:spPr bwMode="auto">
            <a:xfrm flipV="1">
              <a:off x="2450849" y="2723277"/>
              <a:ext cx="147571" cy="145669"/>
            </a:xfrm>
            <a:prstGeom prst="line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7" name="Straight Connector 36"/>
            <p:cNvCxnSpPr/>
            <p:nvPr/>
          </p:nvCxnSpPr>
          <p:spPr bwMode="auto">
            <a:xfrm flipV="1">
              <a:off x="2603249" y="2774712"/>
              <a:ext cx="92326" cy="90424"/>
            </a:xfrm>
            <a:prstGeom prst="line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8" name="Straight Connector 37"/>
            <p:cNvCxnSpPr/>
            <p:nvPr/>
          </p:nvCxnSpPr>
          <p:spPr bwMode="auto">
            <a:xfrm flipV="1">
              <a:off x="2755649" y="2824242"/>
              <a:ext cx="44701" cy="42799"/>
            </a:xfrm>
            <a:prstGeom prst="line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9" name="Straight Connector 38"/>
            <p:cNvCxnSpPr/>
            <p:nvPr/>
          </p:nvCxnSpPr>
          <p:spPr bwMode="auto">
            <a:xfrm flipV="1">
              <a:off x="982980" y="1930797"/>
              <a:ext cx="716280" cy="720090"/>
            </a:xfrm>
            <a:prstGeom prst="line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40" name="Straight Connector 39"/>
            <p:cNvCxnSpPr/>
            <p:nvPr/>
          </p:nvCxnSpPr>
          <p:spPr bwMode="auto">
            <a:xfrm flipV="1">
              <a:off x="979170" y="1926987"/>
              <a:ext cx="569595" cy="573405"/>
            </a:xfrm>
            <a:prstGeom prst="line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41" name="Straight Connector 40"/>
            <p:cNvCxnSpPr/>
            <p:nvPr/>
          </p:nvCxnSpPr>
          <p:spPr bwMode="auto">
            <a:xfrm flipV="1">
              <a:off x="981075" y="1928892"/>
              <a:ext cx="417195" cy="422911"/>
            </a:xfrm>
            <a:prstGeom prst="line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42" name="Straight Connector 41"/>
            <p:cNvCxnSpPr/>
            <p:nvPr/>
          </p:nvCxnSpPr>
          <p:spPr bwMode="auto">
            <a:xfrm flipV="1">
              <a:off x="979170" y="1928892"/>
              <a:ext cx="268605" cy="274322"/>
            </a:xfrm>
            <a:prstGeom prst="line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43" name="Straight Connector 42"/>
            <p:cNvCxnSpPr/>
            <p:nvPr/>
          </p:nvCxnSpPr>
          <p:spPr bwMode="auto">
            <a:xfrm flipV="1">
              <a:off x="979170" y="1925082"/>
              <a:ext cx="125730" cy="129542"/>
            </a:xfrm>
            <a:prstGeom prst="line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9" name="Text Box 7"/>
          <p:cNvSpPr txBox="1">
            <a:spLocks noChangeArrowheads="1"/>
          </p:cNvSpPr>
          <p:nvPr/>
        </p:nvSpPr>
        <p:spPr bwMode="auto">
          <a:xfrm>
            <a:off x="230188" y="1316038"/>
            <a:ext cx="8667750" cy="46166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tabLst>
                <a:tab pos="409575" algn="l"/>
              </a:tabLst>
            </a:pPr>
            <a:r>
              <a:rPr lang="sr-Cyrl-CS">
                <a:solidFill>
                  <a:srgbClr val="000066"/>
                </a:solidFill>
              </a:rPr>
              <a:t>Kompresori </a:t>
            </a:r>
            <a:r>
              <a:rPr lang="en-US">
                <a:solidFill>
                  <a:srgbClr val="000066"/>
                </a:solidFill>
              </a:rPr>
              <a:t>– </a:t>
            </a:r>
            <a:r>
              <a:rPr lang="sr-Cyrl-CS">
                <a:solidFill>
                  <a:srgbClr val="000066"/>
                </a:solidFill>
              </a:rPr>
              <a:t>pogonsk</a:t>
            </a:r>
            <a:r>
              <a:rPr lang="en-US">
                <a:solidFill>
                  <a:srgbClr val="000066"/>
                </a:solidFill>
              </a:rPr>
              <a:t>i</a:t>
            </a:r>
            <a:r>
              <a:rPr lang="sr-Cyrl-CS">
                <a:solidFill>
                  <a:srgbClr val="000066"/>
                </a:solidFill>
              </a:rPr>
              <a:t> motor</a:t>
            </a:r>
            <a:r>
              <a:rPr lang="en-US">
                <a:solidFill>
                  <a:srgbClr val="000066"/>
                </a:solidFill>
              </a:rPr>
              <a:t>   </a:t>
            </a:r>
            <a:r>
              <a:rPr lang="en-US">
                <a:solidFill>
                  <a:srgbClr val="000066"/>
                </a:solidFill>
                <a:sym typeface="Symbol"/>
              </a:rPr>
              <a:t>  </a:t>
            </a:r>
            <a:r>
              <a:rPr lang="en-US">
                <a:solidFill>
                  <a:srgbClr val="000066"/>
                </a:solidFill>
              </a:rPr>
              <a:t> </a:t>
            </a:r>
            <a:r>
              <a:rPr lang="sr-Cyrl-CS">
                <a:solidFill>
                  <a:srgbClr val="000066"/>
                </a:solidFill>
              </a:rPr>
              <a:t>sabija</a:t>
            </a:r>
            <a:r>
              <a:rPr lang="en-US">
                <a:solidFill>
                  <a:srgbClr val="000066"/>
                </a:solidFill>
              </a:rPr>
              <a:t>nje </a:t>
            </a:r>
            <a:r>
              <a:rPr lang="sr-Cyrl-CS">
                <a:solidFill>
                  <a:srgbClr val="000066"/>
                </a:solidFill>
              </a:rPr>
              <a:t>gas</a:t>
            </a:r>
            <a:r>
              <a:rPr lang="en-US">
                <a:solidFill>
                  <a:srgbClr val="000066"/>
                </a:solidFill>
              </a:rPr>
              <a:t>a.</a:t>
            </a:r>
          </a:p>
        </p:txBody>
      </p:sp>
      <p:sp>
        <p:nvSpPr>
          <p:cNvPr id="5" name="Text Box 8"/>
          <p:cNvSpPr txBox="1">
            <a:spLocks noChangeArrowheads="1"/>
          </p:cNvSpPr>
          <p:nvPr/>
        </p:nvSpPr>
        <p:spPr bwMode="auto">
          <a:xfrm>
            <a:off x="268288" y="2905125"/>
            <a:ext cx="8515350" cy="2308324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tabLst>
                <a:tab pos="409575" algn="l"/>
              </a:tabLst>
            </a:pPr>
            <a:r>
              <a:rPr lang="en-US">
                <a:solidFill>
                  <a:srgbClr val="000066"/>
                </a:solidFill>
                <a:sym typeface="Symbol" pitchFamily="18" charset="2"/>
              </a:rPr>
              <a:t>Primena:</a:t>
            </a:r>
          </a:p>
          <a:p>
            <a:pPr>
              <a:buClr>
                <a:srgbClr val="000000"/>
              </a:buClr>
              <a:buFont typeface="Times New Roman" pitchFamily="18" charset="0"/>
              <a:buChar char="‒"/>
              <a:tabLst>
                <a:tab pos="409575" algn="l"/>
              </a:tabLst>
            </a:pPr>
            <a:r>
              <a:rPr lang="en-US">
                <a:solidFill>
                  <a:srgbClr val="000066"/>
                </a:solidFill>
              </a:rPr>
              <a:t> </a:t>
            </a:r>
            <a:r>
              <a:rPr lang="sr-Cyrl-CS">
                <a:solidFill>
                  <a:srgbClr val="000066"/>
                </a:solidFill>
              </a:rPr>
              <a:t>za pokretanje pneumatskih motora</a:t>
            </a:r>
            <a:r>
              <a:rPr lang="en-US">
                <a:solidFill>
                  <a:srgbClr val="000066"/>
                </a:solidFill>
              </a:rPr>
              <a:t>,</a:t>
            </a:r>
          </a:p>
          <a:p>
            <a:pPr>
              <a:buClr>
                <a:srgbClr val="000000"/>
              </a:buClr>
              <a:buFont typeface="Times New Roman" pitchFamily="18" charset="0"/>
              <a:buChar char="‒"/>
              <a:tabLst>
                <a:tab pos="409575" algn="l"/>
              </a:tabLst>
            </a:pPr>
            <a:r>
              <a:rPr lang="en-US">
                <a:solidFill>
                  <a:srgbClr val="000066"/>
                </a:solidFill>
              </a:rPr>
              <a:t> </a:t>
            </a:r>
            <a:r>
              <a:rPr lang="sr-Cyrl-CS">
                <a:solidFill>
                  <a:srgbClr val="000066"/>
                </a:solidFill>
              </a:rPr>
              <a:t>za pokretanje radnih mašina</a:t>
            </a:r>
            <a:r>
              <a:rPr lang="en-US">
                <a:solidFill>
                  <a:srgbClr val="000066"/>
                </a:solidFill>
              </a:rPr>
              <a:t> – </a:t>
            </a:r>
            <a:r>
              <a:rPr lang="sr-Cyrl-CS">
                <a:solidFill>
                  <a:srgbClr val="000066"/>
                </a:solidFill>
              </a:rPr>
              <a:t>pumpe, čekići</a:t>
            </a:r>
            <a:r>
              <a:rPr lang="en-US">
                <a:solidFill>
                  <a:srgbClr val="000066"/>
                </a:solidFill>
              </a:rPr>
              <a:t> ... </a:t>
            </a:r>
          </a:p>
          <a:p>
            <a:pPr>
              <a:buClr>
                <a:srgbClr val="000000"/>
              </a:buClr>
              <a:buFont typeface="Times New Roman" pitchFamily="18" charset="0"/>
              <a:buChar char="‒"/>
              <a:tabLst>
                <a:tab pos="409575" algn="l"/>
              </a:tabLst>
            </a:pPr>
            <a:r>
              <a:rPr lang="en-US">
                <a:solidFill>
                  <a:srgbClr val="000066"/>
                </a:solidFill>
              </a:rPr>
              <a:t> </a:t>
            </a:r>
            <a:r>
              <a:rPr lang="sr-Cyrl-CS">
                <a:solidFill>
                  <a:srgbClr val="000066"/>
                </a:solidFill>
              </a:rPr>
              <a:t>pri pneumatskom transportu cevima tzv. rasutih materijala</a:t>
            </a:r>
            <a:r>
              <a:rPr lang="en-US">
                <a:solidFill>
                  <a:srgbClr val="000066"/>
                </a:solidFill>
              </a:rPr>
              <a:t>,</a:t>
            </a:r>
          </a:p>
          <a:p>
            <a:pPr>
              <a:buClr>
                <a:srgbClr val="000000"/>
              </a:buClr>
              <a:buFont typeface="Times New Roman" pitchFamily="18" charset="0"/>
              <a:buChar char="‒"/>
              <a:tabLst>
                <a:tab pos="409575" algn="l"/>
              </a:tabLst>
            </a:pPr>
            <a:r>
              <a:rPr lang="en-US">
                <a:solidFill>
                  <a:srgbClr val="000066"/>
                </a:solidFill>
              </a:rPr>
              <a:t> </a:t>
            </a:r>
            <a:r>
              <a:rPr lang="sr-Cyrl-CS">
                <a:solidFill>
                  <a:srgbClr val="000066"/>
                </a:solidFill>
              </a:rPr>
              <a:t>pri procesu sagorevanja</a:t>
            </a:r>
            <a:r>
              <a:rPr lang="en-US">
                <a:solidFill>
                  <a:srgbClr val="000066"/>
                </a:solidFill>
              </a:rPr>
              <a:t>...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11" name="Picture 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6063" y="1076325"/>
            <a:ext cx="2276475" cy="69373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</p:pic>
      <p:pic>
        <p:nvPicPr>
          <p:cNvPr id="232457" name="Picture 9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46063" y="1987550"/>
            <a:ext cx="4781550" cy="320833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</p:pic>
      <p:pic>
        <p:nvPicPr>
          <p:cNvPr id="232458" name="Picture 10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495800" y="5402263"/>
            <a:ext cx="1138238" cy="71596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</p:pic>
      <p:grpSp>
        <p:nvGrpSpPr>
          <p:cNvPr id="6" name="Group 5"/>
          <p:cNvGrpSpPr/>
          <p:nvPr/>
        </p:nvGrpSpPr>
        <p:grpSpPr>
          <a:xfrm>
            <a:off x="6096000" y="990600"/>
            <a:ext cx="2748280" cy="2268765"/>
            <a:chOff x="653288" y="1371600"/>
            <a:chExt cx="2748280" cy="2268765"/>
          </a:xfrm>
        </p:grpSpPr>
        <p:cxnSp>
          <p:nvCxnSpPr>
            <p:cNvPr id="7" name="Straight Arrow Connector 6"/>
            <p:cNvCxnSpPr/>
            <p:nvPr/>
          </p:nvCxnSpPr>
          <p:spPr bwMode="auto">
            <a:xfrm flipH="1" flipV="1">
              <a:off x="982218" y="1471692"/>
              <a:ext cx="3810" cy="1828800"/>
            </a:xfrm>
            <a:prstGeom prst="straightConnector1">
              <a:avLst/>
            </a:prstGeom>
            <a:noFill/>
            <a:ln w="1905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cxnSp>
          <p:nvCxnSpPr>
            <p:cNvPr id="8" name="Straight Arrow Connector 7"/>
            <p:cNvCxnSpPr/>
            <p:nvPr/>
          </p:nvCxnSpPr>
          <p:spPr bwMode="auto">
            <a:xfrm>
              <a:off x="978408" y="3311684"/>
              <a:ext cx="2423160" cy="0"/>
            </a:xfrm>
            <a:prstGeom prst="straightConnector1">
              <a:avLst/>
            </a:prstGeom>
            <a:noFill/>
            <a:ln w="1905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sp>
          <p:nvSpPr>
            <p:cNvPr id="9" name="Text Box 15"/>
            <p:cNvSpPr txBox="1">
              <a:spLocks noChangeArrowheads="1"/>
            </p:cNvSpPr>
            <p:nvPr/>
          </p:nvSpPr>
          <p:spPr bwMode="auto">
            <a:xfrm>
              <a:off x="653288" y="1371600"/>
              <a:ext cx="312906" cy="369332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lnSpc>
                  <a:spcPct val="100000"/>
                </a:lnSpc>
                <a:spcBef>
                  <a:spcPts val="0"/>
                </a:spcBef>
                <a:tabLst>
                  <a:tab pos="409575" algn="l"/>
                </a:tabLst>
              </a:pPr>
              <a:r>
                <a:rPr lang="sr-Latn-RS" sz="1800" i="1">
                  <a:solidFill>
                    <a:srgbClr val="000099"/>
                  </a:solidFill>
                </a:rPr>
                <a:t>p</a:t>
              </a:r>
              <a:endParaRPr lang="en-US" sz="1800" i="1">
                <a:solidFill>
                  <a:srgbClr val="000099"/>
                </a:solidFill>
              </a:endParaRPr>
            </a:p>
          </p:txBody>
        </p:sp>
        <p:sp>
          <p:nvSpPr>
            <p:cNvPr id="10" name="Text Box 15"/>
            <p:cNvSpPr txBox="1">
              <a:spLocks noChangeArrowheads="1"/>
            </p:cNvSpPr>
            <p:nvPr/>
          </p:nvSpPr>
          <p:spPr bwMode="auto">
            <a:xfrm>
              <a:off x="3085084" y="3271033"/>
              <a:ext cx="300082" cy="369332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lnSpc>
                  <a:spcPct val="100000"/>
                </a:lnSpc>
                <a:spcBef>
                  <a:spcPts val="0"/>
                </a:spcBef>
                <a:tabLst>
                  <a:tab pos="409575" algn="l"/>
                </a:tabLst>
              </a:pPr>
              <a:r>
                <a:rPr lang="en-US" sz="1800" i="1">
                  <a:solidFill>
                    <a:srgbClr val="000099"/>
                  </a:solidFill>
                </a:rPr>
                <a:t>v</a:t>
              </a:r>
            </a:p>
          </p:txBody>
        </p:sp>
        <p:sp>
          <p:nvSpPr>
            <p:cNvPr id="11" name="Text Box 8"/>
            <p:cNvSpPr txBox="1">
              <a:spLocks noChangeArrowheads="1"/>
            </p:cNvSpPr>
            <p:nvPr/>
          </p:nvSpPr>
          <p:spPr bwMode="auto">
            <a:xfrm>
              <a:off x="2827020" y="2767092"/>
              <a:ext cx="304800" cy="360612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algn="ctr">
                <a:tabLst>
                  <a:tab pos="409575" algn="l"/>
                </a:tabLst>
              </a:pPr>
              <a:r>
                <a:rPr lang="sr-Latn-RS" sz="1600">
                  <a:solidFill>
                    <a:srgbClr val="000066"/>
                  </a:solidFill>
                </a:rPr>
                <a:t>1</a:t>
              </a:r>
              <a:endParaRPr lang="en-US" sz="1600">
                <a:solidFill>
                  <a:srgbClr val="000066"/>
                </a:solidFill>
              </a:endParaRPr>
            </a:p>
          </p:txBody>
        </p:sp>
        <p:cxnSp>
          <p:nvCxnSpPr>
            <p:cNvPr id="12" name="Straight Connector 11"/>
            <p:cNvCxnSpPr/>
            <p:nvPr/>
          </p:nvCxnSpPr>
          <p:spPr bwMode="auto">
            <a:xfrm>
              <a:off x="977900" y="2863612"/>
              <a:ext cx="1920240" cy="0"/>
            </a:xfrm>
            <a:prstGeom prst="line">
              <a:avLst/>
            </a:prstGeom>
            <a:noFill/>
            <a:ln w="25400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13" name="Freeform 12"/>
            <p:cNvSpPr>
              <a:spLocks noChangeAspect="1"/>
            </p:cNvSpPr>
            <p:nvPr/>
          </p:nvSpPr>
          <p:spPr bwMode="auto">
            <a:xfrm rot="20874529">
              <a:off x="2133233" y="1847886"/>
              <a:ext cx="650348" cy="1097280"/>
            </a:xfrm>
            <a:custGeom>
              <a:avLst/>
              <a:gdLst>
                <a:gd name="connsiteX0" fmla="*/ 0 w 1981200"/>
                <a:gd name="connsiteY0" fmla="*/ 0 h 2118360"/>
                <a:gd name="connsiteX1" fmla="*/ 563880 w 1981200"/>
                <a:gd name="connsiteY1" fmla="*/ 1493520 h 2118360"/>
                <a:gd name="connsiteX2" fmla="*/ 1981200 w 1981200"/>
                <a:gd name="connsiteY2" fmla="*/ 2118360 h 2118360"/>
                <a:gd name="connsiteX3" fmla="*/ 1981200 w 1981200"/>
                <a:gd name="connsiteY3" fmla="*/ 2118360 h 2118360"/>
                <a:gd name="connsiteX0" fmla="*/ 0 w 1981200"/>
                <a:gd name="connsiteY0" fmla="*/ 0 h 2118360"/>
                <a:gd name="connsiteX1" fmla="*/ 597783 w 1981200"/>
                <a:gd name="connsiteY1" fmla="*/ 1435486 h 2118360"/>
                <a:gd name="connsiteX2" fmla="*/ 1981200 w 1981200"/>
                <a:gd name="connsiteY2" fmla="*/ 2118360 h 2118360"/>
                <a:gd name="connsiteX3" fmla="*/ 1981200 w 1981200"/>
                <a:gd name="connsiteY3" fmla="*/ 2118360 h 2118360"/>
                <a:gd name="connsiteX0" fmla="*/ 0 w 1981200"/>
                <a:gd name="connsiteY0" fmla="*/ 0 h 2118360"/>
                <a:gd name="connsiteX1" fmla="*/ 663823 w 1981200"/>
                <a:gd name="connsiteY1" fmla="*/ 1356223 h 2118360"/>
                <a:gd name="connsiteX2" fmla="*/ 1981200 w 1981200"/>
                <a:gd name="connsiteY2" fmla="*/ 2118360 h 2118360"/>
                <a:gd name="connsiteX3" fmla="*/ 1981200 w 1981200"/>
                <a:gd name="connsiteY3" fmla="*/ 2118360 h 21183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981200" h="2118360">
                  <a:moveTo>
                    <a:pt x="0" y="0"/>
                  </a:moveTo>
                  <a:cubicBezTo>
                    <a:pt x="116840" y="570230"/>
                    <a:pt x="333623" y="1003163"/>
                    <a:pt x="663823" y="1356223"/>
                  </a:cubicBezTo>
                  <a:cubicBezTo>
                    <a:pt x="994023" y="1709283"/>
                    <a:pt x="1981200" y="2118360"/>
                    <a:pt x="1981200" y="2118360"/>
                  </a:cubicBezTo>
                  <a:lnTo>
                    <a:pt x="1981200" y="2118360"/>
                  </a:lnTo>
                </a:path>
              </a:pathLst>
            </a:custGeom>
            <a:noFill/>
            <a:ln w="2857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  <p:cxnSp>
          <p:nvCxnSpPr>
            <p:cNvPr id="14" name="Straight Connector 13"/>
            <p:cNvCxnSpPr/>
            <p:nvPr/>
          </p:nvCxnSpPr>
          <p:spPr bwMode="auto">
            <a:xfrm>
              <a:off x="979170" y="1928892"/>
              <a:ext cx="1051560" cy="0"/>
            </a:xfrm>
            <a:prstGeom prst="line">
              <a:avLst/>
            </a:prstGeom>
            <a:noFill/>
            <a:ln w="25400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15" name="Oval 14"/>
            <p:cNvSpPr/>
            <p:nvPr/>
          </p:nvSpPr>
          <p:spPr bwMode="auto">
            <a:xfrm rot="2628319">
              <a:off x="2842615" y="2825412"/>
              <a:ext cx="73152" cy="73152"/>
            </a:xfrm>
            <a:prstGeom prst="ellipse">
              <a:avLst/>
            </a:prstGeom>
            <a:solidFill>
              <a:schemeClr val="bg1">
                <a:lumMod val="20000"/>
                <a:lumOff val="80000"/>
              </a:schemeClr>
            </a:solidFill>
            <a:ln w="15875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  <p:sp>
          <p:nvSpPr>
            <p:cNvPr id="16" name="Oval 15"/>
            <p:cNvSpPr/>
            <p:nvPr/>
          </p:nvSpPr>
          <p:spPr bwMode="auto">
            <a:xfrm rot="2628319">
              <a:off x="1992985" y="1895772"/>
              <a:ext cx="73152" cy="73152"/>
            </a:xfrm>
            <a:prstGeom prst="ellipse">
              <a:avLst/>
            </a:prstGeom>
            <a:solidFill>
              <a:schemeClr val="bg1">
                <a:lumMod val="20000"/>
                <a:lumOff val="80000"/>
              </a:schemeClr>
            </a:solidFill>
            <a:ln w="15875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  <p:sp>
          <p:nvSpPr>
            <p:cNvPr id="17" name="Oval 16"/>
            <p:cNvSpPr/>
            <p:nvPr/>
          </p:nvSpPr>
          <p:spPr bwMode="auto">
            <a:xfrm rot="2628319">
              <a:off x="947139" y="1891962"/>
              <a:ext cx="73152" cy="73152"/>
            </a:xfrm>
            <a:prstGeom prst="ellipse">
              <a:avLst/>
            </a:prstGeom>
            <a:solidFill>
              <a:schemeClr val="bg1">
                <a:lumMod val="20000"/>
                <a:lumOff val="80000"/>
              </a:schemeClr>
            </a:solidFill>
            <a:ln w="15875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  <p:sp>
          <p:nvSpPr>
            <p:cNvPr id="18" name="Oval 17"/>
            <p:cNvSpPr/>
            <p:nvPr/>
          </p:nvSpPr>
          <p:spPr bwMode="auto">
            <a:xfrm rot="2628319">
              <a:off x="950950" y="2831127"/>
              <a:ext cx="73152" cy="73152"/>
            </a:xfrm>
            <a:prstGeom prst="ellipse">
              <a:avLst/>
            </a:prstGeom>
            <a:solidFill>
              <a:schemeClr val="bg1">
                <a:lumMod val="20000"/>
                <a:lumOff val="80000"/>
              </a:schemeClr>
            </a:solidFill>
            <a:ln w="15875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  <p:sp>
          <p:nvSpPr>
            <p:cNvPr id="19" name="Text Box 8"/>
            <p:cNvSpPr txBox="1">
              <a:spLocks noChangeArrowheads="1"/>
            </p:cNvSpPr>
            <p:nvPr/>
          </p:nvSpPr>
          <p:spPr bwMode="auto">
            <a:xfrm>
              <a:off x="2011680" y="1639332"/>
              <a:ext cx="304800" cy="360612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algn="ctr">
                <a:tabLst>
                  <a:tab pos="409575" algn="l"/>
                </a:tabLst>
              </a:pPr>
              <a:r>
                <a:rPr lang="en-US" sz="1600">
                  <a:solidFill>
                    <a:srgbClr val="000066"/>
                  </a:solidFill>
                </a:rPr>
                <a:t>2</a:t>
              </a:r>
            </a:p>
          </p:txBody>
        </p:sp>
        <p:sp>
          <p:nvSpPr>
            <p:cNvPr id="20" name="Text Box 8"/>
            <p:cNvSpPr txBox="1">
              <a:spLocks noChangeArrowheads="1"/>
            </p:cNvSpPr>
            <p:nvPr/>
          </p:nvSpPr>
          <p:spPr bwMode="auto">
            <a:xfrm>
              <a:off x="944880" y="1601232"/>
              <a:ext cx="304800" cy="360612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algn="ctr">
                <a:tabLst>
                  <a:tab pos="409575" algn="l"/>
                </a:tabLst>
              </a:pPr>
              <a:r>
                <a:rPr lang="en-US" sz="1600">
                  <a:solidFill>
                    <a:srgbClr val="000066"/>
                  </a:solidFill>
                </a:rPr>
                <a:t>3</a:t>
              </a:r>
            </a:p>
          </p:txBody>
        </p:sp>
        <p:sp>
          <p:nvSpPr>
            <p:cNvPr id="21" name="Text Box 8"/>
            <p:cNvSpPr txBox="1">
              <a:spLocks noChangeArrowheads="1"/>
            </p:cNvSpPr>
            <p:nvPr/>
          </p:nvSpPr>
          <p:spPr bwMode="auto">
            <a:xfrm>
              <a:off x="952500" y="2825580"/>
              <a:ext cx="304800" cy="360612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algn="ctr">
                <a:tabLst>
                  <a:tab pos="409575" algn="l"/>
                </a:tabLst>
              </a:pPr>
              <a:r>
                <a:rPr lang="en-US" sz="1600">
                  <a:solidFill>
                    <a:srgbClr val="000066"/>
                  </a:solidFill>
                </a:rPr>
                <a:t>4</a:t>
              </a:r>
            </a:p>
          </p:txBody>
        </p:sp>
        <p:cxnSp>
          <p:nvCxnSpPr>
            <p:cNvPr id="22" name="Straight Connector 21"/>
            <p:cNvCxnSpPr/>
            <p:nvPr/>
          </p:nvCxnSpPr>
          <p:spPr bwMode="auto">
            <a:xfrm flipV="1">
              <a:off x="1079249" y="1942227"/>
              <a:ext cx="915286" cy="919097"/>
            </a:xfrm>
            <a:prstGeom prst="line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3" name="Straight Connector 22"/>
            <p:cNvCxnSpPr/>
            <p:nvPr/>
          </p:nvCxnSpPr>
          <p:spPr bwMode="auto">
            <a:xfrm flipV="1">
              <a:off x="1231649" y="2026047"/>
              <a:ext cx="833371" cy="835278"/>
            </a:xfrm>
            <a:prstGeom prst="line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4" name="Straight Connector 23"/>
            <p:cNvCxnSpPr/>
            <p:nvPr/>
          </p:nvCxnSpPr>
          <p:spPr bwMode="auto">
            <a:xfrm flipV="1">
              <a:off x="1384049" y="2138442"/>
              <a:ext cx="726691" cy="727711"/>
            </a:xfrm>
            <a:prstGeom prst="line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5" name="Straight Connector 24"/>
            <p:cNvCxnSpPr/>
            <p:nvPr/>
          </p:nvCxnSpPr>
          <p:spPr bwMode="auto">
            <a:xfrm flipV="1">
              <a:off x="1536449" y="2237502"/>
              <a:ext cx="623821" cy="625728"/>
            </a:xfrm>
            <a:prstGeom prst="line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6" name="Straight Connector 25"/>
            <p:cNvCxnSpPr/>
            <p:nvPr/>
          </p:nvCxnSpPr>
          <p:spPr bwMode="auto">
            <a:xfrm flipV="1">
              <a:off x="1688849" y="2336562"/>
              <a:ext cx="522856" cy="522858"/>
            </a:xfrm>
            <a:prstGeom prst="line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7" name="Straight Connector 26"/>
            <p:cNvCxnSpPr/>
            <p:nvPr/>
          </p:nvCxnSpPr>
          <p:spPr bwMode="auto">
            <a:xfrm flipV="1">
              <a:off x="1841249" y="2428002"/>
              <a:ext cx="433321" cy="433323"/>
            </a:xfrm>
            <a:prstGeom prst="line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8" name="Straight Connector 27"/>
            <p:cNvCxnSpPr/>
            <p:nvPr/>
          </p:nvCxnSpPr>
          <p:spPr bwMode="auto">
            <a:xfrm flipV="1">
              <a:off x="984885" y="1926987"/>
              <a:ext cx="862965" cy="868680"/>
            </a:xfrm>
            <a:prstGeom prst="line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9" name="Straight Connector 28"/>
            <p:cNvCxnSpPr/>
            <p:nvPr/>
          </p:nvCxnSpPr>
          <p:spPr bwMode="auto">
            <a:xfrm flipV="1">
              <a:off x="1993649" y="2515632"/>
              <a:ext cx="345691" cy="347599"/>
            </a:xfrm>
            <a:prstGeom prst="line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0" name="Straight Connector 29"/>
            <p:cNvCxnSpPr/>
            <p:nvPr/>
          </p:nvCxnSpPr>
          <p:spPr bwMode="auto">
            <a:xfrm flipV="1">
              <a:off x="2146049" y="2597547"/>
              <a:ext cx="267586" cy="267589"/>
            </a:xfrm>
            <a:prstGeom prst="line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1" name="Straight Connector 30"/>
            <p:cNvCxnSpPr/>
            <p:nvPr/>
          </p:nvCxnSpPr>
          <p:spPr bwMode="auto">
            <a:xfrm flipV="1">
              <a:off x="2298449" y="2664222"/>
              <a:ext cx="199006" cy="199009"/>
            </a:xfrm>
            <a:prstGeom prst="line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2" name="Straight Connector 31"/>
            <p:cNvCxnSpPr/>
            <p:nvPr/>
          </p:nvCxnSpPr>
          <p:spPr bwMode="auto">
            <a:xfrm flipV="1">
              <a:off x="2450849" y="2723277"/>
              <a:ext cx="147571" cy="145669"/>
            </a:xfrm>
            <a:prstGeom prst="line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3" name="Straight Connector 32"/>
            <p:cNvCxnSpPr/>
            <p:nvPr/>
          </p:nvCxnSpPr>
          <p:spPr bwMode="auto">
            <a:xfrm flipV="1">
              <a:off x="2603249" y="2774712"/>
              <a:ext cx="92326" cy="90424"/>
            </a:xfrm>
            <a:prstGeom prst="line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4" name="Straight Connector 33"/>
            <p:cNvCxnSpPr/>
            <p:nvPr/>
          </p:nvCxnSpPr>
          <p:spPr bwMode="auto">
            <a:xfrm flipV="1">
              <a:off x="2755649" y="2824242"/>
              <a:ext cx="44701" cy="42799"/>
            </a:xfrm>
            <a:prstGeom prst="line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5" name="Straight Connector 34"/>
            <p:cNvCxnSpPr/>
            <p:nvPr/>
          </p:nvCxnSpPr>
          <p:spPr bwMode="auto">
            <a:xfrm flipV="1">
              <a:off x="982980" y="1930797"/>
              <a:ext cx="716280" cy="720090"/>
            </a:xfrm>
            <a:prstGeom prst="line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6" name="Straight Connector 35"/>
            <p:cNvCxnSpPr/>
            <p:nvPr/>
          </p:nvCxnSpPr>
          <p:spPr bwMode="auto">
            <a:xfrm flipV="1">
              <a:off x="979170" y="1926987"/>
              <a:ext cx="569595" cy="573405"/>
            </a:xfrm>
            <a:prstGeom prst="line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7" name="Straight Connector 36"/>
            <p:cNvCxnSpPr/>
            <p:nvPr/>
          </p:nvCxnSpPr>
          <p:spPr bwMode="auto">
            <a:xfrm flipV="1">
              <a:off x="981075" y="1928892"/>
              <a:ext cx="417195" cy="422911"/>
            </a:xfrm>
            <a:prstGeom prst="line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8" name="Straight Connector 37"/>
            <p:cNvCxnSpPr/>
            <p:nvPr/>
          </p:nvCxnSpPr>
          <p:spPr bwMode="auto">
            <a:xfrm flipV="1">
              <a:off x="979170" y="1928892"/>
              <a:ext cx="268605" cy="274322"/>
            </a:xfrm>
            <a:prstGeom prst="line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9" name="Straight Connector 38"/>
            <p:cNvCxnSpPr/>
            <p:nvPr/>
          </p:nvCxnSpPr>
          <p:spPr bwMode="auto">
            <a:xfrm flipV="1">
              <a:off x="979170" y="1925082"/>
              <a:ext cx="125730" cy="129542"/>
            </a:xfrm>
            <a:prstGeom prst="line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4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324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324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5" name="Picture 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0675" y="1228725"/>
            <a:ext cx="6072188" cy="82073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</p:pic>
      <p:pic>
        <p:nvPicPr>
          <p:cNvPr id="22537" name="Picture 9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95275" y="3962400"/>
            <a:ext cx="3111500" cy="7747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</p:pic>
      <p:grpSp>
        <p:nvGrpSpPr>
          <p:cNvPr id="5" name="Group 4"/>
          <p:cNvGrpSpPr/>
          <p:nvPr/>
        </p:nvGrpSpPr>
        <p:grpSpPr>
          <a:xfrm>
            <a:off x="6096000" y="3674835"/>
            <a:ext cx="2748280" cy="2268765"/>
            <a:chOff x="653288" y="1371600"/>
            <a:chExt cx="2748280" cy="2268765"/>
          </a:xfrm>
        </p:grpSpPr>
        <p:cxnSp>
          <p:nvCxnSpPr>
            <p:cNvPr id="6" name="Straight Arrow Connector 5"/>
            <p:cNvCxnSpPr/>
            <p:nvPr/>
          </p:nvCxnSpPr>
          <p:spPr bwMode="auto">
            <a:xfrm flipH="1" flipV="1">
              <a:off x="982218" y="1471692"/>
              <a:ext cx="3810" cy="1828800"/>
            </a:xfrm>
            <a:prstGeom prst="straightConnector1">
              <a:avLst/>
            </a:prstGeom>
            <a:noFill/>
            <a:ln w="1905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cxnSp>
          <p:nvCxnSpPr>
            <p:cNvPr id="7" name="Straight Arrow Connector 6"/>
            <p:cNvCxnSpPr/>
            <p:nvPr/>
          </p:nvCxnSpPr>
          <p:spPr bwMode="auto">
            <a:xfrm>
              <a:off x="978408" y="3311684"/>
              <a:ext cx="2423160" cy="0"/>
            </a:xfrm>
            <a:prstGeom prst="straightConnector1">
              <a:avLst/>
            </a:prstGeom>
            <a:noFill/>
            <a:ln w="1905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sp>
          <p:nvSpPr>
            <p:cNvPr id="8" name="Text Box 15"/>
            <p:cNvSpPr txBox="1">
              <a:spLocks noChangeArrowheads="1"/>
            </p:cNvSpPr>
            <p:nvPr/>
          </p:nvSpPr>
          <p:spPr bwMode="auto">
            <a:xfrm>
              <a:off x="653288" y="1371600"/>
              <a:ext cx="312906" cy="369332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lnSpc>
                  <a:spcPct val="100000"/>
                </a:lnSpc>
                <a:spcBef>
                  <a:spcPts val="0"/>
                </a:spcBef>
                <a:tabLst>
                  <a:tab pos="409575" algn="l"/>
                </a:tabLst>
              </a:pPr>
              <a:r>
                <a:rPr lang="sr-Latn-RS" sz="1800" i="1">
                  <a:solidFill>
                    <a:srgbClr val="000099"/>
                  </a:solidFill>
                </a:rPr>
                <a:t>p</a:t>
              </a:r>
              <a:endParaRPr lang="en-US" sz="1800" i="1">
                <a:solidFill>
                  <a:srgbClr val="000099"/>
                </a:solidFill>
              </a:endParaRPr>
            </a:p>
          </p:txBody>
        </p:sp>
        <p:sp>
          <p:nvSpPr>
            <p:cNvPr id="9" name="Text Box 15"/>
            <p:cNvSpPr txBox="1">
              <a:spLocks noChangeArrowheads="1"/>
            </p:cNvSpPr>
            <p:nvPr/>
          </p:nvSpPr>
          <p:spPr bwMode="auto">
            <a:xfrm>
              <a:off x="3085084" y="3271033"/>
              <a:ext cx="300082" cy="369332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lnSpc>
                  <a:spcPct val="100000"/>
                </a:lnSpc>
                <a:spcBef>
                  <a:spcPts val="0"/>
                </a:spcBef>
                <a:tabLst>
                  <a:tab pos="409575" algn="l"/>
                </a:tabLst>
              </a:pPr>
              <a:r>
                <a:rPr lang="en-US" sz="1800" i="1">
                  <a:solidFill>
                    <a:srgbClr val="000099"/>
                  </a:solidFill>
                </a:rPr>
                <a:t>v</a:t>
              </a:r>
            </a:p>
          </p:txBody>
        </p:sp>
        <p:sp>
          <p:nvSpPr>
            <p:cNvPr id="10" name="Text Box 8"/>
            <p:cNvSpPr txBox="1">
              <a:spLocks noChangeArrowheads="1"/>
            </p:cNvSpPr>
            <p:nvPr/>
          </p:nvSpPr>
          <p:spPr bwMode="auto">
            <a:xfrm>
              <a:off x="2827020" y="2767092"/>
              <a:ext cx="304800" cy="360612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algn="ctr">
                <a:tabLst>
                  <a:tab pos="409575" algn="l"/>
                </a:tabLst>
              </a:pPr>
              <a:r>
                <a:rPr lang="sr-Latn-RS" sz="1600">
                  <a:solidFill>
                    <a:srgbClr val="000066"/>
                  </a:solidFill>
                </a:rPr>
                <a:t>1</a:t>
              </a:r>
              <a:endParaRPr lang="en-US" sz="1600">
                <a:solidFill>
                  <a:srgbClr val="000066"/>
                </a:solidFill>
              </a:endParaRPr>
            </a:p>
          </p:txBody>
        </p:sp>
        <p:cxnSp>
          <p:nvCxnSpPr>
            <p:cNvPr id="11" name="Straight Connector 10"/>
            <p:cNvCxnSpPr/>
            <p:nvPr/>
          </p:nvCxnSpPr>
          <p:spPr bwMode="auto">
            <a:xfrm>
              <a:off x="977900" y="2863612"/>
              <a:ext cx="1920240" cy="0"/>
            </a:xfrm>
            <a:prstGeom prst="line">
              <a:avLst/>
            </a:prstGeom>
            <a:noFill/>
            <a:ln w="25400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12" name="Freeform 11"/>
            <p:cNvSpPr>
              <a:spLocks noChangeAspect="1"/>
            </p:cNvSpPr>
            <p:nvPr/>
          </p:nvSpPr>
          <p:spPr bwMode="auto">
            <a:xfrm rot="20874529">
              <a:off x="2133233" y="1847886"/>
              <a:ext cx="650348" cy="1097280"/>
            </a:xfrm>
            <a:custGeom>
              <a:avLst/>
              <a:gdLst>
                <a:gd name="connsiteX0" fmla="*/ 0 w 1981200"/>
                <a:gd name="connsiteY0" fmla="*/ 0 h 2118360"/>
                <a:gd name="connsiteX1" fmla="*/ 563880 w 1981200"/>
                <a:gd name="connsiteY1" fmla="*/ 1493520 h 2118360"/>
                <a:gd name="connsiteX2" fmla="*/ 1981200 w 1981200"/>
                <a:gd name="connsiteY2" fmla="*/ 2118360 h 2118360"/>
                <a:gd name="connsiteX3" fmla="*/ 1981200 w 1981200"/>
                <a:gd name="connsiteY3" fmla="*/ 2118360 h 2118360"/>
                <a:gd name="connsiteX0" fmla="*/ 0 w 1981200"/>
                <a:gd name="connsiteY0" fmla="*/ 0 h 2118360"/>
                <a:gd name="connsiteX1" fmla="*/ 597783 w 1981200"/>
                <a:gd name="connsiteY1" fmla="*/ 1435486 h 2118360"/>
                <a:gd name="connsiteX2" fmla="*/ 1981200 w 1981200"/>
                <a:gd name="connsiteY2" fmla="*/ 2118360 h 2118360"/>
                <a:gd name="connsiteX3" fmla="*/ 1981200 w 1981200"/>
                <a:gd name="connsiteY3" fmla="*/ 2118360 h 2118360"/>
                <a:gd name="connsiteX0" fmla="*/ 0 w 1981200"/>
                <a:gd name="connsiteY0" fmla="*/ 0 h 2118360"/>
                <a:gd name="connsiteX1" fmla="*/ 663823 w 1981200"/>
                <a:gd name="connsiteY1" fmla="*/ 1356223 h 2118360"/>
                <a:gd name="connsiteX2" fmla="*/ 1981200 w 1981200"/>
                <a:gd name="connsiteY2" fmla="*/ 2118360 h 2118360"/>
                <a:gd name="connsiteX3" fmla="*/ 1981200 w 1981200"/>
                <a:gd name="connsiteY3" fmla="*/ 2118360 h 21183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981200" h="2118360">
                  <a:moveTo>
                    <a:pt x="0" y="0"/>
                  </a:moveTo>
                  <a:cubicBezTo>
                    <a:pt x="116840" y="570230"/>
                    <a:pt x="333623" y="1003163"/>
                    <a:pt x="663823" y="1356223"/>
                  </a:cubicBezTo>
                  <a:cubicBezTo>
                    <a:pt x="994023" y="1709283"/>
                    <a:pt x="1981200" y="2118360"/>
                    <a:pt x="1981200" y="2118360"/>
                  </a:cubicBezTo>
                  <a:lnTo>
                    <a:pt x="1981200" y="2118360"/>
                  </a:lnTo>
                </a:path>
              </a:pathLst>
            </a:custGeom>
            <a:noFill/>
            <a:ln w="2857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  <p:cxnSp>
          <p:nvCxnSpPr>
            <p:cNvPr id="13" name="Straight Connector 12"/>
            <p:cNvCxnSpPr/>
            <p:nvPr/>
          </p:nvCxnSpPr>
          <p:spPr bwMode="auto">
            <a:xfrm>
              <a:off x="979170" y="1928892"/>
              <a:ext cx="1051560" cy="0"/>
            </a:xfrm>
            <a:prstGeom prst="line">
              <a:avLst/>
            </a:prstGeom>
            <a:noFill/>
            <a:ln w="25400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14" name="Oval 13"/>
            <p:cNvSpPr/>
            <p:nvPr/>
          </p:nvSpPr>
          <p:spPr bwMode="auto">
            <a:xfrm rot="2628319">
              <a:off x="2842615" y="2825412"/>
              <a:ext cx="73152" cy="73152"/>
            </a:xfrm>
            <a:prstGeom prst="ellipse">
              <a:avLst/>
            </a:prstGeom>
            <a:solidFill>
              <a:schemeClr val="bg1">
                <a:lumMod val="20000"/>
                <a:lumOff val="80000"/>
              </a:schemeClr>
            </a:solidFill>
            <a:ln w="15875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  <p:sp>
          <p:nvSpPr>
            <p:cNvPr id="15" name="Oval 14"/>
            <p:cNvSpPr/>
            <p:nvPr/>
          </p:nvSpPr>
          <p:spPr bwMode="auto">
            <a:xfrm rot="2628319">
              <a:off x="1992985" y="1895772"/>
              <a:ext cx="73152" cy="73152"/>
            </a:xfrm>
            <a:prstGeom prst="ellipse">
              <a:avLst/>
            </a:prstGeom>
            <a:solidFill>
              <a:schemeClr val="bg1">
                <a:lumMod val="20000"/>
                <a:lumOff val="80000"/>
              </a:schemeClr>
            </a:solidFill>
            <a:ln w="15875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  <p:sp>
          <p:nvSpPr>
            <p:cNvPr id="16" name="Oval 15"/>
            <p:cNvSpPr/>
            <p:nvPr/>
          </p:nvSpPr>
          <p:spPr bwMode="auto">
            <a:xfrm rot="2628319">
              <a:off x="947139" y="1891962"/>
              <a:ext cx="73152" cy="73152"/>
            </a:xfrm>
            <a:prstGeom prst="ellipse">
              <a:avLst/>
            </a:prstGeom>
            <a:solidFill>
              <a:schemeClr val="bg1">
                <a:lumMod val="20000"/>
                <a:lumOff val="80000"/>
              </a:schemeClr>
            </a:solidFill>
            <a:ln w="15875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  <p:sp>
          <p:nvSpPr>
            <p:cNvPr id="17" name="Oval 16"/>
            <p:cNvSpPr/>
            <p:nvPr/>
          </p:nvSpPr>
          <p:spPr bwMode="auto">
            <a:xfrm rot="2628319">
              <a:off x="950950" y="2831127"/>
              <a:ext cx="73152" cy="73152"/>
            </a:xfrm>
            <a:prstGeom prst="ellipse">
              <a:avLst/>
            </a:prstGeom>
            <a:solidFill>
              <a:schemeClr val="bg1">
                <a:lumMod val="20000"/>
                <a:lumOff val="80000"/>
              </a:schemeClr>
            </a:solidFill>
            <a:ln w="15875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  <p:sp>
          <p:nvSpPr>
            <p:cNvPr id="18" name="Text Box 8"/>
            <p:cNvSpPr txBox="1">
              <a:spLocks noChangeArrowheads="1"/>
            </p:cNvSpPr>
            <p:nvPr/>
          </p:nvSpPr>
          <p:spPr bwMode="auto">
            <a:xfrm>
              <a:off x="2011680" y="1639332"/>
              <a:ext cx="304800" cy="360612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algn="ctr">
                <a:tabLst>
                  <a:tab pos="409575" algn="l"/>
                </a:tabLst>
              </a:pPr>
              <a:r>
                <a:rPr lang="en-US" sz="1600">
                  <a:solidFill>
                    <a:srgbClr val="000066"/>
                  </a:solidFill>
                </a:rPr>
                <a:t>2</a:t>
              </a:r>
            </a:p>
          </p:txBody>
        </p:sp>
        <p:sp>
          <p:nvSpPr>
            <p:cNvPr id="19" name="Text Box 8"/>
            <p:cNvSpPr txBox="1">
              <a:spLocks noChangeArrowheads="1"/>
            </p:cNvSpPr>
            <p:nvPr/>
          </p:nvSpPr>
          <p:spPr bwMode="auto">
            <a:xfrm>
              <a:off x="944880" y="1601232"/>
              <a:ext cx="304800" cy="360612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algn="ctr">
                <a:tabLst>
                  <a:tab pos="409575" algn="l"/>
                </a:tabLst>
              </a:pPr>
              <a:r>
                <a:rPr lang="en-US" sz="1600">
                  <a:solidFill>
                    <a:srgbClr val="000066"/>
                  </a:solidFill>
                </a:rPr>
                <a:t>3</a:t>
              </a:r>
            </a:p>
          </p:txBody>
        </p:sp>
        <p:sp>
          <p:nvSpPr>
            <p:cNvPr id="20" name="Text Box 8"/>
            <p:cNvSpPr txBox="1">
              <a:spLocks noChangeArrowheads="1"/>
            </p:cNvSpPr>
            <p:nvPr/>
          </p:nvSpPr>
          <p:spPr bwMode="auto">
            <a:xfrm>
              <a:off x="952500" y="2825580"/>
              <a:ext cx="304800" cy="360612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algn="ctr">
                <a:tabLst>
                  <a:tab pos="409575" algn="l"/>
                </a:tabLst>
              </a:pPr>
              <a:r>
                <a:rPr lang="en-US" sz="1600">
                  <a:solidFill>
                    <a:srgbClr val="000066"/>
                  </a:solidFill>
                </a:rPr>
                <a:t>4</a:t>
              </a:r>
            </a:p>
          </p:txBody>
        </p:sp>
        <p:cxnSp>
          <p:nvCxnSpPr>
            <p:cNvPr id="21" name="Straight Connector 20"/>
            <p:cNvCxnSpPr/>
            <p:nvPr/>
          </p:nvCxnSpPr>
          <p:spPr bwMode="auto">
            <a:xfrm flipV="1">
              <a:off x="1079249" y="1942227"/>
              <a:ext cx="915286" cy="919097"/>
            </a:xfrm>
            <a:prstGeom prst="line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2" name="Straight Connector 21"/>
            <p:cNvCxnSpPr/>
            <p:nvPr/>
          </p:nvCxnSpPr>
          <p:spPr bwMode="auto">
            <a:xfrm flipV="1">
              <a:off x="1231649" y="2026047"/>
              <a:ext cx="833371" cy="835278"/>
            </a:xfrm>
            <a:prstGeom prst="line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3" name="Straight Connector 22"/>
            <p:cNvCxnSpPr/>
            <p:nvPr/>
          </p:nvCxnSpPr>
          <p:spPr bwMode="auto">
            <a:xfrm flipV="1">
              <a:off x="1384049" y="2138442"/>
              <a:ext cx="726691" cy="727711"/>
            </a:xfrm>
            <a:prstGeom prst="line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4" name="Straight Connector 23"/>
            <p:cNvCxnSpPr/>
            <p:nvPr/>
          </p:nvCxnSpPr>
          <p:spPr bwMode="auto">
            <a:xfrm flipV="1">
              <a:off x="1536449" y="2237502"/>
              <a:ext cx="623821" cy="625728"/>
            </a:xfrm>
            <a:prstGeom prst="line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5" name="Straight Connector 24"/>
            <p:cNvCxnSpPr/>
            <p:nvPr/>
          </p:nvCxnSpPr>
          <p:spPr bwMode="auto">
            <a:xfrm flipV="1">
              <a:off x="1688849" y="2336562"/>
              <a:ext cx="522856" cy="522858"/>
            </a:xfrm>
            <a:prstGeom prst="line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6" name="Straight Connector 25"/>
            <p:cNvCxnSpPr/>
            <p:nvPr/>
          </p:nvCxnSpPr>
          <p:spPr bwMode="auto">
            <a:xfrm flipV="1">
              <a:off x="1841249" y="2428002"/>
              <a:ext cx="433321" cy="433323"/>
            </a:xfrm>
            <a:prstGeom prst="line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7" name="Straight Connector 26"/>
            <p:cNvCxnSpPr/>
            <p:nvPr/>
          </p:nvCxnSpPr>
          <p:spPr bwMode="auto">
            <a:xfrm flipV="1">
              <a:off x="984885" y="1926987"/>
              <a:ext cx="862965" cy="868680"/>
            </a:xfrm>
            <a:prstGeom prst="line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8" name="Straight Connector 27"/>
            <p:cNvCxnSpPr/>
            <p:nvPr/>
          </p:nvCxnSpPr>
          <p:spPr bwMode="auto">
            <a:xfrm flipV="1">
              <a:off x="1993649" y="2515632"/>
              <a:ext cx="345691" cy="347599"/>
            </a:xfrm>
            <a:prstGeom prst="line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9" name="Straight Connector 28"/>
            <p:cNvCxnSpPr/>
            <p:nvPr/>
          </p:nvCxnSpPr>
          <p:spPr bwMode="auto">
            <a:xfrm flipV="1">
              <a:off x="2146049" y="2597547"/>
              <a:ext cx="267586" cy="267589"/>
            </a:xfrm>
            <a:prstGeom prst="line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0" name="Straight Connector 29"/>
            <p:cNvCxnSpPr/>
            <p:nvPr/>
          </p:nvCxnSpPr>
          <p:spPr bwMode="auto">
            <a:xfrm flipV="1">
              <a:off x="2298449" y="2664222"/>
              <a:ext cx="199006" cy="199009"/>
            </a:xfrm>
            <a:prstGeom prst="line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1" name="Straight Connector 30"/>
            <p:cNvCxnSpPr/>
            <p:nvPr/>
          </p:nvCxnSpPr>
          <p:spPr bwMode="auto">
            <a:xfrm flipV="1">
              <a:off x="2450849" y="2723277"/>
              <a:ext cx="147571" cy="145669"/>
            </a:xfrm>
            <a:prstGeom prst="line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2" name="Straight Connector 31"/>
            <p:cNvCxnSpPr/>
            <p:nvPr/>
          </p:nvCxnSpPr>
          <p:spPr bwMode="auto">
            <a:xfrm flipV="1">
              <a:off x="2603249" y="2774712"/>
              <a:ext cx="92326" cy="90424"/>
            </a:xfrm>
            <a:prstGeom prst="line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3" name="Straight Connector 32"/>
            <p:cNvCxnSpPr/>
            <p:nvPr/>
          </p:nvCxnSpPr>
          <p:spPr bwMode="auto">
            <a:xfrm flipV="1">
              <a:off x="2755649" y="2824242"/>
              <a:ext cx="44701" cy="42799"/>
            </a:xfrm>
            <a:prstGeom prst="line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4" name="Straight Connector 33"/>
            <p:cNvCxnSpPr/>
            <p:nvPr/>
          </p:nvCxnSpPr>
          <p:spPr bwMode="auto">
            <a:xfrm flipV="1">
              <a:off x="982980" y="1930797"/>
              <a:ext cx="716280" cy="720090"/>
            </a:xfrm>
            <a:prstGeom prst="line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5" name="Straight Connector 34"/>
            <p:cNvCxnSpPr/>
            <p:nvPr/>
          </p:nvCxnSpPr>
          <p:spPr bwMode="auto">
            <a:xfrm flipV="1">
              <a:off x="979170" y="1926987"/>
              <a:ext cx="569595" cy="573405"/>
            </a:xfrm>
            <a:prstGeom prst="line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6" name="Straight Connector 35"/>
            <p:cNvCxnSpPr/>
            <p:nvPr/>
          </p:nvCxnSpPr>
          <p:spPr bwMode="auto">
            <a:xfrm flipV="1">
              <a:off x="981075" y="1928892"/>
              <a:ext cx="417195" cy="422911"/>
            </a:xfrm>
            <a:prstGeom prst="line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7" name="Straight Connector 36"/>
            <p:cNvCxnSpPr/>
            <p:nvPr/>
          </p:nvCxnSpPr>
          <p:spPr bwMode="auto">
            <a:xfrm flipV="1">
              <a:off x="979170" y="1928892"/>
              <a:ext cx="268605" cy="274322"/>
            </a:xfrm>
            <a:prstGeom prst="line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8" name="Straight Connector 37"/>
            <p:cNvCxnSpPr/>
            <p:nvPr/>
          </p:nvCxnSpPr>
          <p:spPr bwMode="auto">
            <a:xfrm flipV="1">
              <a:off x="979170" y="1925082"/>
              <a:ext cx="125730" cy="129542"/>
            </a:xfrm>
            <a:prstGeom prst="line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mc:AlternateContent xmlns:mc="http://schemas.openxmlformats.org/markup-compatibility/2006">
        <mc:Choice xmlns:a14="http://schemas.microsoft.com/office/drawing/2010/main" Requires="a14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F1B01AEC-BDB2-B341-B180-C7847379287C}"/>
                  </a:ext>
                </a:extLst>
              </p:cNvPr>
              <p:cNvSpPr txBox="1"/>
              <p:nvPr/>
            </p:nvSpPr>
            <p:spPr>
              <a:xfrm>
                <a:off x="320675" y="2209800"/>
                <a:ext cx="5687070" cy="103368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𝑙</m:t>
                          </m:r>
                        </m:e>
                        <m:sub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𝑘𝑜𝑚</m:t>
                          </m:r>
                        </m:sub>
                      </m:sSub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num>
                        <m:den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−1</m:t>
                          </m:r>
                        </m:den>
                      </m:f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𝑅</m:t>
                      </m:r>
                      <m:sSub>
                        <m:sSub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𝑇</m:t>
                          </m:r>
                        </m:e>
                        <m:sub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d>
                        <m:dPr>
                          <m:begChr m:val="["/>
                          <m:endChr m:val="]"/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1−</m:t>
                          </m:r>
                          <m:sSup>
                            <m:sSupPr>
                              <m:ctrlP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GB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f>
                                    <m:fPr>
                                      <m:ctrlPr>
                                        <a:rPr lang="en-GB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sSub>
                                        <m:sSubPr>
                                          <m:ctrlPr>
                                            <a:rPr lang="en-GB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GB" i="1">
                                              <a:latin typeface="Cambria Math" panose="02040503050406030204" pitchFamily="18" charset="0"/>
                                            </a:rPr>
                                            <m:t>𝑝</m:t>
                                          </m:r>
                                        </m:e>
                                        <m:sub>
                                          <m:r>
                                            <a:rPr lang="en-GB" i="1">
                                              <a:latin typeface="Cambria Math" panose="02040503050406030204" pitchFamily="18" charset="0"/>
                                            </a:rPr>
                                            <m:t>2</m:t>
                                          </m:r>
                                        </m:sub>
                                      </m:sSub>
                                    </m:num>
                                    <m:den>
                                      <m:sSub>
                                        <m:sSubPr>
                                          <m:ctrlPr>
                                            <a:rPr lang="en-GB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GB" i="1">
                                              <a:latin typeface="Cambria Math" panose="02040503050406030204" pitchFamily="18" charset="0"/>
                                            </a:rPr>
                                            <m:t>𝑝</m:t>
                                          </m:r>
                                        </m:e>
                                        <m:sub>
                                          <m:r>
                                            <a:rPr lang="en-GB" i="1">
                                              <a:latin typeface="Cambria Math" panose="02040503050406030204" pitchFamily="18" charset="0"/>
                                            </a:rPr>
                                            <m:t>1</m:t>
                                          </m:r>
                                        </m:sub>
                                      </m:sSub>
                                    </m:den>
                                  </m:f>
                                </m:e>
                              </m:d>
                            </m:e>
                            <m:sup>
                              <m:f>
                                <m:fPr>
                                  <m:ctrlPr>
                                    <a:rPr lang="en-GB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b="0" i="1" smtClean="0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  <m:r>
                                    <a:rPr lang="en-GB" b="0" i="1" smtClean="0">
                                      <a:latin typeface="Cambria Math" panose="02040503050406030204" pitchFamily="18" charset="0"/>
                                    </a:rPr>
                                    <m:t>−1</m:t>
                                  </m:r>
                                </m:num>
                                <m:den>
                                  <m:r>
                                    <a:rPr lang="en-GB" b="0" i="1" smtClean="0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den>
                              </m:f>
                            </m:sup>
                          </m:sSup>
                        </m:e>
                      </m:d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=−1,27∗</m:t>
                      </m:r>
                      <m:sSup>
                        <m:sSup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10</m:t>
                          </m:r>
                        </m:e>
                        <m:sup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5</m:t>
                          </m:r>
                        </m:sup>
                      </m:sSup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 </m:t>
                      </m:r>
                      <m:f>
                        <m:f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𝐽</m:t>
                          </m:r>
                        </m:num>
                        <m:den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𝑘𝑔</m:t>
                          </m:r>
                        </m:den>
                      </m:f>
                    </m:oMath>
                  </m:oMathPara>
                </a14:m>
                <a:endParaRPr lang="en-US"/>
              </a:p>
            </p:txBody>
          </p:sp>
        </mc:Choice>
        <mc:Fallback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F1B01AEC-BDB2-B341-B180-C7847379287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0675" y="2209800"/>
                <a:ext cx="5687070" cy="1033681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81000" y="1973898"/>
            <a:ext cx="3429000" cy="1455102"/>
          </a:xfrm>
          <a:prstGeom prst="rect">
            <a:avLst/>
          </a:prstGeom>
          <a:noFill/>
        </p:spPr>
        <p:txBody>
          <a:bodyPr wrap="none">
            <a:prstTxWarp prst="textChevronInverted">
              <a:avLst/>
            </a:prstTxWarp>
            <a:spAutoFit/>
            <a:scene3d>
              <a:camera prst="orthographicFront">
                <a:rot lat="0" lon="21299999" rev="0"/>
              </a:camera>
              <a:lightRig rig="threePt" dir="t"/>
            </a:scene3d>
          </a:bodyPr>
          <a:lstStyle/>
          <a:p>
            <a:pPr algn="ctr">
              <a:defRPr/>
            </a:pPr>
            <a:r>
              <a:rPr lang="sr-Latn-RS" sz="5400" b="1">
                <a:ln w="12700">
                  <a:solidFill>
                    <a:schemeClr val="bg2"/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Pitanja?</a:t>
            </a:r>
            <a:endParaRPr lang="en-US" sz="5400" b="1">
              <a:ln w="12700">
                <a:solidFill>
                  <a:schemeClr val="bg2"/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876800" y="3810000"/>
            <a:ext cx="3657600" cy="1452265"/>
          </a:xfrm>
          <a:prstGeom prst="rect">
            <a:avLst/>
          </a:prstGeom>
          <a:noFill/>
        </p:spPr>
        <p:txBody>
          <a:bodyPr wrap="none">
            <a:prstTxWarp prst="textCascadeDown">
              <a:avLst/>
            </a:prstTxWarp>
            <a:spAutoFit/>
          </a:bodyPr>
          <a:lstStyle/>
          <a:p>
            <a:pPr>
              <a:defRPr/>
            </a:pPr>
            <a:r>
              <a:rPr lang="sr-Latn-RS" b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Hvala na pažnji!</a:t>
            </a:r>
            <a:endParaRPr lang="en-US" b="1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7"/>
          <p:cNvSpPr txBox="1">
            <a:spLocks noChangeArrowheads="1"/>
          </p:cNvSpPr>
          <p:nvPr/>
        </p:nvSpPr>
        <p:spPr bwMode="auto">
          <a:xfrm>
            <a:off x="3276600" y="1214735"/>
            <a:ext cx="2419350" cy="92333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en-US">
                <a:solidFill>
                  <a:srgbClr val="000066"/>
                </a:solidFill>
              </a:rPr>
              <a:t>Kompresori</a:t>
            </a:r>
          </a:p>
          <a:p>
            <a:pPr algn="ctr">
              <a:tabLst>
                <a:tab pos="409575" algn="l"/>
              </a:tabLst>
            </a:pPr>
            <a:r>
              <a:rPr lang="sr-Latn-RS">
                <a:solidFill>
                  <a:srgbClr val="000066"/>
                </a:solidFill>
              </a:rPr>
              <a:t>(princip rada)</a:t>
            </a:r>
            <a:endParaRPr lang="en-US">
              <a:solidFill>
                <a:srgbClr val="000066"/>
              </a:solidFill>
            </a:endParaRPr>
          </a:p>
        </p:txBody>
      </p:sp>
      <p:sp>
        <p:nvSpPr>
          <p:cNvPr id="5" name="Text Box 7"/>
          <p:cNvSpPr txBox="1">
            <a:spLocks noChangeArrowheads="1"/>
          </p:cNvSpPr>
          <p:nvPr/>
        </p:nvSpPr>
        <p:spPr bwMode="auto">
          <a:xfrm>
            <a:off x="552450" y="2762071"/>
            <a:ext cx="3333750" cy="179126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sr-Cyrl-CS">
                <a:solidFill>
                  <a:srgbClr val="000066"/>
                </a:solidFill>
              </a:rPr>
              <a:t>zapreminski</a:t>
            </a:r>
            <a:r>
              <a:rPr lang="en-US">
                <a:solidFill>
                  <a:srgbClr val="000066"/>
                </a:solidFill>
              </a:rPr>
              <a:t> </a:t>
            </a:r>
            <a:r>
              <a:rPr lang="sr-Cyrl-CS">
                <a:solidFill>
                  <a:srgbClr val="000066"/>
                </a:solidFill>
              </a:rPr>
              <a:t>kompresori (statički)</a:t>
            </a:r>
            <a:endParaRPr lang="en-US">
              <a:solidFill>
                <a:srgbClr val="000066"/>
              </a:solidFill>
            </a:endParaRPr>
          </a:p>
          <a:p>
            <a:pPr algn="ctr">
              <a:tabLst>
                <a:tab pos="409575" algn="l"/>
              </a:tabLst>
            </a:pPr>
            <a:r>
              <a:rPr lang="sr-Cyrl-CS" sz="1600" i="1">
                <a:solidFill>
                  <a:srgbClr val="000066"/>
                </a:solidFill>
              </a:rPr>
              <a:t>radno telo se sabija mehaničkim putem: odgovarajućim približavanjem zidova </a:t>
            </a:r>
            <a:r>
              <a:rPr lang="sr-Cyrl-CS" sz="1600" i="1">
                <a:solidFill>
                  <a:srgbClr val="000066"/>
                </a:solidFill>
                <a:sym typeface="Symbol" pitchFamily="18" charset="2"/>
              </a:rPr>
              <a:t></a:t>
            </a:r>
            <a:r>
              <a:rPr lang="sr-Cyrl-CS" sz="1600" i="1">
                <a:solidFill>
                  <a:srgbClr val="000066"/>
                </a:solidFill>
              </a:rPr>
              <a:t> pregrada</a:t>
            </a:r>
            <a:endParaRPr lang="en-US" sz="1600" i="1">
              <a:solidFill>
                <a:srgbClr val="000066"/>
              </a:solidFill>
            </a:endParaRPr>
          </a:p>
        </p:txBody>
      </p:sp>
      <p:sp>
        <p:nvSpPr>
          <p:cNvPr id="6" name="Text Box 7"/>
          <p:cNvSpPr txBox="1">
            <a:spLocks noChangeArrowheads="1"/>
          </p:cNvSpPr>
          <p:nvPr/>
        </p:nvSpPr>
        <p:spPr bwMode="auto">
          <a:xfrm>
            <a:off x="4819650" y="2762071"/>
            <a:ext cx="3638550" cy="20867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sr-Cyrl-CS">
                <a:solidFill>
                  <a:srgbClr val="000066"/>
                </a:solidFill>
              </a:rPr>
              <a:t>kompresori sa lopaticama (dinamički kompresori)</a:t>
            </a:r>
            <a:endParaRPr lang="en-US">
              <a:solidFill>
                <a:srgbClr val="000066"/>
              </a:solidFill>
            </a:endParaRPr>
          </a:p>
          <a:p>
            <a:pPr algn="ctr">
              <a:tabLst>
                <a:tab pos="409575" algn="l"/>
              </a:tabLst>
            </a:pPr>
            <a:r>
              <a:rPr lang="sr-Cyrl-CS" sz="1600" i="1">
                <a:solidFill>
                  <a:srgbClr val="000066"/>
                </a:solidFill>
              </a:rPr>
              <a:t>radnom telu se </a:t>
            </a:r>
            <a:r>
              <a:rPr lang="sr-Latn-RS" sz="1600" i="1">
                <a:solidFill>
                  <a:srgbClr val="000066"/>
                </a:solidFill>
              </a:rPr>
              <a:t>“</a:t>
            </a:r>
            <a:r>
              <a:rPr lang="sr-Cyrl-CS" sz="1600" i="1">
                <a:solidFill>
                  <a:srgbClr val="000066"/>
                </a:solidFill>
              </a:rPr>
              <a:t>saopštava</a:t>
            </a:r>
            <a:r>
              <a:rPr lang="sr-Latn-RS" sz="1600" i="1">
                <a:solidFill>
                  <a:srgbClr val="000066"/>
                </a:solidFill>
              </a:rPr>
              <a:t>”</a:t>
            </a:r>
            <a:r>
              <a:rPr lang="sr-Cyrl-CS" sz="1600" i="1">
                <a:solidFill>
                  <a:srgbClr val="000066"/>
                </a:solidFill>
              </a:rPr>
              <a:t> velika brzina, a zatim se kinetička energija transformiše u potencijalnu </a:t>
            </a:r>
            <a:r>
              <a:rPr lang="sr-Latn-CS" sz="1600" i="1">
                <a:solidFill>
                  <a:srgbClr val="000066"/>
                </a:solidFill>
              </a:rPr>
              <a:t>energiju </a:t>
            </a:r>
            <a:r>
              <a:rPr lang="sr-Cyrl-CS" sz="1600" i="1">
                <a:solidFill>
                  <a:srgbClr val="000066"/>
                </a:solidFill>
              </a:rPr>
              <a:t>(energiju pritiska)</a:t>
            </a:r>
            <a:endParaRPr lang="en-US" sz="1600" i="1">
              <a:solidFill>
                <a:srgbClr val="000066"/>
              </a:solidFill>
            </a:endParaRPr>
          </a:p>
        </p:txBody>
      </p:sp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285750" y="5858470"/>
            <a:ext cx="1543050" cy="46166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sr-Latn-RS">
                <a:solidFill>
                  <a:srgbClr val="000066"/>
                </a:solidFill>
              </a:rPr>
              <a:t>klipni</a:t>
            </a:r>
            <a:endParaRPr lang="en-US">
              <a:solidFill>
                <a:srgbClr val="000066"/>
              </a:solidFill>
            </a:endParaRP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2647950" y="5862935"/>
            <a:ext cx="1543050" cy="42774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sr-Cyrl-CS">
                <a:solidFill>
                  <a:srgbClr val="000066"/>
                </a:solidFill>
              </a:rPr>
              <a:t>rotacion</a:t>
            </a:r>
            <a:r>
              <a:rPr lang="en-US">
                <a:solidFill>
                  <a:srgbClr val="000066"/>
                </a:solidFill>
              </a:rPr>
              <a:t>i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4781550" y="5862935"/>
            <a:ext cx="1695450" cy="46166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sr-Cyrl-CS">
                <a:solidFill>
                  <a:srgbClr val="000066"/>
                </a:solidFill>
              </a:rPr>
              <a:t>centrifugaln</a:t>
            </a:r>
            <a:r>
              <a:rPr lang="en-US">
                <a:solidFill>
                  <a:srgbClr val="000066"/>
                </a:solidFill>
              </a:rPr>
              <a:t>i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6991350" y="5867400"/>
            <a:ext cx="1543050" cy="42774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sr-Cyrl-CS">
                <a:solidFill>
                  <a:srgbClr val="000066"/>
                </a:solidFill>
              </a:rPr>
              <a:t>aksijaln</a:t>
            </a:r>
            <a:r>
              <a:rPr lang="en-US">
                <a:solidFill>
                  <a:srgbClr val="000066"/>
                </a:solidFill>
              </a:rPr>
              <a:t>i</a:t>
            </a:r>
          </a:p>
        </p:txBody>
      </p:sp>
      <p:cxnSp>
        <p:nvCxnSpPr>
          <p:cNvPr id="12" name="Straight Arrow Connector 11"/>
          <p:cNvCxnSpPr/>
          <p:nvPr/>
        </p:nvCxnSpPr>
        <p:spPr bwMode="auto">
          <a:xfrm flipH="1">
            <a:off x="2667000" y="2057400"/>
            <a:ext cx="1066800" cy="762000"/>
          </a:xfrm>
          <a:prstGeom prst="straightConnector1">
            <a:avLst/>
          </a:prstGeom>
          <a:noFill/>
          <a:ln w="19050" cap="flat" cmpd="sng" algn="ctr">
            <a:solidFill>
              <a:srgbClr val="000066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cxnSp>
        <p:nvCxnSpPr>
          <p:cNvPr id="13" name="Straight Arrow Connector 12"/>
          <p:cNvCxnSpPr/>
          <p:nvPr/>
        </p:nvCxnSpPr>
        <p:spPr bwMode="auto">
          <a:xfrm>
            <a:off x="5257800" y="2065492"/>
            <a:ext cx="875963" cy="710076"/>
          </a:xfrm>
          <a:prstGeom prst="straightConnector1">
            <a:avLst/>
          </a:prstGeom>
          <a:noFill/>
          <a:ln w="19050" cap="flat" cmpd="sng" algn="ctr">
            <a:solidFill>
              <a:srgbClr val="000066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cxnSp>
        <p:nvCxnSpPr>
          <p:cNvPr id="15" name="Straight Arrow Connector 14"/>
          <p:cNvCxnSpPr/>
          <p:nvPr/>
        </p:nvCxnSpPr>
        <p:spPr bwMode="auto">
          <a:xfrm>
            <a:off x="7162800" y="4953000"/>
            <a:ext cx="564420" cy="948117"/>
          </a:xfrm>
          <a:prstGeom prst="straightConnector1">
            <a:avLst/>
          </a:prstGeom>
          <a:noFill/>
          <a:ln w="19050" cap="flat" cmpd="sng" algn="ctr">
            <a:solidFill>
              <a:srgbClr val="000066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cxnSp>
        <p:nvCxnSpPr>
          <p:cNvPr id="17" name="Straight Arrow Connector 16"/>
          <p:cNvCxnSpPr/>
          <p:nvPr/>
        </p:nvCxnSpPr>
        <p:spPr bwMode="auto">
          <a:xfrm flipH="1">
            <a:off x="5607781" y="4962441"/>
            <a:ext cx="523284" cy="940024"/>
          </a:xfrm>
          <a:prstGeom prst="straightConnector1">
            <a:avLst/>
          </a:prstGeom>
          <a:noFill/>
          <a:ln w="19050" cap="flat" cmpd="sng" algn="ctr">
            <a:solidFill>
              <a:srgbClr val="000066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cxnSp>
        <p:nvCxnSpPr>
          <p:cNvPr id="21" name="Straight Arrow Connector 20"/>
          <p:cNvCxnSpPr/>
          <p:nvPr/>
        </p:nvCxnSpPr>
        <p:spPr bwMode="auto">
          <a:xfrm>
            <a:off x="2745897" y="4891635"/>
            <a:ext cx="564420" cy="948117"/>
          </a:xfrm>
          <a:prstGeom prst="straightConnector1">
            <a:avLst/>
          </a:prstGeom>
          <a:noFill/>
          <a:ln w="19050" cap="flat" cmpd="sng" algn="ctr">
            <a:solidFill>
              <a:srgbClr val="000066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cxnSp>
        <p:nvCxnSpPr>
          <p:cNvPr id="22" name="Straight Arrow Connector 21"/>
          <p:cNvCxnSpPr/>
          <p:nvPr/>
        </p:nvCxnSpPr>
        <p:spPr bwMode="auto">
          <a:xfrm flipH="1">
            <a:off x="1190878" y="4901076"/>
            <a:ext cx="523284" cy="940024"/>
          </a:xfrm>
          <a:prstGeom prst="straightConnector1">
            <a:avLst/>
          </a:prstGeom>
          <a:noFill/>
          <a:ln w="19050" cap="flat" cmpd="sng" algn="ctr">
            <a:solidFill>
              <a:srgbClr val="000066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7" name="Text Box 8"/>
          <p:cNvSpPr txBox="1">
            <a:spLocks noChangeArrowheads="1"/>
          </p:cNvSpPr>
          <p:nvPr/>
        </p:nvSpPr>
        <p:spPr bwMode="auto">
          <a:xfrm>
            <a:off x="153988" y="1239838"/>
            <a:ext cx="8743950" cy="8223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tabLst>
                <a:tab pos="409575" algn="l"/>
              </a:tabLst>
            </a:pPr>
            <a:r>
              <a:rPr lang="en-US">
                <a:solidFill>
                  <a:srgbClr val="000066"/>
                </a:solidFill>
              </a:rPr>
              <a:t>K</a:t>
            </a:r>
            <a:r>
              <a:rPr lang="sr-Cyrl-CS">
                <a:solidFill>
                  <a:srgbClr val="000066"/>
                </a:solidFill>
              </a:rPr>
              <a:t>apacitet kompresora</a:t>
            </a:r>
            <a:r>
              <a:rPr lang="en-US">
                <a:solidFill>
                  <a:srgbClr val="000066"/>
                </a:solidFill>
              </a:rPr>
              <a:t> – k</a:t>
            </a:r>
            <a:r>
              <a:rPr lang="sr-Cyrl-CS">
                <a:solidFill>
                  <a:srgbClr val="000066"/>
                </a:solidFill>
              </a:rPr>
              <a:t>oličina gasa koja se usisava u jedinici vremena i dalje sabija do predviđenog pritiska.</a:t>
            </a:r>
            <a:endParaRPr lang="en-US">
              <a:solidFill>
                <a:srgbClr val="000066"/>
              </a:solidFill>
            </a:endParaRPr>
          </a:p>
        </p:txBody>
      </p:sp>
      <p:sp>
        <p:nvSpPr>
          <p:cNvPr id="5128" name="Text Box 9"/>
          <p:cNvSpPr txBox="1">
            <a:spLocks noChangeArrowheads="1"/>
          </p:cNvSpPr>
          <p:nvPr/>
        </p:nvSpPr>
        <p:spPr bwMode="auto">
          <a:xfrm>
            <a:off x="204788" y="2743200"/>
            <a:ext cx="5397631" cy="1846659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tabLst>
                <a:tab pos="409575" algn="l"/>
              </a:tabLst>
            </a:pPr>
            <a:r>
              <a:rPr lang="en-US">
                <a:solidFill>
                  <a:srgbClr val="000066"/>
                </a:solidFill>
              </a:rPr>
              <a:t>Maksimalne vrednosti kapaciteta kompresora:</a:t>
            </a:r>
            <a:endParaRPr lang="sr-Latn-RS">
              <a:solidFill>
                <a:srgbClr val="000066"/>
              </a:solidFill>
            </a:endParaRPr>
          </a:p>
          <a:p>
            <a:pPr>
              <a:buClrTx/>
              <a:buFont typeface="Times New Roman" pitchFamily="18" charset="0"/>
              <a:buChar char="‒"/>
              <a:tabLst>
                <a:tab pos="409575" algn="l"/>
              </a:tabLst>
            </a:pPr>
            <a:r>
              <a:rPr lang="sr-Latn-RS">
                <a:solidFill>
                  <a:srgbClr val="000066"/>
                </a:solidFill>
              </a:rPr>
              <a:t> klipni, rotacioni – 8 m</a:t>
            </a:r>
            <a:r>
              <a:rPr lang="sr-Latn-RS" baseline="30000">
                <a:solidFill>
                  <a:srgbClr val="000066"/>
                </a:solidFill>
              </a:rPr>
              <a:t>3</a:t>
            </a:r>
            <a:r>
              <a:rPr lang="sr-Latn-RS">
                <a:solidFill>
                  <a:srgbClr val="000066"/>
                </a:solidFill>
              </a:rPr>
              <a:t>/s,</a:t>
            </a:r>
          </a:p>
          <a:p>
            <a:pPr>
              <a:buClrTx/>
              <a:buFont typeface="Times New Roman" pitchFamily="18" charset="0"/>
              <a:buChar char="‒"/>
              <a:tabLst>
                <a:tab pos="409575" algn="l"/>
              </a:tabLst>
            </a:pPr>
            <a:r>
              <a:rPr lang="sr-Latn-RS">
                <a:solidFill>
                  <a:srgbClr val="000066"/>
                </a:solidFill>
              </a:rPr>
              <a:t> centrifugalni – 70 m</a:t>
            </a:r>
            <a:r>
              <a:rPr lang="sr-Latn-RS" baseline="30000">
                <a:solidFill>
                  <a:srgbClr val="000066"/>
                </a:solidFill>
              </a:rPr>
              <a:t>3</a:t>
            </a:r>
            <a:r>
              <a:rPr lang="sr-Latn-RS">
                <a:solidFill>
                  <a:srgbClr val="000066"/>
                </a:solidFill>
              </a:rPr>
              <a:t>/s,</a:t>
            </a:r>
          </a:p>
          <a:p>
            <a:pPr>
              <a:buClrTx/>
              <a:buFont typeface="Times New Roman" pitchFamily="18" charset="0"/>
              <a:buChar char="‒"/>
              <a:tabLst>
                <a:tab pos="409575" algn="l"/>
              </a:tabLst>
            </a:pPr>
            <a:r>
              <a:rPr lang="sr-Latn-RS">
                <a:solidFill>
                  <a:srgbClr val="000066"/>
                </a:solidFill>
              </a:rPr>
              <a:t> aksijalni – 250 m</a:t>
            </a:r>
            <a:r>
              <a:rPr lang="sr-Latn-RS" baseline="30000">
                <a:solidFill>
                  <a:srgbClr val="000066"/>
                </a:solidFill>
              </a:rPr>
              <a:t>3</a:t>
            </a:r>
            <a:r>
              <a:rPr lang="sr-Latn-RS">
                <a:solidFill>
                  <a:srgbClr val="000066"/>
                </a:solidFill>
              </a:rPr>
              <a:t>/s.</a:t>
            </a:r>
            <a:endParaRPr lang="en-US">
              <a:solidFill>
                <a:srgbClr val="000066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51" name="Text Box 7"/>
          <p:cNvSpPr txBox="1">
            <a:spLocks noChangeArrowheads="1"/>
          </p:cNvSpPr>
          <p:nvPr/>
        </p:nvSpPr>
        <p:spPr bwMode="auto">
          <a:xfrm>
            <a:off x="230188" y="1055688"/>
            <a:ext cx="4612160" cy="49475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tabLst>
                <a:tab pos="409575" algn="l"/>
              </a:tabLst>
            </a:pPr>
            <a:r>
              <a:rPr lang="sr-Cyrl-CS" sz="2400" b="1">
                <a:solidFill>
                  <a:srgbClr val="000066"/>
                </a:solidFill>
              </a:rPr>
              <a:t>IDEALNI </a:t>
            </a:r>
            <a:r>
              <a:rPr lang="sr-Latn-CS" sz="2400" b="1">
                <a:solidFill>
                  <a:srgbClr val="000066"/>
                </a:solidFill>
              </a:rPr>
              <a:t>KLIPNI </a:t>
            </a:r>
            <a:r>
              <a:rPr lang="sr-Cyrl-CS" sz="2400" b="1">
                <a:solidFill>
                  <a:srgbClr val="000066"/>
                </a:solidFill>
              </a:rPr>
              <a:t>KOMPRESOR</a:t>
            </a:r>
            <a:endParaRPr lang="en-US" sz="2400" b="1">
              <a:solidFill>
                <a:srgbClr val="000066"/>
              </a:solidFill>
            </a:endParaRPr>
          </a:p>
        </p:txBody>
      </p:sp>
      <p:grpSp>
        <p:nvGrpSpPr>
          <p:cNvPr id="60" name="Group 59"/>
          <p:cNvGrpSpPr/>
          <p:nvPr/>
        </p:nvGrpSpPr>
        <p:grpSpPr>
          <a:xfrm>
            <a:off x="5509260" y="1728708"/>
            <a:ext cx="3020568" cy="3848310"/>
            <a:chOff x="5509260" y="1728708"/>
            <a:chExt cx="3020568" cy="3848310"/>
          </a:xfrm>
        </p:grpSpPr>
        <p:grpSp>
          <p:nvGrpSpPr>
            <p:cNvPr id="5" name="Group 17"/>
            <p:cNvGrpSpPr/>
            <p:nvPr/>
          </p:nvGrpSpPr>
          <p:grpSpPr>
            <a:xfrm>
              <a:off x="6019800" y="4343400"/>
              <a:ext cx="2295525" cy="1143000"/>
              <a:chOff x="4032885" y="3415665"/>
              <a:chExt cx="2295525" cy="1143000"/>
            </a:xfrm>
            <a:solidFill>
              <a:schemeClr val="tx1">
                <a:lumMod val="65000"/>
              </a:schemeClr>
            </a:solidFill>
          </p:grpSpPr>
          <p:sp>
            <p:nvSpPr>
              <p:cNvPr id="6" name="Rectangle 5"/>
              <p:cNvSpPr/>
              <p:nvPr/>
            </p:nvSpPr>
            <p:spPr bwMode="auto">
              <a:xfrm>
                <a:off x="4032885" y="3415665"/>
                <a:ext cx="91440" cy="1143000"/>
              </a:xfrm>
              <a:prstGeom prst="rect">
                <a:avLst/>
              </a:prstGeom>
              <a:grpFill/>
              <a:ln w="19050" cap="flat" cmpd="sng" algn="ctr">
                <a:solidFill>
                  <a:schemeClr val="tx1">
                    <a:lumMod val="6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20000"/>
                  </a:lnSpc>
                  <a:spcBef>
                    <a:spcPct val="30000"/>
                  </a:spcBef>
                  <a:spcAft>
                    <a:spcPct val="0"/>
                  </a:spcAft>
                  <a:buClr>
                    <a:srgbClr val="FF0000"/>
                  </a:buClr>
                  <a:buSzPct val="100000"/>
                  <a:buFont typeface="Wingdings" pitchFamily="2" charset="2"/>
                  <a:buNone/>
                  <a:tabLst>
                    <a:tab pos="409575" algn="l"/>
                  </a:tabLst>
                </a:pPr>
                <a:endParaRPr kumimoji="0" lang="en-US" sz="20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charset="0"/>
                </a:endParaRPr>
              </a:p>
            </p:txBody>
          </p:sp>
          <p:sp>
            <p:nvSpPr>
              <p:cNvPr id="7" name="Rectangle 6"/>
              <p:cNvSpPr/>
              <p:nvPr/>
            </p:nvSpPr>
            <p:spPr bwMode="auto">
              <a:xfrm rot="5400000">
                <a:off x="5181600" y="3413760"/>
                <a:ext cx="91440" cy="2194560"/>
              </a:xfrm>
              <a:prstGeom prst="rect">
                <a:avLst/>
              </a:prstGeom>
              <a:grpFill/>
              <a:ln w="19050" cap="flat" cmpd="sng" algn="ctr">
                <a:solidFill>
                  <a:schemeClr val="tx1">
                    <a:lumMod val="6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20000"/>
                  </a:lnSpc>
                  <a:spcBef>
                    <a:spcPct val="30000"/>
                  </a:spcBef>
                  <a:spcAft>
                    <a:spcPct val="0"/>
                  </a:spcAft>
                  <a:buClr>
                    <a:srgbClr val="FF0000"/>
                  </a:buClr>
                  <a:buSzPct val="100000"/>
                  <a:buFont typeface="Wingdings" pitchFamily="2" charset="2"/>
                  <a:buNone/>
                  <a:tabLst>
                    <a:tab pos="409575" algn="l"/>
                  </a:tabLst>
                </a:pPr>
                <a:endParaRPr kumimoji="0" lang="en-US" sz="20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charset="0"/>
                </a:endParaRPr>
              </a:p>
            </p:txBody>
          </p:sp>
          <p:sp>
            <p:nvSpPr>
              <p:cNvPr id="8" name="Rectangle 7"/>
              <p:cNvSpPr/>
              <p:nvPr/>
            </p:nvSpPr>
            <p:spPr bwMode="auto">
              <a:xfrm rot="5400000">
                <a:off x="5185410" y="2364105"/>
                <a:ext cx="91440" cy="2194560"/>
              </a:xfrm>
              <a:prstGeom prst="rect">
                <a:avLst/>
              </a:prstGeom>
              <a:grpFill/>
              <a:ln w="19050" cap="flat" cmpd="sng" algn="ctr">
                <a:solidFill>
                  <a:schemeClr val="tx1">
                    <a:lumMod val="6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20000"/>
                  </a:lnSpc>
                  <a:spcBef>
                    <a:spcPct val="30000"/>
                  </a:spcBef>
                  <a:spcAft>
                    <a:spcPct val="0"/>
                  </a:spcAft>
                  <a:buClr>
                    <a:srgbClr val="FF0000"/>
                  </a:buClr>
                  <a:buSzPct val="100000"/>
                  <a:buFont typeface="Wingdings" pitchFamily="2" charset="2"/>
                  <a:buNone/>
                  <a:tabLst>
                    <a:tab pos="409575" algn="l"/>
                  </a:tabLst>
                </a:pPr>
                <a:endParaRPr kumimoji="0" lang="en-US" sz="20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charset="0"/>
                </a:endParaRPr>
              </a:p>
            </p:txBody>
          </p:sp>
        </p:grpSp>
        <p:sp>
          <p:nvSpPr>
            <p:cNvPr id="9" name="Rectangle 8"/>
            <p:cNvSpPr/>
            <p:nvPr/>
          </p:nvSpPr>
          <p:spPr bwMode="auto">
            <a:xfrm>
              <a:off x="7162800" y="4453889"/>
              <a:ext cx="152400" cy="923544"/>
            </a:xfrm>
            <a:prstGeom prst="rect">
              <a:avLst/>
            </a:prstGeom>
            <a:solidFill>
              <a:schemeClr val="tx1">
                <a:lumMod val="50000"/>
              </a:schemeClr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  <p:sp>
          <p:nvSpPr>
            <p:cNvPr id="14" name="Rectangle 13"/>
            <p:cNvSpPr/>
            <p:nvPr/>
          </p:nvSpPr>
          <p:spPr bwMode="auto">
            <a:xfrm>
              <a:off x="6014085" y="4558665"/>
              <a:ext cx="100584" cy="45719"/>
            </a:xfrm>
            <a:prstGeom prst="rect">
              <a:avLst/>
            </a:prstGeom>
            <a:solidFill>
              <a:schemeClr val="tx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  <p:sp>
          <p:nvSpPr>
            <p:cNvPr id="15" name="Rectangle 14"/>
            <p:cNvSpPr/>
            <p:nvPr/>
          </p:nvSpPr>
          <p:spPr bwMode="auto">
            <a:xfrm>
              <a:off x="6014085" y="5212081"/>
              <a:ext cx="100584" cy="45719"/>
            </a:xfrm>
            <a:prstGeom prst="rect">
              <a:avLst/>
            </a:prstGeom>
            <a:solidFill>
              <a:schemeClr val="tx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  <p:cxnSp>
          <p:nvCxnSpPr>
            <p:cNvPr id="16" name="Straight Connector 15"/>
            <p:cNvCxnSpPr/>
            <p:nvPr/>
          </p:nvCxnSpPr>
          <p:spPr bwMode="auto">
            <a:xfrm>
              <a:off x="6010275" y="4583430"/>
              <a:ext cx="137160" cy="0"/>
            </a:xfrm>
            <a:prstGeom prst="line">
              <a:avLst/>
            </a:prstGeom>
            <a:noFill/>
            <a:ln w="19050" cap="flat" cmpd="sng" algn="ctr">
              <a:solidFill>
                <a:schemeClr val="accent4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7" name="Straight Connector 16"/>
            <p:cNvCxnSpPr/>
            <p:nvPr/>
          </p:nvCxnSpPr>
          <p:spPr bwMode="auto">
            <a:xfrm flipV="1">
              <a:off x="6153150" y="4514850"/>
              <a:ext cx="0" cy="137160"/>
            </a:xfrm>
            <a:prstGeom prst="line">
              <a:avLst/>
            </a:prstGeom>
            <a:noFill/>
            <a:ln w="19050" cap="flat" cmpd="sng" algn="ctr">
              <a:solidFill>
                <a:schemeClr val="accent4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8" name="Straight Connector 17"/>
            <p:cNvCxnSpPr/>
            <p:nvPr/>
          </p:nvCxnSpPr>
          <p:spPr bwMode="auto">
            <a:xfrm rot="10800000">
              <a:off x="5983605" y="5236845"/>
              <a:ext cx="137160" cy="0"/>
            </a:xfrm>
            <a:prstGeom prst="line">
              <a:avLst/>
            </a:prstGeom>
            <a:noFill/>
            <a:ln w="19050" cap="flat" cmpd="sng" algn="ctr">
              <a:solidFill>
                <a:schemeClr val="accent4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9" name="Straight Connector 18"/>
            <p:cNvCxnSpPr/>
            <p:nvPr/>
          </p:nvCxnSpPr>
          <p:spPr bwMode="auto">
            <a:xfrm rot="10800000" flipV="1">
              <a:off x="5977890" y="5170170"/>
              <a:ext cx="0" cy="137160"/>
            </a:xfrm>
            <a:prstGeom prst="line">
              <a:avLst/>
            </a:prstGeom>
            <a:noFill/>
            <a:ln w="19050" cap="flat" cmpd="sng" algn="ctr">
              <a:solidFill>
                <a:schemeClr val="accent4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20" name="Text Box 8"/>
            <p:cNvSpPr txBox="1">
              <a:spLocks noChangeArrowheads="1"/>
            </p:cNvSpPr>
            <p:nvPr/>
          </p:nvSpPr>
          <p:spPr bwMode="auto">
            <a:xfrm>
              <a:off x="5509260" y="5189220"/>
              <a:ext cx="533400" cy="387798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algn="ctr">
                <a:tabLst>
                  <a:tab pos="409575" algn="l"/>
                </a:tabLst>
              </a:pPr>
              <a:r>
                <a:rPr lang="en-US" sz="1600">
                  <a:solidFill>
                    <a:srgbClr val="000066"/>
                  </a:solidFill>
                </a:rPr>
                <a:t>UV</a:t>
              </a:r>
            </a:p>
          </p:txBody>
        </p:sp>
        <p:sp>
          <p:nvSpPr>
            <p:cNvPr id="21" name="Text Box 8"/>
            <p:cNvSpPr txBox="1">
              <a:spLocks noChangeArrowheads="1"/>
            </p:cNvSpPr>
            <p:nvPr/>
          </p:nvSpPr>
          <p:spPr bwMode="auto">
            <a:xfrm>
              <a:off x="5593080" y="4495800"/>
              <a:ext cx="533400" cy="360612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algn="ctr">
                <a:tabLst>
                  <a:tab pos="409575" algn="l"/>
                </a:tabLst>
              </a:pPr>
              <a:r>
                <a:rPr lang="en-US" sz="1600">
                  <a:solidFill>
                    <a:srgbClr val="000066"/>
                  </a:solidFill>
                </a:rPr>
                <a:t>IV</a:t>
              </a:r>
            </a:p>
          </p:txBody>
        </p:sp>
        <p:cxnSp>
          <p:nvCxnSpPr>
            <p:cNvPr id="22" name="Straight Connector 21"/>
            <p:cNvCxnSpPr/>
            <p:nvPr/>
          </p:nvCxnSpPr>
          <p:spPr bwMode="auto">
            <a:xfrm flipH="1">
              <a:off x="7010400" y="4914900"/>
              <a:ext cx="457200" cy="0"/>
            </a:xfrm>
            <a:prstGeom prst="line">
              <a:avLst/>
            </a:prstGeom>
            <a:noFill/>
            <a:ln w="12700" cap="flat" cmpd="sng" algn="ctr">
              <a:solidFill>
                <a:srgbClr val="000066"/>
              </a:solidFill>
              <a:prstDash val="solid"/>
              <a:round/>
              <a:headEnd type="triangle" w="med" len="med"/>
              <a:tailEnd type="triangle" w="med" len="med"/>
            </a:ln>
            <a:effectLst/>
          </p:spPr>
        </p:cxnSp>
        <p:cxnSp>
          <p:nvCxnSpPr>
            <p:cNvPr id="23" name="Straight Arrow Connector 22"/>
            <p:cNvCxnSpPr/>
            <p:nvPr/>
          </p:nvCxnSpPr>
          <p:spPr bwMode="auto">
            <a:xfrm flipH="1" flipV="1">
              <a:off x="6110478" y="1828800"/>
              <a:ext cx="3810" cy="1828800"/>
            </a:xfrm>
            <a:prstGeom prst="straightConnector1">
              <a:avLst/>
            </a:prstGeom>
            <a:noFill/>
            <a:ln w="1905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cxnSp>
          <p:nvCxnSpPr>
            <p:cNvPr id="24" name="Straight Arrow Connector 23"/>
            <p:cNvCxnSpPr/>
            <p:nvPr/>
          </p:nvCxnSpPr>
          <p:spPr bwMode="auto">
            <a:xfrm>
              <a:off x="6106668" y="3668792"/>
              <a:ext cx="2423160" cy="0"/>
            </a:xfrm>
            <a:prstGeom prst="straightConnector1">
              <a:avLst/>
            </a:prstGeom>
            <a:noFill/>
            <a:ln w="1905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sp>
          <p:nvSpPr>
            <p:cNvPr id="25" name="Text Box 15"/>
            <p:cNvSpPr txBox="1">
              <a:spLocks noChangeArrowheads="1"/>
            </p:cNvSpPr>
            <p:nvPr/>
          </p:nvSpPr>
          <p:spPr bwMode="auto">
            <a:xfrm>
              <a:off x="5781548" y="1728708"/>
              <a:ext cx="312906" cy="369332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lnSpc>
                  <a:spcPct val="100000"/>
                </a:lnSpc>
                <a:spcBef>
                  <a:spcPts val="0"/>
                </a:spcBef>
                <a:tabLst>
                  <a:tab pos="409575" algn="l"/>
                </a:tabLst>
              </a:pPr>
              <a:r>
                <a:rPr lang="sr-Latn-RS" sz="1800" i="1">
                  <a:solidFill>
                    <a:srgbClr val="000099"/>
                  </a:solidFill>
                </a:rPr>
                <a:t>p</a:t>
              </a:r>
              <a:endParaRPr lang="en-US" sz="1800" i="1">
                <a:solidFill>
                  <a:srgbClr val="000099"/>
                </a:solidFill>
              </a:endParaRPr>
            </a:p>
          </p:txBody>
        </p:sp>
        <p:sp>
          <p:nvSpPr>
            <p:cNvPr id="26" name="Text Box 15"/>
            <p:cNvSpPr txBox="1">
              <a:spLocks noChangeArrowheads="1"/>
            </p:cNvSpPr>
            <p:nvPr/>
          </p:nvSpPr>
          <p:spPr bwMode="auto">
            <a:xfrm>
              <a:off x="8213344" y="3628141"/>
              <a:ext cx="300082" cy="369332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lnSpc>
                  <a:spcPct val="100000"/>
                </a:lnSpc>
                <a:spcBef>
                  <a:spcPts val="0"/>
                </a:spcBef>
                <a:tabLst>
                  <a:tab pos="409575" algn="l"/>
                </a:tabLst>
              </a:pPr>
              <a:r>
                <a:rPr lang="en-US" sz="1800" i="1">
                  <a:solidFill>
                    <a:srgbClr val="000099"/>
                  </a:solidFill>
                </a:rPr>
                <a:t>v</a:t>
              </a:r>
            </a:p>
          </p:txBody>
        </p:sp>
        <p:sp>
          <p:nvSpPr>
            <p:cNvPr id="37" name="Text Box 8"/>
            <p:cNvSpPr txBox="1">
              <a:spLocks noChangeArrowheads="1"/>
            </p:cNvSpPr>
            <p:nvPr/>
          </p:nvSpPr>
          <p:spPr bwMode="auto">
            <a:xfrm>
              <a:off x="7955280" y="3124200"/>
              <a:ext cx="304800" cy="360612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algn="ctr">
                <a:tabLst>
                  <a:tab pos="409575" algn="l"/>
                </a:tabLst>
              </a:pPr>
              <a:r>
                <a:rPr lang="sr-Latn-RS" sz="1600">
                  <a:solidFill>
                    <a:srgbClr val="000066"/>
                  </a:solidFill>
                </a:rPr>
                <a:t>1</a:t>
              </a:r>
              <a:endParaRPr lang="en-US" sz="1600">
                <a:solidFill>
                  <a:srgbClr val="000066"/>
                </a:solidFill>
              </a:endParaRPr>
            </a:p>
          </p:txBody>
        </p:sp>
        <p:cxnSp>
          <p:nvCxnSpPr>
            <p:cNvPr id="52" name="Straight Connector 51"/>
            <p:cNvCxnSpPr/>
            <p:nvPr/>
          </p:nvCxnSpPr>
          <p:spPr bwMode="auto">
            <a:xfrm>
              <a:off x="6106160" y="3220720"/>
              <a:ext cx="1920240" cy="0"/>
            </a:xfrm>
            <a:prstGeom prst="line">
              <a:avLst/>
            </a:prstGeom>
            <a:noFill/>
            <a:ln w="25400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27" name="Freeform 26"/>
            <p:cNvSpPr>
              <a:spLocks noChangeAspect="1"/>
            </p:cNvSpPr>
            <p:nvPr/>
          </p:nvSpPr>
          <p:spPr bwMode="auto">
            <a:xfrm rot="20874529">
              <a:off x="7261493" y="2204994"/>
              <a:ext cx="650348" cy="1097280"/>
            </a:xfrm>
            <a:custGeom>
              <a:avLst/>
              <a:gdLst>
                <a:gd name="connsiteX0" fmla="*/ 0 w 1981200"/>
                <a:gd name="connsiteY0" fmla="*/ 0 h 2118360"/>
                <a:gd name="connsiteX1" fmla="*/ 563880 w 1981200"/>
                <a:gd name="connsiteY1" fmla="*/ 1493520 h 2118360"/>
                <a:gd name="connsiteX2" fmla="*/ 1981200 w 1981200"/>
                <a:gd name="connsiteY2" fmla="*/ 2118360 h 2118360"/>
                <a:gd name="connsiteX3" fmla="*/ 1981200 w 1981200"/>
                <a:gd name="connsiteY3" fmla="*/ 2118360 h 2118360"/>
                <a:gd name="connsiteX0" fmla="*/ 0 w 1981200"/>
                <a:gd name="connsiteY0" fmla="*/ 0 h 2118360"/>
                <a:gd name="connsiteX1" fmla="*/ 597783 w 1981200"/>
                <a:gd name="connsiteY1" fmla="*/ 1435486 h 2118360"/>
                <a:gd name="connsiteX2" fmla="*/ 1981200 w 1981200"/>
                <a:gd name="connsiteY2" fmla="*/ 2118360 h 2118360"/>
                <a:gd name="connsiteX3" fmla="*/ 1981200 w 1981200"/>
                <a:gd name="connsiteY3" fmla="*/ 2118360 h 2118360"/>
                <a:gd name="connsiteX0" fmla="*/ 0 w 1981200"/>
                <a:gd name="connsiteY0" fmla="*/ 0 h 2118360"/>
                <a:gd name="connsiteX1" fmla="*/ 663823 w 1981200"/>
                <a:gd name="connsiteY1" fmla="*/ 1356223 h 2118360"/>
                <a:gd name="connsiteX2" fmla="*/ 1981200 w 1981200"/>
                <a:gd name="connsiteY2" fmla="*/ 2118360 h 2118360"/>
                <a:gd name="connsiteX3" fmla="*/ 1981200 w 1981200"/>
                <a:gd name="connsiteY3" fmla="*/ 2118360 h 21183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981200" h="2118360">
                  <a:moveTo>
                    <a:pt x="0" y="0"/>
                  </a:moveTo>
                  <a:cubicBezTo>
                    <a:pt x="116840" y="570230"/>
                    <a:pt x="333623" y="1003163"/>
                    <a:pt x="663823" y="1356223"/>
                  </a:cubicBezTo>
                  <a:cubicBezTo>
                    <a:pt x="994023" y="1709283"/>
                    <a:pt x="1981200" y="2118360"/>
                    <a:pt x="1981200" y="2118360"/>
                  </a:cubicBezTo>
                  <a:lnTo>
                    <a:pt x="1981200" y="2118360"/>
                  </a:lnTo>
                </a:path>
              </a:pathLst>
            </a:custGeom>
            <a:noFill/>
            <a:ln w="2857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  <p:cxnSp>
          <p:nvCxnSpPr>
            <p:cNvPr id="28" name="Straight Connector 27"/>
            <p:cNvCxnSpPr/>
            <p:nvPr/>
          </p:nvCxnSpPr>
          <p:spPr bwMode="auto">
            <a:xfrm>
              <a:off x="6107430" y="2286000"/>
              <a:ext cx="1051560" cy="0"/>
            </a:xfrm>
            <a:prstGeom prst="line">
              <a:avLst/>
            </a:prstGeom>
            <a:noFill/>
            <a:ln w="25400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35" name="Oval 34"/>
            <p:cNvSpPr/>
            <p:nvPr/>
          </p:nvSpPr>
          <p:spPr bwMode="auto">
            <a:xfrm rot="2628319">
              <a:off x="7970875" y="3182520"/>
              <a:ext cx="73152" cy="73152"/>
            </a:xfrm>
            <a:prstGeom prst="ellipse">
              <a:avLst/>
            </a:prstGeom>
            <a:solidFill>
              <a:schemeClr val="bg1">
                <a:lumMod val="20000"/>
                <a:lumOff val="80000"/>
              </a:schemeClr>
            </a:solidFill>
            <a:ln w="15875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  <p:sp>
          <p:nvSpPr>
            <p:cNvPr id="29" name="Oval 28"/>
            <p:cNvSpPr/>
            <p:nvPr/>
          </p:nvSpPr>
          <p:spPr bwMode="auto">
            <a:xfrm rot="2628319">
              <a:off x="7121245" y="2252880"/>
              <a:ext cx="73152" cy="73152"/>
            </a:xfrm>
            <a:prstGeom prst="ellipse">
              <a:avLst/>
            </a:prstGeom>
            <a:solidFill>
              <a:schemeClr val="bg1">
                <a:lumMod val="20000"/>
                <a:lumOff val="80000"/>
              </a:schemeClr>
            </a:solidFill>
            <a:ln w="15875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  <p:sp>
          <p:nvSpPr>
            <p:cNvPr id="30" name="Oval 29"/>
            <p:cNvSpPr/>
            <p:nvPr/>
          </p:nvSpPr>
          <p:spPr bwMode="auto">
            <a:xfrm rot="2628319">
              <a:off x="6075399" y="2249070"/>
              <a:ext cx="73152" cy="73152"/>
            </a:xfrm>
            <a:prstGeom prst="ellipse">
              <a:avLst/>
            </a:prstGeom>
            <a:solidFill>
              <a:schemeClr val="bg1">
                <a:lumMod val="20000"/>
                <a:lumOff val="80000"/>
              </a:schemeClr>
            </a:solidFill>
            <a:ln w="15875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  <p:sp>
          <p:nvSpPr>
            <p:cNvPr id="31" name="Oval 30"/>
            <p:cNvSpPr/>
            <p:nvPr/>
          </p:nvSpPr>
          <p:spPr bwMode="auto">
            <a:xfrm rot="2628319">
              <a:off x="6079210" y="3188235"/>
              <a:ext cx="73152" cy="73152"/>
            </a:xfrm>
            <a:prstGeom prst="ellipse">
              <a:avLst/>
            </a:prstGeom>
            <a:solidFill>
              <a:schemeClr val="bg1">
                <a:lumMod val="20000"/>
                <a:lumOff val="80000"/>
              </a:schemeClr>
            </a:solidFill>
            <a:ln w="15875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  <p:sp>
          <p:nvSpPr>
            <p:cNvPr id="32" name="Text Box 8"/>
            <p:cNvSpPr txBox="1">
              <a:spLocks noChangeArrowheads="1"/>
            </p:cNvSpPr>
            <p:nvPr/>
          </p:nvSpPr>
          <p:spPr bwMode="auto">
            <a:xfrm>
              <a:off x="7139940" y="1996440"/>
              <a:ext cx="304800" cy="360612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algn="ctr">
                <a:tabLst>
                  <a:tab pos="409575" algn="l"/>
                </a:tabLst>
              </a:pPr>
              <a:r>
                <a:rPr lang="en-US" sz="1600">
                  <a:solidFill>
                    <a:srgbClr val="000066"/>
                  </a:solidFill>
                </a:rPr>
                <a:t>2</a:t>
              </a:r>
            </a:p>
          </p:txBody>
        </p:sp>
        <p:sp>
          <p:nvSpPr>
            <p:cNvPr id="33" name="Text Box 8"/>
            <p:cNvSpPr txBox="1">
              <a:spLocks noChangeArrowheads="1"/>
            </p:cNvSpPr>
            <p:nvPr/>
          </p:nvSpPr>
          <p:spPr bwMode="auto">
            <a:xfrm>
              <a:off x="6073140" y="1958340"/>
              <a:ext cx="304800" cy="360612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algn="ctr">
                <a:tabLst>
                  <a:tab pos="409575" algn="l"/>
                </a:tabLst>
              </a:pPr>
              <a:r>
                <a:rPr lang="en-US" sz="1600">
                  <a:solidFill>
                    <a:srgbClr val="000066"/>
                  </a:solidFill>
                </a:rPr>
                <a:t>3</a:t>
              </a:r>
            </a:p>
          </p:txBody>
        </p:sp>
        <p:sp>
          <p:nvSpPr>
            <p:cNvPr id="34" name="Text Box 8"/>
            <p:cNvSpPr txBox="1">
              <a:spLocks noChangeArrowheads="1"/>
            </p:cNvSpPr>
            <p:nvPr/>
          </p:nvSpPr>
          <p:spPr bwMode="auto">
            <a:xfrm>
              <a:off x="6080760" y="3182688"/>
              <a:ext cx="304800" cy="360612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algn="ctr">
                <a:tabLst>
                  <a:tab pos="409575" algn="l"/>
                </a:tabLst>
              </a:pPr>
              <a:r>
                <a:rPr lang="en-US" sz="1600">
                  <a:solidFill>
                    <a:srgbClr val="000066"/>
                  </a:solidFill>
                </a:rPr>
                <a:t>4</a:t>
              </a:r>
            </a:p>
          </p:txBody>
        </p:sp>
        <p:cxnSp>
          <p:nvCxnSpPr>
            <p:cNvPr id="38" name="Straight Connector 37"/>
            <p:cNvCxnSpPr/>
            <p:nvPr/>
          </p:nvCxnSpPr>
          <p:spPr bwMode="auto">
            <a:xfrm flipV="1">
              <a:off x="6207509" y="2299335"/>
              <a:ext cx="915286" cy="919097"/>
            </a:xfrm>
            <a:prstGeom prst="line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40" name="Straight Connector 39"/>
            <p:cNvCxnSpPr/>
            <p:nvPr/>
          </p:nvCxnSpPr>
          <p:spPr bwMode="auto">
            <a:xfrm flipV="1">
              <a:off x="6359909" y="2383155"/>
              <a:ext cx="833371" cy="835278"/>
            </a:xfrm>
            <a:prstGeom prst="line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41" name="Straight Connector 40"/>
            <p:cNvCxnSpPr/>
            <p:nvPr/>
          </p:nvCxnSpPr>
          <p:spPr bwMode="auto">
            <a:xfrm flipV="1">
              <a:off x="6512309" y="2495550"/>
              <a:ext cx="726691" cy="727711"/>
            </a:xfrm>
            <a:prstGeom prst="line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42" name="Straight Connector 41"/>
            <p:cNvCxnSpPr/>
            <p:nvPr/>
          </p:nvCxnSpPr>
          <p:spPr bwMode="auto">
            <a:xfrm flipV="1">
              <a:off x="6664709" y="2594610"/>
              <a:ext cx="623821" cy="625728"/>
            </a:xfrm>
            <a:prstGeom prst="line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43" name="Straight Connector 42"/>
            <p:cNvCxnSpPr/>
            <p:nvPr/>
          </p:nvCxnSpPr>
          <p:spPr bwMode="auto">
            <a:xfrm flipV="1">
              <a:off x="6817109" y="2693670"/>
              <a:ext cx="522856" cy="522858"/>
            </a:xfrm>
            <a:prstGeom prst="line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44" name="Straight Connector 43"/>
            <p:cNvCxnSpPr/>
            <p:nvPr/>
          </p:nvCxnSpPr>
          <p:spPr bwMode="auto">
            <a:xfrm flipV="1">
              <a:off x="6969509" y="2785110"/>
              <a:ext cx="433321" cy="433323"/>
            </a:xfrm>
            <a:prstGeom prst="line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45" name="Straight Connector 44"/>
            <p:cNvCxnSpPr/>
            <p:nvPr/>
          </p:nvCxnSpPr>
          <p:spPr bwMode="auto">
            <a:xfrm flipV="1">
              <a:off x="6113145" y="2284095"/>
              <a:ext cx="862965" cy="868680"/>
            </a:xfrm>
            <a:prstGeom prst="line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4" name="Straight Connector 53"/>
            <p:cNvCxnSpPr/>
            <p:nvPr/>
          </p:nvCxnSpPr>
          <p:spPr bwMode="auto">
            <a:xfrm flipV="1">
              <a:off x="7121909" y="2872740"/>
              <a:ext cx="345691" cy="347599"/>
            </a:xfrm>
            <a:prstGeom prst="line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5" name="Straight Connector 54"/>
            <p:cNvCxnSpPr/>
            <p:nvPr/>
          </p:nvCxnSpPr>
          <p:spPr bwMode="auto">
            <a:xfrm flipV="1">
              <a:off x="7274309" y="2954655"/>
              <a:ext cx="267586" cy="267589"/>
            </a:xfrm>
            <a:prstGeom prst="line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6" name="Straight Connector 55"/>
            <p:cNvCxnSpPr/>
            <p:nvPr/>
          </p:nvCxnSpPr>
          <p:spPr bwMode="auto">
            <a:xfrm flipV="1">
              <a:off x="7426709" y="3021330"/>
              <a:ext cx="199006" cy="199009"/>
            </a:xfrm>
            <a:prstGeom prst="line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7" name="Straight Connector 56"/>
            <p:cNvCxnSpPr/>
            <p:nvPr/>
          </p:nvCxnSpPr>
          <p:spPr bwMode="auto">
            <a:xfrm flipV="1">
              <a:off x="7579109" y="3080385"/>
              <a:ext cx="147571" cy="145669"/>
            </a:xfrm>
            <a:prstGeom prst="line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8" name="Straight Connector 57"/>
            <p:cNvCxnSpPr/>
            <p:nvPr/>
          </p:nvCxnSpPr>
          <p:spPr bwMode="auto">
            <a:xfrm flipV="1">
              <a:off x="7731509" y="3131820"/>
              <a:ext cx="92326" cy="90424"/>
            </a:xfrm>
            <a:prstGeom prst="line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9" name="Straight Connector 58"/>
            <p:cNvCxnSpPr/>
            <p:nvPr/>
          </p:nvCxnSpPr>
          <p:spPr bwMode="auto">
            <a:xfrm flipV="1">
              <a:off x="7883909" y="3181350"/>
              <a:ext cx="44701" cy="42799"/>
            </a:xfrm>
            <a:prstGeom prst="line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66" name="Straight Connector 65"/>
            <p:cNvCxnSpPr/>
            <p:nvPr/>
          </p:nvCxnSpPr>
          <p:spPr bwMode="auto">
            <a:xfrm flipV="1">
              <a:off x="6111240" y="2287905"/>
              <a:ext cx="716280" cy="720090"/>
            </a:xfrm>
            <a:prstGeom prst="line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68" name="Straight Connector 67"/>
            <p:cNvCxnSpPr/>
            <p:nvPr/>
          </p:nvCxnSpPr>
          <p:spPr bwMode="auto">
            <a:xfrm flipV="1">
              <a:off x="6107430" y="2284095"/>
              <a:ext cx="569595" cy="573405"/>
            </a:xfrm>
            <a:prstGeom prst="line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70" name="Straight Connector 69"/>
            <p:cNvCxnSpPr/>
            <p:nvPr/>
          </p:nvCxnSpPr>
          <p:spPr bwMode="auto">
            <a:xfrm flipV="1">
              <a:off x="6109335" y="2286000"/>
              <a:ext cx="417195" cy="422911"/>
            </a:xfrm>
            <a:prstGeom prst="line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72" name="Straight Connector 71"/>
            <p:cNvCxnSpPr/>
            <p:nvPr/>
          </p:nvCxnSpPr>
          <p:spPr bwMode="auto">
            <a:xfrm flipV="1">
              <a:off x="6107430" y="2286000"/>
              <a:ext cx="268605" cy="274322"/>
            </a:xfrm>
            <a:prstGeom prst="line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74" name="Straight Connector 73"/>
            <p:cNvCxnSpPr/>
            <p:nvPr/>
          </p:nvCxnSpPr>
          <p:spPr bwMode="auto">
            <a:xfrm flipV="1">
              <a:off x="6107430" y="2282190"/>
              <a:ext cx="125730" cy="129542"/>
            </a:xfrm>
            <a:prstGeom prst="line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76" name="TextBox 75"/>
            <p:cNvSpPr txBox="1"/>
            <p:nvPr/>
          </p:nvSpPr>
          <p:spPr>
            <a:xfrm rot="19560123">
              <a:off x="6208871" y="4572297"/>
              <a:ext cx="77457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100000"/>
                </a:lnSpc>
                <a:spcBef>
                  <a:spcPts val="0"/>
                </a:spcBef>
              </a:pPr>
              <a:r>
                <a:rPr lang="en-US" sz="1800">
                  <a:solidFill>
                    <a:srgbClr val="000066"/>
                  </a:solidFill>
                </a:rPr>
                <a:t>radno</a:t>
              </a:r>
            </a:p>
            <a:p>
              <a:pPr algn="ctr">
                <a:lnSpc>
                  <a:spcPct val="100000"/>
                </a:lnSpc>
                <a:spcBef>
                  <a:spcPts val="0"/>
                </a:spcBef>
              </a:pPr>
              <a:r>
                <a:rPr lang="en-US" sz="1800">
                  <a:solidFill>
                    <a:srgbClr val="000066"/>
                  </a:solidFill>
                </a:rPr>
                <a:t>telo</a:t>
              </a:r>
            </a:p>
          </p:txBody>
        </p:sp>
      </p:grpSp>
      <p:sp>
        <p:nvSpPr>
          <p:cNvPr id="77" name="Text Box 9"/>
          <p:cNvSpPr txBox="1">
            <a:spLocks noChangeArrowheads="1"/>
          </p:cNvSpPr>
          <p:nvPr/>
        </p:nvSpPr>
        <p:spPr bwMode="auto">
          <a:xfrm>
            <a:off x="381000" y="2362200"/>
            <a:ext cx="5105400" cy="212365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tabLst>
                <a:tab pos="409575" algn="l"/>
              </a:tabLst>
            </a:pPr>
            <a:r>
              <a:rPr lang="en-US">
                <a:solidFill>
                  <a:srgbClr val="000066"/>
                </a:solidFill>
              </a:rPr>
              <a:t>D</a:t>
            </a:r>
            <a:r>
              <a:rPr lang="sr-Cyrl-CS">
                <a:solidFill>
                  <a:srgbClr val="000066"/>
                </a:solidFill>
              </a:rPr>
              <a:t>ijagram kompresora</a:t>
            </a:r>
            <a:r>
              <a:rPr lang="en-US">
                <a:solidFill>
                  <a:srgbClr val="000066"/>
                </a:solidFill>
              </a:rPr>
              <a:t>:</a:t>
            </a:r>
          </a:p>
          <a:p>
            <a:pPr>
              <a:buClr>
                <a:srgbClr val="000066"/>
              </a:buClr>
              <a:buFont typeface="Times New Roman" pitchFamily="18" charset="0"/>
              <a:buChar char="‒"/>
              <a:tabLst>
                <a:tab pos="409575" algn="l"/>
              </a:tabLst>
            </a:pPr>
            <a:r>
              <a:rPr lang="en-US">
                <a:solidFill>
                  <a:srgbClr val="000066"/>
                </a:solidFill>
              </a:rPr>
              <a:t> </a:t>
            </a:r>
            <a:r>
              <a:rPr lang="sr-Latn-CS">
                <a:solidFill>
                  <a:srgbClr val="000066"/>
                </a:solidFill>
              </a:rPr>
              <a:t>t</a:t>
            </a:r>
            <a:r>
              <a:rPr lang="sr-Cyrl-CS">
                <a:solidFill>
                  <a:srgbClr val="000066"/>
                </a:solidFill>
              </a:rPr>
              <a:t>eorijski</a:t>
            </a:r>
            <a:r>
              <a:rPr lang="en-US">
                <a:solidFill>
                  <a:srgbClr val="000066"/>
                </a:solidFill>
              </a:rPr>
              <a:t>,</a:t>
            </a:r>
          </a:p>
          <a:p>
            <a:pPr>
              <a:buClr>
                <a:srgbClr val="000066"/>
              </a:buClr>
              <a:buFont typeface="Times New Roman" pitchFamily="18" charset="0"/>
              <a:buChar char="‒"/>
              <a:tabLst>
                <a:tab pos="409575" algn="l"/>
              </a:tabLst>
            </a:pPr>
            <a:r>
              <a:rPr lang="en-US">
                <a:solidFill>
                  <a:srgbClr val="000066"/>
                </a:solidFill>
              </a:rPr>
              <a:t> s</a:t>
            </a:r>
            <a:r>
              <a:rPr lang="sr-Cyrl-CS">
                <a:solidFill>
                  <a:srgbClr val="000066"/>
                </a:solidFill>
              </a:rPr>
              <a:t>tvarni (indikatorski) </a:t>
            </a:r>
            <a:r>
              <a:rPr lang="en-US">
                <a:solidFill>
                  <a:srgbClr val="000066"/>
                </a:solidFill>
              </a:rPr>
              <a:t>– </a:t>
            </a:r>
            <a:r>
              <a:rPr lang="sr-Cyrl-CS">
                <a:solidFill>
                  <a:srgbClr val="000066"/>
                </a:solidFill>
              </a:rPr>
              <a:t>registruje </a:t>
            </a:r>
            <a:r>
              <a:rPr lang="en-US">
                <a:solidFill>
                  <a:srgbClr val="000066"/>
                </a:solidFill>
              </a:rPr>
              <a:t>se kori</a:t>
            </a:r>
            <a:r>
              <a:rPr lang="sr-Latn-RS">
                <a:solidFill>
                  <a:srgbClr val="000066"/>
                </a:solidFill>
              </a:rPr>
              <a:t>šćenjem </a:t>
            </a:r>
            <a:r>
              <a:rPr lang="sr-Cyrl-CS">
                <a:solidFill>
                  <a:srgbClr val="000066"/>
                </a:solidFill>
              </a:rPr>
              <a:t>specijaln</a:t>
            </a:r>
            <a:r>
              <a:rPr lang="sr-Latn-RS">
                <a:solidFill>
                  <a:srgbClr val="000066"/>
                </a:solidFill>
              </a:rPr>
              <a:t>og</a:t>
            </a:r>
            <a:r>
              <a:rPr lang="sr-Cyrl-CS">
                <a:solidFill>
                  <a:srgbClr val="000066"/>
                </a:solidFill>
              </a:rPr>
              <a:t> pribor</a:t>
            </a:r>
            <a:r>
              <a:rPr lang="sr-Latn-RS">
                <a:solidFill>
                  <a:srgbClr val="000066"/>
                </a:solidFill>
              </a:rPr>
              <a:t>a (</a:t>
            </a:r>
            <a:r>
              <a:rPr lang="sr-Cyrl-CS">
                <a:solidFill>
                  <a:srgbClr val="000066"/>
                </a:solidFill>
              </a:rPr>
              <a:t>dinamometrijskim indikatorom</a:t>
            </a:r>
            <a:r>
              <a:rPr lang="sr-Latn-RS">
                <a:solidFill>
                  <a:srgbClr val="000066"/>
                </a:solidFill>
              </a:rPr>
              <a:t>)</a:t>
            </a:r>
            <a:endParaRPr lang="en-US">
              <a:solidFill>
                <a:srgbClr val="000066"/>
              </a:solidFill>
            </a:endParaRPr>
          </a:p>
        </p:txBody>
      </p:sp>
      <p:cxnSp>
        <p:nvCxnSpPr>
          <p:cNvPr id="80" name="Straight Arrow Connector 79"/>
          <p:cNvCxnSpPr/>
          <p:nvPr/>
        </p:nvCxnSpPr>
        <p:spPr bwMode="auto">
          <a:xfrm flipV="1">
            <a:off x="1600200" y="2819400"/>
            <a:ext cx="4267200" cy="228600"/>
          </a:xfrm>
          <a:prstGeom prst="straightConnector1">
            <a:avLst/>
          </a:prstGeom>
          <a:noFill/>
          <a:ln w="9525" cap="flat" cmpd="sng" algn="ctr">
            <a:solidFill>
              <a:srgbClr val="000066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59"/>
          <p:cNvGrpSpPr/>
          <p:nvPr/>
        </p:nvGrpSpPr>
        <p:grpSpPr>
          <a:xfrm>
            <a:off x="5509260" y="1728708"/>
            <a:ext cx="3020568" cy="3848310"/>
            <a:chOff x="5509260" y="1728708"/>
            <a:chExt cx="3020568" cy="3848310"/>
          </a:xfrm>
        </p:grpSpPr>
        <p:grpSp>
          <p:nvGrpSpPr>
            <p:cNvPr id="3" name="Group 17"/>
            <p:cNvGrpSpPr/>
            <p:nvPr/>
          </p:nvGrpSpPr>
          <p:grpSpPr>
            <a:xfrm>
              <a:off x="6019800" y="4343400"/>
              <a:ext cx="2295525" cy="1143000"/>
              <a:chOff x="4032885" y="3415665"/>
              <a:chExt cx="2295525" cy="1143000"/>
            </a:xfrm>
            <a:solidFill>
              <a:schemeClr val="tx1">
                <a:lumMod val="65000"/>
              </a:schemeClr>
            </a:solidFill>
          </p:grpSpPr>
          <p:sp>
            <p:nvSpPr>
              <p:cNvPr id="6" name="Rectangle 5"/>
              <p:cNvSpPr/>
              <p:nvPr/>
            </p:nvSpPr>
            <p:spPr bwMode="auto">
              <a:xfrm>
                <a:off x="4032885" y="3415665"/>
                <a:ext cx="91440" cy="1143000"/>
              </a:xfrm>
              <a:prstGeom prst="rect">
                <a:avLst/>
              </a:prstGeom>
              <a:grpFill/>
              <a:ln w="19050" cap="flat" cmpd="sng" algn="ctr">
                <a:solidFill>
                  <a:schemeClr val="tx1">
                    <a:lumMod val="6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20000"/>
                  </a:lnSpc>
                  <a:spcBef>
                    <a:spcPct val="30000"/>
                  </a:spcBef>
                  <a:spcAft>
                    <a:spcPct val="0"/>
                  </a:spcAft>
                  <a:buClr>
                    <a:srgbClr val="FF0000"/>
                  </a:buClr>
                  <a:buSzPct val="100000"/>
                  <a:buFont typeface="Wingdings" pitchFamily="2" charset="2"/>
                  <a:buNone/>
                  <a:tabLst>
                    <a:tab pos="409575" algn="l"/>
                  </a:tabLst>
                </a:pPr>
                <a:endParaRPr kumimoji="0" lang="en-US" sz="20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charset="0"/>
                </a:endParaRPr>
              </a:p>
            </p:txBody>
          </p:sp>
          <p:sp>
            <p:nvSpPr>
              <p:cNvPr id="7" name="Rectangle 6"/>
              <p:cNvSpPr/>
              <p:nvPr/>
            </p:nvSpPr>
            <p:spPr bwMode="auto">
              <a:xfrm rot="5400000">
                <a:off x="5181600" y="3413760"/>
                <a:ext cx="91440" cy="2194560"/>
              </a:xfrm>
              <a:prstGeom prst="rect">
                <a:avLst/>
              </a:prstGeom>
              <a:grpFill/>
              <a:ln w="19050" cap="flat" cmpd="sng" algn="ctr">
                <a:solidFill>
                  <a:schemeClr val="tx1">
                    <a:lumMod val="6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20000"/>
                  </a:lnSpc>
                  <a:spcBef>
                    <a:spcPct val="30000"/>
                  </a:spcBef>
                  <a:spcAft>
                    <a:spcPct val="0"/>
                  </a:spcAft>
                  <a:buClr>
                    <a:srgbClr val="FF0000"/>
                  </a:buClr>
                  <a:buSzPct val="100000"/>
                  <a:buFont typeface="Wingdings" pitchFamily="2" charset="2"/>
                  <a:buNone/>
                  <a:tabLst>
                    <a:tab pos="409575" algn="l"/>
                  </a:tabLst>
                </a:pPr>
                <a:endParaRPr kumimoji="0" lang="en-US" sz="20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charset="0"/>
                </a:endParaRPr>
              </a:p>
            </p:txBody>
          </p:sp>
          <p:sp>
            <p:nvSpPr>
              <p:cNvPr id="8" name="Rectangle 7"/>
              <p:cNvSpPr/>
              <p:nvPr/>
            </p:nvSpPr>
            <p:spPr bwMode="auto">
              <a:xfrm rot="5400000">
                <a:off x="5185410" y="2364105"/>
                <a:ext cx="91440" cy="2194560"/>
              </a:xfrm>
              <a:prstGeom prst="rect">
                <a:avLst/>
              </a:prstGeom>
              <a:grpFill/>
              <a:ln w="19050" cap="flat" cmpd="sng" algn="ctr">
                <a:solidFill>
                  <a:schemeClr val="tx1">
                    <a:lumMod val="6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20000"/>
                  </a:lnSpc>
                  <a:spcBef>
                    <a:spcPct val="30000"/>
                  </a:spcBef>
                  <a:spcAft>
                    <a:spcPct val="0"/>
                  </a:spcAft>
                  <a:buClr>
                    <a:srgbClr val="FF0000"/>
                  </a:buClr>
                  <a:buSzPct val="100000"/>
                  <a:buFont typeface="Wingdings" pitchFamily="2" charset="2"/>
                  <a:buNone/>
                  <a:tabLst>
                    <a:tab pos="409575" algn="l"/>
                  </a:tabLst>
                </a:pPr>
                <a:endParaRPr kumimoji="0" lang="en-US" sz="20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charset="0"/>
                </a:endParaRPr>
              </a:p>
            </p:txBody>
          </p:sp>
        </p:grpSp>
        <p:sp>
          <p:nvSpPr>
            <p:cNvPr id="9" name="Rectangle 8"/>
            <p:cNvSpPr/>
            <p:nvPr/>
          </p:nvSpPr>
          <p:spPr bwMode="auto">
            <a:xfrm>
              <a:off x="7162800" y="4453889"/>
              <a:ext cx="152400" cy="923544"/>
            </a:xfrm>
            <a:prstGeom prst="rect">
              <a:avLst/>
            </a:prstGeom>
            <a:solidFill>
              <a:schemeClr val="tx1">
                <a:lumMod val="50000"/>
              </a:schemeClr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  <p:sp>
          <p:nvSpPr>
            <p:cNvPr id="14" name="Rectangle 13"/>
            <p:cNvSpPr/>
            <p:nvPr/>
          </p:nvSpPr>
          <p:spPr bwMode="auto">
            <a:xfrm>
              <a:off x="6014085" y="4558665"/>
              <a:ext cx="100584" cy="45719"/>
            </a:xfrm>
            <a:prstGeom prst="rect">
              <a:avLst/>
            </a:prstGeom>
            <a:solidFill>
              <a:schemeClr val="tx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  <p:sp>
          <p:nvSpPr>
            <p:cNvPr id="15" name="Rectangle 14"/>
            <p:cNvSpPr/>
            <p:nvPr/>
          </p:nvSpPr>
          <p:spPr bwMode="auto">
            <a:xfrm>
              <a:off x="6014085" y="5212081"/>
              <a:ext cx="100584" cy="45719"/>
            </a:xfrm>
            <a:prstGeom prst="rect">
              <a:avLst/>
            </a:prstGeom>
            <a:solidFill>
              <a:schemeClr val="tx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  <p:cxnSp>
          <p:nvCxnSpPr>
            <p:cNvPr id="16" name="Straight Connector 15"/>
            <p:cNvCxnSpPr/>
            <p:nvPr/>
          </p:nvCxnSpPr>
          <p:spPr bwMode="auto">
            <a:xfrm>
              <a:off x="6010275" y="4583430"/>
              <a:ext cx="137160" cy="0"/>
            </a:xfrm>
            <a:prstGeom prst="line">
              <a:avLst/>
            </a:prstGeom>
            <a:noFill/>
            <a:ln w="19050" cap="flat" cmpd="sng" algn="ctr">
              <a:solidFill>
                <a:schemeClr val="accent4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7" name="Straight Connector 16"/>
            <p:cNvCxnSpPr/>
            <p:nvPr/>
          </p:nvCxnSpPr>
          <p:spPr bwMode="auto">
            <a:xfrm flipV="1">
              <a:off x="6153150" y="4514850"/>
              <a:ext cx="0" cy="137160"/>
            </a:xfrm>
            <a:prstGeom prst="line">
              <a:avLst/>
            </a:prstGeom>
            <a:noFill/>
            <a:ln w="19050" cap="flat" cmpd="sng" algn="ctr">
              <a:solidFill>
                <a:schemeClr val="accent4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8" name="Straight Connector 17"/>
            <p:cNvCxnSpPr/>
            <p:nvPr/>
          </p:nvCxnSpPr>
          <p:spPr bwMode="auto">
            <a:xfrm rot="10800000">
              <a:off x="5983605" y="5236845"/>
              <a:ext cx="137160" cy="0"/>
            </a:xfrm>
            <a:prstGeom prst="line">
              <a:avLst/>
            </a:prstGeom>
            <a:noFill/>
            <a:ln w="19050" cap="flat" cmpd="sng" algn="ctr">
              <a:solidFill>
                <a:schemeClr val="accent4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9" name="Straight Connector 18"/>
            <p:cNvCxnSpPr/>
            <p:nvPr/>
          </p:nvCxnSpPr>
          <p:spPr bwMode="auto">
            <a:xfrm rot="10800000" flipV="1">
              <a:off x="5977890" y="5170170"/>
              <a:ext cx="0" cy="137160"/>
            </a:xfrm>
            <a:prstGeom prst="line">
              <a:avLst/>
            </a:prstGeom>
            <a:noFill/>
            <a:ln w="19050" cap="flat" cmpd="sng" algn="ctr">
              <a:solidFill>
                <a:schemeClr val="accent4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20" name="Text Box 8"/>
            <p:cNvSpPr txBox="1">
              <a:spLocks noChangeArrowheads="1"/>
            </p:cNvSpPr>
            <p:nvPr/>
          </p:nvSpPr>
          <p:spPr bwMode="auto">
            <a:xfrm>
              <a:off x="5509260" y="5189220"/>
              <a:ext cx="533400" cy="387798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algn="ctr">
                <a:tabLst>
                  <a:tab pos="409575" algn="l"/>
                </a:tabLst>
              </a:pPr>
              <a:r>
                <a:rPr lang="en-US" sz="1600">
                  <a:solidFill>
                    <a:srgbClr val="000066"/>
                  </a:solidFill>
                </a:rPr>
                <a:t>UV</a:t>
              </a:r>
            </a:p>
          </p:txBody>
        </p:sp>
        <p:sp>
          <p:nvSpPr>
            <p:cNvPr id="21" name="Text Box 8"/>
            <p:cNvSpPr txBox="1">
              <a:spLocks noChangeArrowheads="1"/>
            </p:cNvSpPr>
            <p:nvPr/>
          </p:nvSpPr>
          <p:spPr bwMode="auto">
            <a:xfrm>
              <a:off x="5593080" y="4495800"/>
              <a:ext cx="533400" cy="360612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algn="ctr">
                <a:tabLst>
                  <a:tab pos="409575" algn="l"/>
                </a:tabLst>
              </a:pPr>
              <a:r>
                <a:rPr lang="en-US" sz="1600">
                  <a:solidFill>
                    <a:srgbClr val="000066"/>
                  </a:solidFill>
                </a:rPr>
                <a:t>IV</a:t>
              </a:r>
            </a:p>
          </p:txBody>
        </p:sp>
        <p:cxnSp>
          <p:nvCxnSpPr>
            <p:cNvPr id="22" name="Straight Connector 21"/>
            <p:cNvCxnSpPr/>
            <p:nvPr/>
          </p:nvCxnSpPr>
          <p:spPr bwMode="auto">
            <a:xfrm flipH="1">
              <a:off x="7010400" y="4914900"/>
              <a:ext cx="457200" cy="0"/>
            </a:xfrm>
            <a:prstGeom prst="line">
              <a:avLst/>
            </a:prstGeom>
            <a:noFill/>
            <a:ln w="12700" cap="flat" cmpd="sng" algn="ctr">
              <a:solidFill>
                <a:srgbClr val="000066"/>
              </a:solidFill>
              <a:prstDash val="solid"/>
              <a:round/>
              <a:headEnd type="triangle" w="med" len="med"/>
              <a:tailEnd type="triangle" w="med" len="med"/>
            </a:ln>
            <a:effectLst/>
          </p:spPr>
        </p:cxnSp>
        <p:cxnSp>
          <p:nvCxnSpPr>
            <p:cNvPr id="23" name="Straight Arrow Connector 22"/>
            <p:cNvCxnSpPr/>
            <p:nvPr/>
          </p:nvCxnSpPr>
          <p:spPr bwMode="auto">
            <a:xfrm flipH="1" flipV="1">
              <a:off x="6110478" y="1828800"/>
              <a:ext cx="3810" cy="1828800"/>
            </a:xfrm>
            <a:prstGeom prst="straightConnector1">
              <a:avLst/>
            </a:prstGeom>
            <a:noFill/>
            <a:ln w="1905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cxnSp>
          <p:nvCxnSpPr>
            <p:cNvPr id="24" name="Straight Arrow Connector 23"/>
            <p:cNvCxnSpPr/>
            <p:nvPr/>
          </p:nvCxnSpPr>
          <p:spPr bwMode="auto">
            <a:xfrm>
              <a:off x="6106668" y="3668792"/>
              <a:ext cx="2423160" cy="0"/>
            </a:xfrm>
            <a:prstGeom prst="straightConnector1">
              <a:avLst/>
            </a:prstGeom>
            <a:noFill/>
            <a:ln w="1905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sp>
          <p:nvSpPr>
            <p:cNvPr id="25" name="Text Box 15"/>
            <p:cNvSpPr txBox="1">
              <a:spLocks noChangeArrowheads="1"/>
            </p:cNvSpPr>
            <p:nvPr/>
          </p:nvSpPr>
          <p:spPr bwMode="auto">
            <a:xfrm>
              <a:off x="5781548" y="1728708"/>
              <a:ext cx="312906" cy="369332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lnSpc>
                  <a:spcPct val="100000"/>
                </a:lnSpc>
                <a:spcBef>
                  <a:spcPts val="0"/>
                </a:spcBef>
                <a:tabLst>
                  <a:tab pos="409575" algn="l"/>
                </a:tabLst>
              </a:pPr>
              <a:r>
                <a:rPr lang="sr-Latn-RS" sz="1800" i="1">
                  <a:solidFill>
                    <a:srgbClr val="000099"/>
                  </a:solidFill>
                </a:rPr>
                <a:t>p</a:t>
              </a:r>
              <a:endParaRPr lang="en-US" sz="1800" i="1">
                <a:solidFill>
                  <a:srgbClr val="000099"/>
                </a:solidFill>
              </a:endParaRPr>
            </a:p>
          </p:txBody>
        </p:sp>
        <p:sp>
          <p:nvSpPr>
            <p:cNvPr id="26" name="Text Box 15"/>
            <p:cNvSpPr txBox="1">
              <a:spLocks noChangeArrowheads="1"/>
            </p:cNvSpPr>
            <p:nvPr/>
          </p:nvSpPr>
          <p:spPr bwMode="auto">
            <a:xfrm>
              <a:off x="8213344" y="3628141"/>
              <a:ext cx="300082" cy="369332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lnSpc>
                  <a:spcPct val="100000"/>
                </a:lnSpc>
                <a:spcBef>
                  <a:spcPts val="0"/>
                </a:spcBef>
                <a:tabLst>
                  <a:tab pos="409575" algn="l"/>
                </a:tabLst>
              </a:pPr>
              <a:r>
                <a:rPr lang="en-US" sz="1800" i="1">
                  <a:solidFill>
                    <a:srgbClr val="000099"/>
                  </a:solidFill>
                </a:rPr>
                <a:t>v</a:t>
              </a:r>
            </a:p>
          </p:txBody>
        </p:sp>
        <p:sp>
          <p:nvSpPr>
            <p:cNvPr id="37" name="Text Box 8"/>
            <p:cNvSpPr txBox="1">
              <a:spLocks noChangeArrowheads="1"/>
            </p:cNvSpPr>
            <p:nvPr/>
          </p:nvSpPr>
          <p:spPr bwMode="auto">
            <a:xfrm>
              <a:off x="7955280" y="3124200"/>
              <a:ext cx="304800" cy="360612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algn="ctr">
                <a:tabLst>
                  <a:tab pos="409575" algn="l"/>
                </a:tabLst>
              </a:pPr>
              <a:r>
                <a:rPr lang="sr-Latn-RS" sz="1600">
                  <a:solidFill>
                    <a:srgbClr val="000066"/>
                  </a:solidFill>
                </a:rPr>
                <a:t>1</a:t>
              </a:r>
              <a:endParaRPr lang="en-US" sz="1600">
                <a:solidFill>
                  <a:srgbClr val="000066"/>
                </a:solidFill>
              </a:endParaRPr>
            </a:p>
          </p:txBody>
        </p:sp>
        <p:cxnSp>
          <p:nvCxnSpPr>
            <p:cNvPr id="52" name="Straight Connector 51"/>
            <p:cNvCxnSpPr/>
            <p:nvPr/>
          </p:nvCxnSpPr>
          <p:spPr bwMode="auto">
            <a:xfrm>
              <a:off x="6106160" y="3220720"/>
              <a:ext cx="1920240" cy="0"/>
            </a:xfrm>
            <a:prstGeom prst="line">
              <a:avLst/>
            </a:prstGeom>
            <a:noFill/>
            <a:ln w="25400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27" name="Freeform 26"/>
            <p:cNvSpPr>
              <a:spLocks noChangeAspect="1"/>
            </p:cNvSpPr>
            <p:nvPr/>
          </p:nvSpPr>
          <p:spPr bwMode="auto">
            <a:xfrm rot="20874529">
              <a:off x="7261493" y="2204994"/>
              <a:ext cx="650348" cy="1097280"/>
            </a:xfrm>
            <a:custGeom>
              <a:avLst/>
              <a:gdLst>
                <a:gd name="connsiteX0" fmla="*/ 0 w 1981200"/>
                <a:gd name="connsiteY0" fmla="*/ 0 h 2118360"/>
                <a:gd name="connsiteX1" fmla="*/ 563880 w 1981200"/>
                <a:gd name="connsiteY1" fmla="*/ 1493520 h 2118360"/>
                <a:gd name="connsiteX2" fmla="*/ 1981200 w 1981200"/>
                <a:gd name="connsiteY2" fmla="*/ 2118360 h 2118360"/>
                <a:gd name="connsiteX3" fmla="*/ 1981200 w 1981200"/>
                <a:gd name="connsiteY3" fmla="*/ 2118360 h 2118360"/>
                <a:gd name="connsiteX0" fmla="*/ 0 w 1981200"/>
                <a:gd name="connsiteY0" fmla="*/ 0 h 2118360"/>
                <a:gd name="connsiteX1" fmla="*/ 597783 w 1981200"/>
                <a:gd name="connsiteY1" fmla="*/ 1435486 h 2118360"/>
                <a:gd name="connsiteX2" fmla="*/ 1981200 w 1981200"/>
                <a:gd name="connsiteY2" fmla="*/ 2118360 h 2118360"/>
                <a:gd name="connsiteX3" fmla="*/ 1981200 w 1981200"/>
                <a:gd name="connsiteY3" fmla="*/ 2118360 h 2118360"/>
                <a:gd name="connsiteX0" fmla="*/ 0 w 1981200"/>
                <a:gd name="connsiteY0" fmla="*/ 0 h 2118360"/>
                <a:gd name="connsiteX1" fmla="*/ 663823 w 1981200"/>
                <a:gd name="connsiteY1" fmla="*/ 1356223 h 2118360"/>
                <a:gd name="connsiteX2" fmla="*/ 1981200 w 1981200"/>
                <a:gd name="connsiteY2" fmla="*/ 2118360 h 2118360"/>
                <a:gd name="connsiteX3" fmla="*/ 1981200 w 1981200"/>
                <a:gd name="connsiteY3" fmla="*/ 2118360 h 21183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981200" h="2118360">
                  <a:moveTo>
                    <a:pt x="0" y="0"/>
                  </a:moveTo>
                  <a:cubicBezTo>
                    <a:pt x="116840" y="570230"/>
                    <a:pt x="333623" y="1003163"/>
                    <a:pt x="663823" y="1356223"/>
                  </a:cubicBezTo>
                  <a:cubicBezTo>
                    <a:pt x="994023" y="1709283"/>
                    <a:pt x="1981200" y="2118360"/>
                    <a:pt x="1981200" y="2118360"/>
                  </a:cubicBezTo>
                  <a:lnTo>
                    <a:pt x="1981200" y="2118360"/>
                  </a:lnTo>
                </a:path>
              </a:pathLst>
            </a:custGeom>
            <a:noFill/>
            <a:ln w="2857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  <p:cxnSp>
          <p:nvCxnSpPr>
            <p:cNvPr id="28" name="Straight Connector 27"/>
            <p:cNvCxnSpPr/>
            <p:nvPr/>
          </p:nvCxnSpPr>
          <p:spPr bwMode="auto">
            <a:xfrm>
              <a:off x="6107430" y="2286000"/>
              <a:ext cx="1051560" cy="0"/>
            </a:xfrm>
            <a:prstGeom prst="line">
              <a:avLst/>
            </a:prstGeom>
            <a:noFill/>
            <a:ln w="25400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35" name="Oval 34"/>
            <p:cNvSpPr/>
            <p:nvPr/>
          </p:nvSpPr>
          <p:spPr bwMode="auto">
            <a:xfrm rot="2628319">
              <a:off x="7970875" y="3182520"/>
              <a:ext cx="73152" cy="73152"/>
            </a:xfrm>
            <a:prstGeom prst="ellipse">
              <a:avLst/>
            </a:prstGeom>
            <a:solidFill>
              <a:schemeClr val="bg1">
                <a:lumMod val="20000"/>
                <a:lumOff val="80000"/>
              </a:schemeClr>
            </a:solidFill>
            <a:ln w="15875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  <p:sp>
          <p:nvSpPr>
            <p:cNvPr id="29" name="Oval 28"/>
            <p:cNvSpPr/>
            <p:nvPr/>
          </p:nvSpPr>
          <p:spPr bwMode="auto">
            <a:xfrm rot="2628319">
              <a:off x="7121245" y="2252880"/>
              <a:ext cx="73152" cy="73152"/>
            </a:xfrm>
            <a:prstGeom prst="ellipse">
              <a:avLst/>
            </a:prstGeom>
            <a:solidFill>
              <a:schemeClr val="bg1">
                <a:lumMod val="20000"/>
                <a:lumOff val="80000"/>
              </a:schemeClr>
            </a:solidFill>
            <a:ln w="15875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  <p:sp>
          <p:nvSpPr>
            <p:cNvPr id="30" name="Oval 29"/>
            <p:cNvSpPr/>
            <p:nvPr/>
          </p:nvSpPr>
          <p:spPr bwMode="auto">
            <a:xfrm rot="2628319">
              <a:off x="6075399" y="2249070"/>
              <a:ext cx="73152" cy="73152"/>
            </a:xfrm>
            <a:prstGeom prst="ellipse">
              <a:avLst/>
            </a:prstGeom>
            <a:solidFill>
              <a:schemeClr val="bg1">
                <a:lumMod val="20000"/>
                <a:lumOff val="80000"/>
              </a:schemeClr>
            </a:solidFill>
            <a:ln w="15875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  <p:sp>
          <p:nvSpPr>
            <p:cNvPr id="31" name="Oval 30"/>
            <p:cNvSpPr/>
            <p:nvPr/>
          </p:nvSpPr>
          <p:spPr bwMode="auto">
            <a:xfrm rot="2628319">
              <a:off x="6079210" y="3188235"/>
              <a:ext cx="73152" cy="73152"/>
            </a:xfrm>
            <a:prstGeom prst="ellipse">
              <a:avLst/>
            </a:prstGeom>
            <a:solidFill>
              <a:schemeClr val="bg1">
                <a:lumMod val="20000"/>
                <a:lumOff val="80000"/>
              </a:schemeClr>
            </a:solidFill>
            <a:ln w="15875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  <p:sp>
          <p:nvSpPr>
            <p:cNvPr id="32" name="Text Box 8"/>
            <p:cNvSpPr txBox="1">
              <a:spLocks noChangeArrowheads="1"/>
            </p:cNvSpPr>
            <p:nvPr/>
          </p:nvSpPr>
          <p:spPr bwMode="auto">
            <a:xfrm>
              <a:off x="7139940" y="1996440"/>
              <a:ext cx="304800" cy="360612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algn="ctr">
                <a:tabLst>
                  <a:tab pos="409575" algn="l"/>
                </a:tabLst>
              </a:pPr>
              <a:r>
                <a:rPr lang="en-US" sz="1600">
                  <a:solidFill>
                    <a:srgbClr val="000066"/>
                  </a:solidFill>
                </a:rPr>
                <a:t>2</a:t>
              </a:r>
            </a:p>
          </p:txBody>
        </p:sp>
        <p:sp>
          <p:nvSpPr>
            <p:cNvPr id="33" name="Text Box 8"/>
            <p:cNvSpPr txBox="1">
              <a:spLocks noChangeArrowheads="1"/>
            </p:cNvSpPr>
            <p:nvPr/>
          </p:nvSpPr>
          <p:spPr bwMode="auto">
            <a:xfrm>
              <a:off x="6073140" y="1958340"/>
              <a:ext cx="304800" cy="360612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algn="ctr">
                <a:tabLst>
                  <a:tab pos="409575" algn="l"/>
                </a:tabLst>
              </a:pPr>
              <a:r>
                <a:rPr lang="en-US" sz="1600">
                  <a:solidFill>
                    <a:srgbClr val="000066"/>
                  </a:solidFill>
                </a:rPr>
                <a:t>3</a:t>
              </a:r>
            </a:p>
          </p:txBody>
        </p:sp>
        <p:sp>
          <p:nvSpPr>
            <p:cNvPr id="34" name="Text Box 8"/>
            <p:cNvSpPr txBox="1">
              <a:spLocks noChangeArrowheads="1"/>
            </p:cNvSpPr>
            <p:nvPr/>
          </p:nvSpPr>
          <p:spPr bwMode="auto">
            <a:xfrm>
              <a:off x="6080760" y="3182688"/>
              <a:ext cx="304800" cy="360612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algn="ctr">
                <a:tabLst>
                  <a:tab pos="409575" algn="l"/>
                </a:tabLst>
              </a:pPr>
              <a:r>
                <a:rPr lang="en-US" sz="1600">
                  <a:solidFill>
                    <a:srgbClr val="000066"/>
                  </a:solidFill>
                </a:rPr>
                <a:t>4</a:t>
              </a:r>
            </a:p>
          </p:txBody>
        </p:sp>
        <p:cxnSp>
          <p:nvCxnSpPr>
            <p:cNvPr id="38" name="Straight Connector 37"/>
            <p:cNvCxnSpPr/>
            <p:nvPr/>
          </p:nvCxnSpPr>
          <p:spPr bwMode="auto">
            <a:xfrm flipV="1">
              <a:off x="6207509" y="2299335"/>
              <a:ext cx="915286" cy="919097"/>
            </a:xfrm>
            <a:prstGeom prst="line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40" name="Straight Connector 39"/>
            <p:cNvCxnSpPr/>
            <p:nvPr/>
          </p:nvCxnSpPr>
          <p:spPr bwMode="auto">
            <a:xfrm flipV="1">
              <a:off x="6359909" y="2383155"/>
              <a:ext cx="833371" cy="835278"/>
            </a:xfrm>
            <a:prstGeom prst="line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41" name="Straight Connector 40"/>
            <p:cNvCxnSpPr/>
            <p:nvPr/>
          </p:nvCxnSpPr>
          <p:spPr bwMode="auto">
            <a:xfrm flipV="1">
              <a:off x="6512309" y="2495550"/>
              <a:ext cx="726691" cy="727711"/>
            </a:xfrm>
            <a:prstGeom prst="line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42" name="Straight Connector 41"/>
            <p:cNvCxnSpPr/>
            <p:nvPr/>
          </p:nvCxnSpPr>
          <p:spPr bwMode="auto">
            <a:xfrm flipV="1">
              <a:off x="6664709" y="2594610"/>
              <a:ext cx="623821" cy="625728"/>
            </a:xfrm>
            <a:prstGeom prst="line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43" name="Straight Connector 42"/>
            <p:cNvCxnSpPr/>
            <p:nvPr/>
          </p:nvCxnSpPr>
          <p:spPr bwMode="auto">
            <a:xfrm flipV="1">
              <a:off x="6817109" y="2693670"/>
              <a:ext cx="522856" cy="522858"/>
            </a:xfrm>
            <a:prstGeom prst="line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44" name="Straight Connector 43"/>
            <p:cNvCxnSpPr/>
            <p:nvPr/>
          </p:nvCxnSpPr>
          <p:spPr bwMode="auto">
            <a:xfrm flipV="1">
              <a:off x="6969509" y="2785110"/>
              <a:ext cx="433321" cy="433323"/>
            </a:xfrm>
            <a:prstGeom prst="line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45" name="Straight Connector 44"/>
            <p:cNvCxnSpPr/>
            <p:nvPr/>
          </p:nvCxnSpPr>
          <p:spPr bwMode="auto">
            <a:xfrm flipV="1">
              <a:off x="6113145" y="2284095"/>
              <a:ext cx="862965" cy="868680"/>
            </a:xfrm>
            <a:prstGeom prst="line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4" name="Straight Connector 53"/>
            <p:cNvCxnSpPr/>
            <p:nvPr/>
          </p:nvCxnSpPr>
          <p:spPr bwMode="auto">
            <a:xfrm flipV="1">
              <a:off x="7121909" y="2872740"/>
              <a:ext cx="345691" cy="347599"/>
            </a:xfrm>
            <a:prstGeom prst="line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5" name="Straight Connector 54"/>
            <p:cNvCxnSpPr/>
            <p:nvPr/>
          </p:nvCxnSpPr>
          <p:spPr bwMode="auto">
            <a:xfrm flipV="1">
              <a:off x="7274309" y="2954655"/>
              <a:ext cx="267586" cy="267589"/>
            </a:xfrm>
            <a:prstGeom prst="line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6" name="Straight Connector 55"/>
            <p:cNvCxnSpPr/>
            <p:nvPr/>
          </p:nvCxnSpPr>
          <p:spPr bwMode="auto">
            <a:xfrm flipV="1">
              <a:off x="7426709" y="3021330"/>
              <a:ext cx="199006" cy="199009"/>
            </a:xfrm>
            <a:prstGeom prst="line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7" name="Straight Connector 56"/>
            <p:cNvCxnSpPr/>
            <p:nvPr/>
          </p:nvCxnSpPr>
          <p:spPr bwMode="auto">
            <a:xfrm flipV="1">
              <a:off x="7579109" y="3080385"/>
              <a:ext cx="147571" cy="145669"/>
            </a:xfrm>
            <a:prstGeom prst="line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8" name="Straight Connector 57"/>
            <p:cNvCxnSpPr/>
            <p:nvPr/>
          </p:nvCxnSpPr>
          <p:spPr bwMode="auto">
            <a:xfrm flipV="1">
              <a:off x="7731509" y="3131820"/>
              <a:ext cx="92326" cy="90424"/>
            </a:xfrm>
            <a:prstGeom prst="line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9" name="Straight Connector 58"/>
            <p:cNvCxnSpPr/>
            <p:nvPr/>
          </p:nvCxnSpPr>
          <p:spPr bwMode="auto">
            <a:xfrm flipV="1">
              <a:off x="7883909" y="3181350"/>
              <a:ext cx="44701" cy="42799"/>
            </a:xfrm>
            <a:prstGeom prst="line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66" name="Straight Connector 65"/>
            <p:cNvCxnSpPr/>
            <p:nvPr/>
          </p:nvCxnSpPr>
          <p:spPr bwMode="auto">
            <a:xfrm flipV="1">
              <a:off x="6111240" y="2287905"/>
              <a:ext cx="716280" cy="720090"/>
            </a:xfrm>
            <a:prstGeom prst="line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68" name="Straight Connector 67"/>
            <p:cNvCxnSpPr/>
            <p:nvPr/>
          </p:nvCxnSpPr>
          <p:spPr bwMode="auto">
            <a:xfrm flipV="1">
              <a:off x="6107430" y="2284095"/>
              <a:ext cx="569595" cy="573405"/>
            </a:xfrm>
            <a:prstGeom prst="line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70" name="Straight Connector 69"/>
            <p:cNvCxnSpPr/>
            <p:nvPr/>
          </p:nvCxnSpPr>
          <p:spPr bwMode="auto">
            <a:xfrm flipV="1">
              <a:off x="6109335" y="2286000"/>
              <a:ext cx="417195" cy="422911"/>
            </a:xfrm>
            <a:prstGeom prst="line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72" name="Straight Connector 71"/>
            <p:cNvCxnSpPr/>
            <p:nvPr/>
          </p:nvCxnSpPr>
          <p:spPr bwMode="auto">
            <a:xfrm flipV="1">
              <a:off x="6107430" y="2286000"/>
              <a:ext cx="268605" cy="274322"/>
            </a:xfrm>
            <a:prstGeom prst="line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74" name="Straight Connector 73"/>
            <p:cNvCxnSpPr/>
            <p:nvPr/>
          </p:nvCxnSpPr>
          <p:spPr bwMode="auto">
            <a:xfrm flipV="1">
              <a:off x="6107430" y="2282190"/>
              <a:ext cx="125730" cy="129542"/>
            </a:xfrm>
            <a:prstGeom prst="line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76" name="TextBox 75"/>
            <p:cNvSpPr txBox="1"/>
            <p:nvPr/>
          </p:nvSpPr>
          <p:spPr>
            <a:xfrm rot="19560123">
              <a:off x="6208871" y="4572297"/>
              <a:ext cx="77457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100000"/>
                </a:lnSpc>
                <a:spcBef>
                  <a:spcPts val="0"/>
                </a:spcBef>
              </a:pPr>
              <a:r>
                <a:rPr lang="en-US" sz="1800">
                  <a:solidFill>
                    <a:srgbClr val="000066"/>
                  </a:solidFill>
                </a:rPr>
                <a:t>radno</a:t>
              </a:r>
            </a:p>
            <a:p>
              <a:pPr algn="ctr">
                <a:lnSpc>
                  <a:spcPct val="100000"/>
                </a:lnSpc>
                <a:spcBef>
                  <a:spcPts val="0"/>
                </a:spcBef>
              </a:pPr>
              <a:r>
                <a:rPr lang="en-US" sz="1800">
                  <a:solidFill>
                    <a:srgbClr val="000066"/>
                  </a:solidFill>
                </a:rPr>
                <a:t>telo</a:t>
              </a:r>
            </a:p>
          </p:txBody>
        </p:sp>
      </p:grpSp>
      <p:sp>
        <p:nvSpPr>
          <p:cNvPr id="77" name="Text Box 9"/>
          <p:cNvSpPr txBox="1">
            <a:spLocks noChangeArrowheads="1"/>
          </p:cNvSpPr>
          <p:nvPr/>
        </p:nvSpPr>
        <p:spPr bwMode="auto">
          <a:xfrm>
            <a:off x="381000" y="2362200"/>
            <a:ext cx="5105400" cy="175432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tabLst>
                <a:tab pos="409575" algn="l"/>
              </a:tabLst>
            </a:pPr>
            <a:r>
              <a:rPr lang="sr-Latn-RS">
                <a:solidFill>
                  <a:srgbClr val="000066"/>
                </a:solidFill>
              </a:rPr>
              <a:t>Aproksimacije:</a:t>
            </a:r>
            <a:endParaRPr lang="en-US">
              <a:solidFill>
                <a:srgbClr val="000066"/>
              </a:solidFill>
            </a:endParaRPr>
          </a:p>
          <a:p>
            <a:pPr>
              <a:buClr>
                <a:srgbClr val="000066"/>
              </a:buClr>
              <a:buFont typeface="Times New Roman" pitchFamily="18" charset="0"/>
              <a:buChar char="‒"/>
              <a:tabLst>
                <a:tab pos="409575" algn="l"/>
              </a:tabLst>
            </a:pPr>
            <a:r>
              <a:rPr lang="sr-Latn-RS">
                <a:solidFill>
                  <a:srgbClr val="000066"/>
                </a:solidFill>
              </a:rPr>
              <a:t> </a:t>
            </a:r>
            <a:r>
              <a:rPr lang="en-US">
                <a:solidFill>
                  <a:srgbClr val="000066"/>
                </a:solidFill>
              </a:rPr>
              <a:t>klip dolazi do samog čela cilindra,</a:t>
            </a:r>
          </a:p>
          <a:p>
            <a:pPr>
              <a:buClr>
                <a:srgbClr val="000066"/>
              </a:buClr>
              <a:buFont typeface="Times New Roman" pitchFamily="18" charset="0"/>
              <a:buChar char="‒"/>
              <a:tabLst>
                <a:tab pos="409575" algn="l"/>
              </a:tabLst>
            </a:pPr>
            <a:r>
              <a:rPr lang="en-US">
                <a:solidFill>
                  <a:srgbClr val="000066"/>
                </a:solidFill>
              </a:rPr>
              <a:t> zanemaruje se uticaj hidrauličkih otpora ventila na radne procese.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17"/>
          <p:cNvGrpSpPr/>
          <p:nvPr/>
        </p:nvGrpSpPr>
        <p:grpSpPr>
          <a:xfrm>
            <a:off x="891540" y="3986292"/>
            <a:ext cx="2295525" cy="1143000"/>
            <a:chOff x="4032885" y="3415665"/>
            <a:chExt cx="2295525" cy="1143000"/>
          </a:xfrm>
          <a:solidFill>
            <a:schemeClr val="tx1">
              <a:lumMod val="65000"/>
            </a:schemeClr>
          </a:solidFill>
        </p:grpSpPr>
        <p:sp>
          <p:nvSpPr>
            <p:cNvPr id="48" name="Rectangle 47"/>
            <p:cNvSpPr/>
            <p:nvPr/>
          </p:nvSpPr>
          <p:spPr bwMode="auto">
            <a:xfrm>
              <a:off x="4032885" y="3415665"/>
              <a:ext cx="91440" cy="1143000"/>
            </a:xfrm>
            <a:prstGeom prst="rect">
              <a:avLst/>
            </a:prstGeom>
            <a:grpFill/>
            <a:ln w="19050" cap="flat" cmpd="sng" algn="ctr">
              <a:solidFill>
                <a:schemeClr val="tx1">
                  <a:lumMod val="6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  <p:sp>
          <p:nvSpPr>
            <p:cNvPr id="49" name="Rectangle 48"/>
            <p:cNvSpPr/>
            <p:nvPr/>
          </p:nvSpPr>
          <p:spPr bwMode="auto">
            <a:xfrm rot="5400000">
              <a:off x="5181600" y="3413760"/>
              <a:ext cx="91440" cy="2194560"/>
            </a:xfrm>
            <a:prstGeom prst="rect">
              <a:avLst/>
            </a:prstGeom>
            <a:grpFill/>
            <a:ln w="19050" cap="flat" cmpd="sng" algn="ctr">
              <a:solidFill>
                <a:schemeClr val="tx1">
                  <a:lumMod val="6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  <p:sp>
          <p:nvSpPr>
            <p:cNvPr id="50" name="Rectangle 49"/>
            <p:cNvSpPr/>
            <p:nvPr/>
          </p:nvSpPr>
          <p:spPr bwMode="auto">
            <a:xfrm rot="5400000">
              <a:off x="5185410" y="2364105"/>
              <a:ext cx="91440" cy="2194560"/>
            </a:xfrm>
            <a:prstGeom prst="rect">
              <a:avLst/>
            </a:prstGeom>
            <a:grpFill/>
            <a:ln w="19050" cap="flat" cmpd="sng" algn="ctr">
              <a:solidFill>
                <a:schemeClr val="tx1">
                  <a:lumMod val="6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</p:grpSp>
      <p:sp>
        <p:nvSpPr>
          <p:cNvPr id="4" name="Rectangle 3"/>
          <p:cNvSpPr/>
          <p:nvPr/>
        </p:nvSpPr>
        <p:spPr bwMode="auto">
          <a:xfrm>
            <a:off x="2034540" y="4096781"/>
            <a:ext cx="152400" cy="923544"/>
          </a:xfrm>
          <a:prstGeom prst="rect">
            <a:avLst/>
          </a:prstGeom>
          <a:solidFill>
            <a:schemeClr val="tx1">
              <a:lumMod val="50000"/>
            </a:schemeClr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5" name="Rectangle 4"/>
          <p:cNvSpPr/>
          <p:nvPr/>
        </p:nvSpPr>
        <p:spPr bwMode="auto">
          <a:xfrm>
            <a:off x="885825" y="4201557"/>
            <a:ext cx="100584" cy="45719"/>
          </a:xfrm>
          <a:prstGeom prst="rect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6" name="Rectangle 5"/>
          <p:cNvSpPr/>
          <p:nvPr/>
        </p:nvSpPr>
        <p:spPr bwMode="auto">
          <a:xfrm>
            <a:off x="885825" y="4854973"/>
            <a:ext cx="100584" cy="45719"/>
          </a:xfrm>
          <a:prstGeom prst="rect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cxnSp>
        <p:nvCxnSpPr>
          <p:cNvPr id="7" name="Straight Connector 6"/>
          <p:cNvCxnSpPr/>
          <p:nvPr/>
        </p:nvCxnSpPr>
        <p:spPr bwMode="auto">
          <a:xfrm>
            <a:off x="882015" y="4226322"/>
            <a:ext cx="137160" cy="0"/>
          </a:xfrm>
          <a:prstGeom prst="line">
            <a:avLst/>
          </a:prstGeom>
          <a:noFill/>
          <a:ln w="19050" cap="flat" cmpd="sng" algn="ctr">
            <a:solidFill>
              <a:schemeClr val="accent4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8" name="Straight Connector 7"/>
          <p:cNvCxnSpPr/>
          <p:nvPr/>
        </p:nvCxnSpPr>
        <p:spPr bwMode="auto">
          <a:xfrm flipV="1">
            <a:off x="1024890" y="4157742"/>
            <a:ext cx="0" cy="137160"/>
          </a:xfrm>
          <a:prstGeom prst="line">
            <a:avLst/>
          </a:prstGeom>
          <a:noFill/>
          <a:ln w="19050" cap="flat" cmpd="sng" algn="ctr">
            <a:solidFill>
              <a:schemeClr val="accent4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9" name="Straight Connector 8"/>
          <p:cNvCxnSpPr/>
          <p:nvPr/>
        </p:nvCxnSpPr>
        <p:spPr bwMode="auto">
          <a:xfrm rot="10800000">
            <a:off x="855345" y="4879737"/>
            <a:ext cx="137160" cy="0"/>
          </a:xfrm>
          <a:prstGeom prst="line">
            <a:avLst/>
          </a:prstGeom>
          <a:noFill/>
          <a:ln w="19050" cap="flat" cmpd="sng" algn="ctr">
            <a:solidFill>
              <a:schemeClr val="accent4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0" name="Straight Connector 9"/>
          <p:cNvCxnSpPr/>
          <p:nvPr/>
        </p:nvCxnSpPr>
        <p:spPr bwMode="auto">
          <a:xfrm rot="10800000" flipV="1">
            <a:off x="849630" y="4813062"/>
            <a:ext cx="0" cy="137160"/>
          </a:xfrm>
          <a:prstGeom prst="line">
            <a:avLst/>
          </a:prstGeom>
          <a:noFill/>
          <a:ln w="19050" cap="flat" cmpd="sng" algn="ctr">
            <a:solidFill>
              <a:schemeClr val="accent4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1" name="Text Box 8"/>
          <p:cNvSpPr txBox="1">
            <a:spLocks noChangeArrowheads="1"/>
          </p:cNvSpPr>
          <p:nvPr/>
        </p:nvSpPr>
        <p:spPr bwMode="auto">
          <a:xfrm>
            <a:off x="381000" y="4832112"/>
            <a:ext cx="533400" cy="38779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en-US" sz="1600">
                <a:solidFill>
                  <a:srgbClr val="000066"/>
                </a:solidFill>
              </a:rPr>
              <a:t>UV</a:t>
            </a:r>
          </a:p>
        </p:txBody>
      </p:sp>
      <p:sp>
        <p:nvSpPr>
          <p:cNvPr id="12" name="Text Box 8"/>
          <p:cNvSpPr txBox="1">
            <a:spLocks noChangeArrowheads="1"/>
          </p:cNvSpPr>
          <p:nvPr/>
        </p:nvSpPr>
        <p:spPr bwMode="auto">
          <a:xfrm>
            <a:off x="464820" y="4138692"/>
            <a:ext cx="533400" cy="3606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en-US" sz="1600">
                <a:solidFill>
                  <a:srgbClr val="000066"/>
                </a:solidFill>
              </a:rPr>
              <a:t>IV</a:t>
            </a:r>
          </a:p>
        </p:txBody>
      </p:sp>
      <p:cxnSp>
        <p:nvCxnSpPr>
          <p:cNvPr id="13" name="Straight Connector 12"/>
          <p:cNvCxnSpPr/>
          <p:nvPr/>
        </p:nvCxnSpPr>
        <p:spPr bwMode="auto">
          <a:xfrm flipH="1">
            <a:off x="1882140" y="4557792"/>
            <a:ext cx="457200" cy="0"/>
          </a:xfrm>
          <a:prstGeom prst="line">
            <a:avLst/>
          </a:prstGeom>
          <a:noFill/>
          <a:ln w="12700" cap="flat" cmpd="sng" algn="ctr">
            <a:solidFill>
              <a:srgbClr val="000066"/>
            </a:solidFill>
            <a:prstDash val="solid"/>
            <a:round/>
            <a:headEnd type="triangle" w="med" len="med"/>
            <a:tailEnd type="triangle" w="med" len="med"/>
          </a:ln>
          <a:effectLst/>
        </p:spPr>
      </p:cxnSp>
      <p:cxnSp>
        <p:nvCxnSpPr>
          <p:cNvPr id="14" name="Straight Arrow Connector 13"/>
          <p:cNvCxnSpPr/>
          <p:nvPr/>
        </p:nvCxnSpPr>
        <p:spPr bwMode="auto">
          <a:xfrm flipH="1" flipV="1">
            <a:off x="982218" y="1471692"/>
            <a:ext cx="3810" cy="1828800"/>
          </a:xfrm>
          <a:prstGeom prst="straightConnector1">
            <a:avLst/>
          </a:prstGeom>
          <a:noFill/>
          <a:ln w="19050" cap="flat" cmpd="sng" algn="ctr">
            <a:solidFill>
              <a:schemeClr val="bg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5" name="Straight Arrow Connector 14"/>
          <p:cNvCxnSpPr/>
          <p:nvPr/>
        </p:nvCxnSpPr>
        <p:spPr bwMode="auto">
          <a:xfrm>
            <a:off x="978408" y="3311684"/>
            <a:ext cx="2423160" cy="0"/>
          </a:xfrm>
          <a:prstGeom prst="straightConnector1">
            <a:avLst/>
          </a:prstGeom>
          <a:noFill/>
          <a:ln w="19050" cap="flat" cmpd="sng" algn="ctr">
            <a:solidFill>
              <a:schemeClr val="bg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16" name="Text Box 15"/>
          <p:cNvSpPr txBox="1">
            <a:spLocks noChangeArrowheads="1"/>
          </p:cNvSpPr>
          <p:nvPr/>
        </p:nvSpPr>
        <p:spPr bwMode="auto">
          <a:xfrm>
            <a:off x="653288" y="1371600"/>
            <a:ext cx="312906" cy="36933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  <a:tabLst>
                <a:tab pos="409575" algn="l"/>
              </a:tabLst>
            </a:pPr>
            <a:r>
              <a:rPr lang="sr-Latn-RS" sz="1800" i="1">
                <a:solidFill>
                  <a:srgbClr val="000099"/>
                </a:solidFill>
              </a:rPr>
              <a:t>p</a:t>
            </a:r>
            <a:endParaRPr lang="en-US" sz="1800" i="1">
              <a:solidFill>
                <a:srgbClr val="000099"/>
              </a:solidFill>
            </a:endParaRPr>
          </a:p>
        </p:txBody>
      </p:sp>
      <p:sp>
        <p:nvSpPr>
          <p:cNvPr id="17" name="Text Box 15"/>
          <p:cNvSpPr txBox="1">
            <a:spLocks noChangeArrowheads="1"/>
          </p:cNvSpPr>
          <p:nvPr/>
        </p:nvSpPr>
        <p:spPr bwMode="auto">
          <a:xfrm>
            <a:off x="3085084" y="3271033"/>
            <a:ext cx="300082" cy="36933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  <a:tabLst>
                <a:tab pos="409575" algn="l"/>
              </a:tabLst>
            </a:pPr>
            <a:r>
              <a:rPr lang="en-US" sz="1800" i="1">
                <a:solidFill>
                  <a:srgbClr val="000099"/>
                </a:solidFill>
              </a:rPr>
              <a:t>v</a:t>
            </a:r>
          </a:p>
        </p:txBody>
      </p:sp>
      <p:sp>
        <p:nvSpPr>
          <p:cNvPr id="18" name="Text Box 8"/>
          <p:cNvSpPr txBox="1">
            <a:spLocks noChangeArrowheads="1"/>
          </p:cNvSpPr>
          <p:nvPr/>
        </p:nvSpPr>
        <p:spPr bwMode="auto">
          <a:xfrm>
            <a:off x="2827020" y="2767092"/>
            <a:ext cx="304800" cy="3606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sr-Latn-RS" sz="1600">
                <a:solidFill>
                  <a:srgbClr val="000066"/>
                </a:solidFill>
              </a:rPr>
              <a:t>1</a:t>
            </a:r>
            <a:endParaRPr lang="en-US" sz="1600">
              <a:solidFill>
                <a:srgbClr val="000066"/>
              </a:solidFill>
            </a:endParaRPr>
          </a:p>
        </p:txBody>
      </p:sp>
      <p:cxnSp>
        <p:nvCxnSpPr>
          <p:cNvPr id="19" name="Straight Connector 18"/>
          <p:cNvCxnSpPr/>
          <p:nvPr/>
        </p:nvCxnSpPr>
        <p:spPr bwMode="auto">
          <a:xfrm>
            <a:off x="977900" y="2863612"/>
            <a:ext cx="1920240" cy="0"/>
          </a:xfrm>
          <a:prstGeom prst="line">
            <a:avLst/>
          </a:prstGeom>
          <a:noFill/>
          <a:ln w="25400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0" name="Freeform 19"/>
          <p:cNvSpPr>
            <a:spLocks noChangeAspect="1"/>
          </p:cNvSpPr>
          <p:nvPr/>
        </p:nvSpPr>
        <p:spPr bwMode="auto">
          <a:xfrm rot="20874529">
            <a:off x="2133233" y="1847886"/>
            <a:ext cx="650348" cy="1097280"/>
          </a:xfrm>
          <a:custGeom>
            <a:avLst/>
            <a:gdLst>
              <a:gd name="connsiteX0" fmla="*/ 0 w 1981200"/>
              <a:gd name="connsiteY0" fmla="*/ 0 h 2118360"/>
              <a:gd name="connsiteX1" fmla="*/ 563880 w 1981200"/>
              <a:gd name="connsiteY1" fmla="*/ 1493520 h 2118360"/>
              <a:gd name="connsiteX2" fmla="*/ 1981200 w 1981200"/>
              <a:gd name="connsiteY2" fmla="*/ 2118360 h 2118360"/>
              <a:gd name="connsiteX3" fmla="*/ 1981200 w 1981200"/>
              <a:gd name="connsiteY3" fmla="*/ 2118360 h 2118360"/>
              <a:gd name="connsiteX0" fmla="*/ 0 w 1981200"/>
              <a:gd name="connsiteY0" fmla="*/ 0 h 2118360"/>
              <a:gd name="connsiteX1" fmla="*/ 597783 w 1981200"/>
              <a:gd name="connsiteY1" fmla="*/ 1435486 h 2118360"/>
              <a:gd name="connsiteX2" fmla="*/ 1981200 w 1981200"/>
              <a:gd name="connsiteY2" fmla="*/ 2118360 h 2118360"/>
              <a:gd name="connsiteX3" fmla="*/ 1981200 w 1981200"/>
              <a:gd name="connsiteY3" fmla="*/ 2118360 h 2118360"/>
              <a:gd name="connsiteX0" fmla="*/ 0 w 1981200"/>
              <a:gd name="connsiteY0" fmla="*/ 0 h 2118360"/>
              <a:gd name="connsiteX1" fmla="*/ 663823 w 1981200"/>
              <a:gd name="connsiteY1" fmla="*/ 1356223 h 2118360"/>
              <a:gd name="connsiteX2" fmla="*/ 1981200 w 1981200"/>
              <a:gd name="connsiteY2" fmla="*/ 2118360 h 2118360"/>
              <a:gd name="connsiteX3" fmla="*/ 1981200 w 1981200"/>
              <a:gd name="connsiteY3" fmla="*/ 2118360 h 21183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981200" h="2118360">
                <a:moveTo>
                  <a:pt x="0" y="0"/>
                </a:moveTo>
                <a:cubicBezTo>
                  <a:pt x="116840" y="570230"/>
                  <a:pt x="333623" y="1003163"/>
                  <a:pt x="663823" y="1356223"/>
                </a:cubicBezTo>
                <a:cubicBezTo>
                  <a:pt x="994023" y="1709283"/>
                  <a:pt x="1981200" y="2118360"/>
                  <a:pt x="1981200" y="2118360"/>
                </a:cubicBezTo>
                <a:lnTo>
                  <a:pt x="1981200" y="2118360"/>
                </a:lnTo>
              </a:path>
            </a:pathLst>
          </a:custGeom>
          <a:noFill/>
          <a:ln w="28575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cxnSp>
        <p:nvCxnSpPr>
          <p:cNvPr id="21" name="Straight Connector 20"/>
          <p:cNvCxnSpPr/>
          <p:nvPr/>
        </p:nvCxnSpPr>
        <p:spPr bwMode="auto">
          <a:xfrm>
            <a:off x="979170" y="1928892"/>
            <a:ext cx="1051560" cy="0"/>
          </a:xfrm>
          <a:prstGeom prst="line">
            <a:avLst/>
          </a:prstGeom>
          <a:noFill/>
          <a:ln w="25400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2" name="Oval 21"/>
          <p:cNvSpPr/>
          <p:nvPr/>
        </p:nvSpPr>
        <p:spPr bwMode="auto">
          <a:xfrm rot="2628319">
            <a:off x="2842615" y="2825412"/>
            <a:ext cx="73152" cy="73152"/>
          </a:xfrm>
          <a:prstGeom prst="ellipse">
            <a:avLst/>
          </a:prstGeom>
          <a:solidFill>
            <a:schemeClr val="bg1">
              <a:lumMod val="20000"/>
              <a:lumOff val="80000"/>
            </a:schemeClr>
          </a:solidFill>
          <a:ln w="1587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23" name="Oval 22"/>
          <p:cNvSpPr/>
          <p:nvPr/>
        </p:nvSpPr>
        <p:spPr bwMode="auto">
          <a:xfrm rot="2628319">
            <a:off x="1992985" y="1895772"/>
            <a:ext cx="73152" cy="73152"/>
          </a:xfrm>
          <a:prstGeom prst="ellipse">
            <a:avLst/>
          </a:prstGeom>
          <a:solidFill>
            <a:schemeClr val="bg1">
              <a:lumMod val="20000"/>
              <a:lumOff val="80000"/>
            </a:schemeClr>
          </a:solidFill>
          <a:ln w="1587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24" name="Oval 23"/>
          <p:cNvSpPr/>
          <p:nvPr/>
        </p:nvSpPr>
        <p:spPr bwMode="auto">
          <a:xfrm rot="2628319">
            <a:off x="947139" y="1891962"/>
            <a:ext cx="73152" cy="73152"/>
          </a:xfrm>
          <a:prstGeom prst="ellipse">
            <a:avLst/>
          </a:prstGeom>
          <a:solidFill>
            <a:schemeClr val="bg1">
              <a:lumMod val="20000"/>
              <a:lumOff val="80000"/>
            </a:schemeClr>
          </a:solidFill>
          <a:ln w="1587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25" name="Oval 24"/>
          <p:cNvSpPr/>
          <p:nvPr/>
        </p:nvSpPr>
        <p:spPr bwMode="auto">
          <a:xfrm rot="2628319">
            <a:off x="950950" y="2831127"/>
            <a:ext cx="73152" cy="73152"/>
          </a:xfrm>
          <a:prstGeom prst="ellipse">
            <a:avLst/>
          </a:prstGeom>
          <a:solidFill>
            <a:schemeClr val="bg1">
              <a:lumMod val="20000"/>
              <a:lumOff val="80000"/>
            </a:schemeClr>
          </a:solidFill>
          <a:ln w="1587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26" name="Text Box 8"/>
          <p:cNvSpPr txBox="1">
            <a:spLocks noChangeArrowheads="1"/>
          </p:cNvSpPr>
          <p:nvPr/>
        </p:nvSpPr>
        <p:spPr bwMode="auto">
          <a:xfrm>
            <a:off x="2011680" y="1639332"/>
            <a:ext cx="304800" cy="3606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en-US" sz="1600">
                <a:solidFill>
                  <a:srgbClr val="000066"/>
                </a:solidFill>
              </a:rPr>
              <a:t>2</a:t>
            </a:r>
          </a:p>
        </p:txBody>
      </p:sp>
      <p:sp>
        <p:nvSpPr>
          <p:cNvPr id="27" name="Text Box 8"/>
          <p:cNvSpPr txBox="1">
            <a:spLocks noChangeArrowheads="1"/>
          </p:cNvSpPr>
          <p:nvPr/>
        </p:nvSpPr>
        <p:spPr bwMode="auto">
          <a:xfrm>
            <a:off x="944880" y="1601232"/>
            <a:ext cx="304800" cy="3606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en-US" sz="1600">
                <a:solidFill>
                  <a:srgbClr val="000066"/>
                </a:solidFill>
              </a:rPr>
              <a:t>3</a:t>
            </a:r>
          </a:p>
        </p:txBody>
      </p:sp>
      <p:sp>
        <p:nvSpPr>
          <p:cNvPr id="28" name="Text Box 8"/>
          <p:cNvSpPr txBox="1">
            <a:spLocks noChangeArrowheads="1"/>
          </p:cNvSpPr>
          <p:nvPr/>
        </p:nvSpPr>
        <p:spPr bwMode="auto">
          <a:xfrm>
            <a:off x="952500" y="2825580"/>
            <a:ext cx="304800" cy="3606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en-US" sz="1600">
                <a:solidFill>
                  <a:srgbClr val="000066"/>
                </a:solidFill>
              </a:rPr>
              <a:t>4</a:t>
            </a:r>
          </a:p>
        </p:txBody>
      </p:sp>
      <p:cxnSp>
        <p:nvCxnSpPr>
          <p:cNvPr id="29" name="Straight Connector 28"/>
          <p:cNvCxnSpPr/>
          <p:nvPr/>
        </p:nvCxnSpPr>
        <p:spPr bwMode="auto">
          <a:xfrm flipV="1">
            <a:off x="1079249" y="1942227"/>
            <a:ext cx="915286" cy="919097"/>
          </a:xfrm>
          <a:prstGeom prst="line">
            <a:avLst/>
          </a:prstGeom>
          <a:noFill/>
          <a:ln w="9525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0" name="Straight Connector 29"/>
          <p:cNvCxnSpPr/>
          <p:nvPr/>
        </p:nvCxnSpPr>
        <p:spPr bwMode="auto">
          <a:xfrm flipV="1">
            <a:off x="1231649" y="2026047"/>
            <a:ext cx="833371" cy="835278"/>
          </a:xfrm>
          <a:prstGeom prst="line">
            <a:avLst/>
          </a:prstGeom>
          <a:noFill/>
          <a:ln w="9525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1" name="Straight Connector 30"/>
          <p:cNvCxnSpPr/>
          <p:nvPr/>
        </p:nvCxnSpPr>
        <p:spPr bwMode="auto">
          <a:xfrm flipV="1">
            <a:off x="1384049" y="2138442"/>
            <a:ext cx="726691" cy="727711"/>
          </a:xfrm>
          <a:prstGeom prst="line">
            <a:avLst/>
          </a:prstGeom>
          <a:noFill/>
          <a:ln w="9525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2" name="Straight Connector 31"/>
          <p:cNvCxnSpPr/>
          <p:nvPr/>
        </p:nvCxnSpPr>
        <p:spPr bwMode="auto">
          <a:xfrm flipV="1">
            <a:off x="1536449" y="2237502"/>
            <a:ext cx="623821" cy="625728"/>
          </a:xfrm>
          <a:prstGeom prst="line">
            <a:avLst/>
          </a:prstGeom>
          <a:noFill/>
          <a:ln w="9525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3" name="Straight Connector 32"/>
          <p:cNvCxnSpPr/>
          <p:nvPr/>
        </p:nvCxnSpPr>
        <p:spPr bwMode="auto">
          <a:xfrm flipV="1">
            <a:off x="1688849" y="2336562"/>
            <a:ext cx="522856" cy="522858"/>
          </a:xfrm>
          <a:prstGeom prst="line">
            <a:avLst/>
          </a:prstGeom>
          <a:noFill/>
          <a:ln w="9525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4" name="Straight Connector 33"/>
          <p:cNvCxnSpPr/>
          <p:nvPr/>
        </p:nvCxnSpPr>
        <p:spPr bwMode="auto">
          <a:xfrm flipV="1">
            <a:off x="1841249" y="2428002"/>
            <a:ext cx="433321" cy="433323"/>
          </a:xfrm>
          <a:prstGeom prst="line">
            <a:avLst/>
          </a:prstGeom>
          <a:noFill/>
          <a:ln w="9525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5" name="Straight Connector 34"/>
          <p:cNvCxnSpPr/>
          <p:nvPr/>
        </p:nvCxnSpPr>
        <p:spPr bwMode="auto">
          <a:xfrm flipV="1">
            <a:off x="984885" y="1926987"/>
            <a:ext cx="862965" cy="868680"/>
          </a:xfrm>
          <a:prstGeom prst="line">
            <a:avLst/>
          </a:prstGeom>
          <a:noFill/>
          <a:ln w="9525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6" name="Straight Connector 35"/>
          <p:cNvCxnSpPr/>
          <p:nvPr/>
        </p:nvCxnSpPr>
        <p:spPr bwMode="auto">
          <a:xfrm flipV="1">
            <a:off x="1993649" y="2515632"/>
            <a:ext cx="345691" cy="347599"/>
          </a:xfrm>
          <a:prstGeom prst="line">
            <a:avLst/>
          </a:prstGeom>
          <a:noFill/>
          <a:ln w="9525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7" name="Straight Connector 36"/>
          <p:cNvCxnSpPr/>
          <p:nvPr/>
        </p:nvCxnSpPr>
        <p:spPr bwMode="auto">
          <a:xfrm flipV="1">
            <a:off x="2146049" y="2597547"/>
            <a:ext cx="267586" cy="267589"/>
          </a:xfrm>
          <a:prstGeom prst="line">
            <a:avLst/>
          </a:prstGeom>
          <a:noFill/>
          <a:ln w="9525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8" name="Straight Connector 37"/>
          <p:cNvCxnSpPr/>
          <p:nvPr/>
        </p:nvCxnSpPr>
        <p:spPr bwMode="auto">
          <a:xfrm flipV="1">
            <a:off x="2298449" y="2664222"/>
            <a:ext cx="199006" cy="199009"/>
          </a:xfrm>
          <a:prstGeom prst="line">
            <a:avLst/>
          </a:prstGeom>
          <a:noFill/>
          <a:ln w="9525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9" name="Straight Connector 38"/>
          <p:cNvCxnSpPr/>
          <p:nvPr/>
        </p:nvCxnSpPr>
        <p:spPr bwMode="auto">
          <a:xfrm flipV="1">
            <a:off x="2450849" y="2723277"/>
            <a:ext cx="147571" cy="145669"/>
          </a:xfrm>
          <a:prstGeom prst="line">
            <a:avLst/>
          </a:prstGeom>
          <a:noFill/>
          <a:ln w="9525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0" name="Straight Connector 39"/>
          <p:cNvCxnSpPr/>
          <p:nvPr/>
        </p:nvCxnSpPr>
        <p:spPr bwMode="auto">
          <a:xfrm flipV="1">
            <a:off x="2603249" y="2774712"/>
            <a:ext cx="92326" cy="90424"/>
          </a:xfrm>
          <a:prstGeom prst="line">
            <a:avLst/>
          </a:prstGeom>
          <a:noFill/>
          <a:ln w="9525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1" name="Straight Connector 40"/>
          <p:cNvCxnSpPr/>
          <p:nvPr/>
        </p:nvCxnSpPr>
        <p:spPr bwMode="auto">
          <a:xfrm flipV="1">
            <a:off x="2755649" y="2824242"/>
            <a:ext cx="44701" cy="42799"/>
          </a:xfrm>
          <a:prstGeom prst="line">
            <a:avLst/>
          </a:prstGeom>
          <a:noFill/>
          <a:ln w="9525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2" name="Straight Connector 41"/>
          <p:cNvCxnSpPr/>
          <p:nvPr/>
        </p:nvCxnSpPr>
        <p:spPr bwMode="auto">
          <a:xfrm flipV="1">
            <a:off x="982980" y="1930797"/>
            <a:ext cx="716280" cy="720090"/>
          </a:xfrm>
          <a:prstGeom prst="line">
            <a:avLst/>
          </a:prstGeom>
          <a:noFill/>
          <a:ln w="9525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3" name="Straight Connector 42"/>
          <p:cNvCxnSpPr/>
          <p:nvPr/>
        </p:nvCxnSpPr>
        <p:spPr bwMode="auto">
          <a:xfrm flipV="1">
            <a:off x="979170" y="1926987"/>
            <a:ext cx="569595" cy="573405"/>
          </a:xfrm>
          <a:prstGeom prst="line">
            <a:avLst/>
          </a:prstGeom>
          <a:noFill/>
          <a:ln w="9525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4" name="Straight Connector 43"/>
          <p:cNvCxnSpPr/>
          <p:nvPr/>
        </p:nvCxnSpPr>
        <p:spPr bwMode="auto">
          <a:xfrm flipV="1">
            <a:off x="981075" y="1928892"/>
            <a:ext cx="417195" cy="422911"/>
          </a:xfrm>
          <a:prstGeom prst="line">
            <a:avLst/>
          </a:prstGeom>
          <a:noFill/>
          <a:ln w="9525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5" name="Straight Connector 44"/>
          <p:cNvCxnSpPr/>
          <p:nvPr/>
        </p:nvCxnSpPr>
        <p:spPr bwMode="auto">
          <a:xfrm flipV="1">
            <a:off x="979170" y="1928892"/>
            <a:ext cx="268605" cy="274322"/>
          </a:xfrm>
          <a:prstGeom prst="line">
            <a:avLst/>
          </a:prstGeom>
          <a:noFill/>
          <a:ln w="9525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6" name="Straight Connector 45"/>
          <p:cNvCxnSpPr/>
          <p:nvPr/>
        </p:nvCxnSpPr>
        <p:spPr bwMode="auto">
          <a:xfrm flipV="1">
            <a:off x="979170" y="1925082"/>
            <a:ext cx="125730" cy="129542"/>
          </a:xfrm>
          <a:prstGeom prst="line">
            <a:avLst/>
          </a:prstGeom>
          <a:noFill/>
          <a:ln w="9525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51" name="Text Box 10"/>
          <p:cNvSpPr txBox="1">
            <a:spLocks noChangeArrowheads="1"/>
          </p:cNvSpPr>
          <p:nvPr/>
        </p:nvSpPr>
        <p:spPr bwMode="auto">
          <a:xfrm>
            <a:off x="3733800" y="1737479"/>
            <a:ext cx="5164138" cy="313932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tabLst>
                <a:tab pos="409575" algn="l"/>
              </a:tabLst>
            </a:pPr>
            <a:r>
              <a:rPr lang="sr-Latn-RS">
                <a:solidFill>
                  <a:srgbClr val="000066"/>
                </a:solidFill>
              </a:rPr>
              <a:t>Proces 4 – 1:</a:t>
            </a:r>
          </a:p>
          <a:p>
            <a:pPr>
              <a:buClr>
                <a:srgbClr val="000066"/>
              </a:buClr>
              <a:buFont typeface="Times New Roman" pitchFamily="18" charset="0"/>
              <a:buChar char="‒"/>
              <a:tabLst>
                <a:tab pos="409575" algn="l"/>
              </a:tabLst>
            </a:pPr>
            <a:r>
              <a:rPr lang="sr-Latn-RS">
                <a:solidFill>
                  <a:srgbClr val="000066"/>
                </a:solidFill>
              </a:rPr>
              <a:t> </a:t>
            </a:r>
            <a:r>
              <a:rPr lang="sr-Cyrl-CS">
                <a:solidFill>
                  <a:srgbClr val="000066"/>
                </a:solidFill>
              </a:rPr>
              <a:t>u cilindru se obrazuje vakuum,</a:t>
            </a:r>
            <a:endParaRPr lang="sr-Latn-RS">
              <a:solidFill>
                <a:srgbClr val="000066"/>
              </a:solidFill>
            </a:endParaRPr>
          </a:p>
          <a:p>
            <a:pPr>
              <a:buClr>
                <a:srgbClr val="000066"/>
              </a:buClr>
              <a:buFont typeface="Times New Roman" pitchFamily="18" charset="0"/>
              <a:buChar char="‒"/>
              <a:tabLst>
                <a:tab pos="409575" algn="l"/>
              </a:tabLst>
            </a:pPr>
            <a:r>
              <a:rPr lang="sr-Cyrl-CS">
                <a:solidFill>
                  <a:srgbClr val="000066"/>
                </a:solidFill>
              </a:rPr>
              <a:t> otvara se usisni ventil,</a:t>
            </a:r>
            <a:endParaRPr lang="sr-Latn-RS">
              <a:solidFill>
                <a:srgbClr val="000066"/>
              </a:solidFill>
            </a:endParaRPr>
          </a:p>
          <a:p>
            <a:pPr>
              <a:buClr>
                <a:srgbClr val="000066"/>
              </a:buClr>
              <a:buFont typeface="Times New Roman" pitchFamily="18" charset="0"/>
              <a:buChar char="‒"/>
              <a:tabLst>
                <a:tab pos="409575" algn="l"/>
              </a:tabLst>
            </a:pPr>
            <a:r>
              <a:rPr lang="sr-Cyrl-CS">
                <a:solidFill>
                  <a:srgbClr val="000066"/>
                </a:solidFill>
              </a:rPr>
              <a:t> usisava se gas</a:t>
            </a:r>
            <a:r>
              <a:rPr lang="sr-Latn-RS">
                <a:solidFill>
                  <a:srgbClr val="000066"/>
                </a:solidFill>
              </a:rPr>
              <a:t>,</a:t>
            </a:r>
          </a:p>
          <a:p>
            <a:pPr>
              <a:buClr>
                <a:srgbClr val="000066"/>
              </a:buClr>
              <a:buFont typeface="Times New Roman" pitchFamily="18" charset="0"/>
              <a:buChar char="‒"/>
              <a:tabLst>
                <a:tab pos="409575" algn="l"/>
              </a:tabLst>
            </a:pPr>
            <a:r>
              <a:rPr lang="sr-Latn-RS">
                <a:solidFill>
                  <a:srgbClr val="000066"/>
                </a:solidFill>
              </a:rPr>
              <a:t> pritisak tokom procesa je približno konstantan,</a:t>
            </a:r>
          </a:p>
          <a:p>
            <a:pPr>
              <a:buClr>
                <a:srgbClr val="000066"/>
              </a:buClr>
              <a:buFont typeface="Times New Roman" pitchFamily="18" charset="0"/>
              <a:buChar char="‒"/>
              <a:tabLst>
                <a:tab pos="409575" algn="l"/>
              </a:tabLst>
            </a:pPr>
            <a:r>
              <a:rPr lang="sr-Latn-RS">
                <a:solidFill>
                  <a:srgbClr val="000066"/>
                </a:solidFill>
              </a:rPr>
              <a:t> u stanju 1 </a:t>
            </a:r>
            <a:r>
              <a:rPr lang="sr-Cyrl-CS">
                <a:solidFill>
                  <a:srgbClr val="000066"/>
                </a:solidFill>
              </a:rPr>
              <a:t>zatvara se </a:t>
            </a:r>
            <a:r>
              <a:rPr lang="en-US">
                <a:solidFill>
                  <a:srgbClr val="000066"/>
                </a:solidFill>
              </a:rPr>
              <a:t>usisni </a:t>
            </a:r>
            <a:r>
              <a:rPr lang="sr-Cyrl-CS">
                <a:solidFill>
                  <a:srgbClr val="000066"/>
                </a:solidFill>
              </a:rPr>
              <a:t>ventil.</a:t>
            </a:r>
            <a:endParaRPr lang="en-US">
              <a:solidFill>
                <a:srgbClr val="000066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7"/>
          <p:cNvGrpSpPr/>
          <p:nvPr/>
        </p:nvGrpSpPr>
        <p:grpSpPr>
          <a:xfrm>
            <a:off x="891540" y="3986292"/>
            <a:ext cx="2295525" cy="1143000"/>
            <a:chOff x="4032885" y="3415665"/>
            <a:chExt cx="2295525" cy="1143000"/>
          </a:xfrm>
          <a:solidFill>
            <a:schemeClr val="tx1">
              <a:lumMod val="65000"/>
            </a:schemeClr>
          </a:solidFill>
        </p:grpSpPr>
        <p:sp>
          <p:nvSpPr>
            <p:cNvPr id="48" name="Rectangle 47"/>
            <p:cNvSpPr/>
            <p:nvPr/>
          </p:nvSpPr>
          <p:spPr bwMode="auto">
            <a:xfrm>
              <a:off x="4032885" y="3415665"/>
              <a:ext cx="91440" cy="1143000"/>
            </a:xfrm>
            <a:prstGeom prst="rect">
              <a:avLst/>
            </a:prstGeom>
            <a:grpFill/>
            <a:ln w="19050" cap="flat" cmpd="sng" algn="ctr">
              <a:solidFill>
                <a:schemeClr val="tx1">
                  <a:lumMod val="6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  <p:sp>
          <p:nvSpPr>
            <p:cNvPr id="49" name="Rectangle 48"/>
            <p:cNvSpPr/>
            <p:nvPr/>
          </p:nvSpPr>
          <p:spPr bwMode="auto">
            <a:xfrm rot="5400000">
              <a:off x="5181600" y="3413760"/>
              <a:ext cx="91440" cy="2194560"/>
            </a:xfrm>
            <a:prstGeom prst="rect">
              <a:avLst/>
            </a:prstGeom>
            <a:grpFill/>
            <a:ln w="19050" cap="flat" cmpd="sng" algn="ctr">
              <a:solidFill>
                <a:schemeClr val="tx1">
                  <a:lumMod val="6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  <p:sp>
          <p:nvSpPr>
            <p:cNvPr id="50" name="Rectangle 49"/>
            <p:cNvSpPr/>
            <p:nvPr/>
          </p:nvSpPr>
          <p:spPr bwMode="auto">
            <a:xfrm rot="5400000">
              <a:off x="5185410" y="2364105"/>
              <a:ext cx="91440" cy="2194560"/>
            </a:xfrm>
            <a:prstGeom prst="rect">
              <a:avLst/>
            </a:prstGeom>
            <a:grpFill/>
            <a:ln w="19050" cap="flat" cmpd="sng" algn="ctr">
              <a:solidFill>
                <a:schemeClr val="tx1">
                  <a:lumMod val="6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</p:grpSp>
      <p:sp>
        <p:nvSpPr>
          <p:cNvPr id="4" name="Rectangle 3"/>
          <p:cNvSpPr/>
          <p:nvPr/>
        </p:nvSpPr>
        <p:spPr bwMode="auto">
          <a:xfrm>
            <a:off x="2362200" y="4096781"/>
            <a:ext cx="152400" cy="923544"/>
          </a:xfrm>
          <a:prstGeom prst="rect">
            <a:avLst/>
          </a:prstGeom>
          <a:solidFill>
            <a:schemeClr val="tx1">
              <a:lumMod val="50000"/>
            </a:schemeClr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5" name="Rectangle 4"/>
          <p:cNvSpPr/>
          <p:nvPr/>
        </p:nvSpPr>
        <p:spPr bwMode="auto">
          <a:xfrm>
            <a:off x="885825" y="4201557"/>
            <a:ext cx="100584" cy="45719"/>
          </a:xfrm>
          <a:prstGeom prst="rect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6" name="Rectangle 5"/>
          <p:cNvSpPr/>
          <p:nvPr/>
        </p:nvSpPr>
        <p:spPr bwMode="auto">
          <a:xfrm>
            <a:off x="885825" y="4854973"/>
            <a:ext cx="100584" cy="45719"/>
          </a:xfrm>
          <a:prstGeom prst="rect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cxnSp>
        <p:nvCxnSpPr>
          <p:cNvPr id="7" name="Straight Connector 6"/>
          <p:cNvCxnSpPr/>
          <p:nvPr/>
        </p:nvCxnSpPr>
        <p:spPr bwMode="auto">
          <a:xfrm>
            <a:off x="882015" y="4226322"/>
            <a:ext cx="137160" cy="0"/>
          </a:xfrm>
          <a:prstGeom prst="line">
            <a:avLst/>
          </a:prstGeom>
          <a:noFill/>
          <a:ln w="19050" cap="flat" cmpd="sng" algn="ctr">
            <a:solidFill>
              <a:schemeClr val="accent4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8" name="Straight Connector 7"/>
          <p:cNvCxnSpPr/>
          <p:nvPr/>
        </p:nvCxnSpPr>
        <p:spPr bwMode="auto">
          <a:xfrm flipV="1">
            <a:off x="1024890" y="4157742"/>
            <a:ext cx="0" cy="137160"/>
          </a:xfrm>
          <a:prstGeom prst="line">
            <a:avLst/>
          </a:prstGeom>
          <a:noFill/>
          <a:ln w="19050" cap="flat" cmpd="sng" algn="ctr">
            <a:solidFill>
              <a:schemeClr val="accent4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9" name="Straight Connector 8"/>
          <p:cNvCxnSpPr/>
          <p:nvPr/>
        </p:nvCxnSpPr>
        <p:spPr bwMode="auto">
          <a:xfrm rot="10800000">
            <a:off x="855345" y="4879737"/>
            <a:ext cx="137160" cy="0"/>
          </a:xfrm>
          <a:prstGeom prst="line">
            <a:avLst/>
          </a:prstGeom>
          <a:noFill/>
          <a:ln w="19050" cap="flat" cmpd="sng" algn="ctr">
            <a:solidFill>
              <a:schemeClr val="accent4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0" name="Straight Connector 9"/>
          <p:cNvCxnSpPr/>
          <p:nvPr/>
        </p:nvCxnSpPr>
        <p:spPr bwMode="auto">
          <a:xfrm rot="10800000" flipV="1">
            <a:off x="849630" y="4813062"/>
            <a:ext cx="0" cy="137160"/>
          </a:xfrm>
          <a:prstGeom prst="line">
            <a:avLst/>
          </a:prstGeom>
          <a:noFill/>
          <a:ln w="19050" cap="flat" cmpd="sng" algn="ctr">
            <a:solidFill>
              <a:schemeClr val="accent4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1" name="Text Box 8"/>
          <p:cNvSpPr txBox="1">
            <a:spLocks noChangeArrowheads="1"/>
          </p:cNvSpPr>
          <p:nvPr/>
        </p:nvSpPr>
        <p:spPr bwMode="auto">
          <a:xfrm>
            <a:off x="381000" y="4832112"/>
            <a:ext cx="533400" cy="38779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en-US" sz="1600">
                <a:solidFill>
                  <a:srgbClr val="000066"/>
                </a:solidFill>
              </a:rPr>
              <a:t>UV</a:t>
            </a:r>
          </a:p>
        </p:txBody>
      </p:sp>
      <p:sp>
        <p:nvSpPr>
          <p:cNvPr id="12" name="Text Box 8"/>
          <p:cNvSpPr txBox="1">
            <a:spLocks noChangeArrowheads="1"/>
          </p:cNvSpPr>
          <p:nvPr/>
        </p:nvSpPr>
        <p:spPr bwMode="auto">
          <a:xfrm>
            <a:off x="464820" y="4138692"/>
            <a:ext cx="533400" cy="3606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en-US" sz="1600">
                <a:solidFill>
                  <a:srgbClr val="000066"/>
                </a:solidFill>
              </a:rPr>
              <a:t>IV</a:t>
            </a:r>
          </a:p>
        </p:txBody>
      </p:sp>
      <p:cxnSp>
        <p:nvCxnSpPr>
          <p:cNvPr id="13" name="Straight Connector 12"/>
          <p:cNvCxnSpPr/>
          <p:nvPr/>
        </p:nvCxnSpPr>
        <p:spPr bwMode="auto">
          <a:xfrm flipH="1">
            <a:off x="2209800" y="4557792"/>
            <a:ext cx="457200" cy="0"/>
          </a:xfrm>
          <a:prstGeom prst="line">
            <a:avLst/>
          </a:prstGeom>
          <a:noFill/>
          <a:ln w="12700" cap="flat" cmpd="sng" algn="ctr">
            <a:solidFill>
              <a:srgbClr val="000066"/>
            </a:solidFill>
            <a:prstDash val="solid"/>
            <a:round/>
            <a:headEnd type="triangle" w="med" len="med"/>
            <a:tailEnd type="triangle" w="med" len="med"/>
          </a:ln>
          <a:effectLst/>
        </p:spPr>
      </p:cxnSp>
      <p:cxnSp>
        <p:nvCxnSpPr>
          <p:cNvPr id="14" name="Straight Arrow Connector 13"/>
          <p:cNvCxnSpPr/>
          <p:nvPr/>
        </p:nvCxnSpPr>
        <p:spPr bwMode="auto">
          <a:xfrm flipH="1" flipV="1">
            <a:off x="982218" y="1471692"/>
            <a:ext cx="3810" cy="1828800"/>
          </a:xfrm>
          <a:prstGeom prst="straightConnector1">
            <a:avLst/>
          </a:prstGeom>
          <a:noFill/>
          <a:ln w="19050" cap="flat" cmpd="sng" algn="ctr">
            <a:solidFill>
              <a:schemeClr val="bg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5" name="Straight Arrow Connector 14"/>
          <p:cNvCxnSpPr/>
          <p:nvPr/>
        </p:nvCxnSpPr>
        <p:spPr bwMode="auto">
          <a:xfrm>
            <a:off x="978408" y="3311684"/>
            <a:ext cx="2423160" cy="0"/>
          </a:xfrm>
          <a:prstGeom prst="straightConnector1">
            <a:avLst/>
          </a:prstGeom>
          <a:noFill/>
          <a:ln w="19050" cap="flat" cmpd="sng" algn="ctr">
            <a:solidFill>
              <a:schemeClr val="bg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16" name="Text Box 15"/>
          <p:cNvSpPr txBox="1">
            <a:spLocks noChangeArrowheads="1"/>
          </p:cNvSpPr>
          <p:nvPr/>
        </p:nvSpPr>
        <p:spPr bwMode="auto">
          <a:xfrm>
            <a:off x="653288" y="1371600"/>
            <a:ext cx="312906" cy="36933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  <a:tabLst>
                <a:tab pos="409575" algn="l"/>
              </a:tabLst>
            </a:pPr>
            <a:r>
              <a:rPr lang="sr-Latn-RS" sz="1800" i="1">
                <a:solidFill>
                  <a:srgbClr val="000099"/>
                </a:solidFill>
              </a:rPr>
              <a:t>p</a:t>
            </a:r>
            <a:endParaRPr lang="en-US" sz="1800" i="1">
              <a:solidFill>
                <a:srgbClr val="000099"/>
              </a:solidFill>
            </a:endParaRPr>
          </a:p>
        </p:txBody>
      </p:sp>
      <p:sp>
        <p:nvSpPr>
          <p:cNvPr id="17" name="Text Box 15"/>
          <p:cNvSpPr txBox="1">
            <a:spLocks noChangeArrowheads="1"/>
          </p:cNvSpPr>
          <p:nvPr/>
        </p:nvSpPr>
        <p:spPr bwMode="auto">
          <a:xfrm>
            <a:off x="3085084" y="3271033"/>
            <a:ext cx="300082" cy="36933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  <a:tabLst>
                <a:tab pos="409575" algn="l"/>
              </a:tabLst>
            </a:pPr>
            <a:r>
              <a:rPr lang="en-US" sz="1800" i="1">
                <a:solidFill>
                  <a:srgbClr val="000099"/>
                </a:solidFill>
              </a:rPr>
              <a:t>v</a:t>
            </a:r>
          </a:p>
        </p:txBody>
      </p:sp>
      <p:sp>
        <p:nvSpPr>
          <p:cNvPr id="18" name="Text Box 8"/>
          <p:cNvSpPr txBox="1">
            <a:spLocks noChangeArrowheads="1"/>
          </p:cNvSpPr>
          <p:nvPr/>
        </p:nvSpPr>
        <p:spPr bwMode="auto">
          <a:xfrm>
            <a:off x="2827020" y="2767092"/>
            <a:ext cx="304800" cy="3606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sr-Latn-RS" sz="1600">
                <a:solidFill>
                  <a:srgbClr val="000066"/>
                </a:solidFill>
              </a:rPr>
              <a:t>1</a:t>
            </a:r>
            <a:endParaRPr lang="en-US" sz="1600">
              <a:solidFill>
                <a:srgbClr val="000066"/>
              </a:solidFill>
            </a:endParaRPr>
          </a:p>
        </p:txBody>
      </p:sp>
      <p:cxnSp>
        <p:nvCxnSpPr>
          <p:cNvPr id="19" name="Straight Connector 18"/>
          <p:cNvCxnSpPr/>
          <p:nvPr/>
        </p:nvCxnSpPr>
        <p:spPr bwMode="auto">
          <a:xfrm>
            <a:off x="977900" y="2863612"/>
            <a:ext cx="1920240" cy="0"/>
          </a:xfrm>
          <a:prstGeom prst="line">
            <a:avLst/>
          </a:prstGeom>
          <a:noFill/>
          <a:ln w="25400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0" name="Freeform 19"/>
          <p:cNvSpPr>
            <a:spLocks noChangeAspect="1"/>
          </p:cNvSpPr>
          <p:nvPr/>
        </p:nvSpPr>
        <p:spPr bwMode="auto">
          <a:xfrm rot="20874529">
            <a:off x="2133233" y="1847886"/>
            <a:ext cx="650348" cy="1097280"/>
          </a:xfrm>
          <a:custGeom>
            <a:avLst/>
            <a:gdLst>
              <a:gd name="connsiteX0" fmla="*/ 0 w 1981200"/>
              <a:gd name="connsiteY0" fmla="*/ 0 h 2118360"/>
              <a:gd name="connsiteX1" fmla="*/ 563880 w 1981200"/>
              <a:gd name="connsiteY1" fmla="*/ 1493520 h 2118360"/>
              <a:gd name="connsiteX2" fmla="*/ 1981200 w 1981200"/>
              <a:gd name="connsiteY2" fmla="*/ 2118360 h 2118360"/>
              <a:gd name="connsiteX3" fmla="*/ 1981200 w 1981200"/>
              <a:gd name="connsiteY3" fmla="*/ 2118360 h 2118360"/>
              <a:gd name="connsiteX0" fmla="*/ 0 w 1981200"/>
              <a:gd name="connsiteY0" fmla="*/ 0 h 2118360"/>
              <a:gd name="connsiteX1" fmla="*/ 597783 w 1981200"/>
              <a:gd name="connsiteY1" fmla="*/ 1435486 h 2118360"/>
              <a:gd name="connsiteX2" fmla="*/ 1981200 w 1981200"/>
              <a:gd name="connsiteY2" fmla="*/ 2118360 h 2118360"/>
              <a:gd name="connsiteX3" fmla="*/ 1981200 w 1981200"/>
              <a:gd name="connsiteY3" fmla="*/ 2118360 h 2118360"/>
              <a:gd name="connsiteX0" fmla="*/ 0 w 1981200"/>
              <a:gd name="connsiteY0" fmla="*/ 0 h 2118360"/>
              <a:gd name="connsiteX1" fmla="*/ 663823 w 1981200"/>
              <a:gd name="connsiteY1" fmla="*/ 1356223 h 2118360"/>
              <a:gd name="connsiteX2" fmla="*/ 1981200 w 1981200"/>
              <a:gd name="connsiteY2" fmla="*/ 2118360 h 2118360"/>
              <a:gd name="connsiteX3" fmla="*/ 1981200 w 1981200"/>
              <a:gd name="connsiteY3" fmla="*/ 2118360 h 21183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981200" h="2118360">
                <a:moveTo>
                  <a:pt x="0" y="0"/>
                </a:moveTo>
                <a:cubicBezTo>
                  <a:pt x="116840" y="570230"/>
                  <a:pt x="333623" y="1003163"/>
                  <a:pt x="663823" y="1356223"/>
                </a:cubicBezTo>
                <a:cubicBezTo>
                  <a:pt x="994023" y="1709283"/>
                  <a:pt x="1981200" y="2118360"/>
                  <a:pt x="1981200" y="2118360"/>
                </a:cubicBezTo>
                <a:lnTo>
                  <a:pt x="1981200" y="2118360"/>
                </a:lnTo>
              </a:path>
            </a:pathLst>
          </a:custGeom>
          <a:noFill/>
          <a:ln w="28575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cxnSp>
        <p:nvCxnSpPr>
          <p:cNvPr id="21" name="Straight Connector 20"/>
          <p:cNvCxnSpPr/>
          <p:nvPr/>
        </p:nvCxnSpPr>
        <p:spPr bwMode="auto">
          <a:xfrm>
            <a:off x="979170" y="1928892"/>
            <a:ext cx="1051560" cy="0"/>
          </a:xfrm>
          <a:prstGeom prst="line">
            <a:avLst/>
          </a:prstGeom>
          <a:noFill/>
          <a:ln w="25400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2" name="Oval 21"/>
          <p:cNvSpPr/>
          <p:nvPr/>
        </p:nvSpPr>
        <p:spPr bwMode="auto">
          <a:xfrm rot="2628319">
            <a:off x="2842615" y="2825412"/>
            <a:ext cx="73152" cy="73152"/>
          </a:xfrm>
          <a:prstGeom prst="ellipse">
            <a:avLst/>
          </a:prstGeom>
          <a:solidFill>
            <a:schemeClr val="bg1">
              <a:lumMod val="20000"/>
              <a:lumOff val="80000"/>
            </a:schemeClr>
          </a:solidFill>
          <a:ln w="1587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23" name="Oval 22"/>
          <p:cNvSpPr/>
          <p:nvPr/>
        </p:nvSpPr>
        <p:spPr bwMode="auto">
          <a:xfrm rot="2628319">
            <a:off x="1992985" y="1895772"/>
            <a:ext cx="73152" cy="73152"/>
          </a:xfrm>
          <a:prstGeom prst="ellipse">
            <a:avLst/>
          </a:prstGeom>
          <a:solidFill>
            <a:schemeClr val="bg1">
              <a:lumMod val="20000"/>
              <a:lumOff val="80000"/>
            </a:schemeClr>
          </a:solidFill>
          <a:ln w="1587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24" name="Oval 23"/>
          <p:cNvSpPr/>
          <p:nvPr/>
        </p:nvSpPr>
        <p:spPr bwMode="auto">
          <a:xfrm rot="2628319">
            <a:off x="947139" y="1891962"/>
            <a:ext cx="73152" cy="73152"/>
          </a:xfrm>
          <a:prstGeom prst="ellipse">
            <a:avLst/>
          </a:prstGeom>
          <a:solidFill>
            <a:schemeClr val="bg1">
              <a:lumMod val="20000"/>
              <a:lumOff val="80000"/>
            </a:schemeClr>
          </a:solidFill>
          <a:ln w="1587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25" name="Oval 24"/>
          <p:cNvSpPr/>
          <p:nvPr/>
        </p:nvSpPr>
        <p:spPr bwMode="auto">
          <a:xfrm rot="2628319">
            <a:off x="950950" y="2831127"/>
            <a:ext cx="73152" cy="73152"/>
          </a:xfrm>
          <a:prstGeom prst="ellipse">
            <a:avLst/>
          </a:prstGeom>
          <a:solidFill>
            <a:schemeClr val="bg1">
              <a:lumMod val="20000"/>
              <a:lumOff val="80000"/>
            </a:schemeClr>
          </a:solidFill>
          <a:ln w="1587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26" name="Text Box 8"/>
          <p:cNvSpPr txBox="1">
            <a:spLocks noChangeArrowheads="1"/>
          </p:cNvSpPr>
          <p:nvPr/>
        </p:nvSpPr>
        <p:spPr bwMode="auto">
          <a:xfrm>
            <a:off x="2011680" y="1639332"/>
            <a:ext cx="304800" cy="3606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en-US" sz="1600">
                <a:solidFill>
                  <a:srgbClr val="000066"/>
                </a:solidFill>
              </a:rPr>
              <a:t>2</a:t>
            </a:r>
          </a:p>
        </p:txBody>
      </p:sp>
      <p:sp>
        <p:nvSpPr>
          <p:cNvPr id="27" name="Text Box 8"/>
          <p:cNvSpPr txBox="1">
            <a:spLocks noChangeArrowheads="1"/>
          </p:cNvSpPr>
          <p:nvPr/>
        </p:nvSpPr>
        <p:spPr bwMode="auto">
          <a:xfrm>
            <a:off x="944880" y="1601232"/>
            <a:ext cx="304800" cy="3606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en-US" sz="1600">
                <a:solidFill>
                  <a:srgbClr val="000066"/>
                </a:solidFill>
              </a:rPr>
              <a:t>3</a:t>
            </a:r>
          </a:p>
        </p:txBody>
      </p:sp>
      <p:sp>
        <p:nvSpPr>
          <p:cNvPr id="28" name="Text Box 8"/>
          <p:cNvSpPr txBox="1">
            <a:spLocks noChangeArrowheads="1"/>
          </p:cNvSpPr>
          <p:nvPr/>
        </p:nvSpPr>
        <p:spPr bwMode="auto">
          <a:xfrm>
            <a:off x="952500" y="2825580"/>
            <a:ext cx="304800" cy="3606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en-US" sz="1600">
                <a:solidFill>
                  <a:srgbClr val="000066"/>
                </a:solidFill>
              </a:rPr>
              <a:t>4</a:t>
            </a:r>
          </a:p>
        </p:txBody>
      </p:sp>
      <p:cxnSp>
        <p:nvCxnSpPr>
          <p:cNvPr id="29" name="Straight Connector 28"/>
          <p:cNvCxnSpPr/>
          <p:nvPr/>
        </p:nvCxnSpPr>
        <p:spPr bwMode="auto">
          <a:xfrm flipV="1">
            <a:off x="1079249" y="1942227"/>
            <a:ext cx="915286" cy="919097"/>
          </a:xfrm>
          <a:prstGeom prst="line">
            <a:avLst/>
          </a:prstGeom>
          <a:noFill/>
          <a:ln w="9525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0" name="Straight Connector 29"/>
          <p:cNvCxnSpPr/>
          <p:nvPr/>
        </p:nvCxnSpPr>
        <p:spPr bwMode="auto">
          <a:xfrm flipV="1">
            <a:off x="1231649" y="2026047"/>
            <a:ext cx="833371" cy="835278"/>
          </a:xfrm>
          <a:prstGeom prst="line">
            <a:avLst/>
          </a:prstGeom>
          <a:noFill/>
          <a:ln w="9525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1" name="Straight Connector 30"/>
          <p:cNvCxnSpPr/>
          <p:nvPr/>
        </p:nvCxnSpPr>
        <p:spPr bwMode="auto">
          <a:xfrm flipV="1">
            <a:off x="1384049" y="2138442"/>
            <a:ext cx="726691" cy="727711"/>
          </a:xfrm>
          <a:prstGeom prst="line">
            <a:avLst/>
          </a:prstGeom>
          <a:noFill/>
          <a:ln w="9525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2" name="Straight Connector 31"/>
          <p:cNvCxnSpPr/>
          <p:nvPr/>
        </p:nvCxnSpPr>
        <p:spPr bwMode="auto">
          <a:xfrm flipV="1">
            <a:off x="1536449" y="2237502"/>
            <a:ext cx="623821" cy="625728"/>
          </a:xfrm>
          <a:prstGeom prst="line">
            <a:avLst/>
          </a:prstGeom>
          <a:noFill/>
          <a:ln w="9525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3" name="Straight Connector 32"/>
          <p:cNvCxnSpPr/>
          <p:nvPr/>
        </p:nvCxnSpPr>
        <p:spPr bwMode="auto">
          <a:xfrm flipV="1">
            <a:off x="1688849" y="2336562"/>
            <a:ext cx="522856" cy="522858"/>
          </a:xfrm>
          <a:prstGeom prst="line">
            <a:avLst/>
          </a:prstGeom>
          <a:noFill/>
          <a:ln w="9525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4" name="Straight Connector 33"/>
          <p:cNvCxnSpPr/>
          <p:nvPr/>
        </p:nvCxnSpPr>
        <p:spPr bwMode="auto">
          <a:xfrm flipV="1">
            <a:off x="1841249" y="2428002"/>
            <a:ext cx="433321" cy="433323"/>
          </a:xfrm>
          <a:prstGeom prst="line">
            <a:avLst/>
          </a:prstGeom>
          <a:noFill/>
          <a:ln w="9525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5" name="Straight Connector 34"/>
          <p:cNvCxnSpPr/>
          <p:nvPr/>
        </p:nvCxnSpPr>
        <p:spPr bwMode="auto">
          <a:xfrm flipV="1">
            <a:off x="984885" y="1926987"/>
            <a:ext cx="862965" cy="868680"/>
          </a:xfrm>
          <a:prstGeom prst="line">
            <a:avLst/>
          </a:prstGeom>
          <a:noFill/>
          <a:ln w="9525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6" name="Straight Connector 35"/>
          <p:cNvCxnSpPr/>
          <p:nvPr/>
        </p:nvCxnSpPr>
        <p:spPr bwMode="auto">
          <a:xfrm flipV="1">
            <a:off x="1993649" y="2515632"/>
            <a:ext cx="345691" cy="347599"/>
          </a:xfrm>
          <a:prstGeom prst="line">
            <a:avLst/>
          </a:prstGeom>
          <a:noFill/>
          <a:ln w="9525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7" name="Straight Connector 36"/>
          <p:cNvCxnSpPr/>
          <p:nvPr/>
        </p:nvCxnSpPr>
        <p:spPr bwMode="auto">
          <a:xfrm flipV="1">
            <a:off x="2146049" y="2597547"/>
            <a:ext cx="267586" cy="267589"/>
          </a:xfrm>
          <a:prstGeom prst="line">
            <a:avLst/>
          </a:prstGeom>
          <a:noFill/>
          <a:ln w="9525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8" name="Straight Connector 37"/>
          <p:cNvCxnSpPr/>
          <p:nvPr/>
        </p:nvCxnSpPr>
        <p:spPr bwMode="auto">
          <a:xfrm flipV="1">
            <a:off x="2298449" y="2664222"/>
            <a:ext cx="199006" cy="199009"/>
          </a:xfrm>
          <a:prstGeom prst="line">
            <a:avLst/>
          </a:prstGeom>
          <a:noFill/>
          <a:ln w="9525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9" name="Straight Connector 38"/>
          <p:cNvCxnSpPr/>
          <p:nvPr/>
        </p:nvCxnSpPr>
        <p:spPr bwMode="auto">
          <a:xfrm flipV="1">
            <a:off x="2450849" y="2723277"/>
            <a:ext cx="147571" cy="145669"/>
          </a:xfrm>
          <a:prstGeom prst="line">
            <a:avLst/>
          </a:prstGeom>
          <a:noFill/>
          <a:ln w="9525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0" name="Straight Connector 39"/>
          <p:cNvCxnSpPr/>
          <p:nvPr/>
        </p:nvCxnSpPr>
        <p:spPr bwMode="auto">
          <a:xfrm flipV="1">
            <a:off x="2603249" y="2774712"/>
            <a:ext cx="92326" cy="90424"/>
          </a:xfrm>
          <a:prstGeom prst="line">
            <a:avLst/>
          </a:prstGeom>
          <a:noFill/>
          <a:ln w="9525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1" name="Straight Connector 40"/>
          <p:cNvCxnSpPr/>
          <p:nvPr/>
        </p:nvCxnSpPr>
        <p:spPr bwMode="auto">
          <a:xfrm flipV="1">
            <a:off x="2755649" y="2824242"/>
            <a:ext cx="44701" cy="42799"/>
          </a:xfrm>
          <a:prstGeom prst="line">
            <a:avLst/>
          </a:prstGeom>
          <a:noFill/>
          <a:ln w="9525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2" name="Straight Connector 41"/>
          <p:cNvCxnSpPr/>
          <p:nvPr/>
        </p:nvCxnSpPr>
        <p:spPr bwMode="auto">
          <a:xfrm flipV="1">
            <a:off x="982980" y="1930797"/>
            <a:ext cx="716280" cy="720090"/>
          </a:xfrm>
          <a:prstGeom prst="line">
            <a:avLst/>
          </a:prstGeom>
          <a:noFill/>
          <a:ln w="9525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3" name="Straight Connector 42"/>
          <p:cNvCxnSpPr/>
          <p:nvPr/>
        </p:nvCxnSpPr>
        <p:spPr bwMode="auto">
          <a:xfrm flipV="1">
            <a:off x="979170" y="1926987"/>
            <a:ext cx="569595" cy="573405"/>
          </a:xfrm>
          <a:prstGeom prst="line">
            <a:avLst/>
          </a:prstGeom>
          <a:noFill/>
          <a:ln w="9525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4" name="Straight Connector 43"/>
          <p:cNvCxnSpPr/>
          <p:nvPr/>
        </p:nvCxnSpPr>
        <p:spPr bwMode="auto">
          <a:xfrm flipV="1">
            <a:off x="981075" y="1928892"/>
            <a:ext cx="417195" cy="422911"/>
          </a:xfrm>
          <a:prstGeom prst="line">
            <a:avLst/>
          </a:prstGeom>
          <a:noFill/>
          <a:ln w="9525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5" name="Straight Connector 44"/>
          <p:cNvCxnSpPr/>
          <p:nvPr/>
        </p:nvCxnSpPr>
        <p:spPr bwMode="auto">
          <a:xfrm flipV="1">
            <a:off x="979170" y="1928892"/>
            <a:ext cx="268605" cy="274322"/>
          </a:xfrm>
          <a:prstGeom prst="line">
            <a:avLst/>
          </a:prstGeom>
          <a:noFill/>
          <a:ln w="9525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6" name="Straight Connector 45"/>
          <p:cNvCxnSpPr/>
          <p:nvPr/>
        </p:nvCxnSpPr>
        <p:spPr bwMode="auto">
          <a:xfrm flipV="1">
            <a:off x="979170" y="1925082"/>
            <a:ext cx="125730" cy="129542"/>
          </a:xfrm>
          <a:prstGeom prst="line">
            <a:avLst/>
          </a:prstGeom>
          <a:noFill/>
          <a:ln w="9525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51" name="Text Box 10"/>
          <p:cNvSpPr txBox="1">
            <a:spLocks noChangeArrowheads="1"/>
          </p:cNvSpPr>
          <p:nvPr/>
        </p:nvSpPr>
        <p:spPr bwMode="auto">
          <a:xfrm>
            <a:off x="3733800" y="2039541"/>
            <a:ext cx="5164138" cy="1846659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tabLst>
                <a:tab pos="409575" algn="l"/>
              </a:tabLst>
            </a:pPr>
            <a:r>
              <a:rPr lang="sr-Latn-RS">
                <a:solidFill>
                  <a:srgbClr val="000066"/>
                </a:solidFill>
              </a:rPr>
              <a:t>Proces 1 – 2:</a:t>
            </a:r>
          </a:p>
          <a:p>
            <a:pPr>
              <a:buClr>
                <a:srgbClr val="000066"/>
              </a:buClr>
              <a:buFont typeface="Times New Roman" pitchFamily="18" charset="0"/>
              <a:buChar char="‒"/>
              <a:tabLst>
                <a:tab pos="409575" algn="l"/>
              </a:tabLst>
            </a:pPr>
            <a:r>
              <a:rPr lang="sr-Latn-RS">
                <a:solidFill>
                  <a:srgbClr val="000066"/>
                </a:solidFill>
              </a:rPr>
              <a:t> </a:t>
            </a:r>
            <a:r>
              <a:rPr lang="sr-Cyrl-CS">
                <a:solidFill>
                  <a:srgbClr val="000066"/>
                </a:solidFill>
              </a:rPr>
              <a:t>zatvara se </a:t>
            </a:r>
            <a:r>
              <a:rPr lang="en-US">
                <a:solidFill>
                  <a:srgbClr val="000066"/>
                </a:solidFill>
              </a:rPr>
              <a:t>usisni </a:t>
            </a:r>
            <a:r>
              <a:rPr lang="sr-Cyrl-CS">
                <a:solidFill>
                  <a:srgbClr val="000066"/>
                </a:solidFill>
              </a:rPr>
              <a:t>ventil</a:t>
            </a:r>
            <a:r>
              <a:rPr lang="sr-Latn-RS">
                <a:solidFill>
                  <a:srgbClr val="000066"/>
                </a:solidFill>
              </a:rPr>
              <a:t>,</a:t>
            </a:r>
          </a:p>
          <a:p>
            <a:pPr>
              <a:buClr>
                <a:srgbClr val="000066"/>
              </a:buClr>
              <a:buFont typeface="Times New Roman" pitchFamily="18" charset="0"/>
              <a:buChar char="‒"/>
              <a:tabLst>
                <a:tab pos="409575" algn="l"/>
              </a:tabLst>
            </a:pPr>
            <a:r>
              <a:rPr lang="sr-Latn-RS">
                <a:solidFill>
                  <a:srgbClr val="000066"/>
                </a:solidFill>
              </a:rPr>
              <a:t> smanjuje se zapremina</a:t>
            </a:r>
          </a:p>
          <a:p>
            <a:pPr>
              <a:buClr>
                <a:srgbClr val="000066"/>
              </a:buClr>
              <a:buFont typeface="Times New Roman" pitchFamily="18" charset="0"/>
              <a:buChar char="‒"/>
              <a:tabLst>
                <a:tab pos="409575" algn="l"/>
              </a:tabLst>
            </a:pPr>
            <a:r>
              <a:rPr lang="sr-Latn-RS">
                <a:solidFill>
                  <a:srgbClr val="000066"/>
                </a:solidFill>
              </a:rPr>
              <a:t> povećava se pritisak radnog tela.</a:t>
            </a:r>
            <a:endParaRPr lang="en-US">
              <a:solidFill>
                <a:srgbClr val="000066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7"/>
          <p:cNvGrpSpPr/>
          <p:nvPr/>
        </p:nvGrpSpPr>
        <p:grpSpPr>
          <a:xfrm>
            <a:off x="891540" y="3986292"/>
            <a:ext cx="2295525" cy="1143000"/>
            <a:chOff x="4032885" y="3415665"/>
            <a:chExt cx="2295525" cy="1143000"/>
          </a:xfrm>
          <a:solidFill>
            <a:schemeClr val="tx1">
              <a:lumMod val="65000"/>
            </a:schemeClr>
          </a:solidFill>
        </p:grpSpPr>
        <p:sp>
          <p:nvSpPr>
            <p:cNvPr id="48" name="Rectangle 47"/>
            <p:cNvSpPr/>
            <p:nvPr/>
          </p:nvSpPr>
          <p:spPr bwMode="auto">
            <a:xfrm>
              <a:off x="4032885" y="3415665"/>
              <a:ext cx="91440" cy="1143000"/>
            </a:xfrm>
            <a:prstGeom prst="rect">
              <a:avLst/>
            </a:prstGeom>
            <a:grpFill/>
            <a:ln w="19050" cap="flat" cmpd="sng" algn="ctr">
              <a:solidFill>
                <a:schemeClr val="tx1">
                  <a:lumMod val="6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  <p:sp>
          <p:nvSpPr>
            <p:cNvPr id="49" name="Rectangle 48"/>
            <p:cNvSpPr/>
            <p:nvPr/>
          </p:nvSpPr>
          <p:spPr bwMode="auto">
            <a:xfrm rot="5400000">
              <a:off x="5181600" y="3413760"/>
              <a:ext cx="91440" cy="2194560"/>
            </a:xfrm>
            <a:prstGeom prst="rect">
              <a:avLst/>
            </a:prstGeom>
            <a:grpFill/>
            <a:ln w="19050" cap="flat" cmpd="sng" algn="ctr">
              <a:solidFill>
                <a:schemeClr val="tx1">
                  <a:lumMod val="6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  <p:sp>
          <p:nvSpPr>
            <p:cNvPr id="50" name="Rectangle 49"/>
            <p:cNvSpPr/>
            <p:nvPr/>
          </p:nvSpPr>
          <p:spPr bwMode="auto">
            <a:xfrm rot="5400000">
              <a:off x="5185410" y="2364105"/>
              <a:ext cx="91440" cy="2194560"/>
            </a:xfrm>
            <a:prstGeom prst="rect">
              <a:avLst/>
            </a:prstGeom>
            <a:grpFill/>
            <a:ln w="19050" cap="flat" cmpd="sng" algn="ctr">
              <a:solidFill>
                <a:schemeClr val="tx1">
                  <a:lumMod val="6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</p:grpSp>
      <p:sp>
        <p:nvSpPr>
          <p:cNvPr id="4" name="Rectangle 3"/>
          <p:cNvSpPr/>
          <p:nvPr/>
        </p:nvSpPr>
        <p:spPr bwMode="auto">
          <a:xfrm>
            <a:off x="1600200" y="4096781"/>
            <a:ext cx="152400" cy="923544"/>
          </a:xfrm>
          <a:prstGeom prst="rect">
            <a:avLst/>
          </a:prstGeom>
          <a:solidFill>
            <a:schemeClr val="tx1">
              <a:lumMod val="50000"/>
            </a:schemeClr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5" name="Rectangle 4"/>
          <p:cNvSpPr/>
          <p:nvPr/>
        </p:nvSpPr>
        <p:spPr bwMode="auto">
          <a:xfrm>
            <a:off x="885825" y="4201557"/>
            <a:ext cx="100584" cy="45719"/>
          </a:xfrm>
          <a:prstGeom prst="rect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6" name="Rectangle 5"/>
          <p:cNvSpPr/>
          <p:nvPr/>
        </p:nvSpPr>
        <p:spPr bwMode="auto">
          <a:xfrm>
            <a:off x="885825" y="4854973"/>
            <a:ext cx="100584" cy="45719"/>
          </a:xfrm>
          <a:prstGeom prst="rect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cxnSp>
        <p:nvCxnSpPr>
          <p:cNvPr id="7" name="Straight Connector 6"/>
          <p:cNvCxnSpPr/>
          <p:nvPr/>
        </p:nvCxnSpPr>
        <p:spPr bwMode="auto">
          <a:xfrm>
            <a:off x="882015" y="4226322"/>
            <a:ext cx="137160" cy="0"/>
          </a:xfrm>
          <a:prstGeom prst="line">
            <a:avLst/>
          </a:prstGeom>
          <a:noFill/>
          <a:ln w="19050" cap="flat" cmpd="sng" algn="ctr">
            <a:solidFill>
              <a:schemeClr val="accent4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8" name="Straight Connector 7"/>
          <p:cNvCxnSpPr/>
          <p:nvPr/>
        </p:nvCxnSpPr>
        <p:spPr bwMode="auto">
          <a:xfrm flipV="1">
            <a:off x="1024890" y="4157742"/>
            <a:ext cx="0" cy="137160"/>
          </a:xfrm>
          <a:prstGeom prst="line">
            <a:avLst/>
          </a:prstGeom>
          <a:noFill/>
          <a:ln w="19050" cap="flat" cmpd="sng" algn="ctr">
            <a:solidFill>
              <a:schemeClr val="accent4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9" name="Straight Connector 8"/>
          <p:cNvCxnSpPr/>
          <p:nvPr/>
        </p:nvCxnSpPr>
        <p:spPr bwMode="auto">
          <a:xfrm rot="10800000">
            <a:off x="855345" y="4879737"/>
            <a:ext cx="137160" cy="0"/>
          </a:xfrm>
          <a:prstGeom prst="line">
            <a:avLst/>
          </a:prstGeom>
          <a:noFill/>
          <a:ln w="19050" cap="flat" cmpd="sng" algn="ctr">
            <a:solidFill>
              <a:schemeClr val="accent4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0" name="Straight Connector 9"/>
          <p:cNvCxnSpPr/>
          <p:nvPr/>
        </p:nvCxnSpPr>
        <p:spPr bwMode="auto">
          <a:xfrm rot="10800000" flipV="1">
            <a:off x="849630" y="4813062"/>
            <a:ext cx="0" cy="137160"/>
          </a:xfrm>
          <a:prstGeom prst="line">
            <a:avLst/>
          </a:prstGeom>
          <a:noFill/>
          <a:ln w="19050" cap="flat" cmpd="sng" algn="ctr">
            <a:solidFill>
              <a:schemeClr val="accent4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1" name="Text Box 8"/>
          <p:cNvSpPr txBox="1">
            <a:spLocks noChangeArrowheads="1"/>
          </p:cNvSpPr>
          <p:nvPr/>
        </p:nvSpPr>
        <p:spPr bwMode="auto">
          <a:xfrm>
            <a:off x="381000" y="4832112"/>
            <a:ext cx="533400" cy="38779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en-US" sz="1600">
                <a:solidFill>
                  <a:srgbClr val="000066"/>
                </a:solidFill>
              </a:rPr>
              <a:t>UV</a:t>
            </a:r>
          </a:p>
        </p:txBody>
      </p:sp>
      <p:sp>
        <p:nvSpPr>
          <p:cNvPr id="12" name="Text Box 8"/>
          <p:cNvSpPr txBox="1">
            <a:spLocks noChangeArrowheads="1"/>
          </p:cNvSpPr>
          <p:nvPr/>
        </p:nvSpPr>
        <p:spPr bwMode="auto">
          <a:xfrm>
            <a:off x="464820" y="4138692"/>
            <a:ext cx="533400" cy="3606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en-US" sz="1600">
                <a:solidFill>
                  <a:srgbClr val="000066"/>
                </a:solidFill>
              </a:rPr>
              <a:t>IV</a:t>
            </a:r>
          </a:p>
        </p:txBody>
      </p:sp>
      <p:cxnSp>
        <p:nvCxnSpPr>
          <p:cNvPr id="13" name="Straight Connector 12"/>
          <p:cNvCxnSpPr/>
          <p:nvPr/>
        </p:nvCxnSpPr>
        <p:spPr bwMode="auto">
          <a:xfrm flipH="1">
            <a:off x="1447800" y="4557792"/>
            <a:ext cx="457200" cy="0"/>
          </a:xfrm>
          <a:prstGeom prst="line">
            <a:avLst/>
          </a:prstGeom>
          <a:noFill/>
          <a:ln w="12700" cap="flat" cmpd="sng" algn="ctr">
            <a:solidFill>
              <a:srgbClr val="000066"/>
            </a:solidFill>
            <a:prstDash val="solid"/>
            <a:round/>
            <a:headEnd type="triangle" w="med" len="med"/>
            <a:tailEnd type="triangle" w="med" len="med"/>
          </a:ln>
          <a:effectLst/>
        </p:spPr>
      </p:cxnSp>
      <p:cxnSp>
        <p:nvCxnSpPr>
          <p:cNvPr id="14" name="Straight Arrow Connector 13"/>
          <p:cNvCxnSpPr/>
          <p:nvPr/>
        </p:nvCxnSpPr>
        <p:spPr bwMode="auto">
          <a:xfrm flipH="1" flipV="1">
            <a:off x="982218" y="1471692"/>
            <a:ext cx="3810" cy="1828800"/>
          </a:xfrm>
          <a:prstGeom prst="straightConnector1">
            <a:avLst/>
          </a:prstGeom>
          <a:noFill/>
          <a:ln w="19050" cap="flat" cmpd="sng" algn="ctr">
            <a:solidFill>
              <a:schemeClr val="bg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5" name="Straight Arrow Connector 14"/>
          <p:cNvCxnSpPr/>
          <p:nvPr/>
        </p:nvCxnSpPr>
        <p:spPr bwMode="auto">
          <a:xfrm>
            <a:off x="978408" y="3311684"/>
            <a:ext cx="2423160" cy="0"/>
          </a:xfrm>
          <a:prstGeom prst="straightConnector1">
            <a:avLst/>
          </a:prstGeom>
          <a:noFill/>
          <a:ln w="19050" cap="flat" cmpd="sng" algn="ctr">
            <a:solidFill>
              <a:schemeClr val="bg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16" name="Text Box 15"/>
          <p:cNvSpPr txBox="1">
            <a:spLocks noChangeArrowheads="1"/>
          </p:cNvSpPr>
          <p:nvPr/>
        </p:nvSpPr>
        <p:spPr bwMode="auto">
          <a:xfrm>
            <a:off x="653288" y="1371600"/>
            <a:ext cx="312906" cy="36933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  <a:tabLst>
                <a:tab pos="409575" algn="l"/>
              </a:tabLst>
            </a:pPr>
            <a:r>
              <a:rPr lang="sr-Latn-RS" sz="1800" i="1">
                <a:solidFill>
                  <a:srgbClr val="000099"/>
                </a:solidFill>
              </a:rPr>
              <a:t>p</a:t>
            </a:r>
            <a:endParaRPr lang="en-US" sz="1800" i="1">
              <a:solidFill>
                <a:srgbClr val="000099"/>
              </a:solidFill>
            </a:endParaRPr>
          </a:p>
        </p:txBody>
      </p:sp>
      <p:sp>
        <p:nvSpPr>
          <p:cNvPr id="17" name="Text Box 15"/>
          <p:cNvSpPr txBox="1">
            <a:spLocks noChangeArrowheads="1"/>
          </p:cNvSpPr>
          <p:nvPr/>
        </p:nvSpPr>
        <p:spPr bwMode="auto">
          <a:xfrm>
            <a:off x="3085084" y="3271033"/>
            <a:ext cx="300082" cy="36933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  <a:tabLst>
                <a:tab pos="409575" algn="l"/>
              </a:tabLst>
            </a:pPr>
            <a:r>
              <a:rPr lang="en-US" sz="1800" i="1">
                <a:solidFill>
                  <a:srgbClr val="000099"/>
                </a:solidFill>
              </a:rPr>
              <a:t>v</a:t>
            </a:r>
          </a:p>
        </p:txBody>
      </p:sp>
      <p:sp>
        <p:nvSpPr>
          <p:cNvPr id="18" name="Text Box 8"/>
          <p:cNvSpPr txBox="1">
            <a:spLocks noChangeArrowheads="1"/>
          </p:cNvSpPr>
          <p:nvPr/>
        </p:nvSpPr>
        <p:spPr bwMode="auto">
          <a:xfrm>
            <a:off x="2827020" y="2767092"/>
            <a:ext cx="304800" cy="3606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sr-Latn-RS" sz="1600">
                <a:solidFill>
                  <a:srgbClr val="000066"/>
                </a:solidFill>
              </a:rPr>
              <a:t>1</a:t>
            </a:r>
            <a:endParaRPr lang="en-US" sz="1600">
              <a:solidFill>
                <a:srgbClr val="000066"/>
              </a:solidFill>
            </a:endParaRPr>
          </a:p>
        </p:txBody>
      </p:sp>
      <p:cxnSp>
        <p:nvCxnSpPr>
          <p:cNvPr id="19" name="Straight Connector 18"/>
          <p:cNvCxnSpPr/>
          <p:nvPr/>
        </p:nvCxnSpPr>
        <p:spPr bwMode="auto">
          <a:xfrm>
            <a:off x="977900" y="2863612"/>
            <a:ext cx="1920240" cy="0"/>
          </a:xfrm>
          <a:prstGeom prst="line">
            <a:avLst/>
          </a:prstGeom>
          <a:noFill/>
          <a:ln w="25400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0" name="Freeform 19"/>
          <p:cNvSpPr>
            <a:spLocks noChangeAspect="1"/>
          </p:cNvSpPr>
          <p:nvPr/>
        </p:nvSpPr>
        <p:spPr bwMode="auto">
          <a:xfrm rot="20874529">
            <a:off x="2133233" y="1847886"/>
            <a:ext cx="650348" cy="1097280"/>
          </a:xfrm>
          <a:custGeom>
            <a:avLst/>
            <a:gdLst>
              <a:gd name="connsiteX0" fmla="*/ 0 w 1981200"/>
              <a:gd name="connsiteY0" fmla="*/ 0 h 2118360"/>
              <a:gd name="connsiteX1" fmla="*/ 563880 w 1981200"/>
              <a:gd name="connsiteY1" fmla="*/ 1493520 h 2118360"/>
              <a:gd name="connsiteX2" fmla="*/ 1981200 w 1981200"/>
              <a:gd name="connsiteY2" fmla="*/ 2118360 h 2118360"/>
              <a:gd name="connsiteX3" fmla="*/ 1981200 w 1981200"/>
              <a:gd name="connsiteY3" fmla="*/ 2118360 h 2118360"/>
              <a:gd name="connsiteX0" fmla="*/ 0 w 1981200"/>
              <a:gd name="connsiteY0" fmla="*/ 0 h 2118360"/>
              <a:gd name="connsiteX1" fmla="*/ 597783 w 1981200"/>
              <a:gd name="connsiteY1" fmla="*/ 1435486 h 2118360"/>
              <a:gd name="connsiteX2" fmla="*/ 1981200 w 1981200"/>
              <a:gd name="connsiteY2" fmla="*/ 2118360 h 2118360"/>
              <a:gd name="connsiteX3" fmla="*/ 1981200 w 1981200"/>
              <a:gd name="connsiteY3" fmla="*/ 2118360 h 2118360"/>
              <a:gd name="connsiteX0" fmla="*/ 0 w 1981200"/>
              <a:gd name="connsiteY0" fmla="*/ 0 h 2118360"/>
              <a:gd name="connsiteX1" fmla="*/ 663823 w 1981200"/>
              <a:gd name="connsiteY1" fmla="*/ 1356223 h 2118360"/>
              <a:gd name="connsiteX2" fmla="*/ 1981200 w 1981200"/>
              <a:gd name="connsiteY2" fmla="*/ 2118360 h 2118360"/>
              <a:gd name="connsiteX3" fmla="*/ 1981200 w 1981200"/>
              <a:gd name="connsiteY3" fmla="*/ 2118360 h 21183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981200" h="2118360">
                <a:moveTo>
                  <a:pt x="0" y="0"/>
                </a:moveTo>
                <a:cubicBezTo>
                  <a:pt x="116840" y="570230"/>
                  <a:pt x="333623" y="1003163"/>
                  <a:pt x="663823" y="1356223"/>
                </a:cubicBezTo>
                <a:cubicBezTo>
                  <a:pt x="994023" y="1709283"/>
                  <a:pt x="1981200" y="2118360"/>
                  <a:pt x="1981200" y="2118360"/>
                </a:cubicBezTo>
                <a:lnTo>
                  <a:pt x="1981200" y="2118360"/>
                </a:lnTo>
              </a:path>
            </a:pathLst>
          </a:custGeom>
          <a:noFill/>
          <a:ln w="28575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cxnSp>
        <p:nvCxnSpPr>
          <p:cNvPr id="21" name="Straight Connector 20"/>
          <p:cNvCxnSpPr/>
          <p:nvPr/>
        </p:nvCxnSpPr>
        <p:spPr bwMode="auto">
          <a:xfrm>
            <a:off x="979170" y="1928892"/>
            <a:ext cx="1051560" cy="0"/>
          </a:xfrm>
          <a:prstGeom prst="line">
            <a:avLst/>
          </a:prstGeom>
          <a:noFill/>
          <a:ln w="25400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2" name="Oval 21"/>
          <p:cNvSpPr/>
          <p:nvPr/>
        </p:nvSpPr>
        <p:spPr bwMode="auto">
          <a:xfrm rot="2628319">
            <a:off x="2842615" y="2825412"/>
            <a:ext cx="73152" cy="73152"/>
          </a:xfrm>
          <a:prstGeom prst="ellipse">
            <a:avLst/>
          </a:prstGeom>
          <a:solidFill>
            <a:schemeClr val="bg1">
              <a:lumMod val="20000"/>
              <a:lumOff val="80000"/>
            </a:schemeClr>
          </a:solidFill>
          <a:ln w="1587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23" name="Oval 22"/>
          <p:cNvSpPr/>
          <p:nvPr/>
        </p:nvSpPr>
        <p:spPr bwMode="auto">
          <a:xfrm rot="2628319">
            <a:off x="1992985" y="1895772"/>
            <a:ext cx="73152" cy="73152"/>
          </a:xfrm>
          <a:prstGeom prst="ellipse">
            <a:avLst/>
          </a:prstGeom>
          <a:solidFill>
            <a:schemeClr val="bg1">
              <a:lumMod val="20000"/>
              <a:lumOff val="80000"/>
            </a:schemeClr>
          </a:solidFill>
          <a:ln w="1587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24" name="Oval 23"/>
          <p:cNvSpPr/>
          <p:nvPr/>
        </p:nvSpPr>
        <p:spPr bwMode="auto">
          <a:xfrm rot="2628319">
            <a:off x="947139" y="1891962"/>
            <a:ext cx="73152" cy="73152"/>
          </a:xfrm>
          <a:prstGeom prst="ellipse">
            <a:avLst/>
          </a:prstGeom>
          <a:solidFill>
            <a:schemeClr val="bg1">
              <a:lumMod val="20000"/>
              <a:lumOff val="80000"/>
            </a:schemeClr>
          </a:solidFill>
          <a:ln w="1587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25" name="Oval 24"/>
          <p:cNvSpPr/>
          <p:nvPr/>
        </p:nvSpPr>
        <p:spPr bwMode="auto">
          <a:xfrm rot="2628319">
            <a:off x="950950" y="2831127"/>
            <a:ext cx="73152" cy="73152"/>
          </a:xfrm>
          <a:prstGeom prst="ellipse">
            <a:avLst/>
          </a:prstGeom>
          <a:solidFill>
            <a:schemeClr val="bg1">
              <a:lumMod val="20000"/>
              <a:lumOff val="80000"/>
            </a:schemeClr>
          </a:solidFill>
          <a:ln w="1587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26" name="Text Box 8"/>
          <p:cNvSpPr txBox="1">
            <a:spLocks noChangeArrowheads="1"/>
          </p:cNvSpPr>
          <p:nvPr/>
        </p:nvSpPr>
        <p:spPr bwMode="auto">
          <a:xfrm>
            <a:off x="2011680" y="1639332"/>
            <a:ext cx="304800" cy="3606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en-US" sz="1600">
                <a:solidFill>
                  <a:srgbClr val="000066"/>
                </a:solidFill>
              </a:rPr>
              <a:t>2</a:t>
            </a:r>
          </a:p>
        </p:txBody>
      </p:sp>
      <p:sp>
        <p:nvSpPr>
          <p:cNvPr id="27" name="Text Box 8"/>
          <p:cNvSpPr txBox="1">
            <a:spLocks noChangeArrowheads="1"/>
          </p:cNvSpPr>
          <p:nvPr/>
        </p:nvSpPr>
        <p:spPr bwMode="auto">
          <a:xfrm>
            <a:off x="944880" y="1601232"/>
            <a:ext cx="304800" cy="3606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en-US" sz="1600">
                <a:solidFill>
                  <a:srgbClr val="000066"/>
                </a:solidFill>
              </a:rPr>
              <a:t>3</a:t>
            </a:r>
          </a:p>
        </p:txBody>
      </p:sp>
      <p:sp>
        <p:nvSpPr>
          <p:cNvPr id="28" name="Text Box 8"/>
          <p:cNvSpPr txBox="1">
            <a:spLocks noChangeArrowheads="1"/>
          </p:cNvSpPr>
          <p:nvPr/>
        </p:nvSpPr>
        <p:spPr bwMode="auto">
          <a:xfrm>
            <a:off x="952500" y="2825580"/>
            <a:ext cx="304800" cy="3606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en-US" sz="1600">
                <a:solidFill>
                  <a:srgbClr val="000066"/>
                </a:solidFill>
              </a:rPr>
              <a:t>4</a:t>
            </a:r>
          </a:p>
        </p:txBody>
      </p:sp>
      <p:cxnSp>
        <p:nvCxnSpPr>
          <p:cNvPr id="29" name="Straight Connector 28"/>
          <p:cNvCxnSpPr/>
          <p:nvPr/>
        </p:nvCxnSpPr>
        <p:spPr bwMode="auto">
          <a:xfrm flipV="1">
            <a:off x="1079249" y="1942227"/>
            <a:ext cx="915286" cy="919097"/>
          </a:xfrm>
          <a:prstGeom prst="line">
            <a:avLst/>
          </a:prstGeom>
          <a:noFill/>
          <a:ln w="9525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0" name="Straight Connector 29"/>
          <p:cNvCxnSpPr/>
          <p:nvPr/>
        </p:nvCxnSpPr>
        <p:spPr bwMode="auto">
          <a:xfrm flipV="1">
            <a:off x="1231649" y="2026047"/>
            <a:ext cx="833371" cy="835278"/>
          </a:xfrm>
          <a:prstGeom prst="line">
            <a:avLst/>
          </a:prstGeom>
          <a:noFill/>
          <a:ln w="9525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1" name="Straight Connector 30"/>
          <p:cNvCxnSpPr/>
          <p:nvPr/>
        </p:nvCxnSpPr>
        <p:spPr bwMode="auto">
          <a:xfrm flipV="1">
            <a:off x="1384049" y="2138442"/>
            <a:ext cx="726691" cy="727711"/>
          </a:xfrm>
          <a:prstGeom prst="line">
            <a:avLst/>
          </a:prstGeom>
          <a:noFill/>
          <a:ln w="9525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2" name="Straight Connector 31"/>
          <p:cNvCxnSpPr/>
          <p:nvPr/>
        </p:nvCxnSpPr>
        <p:spPr bwMode="auto">
          <a:xfrm flipV="1">
            <a:off x="1536449" y="2237502"/>
            <a:ext cx="623821" cy="625728"/>
          </a:xfrm>
          <a:prstGeom prst="line">
            <a:avLst/>
          </a:prstGeom>
          <a:noFill/>
          <a:ln w="9525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3" name="Straight Connector 32"/>
          <p:cNvCxnSpPr/>
          <p:nvPr/>
        </p:nvCxnSpPr>
        <p:spPr bwMode="auto">
          <a:xfrm flipV="1">
            <a:off x="1688849" y="2336562"/>
            <a:ext cx="522856" cy="522858"/>
          </a:xfrm>
          <a:prstGeom prst="line">
            <a:avLst/>
          </a:prstGeom>
          <a:noFill/>
          <a:ln w="9525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4" name="Straight Connector 33"/>
          <p:cNvCxnSpPr/>
          <p:nvPr/>
        </p:nvCxnSpPr>
        <p:spPr bwMode="auto">
          <a:xfrm flipV="1">
            <a:off x="1841249" y="2428002"/>
            <a:ext cx="433321" cy="433323"/>
          </a:xfrm>
          <a:prstGeom prst="line">
            <a:avLst/>
          </a:prstGeom>
          <a:noFill/>
          <a:ln w="9525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5" name="Straight Connector 34"/>
          <p:cNvCxnSpPr/>
          <p:nvPr/>
        </p:nvCxnSpPr>
        <p:spPr bwMode="auto">
          <a:xfrm flipV="1">
            <a:off x="984885" y="1926987"/>
            <a:ext cx="862965" cy="868680"/>
          </a:xfrm>
          <a:prstGeom prst="line">
            <a:avLst/>
          </a:prstGeom>
          <a:noFill/>
          <a:ln w="9525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6" name="Straight Connector 35"/>
          <p:cNvCxnSpPr/>
          <p:nvPr/>
        </p:nvCxnSpPr>
        <p:spPr bwMode="auto">
          <a:xfrm flipV="1">
            <a:off x="1993649" y="2515632"/>
            <a:ext cx="345691" cy="347599"/>
          </a:xfrm>
          <a:prstGeom prst="line">
            <a:avLst/>
          </a:prstGeom>
          <a:noFill/>
          <a:ln w="9525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7" name="Straight Connector 36"/>
          <p:cNvCxnSpPr/>
          <p:nvPr/>
        </p:nvCxnSpPr>
        <p:spPr bwMode="auto">
          <a:xfrm flipV="1">
            <a:off x="2146049" y="2597547"/>
            <a:ext cx="267586" cy="267589"/>
          </a:xfrm>
          <a:prstGeom prst="line">
            <a:avLst/>
          </a:prstGeom>
          <a:noFill/>
          <a:ln w="9525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8" name="Straight Connector 37"/>
          <p:cNvCxnSpPr/>
          <p:nvPr/>
        </p:nvCxnSpPr>
        <p:spPr bwMode="auto">
          <a:xfrm flipV="1">
            <a:off x="2298449" y="2664222"/>
            <a:ext cx="199006" cy="199009"/>
          </a:xfrm>
          <a:prstGeom prst="line">
            <a:avLst/>
          </a:prstGeom>
          <a:noFill/>
          <a:ln w="9525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9" name="Straight Connector 38"/>
          <p:cNvCxnSpPr/>
          <p:nvPr/>
        </p:nvCxnSpPr>
        <p:spPr bwMode="auto">
          <a:xfrm flipV="1">
            <a:off x="2450849" y="2723277"/>
            <a:ext cx="147571" cy="145669"/>
          </a:xfrm>
          <a:prstGeom prst="line">
            <a:avLst/>
          </a:prstGeom>
          <a:noFill/>
          <a:ln w="9525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0" name="Straight Connector 39"/>
          <p:cNvCxnSpPr/>
          <p:nvPr/>
        </p:nvCxnSpPr>
        <p:spPr bwMode="auto">
          <a:xfrm flipV="1">
            <a:off x="2603249" y="2774712"/>
            <a:ext cx="92326" cy="90424"/>
          </a:xfrm>
          <a:prstGeom prst="line">
            <a:avLst/>
          </a:prstGeom>
          <a:noFill/>
          <a:ln w="9525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1" name="Straight Connector 40"/>
          <p:cNvCxnSpPr/>
          <p:nvPr/>
        </p:nvCxnSpPr>
        <p:spPr bwMode="auto">
          <a:xfrm flipV="1">
            <a:off x="2755649" y="2824242"/>
            <a:ext cx="44701" cy="42799"/>
          </a:xfrm>
          <a:prstGeom prst="line">
            <a:avLst/>
          </a:prstGeom>
          <a:noFill/>
          <a:ln w="9525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2" name="Straight Connector 41"/>
          <p:cNvCxnSpPr/>
          <p:nvPr/>
        </p:nvCxnSpPr>
        <p:spPr bwMode="auto">
          <a:xfrm flipV="1">
            <a:off x="982980" y="1930797"/>
            <a:ext cx="716280" cy="720090"/>
          </a:xfrm>
          <a:prstGeom prst="line">
            <a:avLst/>
          </a:prstGeom>
          <a:noFill/>
          <a:ln w="9525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3" name="Straight Connector 42"/>
          <p:cNvCxnSpPr/>
          <p:nvPr/>
        </p:nvCxnSpPr>
        <p:spPr bwMode="auto">
          <a:xfrm flipV="1">
            <a:off x="979170" y="1926987"/>
            <a:ext cx="569595" cy="573405"/>
          </a:xfrm>
          <a:prstGeom prst="line">
            <a:avLst/>
          </a:prstGeom>
          <a:noFill/>
          <a:ln w="9525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4" name="Straight Connector 43"/>
          <p:cNvCxnSpPr/>
          <p:nvPr/>
        </p:nvCxnSpPr>
        <p:spPr bwMode="auto">
          <a:xfrm flipV="1">
            <a:off x="981075" y="1928892"/>
            <a:ext cx="417195" cy="422911"/>
          </a:xfrm>
          <a:prstGeom prst="line">
            <a:avLst/>
          </a:prstGeom>
          <a:noFill/>
          <a:ln w="9525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5" name="Straight Connector 44"/>
          <p:cNvCxnSpPr/>
          <p:nvPr/>
        </p:nvCxnSpPr>
        <p:spPr bwMode="auto">
          <a:xfrm flipV="1">
            <a:off x="979170" y="1928892"/>
            <a:ext cx="268605" cy="274322"/>
          </a:xfrm>
          <a:prstGeom prst="line">
            <a:avLst/>
          </a:prstGeom>
          <a:noFill/>
          <a:ln w="9525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6" name="Straight Connector 45"/>
          <p:cNvCxnSpPr/>
          <p:nvPr/>
        </p:nvCxnSpPr>
        <p:spPr bwMode="auto">
          <a:xfrm flipV="1">
            <a:off x="979170" y="1925082"/>
            <a:ext cx="125730" cy="129542"/>
          </a:xfrm>
          <a:prstGeom prst="line">
            <a:avLst/>
          </a:prstGeom>
          <a:noFill/>
          <a:ln w="9525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52" name="Text Box 10"/>
          <p:cNvSpPr txBox="1">
            <a:spLocks noChangeArrowheads="1"/>
          </p:cNvSpPr>
          <p:nvPr/>
        </p:nvSpPr>
        <p:spPr bwMode="auto">
          <a:xfrm>
            <a:off x="3733800" y="1600200"/>
            <a:ext cx="5164138" cy="341632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tabLst>
                <a:tab pos="409575" algn="l"/>
              </a:tabLst>
            </a:pPr>
            <a:r>
              <a:rPr lang="sr-Latn-RS">
                <a:solidFill>
                  <a:srgbClr val="000066"/>
                </a:solidFill>
              </a:rPr>
              <a:t>Proces 2 – 3:</a:t>
            </a:r>
          </a:p>
          <a:p>
            <a:pPr>
              <a:buClr>
                <a:srgbClr val="000066"/>
              </a:buClr>
              <a:buFont typeface="Times New Roman" pitchFamily="18" charset="0"/>
              <a:buChar char="‒"/>
              <a:tabLst>
                <a:tab pos="409575" algn="l"/>
              </a:tabLst>
            </a:pPr>
            <a:r>
              <a:rPr lang="sr-Latn-RS">
                <a:solidFill>
                  <a:srgbClr val="000066"/>
                </a:solidFill>
              </a:rPr>
              <a:t> </a:t>
            </a:r>
            <a:r>
              <a:rPr lang="en-US">
                <a:solidFill>
                  <a:srgbClr val="000066"/>
                </a:solidFill>
              </a:rPr>
              <a:t>otvara se izduvni ventil</a:t>
            </a:r>
            <a:r>
              <a:rPr lang="sr-Latn-RS">
                <a:solidFill>
                  <a:srgbClr val="000066"/>
                </a:solidFill>
              </a:rPr>
              <a:t>,</a:t>
            </a:r>
          </a:p>
          <a:p>
            <a:pPr>
              <a:buClr>
                <a:srgbClr val="000066"/>
              </a:buClr>
              <a:buFont typeface="Times New Roman" pitchFamily="18" charset="0"/>
              <a:buChar char="‒"/>
              <a:tabLst>
                <a:tab pos="409575" algn="l"/>
              </a:tabLst>
            </a:pPr>
            <a:r>
              <a:rPr lang="en-US">
                <a:solidFill>
                  <a:srgbClr val="000066"/>
                </a:solidFill>
              </a:rPr>
              <a:t> </a:t>
            </a:r>
            <a:r>
              <a:rPr lang="sr-Latn-RS">
                <a:solidFill>
                  <a:srgbClr val="000066"/>
                </a:solidFill>
              </a:rPr>
              <a:t>radno telo se </a:t>
            </a:r>
            <a:r>
              <a:rPr lang="en-US">
                <a:solidFill>
                  <a:srgbClr val="000066"/>
                </a:solidFill>
              </a:rPr>
              <a:t>izduvava</a:t>
            </a:r>
            <a:r>
              <a:rPr lang="sr-Latn-RS">
                <a:solidFill>
                  <a:srgbClr val="000066"/>
                </a:solidFill>
              </a:rPr>
              <a:t> iz cilindra u potršač,</a:t>
            </a:r>
          </a:p>
          <a:p>
            <a:pPr>
              <a:buClr>
                <a:srgbClr val="000066"/>
              </a:buClr>
              <a:buFont typeface="Times New Roman" pitchFamily="18" charset="0"/>
              <a:buChar char="‒"/>
              <a:tabLst>
                <a:tab pos="409575" algn="l"/>
              </a:tabLst>
            </a:pPr>
            <a:r>
              <a:rPr lang="en-US">
                <a:solidFill>
                  <a:srgbClr val="000066"/>
                </a:solidFill>
              </a:rPr>
              <a:t> </a:t>
            </a:r>
            <a:r>
              <a:rPr lang="sr-Latn-RS">
                <a:solidFill>
                  <a:srgbClr val="000066"/>
                </a:solidFill>
              </a:rPr>
              <a:t>klip </a:t>
            </a:r>
            <a:r>
              <a:rPr lang="en-US">
                <a:solidFill>
                  <a:srgbClr val="000066"/>
                </a:solidFill>
              </a:rPr>
              <a:t>se kreće do </a:t>
            </a:r>
            <a:r>
              <a:rPr lang="sr-Latn-RS">
                <a:solidFill>
                  <a:srgbClr val="000066"/>
                </a:solidFill>
              </a:rPr>
              <a:t>stanja 3 (specifična zapemina je jednaka nuli, tj. iz cilindra se u potpunosti izbacuje radno telo,</a:t>
            </a:r>
          </a:p>
          <a:p>
            <a:pPr>
              <a:buClr>
                <a:srgbClr val="000066"/>
              </a:buClr>
              <a:buFont typeface="Times New Roman" pitchFamily="18" charset="0"/>
              <a:buChar char="‒"/>
              <a:tabLst>
                <a:tab pos="409575" algn="l"/>
              </a:tabLst>
            </a:pPr>
            <a:r>
              <a:rPr lang="sr-Latn-RS">
                <a:solidFill>
                  <a:srgbClr val="000066"/>
                </a:solidFill>
              </a:rPr>
              <a:t> </a:t>
            </a:r>
            <a:r>
              <a:rPr lang="sr-Cyrl-CS">
                <a:solidFill>
                  <a:srgbClr val="000066"/>
                </a:solidFill>
              </a:rPr>
              <a:t>zatvara se </a:t>
            </a:r>
            <a:r>
              <a:rPr lang="en-US">
                <a:solidFill>
                  <a:srgbClr val="000066"/>
                </a:solidFill>
              </a:rPr>
              <a:t>usisni </a:t>
            </a:r>
            <a:r>
              <a:rPr lang="sr-Cyrl-CS">
                <a:solidFill>
                  <a:srgbClr val="000066"/>
                </a:solidFill>
              </a:rPr>
              <a:t>ventil</a:t>
            </a:r>
            <a:r>
              <a:rPr lang="sr-Latn-RS">
                <a:solidFill>
                  <a:srgbClr val="000066"/>
                </a:solidFill>
              </a:rPr>
              <a:t>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xtured">
  <a:themeElements>
    <a:clrScheme name="Textured 5">
      <a:dk1>
        <a:srgbClr val="003366"/>
      </a:dk1>
      <a:lt1>
        <a:srgbClr val="FFFFFF"/>
      </a:lt1>
      <a:dk2>
        <a:srgbClr val="2B5481"/>
      </a:dk2>
      <a:lt2>
        <a:srgbClr val="E5FFFF"/>
      </a:lt2>
      <a:accent1>
        <a:srgbClr val="009999"/>
      </a:accent1>
      <a:accent2>
        <a:srgbClr val="336699"/>
      </a:accent2>
      <a:accent3>
        <a:srgbClr val="ACB3C1"/>
      </a:accent3>
      <a:accent4>
        <a:srgbClr val="DADADA"/>
      </a:accent4>
      <a:accent5>
        <a:srgbClr val="AACACA"/>
      </a:accent5>
      <a:accent6>
        <a:srgbClr val="2D5C8A"/>
      </a:accent6>
      <a:hlink>
        <a:srgbClr val="00CCFF"/>
      </a:hlink>
      <a:folHlink>
        <a:srgbClr val="FF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20000"/>
          </a:lnSpc>
          <a:spcBef>
            <a:spcPct val="30000"/>
          </a:spcBef>
          <a:spcAft>
            <a:spcPct val="0"/>
          </a:spcAft>
          <a:buClr>
            <a:srgbClr val="FF0000"/>
          </a:buClr>
          <a:buSzPct val="100000"/>
          <a:buFont typeface="Wingdings" pitchFamily="2" charset="2"/>
          <a:buNone/>
          <a:tabLst>
            <a:tab pos="409575" algn="l"/>
          </a:tabLst>
          <a:defRPr kumimoji="0" lang="en-US" sz="20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20000"/>
          </a:lnSpc>
          <a:spcBef>
            <a:spcPct val="30000"/>
          </a:spcBef>
          <a:spcAft>
            <a:spcPct val="0"/>
          </a:spcAft>
          <a:buClr>
            <a:srgbClr val="FF0000"/>
          </a:buClr>
          <a:buSzPct val="100000"/>
          <a:buFont typeface="Wingdings" pitchFamily="2" charset="2"/>
          <a:buNone/>
          <a:tabLst>
            <a:tab pos="409575" algn="l"/>
          </a:tabLst>
          <a:defRPr kumimoji="0" lang="en-US" sz="20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Textured 1">
        <a:dk1>
          <a:srgbClr val="660000"/>
        </a:dk1>
        <a:lt1>
          <a:srgbClr val="FFFFFF"/>
        </a:lt1>
        <a:dk2>
          <a:srgbClr val="800000"/>
        </a:dk2>
        <a:lt2>
          <a:srgbClr val="FFFFCC"/>
        </a:lt2>
        <a:accent1>
          <a:srgbClr val="BE7960"/>
        </a:accent1>
        <a:accent2>
          <a:srgbClr val="CC6600"/>
        </a:accent2>
        <a:accent3>
          <a:srgbClr val="C0AAAA"/>
        </a:accent3>
        <a:accent4>
          <a:srgbClr val="DADADA"/>
        </a:accent4>
        <a:accent5>
          <a:srgbClr val="DBBEB6"/>
        </a:accent5>
        <a:accent6>
          <a:srgbClr val="B95C00"/>
        </a:accent6>
        <a:hlink>
          <a:srgbClr val="FFCC66"/>
        </a:hlink>
        <a:folHlink>
          <a:srgbClr val="CC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2">
        <a:dk1>
          <a:srgbClr val="003300"/>
        </a:dk1>
        <a:lt1>
          <a:srgbClr val="FFFFFF"/>
        </a:lt1>
        <a:dk2>
          <a:srgbClr val="4D6A2A"/>
        </a:dk2>
        <a:lt2>
          <a:srgbClr val="CCFF99"/>
        </a:lt2>
        <a:accent1>
          <a:srgbClr val="33CC33"/>
        </a:accent1>
        <a:accent2>
          <a:srgbClr val="46562A"/>
        </a:accent2>
        <a:accent3>
          <a:srgbClr val="B2B9AC"/>
        </a:accent3>
        <a:accent4>
          <a:srgbClr val="DADADA"/>
        </a:accent4>
        <a:accent5>
          <a:srgbClr val="ADE2AD"/>
        </a:accent5>
        <a:accent6>
          <a:srgbClr val="3F4D25"/>
        </a:accent6>
        <a:hlink>
          <a:srgbClr val="0099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3">
        <a:dk1>
          <a:srgbClr val="4E4E74"/>
        </a:dk1>
        <a:lt1>
          <a:srgbClr val="FFFFFF"/>
        </a:lt1>
        <a:dk2>
          <a:srgbClr val="666699"/>
        </a:dk2>
        <a:lt2>
          <a:srgbClr val="FFFFCC"/>
        </a:lt2>
        <a:accent1>
          <a:srgbClr val="5E5884"/>
        </a:accent1>
        <a:accent2>
          <a:srgbClr val="8AB29D"/>
        </a:accent2>
        <a:accent3>
          <a:srgbClr val="B8B8CA"/>
        </a:accent3>
        <a:accent4>
          <a:srgbClr val="DADADA"/>
        </a:accent4>
        <a:accent5>
          <a:srgbClr val="B6B4C2"/>
        </a:accent5>
        <a:accent6>
          <a:srgbClr val="7DA18E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4">
        <a:dk1>
          <a:srgbClr val="004E4C"/>
        </a:dk1>
        <a:lt1>
          <a:srgbClr val="FFFFFF"/>
        </a:lt1>
        <a:dk2>
          <a:srgbClr val="006666"/>
        </a:dk2>
        <a:lt2>
          <a:srgbClr val="FFFFCC"/>
        </a:lt2>
        <a:accent1>
          <a:srgbClr val="FFCC00"/>
        </a:accent1>
        <a:accent2>
          <a:srgbClr val="00B0AC"/>
        </a:accent2>
        <a:accent3>
          <a:srgbClr val="AAB8B8"/>
        </a:accent3>
        <a:accent4>
          <a:srgbClr val="DADADA"/>
        </a:accent4>
        <a:accent5>
          <a:srgbClr val="FFE2AA"/>
        </a:accent5>
        <a:accent6>
          <a:srgbClr val="009F9B"/>
        </a:accent6>
        <a:hlink>
          <a:srgbClr val="BA7C3E"/>
        </a:hlink>
        <a:folHlink>
          <a:srgbClr val="724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5">
        <a:dk1>
          <a:srgbClr val="003366"/>
        </a:dk1>
        <a:lt1>
          <a:srgbClr val="FFFFFF"/>
        </a:lt1>
        <a:dk2>
          <a:srgbClr val="2B5481"/>
        </a:dk2>
        <a:lt2>
          <a:srgbClr val="E5FFFF"/>
        </a:lt2>
        <a:accent1>
          <a:srgbClr val="009999"/>
        </a:accent1>
        <a:accent2>
          <a:srgbClr val="336699"/>
        </a:accent2>
        <a:accent3>
          <a:srgbClr val="ACB3C1"/>
        </a:accent3>
        <a:accent4>
          <a:srgbClr val="DADADA"/>
        </a:accent4>
        <a:accent5>
          <a:srgbClr val="AACACA"/>
        </a:accent5>
        <a:accent6>
          <a:srgbClr val="2D5C8A"/>
        </a:accent6>
        <a:hlink>
          <a:srgbClr val="00CCFF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6">
        <a:dk1>
          <a:srgbClr val="080808"/>
        </a:dk1>
        <a:lt1>
          <a:srgbClr val="FFFFFF"/>
        </a:lt1>
        <a:dk2>
          <a:srgbClr val="4D4D4D"/>
        </a:dk2>
        <a:lt2>
          <a:srgbClr val="FFFFFF"/>
        </a:lt2>
        <a:accent1>
          <a:srgbClr val="666699"/>
        </a:accent1>
        <a:accent2>
          <a:srgbClr val="3366CC"/>
        </a:accent2>
        <a:accent3>
          <a:srgbClr val="B2B2B2"/>
        </a:accent3>
        <a:accent4>
          <a:srgbClr val="DADADA"/>
        </a:accent4>
        <a:accent5>
          <a:srgbClr val="B8B8CA"/>
        </a:accent5>
        <a:accent6>
          <a:srgbClr val="2D5CB9"/>
        </a:accent6>
        <a:hlink>
          <a:srgbClr val="00C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7">
        <a:dk1>
          <a:srgbClr val="000000"/>
        </a:dk1>
        <a:lt1>
          <a:srgbClr val="DBDAC2"/>
        </a:lt1>
        <a:dk2>
          <a:srgbClr val="827F4C"/>
        </a:dk2>
        <a:lt2>
          <a:srgbClr val="C0BC94"/>
        </a:lt2>
        <a:accent1>
          <a:srgbClr val="AAA578"/>
        </a:accent1>
        <a:accent2>
          <a:srgbClr val="A2A4AC"/>
        </a:accent2>
        <a:accent3>
          <a:srgbClr val="EAEADD"/>
        </a:accent3>
        <a:accent4>
          <a:srgbClr val="000000"/>
        </a:accent4>
        <a:accent5>
          <a:srgbClr val="D2CFBE"/>
        </a:accent5>
        <a:accent6>
          <a:srgbClr val="92949B"/>
        </a:accent6>
        <a:hlink>
          <a:srgbClr val="5B8800"/>
        </a:hlink>
        <a:folHlink>
          <a:srgbClr val="68653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xtured 8">
        <a:dk1>
          <a:srgbClr val="000000"/>
        </a:dk1>
        <a:lt1>
          <a:srgbClr val="DCE8F4"/>
        </a:lt1>
        <a:dk2>
          <a:srgbClr val="7B9CB5"/>
        </a:dk2>
        <a:lt2>
          <a:srgbClr val="969696"/>
        </a:lt2>
        <a:accent1>
          <a:srgbClr val="FFFFFF"/>
        </a:accent1>
        <a:accent2>
          <a:srgbClr val="00BAB6"/>
        </a:accent2>
        <a:accent3>
          <a:srgbClr val="EBF2F8"/>
        </a:accent3>
        <a:accent4>
          <a:srgbClr val="000000"/>
        </a:accent4>
        <a:accent5>
          <a:srgbClr val="FFFFFF"/>
        </a:accent5>
        <a:accent6>
          <a:srgbClr val="00A8A5"/>
        </a:accent6>
        <a:hlink>
          <a:srgbClr val="8A8AD8"/>
        </a:hlink>
        <a:folHlink>
          <a:srgbClr val="24249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Fading Grid</Template>
  <TotalTime>1901</TotalTime>
  <Words>905</Words>
  <Application>Microsoft Office PowerPoint</Application>
  <PresentationFormat>On-screen Show (4:3)</PresentationFormat>
  <Paragraphs>242</Paragraphs>
  <Slides>22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31" baseType="lpstr">
      <vt:lpstr>Arial</vt:lpstr>
      <vt:lpstr>Arial Black</vt:lpstr>
      <vt:lpstr>Calibri</vt:lpstr>
      <vt:lpstr>Cambria Math</vt:lpstr>
      <vt:lpstr>Symbol</vt:lpstr>
      <vt:lpstr>Tahoma</vt:lpstr>
      <vt:lpstr>Times New Roman</vt:lpstr>
      <vt:lpstr>Wingdings</vt:lpstr>
      <vt:lpstr>Textured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saobracajni fakultet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nastavnik</dc:creator>
  <cp:lastModifiedBy>MRB</cp:lastModifiedBy>
  <cp:revision>311</cp:revision>
  <dcterms:created xsi:type="dcterms:W3CDTF">2006-01-31T15:10:17Z</dcterms:created>
  <dcterms:modified xsi:type="dcterms:W3CDTF">2025-07-20T15:51:50Z</dcterms:modified>
</cp:coreProperties>
</file>