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0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95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3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5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2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79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0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7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2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3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9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E6BB303-BB21-4E12-A981-B21E690B099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1C98DF9-D9C9-4CB4-B781-4E3041746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366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.stefanovic@sf.bg.ac.r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46A5-0215-CE1F-08C3-9FEF35CD3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217" y="1965196"/>
            <a:ext cx="11471565" cy="1739347"/>
          </a:xfrm>
        </p:spPr>
        <p:txBody>
          <a:bodyPr>
            <a:normAutofit/>
          </a:bodyPr>
          <a:lstStyle/>
          <a:p>
            <a:r>
              <a:rPr lang="sr-Latn-RS" sz="8000" dirty="0"/>
              <a:t>English language 2</a:t>
            </a:r>
            <a:endParaRPr lang="en-US" sz="8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00BFE-E2B5-1629-50DE-653C857DB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069" y="3178075"/>
            <a:ext cx="3781862" cy="367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834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3067D-6593-0E60-A3DC-AEC70F7C2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8" y="284176"/>
            <a:ext cx="10025913" cy="1508760"/>
          </a:xfrm>
        </p:spPr>
        <p:txBody>
          <a:bodyPr/>
          <a:lstStyle/>
          <a:p>
            <a:r>
              <a:rPr lang="sr-Latn-RS" dirty="0"/>
              <a:t>The definite article – when to avoid it?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7F169-EB49-AB3D-EB7F-CC1C26ADD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04" y="1792936"/>
            <a:ext cx="10383495" cy="5065064"/>
          </a:xfrm>
        </p:spPr>
        <p:txBody>
          <a:bodyPr>
            <a:normAutofit/>
          </a:bodyPr>
          <a:lstStyle/>
          <a:p>
            <a:r>
              <a:rPr lang="sr-Latn-RS" sz="2800" dirty="0"/>
              <a:t>When something was already specified, or when only one exists: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Before cities and singular countries:	(exception: the Hague)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Before palaces, bridges, quares, parks, stations, and airports: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22686-3A9E-75A1-37B5-7E0234894E59}"/>
              </a:ext>
            </a:extLst>
          </p:cNvPr>
          <p:cNvSpPr txBox="1"/>
          <p:nvPr/>
        </p:nvSpPr>
        <p:spPr>
          <a:xfrm>
            <a:off x="2460219" y="2235603"/>
            <a:ext cx="726948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dirty="0"/>
              <a:t>Turn your books to </a:t>
            </a:r>
            <a:r>
              <a:rPr lang="sr-Latn-RS" sz="2400" strike="sngStrike" dirty="0"/>
              <a:t>the</a:t>
            </a:r>
            <a:r>
              <a:rPr lang="sr-Latn-RS" sz="2400" dirty="0"/>
              <a:t> page 5.</a:t>
            </a:r>
            <a:br>
              <a:rPr lang="sr-Latn-RS" sz="2400" dirty="0"/>
            </a:br>
            <a:r>
              <a:rPr lang="sr-Latn-RS" sz="2400" dirty="0"/>
              <a:t>The Queen died.	≠	</a:t>
            </a:r>
            <a:r>
              <a:rPr lang="sr-Latn-RS" sz="2400" strike="sngStrike" dirty="0"/>
              <a:t>The</a:t>
            </a:r>
            <a:r>
              <a:rPr lang="sr-Latn-RS" sz="2400" dirty="0"/>
              <a:t> Queen Elizabeth died.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0D7711-78DA-8821-4B46-B6F030D3251C}"/>
              </a:ext>
            </a:extLst>
          </p:cNvPr>
          <p:cNvSpPr txBox="1"/>
          <p:nvPr/>
        </p:nvSpPr>
        <p:spPr>
          <a:xfrm>
            <a:off x="2460219" y="3886270"/>
            <a:ext cx="726948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dirty="0"/>
              <a:t>They live in </a:t>
            </a:r>
            <a:r>
              <a:rPr lang="sr-Latn-RS" sz="2400" strike="sngStrike" dirty="0"/>
              <a:t>the</a:t>
            </a:r>
            <a:r>
              <a:rPr lang="sr-Latn-RS" sz="2400" dirty="0"/>
              <a:t> London.</a:t>
            </a:r>
            <a:br>
              <a:rPr lang="sr-Latn-RS" sz="2400" dirty="0"/>
            </a:br>
            <a:r>
              <a:rPr lang="sr-Latn-RS" sz="2400" dirty="0"/>
              <a:t>I really wish to visit </a:t>
            </a:r>
            <a:r>
              <a:rPr lang="sr-Latn-RS" sz="2400" strike="sngStrike" dirty="0"/>
              <a:t>the</a:t>
            </a:r>
            <a:r>
              <a:rPr lang="sr-Latn-RS" sz="2400" dirty="0"/>
              <a:t> Egypt.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5549C6-9690-3E1D-54AF-DE8F3FDCC9B4}"/>
              </a:ext>
            </a:extLst>
          </p:cNvPr>
          <p:cNvSpPr txBox="1"/>
          <p:nvPr/>
        </p:nvSpPr>
        <p:spPr>
          <a:xfrm>
            <a:off x="0" y="5536937"/>
            <a:ext cx="1219200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r-Latn-RS" sz="2400" dirty="0"/>
              <a:t>We will land at </a:t>
            </a:r>
            <a:r>
              <a:rPr lang="sr-Latn-RS" sz="2400" strike="sngStrike" dirty="0"/>
              <a:t>the</a:t>
            </a:r>
            <a:r>
              <a:rPr lang="sr-Latn-RS" sz="2400" dirty="0"/>
              <a:t> Heathrow soon.</a:t>
            </a:r>
            <a:br>
              <a:rPr lang="sr-Latn-RS" sz="2400" dirty="0"/>
            </a:br>
            <a:r>
              <a:rPr lang="sr-Latn-RS" sz="2400" dirty="0"/>
              <a:t>She saw it all:</a:t>
            </a:r>
            <a:r>
              <a:rPr lang="sr-Latn-RS" sz="2400" strike="sngStrike" dirty="0"/>
              <a:t>the </a:t>
            </a:r>
            <a:r>
              <a:rPr lang="sr-Latn-RS" sz="2400" dirty="0"/>
              <a:t>Buckingham Palace,</a:t>
            </a:r>
            <a:r>
              <a:rPr lang="sr-Latn-RS" sz="2400" strike="sngStrike" dirty="0"/>
              <a:t>the </a:t>
            </a:r>
            <a:r>
              <a:rPr lang="sr-Latn-RS" sz="2400" dirty="0"/>
              <a:t>London Bridge,</a:t>
            </a:r>
            <a:r>
              <a:rPr lang="sr-Latn-RS" sz="2400" strike="sngStrike" dirty="0"/>
              <a:t>the </a:t>
            </a:r>
            <a:r>
              <a:rPr lang="sr-Latn-RS" sz="2400" dirty="0"/>
              <a:t>Piccadily and </a:t>
            </a:r>
            <a:r>
              <a:rPr lang="sr-Latn-RS" sz="2400" strike="sngStrike" dirty="0"/>
              <a:t>the</a:t>
            </a:r>
            <a:r>
              <a:rPr lang="sr-Latn-RS" sz="2400" dirty="0"/>
              <a:t> Trafalgar Square.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037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14EA-BB56-496A-FD0E-B4FC956FA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284176"/>
            <a:ext cx="9784080" cy="1508760"/>
          </a:xfrm>
        </p:spPr>
        <p:txBody>
          <a:bodyPr/>
          <a:lstStyle/>
          <a:p>
            <a:r>
              <a:rPr lang="sr-Latn-RS" dirty="0"/>
              <a:t>The definite article – when can we both use it and not use it?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F648E-F852-AF8A-92C2-BE21BD59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92936"/>
            <a:ext cx="10538943" cy="4780888"/>
          </a:xfrm>
        </p:spPr>
        <p:txBody>
          <a:bodyPr/>
          <a:lstStyle/>
          <a:p>
            <a:r>
              <a:rPr lang="sr-Latn-RS" sz="2800" dirty="0"/>
              <a:t>With certain institutions, with a slight difference in meaning:</a:t>
            </a:r>
          </a:p>
          <a:p>
            <a:endParaRPr lang="sr-Latn-RS" sz="2800" dirty="0"/>
          </a:p>
          <a:p>
            <a:endParaRPr lang="sr-Latn-RS" sz="2800" dirty="0"/>
          </a:p>
          <a:p>
            <a:endParaRPr lang="sr-Latn-RS" sz="2800" dirty="0"/>
          </a:p>
          <a:p>
            <a:pPr marL="0" indent="0">
              <a:buNone/>
            </a:pPr>
            <a:endParaRPr lang="sr-Latn-RS" sz="2800" dirty="0"/>
          </a:p>
          <a:p>
            <a:r>
              <a:rPr lang="sr-Latn-RS" sz="2800" dirty="0"/>
              <a:t>With famous people, for emphasis:</a:t>
            </a:r>
          </a:p>
          <a:p>
            <a:endParaRPr lang="sr-Latn-RS" sz="28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BD7F81-356C-0244-A687-5F5692367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040" y="335910"/>
            <a:ext cx="2534133" cy="14052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3B98226-A39D-7F55-9289-067E745B75D3}"/>
              </a:ext>
            </a:extLst>
          </p:cNvPr>
          <p:cNvSpPr txBox="1"/>
          <p:nvPr/>
        </p:nvSpPr>
        <p:spPr>
          <a:xfrm>
            <a:off x="1327404" y="2453162"/>
            <a:ext cx="9537192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r-Latn-RS" sz="2400" dirty="0"/>
              <a:t>They go to church every Sunday	 ≠	They go to </a:t>
            </a:r>
            <a:r>
              <a:rPr lang="sr-Latn-RS" sz="2400" u="sng" dirty="0"/>
              <a:t>the</a:t>
            </a:r>
            <a:r>
              <a:rPr lang="sr-Latn-RS" sz="2400" dirty="0"/>
              <a:t> church every Sunday.</a:t>
            </a:r>
          </a:p>
          <a:p>
            <a:pPr algn="ctr">
              <a:lnSpc>
                <a:spcPct val="150000"/>
              </a:lnSpc>
            </a:pPr>
            <a:r>
              <a:rPr lang="sr-Latn-RS" sz="2400" dirty="0"/>
              <a:t>I was in hospital the entire night	 ≠	I was in </a:t>
            </a:r>
            <a:r>
              <a:rPr lang="sr-Latn-RS" sz="2400" u="sng" dirty="0"/>
              <a:t>the</a:t>
            </a:r>
            <a:r>
              <a:rPr lang="sr-Latn-RS" sz="2400" dirty="0"/>
              <a:t> hospital the entire night.</a:t>
            </a:r>
          </a:p>
          <a:p>
            <a:pPr algn="ctr">
              <a:lnSpc>
                <a:spcPct val="150000"/>
              </a:lnSpc>
            </a:pPr>
            <a:r>
              <a:rPr lang="sr-Latn-RS" sz="2400" dirty="0"/>
              <a:t>He went to college	 ≠	He went to </a:t>
            </a:r>
            <a:r>
              <a:rPr lang="sr-Latn-RS" sz="2400" u="sng" dirty="0"/>
              <a:t>the</a:t>
            </a:r>
            <a:r>
              <a:rPr lang="sr-Latn-RS" sz="2400" dirty="0"/>
              <a:t> college.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E7C2DE-7B2D-1FCC-C33C-E6F68BC82BBC}"/>
              </a:ext>
            </a:extLst>
          </p:cNvPr>
          <p:cNvSpPr txBox="1"/>
          <p:nvPr/>
        </p:nvSpPr>
        <p:spPr>
          <a:xfrm>
            <a:off x="1327404" y="5258551"/>
            <a:ext cx="9537192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r-Latn-RS" sz="2400" dirty="0"/>
              <a:t>You’re Johnny Depp? ~ You’re THE Johnny Depp?</a:t>
            </a:r>
          </a:p>
        </p:txBody>
      </p:sp>
    </p:spTree>
    <p:extLst>
      <p:ext uri="{BB962C8B-B14F-4D97-AF65-F5344CB8AC3E}">
        <p14:creationId xmlns:p14="http://schemas.microsoft.com/office/powerpoint/2010/main" val="291968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B3AFC-FA41-CF51-7AF6-98255C63E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The indefinite article: a / 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CC43-1DE4-EFEE-9CD6-0E257B198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11680"/>
            <a:ext cx="10529799" cy="4846320"/>
          </a:xfrm>
        </p:spPr>
        <p:txBody>
          <a:bodyPr>
            <a:normAutofit/>
          </a:bodyPr>
          <a:lstStyle/>
          <a:p>
            <a:r>
              <a:rPr lang="sr-Latn-RS" sz="2800" dirty="0"/>
              <a:t>When something is unspecified (can be replaced with </a:t>
            </a:r>
            <a:r>
              <a:rPr lang="sr-Latn-RS" sz="2800" i="1" dirty="0"/>
              <a:t>some</a:t>
            </a:r>
            <a:r>
              <a:rPr lang="sr-Latn-RS" sz="2800" dirty="0"/>
              <a:t>)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When something is mentioned for the first time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When something is not one of a kind, but just one of many (</a:t>
            </a:r>
            <a:r>
              <a:rPr lang="sr-Latn-RS" sz="2800" i="1" dirty="0"/>
              <a:t>any</a:t>
            </a:r>
            <a:r>
              <a:rPr lang="sr-Latn-RS" sz="2800" dirty="0"/>
              <a:t>)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4BC43E-40CE-FFD9-75C2-844C7474342B}"/>
              </a:ext>
            </a:extLst>
          </p:cNvPr>
          <p:cNvSpPr txBox="1"/>
          <p:nvPr/>
        </p:nvSpPr>
        <p:spPr>
          <a:xfrm>
            <a:off x="953503" y="2451343"/>
            <a:ext cx="9537192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r-Latn-RS" sz="2400" dirty="0"/>
              <a:t>There’s </a:t>
            </a:r>
            <a:r>
              <a:rPr lang="sr-Latn-RS" sz="2400" u="sng" dirty="0"/>
              <a:t>a man</a:t>
            </a:r>
            <a:r>
              <a:rPr lang="sr-Latn-RS" sz="2400" dirty="0"/>
              <a:t> at the door.</a:t>
            </a:r>
          </a:p>
          <a:p>
            <a:pPr algn="ctr">
              <a:lnSpc>
                <a:spcPct val="150000"/>
              </a:lnSpc>
            </a:pPr>
            <a:r>
              <a:rPr lang="sr-Latn-RS" sz="2400" dirty="0"/>
              <a:t>There is </a:t>
            </a:r>
            <a:r>
              <a:rPr lang="sr-Latn-RS" sz="2400" u="sng" dirty="0"/>
              <a:t>a book </a:t>
            </a:r>
            <a:r>
              <a:rPr lang="sr-Latn-RS" sz="2400" dirty="0"/>
              <a:t>on the table.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FFA4EB-9FFD-E5C1-38B5-B97F91EAA6FD}"/>
              </a:ext>
            </a:extLst>
          </p:cNvPr>
          <p:cNvSpPr txBox="1"/>
          <p:nvPr/>
        </p:nvSpPr>
        <p:spPr>
          <a:xfrm>
            <a:off x="1089660" y="4342598"/>
            <a:ext cx="9537192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r-Latn-RS" sz="2400" dirty="0"/>
              <a:t>He was going down the street when he saw </a:t>
            </a:r>
            <a:r>
              <a:rPr lang="sr-Latn-RS" sz="2400" u="sng" dirty="0"/>
              <a:t>a sign</a:t>
            </a:r>
            <a:r>
              <a:rPr lang="sr-Latn-RS" sz="24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B52AE8-1685-736F-6272-5F2DA998BB67}"/>
              </a:ext>
            </a:extLst>
          </p:cNvPr>
          <p:cNvSpPr txBox="1"/>
          <p:nvPr/>
        </p:nvSpPr>
        <p:spPr>
          <a:xfrm>
            <a:off x="1326363" y="5724093"/>
            <a:ext cx="9537192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r-Latn-RS" sz="2400" u="sng" dirty="0"/>
              <a:t>A cow </a:t>
            </a:r>
            <a:r>
              <a:rPr lang="sr-Latn-RS" sz="2400" dirty="0"/>
              <a:t>can give milk.</a:t>
            </a:r>
          </a:p>
          <a:p>
            <a:pPr algn="ctr">
              <a:lnSpc>
                <a:spcPct val="150000"/>
              </a:lnSpc>
            </a:pPr>
            <a:r>
              <a:rPr lang="sr-Latn-RS" sz="2400" dirty="0"/>
              <a:t>Hello, I would like to buy </a:t>
            </a:r>
            <a:r>
              <a:rPr lang="sr-Latn-RS" sz="2400" u="sng" dirty="0"/>
              <a:t>a hat</a:t>
            </a:r>
            <a:r>
              <a:rPr lang="sr-Latn-R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909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667B2-F87F-C595-5376-D431E46EA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One practical 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C7F7A-1B7F-ED08-159B-F72511A10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395728"/>
            <a:ext cx="9784080" cy="3822192"/>
          </a:xfrm>
        </p:spPr>
        <p:txBody>
          <a:bodyPr>
            <a:normAutofit/>
          </a:bodyPr>
          <a:lstStyle/>
          <a:p>
            <a:r>
              <a:rPr lang="sr-Latn-RS" sz="4400" dirty="0"/>
              <a:t>English Grammar for Transport and Traffic Engineering</a:t>
            </a:r>
          </a:p>
          <a:p>
            <a:pPr marL="0" indent="0">
              <a:buNone/>
            </a:pPr>
            <a:r>
              <a:rPr lang="sr-Latn-RS" sz="4400" dirty="0"/>
              <a:t>	page 54</a:t>
            </a:r>
          </a:p>
          <a:p>
            <a:pPr marL="0" indent="0">
              <a:buNone/>
            </a:pPr>
            <a:r>
              <a:rPr lang="sr-Latn-RS" sz="4400" dirty="0"/>
              <a:t>	exercise XXVII (fill in the blanks)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9132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26BD3-A6D5-9EBB-8C9A-15FDD0E0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Welcome to english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90DCF-A99F-48EB-7F9B-794FCD751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" y="1792936"/>
            <a:ext cx="11210544" cy="5065064"/>
          </a:xfrm>
        </p:spPr>
        <p:txBody>
          <a:bodyPr>
            <a:normAutofit/>
          </a:bodyPr>
          <a:lstStyle/>
          <a:p>
            <a:r>
              <a:rPr lang="sr-Latn-RS" sz="2800" dirty="0">
                <a:solidFill>
                  <a:schemeClr val="tx1"/>
                </a:solidFill>
              </a:rPr>
              <a:t>E-mail:</a:t>
            </a:r>
            <a:r>
              <a:rPr lang="sr-Latn-RS" sz="2800" dirty="0"/>
              <a:t> </a:t>
            </a:r>
            <a:r>
              <a:rPr lang="sr-Latn-RS" sz="2800" dirty="0">
                <a:hlinkClick r:id="rId2"/>
              </a:rPr>
              <a:t>s.stefanovic@sf.bg.ac.rs</a:t>
            </a:r>
            <a:endParaRPr lang="sr-Latn-RS" sz="2800" dirty="0"/>
          </a:p>
          <a:p>
            <a:endParaRPr lang="sr-Latn-RS" sz="2800" dirty="0"/>
          </a:p>
          <a:p>
            <a:r>
              <a:rPr lang="sr-Latn-RS" sz="2800" dirty="0">
                <a:solidFill>
                  <a:schemeClr val="tx1"/>
                </a:solidFill>
              </a:rPr>
              <a:t>Consultation hours: Mondays 13h-14h (room 05)</a:t>
            </a:r>
          </a:p>
          <a:p>
            <a:endParaRPr lang="sr-Latn-RS" sz="2800" dirty="0"/>
          </a:p>
          <a:p>
            <a:r>
              <a:rPr lang="en-US" sz="2800" dirty="0"/>
              <a:t>Moodle: nastava.sf.bg.ac.rs</a:t>
            </a:r>
            <a:endParaRPr lang="sr-Latn-RS" sz="2800" dirty="0"/>
          </a:p>
          <a:p>
            <a:endParaRPr lang="sr-Latn-RS" sz="2800" dirty="0"/>
          </a:p>
          <a:p>
            <a:r>
              <a:rPr lang="en-US" sz="2800" dirty="0"/>
              <a:t>Do not forget to sign up for the subject electronically!</a:t>
            </a:r>
            <a:br>
              <a:rPr lang="en-US" sz="2800" dirty="0"/>
            </a:br>
            <a:r>
              <a:rPr lang="en-US" sz="2800" dirty="0"/>
              <a:t>Do not forget to apply for the exam electronically</a:t>
            </a:r>
            <a:r>
              <a:rPr lang="sr-Latn-RS" sz="2800" dirty="0"/>
              <a:t> (both exam terms)!</a:t>
            </a:r>
            <a:br>
              <a:rPr lang="sr-Latn-RS" sz="2800" dirty="0"/>
            </a:br>
            <a:r>
              <a:rPr lang="sr-Latn-RS" sz="2800" dirty="0"/>
              <a:t>If you do not have your E1 grade signed – apply for English 1 exam as well.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612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915E8-C51D-DDBF-42BE-FAAA98680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03005"/>
          </a:xfrm>
        </p:spPr>
        <p:txBody>
          <a:bodyPr>
            <a:normAutofit/>
          </a:bodyPr>
          <a:lstStyle/>
          <a:p>
            <a:r>
              <a:rPr lang="sr-Latn-RS" sz="4000" dirty="0">
                <a:solidFill>
                  <a:schemeClr val="tx1"/>
                </a:solidFill>
              </a:rPr>
              <a:t>In case you do opt for English 1...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6CD49-C2AD-84C2-F731-03CC1A00A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49" y="1845734"/>
            <a:ext cx="10578631" cy="4023360"/>
          </a:xfrm>
        </p:spPr>
        <p:txBody>
          <a:bodyPr>
            <a:normAutofit/>
          </a:bodyPr>
          <a:lstStyle/>
          <a:p>
            <a:r>
              <a:rPr lang="sr-Latn-RS" sz="3200" dirty="0">
                <a:solidFill>
                  <a:schemeClr val="tx1"/>
                </a:solidFill>
              </a:rPr>
              <a:t>Student books: </a:t>
            </a:r>
          </a:p>
          <a:p>
            <a:endParaRPr lang="sr-Latn-RS" sz="3200" dirty="0">
              <a:solidFill>
                <a:schemeClr val="tx1"/>
              </a:solidFill>
            </a:endParaRPr>
          </a:p>
          <a:p>
            <a:endParaRPr lang="sr-Latn-RS" sz="3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7BCD59F-ED98-0966-D30B-D4BFDC0395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975" y="2928222"/>
            <a:ext cx="1924050" cy="27432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3B74C1-AE32-EDAD-8103-988678EF34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869" y="2928222"/>
            <a:ext cx="1924050" cy="2743200"/>
          </a:xfrm>
          <a:prstGeom prst="rect">
            <a:avLst/>
          </a:prstGeom>
        </p:spPr>
      </p:pic>
      <p:pic>
        <p:nvPicPr>
          <p:cNvPr id="16" name="Graphic 15" descr="Books with solid fill">
            <a:extLst>
              <a:ext uri="{FF2B5EF4-FFF2-40B4-BE49-F238E27FC236}">
                <a16:creationId xmlns:a16="http://schemas.microsoft.com/office/drawing/2014/main" id="{CC260792-960A-3AAF-14D3-5BF474B04C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69052" y="286603"/>
            <a:ext cx="1453896" cy="14538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B0C44B-6096-191F-8824-2ED8233283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88" y="2928223"/>
            <a:ext cx="192650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225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12211-F158-9A97-E4DD-065B17E38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76011"/>
          </a:xfrm>
        </p:spPr>
        <p:txBody>
          <a:bodyPr/>
          <a:lstStyle/>
          <a:p>
            <a:r>
              <a:rPr lang="sr-Latn-RS" dirty="0">
                <a:solidFill>
                  <a:schemeClr val="bg1"/>
                </a:solidFill>
              </a:rPr>
              <a:t>Exam Structure: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50628-6F37-58E1-7A8D-C27C6526F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34" y="1845734"/>
            <a:ext cx="11940466" cy="4422650"/>
          </a:xfrm>
        </p:spPr>
        <p:txBody>
          <a:bodyPr>
            <a:normAutofit/>
          </a:bodyPr>
          <a:lstStyle/>
          <a:p>
            <a:pPr algn="ctr"/>
            <a:r>
              <a:rPr lang="sr-Latn-RS" sz="3200" b="1" dirty="0">
                <a:solidFill>
                  <a:schemeClr val="tx1"/>
                </a:solidFill>
              </a:rPr>
              <a:t>Written Exam</a:t>
            </a:r>
            <a:r>
              <a:rPr lang="sr-Latn-RS" sz="3200" dirty="0">
                <a:solidFill>
                  <a:schemeClr val="tx1"/>
                </a:solidFill>
              </a:rPr>
              <a:t>: 70 points + </a:t>
            </a:r>
            <a:r>
              <a:rPr lang="sr-Latn-RS" sz="3200" b="1" dirty="0">
                <a:solidFill>
                  <a:schemeClr val="tx1"/>
                </a:solidFill>
              </a:rPr>
              <a:t>Oral Exam</a:t>
            </a:r>
            <a:r>
              <a:rPr lang="sr-Latn-RS" sz="3200" dirty="0">
                <a:solidFill>
                  <a:schemeClr val="tx1"/>
                </a:solidFill>
              </a:rPr>
              <a:t>: 30 points</a:t>
            </a:r>
          </a:p>
          <a:p>
            <a:pPr marL="0" indent="0">
              <a:buNone/>
            </a:pPr>
            <a:r>
              <a:rPr lang="sr-Latn-RS" sz="3200" dirty="0">
                <a:solidFill>
                  <a:schemeClr val="tx1"/>
                </a:solidFill>
              </a:rPr>
              <a:t>	                              </a:t>
            </a:r>
            <a:r>
              <a:rPr lang="sr-Latn-RS" sz="2000" dirty="0">
                <a:solidFill>
                  <a:schemeClr val="tx1"/>
                </a:solidFill>
              </a:rPr>
              <a:t>Reading Comprehension (10 points) – held in April during class (and 									during regular exam terms)</a:t>
            </a:r>
          </a:p>
          <a:p>
            <a:r>
              <a:rPr lang="sr-Latn-RS" sz="2800" dirty="0">
                <a:solidFill>
                  <a:schemeClr val="tx1"/>
                </a:solidFill>
              </a:rPr>
              <a:t>Written Exam              </a:t>
            </a:r>
            <a:r>
              <a:rPr lang="sr-Latn-RS" sz="2000" dirty="0">
                <a:solidFill>
                  <a:schemeClr val="tx1"/>
                </a:solidFill>
              </a:rPr>
              <a:t>Written Test (60 points) – held during a pre-term, and during regular exam terms</a:t>
            </a:r>
          </a:p>
          <a:p>
            <a:endParaRPr lang="sr-Latn-RS" sz="1800" dirty="0">
              <a:solidFill>
                <a:schemeClr val="tx1"/>
              </a:solidFill>
            </a:endParaRPr>
          </a:p>
          <a:p>
            <a:r>
              <a:rPr lang="sr-Latn-RS" sz="2800" dirty="0">
                <a:solidFill>
                  <a:schemeClr val="tx1"/>
                </a:solidFill>
              </a:rPr>
              <a:t>Oral Exam                   </a:t>
            </a:r>
            <a:r>
              <a:rPr lang="sr-Latn-RS" sz="2000" dirty="0">
                <a:solidFill>
                  <a:schemeClr val="tx1"/>
                </a:solidFill>
              </a:rPr>
              <a:t>in-class activity (10 points)</a:t>
            </a:r>
          </a:p>
          <a:p>
            <a:endParaRPr lang="sr-Latn-R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RS" sz="1800" dirty="0">
                <a:solidFill>
                  <a:schemeClr val="tx1"/>
                </a:solidFill>
              </a:rPr>
              <a:t>                                                       </a:t>
            </a:r>
            <a:r>
              <a:rPr lang="sr-Latn-RS" sz="2000" dirty="0">
                <a:solidFill>
                  <a:schemeClr val="tx1"/>
                </a:solidFill>
              </a:rPr>
              <a:t>oral exam (20 points) – choose one text from the book, and send in a recorded speech on that topic  to my email before the exam (format: </a:t>
            </a:r>
            <a:r>
              <a:rPr lang="sr-Latn-RS" sz="2000" dirty="0"/>
              <a:t>Y</a:t>
            </a:r>
            <a:r>
              <a:rPr lang="sr-Latn-RS" sz="2000" dirty="0">
                <a:solidFill>
                  <a:schemeClr val="tx1"/>
                </a:solidFill>
              </a:rPr>
              <a:t>ouTube, </a:t>
            </a:r>
            <a:r>
              <a:rPr lang="sr-Latn-RS" sz="2000" dirty="0"/>
              <a:t>G</a:t>
            </a:r>
            <a:r>
              <a:rPr lang="sr-Latn-RS" sz="2000" dirty="0">
                <a:solidFill>
                  <a:schemeClr val="tx1"/>
                </a:solidFill>
              </a:rPr>
              <a:t>oogle Drive, WeTransfer; duration: 5 minutes)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8E1A4A4-5466-5981-6C88-88B969AF9ED6}"/>
              </a:ext>
            </a:extLst>
          </p:cNvPr>
          <p:cNvCxnSpPr>
            <a:cxnSpLocks/>
          </p:cNvCxnSpPr>
          <p:nvPr/>
        </p:nvCxnSpPr>
        <p:spPr>
          <a:xfrm flipV="1">
            <a:off x="2615628" y="2882893"/>
            <a:ext cx="930203" cy="491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398622F-F2B9-5894-5D70-0E4F37F29050}"/>
              </a:ext>
            </a:extLst>
          </p:cNvPr>
          <p:cNvCxnSpPr/>
          <p:nvPr/>
        </p:nvCxnSpPr>
        <p:spPr>
          <a:xfrm>
            <a:off x="2602311" y="3621024"/>
            <a:ext cx="9410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58AD11D-8E20-BA65-57AC-06BC9CF475BB}"/>
              </a:ext>
            </a:extLst>
          </p:cNvPr>
          <p:cNvCxnSpPr/>
          <p:nvPr/>
        </p:nvCxnSpPr>
        <p:spPr>
          <a:xfrm>
            <a:off x="2240368" y="4625444"/>
            <a:ext cx="967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B24AFBB-0BD7-B021-F474-900DDB05DBBE}"/>
              </a:ext>
            </a:extLst>
          </p:cNvPr>
          <p:cNvCxnSpPr>
            <a:cxnSpLocks/>
          </p:cNvCxnSpPr>
          <p:nvPr/>
        </p:nvCxnSpPr>
        <p:spPr>
          <a:xfrm>
            <a:off x="2158428" y="4808309"/>
            <a:ext cx="657924" cy="588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phic 12" descr="Customer review with solid fill">
            <a:extLst>
              <a:ext uri="{FF2B5EF4-FFF2-40B4-BE49-F238E27FC236}">
                <a16:creationId xmlns:a16="http://schemas.microsoft.com/office/drawing/2014/main" id="{05224D0F-6B80-24F4-82C4-73B78C718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76190" y="4097045"/>
            <a:ext cx="914400" cy="914400"/>
          </a:xfrm>
          <a:prstGeom prst="rect">
            <a:avLst/>
          </a:prstGeom>
        </p:spPr>
      </p:pic>
      <p:pic>
        <p:nvPicPr>
          <p:cNvPr id="15" name="Graphic 14" descr="Checklist with solid fill">
            <a:extLst>
              <a:ext uri="{FF2B5EF4-FFF2-40B4-BE49-F238E27FC236}">
                <a16:creationId xmlns:a16="http://schemas.microsoft.com/office/drawing/2014/main" id="{D859F27B-C631-73A0-841B-BBF0DB5275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26066" y="1742388"/>
            <a:ext cx="914400" cy="914400"/>
          </a:xfrm>
          <a:prstGeom prst="rect">
            <a:avLst/>
          </a:prstGeom>
        </p:spPr>
      </p:pic>
      <p:pic>
        <p:nvPicPr>
          <p:cNvPr id="16" name="Graphic 15" descr="Email with solid fill">
            <a:extLst>
              <a:ext uri="{FF2B5EF4-FFF2-40B4-BE49-F238E27FC236}">
                <a16:creationId xmlns:a16="http://schemas.microsoft.com/office/drawing/2014/main" id="{0F300517-9DF8-F7A4-1D66-E2D38FC100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19440" y="5957871"/>
            <a:ext cx="621026" cy="62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97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7A232-420C-88C7-4667-FABC53B18D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9600" dirty="0"/>
              <a:t>articles</a:t>
            </a:r>
            <a:endParaRPr lang="en-US" sz="9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3162BA-5CF7-1BBE-D545-8F8F70850F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5400" dirty="0"/>
              <a:t>A, AN, THE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34042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2C3C-4B52-DD68-6789-57ED3807F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The definite article - the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722C1-8530-B18F-1730-9736542D4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2011680"/>
            <a:ext cx="11530584" cy="4206240"/>
          </a:xfrm>
        </p:spPr>
        <p:txBody>
          <a:bodyPr>
            <a:normAutofit/>
          </a:bodyPr>
          <a:lstStyle/>
          <a:p>
            <a:r>
              <a:rPr lang="sr-Latn-RS" sz="2800" dirty="0"/>
              <a:t>For specific things, or when the identity of something is known.</a:t>
            </a:r>
          </a:p>
          <a:p>
            <a:endParaRPr lang="sr-Latn-RS" sz="2800" dirty="0"/>
          </a:p>
          <a:p>
            <a:pPr marL="0" indent="0">
              <a:buNone/>
            </a:pPr>
            <a:endParaRPr lang="sr-Latn-RS" sz="2800" dirty="0"/>
          </a:p>
          <a:p>
            <a:r>
              <a:rPr lang="sr-Latn-RS" sz="2800" dirty="0"/>
              <a:t>To say there is only one of something, or to refer to every single unit of something.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8E9D2F-D715-8325-0A2B-9796637588BA}"/>
              </a:ext>
            </a:extLst>
          </p:cNvPr>
          <p:cNvSpPr txBox="1"/>
          <p:nvPr/>
        </p:nvSpPr>
        <p:spPr>
          <a:xfrm>
            <a:off x="2460219" y="2715768"/>
            <a:ext cx="7269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u="sng" dirty="0"/>
              <a:t>The hamburger </a:t>
            </a:r>
            <a:r>
              <a:rPr lang="sr-Latn-RS" sz="2400" dirty="0"/>
              <a:t>was invented in Hamburg.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2C816F-3E7A-0259-B248-C412840F36D4}"/>
              </a:ext>
            </a:extLst>
          </p:cNvPr>
          <p:cNvSpPr txBox="1"/>
          <p:nvPr/>
        </p:nvSpPr>
        <p:spPr>
          <a:xfrm>
            <a:off x="2551176" y="4361566"/>
            <a:ext cx="7269480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u="sng" dirty="0"/>
              <a:t>The Queen </a:t>
            </a:r>
            <a:r>
              <a:rPr lang="sr-Latn-RS" sz="2400" dirty="0"/>
              <a:t>died two years ago.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Our planet revolves around </a:t>
            </a:r>
            <a:r>
              <a:rPr lang="sr-Latn-RS" sz="2400" u="sng" dirty="0"/>
              <a:t>the Sun</a:t>
            </a:r>
            <a:r>
              <a:rPr lang="sr-Latn-RS" sz="2400" dirty="0"/>
              <a:t>.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Dad, can I borrow </a:t>
            </a:r>
            <a:r>
              <a:rPr lang="sr-Latn-RS" sz="2400" u="sng" dirty="0"/>
              <a:t>the car</a:t>
            </a:r>
            <a:r>
              <a:rPr lang="sr-Latn-RS" sz="2400" dirty="0"/>
              <a:t>?</a:t>
            </a:r>
          </a:p>
          <a:p>
            <a:pPr>
              <a:lnSpc>
                <a:spcPct val="150000"/>
              </a:lnSpc>
            </a:pPr>
            <a:r>
              <a:rPr lang="sr-Latn-RS" sz="2400" u="sng" dirty="0"/>
              <a:t>The wolf </a:t>
            </a:r>
            <a:r>
              <a:rPr lang="sr-Latn-RS" sz="2400" dirty="0"/>
              <a:t>is a beautiful animal.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7101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14EA-BB56-496A-FD0E-B4FC956FA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The definite article - the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F648E-F852-AF8A-92C2-BE21BD59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088" y="2011680"/>
            <a:ext cx="10282911" cy="4562144"/>
          </a:xfrm>
        </p:spPr>
        <p:txBody>
          <a:bodyPr/>
          <a:lstStyle/>
          <a:p>
            <a:r>
              <a:rPr lang="sr-Latn-RS" sz="2800" dirty="0"/>
              <a:t>With adjectives in the superlative and ordinal numbers.</a:t>
            </a:r>
          </a:p>
          <a:p>
            <a:pPr marL="0" indent="0">
              <a:buNone/>
            </a:pPr>
            <a:endParaRPr lang="sr-Latn-RS" sz="2800" dirty="0"/>
          </a:p>
          <a:p>
            <a:pPr marL="0" indent="0">
              <a:buNone/>
            </a:pPr>
            <a:endParaRPr lang="sr-Latn-RS" sz="2800" dirty="0"/>
          </a:p>
          <a:p>
            <a:r>
              <a:rPr lang="sr-Latn-RS" sz="2800" dirty="0"/>
              <a:t>When something was already mentioned previously.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For systems or services: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FC12EF-3394-B50E-B6C5-8AC85E2391DB}"/>
              </a:ext>
            </a:extLst>
          </p:cNvPr>
          <p:cNvSpPr txBox="1"/>
          <p:nvPr/>
        </p:nvSpPr>
        <p:spPr>
          <a:xfrm>
            <a:off x="2460219" y="2459736"/>
            <a:ext cx="726948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dirty="0"/>
              <a:t>What is the most efficient means of public transport?</a:t>
            </a:r>
            <a:br>
              <a:rPr lang="sr-Latn-RS" sz="2400" dirty="0"/>
            </a:br>
            <a:r>
              <a:rPr lang="sr-Latn-RS" sz="2400" dirty="0"/>
              <a:t>Marie Antoinette’s husband was Louis </a:t>
            </a:r>
            <a:r>
              <a:rPr lang="sr-Latn-RS" sz="2400" u="sng" dirty="0"/>
              <a:t>XVI</a:t>
            </a:r>
            <a:r>
              <a:rPr lang="sr-Latn-RS" sz="2400" dirty="0"/>
              <a:t>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7AB652-006A-7282-72C9-FD7730F83191}"/>
              </a:ext>
            </a:extLst>
          </p:cNvPr>
          <p:cNvSpPr txBox="1"/>
          <p:nvPr/>
        </p:nvSpPr>
        <p:spPr>
          <a:xfrm>
            <a:off x="2460219" y="4292752"/>
            <a:ext cx="726948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dirty="0"/>
              <a:t>This is </a:t>
            </a:r>
            <a:r>
              <a:rPr lang="sr-Latn-RS" sz="2400" u="sng" dirty="0"/>
              <a:t>the song </a:t>
            </a:r>
            <a:r>
              <a:rPr lang="sr-Latn-RS" sz="2400" dirty="0"/>
              <a:t>I was telling you about.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I saw a cat in the street. </a:t>
            </a:r>
            <a:r>
              <a:rPr lang="sr-Latn-RS" sz="2400" u="sng" dirty="0"/>
              <a:t>The cat </a:t>
            </a:r>
            <a:r>
              <a:rPr lang="sr-Latn-RS" sz="2400" dirty="0"/>
              <a:t>was orange.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CD269E-1B16-7CCF-EEDE-4515EA118FD4}"/>
              </a:ext>
            </a:extLst>
          </p:cNvPr>
          <p:cNvSpPr txBox="1"/>
          <p:nvPr/>
        </p:nvSpPr>
        <p:spPr>
          <a:xfrm>
            <a:off x="1890521" y="5831232"/>
            <a:ext cx="7910043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dirty="0"/>
              <a:t>He takes </a:t>
            </a:r>
            <a:r>
              <a:rPr lang="sr-Latn-RS" sz="2400" u="sng" dirty="0"/>
              <a:t>the train</a:t>
            </a:r>
            <a:r>
              <a:rPr lang="sr-Latn-RS" sz="2400" dirty="0"/>
              <a:t> to work / I heard </a:t>
            </a:r>
            <a:r>
              <a:rPr lang="sr-Latn-RS" sz="2400" u="sng" dirty="0"/>
              <a:t>the news </a:t>
            </a:r>
            <a:r>
              <a:rPr lang="sr-Latn-RS" sz="2400" dirty="0"/>
              <a:t>on </a:t>
            </a:r>
            <a:r>
              <a:rPr lang="sr-Latn-RS" sz="2400" u="sng" dirty="0"/>
              <a:t>the radio</a:t>
            </a:r>
            <a:r>
              <a:rPr lang="sr-Latn-R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371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14EA-BB56-496A-FD0E-B4FC956FA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The definite article - the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F648E-F852-AF8A-92C2-BE21BD59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088" y="1792936"/>
            <a:ext cx="10282911" cy="4780888"/>
          </a:xfrm>
        </p:spPr>
        <p:txBody>
          <a:bodyPr/>
          <a:lstStyle/>
          <a:p>
            <a:r>
              <a:rPr lang="sr-Latn-RS" sz="2800" dirty="0"/>
              <a:t>Before nationalities.</a:t>
            </a:r>
          </a:p>
          <a:p>
            <a:pPr marL="0" indent="0">
              <a:buNone/>
            </a:pPr>
            <a:endParaRPr lang="sr-Latn-RS" sz="2800" dirty="0"/>
          </a:p>
          <a:p>
            <a:pPr marL="0" indent="0">
              <a:buNone/>
            </a:pPr>
            <a:endParaRPr lang="sr-Latn-RS" sz="2800" dirty="0"/>
          </a:p>
          <a:p>
            <a:r>
              <a:rPr lang="sr-Latn-RS" sz="2800" dirty="0"/>
              <a:t>Before the names of families.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Before musical instruments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FC12EF-3394-B50E-B6C5-8AC85E2391DB}"/>
              </a:ext>
            </a:extLst>
          </p:cNvPr>
          <p:cNvSpPr txBox="1"/>
          <p:nvPr/>
        </p:nvSpPr>
        <p:spPr>
          <a:xfrm>
            <a:off x="2460219" y="2457808"/>
            <a:ext cx="726948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u="sng" dirty="0"/>
              <a:t>The Irish </a:t>
            </a:r>
            <a:r>
              <a:rPr lang="sr-Latn-RS" sz="2400" dirty="0"/>
              <a:t>are known for their love of alcohol.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7AB652-006A-7282-72C9-FD7730F83191}"/>
              </a:ext>
            </a:extLst>
          </p:cNvPr>
          <p:cNvSpPr txBox="1"/>
          <p:nvPr/>
        </p:nvSpPr>
        <p:spPr>
          <a:xfrm>
            <a:off x="2460219" y="4183380"/>
            <a:ext cx="726948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u="sng" dirty="0"/>
              <a:t>The Martins </a:t>
            </a:r>
            <a:r>
              <a:rPr lang="sr-Latn-RS" sz="2400" dirty="0"/>
              <a:t>are coming over for dinner.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0FD421-9763-6DAF-DEB2-7CBAC5464468}"/>
              </a:ext>
            </a:extLst>
          </p:cNvPr>
          <p:cNvSpPr txBox="1"/>
          <p:nvPr/>
        </p:nvSpPr>
        <p:spPr>
          <a:xfrm>
            <a:off x="2426170" y="5692140"/>
            <a:ext cx="726948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dirty="0"/>
              <a:t>She plays </a:t>
            </a:r>
            <a:r>
              <a:rPr lang="sr-Latn-RS" sz="2400" u="sng" dirty="0"/>
              <a:t>the violin</a:t>
            </a:r>
            <a:r>
              <a:rPr lang="sr-Latn-R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77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14EA-BB56-496A-FD0E-B4FC956FA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The definite article - the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F648E-F852-AF8A-92C2-BE21BD59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92936"/>
            <a:ext cx="10538943" cy="4780888"/>
          </a:xfrm>
        </p:spPr>
        <p:txBody>
          <a:bodyPr/>
          <a:lstStyle/>
          <a:p>
            <a:r>
              <a:rPr lang="sr-Latn-RS" sz="2800" dirty="0"/>
              <a:t>Before geographic notions: rivers, mountain chains, lakes, seas.</a:t>
            </a:r>
          </a:p>
          <a:p>
            <a:pPr marL="0" indent="0">
              <a:buNone/>
            </a:pPr>
            <a:endParaRPr lang="sr-Latn-RS" sz="2800" dirty="0"/>
          </a:p>
          <a:p>
            <a:pPr marL="0" indent="0">
              <a:buNone/>
            </a:pPr>
            <a:endParaRPr lang="sr-Latn-RS" sz="2800" dirty="0"/>
          </a:p>
          <a:p>
            <a:pPr marL="0" indent="0">
              <a:buNone/>
            </a:pPr>
            <a:endParaRPr lang="sr-Latn-RS" sz="2800" dirty="0"/>
          </a:p>
          <a:p>
            <a:r>
              <a:rPr lang="sr-Latn-RS" sz="2800" dirty="0"/>
              <a:t>Before the names of plural countries.</a:t>
            </a:r>
          </a:p>
          <a:p>
            <a:endParaRPr lang="sr-Latn-RS" sz="2800" dirty="0"/>
          </a:p>
          <a:p>
            <a:r>
              <a:rPr lang="sr-Latn-RS" sz="2800" dirty="0"/>
              <a:t>Before theaters, museums, hotels, etc.</a:t>
            </a:r>
          </a:p>
          <a:p>
            <a:endParaRPr lang="sr-Latn-RS" sz="2800" dirty="0"/>
          </a:p>
          <a:p>
            <a:endParaRPr lang="sr-Latn-R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F03C87-A071-9CA5-A605-812C6D1937F9}"/>
              </a:ext>
            </a:extLst>
          </p:cNvPr>
          <p:cNvSpPr txBox="1"/>
          <p:nvPr/>
        </p:nvSpPr>
        <p:spPr>
          <a:xfrm>
            <a:off x="2460219" y="2285930"/>
            <a:ext cx="7269480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dirty="0"/>
              <a:t>We crossed </a:t>
            </a:r>
            <a:r>
              <a:rPr lang="sr-Latn-RS" sz="2400" u="sng" dirty="0"/>
              <a:t>the Danube </a:t>
            </a:r>
            <a:r>
              <a:rPr lang="sr-Latn-RS" sz="2400" dirty="0"/>
              <a:t>on a barge.</a:t>
            </a:r>
            <a:br>
              <a:rPr lang="sr-Latn-RS" sz="2400" dirty="0"/>
            </a:br>
            <a:r>
              <a:rPr lang="sr-Latn-RS" sz="2400" dirty="0"/>
              <a:t>I was skiing in </a:t>
            </a:r>
            <a:r>
              <a:rPr lang="sr-Latn-RS" sz="2400" u="sng" dirty="0"/>
              <a:t>the Alps</a:t>
            </a:r>
            <a:r>
              <a:rPr lang="sr-Latn-RS" sz="2400" dirty="0"/>
              <a:t>. (vs. I went to Zlatibor)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He spends every summer at </a:t>
            </a:r>
            <a:r>
              <a:rPr lang="sr-Latn-RS" sz="2400" u="sng" dirty="0"/>
              <a:t>the Mediterranean</a:t>
            </a:r>
            <a:r>
              <a:rPr lang="sr-Latn-RS" sz="2400" dirty="0"/>
              <a:t>.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BD5960-F959-8E63-4200-015989C24748}"/>
              </a:ext>
            </a:extLst>
          </p:cNvPr>
          <p:cNvSpPr txBox="1"/>
          <p:nvPr/>
        </p:nvSpPr>
        <p:spPr>
          <a:xfrm>
            <a:off x="1819656" y="4475992"/>
            <a:ext cx="7910043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u="sng" dirty="0"/>
              <a:t>The United Kingdom </a:t>
            </a:r>
            <a:r>
              <a:rPr lang="sr-Latn-RS" sz="2400" dirty="0"/>
              <a:t>was the first to introduce roundabouts.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BA02DD-46AC-B588-5386-3C42BAA90326}"/>
              </a:ext>
            </a:extLst>
          </p:cNvPr>
          <p:cNvSpPr txBox="1"/>
          <p:nvPr/>
        </p:nvSpPr>
        <p:spPr>
          <a:xfrm>
            <a:off x="1545336" y="5734816"/>
            <a:ext cx="882396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400" dirty="0"/>
              <a:t>I will meet you at </a:t>
            </a:r>
            <a:r>
              <a:rPr lang="sr-Latn-RS" sz="2400" u="sng" dirty="0"/>
              <a:t>the National Museum </a:t>
            </a:r>
            <a:r>
              <a:rPr lang="sr-Latn-RS" sz="2400" dirty="0"/>
              <a:t>/ </a:t>
            </a:r>
            <a:r>
              <a:rPr lang="sr-Latn-RS" sz="2400" u="sng" dirty="0"/>
              <a:t>the Radisson</a:t>
            </a:r>
            <a:r>
              <a:rPr lang="sr-Latn-R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499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124</TotalTime>
  <Words>818</Words>
  <Application>Microsoft Office PowerPoint</Application>
  <PresentationFormat>Widescreen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Corbel</vt:lpstr>
      <vt:lpstr>Wingdings</vt:lpstr>
      <vt:lpstr>Banded</vt:lpstr>
      <vt:lpstr>English language 2</vt:lpstr>
      <vt:lpstr>Welcome to english 2</vt:lpstr>
      <vt:lpstr>In case you do opt for English 1...</vt:lpstr>
      <vt:lpstr>Exam Structure:</vt:lpstr>
      <vt:lpstr>articles</vt:lpstr>
      <vt:lpstr>The definite article - the</vt:lpstr>
      <vt:lpstr>The definite article - the</vt:lpstr>
      <vt:lpstr>The definite article - the</vt:lpstr>
      <vt:lpstr>The definite article - the</vt:lpstr>
      <vt:lpstr>The definite article – when to avoid it?</vt:lpstr>
      <vt:lpstr>The definite article – when can we both use it and not use it?</vt:lpstr>
      <vt:lpstr>The indefinite article: a / an</vt:lpstr>
      <vt:lpstr>One practical 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english 2</dc:title>
  <dc:creator>User</dc:creator>
  <cp:lastModifiedBy>User</cp:lastModifiedBy>
  <cp:revision>14</cp:revision>
  <dcterms:created xsi:type="dcterms:W3CDTF">2024-02-25T21:23:03Z</dcterms:created>
  <dcterms:modified xsi:type="dcterms:W3CDTF">2024-02-26T00:01:27Z</dcterms:modified>
</cp:coreProperties>
</file>