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22" r:id="rId2"/>
  </p:sldMasterIdLst>
  <p:notesMasterIdLst>
    <p:notesMasterId r:id="rId55"/>
  </p:notesMasterIdLst>
  <p:handoutMasterIdLst>
    <p:handoutMasterId r:id="rId56"/>
  </p:handoutMasterIdLst>
  <p:sldIdLst>
    <p:sldId id="256" r:id="rId3"/>
    <p:sldId id="300" r:id="rId4"/>
    <p:sldId id="257" r:id="rId5"/>
    <p:sldId id="314" r:id="rId6"/>
    <p:sldId id="267" r:id="rId7"/>
    <p:sldId id="315" r:id="rId8"/>
    <p:sldId id="316" r:id="rId9"/>
    <p:sldId id="317" r:id="rId10"/>
    <p:sldId id="318" r:id="rId11"/>
    <p:sldId id="294" r:id="rId12"/>
    <p:sldId id="295" r:id="rId13"/>
    <p:sldId id="296" r:id="rId14"/>
    <p:sldId id="301" r:id="rId15"/>
    <p:sldId id="297" r:id="rId16"/>
    <p:sldId id="298" r:id="rId17"/>
    <p:sldId id="340" r:id="rId18"/>
    <p:sldId id="319" r:id="rId19"/>
    <p:sldId id="320" r:id="rId20"/>
    <p:sldId id="322" r:id="rId21"/>
    <p:sldId id="321" r:id="rId22"/>
    <p:sldId id="323" r:id="rId23"/>
    <p:sldId id="324" r:id="rId24"/>
    <p:sldId id="325" r:id="rId25"/>
    <p:sldId id="326" r:id="rId26"/>
    <p:sldId id="342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274" r:id="rId53"/>
    <p:sldId id="276" r:id="rId5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Đorđe" initials="Đ" lastIdx="1" clrIdx="0">
    <p:extLst>
      <p:ext uri="{19B8F6BF-5375-455C-9EA6-DF929625EA0E}">
        <p15:presenceInfo xmlns:p15="http://schemas.microsoft.com/office/powerpoint/2012/main" userId="eddac27b20c8de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0000"/>
    <a:srgbClr val="342A7A"/>
    <a:srgbClr val="FFCC00"/>
    <a:srgbClr val="99FF33"/>
    <a:srgbClr val="808080"/>
    <a:srgbClr val="3B3470"/>
    <a:srgbClr val="295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6984" autoAdjust="0"/>
  </p:normalViewPr>
  <p:slideViewPr>
    <p:cSldViewPr>
      <p:cViewPr varScale="1">
        <p:scale>
          <a:sx n="85" d="100"/>
          <a:sy n="85" d="100"/>
        </p:scale>
        <p:origin x="1454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49" y="-8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4C5351-5073-4F99-AD25-E2B735938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1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2B83D8-9B1B-4807-8BEB-AA64FD301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96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B83D8-9B1B-4807-8BEB-AA64FD3012C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4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676400"/>
            <a:ext cx="7772400" cy="1828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05744DE7-B441-4086-B096-7AD8FBA87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1E49-C82C-4B7A-AC41-4D7DD35182B2}" type="datetimeFigureOut">
              <a:rPr lang="sr-Latn-RS" smtClean="0"/>
              <a:pPr/>
              <a:t>11.7.2025.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E27-E178-477A-ACA8-84F66A200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96566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1E49-C82C-4B7A-AC41-4D7DD35182B2}" type="datetimeFigureOut">
              <a:rPr lang="sr-Latn-RS" smtClean="0"/>
              <a:pPr/>
              <a:t>11.7.2025.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E27-E178-477A-ACA8-84F66A200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4553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1E49-C82C-4B7A-AC41-4D7DD35182B2}" type="datetimeFigureOut">
              <a:rPr lang="sr-Latn-RS" smtClean="0"/>
              <a:pPr/>
              <a:t>11.7.2025.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E27-E178-477A-ACA8-84F66A200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54036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1E49-C82C-4B7A-AC41-4D7DD35182B2}" type="datetimeFigureOut">
              <a:rPr lang="sr-Latn-RS" smtClean="0"/>
              <a:pPr/>
              <a:t>11.7.2025.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E27-E178-477A-ACA8-84F66A200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36519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1E49-C82C-4B7A-AC41-4D7DD35182B2}" type="datetimeFigureOut">
              <a:rPr lang="sr-Latn-RS" smtClean="0"/>
              <a:pPr/>
              <a:t>11.7.2025.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E27-E178-477A-ACA8-84F66A200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15688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1E49-C82C-4B7A-AC41-4D7DD35182B2}" type="datetimeFigureOut">
              <a:rPr lang="sr-Latn-RS" smtClean="0"/>
              <a:pPr/>
              <a:t>11.7.2025.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E27-E178-477A-ACA8-84F66A200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00041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1E49-C82C-4B7A-AC41-4D7DD35182B2}" type="datetimeFigureOut">
              <a:rPr lang="sr-Latn-RS" smtClean="0"/>
              <a:pPr/>
              <a:t>11.7.2025.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E27-E178-477A-ACA8-84F66A200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9372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1E49-C82C-4B7A-AC41-4D7DD35182B2}" type="datetimeFigureOut">
              <a:rPr lang="sr-Latn-RS" smtClean="0"/>
              <a:pPr/>
              <a:t>11.7.2025.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E27-E178-477A-ACA8-84F66A200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29485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1E49-C82C-4B7A-AC41-4D7DD35182B2}" type="datetimeFigureOut">
              <a:rPr lang="sr-Latn-RS" smtClean="0"/>
              <a:pPr/>
              <a:t>11.7.2025.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E27-E178-477A-ACA8-84F66A200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480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1E49-C82C-4B7A-AC41-4D7DD35182B2}" type="datetimeFigureOut">
              <a:rPr lang="sr-Latn-RS" smtClean="0"/>
              <a:pPr/>
              <a:t>11.7.2025.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E27-E178-477A-ACA8-84F66A200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11841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1E49-C82C-4B7A-AC41-4D7DD35182B2}" type="datetimeFigureOut">
              <a:rPr lang="sr-Latn-RS" smtClean="0"/>
              <a:pPr/>
              <a:t>11.7.2025.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E27-E178-477A-ACA8-84F66A200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9253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9092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 userDrawn="1"/>
        </p:nvSpPr>
        <p:spPr bwMode="auto">
          <a:xfrm>
            <a:off x="6557920" y="6350238"/>
            <a:ext cx="24336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r-Latn-RS" sz="1500" i="1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Prof. </a:t>
            </a:r>
            <a:r>
              <a:rPr lang="en-US" sz="1500" i="1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dr Radomir Mijailovi</a:t>
            </a:r>
            <a:r>
              <a:rPr lang="sr-Latn-CS" sz="1500" i="1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ć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1500" i="1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Doc. dr </a:t>
            </a:r>
            <a:r>
              <a:rPr lang="sr-Latn-CS" sz="1500" i="1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Đorđe Petrović</a:t>
            </a:r>
            <a:endParaRPr lang="en-US" sz="1500" i="1">
              <a:solidFill>
                <a:srgbClr val="3B34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 userDrawn="1"/>
        </p:nvSpPr>
        <p:spPr bwMode="auto">
          <a:xfrm>
            <a:off x="3429000" y="161925"/>
            <a:ext cx="2286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r-Latn-CS" sz="1500" dirty="0">
                <a:solidFill>
                  <a:srgbClr val="3B3470"/>
                </a:solidFill>
              </a:rPr>
              <a:t>Tehnička termodinamika</a:t>
            </a:r>
            <a:endParaRPr lang="en-US" sz="1500" dirty="0">
              <a:solidFill>
                <a:srgbClr val="3B3470"/>
              </a:solidFill>
            </a:endParaRPr>
          </a:p>
        </p:txBody>
      </p:sp>
      <p:sp>
        <p:nvSpPr>
          <p:cNvPr id="16394" name="Line 10"/>
          <p:cNvSpPr>
            <a:spLocks noChangeShapeType="1"/>
          </p:cNvSpPr>
          <p:nvPr userDrawn="1"/>
        </p:nvSpPr>
        <p:spPr bwMode="auto">
          <a:xfrm>
            <a:off x="228600" y="6400800"/>
            <a:ext cx="8683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95" name="Text Box 11"/>
          <p:cNvSpPr txBox="1">
            <a:spLocks noChangeArrowheads="1"/>
          </p:cNvSpPr>
          <p:nvPr userDrawn="1"/>
        </p:nvSpPr>
        <p:spPr bwMode="auto">
          <a:xfrm>
            <a:off x="133350" y="6437313"/>
            <a:ext cx="250983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  <a:defRPr/>
            </a:pPr>
            <a:r>
              <a:rPr lang="sr-Latn-CS" sz="1400">
                <a:solidFill>
                  <a:srgbClr val="3B3470"/>
                </a:solidFill>
              </a:rPr>
              <a:t>Saobraćajni fakultet, Beograd</a:t>
            </a:r>
            <a:endParaRPr lang="en-US">
              <a:solidFill>
                <a:srgbClr val="3B3470"/>
              </a:solidFill>
            </a:endParaRPr>
          </a:p>
        </p:txBody>
      </p:sp>
      <p:sp>
        <p:nvSpPr>
          <p:cNvPr id="16399" name="Line 15"/>
          <p:cNvSpPr>
            <a:spLocks noChangeShapeType="1"/>
          </p:cNvSpPr>
          <p:nvPr userDrawn="1"/>
        </p:nvSpPr>
        <p:spPr bwMode="auto">
          <a:xfrm>
            <a:off x="228600" y="533400"/>
            <a:ext cx="8683625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4170302" y="6430935"/>
            <a:ext cx="800219" cy="3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tabLst>
                <a:tab pos="409575" algn="l"/>
              </a:tabLst>
              <a:defRPr/>
            </a:pPr>
            <a:r>
              <a:rPr lang="en-US" sz="1400">
                <a:solidFill>
                  <a:srgbClr val="3B3470"/>
                </a:solidFill>
              </a:rPr>
              <a:t>- 20</a:t>
            </a:r>
            <a:r>
              <a:rPr lang="sr-Latn-RS" sz="1400">
                <a:solidFill>
                  <a:srgbClr val="3B3470"/>
                </a:solidFill>
              </a:rPr>
              <a:t>2</a:t>
            </a:r>
            <a:r>
              <a:rPr lang="en-GB" sz="1400">
                <a:solidFill>
                  <a:srgbClr val="3B3470"/>
                </a:solidFill>
              </a:rPr>
              <a:t>5</a:t>
            </a:r>
            <a:r>
              <a:rPr lang="en-US" sz="1400">
                <a:solidFill>
                  <a:srgbClr val="3B3470"/>
                </a:solidFill>
              </a:rPr>
              <a:t> </a:t>
            </a:r>
            <a:r>
              <a:rPr lang="en-US" sz="1400" dirty="0">
                <a:solidFill>
                  <a:srgbClr val="3B3470"/>
                </a:solidFill>
              </a:rPr>
              <a:t>-</a:t>
            </a:r>
            <a:endParaRPr lang="en-US" dirty="0">
              <a:solidFill>
                <a:srgbClr val="3B347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21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31E49-C82C-4B7A-AC41-4D7DD35182B2}" type="datetimeFigureOut">
              <a:rPr lang="sr-Latn-RS" smtClean="0"/>
              <a:pPr/>
              <a:t>11.7.2025.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3CE27-E178-477A-ACA8-84F66A2003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479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5.png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8.png"/><Relationship Id="rId7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6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92.png"/><Relationship Id="rId7" Type="http://schemas.openxmlformats.org/officeDocument/2006/relationships/image" Target="../media/image9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87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310.png"/><Relationship Id="rId7" Type="http://schemas.openxmlformats.org/officeDocument/2006/relationships/image" Target="../media/image7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0.png"/><Relationship Id="rId5" Type="http://schemas.openxmlformats.org/officeDocument/2006/relationships/image" Target="../media/image5.png"/><Relationship Id="rId10" Type="http://schemas.openxmlformats.org/officeDocument/2006/relationships/image" Target="../media/image98.png"/><Relationship Id="rId4" Type="http://schemas.openxmlformats.org/officeDocument/2006/relationships/image" Target="../media/image410.png"/><Relationship Id="rId9" Type="http://schemas.openxmlformats.org/officeDocument/2006/relationships/image" Target="../media/image9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70.png"/><Relationship Id="rId7" Type="http://schemas.openxmlformats.org/officeDocument/2006/relationships/image" Target="../media/image10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10.png"/><Relationship Id="rId5" Type="http://schemas.openxmlformats.org/officeDocument/2006/relationships/image" Target="../media/image101.png"/><Relationship Id="rId10" Type="http://schemas.openxmlformats.org/officeDocument/2006/relationships/image" Target="../media/image100.png"/><Relationship Id="rId4" Type="http://schemas.openxmlformats.org/officeDocument/2006/relationships/image" Target="../media/image180.png"/><Relationship Id="rId9" Type="http://schemas.openxmlformats.org/officeDocument/2006/relationships/image" Target="../media/image10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12" Type="http://schemas.openxmlformats.org/officeDocument/2006/relationships/image" Target="../media/image10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0.png"/><Relationship Id="rId11" Type="http://schemas.openxmlformats.org/officeDocument/2006/relationships/image" Target="../media/image106.png"/><Relationship Id="rId5" Type="http://schemas.openxmlformats.org/officeDocument/2006/relationships/image" Target="../media/image260.png"/><Relationship Id="rId10" Type="http://schemas.openxmlformats.org/officeDocument/2006/relationships/image" Target="../media/image1050.png"/><Relationship Id="rId4" Type="http://schemas.openxmlformats.org/officeDocument/2006/relationships/image" Target="../media/image105.png"/><Relationship Id="rId9" Type="http://schemas.openxmlformats.org/officeDocument/2006/relationships/image" Target="../media/image30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10" Type="http://schemas.openxmlformats.org/officeDocument/2006/relationships/image" Target="../media/image100.png"/><Relationship Id="rId4" Type="http://schemas.openxmlformats.org/officeDocument/2006/relationships/image" Target="../media/image350.png"/><Relationship Id="rId9" Type="http://schemas.openxmlformats.org/officeDocument/2006/relationships/image" Target="../media/image40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7" Type="http://schemas.openxmlformats.org/officeDocument/2006/relationships/image" Target="../media/image10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470.png"/><Relationship Id="rId7" Type="http://schemas.openxmlformats.org/officeDocument/2006/relationships/image" Target="../media/image51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0.png"/><Relationship Id="rId11" Type="http://schemas.openxmlformats.org/officeDocument/2006/relationships/image" Target="../media/image550.png"/><Relationship Id="rId5" Type="http://schemas.openxmlformats.org/officeDocument/2006/relationships/image" Target="../media/image490.png"/><Relationship Id="rId10" Type="http://schemas.openxmlformats.org/officeDocument/2006/relationships/image" Target="../media/image540.png"/><Relationship Id="rId4" Type="http://schemas.openxmlformats.org/officeDocument/2006/relationships/image" Target="../media/image480.png"/><Relationship Id="rId9" Type="http://schemas.openxmlformats.org/officeDocument/2006/relationships/image" Target="../media/image53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50.png"/><Relationship Id="rId3" Type="http://schemas.openxmlformats.org/officeDocument/2006/relationships/image" Target="../media/image990.png"/><Relationship Id="rId7" Type="http://schemas.openxmlformats.org/officeDocument/2006/relationships/image" Target="../media/image590.png"/><Relationship Id="rId12" Type="http://schemas.openxmlformats.org/officeDocument/2006/relationships/image" Target="../media/image640.png"/><Relationship Id="rId17" Type="http://schemas.openxmlformats.org/officeDocument/2006/relationships/image" Target="../media/image111.png"/><Relationship Id="rId2" Type="http://schemas.openxmlformats.org/officeDocument/2006/relationships/image" Target="../media/image560.png"/><Relationship Id="rId16" Type="http://schemas.openxmlformats.org/officeDocument/2006/relationships/image" Target="../media/image68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9.svg"/><Relationship Id="rId11" Type="http://schemas.openxmlformats.org/officeDocument/2006/relationships/image" Target="../media/image630.png"/><Relationship Id="rId5" Type="http://schemas.openxmlformats.org/officeDocument/2006/relationships/image" Target="../media/image108.png"/><Relationship Id="rId15" Type="http://schemas.openxmlformats.org/officeDocument/2006/relationships/image" Target="../media/image670.png"/><Relationship Id="rId10" Type="http://schemas.openxmlformats.org/officeDocument/2006/relationships/image" Target="../media/image620.png"/><Relationship Id="rId4" Type="http://schemas.openxmlformats.org/officeDocument/2006/relationships/image" Target="../media/image580.png"/><Relationship Id="rId9" Type="http://schemas.openxmlformats.org/officeDocument/2006/relationships/image" Target="../media/image611.png"/><Relationship Id="rId14" Type="http://schemas.openxmlformats.org/officeDocument/2006/relationships/image" Target="../media/image66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690.png"/><Relationship Id="rId7" Type="http://schemas.openxmlformats.org/officeDocument/2006/relationships/image" Target="../media/image73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0.png"/><Relationship Id="rId5" Type="http://schemas.openxmlformats.org/officeDocument/2006/relationships/image" Target="../media/image711.png"/><Relationship Id="rId4" Type="http://schemas.openxmlformats.org/officeDocument/2006/relationships/image" Target="../media/image7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750.png"/><Relationship Id="rId7" Type="http://schemas.openxmlformats.org/officeDocument/2006/relationships/image" Target="../media/image79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0.png"/><Relationship Id="rId5" Type="http://schemas.openxmlformats.org/officeDocument/2006/relationships/image" Target="../media/image770.png"/><Relationship Id="rId10" Type="http://schemas.openxmlformats.org/officeDocument/2006/relationships/image" Target="../media/image111.png"/><Relationship Id="rId4" Type="http://schemas.openxmlformats.org/officeDocument/2006/relationships/image" Target="../media/image760.png"/><Relationship Id="rId9" Type="http://schemas.openxmlformats.org/officeDocument/2006/relationships/image" Target="../media/image81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240" y="1981200"/>
            <a:ext cx="8205521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400" b="1" dirty="0">
                <a:solidFill>
                  <a:schemeClr val="bg1"/>
                </a:solidFill>
              </a:rPr>
              <a:t>Vežbe </a:t>
            </a:r>
            <a:r>
              <a:rPr lang="en-US" sz="4400" b="1" dirty="0">
                <a:solidFill>
                  <a:schemeClr val="bg1"/>
                </a:solidFill>
              </a:rPr>
              <a:t>3 </a:t>
            </a:r>
            <a:r>
              <a:rPr lang="sr-Latn-RS" sz="4400" b="1" dirty="0">
                <a:solidFill>
                  <a:schemeClr val="bg1"/>
                </a:solidFill>
              </a:rPr>
              <a:t>– </a:t>
            </a:r>
            <a:r>
              <a:rPr lang="en-US" sz="4400" b="1" dirty="0" err="1">
                <a:solidFill>
                  <a:schemeClr val="bg1"/>
                </a:solidFill>
              </a:rPr>
              <a:t>Osnovni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termodinami</a:t>
            </a:r>
            <a:r>
              <a:rPr lang="sr-Latn-RS" sz="4400" b="1" dirty="0" err="1">
                <a:solidFill>
                  <a:schemeClr val="bg1"/>
                </a:solidFill>
              </a:rPr>
              <a:t>čki</a:t>
            </a:r>
            <a:r>
              <a:rPr lang="sr-Latn-RS" sz="4400" b="1" dirty="0">
                <a:solidFill>
                  <a:schemeClr val="bg1"/>
                </a:solidFill>
              </a:rPr>
              <a:t> procesi idealnih gasova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28600" y="1101602"/>
            <a:ext cx="1409360" cy="4612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sz="2200" b="1">
                <a:solidFill>
                  <a:schemeClr val="bg1"/>
                </a:solidFill>
              </a:rPr>
              <a:t>Entropija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1793722"/>
            <a:ext cx="8534400" cy="4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RS">
                <a:solidFill>
                  <a:schemeClr val="bg1"/>
                </a:solidFill>
              </a:rPr>
              <a:t>Klazijus ... 1865. godina ... nova veličina – ENTROPIJA: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1000" y="2629449"/>
            <a:ext cx="2898374" cy="951951"/>
            <a:chOff x="3124200" y="2362200"/>
            <a:chExt cx="2898374" cy="951951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124200" y="2616317"/>
              <a:ext cx="2898374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 i="1">
                  <a:solidFill>
                    <a:schemeClr val="bg1"/>
                  </a:solidFill>
                </a:rPr>
                <a:t>dS</a:t>
              </a:r>
              <a:r>
                <a:rPr lang="sr-Latn-RS" sz="2400">
                  <a:solidFill>
                    <a:schemeClr val="bg1"/>
                  </a:solidFill>
                </a:rPr>
                <a:t>=</a:t>
              </a:r>
              <a:r>
                <a:rPr lang="en-US" sz="2400">
                  <a:solidFill>
                    <a:schemeClr val="bg1"/>
                  </a:solidFill>
                </a:rPr>
                <a:t> </a:t>
              </a:r>
              <a:r>
                <a:rPr lang="sr-Latn-RS" sz="2400">
                  <a:solidFill>
                    <a:schemeClr val="bg1"/>
                  </a:solidFill>
                </a:rPr>
                <a:t>          ,     </a:t>
              </a:r>
              <a:r>
                <a:rPr lang="sr-Latn-RS" sz="2400" i="1">
                  <a:solidFill>
                    <a:schemeClr val="bg1"/>
                  </a:solidFill>
                </a:rPr>
                <a:t>J/K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3830904" y="2895600"/>
              <a:ext cx="731520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3812774" y="2362200"/>
              <a:ext cx="7620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dQ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791928" y="2819400"/>
              <a:ext cx="810552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86200" y="2629449"/>
            <a:ext cx="2898374" cy="951951"/>
            <a:chOff x="3124200" y="3416966"/>
            <a:chExt cx="2898374" cy="951951"/>
          </a:xfrm>
        </p:grpSpPr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124200" y="3671083"/>
              <a:ext cx="2898374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 i="1">
                  <a:solidFill>
                    <a:schemeClr val="bg1"/>
                  </a:solidFill>
                </a:rPr>
                <a:t>ds</a:t>
              </a:r>
              <a:r>
                <a:rPr lang="sr-Latn-RS" sz="2400">
                  <a:solidFill>
                    <a:schemeClr val="bg1"/>
                  </a:solidFill>
                </a:rPr>
                <a:t>=</a:t>
              </a:r>
              <a:r>
                <a:rPr lang="en-US" sz="2400">
                  <a:solidFill>
                    <a:schemeClr val="bg1"/>
                  </a:solidFill>
                </a:rPr>
                <a:t> </a:t>
              </a:r>
              <a:r>
                <a:rPr lang="sr-Latn-RS" sz="2400">
                  <a:solidFill>
                    <a:schemeClr val="bg1"/>
                  </a:solidFill>
                </a:rPr>
                <a:t>          ,     </a:t>
              </a:r>
              <a:r>
                <a:rPr lang="sr-Latn-RS" sz="2400" i="1">
                  <a:solidFill>
                    <a:schemeClr val="bg1"/>
                  </a:solidFill>
                </a:rPr>
                <a:t>J/kgK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3830904" y="3950366"/>
              <a:ext cx="731520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3812774" y="3416966"/>
              <a:ext cx="762000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dq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3791928" y="3874166"/>
              <a:ext cx="810552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22813" y="4191000"/>
            <a:ext cx="2898374" cy="1264097"/>
            <a:chOff x="4114800" y="2286000"/>
            <a:chExt cx="2898374" cy="1264097"/>
          </a:xfrm>
        </p:grpSpPr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4114800" y="2616317"/>
              <a:ext cx="2898374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 i="1">
                  <a:solidFill>
                    <a:schemeClr val="bg1"/>
                  </a:solidFill>
                </a:rPr>
                <a:t>s</a:t>
              </a:r>
              <a:r>
                <a:rPr lang="sr-Latn-RS" sz="2400" baseline="-25000">
                  <a:solidFill>
                    <a:schemeClr val="bg1"/>
                  </a:solidFill>
                </a:rPr>
                <a:t>2</a:t>
              </a:r>
              <a:r>
                <a:rPr lang="sr-Latn-RS" sz="2400" i="1">
                  <a:solidFill>
                    <a:schemeClr val="bg1"/>
                  </a:solidFill>
                </a:rPr>
                <a:t>-s</a:t>
              </a:r>
              <a:r>
                <a:rPr lang="sr-Latn-RS" sz="2400" baseline="-25000">
                  <a:solidFill>
                    <a:schemeClr val="bg1"/>
                  </a:solidFill>
                </a:rPr>
                <a:t>1</a:t>
              </a:r>
              <a:r>
                <a:rPr lang="sr-Latn-RS" sz="2400">
                  <a:solidFill>
                    <a:schemeClr val="bg1"/>
                  </a:solidFill>
                </a:rPr>
                <a:t>=</a:t>
              </a:r>
              <a:endParaRPr lang="sr-Latn-RS" sz="2400" i="1">
                <a:solidFill>
                  <a:schemeClr val="bg1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5278704" y="2895600"/>
              <a:ext cx="731520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5260574" y="2362200"/>
              <a:ext cx="762000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dq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5239728" y="2819400"/>
              <a:ext cx="810552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4970319" y="2436417"/>
              <a:ext cx="533400" cy="978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4800">
                  <a:solidFill>
                    <a:schemeClr val="bg1"/>
                  </a:solidFill>
                  <a:sym typeface="Symbol"/>
                </a:rPr>
                <a:t></a:t>
              </a:r>
              <a:endParaRPr lang="sr-Latn-RS" sz="4800" i="1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4876800" y="3162299"/>
              <a:ext cx="457200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16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sr-Latn-RS" sz="16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4966854" y="2286000"/>
              <a:ext cx="457200" cy="360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16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sr-Latn-RS" sz="16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C93F1F-0941-D7F0-1C12-F5C37F6A3E5A}"/>
              </a:ext>
            </a:extLst>
          </p:cNvPr>
          <p:cNvSpPr/>
          <p:nvPr/>
        </p:nvSpPr>
        <p:spPr bwMode="auto">
          <a:xfrm>
            <a:off x="4418310" y="4826117"/>
            <a:ext cx="3923228" cy="1193683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28800" y="1981200"/>
            <a:ext cx="1905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dq=du+pdv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00" y="2057400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1800">
                <a:solidFill>
                  <a:schemeClr val="bg1"/>
                </a:solidFill>
              </a:rPr>
              <a:t>- prvi zakon termodinamike, u diferencijalnom obliku, za zatvorene sisteme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" y="1320917"/>
            <a:ext cx="16764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</a:rPr>
              <a:t>ds</a:t>
            </a:r>
            <a:r>
              <a:rPr lang="sr-Latn-RS" sz="2400">
                <a:solidFill>
                  <a:schemeClr val="bg1"/>
                </a:solidFill>
              </a:rPr>
              <a:t>=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sr-Latn-RS" sz="2400">
                <a:solidFill>
                  <a:schemeClr val="bg1"/>
                </a:solidFill>
              </a:rPr>
              <a:t>          </a:t>
            </a:r>
            <a:endParaRPr lang="sr-Latn-RS" sz="2400" i="1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011504" y="1600200"/>
            <a:ext cx="73152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93374" y="1066800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dq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72528" y="1524000"/>
            <a:ext cx="81055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4800" y="3063674"/>
            <a:ext cx="35052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</a:rPr>
              <a:t>ds</a:t>
            </a:r>
            <a:r>
              <a:rPr lang="sr-Latn-RS" sz="2400">
                <a:solidFill>
                  <a:schemeClr val="bg1"/>
                </a:solidFill>
              </a:rPr>
              <a:t>=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sr-Latn-RS" sz="2400">
                <a:solidFill>
                  <a:schemeClr val="bg1"/>
                </a:solidFill>
              </a:rPr>
              <a:t>         +         </a:t>
            </a:r>
            <a:r>
              <a:rPr lang="sr-Latn-RS" sz="2400" i="1">
                <a:solidFill>
                  <a:schemeClr val="bg1"/>
                </a:solidFill>
              </a:rPr>
              <a:t>dv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1011504" y="3342957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35246" y="2809557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du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14400" y="3266757"/>
            <a:ext cx="81055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072236" y="3342957"/>
            <a:ext cx="4572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940682" y="2809557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p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863192" y="3266757"/>
            <a:ext cx="81055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066800" y="2025032"/>
            <a:ext cx="0" cy="82296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1066800" y="3749040"/>
            <a:ext cx="0" cy="82296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828800" y="3884069"/>
            <a:ext cx="31242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du=c</a:t>
            </a:r>
            <a:r>
              <a: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v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dT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3789154" y="4191000"/>
            <a:ext cx="4572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657600" y="3657600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p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580110" y="4114800"/>
            <a:ext cx="81055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4627354" y="4191000"/>
            <a:ext cx="4572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495800" y="3657600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R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418310" y="4114800"/>
            <a:ext cx="81055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051160" y="3920836"/>
            <a:ext cx="81055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sr-Latn-RS" sz="2400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3089564"/>
            <a:ext cx="1447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pv=RT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5105400" y="3429000"/>
            <a:ext cx="533400" cy="44196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04800" y="4826117"/>
            <a:ext cx="3505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</a:rPr>
              <a:t>ds</a:t>
            </a:r>
            <a:r>
              <a:rPr lang="sr-Latn-RS" sz="2400">
                <a:solidFill>
                  <a:schemeClr val="bg1"/>
                </a:solidFill>
              </a:rPr>
              <a:t>=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sr-Latn-RS" sz="2400" i="1">
                <a:solidFill>
                  <a:schemeClr val="bg1"/>
                </a:solidFill>
              </a:rPr>
              <a:t>c</a:t>
            </a:r>
            <a:r>
              <a:rPr lang="sr-Latn-RS" sz="2400" i="1" baseline="-25000">
                <a:solidFill>
                  <a:schemeClr val="bg1"/>
                </a:solidFill>
              </a:rPr>
              <a:t>v</a:t>
            </a:r>
            <a:r>
              <a:rPr lang="sr-Latn-RS" sz="2400">
                <a:solidFill>
                  <a:schemeClr val="bg1"/>
                </a:solidFill>
              </a:rPr>
              <a:t>         + </a:t>
            </a:r>
            <a:r>
              <a:rPr lang="sr-Latn-RS" sz="2400" i="1">
                <a:solidFill>
                  <a:schemeClr val="bg1"/>
                </a:solidFill>
              </a:rPr>
              <a:t>R</a:t>
            </a:r>
            <a:r>
              <a:rPr lang="sr-Latn-RS" sz="2400">
                <a:solidFill>
                  <a:schemeClr val="bg1"/>
                </a:solidFill>
              </a:rPr>
              <a:t>       </a:t>
            </a:r>
            <a:endParaRPr lang="sr-Latn-RS" sz="2400" i="1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1316304" y="5105400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240046" y="4572000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dT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219200" y="5029200"/>
            <a:ext cx="81055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2569954" y="5105400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495044" y="4572000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dv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417554" y="5029200"/>
            <a:ext cx="81055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3276600" y="5105400"/>
            <a:ext cx="990600" cy="30480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419600" y="5181600"/>
            <a:ext cx="3505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</a:rPr>
              <a:t>s</a:t>
            </a:r>
            <a:r>
              <a:rPr lang="sr-Latn-RS" sz="2400" baseline="-25000">
                <a:solidFill>
                  <a:schemeClr val="bg1"/>
                </a:solidFill>
              </a:rPr>
              <a:t>2</a:t>
            </a:r>
            <a:r>
              <a:rPr lang="sr-Latn-RS" sz="2400" i="1">
                <a:solidFill>
                  <a:schemeClr val="bg1"/>
                </a:solidFill>
              </a:rPr>
              <a:t>-s</a:t>
            </a:r>
            <a:r>
              <a:rPr lang="sr-Latn-RS" sz="2400" baseline="-25000">
                <a:solidFill>
                  <a:schemeClr val="bg1"/>
                </a:solidFill>
              </a:rPr>
              <a:t>1</a:t>
            </a:r>
            <a:r>
              <a:rPr lang="sr-Latn-RS" sz="2400" i="1">
                <a:solidFill>
                  <a:schemeClr val="bg1"/>
                </a:solidFill>
              </a:rPr>
              <a:t>=</a:t>
            </a:r>
            <a:r>
              <a:rPr lang="en-US" sz="2400" i="1">
                <a:solidFill>
                  <a:schemeClr val="bg1"/>
                </a:solidFill>
              </a:rPr>
              <a:t> </a:t>
            </a:r>
            <a:r>
              <a:rPr lang="sr-Latn-RS" sz="2400" i="1">
                <a:solidFill>
                  <a:schemeClr val="bg1"/>
                </a:solidFill>
              </a:rPr>
              <a:t>c</a:t>
            </a:r>
            <a:r>
              <a:rPr lang="sr-Latn-RS" sz="2400" i="1" baseline="-25000">
                <a:solidFill>
                  <a:schemeClr val="bg1"/>
                </a:solidFill>
              </a:rPr>
              <a:t>v</a:t>
            </a:r>
            <a:r>
              <a:rPr lang="sr-Latn-RS" sz="2400" i="1">
                <a:solidFill>
                  <a:schemeClr val="bg1"/>
                </a:solidFill>
              </a:rPr>
              <a:t>  ln        + R ln       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6116904" y="5460883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040646" y="4927483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endParaRPr lang="sr-Latn-RS" sz="2400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050973" y="5410200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endParaRPr lang="sr-Latn-RS" sz="2400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7609731" y="5486400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533473" y="4953000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v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endParaRPr lang="sr-Latn-RS" sz="2400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543800" y="5435717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v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endParaRPr lang="sr-Latn-RS" sz="2400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>
            <a:off x="1066800" y="5394960"/>
            <a:ext cx="0" cy="54864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802460" y="5943600"/>
            <a:ext cx="537327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/>
              <a:t>. . .</a:t>
            </a:r>
            <a:endParaRPr lang="en-US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DE50AD-D7A0-5557-DF6E-8FAF1452AC86}"/>
              </a:ext>
            </a:extLst>
          </p:cNvPr>
          <p:cNvSpPr/>
          <p:nvPr/>
        </p:nvSpPr>
        <p:spPr bwMode="auto">
          <a:xfrm>
            <a:off x="4763572" y="5130917"/>
            <a:ext cx="3923228" cy="1193683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86400" y="762000"/>
            <a:ext cx="1447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pv=RT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6192982" y="1300250"/>
            <a:ext cx="0" cy="64008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36773" y="13716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1800">
                <a:solidFill>
                  <a:schemeClr val="bg1"/>
                </a:solidFill>
              </a:rPr>
              <a:t>diferenciranje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29200" y="1868231"/>
            <a:ext cx="2362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pdv+vdp=RdT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7239000" y="1946562"/>
            <a:ext cx="304800" cy="457200"/>
          </a:xfrm>
          <a:prstGeom prst="line">
            <a:avLst/>
          </a:prstGeom>
          <a:noFill/>
          <a:ln w="127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259231" y="2020065"/>
            <a:ext cx="838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: pv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354840" y="3165762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57800" y="2632362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dv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36954" y="3089562"/>
            <a:ext cx="81055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317734" y="3165762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20694" y="2632362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dp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99848" y="3089562"/>
            <a:ext cx="81055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7308334" y="3165762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211294" y="2632362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dT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190448" y="3089562"/>
            <a:ext cx="81055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919294" y="2905989"/>
            <a:ext cx="2081705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         =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04800" y="1371600"/>
            <a:ext cx="3505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</a:rPr>
              <a:t>ds</a:t>
            </a:r>
            <a:r>
              <a:rPr lang="sr-Latn-RS" sz="2400">
                <a:solidFill>
                  <a:schemeClr val="bg1"/>
                </a:solidFill>
              </a:rPr>
              <a:t>=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sr-Latn-RS" sz="2400" i="1">
                <a:solidFill>
                  <a:schemeClr val="bg1"/>
                </a:solidFill>
              </a:rPr>
              <a:t>c</a:t>
            </a:r>
            <a:r>
              <a:rPr lang="sr-Latn-RS" sz="2400" i="1" baseline="-25000">
                <a:solidFill>
                  <a:schemeClr val="bg1"/>
                </a:solidFill>
              </a:rPr>
              <a:t>v</a:t>
            </a:r>
            <a:r>
              <a:rPr lang="sr-Latn-RS" sz="2400">
                <a:solidFill>
                  <a:schemeClr val="bg1"/>
                </a:solidFill>
              </a:rPr>
              <a:t>         + </a:t>
            </a:r>
            <a:r>
              <a:rPr lang="sr-Latn-RS" sz="2400" i="1">
                <a:solidFill>
                  <a:schemeClr val="bg1"/>
                </a:solidFill>
              </a:rPr>
              <a:t>R</a:t>
            </a:r>
            <a:r>
              <a:rPr lang="sr-Latn-RS" sz="2400">
                <a:solidFill>
                  <a:schemeClr val="bg1"/>
                </a:solidFill>
              </a:rPr>
              <a:t>       </a:t>
            </a:r>
            <a:endParaRPr lang="sr-Latn-RS" sz="2400" i="1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316304" y="1650883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240046" y="1117483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dT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219200" y="1574683"/>
            <a:ext cx="81055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2569954" y="1650883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495044" y="1117483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dv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417554" y="1574683"/>
            <a:ext cx="81055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04800" y="3528586"/>
            <a:ext cx="3886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</a:rPr>
              <a:t>ds</a:t>
            </a:r>
            <a:r>
              <a:rPr lang="sr-Latn-RS" sz="2400">
                <a:solidFill>
                  <a:schemeClr val="bg1"/>
                </a:solidFill>
              </a:rPr>
              <a:t>=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sr-Latn-RS" sz="2400" i="1">
                <a:solidFill>
                  <a:schemeClr val="bg1"/>
                </a:solidFill>
              </a:rPr>
              <a:t>c</a:t>
            </a:r>
            <a:r>
              <a:rPr lang="sr-Latn-RS" sz="2400" i="1" baseline="-25000">
                <a:solidFill>
                  <a:schemeClr val="bg1"/>
                </a:solidFill>
              </a:rPr>
              <a:t>v</a:t>
            </a:r>
            <a:r>
              <a:rPr lang="sr-Latn-RS" sz="2400">
                <a:solidFill>
                  <a:schemeClr val="bg1"/>
                </a:solidFill>
              </a:rPr>
              <a:t> (                  ) + </a:t>
            </a:r>
            <a:r>
              <a:rPr lang="sr-Latn-RS" sz="2400" i="1">
                <a:solidFill>
                  <a:schemeClr val="bg1"/>
                </a:solidFill>
              </a:rPr>
              <a:t>R</a:t>
            </a:r>
            <a:r>
              <a:rPr lang="sr-Latn-RS" sz="2400">
                <a:solidFill>
                  <a:schemeClr val="bg1"/>
                </a:solidFill>
              </a:rPr>
              <a:t>       </a:t>
            </a:r>
            <a:endParaRPr lang="sr-Latn-RS" sz="2400" i="1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3657600" y="3807869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582690" y="3274469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dv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505200" y="3731669"/>
            <a:ext cx="81055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295400" y="3290454"/>
            <a:ext cx="1773446" cy="951951"/>
            <a:chOff x="1905000" y="4229649"/>
            <a:chExt cx="1773446" cy="951951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2022886" y="4763049"/>
              <a:ext cx="548640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1925846" y="4229649"/>
              <a:ext cx="762000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dv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1905000" y="4686849"/>
              <a:ext cx="810552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2985780" y="4763049"/>
              <a:ext cx="548640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2888740" y="4229649"/>
              <a:ext cx="762000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dp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2867894" y="4686849"/>
              <a:ext cx="810552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2587341" y="4503276"/>
              <a:ext cx="68926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+ 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724400" y="4265069"/>
            <a:ext cx="1447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c</a:t>
            </a:r>
            <a:r>
              <a: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=c</a:t>
            </a:r>
            <a:r>
              <a: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v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+R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04800" y="4976386"/>
            <a:ext cx="3886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</a:rPr>
              <a:t>ds</a:t>
            </a:r>
            <a:r>
              <a:rPr lang="sr-Latn-RS" sz="2400">
                <a:solidFill>
                  <a:schemeClr val="bg1"/>
                </a:solidFill>
              </a:rPr>
              <a:t>=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sr-Latn-RS" sz="2400" i="1">
                <a:solidFill>
                  <a:schemeClr val="bg1"/>
                </a:solidFill>
              </a:rPr>
              <a:t>c</a:t>
            </a:r>
            <a:r>
              <a:rPr lang="sr-Latn-RS" sz="2400" i="1" baseline="-25000">
                <a:solidFill>
                  <a:schemeClr val="bg1"/>
                </a:solidFill>
              </a:rPr>
              <a:t>p</a:t>
            </a:r>
            <a:r>
              <a:rPr lang="sr-Latn-RS" sz="2400">
                <a:solidFill>
                  <a:schemeClr val="bg1"/>
                </a:solidFill>
              </a:rPr>
              <a:t>         +  </a:t>
            </a:r>
            <a:r>
              <a:rPr lang="sr-Latn-RS" sz="2400" i="1">
                <a:solidFill>
                  <a:schemeClr val="bg1"/>
                </a:solidFill>
              </a:rPr>
              <a:t>c</a:t>
            </a:r>
            <a:r>
              <a:rPr lang="sr-Latn-RS" sz="2400" i="1" baseline="-25000">
                <a:solidFill>
                  <a:schemeClr val="bg1"/>
                </a:solidFill>
              </a:rPr>
              <a:t>v</a:t>
            </a:r>
            <a:r>
              <a:rPr lang="sr-Latn-RS" sz="2400">
                <a:solidFill>
                  <a:schemeClr val="bg1"/>
                </a:solidFill>
              </a:rPr>
              <a:t>        </a:t>
            </a:r>
            <a:endParaRPr lang="sr-Latn-RS" sz="2400" i="1">
              <a:solidFill>
                <a:schemeClr val="bg1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1295400" y="5255669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220490" y="4722269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dv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43000" y="5179469"/>
            <a:ext cx="81055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2708686" y="5264728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611646" y="4731328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dp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590800" y="5188528"/>
            <a:ext cx="81055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1870364" y="2055322"/>
            <a:ext cx="0" cy="118872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1873827" y="4205547"/>
            <a:ext cx="0" cy="64008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H="1" flipV="1">
            <a:off x="2438400" y="2819400"/>
            <a:ext cx="2743200" cy="38100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H="1">
            <a:off x="3276600" y="4568536"/>
            <a:ext cx="1454727" cy="3464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4776355" y="5486400"/>
            <a:ext cx="3505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</a:rPr>
              <a:t>s</a:t>
            </a:r>
            <a:r>
              <a:rPr lang="sr-Latn-RS" sz="2400" baseline="-25000">
                <a:solidFill>
                  <a:schemeClr val="bg1"/>
                </a:solidFill>
              </a:rPr>
              <a:t>2</a:t>
            </a:r>
            <a:r>
              <a:rPr lang="sr-Latn-RS" sz="2400" i="1">
                <a:solidFill>
                  <a:schemeClr val="bg1"/>
                </a:solidFill>
              </a:rPr>
              <a:t>-s</a:t>
            </a:r>
            <a:r>
              <a:rPr lang="sr-Latn-RS" sz="2400" baseline="-25000">
                <a:solidFill>
                  <a:schemeClr val="bg1"/>
                </a:solidFill>
              </a:rPr>
              <a:t>1</a:t>
            </a:r>
            <a:r>
              <a:rPr lang="sr-Latn-RS" sz="2400" i="1">
                <a:solidFill>
                  <a:schemeClr val="bg1"/>
                </a:solidFill>
              </a:rPr>
              <a:t>=</a:t>
            </a:r>
            <a:r>
              <a:rPr lang="en-US" sz="2400" i="1">
                <a:solidFill>
                  <a:schemeClr val="bg1"/>
                </a:solidFill>
              </a:rPr>
              <a:t> </a:t>
            </a:r>
            <a:r>
              <a:rPr lang="sr-Latn-RS" sz="2400" i="1">
                <a:solidFill>
                  <a:schemeClr val="bg1"/>
                </a:solidFill>
              </a:rPr>
              <a:t>c</a:t>
            </a:r>
            <a:r>
              <a:rPr lang="sr-Latn-RS" sz="2400" i="1" baseline="-25000">
                <a:solidFill>
                  <a:schemeClr val="bg1"/>
                </a:solidFill>
              </a:rPr>
              <a:t>p</a:t>
            </a:r>
            <a:r>
              <a:rPr lang="sr-Latn-RS" sz="2400" i="1">
                <a:solidFill>
                  <a:schemeClr val="bg1"/>
                </a:solidFill>
              </a:rPr>
              <a:t> ln        + c</a:t>
            </a:r>
            <a:r>
              <a:rPr lang="sr-Latn-RS" sz="2400" i="1" baseline="-25000">
                <a:solidFill>
                  <a:schemeClr val="bg1"/>
                </a:solidFill>
              </a:rPr>
              <a:t>v</a:t>
            </a:r>
            <a:r>
              <a:rPr lang="sr-Latn-RS" sz="2400" i="1">
                <a:solidFill>
                  <a:schemeClr val="bg1"/>
                </a:solidFill>
              </a:rPr>
              <a:t> ln       </a:t>
            </a: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6376613" y="5765683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300355" y="5232283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v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endParaRPr lang="sr-Latn-RS" sz="2400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310682" y="5715000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v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endParaRPr lang="sr-Latn-RS" sz="2400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7914531" y="5791200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7838273" y="5257800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endParaRPr lang="sr-Latn-RS" sz="2400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7848600" y="5740517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endParaRPr lang="sr-Latn-RS" sz="2400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 bwMode="auto">
          <a:xfrm>
            <a:off x="3446318" y="5313218"/>
            <a:ext cx="1278082" cy="401782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D2D8DB-FAD3-09F4-C9DF-B491C9F1E0B9}"/>
              </a:ext>
            </a:extLst>
          </p:cNvPr>
          <p:cNvSpPr/>
          <p:nvPr/>
        </p:nvSpPr>
        <p:spPr bwMode="auto">
          <a:xfrm>
            <a:off x="4611172" y="5130917"/>
            <a:ext cx="3923228" cy="1193683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354840" y="1600200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57800" y="1066800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dv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36954" y="1524000"/>
            <a:ext cx="81055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317734" y="1600200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20694" y="1066800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dp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99848" y="1524000"/>
            <a:ext cx="81055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7308334" y="1600200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211294" y="1066800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dT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190448" y="1524000"/>
            <a:ext cx="81055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919294" y="1340427"/>
            <a:ext cx="2081705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         =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04800" y="1371600"/>
            <a:ext cx="3505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</a:rPr>
              <a:t>ds</a:t>
            </a:r>
            <a:r>
              <a:rPr lang="sr-Latn-RS" sz="2400">
                <a:solidFill>
                  <a:schemeClr val="bg1"/>
                </a:solidFill>
              </a:rPr>
              <a:t>=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sr-Latn-RS" sz="2400" i="1">
                <a:solidFill>
                  <a:schemeClr val="bg1"/>
                </a:solidFill>
              </a:rPr>
              <a:t>c</a:t>
            </a:r>
            <a:r>
              <a:rPr lang="sr-Latn-RS" sz="2400" i="1" baseline="-25000">
                <a:solidFill>
                  <a:schemeClr val="bg1"/>
                </a:solidFill>
              </a:rPr>
              <a:t>v</a:t>
            </a:r>
            <a:r>
              <a:rPr lang="sr-Latn-RS" sz="2400">
                <a:solidFill>
                  <a:schemeClr val="bg1"/>
                </a:solidFill>
              </a:rPr>
              <a:t>         + </a:t>
            </a:r>
            <a:r>
              <a:rPr lang="sr-Latn-RS" sz="2400" i="1">
                <a:solidFill>
                  <a:schemeClr val="bg1"/>
                </a:solidFill>
              </a:rPr>
              <a:t>R</a:t>
            </a:r>
            <a:r>
              <a:rPr lang="sr-Latn-RS" sz="2400">
                <a:solidFill>
                  <a:schemeClr val="bg1"/>
                </a:solidFill>
              </a:rPr>
              <a:t>       </a:t>
            </a:r>
            <a:endParaRPr lang="sr-Latn-RS" sz="2400" i="1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316304" y="1650883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240046" y="1117483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dT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219200" y="1574683"/>
            <a:ext cx="81055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2569954" y="1650883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495044" y="1117483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dv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417554" y="1574683"/>
            <a:ext cx="81055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724400" y="4265069"/>
            <a:ext cx="1447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c</a:t>
            </a:r>
            <a:r>
              <a: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=c</a:t>
            </a:r>
            <a:r>
              <a: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v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+R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04800" y="4976386"/>
            <a:ext cx="3886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</a:rPr>
              <a:t>ds</a:t>
            </a:r>
            <a:r>
              <a:rPr lang="sr-Latn-RS" sz="2400">
                <a:solidFill>
                  <a:schemeClr val="bg1"/>
                </a:solidFill>
              </a:rPr>
              <a:t>=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sr-Latn-RS" sz="2400" i="1">
                <a:solidFill>
                  <a:schemeClr val="bg1"/>
                </a:solidFill>
              </a:rPr>
              <a:t>c</a:t>
            </a:r>
            <a:r>
              <a:rPr lang="sr-Latn-RS" sz="2400" i="1" baseline="-25000">
                <a:solidFill>
                  <a:schemeClr val="bg1"/>
                </a:solidFill>
              </a:rPr>
              <a:t>p</a:t>
            </a:r>
            <a:r>
              <a:rPr lang="sr-Latn-RS" sz="2400">
                <a:solidFill>
                  <a:schemeClr val="bg1"/>
                </a:solidFill>
              </a:rPr>
              <a:t>         -  </a:t>
            </a:r>
            <a:r>
              <a:rPr lang="sr-Latn-RS" sz="2400" i="1">
                <a:solidFill>
                  <a:schemeClr val="bg1"/>
                </a:solidFill>
              </a:rPr>
              <a:t>R</a:t>
            </a:r>
            <a:r>
              <a:rPr lang="sr-Latn-RS" sz="2400">
                <a:solidFill>
                  <a:schemeClr val="bg1"/>
                </a:solidFill>
              </a:rPr>
              <a:t>        </a:t>
            </a:r>
            <a:endParaRPr lang="sr-Latn-RS" sz="2400" i="1">
              <a:solidFill>
                <a:schemeClr val="bg1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1295400" y="5255669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220490" y="4722269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dT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43000" y="5179469"/>
            <a:ext cx="81055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2583934" y="5264728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486894" y="4731328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dp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466048" y="5188528"/>
            <a:ext cx="81055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1870364" y="2055322"/>
            <a:ext cx="0" cy="100584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1873827" y="4205547"/>
            <a:ext cx="0" cy="64008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H="1" flipV="1">
            <a:off x="2441864" y="2556164"/>
            <a:ext cx="2767445" cy="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H="1">
            <a:off x="3276600" y="4568536"/>
            <a:ext cx="1454727" cy="3464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4641272" y="5486400"/>
            <a:ext cx="3505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</a:rPr>
              <a:t>s</a:t>
            </a:r>
            <a:r>
              <a:rPr lang="sr-Latn-RS" sz="2400" baseline="-25000">
                <a:solidFill>
                  <a:schemeClr val="bg1"/>
                </a:solidFill>
              </a:rPr>
              <a:t>2</a:t>
            </a:r>
            <a:r>
              <a:rPr lang="sr-Latn-RS" sz="2400" i="1">
                <a:solidFill>
                  <a:schemeClr val="bg1"/>
                </a:solidFill>
              </a:rPr>
              <a:t>-s</a:t>
            </a:r>
            <a:r>
              <a:rPr lang="sr-Latn-RS" sz="2400" baseline="-25000">
                <a:solidFill>
                  <a:schemeClr val="bg1"/>
                </a:solidFill>
              </a:rPr>
              <a:t>1</a:t>
            </a:r>
            <a:r>
              <a:rPr lang="sr-Latn-RS" sz="2400" i="1">
                <a:solidFill>
                  <a:schemeClr val="bg1"/>
                </a:solidFill>
              </a:rPr>
              <a:t>=</a:t>
            </a:r>
            <a:r>
              <a:rPr lang="en-US" sz="2400" i="1">
                <a:solidFill>
                  <a:schemeClr val="bg1"/>
                </a:solidFill>
              </a:rPr>
              <a:t> </a:t>
            </a:r>
            <a:r>
              <a:rPr lang="sr-Latn-RS" sz="2400" i="1">
                <a:solidFill>
                  <a:schemeClr val="bg1"/>
                </a:solidFill>
              </a:rPr>
              <a:t>c</a:t>
            </a:r>
            <a:r>
              <a:rPr lang="sr-Latn-RS" sz="2400" i="1" baseline="-25000">
                <a:solidFill>
                  <a:schemeClr val="bg1"/>
                </a:solidFill>
              </a:rPr>
              <a:t>p</a:t>
            </a:r>
            <a:r>
              <a:rPr lang="sr-Latn-RS" sz="2400" i="1">
                <a:solidFill>
                  <a:schemeClr val="bg1"/>
                </a:solidFill>
              </a:rPr>
              <a:t> ln        - R ln       </a:t>
            </a: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6241530" y="5765683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165272" y="5232283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endParaRPr lang="sr-Latn-RS" sz="2400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175599" y="5715000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endParaRPr lang="sr-Latn-RS" sz="2400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7685931" y="5791200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7609673" y="5257800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endParaRPr lang="sr-Latn-RS" sz="2400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7620000" y="5740517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endParaRPr lang="sr-Latn-RS" sz="2400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 bwMode="auto">
          <a:xfrm>
            <a:off x="3276600" y="5292436"/>
            <a:ext cx="1278082" cy="401782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5375686" y="2553249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278646" y="2019849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dv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5257800" y="2477049"/>
            <a:ext cx="81055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6338580" y="2553249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241540" y="2019849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dT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220694" y="2477049"/>
            <a:ext cx="81055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7329180" y="2553249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7232140" y="2019849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dp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211294" y="2477049"/>
            <a:ext cx="81055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5940140" y="2293476"/>
            <a:ext cx="2081705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         -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304800" y="3299986"/>
            <a:ext cx="4191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</a:rPr>
              <a:t>ds</a:t>
            </a:r>
            <a:r>
              <a:rPr lang="sr-Latn-RS" sz="2400">
                <a:solidFill>
                  <a:schemeClr val="bg1"/>
                </a:solidFill>
              </a:rPr>
              <a:t>=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sr-Latn-RS" sz="2400" i="1">
                <a:solidFill>
                  <a:schemeClr val="bg1"/>
                </a:solidFill>
              </a:rPr>
              <a:t>c</a:t>
            </a:r>
            <a:r>
              <a:rPr lang="sr-Latn-RS" sz="2400" i="1" baseline="-25000">
                <a:solidFill>
                  <a:schemeClr val="bg1"/>
                </a:solidFill>
              </a:rPr>
              <a:t>v</a:t>
            </a:r>
            <a:r>
              <a:rPr lang="sr-Latn-RS" sz="2400">
                <a:solidFill>
                  <a:schemeClr val="bg1"/>
                </a:solidFill>
              </a:rPr>
              <a:t>         + </a:t>
            </a:r>
            <a:r>
              <a:rPr lang="sr-Latn-RS" sz="2400" i="1">
                <a:solidFill>
                  <a:schemeClr val="bg1"/>
                </a:solidFill>
              </a:rPr>
              <a:t>R</a:t>
            </a:r>
            <a:r>
              <a:rPr lang="sr-Latn-RS" sz="2400">
                <a:solidFill>
                  <a:schemeClr val="bg1"/>
                </a:solidFill>
              </a:rPr>
              <a:t> (                  )</a:t>
            </a:r>
            <a:endParaRPr lang="sr-Latn-RS" sz="2400" i="1">
              <a:solidFill>
                <a:schemeClr val="bg1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 bwMode="auto">
          <a:xfrm>
            <a:off x="1316304" y="3579269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1240046" y="3045869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dT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1219200" y="3503069"/>
            <a:ext cx="81055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2542248" y="3045869"/>
            <a:ext cx="1801152" cy="992731"/>
            <a:chOff x="3733800" y="2971800"/>
            <a:chExt cx="1801152" cy="992731"/>
          </a:xfrm>
        </p:grpSpPr>
        <p:cxnSp>
          <p:nvCxnSpPr>
            <p:cNvPr id="90" name="Straight Connector 89"/>
            <p:cNvCxnSpPr/>
            <p:nvPr/>
          </p:nvCxnSpPr>
          <p:spPr bwMode="auto">
            <a:xfrm>
              <a:off x="3851686" y="3505200"/>
              <a:ext cx="548640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TextBox 90"/>
            <p:cNvSpPr txBox="1">
              <a:spLocks noChangeArrowheads="1"/>
            </p:cNvSpPr>
            <p:nvPr/>
          </p:nvSpPr>
          <p:spPr bwMode="auto">
            <a:xfrm>
              <a:off x="3754646" y="2971800"/>
              <a:ext cx="762000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dT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TextBox 91"/>
            <p:cNvSpPr txBox="1">
              <a:spLocks noChangeArrowheads="1"/>
            </p:cNvSpPr>
            <p:nvPr/>
          </p:nvSpPr>
          <p:spPr bwMode="auto">
            <a:xfrm>
              <a:off x="3733800" y="3429000"/>
              <a:ext cx="810552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 bwMode="auto">
            <a:xfrm>
              <a:off x="4842286" y="3505200"/>
              <a:ext cx="548640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TextBox 93"/>
            <p:cNvSpPr txBox="1">
              <a:spLocks noChangeArrowheads="1"/>
            </p:cNvSpPr>
            <p:nvPr/>
          </p:nvSpPr>
          <p:spPr bwMode="auto">
            <a:xfrm>
              <a:off x="4724400" y="3429000"/>
              <a:ext cx="810552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TextBox 94"/>
            <p:cNvSpPr txBox="1">
              <a:spLocks noChangeArrowheads="1"/>
            </p:cNvSpPr>
            <p:nvPr/>
          </p:nvSpPr>
          <p:spPr bwMode="auto">
            <a:xfrm>
              <a:off x="3810000" y="3221182"/>
              <a:ext cx="990599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-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TextBox 95"/>
            <p:cNvSpPr txBox="1">
              <a:spLocks noChangeArrowheads="1"/>
            </p:cNvSpPr>
            <p:nvPr/>
          </p:nvSpPr>
          <p:spPr bwMode="auto">
            <a:xfrm>
              <a:off x="4724400" y="2971800"/>
              <a:ext cx="762000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dp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28600" y="1101602"/>
            <a:ext cx="4114800" cy="4612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sz="2200" b="1">
                <a:solidFill>
                  <a:schemeClr val="bg1"/>
                </a:solidFill>
              </a:rPr>
              <a:t>Toplotni dijagram</a:t>
            </a:r>
            <a:endParaRPr lang="en-US" sz="2200" b="1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429000" y="1790700"/>
            <a:ext cx="2297129" cy="1813953"/>
            <a:chOff x="457200" y="2057400"/>
            <a:chExt cx="2297129" cy="1813953"/>
          </a:xfrm>
        </p:grpSpPr>
        <p:sp>
          <p:nvSpPr>
            <p:cNvPr id="4" name="Arc 3"/>
            <p:cNvSpPr/>
            <p:nvPr/>
          </p:nvSpPr>
          <p:spPr bwMode="auto">
            <a:xfrm rot="11104064">
              <a:off x="1108409" y="2057400"/>
              <a:ext cx="1645920" cy="1097280"/>
            </a:xfrm>
            <a:prstGeom prst="arc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V="1">
              <a:off x="784860" y="2259961"/>
              <a:ext cx="0" cy="129540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784860" y="3555361"/>
              <a:ext cx="129540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457200" y="2187809"/>
              <a:ext cx="31290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800" i="1">
                  <a:solidFill>
                    <a:srgbClr val="000099"/>
                  </a:solidFill>
                </a:rPr>
                <a:t>p</a:t>
              </a:r>
              <a:endParaRPr lang="en-US" sz="1800" i="1">
                <a:solidFill>
                  <a:srgbClr val="000099"/>
                </a:solidFill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1813560" y="3502021"/>
              <a:ext cx="3000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800" i="1">
                  <a:solidFill>
                    <a:srgbClr val="000099"/>
                  </a:solidFill>
                </a:rPr>
                <a:t>v</a:t>
              </a:r>
              <a:endParaRPr lang="en-US" sz="1800" i="1">
                <a:solidFill>
                  <a:srgbClr val="000099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 rot="2628319">
              <a:off x="1069476" y="2496864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 rot="2628319">
              <a:off x="1836157" y="3118941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219200" y="2438400"/>
              <a:ext cx="12192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800" i="1">
                  <a:solidFill>
                    <a:srgbClr val="000099"/>
                  </a:solidFill>
                </a:rPr>
                <a:t>T</a:t>
              </a:r>
              <a:r>
                <a:rPr lang="sr-Latn-RS" sz="1800">
                  <a:solidFill>
                    <a:srgbClr val="000099"/>
                  </a:solidFill>
                </a:rPr>
                <a:t>=const.</a:t>
              </a:r>
              <a:endParaRPr lang="en-US" sz="1800">
                <a:solidFill>
                  <a:srgbClr val="000099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9600" y="1905000"/>
            <a:ext cx="2079023" cy="1683544"/>
            <a:chOff x="3601224" y="2182160"/>
            <a:chExt cx="2079023" cy="1683544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4148256" y="2948079"/>
              <a:ext cx="731520" cy="0"/>
            </a:xfrm>
            <a:prstGeom prst="line">
              <a:avLst/>
            </a:prstGeom>
            <a:noFill/>
            <a:ln w="1905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3928884" y="2254312"/>
              <a:ext cx="0" cy="129540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3928884" y="3549712"/>
              <a:ext cx="129540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601224" y="2182160"/>
              <a:ext cx="32573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800" i="1">
                  <a:solidFill>
                    <a:srgbClr val="000099"/>
                  </a:solidFill>
                </a:rPr>
                <a:t>T</a:t>
              </a:r>
              <a:endParaRPr lang="en-US" sz="1800" i="1">
                <a:solidFill>
                  <a:srgbClr val="000099"/>
                </a:solidFill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4957584" y="3496372"/>
              <a:ext cx="3000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800" i="1">
                  <a:solidFill>
                    <a:srgbClr val="000099"/>
                  </a:solidFill>
                </a:rPr>
                <a:t>s</a:t>
              </a:r>
              <a:endParaRPr lang="en-US" sz="1800" i="1">
                <a:solidFill>
                  <a:srgbClr val="000099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 rot="2628319">
              <a:off x="4102708" y="2910739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4030980" y="2514600"/>
              <a:ext cx="12192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800" i="1">
                  <a:solidFill>
                    <a:srgbClr val="000099"/>
                  </a:solidFill>
                </a:rPr>
                <a:t>T</a:t>
              </a:r>
              <a:r>
                <a:rPr lang="sr-Latn-RS" sz="1800">
                  <a:solidFill>
                    <a:srgbClr val="000099"/>
                  </a:solidFill>
                </a:rPr>
                <a:t>=const.</a:t>
              </a:r>
              <a:endParaRPr lang="en-US" sz="1800">
                <a:solidFill>
                  <a:srgbClr val="000099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 rot="2628319">
              <a:off x="4864708" y="2910740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 rot="20151016">
              <a:off x="4194594" y="2863729"/>
              <a:ext cx="1485653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>
                  <a:solidFill>
                    <a:srgbClr val="FF0000"/>
                  </a:solidFill>
                </a:rPr>
                <a:t>toplotni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>
                  <a:solidFill>
                    <a:srgbClr val="FF0000"/>
                  </a:solidFill>
                </a:rPr>
                <a:t>dijagram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 bwMode="auto">
          <a:xfrm flipV="1">
            <a:off x="929640" y="3733800"/>
            <a:ext cx="0" cy="1977152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929640" y="5710952"/>
            <a:ext cx="2720340" cy="4048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541020" y="3718560"/>
            <a:ext cx="32573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800" i="1">
                <a:solidFill>
                  <a:srgbClr val="000099"/>
                </a:solidFill>
              </a:rPr>
              <a:t>T</a:t>
            </a:r>
            <a:endParaRPr lang="en-US" sz="1800" i="1">
              <a:solidFill>
                <a:srgbClr val="000099"/>
              </a:solidFill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3314700" y="5764292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800" i="1">
                <a:solidFill>
                  <a:srgbClr val="000099"/>
                </a:solidFill>
              </a:rPr>
              <a:t>s</a:t>
            </a:r>
            <a:endParaRPr lang="en-US" sz="1800" i="1">
              <a:solidFill>
                <a:srgbClr val="000099"/>
              </a:solidFill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1386840" y="4285000"/>
            <a:ext cx="1783080" cy="828020"/>
          </a:xfrm>
          <a:custGeom>
            <a:avLst/>
            <a:gdLst>
              <a:gd name="connsiteX0" fmla="*/ 0 w 1783080"/>
              <a:gd name="connsiteY0" fmla="*/ 828020 h 828020"/>
              <a:gd name="connsiteX1" fmla="*/ 15240 w 1783080"/>
              <a:gd name="connsiteY1" fmla="*/ 759440 h 828020"/>
              <a:gd name="connsiteX2" fmla="*/ 30480 w 1783080"/>
              <a:gd name="connsiteY2" fmla="*/ 736580 h 828020"/>
              <a:gd name="connsiteX3" fmla="*/ 38100 w 1783080"/>
              <a:gd name="connsiteY3" fmla="*/ 713720 h 828020"/>
              <a:gd name="connsiteX4" fmla="*/ 76200 w 1783080"/>
              <a:gd name="connsiteY4" fmla="*/ 668000 h 828020"/>
              <a:gd name="connsiteX5" fmla="*/ 175260 w 1783080"/>
              <a:gd name="connsiteY5" fmla="*/ 645140 h 828020"/>
              <a:gd name="connsiteX6" fmla="*/ 777240 w 1783080"/>
              <a:gd name="connsiteY6" fmla="*/ 637520 h 828020"/>
              <a:gd name="connsiteX7" fmla="*/ 815340 w 1783080"/>
              <a:gd name="connsiteY7" fmla="*/ 629900 h 828020"/>
              <a:gd name="connsiteX8" fmla="*/ 899160 w 1783080"/>
              <a:gd name="connsiteY8" fmla="*/ 599420 h 828020"/>
              <a:gd name="connsiteX9" fmla="*/ 952500 w 1783080"/>
              <a:gd name="connsiteY9" fmla="*/ 584180 h 828020"/>
              <a:gd name="connsiteX10" fmla="*/ 975360 w 1783080"/>
              <a:gd name="connsiteY10" fmla="*/ 576560 h 828020"/>
              <a:gd name="connsiteX11" fmla="*/ 998220 w 1783080"/>
              <a:gd name="connsiteY11" fmla="*/ 561320 h 828020"/>
              <a:gd name="connsiteX12" fmla="*/ 1036320 w 1783080"/>
              <a:gd name="connsiteY12" fmla="*/ 553700 h 828020"/>
              <a:gd name="connsiteX13" fmla="*/ 1082040 w 1783080"/>
              <a:gd name="connsiteY13" fmla="*/ 538460 h 828020"/>
              <a:gd name="connsiteX14" fmla="*/ 1135380 w 1783080"/>
              <a:gd name="connsiteY14" fmla="*/ 500360 h 828020"/>
              <a:gd name="connsiteX15" fmla="*/ 1196340 w 1783080"/>
              <a:gd name="connsiteY15" fmla="*/ 454640 h 828020"/>
              <a:gd name="connsiteX16" fmla="*/ 1226820 w 1783080"/>
              <a:gd name="connsiteY16" fmla="*/ 439400 h 828020"/>
              <a:gd name="connsiteX17" fmla="*/ 1272540 w 1783080"/>
              <a:gd name="connsiteY17" fmla="*/ 408920 h 828020"/>
              <a:gd name="connsiteX18" fmla="*/ 1333500 w 1783080"/>
              <a:gd name="connsiteY18" fmla="*/ 363200 h 828020"/>
              <a:gd name="connsiteX19" fmla="*/ 1356360 w 1783080"/>
              <a:gd name="connsiteY19" fmla="*/ 347960 h 828020"/>
              <a:gd name="connsiteX20" fmla="*/ 1379220 w 1783080"/>
              <a:gd name="connsiteY20" fmla="*/ 325100 h 828020"/>
              <a:gd name="connsiteX21" fmla="*/ 1409700 w 1783080"/>
              <a:gd name="connsiteY21" fmla="*/ 302240 h 828020"/>
              <a:gd name="connsiteX22" fmla="*/ 1424940 w 1783080"/>
              <a:gd name="connsiteY22" fmla="*/ 279380 h 828020"/>
              <a:gd name="connsiteX23" fmla="*/ 1447800 w 1783080"/>
              <a:gd name="connsiteY23" fmla="*/ 248900 h 828020"/>
              <a:gd name="connsiteX24" fmla="*/ 1470660 w 1783080"/>
              <a:gd name="connsiteY24" fmla="*/ 233660 h 828020"/>
              <a:gd name="connsiteX25" fmla="*/ 1516380 w 1783080"/>
              <a:gd name="connsiteY25" fmla="*/ 172700 h 828020"/>
              <a:gd name="connsiteX26" fmla="*/ 1546860 w 1783080"/>
              <a:gd name="connsiteY26" fmla="*/ 142220 h 828020"/>
              <a:gd name="connsiteX27" fmla="*/ 1592580 w 1783080"/>
              <a:gd name="connsiteY27" fmla="*/ 96500 h 828020"/>
              <a:gd name="connsiteX28" fmla="*/ 1630680 w 1783080"/>
              <a:gd name="connsiteY28" fmla="*/ 58400 h 828020"/>
              <a:gd name="connsiteX29" fmla="*/ 1645920 w 1783080"/>
              <a:gd name="connsiteY29" fmla="*/ 35540 h 828020"/>
              <a:gd name="connsiteX30" fmla="*/ 1691640 w 1783080"/>
              <a:gd name="connsiteY30" fmla="*/ 27920 h 828020"/>
              <a:gd name="connsiteX31" fmla="*/ 1783080 w 1783080"/>
              <a:gd name="connsiteY31" fmla="*/ 12680 h 82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83080" h="828020">
                <a:moveTo>
                  <a:pt x="0" y="828020"/>
                </a:moveTo>
                <a:cubicBezTo>
                  <a:pt x="1356" y="821239"/>
                  <a:pt x="11205" y="768856"/>
                  <a:pt x="15240" y="759440"/>
                </a:cubicBezTo>
                <a:cubicBezTo>
                  <a:pt x="18848" y="751022"/>
                  <a:pt x="26384" y="744771"/>
                  <a:pt x="30480" y="736580"/>
                </a:cubicBezTo>
                <a:cubicBezTo>
                  <a:pt x="34072" y="729396"/>
                  <a:pt x="34508" y="720904"/>
                  <a:pt x="38100" y="713720"/>
                </a:cubicBezTo>
                <a:cubicBezTo>
                  <a:pt x="44302" y="701316"/>
                  <a:pt x="64533" y="674482"/>
                  <a:pt x="76200" y="668000"/>
                </a:cubicBezTo>
                <a:cubicBezTo>
                  <a:pt x="98843" y="655421"/>
                  <a:pt x="150868" y="645707"/>
                  <a:pt x="175260" y="645140"/>
                </a:cubicBezTo>
                <a:cubicBezTo>
                  <a:pt x="375882" y="640474"/>
                  <a:pt x="576580" y="640060"/>
                  <a:pt x="777240" y="637520"/>
                </a:cubicBezTo>
                <a:cubicBezTo>
                  <a:pt x="789940" y="634980"/>
                  <a:pt x="802845" y="633308"/>
                  <a:pt x="815340" y="629900"/>
                </a:cubicBezTo>
                <a:cubicBezTo>
                  <a:pt x="854473" y="619227"/>
                  <a:pt x="862802" y="613054"/>
                  <a:pt x="899160" y="599420"/>
                </a:cubicBezTo>
                <a:cubicBezTo>
                  <a:pt x="928392" y="588458"/>
                  <a:pt x="918873" y="593788"/>
                  <a:pt x="952500" y="584180"/>
                </a:cubicBezTo>
                <a:cubicBezTo>
                  <a:pt x="960223" y="581973"/>
                  <a:pt x="968176" y="580152"/>
                  <a:pt x="975360" y="576560"/>
                </a:cubicBezTo>
                <a:cubicBezTo>
                  <a:pt x="983551" y="572464"/>
                  <a:pt x="989645" y="564536"/>
                  <a:pt x="998220" y="561320"/>
                </a:cubicBezTo>
                <a:cubicBezTo>
                  <a:pt x="1010347" y="556772"/>
                  <a:pt x="1023825" y="557108"/>
                  <a:pt x="1036320" y="553700"/>
                </a:cubicBezTo>
                <a:cubicBezTo>
                  <a:pt x="1051818" y="549473"/>
                  <a:pt x="1082040" y="538460"/>
                  <a:pt x="1082040" y="538460"/>
                </a:cubicBezTo>
                <a:cubicBezTo>
                  <a:pt x="1131962" y="488538"/>
                  <a:pt x="1075202" y="540479"/>
                  <a:pt x="1135380" y="500360"/>
                </a:cubicBezTo>
                <a:cubicBezTo>
                  <a:pt x="1156514" y="486271"/>
                  <a:pt x="1173622" y="465999"/>
                  <a:pt x="1196340" y="454640"/>
                </a:cubicBezTo>
                <a:cubicBezTo>
                  <a:pt x="1206500" y="449560"/>
                  <a:pt x="1217577" y="446002"/>
                  <a:pt x="1226820" y="439400"/>
                </a:cubicBezTo>
                <a:cubicBezTo>
                  <a:pt x="1276764" y="403725"/>
                  <a:pt x="1223503" y="425266"/>
                  <a:pt x="1272540" y="408920"/>
                </a:cubicBezTo>
                <a:cubicBezTo>
                  <a:pt x="1292860" y="393680"/>
                  <a:pt x="1312366" y="377289"/>
                  <a:pt x="1333500" y="363200"/>
                </a:cubicBezTo>
                <a:cubicBezTo>
                  <a:pt x="1341120" y="358120"/>
                  <a:pt x="1349325" y="353823"/>
                  <a:pt x="1356360" y="347960"/>
                </a:cubicBezTo>
                <a:cubicBezTo>
                  <a:pt x="1364639" y="341061"/>
                  <a:pt x="1371038" y="332113"/>
                  <a:pt x="1379220" y="325100"/>
                </a:cubicBezTo>
                <a:cubicBezTo>
                  <a:pt x="1388863" y="316835"/>
                  <a:pt x="1400720" y="311220"/>
                  <a:pt x="1409700" y="302240"/>
                </a:cubicBezTo>
                <a:cubicBezTo>
                  <a:pt x="1416176" y="295764"/>
                  <a:pt x="1419617" y="286832"/>
                  <a:pt x="1424940" y="279380"/>
                </a:cubicBezTo>
                <a:cubicBezTo>
                  <a:pt x="1432322" y="269046"/>
                  <a:pt x="1438820" y="257880"/>
                  <a:pt x="1447800" y="248900"/>
                </a:cubicBezTo>
                <a:cubicBezTo>
                  <a:pt x="1454276" y="242424"/>
                  <a:pt x="1464184" y="240136"/>
                  <a:pt x="1470660" y="233660"/>
                </a:cubicBezTo>
                <a:cubicBezTo>
                  <a:pt x="1538732" y="165588"/>
                  <a:pt x="1474172" y="221943"/>
                  <a:pt x="1516380" y="172700"/>
                </a:cubicBezTo>
                <a:cubicBezTo>
                  <a:pt x="1525731" y="161791"/>
                  <a:pt x="1537398" y="153033"/>
                  <a:pt x="1546860" y="142220"/>
                </a:cubicBezTo>
                <a:cubicBezTo>
                  <a:pt x="1586557" y="96852"/>
                  <a:pt x="1550974" y="124237"/>
                  <a:pt x="1592580" y="96500"/>
                </a:cubicBezTo>
                <a:cubicBezTo>
                  <a:pt x="1633220" y="35540"/>
                  <a:pt x="1579880" y="109200"/>
                  <a:pt x="1630680" y="58400"/>
                </a:cubicBezTo>
                <a:cubicBezTo>
                  <a:pt x="1637156" y="51924"/>
                  <a:pt x="1637729" y="39636"/>
                  <a:pt x="1645920" y="35540"/>
                </a:cubicBezTo>
                <a:cubicBezTo>
                  <a:pt x="1659739" y="28630"/>
                  <a:pt x="1676400" y="30460"/>
                  <a:pt x="1691640" y="27920"/>
                </a:cubicBezTo>
                <a:cubicBezTo>
                  <a:pt x="1733521" y="0"/>
                  <a:pt x="1705342" y="12680"/>
                  <a:pt x="1783080" y="12680"/>
                </a:cubicBezTo>
              </a:path>
            </a:pathLst>
          </a:custGeom>
          <a:noFill/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 rot="2628319">
            <a:off x="1351115" y="5056739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 rot="2628319">
            <a:off x="3122766" y="4264259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362112" y="4343400"/>
            <a:ext cx="1800188" cy="1371600"/>
            <a:chOff x="1362112" y="4343400"/>
            <a:chExt cx="1800188" cy="1371600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1381423" y="5119712"/>
              <a:ext cx="0" cy="595288"/>
            </a:xfrm>
            <a:prstGeom prst="line">
              <a:avLst/>
            </a:prstGeom>
            <a:noFill/>
            <a:ln w="9525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158490" y="4343400"/>
              <a:ext cx="0" cy="1371600"/>
            </a:xfrm>
            <a:prstGeom prst="line">
              <a:avLst/>
            </a:prstGeom>
            <a:noFill/>
            <a:ln w="9525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2700000">
              <a:off x="1956472" y="4694987"/>
              <a:ext cx="0" cy="1188720"/>
            </a:xfrm>
            <a:prstGeom prst="line">
              <a:avLst/>
            </a:prstGeom>
            <a:noFill/>
            <a:ln w="9525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840996" y="4394199"/>
              <a:ext cx="1321304" cy="1317964"/>
            </a:xfrm>
            <a:prstGeom prst="line">
              <a:avLst/>
            </a:prstGeom>
            <a:noFill/>
            <a:ln w="9525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>
              <a:off x="2145796" y="4696460"/>
              <a:ext cx="1013964" cy="1015703"/>
            </a:xfrm>
            <a:prstGeom prst="line">
              <a:avLst/>
            </a:prstGeom>
            <a:noFill/>
            <a:ln w="9525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H="1">
              <a:off x="2450596" y="5001260"/>
              <a:ext cx="706624" cy="710903"/>
            </a:xfrm>
            <a:prstGeom prst="line">
              <a:avLst/>
            </a:prstGeom>
            <a:noFill/>
            <a:ln w="9525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>
              <a:off x="2760475" y="5311140"/>
              <a:ext cx="396745" cy="398483"/>
            </a:xfrm>
            <a:prstGeom prst="line">
              <a:avLst/>
            </a:prstGeom>
            <a:noFill/>
            <a:ln w="9525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H="1">
              <a:off x="1381256" y="4922520"/>
              <a:ext cx="635504" cy="637352"/>
            </a:xfrm>
            <a:prstGeom prst="line">
              <a:avLst/>
            </a:prstGeom>
            <a:noFill/>
            <a:ln w="9525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H="1">
              <a:off x="1381256" y="4925060"/>
              <a:ext cx="353564" cy="355412"/>
            </a:xfrm>
            <a:prstGeom prst="line">
              <a:avLst/>
            </a:prstGeom>
            <a:noFill/>
            <a:ln w="9525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0" name="Group 69"/>
          <p:cNvGrpSpPr/>
          <p:nvPr/>
        </p:nvGrpSpPr>
        <p:grpSpPr>
          <a:xfrm>
            <a:off x="4114800" y="4267200"/>
            <a:ext cx="1676400" cy="1264097"/>
            <a:chOff x="5638800" y="2870083"/>
            <a:chExt cx="1676400" cy="1264097"/>
          </a:xfrm>
        </p:grpSpPr>
        <p:sp>
          <p:nvSpPr>
            <p:cNvPr id="59" name="TextBox 58"/>
            <p:cNvSpPr txBox="1">
              <a:spLocks noChangeArrowheads="1"/>
            </p:cNvSpPr>
            <p:nvPr/>
          </p:nvSpPr>
          <p:spPr bwMode="auto">
            <a:xfrm>
              <a:off x="5638800" y="3200400"/>
              <a:ext cx="16764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 i="1">
                  <a:solidFill>
                    <a:schemeClr val="bg1"/>
                  </a:solidFill>
                </a:rPr>
                <a:t>q</a:t>
              </a:r>
              <a:r>
                <a:rPr lang="sr-Latn-RS" sz="2400" baseline="-25000">
                  <a:solidFill>
                    <a:schemeClr val="bg1"/>
                  </a:solidFill>
                </a:rPr>
                <a:t>12 </a:t>
              </a:r>
              <a:r>
                <a:rPr lang="sr-Latn-RS" sz="2400">
                  <a:solidFill>
                    <a:schemeClr val="bg1"/>
                  </a:solidFill>
                </a:rPr>
                <a:t>=   </a:t>
              </a:r>
              <a:r>
                <a:rPr lang="sr-Latn-RS" sz="2400" i="1">
                  <a:solidFill>
                    <a:schemeClr val="bg1"/>
                  </a:solidFill>
                </a:rPr>
                <a:t>Tds</a:t>
              </a:r>
            </a:p>
          </p:txBody>
        </p:sp>
        <p:sp>
          <p:nvSpPr>
            <p:cNvPr id="63" name="TextBox 62"/>
            <p:cNvSpPr txBox="1">
              <a:spLocks noChangeArrowheads="1"/>
            </p:cNvSpPr>
            <p:nvPr/>
          </p:nvSpPr>
          <p:spPr bwMode="auto">
            <a:xfrm>
              <a:off x="6286499" y="3020500"/>
              <a:ext cx="533400" cy="978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4800">
                  <a:solidFill>
                    <a:schemeClr val="bg1"/>
                  </a:solidFill>
                  <a:sym typeface="Symbol"/>
                </a:rPr>
                <a:t></a:t>
              </a:r>
              <a:endParaRPr lang="sr-Latn-RS" sz="4800" i="1">
                <a:solidFill>
                  <a:schemeClr val="bg1"/>
                </a:solidFill>
              </a:endParaRPr>
            </a:p>
          </p:txBody>
        </p:sp>
        <p:sp>
          <p:nvSpPr>
            <p:cNvPr id="64" name="TextBox 63"/>
            <p:cNvSpPr txBox="1">
              <a:spLocks noChangeArrowheads="1"/>
            </p:cNvSpPr>
            <p:nvPr/>
          </p:nvSpPr>
          <p:spPr bwMode="auto">
            <a:xfrm>
              <a:off x="6141025" y="3746382"/>
              <a:ext cx="457200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16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sr-Latn-RS" sz="16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Box 64"/>
            <p:cNvSpPr txBox="1">
              <a:spLocks noChangeArrowheads="1"/>
            </p:cNvSpPr>
            <p:nvPr/>
          </p:nvSpPr>
          <p:spPr bwMode="auto">
            <a:xfrm>
              <a:off x="6283034" y="2870083"/>
              <a:ext cx="457200" cy="360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16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sr-Latn-RS" sz="16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629400" y="4329546"/>
            <a:ext cx="1676400" cy="951951"/>
            <a:chOff x="5580672" y="1676400"/>
            <a:chExt cx="1676400" cy="951951"/>
          </a:xfrm>
        </p:grpSpPr>
        <p:sp>
          <p:nvSpPr>
            <p:cNvPr id="66" name="TextBox 65"/>
            <p:cNvSpPr txBox="1">
              <a:spLocks noChangeArrowheads="1"/>
            </p:cNvSpPr>
            <p:nvPr/>
          </p:nvSpPr>
          <p:spPr bwMode="auto">
            <a:xfrm>
              <a:off x="5580672" y="1930517"/>
              <a:ext cx="16764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 i="1">
                  <a:solidFill>
                    <a:schemeClr val="bg1"/>
                  </a:solidFill>
                </a:rPr>
                <a:t>ds</a:t>
              </a:r>
              <a:r>
                <a:rPr lang="sr-Latn-RS" sz="2400">
                  <a:solidFill>
                    <a:schemeClr val="bg1"/>
                  </a:solidFill>
                </a:rPr>
                <a:t>=</a:t>
              </a:r>
              <a:r>
                <a:rPr lang="en-US" sz="2400">
                  <a:solidFill>
                    <a:schemeClr val="bg1"/>
                  </a:solidFill>
                </a:rPr>
                <a:t> </a:t>
              </a:r>
              <a:r>
                <a:rPr lang="sr-Latn-RS" sz="2400">
                  <a:solidFill>
                    <a:schemeClr val="bg1"/>
                  </a:solidFill>
                </a:rPr>
                <a:t>          </a:t>
              </a:r>
              <a:endParaRPr lang="sr-Latn-RS" sz="2400" i="1">
                <a:solidFill>
                  <a:schemeClr val="bg1"/>
                </a:solidFill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 bwMode="auto">
            <a:xfrm>
              <a:off x="6287376" y="2209800"/>
              <a:ext cx="731520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TextBox 67"/>
            <p:cNvSpPr txBox="1">
              <a:spLocks noChangeArrowheads="1"/>
            </p:cNvSpPr>
            <p:nvPr/>
          </p:nvSpPr>
          <p:spPr bwMode="auto">
            <a:xfrm>
              <a:off x="6269246" y="1676400"/>
              <a:ext cx="762000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dq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Box 68"/>
            <p:cNvSpPr txBox="1">
              <a:spLocks noChangeArrowheads="1"/>
            </p:cNvSpPr>
            <p:nvPr/>
          </p:nvSpPr>
          <p:spPr bwMode="auto">
            <a:xfrm>
              <a:off x="6248400" y="2133600"/>
              <a:ext cx="810552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2" name="Straight Arrow Connector 71"/>
          <p:cNvCxnSpPr/>
          <p:nvPr/>
        </p:nvCxnSpPr>
        <p:spPr bwMode="auto">
          <a:xfrm flipH="1">
            <a:off x="5715000" y="4876800"/>
            <a:ext cx="914400" cy="3464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49827" y="1190770"/>
            <a:ext cx="2393373" cy="977468"/>
            <a:chOff x="304800" y="1879483"/>
            <a:chExt cx="2393373" cy="977468"/>
          </a:xfrm>
        </p:grpSpPr>
        <p:sp>
          <p:nvSpPr>
            <p:cNvPr id="2" name="TextBox 1"/>
            <p:cNvSpPr txBox="1">
              <a:spLocks noChangeArrowheads="1"/>
            </p:cNvSpPr>
            <p:nvPr/>
          </p:nvSpPr>
          <p:spPr bwMode="auto">
            <a:xfrm>
              <a:off x="304800" y="2133600"/>
              <a:ext cx="22098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 i="1">
                  <a:solidFill>
                    <a:schemeClr val="bg1"/>
                  </a:solidFill>
                </a:rPr>
                <a:t>s</a:t>
              </a:r>
              <a:r>
                <a:rPr lang="sr-Latn-RS" sz="2400" baseline="-25000">
                  <a:solidFill>
                    <a:schemeClr val="bg1"/>
                  </a:solidFill>
                </a:rPr>
                <a:t>2</a:t>
              </a:r>
              <a:r>
                <a:rPr lang="sr-Latn-RS" sz="2400" i="1">
                  <a:solidFill>
                    <a:schemeClr val="bg1"/>
                  </a:solidFill>
                </a:rPr>
                <a:t>-s</a:t>
              </a:r>
              <a:r>
                <a:rPr lang="sr-Latn-RS" sz="2400" baseline="-25000">
                  <a:solidFill>
                    <a:schemeClr val="bg1"/>
                  </a:solidFill>
                </a:rPr>
                <a:t>1</a:t>
              </a:r>
              <a:r>
                <a:rPr lang="sr-Latn-RS" sz="2400" i="1">
                  <a:solidFill>
                    <a:schemeClr val="bg1"/>
                  </a:solidFill>
                </a:rPr>
                <a:t>=</a:t>
              </a:r>
              <a:r>
                <a:rPr lang="en-US" sz="2400" i="1">
                  <a:solidFill>
                    <a:schemeClr val="bg1"/>
                  </a:solidFill>
                </a:rPr>
                <a:t> </a:t>
              </a:r>
              <a:r>
                <a:rPr lang="sr-Latn-RS" sz="2400" i="1">
                  <a:solidFill>
                    <a:schemeClr val="bg1"/>
                  </a:solidFill>
                </a:rPr>
                <a:t>c</a:t>
              </a:r>
              <a:r>
                <a:rPr lang="sr-Latn-RS" sz="2400" i="1" baseline="-25000">
                  <a:solidFill>
                    <a:schemeClr val="bg1"/>
                  </a:solidFill>
                </a:rPr>
                <a:t>v</a:t>
              </a:r>
              <a:r>
                <a:rPr lang="sr-Latn-RS" sz="2400" i="1">
                  <a:solidFill>
                    <a:schemeClr val="bg1"/>
                  </a:solidFill>
                </a:rPr>
                <a:t>  ln              </a:t>
              </a: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>
              <a:off x="2002104" y="2412883"/>
              <a:ext cx="548640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1925846" y="1879483"/>
              <a:ext cx="762000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T</a:t>
              </a:r>
              <a:r>
                <a:rPr lang="sr-Latn-RS" sz="2400" baseline="-2500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2</a:t>
              </a:r>
              <a:endPara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1936173" y="2362200"/>
              <a:ext cx="762000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T</a:t>
              </a:r>
              <a:r>
                <a:rPr lang="sr-Latn-RS" sz="2400" baseline="-2500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1</a:t>
              </a:r>
              <a:endPara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42901" y="685800"/>
            <a:ext cx="1981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 u="sng">
                <a:solidFill>
                  <a:schemeClr val="bg1"/>
                </a:solidFill>
              </a:rPr>
              <a:t>v</a:t>
            </a:r>
            <a:r>
              <a:rPr lang="sr-Latn-RS" sz="2400" u="sng">
                <a:solidFill>
                  <a:schemeClr val="bg1"/>
                </a:solidFill>
              </a:rPr>
              <a:t>=const.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81000" y="2070532"/>
            <a:ext cx="2209800" cy="977468"/>
            <a:chOff x="381000" y="4470283"/>
            <a:chExt cx="2209800" cy="977468"/>
          </a:xfrm>
        </p:grpSpPr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381000" y="4724400"/>
              <a:ext cx="22098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 i="1">
                  <a:solidFill>
                    <a:schemeClr val="bg1"/>
                  </a:solidFill>
                </a:rPr>
                <a:t>s-s</a:t>
              </a:r>
              <a:r>
                <a:rPr lang="sr-Latn-RS" sz="2400" baseline="-25000">
                  <a:solidFill>
                    <a:schemeClr val="bg1"/>
                  </a:solidFill>
                </a:rPr>
                <a:t>1</a:t>
              </a:r>
              <a:r>
                <a:rPr lang="sr-Latn-RS" sz="2400" i="1">
                  <a:solidFill>
                    <a:schemeClr val="bg1"/>
                  </a:solidFill>
                </a:rPr>
                <a:t>=</a:t>
              </a:r>
              <a:r>
                <a:rPr lang="en-US" sz="2400" i="1">
                  <a:solidFill>
                    <a:schemeClr val="bg1"/>
                  </a:solidFill>
                </a:rPr>
                <a:t> </a:t>
              </a:r>
              <a:r>
                <a:rPr lang="sr-Latn-RS" sz="2400" i="1">
                  <a:solidFill>
                    <a:schemeClr val="bg1"/>
                  </a:solidFill>
                </a:rPr>
                <a:t>c</a:t>
              </a:r>
              <a:r>
                <a:rPr lang="sr-Latn-RS" sz="2400" i="1" baseline="-25000">
                  <a:solidFill>
                    <a:schemeClr val="bg1"/>
                  </a:solidFill>
                </a:rPr>
                <a:t>v</a:t>
              </a:r>
              <a:r>
                <a:rPr lang="sr-Latn-RS" sz="2400" i="1">
                  <a:solidFill>
                    <a:schemeClr val="bg1"/>
                  </a:solidFill>
                </a:rPr>
                <a:t> ln              </a:t>
              </a: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1880875" y="5003683"/>
              <a:ext cx="548640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1783835" y="4470283"/>
              <a:ext cx="762000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T</a:t>
              </a:r>
              <a:endPara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1814944" y="4953000"/>
              <a:ext cx="762000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T</a:t>
              </a:r>
              <a:r>
                <a:rPr lang="sr-Latn-RS" sz="2400" baseline="-2500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1</a:t>
              </a:r>
              <a:endPara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421582" y="685800"/>
            <a:ext cx="1981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 u="sng">
                <a:solidFill>
                  <a:schemeClr val="bg1"/>
                </a:solidFill>
              </a:rPr>
              <a:t>p</a:t>
            </a:r>
            <a:r>
              <a:rPr lang="sr-Latn-RS" sz="2400" u="sng">
                <a:solidFill>
                  <a:schemeClr val="bg1"/>
                </a:solidFill>
              </a:rPr>
              <a:t>=const.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400800" y="1156132"/>
            <a:ext cx="2296327" cy="977468"/>
            <a:chOff x="1828800" y="4851283"/>
            <a:chExt cx="2296327" cy="977468"/>
          </a:xfrm>
        </p:grpSpPr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1828800" y="5105400"/>
              <a:ext cx="22860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 i="1">
                  <a:solidFill>
                    <a:schemeClr val="bg1"/>
                  </a:solidFill>
                </a:rPr>
                <a:t>s</a:t>
              </a:r>
              <a:r>
                <a:rPr lang="sr-Latn-RS" sz="2400" baseline="-25000">
                  <a:solidFill>
                    <a:schemeClr val="bg1"/>
                  </a:solidFill>
                </a:rPr>
                <a:t>2</a:t>
              </a:r>
              <a:r>
                <a:rPr lang="sr-Latn-RS" sz="2400" i="1">
                  <a:solidFill>
                    <a:schemeClr val="bg1"/>
                  </a:solidFill>
                </a:rPr>
                <a:t>-s</a:t>
              </a:r>
              <a:r>
                <a:rPr lang="sr-Latn-RS" sz="2400" baseline="-25000">
                  <a:solidFill>
                    <a:schemeClr val="bg1"/>
                  </a:solidFill>
                </a:rPr>
                <a:t>1</a:t>
              </a:r>
              <a:r>
                <a:rPr lang="sr-Latn-RS" sz="2400" i="1">
                  <a:solidFill>
                    <a:schemeClr val="bg1"/>
                  </a:solidFill>
                </a:rPr>
                <a:t>=</a:t>
              </a:r>
              <a:r>
                <a:rPr lang="en-US" sz="2400" i="1">
                  <a:solidFill>
                    <a:schemeClr val="bg1"/>
                  </a:solidFill>
                </a:rPr>
                <a:t> </a:t>
              </a:r>
              <a:r>
                <a:rPr lang="sr-Latn-RS" sz="2400" i="1">
                  <a:solidFill>
                    <a:schemeClr val="bg1"/>
                  </a:solidFill>
                </a:rPr>
                <a:t>c</a:t>
              </a:r>
              <a:r>
                <a:rPr lang="sr-Latn-RS" sz="2400" i="1" baseline="-25000">
                  <a:solidFill>
                    <a:schemeClr val="bg1"/>
                  </a:solidFill>
                </a:rPr>
                <a:t>p</a:t>
              </a:r>
              <a:r>
                <a:rPr lang="sr-Latn-RS" sz="2400" i="1">
                  <a:solidFill>
                    <a:schemeClr val="bg1"/>
                  </a:solidFill>
                </a:rPr>
                <a:t> ln              </a:t>
              </a: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3429058" y="5384683"/>
              <a:ext cx="548640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3352800" y="4851283"/>
              <a:ext cx="762000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T</a:t>
              </a:r>
              <a:r>
                <a:rPr lang="sr-Latn-RS" sz="2400" baseline="-2500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2</a:t>
              </a:r>
              <a:endPara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3363127" y="5334000"/>
              <a:ext cx="762000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T</a:t>
              </a:r>
              <a:r>
                <a:rPr lang="sr-Latn-RS" sz="2400" baseline="-2500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1</a:t>
              </a:r>
              <a:endPara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421582" y="2038637"/>
            <a:ext cx="2286000" cy="977468"/>
            <a:chOff x="3352800" y="3778105"/>
            <a:chExt cx="2286000" cy="977468"/>
          </a:xfrm>
        </p:grpSpPr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3352800" y="4032222"/>
              <a:ext cx="22860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 i="1">
                  <a:solidFill>
                    <a:schemeClr val="bg1"/>
                  </a:solidFill>
                </a:rPr>
                <a:t>s-s</a:t>
              </a:r>
              <a:r>
                <a:rPr lang="sr-Latn-RS" sz="2400" baseline="-25000">
                  <a:solidFill>
                    <a:schemeClr val="bg1"/>
                  </a:solidFill>
                </a:rPr>
                <a:t>1</a:t>
              </a:r>
              <a:r>
                <a:rPr lang="sr-Latn-RS" sz="2400" i="1">
                  <a:solidFill>
                    <a:schemeClr val="bg1"/>
                  </a:solidFill>
                </a:rPr>
                <a:t>=</a:t>
              </a:r>
              <a:r>
                <a:rPr lang="en-US" sz="2400" i="1">
                  <a:solidFill>
                    <a:schemeClr val="bg1"/>
                  </a:solidFill>
                </a:rPr>
                <a:t> </a:t>
              </a:r>
              <a:r>
                <a:rPr lang="sr-Latn-RS" sz="2400" i="1">
                  <a:solidFill>
                    <a:schemeClr val="bg1"/>
                  </a:solidFill>
                </a:rPr>
                <a:t>c</a:t>
              </a:r>
              <a:r>
                <a:rPr lang="sr-Latn-RS" sz="2400" i="1" baseline="-25000">
                  <a:solidFill>
                    <a:schemeClr val="bg1"/>
                  </a:solidFill>
                </a:rPr>
                <a:t>p</a:t>
              </a:r>
              <a:r>
                <a:rPr lang="sr-Latn-RS" sz="2400" i="1">
                  <a:solidFill>
                    <a:schemeClr val="bg1"/>
                  </a:solidFill>
                </a:rPr>
                <a:t> ln              </a:t>
              </a: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>
              <a:off x="4869930" y="4311505"/>
              <a:ext cx="548640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TextBox 44"/>
            <p:cNvSpPr txBox="1">
              <a:spLocks noChangeArrowheads="1"/>
            </p:cNvSpPr>
            <p:nvPr/>
          </p:nvSpPr>
          <p:spPr bwMode="auto">
            <a:xfrm>
              <a:off x="4752108" y="3778105"/>
              <a:ext cx="762000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T</a:t>
              </a:r>
              <a:endPara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4803999" y="4260822"/>
              <a:ext cx="762000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T</a:t>
              </a:r>
              <a:r>
                <a:rPr lang="sr-Latn-RS" sz="2400" baseline="-2500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1</a:t>
              </a:r>
              <a:endPara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080578" y="768142"/>
            <a:ext cx="2724924" cy="2540989"/>
            <a:chOff x="2768600" y="3326411"/>
            <a:chExt cx="3385324" cy="2788699"/>
          </a:xfrm>
        </p:grpSpPr>
        <p:cxnSp>
          <p:nvCxnSpPr>
            <p:cNvPr id="73" name="Straight Arrow Connector 72"/>
            <p:cNvCxnSpPr/>
            <p:nvPr/>
          </p:nvCxnSpPr>
          <p:spPr bwMode="auto">
            <a:xfrm flipV="1">
              <a:off x="3126740" y="3441060"/>
              <a:ext cx="0" cy="228600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4" name="Text Box 15"/>
            <p:cNvSpPr txBox="1">
              <a:spLocks noChangeArrowheads="1"/>
            </p:cNvSpPr>
            <p:nvPr/>
          </p:nvSpPr>
          <p:spPr bwMode="auto">
            <a:xfrm>
              <a:off x="2768600" y="3384149"/>
              <a:ext cx="34176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i="1">
                  <a:solidFill>
                    <a:srgbClr val="000099"/>
                  </a:solidFill>
                </a:rPr>
                <a:t>T</a:t>
              </a:r>
            </a:p>
          </p:txBody>
        </p:sp>
        <p:sp>
          <p:nvSpPr>
            <p:cNvPr id="75" name="Freeform 74"/>
            <p:cNvSpPr/>
            <p:nvPr/>
          </p:nvSpPr>
          <p:spPr bwMode="auto">
            <a:xfrm rot="18325349">
              <a:off x="3218858" y="4103651"/>
              <a:ext cx="2377440" cy="822960"/>
            </a:xfrm>
            <a:custGeom>
              <a:avLst/>
              <a:gdLst>
                <a:gd name="connsiteX0" fmla="*/ 0 w 1529080"/>
                <a:gd name="connsiteY0" fmla="*/ 0 h 363220"/>
                <a:gd name="connsiteX1" fmla="*/ 736600 w 1529080"/>
                <a:gd name="connsiteY1" fmla="*/ 294640 h 363220"/>
                <a:gd name="connsiteX2" fmla="*/ 1529080 w 1529080"/>
                <a:gd name="connsiteY2" fmla="*/ 363220 h 36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9080" h="363220">
                  <a:moveTo>
                    <a:pt x="0" y="0"/>
                  </a:moveTo>
                  <a:cubicBezTo>
                    <a:pt x="240876" y="117051"/>
                    <a:pt x="481753" y="234103"/>
                    <a:pt x="736600" y="294640"/>
                  </a:cubicBezTo>
                  <a:cubicBezTo>
                    <a:pt x="991447" y="355177"/>
                    <a:pt x="1529080" y="363220"/>
                    <a:pt x="1529080" y="363220"/>
                  </a:cubicBezTo>
                </a:path>
              </a:pathLst>
            </a:cu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 bwMode="auto">
            <a:xfrm flipV="1">
              <a:off x="3124200" y="5715000"/>
              <a:ext cx="2926080" cy="254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7" name="Text Box 15"/>
            <p:cNvSpPr txBox="1">
              <a:spLocks noChangeArrowheads="1"/>
            </p:cNvSpPr>
            <p:nvPr/>
          </p:nvSpPr>
          <p:spPr bwMode="auto">
            <a:xfrm>
              <a:off x="5694680" y="5715000"/>
              <a:ext cx="312906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i="1">
                  <a:solidFill>
                    <a:srgbClr val="000099"/>
                  </a:solidFill>
                </a:rPr>
                <a:t>s</a:t>
              </a:r>
            </a:p>
          </p:txBody>
        </p:sp>
        <p:sp>
          <p:nvSpPr>
            <p:cNvPr id="78" name="Freeform 77"/>
            <p:cNvSpPr/>
            <p:nvPr/>
          </p:nvSpPr>
          <p:spPr bwMode="auto">
            <a:xfrm rot="17763230">
              <a:off x="3162531" y="4145121"/>
              <a:ext cx="2377440" cy="822960"/>
            </a:xfrm>
            <a:custGeom>
              <a:avLst/>
              <a:gdLst>
                <a:gd name="connsiteX0" fmla="*/ 0 w 1529080"/>
                <a:gd name="connsiteY0" fmla="*/ 0 h 363220"/>
                <a:gd name="connsiteX1" fmla="*/ 736600 w 1529080"/>
                <a:gd name="connsiteY1" fmla="*/ 294640 h 363220"/>
                <a:gd name="connsiteX2" fmla="*/ 1529080 w 1529080"/>
                <a:gd name="connsiteY2" fmla="*/ 363220 h 36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9080" h="363220">
                  <a:moveTo>
                    <a:pt x="0" y="0"/>
                  </a:moveTo>
                  <a:cubicBezTo>
                    <a:pt x="240876" y="117051"/>
                    <a:pt x="481753" y="234103"/>
                    <a:pt x="736600" y="294640"/>
                  </a:cubicBezTo>
                  <a:cubicBezTo>
                    <a:pt x="991447" y="355177"/>
                    <a:pt x="1529080" y="363220"/>
                    <a:pt x="1529080" y="363220"/>
                  </a:cubicBezTo>
                </a:path>
              </a:pathLst>
            </a:custGeom>
            <a:noFill/>
            <a:ln w="19050" cap="flat" cmpd="sng" algn="ctr">
              <a:solidFill>
                <a:srgbClr val="C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 rot="2628319">
              <a:off x="4484244" y="4698474"/>
              <a:ext cx="91440" cy="9144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Text Box 15"/>
            <p:cNvSpPr txBox="1">
              <a:spLocks noChangeArrowheads="1"/>
            </p:cNvSpPr>
            <p:nvPr/>
          </p:nvSpPr>
          <p:spPr bwMode="auto">
            <a:xfrm>
              <a:off x="3992880" y="3765148"/>
              <a:ext cx="1170444" cy="3377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400" i="1">
                  <a:solidFill>
                    <a:srgbClr val="C00000"/>
                  </a:solidFill>
                </a:rPr>
                <a:t>v</a:t>
              </a:r>
              <a:r>
                <a:rPr lang="sr-Latn-RS" sz="1400">
                  <a:solidFill>
                    <a:srgbClr val="C00000"/>
                  </a:solidFill>
                </a:rPr>
                <a:t>=const.</a:t>
              </a:r>
              <a:endParaRPr lang="en-US" sz="1400">
                <a:solidFill>
                  <a:srgbClr val="C00000"/>
                </a:solidFill>
              </a:endParaRPr>
            </a:p>
          </p:txBody>
        </p:sp>
        <p:sp>
          <p:nvSpPr>
            <p:cNvPr id="81" name="Text Box 15"/>
            <p:cNvSpPr txBox="1">
              <a:spLocks noChangeArrowheads="1"/>
            </p:cNvSpPr>
            <p:nvPr/>
          </p:nvSpPr>
          <p:spPr bwMode="auto">
            <a:xfrm>
              <a:off x="4983480" y="4298550"/>
              <a:ext cx="1170444" cy="3377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400" i="1">
                  <a:solidFill>
                    <a:srgbClr val="000099"/>
                  </a:solidFill>
                </a:rPr>
                <a:t>p</a:t>
              </a:r>
              <a:r>
                <a:rPr lang="sr-Latn-RS" sz="1400">
                  <a:solidFill>
                    <a:srgbClr val="000099"/>
                  </a:solidFill>
                </a:rPr>
                <a:t>=const.</a:t>
              </a:r>
              <a:endParaRPr lang="en-US" sz="1400">
                <a:solidFill>
                  <a:srgbClr val="000099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95066F1-37A2-08FE-3B67-7C7251EA986C}"/>
              </a:ext>
            </a:extLst>
          </p:cNvPr>
          <p:cNvGrpSpPr/>
          <p:nvPr/>
        </p:nvGrpSpPr>
        <p:grpSpPr>
          <a:xfrm>
            <a:off x="618700" y="3567250"/>
            <a:ext cx="3738880" cy="2730961"/>
            <a:chOff x="330200" y="1326749"/>
            <a:chExt cx="3738880" cy="2730961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688340" y="1383660"/>
              <a:ext cx="0" cy="228600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330200" y="1326749"/>
              <a:ext cx="32733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i="1">
                  <a:solidFill>
                    <a:srgbClr val="000099"/>
                  </a:solidFill>
                </a:rPr>
                <a:t>p</a:t>
              </a:r>
              <a:endParaRPr lang="en-US" i="1">
                <a:solidFill>
                  <a:srgbClr val="000099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1143000" y="2002661"/>
              <a:ext cx="1920240" cy="955421"/>
            </a:xfrm>
            <a:custGeom>
              <a:avLst/>
              <a:gdLst>
                <a:gd name="connsiteX0" fmla="*/ 0 w 1280160"/>
                <a:gd name="connsiteY0" fmla="*/ 0 h 591820"/>
                <a:gd name="connsiteX1" fmla="*/ 584200 w 1280160"/>
                <a:gd name="connsiteY1" fmla="*/ 449580 h 591820"/>
                <a:gd name="connsiteX2" fmla="*/ 1280160 w 1280160"/>
                <a:gd name="connsiteY2" fmla="*/ 591820 h 59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0160" h="591820">
                  <a:moveTo>
                    <a:pt x="0" y="0"/>
                  </a:moveTo>
                  <a:cubicBezTo>
                    <a:pt x="185420" y="175471"/>
                    <a:pt x="370840" y="350943"/>
                    <a:pt x="584200" y="449580"/>
                  </a:cubicBezTo>
                  <a:cubicBezTo>
                    <a:pt x="797560" y="548217"/>
                    <a:pt x="1038860" y="570018"/>
                    <a:pt x="1280160" y="591820"/>
                  </a:cubicBezTo>
                </a:path>
              </a:pathLst>
            </a:custGeom>
            <a:noFill/>
            <a:ln w="19050" cap="flat" cmpd="sng" algn="ctr">
              <a:solidFill>
                <a:srgbClr val="000066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1437641" y="1837273"/>
              <a:ext cx="1497330" cy="1463886"/>
            </a:xfrm>
            <a:custGeom>
              <a:avLst/>
              <a:gdLst>
                <a:gd name="connsiteX0" fmla="*/ 0 w 998220"/>
                <a:gd name="connsiteY0" fmla="*/ 0 h 906780"/>
                <a:gd name="connsiteX1" fmla="*/ 393700 w 998220"/>
                <a:gd name="connsiteY1" fmla="*/ 538480 h 906780"/>
                <a:gd name="connsiteX2" fmla="*/ 998220 w 998220"/>
                <a:gd name="connsiteY2" fmla="*/ 906780 h 906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8220" h="906780">
                  <a:moveTo>
                    <a:pt x="0" y="0"/>
                  </a:moveTo>
                  <a:cubicBezTo>
                    <a:pt x="113665" y="193675"/>
                    <a:pt x="227330" y="387350"/>
                    <a:pt x="393700" y="538480"/>
                  </a:cubicBezTo>
                  <a:cubicBezTo>
                    <a:pt x="560070" y="689610"/>
                    <a:pt x="998220" y="906780"/>
                    <a:pt x="998220" y="906780"/>
                  </a:cubicBezTo>
                </a:path>
              </a:pathLst>
            </a:cu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685800" y="3657600"/>
              <a:ext cx="3383280" cy="254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2" name="Text Box 15"/>
            <p:cNvSpPr txBox="1">
              <a:spLocks noChangeArrowheads="1"/>
            </p:cNvSpPr>
            <p:nvPr/>
          </p:nvSpPr>
          <p:spPr bwMode="auto">
            <a:xfrm>
              <a:off x="3725694" y="3657600"/>
              <a:ext cx="312906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i="1">
                  <a:solidFill>
                    <a:srgbClr val="000099"/>
                  </a:solidFill>
                </a:rPr>
                <a:t>v</a:t>
              </a:r>
              <a:endParaRPr lang="en-US" i="1">
                <a:solidFill>
                  <a:srgbClr val="000099"/>
                </a:solidFill>
              </a:endParaRPr>
            </a:p>
          </p:txBody>
        </p:sp>
        <p:sp>
          <p:nvSpPr>
            <p:cNvPr id="52" name="Text Box 15"/>
            <p:cNvSpPr txBox="1">
              <a:spLocks noChangeArrowheads="1"/>
            </p:cNvSpPr>
            <p:nvPr/>
          </p:nvSpPr>
          <p:spPr bwMode="auto">
            <a:xfrm>
              <a:off x="3009127" y="2776510"/>
              <a:ext cx="817412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400" i="1">
                  <a:solidFill>
                    <a:srgbClr val="000099"/>
                  </a:solidFill>
                </a:rPr>
                <a:t>n</a:t>
              </a:r>
              <a:r>
                <a:rPr lang="en-US" sz="1400">
                  <a:solidFill>
                    <a:srgbClr val="000099"/>
                  </a:solidFill>
                </a:rPr>
                <a:t>=</a:t>
              </a:r>
              <a:r>
                <a:rPr lang="sr-Latn-RS" sz="1400">
                  <a:solidFill>
                    <a:srgbClr val="000099"/>
                  </a:solidFill>
                </a:rPr>
                <a:t>1</a:t>
              </a:r>
              <a:endParaRPr lang="en-US" sz="1400" baseline="-25000">
                <a:solidFill>
                  <a:srgbClr val="000099"/>
                </a:solidFill>
              </a:endParaRPr>
            </a:p>
          </p:txBody>
        </p:sp>
        <p:sp>
          <p:nvSpPr>
            <p:cNvPr id="57" name="Text Box 15"/>
            <p:cNvSpPr txBox="1">
              <a:spLocks noChangeArrowheads="1"/>
            </p:cNvSpPr>
            <p:nvPr/>
          </p:nvSpPr>
          <p:spPr bwMode="auto">
            <a:xfrm>
              <a:off x="2895600" y="3152243"/>
              <a:ext cx="817412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400" i="1">
                  <a:solidFill>
                    <a:srgbClr val="000099"/>
                  </a:solidFill>
                </a:rPr>
                <a:t>n</a:t>
              </a:r>
              <a:r>
                <a:rPr lang="en-US" sz="1400">
                  <a:solidFill>
                    <a:srgbClr val="000099"/>
                  </a:solidFill>
                </a:rPr>
                <a:t>=</a:t>
              </a:r>
              <a:r>
                <a:rPr lang="sr-Latn-RS" sz="1400" i="1">
                  <a:solidFill>
                    <a:srgbClr val="000099"/>
                  </a:solidFill>
                  <a:sym typeface="Symbol"/>
                </a:rPr>
                <a:t></a:t>
              </a:r>
              <a:endParaRPr lang="en-US" sz="1400" i="1" baseline="-25000">
                <a:solidFill>
                  <a:srgbClr val="000099"/>
                </a:solidFill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 bwMode="auto">
            <a:xfrm flipV="1">
              <a:off x="2101232" y="1850376"/>
              <a:ext cx="0" cy="164592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Text Box 15"/>
            <p:cNvSpPr txBox="1">
              <a:spLocks noChangeArrowheads="1"/>
            </p:cNvSpPr>
            <p:nvPr/>
          </p:nvSpPr>
          <p:spPr bwMode="auto">
            <a:xfrm>
              <a:off x="2133600" y="1752600"/>
              <a:ext cx="817412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400" i="1">
                  <a:solidFill>
                    <a:srgbClr val="000099"/>
                  </a:solidFill>
                </a:rPr>
                <a:t>n</a:t>
              </a:r>
              <a:r>
                <a:rPr lang="en-US" sz="1400">
                  <a:solidFill>
                    <a:srgbClr val="000099"/>
                  </a:solidFill>
                </a:rPr>
                <a:t>=</a:t>
              </a:r>
              <a:r>
                <a:rPr lang="sr-Latn-RS" sz="1400">
                  <a:solidFill>
                    <a:srgbClr val="000099"/>
                  </a:solidFill>
                </a:rPr>
                <a:t> </a:t>
              </a:r>
              <a:r>
                <a:rPr lang="sr-Latn-RS" sz="1400">
                  <a:solidFill>
                    <a:srgbClr val="000099"/>
                  </a:solidFill>
                  <a:sym typeface="Symbol"/>
                </a:rPr>
                <a:t></a:t>
              </a:r>
              <a:endParaRPr lang="en-US" sz="1400" baseline="-25000">
                <a:solidFill>
                  <a:srgbClr val="000099"/>
                </a:solidFill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>
              <a:off x="1143000" y="2764104"/>
              <a:ext cx="210312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lgDashDot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Oval 9"/>
            <p:cNvSpPr/>
            <p:nvPr/>
          </p:nvSpPr>
          <p:spPr bwMode="auto">
            <a:xfrm rot="2628319">
              <a:off x="2053464" y="2720214"/>
              <a:ext cx="91440" cy="9144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2819400" y="2482232"/>
              <a:ext cx="817412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400" i="1">
                  <a:solidFill>
                    <a:srgbClr val="000099"/>
                  </a:solidFill>
                </a:rPr>
                <a:t>n</a:t>
              </a:r>
              <a:r>
                <a:rPr lang="en-US" sz="1400">
                  <a:solidFill>
                    <a:srgbClr val="000099"/>
                  </a:solidFill>
                </a:rPr>
                <a:t>=</a:t>
              </a:r>
              <a:r>
                <a:rPr lang="sr-Latn-RS" sz="1400">
                  <a:solidFill>
                    <a:srgbClr val="000099"/>
                  </a:solidFill>
                </a:rPr>
                <a:t>0</a:t>
              </a:r>
              <a:endParaRPr lang="en-US" sz="1400" baseline="-25000">
                <a:solidFill>
                  <a:srgbClr val="000099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3AA3A8-3D44-7E53-65CF-9AFDD53D618B}"/>
              </a:ext>
            </a:extLst>
          </p:cNvPr>
          <p:cNvGrpSpPr/>
          <p:nvPr/>
        </p:nvGrpSpPr>
        <p:grpSpPr>
          <a:xfrm>
            <a:off x="4936700" y="3535901"/>
            <a:ext cx="3445300" cy="2788699"/>
            <a:chOff x="4648200" y="3048000"/>
            <a:chExt cx="3445300" cy="2788699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 flipV="1">
              <a:off x="5006340" y="3162649"/>
              <a:ext cx="0" cy="228600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6" name="Text Box 15"/>
            <p:cNvSpPr txBox="1">
              <a:spLocks noChangeArrowheads="1"/>
            </p:cNvSpPr>
            <p:nvPr/>
          </p:nvSpPr>
          <p:spPr bwMode="auto">
            <a:xfrm>
              <a:off x="4648200" y="3105738"/>
              <a:ext cx="34176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i="1">
                  <a:solidFill>
                    <a:srgbClr val="000099"/>
                  </a:solidFill>
                </a:rPr>
                <a:t>T</a:t>
              </a:r>
            </a:p>
          </p:txBody>
        </p:sp>
        <p:sp>
          <p:nvSpPr>
            <p:cNvPr id="87" name="Freeform 86"/>
            <p:cNvSpPr/>
            <p:nvPr/>
          </p:nvSpPr>
          <p:spPr bwMode="auto">
            <a:xfrm rot="18325349">
              <a:off x="5098458" y="3825240"/>
              <a:ext cx="2377440" cy="822960"/>
            </a:xfrm>
            <a:custGeom>
              <a:avLst/>
              <a:gdLst>
                <a:gd name="connsiteX0" fmla="*/ 0 w 1529080"/>
                <a:gd name="connsiteY0" fmla="*/ 0 h 363220"/>
                <a:gd name="connsiteX1" fmla="*/ 736600 w 1529080"/>
                <a:gd name="connsiteY1" fmla="*/ 294640 h 363220"/>
                <a:gd name="connsiteX2" fmla="*/ 1529080 w 1529080"/>
                <a:gd name="connsiteY2" fmla="*/ 363220 h 36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9080" h="363220">
                  <a:moveTo>
                    <a:pt x="0" y="0"/>
                  </a:moveTo>
                  <a:cubicBezTo>
                    <a:pt x="240876" y="117051"/>
                    <a:pt x="481753" y="234103"/>
                    <a:pt x="736600" y="294640"/>
                  </a:cubicBezTo>
                  <a:cubicBezTo>
                    <a:pt x="991447" y="355177"/>
                    <a:pt x="1529080" y="363220"/>
                    <a:pt x="1529080" y="363220"/>
                  </a:cubicBezTo>
                </a:path>
              </a:pathLst>
            </a:custGeom>
            <a:noFill/>
            <a:ln w="19050" cap="flat" cmpd="sng" algn="ctr">
              <a:solidFill>
                <a:srgbClr val="000066"/>
              </a:solidFill>
              <a:prstDash val="lgDashDot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 bwMode="auto">
            <a:xfrm flipV="1">
              <a:off x="5003800" y="5436589"/>
              <a:ext cx="2926080" cy="254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9" name="Text Box 15"/>
            <p:cNvSpPr txBox="1">
              <a:spLocks noChangeArrowheads="1"/>
            </p:cNvSpPr>
            <p:nvPr/>
          </p:nvSpPr>
          <p:spPr bwMode="auto">
            <a:xfrm>
              <a:off x="7574280" y="5436589"/>
              <a:ext cx="312906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i="1">
                  <a:solidFill>
                    <a:srgbClr val="000099"/>
                  </a:solidFill>
                </a:rPr>
                <a:t>s</a:t>
              </a:r>
            </a:p>
          </p:txBody>
        </p:sp>
        <p:sp>
          <p:nvSpPr>
            <p:cNvPr id="90" name="Freeform 89"/>
            <p:cNvSpPr/>
            <p:nvPr/>
          </p:nvSpPr>
          <p:spPr bwMode="auto">
            <a:xfrm rot="17763230">
              <a:off x="5042131" y="3866710"/>
              <a:ext cx="2377440" cy="822960"/>
            </a:xfrm>
            <a:custGeom>
              <a:avLst/>
              <a:gdLst>
                <a:gd name="connsiteX0" fmla="*/ 0 w 1529080"/>
                <a:gd name="connsiteY0" fmla="*/ 0 h 363220"/>
                <a:gd name="connsiteX1" fmla="*/ 736600 w 1529080"/>
                <a:gd name="connsiteY1" fmla="*/ 294640 h 363220"/>
                <a:gd name="connsiteX2" fmla="*/ 1529080 w 1529080"/>
                <a:gd name="connsiteY2" fmla="*/ 363220 h 36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9080" h="363220">
                  <a:moveTo>
                    <a:pt x="0" y="0"/>
                  </a:moveTo>
                  <a:cubicBezTo>
                    <a:pt x="240876" y="117051"/>
                    <a:pt x="481753" y="234103"/>
                    <a:pt x="736600" y="294640"/>
                  </a:cubicBezTo>
                  <a:cubicBezTo>
                    <a:pt x="991447" y="355177"/>
                    <a:pt x="1529080" y="363220"/>
                    <a:pt x="1529080" y="363220"/>
                  </a:cubicBezTo>
                </a:path>
              </a:pathLst>
            </a:custGeom>
            <a:noFill/>
            <a:ln w="19050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auto">
            <a:xfrm>
              <a:off x="6477000" y="3124200"/>
              <a:ext cx="817412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400" i="1">
                  <a:solidFill>
                    <a:srgbClr val="000099"/>
                  </a:solidFill>
                </a:rPr>
                <a:t>n</a:t>
              </a:r>
              <a:r>
                <a:rPr lang="en-US" sz="1400">
                  <a:solidFill>
                    <a:srgbClr val="000099"/>
                  </a:solidFill>
                </a:rPr>
                <a:t>=</a:t>
              </a:r>
              <a:r>
                <a:rPr lang="sr-Latn-RS" sz="1400">
                  <a:solidFill>
                    <a:srgbClr val="000099"/>
                  </a:solidFill>
                </a:rPr>
                <a:t> </a:t>
              </a:r>
              <a:r>
                <a:rPr lang="sr-Latn-RS" sz="1400">
                  <a:solidFill>
                    <a:srgbClr val="000099"/>
                  </a:solidFill>
                  <a:sym typeface="Symbol"/>
                </a:rPr>
                <a:t></a:t>
              </a:r>
              <a:endParaRPr lang="en-US" sz="1400" baseline="-25000">
                <a:solidFill>
                  <a:srgbClr val="000099"/>
                </a:solidFill>
              </a:endParaRPr>
            </a:p>
          </p:txBody>
        </p:sp>
        <p:sp>
          <p:nvSpPr>
            <p:cNvPr id="95" name="Text Box 15"/>
            <p:cNvSpPr txBox="1">
              <a:spLocks noChangeArrowheads="1"/>
            </p:cNvSpPr>
            <p:nvPr/>
          </p:nvSpPr>
          <p:spPr bwMode="auto">
            <a:xfrm>
              <a:off x="7276088" y="3429000"/>
              <a:ext cx="817412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400" i="1">
                  <a:solidFill>
                    <a:srgbClr val="000099"/>
                  </a:solidFill>
                </a:rPr>
                <a:t>n</a:t>
              </a:r>
              <a:r>
                <a:rPr lang="en-US" sz="1400">
                  <a:solidFill>
                    <a:srgbClr val="000099"/>
                  </a:solidFill>
                </a:rPr>
                <a:t>=</a:t>
              </a:r>
              <a:r>
                <a:rPr lang="sr-Latn-RS" sz="1400">
                  <a:solidFill>
                    <a:srgbClr val="000099"/>
                  </a:solidFill>
                </a:rPr>
                <a:t>0</a:t>
              </a:r>
              <a:endParaRPr lang="en-US" sz="1400" baseline="-25000">
                <a:solidFill>
                  <a:srgbClr val="000099"/>
                </a:solidFill>
              </a:endParaRPr>
            </a:p>
          </p:txBody>
        </p:sp>
        <p:sp>
          <p:nvSpPr>
            <p:cNvPr id="96" name="Text Box 15"/>
            <p:cNvSpPr txBox="1">
              <a:spLocks noChangeArrowheads="1"/>
            </p:cNvSpPr>
            <p:nvPr/>
          </p:nvSpPr>
          <p:spPr bwMode="auto">
            <a:xfrm>
              <a:off x="5928764" y="3505200"/>
              <a:ext cx="817412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400" i="1">
                  <a:solidFill>
                    <a:srgbClr val="000099"/>
                  </a:solidFill>
                </a:rPr>
                <a:t>n</a:t>
              </a:r>
              <a:r>
                <a:rPr lang="en-US" sz="1400">
                  <a:solidFill>
                    <a:srgbClr val="000099"/>
                  </a:solidFill>
                </a:rPr>
                <a:t>=</a:t>
              </a:r>
              <a:r>
                <a:rPr lang="sr-Latn-RS" sz="1400" i="1">
                  <a:solidFill>
                    <a:srgbClr val="000099"/>
                  </a:solidFill>
                  <a:sym typeface="Symbol"/>
                </a:rPr>
                <a:t></a:t>
              </a:r>
              <a:endParaRPr lang="en-US" sz="1400" i="1" baseline="-25000">
                <a:solidFill>
                  <a:srgbClr val="000099"/>
                </a:solidFill>
              </a:endParaRPr>
            </a:p>
          </p:txBody>
        </p:sp>
        <p:cxnSp>
          <p:nvCxnSpPr>
            <p:cNvPr id="97" name="Straight Arrow Connector 96"/>
            <p:cNvCxnSpPr/>
            <p:nvPr/>
          </p:nvCxnSpPr>
          <p:spPr bwMode="auto">
            <a:xfrm flipV="1">
              <a:off x="6416984" y="3503849"/>
              <a:ext cx="0" cy="1645920"/>
            </a:xfrm>
            <a:prstGeom prst="straightConnector1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Arrow Connector 97"/>
            <p:cNvCxnSpPr/>
            <p:nvPr/>
          </p:nvCxnSpPr>
          <p:spPr bwMode="auto">
            <a:xfrm>
              <a:off x="5420989" y="4471523"/>
              <a:ext cx="210312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9" name="Text Box 15"/>
            <p:cNvSpPr txBox="1">
              <a:spLocks noChangeArrowheads="1"/>
            </p:cNvSpPr>
            <p:nvPr/>
          </p:nvSpPr>
          <p:spPr bwMode="auto">
            <a:xfrm>
              <a:off x="7066607" y="4219590"/>
              <a:ext cx="817412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400" i="1">
                  <a:solidFill>
                    <a:srgbClr val="000099"/>
                  </a:solidFill>
                </a:rPr>
                <a:t>n</a:t>
              </a:r>
              <a:r>
                <a:rPr lang="en-US" sz="1400">
                  <a:solidFill>
                    <a:srgbClr val="000099"/>
                  </a:solidFill>
                </a:rPr>
                <a:t>=</a:t>
              </a:r>
              <a:r>
                <a:rPr lang="sr-Latn-RS" sz="1400">
                  <a:solidFill>
                    <a:srgbClr val="000099"/>
                  </a:solidFill>
                </a:rPr>
                <a:t>1</a:t>
              </a:r>
              <a:endParaRPr lang="en-US" sz="1400" baseline="-25000">
                <a:solidFill>
                  <a:srgbClr val="000099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 rot="2628319">
              <a:off x="6363844" y="4420063"/>
              <a:ext cx="91440" cy="9144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53988" y="1101602"/>
            <a:ext cx="2289409" cy="4612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en-US" sz="2200" b="1">
                <a:solidFill>
                  <a:schemeClr val="bg1"/>
                </a:solidFill>
              </a:rPr>
              <a:t>Karnoov ciklus</a:t>
            </a:r>
            <a:endParaRPr lang="en-US" sz="220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612140" y="1917060"/>
            <a:ext cx="0" cy="228600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54000" y="1860149"/>
            <a:ext cx="32733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i="1">
                <a:solidFill>
                  <a:srgbClr val="000099"/>
                </a:solidFill>
              </a:rPr>
              <a:t>p</a:t>
            </a:r>
            <a:endParaRPr lang="en-US" i="1">
              <a:solidFill>
                <a:srgbClr val="000099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Freeform 24"/>
          <p:cNvSpPr/>
          <p:nvPr/>
        </p:nvSpPr>
        <p:spPr bwMode="auto">
          <a:xfrm>
            <a:off x="889000" y="2362200"/>
            <a:ext cx="830157" cy="1212850"/>
          </a:xfrm>
          <a:custGeom>
            <a:avLst/>
            <a:gdLst>
              <a:gd name="connsiteX0" fmla="*/ 0 w 830157"/>
              <a:gd name="connsiteY0" fmla="*/ 0 h 1212850"/>
              <a:gd name="connsiteX1" fmla="*/ 254000 w 830157"/>
              <a:gd name="connsiteY1" fmla="*/ 685800 h 1212850"/>
              <a:gd name="connsiteX2" fmla="*/ 746760 w 830157"/>
              <a:gd name="connsiteY2" fmla="*/ 1137920 h 1212850"/>
              <a:gd name="connsiteX3" fmla="*/ 754380 w 830157"/>
              <a:gd name="connsiteY3" fmla="*/ 113538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0157" h="1212850">
                <a:moveTo>
                  <a:pt x="0" y="0"/>
                </a:moveTo>
                <a:cubicBezTo>
                  <a:pt x="64770" y="248073"/>
                  <a:pt x="129540" y="496147"/>
                  <a:pt x="254000" y="685800"/>
                </a:cubicBezTo>
                <a:cubicBezTo>
                  <a:pt x="378460" y="875453"/>
                  <a:pt x="663363" y="1062990"/>
                  <a:pt x="746760" y="1137920"/>
                </a:cubicBezTo>
                <a:cubicBezTo>
                  <a:pt x="830157" y="1212850"/>
                  <a:pt x="736177" y="1119717"/>
                  <a:pt x="754380" y="1135380"/>
                </a:cubicBezTo>
              </a:path>
            </a:pathLst>
          </a:cu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1638300" y="3497580"/>
            <a:ext cx="1529080" cy="363220"/>
          </a:xfrm>
          <a:custGeom>
            <a:avLst/>
            <a:gdLst>
              <a:gd name="connsiteX0" fmla="*/ 0 w 1529080"/>
              <a:gd name="connsiteY0" fmla="*/ 0 h 363220"/>
              <a:gd name="connsiteX1" fmla="*/ 736600 w 1529080"/>
              <a:gd name="connsiteY1" fmla="*/ 294640 h 363220"/>
              <a:gd name="connsiteX2" fmla="*/ 1529080 w 1529080"/>
              <a:gd name="connsiteY2" fmla="*/ 363220 h 36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9080" h="363220">
                <a:moveTo>
                  <a:pt x="0" y="0"/>
                </a:moveTo>
                <a:cubicBezTo>
                  <a:pt x="240876" y="117051"/>
                  <a:pt x="481753" y="234103"/>
                  <a:pt x="736600" y="294640"/>
                </a:cubicBezTo>
                <a:cubicBezTo>
                  <a:pt x="991447" y="355177"/>
                  <a:pt x="1529080" y="363220"/>
                  <a:pt x="1529080" y="363220"/>
                </a:cubicBezTo>
              </a:path>
            </a:pathLst>
          </a:cu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894080" y="2362200"/>
            <a:ext cx="1280160" cy="591820"/>
          </a:xfrm>
          <a:custGeom>
            <a:avLst/>
            <a:gdLst>
              <a:gd name="connsiteX0" fmla="*/ 0 w 1280160"/>
              <a:gd name="connsiteY0" fmla="*/ 0 h 591820"/>
              <a:gd name="connsiteX1" fmla="*/ 584200 w 1280160"/>
              <a:gd name="connsiteY1" fmla="*/ 449580 h 591820"/>
              <a:gd name="connsiteX2" fmla="*/ 1280160 w 1280160"/>
              <a:gd name="connsiteY2" fmla="*/ 591820 h 59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0160" h="591820">
                <a:moveTo>
                  <a:pt x="0" y="0"/>
                </a:moveTo>
                <a:cubicBezTo>
                  <a:pt x="185420" y="175471"/>
                  <a:pt x="370840" y="350943"/>
                  <a:pt x="584200" y="449580"/>
                </a:cubicBezTo>
                <a:cubicBezTo>
                  <a:pt x="797560" y="548217"/>
                  <a:pt x="1038860" y="570018"/>
                  <a:pt x="1280160" y="591820"/>
                </a:cubicBezTo>
              </a:path>
            </a:pathLst>
          </a:cu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2169160" y="2954020"/>
            <a:ext cx="998220" cy="906780"/>
          </a:xfrm>
          <a:custGeom>
            <a:avLst/>
            <a:gdLst>
              <a:gd name="connsiteX0" fmla="*/ 0 w 998220"/>
              <a:gd name="connsiteY0" fmla="*/ 0 h 906780"/>
              <a:gd name="connsiteX1" fmla="*/ 393700 w 998220"/>
              <a:gd name="connsiteY1" fmla="*/ 538480 h 906780"/>
              <a:gd name="connsiteX2" fmla="*/ 998220 w 998220"/>
              <a:gd name="connsiteY2" fmla="*/ 906780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8220" h="906780">
                <a:moveTo>
                  <a:pt x="0" y="0"/>
                </a:moveTo>
                <a:cubicBezTo>
                  <a:pt x="113665" y="193675"/>
                  <a:pt x="227330" y="387350"/>
                  <a:pt x="393700" y="538480"/>
                </a:cubicBezTo>
                <a:cubicBezTo>
                  <a:pt x="560070" y="689610"/>
                  <a:pt x="998220" y="906780"/>
                  <a:pt x="998220" y="906780"/>
                </a:cubicBezTo>
              </a:path>
            </a:pathLst>
          </a:cu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pSp>
        <p:nvGrpSpPr>
          <p:cNvPr id="3" name="Group 28"/>
          <p:cNvGrpSpPr/>
          <p:nvPr/>
        </p:nvGrpSpPr>
        <p:grpSpPr>
          <a:xfrm>
            <a:off x="844464" y="2317624"/>
            <a:ext cx="2362199" cy="1592580"/>
            <a:chOff x="3663864" y="2434464"/>
            <a:chExt cx="2362199" cy="1592580"/>
          </a:xfrm>
        </p:grpSpPr>
        <p:sp>
          <p:nvSpPr>
            <p:cNvPr id="7" name="Oval 6"/>
            <p:cNvSpPr/>
            <p:nvPr/>
          </p:nvSpPr>
          <p:spPr bwMode="auto">
            <a:xfrm rot="2628319">
              <a:off x="3663864" y="2434464"/>
              <a:ext cx="91440" cy="9144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 rot="2628319">
              <a:off x="4410623" y="3567304"/>
              <a:ext cx="91440" cy="9144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 rot="2628319">
              <a:off x="4944023" y="3018664"/>
              <a:ext cx="91440" cy="9144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 rot="2628319">
              <a:off x="5934623" y="3935604"/>
              <a:ext cx="91440" cy="9144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 bwMode="auto">
          <a:xfrm flipV="1">
            <a:off x="609600" y="4191000"/>
            <a:ext cx="2926080" cy="254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3180080" y="4191000"/>
            <a:ext cx="31290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i="1">
                <a:solidFill>
                  <a:srgbClr val="000099"/>
                </a:solidFill>
              </a:rPr>
              <a:t>v</a:t>
            </a:r>
            <a:endParaRPr lang="en-US" i="1">
              <a:solidFill>
                <a:srgbClr val="000099"/>
              </a:solidFill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741680" y="1981200"/>
            <a:ext cx="2984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2052320" y="2567940"/>
            <a:ext cx="2984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3195320" y="3695700"/>
            <a:ext cx="2984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1473200" y="3505200"/>
            <a:ext cx="2984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 rot="1384411">
            <a:off x="910222" y="2443580"/>
            <a:ext cx="139446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400" i="1">
                <a:solidFill>
                  <a:srgbClr val="000099"/>
                </a:solidFill>
              </a:rPr>
              <a:t>T</a:t>
            </a:r>
            <a:r>
              <a:rPr lang="en-US" sz="1400" baseline="-25000">
                <a:solidFill>
                  <a:srgbClr val="000099"/>
                </a:solidFill>
              </a:rPr>
              <a:t>1</a:t>
            </a:r>
            <a:r>
              <a:rPr lang="en-US" sz="1400">
                <a:solidFill>
                  <a:srgbClr val="000099"/>
                </a:solidFill>
              </a:rPr>
              <a:t>=</a:t>
            </a:r>
            <a:r>
              <a:rPr lang="en-US" sz="1400" i="1">
                <a:solidFill>
                  <a:srgbClr val="000099"/>
                </a:solidFill>
              </a:rPr>
              <a:t>T</a:t>
            </a:r>
            <a:r>
              <a:rPr lang="en-US" sz="1400" baseline="-25000">
                <a:solidFill>
                  <a:srgbClr val="000099"/>
                </a:solidFill>
              </a:rPr>
              <a:t>2</a:t>
            </a:r>
            <a:r>
              <a:rPr lang="en-US" sz="1400">
                <a:solidFill>
                  <a:srgbClr val="000099"/>
                </a:solidFill>
              </a:rPr>
              <a:t>=const.</a:t>
            </a:r>
            <a:endParaRPr lang="en-US" sz="1400" baseline="-25000">
              <a:solidFill>
                <a:srgbClr val="000099"/>
              </a:solidFill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 rot="647450">
            <a:off x="1660614" y="3766142"/>
            <a:ext cx="139446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400" i="1">
                <a:solidFill>
                  <a:srgbClr val="000099"/>
                </a:solidFill>
              </a:rPr>
              <a:t>T</a:t>
            </a:r>
            <a:r>
              <a:rPr lang="en-US" sz="1400" baseline="-25000">
                <a:solidFill>
                  <a:srgbClr val="000099"/>
                </a:solidFill>
              </a:rPr>
              <a:t>3</a:t>
            </a:r>
            <a:r>
              <a:rPr lang="en-US" sz="1400">
                <a:solidFill>
                  <a:srgbClr val="000099"/>
                </a:solidFill>
              </a:rPr>
              <a:t>=</a:t>
            </a:r>
            <a:r>
              <a:rPr lang="en-US" sz="1400" i="1">
                <a:solidFill>
                  <a:srgbClr val="000099"/>
                </a:solidFill>
              </a:rPr>
              <a:t>T</a:t>
            </a:r>
            <a:r>
              <a:rPr lang="en-US" sz="1400" baseline="-25000">
                <a:solidFill>
                  <a:srgbClr val="000099"/>
                </a:solidFill>
              </a:rPr>
              <a:t>4</a:t>
            </a:r>
            <a:r>
              <a:rPr lang="en-US" sz="1400">
                <a:solidFill>
                  <a:srgbClr val="000099"/>
                </a:solidFill>
              </a:rPr>
              <a:t>=const.</a:t>
            </a:r>
            <a:endParaRPr lang="en-US" sz="1400" baseline="-25000">
              <a:solidFill>
                <a:srgbClr val="000099"/>
              </a:solidFill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 rot="2934792">
            <a:off x="2269155" y="3119086"/>
            <a:ext cx="65890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400" i="1">
                <a:solidFill>
                  <a:srgbClr val="000099"/>
                </a:solidFill>
              </a:rPr>
              <a:t>dq</a:t>
            </a:r>
            <a:r>
              <a:rPr lang="en-US" sz="1400">
                <a:solidFill>
                  <a:srgbClr val="000099"/>
                </a:solidFill>
              </a:rPr>
              <a:t>=</a:t>
            </a:r>
            <a:r>
              <a:rPr lang="en-US" sz="1400" i="1">
                <a:solidFill>
                  <a:srgbClr val="000099"/>
                </a:solidFill>
              </a:rPr>
              <a:t>0</a:t>
            </a:r>
            <a:endParaRPr lang="en-US" sz="1400" baseline="-25000">
              <a:solidFill>
                <a:srgbClr val="000099"/>
              </a:solidFill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 rot="2934792">
            <a:off x="744732" y="3014962"/>
            <a:ext cx="65890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400" i="1">
                <a:solidFill>
                  <a:srgbClr val="000099"/>
                </a:solidFill>
              </a:rPr>
              <a:t>dq</a:t>
            </a:r>
            <a:r>
              <a:rPr lang="en-US" sz="1400">
                <a:solidFill>
                  <a:srgbClr val="000099"/>
                </a:solidFill>
              </a:rPr>
              <a:t>=</a:t>
            </a:r>
            <a:r>
              <a:rPr lang="en-US" sz="1400" i="1">
                <a:solidFill>
                  <a:srgbClr val="000099"/>
                </a:solidFill>
              </a:rPr>
              <a:t>0</a:t>
            </a:r>
            <a:endParaRPr lang="en-US" sz="1400" baseline="-25000">
              <a:solidFill>
                <a:srgbClr val="000099"/>
              </a:solidFill>
            </a:endParaRPr>
          </a:p>
        </p:txBody>
      </p:sp>
      <p:sp>
        <p:nvSpPr>
          <p:cNvPr id="43" name="Notched Right Arrow 42"/>
          <p:cNvSpPr/>
          <p:nvPr/>
        </p:nvSpPr>
        <p:spPr bwMode="auto">
          <a:xfrm rot="6411719">
            <a:off x="1331535" y="2571106"/>
            <a:ext cx="640080" cy="274320"/>
          </a:xfrm>
          <a:prstGeom prst="notchedRightArrow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4" name="Notched Right Arrow 43"/>
          <p:cNvSpPr/>
          <p:nvPr/>
        </p:nvSpPr>
        <p:spPr bwMode="auto">
          <a:xfrm rot="6411719">
            <a:off x="1636336" y="3637906"/>
            <a:ext cx="640080" cy="274320"/>
          </a:xfrm>
          <a:prstGeom prst="notchedRightArrow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 rot="745010">
            <a:off x="1538095" y="2119285"/>
            <a:ext cx="53821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400" i="1">
                <a:solidFill>
                  <a:srgbClr val="C00000"/>
                </a:solidFill>
              </a:rPr>
              <a:t>q</a:t>
            </a:r>
            <a:r>
              <a:rPr lang="en-US" sz="1400" baseline="-25000">
                <a:solidFill>
                  <a:srgbClr val="C00000"/>
                </a:solidFill>
              </a:rPr>
              <a:t>dov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 rot="745010">
            <a:off x="1812415" y="3193705"/>
            <a:ext cx="53821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400" i="1">
                <a:solidFill>
                  <a:srgbClr val="C00000"/>
                </a:solidFill>
              </a:rPr>
              <a:t>q</a:t>
            </a:r>
            <a:r>
              <a:rPr lang="en-US" sz="1400" baseline="-25000">
                <a:solidFill>
                  <a:srgbClr val="C00000"/>
                </a:solidFill>
              </a:rPr>
              <a:t>odv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62000" y="5255669"/>
            <a:ext cx="2524989" cy="992731"/>
            <a:chOff x="4191000" y="2341418"/>
            <a:chExt cx="2524989" cy="992731"/>
          </a:xfrm>
        </p:grpSpPr>
        <p:sp>
          <p:nvSpPr>
            <p:cNvPr id="47" name="TextBox 46"/>
            <p:cNvSpPr txBox="1">
              <a:spLocks noChangeArrowheads="1"/>
            </p:cNvSpPr>
            <p:nvPr/>
          </p:nvSpPr>
          <p:spPr bwMode="auto">
            <a:xfrm>
              <a:off x="4191000" y="2590800"/>
              <a:ext cx="16002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>
                  <a:solidFill>
                    <a:schemeClr val="bg1"/>
                  </a:solidFill>
                  <a:sym typeface="Symbol"/>
                </a:rPr>
                <a:t></a:t>
              </a:r>
              <a:r>
                <a:rPr lang="en-US" sz="2400" baseline="-25000">
                  <a:solidFill>
                    <a:schemeClr val="bg1"/>
                  </a:solidFill>
                  <a:sym typeface="Symbol"/>
                </a:rPr>
                <a:t>t</a:t>
              </a:r>
              <a:r>
                <a:rPr lang="sr-Latn-RS" sz="2400">
                  <a:solidFill>
                    <a:schemeClr val="bg1"/>
                  </a:solidFill>
                </a:rPr>
                <a:t> =</a:t>
              </a:r>
            </a:p>
          </p:txBody>
        </p:sp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4506189" y="2595535"/>
              <a:ext cx="19050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   1 – </a:t>
              </a:r>
              <a:endParaRPr lang="sr-Latn-RS" sz="2400">
                <a:solidFill>
                  <a:schemeClr val="bg1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5365293" y="2874818"/>
              <a:ext cx="914400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TextBox 50"/>
            <p:cNvSpPr txBox="1">
              <a:spLocks noChangeArrowheads="1"/>
            </p:cNvSpPr>
            <p:nvPr/>
          </p:nvSpPr>
          <p:spPr bwMode="auto">
            <a:xfrm>
              <a:off x="4963389" y="2341418"/>
              <a:ext cx="17526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|</a:t>
              </a:r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sr-Latn-RS" sz="2400" i="1" baseline="-25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odv </a:t>
              </a:r>
              <a:r>
                <a:rPr lang="en-U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|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>
              <a:spLocks noChangeArrowheads="1"/>
            </p:cNvSpPr>
            <p:nvPr/>
          </p:nvSpPr>
          <p:spPr bwMode="auto">
            <a:xfrm>
              <a:off x="5372037" y="2798618"/>
              <a:ext cx="810552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sr-Latn-RS" sz="2400" i="1" baseline="-25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dov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538357" y="5255669"/>
            <a:ext cx="2462643" cy="951951"/>
            <a:chOff x="4256811" y="3555883"/>
            <a:chExt cx="2462643" cy="951951"/>
          </a:xfrm>
        </p:grpSpPr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4256811" y="3805265"/>
              <a:ext cx="16002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>
                  <a:solidFill>
                    <a:schemeClr val="bg1"/>
                  </a:solidFill>
                  <a:sym typeface="Symbol"/>
                </a:rPr>
                <a:t></a:t>
              </a:r>
              <a:r>
                <a:rPr lang="en-US" sz="2400" baseline="-25000">
                  <a:solidFill>
                    <a:schemeClr val="bg1"/>
                  </a:solidFill>
                  <a:sym typeface="Symbol"/>
                </a:rPr>
                <a:t>t</a:t>
              </a:r>
              <a:r>
                <a:rPr lang="sr-Latn-RS" sz="2400">
                  <a:solidFill>
                    <a:schemeClr val="bg1"/>
                  </a:solidFill>
                </a:rPr>
                <a:t> =</a:t>
              </a:r>
            </a:p>
          </p:txBody>
        </p:sp>
        <p:sp>
          <p:nvSpPr>
            <p:cNvPr id="54" name="TextBox 53"/>
            <p:cNvSpPr txBox="1">
              <a:spLocks noChangeArrowheads="1"/>
            </p:cNvSpPr>
            <p:nvPr/>
          </p:nvSpPr>
          <p:spPr bwMode="auto">
            <a:xfrm>
              <a:off x="4572000" y="3810000"/>
              <a:ext cx="19050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   1 – </a:t>
              </a:r>
              <a:endParaRPr lang="sr-Latn-RS" sz="2400">
                <a:solidFill>
                  <a:schemeClr val="bg1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5431104" y="4089283"/>
              <a:ext cx="914400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TextBox 55"/>
            <p:cNvSpPr txBox="1">
              <a:spLocks noChangeArrowheads="1"/>
            </p:cNvSpPr>
            <p:nvPr/>
          </p:nvSpPr>
          <p:spPr bwMode="auto">
            <a:xfrm>
              <a:off x="4966854" y="3555883"/>
              <a:ext cx="1752600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T</a:t>
              </a:r>
              <a:r>
                <a:rPr lang="sr-Latn-RS" sz="2400" baseline="-2500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3</a:t>
              </a:r>
              <a:endPara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>
              <a:spLocks noChangeArrowheads="1"/>
            </p:cNvSpPr>
            <p:nvPr/>
          </p:nvSpPr>
          <p:spPr bwMode="auto">
            <a:xfrm>
              <a:off x="5437848" y="4013083"/>
              <a:ext cx="810552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2400" baseline="-25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9" name="Straight Arrow Connector 58"/>
          <p:cNvCxnSpPr/>
          <p:nvPr/>
        </p:nvCxnSpPr>
        <p:spPr bwMode="auto">
          <a:xfrm flipV="1">
            <a:off x="4925060" y="1920810"/>
            <a:ext cx="0" cy="228600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4566920" y="1863899"/>
            <a:ext cx="34176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i="1">
                <a:solidFill>
                  <a:srgbClr val="000099"/>
                </a:solidFill>
              </a:rPr>
              <a:t>T</a:t>
            </a:r>
            <a:endParaRPr lang="en-US" i="1">
              <a:solidFill>
                <a:srgbClr val="000099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flipV="1">
            <a:off x="4922520" y="4194750"/>
            <a:ext cx="2926080" cy="254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7493000" y="4194750"/>
            <a:ext cx="31290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i="1">
                <a:solidFill>
                  <a:srgbClr val="000099"/>
                </a:solidFill>
              </a:rPr>
              <a:t>s</a:t>
            </a:r>
            <a:endParaRPr lang="en-US" i="1">
              <a:solidFill>
                <a:srgbClr val="000099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410200" y="2743200"/>
            <a:ext cx="1828800" cy="762000"/>
          </a:xfrm>
          <a:prstGeom prst="rect">
            <a:avLst/>
          </a:pr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 rot="2628319">
            <a:off x="5360544" y="2693544"/>
            <a:ext cx="91440" cy="91440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 rot="2628319">
            <a:off x="5368164" y="3461259"/>
            <a:ext cx="91440" cy="91440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 rot="2628319">
            <a:off x="7198869" y="3459354"/>
            <a:ext cx="91440" cy="91440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 rot="2628319">
            <a:off x="7191249" y="2701163"/>
            <a:ext cx="91440" cy="91440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8" name="Text Box 15"/>
          <p:cNvSpPr txBox="1">
            <a:spLocks noChangeArrowheads="1"/>
          </p:cNvSpPr>
          <p:nvPr/>
        </p:nvSpPr>
        <p:spPr bwMode="auto">
          <a:xfrm>
            <a:off x="5105400" y="2395728"/>
            <a:ext cx="2984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7245321" y="2398550"/>
            <a:ext cx="2984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>
                <a:solidFill>
                  <a:srgbClr val="000099"/>
                </a:solidFill>
              </a:rPr>
              <a:t>2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70" name="Text Box 15"/>
          <p:cNvSpPr txBox="1">
            <a:spLocks noChangeArrowheads="1"/>
          </p:cNvSpPr>
          <p:nvPr/>
        </p:nvSpPr>
        <p:spPr bwMode="auto">
          <a:xfrm>
            <a:off x="5105400" y="3496056"/>
            <a:ext cx="2984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>
                <a:solidFill>
                  <a:srgbClr val="000099"/>
                </a:solidFill>
              </a:rPr>
              <a:t>4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>
            <a:off x="7245321" y="3498878"/>
            <a:ext cx="2984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>
                <a:solidFill>
                  <a:srgbClr val="000099"/>
                </a:solidFill>
              </a:rPr>
              <a:t>3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72" name="Notched Right Arrow 71"/>
          <p:cNvSpPr/>
          <p:nvPr/>
        </p:nvSpPr>
        <p:spPr bwMode="auto">
          <a:xfrm rot="6411719">
            <a:off x="5923856" y="2571106"/>
            <a:ext cx="640080" cy="274320"/>
          </a:xfrm>
          <a:prstGeom prst="notchedRightArrow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 rot="745010">
            <a:off x="6130416" y="2119285"/>
            <a:ext cx="53821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400" i="1">
                <a:solidFill>
                  <a:srgbClr val="C00000"/>
                </a:solidFill>
              </a:rPr>
              <a:t>q</a:t>
            </a:r>
            <a:r>
              <a:rPr lang="en-US" sz="1400" baseline="-25000">
                <a:solidFill>
                  <a:srgbClr val="C00000"/>
                </a:solidFill>
              </a:rPr>
              <a:t>dov</a:t>
            </a:r>
          </a:p>
        </p:txBody>
      </p:sp>
      <p:sp>
        <p:nvSpPr>
          <p:cNvPr id="74" name="Notched Right Arrow 73"/>
          <p:cNvSpPr/>
          <p:nvPr/>
        </p:nvSpPr>
        <p:spPr bwMode="auto">
          <a:xfrm rot="6411719">
            <a:off x="6228656" y="3485506"/>
            <a:ext cx="640080" cy="274320"/>
          </a:xfrm>
          <a:prstGeom prst="notchedRightArrow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 rot="745010">
            <a:off x="6032740" y="3756891"/>
            <a:ext cx="53821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400" i="1">
                <a:solidFill>
                  <a:srgbClr val="C00000"/>
                </a:solidFill>
              </a:rPr>
              <a:t>q</a:t>
            </a:r>
            <a:r>
              <a:rPr lang="en-US" sz="1400" baseline="-25000">
                <a:solidFill>
                  <a:srgbClr val="C00000"/>
                </a:solidFill>
              </a:rPr>
              <a:t>odv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3429000" y="4343400"/>
            <a:ext cx="22098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odv</a:t>
            </a:r>
            <a:r>
              <a:rPr lang="en-U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-s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dov</a:t>
            </a:r>
            <a:r>
              <a:rPr lang="en-U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=T</a:t>
            </a:r>
            <a:r>
              <a:rPr lang="en-U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-s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77" name="Straight Arrow Connector 76"/>
          <p:cNvCxnSpPr/>
          <p:nvPr/>
        </p:nvCxnSpPr>
        <p:spPr bwMode="auto">
          <a:xfrm flipH="1">
            <a:off x="3810000" y="5791200"/>
            <a:ext cx="914400" cy="3464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78" name="Straight Arrow Connector 77"/>
          <p:cNvCxnSpPr>
            <a:endCxn id="76" idx="2"/>
          </p:cNvCxnSpPr>
          <p:nvPr/>
        </p:nvCxnSpPr>
        <p:spPr bwMode="auto">
          <a:xfrm flipH="1" flipV="1">
            <a:off x="4533900" y="5432929"/>
            <a:ext cx="495300" cy="205871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86" y="760577"/>
            <a:ext cx="8466113" cy="384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Zadatak 1.</a:t>
            </a:r>
          </a:p>
          <a:p>
            <a:r>
              <a:rPr 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Vazduh se adijabatski komprimuje od stanja spoljašnje sredine 1 bar i 20°C na 7 bar, a zatim mu se pri pritisku od 7 bara dovede količina toplote od 525 </a:t>
            </a:r>
            <a:r>
              <a:rPr lang="sr-Latn-R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kJ</a:t>
            </a:r>
            <a:r>
              <a:rPr 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/kg. Nakon toga, vazduh adijabatski ekspandira do spoljašnjeg pritiska. Kolika je temperatura vazduha nakon ekspanzije?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50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 bwMode="auto">
          <a:xfrm>
            <a:off x="990600" y="5638800"/>
            <a:ext cx="6477000" cy="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 bwMode="auto">
          <a:xfrm flipV="1">
            <a:off x="990600" y="762000"/>
            <a:ext cx="0" cy="487680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lowchart: Connector 3"/>
          <p:cNvSpPr/>
          <p:nvPr/>
        </p:nvSpPr>
        <p:spPr bwMode="auto">
          <a:xfrm flipH="1">
            <a:off x="4724400" y="4846319"/>
            <a:ext cx="182881" cy="182881"/>
          </a:xfrm>
          <a:prstGeom prst="flowChartConnecto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9" name="Curved Connector 8"/>
          <p:cNvCxnSpPr>
            <a:endCxn id="5" idx="4"/>
          </p:cNvCxnSpPr>
          <p:nvPr/>
        </p:nvCxnSpPr>
        <p:spPr bwMode="auto">
          <a:xfrm>
            <a:off x="760055" y="2159189"/>
            <a:ext cx="3078480" cy="2377440"/>
          </a:xfrm>
          <a:prstGeom prst="curvedConnector4">
            <a:avLst>
              <a:gd name="adj1" fmla="val 49257"/>
              <a:gd name="adj2" fmla="val 109615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2331657" y="2558966"/>
            <a:ext cx="1384933" cy="1906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089466" y="5626100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v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0566" y="7620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1750632" y="2031343"/>
            <a:ext cx="2743200" cy="34732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2-3 – </a:t>
            </a:r>
            <a:r>
              <a:rPr lang="sr-Latn-RS" sz="1200" b="1" dirty="0" err="1"/>
              <a:t>Izobarsko</a:t>
            </a:r>
            <a:r>
              <a:rPr lang="sr-Latn-RS" sz="1200" b="1" dirty="0"/>
              <a:t> dovođenje toplote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144350" y="3872889"/>
            <a:ext cx="1519641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1-2 – </a:t>
            </a:r>
            <a:r>
              <a:rPr lang="sr-Latn-RS" sz="1200" b="1" dirty="0" err="1"/>
              <a:t>Adijabatsko</a:t>
            </a:r>
            <a:r>
              <a:rPr lang="sr-Latn-RS" sz="1200" b="1" dirty="0"/>
              <a:t> komprimovanje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8453" y="4460838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02418" y="2584969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20942" y="253886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3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266746" y="44269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4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623520" y="612138"/>
            <a:ext cx="3259226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1. Korak – crtanje ciklusa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634252" y="1166792"/>
            <a:ext cx="327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2. Korak – poznati podaci</a:t>
            </a:r>
            <a:endParaRPr lang="en-US" b="1" dirty="0"/>
          </a:p>
        </p:txBody>
      </p:sp>
      <p:sp>
        <p:nvSpPr>
          <p:cNvPr id="35" name="Freeform 34"/>
          <p:cNvSpPr/>
          <p:nvPr/>
        </p:nvSpPr>
        <p:spPr bwMode="auto">
          <a:xfrm>
            <a:off x="2329752" y="2570363"/>
            <a:ext cx="1508759" cy="1903487"/>
          </a:xfrm>
          <a:custGeom>
            <a:avLst/>
            <a:gdLst>
              <a:gd name="connsiteX0" fmla="*/ 0 w 1981200"/>
              <a:gd name="connsiteY0" fmla="*/ 0 h 2118360"/>
              <a:gd name="connsiteX1" fmla="*/ 563880 w 1981200"/>
              <a:gd name="connsiteY1" fmla="*/ 1493520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118360">
                <a:moveTo>
                  <a:pt x="0" y="0"/>
                </a:moveTo>
                <a:cubicBezTo>
                  <a:pt x="116840" y="570230"/>
                  <a:pt x="233680" y="1140460"/>
                  <a:pt x="563880" y="1493520"/>
                </a:cubicBezTo>
                <a:cubicBezTo>
                  <a:pt x="894080" y="1846580"/>
                  <a:pt x="1981200" y="2118360"/>
                  <a:pt x="1981200" y="2118360"/>
                </a:cubicBezTo>
                <a:lnTo>
                  <a:pt x="1981200" y="211836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792815" y="4445189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3700277" y="2547826"/>
            <a:ext cx="1508759" cy="1903487"/>
          </a:xfrm>
          <a:custGeom>
            <a:avLst/>
            <a:gdLst>
              <a:gd name="connsiteX0" fmla="*/ 0 w 1981200"/>
              <a:gd name="connsiteY0" fmla="*/ 0 h 2118360"/>
              <a:gd name="connsiteX1" fmla="*/ 563880 w 1981200"/>
              <a:gd name="connsiteY1" fmla="*/ 1493520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118360">
                <a:moveTo>
                  <a:pt x="0" y="0"/>
                </a:moveTo>
                <a:cubicBezTo>
                  <a:pt x="116840" y="570230"/>
                  <a:pt x="233680" y="1140460"/>
                  <a:pt x="563880" y="1493520"/>
                </a:cubicBezTo>
                <a:cubicBezTo>
                  <a:pt x="894080" y="1846580"/>
                  <a:pt x="1981200" y="2118360"/>
                  <a:pt x="1981200" y="2118360"/>
                </a:cubicBezTo>
                <a:lnTo>
                  <a:pt x="1981200" y="211836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75306" y="4441458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84032" y="2524644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652094" y="2518293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4101911" y="3127341"/>
            <a:ext cx="1519641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3-4 – </a:t>
            </a:r>
            <a:r>
              <a:rPr lang="sr-Latn-RS" sz="1200" b="1" dirty="0" err="1"/>
              <a:t>Adijabatska</a:t>
            </a:r>
            <a:r>
              <a:rPr lang="sr-Latn-RS" sz="1200" b="1" dirty="0"/>
              <a:t> ekspanzija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18637" y="1741221"/>
            <a:ext cx="332536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sr-Latn-R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p</a:t>
            </a:r>
            <a:r>
              <a:rPr lang="sr-Latn-R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4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en-US" sz="1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Pa, </a:t>
            </a:r>
            <a:r>
              <a:rPr 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sr-Latn-R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293 K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74563" y="2263132"/>
            <a:ext cx="263956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r-Latn-R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r-Latn-R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7*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en-US" sz="1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Pa, </a:t>
            </a:r>
            <a:endParaRPr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5818637" y="2785043"/>
            <a:ext cx="263956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sr-Latn-R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23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575</a:t>
            </a:r>
            <a:r>
              <a:rPr lang="sr-Latn-R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*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sr-Latn-RS" sz="1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J/kg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1800" dirty="0"/>
          </a:p>
        </p:txBody>
      </p:sp>
      <p:sp>
        <p:nvSpPr>
          <p:cNvPr id="43" name="TextBox 42"/>
          <p:cNvSpPr txBox="1"/>
          <p:nvPr/>
        </p:nvSpPr>
        <p:spPr>
          <a:xfrm>
            <a:off x="5893298" y="4823432"/>
            <a:ext cx="1334020" cy="4968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T4 = ???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818637" y="3304219"/>
                <a:ext cx="1379480" cy="680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sr-Latn-RS" sz="1800" b="0" i="0" smtClean="0">
                          <a:latin typeface="Cambria Math" panose="02040503050406030204" pitchFamily="18" charset="0"/>
                        </a:rPr>
                        <m:t>=287</m:t>
                      </m:r>
                      <m:f>
                        <m:f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637" y="3304219"/>
                <a:ext cx="1379480" cy="6805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344979" y="3330896"/>
                <a:ext cx="1571071" cy="680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r-Latn-RS" sz="1800" b="0" i="0" smtClean="0">
                          <a:latin typeface="Cambria Math" panose="02040503050406030204" pitchFamily="18" charset="0"/>
                        </a:rPr>
                        <m:t>=1010</m:t>
                      </m:r>
                      <m:f>
                        <m:f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979" y="3330896"/>
                <a:ext cx="1571071" cy="6805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818637" y="3927796"/>
                <a:ext cx="1433854" cy="680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sr-Latn-RS" sz="1800" b="0" i="0" smtClean="0">
                          <a:latin typeface="Cambria Math" panose="02040503050406030204" pitchFamily="18" charset="0"/>
                        </a:rPr>
                        <m:t>=720</m:t>
                      </m:r>
                      <m:f>
                        <m:f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637" y="3927796"/>
                <a:ext cx="1433854" cy="6805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344979" y="4113152"/>
                <a:ext cx="791883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r>
                        <a:rPr lang="sr-Latn-RS" sz="1800" b="0" i="0" smtClean="0">
                          <a:latin typeface="Cambria Math" panose="02040503050406030204" pitchFamily="18" charset="0"/>
                        </a:rPr>
                        <m:t>=1,4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979" y="4113152"/>
                <a:ext cx="791883" cy="332399"/>
              </a:xfrm>
              <a:prstGeom prst="rect">
                <a:avLst/>
              </a:prstGeom>
              <a:blipFill rotWithShape="0">
                <a:blip r:embed="rId5"/>
                <a:stretch>
                  <a:fillRect l="-3077" r="-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71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/>
      <p:bldP spid="21" grpId="0"/>
      <p:bldP spid="22" grpId="0"/>
      <p:bldP spid="23" grpId="0"/>
      <p:bldP spid="24" grpId="0"/>
      <p:bldP spid="27" grpId="0"/>
      <p:bldP spid="35" grpId="0" animBg="1"/>
      <p:bldP spid="5" grpId="0" animBg="1"/>
      <p:bldP spid="37" grpId="0" animBg="1"/>
      <p:bldP spid="6" grpId="0" animBg="1"/>
      <p:bldP spid="7" grpId="0" animBg="1"/>
      <p:bldP spid="8" grpId="0" animBg="1"/>
      <p:bldP spid="38" grpId="0" animBg="1"/>
      <p:bldP spid="39" grpId="0"/>
      <p:bldP spid="40" grpId="0"/>
      <p:bldP spid="41" grpId="0"/>
      <p:bldP spid="43" grpId="0" animBg="1"/>
      <p:bldP spid="45" grpId="0"/>
      <p:bldP spid="46" grpId="0"/>
      <p:bldP spid="4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4159344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Izračunavanje temperature T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371600"/>
                <a:ext cx="2950359" cy="517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71600"/>
                <a:ext cx="2950359" cy="5170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2209800"/>
                <a:ext cx="2834943" cy="524631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bSup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bSup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bSup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09800"/>
                <a:ext cx="2834943" cy="5246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29000" y="1748712"/>
                <a:ext cx="2591928" cy="1446806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748712"/>
                <a:ext cx="2591928" cy="14468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3276600"/>
                <a:ext cx="5465279" cy="1464568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=293</m:t>
                      </m:r>
                      <m:sSup>
                        <m:sSup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7∗</m:t>
                                      </m:r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num>
                            <m:den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sup>
                      </m:sSup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=510,9 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76600"/>
                <a:ext cx="5465279" cy="14645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8600" y="5181600"/>
            <a:ext cx="2326278" cy="6093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sr-Latn-R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lang="sr-Latn-R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</a:t>
            </a:r>
            <a:r>
              <a:rPr lang="sr-Latn-R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72886" y="4979814"/>
                <a:ext cx="6190156" cy="101297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=510,9+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575∗</m:t>
                          </m:r>
                          <m:sSup>
                            <m:sSup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1010</m:t>
                          </m:r>
                        </m:den>
                      </m:f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=1079,9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886" y="4979814"/>
                <a:ext cx="6190156" cy="10129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30C9669B-D630-7823-8E3C-A4122BC0C109}"/>
              </a:ext>
            </a:extLst>
          </p:cNvPr>
          <p:cNvGrpSpPr/>
          <p:nvPr/>
        </p:nvGrpSpPr>
        <p:grpSpPr>
          <a:xfrm>
            <a:off x="6020928" y="880569"/>
            <a:ext cx="3007034" cy="2138065"/>
            <a:chOff x="650566" y="3043535"/>
            <a:chExt cx="4302434" cy="304423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8D3217E-B5E2-E4D7-9682-E46E0FE9680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0600" y="5626100"/>
              <a:ext cx="3962400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5B03D28-F766-FF26-71AE-55E3E56CD9F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90600" y="3048000"/>
              <a:ext cx="0" cy="2590800"/>
            </a:xfrm>
            <a:prstGeom prst="straightConnector1">
              <a:avLst/>
            </a:prstGeom>
            <a:ln w="38100">
              <a:solidFill>
                <a:srgbClr val="000000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205ACAA6-7B61-6A9B-2AC5-151D2021DAC7}"/>
                </a:ext>
              </a:extLst>
            </p:cNvPr>
            <p:cNvSpPr/>
            <p:nvPr/>
          </p:nvSpPr>
          <p:spPr bwMode="auto">
            <a:xfrm flipH="1">
              <a:off x="3941182" y="5532119"/>
              <a:ext cx="182881" cy="182881"/>
            </a:xfrm>
            <a:prstGeom prst="flowChartConnector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3FDCC62-C0B0-EB46-B7D1-E734C3243B11}"/>
                </a:ext>
              </a:extLst>
            </p:cNvPr>
            <p:cNvCxnSpPr/>
            <p:nvPr/>
          </p:nvCxnSpPr>
          <p:spPr bwMode="auto">
            <a:xfrm flipV="1">
              <a:off x="1548439" y="3244766"/>
              <a:ext cx="1384933" cy="1906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BBF14F-DBEE-E512-A302-C2CED18FF932}"/>
                </a:ext>
              </a:extLst>
            </p:cNvPr>
            <p:cNvSpPr txBox="1"/>
            <p:nvPr/>
          </p:nvSpPr>
          <p:spPr>
            <a:xfrm>
              <a:off x="4495800" y="5626100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/>
                <a:t>v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D33B847-2114-FD56-B151-CD9901D36F80}"/>
                </a:ext>
              </a:extLst>
            </p:cNvPr>
            <p:cNvSpPr txBox="1"/>
            <p:nvPr/>
          </p:nvSpPr>
          <p:spPr>
            <a:xfrm>
              <a:off x="650566" y="3043535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/>
                <a:t>p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193C57D-5CD9-D62D-71EA-B635AEEACD42}"/>
                </a:ext>
              </a:extLst>
            </p:cNvPr>
            <p:cNvSpPr txBox="1"/>
            <p:nvPr/>
          </p:nvSpPr>
          <p:spPr>
            <a:xfrm>
              <a:off x="2795235" y="5146638"/>
              <a:ext cx="327334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b="1" dirty="0"/>
                <a:t>1</a:t>
              </a:r>
              <a:endParaRPr lang="en-US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B0E765-101A-2142-70F1-C92907FF0E46}"/>
                </a:ext>
              </a:extLst>
            </p:cNvPr>
            <p:cNvSpPr txBox="1"/>
            <p:nvPr/>
          </p:nvSpPr>
          <p:spPr>
            <a:xfrm>
              <a:off x="1219200" y="3270769"/>
              <a:ext cx="327334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b="1" dirty="0"/>
                <a:t>2</a:t>
              </a:r>
              <a:endParaRPr lang="en-US" b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C6065D3-8C7C-18AD-38E1-0D70A5D59C42}"/>
                </a:ext>
              </a:extLst>
            </p:cNvPr>
            <p:cNvSpPr txBox="1"/>
            <p:nvPr/>
          </p:nvSpPr>
          <p:spPr>
            <a:xfrm>
              <a:off x="2937724" y="3224660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b="1" dirty="0"/>
                <a:t>3</a:t>
              </a:r>
              <a:endParaRPr lang="en-US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700702-E47C-701A-07B3-5BBDF81817F6}"/>
                </a:ext>
              </a:extLst>
            </p:cNvPr>
            <p:cNvSpPr txBox="1"/>
            <p:nvPr/>
          </p:nvSpPr>
          <p:spPr>
            <a:xfrm>
              <a:off x="4483528" y="5112719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b="1" dirty="0"/>
                <a:t>4</a:t>
              </a:r>
              <a:endParaRPr lang="en-US" b="1" dirty="0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9EB97DF7-E80D-7161-0199-1725BBC414B0}"/>
                </a:ext>
              </a:extLst>
            </p:cNvPr>
            <p:cNvSpPr/>
            <p:nvPr/>
          </p:nvSpPr>
          <p:spPr bwMode="auto">
            <a:xfrm>
              <a:off x="1546534" y="3256163"/>
              <a:ext cx="1508759" cy="1903487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233680" y="1140460"/>
                    <a:pt x="563880" y="1493520"/>
                  </a:cubicBezTo>
                  <a:cubicBezTo>
                    <a:pt x="894080" y="1846580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2E2D667-8048-ED4D-0B80-4CC5869649F7}"/>
                </a:ext>
              </a:extLst>
            </p:cNvPr>
            <p:cNvSpPr/>
            <p:nvPr/>
          </p:nvSpPr>
          <p:spPr bwMode="auto">
            <a:xfrm>
              <a:off x="3009597" y="5130989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9632514D-F5FB-5E3E-E23A-93A43C7D9EC3}"/>
                </a:ext>
              </a:extLst>
            </p:cNvPr>
            <p:cNvSpPr/>
            <p:nvPr/>
          </p:nvSpPr>
          <p:spPr bwMode="auto">
            <a:xfrm>
              <a:off x="2917059" y="3233626"/>
              <a:ext cx="1508759" cy="1903487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233680" y="1140460"/>
                    <a:pt x="563880" y="1493520"/>
                  </a:cubicBezTo>
                  <a:cubicBezTo>
                    <a:pt x="894080" y="1846580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6F113C8-6DC1-ED1A-C4D5-AE33620E3C89}"/>
                </a:ext>
              </a:extLst>
            </p:cNvPr>
            <p:cNvSpPr/>
            <p:nvPr/>
          </p:nvSpPr>
          <p:spPr bwMode="auto">
            <a:xfrm>
              <a:off x="4392088" y="5127258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727ACBE-156B-8D09-15B2-B55C4BAAE875}"/>
                </a:ext>
              </a:extLst>
            </p:cNvPr>
            <p:cNvSpPr/>
            <p:nvPr/>
          </p:nvSpPr>
          <p:spPr bwMode="auto">
            <a:xfrm>
              <a:off x="1500814" y="3210444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79AE33-8FEF-7710-5A2D-107D9C679A8E}"/>
                </a:ext>
              </a:extLst>
            </p:cNvPr>
            <p:cNvSpPr/>
            <p:nvPr/>
          </p:nvSpPr>
          <p:spPr bwMode="auto">
            <a:xfrm>
              <a:off x="2868876" y="3204093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62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2819400" y="2971800"/>
            <a:ext cx="2743200" cy="15544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8470" y="3233872"/>
            <a:ext cx="19676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chemeClr val="bg1"/>
                </a:solidFill>
              </a:rPr>
              <a:t>Termodinami</a:t>
            </a:r>
            <a:r>
              <a:rPr lang="sr-Latn-RS">
                <a:solidFill>
                  <a:schemeClr val="bg1"/>
                </a:solidFill>
              </a:rPr>
              <a:t>č</a:t>
            </a:r>
            <a:r>
              <a:rPr lang="en-US">
                <a:solidFill>
                  <a:schemeClr val="bg1"/>
                </a:solidFill>
              </a:rPr>
              <a:t>ki</a:t>
            </a:r>
            <a:endParaRPr lang="sr-Latn-RS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chemeClr val="bg1"/>
                </a:solidFill>
              </a:rPr>
              <a:t>sistem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chemeClr val="bg1"/>
                </a:solidFill>
              </a:rPr>
              <a:t>(Radno telo)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76456" y="2057400"/>
            <a:ext cx="873957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>
                <a:solidFill>
                  <a:schemeClr val="bg1"/>
                </a:solidFill>
              </a:rPr>
              <a:t>Q</a:t>
            </a:r>
            <a:r>
              <a:rPr lang="en-US" sz="2800" b="1">
                <a:solidFill>
                  <a:schemeClr val="bg1"/>
                </a:solidFill>
              </a:rPr>
              <a:t>&gt;0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181600" y="2590800"/>
            <a:ext cx="762000" cy="685800"/>
          </a:xfrm>
          <a:prstGeom prst="straightConnector1">
            <a:avLst/>
          </a:prstGeom>
          <a:noFill/>
          <a:ln w="63500" cap="flat" cmpd="dbl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2514600" y="4343400"/>
            <a:ext cx="762000" cy="685800"/>
          </a:xfrm>
          <a:prstGeom prst="straightConnector1">
            <a:avLst/>
          </a:prstGeom>
          <a:noFill/>
          <a:ln w="63500" cap="flat" cmpd="dbl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078176" y="4973784"/>
            <a:ext cx="873957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>
                <a:solidFill>
                  <a:schemeClr val="bg1"/>
                </a:solidFill>
              </a:rPr>
              <a:t>Q</a:t>
            </a:r>
            <a:r>
              <a:rPr lang="en-US" sz="2800" b="1">
                <a:solidFill>
                  <a:schemeClr val="bg1"/>
                </a:solidFill>
              </a:rPr>
              <a:t>&lt;0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2133600" y="2514600"/>
            <a:ext cx="976745" cy="744682"/>
          </a:xfrm>
          <a:prstGeom prst="straightConnector1">
            <a:avLst/>
          </a:prstGeom>
          <a:noFill/>
          <a:ln w="63500" cap="flat" cmpd="dbl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257800" y="4191000"/>
            <a:ext cx="976745" cy="744682"/>
          </a:xfrm>
          <a:prstGeom prst="straightConnector1">
            <a:avLst/>
          </a:prstGeom>
          <a:noFill/>
          <a:ln w="63500" cap="flat" cmpd="dbl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752600" y="1981200"/>
            <a:ext cx="814647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L&lt;0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23263" y="4810993"/>
            <a:ext cx="814647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L&gt;0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28600" y="1219200"/>
            <a:ext cx="8610600" cy="4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Konvencija o algebarskim </a:t>
            </a:r>
            <a:r>
              <a:rPr lang="sr-Latn-RS" b="1">
                <a:solidFill>
                  <a:schemeClr val="bg1"/>
                </a:solidFill>
              </a:rPr>
              <a:t>znacima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4159344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Izračunavanje temperature T</a:t>
            </a:r>
            <a:r>
              <a:rPr lang="sr-Latn-R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371600"/>
                <a:ext cx="2950359" cy="517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71600"/>
                <a:ext cx="2950359" cy="5170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2209800"/>
                <a:ext cx="2834943" cy="524631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bSup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bSup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bSup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09800"/>
                <a:ext cx="2834943" cy="5246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2972794"/>
                <a:ext cx="2591928" cy="1446806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972794"/>
                <a:ext cx="2591928" cy="14468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4631432"/>
                <a:ext cx="5926046" cy="1464568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=1079,9</m:t>
                      </m:r>
                      <m:sSup>
                        <m:sSup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7∗</m:t>
                                      </m:r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num>
                            <m:den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sup>
                      </m:sSup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=619,3 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631432"/>
                <a:ext cx="5926046" cy="1464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6A498BB-F5B0-3F8A-788B-A1A0C669292B}"/>
              </a:ext>
            </a:extLst>
          </p:cNvPr>
          <p:cNvGrpSpPr/>
          <p:nvPr/>
        </p:nvGrpSpPr>
        <p:grpSpPr>
          <a:xfrm>
            <a:off x="5965043" y="685800"/>
            <a:ext cx="3007034" cy="2138065"/>
            <a:chOff x="650566" y="3043535"/>
            <a:chExt cx="4302434" cy="304423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52B0E91-741B-6463-4972-6590665FA3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0600" y="5626100"/>
              <a:ext cx="3962400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9EA941A-C9E5-9349-037D-007F89C4FEA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90600" y="3048000"/>
              <a:ext cx="0" cy="2590800"/>
            </a:xfrm>
            <a:prstGeom prst="straightConnector1">
              <a:avLst/>
            </a:prstGeom>
            <a:ln w="38100">
              <a:solidFill>
                <a:srgbClr val="000000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FC36E1CB-0554-2B58-434B-F1DBD405C2B6}"/>
                </a:ext>
              </a:extLst>
            </p:cNvPr>
            <p:cNvSpPr/>
            <p:nvPr/>
          </p:nvSpPr>
          <p:spPr bwMode="auto">
            <a:xfrm flipH="1">
              <a:off x="3941182" y="5532119"/>
              <a:ext cx="182881" cy="182881"/>
            </a:xfrm>
            <a:prstGeom prst="flowChartConnector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FC7190A-9E5C-9E24-21A3-B5B43EABDB84}"/>
                </a:ext>
              </a:extLst>
            </p:cNvPr>
            <p:cNvCxnSpPr/>
            <p:nvPr/>
          </p:nvCxnSpPr>
          <p:spPr bwMode="auto">
            <a:xfrm flipV="1">
              <a:off x="1548439" y="3244766"/>
              <a:ext cx="1384933" cy="1906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8DAC4D-65A1-1730-A80B-213B53BDBB52}"/>
                </a:ext>
              </a:extLst>
            </p:cNvPr>
            <p:cNvSpPr txBox="1"/>
            <p:nvPr/>
          </p:nvSpPr>
          <p:spPr>
            <a:xfrm>
              <a:off x="4495800" y="5626100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/>
                <a:t>v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4DA920-2B9F-33D5-2A20-09CC3D69173F}"/>
                </a:ext>
              </a:extLst>
            </p:cNvPr>
            <p:cNvSpPr txBox="1"/>
            <p:nvPr/>
          </p:nvSpPr>
          <p:spPr>
            <a:xfrm>
              <a:off x="650566" y="3043535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/>
                <a:t>p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8EDEC1-07BB-69E3-B026-FDBC638BDE75}"/>
                </a:ext>
              </a:extLst>
            </p:cNvPr>
            <p:cNvSpPr txBox="1"/>
            <p:nvPr/>
          </p:nvSpPr>
          <p:spPr>
            <a:xfrm>
              <a:off x="2795235" y="5146638"/>
              <a:ext cx="327334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b="1" dirty="0"/>
                <a:t>1</a:t>
              </a:r>
              <a:endParaRPr lang="en-US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AA206D-7DA4-25CD-C1EF-AD8125AD0303}"/>
                </a:ext>
              </a:extLst>
            </p:cNvPr>
            <p:cNvSpPr txBox="1"/>
            <p:nvPr/>
          </p:nvSpPr>
          <p:spPr>
            <a:xfrm>
              <a:off x="1219200" y="3270769"/>
              <a:ext cx="327334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b="1" dirty="0"/>
                <a:t>2</a:t>
              </a:r>
              <a:endParaRPr lang="en-US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9EFD10-A9C4-4525-A0F9-7969EC9F992F}"/>
                </a:ext>
              </a:extLst>
            </p:cNvPr>
            <p:cNvSpPr txBox="1"/>
            <p:nvPr/>
          </p:nvSpPr>
          <p:spPr>
            <a:xfrm>
              <a:off x="2937724" y="3224660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b="1" dirty="0"/>
                <a:t>3</a:t>
              </a:r>
              <a:endParaRPr lang="en-US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9E3875-2CDB-ABA9-6EEC-848D674FF816}"/>
                </a:ext>
              </a:extLst>
            </p:cNvPr>
            <p:cNvSpPr txBox="1"/>
            <p:nvPr/>
          </p:nvSpPr>
          <p:spPr>
            <a:xfrm>
              <a:off x="4483528" y="5112719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b="1" dirty="0"/>
                <a:t>4</a:t>
              </a:r>
              <a:endParaRPr lang="en-US" b="1" dirty="0"/>
            </a:p>
          </p:txBody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8BD7E38A-58A3-EBBD-7B7F-0986C33A933D}"/>
                </a:ext>
              </a:extLst>
            </p:cNvPr>
            <p:cNvSpPr/>
            <p:nvPr/>
          </p:nvSpPr>
          <p:spPr bwMode="auto">
            <a:xfrm>
              <a:off x="1546534" y="3256163"/>
              <a:ext cx="1508759" cy="1903487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233680" y="1140460"/>
                    <a:pt x="563880" y="1493520"/>
                  </a:cubicBezTo>
                  <a:cubicBezTo>
                    <a:pt x="894080" y="1846580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7262D14-2F79-A634-5AC9-50151C75C4B9}"/>
                </a:ext>
              </a:extLst>
            </p:cNvPr>
            <p:cNvSpPr/>
            <p:nvPr/>
          </p:nvSpPr>
          <p:spPr bwMode="auto">
            <a:xfrm>
              <a:off x="3009597" y="5130989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B83C4246-D0A0-AE3F-1E42-275EED82872C}"/>
                </a:ext>
              </a:extLst>
            </p:cNvPr>
            <p:cNvSpPr/>
            <p:nvPr/>
          </p:nvSpPr>
          <p:spPr bwMode="auto">
            <a:xfrm>
              <a:off x="2917059" y="3233626"/>
              <a:ext cx="1508759" cy="1903487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233680" y="1140460"/>
                    <a:pt x="563880" y="1493520"/>
                  </a:cubicBezTo>
                  <a:cubicBezTo>
                    <a:pt x="894080" y="1846580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380F033-1D4A-35A8-5247-00012E225C20}"/>
                </a:ext>
              </a:extLst>
            </p:cNvPr>
            <p:cNvSpPr/>
            <p:nvPr/>
          </p:nvSpPr>
          <p:spPr bwMode="auto">
            <a:xfrm>
              <a:off x="4392088" y="5127258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0DAD411-B150-B873-1235-F1EC4223CD74}"/>
                </a:ext>
              </a:extLst>
            </p:cNvPr>
            <p:cNvSpPr/>
            <p:nvPr/>
          </p:nvSpPr>
          <p:spPr bwMode="auto">
            <a:xfrm>
              <a:off x="1500814" y="3210444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86BE1C3-5C16-C413-488E-17CED329C5BB}"/>
                </a:ext>
              </a:extLst>
            </p:cNvPr>
            <p:cNvSpPr/>
            <p:nvPr/>
          </p:nvSpPr>
          <p:spPr bwMode="auto">
            <a:xfrm>
              <a:off x="2868876" y="3204093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13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86" y="760577"/>
            <a:ext cx="8466113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Zadatak 2.</a:t>
            </a:r>
          </a:p>
          <a:p>
            <a:r>
              <a:rPr 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Ugljenmonoksid (CO) početnog stanja 1 bar, 30°C se komprimuje </a:t>
            </a:r>
            <a:r>
              <a:rPr lang="sr-Latn-R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izotermski</a:t>
            </a:r>
            <a:r>
              <a:rPr 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pritiska 6 bar, a zatim se komprimuje adijabatski na 20 bar. Koliki je utrošen rad i odvedena toplota. Izračunati eksponent </a:t>
            </a:r>
            <a:r>
              <a:rPr lang="sr-Latn-R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politrope</a:t>
            </a:r>
            <a:r>
              <a:rPr 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koja prolazi kroz dva krajnja stanja ove promene. Koliki bi bio rad i odvedena toplota ako bi se promena vršila po toj </a:t>
            </a:r>
            <a:r>
              <a:rPr lang="sr-Latn-R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politropi</a:t>
            </a:r>
            <a:r>
              <a:rPr 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84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3520" y="612138"/>
            <a:ext cx="3259226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1. Korak – crtanje ciklusa</a:t>
            </a:r>
            <a:endParaRPr lang="en-US" b="1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990600" y="5638800"/>
            <a:ext cx="6477000" cy="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 bwMode="auto">
          <a:xfrm flipV="1">
            <a:off x="990600" y="762000"/>
            <a:ext cx="0" cy="487680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Flowchart: Connector 4"/>
          <p:cNvSpPr/>
          <p:nvPr/>
        </p:nvSpPr>
        <p:spPr bwMode="auto">
          <a:xfrm flipH="1">
            <a:off x="4724400" y="4846319"/>
            <a:ext cx="182881" cy="182881"/>
          </a:xfrm>
          <a:prstGeom prst="flowChartConnecto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6" name="Curved Connector 5"/>
          <p:cNvCxnSpPr>
            <a:endCxn id="17" idx="4"/>
          </p:cNvCxnSpPr>
          <p:nvPr/>
        </p:nvCxnSpPr>
        <p:spPr bwMode="auto">
          <a:xfrm>
            <a:off x="2291652" y="2525134"/>
            <a:ext cx="3078480" cy="2377440"/>
          </a:xfrm>
          <a:prstGeom prst="curvedConnector4">
            <a:avLst>
              <a:gd name="adj1" fmla="val 54208"/>
              <a:gd name="adj2" fmla="val 109615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089466" y="5626100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0566" y="7620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014264" y="3524526"/>
            <a:ext cx="1519641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2-3 – </a:t>
            </a:r>
            <a:r>
              <a:rPr lang="sr-Latn-RS" sz="1200" b="1" dirty="0" err="1"/>
              <a:t>Adijabatsko</a:t>
            </a:r>
            <a:r>
              <a:rPr lang="sr-Latn-RS" sz="1200" b="1" dirty="0"/>
              <a:t> komprimovanje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1346" y="4849413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34170" y="3971678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96357" y="1892914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3</a:t>
            </a:r>
            <a:endParaRPr lang="en-US" b="1" dirty="0"/>
          </a:p>
        </p:txBody>
      </p:sp>
      <p:sp>
        <p:nvSpPr>
          <p:cNvPr id="16" name="Freeform 15"/>
          <p:cNvSpPr/>
          <p:nvPr/>
        </p:nvSpPr>
        <p:spPr bwMode="auto">
          <a:xfrm>
            <a:off x="1676401" y="1925894"/>
            <a:ext cx="1600200" cy="2036506"/>
          </a:xfrm>
          <a:custGeom>
            <a:avLst/>
            <a:gdLst>
              <a:gd name="connsiteX0" fmla="*/ 0 w 1981200"/>
              <a:gd name="connsiteY0" fmla="*/ 0 h 2118360"/>
              <a:gd name="connsiteX1" fmla="*/ 563880 w 1981200"/>
              <a:gd name="connsiteY1" fmla="*/ 1493520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597783 w 1981200"/>
              <a:gd name="connsiteY1" fmla="*/ 1435486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663823 w 1981200"/>
              <a:gd name="connsiteY1" fmla="*/ 1356223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118360">
                <a:moveTo>
                  <a:pt x="0" y="0"/>
                </a:moveTo>
                <a:cubicBezTo>
                  <a:pt x="116840" y="570230"/>
                  <a:pt x="333623" y="1003163"/>
                  <a:pt x="663823" y="1356223"/>
                </a:cubicBezTo>
                <a:cubicBezTo>
                  <a:pt x="994023" y="1709283"/>
                  <a:pt x="1981200" y="2118360"/>
                  <a:pt x="1981200" y="2118360"/>
                </a:cubicBezTo>
                <a:lnTo>
                  <a:pt x="1981200" y="211836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1689599" y="1938634"/>
            <a:ext cx="3680533" cy="2898550"/>
          </a:xfrm>
          <a:custGeom>
            <a:avLst/>
            <a:gdLst>
              <a:gd name="connsiteX0" fmla="*/ 0 w 1981200"/>
              <a:gd name="connsiteY0" fmla="*/ 0 h 2118360"/>
              <a:gd name="connsiteX1" fmla="*/ 563880 w 1981200"/>
              <a:gd name="connsiteY1" fmla="*/ 1493520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994862 w 1981200"/>
              <a:gd name="connsiteY1" fmla="*/ 1409870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118360">
                <a:moveTo>
                  <a:pt x="0" y="0"/>
                </a:moveTo>
                <a:cubicBezTo>
                  <a:pt x="116840" y="570230"/>
                  <a:pt x="664662" y="1056810"/>
                  <a:pt x="994862" y="1409870"/>
                </a:cubicBezTo>
                <a:cubicBezTo>
                  <a:pt x="1325062" y="1762930"/>
                  <a:pt x="1981200" y="2118360"/>
                  <a:pt x="1981200" y="2118360"/>
                </a:cubicBezTo>
                <a:lnTo>
                  <a:pt x="1981200" y="211836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649063" y="1892914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3202580" y="2939057"/>
            <a:ext cx="1519641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3-1 – </a:t>
            </a:r>
            <a:r>
              <a:rPr lang="sr-Latn-RS" sz="1200" b="1" dirty="0" err="1"/>
              <a:t>Politropska</a:t>
            </a:r>
            <a:r>
              <a:rPr lang="sr-Latn-RS" sz="1200" b="1" dirty="0"/>
              <a:t> ekspanzija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3274657" y="3971535"/>
            <a:ext cx="2136290" cy="874784"/>
          </a:xfrm>
          <a:custGeom>
            <a:avLst/>
            <a:gdLst>
              <a:gd name="connsiteX0" fmla="*/ 0 w 1981200"/>
              <a:gd name="connsiteY0" fmla="*/ 0 h 2118360"/>
              <a:gd name="connsiteX1" fmla="*/ 563880 w 1981200"/>
              <a:gd name="connsiteY1" fmla="*/ 1493520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597783 w 1981200"/>
              <a:gd name="connsiteY1" fmla="*/ 1435486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663823 w 1981200"/>
              <a:gd name="connsiteY1" fmla="*/ 1356223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118360">
                <a:moveTo>
                  <a:pt x="0" y="0"/>
                </a:moveTo>
                <a:cubicBezTo>
                  <a:pt x="116840" y="570230"/>
                  <a:pt x="333623" y="1003163"/>
                  <a:pt x="663823" y="1356223"/>
                </a:cubicBezTo>
                <a:cubicBezTo>
                  <a:pt x="994023" y="1709283"/>
                  <a:pt x="1981200" y="2118360"/>
                  <a:pt x="1981200" y="2118360"/>
                </a:cubicBezTo>
                <a:lnTo>
                  <a:pt x="1981200" y="211836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324412" y="4811134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215784" y="3911353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111078" y="4698626"/>
            <a:ext cx="1519641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1-2 – </a:t>
            </a:r>
            <a:r>
              <a:rPr lang="sr-Latn-RS" sz="1200" b="1" dirty="0" err="1"/>
              <a:t>Izotermska</a:t>
            </a:r>
            <a:r>
              <a:rPr lang="sr-Latn-RS" sz="1200" b="1" dirty="0"/>
              <a:t> kompresija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18637" y="1741221"/>
            <a:ext cx="332536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sr-Latn-R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en-US" sz="1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Pa, </a:t>
            </a:r>
            <a:r>
              <a:rPr 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sr-Latn-R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T</a:t>
            </a:r>
            <a:r>
              <a:rPr lang="sr-Latn-R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303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K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74563" y="2263132"/>
            <a:ext cx="263956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r-Latn-R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6*1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Pa, </a:t>
            </a:r>
            <a:endParaRPr lang="en-US" sz="1800" dirty="0"/>
          </a:p>
        </p:txBody>
      </p:sp>
      <p:sp>
        <p:nvSpPr>
          <p:cNvPr id="33" name="Rectangle 32"/>
          <p:cNvSpPr/>
          <p:nvPr/>
        </p:nvSpPr>
        <p:spPr>
          <a:xfrm>
            <a:off x="5818637" y="2785043"/>
            <a:ext cx="263956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r-Latn-R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20*1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Pa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04209" y="4182958"/>
                <a:ext cx="1379480" cy="680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sr-Latn-RS" sz="1800" b="0" i="0" smtClean="0">
                          <a:latin typeface="Cambria Math" panose="02040503050406030204" pitchFamily="18" charset="0"/>
                        </a:rPr>
                        <m:t>=297</m:t>
                      </m:r>
                      <m:f>
                        <m:f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209" y="4182958"/>
                <a:ext cx="1379480" cy="6805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330551" y="4209635"/>
                <a:ext cx="1571071" cy="680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r-Latn-RS" sz="1800" b="0" i="0" smtClean="0">
                          <a:latin typeface="Cambria Math" panose="02040503050406030204" pitchFamily="18" charset="0"/>
                        </a:rPr>
                        <m:t>=1051</m:t>
                      </m:r>
                      <m:f>
                        <m:f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551" y="4209635"/>
                <a:ext cx="1571071" cy="6805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804209" y="4806535"/>
                <a:ext cx="1433854" cy="680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sr-Latn-RS" sz="1800" b="0" i="0" smtClean="0">
                          <a:latin typeface="Cambria Math" panose="02040503050406030204" pitchFamily="18" charset="0"/>
                        </a:rPr>
                        <m:t>=754</m:t>
                      </m:r>
                      <m:f>
                        <m:f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209" y="4806535"/>
                <a:ext cx="1433854" cy="6805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330551" y="4991891"/>
                <a:ext cx="791883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r>
                        <a:rPr lang="sr-Latn-RS" sz="1800" b="0" i="0" smtClean="0">
                          <a:latin typeface="Cambria Math" panose="02040503050406030204" pitchFamily="18" charset="0"/>
                        </a:rPr>
                        <m:t>=1,4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551" y="4991891"/>
                <a:ext cx="791883" cy="332399"/>
              </a:xfrm>
              <a:prstGeom prst="rect">
                <a:avLst/>
              </a:prstGeom>
              <a:blipFill rotWithShape="0">
                <a:blip r:embed="rId5"/>
                <a:stretch>
                  <a:fillRect l="-3101" r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634252" y="1166792"/>
            <a:ext cx="327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2. Korak – poznati podaci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542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6" grpId="0" animBg="1"/>
      <p:bldP spid="18" grpId="0" animBg="1"/>
      <p:bldP spid="21" grpId="0" animBg="1"/>
      <p:bldP spid="22" grpId="0" animBg="1"/>
      <p:bldP spid="28" grpId="0" animBg="1"/>
      <p:bldP spid="17" grpId="0" animBg="1"/>
      <p:bldP spid="20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7391767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Izračunavanje utrošenog rada (</a:t>
            </a:r>
            <a:r>
              <a:rPr lang="sr-Latn-R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r-Latn-R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 odvedene toplote (</a:t>
            </a:r>
            <a:r>
              <a:rPr 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371600"/>
                <a:ext cx="2277098" cy="517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71600"/>
                <a:ext cx="2277098" cy="5170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2045868"/>
                <a:ext cx="3831946" cy="753155"/>
              </a:xfrm>
              <a:prstGeom prst="rect">
                <a:avLst/>
              </a:prstGeom>
              <a:noFill/>
              <a:ln w="28575">
                <a:solidFill>
                  <a:srgbClr val="66FF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sr-Latn-R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sr-Latn-R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2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sr-Latn-R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sr-Latn-R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r-Latn-R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sr-Latn-R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r-Latn-R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sr-Latn-RS" sz="2800" dirty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45868"/>
                <a:ext cx="3831946" cy="7531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2962622"/>
                <a:ext cx="2734146" cy="517065"/>
              </a:xfrm>
              <a:prstGeom prst="rect">
                <a:avLst/>
              </a:prstGeom>
              <a:noFill/>
              <a:ln w="28575">
                <a:solidFill>
                  <a:srgbClr val="66FF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962622"/>
                <a:ext cx="2734146" cy="5170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 bwMode="auto">
          <a:xfrm>
            <a:off x="3463646" y="2027468"/>
            <a:ext cx="609600" cy="93515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40542" y="2827209"/>
            <a:ext cx="596804" cy="7963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4573" y="3651746"/>
            <a:ext cx="5715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Potrebno je izračunati veličine stanja u svim karakterističnim tačkama!!!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4724400"/>
                <a:ext cx="3371244" cy="90441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=0,9 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sr-Latn-RS" sz="2400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724400"/>
                <a:ext cx="3371244" cy="9044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95800" y="4724400"/>
                <a:ext cx="3555397" cy="90441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=0,15 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sr-Latn-RS" sz="2400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724400"/>
                <a:ext cx="3555397" cy="9044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3400" y="1365867"/>
                <a:ext cx="2496581" cy="517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365867"/>
                <a:ext cx="2496581" cy="517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95800" y="2827209"/>
                <a:ext cx="1456489" cy="609398"/>
              </a:xfrm>
              <a:prstGeom prst="rect">
                <a:avLst/>
              </a:prstGeom>
              <a:ln w="28575">
                <a:solidFill>
                  <a:srgbClr val="66FF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827209"/>
                <a:ext cx="1456489" cy="6093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30A5029B-90F7-4AB4-C3A6-956932FBEE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0" y="1219200"/>
            <a:ext cx="2232352" cy="18847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757A38-06E9-2CED-2DE8-4F76FD78F867}"/>
              </a:ext>
            </a:extLst>
          </p:cNvPr>
          <p:cNvSpPr txBox="1"/>
          <p:nvPr/>
        </p:nvSpPr>
        <p:spPr>
          <a:xfrm>
            <a:off x="8472650" y="2258906"/>
            <a:ext cx="442750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p,T</a:t>
            </a:r>
            <a:endParaRPr lang="en-US" sz="1400" i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1CB3F5-5784-568D-4066-00DB73642C79}"/>
              </a:ext>
            </a:extLst>
          </p:cNvPr>
          <p:cNvSpPr txBox="1"/>
          <p:nvPr/>
        </p:nvSpPr>
        <p:spPr>
          <a:xfrm>
            <a:off x="7482120" y="2440262"/>
            <a:ext cx="442750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p,T</a:t>
            </a:r>
            <a:endParaRPr lang="en-US" sz="1400" i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02AC6E-8B7B-699F-73DC-68C49824EA0D}"/>
              </a:ext>
            </a:extLst>
          </p:cNvPr>
          <p:cNvSpPr txBox="1"/>
          <p:nvPr/>
        </p:nvSpPr>
        <p:spPr>
          <a:xfrm>
            <a:off x="7250045" y="1177029"/>
            <a:ext cx="333746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p,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158955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7391767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Izračunavanje utrošenog rada (</a:t>
            </a:r>
            <a:r>
              <a:rPr lang="sr-Latn-R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r-Latn-R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 odvedene toplote (</a:t>
            </a:r>
            <a:r>
              <a:rPr 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012" y="1630045"/>
                <a:ext cx="2834942" cy="52828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bSup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bSup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bSup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12" y="1630045"/>
                <a:ext cx="2834942" cy="5282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0355" y="2972794"/>
                <a:ext cx="4275786" cy="144680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den>
                          </m:f>
                        </m:sup>
                      </m:sSup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=427,4 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55" y="2972794"/>
                <a:ext cx="4275786" cy="14468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0" y="5121788"/>
                <a:ext cx="3669210" cy="90447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=0,064 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sr-Latn-RS" sz="2400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121788"/>
                <a:ext cx="3669210" cy="9044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BEC72B-7525-25C4-247D-717A53873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219200"/>
            <a:ext cx="2232352" cy="18847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1BE3C3-3F93-BB38-E492-5F75CEECCC3D}"/>
              </a:ext>
            </a:extLst>
          </p:cNvPr>
          <p:cNvSpPr txBox="1"/>
          <p:nvPr/>
        </p:nvSpPr>
        <p:spPr>
          <a:xfrm>
            <a:off x="8472650" y="2258906"/>
            <a:ext cx="565732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p,T,v</a:t>
            </a:r>
            <a:endParaRPr lang="en-US" sz="1400" i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E5F74-7C27-6DFD-1E43-AB126A97E3AE}"/>
              </a:ext>
            </a:extLst>
          </p:cNvPr>
          <p:cNvSpPr txBox="1"/>
          <p:nvPr/>
        </p:nvSpPr>
        <p:spPr>
          <a:xfrm>
            <a:off x="7482120" y="2440262"/>
            <a:ext cx="565732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p,T,v</a:t>
            </a:r>
            <a:endParaRPr lang="en-US" sz="1400" i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4D33F-94A1-C1B8-7EB9-162BE10E65AD}"/>
              </a:ext>
            </a:extLst>
          </p:cNvPr>
          <p:cNvSpPr txBox="1"/>
          <p:nvPr/>
        </p:nvSpPr>
        <p:spPr>
          <a:xfrm>
            <a:off x="7250045" y="1177029"/>
            <a:ext cx="333746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p,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243186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BACA8-ECA8-315A-489B-6D0524C18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CADEEC-1FA6-F0EE-2878-743AF124F85A}"/>
              </a:ext>
            </a:extLst>
          </p:cNvPr>
          <p:cNvSpPr txBox="1"/>
          <p:nvPr/>
        </p:nvSpPr>
        <p:spPr>
          <a:xfrm>
            <a:off x="228600" y="685800"/>
            <a:ext cx="7391767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Izračunavanje utrošenog rada (</a:t>
            </a:r>
            <a:r>
              <a:rPr lang="sr-Latn-R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r-Latn-R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 odvedene toplote (</a:t>
            </a:r>
            <a:r>
              <a:rPr 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17FD49-85AE-1000-FFCA-BAE0461A2066}"/>
                  </a:ext>
                </a:extLst>
              </p:cNvPr>
              <p:cNvSpPr txBox="1"/>
              <p:nvPr/>
            </p:nvSpPr>
            <p:spPr>
              <a:xfrm>
                <a:off x="215900" y="1981200"/>
                <a:ext cx="6910674" cy="753155"/>
              </a:xfrm>
              <a:prstGeom prst="rect">
                <a:avLst/>
              </a:prstGeom>
              <a:noFill/>
              <a:ln w="28575">
                <a:solidFill>
                  <a:srgbClr val="66FF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sr-Latn-R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sr-Latn-R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2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sr-Latn-R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sr-Latn-R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r-Latn-R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sr-Latn-R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r-Latn-R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−161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242 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sr-Latn-RS" sz="2800" dirty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17FD49-85AE-1000-FFCA-BAE0461A2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1981200"/>
                <a:ext cx="6910674" cy="7531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88B10F-56B7-E5A5-9702-45AA79718790}"/>
                  </a:ext>
                </a:extLst>
              </p:cNvPr>
              <p:cNvSpPr txBox="1"/>
              <p:nvPr/>
            </p:nvSpPr>
            <p:spPr>
              <a:xfrm>
                <a:off x="215900" y="3962400"/>
                <a:ext cx="5360827" cy="517065"/>
              </a:xfrm>
              <a:prstGeom prst="rect">
                <a:avLst/>
              </a:prstGeom>
              <a:noFill/>
              <a:ln w="28575">
                <a:solidFill>
                  <a:srgbClr val="66FF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=−93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798 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88B10F-56B7-E5A5-9702-45AA79718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3962400"/>
                <a:ext cx="5360827" cy="5170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88A07C6-CB1E-0607-3A9D-922BB3334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219200"/>
            <a:ext cx="2232352" cy="18847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B7D2B2-62F8-463C-2D1A-6A7AB966EF73}"/>
              </a:ext>
            </a:extLst>
          </p:cNvPr>
          <p:cNvSpPr txBox="1"/>
          <p:nvPr/>
        </p:nvSpPr>
        <p:spPr>
          <a:xfrm>
            <a:off x="8472650" y="2258906"/>
            <a:ext cx="565732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p,T,v</a:t>
            </a:r>
            <a:endParaRPr lang="en-US" sz="1400" i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BCB87-60BB-9AF9-0E9E-204AD0AF6708}"/>
              </a:ext>
            </a:extLst>
          </p:cNvPr>
          <p:cNvSpPr txBox="1"/>
          <p:nvPr/>
        </p:nvSpPr>
        <p:spPr>
          <a:xfrm>
            <a:off x="7482120" y="2440262"/>
            <a:ext cx="565732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p,T,v</a:t>
            </a:r>
            <a:endParaRPr lang="en-US" sz="1400" i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0C443-236F-02C2-7396-EB93055CE87C}"/>
              </a:ext>
            </a:extLst>
          </p:cNvPr>
          <p:cNvSpPr txBox="1"/>
          <p:nvPr/>
        </p:nvSpPr>
        <p:spPr>
          <a:xfrm>
            <a:off x="7250045" y="1177029"/>
            <a:ext cx="565732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p,T,v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96492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742062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Izračunavanje utrošenog rada (</a:t>
            </a:r>
            <a:r>
              <a:rPr 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r-Latn-R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 odvedene toplote (q)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1300" y="2204034"/>
                <a:ext cx="4388509" cy="469552"/>
              </a:xfrm>
              <a:prstGeom prst="rect">
                <a:avLst/>
              </a:prstGeom>
              <a:noFill/>
              <a:ln w="28575">
                <a:solidFill>
                  <a:srgbClr val="66FF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R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=−161.242 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sr-Latn-RS" sz="2800" dirty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" y="2204034"/>
                <a:ext cx="4388509" cy="4695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8600" y="1447800"/>
                <a:ext cx="5102679" cy="517065"/>
              </a:xfrm>
              <a:prstGeom prst="rect">
                <a:avLst/>
              </a:prstGeom>
              <a:noFill/>
              <a:ln w="28575">
                <a:solidFill>
                  <a:srgbClr val="66FF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=−255.040 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7800"/>
                <a:ext cx="5102679" cy="5170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28599" y="2819400"/>
            <a:ext cx="487505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Izračunavanje stepena </a:t>
            </a:r>
            <a:r>
              <a:rPr 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politrope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(n)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599" y="3562934"/>
                <a:ext cx="2082365" cy="51706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3562934"/>
                <a:ext cx="2082365" cy="5170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599" y="4246255"/>
                <a:ext cx="1883272" cy="1221809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4246255"/>
                <a:ext cx="1883272" cy="12218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79682" y="3562934"/>
                <a:ext cx="2988895" cy="1912190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RS" sz="28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sr-Latn-R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RS" sz="28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sr-Latn-R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=1,13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682" y="3562934"/>
                <a:ext cx="2988895" cy="1912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99AF009-634C-B0C2-2D88-CCF12B3441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1219200"/>
            <a:ext cx="2232352" cy="18847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BD26DE-1B3E-A72E-2E14-9F37987B0CBE}"/>
              </a:ext>
            </a:extLst>
          </p:cNvPr>
          <p:cNvSpPr txBox="1"/>
          <p:nvPr/>
        </p:nvSpPr>
        <p:spPr>
          <a:xfrm>
            <a:off x="8472650" y="2258906"/>
            <a:ext cx="565732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p,T,v</a:t>
            </a:r>
            <a:endParaRPr lang="en-US" sz="1400" i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684C07-15B5-9C4B-A008-DE3294DA8B1A}"/>
              </a:ext>
            </a:extLst>
          </p:cNvPr>
          <p:cNvSpPr txBox="1"/>
          <p:nvPr/>
        </p:nvSpPr>
        <p:spPr>
          <a:xfrm>
            <a:off x="7482120" y="2440262"/>
            <a:ext cx="565732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p,T,v</a:t>
            </a:r>
            <a:endParaRPr lang="en-US" sz="1400" i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D3CFA4-0872-9B0B-1FB6-36981A871CB2}"/>
              </a:ext>
            </a:extLst>
          </p:cNvPr>
          <p:cNvSpPr txBox="1"/>
          <p:nvPr/>
        </p:nvSpPr>
        <p:spPr>
          <a:xfrm>
            <a:off x="7250045" y="1177029"/>
            <a:ext cx="565732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p,T,v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326758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8" grpId="0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75438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Izračunavanje utrošenog rada (</a:t>
            </a:r>
            <a:r>
              <a:rPr 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r-Latn-R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 odvedene toplote (q) – proces 1-3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600" y="1828800"/>
                <a:ext cx="6389313" cy="967894"/>
              </a:xfrm>
              <a:prstGeom prst="rect">
                <a:avLst/>
              </a:prstGeom>
              <a:noFill/>
              <a:ln w="28575">
                <a:solidFill>
                  <a:srgbClr val="66FF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=−284.206 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28800"/>
                <a:ext cx="6389313" cy="96789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8600" y="3200400"/>
                <a:ext cx="6857583" cy="885499"/>
              </a:xfrm>
              <a:prstGeom prst="rect">
                <a:avLst/>
              </a:prstGeom>
              <a:noFill/>
              <a:ln w="28575">
                <a:solidFill>
                  <a:srgbClr val="66FF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=194.810 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00400"/>
                <a:ext cx="6857583" cy="8854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9A9C2DF-316A-199D-CD83-E57FEA495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219200"/>
            <a:ext cx="2232352" cy="18847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E4198F-5FB1-AFF4-40A4-38DE308947E7}"/>
              </a:ext>
            </a:extLst>
          </p:cNvPr>
          <p:cNvSpPr txBox="1"/>
          <p:nvPr/>
        </p:nvSpPr>
        <p:spPr>
          <a:xfrm>
            <a:off x="8472650" y="2258906"/>
            <a:ext cx="565732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p,T,v</a:t>
            </a:r>
            <a:endParaRPr lang="en-US" sz="1400" i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AB41D-7FEC-034C-9B12-B5BCC8095763}"/>
              </a:ext>
            </a:extLst>
          </p:cNvPr>
          <p:cNvSpPr txBox="1"/>
          <p:nvPr/>
        </p:nvSpPr>
        <p:spPr>
          <a:xfrm>
            <a:off x="7482120" y="2440262"/>
            <a:ext cx="565732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p,T,v</a:t>
            </a:r>
            <a:endParaRPr lang="en-US" sz="1400" i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113989-E05E-98F7-3B85-A74088D96F28}"/>
              </a:ext>
            </a:extLst>
          </p:cNvPr>
          <p:cNvSpPr txBox="1"/>
          <p:nvPr/>
        </p:nvSpPr>
        <p:spPr>
          <a:xfrm>
            <a:off x="7250045" y="1177029"/>
            <a:ext cx="565732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p,T,v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160180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86" y="760577"/>
            <a:ext cx="8466113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Zadatak 3.</a:t>
            </a:r>
          </a:p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Vazduh vrši sledeći kružni proces. Od pritiska 1,2 bar i temperature 300K vazduh se adijabatski sabije do 10 puta manje zapremine, a zatim se pri konstantnoj zapremini dovodi toplota dok pritisak ne poraste na 4 </a:t>
            </a:r>
            <a:r>
              <a:rPr 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MPa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Sledeći proces je </a:t>
            </a:r>
            <a:r>
              <a:rPr 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politropska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ekspanzija do početnog stanja. Odrediti: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Veličine stanja u karakterističnim tačkama ciklusa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Eksponent </a:t>
            </a:r>
            <a:r>
              <a:rPr 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politrope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razmenjene toplote i zapreminske radove za sve procese i koristan rad u ciklusu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Termodinamički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stepen iskorišćenja ciklusa.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84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3520" y="612138"/>
            <a:ext cx="3259226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1. Korak – crtanje ciklusa</a:t>
            </a:r>
            <a:endParaRPr lang="en-US" b="1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990600" y="5638800"/>
            <a:ext cx="6477000" cy="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 bwMode="auto">
          <a:xfrm flipV="1">
            <a:off x="990600" y="762000"/>
            <a:ext cx="0" cy="487680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Flowchart: Connector 4"/>
          <p:cNvSpPr/>
          <p:nvPr/>
        </p:nvSpPr>
        <p:spPr bwMode="auto">
          <a:xfrm flipH="1">
            <a:off x="4724400" y="4846319"/>
            <a:ext cx="182881" cy="182881"/>
          </a:xfrm>
          <a:prstGeom prst="flowChartConnecto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6" name="Curved Connector 5"/>
          <p:cNvCxnSpPr>
            <a:endCxn id="17" idx="4"/>
          </p:cNvCxnSpPr>
          <p:nvPr/>
        </p:nvCxnSpPr>
        <p:spPr bwMode="auto">
          <a:xfrm>
            <a:off x="-890146" y="-875190"/>
            <a:ext cx="3078480" cy="2377440"/>
          </a:xfrm>
          <a:prstGeom prst="curvedConnector4">
            <a:avLst>
              <a:gd name="adj1" fmla="val 54208"/>
              <a:gd name="adj2" fmla="val 109615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089466" y="5626100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0566" y="7620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251403" y="4141258"/>
            <a:ext cx="1519641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1-2 – </a:t>
            </a:r>
            <a:r>
              <a:rPr lang="sr-Latn-RS" sz="1200" b="1" dirty="0" err="1"/>
              <a:t>Adijabatsko</a:t>
            </a:r>
            <a:r>
              <a:rPr lang="sr-Latn-RS" sz="1200" b="1" dirty="0"/>
              <a:t> komprimovanje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2070" y="4849291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53604" y="2677635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47557" y="1180093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3</a:t>
            </a:r>
            <a:endParaRPr lang="en-US" b="1" dirty="0"/>
          </a:p>
        </p:txBody>
      </p:sp>
      <p:sp>
        <p:nvSpPr>
          <p:cNvPr id="16" name="Freeform 15"/>
          <p:cNvSpPr/>
          <p:nvPr/>
        </p:nvSpPr>
        <p:spPr bwMode="auto">
          <a:xfrm>
            <a:off x="2174891" y="2937228"/>
            <a:ext cx="1929610" cy="1978046"/>
          </a:xfrm>
          <a:custGeom>
            <a:avLst/>
            <a:gdLst>
              <a:gd name="connsiteX0" fmla="*/ 0 w 1981200"/>
              <a:gd name="connsiteY0" fmla="*/ 0 h 2118360"/>
              <a:gd name="connsiteX1" fmla="*/ 563880 w 1981200"/>
              <a:gd name="connsiteY1" fmla="*/ 1493520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597783 w 1981200"/>
              <a:gd name="connsiteY1" fmla="*/ 1435486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663823 w 1981200"/>
              <a:gd name="connsiteY1" fmla="*/ 1356223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118360">
                <a:moveTo>
                  <a:pt x="0" y="0"/>
                </a:moveTo>
                <a:cubicBezTo>
                  <a:pt x="116840" y="570230"/>
                  <a:pt x="333623" y="1003163"/>
                  <a:pt x="663823" y="1356223"/>
                </a:cubicBezTo>
                <a:cubicBezTo>
                  <a:pt x="994023" y="1709283"/>
                  <a:pt x="1981200" y="2118360"/>
                  <a:pt x="1981200" y="2118360"/>
                </a:cubicBezTo>
                <a:lnTo>
                  <a:pt x="1981200" y="211836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34252" y="1166792"/>
            <a:ext cx="327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2. Korak – poznati podaci</a:t>
            </a:r>
            <a:endParaRPr lang="en-US" b="1" dirty="0"/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2185386" y="1447800"/>
            <a:ext cx="2948" cy="146304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2142614" y="2872458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2193284" y="1418266"/>
            <a:ext cx="1921712" cy="3497008"/>
          </a:xfrm>
          <a:custGeom>
            <a:avLst/>
            <a:gdLst>
              <a:gd name="connsiteX0" fmla="*/ 0 w 1981200"/>
              <a:gd name="connsiteY0" fmla="*/ 0 h 2118360"/>
              <a:gd name="connsiteX1" fmla="*/ 563880 w 1981200"/>
              <a:gd name="connsiteY1" fmla="*/ 1493520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597783 w 1981200"/>
              <a:gd name="connsiteY1" fmla="*/ 1435486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663823 w 1981200"/>
              <a:gd name="connsiteY1" fmla="*/ 1356223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118360">
                <a:moveTo>
                  <a:pt x="0" y="0"/>
                </a:moveTo>
                <a:cubicBezTo>
                  <a:pt x="116840" y="570230"/>
                  <a:pt x="333623" y="1003163"/>
                  <a:pt x="663823" y="1356223"/>
                </a:cubicBezTo>
                <a:cubicBezTo>
                  <a:pt x="994023" y="1709283"/>
                  <a:pt x="1981200" y="2118360"/>
                  <a:pt x="1981200" y="2118360"/>
                </a:cubicBezTo>
                <a:lnTo>
                  <a:pt x="1981200" y="211836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142614" y="1410810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043684" y="4864227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491304" y="1920224"/>
            <a:ext cx="1589634" cy="592503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2-3 – </a:t>
            </a:r>
            <a:r>
              <a:rPr lang="sr-Latn-RS" sz="1200" b="1" dirty="0" err="1"/>
              <a:t>Izohorsko</a:t>
            </a:r>
            <a:r>
              <a:rPr lang="sr-Latn-RS" sz="1200" b="1" dirty="0"/>
              <a:t> dovođenje toplote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2843941" y="2566915"/>
            <a:ext cx="1519641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3-1 – </a:t>
            </a:r>
            <a:r>
              <a:rPr lang="sr-Latn-RS" sz="1200" b="1" dirty="0" err="1"/>
              <a:t>Politropska</a:t>
            </a:r>
            <a:r>
              <a:rPr lang="sr-Latn-RS" sz="1200" b="1" dirty="0"/>
              <a:t> ekspanzija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51760" y="1867990"/>
            <a:ext cx="3325363" cy="809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sr-Latn-R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1,2*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en-US" sz="1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Pa, </a:t>
            </a:r>
            <a:endParaRPr lang="sr-Latn-R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sr-Latn-R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300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K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751760" y="2705812"/>
            <a:ext cx="263956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r-Latn-R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4*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sr-Latn-RS" sz="1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Pa, 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818637" y="3304219"/>
                <a:ext cx="1379480" cy="680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sr-Latn-RS" sz="1800" b="0" i="0" smtClean="0">
                          <a:latin typeface="Cambria Math" panose="02040503050406030204" pitchFamily="18" charset="0"/>
                        </a:rPr>
                        <m:t>=287</m:t>
                      </m:r>
                      <m:f>
                        <m:f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637" y="3304219"/>
                <a:ext cx="1379480" cy="6805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344979" y="3330896"/>
                <a:ext cx="1571071" cy="680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r-Latn-RS" sz="1800" b="0" i="0" smtClean="0">
                          <a:latin typeface="Cambria Math" panose="02040503050406030204" pitchFamily="18" charset="0"/>
                        </a:rPr>
                        <m:t>=1010</m:t>
                      </m:r>
                      <m:f>
                        <m:f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979" y="3330896"/>
                <a:ext cx="1571071" cy="6805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818637" y="3927796"/>
                <a:ext cx="1433854" cy="680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sr-Latn-RS" sz="1800" b="0" i="0" smtClean="0">
                          <a:latin typeface="Cambria Math" panose="02040503050406030204" pitchFamily="18" charset="0"/>
                        </a:rPr>
                        <m:t>=720</m:t>
                      </m:r>
                      <m:f>
                        <m:f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637" y="3927796"/>
                <a:ext cx="1433854" cy="6805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44979" y="4113152"/>
                <a:ext cx="791883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r>
                        <a:rPr lang="sr-Latn-RS" sz="1800" b="0" i="0" smtClean="0">
                          <a:latin typeface="Cambria Math" panose="02040503050406030204" pitchFamily="18" charset="0"/>
                        </a:rPr>
                        <m:t>=1,4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979" y="4113152"/>
                <a:ext cx="791883" cy="332399"/>
              </a:xfrm>
              <a:prstGeom prst="rect">
                <a:avLst/>
              </a:prstGeom>
              <a:blipFill rotWithShape="0">
                <a:blip r:embed="rId5"/>
                <a:stretch>
                  <a:fillRect l="-3077" r="-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70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6" grpId="0" animBg="1"/>
      <p:bldP spid="38" grpId="0"/>
      <p:bldP spid="21" grpId="0" animBg="1"/>
      <p:bldP spid="39" grpId="0" animBg="1"/>
      <p:bldP spid="17" grpId="0" animBg="1"/>
      <p:bldP spid="20" grpId="0" animBg="1"/>
      <p:bldP spid="40" grpId="0" animBg="1"/>
      <p:bldP spid="41" grpId="0" animBg="1"/>
      <p:bldP spid="43" grpId="0"/>
      <p:bldP spid="44" grpId="0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3996543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Uvod – </a:t>
            </a:r>
            <a:r>
              <a:rPr lang="sr-Latn-R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Izohorski</a:t>
            </a:r>
            <a:r>
              <a:rPr lang="sr-Latn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procesi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990600" y="5626100"/>
            <a:ext cx="3962400" cy="1270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V="1">
            <a:off x="990600" y="1828800"/>
            <a:ext cx="0" cy="381000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15547" y="5670997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v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7849" y="179779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 bwMode="auto">
          <a:xfrm flipH="1" flipV="1">
            <a:off x="2590800" y="2875915"/>
            <a:ext cx="11430" cy="1665605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2556510" y="4495800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545080" y="2814955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24150" y="4373367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724150" y="2630036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419225"/>
            <a:ext cx="1909497" cy="75713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0" y="2855445"/>
                <a:ext cx="1264513" cy="1054969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855445"/>
                <a:ext cx="1264513" cy="105496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463822" y="3103725"/>
                <a:ext cx="1270284" cy="56425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r-Latn-R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R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822" y="3103725"/>
                <a:ext cx="1270284" cy="564257"/>
              </a:xfrm>
              <a:prstGeom prst="rect">
                <a:avLst/>
              </a:prstGeom>
              <a:blipFill>
                <a:blip r:embed="rId3"/>
                <a:stretch>
                  <a:fillRect t="-1020" b="-2449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5321300" y="4327215"/>
            <a:ext cx="2311851" cy="60939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135826" y="4191000"/>
            <a:ext cx="457200" cy="921060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8243" y="5180347"/>
            <a:ext cx="400050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00B050"/>
                </a:solidFill>
              </a:rPr>
              <a:t>Specifični toplotni kapacitet pri konstantnoj zapremini (</a:t>
            </a:r>
            <a:r>
              <a:rPr lang="sr-Latn-RS" i="1" dirty="0">
                <a:solidFill>
                  <a:srgbClr val="00B050"/>
                </a:solidFill>
              </a:rPr>
              <a:t>v = </a:t>
            </a:r>
            <a:r>
              <a:rPr lang="sr-Latn-RS" i="1" dirty="0" err="1">
                <a:solidFill>
                  <a:srgbClr val="00B050"/>
                </a:solidFill>
              </a:rPr>
              <a:t>const</a:t>
            </a:r>
            <a:r>
              <a:rPr lang="sr-Latn-RS" dirty="0">
                <a:solidFill>
                  <a:srgbClr val="00B050"/>
                </a:solidFill>
              </a:rPr>
              <a:t>).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0" grpId="0" animBg="1"/>
      <p:bldP spid="31" grpId="0" animBg="1"/>
      <p:bldP spid="33" grpId="0"/>
      <p:bldP spid="34" grpId="0"/>
      <p:bldP spid="6" grpId="0" animBg="1"/>
      <p:bldP spid="7" grpId="0" animBg="1"/>
      <p:bldP spid="36" grpId="0" animBg="1"/>
      <p:bldP spid="37" grpId="0" animBg="1"/>
      <p:bldP spid="8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5652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Veličine stanja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karakterističnim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tačkama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ciklusa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015718"/>
              </p:ext>
            </p:extLst>
          </p:nvPr>
        </p:nvGraphicFramePr>
        <p:xfrm>
          <a:off x="5410200" y="1219200"/>
          <a:ext cx="3429000" cy="1483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Stanje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05" y="1473325"/>
            <a:ext cx="576301" cy="439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899" y="1477792"/>
            <a:ext cx="576301" cy="439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574" y="2277976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1000" y="1659646"/>
                <a:ext cx="3485057" cy="90441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=0,72 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sr-Latn-RS" sz="2400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59646"/>
                <a:ext cx="3485057" cy="9044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22" y="1477792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000" y="2895600"/>
                <a:ext cx="3226268" cy="759760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=0,072 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sr-Latn-RS" sz="2400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95600"/>
                <a:ext cx="3226268" cy="7597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67" y="1865756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1000" y="3986899"/>
                <a:ext cx="2082365" cy="51706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bSup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86899"/>
                <a:ext cx="2082365" cy="5170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000" y="4822803"/>
                <a:ext cx="4797339" cy="1221809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sr-Latn-R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R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p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=3.014.263 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22803"/>
                <a:ext cx="4797339" cy="122180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36651" y="5262338"/>
                <a:ext cx="3040448" cy="75687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r-Latn-R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=756,2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651" y="5262338"/>
                <a:ext cx="3040448" cy="7568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50" y="1840978"/>
            <a:ext cx="576301" cy="4399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409" y="1865756"/>
            <a:ext cx="576301" cy="4399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87DDF6-FF2D-D487-C722-96E520EF33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2785246"/>
            <a:ext cx="1852566" cy="23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8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5652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Veličine stanja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karakterističnim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tačkama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ciklusa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015718"/>
              </p:ext>
            </p:extLst>
          </p:nvPr>
        </p:nvGraphicFramePr>
        <p:xfrm>
          <a:off x="5410200" y="1219200"/>
          <a:ext cx="3429000" cy="1483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Stanje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05" y="1473325"/>
            <a:ext cx="576301" cy="439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899" y="1477792"/>
            <a:ext cx="576301" cy="439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95" y="2238194"/>
            <a:ext cx="576301" cy="439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22" y="1477792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3700" y="1275481"/>
                <a:ext cx="1097736" cy="443198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1275481"/>
                <a:ext cx="1097736" cy="4431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67" y="1865756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1000" y="2119493"/>
                <a:ext cx="3210366" cy="75687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r-Latn-R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=1003,5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119493"/>
                <a:ext cx="3210366" cy="7568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50" y="1840978"/>
            <a:ext cx="576301" cy="4399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409" y="1865756"/>
            <a:ext cx="576301" cy="4399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67" y="2236680"/>
            <a:ext cx="576301" cy="4399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408" y="2236680"/>
            <a:ext cx="576301" cy="4399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8600" y="3103374"/>
            <a:ext cx="2600392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Eksponent </a:t>
            </a:r>
            <a:r>
              <a:rPr 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politrope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3700" y="3661888"/>
                <a:ext cx="2082365" cy="51706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3661888"/>
                <a:ext cx="2082365" cy="5170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3700" y="4345209"/>
                <a:ext cx="1883272" cy="1221809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4345209"/>
                <a:ext cx="1883272" cy="122180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44783" y="3661888"/>
                <a:ext cx="2988895" cy="1912190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RS" sz="28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sr-Latn-R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RS" sz="28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sr-Latn-R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=1,52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783" y="3661888"/>
                <a:ext cx="2988895" cy="191219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8397452-7BAD-F645-1CF4-9CF904BDF6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2785246"/>
            <a:ext cx="1852566" cy="23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3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9" grpId="0"/>
      <p:bldP spid="20" grpId="0" animBg="1"/>
      <p:bldP spid="21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3459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Razmenjene količine toplote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8600" y="1289649"/>
                <a:ext cx="1783245" cy="402418"/>
              </a:xfrm>
              <a:prstGeom prst="rect">
                <a:avLst/>
              </a:prstGeom>
              <a:noFill/>
              <a:ln w="28575">
                <a:solidFill>
                  <a:srgbClr val="66FF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sr-Latn-RS" sz="24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89649"/>
                <a:ext cx="1783245" cy="402418"/>
              </a:xfrm>
              <a:prstGeom prst="rect">
                <a:avLst/>
              </a:prstGeom>
              <a:blipFill rotWithShape="0">
                <a:blip r:embed="rId2"/>
                <a:stretch>
                  <a:fillRect l="-5387" r="-1347" b="-26761"/>
                </a:stretch>
              </a:blipFill>
              <a:ln w="28575"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8600" y="1937598"/>
                <a:ext cx="4587346" cy="443198"/>
              </a:xfrm>
              <a:prstGeom prst="rect">
                <a:avLst/>
              </a:prstGeom>
              <a:noFill/>
              <a:ln w="28575">
                <a:solidFill>
                  <a:srgbClr val="66FF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=178.048 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37598"/>
                <a:ext cx="4587346" cy="4431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8600" y="2626328"/>
                <a:ext cx="6103914" cy="759054"/>
              </a:xfrm>
              <a:prstGeom prst="rect">
                <a:avLst/>
              </a:prstGeom>
              <a:noFill/>
              <a:ln w="28575">
                <a:solidFill>
                  <a:srgbClr val="66FF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R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=−116.885 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26328"/>
                <a:ext cx="6103914" cy="7590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28599" y="3630914"/>
            <a:ext cx="2542684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Zapreminski radovi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8600" y="4243299"/>
                <a:ext cx="4741041" cy="443198"/>
              </a:xfrm>
              <a:prstGeom prst="rect">
                <a:avLst/>
              </a:prstGeom>
              <a:noFill/>
              <a:ln w="28575">
                <a:solidFill>
                  <a:srgbClr val="66FF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=−328.457 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243299"/>
                <a:ext cx="4741041" cy="4431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8600" y="4864245"/>
                <a:ext cx="1729063" cy="402418"/>
              </a:xfrm>
              <a:prstGeom prst="rect">
                <a:avLst/>
              </a:prstGeom>
              <a:noFill/>
              <a:ln w="28575">
                <a:solidFill>
                  <a:srgbClr val="66FF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sr-Latn-RS" sz="24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864245"/>
                <a:ext cx="1729063" cy="402418"/>
              </a:xfrm>
              <a:prstGeom prst="rect">
                <a:avLst/>
              </a:prstGeom>
              <a:blipFill rotWithShape="0">
                <a:blip r:embed="rId6"/>
                <a:stretch>
                  <a:fillRect l="-5556" r="-1389" b="-26761"/>
                </a:stretch>
              </a:blipFill>
              <a:ln w="28575"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8599" y="5438841"/>
                <a:ext cx="5243743" cy="829779"/>
              </a:xfrm>
              <a:prstGeom prst="rect">
                <a:avLst/>
              </a:prstGeom>
              <a:noFill/>
              <a:ln w="28575">
                <a:solidFill>
                  <a:srgbClr val="66FF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=388.267 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5438841"/>
                <a:ext cx="5243743" cy="8297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21404EE-7B1B-2F59-A2B9-5AC0E85173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2785246"/>
            <a:ext cx="1852566" cy="23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 animBg="1"/>
      <p:bldP spid="26" grpId="0" animBg="1"/>
      <p:bldP spid="27" grpId="0"/>
      <p:bldP spid="28" grpId="0" animBg="1"/>
      <p:bldP spid="30" grpId="0" animBg="1"/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501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Termodinamički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stepen iskorišćenja ciklusa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" y="2459753"/>
                <a:ext cx="32665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𝑑𝑜𝑣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=178.048</m:t>
                      </m:r>
                      <m:r>
                        <a:rPr lang="sr-Latn-R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RS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sr-Latn-RS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sr-Latn-RS" i="1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459753"/>
                <a:ext cx="3266599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600" y="3728147"/>
                <a:ext cx="39277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𝑑𝑜𝑣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sr-Latn-RS" i="1">
                                  <a:latin typeface="Cambria Math" panose="02040503050406030204" pitchFamily="18" charset="0"/>
                                </a:rPr>
                                <m:t>𝑜𝑑𝑣</m:t>
                              </m:r>
                            </m:sub>
                          </m:sSub>
                        </m:e>
                      </m:d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=61.163 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728147"/>
                <a:ext cx="3927742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353504"/>
                <a:ext cx="1346715" cy="91640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𝑑𝑜𝑣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53504"/>
                <a:ext cx="1346715" cy="9164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8600" y="3093950"/>
                <a:ext cx="34589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𝑜𝑑𝑣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sr-Latn-RS" i="1">
                          <a:latin typeface="Cambria Math" panose="02040503050406030204" pitchFamily="18" charset="0"/>
                        </a:rPr>
                        <m:t>116.885 </m:t>
                      </m:r>
                      <m:r>
                        <a:rPr lang="sr-Latn-RS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sr-Latn-RS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sr-Latn-RS" i="1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093950"/>
                <a:ext cx="345895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5057" y="4585695"/>
                <a:ext cx="1337482" cy="443198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=0,34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57" y="4585695"/>
                <a:ext cx="1337482" cy="4431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44B08ED-E602-5710-3BC5-3C54BA713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2785246"/>
            <a:ext cx="1852566" cy="23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0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86" y="760577"/>
            <a:ext cx="8466113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Zadatak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Termodinami</a:t>
            </a:r>
            <a:r>
              <a:rPr 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čki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ciklus se sastoji iz sledećih procesa: 1-2 – </a:t>
            </a:r>
            <a:r>
              <a:rPr 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Izobarska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kompresija; 2-3 – </a:t>
            </a:r>
            <a:r>
              <a:rPr 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Adijabatska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kompresija; 3-4 – </a:t>
            </a:r>
            <a:r>
              <a:rPr 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Izotermska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ekspanzija; 4-1 – </a:t>
            </a:r>
            <a:r>
              <a:rPr 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Izohorsko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odvođenje toplote. Posmatrani ciklus kao radno telo ima smešu gasova za koju su poznate sledeće veličine:</a:t>
            </a:r>
            <a:r>
              <a:rPr 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=8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=1,3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Maksimalna temperatura u ciklusu iznosi 750 K, a minimalna 300 K. Pritisak na početku kompresije iznosi 1,05 bar. Zapreminski rad u procesu 3-4 iznosi 500 </a:t>
            </a:r>
            <a:r>
              <a:rPr 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kJ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/kg. Odrediti: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Veličine stanja u karakterističnim tačkama ciklusa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azmenjene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toplote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Termodinamički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stepen iskorišćenja ciklusa.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09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 bwMode="auto">
          <a:xfrm flipV="1">
            <a:off x="5096816" y="3474984"/>
            <a:ext cx="2948" cy="146304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5751760" y="615134"/>
            <a:ext cx="3259226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1. Korak – crtanje ciklusa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51760" y="1169143"/>
            <a:ext cx="327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2. Korak – poznati podaci</a:t>
            </a:r>
            <a:endParaRPr lang="en-US" b="1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990600" y="5638800"/>
            <a:ext cx="6477000" cy="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urved Connector 4"/>
          <p:cNvCxnSpPr/>
          <p:nvPr/>
        </p:nvCxnSpPr>
        <p:spPr bwMode="auto">
          <a:xfrm>
            <a:off x="-890146" y="-875190"/>
            <a:ext cx="3078480" cy="2377440"/>
          </a:xfrm>
          <a:prstGeom prst="curvedConnector4">
            <a:avLst>
              <a:gd name="adj1" fmla="val 54208"/>
              <a:gd name="adj2" fmla="val 109615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089466" y="5626100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0566" y="7620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990600" y="762000"/>
            <a:ext cx="0" cy="487680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66528" y="4857334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63058" y="4857334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</a:t>
            </a:r>
            <a:endParaRPr lang="en-US" b="1" dirty="0"/>
          </a:p>
        </p:txBody>
      </p:sp>
      <p:sp>
        <p:nvSpPr>
          <p:cNvPr id="11" name="Freeform 10"/>
          <p:cNvSpPr/>
          <p:nvPr/>
        </p:nvSpPr>
        <p:spPr bwMode="auto">
          <a:xfrm>
            <a:off x="1938819" y="1956778"/>
            <a:ext cx="3122313" cy="1518206"/>
          </a:xfrm>
          <a:custGeom>
            <a:avLst/>
            <a:gdLst>
              <a:gd name="connsiteX0" fmla="*/ 0 w 1981200"/>
              <a:gd name="connsiteY0" fmla="*/ 0 h 2118360"/>
              <a:gd name="connsiteX1" fmla="*/ 563880 w 1981200"/>
              <a:gd name="connsiteY1" fmla="*/ 1493520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597783 w 1981200"/>
              <a:gd name="connsiteY1" fmla="*/ 1435486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663823 w 1981200"/>
              <a:gd name="connsiteY1" fmla="*/ 1356223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118360">
                <a:moveTo>
                  <a:pt x="0" y="0"/>
                </a:moveTo>
                <a:cubicBezTo>
                  <a:pt x="116840" y="570230"/>
                  <a:pt x="333623" y="1003163"/>
                  <a:pt x="663823" y="1356223"/>
                </a:cubicBezTo>
                <a:cubicBezTo>
                  <a:pt x="994023" y="1709283"/>
                  <a:pt x="1981200" y="2118360"/>
                  <a:pt x="1981200" y="2118360"/>
                </a:cubicBezTo>
                <a:lnTo>
                  <a:pt x="1981200" y="211836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040485" y="3441964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13746" y="1956778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rot="16200000" flipV="1">
            <a:off x="4379881" y="4205030"/>
            <a:ext cx="2948" cy="146304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5039858" y="4889355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938819" y="2048218"/>
            <a:ext cx="1711016" cy="2886857"/>
          </a:xfrm>
          <a:custGeom>
            <a:avLst/>
            <a:gdLst>
              <a:gd name="connsiteX0" fmla="*/ 0 w 1981200"/>
              <a:gd name="connsiteY0" fmla="*/ 0 h 2118360"/>
              <a:gd name="connsiteX1" fmla="*/ 563880 w 1981200"/>
              <a:gd name="connsiteY1" fmla="*/ 1493520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597783 w 1981200"/>
              <a:gd name="connsiteY1" fmla="*/ 1435486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663823 w 1981200"/>
              <a:gd name="connsiteY1" fmla="*/ 1356223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118360">
                <a:moveTo>
                  <a:pt x="0" y="0"/>
                </a:moveTo>
                <a:cubicBezTo>
                  <a:pt x="116840" y="570230"/>
                  <a:pt x="333623" y="1003163"/>
                  <a:pt x="663823" y="1356223"/>
                </a:cubicBezTo>
                <a:cubicBezTo>
                  <a:pt x="994023" y="1709283"/>
                  <a:pt x="1981200" y="2118360"/>
                  <a:pt x="1981200" y="2118360"/>
                </a:cubicBezTo>
                <a:lnTo>
                  <a:pt x="1981200" y="211836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618557" y="4889355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799" y="1463380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3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85541" y="2941096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4</a:t>
            </a:r>
            <a:endParaRPr lang="en-US" b="1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3471498" y="3798341"/>
            <a:ext cx="1589634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4-1 – </a:t>
            </a:r>
            <a:r>
              <a:rPr lang="sr-Latn-RS" sz="1200" b="1" dirty="0" err="1"/>
              <a:t>Izohorsko</a:t>
            </a:r>
            <a:r>
              <a:rPr lang="sr-Latn-RS" sz="1200" b="1" dirty="0"/>
              <a:t> </a:t>
            </a:r>
            <a:r>
              <a:rPr lang="sr-Latn-RS" sz="1200" b="1" dirty="0" err="1"/>
              <a:t>ovođenje</a:t>
            </a:r>
            <a:r>
              <a:rPr lang="sr-Latn-RS" sz="1200" b="1" dirty="0"/>
              <a:t> toplote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2668433" y="5233051"/>
            <a:ext cx="2743200" cy="34732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1-2 – </a:t>
            </a:r>
            <a:r>
              <a:rPr lang="sr-Latn-RS" sz="1200" b="1" dirty="0" err="1"/>
              <a:t>Izobarsko</a:t>
            </a:r>
            <a:r>
              <a:rPr lang="sr-Latn-RS" sz="1200" b="1" dirty="0"/>
              <a:t> dovođenje toplote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161157" y="4118338"/>
            <a:ext cx="1519641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2-3 – </a:t>
            </a:r>
            <a:r>
              <a:rPr lang="sr-Latn-RS" sz="1200" b="1" dirty="0" err="1"/>
              <a:t>Adijabatsko</a:t>
            </a:r>
            <a:r>
              <a:rPr lang="sr-Latn-RS" sz="1200" b="1" dirty="0"/>
              <a:t> komprimovanje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078412" y="2196556"/>
            <a:ext cx="1519641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3-4 – </a:t>
            </a:r>
            <a:r>
              <a:rPr lang="sr-Latn-RS" sz="1200" b="1" dirty="0" err="1"/>
              <a:t>Izotermska</a:t>
            </a:r>
            <a:r>
              <a:rPr lang="sr-Latn-RS" sz="1200" b="1" dirty="0"/>
              <a:t> ekspanzija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51760" y="1867990"/>
            <a:ext cx="3325363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8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sr-Latn-RS" sz="1800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max</a:t>
            </a:r>
            <a:r>
              <a:rPr lang="sr-Latn-R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T</a:t>
            </a:r>
            <a:r>
              <a:rPr lang="sr-Latn-R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sr-Latn-R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= T</a:t>
            </a:r>
            <a:r>
              <a:rPr lang="sr-Latn-R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sr-Latn-R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 750 K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endParaRPr lang="sr-Latn-R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sr-Latn-R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MIN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sr-Latn-R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sr-Latn-R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 300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51760" y="2705812"/>
            <a:ext cx="263956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r-Latn-R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p</a:t>
            </a:r>
            <a:r>
              <a:rPr lang="sr-Latn-RS" sz="18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1,05*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sr-Latn-RS" sz="1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Pa 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52996" y="3829476"/>
                <a:ext cx="1379480" cy="680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sr-Latn-RS" sz="1800" b="0" i="0" smtClean="0">
                          <a:latin typeface="Cambria Math" panose="02040503050406030204" pitchFamily="18" charset="0"/>
                        </a:rPr>
                        <m:t>=228</m:t>
                      </m:r>
                      <m:f>
                        <m:f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996" y="3829476"/>
                <a:ext cx="1379480" cy="6805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279338" y="3856153"/>
                <a:ext cx="1442831" cy="680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r-Latn-RS" sz="1800" b="0" i="0" smtClean="0">
                          <a:latin typeface="Cambria Math" panose="02040503050406030204" pitchFamily="18" charset="0"/>
                        </a:rPr>
                        <m:t>=812</m:t>
                      </m:r>
                      <m:f>
                        <m:f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338" y="3856153"/>
                <a:ext cx="1442831" cy="6805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52996" y="4453053"/>
                <a:ext cx="1433854" cy="680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sr-Latn-RS" sz="1800" b="0" i="0" smtClean="0">
                          <a:latin typeface="Cambria Math" panose="02040503050406030204" pitchFamily="18" charset="0"/>
                        </a:rPr>
                        <m:t>=583</m:t>
                      </m:r>
                      <m:f>
                        <m:f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996" y="4453053"/>
                <a:ext cx="1433854" cy="6805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279338" y="4638409"/>
                <a:ext cx="791883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r>
                        <a:rPr lang="sr-Latn-RS" sz="1800" b="0" i="0" smtClean="0">
                          <a:latin typeface="Cambria Math" panose="02040503050406030204" pitchFamily="18" charset="0"/>
                        </a:rPr>
                        <m:t>=1,4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338" y="4638409"/>
                <a:ext cx="791883" cy="332399"/>
              </a:xfrm>
              <a:prstGeom prst="rect">
                <a:avLst/>
              </a:prstGeom>
              <a:blipFill rotWithShape="0">
                <a:blip r:embed="rId5"/>
                <a:stretch>
                  <a:fillRect l="-3077" r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5751760" y="3233928"/>
            <a:ext cx="1878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i="1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sr-Latn-RS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34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 5*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sr-Latn-RS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J/kg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3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22052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/>
              <a:t>P</a:t>
            </a:r>
            <a:r>
              <a:rPr lang="en-US" dirty="0" err="1"/>
              <a:t>ritis</a:t>
            </a:r>
            <a:r>
              <a:rPr lang="sr-Latn-RS" dirty="0"/>
              <a:t>ci</a:t>
            </a:r>
            <a:r>
              <a:rPr lang="en-US" dirty="0"/>
              <a:t>, </a:t>
            </a:r>
            <a:r>
              <a:rPr lang="en-US" dirty="0" err="1"/>
              <a:t>zapremine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temperature u </a:t>
            </a:r>
            <a:r>
              <a:rPr lang="en-US" dirty="0" err="1"/>
              <a:t>karakterističnim</a:t>
            </a:r>
            <a:r>
              <a:rPr lang="en-US" dirty="0"/>
              <a:t> </a:t>
            </a:r>
            <a:r>
              <a:rPr lang="en-US" dirty="0" err="1"/>
              <a:t>tačkama</a:t>
            </a:r>
            <a:r>
              <a:rPr lang="en-US" dirty="0"/>
              <a:t> </a:t>
            </a:r>
            <a:r>
              <a:rPr lang="en-US" dirty="0" err="1"/>
              <a:t>ciklusa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6363"/>
              </p:ext>
            </p:extLst>
          </p:nvPr>
        </p:nvGraphicFramePr>
        <p:xfrm>
          <a:off x="5410200" y="1219200"/>
          <a:ext cx="3429000" cy="1854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Stanje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68" y="2237225"/>
            <a:ext cx="576301" cy="439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69" y="1840958"/>
            <a:ext cx="576301" cy="439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68" y="2611672"/>
            <a:ext cx="576301" cy="439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33" y="1471709"/>
            <a:ext cx="576301" cy="4399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33" y="1797317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1000" y="1459409"/>
                <a:ext cx="3499291" cy="90441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=0,65 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sr-Latn-RS" sz="2400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59409"/>
                <a:ext cx="3499291" cy="9044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16" y="1797317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1000" y="2895600"/>
                <a:ext cx="2727478" cy="528286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95600"/>
                <a:ext cx="2727478" cy="5282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1000" y="3955662"/>
                <a:ext cx="2316339" cy="443198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=0,06 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sr-Latn-RS" sz="2400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55662"/>
                <a:ext cx="2316339" cy="4431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448" y="2243304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5600" y="4860515"/>
                <a:ext cx="3724033" cy="90447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=2.594.056 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4860515"/>
                <a:ext cx="3724033" cy="9044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42" y="2215404"/>
            <a:ext cx="576301" cy="43990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77847E8-BC0D-3206-9053-FF0E58FFC7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0042" y="4069604"/>
            <a:ext cx="2217668" cy="20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1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22052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/>
              <a:t>P</a:t>
            </a:r>
            <a:r>
              <a:rPr lang="en-US" dirty="0" err="1"/>
              <a:t>ritis</a:t>
            </a:r>
            <a:r>
              <a:rPr lang="sr-Latn-RS" dirty="0"/>
              <a:t>ci</a:t>
            </a:r>
            <a:r>
              <a:rPr lang="en-US" dirty="0"/>
              <a:t>, </a:t>
            </a:r>
            <a:r>
              <a:rPr lang="en-US" dirty="0" err="1"/>
              <a:t>zapremine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temperature u </a:t>
            </a:r>
            <a:r>
              <a:rPr lang="en-US" dirty="0" err="1"/>
              <a:t>karakterističnim</a:t>
            </a:r>
            <a:r>
              <a:rPr lang="en-US" dirty="0"/>
              <a:t> </a:t>
            </a:r>
            <a:r>
              <a:rPr lang="en-US" dirty="0" err="1"/>
              <a:t>tačkama</a:t>
            </a:r>
            <a:r>
              <a:rPr lang="en-US" dirty="0"/>
              <a:t> </a:t>
            </a:r>
            <a:r>
              <a:rPr lang="en-US" dirty="0" err="1"/>
              <a:t>ciklusa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6363"/>
              </p:ext>
            </p:extLst>
          </p:nvPr>
        </p:nvGraphicFramePr>
        <p:xfrm>
          <a:off x="5410200" y="1219200"/>
          <a:ext cx="3429000" cy="1854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Stanje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68" y="2237225"/>
            <a:ext cx="576301" cy="439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69" y="1840958"/>
            <a:ext cx="576301" cy="439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68" y="2611672"/>
            <a:ext cx="576301" cy="439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33" y="1471709"/>
            <a:ext cx="576301" cy="4399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33" y="1797317"/>
            <a:ext cx="576301" cy="4399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16" y="1797317"/>
            <a:ext cx="576301" cy="4399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16" y="2192504"/>
            <a:ext cx="576301" cy="4399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33" y="2192504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8600" y="1354119"/>
                <a:ext cx="4085542" cy="834524"/>
              </a:xfrm>
              <a:prstGeom prst="rect">
                <a:avLst/>
              </a:prstGeom>
              <a:noFill/>
              <a:ln w="28575">
                <a:solidFill>
                  <a:srgbClr val="66FF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=5∗10</m:t>
                      </m:r>
                      <m:r>
                        <a:rPr lang="sr-Latn-RS" sz="2400" b="0" i="1" baseline="3000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54119"/>
                <a:ext cx="4085542" cy="8345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6511" y="2401245"/>
                <a:ext cx="3564629" cy="711413"/>
              </a:xfrm>
              <a:prstGeom prst="rect">
                <a:avLst/>
              </a:prstGeom>
              <a:noFill/>
              <a:ln w="28575">
                <a:solidFill>
                  <a:srgbClr val="66FF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𝑅𝑇</m:t>
                                  </m:r>
                                </m:e>
                                <m:sub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=1,23 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sr-Latn-RS" sz="2400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11" y="2401245"/>
                <a:ext cx="3564629" cy="7114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15" y="2572424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6511" y="3399320"/>
                <a:ext cx="1084591" cy="443198"/>
              </a:xfrm>
              <a:prstGeom prst="rect">
                <a:avLst/>
              </a:prstGeom>
              <a:noFill/>
              <a:ln w="28575">
                <a:solidFill>
                  <a:srgbClr val="66FF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11" y="3399320"/>
                <a:ext cx="1084591" cy="4431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14" y="1455904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4611" y="4116480"/>
                <a:ext cx="3480376" cy="90223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=139.532 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11" y="4116480"/>
                <a:ext cx="3480376" cy="9022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4611" y="5292677"/>
                <a:ext cx="3019096" cy="75687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r-Latn-R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=565,1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11" y="5292677"/>
                <a:ext cx="3019096" cy="7568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32" y="2575936"/>
            <a:ext cx="576301" cy="4399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68" y="1486438"/>
            <a:ext cx="576301" cy="4399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A8187D-3D31-69F2-4088-7582300E39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0042" y="4069604"/>
            <a:ext cx="2217668" cy="20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5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7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3459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Razmenjene količine toplote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289649"/>
                <a:ext cx="4813818" cy="477438"/>
              </a:xfrm>
              <a:prstGeom prst="rect">
                <a:avLst/>
              </a:prstGeom>
              <a:noFill/>
              <a:ln w="28575">
                <a:solidFill>
                  <a:srgbClr val="66FF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=−215.275 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89649"/>
                <a:ext cx="4813818" cy="47743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2062588"/>
                <a:ext cx="1790362" cy="443198"/>
              </a:xfrm>
              <a:prstGeom prst="rect">
                <a:avLst/>
              </a:prstGeom>
              <a:noFill/>
              <a:ln w="28575">
                <a:solidFill>
                  <a:srgbClr val="66FF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62588"/>
                <a:ext cx="1790362" cy="4431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2801287"/>
                <a:ext cx="2586029" cy="443198"/>
              </a:xfrm>
              <a:prstGeom prst="rect">
                <a:avLst/>
              </a:prstGeom>
              <a:noFill/>
              <a:ln w="28575">
                <a:solidFill>
                  <a:srgbClr val="66FF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∗10</m:t>
                      </m:r>
                      <m:r>
                        <a:rPr lang="sr-Latn-RS" sz="2400" b="0" i="1" baseline="3000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01287"/>
                <a:ext cx="2586029" cy="4431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3539986"/>
                <a:ext cx="4800480" cy="443198"/>
              </a:xfrm>
              <a:prstGeom prst="rect">
                <a:avLst/>
              </a:prstGeom>
              <a:noFill/>
              <a:ln w="28575">
                <a:solidFill>
                  <a:srgbClr val="66FF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=−107.787 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539986"/>
                <a:ext cx="4800480" cy="4431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8600" y="4278685"/>
            <a:ext cx="501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Termodinamički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stepen iskorišćenja ciklusa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" y="5017384"/>
                <a:ext cx="5128520" cy="93179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𝑑𝑜𝑣</m:t>
                              </m:r>
                            </m:sub>
                          </m:sSub>
                        </m:den>
                      </m:f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sub>
                          </m:s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sr-Latn-R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41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sub>
                          </m:sSub>
                        </m:den>
                      </m:f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=0,35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017384"/>
                <a:ext cx="5128520" cy="9317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5F731E5-C606-0BD5-D0BF-2A30DCB642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0042" y="4069604"/>
            <a:ext cx="2217668" cy="20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886" y="760577"/>
            <a:ext cx="8466113" cy="548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Zadatak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Latn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Ciklus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sastoji iz sledećih procesa: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1–2: </a:t>
            </a:r>
            <a:r>
              <a:rPr lang="sr-Latn-R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politropska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kompresija sa eksponentom </a:t>
            </a:r>
            <a:r>
              <a:rPr lang="sr-Latn-R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politrope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"n",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2–3: </a:t>
            </a:r>
            <a:r>
              <a:rPr lang="sr-Latn-R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izobarsko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dovođenje toplote,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3–4: </a:t>
            </a:r>
            <a:r>
              <a:rPr lang="sr-Latn-R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adijabatska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ekspanzija,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4–1: </a:t>
            </a:r>
            <a:r>
              <a:rPr lang="sr-Latn-R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izohorsko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odvođenje toplote do početnog stanja.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azot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Poznate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veličine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početku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politropske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kompresije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Pa,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=293 K, V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=0,1 m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kompresije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odgovara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politropske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kompresije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8.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Količnik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maksimalnog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minimalnog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pritiska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ciklusu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12.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Količina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toplote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dovede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tokom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2–3 je 50 kJ.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Odrediti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eksponent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politrope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1–2,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pritiske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zapremine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temperature 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karakterističnim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tačkama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ciklusa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razmenjene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toplote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koristan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 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ciklusu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termički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koeficijent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iskorišćenja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ciklusa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promenu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entropije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pomenutih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64902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3996543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Uvod – </a:t>
            </a:r>
            <a:r>
              <a:rPr lang="sr-Latn-R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Izobarski</a:t>
            </a:r>
            <a:r>
              <a:rPr lang="sr-Latn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procesi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990600" y="5626100"/>
            <a:ext cx="3962400" cy="1270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V="1">
            <a:off x="990600" y="1828800"/>
            <a:ext cx="0" cy="381000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15547" y="5670997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v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7849" y="179779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 bwMode="auto">
          <a:xfrm rot="5400000" flipH="1" flipV="1">
            <a:off x="2782432" y="2875915"/>
            <a:ext cx="11430" cy="1665605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1883715" y="3667982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629270" y="3667982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0" y="3454109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780077" y="3454109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419225"/>
            <a:ext cx="1935145" cy="75713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0" y="2855445"/>
                <a:ext cx="1267591" cy="1052532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855445"/>
                <a:ext cx="1267591" cy="10525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463822" y="3103725"/>
                <a:ext cx="1270284" cy="56425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r-Latn-R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R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822" y="3103725"/>
                <a:ext cx="1270284" cy="564257"/>
              </a:xfrm>
              <a:prstGeom prst="rect">
                <a:avLst/>
              </a:prstGeom>
              <a:blipFill>
                <a:blip r:embed="rId2"/>
                <a:stretch>
                  <a:fillRect t="-1020" b="-2449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003196" y="4346831"/>
            <a:ext cx="4822154" cy="60939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+R)*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sr-Latn-R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7269145" y="4191000"/>
            <a:ext cx="457200" cy="921060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8243" y="5180347"/>
            <a:ext cx="4000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00B050"/>
                </a:solidFill>
              </a:rPr>
              <a:t>Specifični toplotni kapacitet pri konstantnom pritisku (</a:t>
            </a:r>
            <a:r>
              <a:rPr lang="sr-Latn-RS" i="1" dirty="0">
                <a:solidFill>
                  <a:srgbClr val="00B050"/>
                </a:solidFill>
              </a:rPr>
              <a:t>p = </a:t>
            </a:r>
            <a:r>
              <a:rPr lang="sr-Latn-RS" i="1" dirty="0" err="1">
                <a:solidFill>
                  <a:srgbClr val="00B050"/>
                </a:solidFill>
              </a:rPr>
              <a:t>const</a:t>
            </a:r>
            <a:r>
              <a:rPr lang="sr-Latn-RS" dirty="0">
                <a:solidFill>
                  <a:srgbClr val="00B050"/>
                </a:solidFill>
              </a:rPr>
              <a:t>).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5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0" grpId="0" animBg="1"/>
      <p:bldP spid="31" grpId="0" animBg="1"/>
      <p:bldP spid="33" grpId="0"/>
      <p:bldP spid="34" grpId="0"/>
      <p:bldP spid="6" grpId="0" animBg="1"/>
      <p:bldP spid="7" grpId="0" animBg="1"/>
      <p:bldP spid="36" grpId="0" animBg="1"/>
      <p:bldP spid="37" grpId="0" animBg="1"/>
      <p:bldP spid="8" grpId="0" animBg="1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 bwMode="auto">
          <a:xfrm>
            <a:off x="990600" y="5638800"/>
            <a:ext cx="6477000" cy="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flipV="1">
            <a:off x="990600" y="762000"/>
            <a:ext cx="0" cy="487680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lowchart: Connector 10"/>
          <p:cNvSpPr/>
          <p:nvPr/>
        </p:nvSpPr>
        <p:spPr bwMode="auto">
          <a:xfrm flipH="1">
            <a:off x="4724400" y="4846319"/>
            <a:ext cx="182881" cy="182881"/>
          </a:xfrm>
          <a:prstGeom prst="flowChartConnecto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486400" y="4983480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486400" y="3794760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286000" y="1676400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505200" y="1676400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7" name="Curved Connector 16"/>
          <p:cNvCxnSpPr>
            <a:endCxn id="12" idx="4"/>
          </p:cNvCxnSpPr>
          <p:nvPr/>
        </p:nvCxnSpPr>
        <p:spPr bwMode="auto">
          <a:xfrm>
            <a:off x="2453640" y="2697480"/>
            <a:ext cx="3078480" cy="2377440"/>
          </a:xfrm>
          <a:prstGeom prst="curvedConnector4">
            <a:avLst>
              <a:gd name="adj1" fmla="val 49257"/>
              <a:gd name="adj2" fmla="val 109615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Freeform 31"/>
          <p:cNvSpPr/>
          <p:nvPr/>
        </p:nvSpPr>
        <p:spPr bwMode="auto">
          <a:xfrm>
            <a:off x="2333625" y="1724025"/>
            <a:ext cx="3209925" cy="3305175"/>
          </a:xfrm>
          <a:custGeom>
            <a:avLst/>
            <a:gdLst>
              <a:gd name="connsiteX0" fmla="*/ 0 w 3209925"/>
              <a:gd name="connsiteY0" fmla="*/ 0 h 3305175"/>
              <a:gd name="connsiteX1" fmla="*/ 857250 w 3209925"/>
              <a:gd name="connsiteY1" fmla="*/ 2219325 h 3305175"/>
              <a:gd name="connsiteX2" fmla="*/ 3209925 w 3209925"/>
              <a:gd name="connsiteY2" fmla="*/ 3305175 h 33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9925" h="3305175">
                <a:moveTo>
                  <a:pt x="0" y="0"/>
                </a:moveTo>
                <a:cubicBezTo>
                  <a:pt x="161131" y="834231"/>
                  <a:pt x="322263" y="1668463"/>
                  <a:pt x="857250" y="2219325"/>
                </a:cubicBezTo>
                <a:cubicBezTo>
                  <a:pt x="1392237" y="2770187"/>
                  <a:pt x="2301081" y="3037681"/>
                  <a:pt x="3209925" y="3305175"/>
                </a:cubicBez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34" name="Straight Connector 33"/>
          <p:cNvCxnSpPr>
            <a:stCxn id="32" idx="2"/>
            <a:endCxn id="41" idx="2"/>
          </p:cNvCxnSpPr>
          <p:nvPr/>
        </p:nvCxnSpPr>
        <p:spPr bwMode="auto">
          <a:xfrm flipH="1" flipV="1">
            <a:off x="5532120" y="3840480"/>
            <a:ext cx="11430" cy="118872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32" idx="0"/>
            <a:endCxn id="41" idx="0"/>
          </p:cNvCxnSpPr>
          <p:nvPr/>
        </p:nvCxnSpPr>
        <p:spPr bwMode="auto">
          <a:xfrm flipV="1">
            <a:off x="2333625" y="1722120"/>
            <a:ext cx="1217295" cy="1905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Freeform 40"/>
          <p:cNvSpPr/>
          <p:nvPr/>
        </p:nvSpPr>
        <p:spPr bwMode="auto">
          <a:xfrm>
            <a:off x="3550920" y="1722120"/>
            <a:ext cx="1981200" cy="2118360"/>
          </a:xfrm>
          <a:custGeom>
            <a:avLst/>
            <a:gdLst>
              <a:gd name="connsiteX0" fmla="*/ 0 w 1981200"/>
              <a:gd name="connsiteY0" fmla="*/ 0 h 2118360"/>
              <a:gd name="connsiteX1" fmla="*/ 563880 w 1981200"/>
              <a:gd name="connsiteY1" fmla="*/ 1493520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118360">
                <a:moveTo>
                  <a:pt x="0" y="0"/>
                </a:moveTo>
                <a:cubicBezTo>
                  <a:pt x="116840" y="570230"/>
                  <a:pt x="233680" y="1140460"/>
                  <a:pt x="563880" y="1493520"/>
                </a:cubicBezTo>
                <a:cubicBezTo>
                  <a:pt x="894080" y="1846580"/>
                  <a:pt x="1981200" y="2118360"/>
                  <a:pt x="1981200" y="2118360"/>
                </a:cubicBezTo>
                <a:lnTo>
                  <a:pt x="1981200" y="2118360"/>
                </a:ln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89466" y="5626100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v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50566" y="7620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 bwMode="auto">
          <a:xfrm>
            <a:off x="1028700" y="4148471"/>
            <a:ext cx="2324100" cy="34732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1-2 - </a:t>
            </a:r>
            <a:r>
              <a:rPr lang="sr-Latn-RS" sz="1200" b="1" dirty="0" err="1"/>
              <a:t>Politropska</a:t>
            </a:r>
            <a:r>
              <a:rPr lang="sr-Latn-RS" sz="1200" b="1" dirty="0"/>
              <a:t> kompresija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1752600" y="1183099"/>
            <a:ext cx="2743200" cy="34732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2-3 – </a:t>
            </a:r>
            <a:r>
              <a:rPr lang="sr-Latn-RS" sz="1200" b="1" dirty="0" err="1"/>
              <a:t>Izobarsko</a:t>
            </a:r>
            <a:r>
              <a:rPr lang="sr-Latn-RS" sz="1200" b="1" dirty="0"/>
              <a:t> dovođenje toplote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3992879" y="1958348"/>
            <a:ext cx="1519641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3-4 – </a:t>
            </a:r>
            <a:r>
              <a:rPr lang="sr-Latn-RS" sz="1200" b="1" dirty="0" err="1"/>
              <a:t>Adijabatska</a:t>
            </a:r>
            <a:r>
              <a:rPr lang="sr-Latn-RS" sz="1200" b="1" dirty="0"/>
              <a:t> ekspanzija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5652135" y="4418234"/>
            <a:ext cx="1589634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4-1 – </a:t>
            </a:r>
            <a:r>
              <a:rPr lang="sr-Latn-RS" sz="1200" b="1" dirty="0" err="1"/>
              <a:t>Izohorsko</a:t>
            </a:r>
            <a:r>
              <a:rPr lang="sr-Latn-RS" sz="1200" b="1" dirty="0"/>
              <a:t> odvođenje toplote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91313" y="5041900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004386" y="1736725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3611253" y="1736725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3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391313" y="3344667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4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623520" y="612138"/>
            <a:ext cx="3259226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1. Korak – crtanje ciklusa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452440" y="4538980"/>
                <a:ext cx="14312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sr-Latn-R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sr-Latn-RS" b="0" i="0" smtClean="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440" y="4538980"/>
                <a:ext cx="1431226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938587" y="2566779"/>
                <a:ext cx="14234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p>
                      <m:r>
                        <a:rPr lang="sr-Latn-R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sr-Latn-RS" b="0" i="0" smtClean="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587" y="2566779"/>
                <a:ext cx="142340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5623520" y="1079820"/>
            <a:ext cx="327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2. Korak – poznati podaci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718647" y="1527508"/>
                <a:ext cx="1462452" cy="605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=296,7 </m:t>
                      </m:r>
                      <m:f>
                        <m:f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647" y="1527508"/>
                <a:ext cx="1462452" cy="6051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245455" y="1554185"/>
                <a:ext cx="1397242" cy="605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=1047</m:t>
                      </m:r>
                      <m:f>
                        <m:f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455" y="1554185"/>
                <a:ext cx="1397242" cy="6051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718647" y="2151085"/>
                <a:ext cx="1320682" cy="605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=746</m:t>
                      </m:r>
                      <m:f>
                        <m:f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647" y="2151085"/>
                <a:ext cx="1320682" cy="6051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241769" y="2336441"/>
                <a:ext cx="702307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=1,4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769" y="2336441"/>
                <a:ext cx="702307" cy="295466"/>
              </a:xfrm>
              <a:prstGeom prst="rect">
                <a:avLst/>
              </a:prstGeom>
              <a:blipFill rotWithShape="0">
                <a:blip r:embed="rId7"/>
                <a:stretch>
                  <a:fillRect l="-3478" r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/>
          <p:cNvSpPr/>
          <p:nvPr/>
        </p:nvSpPr>
        <p:spPr>
          <a:xfrm>
            <a:off x="5718808" y="2858563"/>
            <a:ext cx="334899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16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sr-Latn-RS" sz="16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en-US" sz="16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Pa, </a:t>
            </a:r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16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sr-Latn-RS" sz="16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293 K, </a:t>
            </a:r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16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sr-Latn-RS" sz="16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0,1 m</a:t>
            </a:r>
            <a:r>
              <a:rPr lang="en-US" sz="16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722428" y="3412659"/>
                <a:ext cx="705706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428" y="3412659"/>
                <a:ext cx="705706" cy="295466"/>
              </a:xfrm>
              <a:prstGeom prst="rect">
                <a:avLst/>
              </a:prstGeom>
              <a:blipFill rotWithShape="0">
                <a:blip r:embed="rId8"/>
                <a:stretch>
                  <a:fillRect l="-3478" r="-5217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6640830" y="3412659"/>
                <a:ext cx="2295821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sz="16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sz="16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sr-Latn-R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830" y="3412659"/>
                <a:ext cx="2295821" cy="295466"/>
              </a:xfrm>
              <a:prstGeom prst="rect">
                <a:avLst/>
              </a:prstGeom>
              <a:blipFill>
                <a:blip r:embed="rId9"/>
                <a:stretch>
                  <a:fillRect l="-1592" t="-125000" r="-1061" b="-2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5718647" y="3899036"/>
                <a:ext cx="1082604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sr-Latn-RS" sz="16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647" y="3899036"/>
                <a:ext cx="1082604" cy="295466"/>
              </a:xfrm>
              <a:prstGeom prst="rect">
                <a:avLst/>
              </a:prstGeom>
              <a:blipFill>
                <a:blip r:embed="rId10"/>
                <a:stretch>
                  <a:fillRect l="-5056" r="-449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798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32" grpId="0" animBg="1"/>
      <p:bldP spid="41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4605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/>
              <a:t>Izračunavanje stepena </a:t>
            </a:r>
            <a:r>
              <a:rPr lang="sr-Latn-RS" dirty="0" err="1"/>
              <a:t>politrope</a:t>
            </a:r>
            <a:r>
              <a:rPr lang="sr-Latn-RS" dirty="0"/>
              <a:t> 1-2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147465"/>
                <a:ext cx="20029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7465"/>
                <a:ext cx="2002920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 bwMode="auto">
          <a:xfrm>
            <a:off x="3733800" y="1122953"/>
            <a:ext cx="3352799" cy="429054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Jednačina politropskog procesa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09600" y="1554329"/>
                <a:ext cx="1065741" cy="1294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R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R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54329"/>
                <a:ext cx="1065741" cy="12949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 bwMode="auto">
          <a:xfrm>
            <a:off x="1309581" y="2007037"/>
            <a:ext cx="365760" cy="36576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309581" y="2538910"/>
            <a:ext cx="365760" cy="36576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>
            <a:stCxn id="6" idx="3"/>
          </p:cNvCxnSpPr>
          <p:nvPr/>
        </p:nvCxnSpPr>
        <p:spPr bwMode="auto">
          <a:xfrm flipH="1">
            <a:off x="838200" y="2319233"/>
            <a:ext cx="524945" cy="881167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endCxn id="7" idx="3"/>
          </p:cNvCxnSpPr>
          <p:nvPr/>
        </p:nvCxnSpPr>
        <p:spPr bwMode="auto">
          <a:xfrm flipV="1">
            <a:off x="838200" y="2851106"/>
            <a:ext cx="524945" cy="349294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ounded Rectangle 11"/>
          <p:cNvSpPr/>
          <p:nvPr/>
        </p:nvSpPr>
        <p:spPr bwMode="auto">
          <a:xfrm>
            <a:off x="228601" y="3200400"/>
            <a:ext cx="2057400" cy="42905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Nepoznate veličine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9600" y="3794082"/>
                <a:ext cx="31097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=12∗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=1,2∗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794082"/>
                <a:ext cx="310976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7427" y="4334174"/>
                <a:ext cx="2561470" cy="751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=0,0125 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27" y="4334174"/>
                <a:ext cx="2561470" cy="7518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 bwMode="auto">
          <a:xfrm>
            <a:off x="411881" y="3803275"/>
            <a:ext cx="3505200" cy="1459253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1721720" y="2339034"/>
            <a:ext cx="442761" cy="1464241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43400" y="2097634"/>
                <a:ext cx="1602426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𝟏𝟗𝟓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097634"/>
                <a:ext cx="1602426" cy="4431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V="1">
            <a:off x="1921874" y="2319233"/>
            <a:ext cx="1735726" cy="85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DBF1953-C1B4-45C6-1B85-05AA54D3F9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676" y="2696870"/>
            <a:ext cx="2268443" cy="219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4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 animBg="1"/>
      <p:bldP spid="12" grpId="0" animBg="1"/>
      <p:bldP spid="13" grpId="0"/>
      <p:bldP spid="14" grpId="0"/>
      <p:bldP spid="15" grpId="0" animBg="1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22052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/>
              <a:t>P</a:t>
            </a:r>
            <a:r>
              <a:rPr lang="en-US" dirty="0" err="1"/>
              <a:t>ritis</a:t>
            </a:r>
            <a:r>
              <a:rPr lang="sr-Latn-RS" dirty="0"/>
              <a:t>ci</a:t>
            </a:r>
            <a:r>
              <a:rPr lang="en-US" dirty="0"/>
              <a:t>, </a:t>
            </a:r>
            <a:r>
              <a:rPr lang="en-US" dirty="0" err="1"/>
              <a:t>zapremine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temperature u </a:t>
            </a:r>
            <a:r>
              <a:rPr lang="en-US" dirty="0" err="1"/>
              <a:t>karakterističnim</a:t>
            </a:r>
            <a:r>
              <a:rPr lang="en-US" dirty="0"/>
              <a:t> </a:t>
            </a:r>
            <a:r>
              <a:rPr lang="en-US" dirty="0" err="1"/>
              <a:t>tačkama</a:t>
            </a:r>
            <a:r>
              <a:rPr lang="en-US" dirty="0"/>
              <a:t> </a:t>
            </a:r>
            <a:r>
              <a:rPr lang="en-US" dirty="0" err="1"/>
              <a:t>ciklusa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228601" y="1219200"/>
            <a:ext cx="1828800" cy="429054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Poznate veličine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3200" y="1753908"/>
            <a:ext cx="334899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16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sr-Latn-RS" sz="16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en-US" sz="16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Pa, </a:t>
            </a:r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16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sr-Latn-RS" sz="16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293 K, </a:t>
            </a:r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16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sr-Latn-RS" sz="16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0,1 m</a:t>
            </a:r>
            <a:r>
              <a:rPr lang="en-US" sz="16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638800" y="1219200"/>
          <a:ext cx="3200400" cy="1854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Stanje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V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89" y="1465092"/>
            <a:ext cx="576301" cy="4399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65092"/>
            <a:ext cx="576301" cy="4399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69" y="1465092"/>
            <a:ext cx="576301" cy="43990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03200" y="2247360"/>
            <a:ext cx="334899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r-Latn-RS" sz="16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1,2*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sr-Latn-RS" sz="16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Pa, </a:t>
            </a:r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sr-Latn-RS" sz="16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sr-Latn-RS" sz="16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0,</a:t>
            </a:r>
            <a:r>
              <a:rPr lang="sr-Latn-R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sr-Latn-R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25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m</a:t>
            </a:r>
            <a:r>
              <a:rPr lang="en-US" sz="16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89" y="1838214"/>
            <a:ext cx="576301" cy="4399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29" y="1838214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03200" y="2740812"/>
                <a:ext cx="138723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2740812"/>
                <a:ext cx="1387238" cy="6914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 bwMode="auto">
          <a:xfrm>
            <a:off x="777240" y="3124200"/>
            <a:ext cx="365760" cy="36576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V="1">
            <a:off x="914400" y="3489961"/>
            <a:ext cx="0" cy="26742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Rounded Rectangle 37"/>
          <p:cNvSpPr/>
          <p:nvPr/>
        </p:nvSpPr>
        <p:spPr bwMode="auto">
          <a:xfrm>
            <a:off x="228600" y="3757387"/>
            <a:ext cx="2057400" cy="42905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Nepoznata veličina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77800" y="4453867"/>
                <a:ext cx="2851806" cy="844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=0,115 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4453867"/>
                <a:ext cx="2851806" cy="8441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 bwMode="auto">
          <a:xfrm>
            <a:off x="177800" y="4511544"/>
            <a:ext cx="2834640" cy="82296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2423160" y="3581400"/>
            <a:ext cx="0" cy="930144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2286000" y="2912155"/>
                <a:ext cx="1865575" cy="53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sr-Latn-R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𝟒𝟒𝟎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912155"/>
                <a:ext cx="1865575" cy="5355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69" y="1840958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729260" y="3757387"/>
                <a:ext cx="9137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260" y="3757387"/>
                <a:ext cx="91371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/>
          <p:cNvSpPr/>
          <p:nvPr/>
        </p:nvSpPr>
        <p:spPr bwMode="auto">
          <a:xfrm>
            <a:off x="4808278" y="3757387"/>
            <a:ext cx="1981201" cy="42905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Izobarski</a:t>
            </a:r>
            <a:r>
              <a:rPr kumimoji="0" lang="sr-Latn-RS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proces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581400" y="4265172"/>
                <a:ext cx="2762166" cy="545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sr-Latn-R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sr-Latn-R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sr-Latn-R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𝑷𝒂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265172"/>
                <a:ext cx="2762166" cy="5455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88" y="2247360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729260" y="4949159"/>
                <a:ext cx="8802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260" y="4949159"/>
                <a:ext cx="88024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/>
          <p:cNvSpPr/>
          <p:nvPr/>
        </p:nvSpPr>
        <p:spPr bwMode="auto">
          <a:xfrm>
            <a:off x="4800600" y="4889437"/>
            <a:ext cx="1988880" cy="42905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Izohorski</a:t>
            </a:r>
            <a:r>
              <a:rPr kumimoji="0" lang="sr-Latn-RS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proces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581400" y="5397222"/>
                <a:ext cx="2000163" cy="545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397222"/>
                <a:ext cx="2000163" cy="5455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28" y="2600609"/>
            <a:ext cx="576301" cy="4399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863FB5-C37F-6676-4450-F4B06E39BE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0464" y="4453867"/>
            <a:ext cx="1899771" cy="183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1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/>
      <p:bldP spid="35" grpId="0"/>
      <p:bldP spid="36" grpId="0" animBg="1"/>
      <p:bldP spid="38" grpId="0" animBg="1"/>
      <p:bldP spid="41" grpId="0"/>
      <p:bldP spid="42" grpId="0" animBg="1"/>
      <p:bldP spid="46" grpId="0"/>
      <p:bldP spid="49" grpId="0"/>
      <p:bldP spid="50" grpId="0" animBg="1"/>
      <p:bldP spid="51" grpId="0"/>
      <p:bldP spid="53" grpId="0"/>
      <p:bldP spid="54" grpId="0" animBg="1"/>
      <p:bldP spid="5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22052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/>
              <a:t>P</a:t>
            </a:r>
            <a:r>
              <a:rPr lang="en-US" dirty="0" err="1"/>
              <a:t>ritis</a:t>
            </a:r>
            <a:r>
              <a:rPr lang="sr-Latn-RS" dirty="0"/>
              <a:t>ci</a:t>
            </a:r>
            <a:r>
              <a:rPr lang="en-US" dirty="0"/>
              <a:t>, </a:t>
            </a:r>
            <a:r>
              <a:rPr lang="en-US" dirty="0" err="1"/>
              <a:t>zapremine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temperature u </a:t>
            </a:r>
            <a:r>
              <a:rPr lang="en-US" dirty="0" err="1"/>
              <a:t>karakterističnim</a:t>
            </a:r>
            <a:r>
              <a:rPr lang="en-US" dirty="0"/>
              <a:t> </a:t>
            </a:r>
            <a:r>
              <a:rPr lang="en-US" dirty="0" err="1"/>
              <a:t>tačkama</a:t>
            </a:r>
            <a:r>
              <a:rPr lang="en-US" dirty="0"/>
              <a:t> </a:t>
            </a:r>
            <a:r>
              <a:rPr lang="en-US" dirty="0" err="1"/>
              <a:t>ciklusa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638800" y="1219200"/>
          <a:ext cx="3200400" cy="1854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Stanje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V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89" y="1465092"/>
            <a:ext cx="576301" cy="4399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65092"/>
            <a:ext cx="576301" cy="4399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69" y="1465092"/>
            <a:ext cx="576301" cy="4399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89" y="1838214"/>
            <a:ext cx="576301" cy="4399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29" y="1838214"/>
            <a:ext cx="576301" cy="43990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69" y="1840958"/>
            <a:ext cx="576301" cy="43990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88" y="2247360"/>
            <a:ext cx="576301" cy="43990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28" y="2600609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1000" y="1213529"/>
                <a:ext cx="1900970" cy="7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num>
                        <m:den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3529"/>
                <a:ext cx="1900970" cy="79675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le 39"/>
          <p:cNvSpPr/>
          <p:nvPr/>
        </p:nvSpPr>
        <p:spPr bwMode="auto">
          <a:xfrm>
            <a:off x="2416759" y="1307070"/>
            <a:ext cx="3120111" cy="140974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Obrazac za izračunavanje </a:t>
            </a:r>
            <a:r>
              <a:rPr kumimoji="0" lang="sr-Latn-RS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temperature pri poznatoj dovedenoj količini toplote kod </a:t>
            </a:r>
            <a:r>
              <a:rPr kumimoji="0" lang="sr-Latn-RS" sz="1600" b="1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izobarskog</a:t>
            </a:r>
            <a:r>
              <a:rPr kumimoji="0" lang="sr-Latn-RS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procesa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948481" y="1722120"/>
            <a:ext cx="365760" cy="36576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368164" y="2258214"/>
            <a:ext cx="1946078" cy="42905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Izobarski</a:t>
            </a:r>
            <a:r>
              <a:rPr kumimoji="0" lang="sr-Latn-RS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proces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/>
          <p:cNvCxnSpPr>
            <a:stCxn id="44" idx="3"/>
            <a:endCxn id="45" idx="0"/>
          </p:cNvCxnSpPr>
          <p:nvPr/>
        </p:nvCxnSpPr>
        <p:spPr bwMode="auto">
          <a:xfrm flipH="1">
            <a:off x="1341203" y="2034316"/>
            <a:ext cx="660842" cy="22389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254000" y="2857602"/>
                <a:ext cx="1865574" cy="53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𝟖𝟓𝟓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2857602"/>
                <a:ext cx="1865574" cy="535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69" y="2247360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68164" y="3489500"/>
                <a:ext cx="1760674" cy="751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64" y="3489500"/>
                <a:ext cx="1760674" cy="7518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416759" y="3592637"/>
                <a:ext cx="2553199" cy="545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𝟎𝟐𝟒𝟑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759" y="3592637"/>
                <a:ext cx="2553199" cy="5455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28" y="2219412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13839" y="4431324"/>
                <a:ext cx="19913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bSup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39" y="4431324"/>
                <a:ext cx="199137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ounded Rectangle 61"/>
          <p:cNvSpPr/>
          <p:nvPr/>
        </p:nvSpPr>
        <p:spPr bwMode="auto">
          <a:xfrm>
            <a:off x="2362200" y="4401463"/>
            <a:ext cx="3352799" cy="429054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Jednačina </a:t>
            </a:r>
            <a:r>
              <a:rPr kumimoji="0" lang="sr-Latn-R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adijabatskog</a:t>
            </a: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procesa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08967" y="4966044"/>
                <a:ext cx="1879874" cy="872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67" y="4966044"/>
                <a:ext cx="1879874" cy="8728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449046" y="5162926"/>
                <a:ext cx="3113224" cy="552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𝟔𝟓𝟕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𝑷𝒂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046" y="5162926"/>
                <a:ext cx="3113224" cy="55207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87" y="2618111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899780" y="4944470"/>
                <a:ext cx="1366913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780" y="4944470"/>
                <a:ext cx="1366913" cy="6914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791200" y="5865269"/>
                <a:ext cx="1865574" cy="53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𝟒𝟖𝟓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865269"/>
                <a:ext cx="1865574" cy="5355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67" y="2616739"/>
            <a:ext cx="576301" cy="4399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EF6C2-E13B-E1D2-F372-4B8CF21B15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7815" y="3219280"/>
            <a:ext cx="1899771" cy="183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5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4" grpId="0" animBg="1"/>
      <p:bldP spid="45" grpId="0" animBg="1"/>
      <p:bldP spid="48" grpId="0"/>
      <p:bldP spid="58" grpId="0"/>
      <p:bldP spid="59" grpId="0"/>
      <p:bldP spid="61" grpId="0"/>
      <p:bldP spid="62" grpId="0" animBg="1"/>
      <p:bldP spid="63" grpId="0"/>
      <p:bldP spid="64" grpId="0"/>
      <p:bldP spid="66" grpId="0"/>
      <p:bldP spid="6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5418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/>
              <a:t>Razmenjene toplote i koristan rad u ciklusu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1122065"/>
                <a:ext cx="5204758" cy="724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=− 13218 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22065"/>
                <a:ext cx="5204758" cy="7248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04800" y="1882019"/>
                <a:ext cx="18558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50000 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882019"/>
                <a:ext cx="1855893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09879" y="2378760"/>
                <a:ext cx="12852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79" y="2378760"/>
                <a:ext cx="1285224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28600" y="2875501"/>
                <a:ext cx="44553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=− 16509 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75501"/>
                <a:ext cx="445532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486400" y="1882019"/>
                <a:ext cx="19792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𝑑𝑜𝑣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50000 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882019"/>
                <a:ext cx="197926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 bwMode="auto">
          <a:xfrm>
            <a:off x="304800" y="1899556"/>
            <a:ext cx="1981200" cy="46166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5453453" y="1895722"/>
            <a:ext cx="1981200" cy="46166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514600" y="2130388"/>
            <a:ext cx="2743200" cy="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06740" y="3389779"/>
                <a:ext cx="36502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𝑜𝑑𝑣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=− 29727 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40" y="3389779"/>
                <a:ext cx="3650230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ounded Rectangle 41"/>
          <p:cNvSpPr/>
          <p:nvPr/>
        </p:nvSpPr>
        <p:spPr bwMode="auto">
          <a:xfrm>
            <a:off x="304800" y="3407318"/>
            <a:ext cx="3652170" cy="461665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04800" y="4057041"/>
                <a:ext cx="35660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𝑑𝑜𝑣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sr-Latn-RS" i="1">
                                  <a:latin typeface="Cambria Math" panose="02040503050406030204" pitchFamily="18" charset="0"/>
                                </a:rPr>
                                <m:t>𝑜𝑑𝑣</m:t>
                              </m:r>
                            </m:sub>
                          </m:sSub>
                        </m:e>
                      </m:d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=20273 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057041"/>
                <a:ext cx="356604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ounded Rectangle 45"/>
          <p:cNvSpPr/>
          <p:nvPr/>
        </p:nvSpPr>
        <p:spPr bwMode="auto">
          <a:xfrm>
            <a:off x="4495801" y="4070602"/>
            <a:ext cx="2438400" cy="429054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Koristan rad u ciklusu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6106" y="5343944"/>
                <a:ext cx="1970155" cy="753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𝑑𝑜𝑣</m:t>
                              </m:r>
                            </m:sub>
                          </m:sSub>
                        </m:den>
                      </m:f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=0,41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06" y="5343944"/>
                <a:ext cx="1970155" cy="75379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228599" y="4829666"/>
            <a:ext cx="4952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/>
              <a:t>Termički koeficijent iskorišćenja ciklusa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D0AE8-368F-0FF8-B490-ADF29DEE1B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1841" y="4514317"/>
            <a:ext cx="1899771" cy="183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4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5" grpId="0"/>
      <p:bldP spid="36" grpId="0"/>
      <p:bldP spid="37" grpId="0"/>
      <p:bldP spid="4" grpId="0" animBg="1"/>
      <p:bldP spid="38" grpId="0" animBg="1"/>
      <p:bldP spid="41" grpId="0"/>
      <p:bldP spid="42" grpId="0" animBg="1"/>
      <p:bldP spid="43" grpId="0"/>
      <p:bldP spid="46" grpId="0" animBg="1"/>
      <p:bldP spid="9" grpId="0"/>
      <p:bldP spid="4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561564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/>
              <a:t>P</a:t>
            </a:r>
            <a:r>
              <a:rPr lang="en-US" dirty="0" err="1"/>
              <a:t>romen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entropije</a:t>
            </a:r>
            <a:r>
              <a:rPr lang="en-US" dirty="0"/>
              <a:t> u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pomenutih</a:t>
            </a:r>
            <a:r>
              <a:rPr lang="en-US" dirty="0"/>
              <a:t> </a:t>
            </a:r>
            <a:r>
              <a:rPr lang="en-US" dirty="0" err="1"/>
              <a:t>procesa</a:t>
            </a:r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1006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145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1654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kumimoji="0" lang="sr-Latn-R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599" y="1206501"/>
                <a:ext cx="5943550" cy="753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r-Latn-R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=− 36,583 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1206501"/>
                <a:ext cx="5943550" cy="7536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8599" y="1974971"/>
                <a:ext cx="4865627" cy="751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r-Latn-R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=80,098 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1974971"/>
                <a:ext cx="4865627" cy="7518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8599" y="2741582"/>
                <a:ext cx="2470548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2741582"/>
                <a:ext cx="2470548" cy="6890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8599" y="3445419"/>
                <a:ext cx="5139356" cy="753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r-Latn-R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=−43,316 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3445419"/>
                <a:ext cx="5139356" cy="7536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72652" y="5339819"/>
                <a:ext cx="4396140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R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R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R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R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  <m:r>
                        <a:rPr lang="sr-Latn-R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f>
                        <m:fPr>
                          <m:ctrlPr>
                            <a:rPr lang="sr-Latn-R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52" y="5339819"/>
                <a:ext cx="4396140" cy="6890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le 30"/>
          <p:cNvSpPr/>
          <p:nvPr/>
        </p:nvSpPr>
        <p:spPr bwMode="auto">
          <a:xfrm>
            <a:off x="272652" y="4701340"/>
            <a:ext cx="6216254" cy="429054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 sz="1600" b="1" dirty="0"/>
              <a:t>Suma promena entropija analiziranog ciklusa jednaka je nuli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3308A4-7BF4-0FD3-9B18-B37A022FAC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2374752"/>
            <a:ext cx="1899771" cy="183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7" grpId="0"/>
      <p:bldP spid="29" grpId="0"/>
      <p:bldP spid="30" grpId="0"/>
      <p:bldP spid="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68244"/>
            <a:ext cx="8534400" cy="568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chemeClr val="bg1"/>
                </a:solidFill>
              </a:rPr>
              <a:t>Zadatak 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r>
              <a:rPr lang="sr-Latn-RS" sz="2400" b="1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sl-S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Termodinamički ciklus sastoji se iz sledećih procesa: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1-2 – izobarska kompresija,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2-3 – izotermska kompresija,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3-4 – izobarska ekspanzija,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4-1 – adijabatska ekspanzija.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Prethodni ciklus kao radno telo ima smešu gasova za koju su poznate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sledeće veličine: </a:t>
            </a:r>
            <a:r>
              <a:rPr lang="sl-SI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=189 J/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=837 J/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=653 J/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=1,3.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Maksimalna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ciklusa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1000 K.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Minimalna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ciklusa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300 K.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Pritisak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početku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izobarske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kompresije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0,95 bar.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Stepen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kompresije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odgovara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izotermskoj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kompresiji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2–3) je 2,5. </a:t>
            </a:r>
            <a:r>
              <a:rPr lang="sl-S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Odrediti: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veličine stanja u karakterističnim tačkama ciklusa,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razmenjene toplote i koristan rad u ciklusu,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termički stepen iskorišćenja ciklusa.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329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 bwMode="auto">
          <a:xfrm>
            <a:off x="544090" y="5638800"/>
            <a:ext cx="6477000" cy="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flipV="1">
            <a:off x="544090" y="1676400"/>
            <a:ext cx="0" cy="3962401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lowchart: Connector 10"/>
          <p:cNvSpPr/>
          <p:nvPr/>
        </p:nvSpPr>
        <p:spPr bwMode="auto">
          <a:xfrm flipH="1">
            <a:off x="4071824" y="4473368"/>
            <a:ext cx="182881" cy="182881"/>
          </a:xfrm>
          <a:prstGeom prst="flowChartConnecto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810965" y="4610529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176637" y="4611093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424037" y="2926386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570337" y="2926386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42956" y="5626100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v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52400" y="16764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 bwMode="auto">
          <a:xfrm>
            <a:off x="2860695" y="5041622"/>
            <a:ext cx="2324100" cy="347329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1-2 – </a:t>
            </a:r>
            <a:r>
              <a:rPr lang="sr-Latn-RS" sz="1200" b="1" dirty="0" err="1"/>
              <a:t>Izobarska</a:t>
            </a:r>
            <a:r>
              <a:rPr lang="sr-Latn-RS" sz="1200" b="1" dirty="0"/>
              <a:t> kompresija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608447" y="3937768"/>
            <a:ext cx="1452358" cy="592503"/>
          </a:xfrm>
          <a:prstGeom prst="round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2-3 – </a:t>
            </a:r>
            <a:r>
              <a:rPr lang="sr-Latn-RS" sz="1200" b="1" dirty="0" err="1"/>
              <a:t>Izotermska</a:t>
            </a:r>
            <a:r>
              <a:rPr lang="sr-Latn-RS" sz="1200" b="1" dirty="0"/>
              <a:t> kompresija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3878678" y="2603865"/>
            <a:ext cx="1519641" cy="59250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4-1 – </a:t>
            </a:r>
            <a:r>
              <a:rPr lang="sr-Latn-RS" sz="1200" b="1" dirty="0" err="1"/>
              <a:t>Adijabatska</a:t>
            </a:r>
            <a:r>
              <a:rPr lang="sr-Latn-RS" sz="1200" b="1" dirty="0"/>
              <a:t> ekspanzija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93018" y="4643735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306090" y="2532216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3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3452390" y="2537055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4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058690" y="4643735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90859" y="935165"/>
            <a:ext cx="3259226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1. Korak – crtanje ciklusa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95834" y="4569300"/>
                <a:ext cx="12849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𝑝𝑣</m:t>
                      </m:r>
                      <m:r>
                        <a:rPr lang="sr-Latn-R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sr-Latn-RS" b="0" i="0" smtClean="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34" y="4569300"/>
                <a:ext cx="1284904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986798" y="3156123"/>
                <a:ext cx="14234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p>
                      <m:r>
                        <a:rPr lang="sr-Latn-R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sr-Latn-RS" b="0" i="0" smtClean="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798" y="3156123"/>
                <a:ext cx="142340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5622733" y="935165"/>
            <a:ext cx="327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2. Korak – poznati podaci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622733" y="1561163"/>
                <a:ext cx="1271310" cy="605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=189</m:t>
                      </m:r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733" y="1561163"/>
                <a:ext cx="1271310" cy="6051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149075" y="1587840"/>
                <a:ext cx="1328312" cy="605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=837 </m:t>
                      </m:r>
                      <m:f>
                        <m:f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075" y="1587840"/>
                <a:ext cx="1328312" cy="6051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622733" y="2184740"/>
                <a:ext cx="1320682" cy="605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=653 </m:t>
                      </m:r>
                      <m:f>
                        <m:f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𝑘𝑔𝐾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733" y="2184740"/>
                <a:ext cx="1320682" cy="6051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149075" y="2370096"/>
                <a:ext cx="702308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=1,3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075" y="2370096"/>
                <a:ext cx="702308" cy="295466"/>
              </a:xfrm>
              <a:prstGeom prst="rect">
                <a:avLst/>
              </a:prstGeom>
              <a:blipFill rotWithShape="0">
                <a:blip r:embed="rId7"/>
                <a:stretch>
                  <a:fillRect l="-3478" r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622733" y="4447367"/>
                <a:ext cx="865943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=2,5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733" y="4447367"/>
                <a:ext cx="865943" cy="295466"/>
              </a:xfrm>
              <a:prstGeom prst="rect">
                <a:avLst/>
              </a:prstGeom>
              <a:blipFill rotWithShape="0">
                <a:blip r:embed="rId8"/>
                <a:stretch>
                  <a:fillRect l="-2113" r="-422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3222357" y="4656249"/>
            <a:ext cx="1634328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1469756" y="2972106"/>
            <a:ext cx="214884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1466737" y="2965562"/>
            <a:ext cx="1766887" cy="1690687"/>
          </a:xfrm>
          <a:custGeom>
            <a:avLst/>
            <a:gdLst>
              <a:gd name="connsiteX0" fmla="*/ 0 w 1766887"/>
              <a:gd name="connsiteY0" fmla="*/ 0 h 1690687"/>
              <a:gd name="connsiteX1" fmla="*/ 657225 w 1766887"/>
              <a:gd name="connsiteY1" fmla="*/ 1019175 h 1690687"/>
              <a:gd name="connsiteX2" fmla="*/ 1766887 w 1766887"/>
              <a:gd name="connsiteY2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6887" h="1690687">
                <a:moveTo>
                  <a:pt x="0" y="0"/>
                </a:moveTo>
                <a:cubicBezTo>
                  <a:pt x="181372" y="368697"/>
                  <a:pt x="362744" y="737394"/>
                  <a:pt x="657225" y="1019175"/>
                </a:cubicBezTo>
                <a:cubicBezTo>
                  <a:pt x="951706" y="1300956"/>
                  <a:pt x="1359296" y="1495821"/>
                  <a:pt x="1766887" y="1690687"/>
                </a:cubicBez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614624" y="2965562"/>
            <a:ext cx="1243013" cy="1690687"/>
          </a:xfrm>
          <a:custGeom>
            <a:avLst/>
            <a:gdLst>
              <a:gd name="connsiteX0" fmla="*/ 0 w 1243013"/>
              <a:gd name="connsiteY0" fmla="*/ 0 h 1690687"/>
              <a:gd name="connsiteX1" fmla="*/ 566738 w 1243013"/>
              <a:gd name="connsiteY1" fmla="*/ 966787 h 1690687"/>
              <a:gd name="connsiteX2" fmla="*/ 1243013 w 1243013"/>
              <a:gd name="connsiteY2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3013" h="1690687">
                <a:moveTo>
                  <a:pt x="0" y="0"/>
                </a:moveTo>
                <a:cubicBezTo>
                  <a:pt x="179784" y="342503"/>
                  <a:pt x="359569" y="685006"/>
                  <a:pt x="566738" y="966787"/>
                </a:cubicBezTo>
                <a:cubicBezTo>
                  <a:pt x="773907" y="1248568"/>
                  <a:pt x="1008460" y="1469627"/>
                  <a:pt x="1243013" y="1690687"/>
                </a:cubicBez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1500099" y="2167845"/>
            <a:ext cx="2149986" cy="34732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sz="1200" b="1" dirty="0"/>
              <a:t>3-4 – </a:t>
            </a:r>
            <a:r>
              <a:rPr lang="sr-Latn-RS" sz="1200" b="1" dirty="0" err="1"/>
              <a:t>Izobarska</a:t>
            </a:r>
            <a:r>
              <a:rPr lang="sr-Latn-RS" sz="1200" b="1" dirty="0"/>
              <a:t> ekspanzija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622733" y="2984271"/>
                <a:ext cx="1914627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𝑀𝐴𝑋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m:rPr>
                          <m:sty m:val="p"/>
                        </m:rPr>
                        <a:rPr lang="sr-Latn-RS" sz="16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733" y="2984271"/>
                <a:ext cx="1914627" cy="295466"/>
              </a:xfrm>
              <a:prstGeom prst="rect">
                <a:avLst/>
              </a:prstGeom>
              <a:blipFill rotWithShape="0">
                <a:blip r:embed="rId9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622733" y="3476927"/>
                <a:ext cx="2234971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𝑀𝐼𝑁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=300 </m:t>
                      </m:r>
                      <m:r>
                        <m:rPr>
                          <m:sty m:val="p"/>
                        </m:rPr>
                        <a:rPr lang="sr-Latn-RS" sz="16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733" y="3476927"/>
                <a:ext cx="2234971" cy="295466"/>
              </a:xfrm>
              <a:prstGeom prst="rect">
                <a:avLst/>
              </a:prstGeom>
              <a:blipFill rotWithShape="0">
                <a:blip r:embed="rId10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622733" y="3954711"/>
                <a:ext cx="1889876" cy="2988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=0,95∗</m:t>
                      </m:r>
                      <m:sSup>
                        <m:sSup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733" y="3954711"/>
                <a:ext cx="1889876" cy="298864"/>
              </a:xfrm>
              <a:prstGeom prst="rect">
                <a:avLst/>
              </a:prstGeom>
              <a:blipFill rotWithShape="0">
                <a:blip r:embed="rId11"/>
                <a:stretch>
                  <a:fillRect l="-1935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023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46" grpId="0" animBg="1"/>
      <p:bldP spid="47" grpId="0" animBg="1"/>
      <p:bldP spid="48" grpId="0" animBg="1"/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4" grpId="0"/>
      <p:bldP spid="9" grpId="0" animBg="1"/>
      <p:bldP spid="10" grpId="0" animBg="1"/>
      <p:bldP spid="55" grpId="0" animBg="1"/>
      <p:bldP spid="68" grpId="0"/>
      <p:bldP spid="69" grpId="0"/>
      <p:bldP spid="7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613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</a:t>
            </a:r>
            <a:r>
              <a:rPr lang="sl-SI" dirty="0"/>
              <a:t>eličine stanja u karakterističnim tačkama ciklusa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228601" y="1219200"/>
            <a:ext cx="1828800" cy="429054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Poznate veličine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638800" y="1219200"/>
          <a:ext cx="3200400" cy="1854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Stanje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8600" y="1719989"/>
                <a:ext cx="1914627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𝑀𝐴𝑋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m:rPr>
                          <m:sty m:val="p"/>
                        </m:rPr>
                        <a:rPr lang="sr-Latn-RS" sz="16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719989"/>
                <a:ext cx="1914627" cy="295466"/>
              </a:xfrm>
              <a:prstGeom prst="rect">
                <a:avLst/>
              </a:prstGeom>
              <a:blipFill rotWithShape="0">
                <a:blip r:embed="rId2"/>
                <a:stretch>
                  <a:fillRect l="-318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8600" y="2212645"/>
                <a:ext cx="2234971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𝑀𝐼𝑁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=300 </m:t>
                      </m:r>
                      <m:r>
                        <m:rPr>
                          <m:sty m:val="p"/>
                        </m:rPr>
                        <a:rPr lang="sr-Latn-RS" sz="16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12645"/>
                <a:ext cx="2234971" cy="295466"/>
              </a:xfrm>
              <a:prstGeom prst="rect">
                <a:avLst/>
              </a:prstGeom>
              <a:blipFill rotWithShape="0">
                <a:blip r:embed="rId3"/>
                <a:stretch>
                  <a:fillRect l="-27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28600" y="2690429"/>
                <a:ext cx="1889876" cy="2988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=0,95∗</m:t>
                      </m:r>
                      <m:sSup>
                        <m:sSup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90429"/>
                <a:ext cx="1889876" cy="298864"/>
              </a:xfrm>
              <a:prstGeom prst="rect">
                <a:avLst/>
              </a:prstGeom>
              <a:blipFill rotWithShape="0">
                <a:blip r:embed="rId4"/>
                <a:stretch>
                  <a:fillRect l="-1935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 descr="Handshake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229161" y="2667642"/>
            <a:ext cx="439908" cy="439908"/>
          </a:xfrm>
          <a:prstGeom prst="rect">
            <a:avLst/>
          </a:prstGeom>
        </p:spPr>
      </p:pic>
      <p:pic>
        <p:nvPicPr>
          <p:cNvPr id="48" name="Picture 47" descr="Handshake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229162" y="2289487"/>
            <a:ext cx="439908" cy="439908"/>
          </a:xfrm>
          <a:prstGeom prst="rect">
            <a:avLst/>
          </a:prstGeom>
        </p:spPr>
      </p:pic>
      <p:pic>
        <p:nvPicPr>
          <p:cNvPr id="57" name="Picture 56" descr="Handshake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229161" y="1897016"/>
            <a:ext cx="439908" cy="439908"/>
          </a:xfrm>
          <a:prstGeom prst="rect">
            <a:avLst/>
          </a:prstGeom>
        </p:spPr>
      </p:pic>
      <p:pic>
        <p:nvPicPr>
          <p:cNvPr id="58" name="Picture 57" descr="Handshake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660610" y="1553458"/>
            <a:ext cx="439908" cy="439908"/>
          </a:xfrm>
          <a:prstGeom prst="rect">
            <a:avLst/>
          </a:prstGeom>
        </p:spPr>
      </p:pic>
      <p:pic>
        <p:nvPicPr>
          <p:cNvPr id="59" name="Picture 58" descr="Handshake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660609" y="1897016"/>
            <a:ext cx="439908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28600" y="3196425"/>
                <a:ext cx="1314782" cy="753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196425"/>
                <a:ext cx="1314782" cy="753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2018031" y="3368133"/>
                <a:ext cx="2899448" cy="545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𝟓𝟗𝟕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031" y="3368133"/>
                <a:ext cx="2899448" cy="5455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andshake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444884" y="1897016"/>
            <a:ext cx="439908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28600" y="4157289"/>
                <a:ext cx="1003159" cy="6954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157289"/>
                <a:ext cx="1003159" cy="69544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018031" y="4236123"/>
                <a:ext cx="2899448" cy="545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𝟐𝟑𝟗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031" y="4236123"/>
                <a:ext cx="2899448" cy="54553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 descr="Handshake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444883" y="2253673"/>
            <a:ext cx="439908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28600" y="5059868"/>
                <a:ext cx="1312346" cy="753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059868"/>
                <a:ext cx="1312346" cy="75366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018031" y="5104113"/>
                <a:ext cx="2583720" cy="53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𝟐𝟑𝟕𝟓𝟎𝟎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𝑷𝒂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031" y="5104113"/>
                <a:ext cx="2583720" cy="5355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67" descr="Handshake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660608" y="2253673"/>
            <a:ext cx="439908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97622" y="3410067"/>
                <a:ext cx="10965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622" y="3410067"/>
                <a:ext cx="1096518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ounded Rectangle 68"/>
          <p:cNvSpPr/>
          <p:nvPr/>
        </p:nvSpPr>
        <p:spPr bwMode="auto">
          <a:xfrm>
            <a:off x="6360663" y="3429000"/>
            <a:ext cx="1981201" cy="42905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Izobarski</a:t>
            </a:r>
            <a:r>
              <a:rPr kumimoji="0" lang="sr-Latn-RS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proces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4997622" y="4031031"/>
                <a:ext cx="2655855" cy="53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𝟐𝟑𝟕𝟓𝟎𝟎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𝑷𝒂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622" y="4031031"/>
                <a:ext cx="2655855" cy="5355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998073" y="4723503"/>
                <a:ext cx="1296316" cy="753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073" y="4723503"/>
                <a:ext cx="1296316" cy="75366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Picture 71" descr="Handshake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444883" y="2641961"/>
            <a:ext cx="439908" cy="439908"/>
          </a:xfrm>
          <a:prstGeom prst="rect">
            <a:avLst/>
          </a:prstGeom>
        </p:spPr>
      </p:pic>
      <p:pic>
        <p:nvPicPr>
          <p:cNvPr id="73" name="Picture 72" descr="Handshake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654807" y="2680482"/>
            <a:ext cx="439908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5081909" y="5634112"/>
                <a:ext cx="2899448" cy="545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𝟕𝟗𝟔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909" y="5634112"/>
                <a:ext cx="2899448" cy="54553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159C97A-9048-C6F5-CA34-F0DA7A93E4F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63266" y="1247167"/>
            <a:ext cx="2830383" cy="185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4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9" grpId="0"/>
      <p:bldP spid="40" grpId="0"/>
      <p:bldP spid="44" grpId="0"/>
      <p:bldP spid="60" grpId="0"/>
      <p:bldP spid="61" grpId="0"/>
      <p:bldP spid="63" grpId="0"/>
      <p:bldP spid="64" grpId="0"/>
      <p:bldP spid="66" grpId="0"/>
      <p:bldP spid="67" grpId="0"/>
      <p:bldP spid="3" grpId="0"/>
      <p:bldP spid="69" grpId="0" animBg="1"/>
      <p:bldP spid="70" grpId="0"/>
      <p:bldP spid="71" grpId="0"/>
      <p:bldP spid="7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613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</a:t>
            </a:r>
            <a:r>
              <a:rPr lang="sl-SI" dirty="0"/>
              <a:t>eličine stanja u karakterističnim tačkama ciklusa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638800" y="1219200"/>
          <a:ext cx="3200400" cy="1854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Stanje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65" y="2590800"/>
            <a:ext cx="576301" cy="43990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66" y="2212645"/>
            <a:ext cx="576301" cy="43990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65" y="1820174"/>
            <a:ext cx="576301" cy="43990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4" y="1476616"/>
            <a:ext cx="576301" cy="43990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3" y="1820174"/>
            <a:ext cx="576301" cy="43990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688" y="1820174"/>
            <a:ext cx="576301" cy="43990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687" y="2176831"/>
            <a:ext cx="576301" cy="43990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2" y="2176831"/>
            <a:ext cx="576301" cy="43990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687" y="2565119"/>
            <a:ext cx="576301" cy="43990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11" y="2603640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7200" y="1823410"/>
                <a:ext cx="1982209" cy="378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bSup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3410"/>
                <a:ext cx="1982209" cy="378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29"/>
          <p:cNvSpPr/>
          <p:nvPr/>
        </p:nvSpPr>
        <p:spPr bwMode="auto">
          <a:xfrm>
            <a:off x="457200" y="1262089"/>
            <a:ext cx="3352799" cy="429054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Jednačina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adijabatskog </a:t>
            </a: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procesa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7200" y="2293949"/>
                <a:ext cx="1867883" cy="10671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93949"/>
                <a:ext cx="1867883" cy="10671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633587" y="2652553"/>
                <a:ext cx="2715102" cy="545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𝟔𝟏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87" y="2652553"/>
                <a:ext cx="2715102" cy="5455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686" y="1476616"/>
            <a:ext cx="576301" cy="43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4713" y="3733800"/>
                <a:ext cx="1380057" cy="630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13" y="3733800"/>
                <a:ext cx="1380057" cy="6306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635959" y="3733800"/>
                <a:ext cx="2348079" cy="53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𝟖𝟎𝟗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𝟒𝟏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959" y="3733800"/>
                <a:ext cx="2348079" cy="5355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58" y="1471189"/>
            <a:ext cx="576301" cy="4399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3A2187-92E5-2CAF-11CC-9D41AF96B2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6876" y="4353883"/>
            <a:ext cx="2830383" cy="185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2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/>
      <p:bldP spid="32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3402" y="838200"/>
            <a:ext cx="7317196" cy="901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NAGRADNO PITANJE !!!</a:t>
            </a:r>
            <a:endParaRPr lang="en-US" sz="4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981200"/>
            <a:ext cx="8382000" cy="1643527"/>
          </a:xfrm>
          <a:prstGeom prst="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Izraz koji povezuje specifični toplotni kapacitet pri </a:t>
            </a:r>
            <a:r>
              <a:rPr lang="sr-Latn-R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konstantoj</a:t>
            </a:r>
            <a:r>
              <a:rPr lang="sr-Latn-R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zapremini i specifični toplotni kapacitet pri konstantnom pritisku naziva se?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razmisljanje3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328.12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760656" y="5041899"/>
            <a:ext cx="609600" cy="609600"/>
          </a:xfrm>
          <a:prstGeom prst="rect">
            <a:avLst/>
          </a:prstGeom>
        </p:spPr>
      </p:pic>
      <p:sp>
        <p:nvSpPr>
          <p:cNvPr id="14" name="10"/>
          <p:cNvSpPr>
            <a:spLocks noChangeArrowheads="1"/>
          </p:cNvSpPr>
          <p:nvPr/>
        </p:nvSpPr>
        <p:spPr bwMode="auto">
          <a:xfrm>
            <a:off x="7151688" y="4540250"/>
            <a:ext cx="1584325" cy="158432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r-Cyrl-RS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GB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9"/>
          <p:cNvSpPr>
            <a:spLocks noChangeArrowheads="1"/>
          </p:cNvSpPr>
          <p:nvPr/>
        </p:nvSpPr>
        <p:spPr bwMode="auto">
          <a:xfrm>
            <a:off x="7151688" y="4554537"/>
            <a:ext cx="1584325" cy="158432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r-Cyrl-R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GB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8"/>
          <p:cNvSpPr>
            <a:spLocks noChangeArrowheads="1"/>
          </p:cNvSpPr>
          <p:nvPr/>
        </p:nvSpPr>
        <p:spPr bwMode="auto">
          <a:xfrm>
            <a:off x="7142163" y="4554537"/>
            <a:ext cx="1582737" cy="158432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r-Cyrl-R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GB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7"/>
          <p:cNvSpPr>
            <a:spLocks noChangeArrowheads="1"/>
          </p:cNvSpPr>
          <p:nvPr/>
        </p:nvSpPr>
        <p:spPr bwMode="auto">
          <a:xfrm>
            <a:off x="7154863" y="4554537"/>
            <a:ext cx="1584325" cy="158432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r-Cyrl-R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GB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6"/>
          <p:cNvSpPr>
            <a:spLocks noChangeArrowheads="1"/>
          </p:cNvSpPr>
          <p:nvPr/>
        </p:nvSpPr>
        <p:spPr bwMode="auto">
          <a:xfrm>
            <a:off x="7145338" y="4554537"/>
            <a:ext cx="1584325" cy="158432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r-Cyrl-R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GB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5"/>
          <p:cNvSpPr>
            <a:spLocks noChangeArrowheads="1"/>
          </p:cNvSpPr>
          <p:nvPr/>
        </p:nvSpPr>
        <p:spPr bwMode="auto">
          <a:xfrm>
            <a:off x="7145338" y="4554537"/>
            <a:ext cx="1584325" cy="158432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0" name="4"/>
          <p:cNvSpPr>
            <a:spLocks noChangeArrowheads="1"/>
          </p:cNvSpPr>
          <p:nvPr/>
        </p:nvSpPr>
        <p:spPr bwMode="auto">
          <a:xfrm>
            <a:off x="7145338" y="4554537"/>
            <a:ext cx="1584325" cy="158432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1" name="3"/>
          <p:cNvSpPr>
            <a:spLocks noChangeArrowheads="1"/>
          </p:cNvSpPr>
          <p:nvPr/>
        </p:nvSpPr>
        <p:spPr bwMode="auto">
          <a:xfrm>
            <a:off x="7145338" y="4554537"/>
            <a:ext cx="1584325" cy="158432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2" name="2"/>
          <p:cNvSpPr>
            <a:spLocks noChangeArrowheads="1"/>
          </p:cNvSpPr>
          <p:nvPr/>
        </p:nvSpPr>
        <p:spPr bwMode="auto">
          <a:xfrm>
            <a:off x="7145338" y="4554537"/>
            <a:ext cx="1584325" cy="158432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3" name="1"/>
          <p:cNvSpPr>
            <a:spLocks noChangeArrowheads="1"/>
          </p:cNvSpPr>
          <p:nvPr/>
        </p:nvSpPr>
        <p:spPr bwMode="auto">
          <a:xfrm>
            <a:off x="7148513" y="4540250"/>
            <a:ext cx="1584325" cy="158432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7145338" y="4554537"/>
            <a:ext cx="1584325" cy="158432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sr-Cyrl-R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КРАЈ</a:t>
            </a:r>
            <a:endParaRPr lang="en-GB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Donut 24"/>
          <p:cNvSpPr/>
          <p:nvPr/>
        </p:nvSpPr>
        <p:spPr>
          <a:xfrm>
            <a:off x="6858000" y="4267200"/>
            <a:ext cx="2159000" cy="2160587"/>
          </a:xfrm>
          <a:prstGeom prst="donut">
            <a:avLst>
              <a:gd name="adj" fmla="val 12091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r-Latn-R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Julius Von Mayer&quot; photos, royalty-free images, graphics, vectors &amp; videos |  Adobe St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962400"/>
            <a:ext cx="1890112" cy="2260600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 bwMode="auto">
          <a:xfrm>
            <a:off x="1219200" y="4589569"/>
            <a:ext cx="2468880" cy="757130"/>
          </a:xfrm>
          <a:prstGeom prst="wedgeRectCallout">
            <a:avLst>
              <a:gd name="adj1" fmla="val 89201"/>
              <a:gd name="adj2" fmla="val 34999"/>
            </a:avLst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09575" algn="l"/>
              </a:tabLst>
            </a:pPr>
            <a:r>
              <a:rPr 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sr-Latn-RS" sz="3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r-Latn-RS" sz="3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endParaRPr kumimoji="0" lang="en-US" sz="3600" b="1" i="0" u="none" strike="noStrike" cap="none" normalizeH="0" dirty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5418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/>
              <a:t>Razmenjene toplote i koristan rad u ciklusu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1239802"/>
                <a:ext cx="4581254" cy="4900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426374,8 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39802"/>
                <a:ext cx="4581254" cy="4900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04800" y="1662408"/>
                <a:ext cx="4526817" cy="785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=−51953,7 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62408"/>
                <a:ext cx="4526817" cy="78585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04800" y="2380799"/>
                <a:ext cx="4210640" cy="4900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585900</m:t>
                      </m:r>
                      <m:r>
                        <a:rPr lang="sr-Latn-R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RS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380799"/>
                <a:ext cx="4210640" cy="4900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15207" y="2943155"/>
                <a:ext cx="12530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07" y="2943155"/>
                <a:ext cx="125309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791200" y="2378201"/>
            <a:ext cx="2556466" cy="461666"/>
            <a:chOff x="5486400" y="2615796"/>
            <a:chExt cx="2556466" cy="4616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5486400" y="2615797"/>
                  <a:ext cx="251735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sr-Latn-RS" b="0" i="1" smtClean="0">
                                <a:latin typeface="Cambria Math" panose="02040503050406030204" pitchFamily="18" charset="0"/>
                              </a:rPr>
                              <m:t>𝑑𝑜𝑣</m:t>
                            </m:r>
                          </m:sub>
                        </m:s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585900</m:t>
                        </m:r>
                        <m:r>
                          <a:rPr lang="sr-Latn-R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400" y="2615797"/>
                  <a:ext cx="2517356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ounded Rectangle 37"/>
            <p:cNvSpPr/>
            <p:nvPr/>
          </p:nvSpPr>
          <p:spPr bwMode="auto">
            <a:xfrm>
              <a:off x="5555633" y="2615796"/>
              <a:ext cx="2487233" cy="461665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15207" y="3525224"/>
                <a:ext cx="42635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𝑜𝑑𝑣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478328,5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07" y="3525224"/>
                <a:ext cx="4263539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04800" y="4195626"/>
                <a:ext cx="41569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𝑑𝑜𝑣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sr-Latn-RS" i="1">
                                  <a:latin typeface="Cambria Math" panose="02040503050406030204" pitchFamily="18" charset="0"/>
                                </a:rPr>
                                <m:t>𝑜𝑑𝑣</m:t>
                              </m:r>
                            </m:sub>
                          </m:sSub>
                        </m:e>
                      </m:d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107571,5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195626"/>
                <a:ext cx="415697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ounded Rectangle 45"/>
          <p:cNvSpPr/>
          <p:nvPr/>
        </p:nvSpPr>
        <p:spPr bwMode="auto">
          <a:xfrm>
            <a:off x="5791200" y="4211931"/>
            <a:ext cx="2438400" cy="429054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kumimoji="0" lang="sr-Latn-R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Koristan rad u ciklusu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6106" y="5343944"/>
                <a:ext cx="2080698" cy="763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𝑑𝑜𝑣</m:t>
                              </m:r>
                            </m:sub>
                          </m:sSub>
                        </m:den>
                      </m:f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=0,1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06" y="5343944"/>
                <a:ext cx="2080698" cy="76360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228599" y="4829666"/>
            <a:ext cx="4952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/>
              <a:t>Termički koeficijent iskorišćenja ciklusa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287867" y="2389806"/>
            <a:ext cx="4260520" cy="46166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87867" y="3571566"/>
            <a:ext cx="4260520" cy="461665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4D40E-96E5-A1EF-001A-9DCB33BF87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4430" y="594064"/>
            <a:ext cx="2670823" cy="17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1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5" grpId="0"/>
      <p:bldP spid="36" grpId="0"/>
      <p:bldP spid="41" grpId="0"/>
      <p:bldP spid="43" grpId="0"/>
      <p:bldP spid="46" grpId="0" animBg="1"/>
      <p:bldP spid="9" grpId="0"/>
      <p:bldP spid="49" grpId="0"/>
      <p:bldP spid="17" grpId="0" animBg="1"/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973898"/>
            <a:ext cx="3429000" cy="1455102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sr-Latn-RS" sz="5400" b="1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Pitanja?</a:t>
            </a:r>
            <a:endParaRPr lang="en-US" sz="5400" b="1">
              <a:ln w="12700">
                <a:solidFill>
                  <a:schemeClr val="bg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3810000"/>
            <a:ext cx="3657600" cy="1452265"/>
          </a:xfrm>
          <a:prstGeom prst="rect">
            <a:avLst/>
          </a:prstGeom>
          <a:noFill/>
        </p:spPr>
        <p:txBody>
          <a:bodyPr wrap="none">
            <a:prstTxWarp prst="textCascadeDown">
              <a:avLst/>
            </a:prstTxWarp>
            <a:spAutoFit/>
          </a:bodyPr>
          <a:lstStyle/>
          <a:p>
            <a:pPr>
              <a:defRPr/>
            </a:pPr>
            <a:r>
              <a:rPr lang="sr-Latn-R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36174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i="1"/>
              <a:t>S</a:t>
            </a:r>
            <a:r>
              <a:rPr lang="en-US" i="1"/>
              <a:t>va autorska prava autora prezenatacije i video snimaka </a:t>
            </a:r>
            <a:r>
              <a:rPr lang="sr-Latn-RS" i="1"/>
              <a:t>su </a:t>
            </a:r>
            <a:r>
              <a:rPr lang="en-US" i="1"/>
              <a:t>zaštićena</a:t>
            </a:r>
            <a:r>
              <a:rPr lang="sr-Latn-RS" i="1"/>
              <a:t>. Prezentacija i video </a:t>
            </a:r>
            <a:r>
              <a:rPr lang="en-US" i="1"/>
              <a:t>snimak mogu</a:t>
            </a:r>
            <a:r>
              <a:rPr lang="sr-Latn-RS" i="1"/>
              <a:t> se</a:t>
            </a:r>
            <a:r>
              <a:rPr lang="en-US" i="1"/>
              <a:t> koristiti samo za nastavu na daljini studenta Saobraćajnog fakulteta Univerziteta u Beogradu u školskoj 2024/25 i ne mogu </a:t>
            </a:r>
            <a:r>
              <a:rPr lang="sr-Latn-RS" i="1"/>
              <a:t>se </a:t>
            </a:r>
            <a:r>
              <a:rPr lang="en-US" i="1"/>
              <a:t>koristiti za druge svrhe bez pismene saglasnosti autora materijala</a:t>
            </a:r>
            <a:r>
              <a:rPr lang="sr-Latn-RS" i="1"/>
              <a:t>.</a:t>
            </a:r>
            <a:endParaRPr lang="en-US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4195316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Uvod – </a:t>
            </a:r>
            <a:r>
              <a:rPr lang="sr-Latn-R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Izotermski</a:t>
            </a:r>
            <a:r>
              <a:rPr lang="sr-Latn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procesi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990600" y="5626100"/>
            <a:ext cx="3962400" cy="1270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V="1">
            <a:off x="990600" y="1828800"/>
            <a:ext cx="0" cy="381000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15547" y="5670997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v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7849" y="179779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419225"/>
            <a:ext cx="1986441" cy="75713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0" y="2396138"/>
                <a:ext cx="1281954" cy="973343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396138"/>
                <a:ext cx="1281954" cy="9733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725562" y="4427467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</a:t>
            </a:r>
            <a:endParaRPr lang="en-US" b="1" dirty="0"/>
          </a:p>
        </p:txBody>
      </p:sp>
      <p:sp>
        <p:nvSpPr>
          <p:cNvPr id="39" name="Freeform 38"/>
          <p:cNvSpPr/>
          <p:nvPr/>
        </p:nvSpPr>
        <p:spPr bwMode="auto">
          <a:xfrm>
            <a:off x="1810394" y="2997004"/>
            <a:ext cx="1919287" cy="1497198"/>
          </a:xfrm>
          <a:custGeom>
            <a:avLst/>
            <a:gdLst>
              <a:gd name="connsiteX0" fmla="*/ 0 w 1766887"/>
              <a:gd name="connsiteY0" fmla="*/ 0 h 1690687"/>
              <a:gd name="connsiteX1" fmla="*/ 657225 w 1766887"/>
              <a:gd name="connsiteY1" fmla="*/ 1019175 h 1690687"/>
              <a:gd name="connsiteX2" fmla="*/ 1766887 w 1766887"/>
              <a:gd name="connsiteY2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6887" h="1690687">
                <a:moveTo>
                  <a:pt x="0" y="0"/>
                </a:moveTo>
                <a:cubicBezTo>
                  <a:pt x="181372" y="368697"/>
                  <a:pt x="362744" y="737394"/>
                  <a:pt x="657225" y="1019175"/>
                </a:cubicBezTo>
                <a:cubicBezTo>
                  <a:pt x="951706" y="1300956"/>
                  <a:pt x="1359296" y="1495821"/>
                  <a:pt x="1766887" y="1690687"/>
                </a:cubicBez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767694" y="2957827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672222" y="4448482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93709" y="2921264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334000" y="3684956"/>
                <a:ext cx="2292102" cy="970907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𝑅𝑇</m:t>
                      </m:r>
                      <m:func>
                        <m:func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r-Latn-RS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684956"/>
                <a:ext cx="2292102" cy="9709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334000" y="4878082"/>
                <a:ext cx="2653612" cy="97257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r-Latn-RS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878082"/>
                <a:ext cx="2653612" cy="9725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64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6" grpId="0" animBg="1"/>
      <p:bldP spid="7" grpId="0" animBg="1"/>
      <p:bldP spid="38" grpId="0"/>
      <p:bldP spid="39" grpId="0" animBg="1"/>
      <p:bldP spid="35" grpId="0" animBg="1"/>
      <p:bldP spid="32" grpId="0" animBg="1"/>
      <p:bldP spid="40" grpId="0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4319772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Uvod – Adijabatski procesi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990600" y="5626100"/>
            <a:ext cx="3962400" cy="1270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V="1">
            <a:off x="990600" y="1828800"/>
            <a:ext cx="0" cy="381000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15547" y="5670997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v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7849" y="179779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012808"/>
            <a:ext cx="2165978" cy="75713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sr-Latn-R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0" y="2329883"/>
                <a:ext cx="2040239" cy="51706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𝑝𝑣</m:t>
                          </m:r>
                        </m:e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p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329883"/>
                <a:ext cx="2040239" cy="5170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5334000" y="5575351"/>
            <a:ext cx="1165704" cy="60939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90171" y="461712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</a:t>
            </a:r>
            <a:endParaRPr lang="en-US" b="1" dirty="0"/>
          </a:p>
        </p:txBody>
      </p:sp>
      <p:sp>
        <p:nvSpPr>
          <p:cNvPr id="38" name="Freeform 37"/>
          <p:cNvSpPr/>
          <p:nvPr/>
        </p:nvSpPr>
        <p:spPr bwMode="auto">
          <a:xfrm>
            <a:off x="1810395" y="2666540"/>
            <a:ext cx="1861828" cy="2115056"/>
          </a:xfrm>
          <a:custGeom>
            <a:avLst/>
            <a:gdLst>
              <a:gd name="connsiteX0" fmla="*/ 0 w 1766887"/>
              <a:gd name="connsiteY0" fmla="*/ 0 h 1690687"/>
              <a:gd name="connsiteX1" fmla="*/ 657225 w 1766887"/>
              <a:gd name="connsiteY1" fmla="*/ 1019175 h 1690687"/>
              <a:gd name="connsiteX2" fmla="*/ 1766887 w 1766887"/>
              <a:gd name="connsiteY2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6887" h="1690687">
                <a:moveTo>
                  <a:pt x="0" y="0"/>
                </a:moveTo>
                <a:cubicBezTo>
                  <a:pt x="181372" y="368697"/>
                  <a:pt x="362744" y="737394"/>
                  <a:pt x="657225" y="1019175"/>
                </a:cubicBezTo>
                <a:cubicBezTo>
                  <a:pt x="951706" y="1300956"/>
                  <a:pt x="1359296" y="1495821"/>
                  <a:pt x="1766887" y="1690687"/>
                </a:cubicBez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767694" y="2627363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623484" y="4733662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93709" y="2590800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333999" y="3390327"/>
                <a:ext cx="2396105" cy="51706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𝑇𝑣</m:t>
                          </m:r>
                        </m:e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9" y="3390327"/>
                <a:ext cx="2396105" cy="5170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333999" y="4435935"/>
                <a:ext cx="2562496" cy="51706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sup>
                          </m:sSup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p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9" y="4435935"/>
                <a:ext cx="2562496" cy="5170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0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6" grpId="0" animBg="1"/>
      <p:bldP spid="7" grpId="0" animBg="1"/>
      <p:bldP spid="37" grpId="0" animBg="1"/>
      <p:bldP spid="35" grpId="0"/>
      <p:bldP spid="38" grpId="0" animBg="1"/>
      <p:bldP spid="39" grpId="0" animBg="1"/>
      <p:bldP spid="40" grpId="0" animBg="1"/>
      <p:bldP spid="41" grpId="0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4230517" cy="564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Uvod – </a:t>
            </a:r>
            <a:r>
              <a:rPr lang="sr-Latn-R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Politropski</a:t>
            </a:r>
            <a:r>
              <a:rPr lang="sr-Latn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procesi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990600" y="5626100"/>
            <a:ext cx="3962400" cy="1270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V="1">
            <a:off x="990600" y="1828800"/>
            <a:ext cx="0" cy="3810000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15547" y="5670997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v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7849" y="179779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0" y="1012808"/>
                <a:ext cx="2505751" cy="699102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3600" b="1" i="1">
                            <a:latin typeface="Cambria Math" panose="02040503050406030204" pitchFamily="18" charset="0"/>
                          </a:rPr>
                          <m:t>𝒑𝒗</m:t>
                        </m:r>
                      </m:e>
                      <m:sup>
                        <m:r>
                          <a:rPr lang="sr-Latn-R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sr-Latn-R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sr-Latn-R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012808"/>
                <a:ext cx="2505751" cy="699102"/>
              </a:xfrm>
              <a:prstGeom prst="rect">
                <a:avLst/>
              </a:prstGeom>
              <a:blipFill rotWithShape="0">
                <a:blip r:embed="rId2"/>
                <a:stretch>
                  <a:fillRect t="-4167" r="-5048" b="-27500"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3999" y="1907226"/>
                <a:ext cx="2050498" cy="51706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𝑝𝑣</m:t>
                          </m:r>
                        </m:e>
                        <m:sup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9" y="1907226"/>
                <a:ext cx="2050498" cy="5170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3832870" y="4186302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</a:t>
            </a:r>
            <a:endParaRPr lang="en-US" b="1" dirty="0"/>
          </a:p>
        </p:txBody>
      </p:sp>
      <p:sp>
        <p:nvSpPr>
          <p:cNvPr id="38" name="Freeform 37"/>
          <p:cNvSpPr/>
          <p:nvPr/>
        </p:nvSpPr>
        <p:spPr bwMode="auto">
          <a:xfrm>
            <a:off x="1810394" y="2666540"/>
            <a:ext cx="1904529" cy="1688558"/>
          </a:xfrm>
          <a:custGeom>
            <a:avLst/>
            <a:gdLst>
              <a:gd name="connsiteX0" fmla="*/ 0 w 1766887"/>
              <a:gd name="connsiteY0" fmla="*/ 0 h 1690687"/>
              <a:gd name="connsiteX1" fmla="*/ 657225 w 1766887"/>
              <a:gd name="connsiteY1" fmla="*/ 1019175 h 1690687"/>
              <a:gd name="connsiteX2" fmla="*/ 1766887 w 1766887"/>
              <a:gd name="connsiteY2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6887" h="1690687">
                <a:moveTo>
                  <a:pt x="0" y="0"/>
                </a:moveTo>
                <a:cubicBezTo>
                  <a:pt x="181372" y="368697"/>
                  <a:pt x="362744" y="737394"/>
                  <a:pt x="657225" y="1019175"/>
                </a:cubicBezTo>
                <a:cubicBezTo>
                  <a:pt x="951706" y="1300956"/>
                  <a:pt x="1359296" y="1495821"/>
                  <a:pt x="1766887" y="1690687"/>
                </a:cubicBezTo>
              </a:path>
            </a:pathLst>
          </a:cu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767694" y="2627363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666183" y="4302835"/>
            <a:ext cx="91440" cy="914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93709" y="2590800"/>
            <a:ext cx="327334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330780" y="2663764"/>
                <a:ext cx="2406364" cy="51706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𝑇𝑣</m:t>
                          </m:r>
                        </m:e>
                        <m:sup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780" y="2663764"/>
                <a:ext cx="2406364" cy="5170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330780" y="3415554"/>
                <a:ext cx="2598917" cy="51706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780" y="3415554"/>
                <a:ext cx="2598917" cy="5170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30780" y="4206190"/>
            <a:ext cx="2869696" cy="92333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sr-Latn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Latn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izotermski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</a:t>
            </a:r>
          </a:p>
          <a:p>
            <a:r>
              <a:rPr lang="sr-Latn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adijabatski proces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0780" y="5440654"/>
                <a:ext cx="3213380" cy="75905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R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780" y="5440654"/>
                <a:ext cx="3213380" cy="7590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79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6" grpId="0" animBg="1"/>
      <p:bldP spid="7" grpId="0" animBg="1"/>
      <p:bldP spid="35" grpId="0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6887463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Uvod – </a:t>
            </a:r>
            <a:r>
              <a:rPr lang="sr-Latn-R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Termodinamički</a:t>
            </a:r>
            <a:r>
              <a:rPr lang="sr-Latn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stepen iskorišćenja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2254143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Koristan rad (</a:t>
            </a:r>
            <a:r>
              <a:rPr lang="sr-Latn-R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r-Latn-RS" sz="2400" b="1" i="1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R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" y="2286000"/>
                <a:ext cx="3282822" cy="590931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sr-Latn-R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sr-Latn-R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sr-Latn-RS" sz="3200" b="0" i="1" smtClean="0">
                              <a:latin typeface="Cambria Math" panose="02040503050406030204" pitchFamily="18" charset="0"/>
                            </a:rPr>
                            <m:t>𝑑𝑜𝑣</m:t>
                          </m:r>
                        </m:sub>
                      </m:sSub>
                      <m:r>
                        <a:rPr lang="sr-Latn-R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sr-Latn-R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sr-Latn-RS" sz="3200" b="0" i="1" smtClean="0">
                                  <a:latin typeface="Cambria Math" panose="02040503050406030204" pitchFamily="18" charset="0"/>
                                </a:rPr>
                                <m:t>𝑜𝑑𝑣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0"/>
                <a:ext cx="3282822" cy="5909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91000" y="2286000"/>
                <a:ext cx="1463991" cy="564257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sr-Latn-RS" sz="2800" i="1">
                            <a:latin typeface="Cambria Math" panose="02040503050406030204" pitchFamily="18" charset="0"/>
                          </a:rPr>
                          <m:t>𝑑𝑜𝑣</m:t>
                        </m:r>
                      </m:sub>
                    </m:sSub>
                  </m:oMath>
                </a14:m>
                <a:r>
                  <a:rPr lang="sr-Latn-R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0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286000"/>
                <a:ext cx="1463991" cy="564257"/>
              </a:xfrm>
              <a:prstGeom prst="rect">
                <a:avLst/>
              </a:prstGeom>
              <a:blipFill rotWithShape="0">
                <a:blip r:embed="rId3"/>
                <a:stretch>
                  <a:fillRect t="-1020" r="-5714" b="-2449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474893" y="2285999"/>
                <a:ext cx="1463991" cy="564257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𝑜𝑑𝑣</m:t>
                        </m:r>
                      </m:sub>
                    </m:sSub>
                  </m:oMath>
                </a14:m>
                <a:r>
                  <a:rPr lang="sr-Latn-R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0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893" y="2285999"/>
                <a:ext cx="1463991" cy="564257"/>
              </a:xfrm>
              <a:prstGeom prst="rect">
                <a:avLst/>
              </a:prstGeom>
              <a:blipFill rotWithShape="0">
                <a:blip r:embed="rId4"/>
                <a:stretch>
                  <a:fillRect t="-1020" r="-6122" b="-2449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28600" y="3352800"/>
            <a:ext cx="520424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Termodinamički</a:t>
            </a:r>
            <a:r>
              <a:rPr lang="sr-Latn-R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stepen iskorišćenja (</a:t>
            </a:r>
            <a:r>
              <a:rPr lang="el-GR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sr-Latn-RS" sz="2400" b="1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r-Latn-R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28600" y="4364200"/>
                <a:ext cx="1794209" cy="1260986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sr-Latn-R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sr-Latn-R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R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sr-Latn-RS" sz="3200" b="0" i="1" smtClean="0">
                                  <a:latin typeface="Cambria Math" panose="02040503050406030204" pitchFamily="18" charset="0"/>
                                </a:rPr>
                                <m:t>𝑑𝑜𝑣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364200"/>
                <a:ext cx="1794209" cy="12609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43030" y="4699227"/>
                <a:ext cx="2011961" cy="59093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0&lt;</m:t>
                          </m:r>
                          <m:r>
                            <a:rPr lang="sr-Latn-R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sr-Latn-R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030" y="4699227"/>
                <a:ext cx="2011961" cy="5909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1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33" grpId="0" animBg="1"/>
      <p:bldP spid="10" grpId="0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30000"/>
          </a:spcBef>
          <a:spcAft>
            <a:spcPct val="0"/>
          </a:spcAft>
          <a:buClr>
            <a:srgbClr val="FF0000"/>
          </a:buClr>
          <a:buSzPct val="100000"/>
          <a:buFont typeface="Wingdings" pitchFamily="2" charset="2"/>
          <a:buNone/>
          <a:tabLst>
            <a:tab pos="409575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30000"/>
          </a:spcBef>
          <a:spcAft>
            <a:spcPct val="0"/>
          </a:spcAft>
          <a:buClr>
            <a:srgbClr val="FF0000"/>
          </a:buClr>
          <a:buSzPct val="100000"/>
          <a:buFont typeface="Wingdings" pitchFamily="2" charset="2"/>
          <a:buNone/>
          <a:tabLst>
            <a:tab pos="409575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3952</TotalTime>
  <Words>3091</Words>
  <Application>Microsoft Office PowerPoint</Application>
  <PresentationFormat>On-screen Show (4:3)</PresentationFormat>
  <Paragraphs>695</Paragraphs>
  <Slides>52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Wingdings</vt:lpstr>
      <vt:lpstr>Textured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saobracajni fakultet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nastavnik</dc:creator>
  <cp:lastModifiedBy>MRB</cp:lastModifiedBy>
  <cp:revision>356</cp:revision>
  <cp:lastPrinted>2017-02-18T19:14:43Z</cp:lastPrinted>
  <dcterms:created xsi:type="dcterms:W3CDTF">2006-01-31T15:10:17Z</dcterms:created>
  <dcterms:modified xsi:type="dcterms:W3CDTF">2025-07-11T12:08:20Z</dcterms:modified>
</cp:coreProperties>
</file>