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48" r:id="rId1"/>
  </p:sldMasterIdLst>
  <p:notesMasterIdLst>
    <p:notesMasterId r:id="rId21"/>
  </p:notesMasterIdLst>
  <p:handoutMasterIdLst>
    <p:handoutMasterId r:id="rId22"/>
  </p:handoutMasterIdLst>
  <p:sldIdLst>
    <p:sldId id="261" r:id="rId2"/>
    <p:sldId id="264" r:id="rId3"/>
    <p:sldId id="263" r:id="rId4"/>
    <p:sldId id="266" r:id="rId5"/>
    <p:sldId id="267" r:id="rId6"/>
    <p:sldId id="268" r:id="rId7"/>
    <p:sldId id="269" r:id="rId8"/>
    <p:sldId id="270" r:id="rId9"/>
    <p:sldId id="265" r:id="rId10"/>
    <p:sldId id="271" r:id="rId11"/>
    <p:sldId id="272" r:id="rId12"/>
    <p:sldId id="273" r:id="rId13"/>
    <p:sldId id="274" r:id="rId14"/>
    <p:sldId id="275" r:id="rId15"/>
    <p:sldId id="276" r:id="rId16"/>
    <p:sldId id="277" r:id="rId17"/>
    <p:sldId id="278" r:id="rId18"/>
    <p:sldId id="279" r:id="rId19"/>
    <p:sldId id="262" r:id="rId2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3366"/>
    <a:srgbClr val="660066"/>
    <a:srgbClr val="FEBDB0"/>
    <a:srgbClr val="360036"/>
    <a:srgbClr val="1E578E"/>
    <a:srgbClr val="99FF99"/>
    <a:srgbClr val="9999FF"/>
    <a:srgbClr val="CC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974" y="18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Cyrl-RS" dirty="0"/>
              <a:t>Наслов графикона</a:t>
            </a:r>
            <a:endParaRPr lang="sr-Latn-R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r-Latn-RS"/>
        </a:p>
      </c:txPr>
    </c:title>
    <c:autoTitleDeleted val="0"/>
    <c:plotArea>
      <c:layout/>
      <c:barChart>
        <c:barDir val="col"/>
        <c:grouping val="clustered"/>
        <c:varyColors val="0"/>
        <c:ser>
          <c:idx val="0"/>
          <c:order val="0"/>
          <c:tx>
            <c:strRef>
              <c:f>Sheet1!$B$1</c:f>
              <c:strCache>
                <c:ptCount val="1"/>
                <c:pt idx="0">
                  <c:v>Серија 1</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2EF-496F-968C-12F1CF576270}"/>
            </c:ext>
          </c:extLst>
        </c:ser>
        <c:ser>
          <c:idx val="1"/>
          <c:order val="1"/>
          <c:tx>
            <c:strRef>
              <c:f>Sheet1!$C$1</c:f>
              <c:strCache>
                <c:ptCount val="1"/>
                <c:pt idx="0">
                  <c:v>Серија 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2EF-496F-968C-12F1CF576270}"/>
            </c:ext>
          </c:extLst>
        </c:ser>
        <c:ser>
          <c:idx val="2"/>
          <c:order val="2"/>
          <c:tx>
            <c:strRef>
              <c:f>Sheet1!$D$1</c:f>
              <c:strCache>
                <c:ptCount val="1"/>
                <c:pt idx="0">
                  <c:v>Серија 3</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Категорија 1</c:v>
                </c:pt>
                <c:pt idx="1">
                  <c:v>Категорија 2</c:v>
                </c:pt>
                <c:pt idx="2">
                  <c:v>Категорија 3</c:v>
                </c:pt>
                <c:pt idx="3">
                  <c:v>Категорија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2EF-496F-968C-12F1CF576270}"/>
            </c:ext>
          </c:extLst>
        </c:ser>
        <c:dLbls>
          <c:showLegendKey val="0"/>
          <c:showVal val="1"/>
          <c:showCatName val="0"/>
          <c:showSerName val="0"/>
          <c:showPercent val="0"/>
          <c:showBubbleSize val="0"/>
        </c:dLbls>
        <c:gapWidth val="219"/>
        <c:overlap val="-27"/>
        <c:axId val="125023360"/>
        <c:axId val="125024896"/>
      </c:barChart>
      <c:catAx>
        <c:axId val="12502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024896"/>
        <c:crosses val="autoZero"/>
        <c:auto val="1"/>
        <c:lblAlgn val="ctr"/>
        <c:lblOffset val="100"/>
        <c:noMultiLvlLbl val="0"/>
      </c:catAx>
      <c:valAx>
        <c:axId val="12502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02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0D714E-108F-47C8-9868-3FFA577D6B22}" type="datetimeFigureOut">
              <a:rPr lang="sr-Latn-RS" smtClean="0"/>
              <a:pPr/>
              <a:t>22.12.2025.</a:t>
            </a:fld>
            <a:endParaRPr lang="sr-Latn-R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215E9B-F8F8-4FA8-BE3A-00BE8F406980}" type="slidenum">
              <a:rPr lang="sr-Latn-RS" smtClean="0"/>
              <a:pPr/>
              <a:t>‹#›</a:t>
            </a:fld>
            <a:endParaRPr lang="sr-Latn-RS"/>
          </a:p>
        </p:txBody>
      </p:sp>
    </p:spTree>
    <p:extLst>
      <p:ext uri="{BB962C8B-B14F-4D97-AF65-F5344CB8AC3E}">
        <p14:creationId xmlns:p14="http://schemas.microsoft.com/office/powerpoint/2010/main" val="2988400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DF269-521E-4B12-A6E5-D59C88C2B601}" type="datetimeFigureOut">
              <a:rPr lang="sr-Latn-RS" smtClean="0"/>
              <a:pPr/>
              <a:t>22.12.2025.</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4B4A3-5BD7-4D53-BBD1-F3178D2FE7E0}" type="slidenum">
              <a:rPr lang="sr-Latn-RS" smtClean="0"/>
              <a:pPr/>
              <a:t>‹#›</a:t>
            </a:fld>
            <a:endParaRPr lang="sr-Latn-RS"/>
          </a:p>
        </p:txBody>
      </p:sp>
    </p:spTree>
    <p:extLst>
      <p:ext uri="{BB962C8B-B14F-4D97-AF65-F5344CB8AC3E}">
        <p14:creationId xmlns:p14="http://schemas.microsoft.com/office/powerpoint/2010/main" val="26527376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ctr">
              <a:defRPr sz="4800" b="1">
                <a:solidFill>
                  <a:srgbClr val="1E578E"/>
                </a:solidFill>
                <a:latin typeface="Tw Cen MT (Body)"/>
              </a:defRPr>
            </a:lvl1pPr>
          </a:lstStyle>
          <a:p>
            <a:r>
              <a:rPr lang="sr-Cyrl-RS" dirty="0"/>
              <a:t>Наслов презентације</a:t>
            </a:r>
            <a:endParaRPr lang="sr-Latn-RS" dirty="0"/>
          </a:p>
        </p:txBody>
      </p:sp>
      <p:sp>
        <p:nvSpPr>
          <p:cNvPr id="4" name="Date Placeholder 3"/>
          <p:cNvSpPr>
            <a:spLocks noGrp="1"/>
          </p:cNvSpPr>
          <p:nvPr>
            <p:ph type="dt" sz="half" idx="10"/>
          </p:nvPr>
        </p:nvSpPr>
        <p:spPr/>
        <p:txBody>
          <a:bodyPr/>
          <a:lstStyle/>
          <a:p>
            <a:fld id="{29206475-5A6F-42DC-A20E-5CD6159ADAA8}" type="datetime1">
              <a:rPr lang="sr-Latn-RS" smtClean="0"/>
              <a:pPr/>
              <a:t>22.12.2025.</a:t>
            </a:fld>
            <a:endParaRPr lang="sr-Latn-RS" dirty="0"/>
          </a:p>
        </p:txBody>
      </p:sp>
      <p:sp>
        <p:nvSpPr>
          <p:cNvPr id="5" name="Footer Placeholder 4"/>
          <p:cNvSpPr>
            <a:spLocks noGrp="1"/>
          </p:cNvSpPr>
          <p:nvPr>
            <p:ph type="ftr" sz="quarter" idx="11"/>
          </p:nvPr>
        </p:nvSpPr>
        <p:spPr/>
        <p:txBody>
          <a:bodyPr/>
          <a:lstStyle>
            <a:lvl1pPr>
              <a:defRPr>
                <a:solidFill>
                  <a:schemeClr val="bg1">
                    <a:lumMod val="50000"/>
                  </a:schemeClr>
                </a:solidFill>
                <a:latin typeface="Tw Cen MT (Body)"/>
              </a:defRPr>
            </a:lvl1pPr>
          </a:lstStyle>
          <a:p>
            <a:endParaRPr lang="sr-Latn-RS" dirty="0"/>
          </a:p>
        </p:txBody>
      </p:sp>
      <p:sp>
        <p:nvSpPr>
          <p:cNvPr id="6" name="Slide Number Placeholder 5"/>
          <p:cNvSpPr>
            <a:spLocks noGrp="1"/>
          </p:cNvSpPr>
          <p:nvPr>
            <p:ph type="sldNum" sz="quarter" idx="12"/>
          </p:nvPr>
        </p:nvSpPr>
        <p:spPr/>
        <p:txBody>
          <a:bodyPr/>
          <a:lstStyle/>
          <a:p>
            <a:fld id="{9E6A3A0C-5B1B-4859-8A9F-0D6B550C0C8D}" type="slidenum">
              <a:rPr lang="sr-Latn-RS" smtClean="0"/>
              <a:pPr/>
              <a:t>‹#›</a:t>
            </a:fld>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8784" y="3602038"/>
            <a:ext cx="4103216" cy="3255962"/>
          </a:xfrm>
          <a:prstGeom prst="rect">
            <a:avLst/>
          </a:prstGeom>
        </p:spPr>
      </p:pic>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lumMod val="50000"/>
                  </a:schemeClr>
                </a:solidFill>
                <a:latin typeface="Tw Cen MT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Cyrl-RS" dirty="0"/>
              <a:t>Поднаслов презентације</a:t>
            </a:r>
            <a:endParaRPr lang="sr-Latn-RS" dirty="0"/>
          </a:p>
        </p:txBody>
      </p:sp>
      <p:sp>
        <p:nvSpPr>
          <p:cNvPr id="12" name="Text Placeholder 2"/>
          <p:cNvSpPr>
            <a:spLocks noGrp="1"/>
          </p:cNvSpPr>
          <p:nvPr>
            <p:ph type="body" idx="13" hasCustomPrompt="1"/>
          </p:nvPr>
        </p:nvSpPr>
        <p:spPr>
          <a:xfrm>
            <a:off x="1524000" y="5691673"/>
            <a:ext cx="9144000" cy="528152"/>
          </a:xfrm>
        </p:spPr>
        <p:txBody>
          <a:bodyPr>
            <a:normAutofit/>
          </a:bodyPr>
          <a:lstStyle>
            <a:lvl1pPr marL="0" indent="0" algn="ctr">
              <a:buNone/>
              <a:defRPr sz="1600">
                <a:solidFill>
                  <a:schemeClr val="tx1">
                    <a:tint val="75000"/>
                  </a:schemeClr>
                </a:solidFill>
                <a:latin typeface="Tw Cen MT (Body)Body)"/>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Cyrl-RS" dirty="0"/>
              <a:t>Место и датум</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5013" y="1122363"/>
            <a:ext cx="5001975" cy="774000"/>
          </a:xfrm>
          <a:prstGeom prst="rect">
            <a:avLst/>
          </a:prstGeom>
        </p:spPr>
      </p:pic>
    </p:spTree>
    <p:extLst>
      <p:ext uri="{BB962C8B-B14F-4D97-AF65-F5344CB8AC3E}">
        <p14:creationId xmlns:p14="http://schemas.microsoft.com/office/powerpoint/2010/main" val="38824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1E578E"/>
                </a:solidFill>
              </a:defRPr>
            </a:lvl1pPr>
          </a:lstStyle>
          <a:p>
            <a:r>
              <a:rPr lang="sr-Cyrl-RS" dirty="0"/>
              <a:t>Наслов</a:t>
            </a:r>
            <a:endParaRPr lang="sr-Latn-R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dirty="0"/>
              <a:t>Текст</a:t>
            </a:r>
            <a:endParaRPr lang="en-US" dirty="0"/>
          </a:p>
        </p:txBody>
      </p:sp>
      <p:sp>
        <p:nvSpPr>
          <p:cNvPr id="5" name="Date Placeholder 4"/>
          <p:cNvSpPr>
            <a:spLocks noGrp="1"/>
          </p:cNvSpPr>
          <p:nvPr>
            <p:ph type="dt" sz="half" idx="10"/>
          </p:nvPr>
        </p:nvSpPr>
        <p:spPr/>
        <p:txBody>
          <a:bodyPr/>
          <a:lstStyle>
            <a:lvl1pPr>
              <a:defRPr>
                <a:latin typeface="Tw Cen MT (Body)"/>
              </a:defRPr>
            </a:lvl1pPr>
          </a:lstStyle>
          <a:p>
            <a:fld id="{C863CF42-AF2D-467E-A86E-921779ACBB86}" type="datetime1">
              <a:rPr lang="sr-Latn-RS" smtClean="0"/>
              <a:pPr/>
              <a:t>22.12.2025.</a:t>
            </a:fld>
            <a:endParaRPr lang="sr-Latn-RS" dirty="0"/>
          </a:p>
        </p:txBody>
      </p:sp>
      <p:sp>
        <p:nvSpPr>
          <p:cNvPr id="6" name="Footer Placeholder 5"/>
          <p:cNvSpPr>
            <a:spLocks noGrp="1"/>
          </p:cNvSpPr>
          <p:nvPr>
            <p:ph type="ftr" sz="quarter" idx="11"/>
          </p:nvPr>
        </p:nvSpPr>
        <p:spPr/>
        <p:txBody>
          <a:bodyPr/>
          <a:lstStyle>
            <a:lvl1pPr>
              <a:defRPr>
                <a:latin typeface="Tw Cen MT (Body)dy)"/>
              </a:defRPr>
            </a:lvl1pPr>
          </a:lstStyle>
          <a:p>
            <a:endParaRPr lang="sr-Latn-RS" dirty="0"/>
          </a:p>
        </p:txBody>
      </p:sp>
      <p:sp>
        <p:nvSpPr>
          <p:cNvPr id="3" name="Content Placeholder 2"/>
          <p:cNvSpPr>
            <a:spLocks noGrp="1"/>
          </p:cNvSpPr>
          <p:nvPr>
            <p:ph idx="1" hasCustomPrompt="1"/>
          </p:nvPr>
        </p:nvSpPr>
        <p:spPr>
          <a:xfrm>
            <a:off x="5183188" y="987425"/>
            <a:ext cx="6172200" cy="4873625"/>
          </a:xfrm>
        </p:spPr>
        <p:txBody>
          <a:bodyPr/>
          <a:lstStyle>
            <a:lvl1pPr>
              <a:defRPr sz="3200" b="0">
                <a:solidFill>
                  <a:schemeClr val="bg1">
                    <a:lumMod val="50000"/>
                  </a:schemeClr>
                </a:solidFill>
              </a:defRPr>
            </a:lvl1pPr>
            <a:lvl2pPr>
              <a:defRPr sz="2800">
                <a:solidFill>
                  <a:schemeClr val="bg1">
                    <a:lumMod val="50000"/>
                  </a:schemeClr>
                </a:solidFill>
              </a:defRPr>
            </a:lvl2pPr>
            <a:lvl3pPr>
              <a:defRPr sz="2400">
                <a:solidFill>
                  <a:schemeClr val="bg1">
                    <a:lumMod val="50000"/>
                  </a:schemeClr>
                </a:solidFill>
              </a:defRPr>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sr-Cyrl-RS" dirty="0"/>
              <a:t>Текст</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17731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1E578E"/>
                </a:solidFill>
              </a:defRPr>
            </a:lvl1pPr>
          </a:lstStyle>
          <a:p>
            <a:r>
              <a:rPr lang="sr-Cyrl-RS" dirty="0"/>
              <a:t>Наслов</a:t>
            </a:r>
            <a:endParaRPr lang="sr-Latn-R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Cyrl-RS" dirty="0"/>
              <a:t>Текст</a:t>
            </a:r>
            <a:endParaRPr lang="en-US" dirty="0"/>
          </a:p>
        </p:txBody>
      </p:sp>
      <p:sp>
        <p:nvSpPr>
          <p:cNvPr id="5" name="Date Placeholder 4"/>
          <p:cNvSpPr>
            <a:spLocks noGrp="1"/>
          </p:cNvSpPr>
          <p:nvPr>
            <p:ph type="dt" sz="half" idx="10"/>
          </p:nvPr>
        </p:nvSpPr>
        <p:spPr/>
        <p:txBody>
          <a:bodyPr/>
          <a:lstStyle>
            <a:lvl1pPr>
              <a:defRPr>
                <a:latin typeface="Tw Cen MT (Body)dy)"/>
              </a:defRPr>
            </a:lvl1pPr>
          </a:lstStyle>
          <a:p>
            <a:fld id="{41E0A76F-A858-4830-884B-9E9914C82A13}" type="datetime1">
              <a:rPr lang="sr-Latn-RS" smtClean="0"/>
              <a:pPr/>
              <a:t>22.12.2025.</a:t>
            </a:fld>
            <a:endParaRPr lang="sr-Latn-RS" dirty="0"/>
          </a:p>
        </p:txBody>
      </p:sp>
      <p:sp>
        <p:nvSpPr>
          <p:cNvPr id="6" name="Footer Placeholder 5"/>
          <p:cNvSpPr>
            <a:spLocks noGrp="1"/>
          </p:cNvSpPr>
          <p:nvPr>
            <p:ph type="ftr" sz="quarter" idx="11"/>
          </p:nvPr>
        </p:nvSpPr>
        <p:spPr/>
        <p:txBody>
          <a:bodyPr/>
          <a:lstStyle>
            <a:lvl1pPr>
              <a:defRPr>
                <a:latin typeface="Tw Cen MT (Body)dy)"/>
              </a:defRPr>
            </a:lvl1pPr>
          </a:lstStyle>
          <a:p>
            <a:endParaRPr lang="sr-Latn-RS" dirty="0"/>
          </a:p>
        </p:txBody>
      </p:sp>
      <p:sp>
        <p:nvSpPr>
          <p:cNvPr id="3" name="Picture Placeholder 2"/>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Cyrl-RS" dirty="0"/>
              <a:t>Слика</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381730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E578E"/>
                </a:solidFill>
              </a:defRPr>
            </a:lvl1pPr>
          </a:lstStyle>
          <a:p>
            <a:r>
              <a:rPr lang="sr-Cyrl-RS" dirty="0"/>
              <a:t>Наслов</a:t>
            </a:r>
            <a:endParaRPr lang="sr-Latn-RS" dirty="0"/>
          </a:p>
        </p:txBody>
      </p:sp>
      <p:sp>
        <p:nvSpPr>
          <p:cNvPr id="4" name="Date Placeholder 3"/>
          <p:cNvSpPr>
            <a:spLocks noGrp="1"/>
          </p:cNvSpPr>
          <p:nvPr>
            <p:ph type="dt" sz="half" idx="10"/>
          </p:nvPr>
        </p:nvSpPr>
        <p:spPr/>
        <p:txBody>
          <a:bodyPr/>
          <a:lstStyle>
            <a:lvl1pPr>
              <a:defRPr>
                <a:latin typeface="Tw Cen MT (Body)dy)"/>
              </a:defRPr>
            </a:lvl1pPr>
          </a:lstStyle>
          <a:p>
            <a:fld id="{B327E440-2A8B-43FA-8E62-283731874734}" type="datetime1">
              <a:rPr lang="sr-Latn-RS" smtClean="0"/>
              <a:pPr/>
              <a:t>22.12.2025.</a:t>
            </a:fld>
            <a:endParaRPr lang="sr-Latn-RS" dirty="0"/>
          </a:p>
        </p:txBody>
      </p:sp>
      <p:sp>
        <p:nvSpPr>
          <p:cNvPr id="5" name="Footer Placeholder 4"/>
          <p:cNvSpPr>
            <a:spLocks noGrp="1"/>
          </p:cNvSpPr>
          <p:nvPr>
            <p:ph type="ftr" sz="quarter" idx="11"/>
          </p:nvPr>
        </p:nvSpPr>
        <p:spPr/>
        <p:txBody>
          <a:bodyPr/>
          <a:lstStyle>
            <a:lvl1pPr>
              <a:defRPr>
                <a:latin typeface="Tw Cen MT (Body)dy)"/>
              </a:defRPr>
            </a:lvl1pPr>
          </a:lstStyle>
          <a:p>
            <a:endParaRPr lang="sr-Latn-RS" dirty="0"/>
          </a:p>
        </p:txBody>
      </p:sp>
      <p:sp>
        <p:nvSpPr>
          <p:cNvPr id="3" name="Vertical Text Placeholder 2"/>
          <p:cNvSpPr>
            <a:spLocks noGrp="1"/>
          </p:cNvSpPr>
          <p:nvPr>
            <p:ph type="body" orient="vert" idx="1" hasCustomPrompt="1"/>
          </p:nvPr>
        </p:nvSpPr>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924281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838200" y="502507"/>
            <a:ext cx="7734300" cy="5674455"/>
          </a:xfrm>
        </p:spPr>
        <p:txBody>
          <a:bodyPr vert="eaVert"/>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4" name="Date Placeholder 3"/>
          <p:cNvSpPr>
            <a:spLocks noGrp="1"/>
          </p:cNvSpPr>
          <p:nvPr>
            <p:ph type="dt" sz="half" idx="10"/>
          </p:nvPr>
        </p:nvSpPr>
        <p:spPr/>
        <p:txBody>
          <a:bodyPr/>
          <a:lstStyle>
            <a:lvl1pPr>
              <a:defRPr>
                <a:latin typeface="Tw Cen MT (Body)dy)"/>
              </a:defRPr>
            </a:lvl1pPr>
          </a:lstStyle>
          <a:p>
            <a:fld id="{8C4348E8-5F32-4135-9735-14DFEF197A78}" type="datetime1">
              <a:rPr lang="sr-Latn-RS" smtClean="0"/>
              <a:pPr/>
              <a:t>22.12.2025.</a:t>
            </a:fld>
            <a:endParaRPr lang="sr-Latn-RS" dirty="0"/>
          </a:p>
        </p:txBody>
      </p:sp>
      <p:sp>
        <p:nvSpPr>
          <p:cNvPr id="5" name="Footer Placeholder 4"/>
          <p:cNvSpPr>
            <a:spLocks noGrp="1"/>
          </p:cNvSpPr>
          <p:nvPr>
            <p:ph type="ftr" sz="quarter" idx="11"/>
          </p:nvPr>
        </p:nvSpPr>
        <p:spPr/>
        <p:txBody>
          <a:bodyPr/>
          <a:lstStyle>
            <a:lvl1pPr>
              <a:defRPr>
                <a:latin typeface="Tw Cen MT (Body)dy)"/>
              </a:defRPr>
            </a:lvl1pPr>
          </a:lstStyle>
          <a:p>
            <a:endParaRPr lang="sr-Latn-RS" dirty="0"/>
          </a:p>
        </p:txBody>
      </p:sp>
      <p:sp>
        <p:nvSpPr>
          <p:cNvPr id="2" name="Vertical Title 1"/>
          <p:cNvSpPr>
            <a:spLocks noGrp="1"/>
          </p:cNvSpPr>
          <p:nvPr>
            <p:ph type="title" orient="vert" hasCustomPrompt="1"/>
          </p:nvPr>
        </p:nvSpPr>
        <p:spPr>
          <a:xfrm>
            <a:off x="8724900" y="502508"/>
            <a:ext cx="2628900" cy="5674454"/>
          </a:xfrm>
        </p:spPr>
        <p:txBody>
          <a:bodyPr vert="eaVert"/>
          <a:lstStyle>
            <a:lvl1pPr>
              <a:defRPr>
                <a:solidFill>
                  <a:srgbClr val="1E578E"/>
                </a:solidFill>
              </a:defRPr>
            </a:lvl1pPr>
          </a:lstStyle>
          <a:p>
            <a:r>
              <a:rPr lang="sr-Cyrl-RS" dirty="0"/>
              <a:t>Наслов</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241992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8784" y="3602038"/>
            <a:ext cx="4103216" cy="3255962"/>
          </a:xfrm>
          <a:prstGeom prst="rect">
            <a:avLst/>
          </a:prstGeom>
        </p:spPr>
      </p:pic>
      <p:sp>
        <p:nvSpPr>
          <p:cNvPr id="3" name="Date Placeholder 2"/>
          <p:cNvSpPr>
            <a:spLocks noGrp="1"/>
          </p:cNvSpPr>
          <p:nvPr>
            <p:ph type="dt" sz="half" idx="10"/>
          </p:nvPr>
        </p:nvSpPr>
        <p:spPr/>
        <p:txBody>
          <a:bodyPr/>
          <a:lstStyle>
            <a:lvl1pPr>
              <a:defRPr>
                <a:latin typeface="Tw Cen MT (Body)dy)"/>
              </a:defRPr>
            </a:lvl1pPr>
          </a:lstStyle>
          <a:p>
            <a:fld id="{D77415B9-F7E1-4329-86C5-BFD9CA71CB2B}" type="datetime1">
              <a:rPr lang="sr-Latn-RS" smtClean="0"/>
              <a:pPr/>
              <a:t>22.12.2025.</a:t>
            </a:fld>
            <a:endParaRPr lang="sr-Latn-RS" dirty="0"/>
          </a:p>
        </p:txBody>
      </p:sp>
      <p:sp>
        <p:nvSpPr>
          <p:cNvPr id="4" name="Footer Placeholder 3"/>
          <p:cNvSpPr>
            <a:spLocks noGrp="1"/>
          </p:cNvSpPr>
          <p:nvPr>
            <p:ph type="ftr" sz="quarter" idx="11"/>
          </p:nvPr>
        </p:nvSpPr>
        <p:spPr/>
        <p:txBody>
          <a:bodyPr/>
          <a:lstStyle>
            <a:lvl1pPr>
              <a:defRPr>
                <a:latin typeface="Tw Cen MT (Body)dy)"/>
              </a:defRPr>
            </a:lvl1pPr>
          </a:lstStyle>
          <a:p>
            <a:endParaRPr lang="sr-Latn-RS" dirty="0"/>
          </a:p>
        </p:txBody>
      </p:sp>
      <p:sp>
        <p:nvSpPr>
          <p:cNvPr id="10" name="Rectangle 9"/>
          <p:cNvSpPr/>
          <p:nvPr userDrawn="1"/>
        </p:nvSpPr>
        <p:spPr>
          <a:xfrm>
            <a:off x="5250076" y="4549867"/>
            <a:ext cx="1479892" cy="369332"/>
          </a:xfrm>
          <a:prstGeom prst="rect">
            <a:avLst/>
          </a:prstGeom>
        </p:spPr>
        <p:txBody>
          <a:bodyPr wrap="none">
            <a:spAutoFit/>
          </a:bodyPr>
          <a:lstStyle/>
          <a:p>
            <a:pPr lvl="0"/>
            <a:r>
              <a:rPr lang="sr-Latn-RS" dirty="0">
                <a:solidFill>
                  <a:schemeClr val="bg1">
                    <a:lumMod val="50000"/>
                  </a:schemeClr>
                </a:solidFill>
              </a:rPr>
              <a:t>ww.sf.bg.ac.rs</a:t>
            </a:r>
            <a:endParaRPr lang="en-US" dirty="0">
              <a:solidFill>
                <a:schemeClr val="bg1">
                  <a:lumMod val="50000"/>
                </a:schemeClr>
              </a:solidFill>
              <a:latin typeface="Tw Cen MT (Body)Body)"/>
            </a:endParaRPr>
          </a:p>
        </p:txBody>
      </p:sp>
      <p:sp>
        <p:nvSpPr>
          <p:cNvPr id="11" name="Rectangle 10"/>
          <p:cNvSpPr/>
          <p:nvPr userDrawn="1"/>
        </p:nvSpPr>
        <p:spPr>
          <a:xfrm>
            <a:off x="838200" y="1374682"/>
            <a:ext cx="10515600" cy="646331"/>
          </a:xfrm>
          <a:prstGeom prst="rect">
            <a:avLst/>
          </a:prstGeom>
        </p:spPr>
        <p:txBody>
          <a:bodyPr wrap="square">
            <a:spAutoFit/>
          </a:bodyPr>
          <a:lstStyle/>
          <a:p>
            <a:pPr lvl="0" algn="ctr"/>
            <a:r>
              <a:rPr lang="sr-Cyrl-RS" sz="3600" b="1" dirty="0">
                <a:solidFill>
                  <a:schemeClr val="accent1">
                    <a:lumMod val="50000"/>
                  </a:schemeClr>
                </a:solidFill>
                <a:latin typeface="Tw Cen MT (Body)Body)"/>
              </a:rPr>
              <a:t>ХВАЛА НА ПАЖЊИ</a:t>
            </a:r>
            <a:endParaRPr lang="en-US" sz="3600" b="1" dirty="0">
              <a:solidFill>
                <a:schemeClr val="accent1">
                  <a:lumMod val="50000"/>
                </a:schemeClr>
              </a:solidFill>
              <a:latin typeface="Tw Cen MT (Body)Body)"/>
            </a:endParaRPr>
          </a:p>
        </p:txBody>
      </p:sp>
      <p:sp>
        <p:nvSpPr>
          <p:cNvPr id="9" name="Subtitle 2"/>
          <p:cNvSpPr>
            <a:spLocks noGrp="1"/>
          </p:cNvSpPr>
          <p:nvPr>
            <p:ph type="subTitle" idx="1" hasCustomPrompt="1"/>
          </p:nvPr>
        </p:nvSpPr>
        <p:spPr>
          <a:xfrm>
            <a:off x="1524000" y="2553738"/>
            <a:ext cx="9144000" cy="750797"/>
          </a:xfrm>
        </p:spPr>
        <p:txBody>
          <a:bodyPr/>
          <a:lstStyle>
            <a:lvl1pPr marL="0" indent="0" algn="ctr">
              <a:buNone/>
              <a:defRPr sz="2400">
                <a:solidFill>
                  <a:schemeClr val="bg1">
                    <a:lumMod val="50000"/>
                  </a:schemeClr>
                </a:solidFill>
                <a:latin typeface="Tw Cen MT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Cyrl-RS" dirty="0"/>
              <a:t>Текст</a:t>
            </a:r>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6000" y="5100435"/>
            <a:ext cx="720000" cy="720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29396" y="3872332"/>
            <a:ext cx="3933209" cy="608620"/>
          </a:xfrm>
          <a:prstGeom prst="rect">
            <a:avLst/>
          </a:prstGeom>
        </p:spPr>
      </p:pic>
    </p:spTree>
    <p:extLst>
      <p:ext uri="{BB962C8B-B14F-4D97-AF65-F5344CB8AC3E}">
        <p14:creationId xmlns:p14="http://schemas.microsoft.com/office/powerpoint/2010/main" val="386230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1"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sp>
        <p:nvSpPr>
          <p:cNvPr id="2" name="Title 1"/>
          <p:cNvSpPr>
            <a:spLocks noGrp="1"/>
          </p:cNvSpPr>
          <p:nvPr>
            <p:ph type="title" hasCustomPrompt="1"/>
          </p:nvPr>
        </p:nvSpPr>
        <p:spPr/>
        <p:txBody>
          <a:bodyPr>
            <a:normAutofit/>
          </a:bodyPr>
          <a:lstStyle>
            <a:lvl1pPr>
              <a:defRPr sz="3600" b="1">
                <a:solidFill>
                  <a:srgbClr val="1E578E"/>
                </a:solidFill>
                <a:latin typeface="Tw Cen MT (Body)"/>
              </a:defRPr>
            </a:lvl1pPr>
          </a:lstStyle>
          <a:p>
            <a:r>
              <a:rPr lang="sr-Cyrl-RS" dirty="0"/>
              <a:t>Наслов</a:t>
            </a:r>
            <a:endParaRPr lang="sr-Latn-RS" dirty="0"/>
          </a:p>
        </p:txBody>
      </p:sp>
      <p:sp>
        <p:nvSpPr>
          <p:cNvPr id="3" name="Content Placeholder 2"/>
          <p:cNvSpPr>
            <a:spLocks noGrp="1"/>
          </p:cNvSpPr>
          <p:nvPr>
            <p:ph idx="1" hasCustomPrompt="1"/>
          </p:nvPr>
        </p:nvSpPr>
        <p:spPr/>
        <p:txBody>
          <a:bodyPr/>
          <a:lstStyle>
            <a:lvl1pPr>
              <a:defRPr>
                <a:solidFill>
                  <a:schemeClr val="bg1">
                    <a:lumMod val="50000"/>
                  </a:schemeClr>
                </a:solidFill>
                <a:latin typeface="Tw Cen MT (Body)Body)"/>
              </a:defRPr>
            </a:lvl1pPr>
            <a:lvl2pPr>
              <a:defRPr>
                <a:solidFill>
                  <a:schemeClr val="bg1">
                    <a:lumMod val="50000"/>
                  </a:schemeClr>
                </a:solidFill>
                <a:latin typeface="Tw Cen MT (Body)Body)"/>
              </a:defRPr>
            </a:lvl2pPr>
            <a:lvl3pPr>
              <a:defRPr>
                <a:solidFill>
                  <a:schemeClr val="bg1">
                    <a:lumMod val="50000"/>
                  </a:schemeClr>
                </a:solidFill>
                <a:latin typeface="Tw Cen MT (Body)Body)"/>
              </a:defRPr>
            </a:lvl3pPr>
            <a:lvl4pPr>
              <a:defRPr>
                <a:solidFill>
                  <a:schemeClr val="bg1">
                    <a:lumMod val="50000"/>
                  </a:schemeClr>
                </a:solidFill>
                <a:latin typeface="Tw Cen MT (Body)Body)"/>
              </a:defRPr>
            </a:lvl4pPr>
            <a:lvl5pPr>
              <a:defRPr>
                <a:solidFill>
                  <a:schemeClr val="bg1">
                    <a:lumMod val="50000"/>
                  </a:schemeClr>
                </a:solidFill>
                <a:latin typeface="Tw Cen MT (Body)Body)"/>
              </a:defRPr>
            </a:lvl5pPr>
          </a:lstStyle>
          <a:p>
            <a:pPr lvl="0"/>
            <a:r>
              <a:rPr lang="sr-Cyrl-RS" dirty="0"/>
              <a:t>Текст</a:t>
            </a:r>
            <a:endParaRPr lang="sr-Latn-RS" dirty="0"/>
          </a:p>
        </p:txBody>
      </p:sp>
      <p:sp>
        <p:nvSpPr>
          <p:cNvPr id="4" name="Date Placeholder 3"/>
          <p:cNvSpPr>
            <a:spLocks noGrp="1"/>
          </p:cNvSpPr>
          <p:nvPr>
            <p:ph type="dt" sz="half" idx="10"/>
          </p:nvPr>
        </p:nvSpPr>
        <p:spPr/>
        <p:txBody>
          <a:bodyPr/>
          <a:lstStyle>
            <a:lvl1pPr>
              <a:defRPr>
                <a:latin typeface="Tw Cen MT (Body)"/>
              </a:defRPr>
            </a:lvl1pPr>
          </a:lstStyle>
          <a:p>
            <a:endParaRPr lang="sr-Latn-RS" dirty="0"/>
          </a:p>
        </p:txBody>
      </p:sp>
      <p:sp>
        <p:nvSpPr>
          <p:cNvPr id="5" name="Footer Placeholder 4"/>
          <p:cNvSpPr>
            <a:spLocks noGrp="1"/>
          </p:cNvSpPr>
          <p:nvPr>
            <p:ph type="ftr" sz="quarter" idx="11"/>
          </p:nvPr>
        </p:nvSpPr>
        <p:spPr/>
        <p:txBody>
          <a:bodyPr/>
          <a:lstStyle>
            <a:lvl1pPr>
              <a:defRPr>
                <a:latin typeface="Tw Cen MT (Body)"/>
              </a:defRPr>
            </a:lvl1pPr>
          </a:lstStyle>
          <a:p>
            <a:endParaRPr lang="sr-Latn-R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9340421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2" name="Title 1"/>
          <p:cNvSpPr>
            <a:spLocks noGrp="1"/>
          </p:cNvSpPr>
          <p:nvPr>
            <p:ph type="title" hasCustomPrompt="1"/>
          </p:nvPr>
        </p:nvSpPr>
        <p:spPr>
          <a:xfrm>
            <a:off x="831850" y="1709738"/>
            <a:ext cx="10515600" cy="2852737"/>
          </a:xfrm>
        </p:spPr>
        <p:txBody>
          <a:bodyPr anchor="b">
            <a:normAutofit/>
          </a:bodyPr>
          <a:lstStyle>
            <a:lvl1pPr>
              <a:defRPr sz="4800" b="1">
                <a:solidFill>
                  <a:srgbClr val="1E578E"/>
                </a:solidFill>
                <a:latin typeface="Tw Cen MT (Body)Body)"/>
              </a:defRPr>
            </a:lvl1pPr>
          </a:lstStyle>
          <a:p>
            <a:r>
              <a:rPr lang="sr-Cyrl-RS" dirty="0"/>
              <a:t>Наслов</a:t>
            </a:r>
            <a:endParaRPr lang="sr-Latn-RS" dirty="0"/>
          </a:p>
        </p:txBody>
      </p:sp>
      <p:sp>
        <p:nvSpPr>
          <p:cNvPr id="9" name="Rectangle 8"/>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Tw Cen MT (Body)Body)"/>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Cyrl-RS" dirty="0"/>
              <a:t>Поднаслов</a:t>
            </a:r>
            <a:endParaRPr lang="en-US" dirty="0"/>
          </a:p>
        </p:txBody>
      </p:sp>
      <p:sp>
        <p:nvSpPr>
          <p:cNvPr id="13" name="Date Placeholder 12"/>
          <p:cNvSpPr>
            <a:spLocks noGrp="1"/>
          </p:cNvSpPr>
          <p:nvPr>
            <p:ph type="dt" sz="half" idx="10"/>
          </p:nvPr>
        </p:nvSpPr>
        <p:spPr/>
        <p:txBody>
          <a:bodyPr/>
          <a:lstStyle>
            <a:lvl1pPr>
              <a:defRPr>
                <a:latin typeface="Tw Cen MT (Body)"/>
              </a:defRPr>
            </a:lvl1pPr>
          </a:lstStyle>
          <a:p>
            <a:fld id="{D77415B9-F7E1-4329-86C5-BFD9CA71CB2B}" type="datetime1">
              <a:rPr lang="sr-Latn-RS" smtClean="0"/>
              <a:pPr/>
              <a:t>22.12.2025.</a:t>
            </a:fld>
            <a:endParaRPr lang="sr-Latn-RS" dirty="0"/>
          </a:p>
        </p:txBody>
      </p:sp>
      <p:sp>
        <p:nvSpPr>
          <p:cNvPr id="14" name="Footer Placeholder 13"/>
          <p:cNvSpPr>
            <a:spLocks noGrp="1"/>
          </p:cNvSpPr>
          <p:nvPr>
            <p:ph type="ftr" sz="quarter" idx="11"/>
          </p:nvPr>
        </p:nvSpPr>
        <p:spPr/>
        <p:txBody>
          <a:bodyPr/>
          <a:lstStyle>
            <a:lvl1pPr>
              <a:defRPr>
                <a:latin typeface="Tw Cen MT (Body)"/>
              </a:defRPr>
            </a:lvl1pPr>
          </a:lstStyle>
          <a:p>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850" y="562011"/>
            <a:ext cx="5001975" cy="774000"/>
          </a:xfrm>
          <a:prstGeom prst="rect">
            <a:avLst/>
          </a:prstGeom>
        </p:spPr>
      </p:pic>
    </p:spTree>
    <p:extLst>
      <p:ext uri="{BB962C8B-B14F-4D97-AF65-F5344CB8AC3E}">
        <p14:creationId xmlns:p14="http://schemas.microsoft.com/office/powerpoint/2010/main" val="314556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a:solidFill>
                  <a:srgbClr val="1E578E"/>
                </a:solidFill>
                <a:latin typeface="Tw Cen MT (Body)Body)"/>
              </a:defRPr>
            </a:lvl1pPr>
          </a:lstStyle>
          <a:p>
            <a:r>
              <a:rPr lang="sr-Cyrl-RS" dirty="0"/>
              <a:t>Наслов</a:t>
            </a:r>
            <a:endParaRPr lang="sr-Latn-RS" dirty="0"/>
          </a:p>
        </p:txBody>
      </p:sp>
      <p:sp>
        <p:nvSpPr>
          <p:cNvPr id="3" name="Content Placeholder 2"/>
          <p:cNvSpPr>
            <a:spLocks noGrp="1"/>
          </p:cNvSpPr>
          <p:nvPr>
            <p:ph sz="half" idx="1" hasCustomPrompt="1"/>
          </p:nvPr>
        </p:nvSpPr>
        <p:spPr>
          <a:xfrm>
            <a:off x="838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5" name="Date Placeholder 4"/>
          <p:cNvSpPr>
            <a:spLocks noGrp="1"/>
          </p:cNvSpPr>
          <p:nvPr>
            <p:ph type="dt" sz="half" idx="10"/>
          </p:nvPr>
        </p:nvSpPr>
        <p:spPr/>
        <p:txBody>
          <a:bodyPr/>
          <a:lstStyle>
            <a:lvl1pPr>
              <a:defRPr>
                <a:latin typeface="Tw Cen MT (Body)"/>
              </a:defRPr>
            </a:lvl1pPr>
          </a:lstStyle>
          <a:p>
            <a:fld id="{3E24CC09-28A3-4024-98F4-C9F66E8E8861}" type="datetime1">
              <a:rPr lang="sr-Latn-RS" smtClean="0"/>
              <a:pPr/>
              <a:t>22.12.2025.</a:t>
            </a:fld>
            <a:endParaRPr lang="sr-Latn-RS" dirty="0"/>
          </a:p>
        </p:txBody>
      </p:sp>
      <p:sp>
        <p:nvSpPr>
          <p:cNvPr id="4" name="Content Placeholder 3"/>
          <p:cNvSpPr>
            <a:spLocks noGrp="1"/>
          </p:cNvSpPr>
          <p:nvPr>
            <p:ph sz="half" idx="2" hasCustomPrompt="1"/>
          </p:nvPr>
        </p:nvSpPr>
        <p:spPr>
          <a:xfrm>
            <a:off x="6172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10" name="Rectangle 9"/>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2"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
        <p:nvSpPr>
          <p:cNvPr id="14" name="Footer Placeholder 7"/>
          <p:cNvSpPr>
            <a:spLocks noGrp="1"/>
          </p:cNvSpPr>
          <p:nvPr>
            <p:ph type="ftr" sz="quarter" idx="11"/>
          </p:nvPr>
        </p:nvSpPr>
        <p:spPr>
          <a:xfrm>
            <a:off x="4038600" y="6356350"/>
            <a:ext cx="4114800" cy="365125"/>
          </a:xfrm>
        </p:spPr>
        <p:txBody>
          <a:bodyPr/>
          <a:lstStyle>
            <a:lvl1pPr>
              <a:defRPr>
                <a:latin typeface="Tw Cen MT (Body)"/>
              </a:defRPr>
            </a:lvl1pPr>
          </a:lstStyle>
          <a:p>
            <a:endParaRPr lang="sr-Latn-RS" dirty="0"/>
          </a:p>
        </p:txBody>
      </p:sp>
    </p:spTree>
    <p:extLst>
      <p:ext uri="{BB962C8B-B14F-4D97-AF65-F5344CB8AC3E}">
        <p14:creationId xmlns:p14="http://schemas.microsoft.com/office/powerpoint/2010/main" val="3589731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a:solidFill>
                  <a:srgbClr val="1E578E"/>
                </a:solidFill>
              </a:defRPr>
            </a:lvl1pPr>
          </a:lstStyle>
          <a:p>
            <a:r>
              <a:rPr lang="sr-Cyrl-RS" dirty="0"/>
              <a:t>Наслов</a:t>
            </a:r>
            <a:endParaRPr lang="sr-Latn-R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solidFill>
                  <a:srgbClr val="1E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dirty="0"/>
              <a:t>Текст</a:t>
            </a:r>
            <a:endParaRPr lang="en-US" dirty="0"/>
          </a:p>
        </p:txBody>
      </p:sp>
      <p:sp>
        <p:nvSpPr>
          <p:cNvPr id="4" name="Content Placeholder 3"/>
          <p:cNvSpPr>
            <a:spLocks noGrp="1"/>
          </p:cNvSpPr>
          <p:nvPr>
            <p:ph sz="half" idx="2" hasCustomPrompt="1"/>
          </p:nvPr>
        </p:nvSpPr>
        <p:spPr>
          <a:xfrm>
            <a:off x="839788" y="2505075"/>
            <a:ext cx="5157787"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solidFill>
                  <a:srgbClr val="1E57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Cyrl-RS" dirty="0"/>
              <a:t>Текст</a:t>
            </a:r>
            <a:endParaRPr lang="en-US" dirty="0"/>
          </a:p>
        </p:txBody>
      </p:sp>
      <p:sp>
        <p:nvSpPr>
          <p:cNvPr id="7" name="Date Placeholder 6"/>
          <p:cNvSpPr>
            <a:spLocks noGrp="1"/>
          </p:cNvSpPr>
          <p:nvPr>
            <p:ph type="dt" sz="half" idx="10"/>
          </p:nvPr>
        </p:nvSpPr>
        <p:spPr/>
        <p:txBody>
          <a:bodyPr/>
          <a:lstStyle>
            <a:lvl1pPr>
              <a:defRPr>
                <a:latin typeface="Tw Cen MT (Body)"/>
              </a:defRPr>
            </a:lvl1pPr>
          </a:lstStyle>
          <a:p>
            <a:fld id="{A825FD8A-1FFE-4238-BA14-C5F811CB1A6B}" type="datetime1">
              <a:rPr lang="sr-Latn-RS" smtClean="0"/>
              <a:pPr/>
              <a:t>22.12.2025.</a:t>
            </a:fld>
            <a:endParaRPr lang="sr-Latn-RS" dirty="0"/>
          </a:p>
        </p:txBody>
      </p:sp>
      <p:sp>
        <p:nvSpPr>
          <p:cNvPr id="8" name="Footer Placeholder 7"/>
          <p:cNvSpPr>
            <a:spLocks noGrp="1"/>
          </p:cNvSpPr>
          <p:nvPr>
            <p:ph type="ftr" sz="quarter" idx="11"/>
          </p:nvPr>
        </p:nvSpPr>
        <p:spPr/>
        <p:txBody>
          <a:bodyPr/>
          <a:lstStyle>
            <a:lvl1pPr>
              <a:defRPr>
                <a:latin typeface="Tw Cen MT (Body)"/>
              </a:defRPr>
            </a:lvl1pPr>
          </a:lstStyle>
          <a:p>
            <a:endParaRPr lang="sr-Latn-RS" dirty="0"/>
          </a:p>
        </p:txBody>
      </p:sp>
      <p:sp>
        <p:nvSpPr>
          <p:cNvPr id="6" name="Content Placeholder 5"/>
          <p:cNvSpPr>
            <a:spLocks noGrp="1"/>
          </p:cNvSpPr>
          <p:nvPr>
            <p:ph sz="quarter" idx="4" hasCustomPrompt="1"/>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sr-Cyrl-RS" dirty="0"/>
              <a:t>Текст</a:t>
            </a:r>
            <a:endParaRPr lang="sr-Latn-RS" dirty="0"/>
          </a:p>
        </p:txBody>
      </p:sp>
      <p:sp>
        <p:nvSpPr>
          <p:cNvPr id="12" name="Rectangle 11"/>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4"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786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E578E"/>
                </a:solidFill>
              </a:defRPr>
            </a:lvl1pPr>
          </a:lstStyle>
          <a:p>
            <a:r>
              <a:rPr lang="sr-Cyrl-RS" dirty="0"/>
              <a:t>Наслов</a:t>
            </a:r>
            <a:endParaRPr lang="sr-Latn-RS" dirty="0"/>
          </a:p>
        </p:txBody>
      </p:sp>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22.12.2025.</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248054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22.12.2025.</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graphicFrame>
        <p:nvGraphicFramePr>
          <p:cNvPr id="5" name="Table 4"/>
          <p:cNvGraphicFramePr>
            <a:graphicFrameLocks noGrp="1"/>
          </p:cNvGraphicFramePr>
          <p:nvPr userDrawn="1">
            <p:extLst>
              <p:ext uri="{D42A27DB-BD31-4B8C-83A1-F6EECF244321}">
                <p14:modId xmlns:p14="http://schemas.microsoft.com/office/powerpoint/2010/main" val="418357086"/>
              </p:ext>
            </p:extLst>
          </p:nvPr>
        </p:nvGraphicFramePr>
        <p:xfrm>
          <a:off x="838200" y="2287207"/>
          <a:ext cx="10515600" cy="328316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807481349"/>
                    </a:ext>
                  </a:extLst>
                </a:gridCol>
                <a:gridCol w="2103120">
                  <a:extLst>
                    <a:ext uri="{9D8B030D-6E8A-4147-A177-3AD203B41FA5}">
                      <a16:colId xmlns:a16="http://schemas.microsoft.com/office/drawing/2014/main" val="3859357337"/>
                    </a:ext>
                  </a:extLst>
                </a:gridCol>
                <a:gridCol w="2103120">
                  <a:extLst>
                    <a:ext uri="{9D8B030D-6E8A-4147-A177-3AD203B41FA5}">
                      <a16:colId xmlns:a16="http://schemas.microsoft.com/office/drawing/2014/main" val="48593584"/>
                    </a:ext>
                  </a:extLst>
                </a:gridCol>
                <a:gridCol w="2103120">
                  <a:extLst>
                    <a:ext uri="{9D8B030D-6E8A-4147-A177-3AD203B41FA5}">
                      <a16:colId xmlns:a16="http://schemas.microsoft.com/office/drawing/2014/main" val="1647843584"/>
                    </a:ext>
                  </a:extLst>
                </a:gridCol>
                <a:gridCol w="2103120">
                  <a:extLst>
                    <a:ext uri="{9D8B030D-6E8A-4147-A177-3AD203B41FA5}">
                      <a16:colId xmlns:a16="http://schemas.microsoft.com/office/drawing/2014/main" val="1157887910"/>
                    </a:ext>
                  </a:extLst>
                </a:gridCol>
              </a:tblGrid>
              <a:tr h="820792">
                <a:tc>
                  <a:txBody>
                    <a:bodyPr/>
                    <a:lstStyle/>
                    <a:p>
                      <a:pPr algn="l">
                        <a:spcBef>
                          <a:spcPts val="600"/>
                        </a:spcBef>
                      </a:pPr>
                      <a:endParaRPr lang="sr-Latn-RS" dirty="0"/>
                    </a:p>
                  </a:txBody>
                  <a:tcPr/>
                </a:tc>
                <a:tc>
                  <a:txBody>
                    <a:bodyPr/>
                    <a:lstStyle/>
                    <a:p>
                      <a:pPr algn="ctr">
                        <a:spcBef>
                          <a:spcPts val="2000"/>
                        </a:spcBef>
                      </a:pPr>
                      <a:r>
                        <a:rPr lang="sr-Cyrl-RS" dirty="0"/>
                        <a:t>Колона 1</a:t>
                      </a:r>
                      <a:endParaRPr lang="sr-Latn-RS" dirty="0"/>
                    </a:p>
                  </a:txBody>
                  <a:tcPr/>
                </a:tc>
                <a:tc>
                  <a:txBody>
                    <a:bodyPr/>
                    <a:lstStyle/>
                    <a:p>
                      <a:pPr algn="ctr">
                        <a:spcBef>
                          <a:spcPts val="600"/>
                        </a:spcBef>
                      </a:pPr>
                      <a:r>
                        <a:rPr lang="sr-Cyrl-RS" dirty="0"/>
                        <a:t>Колона 2</a:t>
                      </a:r>
                      <a:endParaRPr lang="sr-Latn-RS" dirty="0"/>
                    </a:p>
                  </a:txBody>
                  <a:tcPr/>
                </a:tc>
                <a:tc>
                  <a:txBody>
                    <a:bodyPr/>
                    <a:lstStyle/>
                    <a:p>
                      <a:pPr algn="ctr">
                        <a:spcBef>
                          <a:spcPts val="600"/>
                        </a:spcBef>
                      </a:pPr>
                      <a:r>
                        <a:rPr lang="sr-Cyrl-RS" dirty="0"/>
                        <a:t>Колона 3</a:t>
                      </a:r>
                      <a:endParaRPr lang="sr-Latn-RS" dirty="0"/>
                    </a:p>
                  </a:txBody>
                  <a:tcPr/>
                </a:tc>
                <a:tc>
                  <a:txBody>
                    <a:bodyPr/>
                    <a:lstStyle/>
                    <a:p>
                      <a:pPr algn="ctr">
                        <a:spcBef>
                          <a:spcPts val="600"/>
                        </a:spcBef>
                      </a:pPr>
                      <a:r>
                        <a:rPr lang="sr-Cyrl-RS" dirty="0"/>
                        <a:t>Колона 4</a:t>
                      </a:r>
                      <a:endParaRPr lang="sr-Latn-RS" dirty="0"/>
                    </a:p>
                  </a:txBody>
                  <a:tcPr/>
                </a:tc>
                <a:extLst>
                  <a:ext uri="{0D108BD9-81ED-4DB2-BD59-A6C34878D82A}">
                    <a16:rowId xmlns:a16="http://schemas.microsoft.com/office/drawing/2014/main" val="2932590650"/>
                  </a:ext>
                </a:extLst>
              </a:tr>
              <a:tr h="820792">
                <a:tc>
                  <a:txBody>
                    <a:bodyPr/>
                    <a:lstStyle/>
                    <a:p>
                      <a:pPr algn="l">
                        <a:spcBef>
                          <a:spcPts val="600"/>
                        </a:spcBef>
                      </a:pPr>
                      <a:r>
                        <a:rPr lang="sr-Cyrl-RS" dirty="0"/>
                        <a:t>Ред 1</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tc>
                  <a:txBody>
                    <a:bodyPr/>
                    <a:lstStyle/>
                    <a:p>
                      <a:pPr algn="ctr">
                        <a:spcBef>
                          <a:spcPts val="600"/>
                        </a:spcBef>
                      </a:pPr>
                      <a:endParaRPr lang="sr-Latn-RS" dirty="0"/>
                    </a:p>
                  </a:txBody>
                  <a:tcPr/>
                </a:tc>
                <a:tc>
                  <a:txBody>
                    <a:bodyPr/>
                    <a:lstStyle/>
                    <a:p>
                      <a:pPr algn="ctr">
                        <a:spcBef>
                          <a:spcPts val="600"/>
                        </a:spcBef>
                      </a:pPr>
                      <a:endParaRPr lang="sr-Latn-RS"/>
                    </a:p>
                  </a:txBody>
                  <a:tcPr/>
                </a:tc>
                <a:extLst>
                  <a:ext uri="{0D108BD9-81ED-4DB2-BD59-A6C34878D82A}">
                    <a16:rowId xmlns:a16="http://schemas.microsoft.com/office/drawing/2014/main" val="224381148"/>
                  </a:ext>
                </a:extLst>
              </a:tr>
              <a:tr h="820792">
                <a:tc>
                  <a:txBody>
                    <a:bodyPr/>
                    <a:lstStyle/>
                    <a:p>
                      <a:pPr algn="l">
                        <a:spcBef>
                          <a:spcPts val="600"/>
                        </a:spcBef>
                      </a:pPr>
                      <a:r>
                        <a:rPr lang="sr-Cyrl-RS" dirty="0"/>
                        <a:t>Ред 2</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tc>
                  <a:txBody>
                    <a:bodyPr/>
                    <a:lstStyle/>
                    <a:p>
                      <a:pPr algn="ctr">
                        <a:spcBef>
                          <a:spcPts val="600"/>
                        </a:spcBef>
                      </a:pPr>
                      <a:endParaRPr lang="sr-Latn-RS" dirty="0"/>
                    </a:p>
                  </a:txBody>
                  <a:tcPr/>
                </a:tc>
                <a:extLst>
                  <a:ext uri="{0D108BD9-81ED-4DB2-BD59-A6C34878D82A}">
                    <a16:rowId xmlns:a16="http://schemas.microsoft.com/office/drawing/2014/main" val="652485372"/>
                  </a:ext>
                </a:extLst>
              </a:tr>
              <a:tr h="820792">
                <a:tc>
                  <a:txBody>
                    <a:bodyPr/>
                    <a:lstStyle/>
                    <a:p>
                      <a:pPr algn="l">
                        <a:spcBef>
                          <a:spcPts val="600"/>
                        </a:spcBef>
                      </a:pPr>
                      <a:r>
                        <a:rPr lang="sr-Cyrl-RS" dirty="0"/>
                        <a:t>Ред 3</a:t>
                      </a:r>
                      <a:endParaRPr lang="sr-Latn-RS" dirty="0"/>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a:p>
                  </a:txBody>
                  <a:tcPr/>
                </a:tc>
                <a:tc>
                  <a:txBody>
                    <a:bodyPr/>
                    <a:lstStyle/>
                    <a:p>
                      <a:pPr algn="ctr">
                        <a:spcBef>
                          <a:spcPts val="600"/>
                        </a:spcBef>
                      </a:pPr>
                      <a:endParaRPr lang="sr-Latn-RS" dirty="0"/>
                    </a:p>
                  </a:txBody>
                  <a:tcPr/>
                </a:tc>
                <a:extLst>
                  <a:ext uri="{0D108BD9-81ED-4DB2-BD59-A6C34878D82A}">
                    <a16:rowId xmlns:a16="http://schemas.microsoft.com/office/drawing/2014/main" val="1611515901"/>
                  </a:ext>
                </a:extLst>
              </a:tr>
            </a:tbl>
          </a:graphicData>
        </a:graphic>
      </p:graphicFrame>
      <p:sp>
        <p:nvSpPr>
          <p:cNvPr id="12" name="Title 1"/>
          <p:cNvSpPr>
            <a:spLocks noGrp="1"/>
          </p:cNvSpPr>
          <p:nvPr>
            <p:ph type="title" hasCustomPrompt="1"/>
          </p:nvPr>
        </p:nvSpPr>
        <p:spPr>
          <a:xfrm>
            <a:off x="838200" y="365125"/>
            <a:ext cx="10515600" cy="1325563"/>
          </a:xfrm>
        </p:spPr>
        <p:txBody>
          <a:bodyPr/>
          <a:lstStyle>
            <a:lvl1pPr>
              <a:defRPr>
                <a:solidFill>
                  <a:srgbClr val="1E578E"/>
                </a:solidFill>
              </a:defRPr>
            </a:lvl1pPr>
          </a:lstStyle>
          <a:p>
            <a:r>
              <a:rPr lang="sr-Cyrl-RS" dirty="0"/>
              <a:t>Табела</a:t>
            </a:r>
            <a:endParaRPr lang="sr-Latn-RS" dirty="0"/>
          </a:p>
        </p:txBody>
      </p:sp>
    </p:spTree>
    <p:extLst>
      <p:ext uri="{BB962C8B-B14F-4D97-AF65-F5344CB8AC3E}">
        <p14:creationId xmlns:p14="http://schemas.microsoft.com/office/powerpoint/2010/main" val="422541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3" name="Date Placeholder 2"/>
          <p:cNvSpPr>
            <a:spLocks noGrp="1"/>
          </p:cNvSpPr>
          <p:nvPr>
            <p:ph type="dt" sz="half" idx="10"/>
          </p:nvPr>
        </p:nvSpPr>
        <p:spPr/>
        <p:txBody>
          <a:bodyPr/>
          <a:lstStyle>
            <a:lvl1pPr>
              <a:defRPr>
                <a:latin typeface="Tw Cen MT (Body)"/>
              </a:defRPr>
            </a:lvl1pPr>
          </a:lstStyle>
          <a:p>
            <a:fld id="{36DA588A-F02A-49FE-B4BB-62E9D891C6D0}" type="datetime1">
              <a:rPr lang="sr-Latn-RS" smtClean="0"/>
              <a:pPr/>
              <a:t>22.12.2025.</a:t>
            </a:fld>
            <a:endParaRPr lang="sr-Latn-RS" dirty="0"/>
          </a:p>
        </p:txBody>
      </p:sp>
      <p:sp>
        <p:nvSpPr>
          <p:cNvPr id="4" name="Footer Placeholder 3"/>
          <p:cNvSpPr>
            <a:spLocks noGrp="1"/>
          </p:cNvSpPr>
          <p:nvPr>
            <p:ph type="ftr" sz="quarter" idx="11"/>
          </p:nvPr>
        </p:nvSpPr>
        <p:spPr/>
        <p:txBody>
          <a:bodyPr/>
          <a:lstStyle>
            <a:lvl1pPr>
              <a:defRPr>
                <a:latin typeface="Tw Cen MT (Body)"/>
              </a:defRPr>
            </a:lvl1pPr>
          </a:lstStyle>
          <a:p>
            <a:endParaRPr lang="sr-Latn-RS" dirty="0"/>
          </a:p>
        </p:txBody>
      </p:sp>
      <p:sp>
        <p:nvSpPr>
          <p:cNvPr id="8" name="Rectangle 7"/>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sp>
        <p:nvSpPr>
          <p:cNvPr id="10"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graphicFrame>
        <p:nvGraphicFramePr>
          <p:cNvPr id="12" name="Content Placeholder 3">
            <a:extLst>
              <a:ext uri="{FF2B5EF4-FFF2-40B4-BE49-F238E27FC236}">
                <a16:creationId xmlns:a16="http://schemas.microsoft.com/office/drawing/2014/main" id="{C068A37D-29CE-3143-9685-3E757B766BAC}"/>
              </a:ext>
            </a:extLst>
          </p:cNvPr>
          <p:cNvGraphicFramePr>
            <a:graphicFrameLocks/>
          </p:cNvGraphicFramePr>
          <p:nvPr userDrawn="1">
            <p:extLst>
              <p:ext uri="{D42A27DB-BD31-4B8C-83A1-F6EECF244321}">
                <p14:modId xmlns:p14="http://schemas.microsoft.com/office/powerpoint/2010/main" val="2823881815"/>
              </p:ext>
            </p:extLst>
          </p:nvPr>
        </p:nvGraphicFramePr>
        <p:xfrm>
          <a:off x="838200" y="1734937"/>
          <a:ext cx="10515600" cy="3965575"/>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a:spLocks noGrp="1"/>
          </p:cNvSpPr>
          <p:nvPr>
            <p:ph type="title" hasCustomPrompt="1"/>
          </p:nvPr>
        </p:nvSpPr>
        <p:spPr>
          <a:xfrm>
            <a:off x="838200" y="365125"/>
            <a:ext cx="10515600" cy="1325563"/>
          </a:xfrm>
        </p:spPr>
        <p:txBody>
          <a:bodyPr/>
          <a:lstStyle>
            <a:lvl1pPr>
              <a:defRPr>
                <a:solidFill>
                  <a:srgbClr val="1E578E"/>
                </a:solidFill>
              </a:defRPr>
            </a:lvl1pPr>
          </a:lstStyle>
          <a:p>
            <a:r>
              <a:rPr lang="sr-Cyrl-RS" dirty="0"/>
              <a:t>Графикон</a:t>
            </a:r>
            <a:endParaRPr lang="sr-Latn-RS" dirty="0"/>
          </a:p>
        </p:txBody>
      </p:sp>
    </p:spTree>
    <p:extLst>
      <p:ext uri="{BB962C8B-B14F-4D97-AF65-F5344CB8AC3E}">
        <p14:creationId xmlns:p14="http://schemas.microsoft.com/office/powerpoint/2010/main" val="80449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w Cen MT (Body)"/>
              </a:defRPr>
            </a:lvl1pPr>
          </a:lstStyle>
          <a:p>
            <a:fld id="{D9CD9DD0-17BE-4D06-B789-47356A50A0A7}" type="datetime1">
              <a:rPr lang="sr-Latn-RS" smtClean="0"/>
              <a:pPr/>
              <a:t>22.12.2025.</a:t>
            </a:fld>
            <a:endParaRPr lang="sr-Latn-RS" dirty="0"/>
          </a:p>
        </p:txBody>
      </p:sp>
      <p:sp>
        <p:nvSpPr>
          <p:cNvPr id="3" name="Footer Placeholder 2"/>
          <p:cNvSpPr>
            <a:spLocks noGrp="1"/>
          </p:cNvSpPr>
          <p:nvPr>
            <p:ph type="ftr" sz="quarter" idx="11"/>
          </p:nvPr>
        </p:nvSpPr>
        <p:spPr/>
        <p:txBody>
          <a:bodyPr/>
          <a:lstStyle>
            <a:lvl1pPr>
              <a:defRPr>
                <a:latin typeface="Tw Cen MT (Body)"/>
              </a:defRPr>
            </a:lvl1pPr>
          </a:lstStyle>
          <a:p>
            <a:endParaRPr lang="sr-Latn-RS" dirty="0"/>
          </a:p>
        </p:txBody>
      </p:sp>
      <p:sp>
        <p:nvSpPr>
          <p:cNvPr id="7" name="Rectangle 6"/>
          <p:cNvSpPr/>
          <p:nvPr userDrawn="1"/>
        </p:nvSpPr>
        <p:spPr>
          <a:xfrm>
            <a:off x="0" y="0"/>
            <a:ext cx="156519" cy="6858000"/>
          </a:xfrm>
          <a:prstGeom prst="rect">
            <a:avLst/>
          </a:prstGeom>
          <a:solidFill>
            <a:srgbClr val="1E5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b="0" cap="none" spc="0">
              <a:ln w="0"/>
              <a:solidFill>
                <a:schemeClr val="accent1"/>
              </a:solidFill>
              <a:effectLst>
                <a:outerShdw blurRad="38100" dist="25400" dir="5400000" algn="ctr" rotWithShape="0">
                  <a:srgbClr val="6E747A">
                    <a:alpha val="43000"/>
                  </a:srgbClr>
                </a:outerShdw>
              </a:effectLst>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74630" y="4543024"/>
            <a:ext cx="2917370" cy="2314976"/>
          </a:xfrm>
          <a:prstGeom prst="rect">
            <a:avLst/>
          </a:prstGeom>
        </p:spPr>
      </p:pic>
      <p:sp>
        <p:nvSpPr>
          <p:cNvPr id="9" name="Slide Number Placeholder 5"/>
          <p:cNvSpPr>
            <a:spLocks noGrp="1"/>
          </p:cNvSpPr>
          <p:nvPr>
            <p:ph type="sldNum" sz="quarter" idx="12"/>
          </p:nvPr>
        </p:nvSpPr>
        <p:spPr>
          <a:xfrm>
            <a:off x="11522549" y="6275819"/>
            <a:ext cx="469556" cy="365125"/>
          </a:xfrm>
        </p:spPr>
        <p:txBody>
          <a:bodyPr/>
          <a:lstStyle>
            <a:lvl1pPr algn="ctr">
              <a:defRPr sz="1400" b="1">
                <a:solidFill>
                  <a:srgbClr val="1E578E"/>
                </a:solidFill>
              </a:defRPr>
            </a:lvl1pPr>
          </a:lstStyle>
          <a:p>
            <a:fld id="{9E6A3A0C-5B1B-4859-8A9F-0D6B550C0C8D}" type="slidenum">
              <a:rPr lang="sr-Latn-RS" smtClean="0"/>
              <a:pPr/>
              <a:t>‹#›</a:t>
            </a:fld>
            <a:endParaRPr lang="sr-Latn-R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1351" y="60910"/>
            <a:ext cx="1927654" cy="338556"/>
          </a:xfrm>
          <a:prstGeom prst="rect">
            <a:avLst/>
          </a:prstGeom>
        </p:spPr>
      </p:pic>
    </p:spTree>
    <p:extLst>
      <p:ext uri="{BB962C8B-B14F-4D97-AF65-F5344CB8AC3E}">
        <p14:creationId xmlns:p14="http://schemas.microsoft.com/office/powerpoint/2010/main" val="57864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415B9-F7E1-4329-86C5-BFD9CA71CB2B}" type="datetime1">
              <a:rPr lang="sr-Latn-RS" smtClean="0"/>
              <a:pPr/>
              <a:t>22.12.2025.</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A3A0C-5B1B-4859-8A9F-0D6B550C0C8D}" type="slidenum">
              <a:rPr lang="sr-Latn-RS" smtClean="0"/>
              <a:pPr/>
              <a:t>‹#›</a:t>
            </a:fld>
            <a:endParaRPr lang="sr-Latn-RS"/>
          </a:p>
        </p:txBody>
      </p:sp>
    </p:spTree>
    <p:extLst>
      <p:ext uri="{BB962C8B-B14F-4D97-AF65-F5344CB8AC3E}">
        <p14:creationId xmlns:p14="http://schemas.microsoft.com/office/powerpoint/2010/main" val="1697356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0" r:id="rId8"/>
    <p:sldLayoutId id="2147483655" r:id="rId9"/>
    <p:sldLayoutId id="2147483656" r:id="rId10"/>
    <p:sldLayoutId id="2147483657" r:id="rId11"/>
    <p:sldLayoutId id="2147483658" r:id="rId12"/>
    <p:sldLayoutId id="2147483659" r:id="rId13"/>
    <p:sldLayoutId id="2147483662" r:id="rId14"/>
  </p:sldLayoutIdLst>
  <p:hf hdr="0" ftr="0" dt="0"/>
  <p:txStyles>
    <p:titleStyle>
      <a:lvl1pPr algn="l" defTabSz="914400" rtl="0" eaLnBrk="1" latinLnBrk="0" hangingPunct="1">
        <a:lnSpc>
          <a:spcPct val="90000"/>
        </a:lnSpc>
        <a:spcBef>
          <a:spcPct val="0"/>
        </a:spcBef>
        <a:buNone/>
        <a:defRPr sz="3600" b="1" kern="1200">
          <a:solidFill>
            <a:srgbClr val="1E578E"/>
          </a:solidFill>
          <a:latin typeface="Tw Cen MT (Body)Body)"/>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Body)Body)"/>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Body)Body)"/>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Body)Body)"/>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Body)Body)"/>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Body)Body)"/>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7244" y="3241544"/>
            <a:ext cx="9906001" cy="1182540"/>
          </a:xfrm>
        </p:spPr>
        <p:txBody>
          <a:bodyPr>
            <a:normAutofit fontScale="90000"/>
          </a:bodyPr>
          <a:lstStyle/>
          <a:p>
            <a:pPr marL="228600" indent="-228600">
              <a:lnSpc>
                <a:spcPct val="107000"/>
              </a:lnSpc>
              <a:spcBef>
                <a:spcPts val="4200"/>
              </a:spcBef>
              <a:spcAft>
                <a:spcPts val="4200"/>
              </a:spcAft>
            </a:pPr>
            <a:r>
              <a:rPr lang="ru-RU" sz="4000" kern="100" dirty="0">
                <a:latin typeface="Cambria"/>
                <a:ea typeface="Times New Roman"/>
                <a:cs typeface="Times New Roman"/>
              </a:rPr>
              <a:t>Особе са инвалидитетом и алтернативни начини унапређења мобилности</a:t>
            </a:r>
          </a:p>
        </p:txBody>
      </p:sp>
      <p:sp>
        <p:nvSpPr>
          <p:cNvPr id="4" name="Text Placeholder 3"/>
          <p:cNvSpPr>
            <a:spLocks noGrp="1"/>
          </p:cNvSpPr>
          <p:nvPr>
            <p:ph type="body" idx="13"/>
          </p:nvPr>
        </p:nvSpPr>
        <p:spPr>
          <a:xfrm>
            <a:off x="1484812" y="6329848"/>
            <a:ext cx="9144000" cy="528152"/>
          </a:xfrm>
        </p:spPr>
        <p:txBody>
          <a:bodyPr>
            <a:normAutofit/>
          </a:bodyPr>
          <a:lstStyle/>
          <a:p>
            <a:r>
              <a:rPr lang="sr-Cyrl-RS" sz="2000" dirty="0">
                <a:latin typeface="Cambria" pitchFamily="18" charset="0"/>
                <a:ea typeface="Cambria" pitchFamily="18" charset="0"/>
              </a:rPr>
              <a:t>Београд, 202</a:t>
            </a:r>
            <a:r>
              <a:rPr lang="en-GB" sz="2000" dirty="0">
                <a:latin typeface="Cambria" pitchFamily="18" charset="0"/>
                <a:ea typeface="Cambria" pitchFamily="18" charset="0"/>
              </a:rPr>
              <a:t>5</a:t>
            </a:r>
            <a:r>
              <a:rPr lang="sr-Cyrl-RS" sz="2000" dirty="0">
                <a:latin typeface="Cambria" pitchFamily="18" charset="0"/>
                <a:ea typeface="Cambria" pitchFamily="18" charset="0"/>
              </a:rPr>
              <a:t>. </a:t>
            </a:r>
            <a:endParaRPr lang="sr-Latn-RS" sz="2000" dirty="0">
              <a:latin typeface="Cambria" pitchFamily="18" charset="0"/>
              <a:ea typeface="Cambria" pitchFamily="18" charset="0"/>
            </a:endParaRPr>
          </a:p>
        </p:txBody>
      </p:sp>
      <p:sp>
        <p:nvSpPr>
          <p:cNvPr id="5" name="Subtitle 2"/>
          <p:cNvSpPr txBox="1">
            <a:spLocks/>
          </p:cNvSpPr>
          <p:nvPr/>
        </p:nvSpPr>
        <p:spPr>
          <a:xfrm>
            <a:off x="352698" y="4316140"/>
            <a:ext cx="4611189" cy="2058534"/>
          </a:xfrm>
          <a:prstGeom prst="rect">
            <a:avLst/>
          </a:prstGeom>
        </p:spPr>
        <p:txBody>
          <a:bodyPr vert="horz" lIns="91440" tIns="45720" rIns="91440" bIns="45720" rtlCol="0">
            <a:noAutofit/>
          </a:bodyPr>
          <a:lstStyle/>
          <a:p>
            <a:pPr marL="0" marR="0" lvl="0" indent="0" algn="just"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br>
              <a:rPr lang="sr-Cyrl-RS" sz="2000" dirty="0">
                <a:solidFill>
                  <a:schemeClr val="bg1">
                    <a:lumMod val="50000"/>
                  </a:schemeClr>
                </a:solidFill>
                <a:latin typeface="Cambria" pitchFamily="18" charset="0"/>
                <a:ea typeface="Cambria" pitchFamily="18" charset="0"/>
              </a:rPr>
            </a:br>
            <a:r>
              <a:rPr lang="sr-Cyrl-RS" sz="2000" dirty="0">
                <a:solidFill>
                  <a:schemeClr val="bg1">
                    <a:lumMod val="50000"/>
                  </a:schemeClr>
                </a:solidFill>
                <a:latin typeface="Cambria" pitchFamily="18" charset="0"/>
                <a:ea typeface="Cambria" pitchFamily="18" charset="0"/>
              </a:rPr>
              <a:t>Предметни наставници:</a:t>
            </a:r>
          </a:p>
          <a:p>
            <a:pPr lvl="0" algn="just">
              <a:lnSpc>
                <a:spcPct val="90000"/>
              </a:lnSpc>
              <a:spcAft>
                <a:spcPts val="300"/>
              </a:spcAft>
            </a:pPr>
            <a:r>
              <a:rPr lang="en-US" sz="2000" dirty="0" err="1">
                <a:solidFill>
                  <a:schemeClr val="bg1">
                    <a:lumMod val="50000"/>
                  </a:schemeClr>
                </a:solidFill>
                <a:latin typeface="Cambria" pitchFamily="18" charset="0"/>
                <a:ea typeface="Cambria" pitchFamily="18" charset="0"/>
              </a:rPr>
              <a:t>Проф</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др</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Радомир</a:t>
            </a:r>
            <a:r>
              <a:rPr lang="en-US" sz="2000" dirty="0">
                <a:solidFill>
                  <a:schemeClr val="bg1">
                    <a:lumMod val="50000"/>
                  </a:schemeClr>
                </a:solidFill>
                <a:latin typeface="Cambria" pitchFamily="18" charset="0"/>
                <a:ea typeface="Cambria" pitchFamily="18" charset="0"/>
              </a:rPr>
              <a:t> </a:t>
            </a:r>
            <a:r>
              <a:rPr lang="en-US" sz="2000" dirty="0" err="1">
                <a:solidFill>
                  <a:schemeClr val="bg1">
                    <a:lumMod val="50000"/>
                  </a:schemeClr>
                </a:solidFill>
                <a:latin typeface="Cambria" pitchFamily="18" charset="0"/>
                <a:ea typeface="Cambria" pitchFamily="18" charset="0"/>
              </a:rPr>
              <a:t>Мијаиловић</a:t>
            </a:r>
            <a:endParaRPr lang="sr-Cyrl-RS" sz="2000" dirty="0">
              <a:solidFill>
                <a:schemeClr val="bg1">
                  <a:lumMod val="50000"/>
                </a:schemeClr>
              </a:solidFill>
              <a:latin typeface="Cambria" pitchFamily="18" charset="0"/>
              <a:ea typeface="Cambria" pitchFamily="18" charset="0"/>
            </a:endParaRPr>
          </a:p>
          <a:p>
            <a:pPr lvl="0" algn="just">
              <a:lnSpc>
                <a:spcPct val="90000"/>
              </a:lnSpc>
              <a:spcAft>
                <a:spcPts val="300"/>
              </a:spcAft>
            </a:pPr>
            <a:r>
              <a:rPr lang="sr-Cyrl-RS" sz="2000" dirty="0">
                <a:solidFill>
                  <a:schemeClr val="bg1">
                    <a:lumMod val="50000"/>
                  </a:schemeClr>
                </a:solidFill>
                <a:latin typeface="Cambria" pitchFamily="18" charset="0"/>
                <a:ea typeface="Cambria" pitchFamily="18" charset="0"/>
              </a:rPr>
              <a:t>Проф. др Далибор Пешић</a:t>
            </a:r>
          </a:p>
          <a:p>
            <a:pPr lvl="0" algn="just">
              <a:lnSpc>
                <a:spcPct val="90000"/>
              </a:lnSpc>
              <a:spcAft>
                <a:spcPts val="300"/>
              </a:spcAft>
            </a:pPr>
            <a:r>
              <a:rPr lang="sr-Cyrl-RS" sz="2000" dirty="0">
                <a:solidFill>
                  <a:schemeClr val="bg1">
                    <a:lumMod val="50000"/>
                  </a:schemeClr>
                </a:solidFill>
                <a:latin typeface="Cambria" pitchFamily="18" charset="0"/>
                <a:ea typeface="Cambria" pitchFamily="18" charset="0"/>
              </a:rPr>
              <a:t>Доц. др Ђорђе Петровић</a:t>
            </a:r>
            <a:endParaRPr kumimoji="0" lang="sr-Latn-RS" sz="2000" b="0" i="0" u="none" strike="noStrike" kern="1200" cap="none" spc="0" normalizeH="0" baseline="0" noProof="0" dirty="0">
              <a:ln>
                <a:noFill/>
              </a:ln>
              <a:solidFill>
                <a:schemeClr val="bg1">
                  <a:lumMod val="50000"/>
                </a:schemeClr>
              </a:solidFill>
              <a:effectLst/>
              <a:uLnTx/>
              <a:uFillTx/>
              <a:latin typeface="Cambria" pitchFamily="18" charset="0"/>
              <a:ea typeface="Cambria" pitchFamily="18" charset="0"/>
            </a:endParaRPr>
          </a:p>
        </p:txBody>
      </p:sp>
      <p:sp>
        <p:nvSpPr>
          <p:cNvPr id="6" name="Rectangle 5"/>
          <p:cNvSpPr/>
          <p:nvPr/>
        </p:nvSpPr>
        <p:spPr>
          <a:xfrm>
            <a:off x="1593669" y="2348189"/>
            <a:ext cx="9313816" cy="553998"/>
          </a:xfrm>
          <a:prstGeom prst="rect">
            <a:avLst/>
          </a:prstGeom>
        </p:spPr>
        <p:txBody>
          <a:bodyPr wrap="square">
            <a:spAutoFit/>
          </a:bodyPr>
          <a:lstStyle/>
          <a:p>
            <a:pPr algn="just"/>
            <a:r>
              <a:rPr lang="sr-Cyrl-RS" sz="3000" b="1" i="1" dirty="0">
                <a:solidFill>
                  <a:schemeClr val="tx2">
                    <a:lumMod val="50000"/>
                  </a:schemeClr>
                </a:solidFill>
                <a:latin typeface="Cambria" pitchFamily="18" charset="0"/>
                <a:ea typeface="Cambria" pitchFamily="18" charset="0"/>
              </a:rPr>
              <a:t>Предмет: Безбедност особа са инвалидитетом</a:t>
            </a:r>
            <a:endParaRPr lang="en-US" sz="3000" b="1" i="1" dirty="0">
              <a:solidFill>
                <a:schemeClr val="tx2">
                  <a:lumMod val="50000"/>
                </a:schemeClr>
              </a:solidFill>
            </a:endParaRPr>
          </a:p>
        </p:txBody>
      </p:sp>
    </p:spTree>
    <p:extLst>
      <p:ext uri="{BB962C8B-B14F-4D97-AF65-F5344CB8AC3E}">
        <p14:creationId xmlns:p14="http://schemas.microsoft.com/office/powerpoint/2010/main" val="275043424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lide(fromBottom)">
                                      <p:cBhvr>
                                        <p:cTn id="10" dur="500"/>
                                        <p:tgtEl>
                                          <p:spTgt spid="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slide(fromBottom)">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6">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10</a:t>
            </a:fld>
            <a:endParaRPr lang="sr-Latn-RS" dirty="0"/>
          </a:p>
        </p:txBody>
      </p:sp>
      <p:sp>
        <p:nvSpPr>
          <p:cNvPr id="7" name="Rectangle 6"/>
          <p:cNvSpPr/>
          <p:nvPr/>
        </p:nvSpPr>
        <p:spPr>
          <a:xfrm>
            <a:off x="825343" y="289449"/>
            <a:ext cx="6276655" cy="584775"/>
          </a:xfrm>
          <a:prstGeom prst="rect">
            <a:avLst/>
          </a:prstGeom>
          <a:noFill/>
        </p:spPr>
        <p:txBody>
          <a:bodyPr wrap="none" lIns="91440" tIns="45720" rIns="91440" bIns="45720">
            <a:spAutoFit/>
          </a:bodyPr>
          <a:lstStyle/>
          <a:p>
            <a:r>
              <a:rPr lang="sr-Cyrl-RS" sz="3200" b="1" dirty="0">
                <a:solidFill>
                  <a:schemeClr val="accent6">
                    <a:lumMod val="75000"/>
                  </a:schemeClr>
                </a:solidFill>
                <a:latin typeface="Cambria" pitchFamily="18" charset="0"/>
                <a:ea typeface="Cambria" pitchFamily="18" charset="0"/>
              </a:rPr>
              <a:t>Остали начини дељења вожње</a:t>
            </a:r>
            <a:endParaRPr lang="en-US" sz="3200" b="1" dirty="0">
              <a:solidFill>
                <a:schemeClr val="accent6">
                  <a:lumMod val="75000"/>
                </a:schemeClr>
              </a:solidFill>
              <a:latin typeface="Cambria" pitchFamily="18" charset="0"/>
              <a:ea typeface="Cambria" pitchFamily="18" charset="0"/>
            </a:endParaRPr>
          </a:p>
        </p:txBody>
      </p:sp>
      <p:sp>
        <p:nvSpPr>
          <p:cNvPr id="2050" name="Rectangle 2"/>
          <p:cNvSpPr>
            <a:spLocks noChangeArrowheads="1"/>
          </p:cNvSpPr>
          <p:nvPr/>
        </p:nvSpPr>
        <p:spPr bwMode="auto">
          <a:xfrm>
            <a:off x="291739" y="1262024"/>
            <a:ext cx="1158239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500" dirty="0">
                <a:latin typeface="Cambria" pitchFamily="18" charset="0"/>
                <a:ea typeface="Calibri" pitchFamily="34" charset="0"/>
                <a:cs typeface="Times New Roman" pitchFamily="18" charset="0"/>
              </a:rPr>
              <a:t>Поред дељења вожње са </a:t>
            </a:r>
            <a:r>
              <a:rPr lang="ru-RU" sz="2500" dirty="0">
                <a:solidFill>
                  <a:schemeClr val="accent6">
                    <a:lumMod val="75000"/>
                  </a:schemeClr>
                </a:solidFill>
                <a:latin typeface="Cambria" pitchFamily="18" charset="0"/>
                <a:ea typeface="Calibri" pitchFamily="34" charset="0"/>
                <a:cs typeface="Times New Roman" pitchFamily="18" charset="0"/>
              </a:rPr>
              <a:t>приватним путничким аутомобилима</a:t>
            </a:r>
            <a:r>
              <a:rPr lang="ru-RU" sz="2500" dirty="0">
                <a:latin typeface="Cambria" pitchFamily="18" charset="0"/>
                <a:ea typeface="Calibri" pitchFamily="34" charset="0"/>
                <a:cs typeface="Times New Roman" pitchFamily="18" charset="0"/>
              </a:rPr>
              <a:t>, одређене категорије особа са инвалидитетом имају могућност учешћа у концепту дељења вожње и другим превозним средствима. </a:t>
            </a:r>
            <a:endParaRPr lang="en-US" sz="2500" dirty="0">
              <a:latin typeface="Cambria" pitchFamily="18" charset="0"/>
              <a:ea typeface="Calibri" pitchFamily="34" charset="0"/>
              <a:cs typeface="Times New Roman" pitchFamily="18" charset="0"/>
            </a:endParaRPr>
          </a:p>
          <a:p>
            <a:pPr lvl="0" algn="just" fontAlgn="base">
              <a:spcBef>
                <a:spcPct val="0"/>
              </a:spcBef>
              <a:spcAft>
                <a:spcPts val="1200"/>
              </a:spcAft>
            </a:pPr>
            <a:r>
              <a:rPr lang="ru-RU" sz="2500" dirty="0">
                <a:latin typeface="Cambria" pitchFamily="18" charset="0"/>
                <a:ea typeface="Calibri" pitchFamily="34" charset="0"/>
                <a:cs typeface="Times New Roman" pitchFamily="18" charset="0"/>
              </a:rPr>
              <a:t>На пример, особе са инвалидитетом могу учествовати у дељењу вожње са </a:t>
            </a:r>
            <a:r>
              <a:rPr lang="ru-RU" sz="2500" b="1" dirty="0">
                <a:solidFill>
                  <a:schemeClr val="accent6">
                    <a:lumMod val="75000"/>
                  </a:schemeClr>
                </a:solidFill>
                <a:latin typeface="Cambria" pitchFamily="18" charset="0"/>
                <a:ea typeface="Calibri" pitchFamily="34" charset="0"/>
                <a:cs typeface="Times New Roman" pitchFamily="18" charset="0"/>
              </a:rPr>
              <a:t>аутономним возилима, као и у дељењу двоточкаша и возила микромобилности</a:t>
            </a:r>
            <a:r>
              <a:rPr lang="en-US" sz="2500" dirty="0">
                <a:solidFill>
                  <a:schemeClr val="accent6">
                    <a:lumMod val="75000"/>
                  </a:schemeClr>
                </a:solidFill>
                <a:latin typeface="Cambria" pitchFamily="18" charset="0"/>
                <a:ea typeface="Calibri" pitchFamily="34" charset="0"/>
                <a:cs typeface="Times New Roman" pitchFamily="18" charset="0"/>
              </a:rPr>
              <a:t>.</a:t>
            </a:r>
            <a:endParaRPr lang="ru-RU" sz="2500" dirty="0">
              <a:solidFill>
                <a:schemeClr val="accent6">
                  <a:lumMod val="75000"/>
                </a:schemeClr>
              </a:solidFill>
              <a:latin typeface="Cambria" pitchFamily="18" charset="0"/>
              <a:ea typeface="Calibri" pitchFamily="34" charset="0"/>
              <a:cs typeface="Times New Roman" pitchFamily="18" charset="0"/>
            </a:endParaRPr>
          </a:p>
        </p:txBody>
      </p:sp>
      <p:pic>
        <p:nvPicPr>
          <p:cNvPr id="28674" name="Picture 2" descr="C:\Users\marin\OneDrive\Radna površina\ppt za D\overview-of-autonomous-vehicles-mts.jpg"/>
          <p:cNvPicPr>
            <a:picLocks noChangeAspect="1" noChangeArrowheads="1"/>
          </p:cNvPicPr>
          <p:nvPr/>
        </p:nvPicPr>
        <p:blipFill>
          <a:blip r:embed="rId2" cstate="print"/>
          <a:srcRect/>
          <a:stretch>
            <a:fillRect/>
          </a:stretch>
        </p:blipFill>
        <p:spPr bwMode="auto">
          <a:xfrm>
            <a:off x="505140" y="4019121"/>
            <a:ext cx="3439843" cy="2277176"/>
          </a:xfrm>
          <a:prstGeom prst="rect">
            <a:avLst/>
          </a:prstGeom>
          <a:ln>
            <a:noFill/>
          </a:ln>
          <a:effectLst>
            <a:softEdge rad="112500"/>
          </a:effectLst>
        </p:spPr>
      </p:pic>
      <p:pic>
        <p:nvPicPr>
          <p:cNvPr id="28676" name="Picture 4" descr="C:\Users\marin\OneDrive\Radna površina\ppt za D\images (3).jpg"/>
          <p:cNvPicPr>
            <a:picLocks noChangeAspect="1" noChangeArrowheads="1"/>
          </p:cNvPicPr>
          <p:nvPr/>
        </p:nvPicPr>
        <p:blipFill>
          <a:blip r:embed="rId3" cstate="print"/>
          <a:srcRect/>
          <a:stretch>
            <a:fillRect/>
          </a:stretch>
        </p:blipFill>
        <p:spPr bwMode="auto">
          <a:xfrm>
            <a:off x="7368721" y="3944984"/>
            <a:ext cx="4510834" cy="2241232"/>
          </a:xfrm>
          <a:prstGeom prst="rect">
            <a:avLst/>
          </a:prstGeom>
          <a:noFill/>
        </p:spPr>
      </p:pic>
      <p:pic>
        <p:nvPicPr>
          <p:cNvPr id="28677" name="Picture 5" descr="C:\Users\marin\OneDrive\Radna površina\ppt za D\images (4).jpg"/>
          <p:cNvPicPr>
            <a:picLocks noChangeAspect="1" noChangeArrowheads="1"/>
          </p:cNvPicPr>
          <p:nvPr/>
        </p:nvPicPr>
        <p:blipFill>
          <a:blip r:embed="rId4" cstate="print"/>
          <a:srcRect/>
          <a:stretch>
            <a:fillRect/>
          </a:stretch>
        </p:blipFill>
        <p:spPr bwMode="auto">
          <a:xfrm>
            <a:off x="4414338" y="3996690"/>
            <a:ext cx="2143125" cy="2143125"/>
          </a:xfrm>
          <a:prstGeom prst="rect">
            <a:avLst/>
          </a:prstGeom>
          <a:noFill/>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out)">
                                      <p:cBhvr>
                                        <p:cTn id="7" dur="500"/>
                                        <p:tgtEl>
                                          <p:spTgt spid="8"/>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out)">
                                      <p:cBhvr>
                                        <p:cTn id="10" dur="500"/>
                                        <p:tgtEl>
                                          <p:spTgt spid="7"/>
                                        </p:tgtEl>
                                      </p:cBhvr>
                                    </p:animEffect>
                                  </p:childTnLst>
                                </p:cTn>
                              </p:par>
                              <p:par>
                                <p:cTn id="11" presetID="13" presetClass="entr" presetSubtype="32" fill="hold" grpId="0"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plus(out)">
                                      <p:cBhvr>
                                        <p:cTn id="13" dur="500"/>
                                        <p:tgtEl>
                                          <p:spTgt spid="2050"/>
                                        </p:tgtEl>
                                      </p:cBhvr>
                                    </p:animEffect>
                                  </p:childTnLst>
                                </p:cTn>
                              </p:par>
                              <p:par>
                                <p:cTn id="14" presetID="13" presetClass="entr" presetSubtype="32" fill="hold" nodeType="withEffect">
                                  <p:stCondLst>
                                    <p:cond delay="0"/>
                                  </p:stCondLst>
                                  <p:childTnLst>
                                    <p:set>
                                      <p:cBhvr>
                                        <p:cTn id="15" dur="1" fill="hold">
                                          <p:stCondLst>
                                            <p:cond delay="0"/>
                                          </p:stCondLst>
                                        </p:cTn>
                                        <p:tgtEl>
                                          <p:spTgt spid="28674"/>
                                        </p:tgtEl>
                                        <p:attrNameLst>
                                          <p:attrName>style.visibility</p:attrName>
                                        </p:attrNameLst>
                                      </p:cBhvr>
                                      <p:to>
                                        <p:strVal val="visible"/>
                                      </p:to>
                                    </p:set>
                                    <p:animEffect transition="in" filter="plus(out)">
                                      <p:cBhvr>
                                        <p:cTn id="16" dur="500"/>
                                        <p:tgtEl>
                                          <p:spTgt spid="28674"/>
                                        </p:tgtEl>
                                      </p:cBhvr>
                                    </p:animEffect>
                                  </p:childTnLst>
                                </p:cTn>
                              </p:par>
                              <p:par>
                                <p:cTn id="17" presetID="13" presetClass="entr" presetSubtype="32" fill="hold" nodeType="withEffect">
                                  <p:stCondLst>
                                    <p:cond delay="0"/>
                                  </p:stCondLst>
                                  <p:childTnLst>
                                    <p:set>
                                      <p:cBhvr>
                                        <p:cTn id="18" dur="1" fill="hold">
                                          <p:stCondLst>
                                            <p:cond delay="0"/>
                                          </p:stCondLst>
                                        </p:cTn>
                                        <p:tgtEl>
                                          <p:spTgt spid="28677"/>
                                        </p:tgtEl>
                                        <p:attrNameLst>
                                          <p:attrName>style.visibility</p:attrName>
                                        </p:attrNameLst>
                                      </p:cBhvr>
                                      <p:to>
                                        <p:strVal val="visible"/>
                                      </p:to>
                                    </p:set>
                                    <p:animEffect transition="in" filter="plus(out)">
                                      <p:cBhvr>
                                        <p:cTn id="19" dur="500"/>
                                        <p:tgtEl>
                                          <p:spTgt spid="28677"/>
                                        </p:tgtEl>
                                      </p:cBhvr>
                                    </p:animEffect>
                                  </p:childTnLst>
                                </p:cTn>
                              </p:par>
                              <p:par>
                                <p:cTn id="20" presetID="13" presetClass="entr" presetSubtype="32" fill="hold" nodeType="withEffect">
                                  <p:stCondLst>
                                    <p:cond delay="0"/>
                                  </p:stCondLst>
                                  <p:childTnLst>
                                    <p:set>
                                      <p:cBhvr>
                                        <p:cTn id="21" dur="1" fill="hold">
                                          <p:stCondLst>
                                            <p:cond delay="0"/>
                                          </p:stCondLst>
                                        </p:cTn>
                                        <p:tgtEl>
                                          <p:spTgt spid="28676"/>
                                        </p:tgtEl>
                                        <p:attrNameLst>
                                          <p:attrName>style.visibility</p:attrName>
                                        </p:attrNameLst>
                                      </p:cBhvr>
                                      <p:to>
                                        <p:strVal val="visible"/>
                                      </p:to>
                                    </p:set>
                                    <p:animEffect transition="in" filter="plus(out)">
                                      <p:cBhvr>
                                        <p:cTn id="22"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6">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11</a:t>
            </a:fld>
            <a:endParaRPr lang="sr-Latn-RS" dirty="0"/>
          </a:p>
        </p:txBody>
      </p:sp>
      <p:sp>
        <p:nvSpPr>
          <p:cNvPr id="7" name="Rectangle 6"/>
          <p:cNvSpPr/>
          <p:nvPr/>
        </p:nvSpPr>
        <p:spPr>
          <a:xfrm>
            <a:off x="825343" y="289449"/>
            <a:ext cx="6276655" cy="584775"/>
          </a:xfrm>
          <a:prstGeom prst="rect">
            <a:avLst/>
          </a:prstGeom>
          <a:noFill/>
        </p:spPr>
        <p:txBody>
          <a:bodyPr wrap="none" lIns="91440" tIns="45720" rIns="91440" bIns="45720">
            <a:spAutoFit/>
          </a:bodyPr>
          <a:lstStyle/>
          <a:p>
            <a:r>
              <a:rPr lang="sr-Cyrl-RS" sz="3200" b="1" dirty="0">
                <a:solidFill>
                  <a:schemeClr val="accent6">
                    <a:lumMod val="75000"/>
                  </a:schemeClr>
                </a:solidFill>
                <a:latin typeface="Cambria" pitchFamily="18" charset="0"/>
                <a:ea typeface="Cambria" pitchFamily="18" charset="0"/>
              </a:rPr>
              <a:t>Остали начини дељења вожње</a:t>
            </a:r>
            <a:endParaRPr lang="en-US" sz="3200" b="1" dirty="0">
              <a:solidFill>
                <a:schemeClr val="accent6">
                  <a:lumMod val="75000"/>
                </a:schemeClr>
              </a:solidFill>
              <a:latin typeface="Cambria" pitchFamily="18" charset="0"/>
              <a:ea typeface="Cambria" pitchFamily="18" charset="0"/>
            </a:endParaRPr>
          </a:p>
        </p:txBody>
      </p:sp>
      <p:sp>
        <p:nvSpPr>
          <p:cNvPr id="2050" name="Rectangle 2"/>
          <p:cNvSpPr>
            <a:spLocks noChangeArrowheads="1"/>
          </p:cNvSpPr>
          <p:nvPr/>
        </p:nvSpPr>
        <p:spPr bwMode="auto">
          <a:xfrm>
            <a:off x="278677" y="873722"/>
            <a:ext cx="11582398" cy="29392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500" dirty="0">
                <a:latin typeface="Cambria" pitchFamily="18" charset="0"/>
                <a:ea typeface="Calibri" pitchFamily="34" charset="0"/>
                <a:cs typeface="Times New Roman" pitchFamily="18" charset="0"/>
              </a:rPr>
              <a:t>Концепт дељених </a:t>
            </a:r>
            <a:r>
              <a:rPr lang="ru-RU" sz="2500" b="1" dirty="0">
                <a:solidFill>
                  <a:schemeClr val="accent6">
                    <a:lumMod val="75000"/>
                  </a:schemeClr>
                </a:solidFill>
                <a:latin typeface="Cambria" pitchFamily="18" charset="0"/>
                <a:ea typeface="Calibri" pitchFamily="34" charset="0"/>
                <a:cs typeface="Times New Roman" pitchFamily="18" charset="0"/>
              </a:rPr>
              <a:t>аутономних возила </a:t>
            </a:r>
            <a:r>
              <a:rPr lang="ru-RU" sz="2500" dirty="0">
                <a:latin typeface="Cambria" pitchFamily="18" charset="0"/>
                <a:ea typeface="Calibri" pitchFamily="34" charset="0"/>
                <a:cs typeface="Times New Roman" pitchFamily="18" charset="0"/>
              </a:rPr>
              <a:t>има велики потенцијал да значајно унапреди мобилност особа са инвалидитетом, нарочито оних категорија који не могу да буду возачи. </a:t>
            </a:r>
            <a:endParaRPr lang="en-US" sz="2500" dirty="0">
              <a:latin typeface="Cambria" pitchFamily="18" charset="0"/>
              <a:ea typeface="Calibri" pitchFamily="34" charset="0"/>
              <a:cs typeface="Times New Roman" pitchFamily="18" charset="0"/>
            </a:endParaRPr>
          </a:p>
          <a:p>
            <a:pPr lvl="0" algn="just" fontAlgn="base">
              <a:spcBef>
                <a:spcPct val="0"/>
              </a:spcBef>
              <a:spcAft>
                <a:spcPts val="1200"/>
              </a:spcAft>
            </a:pPr>
            <a:r>
              <a:rPr lang="ru-RU" sz="2500" dirty="0">
                <a:latin typeface="Cambria" pitchFamily="18" charset="0"/>
                <a:ea typeface="Calibri" pitchFamily="34" charset="0"/>
                <a:cs typeface="Times New Roman" pitchFamily="18" charset="0"/>
              </a:rPr>
              <a:t>У циљу остварења пуног потенцијала овог концепта неопходно је максимално прилагодити аутономна возила особама са инвалидитетом са аспекта приступачности и/или обучити оператере аутономних возила који би били помоћ особама са инвалидитетом у критичним активностима.</a:t>
            </a:r>
          </a:p>
        </p:txBody>
      </p:sp>
      <p:pic>
        <p:nvPicPr>
          <p:cNvPr id="28674" name="Picture 2" descr="C:\Users\marin\OneDrive\Radna površina\ppt za D\overview-of-autonomous-vehicles-mts.jpg"/>
          <p:cNvPicPr>
            <a:picLocks noChangeAspect="1" noChangeArrowheads="1"/>
          </p:cNvPicPr>
          <p:nvPr/>
        </p:nvPicPr>
        <p:blipFill>
          <a:blip r:embed="rId2" cstate="print"/>
          <a:srcRect/>
          <a:stretch>
            <a:fillRect/>
          </a:stretch>
        </p:blipFill>
        <p:spPr bwMode="auto">
          <a:xfrm>
            <a:off x="6357298" y="3788228"/>
            <a:ext cx="4212000" cy="2788344"/>
          </a:xfrm>
          <a:prstGeom prst="rect">
            <a:avLst/>
          </a:prstGeom>
          <a:ln>
            <a:noFill/>
          </a:ln>
          <a:effectLst>
            <a:softEdge rad="112500"/>
          </a:effectLst>
        </p:spPr>
      </p:pic>
      <p:pic>
        <p:nvPicPr>
          <p:cNvPr id="29698" name="Picture 2" descr="C:\Users\marin\OneDrive\Radna površina\ppt za D\compressed_img-9DYKXimhl4eAXO5i5R6WJqSc.png"/>
          <p:cNvPicPr>
            <a:picLocks noChangeAspect="1" noChangeArrowheads="1"/>
          </p:cNvPicPr>
          <p:nvPr/>
        </p:nvPicPr>
        <p:blipFill>
          <a:blip r:embed="rId3" cstate="print"/>
          <a:srcRect/>
          <a:stretch>
            <a:fillRect/>
          </a:stretch>
        </p:blipFill>
        <p:spPr bwMode="auto">
          <a:xfrm>
            <a:off x="1400843" y="3859064"/>
            <a:ext cx="4716000" cy="2694863"/>
          </a:xfrm>
          <a:prstGeom prst="rect">
            <a:avLst/>
          </a:prstGeom>
          <a:ln>
            <a:noFill/>
          </a:ln>
          <a:effectLst>
            <a:softEdge rad="11250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down)">
                                      <p:cBhvr>
                                        <p:cTn id="7" dur="500"/>
                                        <p:tgtEl>
                                          <p:spTgt spid="8"/>
                                        </p:tgtEl>
                                      </p:cBhvr>
                                    </p:animEffect>
                                  </p:childTnLst>
                                </p:cTn>
                              </p:par>
                              <p:par>
                                <p:cTn id="8" presetID="5" presetClass="entr" presetSubtype="5"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down)">
                                      <p:cBhvr>
                                        <p:cTn id="10" dur="500"/>
                                        <p:tgtEl>
                                          <p:spTgt spid="7"/>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heckerboard(down)">
                                      <p:cBhvr>
                                        <p:cTn id="13" dur="500"/>
                                        <p:tgtEl>
                                          <p:spTgt spid="2050"/>
                                        </p:tgtEl>
                                      </p:cBhvr>
                                    </p:animEffect>
                                  </p:childTnLst>
                                </p:cTn>
                              </p:par>
                              <p:par>
                                <p:cTn id="14" presetID="5" presetClass="entr" presetSubtype="5" fill="hold" nodeType="withEffect">
                                  <p:stCondLst>
                                    <p:cond delay="0"/>
                                  </p:stCondLst>
                                  <p:childTnLst>
                                    <p:set>
                                      <p:cBhvr>
                                        <p:cTn id="15" dur="1" fill="hold">
                                          <p:stCondLst>
                                            <p:cond delay="0"/>
                                          </p:stCondLst>
                                        </p:cTn>
                                        <p:tgtEl>
                                          <p:spTgt spid="29698"/>
                                        </p:tgtEl>
                                        <p:attrNameLst>
                                          <p:attrName>style.visibility</p:attrName>
                                        </p:attrNameLst>
                                      </p:cBhvr>
                                      <p:to>
                                        <p:strVal val="visible"/>
                                      </p:to>
                                    </p:set>
                                    <p:animEffect transition="in" filter="checkerboard(down)">
                                      <p:cBhvr>
                                        <p:cTn id="16" dur="500"/>
                                        <p:tgtEl>
                                          <p:spTgt spid="29698"/>
                                        </p:tgtEl>
                                      </p:cBhvr>
                                    </p:animEffect>
                                  </p:childTnLst>
                                </p:cTn>
                              </p:par>
                              <p:par>
                                <p:cTn id="17" presetID="5" presetClass="entr" presetSubtype="5" fill="hold" nodeType="withEffect">
                                  <p:stCondLst>
                                    <p:cond delay="0"/>
                                  </p:stCondLst>
                                  <p:childTnLst>
                                    <p:set>
                                      <p:cBhvr>
                                        <p:cTn id="18" dur="1" fill="hold">
                                          <p:stCondLst>
                                            <p:cond delay="0"/>
                                          </p:stCondLst>
                                        </p:cTn>
                                        <p:tgtEl>
                                          <p:spTgt spid="28674"/>
                                        </p:tgtEl>
                                        <p:attrNameLst>
                                          <p:attrName>style.visibility</p:attrName>
                                        </p:attrNameLst>
                                      </p:cBhvr>
                                      <p:to>
                                        <p:strVal val="visible"/>
                                      </p:to>
                                    </p:set>
                                    <p:animEffect transition="in" filter="checkerboard(down)">
                                      <p:cBhvr>
                                        <p:cTn id="19"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marin\OneDrive\Radna površina\ppt za D\images (5).jpg"/>
          <p:cNvPicPr>
            <a:picLocks noChangeAspect="1" noChangeArrowheads="1"/>
          </p:cNvPicPr>
          <p:nvPr/>
        </p:nvPicPr>
        <p:blipFill>
          <a:blip r:embed="rId2" cstate="print"/>
          <a:srcRect l="15177" t="28253" r="14541" b="9896"/>
          <a:stretch>
            <a:fillRect/>
          </a:stretch>
        </p:blipFill>
        <p:spPr bwMode="auto">
          <a:xfrm>
            <a:off x="7654835" y="3549645"/>
            <a:ext cx="2873828" cy="2890344"/>
          </a:xfrm>
          <a:prstGeom prst="rect">
            <a:avLst/>
          </a:prstGeom>
          <a:noFill/>
        </p:spPr>
      </p:pic>
      <p:pic>
        <p:nvPicPr>
          <p:cNvPr id="9" name="Picture 6" descr="C:\Users\marin\OneDrive\Radna površina\ppt za D\e-scooters+helping+people+with+disabilities.jpg"/>
          <p:cNvPicPr>
            <a:picLocks noChangeAspect="1" noChangeArrowheads="1"/>
          </p:cNvPicPr>
          <p:nvPr/>
        </p:nvPicPr>
        <p:blipFill>
          <a:blip r:embed="rId3" cstate="print"/>
          <a:srcRect/>
          <a:stretch>
            <a:fillRect/>
          </a:stretch>
        </p:blipFill>
        <p:spPr bwMode="auto">
          <a:xfrm>
            <a:off x="421898" y="3291770"/>
            <a:ext cx="5417200" cy="3318035"/>
          </a:xfrm>
          <a:prstGeom prst="rect">
            <a:avLst/>
          </a:prstGeom>
          <a:noFill/>
        </p:spPr>
      </p:pic>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6">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12</a:t>
            </a:fld>
            <a:endParaRPr lang="sr-Latn-RS" dirty="0"/>
          </a:p>
        </p:txBody>
      </p:sp>
      <p:sp>
        <p:nvSpPr>
          <p:cNvPr id="7" name="Rectangle 6"/>
          <p:cNvSpPr/>
          <p:nvPr/>
        </p:nvSpPr>
        <p:spPr>
          <a:xfrm>
            <a:off x="825343" y="289449"/>
            <a:ext cx="6276655" cy="584775"/>
          </a:xfrm>
          <a:prstGeom prst="rect">
            <a:avLst/>
          </a:prstGeom>
          <a:noFill/>
        </p:spPr>
        <p:txBody>
          <a:bodyPr wrap="none" lIns="91440" tIns="45720" rIns="91440" bIns="45720">
            <a:spAutoFit/>
          </a:bodyPr>
          <a:lstStyle/>
          <a:p>
            <a:r>
              <a:rPr lang="sr-Cyrl-RS" sz="3200" b="1" dirty="0">
                <a:solidFill>
                  <a:schemeClr val="accent6">
                    <a:lumMod val="75000"/>
                  </a:schemeClr>
                </a:solidFill>
                <a:latin typeface="Cambria" pitchFamily="18" charset="0"/>
                <a:ea typeface="Cambria" pitchFamily="18" charset="0"/>
              </a:rPr>
              <a:t>Остали начини дељења вожње</a:t>
            </a:r>
            <a:endParaRPr lang="en-US" sz="3200" b="1" dirty="0">
              <a:solidFill>
                <a:schemeClr val="accent6">
                  <a:lumMod val="75000"/>
                </a:schemeClr>
              </a:solidFill>
              <a:latin typeface="Cambria" pitchFamily="18" charset="0"/>
              <a:ea typeface="Cambria" pitchFamily="18" charset="0"/>
            </a:endParaRPr>
          </a:p>
        </p:txBody>
      </p:sp>
      <p:sp>
        <p:nvSpPr>
          <p:cNvPr id="2050" name="Rectangle 2"/>
          <p:cNvSpPr>
            <a:spLocks noChangeArrowheads="1"/>
          </p:cNvSpPr>
          <p:nvPr/>
        </p:nvSpPr>
        <p:spPr bwMode="auto">
          <a:xfrm>
            <a:off x="278677" y="1335387"/>
            <a:ext cx="11582398"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500" dirty="0">
                <a:latin typeface="Cambria" pitchFamily="18" charset="0"/>
                <a:ea typeface="Calibri" pitchFamily="34" charset="0"/>
                <a:cs typeface="Times New Roman" pitchFamily="18" charset="0"/>
              </a:rPr>
              <a:t>Што се тиче </a:t>
            </a:r>
            <a:r>
              <a:rPr lang="ru-RU" sz="2500" b="1" dirty="0">
                <a:solidFill>
                  <a:schemeClr val="accent6">
                    <a:lumMod val="75000"/>
                  </a:schemeClr>
                </a:solidFill>
                <a:latin typeface="Cambria" pitchFamily="18" charset="0"/>
                <a:ea typeface="Calibri" pitchFamily="34" charset="0"/>
                <a:cs typeface="Times New Roman" pitchFamily="18" charset="0"/>
              </a:rPr>
              <a:t>дељења двоточкаша</a:t>
            </a:r>
            <a:r>
              <a:rPr lang="ru-RU" sz="2500" dirty="0">
                <a:latin typeface="Cambria" pitchFamily="18" charset="0"/>
                <a:ea typeface="Calibri" pitchFamily="34" charset="0"/>
                <a:cs typeface="Times New Roman" pitchFamily="18" charset="0"/>
              </a:rPr>
              <a:t>, као што је дељење електричних скутера, такси мотоцикли и дељење бицикала, истраживања о приступачности за особе са инвалидитетом су још увек оскудна</a:t>
            </a:r>
            <a:r>
              <a:rPr lang="en-US" sz="2500" dirty="0">
                <a:latin typeface="Cambria" pitchFamily="18" charset="0"/>
                <a:ea typeface="Calibri" pitchFamily="34" charset="0"/>
                <a:cs typeface="Times New Roman" pitchFamily="18" charset="0"/>
              </a:rPr>
              <a:t>. </a:t>
            </a:r>
            <a:r>
              <a:rPr lang="ru-RU" sz="2500" dirty="0">
                <a:latin typeface="Cambria" pitchFamily="18" charset="0"/>
                <a:ea typeface="Calibri" pitchFamily="34" charset="0"/>
                <a:cs typeface="Times New Roman" pitchFamily="18" charset="0"/>
              </a:rPr>
              <a:t>Међутим, постоје прве идеје за повећање физичког приступа, као што је укључивање трицикла у флоту за дељење бицикала и нуђење е-скутера са седиштима.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1+#ppt_w/2"/>
                                          </p:val>
                                        </p:tav>
                                        <p:tav tm="100000">
                                          <p:val>
                                            <p:strVal val="#ppt_x"/>
                                          </p:val>
                                        </p:tav>
                                      </p:tavLst>
                                    </p:anim>
                                    <p:anim calcmode="lin" valueType="num">
                                      <p:cBhvr additive="base">
                                        <p:cTn id="16" dur="500" fill="hold"/>
                                        <p:tgtEl>
                                          <p:spTgt spid="2050"/>
                                        </p:tgtEl>
                                        <p:attrNameLst>
                                          <p:attrName>ppt_y</p:attrName>
                                        </p:attrNameLst>
                                      </p:cBhvr>
                                      <p:tavLst>
                                        <p:tav tm="0">
                                          <p:val>
                                            <p:strVal val="#ppt_y"/>
                                          </p:val>
                                        </p:tav>
                                        <p:tav tm="100000">
                                          <p:val>
                                            <p:strVal val="#ppt_y"/>
                                          </p:val>
                                        </p:tav>
                                      </p:tavLst>
                                    </p:anim>
                                  </p:childTnLst>
                                </p:cTn>
                              </p:par>
                              <p:par>
                                <p:cTn id="17" presetID="7"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7" presetClass="entr" presetSubtype="2" fill="hold" nodeType="withEffect">
                                  <p:stCondLst>
                                    <p:cond delay="0"/>
                                  </p:stCondLst>
                                  <p:childTnLst>
                                    <p:set>
                                      <p:cBhvr>
                                        <p:cTn id="22" dur="1" fill="hold">
                                          <p:stCondLst>
                                            <p:cond delay="0"/>
                                          </p:stCondLst>
                                        </p:cTn>
                                        <p:tgtEl>
                                          <p:spTgt spid="30722"/>
                                        </p:tgtEl>
                                        <p:attrNameLst>
                                          <p:attrName>style.visibility</p:attrName>
                                        </p:attrNameLst>
                                      </p:cBhvr>
                                      <p:to>
                                        <p:strVal val="visible"/>
                                      </p:to>
                                    </p:set>
                                    <p:anim calcmode="lin" valueType="num">
                                      <p:cBhvr additive="base">
                                        <p:cTn id="23" dur="500" fill="hold"/>
                                        <p:tgtEl>
                                          <p:spTgt spid="30722"/>
                                        </p:tgtEl>
                                        <p:attrNameLst>
                                          <p:attrName>ppt_x</p:attrName>
                                        </p:attrNameLst>
                                      </p:cBhvr>
                                      <p:tavLst>
                                        <p:tav tm="0">
                                          <p:val>
                                            <p:strVal val="1+#ppt_w/2"/>
                                          </p:val>
                                        </p:tav>
                                        <p:tav tm="100000">
                                          <p:val>
                                            <p:strVal val="#ppt_x"/>
                                          </p:val>
                                        </p:tav>
                                      </p:tavLst>
                                    </p:anim>
                                    <p:anim calcmode="lin" valueType="num">
                                      <p:cBhvr additive="base">
                                        <p:cTn id="24"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l="-7000" r="-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4">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13</a:t>
            </a:fld>
            <a:endParaRPr lang="sr-Latn-RS" dirty="0"/>
          </a:p>
        </p:txBody>
      </p:sp>
      <p:sp>
        <p:nvSpPr>
          <p:cNvPr id="7" name="Rectangle 6"/>
          <p:cNvSpPr/>
          <p:nvPr/>
        </p:nvSpPr>
        <p:spPr>
          <a:xfrm>
            <a:off x="825343" y="289449"/>
            <a:ext cx="7716343" cy="584775"/>
          </a:xfrm>
          <a:prstGeom prst="rect">
            <a:avLst/>
          </a:prstGeom>
          <a:noFill/>
        </p:spPr>
        <p:txBody>
          <a:bodyPr wrap="none" lIns="91440" tIns="45720" rIns="91440" bIns="45720">
            <a:spAutoFit/>
          </a:bodyPr>
          <a:lstStyle/>
          <a:p>
            <a:r>
              <a:rPr lang="sr-Cyrl-RS" sz="3200" b="1" dirty="0">
                <a:solidFill>
                  <a:srgbClr val="C00000"/>
                </a:solidFill>
                <a:latin typeface="Cambria" pitchFamily="18" charset="0"/>
                <a:ea typeface="Cambria" pitchFamily="18" charset="0"/>
              </a:rPr>
              <a:t>Мобилност као услуга </a:t>
            </a:r>
            <a:r>
              <a:rPr lang="sr-Cyrl-RS" sz="3200" b="1" dirty="0">
                <a:solidFill>
                  <a:srgbClr val="FF0000"/>
                </a:solidFill>
                <a:latin typeface="Cambria" pitchFamily="18" charset="0"/>
                <a:ea typeface="Cambria" pitchFamily="18" charset="0"/>
              </a:rPr>
              <a:t>(</a:t>
            </a:r>
            <a:r>
              <a:rPr lang="en-US" sz="3200" b="1" dirty="0" err="1">
                <a:solidFill>
                  <a:srgbClr val="FF0000"/>
                </a:solidFill>
                <a:latin typeface="Cambria" pitchFamily="18" charset="0"/>
                <a:ea typeface="Cambria" pitchFamily="18" charset="0"/>
              </a:rPr>
              <a:t>MaaS</a:t>
            </a:r>
            <a:r>
              <a:rPr lang="en-US" sz="3200" b="1" dirty="0">
                <a:solidFill>
                  <a:srgbClr val="FF0000"/>
                </a:solidFill>
                <a:latin typeface="Cambria" pitchFamily="18" charset="0"/>
                <a:ea typeface="Cambria" pitchFamily="18" charset="0"/>
              </a:rPr>
              <a:t> </a:t>
            </a:r>
            <a:r>
              <a:rPr lang="sr-Cyrl-RS" sz="3200" b="1" dirty="0">
                <a:solidFill>
                  <a:srgbClr val="FF0000"/>
                </a:solidFill>
                <a:latin typeface="Cambria" pitchFamily="18" charset="0"/>
                <a:ea typeface="Cambria" pitchFamily="18" charset="0"/>
              </a:rPr>
              <a:t>концепт)</a:t>
            </a:r>
            <a:endParaRPr lang="en-US" sz="3200" b="1" dirty="0">
              <a:solidFill>
                <a:srgbClr val="FF0000"/>
              </a:solidFill>
              <a:latin typeface="Cambria" pitchFamily="18" charset="0"/>
              <a:ea typeface="Cambria" pitchFamily="18" charset="0"/>
            </a:endParaRPr>
          </a:p>
        </p:txBody>
      </p:sp>
      <p:sp>
        <p:nvSpPr>
          <p:cNvPr id="2050" name="Rectangle 2"/>
          <p:cNvSpPr>
            <a:spLocks noChangeArrowheads="1"/>
          </p:cNvSpPr>
          <p:nvPr/>
        </p:nvSpPr>
        <p:spPr bwMode="auto">
          <a:xfrm>
            <a:off x="348345" y="4336261"/>
            <a:ext cx="11582398" cy="1631216"/>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500" b="1" u="sng" dirty="0">
                <a:latin typeface="Cambria" pitchFamily="18" charset="0"/>
                <a:ea typeface="Calibri" pitchFamily="34" charset="0"/>
                <a:cs typeface="Times New Roman" pitchFamily="18" charset="0"/>
              </a:rPr>
              <a:t>Концепт мобилности као услуге </a:t>
            </a:r>
            <a:r>
              <a:rPr lang="ru-RU" sz="2500" dirty="0">
                <a:latin typeface="Cambria" pitchFamily="18" charset="0"/>
                <a:ea typeface="Calibri" pitchFamily="34" charset="0"/>
                <a:cs typeface="Times New Roman" pitchFamily="18" charset="0"/>
              </a:rPr>
              <a:t>(</a:t>
            </a:r>
            <a:r>
              <a:rPr lang="ru-RU" sz="2500" dirty="0">
                <a:solidFill>
                  <a:srgbClr val="C00000"/>
                </a:solidFill>
                <a:latin typeface="Cambria" pitchFamily="18" charset="0"/>
                <a:ea typeface="Calibri" pitchFamily="34" charset="0"/>
                <a:cs typeface="Times New Roman" pitchFamily="18" charset="0"/>
              </a:rPr>
              <a:t>Mobility as a Service – MaaS</a:t>
            </a:r>
            <a:r>
              <a:rPr lang="ru-RU" sz="2500" dirty="0">
                <a:latin typeface="Cambria" pitchFamily="18" charset="0"/>
                <a:ea typeface="Calibri" pitchFamily="34" charset="0"/>
                <a:cs typeface="Times New Roman" pitchFamily="18" charset="0"/>
              </a:rPr>
              <a:t>) подразумева креирање дигиталне платформе која омогућава интеграцију дељених система мобилности са услугама јавног превоза кроз јединствену апликацију за паметни телефон преко које се врши регистрација, резервација и плаћање</a:t>
            </a:r>
            <a:endParaRPr lang="en-US" sz="2500" dirty="0">
              <a:latin typeface="Cambria" pitchFamily="18" charset="0"/>
              <a:ea typeface="Calibri" pitchFamily="34" charset="0"/>
              <a:cs typeface="Times New Roman" pitchFamily="18" charset="0"/>
            </a:endParaRPr>
          </a:p>
        </p:txBody>
      </p:sp>
      <p:pic>
        <p:nvPicPr>
          <p:cNvPr id="31747" name="Picture 3" descr="C:\Users\marin\OneDrive\Radna površina\ppt za D\images (6).jpg"/>
          <p:cNvPicPr>
            <a:picLocks noChangeAspect="1" noChangeArrowheads="1"/>
          </p:cNvPicPr>
          <p:nvPr/>
        </p:nvPicPr>
        <p:blipFill>
          <a:blip r:embed="rId3" cstate="print"/>
          <a:srcRect/>
          <a:stretch>
            <a:fillRect/>
          </a:stretch>
        </p:blipFill>
        <p:spPr bwMode="auto">
          <a:xfrm>
            <a:off x="264027" y="1619794"/>
            <a:ext cx="3302133" cy="2197419"/>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31748" name="Picture 4" descr="C:\Users\marin\OneDrive\Radna površina\ppt za D\images (7).jpg"/>
          <p:cNvPicPr>
            <a:picLocks noChangeAspect="1" noChangeArrowheads="1"/>
          </p:cNvPicPr>
          <p:nvPr/>
        </p:nvPicPr>
        <p:blipFill>
          <a:blip r:embed="rId4" cstate="print"/>
          <a:srcRect/>
          <a:stretch>
            <a:fillRect/>
          </a:stretch>
        </p:blipFill>
        <p:spPr bwMode="auto">
          <a:xfrm>
            <a:off x="2967007" y="1045028"/>
            <a:ext cx="2315241" cy="1296535"/>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1747"/>
                                        </p:tgtEl>
                                        <p:attrNameLst>
                                          <p:attrName>style.visibility</p:attrName>
                                        </p:attrNameLst>
                                      </p:cBhvr>
                                      <p:to>
                                        <p:strVal val="visible"/>
                                      </p:to>
                                    </p:set>
                                    <p:anim calcmode="lin" valueType="num">
                                      <p:cBhvr additive="base">
                                        <p:cTn id="15" dur="500" fill="hold"/>
                                        <p:tgtEl>
                                          <p:spTgt spid="31747"/>
                                        </p:tgtEl>
                                        <p:attrNameLst>
                                          <p:attrName>ppt_x</p:attrName>
                                        </p:attrNameLst>
                                      </p:cBhvr>
                                      <p:tavLst>
                                        <p:tav tm="0">
                                          <p:val>
                                            <p:strVal val="#ppt_x"/>
                                          </p:val>
                                        </p:tav>
                                        <p:tav tm="100000">
                                          <p:val>
                                            <p:strVal val="#ppt_x"/>
                                          </p:val>
                                        </p:tav>
                                      </p:tavLst>
                                    </p:anim>
                                    <p:anim calcmode="lin" valueType="num">
                                      <p:cBhvr additive="base">
                                        <p:cTn id="16" dur="500" fill="hold"/>
                                        <p:tgtEl>
                                          <p:spTgt spid="31747"/>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additive="base">
                                        <p:cTn id="19" dur="500" fill="hold"/>
                                        <p:tgtEl>
                                          <p:spTgt spid="31748"/>
                                        </p:tgtEl>
                                        <p:attrNameLst>
                                          <p:attrName>ppt_x</p:attrName>
                                        </p:attrNameLst>
                                      </p:cBhvr>
                                      <p:tavLst>
                                        <p:tav tm="0">
                                          <p:val>
                                            <p:strVal val="#ppt_x"/>
                                          </p:val>
                                        </p:tav>
                                        <p:tav tm="100000">
                                          <p:val>
                                            <p:strVal val="#ppt_x"/>
                                          </p:val>
                                        </p:tav>
                                      </p:tavLst>
                                    </p:anim>
                                    <p:anim calcmode="lin" valueType="num">
                                      <p:cBhvr additive="base">
                                        <p:cTn id="20"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4">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14</a:t>
            </a:fld>
            <a:endParaRPr lang="sr-Latn-RS" dirty="0"/>
          </a:p>
        </p:txBody>
      </p:sp>
      <p:sp>
        <p:nvSpPr>
          <p:cNvPr id="7" name="Rectangle 6"/>
          <p:cNvSpPr/>
          <p:nvPr/>
        </p:nvSpPr>
        <p:spPr>
          <a:xfrm>
            <a:off x="825343" y="289449"/>
            <a:ext cx="7716343" cy="584775"/>
          </a:xfrm>
          <a:prstGeom prst="rect">
            <a:avLst/>
          </a:prstGeom>
          <a:noFill/>
        </p:spPr>
        <p:txBody>
          <a:bodyPr wrap="none" lIns="91440" tIns="45720" rIns="91440" bIns="45720">
            <a:spAutoFit/>
          </a:bodyPr>
          <a:lstStyle/>
          <a:p>
            <a:r>
              <a:rPr lang="sr-Cyrl-RS" sz="3200" b="1" dirty="0">
                <a:solidFill>
                  <a:srgbClr val="C00000"/>
                </a:solidFill>
                <a:latin typeface="Cambria" pitchFamily="18" charset="0"/>
                <a:ea typeface="Cambria" pitchFamily="18" charset="0"/>
              </a:rPr>
              <a:t>Мобилност као услуга </a:t>
            </a:r>
            <a:r>
              <a:rPr lang="sr-Cyrl-RS" sz="3200" b="1" dirty="0">
                <a:solidFill>
                  <a:srgbClr val="FF0000"/>
                </a:solidFill>
                <a:latin typeface="Cambria" pitchFamily="18" charset="0"/>
                <a:ea typeface="Cambria" pitchFamily="18" charset="0"/>
              </a:rPr>
              <a:t>(</a:t>
            </a:r>
            <a:r>
              <a:rPr lang="en-US" sz="3200" b="1" dirty="0" err="1">
                <a:solidFill>
                  <a:srgbClr val="FF0000"/>
                </a:solidFill>
                <a:latin typeface="Cambria" pitchFamily="18" charset="0"/>
                <a:ea typeface="Cambria" pitchFamily="18" charset="0"/>
              </a:rPr>
              <a:t>MaaS</a:t>
            </a:r>
            <a:r>
              <a:rPr lang="en-US" sz="3200" b="1" dirty="0">
                <a:solidFill>
                  <a:srgbClr val="FF0000"/>
                </a:solidFill>
                <a:latin typeface="Cambria" pitchFamily="18" charset="0"/>
                <a:ea typeface="Cambria" pitchFamily="18" charset="0"/>
              </a:rPr>
              <a:t> </a:t>
            </a:r>
            <a:r>
              <a:rPr lang="sr-Cyrl-RS" sz="3200" b="1" dirty="0">
                <a:solidFill>
                  <a:srgbClr val="FF0000"/>
                </a:solidFill>
                <a:latin typeface="Cambria" pitchFamily="18" charset="0"/>
                <a:ea typeface="Cambria" pitchFamily="18" charset="0"/>
              </a:rPr>
              <a:t>концепт)</a:t>
            </a:r>
            <a:endParaRPr lang="en-US" sz="3200" b="1" dirty="0">
              <a:solidFill>
                <a:srgbClr val="FF0000"/>
              </a:solidFill>
              <a:latin typeface="Cambria" pitchFamily="18" charset="0"/>
              <a:ea typeface="Cambria" pitchFamily="18" charset="0"/>
            </a:endParaRPr>
          </a:p>
        </p:txBody>
      </p:sp>
      <p:sp>
        <p:nvSpPr>
          <p:cNvPr id="2050" name="Rectangle 2"/>
          <p:cNvSpPr>
            <a:spLocks noChangeArrowheads="1"/>
          </p:cNvSpPr>
          <p:nvPr/>
        </p:nvSpPr>
        <p:spPr bwMode="auto">
          <a:xfrm>
            <a:off x="317865" y="1064319"/>
            <a:ext cx="11582398"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500" b="1" dirty="0">
                <a:latin typeface="Cambria" pitchFamily="18" charset="0"/>
                <a:ea typeface="Calibri" pitchFamily="34" charset="0"/>
                <a:cs typeface="Times New Roman" pitchFamily="18" charset="0"/>
              </a:rPr>
              <a:t>Коришћење овог концепта се реализује кроз неколико корака. </a:t>
            </a:r>
            <a:endParaRPr lang="en-US" sz="2500" b="1" dirty="0">
              <a:latin typeface="Cambria" pitchFamily="18" charset="0"/>
              <a:ea typeface="Calibri" pitchFamily="34" charset="0"/>
              <a:cs typeface="Times New Roman" pitchFamily="18" charset="0"/>
            </a:endParaRPr>
          </a:p>
          <a:p>
            <a:pPr marL="457200" lvl="0" indent="-457200" algn="just" fontAlgn="base">
              <a:spcBef>
                <a:spcPct val="0"/>
              </a:spcBef>
              <a:spcAft>
                <a:spcPts val="1200"/>
              </a:spcAft>
              <a:buAutoNum type="arabicPeriod"/>
            </a:pPr>
            <a:r>
              <a:rPr lang="ru-RU" sz="2500" b="1" dirty="0">
                <a:effectLst>
                  <a:glow rad="228600">
                    <a:schemeClr val="accent4">
                      <a:satMod val="175000"/>
                      <a:alpha val="40000"/>
                    </a:schemeClr>
                  </a:glow>
                </a:effectLst>
                <a:latin typeface="Cambria" pitchFamily="18" charset="0"/>
                <a:ea typeface="Calibri" pitchFamily="34" charset="0"/>
                <a:cs typeface="Times New Roman" pitchFamily="18" charset="0"/>
              </a:rPr>
              <a:t>Регистрација корисника </a:t>
            </a:r>
            <a:r>
              <a:rPr lang="ru-RU" sz="2500" dirty="0">
                <a:effectLst>
                  <a:glow rad="228600">
                    <a:schemeClr val="accent4">
                      <a:satMod val="175000"/>
                      <a:alpha val="40000"/>
                    </a:schemeClr>
                  </a:glow>
                </a:effectLst>
                <a:latin typeface="Cambria" pitchFamily="18" charset="0"/>
                <a:ea typeface="Calibri" pitchFamily="34" charset="0"/>
                <a:cs typeface="Times New Roman" pitchFamily="18" charset="0"/>
              </a:rPr>
              <a:t>која се врши само на почетку коришћења апликације. </a:t>
            </a:r>
          </a:p>
          <a:p>
            <a:pPr marL="457200" lvl="0" indent="-457200" algn="just" fontAlgn="base">
              <a:spcBef>
                <a:spcPct val="0"/>
              </a:spcBef>
              <a:spcAft>
                <a:spcPts val="1200"/>
              </a:spcAft>
              <a:buAutoNum type="arabicPeriod"/>
            </a:pPr>
            <a:r>
              <a:rPr lang="ru-RU" sz="2500" dirty="0">
                <a:effectLst>
                  <a:glow rad="228600">
                    <a:schemeClr val="accent4">
                      <a:satMod val="175000"/>
                      <a:alpha val="40000"/>
                    </a:schemeClr>
                  </a:glow>
                </a:effectLst>
                <a:latin typeface="Cambria" pitchFamily="18" charset="0"/>
                <a:ea typeface="Calibri" pitchFamily="34" charset="0"/>
                <a:cs typeface="Times New Roman" pitchFamily="18" charset="0"/>
              </a:rPr>
              <a:t>Након тога врши се </a:t>
            </a:r>
            <a:r>
              <a:rPr lang="ru-RU" sz="2500" b="1" dirty="0">
                <a:effectLst>
                  <a:glow rad="228600">
                    <a:schemeClr val="accent4">
                      <a:satMod val="175000"/>
                      <a:alpha val="40000"/>
                    </a:schemeClr>
                  </a:glow>
                </a:effectLst>
                <a:latin typeface="Cambria" pitchFamily="18" charset="0"/>
                <a:ea typeface="Calibri" pitchFamily="34" charset="0"/>
                <a:cs typeface="Times New Roman" pitchFamily="18" charset="0"/>
              </a:rPr>
              <a:t>избор</a:t>
            </a:r>
            <a:r>
              <a:rPr lang="ru-RU" sz="2500" dirty="0">
                <a:effectLst>
                  <a:glow rad="228600">
                    <a:schemeClr val="accent4">
                      <a:satMod val="175000"/>
                      <a:alpha val="40000"/>
                    </a:schemeClr>
                  </a:glow>
                </a:effectLst>
                <a:latin typeface="Cambria" pitchFamily="18" charset="0"/>
                <a:ea typeface="Calibri" pitchFamily="34" charset="0"/>
                <a:cs typeface="Times New Roman" pitchFamily="18" charset="0"/>
              </a:rPr>
              <a:t> </a:t>
            </a:r>
            <a:r>
              <a:rPr lang="ru-RU" sz="2500" b="1" dirty="0">
                <a:effectLst>
                  <a:glow rad="228600">
                    <a:schemeClr val="accent4">
                      <a:satMod val="175000"/>
                      <a:alpha val="40000"/>
                    </a:schemeClr>
                  </a:glow>
                </a:effectLst>
                <a:latin typeface="Cambria" pitchFamily="18" charset="0"/>
                <a:ea typeface="Calibri" pitchFamily="34" charset="0"/>
                <a:cs typeface="Times New Roman" pitchFamily="18" charset="0"/>
              </a:rPr>
              <a:t>пакета</a:t>
            </a:r>
            <a:r>
              <a:rPr lang="ru-RU" sz="2500" dirty="0">
                <a:effectLst>
                  <a:glow rad="228600">
                    <a:schemeClr val="accent4">
                      <a:satMod val="175000"/>
                      <a:alpha val="40000"/>
                    </a:schemeClr>
                  </a:glow>
                </a:effectLst>
                <a:latin typeface="Cambria" pitchFamily="18" charset="0"/>
                <a:ea typeface="Calibri" pitchFamily="34" charset="0"/>
                <a:cs typeface="Times New Roman" pitchFamily="18" charset="0"/>
              </a:rPr>
              <a:t> </a:t>
            </a:r>
            <a:r>
              <a:rPr lang="ru-RU" sz="2500" dirty="0">
                <a:latin typeface="Cambria" pitchFamily="18" charset="0"/>
                <a:ea typeface="Calibri" pitchFamily="34" charset="0"/>
                <a:cs typeface="Times New Roman" pitchFamily="18" charset="0"/>
              </a:rPr>
              <a:t>(слично пакетима телекомуникацијских или кабловских услуга) чији се одабир током времена може мењати у зависности од потреба корисника. Постоје различите врсте пакета које се могу прилагођавати карактеристикама корисника (поседовање возачке дозволе, поседовање неке врсте возила, постојање инвалидитета и сл). </a:t>
            </a:r>
            <a:r>
              <a:rPr lang="ru-RU" sz="2500" i="1" dirty="0">
                <a:solidFill>
                  <a:srgbClr val="C00000"/>
                </a:solidFill>
                <a:latin typeface="Cambria" pitchFamily="18" charset="0"/>
                <a:ea typeface="Calibri" pitchFamily="34" charset="0"/>
                <a:cs typeface="Times New Roman" pitchFamily="18" charset="0"/>
              </a:rPr>
              <a:t>На пример, корисницима који имају приватно возило се може понудити пакет који укључује и дељење његовог возила. </a:t>
            </a:r>
          </a:p>
          <a:p>
            <a:pPr marL="457200" lvl="0" indent="-457200" algn="just" fontAlgn="base">
              <a:spcBef>
                <a:spcPct val="0"/>
              </a:spcBef>
              <a:spcAft>
                <a:spcPts val="1200"/>
              </a:spcAft>
              <a:buAutoNum type="arabicPeriod"/>
            </a:pPr>
            <a:r>
              <a:rPr lang="ru-RU" sz="2500" dirty="0">
                <a:effectLst>
                  <a:glow rad="228600">
                    <a:schemeClr val="accent4">
                      <a:satMod val="175000"/>
                      <a:alpha val="40000"/>
                    </a:schemeClr>
                  </a:glow>
                </a:effectLst>
                <a:latin typeface="Cambria" pitchFamily="18" charset="0"/>
                <a:ea typeface="Calibri" pitchFamily="34" charset="0"/>
                <a:cs typeface="Times New Roman" pitchFamily="18" charset="0"/>
              </a:rPr>
              <a:t>Последња фаза представља </a:t>
            </a:r>
            <a:r>
              <a:rPr lang="ru-RU" sz="2500" b="1" dirty="0">
                <a:effectLst>
                  <a:glow rad="228600">
                    <a:schemeClr val="accent4">
                      <a:satMod val="175000"/>
                      <a:alpha val="40000"/>
                    </a:schemeClr>
                  </a:glow>
                </a:effectLst>
                <a:latin typeface="Cambria" pitchFamily="18" charset="0"/>
                <a:ea typeface="Calibri" pitchFamily="34" charset="0"/>
                <a:cs typeface="Times New Roman" pitchFamily="18" charset="0"/>
              </a:rPr>
              <a:t>реализовање путовања </a:t>
            </a:r>
            <a:r>
              <a:rPr lang="ru-RU" sz="2500" dirty="0">
                <a:effectLst>
                  <a:glow rad="228600">
                    <a:schemeClr val="accent4">
                      <a:satMod val="175000"/>
                      <a:alpha val="40000"/>
                    </a:schemeClr>
                  </a:glow>
                </a:effectLst>
                <a:latin typeface="Cambria" pitchFamily="18" charset="0"/>
                <a:ea typeface="Calibri" pitchFamily="34" charset="0"/>
                <a:cs typeface="Times New Roman" pitchFamily="18" charset="0"/>
              </a:rPr>
              <a:t>кроз његово планирање, резервацију и плаћање</a:t>
            </a:r>
            <a:r>
              <a:rPr lang="ru-RU" sz="2500" dirty="0">
                <a:latin typeface="Cambria" pitchFamily="18" charset="0"/>
                <a:ea typeface="Calibri" pitchFamily="34" charset="0"/>
                <a:cs typeface="Times New Roman" pitchFamily="18" charset="0"/>
              </a:rPr>
              <a:t>. </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A101E2-CD5F-458B-9975-170CEC7FBA2A}"/>
              </a:ext>
            </a:extLst>
          </p:cNvPr>
          <p:cNvSpPr/>
          <p:nvPr/>
        </p:nvSpPr>
        <p:spPr>
          <a:xfrm>
            <a:off x="4389120" y="4528455"/>
            <a:ext cx="7802880" cy="1663339"/>
          </a:xfrm>
          <a:prstGeom prst="rect">
            <a:avLst/>
          </a:prstGeom>
          <a:solidFill>
            <a:schemeClr val="accent4">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pic>
        <p:nvPicPr>
          <p:cNvPr id="32770" name="Picture 2" descr="C:\Users\marin\OneDrive\Radna površina\ppt za D\MaaS-App-os423nbryngpi5s9ye218o02tsdm5z733hehik53wo.png"/>
          <p:cNvPicPr>
            <a:picLocks noChangeAspect="1" noChangeArrowheads="1"/>
          </p:cNvPicPr>
          <p:nvPr/>
        </p:nvPicPr>
        <p:blipFill>
          <a:blip r:embed="rId2" cstate="print"/>
          <a:srcRect l="16114" r="9227"/>
          <a:stretch>
            <a:fillRect/>
          </a:stretch>
        </p:blipFill>
        <p:spPr bwMode="auto">
          <a:xfrm>
            <a:off x="783771" y="4199233"/>
            <a:ext cx="3631475" cy="2658767"/>
          </a:xfrm>
          <a:prstGeom prst="rect">
            <a:avLst/>
          </a:prstGeom>
          <a:noFill/>
        </p:spPr>
      </p:pic>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4">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15</a:t>
            </a:fld>
            <a:endParaRPr lang="sr-Latn-RS" dirty="0"/>
          </a:p>
        </p:txBody>
      </p:sp>
      <p:sp>
        <p:nvSpPr>
          <p:cNvPr id="7" name="Rectangle 6"/>
          <p:cNvSpPr/>
          <p:nvPr/>
        </p:nvSpPr>
        <p:spPr>
          <a:xfrm>
            <a:off x="825343" y="289449"/>
            <a:ext cx="7716343" cy="584775"/>
          </a:xfrm>
          <a:prstGeom prst="rect">
            <a:avLst/>
          </a:prstGeom>
          <a:noFill/>
        </p:spPr>
        <p:txBody>
          <a:bodyPr wrap="none" lIns="91440" tIns="45720" rIns="91440" bIns="45720">
            <a:spAutoFit/>
          </a:bodyPr>
          <a:lstStyle/>
          <a:p>
            <a:r>
              <a:rPr lang="sr-Cyrl-RS" sz="3200" b="1" dirty="0">
                <a:solidFill>
                  <a:srgbClr val="C00000"/>
                </a:solidFill>
                <a:latin typeface="Cambria" pitchFamily="18" charset="0"/>
                <a:ea typeface="Cambria" pitchFamily="18" charset="0"/>
              </a:rPr>
              <a:t>Мобилност као услуга </a:t>
            </a:r>
            <a:r>
              <a:rPr lang="sr-Cyrl-RS" sz="3200" b="1" dirty="0">
                <a:solidFill>
                  <a:srgbClr val="FF0000"/>
                </a:solidFill>
                <a:latin typeface="Cambria" pitchFamily="18" charset="0"/>
                <a:ea typeface="Cambria" pitchFamily="18" charset="0"/>
              </a:rPr>
              <a:t>(</a:t>
            </a:r>
            <a:r>
              <a:rPr lang="en-US" sz="3200" b="1" dirty="0" err="1">
                <a:solidFill>
                  <a:srgbClr val="FF0000"/>
                </a:solidFill>
                <a:latin typeface="Cambria" pitchFamily="18" charset="0"/>
                <a:ea typeface="Cambria" pitchFamily="18" charset="0"/>
              </a:rPr>
              <a:t>MaaS</a:t>
            </a:r>
            <a:r>
              <a:rPr lang="en-US" sz="3200" b="1" dirty="0">
                <a:solidFill>
                  <a:srgbClr val="FF0000"/>
                </a:solidFill>
                <a:latin typeface="Cambria" pitchFamily="18" charset="0"/>
                <a:ea typeface="Cambria" pitchFamily="18" charset="0"/>
              </a:rPr>
              <a:t> </a:t>
            </a:r>
            <a:r>
              <a:rPr lang="sr-Cyrl-RS" sz="3200" b="1" dirty="0">
                <a:solidFill>
                  <a:srgbClr val="FF0000"/>
                </a:solidFill>
                <a:latin typeface="Cambria" pitchFamily="18" charset="0"/>
                <a:ea typeface="Cambria" pitchFamily="18" charset="0"/>
              </a:rPr>
              <a:t>концепт)</a:t>
            </a:r>
            <a:endParaRPr lang="en-US" sz="3200" b="1" dirty="0">
              <a:solidFill>
                <a:srgbClr val="FF0000"/>
              </a:solidFill>
              <a:latin typeface="Cambria" pitchFamily="18" charset="0"/>
              <a:ea typeface="Cambria" pitchFamily="18" charset="0"/>
            </a:endParaRPr>
          </a:p>
        </p:txBody>
      </p:sp>
      <p:sp>
        <p:nvSpPr>
          <p:cNvPr id="2050" name="Rectangle 2"/>
          <p:cNvSpPr>
            <a:spLocks noChangeArrowheads="1"/>
          </p:cNvSpPr>
          <p:nvPr/>
        </p:nvSpPr>
        <p:spPr bwMode="auto">
          <a:xfrm>
            <a:off x="278676" y="917928"/>
            <a:ext cx="1158239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500" dirty="0">
                <a:latin typeface="Cambria" pitchFamily="18" charset="0"/>
                <a:ea typeface="Calibri" pitchFamily="34" charset="0"/>
                <a:cs typeface="Times New Roman" pitchFamily="18" charset="0"/>
              </a:rPr>
              <a:t>Досадашња истраживања су показала да су рањиве социјалне категорије становништва, међу њима и особе са инвалидитетом, спорије и у мањој мери прихватале и користиле концепт </a:t>
            </a:r>
            <a:r>
              <a:rPr lang="en-US" sz="2500" dirty="0" err="1">
                <a:latin typeface="Cambria" pitchFamily="18" charset="0"/>
                <a:ea typeface="Calibri" pitchFamily="34" charset="0"/>
                <a:cs typeface="Times New Roman" pitchFamily="18" charset="0"/>
              </a:rPr>
              <a:t>MaaS</a:t>
            </a:r>
            <a:r>
              <a:rPr lang="en-US" sz="2500" dirty="0">
                <a:latin typeface="Cambria" pitchFamily="18" charset="0"/>
                <a:ea typeface="Calibri" pitchFamily="34" charset="0"/>
                <a:cs typeface="Times New Roman" pitchFamily="18" charset="0"/>
              </a:rPr>
              <a:t> </a:t>
            </a:r>
            <a:r>
              <a:rPr lang="ru-RU" sz="2500" dirty="0">
                <a:latin typeface="Cambria" pitchFamily="18" charset="0"/>
                <a:ea typeface="Calibri" pitchFamily="34" charset="0"/>
                <a:cs typeface="Times New Roman" pitchFamily="18" charset="0"/>
              </a:rPr>
              <a:t>услуга</a:t>
            </a:r>
            <a:r>
              <a:rPr lang="en-US" sz="2500" dirty="0">
                <a:latin typeface="Cambria" pitchFamily="18" charset="0"/>
                <a:ea typeface="Calibri" pitchFamily="34" charset="0"/>
                <a:cs typeface="Times New Roman" pitchFamily="18" charset="0"/>
              </a:rPr>
              <a:t>. </a:t>
            </a:r>
            <a:endParaRPr lang="sr-Cyrl-RS" sz="2500" dirty="0">
              <a:latin typeface="Cambria" pitchFamily="18" charset="0"/>
              <a:ea typeface="Calibri" pitchFamily="34" charset="0"/>
              <a:cs typeface="Times New Roman" pitchFamily="18" charset="0"/>
            </a:endParaRPr>
          </a:p>
          <a:p>
            <a:pPr lvl="0" algn="just" fontAlgn="base">
              <a:spcBef>
                <a:spcPct val="0"/>
              </a:spcBef>
              <a:spcAft>
                <a:spcPts val="1200"/>
              </a:spcAft>
            </a:pPr>
            <a:r>
              <a:rPr lang="ru-RU" sz="2500" dirty="0">
                <a:latin typeface="Cambria" pitchFamily="18" charset="0"/>
                <a:ea typeface="Calibri" pitchFamily="34" charset="0"/>
                <a:cs typeface="Times New Roman" pitchFamily="18" charset="0"/>
              </a:rPr>
              <a:t>Разлог за овакво стање су различите потребе и изазови са којима се сусрећу особе са инвалидитетом у односу на остатак популације приликом коришћења саобраћајних услуга и технологанија. </a:t>
            </a:r>
          </a:p>
          <a:p>
            <a:pPr lvl="0" algn="just" fontAlgn="base">
              <a:spcBef>
                <a:spcPct val="0"/>
              </a:spcBef>
              <a:spcAft>
                <a:spcPts val="1200"/>
              </a:spcAft>
            </a:pPr>
            <a:r>
              <a:rPr lang="ru-RU" sz="2500" dirty="0">
                <a:solidFill>
                  <a:srgbClr val="C00000"/>
                </a:solidFill>
                <a:latin typeface="Cambria" pitchFamily="18" charset="0"/>
                <a:ea typeface="Calibri" pitchFamily="34" charset="0"/>
                <a:cs typeface="Times New Roman" pitchFamily="18" charset="0"/>
              </a:rPr>
              <a:t>На основу претходних истаживања</a:t>
            </a:r>
            <a:r>
              <a:rPr lang="en-US" sz="2500" dirty="0">
                <a:solidFill>
                  <a:srgbClr val="C00000"/>
                </a:solidFill>
                <a:latin typeface="Cambria" pitchFamily="18" charset="0"/>
                <a:ea typeface="Calibri" pitchFamily="34" charset="0"/>
                <a:cs typeface="Times New Roman" pitchFamily="18" charset="0"/>
              </a:rPr>
              <a:t>, </a:t>
            </a:r>
            <a:r>
              <a:rPr lang="ru-RU" sz="2500" dirty="0">
                <a:solidFill>
                  <a:srgbClr val="C00000"/>
                </a:solidFill>
                <a:latin typeface="Cambria" pitchFamily="18" charset="0"/>
                <a:ea typeface="Calibri" pitchFamily="34" charset="0"/>
                <a:cs typeface="Times New Roman" pitchFamily="18" charset="0"/>
              </a:rPr>
              <a:t>дефинисани су захтеви које треба да испуни концепт </a:t>
            </a:r>
            <a:r>
              <a:rPr lang="en-US" sz="2500" dirty="0" err="1">
                <a:solidFill>
                  <a:srgbClr val="C00000"/>
                </a:solidFill>
                <a:latin typeface="Cambria" pitchFamily="18" charset="0"/>
                <a:ea typeface="Calibri" pitchFamily="34" charset="0"/>
                <a:cs typeface="Times New Roman" pitchFamily="18" charset="0"/>
              </a:rPr>
              <a:t>MaaS</a:t>
            </a:r>
            <a:r>
              <a:rPr lang="en-US" sz="2500" dirty="0">
                <a:solidFill>
                  <a:srgbClr val="C00000"/>
                </a:solidFill>
                <a:latin typeface="Cambria" pitchFamily="18" charset="0"/>
                <a:ea typeface="Calibri" pitchFamily="34" charset="0"/>
                <a:cs typeface="Times New Roman" pitchFamily="18" charset="0"/>
              </a:rPr>
              <a:t> </a:t>
            </a:r>
            <a:r>
              <a:rPr lang="ru-RU" sz="2500" dirty="0">
                <a:solidFill>
                  <a:srgbClr val="C00000"/>
                </a:solidFill>
                <a:latin typeface="Cambria" pitchFamily="18" charset="0"/>
                <a:ea typeface="Calibri" pitchFamily="34" charset="0"/>
                <a:cs typeface="Times New Roman" pitchFamily="18" charset="0"/>
              </a:rPr>
              <a:t>услуга да би се могао сматрати прихватљивим:</a:t>
            </a:r>
          </a:p>
        </p:txBody>
      </p:sp>
      <p:sp>
        <p:nvSpPr>
          <p:cNvPr id="9" name="Rectangle 8"/>
          <p:cNvSpPr/>
          <p:nvPr/>
        </p:nvSpPr>
        <p:spPr>
          <a:xfrm>
            <a:off x="4744210" y="4550620"/>
            <a:ext cx="4228145" cy="738664"/>
          </a:xfrm>
          <a:prstGeom prst="rect">
            <a:avLst/>
          </a:prstGeom>
        </p:spPr>
        <p:txBody>
          <a:bodyPr wrap="none">
            <a:spAutoFit/>
          </a:bodyPr>
          <a:lstStyle/>
          <a:p>
            <a:r>
              <a:rPr lang="en-US" sz="2400" b="1" dirty="0" err="1">
                <a:solidFill>
                  <a:srgbClr val="C00000"/>
                </a:solidFill>
                <a:latin typeface="Cambria" pitchFamily="18" charset="0"/>
                <a:ea typeface="Cambria" pitchFamily="18" charset="0"/>
              </a:rPr>
              <a:t>Приступачност</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апликације</a:t>
            </a:r>
            <a:endParaRPr lang="sr-Cyrl-RS" sz="2400" b="1" dirty="0">
              <a:solidFill>
                <a:srgbClr val="C00000"/>
              </a:solidFill>
              <a:latin typeface="Cambria" pitchFamily="18" charset="0"/>
              <a:ea typeface="Cambria" pitchFamily="18" charset="0"/>
            </a:endParaRPr>
          </a:p>
          <a:p>
            <a:endParaRPr lang="en-US" dirty="0">
              <a:solidFill>
                <a:srgbClr val="C00000"/>
              </a:solidFill>
            </a:endParaRPr>
          </a:p>
        </p:txBody>
      </p:sp>
      <p:sp>
        <p:nvSpPr>
          <p:cNvPr id="10" name="Rectangle 9"/>
          <p:cNvSpPr/>
          <p:nvPr/>
        </p:nvSpPr>
        <p:spPr>
          <a:xfrm>
            <a:off x="5213485" y="5047010"/>
            <a:ext cx="5945410" cy="461665"/>
          </a:xfrm>
          <a:prstGeom prst="rect">
            <a:avLst/>
          </a:prstGeom>
        </p:spPr>
        <p:txBody>
          <a:bodyPr wrap="none">
            <a:spAutoFit/>
          </a:bodyPr>
          <a:lstStyle/>
          <a:p>
            <a:r>
              <a:rPr lang="en-US" sz="2400" b="1" dirty="0" err="1">
                <a:solidFill>
                  <a:srgbClr val="C00000"/>
                </a:solidFill>
                <a:latin typeface="Cambria" pitchFamily="18" charset="0"/>
                <a:ea typeface="Cambria" pitchFamily="18" charset="0"/>
              </a:rPr>
              <a:t>Ангажовање</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специјализованих</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возила</a:t>
            </a:r>
            <a:endParaRPr lang="en-US" sz="2400" dirty="0">
              <a:solidFill>
                <a:srgbClr val="C00000"/>
              </a:solidFill>
              <a:latin typeface="Cambria" pitchFamily="18" charset="0"/>
              <a:ea typeface="Cambria" pitchFamily="18" charset="0"/>
            </a:endParaRPr>
          </a:p>
        </p:txBody>
      </p:sp>
      <p:sp>
        <p:nvSpPr>
          <p:cNvPr id="11" name="Rectangle 10"/>
          <p:cNvSpPr/>
          <p:nvPr/>
        </p:nvSpPr>
        <p:spPr>
          <a:xfrm>
            <a:off x="5640206" y="5582586"/>
            <a:ext cx="6551794" cy="461665"/>
          </a:xfrm>
          <a:prstGeom prst="rect">
            <a:avLst/>
          </a:prstGeom>
        </p:spPr>
        <p:txBody>
          <a:bodyPr wrap="none">
            <a:spAutoFit/>
          </a:bodyPr>
          <a:lstStyle/>
          <a:p>
            <a:r>
              <a:rPr lang="en-US" sz="2400" b="1" dirty="0" err="1">
                <a:solidFill>
                  <a:srgbClr val="C00000"/>
                </a:solidFill>
                <a:latin typeface="Cambria" pitchFamily="18" charset="0"/>
                <a:ea typeface="Cambria" pitchFamily="18" charset="0"/>
              </a:rPr>
              <a:t>Правовремене</a:t>
            </a:r>
            <a:r>
              <a:rPr lang="en-US" sz="2400" b="1" dirty="0">
                <a:solidFill>
                  <a:srgbClr val="C00000"/>
                </a:solidFill>
                <a:latin typeface="Cambria" pitchFamily="18" charset="0"/>
                <a:ea typeface="Cambria" pitchFamily="18" charset="0"/>
              </a:rPr>
              <a:t> и </a:t>
            </a:r>
            <a:r>
              <a:rPr lang="en-US" sz="2400" b="1" dirty="0" err="1">
                <a:solidFill>
                  <a:srgbClr val="C00000"/>
                </a:solidFill>
                <a:latin typeface="Cambria" pitchFamily="18" charset="0"/>
                <a:ea typeface="Cambria" pitchFamily="18" charset="0"/>
              </a:rPr>
              <a:t>релевантне</a:t>
            </a:r>
            <a:r>
              <a:rPr lang="en-US" sz="2400" b="1" dirty="0">
                <a:solidFill>
                  <a:srgbClr val="C00000"/>
                </a:solidFill>
                <a:latin typeface="Cambria" pitchFamily="18" charset="0"/>
                <a:ea typeface="Cambria" pitchFamily="18" charset="0"/>
              </a:rPr>
              <a:t> </a:t>
            </a:r>
            <a:r>
              <a:rPr lang="en-US" sz="2400" b="1" dirty="0" err="1">
                <a:solidFill>
                  <a:srgbClr val="C00000"/>
                </a:solidFill>
                <a:latin typeface="Cambria" pitchFamily="18" charset="0"/>
                <a:ea typeface="Cambria" pitchFamily="18" charset="0"/>
              </a:rPr>
              <a:t>информације</a:t>
            </a:r>
            <a:r>
              <a:rPr lang="en-US" sz="2400" dirty="0">
                <a:solidFill>
                  <a:srgbClr val="C00000"/>
                </a:solidFill>
                <a:latin typeface="Cambria" pitchFamily="18" charset="0"/>
                <a:ea typeface="Cambria" pitchFamily="18" charset="0"/>
              </a:rPr>
              <a:t> </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Bottom)">
                                      <p:cBhvr>
                                        <p:cTn id="10" dur="500"/>
                                        <p:tgtEl>
                                          <p:spTgt spid="7"/>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slide(fromBottom)">
                                      <p:cBhvr>
                                        <p:cTn id="13" dur="500"/>
                                        <p:tgtEl>
                                          <p:spTgt spid="2050"/>
                                        </p:tgtEl>
                                      </p:cBhvr>
                                    </p:animEffect>
                                  </p:childTnLst>
                                </p:cTn>
                              </p:par>
                              <p:par>
                                <p:cTn id="14" presetID="12" presetClass="entr" presetSubtype="4" fill="hold" nodeType="withEffect">
                                  <p:stCondLst>
                                    <p:cond delay="0"/>
                                  </p:stCondLst>
                                  <p:childTnLst>
                                    <p:set>
                                      <p:cBhvr>
                                        <p:cTn id="15" dur="1" fill="hold">
                                          <p:stCondLst>
                                            <p:cond delay="0"/>
                                          </p:stCondLst>
                                        </p:cTn>
                                        <p:tgtEl>
                                          <p:spTgt spid="32770"/>
                                        </p:tgtEl>
                                        <p:attrNameLst>
                                          <p:attrName>style.visibility</p:attrName>
                                        </p:attrNameLst>
                                      </p:cBhvr>
                                      <p:to>
                                        <p:strVal val="visible"/>
                                      </p:to>
                                    </p:set>
                                    <p:animEffect transition="in" filter="slide(fromBottom)">
                                      <p:cBhvr>
                                        <p:cTn id="16" dur="500"/>
                                        <p:tgtEl>
                                          <p:spTgt spid="3277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500"/>
                                        <p:tgtEl>
                                          <p:spTgt spid="10"/>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lide(fromBottom)">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marin\OneDrive\Radna površina\ppt za D\MaaS-App-os423nbryngpi5s9ye218o02tsdm5z733hehik53wo.png"/>
          <p:cNvPicPr>
            <a:picLocks noChangeAspect="1" noChangeArrowheads="1"/>
          </p:cNvPicPr>
          <p:nvPr/>
        </p:nvPicPr>
        <p:blipFill>
          <a:blip r:embed="rId2" cstate="print"/>
          <a:srcRect l="16114" r="9227"/>
          <a:stretch>
            <a:fillRect/>
          </a:stretch>
        </p:blipFill>
        <p:spPr bwMode="auto">
          <a:xfrm>
            <a:off x="783771" y="4199233"/>
            <a:ext cx="3631475" cy="2658767"/>
          </a:xfrm>
          <a:prstGeom prst="rect">
            <a:avLst/>
          </a:prstGeom>
          <a:noFill/>
        </p:spPr>
      </p:pic>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4">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16</a:t>
            </a:fld>
            <a:endParaRPr lang="sr-Latn-RS" dirty="0"/>
          </a:p>
        </p:txBody>
      </p:sp>
      <p:sp>
        <p:nvSpPr>
          <p:cNvPr id="7" name="Rectangle 6"/>
          <p:cNvSpPr/>
          <p:nvPr/>
        </p:nvSpPr>
        <p:spPr>
          <a:xfrm>
            <a:off x="825343" y="289449"/>
            <a:ext cx="7716343" cy="584775"/>
          </a:xfrm>
          <a:prstGeom prst="rect">
            <a:avLst/>
          </a:prstGeom>
          <a:noFill/>
        </p:spPr>
        <p:txBody>
          <a:bodyPr wrap="none" lIns="91440" tIns="45720" rIns="91440" bIns="45720">
            <a:spAutoFit/>
          </a:bodyPr>
          <a:lstStyle/>
          <a:p>
            <a:r>
              <a:rPr lang="sr-Cyrl-RS" sz="3200" b="1" dirty="0">
                <a:solidFill>
                  <a:srgbClr val="C00000"/>
                </a:solidFill>
                <a:latin typeface="Cambria" pitchFamily="18" charset="0"/>
                <a:ea typeface="Cambria" pitchFamily="18" charset="0"/>
              </a:rPr>
              <a:t>Мобилност као услуга </a:t>
            </a:r>
            <a:r>
              <a:rPr lang="sr-Cyrl-RS" sz="3200" b="1" dirty="0">
                <a:solidFill>
                  <a:srgbClr val="FF0000"/>
                </a:solidFill>
                <a:latin typeface="Cambria" pitchFamily="18" charset="0"/>
                <a:ea typeface="Cambria" pitchFamily="18" charset="0"/>
              </a:rPr>
              <a:t>(</a:t>
            </a:r>
            <a:r>
              <a:rPr lang="en-US" sz="3200" b="1" dirty="0" err="1">
                <a:solidFill>
                  <a:srgbClr val="FF0000"/>
                </a:solidFill>
                <a:latin typeface="Cambria" pitchFamily="18" charset="0"/>
                <a:ea typeface="Cambria" pitchFamily="18" charset="0"/>
              </a:rPr>
              <a:t>MaaS</a:t>
            </a:r>
            <a:r>
              <a:rPr lang="en-US" sz="3200" b="1" dirty="0">
                <a:solidFill>
                  <a:srgbClr val="FF0000"/>
                </a:solidFill>
                <a:latin typeface="Cambria" pitchFamily="18" charset="0"/>
                <a:ea typeface="Cambria" pitchFamily="18" charset="0"/>
              </a:rPr>
              <a:t> </a:t>
            </a:r>
            <a:r>
              <a:rPr lang="sr-Cyrl-RS" sz="3200" b="1" dirty="0">
                <a:solidFill>
                  <a:srgbClr val="FF0000"/>
                </a:solidFill>
                <a:latin typeface="Cambria" pitchFamily="18" charset="0"/>
                <a:ea typeface="Cambria" pitchFamily="18" charset="0"/>
              </a:rPr>
              <a:t>концепт)</a:t>
            </a:r>
            <a:endParaRPr lang="en-US" sz="3200" b="1" dirty="0">
              <a:solidFill>
                <a:srgbClr val="FF0000"/>
              </a:solidFill>
              <a:latin typeface="Cambria" pitchFamily="18" charset="0"/>
              <a:ea typeface="Cambria" pitchFamily="18" charset="0"/>
            </a:endParaRPr>
          </a:p>
        </p:txBody>
      </p:sp>
      <p:sp>
        <p:nvSpPr>
          <p:cNvPr id="2050" name="Rectangle 2"/>
          <p:cNvSpPr>
            <a:spLocks noChangeArrowheads="1"/>
          </p:cNvSpPr>
          <p:nvPr/>
        </p:nvSpPr>
        <p:spPr bwMode="auto">
          <a:xfrm>
            <a:off x="278676" y="994872"/>
            <a:ext cx="1158239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500" b="1" dirty="0">
                <a:latin typeface="Cambria" pitchFamily="18" charset="0"/>
                <a:ea typeface="Calibri" pitchFamily="34" charset="0"/>
                <a:cs typeface="Times New Roman" pitchFamily="18" charset="0"/>
              </a:rPr>
              <a:t>Приступачност апликације</a:t>
            </a:r>
            <a:endParaRPr lang="ru-RU" sz="2500" dirty="0">
              <a:latin typeface="Cambria" pitchFamily="18" charset="0"/>
              <a:ea typeface="Calibri" pitchFamily="34" charset="0"/>
              <a:cs typeface="Times New Roman" pitchFamily="18" charset="0"/>
            </a:endParaRPr>
          </a:p>
          <a:p>
            <a:pPr lvl="0" algn="just" fontAlgn="base">
              <a:spcBef>
                <a:spcPct val="0"/>
              </a:spcBef>
              <a:spcAft>
                <a:spcPts val="1200"/>
              </a:spcAft>
            </a:pPr>
            <a:r>
              <a:rPr lang="ru-RU" sz="2500" dirty="0">
                <a:latin typeface="Cambria" pitchFamily="18" charset="0"/>
                <a:ea typeface="Calibri" pitchFamily="34" charset="0"/>
                <a:cs typeface="Times New Roman" pitchFamily="18" charset="0"/>
              </a:rPr>
              <a:t> Апликација преко којих се користи MaaS услуга морају да имају могућност прилагођавања потребама особа са инвалидитетом у смислу величине и боја текста и иконица, као и могућност коришћења од стране слепих и особа са оштећењем слуха. Приликом саме регистрације корисника неопходно је евидентирати постојање инвалидитета и како он утиче на могућност коришћења одређених превозних средстава. На овај начин ће се обезбедити да корисник добије могућност одабира оптималног пакета MaaS услуга.</a:t>
            </a:r>
          </a:p>
        </p:txBody>
      </p:sp>
      <p:pic>
        <p:nvPicPr>
          <p:cNvPr id="33794" name="Picture 2"/>
          <p:cNvPicPr>
            <a:picLocks noChangeAspect="1" noChangeArrowheads="1"/>
          </p:cNvPicPr>
          <p:nvPr/>
        </p:nvPicPr>
        <p:blipFill>
          <a:blip r:embed="rId3" cstate="print"/>
          <a:srcRect/>
          <a:stretch>
            <a:fillRect/>
          </a:stretch>
        </p:blipFill>
        <p:spPr bwMode="auto">
          <a:xfrm>
            <a:off x="5902414" y="4284618"/>
            <a:ext cx="4440648" cy="2383836"/>
          </a:xfrm>
          <a:prstGeom prst="rect">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7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0.7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strVal val="#ppt_w*0.70"/>
                                          </p:val>
                                        </p:tav>
                                        <p:tav tm="100000">
                                          <p:val>
                                            <p:strVal val="#ppt_w"/>
                                          </p:val>
                                        </p:tav>
                                      </p:tavLst>
                                    </p:anim>
                                    <p:anim calcmode="lin" valueType="num">
                                      <p:cBhvr>
                                        <p:cTn id="18" dur="500" fill="hold"/>
                                        <p:tgtEl>
                                          <p:spTgt spid="2050"/>
                                        </p:tgtEl>
                                        <p:attrNameLst>
                                          <p:attrName>ppt_h</p:attrName>
                                        </p:attrNameLst>
                                      </p:cBhvr>
                                      <p:tavLst>
                                        <p:tav tm="0">
                                          <p:val>
                                            <p:strVal val="#ppt_h"/>
                                          </p:val>
                                        </p:tav>
                                        <p:tav tm="100000">
                                          <p:val>
                                            <p:strVal val="#ppt_h"/>
                                          </p:val>
                                        </p:tav>
                                      </p:tavLst>
                                    </p:anim>
                                    <p:animEffect transition="in" filter="fade">
                                      <p:cBhvr>
                                        <p:cTn id="19" dur="500"/>
                                        <p:tgtEl>
                                          <p:spTgt spid="2050"/>
                                        </p:tgtEl>
                                      </p:cBhvr>
                                    </p:animEffect>
                                  </p:childTnLst>
                                </p:cTn>
                              </p:par>
                              <p:par>
                                <p:cTn id="20" presetID="55" presetClass="entr" presetSubtype="0" fill="hold" nodeType="withEffect">
                                  <p:stCondLst>
                                    <p:cond delay="0"/>
                                  </p:stCondLst>
                                  <p:childTnLst>
                                    <p:set>
                                      <p:cBhvr>
                                        <p:cTn id="21" dur="1" fill="hold">
                                          <p:stCondLst>
                                            <p:cond delay="0"/>
                                          </p:stCondLst>
                                        </p:cTn>
                                        <p:tgtEl>
                                          <p:spTgt spid="32770"/>
                                        </p:tgtEl>
                                        <p:attrNameLst>
                                          <p:attrName>style.visibility</p:attrName>
                                        </p:attrNameLst>
                                      </p:cBhvr>
                                      <p:to>
                                        <p:strVal val="visible"/>
                                      </p:to>
                                    </p:set>
                                    <p:anim calcmode="lin" valueType="num">
                                      <p:cBhvr>
                                        <p:cTn id="22" dur="500" fill="hold"/>
                                        <p:tgtEl>
                                          <p:spTgt spid="32770"/>
                                        </p:tgtEl>
                                        <p:attrNameLst>
                                          <p:attrName>ppt_w</p:attrName>
                                        </p:attrNameLst>
                                      </p:cBhvr>
                                      <p:tavLst>
                                        <p:tav tm="0">
                                          <p:val>
                                            <p:strVal val="#ppt_w*0.70"/>
                                          </p:val>
                                        </p:tav>
                                        <p:tav tm="100000">
                                          <p:val>
                                            <p:strVal val="#ppt_w"/>
                                          </p:val>
                                        </p:tav>
                                      </p:tavLst>
                                    </p:anim>
                                    <p:anim calcmode="lin" valueType="num">
                                      <p:cBhvr>
                                        <p:cTn id="23" dur="500" fill="hold"/>
                                        <p:tgtEl>
                                          <p:spTgt spid="32770"/>
                                        </p:tgtEl>
                                        <p:attrNameLst>
                                          <p:attrName>ppt_h</p:attrName>
                                        </p:attrNameLst>
                                      </p:cBhvr>
                                      <p:tavLst>
                                        <p:tav tm="0">
                                          <p:val>
                                            <p:strVal val="#ppt_h"/>
                                          </p:val>
                                        </p:tav>
                                        <p:tav tm="100000">
                                          <p:val>
                                            <p:strVal val="#ppt_h"/>
                                          </p:val>
                                        </p:tav>
                                      </p:tavLst>
                                    </p:anim>
                                    <p:animEffect transition="in" filter="fade">
                                      <p:cBhvr>
                                        <p:cTn id="24" dur="500"/>
                                        <p:tgtEl>
                                          <p:spTgt spid="32770"/>
                                        </p:tgtEl>
                                      </p:cBhvr>
                                    </p:animEffect>
                                  </p:childTnLst>
                                </p:cTn>
                              </p:par>
                              <p:par>
                                <p:cTn id="25" presetID="55" presetClass="entr" presetSubtype="0" fill="hold" nodeType="withEffect">
                                  <p:stCondLst>
                                    <p:cond delay="0"/>
                                  </p:stCondLst>
                                  <p:childTnLst>
                                    <p:set>
                                      <p:cBhvr>
                                        <p:cTn id="26" dur="1" fill="hold">
                                          <p:stCondLst>
                                            <p:cond delay="0"/>
                                          </p:stCondLst>
                                        </p:cTn>
                                        <p:tgtEl>
                                          <p:spTgt spid="33794"/>
                                        </p:tgtEl>
                                        <p:attrNameLst>
                                          <p:attrName>style.visibility</p:attrName>
                                        </p:attrNameLst>
                                      </p:cBhvr>
                                      <p:to>
                                        <p:strVal val="visible"/>
                                      </p:to>
                                    </p:set>
                                    <p:anim calcmode="lin" valueType="num">
                                      <p:cBhvr>
                                        <p:cTn id="27" dur="500" fill="hold"/>
                                        <p:tgtEl>
                                          <p:spTgt spid="33794"/>
                                        </p:tgtEl>
                                        <p:attrNameLst>
                                          <p:attrName>ppt_w</p:attrName>
                                        </p:attrNameLst>
                                      </p:cBhvr>
                                      <p:tavLst>
                                        <p:tav tm="0">
                                          <p:val>
                                            <p:strVal val="#ppt_w*0.70"/>
                                          </p:val>
                                        </p:tav>
                                        <p:tav tm="100000">
                                          <p:val>
                                            <p:strVal val="#ppt_w"/>
                                          </p:val>
                                        </p:tav>
                                      </p:tavLst>
                                    </p:anim>
                                    <p:anim calcmode="lin" valueType="num">
                                      <p:cBhvr>
                                        <p:cTn id="28" dur="500" fill="hold"/>
                                        <p:tgtEl>
                                          <p:spTgt spid="33794"/>
                                        </p:tgtEl>
                                        <p:attrNameLst>
                                          <p:attrName>ppt_h</p:attrName>
                                        </p:attrNameLst>
                                      </p:cBhvr>
                                      <p:tavLst>
                                        <p:tav tm="0">
                                          <p:val>
                                            <p:strVal val="#ppt_h"/>
                                          </p:val>
                                        </p:tav>
                                        <p:tav tm="100000">
                                          <p:val>
                                            <p:strVal val="#ppt_h"/>
                                          </p:val>
                                        </p:tav>
                                      </p:tavLst>
                                    </p:anim>
                                    <p:animEffect transition="in" filter="fade">
                                      <p:cBhvr>
                                        <p:cTn id="29"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marin\OneDrive\Radna površina\ppt za D\MaaS-App-os423nbryngpi5s9ye218o02tsdm5z733hehik53wo.png"/>
          <p:cNvPicPr>
            <a:picLocks noChangeAspect="1" noChangeArrowheads="1"/>
          </p:cNvPicPr>
          <p:nvPr/>
        </p:nvPicPr>
        <p:blipFill>
          <a:blip r:embed="rId2" cstate="print"/>
          <a:srcRect l="16114" r="9227"/>
          <a:stretch>
            <a:fillRect/>
          </a:stretch>
        </p:blipFill>
        <p:spPr bwMode="auto">
          <a:xfrm>
            <a:off x="783771" y="4199233"/>
            <a:ext cx="3631475" cy="2658767"/>
          </a:xfrm>
          <a:prstGeom prst="rect">
            <a:avLst/>
          </a:prstGeom>
          <a:noFill/>
        </p:spPr>
      </p:pic>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4">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17</a:t>
            </a:fld>
            <a:endParaRPr lang="sr-Latn-RS" dirty="0"/>
          </a:p>
        </p:txBody>
      </p:sp>
      <p:sp>
        <p:nvSpPr>
          <p:cNvPr id="7" name="Rectangle 6"/>
          <p:cNvSpPr/>
          <p:nvPr/>
        </p:nvSpPr>
        <p:spPr>
          <a:xfrm>
            <a:off x="825343" y="289449"/>
            <a:ext cx="7716343" cy="584775"/>
          </a:xfrm>
          <a:prstGeom prst="rect">
            <a:avLst/>
          </a:prstGeom>
          <a:noFill/>
        </p:spPr>
        <p:txBody>
          <a:bodyPr wrap="none" lIns="91440" tIns="45720" rIns="91440" bIns="45720">
            <a:spAutoFit/>
          </a:bodyPr>
          <a:lstStyle/>
          <a:p>
            <a:r>
              <a:rPr lang="sr-Cyrl-RS" sz="3200" b="1" dirty="0">
                <a:solidFill>
                  <a:srgbClr val="C00000"/>
                </a:solidFill>
                <a:latin typeface="Cambria" pitchFamily="18" charset="0"/>
                <a:ea typeface="Cambria" pitchFamily="18" charset="0"/>
              </a:rPr>
              <a:t>Мобилност као услуга </a:t>
            </a:r>
            <a:r>
              <a:rPr lang="sr-Cyrl-RS" sz="3200" b="1" dirty="0">
                <a:solidFill>
                  <a:srgbClr val="FF0000"/>
                </a:solidFill>
                <a:latin typeface="Cambria" pitchFamily="18" charset="0"/>
                <a:ea typeface="Cambria" pitchFamily="18" charset="0"/>
              </a:rPr>
              <a:t>(</a:t>
            </a:r>
            <a:r>
              <a:rPr lang="en-US" sz="3200" b="1" dirty="0" err="1">
                <a:solidFill>
                  <a:srgbClr val="FF0000"/>
                </a:solidFill>
                <a:latin typeface="Cambria" pitchFamily="18" charset="0"/>
                <a:ea typeface="Cambria" pitchFamily="18" charset="0"/>
              </a:rPr>
              <a:t>MaaS</a:t>
            </a:r>
            <a:r>
              <a:rPr lang="en-US" sz="3200" b="1" dirty="0">
                <a:solidFill>
                  <a:srgbClr val="FF0000"/>
                </a:solidFill>
                <a:latin typeface="Cambria" pitchFamily="18" charset="0"/>
                <a:ea typeface="Cambria" pitchFamily="18" charset="0"/>
              </a:rPr>
              <a:t> </a:t>
            </a:r>
            <a:r>
              <a:rPr lang="sr-Cyrl-RS" sz="3200" b="1" dirty="0">
                <a:solidFill>
                  <a:srgbClr val="FF0000"/>
                </a:solidFill>
                <a:latin typeface="Cambria" pitchFamily="18" charset="0"/>
                <a:ea typeface="Cambria" pitchFamily="18" charset="0"/>
              </a:rPr>
              <a:t>концепт)</a:t>
            </a:r>
            <a:endParaRPr lang="en-US" sz="3200" b="1" dirty="0">
              <a:solidFill>
                <a:srgbClr val="FF0000"/>
              </a:solidFill>
              <a:latin typeface="Cambria" pitchFamily="18" charset="0"/>
              <a:ea typeface="Cambria" pitchFamily="18" charset="0"/>
            </a:endParaRPr>
          </a:p>
        </p:txBody>
      </p:sp>
      <p:sp>
        <p:nvSpPr>
          <p:cNvPr id="2050" name="Rectangle 2"/>
          <p:cNvSpPr>
            <a:spLocks noChangeArrowheads="1"/>
          </p:cNvSpPr>
          <p:nvPr/>
        </p:nvSpPr>
        <p:spPr bwMode="auto">
          <a:xfrm>
            <a:off x="278676" y="1379593"/>
            <a:ext cx="1158239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500" b="1" dirty="0">
                <a:latin typeface="Cambria" pitchFamily="18" charset="0"/>
                <a:ea typeface="Calibri" pitchFamily="34" charset="0"/>
                <a:cs typeface="Times New Roman" pitchFamily="18" charset="0"/>
              </a:rPr>
              <a:t>Ангажовање специјализованих возила</a:t>
            </a:r>
            <a:r>
              <a:rPr lang="ru-RU" sz="2500" dirty="0">
                <a:latin typeface="Cambria" pitchFamily="18" charset="0"/>
                <a:ea typeface="Calibri" pitchFamily="34" charset="0"/>
                <a:cs typeface="Times New Roman" pitchFamily="18" charset="0"/>
              </a:rPr>
              <a:t> </a:t>
            </a:r>
          </a:p>
          <a:p>
            <a:pPr lvl="0" algn="just" fontAlgn="base">
              <a:spcBef>
                <a:spcPct val="0"/>
              </a:spcBef>
              <a:spcAft>
                <a:spcPts val="1200"/>
              </a:spcAft>
            </a:pPr>
            <a:r>
              <a:rPr lang="ru-RU" sz="2500" dirty="0">
                <a:latin typeface="Cambria" pitchFamily="18" charset="0"/>
                <a:ea typeface="Calibri" pitchFamily="34" charset="0"/>
                <a:cs typeface="Times New Roman" pitchFamily="18" charset="0"/>
              </a:rPr>
              <a:t>Уколико за то постоји потреба и могућности препоручује се ангажовање и специјализованих возила које би приоритетно превозили особе са инвалидитетом (нпр. особе које користе инвалидска колица). У оквиру MaaS услуга могуће је интегрисати и возила која се баве транспортом на захтев особа са инвалидитетом.</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00"/>
                                        <p:tgtEl>
                                          <p:spTgt spid="2050"/>
                                        </p:tgtEl>
                                      </p:cBhvr>
                                    </p:animEffect>
                                  </p:childTnLst>
                                </p:cTn>
                              </p:par>
                              <p:par>
                                <p:cTn id="14" presetID="22" presetClass="entr" presetSubtype="4" fill="hold" nodeType="withEffect">
                                  <p:stCondLst>
                                    <p:cond delay="0"/>
                                  </p:stCondLst>
                                  <p:childTnLst>
                                    <p:set>
                                      <p:cBhvr>
                                        <p:cTn id="15" dur="1" fill="hold">
                                          <p:stCondLst>
                                            <p:cond delay="0"/>
                                          </p:stCondLst>
                                        </p:cTn>
                                        <p:tgtEl>
                                          <p:spTgt spid="32770"/>
                                        </p:tgtEl>
                                        <p:attrNameLst>
                                          <p:attrName>style.visibility</p:attrName>
                                        </p:attrNameLst>
                                      </p:cBhvr>
                                      <p:to>
                                        <p:strVal val="visible"/>
                                      </p:to>
                                    </p:set>
                                    <p:animEffect transition="in" filter="wipe(down)">
                                      <p:cBhvr>
                                        <p:cTn id="16"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marin\OneDrive\Radna površina\ppt za D\MaaS-App-os423nbryngpi5s9ye218o02tsdm5z733hehik53wo.png"/>
          <p:cNvPicPr>
            <a:picLocks noChangeAspect="1" noChangeArrowheads="1"/>
          </p:cNvPicPr>
          <p:nvPr/>
        </p:nvPicPr>
        <p:blipFill>
          <a:blip r:embed="rId2" cstate="print"/>
          <a:srcRect l="16114" r="9227"/>
          <a:stretch>
            <a:fillRect/>
          </a:stretch>
        </p:blipFill>
        <p:spPr bwMode="auto">
          <a:xfrm>
            <a:off x="705394" y="3533027"/>
            <a:ext cx="3631475" cy="2658767"/>
          </a:xfrm>
          <a:prstGeom prst="rect">
            <a:avLst/>
          </a:prstGeom>
          <a:noFill/>
        </p:spPr>
      </p:pic>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4">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18</a:t>
            </a:fld>
            <a:endParaRPr lang="sr-Latn-RS" dirty="0"/>
          </a:p>
        </p:txBody>
      </p:sp>
      <p:sp>
        <p:nvSpPr>
          <p:cNvPr id="7" name="Rectangle 6"/>
          <p:cNvSpPr/>
          <p:nvPr/>
        </p:nvSpPr>
        <p:spPr>
          <a:xfrm>
            <a:off x="825343" y="289449"/>
            <a:ext cx="7716343" cy="584775"/>
          </a:xfrm>
          <a:prstGeom prst="rect">
            <a:avLst/>
          </a:prstGeom>
          <a:noFill/>
        </p:spPr>
        <p:txBody>
          <a:bodyPr wrap="none" lIns="91440" tIns="45720" rIns="91440" bIns="45720">
            <a:spAutoFit/>
          </a:bodyPr>
          <a:lstStyle/>
          <a:p>
            <a:r>
              <a:rPr lang="sr-Cyrl-RS" sz="3200" b="1" dirty="0">
                <a:solidFill>
                  <a:srgbClr val="C00000"/>
                </a:solidFill>
                <a:latin typeface="Cambria" pitchFamily="18" charset="0"/>
                <a:ea typeface="Cambria" pitchFamily="18" charset="0"/>
              </a:rPr>
              <a:t>Мобилност као услуга </a:t>
            </a:r>
            <a:r>
              <a:rPr lang="sr-Cyrl-RS" sz="3200" b="1" dirty="0">
                <a:solidFill>
                  <a:srgbClr val="FF0000"/>
                </a:solidFill>
                <a:latin typeface="Cambria" pitchFamily="18" charset="0"/>
                <a:ea typeface="Cambria" pitchFamily="18" charset="0"/>
              </a:rPr>
              <a:t>(</a:t>
            </a:r>
            <a:r>
              <a:rPr lang="en-US" sz="3200" b="1" dirty="0" err="1">
                <a:solidFill>
                  <a:srgbClr val="FF0000"/>
                </a:solidFill>
                <a:latin typeface="Cambria" pitchFamily="18" charset="0"/>
                <a:ea typeface="Cambria" pitchFamily="18" charset="0"/>
              </a:rPr>
              <a:t>MaaS</a:t>
            </a:r>
            <a:r>
              <a:rPr lang="en-US" sz="3200" b="1" dirty="0">
                <a:solidFill>
                  <a:srgbClr val="FF0000"/>
                </a:solidFill>
                <a:latin typeface="Cambria" pitchFamily="18" charset="0"/>
                <a:ea typeface="Cambria" pitchFamily="18" charset="0"/>
              </a:rPr>
              <a:t> </a:t>
            </a:r>
            <a:r>
              <a:rPr lang="sr-Cyrl-RS" sz="3200" b="1" dirty="0">
                <a:solidFill>
                  <a:srgbClr val="FF0000"/>
                </a:solidFill>
                <a:latin typeface="Cambria" pitchFamily="18" charset="0"/>
                <a:ea typeface="Cambria" pitchFamily="18" charset="0"/>
              </a:rPr>
              <a:t>концепт)</a:t>
            </a:r>
            <a:endParaRPr lang="en-US" sz="3200" b="1" dirty="0">
              <a:solidFill>
                <a:srgbClr val="FF0000"/>
              </a:solidFill>
              <a:latin typeface="Cambria" pitchFamily="18" charset="0"/>
              <a:ea typeface="Cambria" pitchFamily="18" charset="0"/>
            </a:endParaRPr>
          </a:p>
        </p:txBody>
      </p:sp>
      <p:sp>
        <p:nvSpPr>
          <p:cNvPr id="2050" name="Rectangle 2"/>
          <p:cNvSpPr>
            <a:spLocks noChangeArrowheads="1"/>
          </p:cNvSpPr>
          <p:nvPr/>
        </p:nvSpPr>
        <p:spPr bwMode="auto">
          <a:xfrm>
            <a:off x="291739" y="1140879"/>
            <a:ext cx="11582398"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500" b="1" dirty="0">
                <a:latin typeface="Cambria" pitchFamily="18" charset="0"/>
                <a:ea typeface="Calibri" pitchFamily="34" charset="0"/>
                <a:cs typeface="Times New Roman" pitchFamily="18" charset="0"/>
              </a:rPr>
              <a:t>Правовремене и релевантне информације </a:t>
            </a:r>
          </a:p>
          <a:p>
            <a:pPr lvl="0" algn="just" fontAlgn="base">
              <a:spcBef>
                <a:spcPct val="0"/>
              </a:spcBef>
              <a:spcAft>
                <a:spcPts val="1200"/>
              </a:spcAft>
            </a:pPr>
            <a:r>
              <a:rPr lang="ru-RU" sz="2500" dirty="0">
                <a:latin typeface="Cambria" pitchFamily="18" charset="0"/>
                <a:ea typeface="Calibri" pitchFamily="34" charset="0"/>
                <a:cs typeface="Times New Roman" pitchFamily="18" charset="0"/>
              </a:rPr>
              <a:t>Приликом реализације путовања, особама са инвалидитетом су корисне и додатне информације везане за њихово путовања. Конкретно, попуњеност возила јавног превоза путника или приступачност приватних возила која нуде своју вожњу другим корисницима апликације.</a:t>
            </a:r>
          </a:p>
        </p:txBody>
      </p:sp>
      <p:sp>
        <p:nvSpPr>
          <p:cNvPr id="9" name="Rectangle 8"/>
          <p:cNvSpPr/>
          <p:nvPr/>
        </p:nvSpPr>
        <p:spPr>
          <a:xfrm>
            <a:off x="4746171" y="3604735"/>
            <a:ext cx="6500950" cy="2677656"/>
          </a:xfrm>
          <a:prstGeom prst="rect">
            <a:avLst/>
          </a:prstGeom>
        </p:spPr>
        <p:txBody>
          <a:bodyPr wrap="square">
            <a:spAutoFit/>
          </a:bodyPr>
          <a:lstStyle/>
          <a:p>
            <a:pPr lvl="0" algn="just" fontAlgn="base">
              <a:spcBef>
                <a:spcPct val="0"/>
              </a:spcBef>
              <a:spcAft>
                <a:spcPts val="1200"/>
              </a:spcAft>
            </a:pPr>
            <a:r>
              <a:rPr lang="ru-RU" sz="2400" i="1" dirty="0">
                <a:solidFill>
                  <a:srgbClr val="C00000"/>
                </a:solidFill>
                <a:latin typeface="Cambria" pitchFamily="18" charset="0"/>
                <a:ea typeface="Calibri" pitchFamily="34" charset="0"/>
                <a:cs typeface="Times New Roman" pitchFamily="18" charset="0"/>
              </a:rPr>
              <a:t>На нашем подручју, ни у једној локалној самоуправи није заживео концепт MaaS услуга. Међутим, у будућности се то може очекивати, па према томе потребно је тежити имплементацији захтева у циљу повећања инклузије и доступности за што већи број корисника ових услуга.</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out)">
                                      <p:cBhvr>
                                        <p:cTn id="7" dur="500"/>
                                        <p:tgtEl>
                                          <p:spTgt spid="8"/>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out)">
                                      <p:cBhvr>
                                        <p:cTn id="10" dur="500"/>
                                        <p:tgtEl>
                                          <p:spTgt spid="7"/>
                                        </p:tgtEl>
                                      </p:cBhvr>
                                    </p:animEffect>
                                  </p:childTnLst>
                                </p:cTn>
                              </p:par>
                              <p:par>
                                <p:cTn id="11" presetID="13" presetClass="entr" presetSubtype="32" fill="hold" grpId="0"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plus(out)">
                                      <p:cBhvr>
                                        <p:cTn id="13" dur="500"/>
                                        <p:tgtEl>
                                          <p:spTgt spid="2050"/>
                                        </p:tgtEl>
                                      </p:cBhvr>
                                    </p:animEffect>
                                  </p:childTnLst>
                                </p:cTn>
                              </p:par>
                              <p:par>
                                <p:cTn id="14" presetID="13" presetClass="entr" presetSubtype="32" fill="hold" nodeType="withEffect">
                                  <p:stCondLst>
                                    <p:cond delay="0"/>
                                  </p:stCondLst>
                                  <p:childTnLst>
                                    <p:set>
                                      <p:cBhvr>
                                        <p:cTn id="15" dur="1" fill="hold">
                                          <p:stCondLst>
                                            <p:cond delay="0"/>
                                          </p:stCondLst>
                                        </p:cTn>
                                        <p:tgtEl>
                                          <p:spTgt spid="32770"/>
                                        </p:tgtEl>
                                        <p:attrNameLst>
                                          <p:attrName>style.visibility</p:attrName>
                                        </p:attrNameLst>
                                      </p:cBhvr>
                                      <p:to>
                                        <p:strVal val="visible"/>
                                      </p:to>
                                    </p:set>
                                    <p:animEffect transition="in" filter="plus(out)">
                                      <p:cBhvr>
                                        <p:cTn id="16" dur="500"/>
                                        <p:tgtEl>
                                          <p:spTgt spid="32770"/>
                                        </p:tgtEl>
                                      </p:cBhvr>
                                    </p:animEffect>
                                  </p:childTnLst>
                                </p:cTn>
                              </p:par>
                              <p:par>
                                <p:cTn id="17" presetID="13" presetClass="entr" presetSubtype="3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plus(ou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riped Right Arrow 6"/>
          <p:cNvSpPr/>
          <p:nvPr/>
        </p:nvSpPr>
        <p:spPr>
          <a:xfrm>
            <a:off x="352697" y="2050869"/>
            <a:ext cx="4310743" cy="1058091"/>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E6A3A0C-5B1B-4859-8A9F-0D6B550C0C8D}" type="slidenum">
              <a:rPr lang="sr-Latn-RS" smtClean="0"/>
              <a:pPr/>
              <a:t>2</a:t>
            </a:fld>
            <a:endParaRPr lang="sr-Latn-RS" dirty="0"/>
          </a:p>
        </p:txBody>
      </p:sp>
      <p:sp>
        <p:nvSpPr>
          <p:cNvPr id="3" name="Title 2"/>
          <p:cNvSpPr>
            <a:spLocks noGrp="1"/>
          </p:cNvSpPr>
          <p:nvPr>
            <p:ph type="title"/>
          </p:nvPr>
        </p:nvSpPr>
        <p:spPr>
          <a:xfrm>
            <a:off x="825137" y="1919606"/>
            <a:ext cx="3080657" cy="1325563"/>
          </a:xfrm>
        </p:spPr>
        <p:txBody>
          <a:bodyPr>
            <a:normAutofit/>
          </a:bodyPr>
          <a:lstStyle/>
          <a:p>
            <a:r>
              <a:rPr lang="sr-Cyrl-RS" sz="3500" dirty="0">
                <a:solidFill>
                  <a:srgbClr val="003366"/>
                </a:solidFill>
                <a:latin typeface="Cambria" pitchFamily="18" charset="0"/>
                <a:ea typeface="Cambria" pitchFamily="18" charset="0"/>
              </a:rPr>
              <a:t>Теме:</a:t>
            </a:r>
            <a:endParaRPr lang="sr-Latn-RS" sz="3500" dirty="0">
              <a:solidFill>
                <a:srgbClr val="003366"/>
              </a:solidFill>
              <a:latin typeface="Cambria" pitchFamily="18" charset="0"/>
              <a:ea typeface="Cambria" pitchFamily="18" charset="0"/>
            </a:endParaRPr>
          </a:p>
        </p:txBody>
      </p:sp>
      <p:sp>
        <p:nvSpPr>
          <p:cNvPr id="4" name="Content Placeholder 3"/>
          <p:cNvSpPr>
            <a:spLocks noGrp="1"/>
          </p:cNvSpPr>
          <p:nvPr>
            <p:ph idx="1"/>
          </p:nvPr>
        </p:nvSpPr>
        <p:spPr>
          <a:xfrm>
            <a:off x="276496" y="3040471"/>
            <a:ext cx="11915503" cy="4351338"/>
          </a:xfrm>
        </p:spPr>
        <p:txBody>
          <a:bodyPr/>
          <a:lstStyle/>
          <a:p>
            <a:pPr algn="just">
              <a:spcAft>
                <a:spcPts val="600"/>
              </a:spcAft>
              <a:buBlip>
                <a:blip r:embed="rId2"/>
              </a:buBlip>
            </a:pPr>
            <a:r>
              <a:rPr lang="en-US" sz="3000" dirty="0">
                <a:solidFill>
                  <a:schemeClr val="tx1"/>
                </a:solidFill>
                <a:latin typeface="Cambria" pitchFamily="18" charset="0"/>
                <a:ea typeface="Cambria" pitchFamily="18" charset="0"/>
              </a:rPr>
              <a:t> </a:t>
            </a:r>
            <a:r>
              <a:rPr lang="ru-RU" sz="3000" dirty="0">
                <a:solidFill>
                  <a:schemeClr val="tx1"/>
                </a:solidFill>
                <a:latin typeface="Cambria" pitchFamily="18" charset="0"/>
                <a:ea typeface="Cambria" pitchFamily="18" charset="0"/>
              </a:rPr>
              <a:t>Искуства, изазови и препоруке у дељењу вожње у путничким аутомобилима,</a:t>
            </a:r>
          </a:p>
          <a:p>
            <a:pPr algn="just">
              <a:spcAft>
                <a:spcPts val="600"/>
              </a:spcAft>
              <a:buBlip>
                <a:blip r:embed="rId2"/>
              </a:buBlip>
            </a:pPr>
            <a:r>
              <a:rPr lang="en-US" sz="3000" dirty="0">
                <a:solidFill>
                  <a:schemeClr val="tx1"/>
                </a:solidFill>
                <a:latin typeface="Cambria" pitchFamily="18" charset="0"/>
                <a:ea typeface="Cambria" pitchFamily="18" charset="0"/>
              </a:rPr>
              <a:t> </a:t>
            </a:r>
            <a:r>
              <a:rPr lang="ru-RU" sz="3000" dirty="0">
                <a:solidFill>
                  <a:schemeClr val="tx1"/>
                </a:solidFill>
                <a:latin typeface="Cambria" pitchFamily="18" charset="0"/>
                <a:ea typeface="Cambria" pitchFamily="18" charset="0"/>
              </a:rPr>
              <a:t>Ставови возача о дељењу вожње са особама са инвалидитетом,</a:t>
            </a:r>
          </a:p>
          <a:p>
            <a:pPr algn="just">
              <a:spcAft>
                <a:spcPts val="600"/>
              </a:spcAft>
              <a:buBlip>
                <a:blip r:embed="rId2"/>
              </a:buBlip>
            </a:pPr>
            <a:r>
              <a:rPr lang="en-US" sz="3000" dirty="0">
                <a:solidFill>
                  <a:schemeClr val="tx1"/>
                </a:solidFill>
                <a:latin typeface="Cambria" pitchFamily="18" charset="0"/>
                <a:ea typeface="Cambria" pitchFamily="18" charset="0"/>
              </a:rPr>
              <a:t> </a:t>
            </a:r>
            <a:r>
              <a:rPr lang="ru-RU" sz="3000" dirty="0">
                <a:solidFill>
                  <a:schemeClr val="tx1"/>
                </a:solidFill>
                <a:latin typeface="Cambria" pitchFamily="18" charset="0"/>
                <a:ea typeface="Cambria" pitchFamily="18" charset="0"/>
              </a:rPr>
              <a:t>Изазови осталих начина дељења вожње,</a:t>
            </a:r>
          </a:p>
          <a:p>
            <a:pPr algn="just">
              <a:spcAft>
                <a:spcPts val="600"/>
              </a:spcAft>
              <a:buBlip>
                <a:blip r:embed="rId2"/>
              </a:buBlip>
            </a:pPr>
            <a:r>
              <a:rPr lang="en-US" sz="3000" dirty="0">
                <a:solidFill>
                  <a:schemeClr val="tx1"/>
                </a:solidFill>
                <a:latin typeface="Cambria" pitchFamily="18" charset="0"/>
                <a:ea typeface="Cambria" pitchFamily="18" charset="0"/>
              </a:rPr>
              <a:t> </a:t>
            </a:r>
            <a:r>
              <a:rPr lang="ru-RU" sz="3000" dirty="0">
                <a:solidFill>
                  <a:schemeClr val="tx1"/>
                </a:solidFill>
                <a:latin typeface="Cambria" pitchFamily="18" charset="0"/>
                <a:ea typeface="Cambria" pitchFamily="18" charset="0"/>
              </a:rPr>
              <a:t>Потенцијал концепта Мобилност као услуга (MaaS) за потребе особа са инвалидитетом. </a:t>
            </a:r>
          </a:p>
          <a:p>
            <a:endParaRPr lang="sr-Latn-RS" dirty="0"/>
          </a:p>
        </p:txBody>
      </p:sp>
      <p:sp>
        <p:nvSpPr>
          <p:cNvPr id="6" name="Rectangle 5"/>
          <p:cNvSpPr/>
          <p:nvPr/>
        </p:nvSpPr>
        <p:spPr>
          <a:xfrm>
            <a:off x="315516" y="616020"/>
            <a:ext cx="11667478"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sr-Cyrl-R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Cambria" pitchFamily="18" charset="0"/>
              </a:rPr>
              <a:t>У оквиру ове лекције биће анализирани алтернативни начини унапређење мобилности и приступачности приликом свакодневног учешћа у саобраћају. </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Tree>
    <p:extLst>
      <p:ext uri="{BB962C8B-B14F-4D97-AF65-F5344CB8AC3E}">
        <p14:creationId xmlns:p14="http://schemas.microsoft.com/office/powerpoint/2010/main" val="312532253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strips(downLeft)">
                                      <p:cBhvr>
                                        <p:cTn id="16" dur="500"/>
                                        <p:tgtEl>
                                          <p:spTgt spid="4">
                                            <p:txEl>
                                              <p:pRg st="0" end="0"/>
                                            </p:txEl>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strips(downLeft)">
                                      <p:cBhvr>
                                        <p:cTn id="19" dur="500"/>
                                        <p:tgtEl>
                                          <p:spTgt spid="4">
                                            <p:txEl>
                                              <p:pRg st="1" end="1"/>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4"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6897188" y="4656876"/>
            <a:ext cx="3293201" cy="2030217"/>
          </a:xfrm>
          <a:prstGeom prst="rect">
            <a:avLst/>
          </a:prstGeom>
          <a:noFill/>
          <a:ln w="9525">
            <a:noFill/>
            <a:miter lim="800000"/>
            <a:headEnd/>
            <a:tailEnd/>
          </a:ln>
        </p:spPr>
      </p:pic>
      <p:pic>
        <p:nvPicPr>
          <p:cNvPr id="2051" name="Picture 3" descr="C:\Users\marin\OneDrive\Radna površina\ppt za D\what-is-ridesharing-carpooling-vanpooling-software.jpg"/>
          <p:cNvPicPr>
            <a:picLocks noChangeAspect="1" noChangeArrowheads="1"/>
          </p:cNvPicPr>
          <p:nvPr/>
        </p:nvPicPr>
        <p:blipFill>
          <a:blip r:embed="rId3" cstate="print"/>
          <a:srcRect/>
          <a:stretch>
            <a:fillRect/>
          </a:stretch>
        </p:blipFill>
        <p:spPr bwMode="auto">
          <a:xfrm>
            <a:off x="470263" y="4409030"/>
            <a:ext cx="4176982" cy="2448970"/>
          </a:xfrm>
          <a:prstGeom prst="rect">
            <a:avLst/>
          </a:prstGeom>
          <a:noFill/>
        </p:spPr>
      </p:pic>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2">
              <a:lumMod val="40000"/>
              <a:lumOff val="60000"/>
              <a:alpha val="65882"/>
            </a:schemeClr>
          </a:solidFill>
          <a:ln w="12700" cap="flat" cmpd="sng" algn="ctr">
            <a:noFill/>
            <a:prstDash val="solid"/>
            <a:miter lim="800000"/>
          </a:ln>
          <a:effectLst/>
        </p:spPr>
        <p:txBody>
          <a:bodyPr rtlCol="0" anchor="ctr"/>
          <a:lstStyle/>
          <a:p>
            <a:pPr algn="ctr">
              <a:defRPr/>
            </a:pPr>
            <a:endParaRPr lang="sr-Cyrl-RS" kern="0" noProof="0" dirty="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Cyrl-RS" noProof="0" smtClean="0"/>
              <a:pPr/>
              <a:t>3</a:t>
            </a:fld>
            <a:endParaRPr lang="sr-Cyrl-RS" noProof="0" dirty="0"/>
          </a:p>
        </p:txBody>
      </p:sp>
      <p:sp>
        <p:nvSpPr>
          <p:cNvPr id="7" name="Rectangle 6"/>
          <p:cNvSpPr/>
          <p:nvPr/>
        </p:nvSpPr>
        <p:spPr>
          <a:xfrm>
            <a:off x="772284" y="289449"/>
            <a:ext cx="8296117"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sr-Cyrl-RS" sz="3000" b="1" i="0" u="none" strike="noStrike"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Дељење вожње у путничким аутомобилима</a:t>
            </a:r>
            <a:endParaRPr lang="sr-Cyrl-RS" sz="3000" b="1" cap="none" spc="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2050" name="Rectangle 2"/>
          <p:cNvSpPr>
            <a:spLocks noChangeArrowheads="1"/>
          </p:cNvSpPr>
          <p:nvPr/>
        </p:nvSpPr>
        <p:spPr bwMode="auto">
          <a:xfrm>
            <a:off x="287384" y="1265426"/>
            <a:ext cx="1166513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sr-Cyrl-RS" sz="2400" b="0" i="0" u="none" strike="noStrike" cap="none" normalizeH="0" baseline="0" noProof="0" dirty="0">
                <a:ln>
                  <a:noFill/>
                </a:ln>
                <a:solidFill>
                  <a:schemeClr val="tx1"/>
                </a:solidFill>
                <a:effectLst/>
                <a:latin typeface="Cambria" pitchFamily="18" charset="0"/>
                <a:ea typeface="Calibri" pitchFamily="34" charset="0"/>
                <a:cs typeface="Times New Roman" pitchFamily="18" charset="0"/>
              </a:rPr>
              <a:t>Концепт дељења вожње у путничким аутомобилима има значајан потенцијал да унапреди мобилност особа са инвалидитетом. Овај потенцијал се огледа у чињеници да у приватним путничким возилима постоји много неискоришћених капацитета који се могу понудити другим особама, међу њима и особама са инвалидитетом.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sr-Cyrl-RS" sz="2400" b="0" i="0" u="none" strike="noStrike" cap="none" normalizeH="0" baseline="0" noProof="0" dirty="0">
                <a:ln>
                  <a:noFill/>
                </a:ln>
                <a:solidFill>
                  <a:srgbClr val="FF0000"/>
                </a:solidFill>
                <a:effectLst/>
                <a:latin typeface="Cambria" pitchFamily="18" charset="0"/>
                <a:ea typeface="Calibri" pitchFamily="34" charset="0"/>
                <a:cs typeface="Times New Roman" pitchFamily="18" charset="0"/>
              </a:rPr>
              <a:t>Према дефиницији</a:t>
            </a:r>
            <a:r>
              <a:rPr lang="sr-Cyrl-RS" sz="2400" noProof="0" dirty="0">
                <a:solidFill>
                  <a:srgbClr val="FF0000"/>
                </a:solidFill>
                <a:latin typeface="Cambria" pitchFamily="18" charset="0"/>
                <a:ea typeface="Calibri" pitchFamily="34" charset="0"/>
                <a:cs typeface="Times New Roman" pitchFamily="18" charset="0"/>
              </a:rPr>
              <a:t>,</a:t>
            </a:r>
            <a:r>
              <a:rPr kumimoji="0" lang="sr-Cyrl-RS" sz="2400" b="0" i="0" u="none" strike="noStrike" cap="none" normalizeH="0" baseline="0" noProof="0" dirty="0">
                <a:ln>
                  <a:noFill/>
                </a:ln>
                <a:solidFill>
                  <a:srgbClr val="FF0000"/>
                </a:solidFill>
                <a:effectLst/>
                <a:latin typeface="Cambria" pitchFamily="18" charset="0"/>
                <a:ea typeface="Calibri" pitchFamily="34" charset="0"/>
                <a:cs typeface="Times New Roman" pitchFamily="18" charset="0"/>
              </a:rPr>
              <a:t> дељење вожње (</a:t>
            </a:r>
            <a:r>
              <a:rPr kumimoji="0" lang="sr-Cyrl-RS" sz="2400" b="0" i="0" u="none" strike="noStrike" cap="none" normalizeH="0" baseline="0" noProof="0" dirty="0" err="1">
                <a:ln>
                  <a:noFill/>
                </a:ln>
                <a:solidFill>
                  <a:srgbClr val="FF0000"/>
                </a:solidFill>
                <a:effectLst/>
                <a:latin typeface="Cambria" pitchFamily="18" charset="0"/>
                <a:ea typeface="Calibri" pitchFamily="34" charset="0"/>
                <a:cs typeface="Times New Roman" pitchFamily="18" charset="0"/>
              </a:rPr>
              <a:t>ridesharing</a:t>
            </a:r>
            <a:r>
              <a:rPr kumimoji="0" lang="sr-Cyrl-RS" sz="2400" b="0" i="0" u="none" strike="noStrike" cap="none" normalizeH="0" baseline="0" noProof="0" dirty="0">
                <a:ln>
                  <a:noFill/>
                </a:ln>
                <a:solidFill>
                  <a:srgbClr val="FF0000"/>
                </a:solidFill>
                <a:effectLst/>
                <a:latin typeface="Cambria" pitchFamily="18" charset="0"/>
                <a:ea typeface="Calibri" pitchFamily="34" charset="0"/>
                <a:cs typeface="Times New Roman" pitchFamily="18" charset="0"/>
              </a:rPr>
              <a:t>) представља: </a:t>
            </a:r>
            <a:r>
              <a:rPr kumimoji="0" lang="sr-Cyrl-RS" sz="2400" b="1" i="0" u="none" strike="noStrike" cap="none" normalizeH="0" baseline="0" noProof="0" dirty="0">
                <a:ln>
                  <a:noFill/>
                </a:ln>
                <a:solidFill>
                  <a:srgbClr val="FF0000"/>
                </a:solidFill>
                <a:effectLst/>
                <a:latin typeface="Cambria" pitchFamily="18" charset="0"/>
                <a:ea typeface="Calibri" pitchFamily="34" charset="0"/>
                <a:cs typeface="Times New Roman" pitchFamily="18" charset="0"/>
              </a:rPr>
              <a:t>„</a:t>
            </a:r>
            <a:r>
              <a:rPr kumimoji="0" lang="sr-Cyrl-RS" sz="2400" b="1" i="1" u="none" strike="noStrike" cap="none" normalizeH="0" baseline="0" noProof="0" dirty="0">
                <a:ln>
                  <a:noFill/>
                </a:ln>
                <a:solidFill>
                  <a:srgbClr val="FF0000"/>
                </a:solidFill>
                <a:effectLst/>
                <a:latin typeface="Cambria" pitchFamily="18" charset="0"/>
                <a:ea typeface="Calibri" pitchFamily="34" charset="0"/>
                <a:cs typeface="Times New Roman" pitchFamily="18" charset="0"/>
              </a:rPr>
              <a:t>формално или неформално дељење вожње између возача и путника који имају сличне локације извора и завршетка путовања</a:t>
            </a:r>
            <a:r>
              <a:rPr kumimoji="0" lang="sr-Cyrl-RS" sz="2400" b="1" i="0" u="none" strike="noStrike" cap="none" normalizeH="0" baseline="0" noProof="0" dirty="0">
                <a:ln>
                  <a:noFill/>
                </a:ln>
                <a:solidFill>
                  <a:srgbClr val="FF0000"/>
                </a:solidFill>
                <a:effectLst/>
                <a:latin typeface="Cambria" pitchFamily="18" charset="0"/>
                <a:ea typeface="Calibri" pitchFamily="34" charset="0"/>
                <a:cs typeface="Times New Roman" pitchFamily="18" charset="0"/>
              </a:rPr>
              <a:t>“</a:t>
            </a:r>
            <a:r>
              <a:rPr kumimoji="0" lang="sr-Cyrl-RS" sz="2400" b="0" i="0" u="none" strike="noStrike" cap="none" normalizeH="0" baseline="0" noProof="0" dirty="0">
                <a:ln>
                  <a:noFill/>
                </a:ln>
                <a:solidFill>
                  <a:srgbClr val="FF0000"/>
                </a:solidFill>
                <a:effectLst/>
                <a:latin typeface="Cambria" pitchFamily="18" charset="0"/>
                <a:ea typeface="Calibri" pitchFamily="34" charset="0"/>
                <a:cs typeface="Times New Roman" pitchFamily="18" charset="0"/>
              </a:rPr>
              <a:t>. </a:t>
            </a:r>
            <a:endParaRPr kumimoji="0" lang="sr-Cyrl-RS" sz="3600" b="0" i="0" u="none" strike="noStrike" cap="none" normalizeH="0" baseline="0" noProof="0" dirty="0">
              <a:ln>
                <a:noFill/>
              </a:ln>
              <a:solidFill>
                <a:srgbClr val="FF0000"/>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500"/>
                                        <p:tgtEl>
                                          <p:spTgt spid="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strips(downLeft)">
                                      <p:cBhvr>
                                        <p:cTn id="13" dur="500"/>
                                        <p:tgtEl>
                                          <p:spTgt spid="2050"/>
                                        </p:tgtEl>
                                      </p:cBhvr>
                                    </p:animEffect>
                                  </p:childTnLst>
                                </p:cTn>
                              </p:par>
                              <p:par>
                                <p:cTn id="14" presetID="18" presetClass="entr" presetSubtype="12" fill="hold" nodeType="with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strips(downLeft)">
                                      <p:cBhvr>
                                        <p:cTn id="16" dur="500"/>
                                        <p:tgtEl>
                                          <p:spTgt spid="2051"/>
                                        </p:tgtEl>
                                      </p:cBhvr>
                                    </p:animEffect>
                                  </p:childTnLst>
                                </p:cTn>
                              </p:par>
                              <p:par>
                                <p:cTn id="17" presetID="18" presetClass="entr" presetSubtype="12" fill="hold" nodeType="with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strips(downLeft)">
                                      <p:cBhvr>
                                        <p:cTn id="19"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2">
              <a:lumMod val="40000"/>
              <a:lumOff val="6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4</a:t>
            </a:fld>
            <a:endParaRPr lang="sr-Latn-RS" dirty="0"/>
          </a:p>
        </p:txBody>
      </p:sp>
      <p:sp>
        <p:nvSpPr>
          <p:cNvPr id="7" name="Rectangle 6"/>
          <p:cNvSpPr/>
          <p:nvPr/>
        </p:nvSpPr>
        <p:spPr>
          <a:xfrm>
            <a:off x="772284" y="289449"/>
            <a:ext cx="8296117"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Дељење</a:t>
            </a:r>
            <a:r>
              <a:rPr kumimoji="0" lang="en-US" sz="3000" b="1" i="0" u="none" strike="noStrike" cap="none" spc="0"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 </a:t>
            </a: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вожње</a:t>
            </a:r>
            <a:r>
              <a:rPr kumimoji="0" lang="en-US" sz="3000" b="1" i="0" u="none" strike="noStrike" cap="none" spc="0"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 у </a:t>
            </a: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путничким</a:t>
            </a:r>
            <a:r>
              <a:rPr kumimoji="0" lang="en-US" sz="3000" b="1" i="0" u="none" strike="noStrike" cap="none" spc="0"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 </a:t>
            </a: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аутомобилима</a:t>
            </a:r>
            <a:endParaRPr lang="en-US"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2050" name="Rectangle 2"/>
          <p:cNvSpPr>
            <a:spLocks noChangeArrowheads="1"/>
          </p:cNvSpPr>
          <p:nvPr/>
        </p:nvSpPr>
        <p:spPr bwMode="auto">
          <a:xfrm>
            <a:off x="182879" y="1182771"/>
            <a:ext cx="11848011"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400" b="1" dirty="0">
                <a:solidFill>
                  <a:schemeClr val="accent2">
                    <a:lumMod val="50000"/>
                  </a:schemeClr>
                </a:solidFill>
                <a:latin typeface="Cambria" pitchFamily="18" charset="0"/>
                <a:ea typeface="Calibri" pitchFamily="34" charset="0"/>
                <a:cs typeface="Times New Roman" pitchFamily="18" charset="0"/>
              </a:rPr>
              <a:t>Дељење вожње је начин путовања који је ређе заступљен код особа са инвалидитетом у односу на остатак популације. </a:t>
            </a:r>
            <a:endParaRPr lang="en-US" sz="2400" b="1" dirty="0">
              <a:solidFill>
                <a:schemeClr val="accent2">
                  <a:lumMod val="50000"/>
                </a:schemeClr>
              </a:solidFill>
              <a:latin typeface="Cambria" pitchFamily="18" charset="0"/>
              <a:ea typeface="Calibri" pitchFamily="34" charset="0"/>
              <a:cs typeface="Times New Roman" pitchFamily="18" charset="0"/>
            </a:endParaRPr>
          </a:p>
          <a:p>
            <a:pPr lvl="0" algn="just" fontAlgn="base">
              <a:spcBef>
                <a:spcPct val="0"/>
              </a:spcBef>
              <a:spcAft>
                <a:spcPts val="1200"/>
              </a:spcAft>
            </a:pPr>
            <a:r>
              <a:rPr lang="ru-RU" sz="2400" dirty="0">
                <a:latin typeface="Cambria" pitchFamily="18" charset="0"/>
                <a:ea typeface="Calibri" pitchFamily="34" charset="0"/>
                <a:cs typeface="Times New Roman" pitchFamily="18" charset="0"/>
              </a:rPr>
              <a:t>Према подацима из </a:t>
            </a:r>
            <a:r>
              <a:rPr lang="ru-RU" sz="2400" dirty="0">
                <a:solidFill>
                  <a:srgbClr val="FF0000"/>
                </a:solidFill>
                <a:latin typeface="Cambria" pitchFamily="18" charset="0"/>
                <a:ea typeface="Calibri" pitchFamily="34" charset="0"/>
                <a:cs typeface="Times New Roman" pitchFamily="18" charset="0"/>
              </a:rPr>
              <a:t>Сједињених Држава за 2017. </a:t>
            </a:r>
            <a:r>
              <a:rPr lang="ru-RU" sz="2400" dirty="0">
                <a:latin typeface="Cambria" pitchFamily="18" charset="0"/>
                <a:ea typeface="Calibri" pitchFamily="34" charset="0"/>
                <a:cs typeface="Times New Roman" pitchFamily="18" charset="0"/>
              </a:rPr>
              <a:t>годину, 12% особа без инвалидитета учествују у дељењу вожње, док је код особа са инвалидитетом овај проценат 4,5%. Чак и када се узму у обзир чињенице да су особе са инвалидитетом старије, имају мања примања и ређе живе у великим градовима, и даље је 17% мања шанса да ће учествовати у дељењу вожње у односу на остатак популације. </a:t>
            </a:r>
            <a:endParaRPr lang="en-US" sz="2400" dirty="0">
              <a:latin typeface="Cambria" pitchFamily="18" charset="0"/>
              <a:ea typeface="Calibri" pitchFamily="34" charset="0"/>
              <a:cs typeface="Times New Roman" pitchFamily="18" charset="0"/>
            </a:endParaRPr>
          </a:p>
          <a:p>
            <a:pPr lvl="0" algn="just" fontAlgn="base">
              <a:spcBef>
                <a:spcPct val="0"/>
              </a:spcBef>
              <a:spcAft>
                <a:spcPts val="1200"/>
              </a:spcAft>
            </a:pPr>
            <a:r>
              <a:rPr lang="ru-RU" sz="2400" dirty="0">
                <a:solidFill>
                  <a:srgbClr val="FF0000"/>
                </a:solidFill>
                <a:latin typeface="Cambria" pitchFamily="18" charset="0"/>
                <a:ea typeface="Calibri" pitchFamily="34" charset="0"/>
                <a:cs typeface="Times New Roman" pitchFamily="18" charset="0"/>
              </a:rPr>
              <a:t>Међутим, особе са инвалидитетом које користе дељење вожње реализују 30% више путовања на овај начин у односу на особе без инвалидитета. </a:t>
            </a:r>
            <a:endParaRPr lang="en-US" sz="2400" dirty="0">
              <a:solidFill>
                <a:srgbClr val="FF0000"/>
              </a:solidFill>
              <a:latin typeface="Cambria" pitchFamily="18" charset="0"/>
              <a:ea typeface="Calibri" pitchFamily="34" charset="0"/>
              <a:cs typeface="Times New Roman" pitchFamily="18" charset="0"/>
            </a:endParaRPr>
          </a:p>
          <a:p>
            <a:pPr lvl="0" algn="just" fontAlgn="base">
              <a:spcBef>
                <a:spcPct val="0"/>
              </a:spcBef>
              <a:spcAft>
                <a:spcPts val="1200"/>
              </a:spcAft>
            </a:pPr>
            <a:r>
              <a:rPr lang="ru-RU" sz="2400" dirty="0">
                <a:latin typeface="Cambria" pitchFamily="18" charset="0"/>
                <a:ea typeface="Calibri" pitchFamily="34" charset="0"/>
                <a:cs typeface="Times New Roman" pitchFamily="18" charset="0"/>
              </a:rPr>
              <a:t>Као посебно активна категорија особа са инвалидитетом која учествују у овом начину путовања су они који имају боље опште здравствено стање, млађи, образованији, запослени или студенти и који живе у урбаним подручјима.</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0.7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strVal val="#ppt_w*0.70"/>
                                          </p:val>
                                        </p:tav>
                                        <p:tav tm="100000">
                                          <p:val>
                                            <p:strVal val="#ppt_w"/>
                                          </p:val>
                                        </p:tav>
                                      </p:tavLst>
                                    </p:anim>
                                    <p:anim calcmode="lin" valueType="num">
                                      <p:cBhvr>
                                        <p:cTn id="18" dur="500" fill="hold"/>
                                        <p:tgtEl>
                                          <p:spTgt spid="2050"/>
                                        </p:tgtEl>
                                        <p:attrNameLst>
                                          <p:attrName>ppt_h</p:attrName>
                                        </p:attrNameLst>
                                      </p:cBhvr>
                                      <p:tavLst>
                                        <p:tav tm="0">
                                          <p:val>
                                            <p:strVal val="#ppt_h"/>
                                          </p:val>
                                        </p:tav>
                                        <p:tav tm="100000">
                                          <p:val>
                                            <p:strVal val="#ppt_h"/>
                                          </p:val>
                                        </p:tav>
                                      </p:tavLst>
                                    </p:anim>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2">
              <a:lumMod val="40000"/>
              <a:lumOff val="6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5</a:t>
            </a:fld>
            <a:endParaRPr lang="sr-Latn-RS" dirty="0"/>
          </a:p>
        </p:txBody>
      </p:sp>
      <p:sp>
        <p:nvSpPr>
          <p:cNvPr id="7" name="Rectangle 6"/>
          <p:cNvSpPr/>
          <p:nvPr/>
        </p:nvSpPr>
        <p:spPr>
          <a:xfrm>
            <a:off x="772284" y="289449"/>
            <a:ext cx="8296117"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Дељење</a:t>
            </a:r>
            <a:r>
              <a:rPr kumimoji="0" lang="en-US" sz="3000" b="1" i="0" u="none" strike="noStrike" cap="none" spc="0"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 </a:t>
            </a: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вожње</a:t>
            </a:r>
            <a:r>
              <a:rPr kumimoji="0" lang="en-US" sz="3000" b="1" i="0" u="none" strike="noStrike" cap="none" spc="0"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 у </a:t>
            </a: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путничким</a:t>
            </a:r>
            <a:r>
              <a:rPr kumimoji="0" lang="en-US" sz="3000" b="1" i="0" u="none" strike="noStrike" cap="none" spc="0"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 </a:t>
            </a: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аутомобилима</a:t>
            </a:r>
            <a:endParaRPr lang="en-US"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2050" name="Rectangle 2"/>
          <p:cNvSpPr>
            <a:spLocks noChangeArrowheads="1"/>
          </p:cNvSpPr>
          <p:nvPr/>
        </p:nvSpPr>
        <p:spPr bwMode="auto">
          <a:xfrm>
            <a:off x="187235" y="968552"/>
            <a:ext cx="11848011"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400" b="1" dirty="0">
                <a:solidFill>
                  <a:schemeClr val="accent2">
                    <a:lumMod val="50000"/>
                  </a:schemeClr>
                </a:solidFill>
                <a:latin typeface="Cambria" pitchFamily="18" charset="0"/>
                <a:ea typeface="Calibri" pitchFamily="34" charset="0"/>
                <a:cs typeface="Times New Roman" pitchFamily="18" charset="0"/>
              </a:rPr>
              <a:t>Као кључни проблем са којима се сусрећу особе са инвалидитетом су неприлагођеност возила њиховим потребама и ставови појединих возача према превозу особа са инвалидитетом. </a:t>
            </a:r>
            <a:endParaRPr lang="en-US" sz="2400" b="1" dirty="0">
              <a:solidFill>
                <a:schemeClr val="accent2">
                  <a:lumMod val="50000"/>
                </a:schemeClr>
              </a:solidFill>
              <a:latin typeface="Cambria" pitchFamily="18" charset="0"/>
              <a:ea typeface="Calibri" pitchFamily="34" charset="0"/>
              <a:cs typeface="Times New Roman" pitchFamily="18" charset="0"/>
            </a:endParaRPr>
          </a:p>
          <a:p>
            <a:pPr lvl="0" algn="just" fontAlgn="base">
              <a:spcBef>
                <a:spcPct val="0"/>
              </a:spcBef>
              <a:spcAft>
                <a:spcPts val="1200"/>
              </a:spcAft>
            </a:pPr>
            <a:r>
              <a:rPr lang="ru-RU" sz="2400" b="1" dirty="0">
                <a:solidFill>
                  <a:schemeClr val="accent2">
                    <a:lumMod val="50000"/>
                  </a:schemeClr>
                </a:solidFill>
                <a:latin typeface="Cambria" pitchFamily="18" charset="0"/>
                <a:ea typeface="Calibri" pitchFamily="34" charset="0"/>
                <a:cs typeface="Times New Roman" pitchFamily="18" charset="0"/>
              </a:rPr>
              <a:t>Са аспекта приступачности возила, највеће проблеме имају особе које користе инвалидска колица, јер у многим приватним возилима не постоји довољно простора у ком се могу спаковати инвалидска колица.</a:t>
            </a:r>
          </a:p>
        </p:txBody>
      </p:sp>
      <p:pic>
        <p:nvPicPr>
          <p:cNvPr id="22530" name="Picture 2" descr="C:\Users\marin\OneDrive\Radna površina\ppt za D\1_4rfSXmMBn4wO-VtmpFXV9g.png"/>
          <p:cNvPicPr>
            <a:picLocks noChangeAspect="1" noChangeArrowheads="1"/>
          </p:cNvPicPr>
          <p:nvPr/>
        </p:nvPicPr>
        <p:blipFill>
          <a:blip r:embed="rId2" cstate="print"/>
          <a:srcRect/>
          <a:stretch>
            <a:fillRect/>
          </a:stretch>
        </p:blipFill>
        <p:spPr bwMode="auto">
          <a:xfrm>
            <a:off x="443592" y="3984171"/>
            <a:ext cx="4988287" cy="2155371"/>
          </a:xfrm>
          <a:prstGeom prst="rect">
            <a:avLst/>
          </a:prstGeom>
          <a:noFill/>
        </p:spPr>
      </p:pic>
      <p:pic>
        <p:nvPicPr>
          <p:cNvPr id="22531" name="Picture 3"/>
          <p:cNvPicPr>
            <a:picLocks noChangeAspect="1" noChangeArrowheads="1"/>
          </p:cNvPicPr>
          <p:nvPr/>
        </p:nvPicPr>
        <p:blipFill>
          <a:blip r:embed="rId3" cstate="print"/>
          <a:srcRect/>
          <a:stretch>
            <a:fillRect/>
          </a:stretch>
        </p:blipFill>
        <p:spPr bwMode="auto">
          <a:xfrm>
            <a:off x="8281852" y="3240371"/>
            <a:ext cx="3376885" cy="3421686"/>
          </a:xfrm>
          <a:prstGeom prst="rect">
            <a:avLst/>
          </a:prstGeom>
          <a:noFill/>
          <a:ln w="9525">
            <a:noFill/>
            <a:miter lim="800000"/>
            <a:headEnd/>
            <a:tailEnd/>
          </a:ln>
        </p:spPr>
      </p:pic>
      <p:sp>
        <p:nvSpPr>
          <p:cNvPr id="9" name="Notched Right Arrow 8"/>
          <p:cNvSpPr/>
          <p:nvPr/>
        </p:nvSpPr>
        <p:spPr>
          <a:xfrm rot="10800000">
            <a:off x="5617029" y="4389120"/>
            <a:ext cx="2481942" cy="124097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03566" y="3526971"/>
            <a:ext cx="2129245" cy="2220686"/>
          </a:xfrm>
          <a:prstGeom prst="ellipse">
            <a:avLst/>
          </a:prstGeom>
          <a:noFill/>
          <a:ln w="57150">
            <a:solidFill>
              <a:srgbClr val="CC33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slide(fromBottom)">
                                      <p:cBhvr>
                                        <p:cTn id="13" dur="500"/>
                                        <p:tgtEl>
                                          <p:spTgt spid="2050"/>
                                        </p:tgtEl>
                                      </p:cBhvr>
                                    </p:animEffect>
                                  </p:childTnLst>
                                </p:cTn>
                              </p:par>
                              <p:par>
                                <p:cTn id="14" presetID="12" presetClass="entr" presetSubtype="4" fill="hold"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slide(fromBottom)">
                                      <p:cBhvr>
                                        <p:cTn id="16" dur="500"/>
                                        <p:tgtEl>
                                          <p:spTgt spid="22530"/>
                                        </p:tgtEl>
                                      </p:cBhvr>
                                    </p:animEffect>
                                  </p:childTnLst>
                                </p:cTn>
                              </p:par>
                              <p:par>
                                <p:cTn id="17" presetID="12" presetClass="entr" presetSubtype="4" fill="hold" nodeType="withEffect">
                                  <p:stCondLst>
                                    <p:cond delay="0"/>
                                  </p:stCondLst>
                                  <p:childTnLst>
                                    <p:set>
                                      <p:cBhvr>
                                        <p:cTn id="18" dur="1" fill="hold">
                                          <p:stCondLst>
                                            <p:cond delay="0"/>
                                          </p:stCondLst>
                                        </p:cTn>
                                        <p:tgtEl>
                                          <p:spTgt spid="22531"/>
                                        </p:tgtEl>
                                        <p:attrNameLst>
                                          <p:attrName>style.visibility</p:attrName>
                                        </p:attrNameLst>
                                      </p:cBhvr>
                                      <p:to>
                                        <p:strVal val="visible"/>
                                      </p:to>
                                    </p:set>
                                    <p:animEffect transition="in" filter="slide(fromBottom)">
                                      <p:cBhvr>
                                        <p:cTn id="19" dur="500"/>
                                        <p:tgtEl>
                                          <p:spTgt spid="22531"/>
                                        </p:tgtEl>
                                      </p:cBhvr>
                                    </p:animEffect>
                                  </p:childTnLst>
                                </p:cTn>
                              </p:par>
                            </p:childTnLst>
                          </p:cTn>
                        </p:par>
                        <p:par>
                          <p:cTn id="20" fill="hold">
                            <p:stCondLst>
                              <p:cond delay="500"/>
                            </p:stCondLst>
                            <p:childTnLst>
                              <p:par>
                                <p:cTn id="21" presetID="18" presetClass="entr" presetSubtype="12"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par>
                          <p:cTn id="24" fill="hold">
                            <p:stCondLst>
                              <p:cond delay="1000"/>
                            </p:stCondLst>
                            <p:childTnLst>
                              <p:par>
                                <p:cTn id="25" presetID="18" presetClass="entr" presetSubtype="1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marin\OneDrive\Radna površina\ppt za D\image3-min-1024x362.jpg"/>
          <p:cNvPicPr>
            <a:picLocks noChangeAspect="1" noChangeArrowheads="1"/>
          </p:cNvPicPr>
          <p:nvPr/>
        </p:nvPicPr>
        <p:blipFill>
          <a:blip r:embed="rId2" cstate="print"/>
          <a:srcRect/>
          <a:stretch>
            <a:fillRect/>
          </a:stretch>
        </p:blipFill>
        <p:spPr bwMode="auto">
          <a:xfrm>
            <a:off x="1459004" y="3409950"/>
            <a:ext cx="9753600" cy="3448050"/>
          </a:xfrm>
          <a:prstGeom prst="rect">
            <a:avLst/>
          </a:prstGeom>
          <a:noFill/>
        </p:spPr>
      </p:pic>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2">
              <a:lumMod val="40000"/>
              <a:lumOff val="6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6</a:t>
            </a:fld>
            <a:endParaRPr lang="sr-Latn-RS" dirty="0"/>
          </a:p>
        </p:txBody>
      </p:sp>
      <p:sp>
        <p:nvSpPr>
          <p:cNvPr id="7" name="Rectangle 6"/>
          <p:cNvSpPr/>
          <p:nvPr/>
        </p:nvSpPr>
        <p:spPr>
          <a:xfrm>
            <a:off x="772284" y="289449"/>
            <a:ext cx="8296117"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Дељење</a:t>
            </a:r>
            <a:r>
              <a:rPr kumimoji="0" lang="en-US" sz="3000" b="1" i="0" u="none" strike="noStrike" cap="none" spc="0"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 </a:t>
            </a: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вожње</a:t>
            </a:r>
            <a:r>
              <a:rPr kumimoji="0" lang="en-US" sz="3000" b="1" i="0" u="none" strike="noStrike" cap="none" spc="0"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 у </a:t>
            </a: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путничким</a:t>
            </a:r>
            <a:r>
              <a:rPr kumimoji="0" lang="en-US" sz="3000" b="1" i="0" u="none" strike="noStrike" cap="none" spc="0" normalizeH="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 </a:t>
            </a:r>
            <a:r>
              <a:rPr kumimoji="0" lang="en-US" sz="3000" b="1" i="0" u="none" strike="noStrike" cap="none" spc="0" normalizeH="0" baseline="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itchFamily="18" charset="0"/>
                <a:ea typeface="Times New Roman" pitchFamily="18" charset="0"/>
                <a:cs typeface="Times New Roman" pitchFamily="18" charset="0"/>
              </a:rPr>
              <a:t>аутомобилима</a:t>
            </a:r>
            <a:endParaRPr lang="en-US"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2050" name="Rectangle 2"/>
          <p:cNvSpPr>
            <a:spLocks noChangeArrowheads="1"/>
          </p:cNvSpPr>
          <p:nvPr/>
        </p:nvSpPr>
        <p:spPr bwMode="auto">
          <a:xfrm>
            <a:off x="187235" y="783888"/>
            <a:ext cx="11848011"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400" dirty="0">
                <a:solidFill>
                  <a:srgbClr val="003366"/>
                </a:solidFill>
                <a:latin typeface="Cambria" pitchFamily="18" charset="0"/>
                <a:ea typeface="Calibri" pitchFamily="34" charset="0"/>
                <a:cs typeface="Times New Roman" pitchFamily="18" charset="0"/>
              </a:rPr>
              <a:t>Мере које би могле да подстакну особе са инвалидитетом да користе дељење путовања су пре свега субвенционисање ових путовања од стране доносилаца одлука у саобраћајном систему и креирање приступачног и прихватљивог система дељења вожње. </a:t>
            </a:r>
            <a:endParaRPr lang="en-US" sz="2400" dirty="0">
              <a:solidFill>
                <a:srgbClr val="003366"/>
              </a:solidFill>
              <a:latin typeface="Cambria" pitchFamily="18" charset="0"/>
              <a:ea typeface="Calibri" pitchFamily="34" charset="0"/>
              <a:cs typeface="Times New Roman" pitchFamily="18" charset="0"/>
            </a:endParaRPr>
          </a:p>
          <a:p>
            <a:pPr lvl="0" algn="just" fontAlgn="base">
              <a:spcBef>
                <a:spcPct val="0"/>
              </a:spcBef>
              <a:spcAft>
                <a:spcPts val="1200"/>
              </a:spcAft>
            </a:pPr>
            <a:r>
              <a:rPr lang="ru-RU" sz="2400" dirty="0">
                <a:solidFill>
                  <a:schemeClr val="accent2">
                    <a:lumMod val="50000"/>
                  </a:schemeClr>
                </a:solidFill>
                <a:latin typeface="Cambria" pitchFamily="18" charset="0"/>
                <a:ea typeface="Calibri" pitchFamily="34" charset="0"/>
                <a:cs typeface="Times New Roman" pitchFamily="18" charset="0"/>
              </a:rPr>
              <a:t>У оквиру креирања приступачног и прихватљивог система дељења вожње неопходно је пружити информације о приступачности конкретног возила, као и обучити возаче како да поступају приликом сусрета са особа са инвалидитетом. </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25602"/>
                                        </p:tgtEl>
                                        <p:attrNameLst>
                                          <p:attrName>style.visibility</p:attrName>
                                        </p:attrNameLst>
                                      </p:cBhvr>
                                      <p:to>
                                        <p:strVal val="visible"/>
                                      </p:to>
                                    </p:set>
                                    <p:anim calcmode="lin" valueType="num">
                                      <p:cBhvr additive="base">
                                        <p:cTn id="19" dur="500" fill="hold"/>
                                        <p:tgtEl>
                                          <p:spTgt spid="25602"/>
                                        </p:tgtEl>
                                        <p:attrNameLst>
                                          <p:attrName>ppt_x</p:attrName>
                                        </p:attrNameLst>
                                      </p:cBhvr>
                                      <p:tavLst>
                                        <p:tav tm="0">
                                          <p:val>
                                            <p:strVal val="#ppt_x"/>
                                          </p:val>
                                        </p:tav>
                                        <p:tav tm="100000">
                                          <p:val>
                                            <p:strVal val="#ppt_x"/>
                                          </p:val>
                                        </p:tav>
                                      </p:tavLst>
                                    </p:anim>
                                    <p:anim calcmode="lin" valueType="num">
                                      <p:cBhvr additive="base">
                                        <p:cTn id="20"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marin\OneDrive\Radna površina\ppt za D\images.jpg"/>
          <p:cNvPicPr>
            <a:picLocks noChangeAspect="1" noChangeArrowheads="1"/>
          </p:cNvPicPr>
          <p:nvPr/>
        </p:nvPicPr>
        <p:blipFill>
          <a:blip r:embed="rId2" cstate="print"/>
          <a:srcRect/>
          <a:stretch>
            <a:fillRect/>
          </a:stretch>
        </p:blipFill>
        <p:spPr bwMode="auto">
          <a:xfrm>
            <a:off x="7245259" y="3936608"/>
            <a:ext cx="4763861" cy="2921392"/>
          </a:xfrm>
          <a:prstGeom prst="rect">
            <a:avLst/>
          </a:prstGeom>
          <a:ln>
            <a:noFill/>
          </a:ln>
          <a:effectLst>
            <a:softEdge rad="112500"/>
          </a:effectLst>
        </p:spPr>
      </p:pic>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1">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7</a:t>
            </a:fld>
            <a:endParaRPr lang="sr-Latn-RS" dirty="0"/>
          </a:p>
        </p:txBody>
      </p:sp>
      <p:sp>
        <p:nvSpPr>
          <p:cNvPr id="7" name="Rectangle 6"/>
          <p:cNvSpPr/>
          <p:nvPr/>
        </p:nvSpPr>
        <p:spPr>
          <a:xfrm>
            <a:off x="825343" y="289449"/>
            <a:ext cx="8967391" cy="553998"/>
          </a:xfrm>
          <a:prstGeom prst="rect">
            <a:avLst/>
          </a:prstGeom>
          <a:noFill/>
        </p:spPr>
        <p:txBody>
          <a:bodyPr wrap="none" lIns="91440" tIns="45720" rIns="91440" bIns="45720">
            <a:spAutoFit/>
          </a:bodyPr>
          <a:lstStyle/>
          <a:p>
            <a:pPr algn="ctr"/>
            <a:r>
              <a:rPr lang="ru-RU" sz="30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latin typeface="Cambria" pitchFamily="18" charset="0"/>
                <a:ea typeface="Times New Roman" pitchFamily="18" charset="0"/>
                <a:cs typeface="Times New Roman" pitchFamily="18" charset="0"/>
              </a:rPr>
              <a:t>Ставови возача приватних путничких аутомобила</a:t>
            </a:r>
          </a:p>
        </p:txBody>
      </p:sp>
      <p:sp>
        <p:nvSpPr>
          <p:cNvPr id="2050" name="Rectangle 2"/>
          <p:cNvSpPr>
            <a:spLocks noChangeArrowheads="1"/>
          </p:cNvSpPr>
          <p:nvPr/>
        </p:nvSpPr>
        <p:spPr bwMode="auto">
          <a:xfrm>
            <a:off x="304801" y="861914"/>
            <a:ext cx="11686902"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400" dirty="0">
                <a:solidFill>
                  <a:srgbClr val="FF0000"/>
                </a:solidFill>
                <a:latin typeface="Cambria" pitchFamily="18" charset="0"/>
                <a:ea typeface="Calibri" pitchFamily="34" charset="0"/>
                <a:cs typeface="Times New Roman" pitchFamily="18" charset="0"/>
              </a:rPr>
              <a:t>Питање од великог значаја је какви су ставови возача по питању дељења вожње са особама са инвалидитетом. </a:t>
            </a:r>
            <a:endParaRPr lang="en-US" sz="2400" dirty="0">
              <a:solidFill>
                <a:srgbClr val="FF0000"/>
              </a:solidFill>
              <a:latin typeface="Cambria" pitchFamily="18" charset="0"/>
              <a:ea typeface="Calibri" pitchFamily="34" charset="0"/>
              <a:cs typeface="Times New Roman" pitchFamily="18" charset="0"/>
            </a:endParaRPr>
          </a:p>
          <a:p>
            <a:pPr lvl="0" algn="just" fontAlgn="base">
              <a:spcBef>
                <a:spcPct val="0"/>
              </a:spcBef>
              <a:spcAft>
                <a:spcPts val="1200"/>
              </a:spcAft>
            </a:pPr>
            <a:r>
              <a:rPr lang="ru-RU" sz="2400" dirty="0">
                <a:solidFill>
                  <a:srgbClr val="003366"/>
                </a:solidFill>
                <a:latin typeface="Cambria" pitchFamily="18" charset="0"/>
                <a:ea typeface="Calibri" pitchFamily="34" charset="0"/>
                <a:cs typeface="Times New Roman" pitchFamily="18" charset="0"/>
              </a:rPr>
              <a:t>Према искуствима возача који су превозили особе са инвалидитетом у Сједињеним Државама уочава се да су њихова искуства по овом питању доминантно позитивна</a:t>
            </a:r>
            <a:r>
              <a:rPr lang="en-US" sz="2400" dirty="0">
                <a:solidFill>
                  <a:srgbClr val="003366"/>
                </a:solidFill>
                <a:latin typeface="Cambria" pitchFamily="18" charset="0"/>
                <a:ea typeface="Calibri" pitchFamily="34" charset="0"/>
                <a:cs typeface="Times New Roman" pitchFamily="18" charset="0"/>
              </a:rPr>
              <a:t>. </a:t>
            </a:r>
          </a:p>
          <a:p>
            <a:pPr lvl="0" algn="just" fontAlgn="base">
              <a:spcBef>
                <a:spcPct val="0"/>
              </a:spcBef>
              <a:spcAft>
                <a:spcPts val="1200"/>
              </a:spcAft>
            </a:pPr>
            <a:r>
              <a:rPr lang="ru-RU" sz="2400" dirty="0">
                <a:solidFill>
                  <a:srgbClr val="003366"/>
                </a:solidFill>
                <a:latin typeface="Cambria" pitchFamily="18" charset="0"/>
                <a:ea typeface="Calibri" pitchFamily="34" charset="0"/>
                <a:cs typeface="Times New Roman" pitchFamily="18" charset="0"/>
              </a:rPr>
              <a:t>Још једно истраживање које ја анализирало ставове возача према превозу путника у инвалидским колицима истакло је да возачи захтевају додатну финансијску компензацију приликом превоза ових путника</a:t>
            </a:r>
            <a:r>
              <a:rPr lang="en-US" sz="2400" dirty="0">
                <a:solidFill>
                  <a:srgbClr val="003366"/>
                </a:solidFill>
                <a:latin typeface="Cambria" pitchFamily="18" charset="0"/>
                <a:ea typeface="Calibri" pitchFamily="34" charset="0"/>
                <a:cs typeface="Times New Roman" pitchFamily="18" charset="0"/>
              </a:rPr>
              <a:t>. </a:t>
            </a:r>
          </a:p>
        </p:txBody>
      </p:sp>
      <p:sp>
        <p:nvSpPr>
          <p:cNvPr id="10" name="Freeform 9"/>
          <p:cNvSpPr/>
          <p:nvPr/>
        </p:nvSpPr>
        <p:spPr>
          <a:xfrm>
            <a:off x="2985895" y="5460274"/>
            <a:ext cx="3806792" cy="710439"/>
          </a:xfrm>
          <a:custGeom>
            <a:avLst/>
            <a:gdLst>
              <a:gd name="connsiteX0" fmla="*/ 5500 w 5885617"/>
              <a:gd name="connsiteY0" fmla="*/ 326572 h 1063136"/>
              <a:gd name="connsiteX1" fmla="*/ 57751 w 5885617"/>
              <a:gd name="connsiteY1" fmla="*/ 195943 h 1063136"/>
              <a:gd name="connsiteX2" fmla="*/ 96940 w 5885617"/>
              <a:gd name="connsiteY2" fmla="*/ 182880 h 1063136"/>
              <a:gd name="connsiteX3" fmla="*/ 136128 w 5885617"/>
              <a:gd name="connsiteY3" fmla="*/ 143692 h 1063136"/>
              <a:gd name="connsiteX4" fmla="*/ 462700 w 5885617"/>
              <a:gd name="connsiteY4" fmla="*/ 143692 h 1063136"/>
              <a:gd name="connsiteX5" fmla="*/ 501888 w 5885617"/>
              <a:gd name="connsiteY5" fmla="*/ 169817 h 1063136"/>
              <a:gd name="connsiteX6" fmla="*/ 580266 w 5885617"/>
              <a:gd name="connsiteY6" fmla="*/ 195943 h 1063136"/>
              <a:gd name="connsiteX7" fmla="*/ 619454 w 5885617"/>
              <a:gd name="connsiteY7" fmla="*/ 222069 h 1063136"/>
              <a:gd name="connsiteX8" fmla="*/ 671706 w 5885617"/>
              <a:gd name="connsiteY8" fmla="*/ 300446 h 1063136"/>
              <a:gd name="connsiteX9" fmla="*/ 710894 w 5885617"/>
              <a:gd name="connsiteY9" fmla="*/ 339634 h 1063136"/>
              <a:gd name="connsiteX10" fmla="*/ 763146 w 5885617"/>
              <a:gd name="connsiteY10" fmla="*/ 444137 h 1063136"/>
              <a:gd name="connsiteX11" fmla="*/ 789271 w 5885617"/>
              <a:gd name="connsiteY11" fmla="*/ 496389 h 1063136"/>
              <a:gd name="connsiteX12" fmla="*/ 815397 w 5885617"/>
              <a:gd name="connsiteY12" fmla="*/ 535577 h 1063136"/>
              <a:gd name="connsiteX13" fmla="*/ 854586 w 5885617"/>
              <a:gd name="connsiteY13" fmla="*/ 679269 h 1063136"/>
              <a:gd name="connsiteX14" fmla="*/ 867648 w 5885617"/>
              <a:gd name="connsiteY14" fmla="*/ 718457 h 1063136"/>
              <a:gd name="connsiteX15" fmla="*/ 854586 w 5885617"/>
              <a:gd name="connsiteY15" fmla="*/ 822960 h 1063136"/>
              <a:gd name="connsiteX16" fmla="*/ 645580 w 5885617"/>
              <a:gd name="connsiteY16" fmla="*/ 796834 h 1063136"/>
              <a:gd name="connsiteX17" fmla="*/ 580266 w 5885617"/>
              <a:gd name="connsiteY17" fmla="*/ 731520 h 1063136"/>
              <a:gd name="connsiteX18" fmla="*/ 619454 w 5885617"/>
              <a:gd name="connsiteY18" fmla="*/ 587829 h 1063136"/>
              <a:gd name="connsiteX19" fmla="*/ 658643 w 5885617"/>
              <a:gd name="connsiteY19" fmla="*/ 574766 h 1063136"/>
              <a:gd name="connsiteX20" fmla="*/ 697831 w 5885617"/>
              <a:gd name="connsiteY20" fmla="*/ 548640 h 1063136"/>
              <a:gd name="connsiteX21" fmla="*/ 737020 w 5885617"/>
              <a:gd name="connsiteY21" fmla="*/ 535577 h 1063136"/>
              <a:gd name="connsiteX22" fmla="*/ 841523 w 5885617"/>
              <a:gd name="connsiteY22" fmla="*/ 509452 h 1063136"/>
              <a:gd name="connsiteX23" fmla="*/ 893774 w 5885617"/>
              <a:gd name="connsiteY23" fmla="*/ 496389 h 1063136"/>
              <a:gd name="connsiteX24" fmla="*/ 1011340 w 5885617"/>
              <a:gd name="connsiteY24" fmla="*/ 470263 h 1063136"/>
              <a:gd name="connsiteX25" fmla="*/ 1194220 w 5885617"/>
              <a:gd name="connsiteY25" fmla="*/ 444137 h 1063136"/>
              <a:gd name="connsiteX26" fmla="*/ 1272597 w 5885617"/>
              <a:gd name="connsiteY26" fmla="*/ 431074 h 1063136"/>
              <a:gd name="connsiteX27" fmla="*/ 1507728 w 5885617"/>
              <a:gd name="connsiteY27" fmla="*/ 418012 h 1063136"/>
              <a:gd name="connsiteX28" fmla="*/ 1651420 w 5885617"/>
              <a:gd name="connsiteY28" fmla="*/ 404949 h 1063136"/>
              <a:gd name="connsiteX29" fmla="*/ 1964928 w 5885617"/>
              <a:gd name="connsiteY29" fmla="*/ 391886 h 1063136"/>
              <a:gd name="connsiteX30" fmla="*/ 2056368 w 5885617"/>
              <a:gd name="connsiteY30" fmla="*/ 378823 h 1063136"/>
              <a:gd name="connsiteX31" fmla="*/ 2173934 w 5885617"/>
              <a:gd name="connsiteY31" fmla="*/ 365760 h 1063136"/>
              <a:gd name="connsiteX32" fmla="*/ 2226186 w 5885617"/>
              <a:gd name="connsiteY32" fmla="*/ 352697 h 1063136"/>
              <a:gd name="connsiteX33" fmla="*/ 2291500 w 5885617"/>
              <a:gd name="connsiteY33" fmla="*/ 339634 h 1063136"/>
              <a:gd name="connsiteX34" fmla="*/ 2343751 w 5885617"/>
              <a:gd name="connsiteY34" fmla="*/ 313509 h 1063136"/>
              <a:gd name="connsiteX35" fmla="*/ 2382940 w 5885617"/>
              <a:gd name="connsiteY35" fmla="*/ 300446 h 1063136"/>
              <a:gd name="connsiteX36" fmla="*/ 2461317 w 5885617"/>
              <a:gd name="connsiteY36" fmla="*/ 261257 h 1063136"/>
              <a:gd name="connsiteX37" fmla="*/ 2474380 w 5885617"/>
              <a:gd name="connsiteY37" fmla="*/ 222069 h 1063136"/>
              <a:gd name="connsiteX38" fmla="*/ 2487443 w 5885617"/>
              <a:gd name="connsiteY38" fmla="*/ 117566 h 1063136"/>
              <a:gd name="connsiteX39" fmla="*/ 2448254 w 5885617"/>
              <a:gd name="connsiteY39" fmla="*/ 78377 h 1063136"/>
              <a:gd name="connsiteX40" fmla="*/ 2382940 w 5885617"/>
              <a:gd name="connsiteY40" fmla="*/ 91440 h 1063136"/>
              <a:gd name="connsiteX41" fmla="*/ 2343751 w 5885617"/>
              <a:gd name="connsiteY41" fmla="*/ 130629 h 1063136"/>
              <a:gd name="connsiteX42" fmla="*/ 2304563 w 5885617"/>
              <a:gd name="connsiteY42" fmla="*/ 261257 h 1063136"/>
              <a:gd name="connsiteX43" fmla="*/ 2317626 w 5885617"/>
              <a:gd name="connsiteY43" fmla="*/ 418012 h 1063136"/>
              <a:gd name="connsiteX44" fmla="*/ 2343751 w 5885617"/>
              <a:gd name="connsiteY44" fmla="*/ 457200 h 1063136"/>
              <a:gd name="connsiteX45" fmla="*/ 2461317 w 5885617"/>
              <a:gd name="connsiteY45" fmla="*/ 509452 h 1063136"/>
              <a:gd name="connsiteX46" fmla="*/ 3232026 w 5885617"/>
              <a:gd name="connsiteY46" fmla="*/ 522514 h 1063136"/>
              <a:gd name="connsiteX47" fmla="*/ 3362654 w 5885617"/>
              <a:gd name="connsiteY47" fmla="*/ 535577 h 1063136"/>
              <a:gd name="connsiteX48" fmla="*/ 3427968 w 5885617"/>
              <a:gd name="connsiteY48" fmla="*/ 561703 h 1063136"/>
              <a:gd name="connsiteX49" fmla="*/ 3493283 w 5885617"/>
              <a:gd name="connsiteY49" fmla="*/ 574766 h 1063136"/>
              <a:gd name="connsiteX50" fmla="*/ 3584723 w 5885617"/>
              <a:gd name="connsiteY50" fmla="*/ 666206 h 1063136"/>
              <a:gd name="connsiteX51" fmla="*/ 3623911 w 5885617"/>
              <a:gd name="connsiteY51" fmla="*/ 705394 h 1063136"/>
              <a:gd name="connsiteX52" fmla="*/ 3663100 w 5885617"/>
              <a:gd name="connsiteY52" fmla="*/ 757646 h 1063136"/>
              <a:gd name="connsiteX53" fmla="*/ 3715351 w 5885617"/>
              <a:gd name="connsiteY53" fmla="*/ 862149 h 1063136"/>
              <a:gd name="connsiteX54" fmla="*/ 3623911 w 5885617"/>
              <a:gd name="connsiteY54" fmla="*/ 1018903 h 1063136"/>
              <a:gd name="connsiteX55" fmla="*/ 3584723 w 5885617"/>
              <a:gd name="connsiteY55" fmla="*/ 992777 h 1063136"/>
              <a:gd name="connsiteX56" fmla="*/ 3597786 w 5885617"/>
              <a:gd name="connsiteY56" fmla="*/ 836023 h 1063136"/>
              <a:gd name="connsiteX57" fmla="*/ 3676163 w 5885617"/>
              <a:gd name="connsiteY57" fmla="*/ 783772 h 1063136"/>
              <a:gd name="connsiteX58" fmla="*/ 3754540 w 5885617"/>
              <a:gd name="connsiteY58" fmla="*/ 718457 h 1063136"/>
              <a:gd name="connsiteX59" fmla="*/ 3806791 w 5885617"/>
              <a:gd name="connsiteY59" fmla="*/ 705394 h 1063136"/>
              <a:gd name="connsiteX60" fmla="*/ 3937420 w 5885617"/>
              <a:gd name="connsiteY60" fmla="*/ 640080 h 1063136"/>
              <a:gd name="connsiteX61" fmla="*/ 3937420 w 5885617"/>
              <a:gd name="connsiteY61" fmla="*/ 640080 h 1063136"/>
              <a:gd name="connsiteX62" fmla="*/ 4094174 w 5885617"/>
              <a:gd name="connsiteY62" fmla="*/ 561703 h 1063136"/>
              <a:gd name="connsiteX63" fmla="*/ 4224803 w 5885617"/>
              <a:gd name="connsiteY63" fmla="*/ 535577 h 1063136"/>
              <a:gd name="connsiteX64" fmla="*/ 4290117 w 5885617"/>
              <a:gd name="connsiteY64" fmla="*/ 509452 h 1063136"/>
              <a:gd name="connsiteX65" fmla="*/ 4472997 w 5885617"/>
              <a:gd name="connsiteY65" fmla="*/ 470263 h 1063136"/>
              <a:gd name="connsiteX66" fmla="*/ 4538311 w 5885617"/>
              <a:gd name="connsiteY66" fmla="*/ 457200 h 1063136"/>
              <a:gd name="connsiteX67" fmla="*/ 4721191 w 5885617"/>
              <a:gd name="connsiteY67" fmla="*/ 431074 h 1063136"/>
              <a:gd name="connsiteX68" fmla="*/ 4995511 w 5885617"/>
              <a:gd name="connsiteY68" fmla="*/ 391886 h 1063136"/>
              <a:gd name="connsiteX69" fmla="*/ 5230643 w 5885617"/>
              <a:gd name="connsiteY69" fmla="*/ 365760 h 1063136"/>
              <a:gd name="connsiteX70" fmla="*/ 5557214 w 5885617"/>
              <a:gd name="connsiteY70" fmla="*/ 326572 h 1063136"/>
              <a:gd name="connsiteX71" fmla="*/ 5609466 w 5885617"/>
              <a:gd name="connsiteY71" fmla="*/ 313509 h 1063136"/>
              <a:gd name="connsiteX72" fmla="*/ 5687843 w 5885617"/>
              <a:gd name="connsiteY72" fmla="*/ 287383 h 1063136"/>
              <a:gd name="connsiteX73" fmla="*/ 5766220 w 5885617"/>
              <a:gd name="connsiteY73" fmla="*/ 248194 h 1063136"/>
              <a:gd name="connsiteX74" fmla="*/ 5831534 w 5885617"/>
              <a:gd name="connsiteY74" fmla="*/ 169817 h 1063136"/>
              <a:gd name="connsiteX75" fmla="*/ 5870723 w 5885617"/>
              <a:gd name="connsiteY75" fmla="*/ 91440 h 1063136"/>
              <a:gd name="connsiteX76" fmla="*/ 5844597 w 5885617"/>
              <a:gd name="connsiteY76" fmla="*/ 0 h 1063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885617" h="1063136">
                <a:moveTo>
                  <a:pt x="5500" y="326572"/>
                </a:moveTo>
                <a:cubicBezTo>
                  <a:pt x="15828" y="254277"/>
                  <a:pt x="0" y="234444"/>
                  <a:pt x="57751" y="195943"/>
                </a:cubicBezTo>
                <a:cubicBezTo>
                  <a:pt x="69208" y="188305"/>
                  <a:pt x="83877" y="187234"/>
                  <a:pt x="96940" y="182880"/>
                </a:cubicBezTo>
                <a:cubicBezTo>
                  <a:pt x="110003" y="169817"/>
                  <a:pt x="118976" y="150553"/>
                  <a:pt x="136128" y="143692"/>
                </a:cubicBezTo>
                <a:cubicBezTo>
                  <a:pt x="209800" y="114223"/>
                  <a:pt x="440246" y="142445"/>
                  <a:pt x="462700" y="143692"/>
                </a:cubicBezTo>
                <a:cubicBezTo>
                  <a:pt x="475763" y="152400"/>
                  <a:pt x="487542" y="163441"/>
                  <a:pt x="501888" y="169817"/>
                </a:cubicBezTo>
                <a:cubicBezTo>
                  <a:pt x="527054" y="181002"/>
                  <a:pt x="580266" y="195943"/>
                  <a:pt x="580266" y="195943"/>
                </a:cubicBezTo>
                <a:cubicBezTo>
                  <a:pt x="593329" y="204652"/>
                  <a:pt x="609116" y="210254"/>
                  <a:pt x="619454" y="222069"/>
                </a:cubicBezTo>
                <a:cubicBezTo>
                  <a:pt x="640131" y="245699"/>
                  <a:pt x="649503" y="278243"/>
                  <a:pt x="671706" y="300446"/>
                </a:cubicBezTo>
                <a:lnTo>
                  <a:pt x="710894" y="339634"/>
                </a:lnTo>
                <a:cubicBezTo>
                  <a:pt x="733816" y="431321"/>
                  <a:pt x="707633" y="355315"/>
                  <a:pt x="763146" y="444137"/>
                </a:cubicBezTo>
                <a:cubicBezTo>
                  <a:pt x="773467" y="460650"/>
                  <a:pt x="779610" y="479482"/>
                  <a:pt x="789271" y="496389"/>
                </a:cubicBezTo>
                <a:cubicBezTo>
                  <a:pt x="797060" y="510020"/>
                  <a:pt x="806688" y="522514"/>
                  <a:pt x="815397" y="535577"/>
                </a:cubicBezTo>
                <a:cubicBezTo>
                  <a:pt x="833862" y="627900"/>
                  <a:pt x="821438" y="579823"/>
                  <a:pt x="854586" y="679269"/>
                </a:cubicBezTo>
                <a:lnTo>
                  <a:pt x="867648" y="718457"/>
                </a:lnTo>
                <a:cubicBezTo>
                  <a:pt x="863294" y="753291"/>
                  <a:pt x="885495" y="806317"/>
                  <a:pt x="854586" y="822960"/>
                </a:cubicBezTo>
                <a:cubicBezTo>
                  <a:pt x="817668" y="842839"/>
                  <a:pt x="701540" y="810824"/>
                  <a:pt x="645580" y="796834"/>
                </a:cubicBezTo>
                <a:cubicBezTo>
                  <a:pt x="625352" y="783349"/>
                  <a:pt x="583075" y="762424"/>
                  <a:pt x="580266" y="731520"/>
                </a:cubicBezTo>
                <a:cubicBezTo>
                  <a:pt x="577156" y="697306"/>
                  <a:pt x="581958" y="617825"/>
                  <a:pt x="619454" y="587829"/>
                </a:cubicBezTo>
                <a:cubicBezTo>
                  <a:pt x="630206" y="579227"/>
                  <a:pt x="645580" y="579120"/>
                  <a:pt x="658643" y="574766"/>
                </a:cubicBezTo>
                <a:cubicBezTo>
                  <a:pt x="671706" y="566057"/>
                  <a:pt x="683789" y="555661"/>
                  <a:pt x="697831" y="548640"/>
                </a:cubicBezTo>
                <a:cubicBezTo>
                  <a:pt x="710147" y="542482"/>
                  <a:pt x="723736" y="539200"/>
                  <a:pt x="737020" y="535577"/>
                </a:cubicBezTo>
                <a:cubicBezTo>
                  <a:pt x="771661" y="526130"/>
                  <a:pt x="806689" y="518160"/>
                  <a:pt x="841523" y="509452"/>
                </a:cubicBezTo>
                <a:cubicBezTo>
                  <a:pt x="858940" y="505098"/>
                  <a:pt x="876248" y="500284"/>
                  <a:pt x="893774" y="496389"/>
                </a:cubicBezTo>
                <a:cubicBezTo>
                  <a:pt x="932963" y="487680"/>
                  <a:pt x="972394" y="480000"/>
                  <a:pt x="1011340" y="470263"/>
                </a:cubicBezTo>
                <a:cubicBezTo>
                  <a:pt x="1158663" y="433432"/>
                  <a:pt x="818480" y="488342"/>
                  <a:pt x="1194220" y="444137"/>
                </a:cubicBezTo>
                <a:cubicBezTo>
                  <a:pt x="1220525" y="441042"/>
                  <a:pt x="1246202" y="433273"/>
                  <a:pt x="1272597" y="431074"/>
                </a:cubicBezTo>
                <a:cubicBezTo>
                  <a:pt x="1350824" y="424555"/>
                  <a:pt x="1429416" y="423413"/>
                  <a:pt x="1507728" y="418012"/>
                </a:cubicBezTo>
                <a:cubicBezTo>
                  <a:pt x="1555709" y="414703"/>
                  <a:pt x="1603403" y="407693"/>
                  <a:pt x="1651420" y="404949"/>
                </a:cubicBezTo>
                <a:cubicBezTo>
                  <a:pt x="1755843" y="398982"/>
                  <a:pt x="1860425" y="396240"/>
                  <a:pt x="1964928" y="391886"/>
                </a:cubicBezTo>
                <a:lnTo>
                  <a:pt x="2056368" y="378823"/>
                </a:lnTo>
                <a:cubicBezTo>
                  <a:pt x="2095493" y="373932"/>
                  <a:pt x="2134963" y="371756"/>
                  <a:pt x="2173934" y="365760"/>
                </a:cubicBezTo>
                <a:cubicBezTo>
                  <a:pt x="2191679" y="363030"/>
                  <a:pt x="2208660" y="356592"/>
                  <a:pt x="2226186" y="352697"/>
                </a:cubicBezTo>
                <a:cubicBezTo>
                  <a:pt x="2247860" y="347881"/>
                  <a:pt x="2269729" y="343988"/>
                  <a:pt x="2291500" y="339634"/>
                </a:cubicBezTo>
                <a:cubicBezTo>
                  <a:pt x="2308917" y="330926"/>
                  <a:pt x="2325853" y="321180"/>
                  <a:pt x="2343751" y="313509"/>
                </a:cubicBezTo>
                <a:cubicBezTo>
                  <a:pt x="2356407" y="308085"/>
                  <a:pt x="2370624" y="306604"/>
                  <a:pt x="2382940" y="300446"/>
                </a:cubicBezTo>
                <a:cubicBezTo>
                  <a:pt x="2484231" y="249800"/>
                  <a:pt x="2362814" y="294091"/>
                  <a:pt x="2461317" y="261257"/>
                </a:cubicBezTo>
                <a:cubicBezTo>
                  <a:pt x="2465671" y="248194"/>
                  <a:pt x="2468222" y="234385"/>
                  <a:pt x="2474380" y="222069"/>
                </a:cubicBezTo>
                <a:cubicBezTo>
                  <a:pt x="2499456" y="171918"/>
                  <a:pt x="2522487" y="187653"/>
                  <a:pt x="2487443" y="117566"/>
                </a:cubicBezTo>
                <a:cubicBezTo>
                  <a:pt x="2479181" y="101042"/>
                  <a:pt x="2461317" y="91440"/>
                  <a:pt x="2448254" y="78377"/>
                </a:cubicBezTo>
                <a:cubicBezTo>
                  <a:pt x="2426483" y="82731"/>
                  <a:pt x="2402798" y="81511"/>
                  <a:pt x="2382940" y="91440"/>
                </a:cubicBezTo>
                <a:cubicBezTo>
                  <a:pt x="2366416" y="99702"/>
                  <a:pt x="2352723" y="114480"/>
                  <a:pt x="2343751" y="130629"/>
                </a:cubicBezTo>
                <a:cubicBezTo>
                  <a:pt x="2329297" y="156646"/>
                  <a:pt x="2312996" y="227527"/>
                  <a:pt x="2304563" y="261257"/>
                </a:cubicBezTo>
                <a:cubicBezTo>
                  <a:pt x="2308917" y="313509"/>
                  <a:pt x="2307343" y="366597"/>
                  <a:pt x="2317626" y="418012"/>
                </a:cubicBezTo>
                <a:cubicBezTo>
                  <a:pt x="2320705" y="433406"/>
                  <a:pt x="2332650" y="446099"/>
                  <a:pt x="2343751" y="457200"/>
                </a:cubicBezTo>
                <a:cubicBezTo>
                  <a:pt x="2367682" y="481131"/>
                  <a:pt x="2435002" y="509006"/>
                  <a:pt x="2461317" y="509452"/>
                </a:cubicBezTo>
                <a:lnTo>
                  <a:pt x="3232026" y="522514"/>
                </a:lnTo>
                <a:cubicBezTo>
                  <a:pt x="3275569" y="526868"/>
                  <a:pt x="3319744" y="526995"/>
                  <a:pt x="3362654" y="535577"/>
                </a:cubicBezTo>
                <a:cubicBezTo>
                  <a:pt x="3385647" y="540176"/>
                  <a:pt x="3405508" y="554965"/>
                  <a:pt x="3427968" y="561703"/>
                </a:cubicBezTo>
                <a:cubicBezTo>
                  <a:pt x="3449234" y="568083"/>
                  <a:pt x="3471511" y="570412"/>
                  <a:pt x="3493283" y="574766"/>
                </a:cubicBezTo>
                <a:cubicBezTo>
                  <a:pt x="3677488" y="697569"/>
                  <a:pt x="3520346" y="569639"/>
                  <a:pt x="3584723" y="666206"/>
                </a:cubicBezTo>
                <a:cubicBezTo>
                  <a:pt x="3594970" y="681577"/>
                  <a:pt x="3611889" y="691368"/>
                  <a:pt x="3623911" y="705394"/>
                </a:cubicBezTo>
                <a:cubicBezTo>
                  <a:pt x="3638080" y="721924"/>
                  <a:pt x="3652130" y="738840"/>
                  <a:pt x="3663100" y="757646"/>
                </a:cubicBezTo>
                <a:cubicBezTo>
                  <a:pt x="3682724" y="791287"/>
                  <a:pt x="3715351" y="862149"/>
                  <a:pt x="3715351" y="862149"/>
                </a:cubicBezTo>
                <a:cubicBezTo>
                  <a:pt x="3703857" y="1011567"/>
                  <a:pt x="3756609" y="1063136"/>
                  <a:pt x="3623911" y="1018903"/>
                </a:cubicBezTo>
                <a:cubicBezTo>
                  <a:pt x="3609017" y="1013938"/>
                  <a:pt x="3597786" y="1001486"/>
                  <a:pt x="3584723" y="992777"/>
                </a:cubicBezTo>
                <a:cubicBezTo>
                  <a:pt x="3565172" y="934126"/>
                  <a:pt x="3550576" y="912740"/>
                  <a:pt x="3597786" y="836023"/>
                </a:cubicBezTo>
                <a:cubicBezTo>
                  <a:pt x="3614242" y="809282"/>
                  <a:pt x="3653961" y="805975"/>
                  <a:pt x="3676163" y="783772"/>
                </a:cubicBezTo>
                <a:cubicBezTo>
                  <a:pt x="3699704" y="760231"/>
                  <a:pt x="3722712" y="732098"/>
                  <a:pt x="3754540" y="718457"/>
                </a:cubicBezTo>
                <a:cubicBezTo>
                  <a:pt x="3771041" y="711385"/>
                  <a:pt x="3789374" y="709748"/>
                  <a:pt x="3806791" y="705394"/>
                </a:cubicBezTo>
                <a:cubicBezTo>
                  <a:pt x="3881074" y="649683"/>
                  <a:pt x="3838389" y="673091"/>
                  <a:pt x="3937420" y="640080"/>
                </a:cubicBezTo>
                <a:lnTo>
                  <a:pt x="3937420" y="640080"/>
                </a:lnTo>
                <a:cubicBezTo>
                  <a:pt x="4003474" y="596045"/>
                  <a:pt x="4016914" y="577155"/>
                  <a:pt x="4094174" y="561703"/>
                </a:cubicBezTo>
                <a:cubicBezTo>
                  <a:pt x="4137717" y="552994"/>
                  <a:pt x="4183574" y="552068"/>
                  <a:pt x="4224803" y="535577"/>
                </a:cubicBezTo>
                <a:cubicBezTo>
                  <a:pt x="4246574" y="526869"/>
                  <a:pt x="4267706" y="516348"/>
                  <a:pt x="4290117" y="509452"/>
                </a:cubicBezTo>
                <a:cubicBezTo>
                  <a:pt x="4379214" y="482038"/>
                  <a:pt x="4389520" y="485441"/>
                  <a:pt x="4472997" y="470263"/>
                </a:cubicBezTo>
                <a:cubicBezTo>
                  <a:pt x="4494841" y="466291"/>
                  <a:pt x="4516380" y="460663"/>
                  <a:pt x="4538311" y="457200"/>
                </a:cubicBezTo>
                <a:cubicBezTo>
                  <a:pt x="4599136" y="447596"/>
                  <a:pt x="4660808" y="443150"/>
                  <a:pt x="4721191" y="431074"/>
                </a:cubicBezTo>
                <a:cubicBezTo>
                  <a:pt x="4848828" y="405549"/>
                  <a:pt x="4785108" y="416640"/>
                  <a:pt x="4995511" y="391886"/>
                </a:cubicBezTo>
                <a:lnTo>
                  <a:pt x="5230643" y="365760"/>
                </a:lnTo>
                <a:cubicBezTo>
                  <a:pt x="5408520" y="347359"/>
                  <a:pt x="5361472" y="359195"/>
                  <a:pt x="5557214" y="326572"/>
                </a:cubicBezTo>
                <a:cubicBezTo>
                  <a:pt x="5574923" y="323621"/>
                  <a:pt x="5592270" y="318668"/>
                  <a:pt x="5609466" y="313509"/>
                </a:cubicBezTo>
                <a:cubicBezTo>
                  <a:pt x="5635843" y="305596"/>
                  <a:pt x="5661717" y="296092"/>
                  <a:pt x="5687843" y="287383"/>
                </a:cubicBezTo>
                <a:cubicBezTo>
                  <a:pt x="5727119" y="274291"/>
                  <a:pt x="5732457" y="276330"/>
                  <a:pt x="5766220" y="248194"/>
                </a:cubicBezTo>
                <a:cubicBezTo>
                  <a:pt x="5790983" y="227558"/>
                  <a:pt x="5816855" y="199175"/>
                  <a:pt x="5831534" y="169817"/>
                </a:cubicBezTo>
                <a:cubicBezTo>
                  <a:pt x="5885617" y="61651"/>
                  <a:pt x="5795848" y="203752"/>
                  <a:pt x="5870723" y="91440"/>
                </a:cubicBezTo>
                <a:cubicBezTo>
                  <a:pt x="5855750" y="16578"/>
                  <a:pt x="5867589" y="45985"/>
                  <a:pt x="5844597" y="0"/>
                </a:cubicBezTo>
              </a:path>
            </a:pathLst>
          </a:custGeom>
          <a:ln w="38100">
            <a:solidFill>
              <a:srgbClr val="CC33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628" name="Picture 4" descr="C:\Users\marin\OneDrive\Radna površina\ppt za D\free-location-icon-2952-thumb.png"/>
          <p:cNvPicPr>
            <a:picLocks noChangeAspect="1" noChangeArrowheads="1"/>
          </p:cNvPicPr>
          <p:nvPr/>
        </p:nvPicPr>
        <p:blipFill>
          <a:blip r:embed="rId3" cstate="print"/>
          <a:srcRect/>
          <a:stretch>
            <a:fillRect/>
          </a:stretch>
        </p:blipFill>
        <p:spPr bwMode="auto">
          <a:xfrm>
            <a:off x="6440758" y="4702628"/>
            <a:ext cx="700905" cy="700905"/>
          </a:xfrm>
          <a:prstGeom prst="rect">
            <a:avLst/>
          </a:prstGeom>
          <a:noFill/>
        </p:spPr>
      </p:pic>
      <p:pic>
        <p:nvPicPr>
          <p:cNvPr id="26629" name="Picture 5" descr="C:\Users\marin\OneDrive\Radna površina\ppt za D\410146f4f12004a852be3d4a93358744.jpg"/>
          <p:cNvPicPr>
            <a:picLocks noChangeAspect="1" noChangeArrowheads="1"/>
          </p:cNvPicPr>
          <p:nvPr/>
        </p:nvPicPr>
        <p:blipFill>
          <a:blip r:embed="rId4" cstate="print"/>
          <a:srcRect/>
          <a:stretch>
            <a:fillRect/>
          </a:stretch>
        </p:blipFill>
        <p:spPr bwMode="auto">
          <a:xfrm>
            <a:off x="325560" y="4263866"/>
            <a:ext cx="2678896" cy="2362221"/>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A101E2-CD5F-458B-9975-170CEC7FBA2A}"/>
              </a:ext>
            </a:extLst>
          </p:cNvPr>
          <p:cNvSpPr/>
          <p:nvPr/>
        </p:nvSpPr>
        <p:spPr>
          <a:xfrm>
            <a:off x="0" y="391884"/>
            <a:ext cx="12192000" cy="431075"/>
          </a:xfrm>
          <a:prstGeom prst="rect">
            <a:avLst/>
          </a:prstGeom>
          <a:solidFill>
            <a:schemeClr val="accent1">
              <a:lumMod val="20000"/>
              <a:lumOff val="80000"/>
              <a:alpha val="65882"/>
            </a:schemeClr>
          </a:solidFill>
          <a:ln w="12700" cap="flat" cmpd="sng" algn="ctr">
            <a:noFill/>
            <a:prstDash val="solid"/>
            <a:miter lim="800000"/>
          </a:ln>
          <a:effectLst/>
        </p:spPr>
        <p:txBody>
          <a:bodyPr rtlCol="0" anchor="ctr"/>
          <a:lstStyle/>
          <a:p>
            <a:pPr algn="ctr">
              <a:defRPr/>
            </a:pPr>
            <a:endParaRPr lang="en-US" kern="0">
              <a:solidFill>
                <a:sysClr val="window" lastClr="FFFFFF"/>
              </a:solidFill>
              <a:ea typeface="Arial Unicode MS"/>
            </a:endParaRPr>
          </a:p>
        </p:txBody>
      </p:sp>
      <p:sp>
        <p:nvSpPr>
          <p:cNvPr id="2" name="Slide Number Placeholder 1"/>
          <p:cNvSpPr>
            <a:spLocks noGrp="1"/>
          </p:cNvSpPr>
          <p:nvPr>
            <p:ph type="sldNum" sz="quarter" idx="12"/>
          </p:nvPr>
        </p:nvSpPr>
        <p:spPr/>
        <p:txBody>
          <a:bodyPr/>
          <a:lstStyle/>
          <a:p>
            <a:fld id="{9E6A3A0C-5B1B-4859-8A9F-0D6B550C0C8D}" type="slidenum">
              <a:rPr lang="sr-Latn-RS" smtClean="0"/>
              <a:pPr/>
              <a:t>8</a:t>
            </a:fld>
            <a:endParaRPr lang="sr-Latn-RS" dirty="0"/>
          </a:p>
        </p:txBody>
      </p:sp>
      <p:sp>
        <p:nvSpPr>
          <p:cNvPr id="7" name="Rectangle 6"/>
          <p:cNvSpPr/>
          <p:nvPr/>
        </p:nvSpPr>
        <p:spPr>
          <a:xfrm>
            <a:off x="825343" y="289449"/>
            <a:ext cx="8967391" cy="553998"/>
          </a:xfrm>
          <a:prstGeom prst="rect">
            <a:avLst/>
          </a:prstGeom>
          <a:noFill/>
        </p:spPr>
        <p:txBody>
          <a:bodyPr wrap="none" lIns="91440" tIns="45720" rIns="91440" bIns="45720">
            <a:spAutoFit/>
          </a:bodyPr>
          <a:lstStyle/>
          <a:p>
            <a:pPr algn="ctr"/>
            <a:r>
              <a:rPr lang="ru-RU" sz="3000" dirty="0">
                <a:ln w="18415" cmpd="sng">
                  <a:solidFill>
                    <a:schemeClr val="accent5">
                      <a:lumMod val="75000"/>
                    </a:schemeClr>
                  </a:solidFill>
                  <a:prstDash val="solid"/>
                </a:ln>
                <a:solidFill>
                  <a:schemeClr val="accent5">
                    <a:lumMod val="75000"/>
                  </a:schemeClr>
                </a:solidFill>
                <a:effectLst>
                  <a:outerShdw blurRad="63500" dir="3600000" algn="tl" rotWithShape="0">
                    <a:srgbClr val="000000">
                      <a:alpha val="70000"/>
                    </a:srgbClr>
                  </a:outerShdw>
                </a:effectLst>
                <a:latin typeface="Cambria" pitchFamily="18" charset="0"/>
                <a:ea typeface="Times New Roman" pitchFamily="18" charset="0"/>
                <a:cs typeface="Times New Roman" pitchFamily="18" charset="0"/>
              </a:rPr>
              <a:t>Ставови возача приватних путничких аутомобила</a:t>
            </a:r>
          </a:p>
        </p:txBody>
      </p:sp>
      <p:sp>
        <p:nvSpPr>
          <p:cNvPr id="2050" name="Rectangle 2"/>
          <p:cNvSpPr>
            <a:spLocks noChangeArrowheads="1"/>
          </p:cNvSpPr>
          <p:nvPr/>
        </p:nvSpPr>
        <p:spPr bwMode="auto">
          <a:xfrm>
            <a:off x="330927" y="1221964"/>
            <a:ext cx="11686902"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1200"/>
              </a:spcAft>
            </a:pPr>
            <a:r>
              <a:rPr lang="ru-RU" sz="2400" dirty="0">
                <a:latin typeface="Cambria" pitchFamily="18" charset="0"/>
                <a:ea typeface="Calibri" pitchFamily="34" charset="0"/>
                <a:cs typeface="Times New Roman" pitchFamily="18" charset="0"/>
              </a:rPr>
              <a:t>Када се говори о заинтересованости возача да поделе вожњу у зависности од категорије особе са инвалидитетом, утврђено је да су возачи </a:t>
            </a:r>
            <a:r>
              <a:rPr lang="ru-RU" sz="2400" dirty="0">
                <a:solidFill>
                  <a:srgbClr val="FF0000"/>
                </a:solidFill>
                <a:latin typeface="Cambria" pitchFamily="18" charset="0"/>
                <a:ea typeface="Calibri" pitchFamily="34" charset="0"/>
                <a:cs typeface="Times New Roman" pitchFamily="18" charset="0"/>
              </a:rPr>
              <a:t>најспремнији да поделе вожњу са особама са оштећењем слуха, у односу на особе са оштећењем вида и физичким инвалидитетом</a:t>
            </a:r>
            <a:r>
              <a:rPr lang="en-US" sz="2400" dirty="0">
                <a:latin typeface="Cambria" pitchFamily="18" charset="0"/>
                <a:ea typeface="Calibri" pitchFamily="34" charset="0"/>
                <a:cs typeface="Times New Roman" pitchFamily="18" charset="0"/>
              </a:rPr>
              <a:t>. </a:t>
            </a:r>
          </a:p>
          <a:p>
            <a:pPr lvl="0" algn="just" fontAlgn="base">
              <a:spcBef>
                <a:spcPct val="0"/>
              </a:spcBef>
              <a:spcAft>
                <a:spcPts val="1200"/>
              </a:spcAft>
            </a:pPr>
            <a:r>
              <a:rPr lang="ru-RU" sz="2400" dirty="0">
                <a:effectLst>
                  <a:glow rad="228600">
                    <a:schemeClr val="accent4">
                      <a:satMod val="175000"/>
                      <a:alpha val="40000"/>
                    </a:schemeClr>
                  </a:glow>
                </a:effectLst>
                <a:latin typeface="Cambria" pitchFamily="18" charset="0"/>
                <a:ea typeface="Calibri" pitchFamily="34" charset="0"/>
                <a:cs typeface="Times New Roman" pitchFamily="18" charset="0"/>
              </a:rPr>
              <a:t>Кључни разлог за овакав став возача је чињеница да приликом превоза особа са оштећењем слуха постоји најмања потреба за њиховом додатном ангажованошћу. </a:t>
            </a:r>
            <a:endParaRPr lang="en-US" sz="2400" dirty="0">
              <a:effectLst>
                <a:glow rad="228600">
                  <a:schemeClr val="accent4">
                    <a:satMod val="175000"/>
                    <a:alpha val="40000"/>
                  </a:schemeClr>
                </a:glow>
              </a:effectLst>
              <a:latin typeface="Cambria" pitchFamily="18" charset="0"/>
              <a:ea typeface="Calibri" pitchFamily="34" charset="0"/>
              <a:cs typeface="Times New Roman" pitchFamily="18" charset="0"/>
            </a:endParaRPr>
          </a:p>
          <a:p>
            <a:pPr lvl="0" algn="just" fontAlgn="base">
              <a:spcBef>
                <a:spcPct val="0"/>
              </a:spcBef>
              <a:spcAft>
                <a:spcPts val="1200"/>
              </a:spcAft>
            </a:pPr>
            <a:r>
              <a:rPr lang="ru-RU" sz="2400" dirty="0">
                <a:latin typeface="Cambria" pitchFamily="18" charset="0"/>
                <a:ea typeface="Calibri" pitchFamily="34" charset="0"/>
                <a:cs typeface="Times New Roman" pitchFamily="18" charset="0"/>
              </a:rPr>
              <a:t>Са друге стране, приликом превоза особа са физичким инвалидитетом, возач има обавезу да изађе из возила помогне приликом уласка/изласка из возила, спакује/распакује инвалидска колица у пртљажник итд. </a:t>
            </a:r>
            <a:endParaRPr lang="en-US" sz="2400" dirty="0">
              <a:latin typeface="Cambria" pitchFamily="18" charset="0"/>
              <a:ea typeface="Calibri" pitchFamily="34" charset="0"/>
              <a:cs typeface="Times New Roman" pitchFamily="18" charset="0"/>
            </a:endParaRPr>
          </a:p>
          <a:p>
            <a:pPr lvl="0" algn="just" fontAlgn="base">
              <a:spcBef>
                <a:spcPct val="0"/>
              </a:spcBef>
              <a:spcAft>
                <a:spcPts val="1200"/>
              </a:spcAft>
            </a:pPr>
            <a:r>
              <a:rPr lang="ru-RU" sz="2400" dirty="0">
                <a:latin typeface="Cambria" pitchFamily="18" charset="0"/>
                <a:ea typeface="Calibri" pitchFamily="34" charset="0"/>
                <a:cs typeface="Times New Roman" pitchFamily="18" charset="0"/>
              </a:rPr>
              <a:t>Код превоза особа са оштећењем вида постоји проблем у смислу искрцавања на конкретној микролокацији и безбедности приликом уласка/изласка из возила што може захтевати додатну ангажованост возача. </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20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E6A3A0C-5B1B-4859-8A9F-0D6B550C0C8D}" type="slidenum">
              <a:rPr lang="sr-Latn-RS" smtClean="0"/>
              <a:pPr/>
              <a:t>9</a:t>
            </a:fld>
            <a:endParaRPr lang="sr-Latn-RS" dirty="0"/>
          </a:p>
        </p:txBody>
      </p:sp>
      <p:sp>
        <p:nvSpPr>
          <p:cNvPr id="24577" name="Rectangle 1"/>
          <p:cNvSpPr>
            <a:spLocks noChangeArrowheads="1"/>
          </p:cNvSpPr>
          <p:nvPr/>
        </p:nvSpPr>
        <p:spPr bwMode="auto">
          <a:xfrm>
            <a:off x="235132" y="759299"/>
            <a:ext cx="11769633" cy="1523494"/>
          </a:xfrm>
          <a:prstGeom prst="rect">
            <a:avLst/>
          </a:prstGeom>
          <a:solidFill>
            <a:schemeClr val="bg1"/>
          </a:solidFill>
          <a:ln>
            <a:solidFill>
              <a:schemeClr val="bg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sr-Cyrl-RS" sz="2200" b="0" i="0" u="none" strike="noStrike" cap="none" normalizeH="0" baseline="0" noProof="0" dirty="0">
                <a:ln>
                  <a:noFill/>
                </a:ln>
                <a:solidFill>
                  <a:srgbClr val="000000"/>
                </a:solidFill>
                <a:effectLst/>
                <a:latin typeface="Cambria" pitchFamily="18" charset="0"/>
                <a:ea typeface="Calibri" pitchFamily="34" charset="0"/>
                <a:cs typeface="Times New Roman" pitchFamily="18" charset="0"/>
              </a:rPr>
              <a:t>Генерално говорећи, највећа мотивација возачима да поделе вожњу јесте једноставност ове активности, као и морална сатисфакција услед чињења доброг дела (алтруизам). </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sr-Cyrl-RS" sz="2200" b="0" i="0" u="none" strike="noStrike" cap="none" normalizeH="0" baseline="0" noProof="0" dirty="0">
                <a:ln>
                  <a:noFill/>
                </a:ln>
                <a:solidFill>
                  <a:srgbClr val="000000"/>
                </a:solidFill>
                <a:effectLst/>
                <a:latin typeface="Cambria" pitchFamily="18" charset="0"/>
                <a:ea typeface="Calibri" pitchFamily="34" charset="0"/>
                <a:cs typeface="Times New Roman" pitchFamily="18" charset="0"/>
              </a:rPr>
              <a:t>У циљу додатне промоције ових активности међу возачима пожељно је и реализовати одређене активности. </a:t>
            </a:r>
          </a:p>
        </p:txBody>
      </p:sp>
      <p:pic>
        <p:nvPicPr>
          <p:cNvPr id="4" name="Picture 3">
            <a:extLst>
              <a:ext uri="{FF2B5EF4-FFF2-40B4-BE49-F238E27FC236}">
                <a16:creationId xmlns:a16="http://schemas.microsoft.com/office/drawing/2014/main" id="{CA80C47E-A957-7FAD-8BD5-85700D3235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8979" y="2936241"/>
            <a:ext cx="5267226" cy="3277934"/>
          </a:xfrm>
          <a:prstGeom prst="rect">
            <a:avLst/>
          </a:prstGeom>
          <a:noFill/>
          <a:ln>
            <a:noFill/>
          </a:ln>
        </p:spPr>
      </p:pic>
      <p:sp>
        <p:nvSpPr>
          <p:cNvPr id="6" name="TextBox 5">
            <a:extLst>
              <a:ext uri="{FF2B5EF4-FFF2-40B4-BE49-F238E27FC236}">
                <a16:creationId xmlns:a16="http://schemas.microsoft.com/office/drawing/2014/main" id="{AB46B5BE-5792-BAC7-E317-8CC5E5676F37}"/>
              </a:ext>
            </a:extLst>
          </p:cNvPr>
          <p:cNvSpPr txBox="1"/>
          <p:nvPr/>
        </p:nvSpPr>
        <p:spPr>
          <a:xfrm>
            <a:off x="235132" y="2385564"/>
            <a:ext cx="6490788" cy="4431983"/>
          </a:xfrm>
          <a:prstGeom prst="rect">
            <a:avLst/>
          </a:prstGeom>
          <a:noFill/>
        </p:spPr>
        <p:txBody>
          <a:bodyPr wrap="square" rtlCol="0">
            <a:spAutoFit/>
          </a:bodyPr>
          <a:lstStyle/>
          <a:p>
            <a:pPr algn="just"/>
            <a:r>
              <a:rPr lang="sr-Cyrl-RS" sz="2200" dirty="0">
                <a:solidFill>
                  <a:srgbClr val="000000"/>
                </a:solidFill>
                <a:latin typeface="Cambria" pitchFamily="18" charset="0"/>
                <a:ea typeface="Calibri" pitchFamily="34" charset="0"/>
                <a:cs typeface="Times New Roman" pitchFamily="18" charset="0"/>
              </a:rPr>
              <a:t>Једна од активности која би могла да олакша возачима дељење вожње са особама са инвалидитетом је креирање, или адаптација постојећих, апликација, које би обезбедиле додатне информације (нпр. Да ли је путника потребна додатна помоћ и каква?; Списак савета о одговарајућој комуникацији са конкретном особом са инвалидитетом итд.). Још једна активност која би могла да додатно мотивише возаче да учествују у дељењу вожње са особама са инвалидитетом је и могућност коришћења места за особе са инвалидитетом.</a:t>
            </a:r>
            <a:endParaRPr lang="sr-Cyrl-RS" sz="2200" dirty="0">
              <a:latin typeface="Arial" pitchFamily="34" charset="0"/>
              <a:cs typeface="Arial" pitchFamily="34" charset="0"/>
            </a:endParaRPr>
          </a:p>
          <a:p>
            <a:endParaRPr lang="en-GB" dirty="0"/>
          </a:p>
        </p:txBody>
      </p:sp>
    </p:spTree>
  </p:cSld>
  <p:clrMapOvr>
    <a:masterClrMapping/>
  </p:clrMapOvr>
  <p:transition>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_ppt_template_cir" id="{813B8F39-54D3-4201-886D-9A46251399D4}" vid="{BFF285B5-F1C9-41A9-A7DA-F2E1A9F227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SF_ppt_template_cir</Template>
  <TotalTime>1186</TotalTime>
  <Words>1493</Words>
  <Application>Microsoft Office PowerPoint</Application>
  <PresentationFormat>Widescreen</PresentationFormat>
  <Paragraphs>88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Unicode MS</vt:lpstr>
      <vt:lpstr>Calibri</vt:lpstr>
      <vt:lpstr>Cambria</vt:lpstr>
      <vt:lpstr>Tw Cen MT (Body)</vt:lpstr>
      <vt:lpstr>Tw Cen MT (Body)Body)</vt:lpstr>
      <vt:lpstr>Tw Cen MT (Body)dy)</vt:lpstr>
      <vt:lpstr>Office Theme</vt:lpstr>
      <vt:lpstr>Особе са инвалидитетом и алтернативни начини унапређења мобилности</vt:lpstr>
      <vt:lpstr>Теме: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Инклузивни транспорт</dc:title>
  <dc:creator>Đorđe Petrović</dc:creator>
  <cp:lastModifiedBy>Djordje Petrovic</cp:lastModifiedBy>
  <cp:revision>218</cp:revision>
  <dcterms:created xsi:type="dcterms:W3CDTF">2024-09-10T17:28:23Z</dcterms:created>
  <dcterms:modified xsi:type="dcterms:W3CDTF">2025-12-22T06:13:45Z</dcterms:modified>
</cp:coreProperties>
</file>