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7" r:id="rId3"/>
    <p:sldId id="288" r:id="rId4"/>
    <p:sldId id="297" r:id="rId5"/>
    <p:sldId id="289" r:id="rId6"/>
    <p:sldId id="299" r:id="rId7"/>
    <p:sldId id="300" r:id="rId8"/>
    <p:sldId id="301" r:id="rId9"/>
    <p:sldId id="27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04800" y="3016746"/>
            <a:ext cx="8534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Prvi zakon termodinamike: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količina toplote dovedena termodinamičkom sistemu troši se na promenu njegove unutrašnje energije i na vršenje rada sistema,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ukupna energija izolovanog termodinamičkog sistema u toku procesa se ne menja</a:t>
            </a:r>
          </a:p>
          <a:p>
            <a:pPr algn="ctr">
              <a:buClrTx/>
            </a:pPr>
            <a:r>
              <a:rPr lang="sr-Latn-RS" sz="2400" b="1" i="1">
                <a:solidFill>
                  <a:schemeClr val="bg1"/>
                </a:solidFill>
              </a:rPr>
              <a:t>E </a:t>
            </a:r>
            <a:r>
              <a:rPr lang="sr-Latn-RS" sz="2400" b="1">
                <a:solidFill>
                  <a:schemeClr val="bg1"/>
                </a:solidFill>
              </a:rPr>
              <a:t>= const.</a:t>
            </a:r>
          </a:p>
          <a:p>
            <a:pPr algn="ctr">
              <a:buClrTx/>
            </a:pPr>
            <a:r>
              <a:rPr lang="sr-Latn-RS" sz="2400" b="1">
                <a:solidFill>
                  <a:schemeClr val="bg1"/>
                </a:solidFill>
              </a:rPr>
              <a:t>(</a:t>
            </a:r>
            <a:r>
              <a:rPr lang="sr-Latn-RS" sz="2400" b="1" i="1">
                <a:solidFill>
                  <a:schemeClr val="bg1"/>
                </a:solidFill>
              </a:rPr>
              <a:t>E</a:t>
            </a:r>
            <a:r>
              <a:rPr lang="sr-Latn-RS" sz="2400" b="1" baseline="-25000">
                <a:solidFill>
                  <a:schemeClr val="bg1"/>
                </a:solidFill>
              </a:rPr>
              <a:t>2</a:t>
            </a:r>
            <a:r>
              <a:rPr lang="sr-Latn-RS" sz="2400" b="1">
                <a:solidFill>
                  <a:schemeClr val="bg1"/>
                </a:solidFill>
              </a:rPr>
              <a:t>-</a:t>
            </a:r>
            <a:r>
              <a:rPr lang="sr-Latn-RS" sz="2400" b="1" i="1">
                <a:solidFill>
                  <a:schemeClr val="bg1"/>
                </a:solidFill>
              </a:rPr>
              <a:t>E</a:t>
            </a:r>
            <a:r>
              <a:rPr lang="sr-Latn-RS" sz="2400" b="1" baseline="-25000">
                <a:solidFill>
                  <a:schemeClr val="bg1"/>
                </a:solidFill>
              </a:rPr>
              <a:t>1</a:t>
            </a:r>
            <a:r>
              <a:rPr lang="sr-Latn-RS" sz="2400" b="1">
                <a:solidFill>
                  <a:schemeClr val="bg1"/>
                </a:solidFill>
              </a:rPr>
              <a:t>=0)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E867A-5D46-48E0-BE27-D1FB6AF47E4C}"/>
              </a:ext>
            </a:extLst>
          </p:cNvPr>
          <p:cNvSpPr txBox="1"/>
          <p:nvPr/>
        </p:nvSpPr>
        <p:spPr>
          <a:xfrm>
            <a:off x="1946986" y="912674"/>
            <a:ext cx="52500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>
                <a:solidFill>
                  <a:schemeClr val="bg1"/>
                </a:solidFill>
              </a:rPr>
              <a:t>Prvi Zakon</a:t>
            </a:r>
            <a:endParaRPr lang="sr-Latn-RS" sz="5400" b="1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 dirty="0">
                <a:solidFill>
                  <a:schemeClr val="bg1"/>
                </a:solidFill>
              </a:rPr>
              <a:t>T</a:t>
            </a:r>
            <a:r>
              <a:rPr lang="sr-Latn-RS" sz="5400" b="1">
                <a:solidFill>
                  <a:schemeClr val="bg1"/>
                </a:solidFill>
              </a:rPr>
              <a:t>ermodinamike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412081"/>
            <a:ext cx="19812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Mehani</a:t>
            </a:r>
            <a:r>
              <a:rPr lang="sr-Latn-RS" b="1">
                <a:solidFill>
                  <a:schemeClr val="bg1"/>
                </a:solidFill>
              </a:rPr>
              <a:t>čki rad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05200" y="2286000"/>
            <a:ext cx="1676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sr-Latn-RS" sz="2400" i="1">
                <a:solidFill>
                  <a:schemeClr val="bg1"/>
                </a:solidFill>
              </a:rPr>
              <a:t>L</a:t>
            </a:r>
            <a:r>
              <a:rPr lang="sr-Latn-RS" sz="2400">
                <a:solidFill>
                  <a:schemeClr val="bg1"/>
                </a:solidFill>
              </a:rPr>
              <a:t> = </a:t>
            </a:r>
            <a:r>
              <a:rPr lang="sr-Latn-RS" sz="2400" i="1">
                <a:solidFill>
                  <a:schemeClr val="bg1"/>
                </a:solidFill>
              </a:rPr>
              <a:t>F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</a:t>
            </a:r>
            <a:r>
              <a:rPr lang="sr-Latn-RS" sz="2400">
                <a:solidFill>
                  <a:schemeClr val="bg1"/>
                </a:solidFill>
              </a:rPr>
              <a:t> d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297680" y="2366665"/>
            <a:ext cx="22860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4865336" y="2399033"/>
            <a:ext cx="18288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17240" y="5023527"/>
            <a:ext cx="1828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L</a:t>
            </a:r>
            <a:r>
              <a:rPr lang="en-US" sz="2400" baseline="-25000">
                <a:solidFill>
                  <a:schemeClr val="bg1"/>
                </a:solidFill>
              </a:rPr>
              <a:t>12</a:t>
            </a:r>
            <a:r>
              <a:rPr lang="sr-Latn-RS" sz="2400">
                <a:solidFill>
                  <a:schemeClr val="bg1"/>
                </a:solidFill>
              </a:rPr>
              <a:t> =  </a:t>
            </a:r>
            <a:r>
              <a:rPr lang="sr-Latn-RS" sz="2400" i="1">
                <a:solidFill>
                  <a:schemeClr val="bg1"/>
                </a:solidFill>
              </a:rPr>
              <a:t>F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</a:t>
            </a:r>
            <a:r>
              <a:rPr lang="sr-Latn-RS" sz="2400">
                <a:solidFill>
                  <a:schemeClr val="bg1"/>
                </a:solidFill>
              </a:rPr>
              <a:t> d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" name="Rectangle 4"/>
          <p:cNvSpPr/>
          <p:nvPr/>
        </p:nvSpPr>
        <p:spPr>
          <a:xfrm>
            <a:off x="3991126" y="4923060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278664" y="5112297"/>
            <a:ext cx="22860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4860616" y="5144665"/>
            <a:ext cx="18288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62400" y="5486400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1</a:t>
            </a:r>
            <a:endParaRPr lang="sr-Latn-RS" sz="120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031672" y="4800600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</a:t>
            </a:r>
            <a:endParaRPr lang="sr-Latn-RS" sz="1200">
              <a:solidFill>
                <a:schemeClr val="bg1"/>
              </a:solidFill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3124200" y="2743200"/>
            <a:ext cx="1219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4814454" y="2802082"/>
            <a:ext cx="1052945" cy="5507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81200" y="3733800"/>
            <a:ext cx="1981200" cy="3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vektor sile</a:t>
            </a:r>
            <a:endParaRPr lang="sr-Latn-RS" sz="180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105400" y="3429000"/>
            <a:ext cx="1981200" cy="3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pomeranje</a:t>
            </a:r>
            <a:endParaRPr lang="sr-Latn-RS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2954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b="1">
                <a:solidFill>
                  <a:schemeClr val="bg1"/>
                </a:solidFill>
              </a:rPr>
              <a:t>Zapreminski (apsolutni) rad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5715000" y="3810000"/>
            <a:ext cx="2295525" cy="1143000"/>
            <a:chOff x="5715000" y="5105400"/>
            <a:chExt cx="2295525" cy="1143000"/>
          </a:xfrm>
        </p:grpSpPr>
        <p:grpSp>
          <p:nvGrpSpPr>
            <p:cNvPr id="18" name="Group 17"/>
            <p:cNvGrpSpPr/>
            <p:nvPr/>
          </p:nvGrpSpPr>
          <p:grpSpPr>
            <a:xfrm>
              <a:off x="5715000" y="5105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19" name="Rectangle 18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2" name="Rectangle 21"/>
            <p:cNvSpPr/>
            <p:nvPr/>
          </p:nvSpPr>
          <p:spPr bwMode="auto">
            <a:xfrm>
              <a:off x="6330315" y="5215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 rot="5400000">
              <a:off x="7069455" y="4968240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9432346">
              <a:off x="5765742" y="5405104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20715" y="5105400"/>
            <a:ext cx="3053715" cy="1143000"/>
            <a:chOff x="5720715" y="3814465"/>
            <a:chExt cx="3053715" cy="1143000"/>
          </a:xfrm>
        </p:grpSpPr>
        <p:grpSp>
          <p:nvGrpSpPr>
            <p:cNvPr id="30" name="Group 29"/>
            <p:cNvGrpSpPr/>
            <p:nvPr/>
          </p:nvGrpSpPr>
          <p:grpSpPr>
            <a:xfrm>
              <a:off x="5720715" y="3814465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31" name="Rectangle 30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 bwMode="auto">
            <a:xfrm>
              <a:off x="7250430" y="3924954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 rot="5400000">
              <a:off x="7989570" y="3677305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83630" y="4199930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478780" y="2050649"/>
            <a:ext cx="2750820" cy="1404144"/>
            <a:chOff x="5478780" y="2050649"/>
            <a:chExt cx="2750820" cy="1404144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5806440" y="2122801"/>
              <a:ext cx="0" cy="1295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806440" y="3418201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5478780" y="2050649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45" name="Text Box 15"/>
            <p:cNvSpPr txBox="1">
              <a:spLocks noChangeArrowheads="1"/>
            </p:cNvSpPr>
            <p:nvPr/>
          </p:nvSpPr>
          <p:spPr bwMode="auto">
            <a:xfrm>
              <a:off x="7861300" y="3085461"/>
              <a:ext cx="33855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019800" y="2178726"/>
            <a:ext cx="3810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1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214724" y="2747920"/>
            <a:ext cx="381000" cy="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60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6326505" y="2397121"/>
            <a:ext cx="923925" cy="1021719"/>
            <a:chOff x="6326505" y="2397121"/>
            <a:chExt cx="923925" cy="1021719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 flipV="1">
              <a:off x="6327140" y="2397121"/>
              <a:ext cx="0" cy="1021719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H="1" flipV="1">
              <a:off x="7244080" y="2940682"/>
              <a:ext cx="2540" cy="473078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6336747" y="2867025"/>
              <a:ext cx="546018" cy="546969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6471285" y="2895600"/>
              <a:ext cx="508634" cy="514350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6598920" y="2916555"/>
              <a:ext cx="502920" cy="501016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6745605" y="2948940"/>
              <a:ext cx="466725" cy="468630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V="1">
              <a:off x="6869430" y="3044190"/>
              <a:ext cx="377190" cy="373381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V="1">
              <a:off x="7012305" y="3185160"/>
              <a:ext cx="236220" cy="232410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V="1">
              <a:off x="7162800" y="3335655"/>
              <a:ext cx="87630" cy="81917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V="1">
              <a:off x="6329127" y="2836544"/>
              <a:ext cx="445053" cy="446242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V="1">
              <a:off x="6326505" y="2788920"/>
              <a:ext cx="337185" cy="339091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flipV="1">
              <a:off x="6326505" y="2731770"/>
              <a:ext cx="238125" cy="241935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 flipV="1">
              <a:off x="6328410" y="2668905"/>
              <a:ext cx="154304" cy="158115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V="1">
              <a:off x="6326505" y="2602230"/>
              <a:ext cx="87630" cy="85726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V="1">
              <a:off x="6326585" y="2540000"/>
              <a:ext cx="46275" cy="46827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6" name="Group 95"/>
          <p:cNvGrpSpPr/>
          <p:nvPr/>
        </p:nvGrpSpPr>
        <p:grpSpPr>
          <a:xfrm>
            <a:off x="6293760" y="2021713"/>
            <a:ext cx="1941908" cy="951940"/>
            <a:chOff x="6293760" y="2021713"/>
            <a:chExt cx="1941908" cy="951940"/>
          </a:xfrm>
        </p:grpSpPr>
        <p:sp>
          <p:nvSpPr>
            <p:cNvPr id="38" name="Arc 37"/>
            <p:cNvSpPr/>
            <p:nvPr/>
          </p:nvSpPr>
          <p:spPr bwMode="auto">
            <a:xfrm rot="11104064">
              <a:off x="6332187" y="2021713"/>
              <a:ext cx="1903481" cy="917079"/>
            </a:xfrm>
            <a:prstGeom prst="arc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 rot="2628319">
              <a:off x="6293760" y="2359704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 rot="2628319">
              <a:off x="7207762" y="290050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057400" y="2209800"/>
            <a:ext cx="16764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sr-Latn-RS" sz="2400" i="1">
                <a:solidFill>
                  <a:schemeClr val="bg1"/>
                </a:solidFill>
              </a:rPr>
              <a:t>L</a:t>
            </a:r>
            <a:r>
              <a:rPr lang="sr-Latn-RS" sz="2400">
                <a:solidFill>
                  <a:schemeClr val="bg1"/>
                </a:solidFill>
              </a:rPr>
              <a:t> = </a:t>
            </a:r>
            <a:r>
              <a:rPr lang="en-US" sz="2400" i="1">
                <a:solidFill>
                  <a:schemeClr val="bg1"/>
                </a:solidFill>
              </a:rPr>
              <a:t>p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057400" y="3352800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L</a:t>
            </a:r>
            <a:r>
              <a:rPr lang="en-US" sz="2400" baseline="-25000">
                <a:solidFill>
                  <a:schemeClr val="bg1"/>
                </a:solidFill>
              </a:rPr>
              <a:t>12</a:t>
            </a:r>
            <a:r>
              <a:rPr lang="sr-Latn-RS" sz="2400">
                <a:solidFill>
                  <a:schemeClr val="bg1"/>
                </a:solidFill>
              </a:rPr>
              <a:t> =  </a:t>
            </a:r>
            <a:r>
              <a:rPr lang="en-US" sz="2400" i="1">
                <a:solidFill>
                  <a:schemeClr val="bg1"/>
                </a:solidFill>
              </a:rPr>
              <a:t>p </a:t>
            </a:r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700806" y="3252333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2651760" y="38156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1</a:t>
            </a:r>
            <a:endParaRPr lang="sr-Latn-RS" sz="120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721032" y="31298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</a:t>
            </a:r>
            <a:endParaRPr lang="sr-Latn-RS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2954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Tehni</a:t>
            </a:r>
            <a:r>
              <a:rPr lang="sr-Latn-RS" b="1">
                <a:solidFill>
                  <a:schemeClr val="bg1"/>
                </a:solidFill>
              </a:rPr>
              <a:t>čki rad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5806440" y="2122801"/>
            <a:ext cx="0" cy="12954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806440" y="3418201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5478780" y="2050649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861300" y="3085461"/>
            <a:ext cx="33855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217920" y="2087286"/>
            <a:ext cx="3810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1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214724" y="2747920"/>
            <a:ext cx="381000" cy="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60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5803900" y="2397122"/>
            <a:ext cx="523240" cy="3178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5806440" y="2941320"/>
            <a:ext cx="1437640" cy="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5804535" y="2402206"/>
            <a:ext cx="114300" cy="112394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Arc 37"/>
          <p:cNvSpPr/>
          <p:nvPr/>
        </p:nvSpPr>
        <p:spPr bwMode="auto">
          <a:xfrm rot="11104064">
            <a:off x="6332187" y="2021713"/>
            <a:ext cx="1903481" cy="917079"/>
          </a:xfrm>
          <a:prstGeom prst="arc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7207762" y="290050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057400" y="2209800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sr-Latn-RS" sz="2400" i="1">
                <a:solidFill>
                  <a:schemeClr val="bg1"/>
                </a:solidFill>
              </a:rPr>
              <a:t>L</a:t>
            </a:r>
            <a:r>
              <a:rPr lang="en-US" sz="2400" i="1" baseline="-25000">
                <a:solidFill>
                  <a:schemeClr val="bg1"/>
                </a:solidFill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= </a:t>
            </a:r>
            <a:r>
              <a:rPr lang="en-US" sz="2400">
                <a:solidFill>
                  <a:schemeClr val="bg1"/>
                </a:solidFill>
              </a:rPr>
              <a:t>-</a:t>
            </a: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en-US" sz="2400" i="1">
                <a:solidFill>
                  <a:schemeClr val="bg1"/>
                </a:solidFill>
              </a:rPr>
              <a:t>p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1927860" y="3352800"/>
            <a:ext cx="2438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L</a:t>
            </a:r>
            <a:r>
              <a:rPr lang="en-US" sz="2400" i="1" baseline="-25000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12</a:t>
            </a:r>
            <a:r>
              <a:rPr lang="sr-Latn-RS" sz="2400">
                <a:solidFill>
                  <a:schemeClr val="bg1"/>
                </a:solidFill>
              </a:rPr>
              <a:t> =</a:t>
            </a:r>
            <a:r>
              <a:rPr lang="en-US" sz="2400">
                <a:solidFill>
                  <a:schemeClr val="bg1"/>
                </a:solidFill>
              </a:rPr>
              <a:t>-</a:t>
            </a:r>
            <a:r>
              <a:rPr lang="sr-Latn-RS" sz="2400">
                <a:solidFill>
                  <a:schemeClr val="bg1"/>
                </a:solidFill>
              </a:rPr>
              <a:t>  </a:t>
            </a:r>
            <a:r>
              <a:rPr lang="en-US" sz="2400" i="1">
                <a:solidFill>
                  <a:schemeClr val="bg1"/>
                </a:solidFill>
              </a:rPr>
              <a:t>V </a:t>
            </a:r>
            <a:r>
              <a:rPr lang="sr-Latn-RS" sz="2400">
                <a:solidFill>
                  <a:schemeClr val="bg1"/>
                </a:solidFill>
              </a:rPr>
              <a:t>d</a:t>
            </a:r>
            <a:r>
              <a:rPr lang="en-US" sz="2400" i="1">
                <a:solidFill>
                  <a:schemeClr val="bg1"/>
                </a:solidFill>
              </a:rPr>
              <a:t>p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754146" y="3252333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2705100" y="38156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1</a:t>
            </a:r>
            <a:endParaRPr lang="sr-Latn-RS" sz="120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774372" y="31298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</a:t>
            </a:r>
            <a:endParaRPr lang="sr-Latn-RS" sz="1200">
              <a:solidFill>
                <a:schemeClr val="bg1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flipV="1">
            <a:off x="5806440" y="2398395"/>
            <a:ext cx="268605" cy="268606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flipV="1">
            <a:off x="5806440" y="2400300"/>
            <a:ext cx="417195" cy="41529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5833110" y="2440305"/>
            <a:ext cx="501015" cy="50292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V="1">
            <a:off x="5974080" y="2543176"/>
            <a:ext cx="400050" cy="398144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6124575" y="2630805"/>
            <a:ext cx="312420" cy="310516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flipV="1">
            <a:off x="6275070" y="2701290"/>
            <a:ext cx="245745" cy="241935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V="1">
            <a:off x="6431280" y="2760345"/>
            <a:ext cx="179070" cy="180976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V="1">
            <a:off x="6581775" y="2806065"/>
            <a:ext cx="135255" cy="13716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 flipV="1">
            <a:off x="6737985" y="2851785"/>
            <a:ext cx="87630" cy="89535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flipV="1">
            <a:off x="6877050" y="2882265"/>
            <a:ext cx="62865" cy="60961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flipV="1">
            <a:off x="7002780" y="2905125"/>
            <a:ext cx="36195" cy="38102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Oval 104"/>
          <p:cNvSpPr/>
          <p:nvPr/>
        </p:nvSpPr>
        <p:spPr bwMode="auto">
          <a:xfrm rot="2628319">
            <a:off x="6302886" y="236710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5715000" y="5105400"/>
            <a:ext cx="2295525" cy="1143000"/>
            <a:chOff x="5715000" y="5105400"/>
            <a:chExt cx="2295525" cy="1143000"/>
          </a:xfrm>
        </p:grpSpPr>
        <p:grpSp>
          <p:nvGrpSpPr>
            <p:cNvPr id="109" name="Group 17"/>
            <p:cNvGrpSpPr/>
            <p:nvPr/>
          </p:nvGrpSpPr>
          <p:grpSpPr>
            <a:xfrm>
              <a:off x="5715000" y="5105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113" name="Rectangle 112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0" name="Rectangle 109"/>
            <p:cNvSpPr/>
            <p:nvPr/>
          </p:nvSpPr>
          <p:spPr bwMode="auto">
            <a:xfrm>
              <a:off x="6330315" y="5215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 rot="5400000">
              <a:off x="7069455" y="4968240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 rot="19432346">
              <a:off x="5765742" y="5405104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720715" y="3814465"/>
            <a:ext cx="3053715" cy="1143000"/>
            <a:chOff x="5720715" y="3814465"/>
            <a:chExt cx="3053715" cy="1143000"/>
          </a:xfrm>
        </p:grpSpPr>
        <p:grpSp>
          <p:nvGrpSpPr>
            <p:cNvPr id="117" name="Group 29"/>
            <p:cNvGrpSpPr/>
            <p:nvPr/>
          </p:nvGrpSpPr>
          <p:grpSpPr>
            <a:xfrm>
              <a:off x="5720715" y="3814465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121" name="Rectangle 120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8" name="Rectangle 117"/>
            <p:cNvSpPr/>
            <p:nvPr/>
          </p:nvSpPr>
          <p:spPr bwMode="auto">
            <a:xfrm>
              <a:off x="7250430" y="3924954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 rot="5400000">
              <a:off x="7989570" y="3677305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83630" y="4199930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057400" y="4569869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P</a:t>
            </a:r>
            <a:r>
              <a:rPr lang="sr-Latn-RS" sz="2400">
                <a:solidFill>
                  <a:schemeClr val="bg1"/>
                </a:solidFill>
              </a:rPr>
              <a:t> = </a:t>
            </a:r>
            <a:r>
              <a:rPr lang="sr-Latn-RS" sz="2400" i="1">
                <a:solidFill>
                  <a:schemeClr val="bg1"/>
                </a:solidFill>
              </a:rPr>
              <a:t>m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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>
                <a:solidFill>
                  <a:schemeClr val="bg1"/>
                </a:solidFill>
              </a:rPr>
              <a:t>t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3124200" y="4648200"/>
            <a:ext cx="0" cy="36576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431023" y="4626621"/>
            <a:ext cx="0" cy="36576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2826144" y="4678680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1219200"/>
            <a:ext cx="37338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Unutrašnja energija</a:t>
            </a:r>
            <a:endParaRPr lang="sr-Latn-RS" b="1">
              <a:solidFill>
                <a:schemeClr val="bg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871210" y="2723069"/>
            <a:ext cx="846749" cy="808801"/>
            <a:chOff x="4880610" y="3408869"/>
            <a:chExt cx="846749" cy="808801"/>
          </a:xfrm>
        </p:grpSpPr>
        <p:sp>
          <p:nvSpPr>
            <p:cNvPr id="33" name="Freeform 32"/>
            <p:cNvSpPr/>
            <p:nvPr/>
          </p:nvSpPr>
          <p:spPr bwMode="auto">
            <a:xfrm>
              <a:off x="4880610" y="3408869"/>
              <a:ext cx="846749" cy="808801"/>
            </a:xfrm>
            <a:custGeom>
              <a:avLst/>
              <a:gdLst>
                <a:gd name="connsiteX0" fmla="*/ 0 w 846749"/>
                <a:gd name="connsiteY0" fmla="*/ 12511 h 808801"/>
                <a:gd name="connsiteX1" fmla="*/ 95250 w 846749"/>
                <a:gd name="connsiteY1" fmla="*/ 12511 h 808801"/>
                <a:gd name="connsiteX2" fmla="*/ 140970 w 846749"/>
                <a:gd name="connsiteY2" fmla="*/ 16321 h 808801"/>
                <a:gd name="connsiteX3" fmla="*/ 186690 w 846749"/>
                <a:gd name="connsiteY3" fmla="*/ 23941 h 808801"/>
                <a:gd name="connsiteX4" fmla="*/ 217170 w 846749"/>
                <a:gd name="connsiteY4" fmla="*/ 35371 h 808801"/>
                <a:gd name="connsiteX5" fmla="*/ 228600 w 846749"/>
                <a:gd name="connsiteY5" fmla="*/ 39181 h 808801"/>
                <a:gd name="connsiteX6" fmla="*/ 251460 w 846749"/>
                <a:gd name="connsiteY6" fmla="*/ 54421 h 808801"/>
                <a:gd name="connsiteX7" fmla="*/ 266700 w 846749"/>
                <a:gd name="connsiteY7" fmla="*/ 62041 h 808801"/>
                <a:gd name="connsiteX8" fmla="*/ 278130 w 846749"/>
                <a:gd name="connsiteY8" fmla="*/ 69661 h 808801"/>
                <a:gd name="connsiteX9" fmla="*/ 289560 w 846749"/>
                <a:gd name="connsiteY9" fmla="*/ 73471 h 808801"/>
                <a:gd name="connsiteX10" fmla="*/ 308610 w 846749"/>
                <a:gd name="connsiteY10" fmla="*/ 100141 h 808801"/>
                <a:gd name="connsiteX11" fmla="*/ 331470 w 846749"/>
                <a:gd name="connsiteY11" fmla="*/ 134431 h 808801"/>
                <a:gd name="connsiteX12" fmla="*/ 339090 w 846749"/>
                <a:gd name="connsiteY12" fmla="*/ 149671 h 808801"/>
                <a:gd name="connsiteX13" fmla="*/ 342900 w 846749"/>
                <a:gd name="connsiteY13" fmla="*/ 161101 h 808801"/>
                <a:gd name="connsiteX14" fmla="*/ 365760 w 846749"/>
                <a:gd name="connsiteY14" fmla="*/ 187771 h 808801"/>
                <a:gd name="connsiteX15" fmla="*/ 373380 w 846749"/>
                <a:gd name="connsiteY15" fmla="*/ 210631 h 808801"/>
                <a:gd name="connsiteX16" fmla="*/ 388620 w 846749"/>
                <a:gd name="connsiteY16" fmla="*/ 237301 h 808801"/>
                <a:gd name="connsiteX17" fmla="*/ 396240 w 846749"/>
                <a:gd name="connsiteY17" fmla="*/ 267781 h 808801"/>
                <a:gd name="connsiteX18" fmla="*/ 403860 w 846749"/>
                <a:gd name="connsiteY18" fmla="*/ 279211 h 808801"/>
                <a:gd name="connsiteX19" fmla="*/ 411480 w 846749"/>
                <a:gd name="connsiteY19" fmla="*/ 309691 h 808801"/>
                <a:gd name="connsiteX20" fmla="*/ 415290 w 846749"/>
                <a:gd name="connsiteY20" fmla="*/ 321121 h 808801"/>
                <a:gd name="connsiteX21" fmla="*/ 422910 w 846749"/>
                <a:gd name="connsiteY21" fmla="*/ 336361 h 808801"/>
                <a:gd name="connsiteX22" fmla="*/ 426720 w 846749"/>
                <a:gd name="connsiteY22" fmla="*/ 351601 h 808801"/>
                <a:gd name="connsiteX23" fmla="*/ 434340 w 846749"/>
                <a:gd name="connsiteY23" fmla="*/ 363031 h 808801"/>
                <a:gd name="connsiteX24" fmla="*/ 438150 w 846749"/>
                <a:gd name="connsiteY24" fmla="*/ 374461 h 808801"/>
                <a:gd name="connsiteX25" fmla="*/ 453390 w 846749"/>
                <a:gd name="connsiteY25" fmla="*/ 397321 h 808801"/>
                <a:gd name="connsiteX26" fmla="*/ 476250 w 846749"/>
                <a:gd name="connsiteY26" fmla="*/ 427801 h 808801"/>
                <a:gd name="connsiteX27" fmla="*/ 495300 w 846749"/>
                <a:gd name="connsiteY27" fmla="*/ 450661 h 808801"/>
                <a:gd name="connsiteX28" fmla="*/ 514350 w 846749"/>
                <a:gd name="connsiteY28" fmla="*/ 473521 h 808801"/>
                <a:gd name="connsiteX29" fmla="*/ 529590 w 846749"/>
                <a:gd name="connsiteY29" fmla="*/ 492571 h 808801"/>
                <a:gd name="connsiteX30" fmla="*/ 556260 w 846749"/>
                <a:gd name="connsiteY30" fmla="*/ 511621 h 808801"/>
                <a:gd name="connsiteX31" fmla="*/ 563880 w 846749"/>
                <a:gd name="connsiteY31" fmla="*/ 523051 h 808801"/>
                <a:gd name="connsiteX32" fmla="*/ 609600 w 846749"/>
                <a:gd name="connsiteY32" fmla="*/ 553531 h 808801"/>
                <a:gd name="connsiteX33" fmla="*/ 636270 w 846749"/>
                <a:gd name="connsiteY33" fmla="*/ 572581 h 808801"/>
                <a:gd name="connsiteX34" fmla="*/ 662940 w 846749"/>
                <a:gd name="connsiteY34" fmla="*/ 591631 h 808801"/>
                <a:gd name="connsiteX35" fmla="*/ 674370 w 846749"/>
                <a:gd name="connsiteY35" fmla="*/ 595441 h 808801"/>
                <a:gd name="connsiteX36" fmla="*/ 697230 w 846749"/>
                <a:gd name="connsiteY36" fmla="*/ 610681 h 808801"/>
                <a:gd name="connsiteX37" fmla="*/ 708660 w 846749"/>
                <a:gd name="connsiteY37" fmla="*/ 618301 h 808801"/>
                <a:gd name="connsiteX38" fmla="*/ 735330 w 846749"/>
                <a:gd name="connsiteY38" fmla="*/ 637351 h 808801"/>
                <a:gd name="connsiteX39" fmla="*/ 758190 w 846749"/>
                <a:gd name="connsiteY39" fmla="*/ 652591 h 808801"/>
                <a:gd name="connsiteX40" fmla="*/ 788670 w 846749"/>
                <a:gd name="connsiteY40" fmla="*/ 679261 h 808801"/>
                <a:gd name="connsiteX41" fmla="*/ 800100 w 846749"/>
                <a:gd name="connsiteY41" fmla="*/ 686881 h 808801"/>
                <a:gd name="connsiteX42" fmla="*/ 819150 w 846749"/>
                <a:gd name="connsiteY42" fmla="*/ 705931 h 808801"/>
                <a:gd name="connsiteX43" fmla="*/ 842010 w 846749"/>
                <a:gd name="connsiteY43" fmla="*/ 751651 h 808801"/>
                <a:gd name="connsiteX44" fmla="*/ 845820 w 846749"/>
                <a:gd name="connsiteY44" fmla="*/ 766891 h 808801"/>
                <a:gd name="connsiteX45" fmla="*/ 845820 w 846749"/>
                <a:gd name="connsiteY45" fmla="*/ 808801 h 808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846749" h="808801">
                  <a:moveTo>
                    <a:pt x="0" y="12511"/>
                  </a:moveTo>
                  <a:cubicBezTo>
                    <a:pt x="37534" y="0"/>
                    <a:pt x="10412" y="7521"/>
                    <a:pt x="95250" y="12511"/>
                  </a:cubicBezTo>
                  <a:cubicBezTo>
                    <a:pt x="110516" y="13409"/>
                    <a:pt x="125730" y="15051"/>
                    <a:pt x="140970" y="16321"/>
                  </a:cubicBezTo>
                  <a:cubicBezTo>
                    <a:pt x="181347" y="26415"/>
                    <a:pt x="121284" y="12049"/>
                    <a:pt x="186690" y="23941"/>
                  </a:cubicBezTo>
                  <a:cubicBezTo>
                    <a:pt x="192286" y="24958"/>
                    <a:pt x="215376" y="34698"/>
                    <a:pt x="217170" y="35371"/>
                  </a:cubicBezTo>
                  <a:cubicBezTo>
                    <a:pt x="220930" y="36781"/>
                    <a:pt x="225089" y="37231"/>
                    <a:pt x="228600" y="39181"/>
                  </a:cubicBezTo>
                  <a:cubicBezTo>
                    <a:pt x="236606" y="43629"/>
                    <a:pt x="243269" y="50325"/>
                    <a:pt x="251460" y="54421"/>
                  </a:cubicBezTo>
                  <a:cubicBezTo>
                    <a:pt x="256540" y="56961"/>
                    <a:pt x="261769" y="59223"/>
                    <a:pt x="266700" y="62041"/>
                  </a:cubicBezTo>
                  <a:cubicBezTo>
                    <a:pt x="270676" y="64313"/>
                    <a:pt x="274034" y="67613"/>
                    <a:pt x="278130" y="69661"/>
                  </a:cubicBezTo>
                  <a:cubicBezTo>
                    <a:pt x="281722" y="71457"/>
                    <a:pt x="285750" y="72201"/>
                    <a:pt x="289560" y="73471"/>
                  </a:cubicBezTo>
                  <a:cubicBezTo>
                    <a:pt x="311349" y="95260"/>
                    <a:pt x="291894" y="73395"/>
                    <a:pt x="308610" y="100141"/>
                  </a:cubicBezTo>
                  <a:cubicBezTo>
                    <a:pt x="337246" y="145958"/>
                    <a:pt x="301889" y="81186"/>
                    <a:pt x="331470" y="134431"/>
                  </a:cubicBezTo>
                  <a:cubicBezTo>
                    <a:pt x="334228" y="139396"/>
                    <a:pt x="336853" y="144451"/>
                    <a:pt x="339090" y="149671"/>
                  </a:cubicBezTo>
                  <a:cubicBezTo>
                    <a:pt x="340672" y="153362"/>
                    <a:pt x="340907" y="157614"/>
                    <a:pt x="342900" y="161101"/>
                  </a:cubicBezTo>
                  <a:cubicBezTo>
                    <a:pt x="349417" y="172505"/>
                    <a:pt x="356752" y="178763"/>
                    <a:pt x="365760" y="187771"/>
                  </a:cubicBezTo>
                  <a:cubicBezTo>
                    <a:pt x="368300" y="195391"/>
                    <a:pt x="368925" y="203948"/>
                    <a:pt x="373380" y="210631"/>
                  </a:cubicBezTo>
                  <a:cubicBezTo>
                    <a:pt x="381033" y="222110"/>
                    <a:pt x="382819" y="223766"/>
                    <a:pt x="388620" y="237301"/>
                  </a:cubicBezTo>
                  <a:cubicBezTo>
                    <a:pt x="402721" y="270204"/>
                    <a:pt x="378350" y="220074"/>
                    <a:pt x="396240" y="267781"/>
                  </a:cubicBezTo>
                  <a:cubicBezTo>
                    <a:pt x="397848" y="272068"/>
                    <a:pt x="401812" y="275115"/>
                    <a:pt x="403860" y="279211"/>
                  </a:cubicBezTo>
                  <a:cubicBezTo>
                    <a:pt x="408215" y="287920"/>
                    <a:pt x="409306" y="300996"/>
                    <a:pt x="411480" y="309691"/>
                  </a:cubicBezTo>
                  <a:cubicBezTo>
                    <a:pt x="412454" y="313587"/>
                    <a:pt x="413708" y="317430"/>
                    <a:pt x="415290" y="321121"/>
                  </a:cubicBezTo>
                  <a:cubicBezTo>
                    <a:pt x="417527" y="326341"/>
                    <a:pt x="420916" y="331043"/>
                    <a:pt x="422910" y="336361"/>
                  </a:cubicBezTo>
                  <a:cubicBezTo>
                    <a:pt x="424749" y="341264"/>
                    <a:pt x="424657" y="346788"/>
                    <a:pt x="426720" y="351601"/>
                  </a:cubicBezTo>
                  <a:cubicBezTo>
                    <a:pt x="428524" y="355810"/>
                    <a:pt x="432292" y="358935"/>
                    <a:pt x="434340" y="363031"/>
                  </a:cubicBezTo>
                  <a:cubicBezTo>
                    <a:pt x="436136" y="366623"/>
                    <a:pt x="436200" y="370950"/>
                    <a:pt x="438150" y="374461"/>
                  </a:cubicBezTo>
                  <a:cubicBezTo>
                    <a:pt x="442598" y="382467"/>
                    <a:pt x="447895" y="389995"/>
                    <a:pt x="453390" y="397321"/>
                  </a:cubicBezTo>
                  <a:cubicBezTo>
                    <a:pt x="461010" y="407481"/>
                    <a:pt x="470570" y="416442"/>
                    <a:pt x="476250" y="427801"/>
                  </a:cubicBezTo>
                  <a:cubicBezTo>
                    <a:pt x="485918" y="447137"/>
                    <a:pt x="479144" y="439891"/>
                    <a:pt x="495300" y="450661"/>
                  </a:cubicBezTo>
                  <a:cubicBezTo>
                    <a:pt x="502577" y="472492"/>
                    <a:pt x="493591" y="452762"/>
                    <a:pt x="514350" y="473521"/>
                  </a:cubicBezTo>
                  <a:cubicBezTo>
                    <a:pt x="520100" y="479271"/>
                    <a:pt x="523840" y="486821"/>
                    <a:pt x="529590" y="492571"/>
                  </a:cubicBezTo>
                  <a:cubicBezTo>
                    <a:pt x="534316" y="497297"/>
                    <a:pt x="549770" y="507294"/>
                    <a:pt x="556260" y="511621"/>
                  </a:cubicBezTo>
                  <a:cubicBezTo>
                    <a:pt x="558800" y="515431"/>
                    <a:pt x="560476" y="519988"/>
                    <a:pt x="563880" y="523051"/>
                  </a:cubicBezTo>
                  <a:cubicBezTo>
                    <a:pt x="585770" y="542752"/>
                    <a:pt x="588874" y="543168"/>
                    <a:pt x="609600" y="553531"/>
                  </a:cubicBezTo>
                  <a:cubicBezTo>
                    <a:pt x="623583" y="574506"/>
                    <a:pt x="609131" y="557504"/>
                    <a:pt x="636270" y="572581"/>
                  </a:cubicBezTo>
                  <a:cubicBezTo>
                    <a:pt x="651802" y="581210"/>
                    <a:pt x="648657" y="584490"/>
                    <a:pt x="662940" y="591631"/>
                  </a:cubicBezTo>
                  <a:cubicBezTo>
                    <a:pt x="666532" y="593427"/>
                    <a:pt x="670859" y="593491"/>
                    <a:pt x="674370" y="595441"/>
                  </a:cubicBezTo>
                  <a:cubicBezTo>
                    <a:pt x="682376" y="599889"/>
                    <a:pt x="689610" y="605601"/>
                    <a:pt x="697230" y="610681"/>
                  </a:cubicBezTo>
                  <a:cubicBezTo>
                    <a:pt x="701040" y="613221"/>
                    <a:pt x="705422" y="615063"/>
                    <a:pt x="708660" y="618301"/>
                  </a:cubicBezTo>
                  <a:cubicBezTo>
                    <a:pt x="728864" y="638505"/>
                    <a:pt x="710256" y="622307"/>
                    <a:pt x="735330" y="637351"/>
                  </a:cubicBezTo>
                  <a:cubicBezTo>
                    <a:pt x="743183" y="642063"/>
                    <a:pt x="758190" y="652591"/>
                    <a:pt x="758190" y="652591"/>
                  </a:cubicBezTo>
                  <a:cubicBezTo>
                    <a:pt x="770890" y="671641"/>
                    <a:pt x="762000" y="661481"/>
                    <a:pt x="788670" y="679261"/>
                  </a:cubicBezTo>
                  <a:lnTo>
                    <a:pt x="800100" y="686881"/>
                  </a:lnTo>
                  <a:cubicBezTo>
                    <a:pt x="830580" y="732601"/>
                    <a:pt x="783590" y="665291"/>
                    <a:pt x="819150" y="705931"/>
                  </a:cubicBezTo>
                  <a:cubicBezTo>
                    <a:pt x="832187" y="720830"/>
                    <a:pt x="837334" y="732946"/>
                    <a:pt x="842010" y="751651"/>
                  </a:cubicBezTo>
                  <a:cubicBezTo>
                    <a:pt x="843280" y="756731"/>
                    <a:pt x="845472" y="761666"/>
                    <a:pt x="845820" y="766891"/>
                  </a:cubicBezTo>
                  <a:cubicBezTo>
                    <a:pt x="846749" y="780830"/>
                    <a:pt x="845820" y="794831"/>
                    <a:pt x="845820" y="808801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  <a:latin typeface="+mj-lt"/>
                </a:rPr>
                <a:t>a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834561" y="2022087"/>
            <a:ext cx="1903481" cy="1554480"/>
            <a:chOff x="4843961" y="2707887"/>
            <a:chExt cx="1903481" cy="1554480"/>
          </a:xfrm>
        </p:grpSpPr>
        <p:sp>
          <p:nvSpPr>
            <p:cNvPr id="29" name="Arc 28"/>
            <p:cNvSpPr/>
            <p:nvPr/>
          </p:nvSpPr>
          <p:spPr bwMode="auto">
            <a:xfrm rot="11104064">
              <a:off x="4843961" y="2707887"/>
              <a:ext cx="1903481" cy="1554480"/>
            </a:xfrm>
            <a:prstGeom prst="arc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Text Box 15"/>
            <p:cNvSpPr txBox="1">
              <a:spLocks noChangeArrowheads="1"/>
            </p:cNvSpPr>
            <p:nvPr/>
          </p:nvSpPr>
          <p:spPr bwMode="auto">
            <a:xfrm>
              <a:off x="4918710" y="360426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  <a:latin typeface="+mj-lt"/>
                </a:rPr>
                <a:t>b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463540" y="2727960"/>
            <a:ext cx="1219200" cy="903988"/>
            <a:chOff x="4472940" y="3413760"/>
            <a:chExt cx="1219200" cy="903988"/>
          </a:xfrm>
        </p:grpSpPr>
        <p:sp>
          <p:nvSpPr>
            <p:cNvPr id="34" name="Freeform 33"/>
            <p:cNvSpPr/>
            <p:nvPr/>
          </p:nvSpPr>
          <p:spPr bwMode="auto">
            <a:xfrm>
              <a:off x="4655170" y="3413760"/>
              <a:ext cx="1036970" cy="903988"/>
            </a:xfrm>
            <a:custGeom>
              <a:avLst/>
              <a:gdLst>
                <a:gd name="connsiteX0" fmla="*/ 160670 w 1036970"/>
                <a:gd name="connsiteY0" fmla="*/ 0 h 903988"/>
                <a:gd name="connsiteX1" fmla="*/ 153050 w 1036970"/>
                <a:gd name="connsiteY1" fmla="*/ 11430 h 903988"/>
                <a:gd name="connsiteX2" fmla="*/ 141620 w 1036970"/>
                <a:gd name="connsiteY2" fmla="*/ 34290 h 903988"/>
                <a:gd name="connsiteX3" fmla="*/ 130190 w 1036970"/>
                <a:gd name="connsiteY3" fmla="*/ 41910 h 903988"/>
                <a:gd name="connsiteX4" fmla="*/ 111140 w 1036970"/>
                <a:gd name="connsiteY4" fmla="*/ 72390 h 903988"/>
                <a:gd name="connsiteX5" fmla="*/ 103520 w 1036970"/>
                <a:gd name="connsiteY5" fmla="*/ 87630 h 903988"/>
                <a:gd name="connsiteX6" fmla="*/ 92090 w 1036970"/>
                <a:gd name="connsiteY6" fmla="*/ 95250 h 903988"/>
                <a:gd name="connsiteX7" fmla="*/ 88280 w 1036970"/>
                <a:gd name="connsiteY7" fmla="*/ 106680 h 903988"/>
                <a:gd name="connsiteX8" fmla="*/ 73040 w 1036970"/>
                <a:gd name="connsiteY8" fmla="*/ 129540 h 903988"/>
                <a:gd name="connsiteX9" fmla="*/ 69230 w 1036970"/>
                <a:gd name="connsiteY9" fmla="*/ 140970 h 903988"/>
                <a:gd name="connsiteX10" fmla="*/ 57800 w 1036970"/>
                <a:gd name="connsiteY10" fmla="*/ 152400 h 903988"/>
                <a:gd name="connsiteX11" fmla="*/ 53990 w 1036970"/>
                <a:gd name="connsiteY11" fmla="*/ 167640 h 903988"/>
                <a:gd name="connsiteX12" fmla="*/ 46370 w 1036970"/>
                <a:gd name="connsiteY12" fmla="*/ 179070 h 903988"/>
                <a:gd name="connsiteX13" fmla="*/ 42560 w 1036970"/>
                <a:gd name="connsiteY13" fmla="*/ 190500 h 903988"/>
                <a:gd name="connsiteX14" fmla="*/ 31130 w 1036970"/>
                <a:gd name="connsiteY14" fmla="*/ 209550 h 903988"/>
                <a:gd name="connsiteX15" fmla="*/ 23510 w 1036970"/>
                <a:gd name="connsiteY15" fmla="*/ 243840 h 903988"/>
                <a:gd name="connsiteX16" fmla="*/ 15890 w 1036970"/>
                <a:gd name="connsiteY16" fmla="*/ 270510 h 903988"/>
                <a:gd name="connsiteX17" fmla="*/ 12080 w 1036970"/>
                <a:gd name="connsiteY17" fmla="*/ 289560 h 903988"/>
                <a:gd name="connsiteX18" fmla="*/ 8270 w 1036970"/>
                <a:gd name="connsiteY18" fmla="*/ 300990 h 903988"/>
                <a:gd name="connsiteX19" fmla="*/ 650 w 1036970"/>
                <a:gd name="connsiteY19" fmla="*/ 335280 h 903988"/>
                <a:gd name="connsiteX20" fmla="*/ 8270 w 1036970"/>
                <a:gd name="connsiteY20" fmla="*/ 472440 h 903988"/>
                <a:gd name="connsiteX21" fmla="*/ 12080 w 1036970"/>
                <a:gd name="connsiteY21" fmla="*/ 483870 h 903988"/>
                <a:gd name="connsiteX22" fmla="*/ 23510 w 1036970"/>
                <a:gd name="connsiteY22" fmla="*/ 521970 h 903988"/>
                <a:gd name="connsiteX23" fmla="*/ 31130 w 1036970"/>
                <a:gd name="connsiteY23" fmla="*/ 537210 h 903988"/>
                <a:gd name="connsiteX24" fmla="*/ 34940 w 1036970"/>
                <a:gd name="connsiteY24" fmla="*/ 548640 h 903988"/>
                <a:gd name="connsiteX25" fmla="*/ 42560 w 1036970"/>
                <a:gd name="connsiteY25" fmla="*/ 560070 h 903988"/>
                <a:gd name="connsiteX26" fmla="*/ 46370 w 1036970"/>
                <a:gd name="connsiteY26" fmla="*/ 571500 h 903988"/>
                <a:gd name="connsiteX27" fmla="*/ 65420 w 1036970"/>
                <a:gd name="connsiteY27" fmla="*/ 598170 h 903988"/>
                <a:gd name="connsiteX28" fmla="*/ 76850 w 1036970"/>
                <a:gd name="connsiteY28" fmla="*/ 617220 h 903988"/>
                <a:gd name="connsiteX29" fmla="*/ 111140 w 1036970"/>
                <a:gd name="connsiteY29" fmla="*/ 647700 h 903988"/>
                <a:gd name="connsiteX30" fmla="*/ 141620 w 1036970"/>
                <a:gd name="connsiteY30" fmla="*/ 670560 h 903988"/>
                <a:gd name="connsiteX31" fmla="*/ 168290 w 1036970"/>
                <a:gd name="connsiteY31" fmla="*/ 693420 h 903988"/>
                <a:gd name="connsiteX32" fmla="*/ 187340 w 1036970"/>
                <a:gd name="connsiteY32" fmla="*/ 708660 h 903988"/>
                <a:gd name="connsiteX33" fmla="*/ 198770 w 1036970"/>
                <a:gd name="connsiteY33" fmla="*/ 720090 h 903988"/>
                <a:gd name="connsiteX34" fmla="*/ 210200 w 1036970"/>
                <a:gd name="connsiteY34" fmla="*/ 723900 h 903988"/>
                <a:gd name="connsiteX35" fmla="*/ 263540 w 1036970"/>
                <a:gd name="connsiteY35" fmla="*/ 765810 h 903988"/>
                <a:gd name="connsiteX36" fmla="*/ 278780 w 1036970"/>
                <a:gd name="connsiteY36" fmla="*/ 777240 h 903988"/>
                <a:gd name="connsiteX37" fmla="*/ 301640 w 1036970"/>
                <a:gd name="connsiteY37" fmla="*/ 784860 h 903988"/>
                <a:gd name="connsiteX38" fmla="*/ 347360 w 1036970"/>
                <a:gd name="connsiteY38" fmla="*/ 807720 h 903988"/>
                <a:gd name="connsiteX39" fmla="*/ 347360 w 1036970"/>
                <a:gd name="connsiteY39" fmla="*/ 807720 h 903988"/>
                <a:gd name="connsiteX40" fmla="*/ 374030 w 1036970"/>
                <a:gd name="connsiteY40" fmla="*/ 822960 h 903988"/>
                <a:gd name="connsiteX41" fmla="*/ 385460 w 1036970"/>
                <a:gd name="connsiteY41" fmla="*/ 826770 h 903988"/>
                <a:gd name="connsiteX42" fmla="*/ 396890 w 1036970"/>
                <a:gd name="connsiteY42" fmla="*/ 834390 h 903988"/>
                <a:gd name="connsiteX43" fmla="*/ 423560 w 1036970"/>
                <a:gd name="connsiteY43" fmla="*/ 845820 h 903988"/>
                <a:gd name="connsiteX44" fmla="*/ 442610 w 1036970"/>
                <a:gd name="connsiteY44" fmla="*/ 853440 h 903988"/>
                <a:gd name="connsiteX45" fmla="*/ 480710 w 1036970"/>
                <a:gd name="connsiteY45" fmla="*/ 857250 h 903988"/>
                <a:gd name="connsiteX46" fmla="*/ 511190 w 1036970"/>
                <a:gd name="connsiteY46" fmla="*/ 864870 h 903988"/>
                <a:gd name="connsiteX47" fmla="*/ 526430 w 1036970"/>
                <a:gd name="connsiteY47" fmla="*/ 868680 h 903988"/>
                <a:gd name="connsiteX48" fmla="*/ 553100 w 1036970"/>
                <a:gd name="connsiteY48" fmla="*/ 872490 h 903988"/>
                <a:gd name="connsiteX49" fmla="*/ 598820 w 1036970"/>
                <a:gd name="connsiteY49" fmla="*/ 883920 h 903988"/>
                <a:gd name="connsiteX50" fmla="*/ 610250 w 1036970"/>
                <a:gd name="connsiteY50" fmla="*/ 887730 h 903988"/>
                <a:gd name="connsiteX51" fmla="*/ 659780 w 1036970"/>
                <a:gd name="connsiteY51" fmla="*/ 891540 h 903988"/>
                <a:gd name="connsiteX52" fmla="*/ 846470 w 1036970"/>
                <a:gd name="connsiteY52" fmla="*/ 891540 h 903988"/>
                <a:gd name="connsiteX53" fmla="*/ 880760 w 1036970"/>
                <a:gd name="connsiteY53" fmla="*/ 883920 h 903988"/>
                <a:gd name="connsiteX54" fmla="*/ 949340 w 1036970"/>
                <a:gd name="connsiteY54" fmla="*/ 876300 h 903988"/>
                <a:gd name="connsiteX55" fmla="*/ 972200 w 1036970"/>
                <a:gd name="connsiteY55" fmla="*/ 872490 h 903988"/>
                <a:gd name="connsiteX56" fmla="*/ 991250 w 1036970"/>
                <a:gd name="connsiteY56" fmla="*/ 868680 h 903988"/>
                <a:gd name="connsiteX57" fmla="*/ 1036970 w 1036970"/>
                <a:gd name="connsiteY57" fmla="*/ 864870 h 903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036970" h="903988">
                  <a:moveTo>
                    <a:pt x="160670" y="0"/>
                  </a:moveTo>
                  <a:cubicBezTo>
                    <a:pt x="158130" y="3810"/>
                    <a:pt x="155098" y="7334"/>
                    <a:pt x="153050" y="11430"/>
                  </a:cubicBezTo>
                  <a:cubicBezTo>
                    <a:pt x="146852" y="23825"/>
                    <a:pt x="152539" y="23371"/>
                    <a:pt x="141620" y="34290"/>
                  </a:cubicBezTo>
                  <a:cubicBezTo>
                    <a:pt x="138382" y="37528"/>
                    <a:pt x="134000" y="39370"/>
                    <a:pt x="130190" y="41910"/>
                  </a:cubicBezTo>
                  <a:cubicBezTo>
                    <a:pt x="121122" y="69114"/>
                    <a:pt x="129253" y="60315"/>
                    <a:pt x="111140" y="72390"/>
                  </a:cubicBezTo>
                  <a:cubicBezTo>
                    <a:pt x="108600" y="77470"/>
                    <a:pt x="107156" y="83267"/>
                    <a:pt x="103520" y="87630"/>
                  </a:cubicBezTo>
                  <a:cubicBezTo>
                    <a:pt x="100589" y="91148"/>
                    <a:pt x="94951" y="91674"/>
                    <a:pt x="92090" y="95250"/>
                  </a:cubicBezTo>
                  <a:cubicBezTo>
                    <a:pt x="89581" y="98386"/>
                    <a:pt x="90230" y="103169"/>
                    <a:pt x="88280" y="106680"/>
                  </a:cubicBezTo>
                  <a:cubicBezTo>
                    <a:pt x="83832" y="114686"/>
                    <a:pt x="75936" y="120852"/>
                    <a:pt x="73040" y="129540"/>
                  </a:cubicBezTo>
                  <a:cubicBezTo>
                    <a:pt x="71770" y="133350"/>
                    <a:pt x="71458" y="137628"/>
                    <a:pt x="69230" y="140970"/>
                  </a:cubicBezTo>
                  <a:cubicBezTo>
                    <a:pt x="66241" y="145453"/>
                    <a:pt x="61610" y="148590"/>
                    <a:pt x="57800" y="152400"/>
                  </a:cubicBezTo>
                  <a:cubicBezTo>
                    <a:pt x="56530" y="157480"/>
                    <a:pt x="56053" y="162827"/>
                    <a:pt x="53990" y="167640"/>
                  </a:cubicBezTo>
                  <a:cubicBezTo>
                    <a:pt x="52186" y="171849"/>
                    <a:pt x="48418" y="174974"/>
                    <a:pt x="46370" y="179070"/>
                  </a:cubicBezTo>
                  <a:cubicBezTo>
                    <a:pt x="44574" y="182662"/>
                    <a:pt x="44356" y="186908"/>
                    <a:pt x="42560" y="190500"/>
                  </a:cubicBezTo>
                  <a:cubicBezTo>
                    <a:pt x="39248" y="197124"/>
                    <a:pt x="34442" y="202926"/>
                    <a:pt x="31130" y="209550"/>
                  </a:cubicBezTo>
                  <a:cubicBezTo>
                    <a:pt x="26187" y="219437"/>
                    <a:pt x="25461" y="234085"/>
                    <a:pt x="23510" y="243840"/>
                  </a:cubicBezTo>
                  <a:cubicBezTo>
                    <a:pt x="16383" y="279473"/>
                    <a:pt x="23153" y="241460"/>
                    <a:pt x="15890" y="270510"/>
                  </a:cubicBezTo>
                  <a:cubicBezTo>
                    <a:pt x="14319" y="276792"/>
                    <a:pt x="13651" y="283278"/>
                    <a:pt x="12080" y="289560"/>
                  </a:cubicBezTo>
                  <a:cubicBezTo>
                    <a:pt x="11106" y="293456"/>
                    <a:pt x="9373" y="297128"/>
                    <a:pt x="8270" y="300990"/>
                  </a:cubicBezTo>
                  <a:cubicBezTo>
                    <a:pt x="4683" y="313545"/>
                    <a:pt x="3269" y="322186"/>
                    <a:pt x="650" y="335280"/>
                  </a:cubicBezTo>
                  <a:cubicBezTo>
                    <a:pt x="1684" y="365276"/>
                    <a:pt x="0" y="431091"/>
                    <a:pt x="8270" y="472440"/>
                  </a:cubicBezTo>
                  <a:cubicBezTo>
                    <a:pt x="9058" y="476378"/>
                    <a:pt x="10977" y="480008"/>
                    <a:pt x="12080" y="483870"/>
                  </a:cubicBezTo>
                  <a:cubicBezTo>
                    <a:pt x="17694" y="503517"/>
                    <a:pt x="14456" y="499335"/>
                    <a:pt x="23510" y="521970"/>
                  </a:cubicBezTo>
                  <a:cubicBezTo>
                    <a:pt x="25619" y="527243"/>
                    <a:pt x="28893" y="531990"/>
                    <a:pt x="31130" y="537210"/>
                  </a:cubicBezTo>
                  <a:cubicBezTo>
                    <a:pt x="32712" y="540901"/>
                    <a:pt x="33144" y="545048"/>
                    <a:pt x="34940" y="548640"/>
                  </a:cubicBezTo>
                  <a:cubicBezTo>
                    <a:pt x="36988" y="552736"/>
                    <a:pt x="40512" y="555974"/>
                    <a:pt x="42560" y="560070"/>
                  </a:cubicBezTo>
                  <a:cubicBezTo>
                    <a:pt x="44356" y="563662"/>
                    <a:pt x="44574" y="567908"/>
                    <a:pt x="46370" y="571500"/>
                  </a:cubicBezTo>
                  <a:cubicBezTo>
                    <a:pt x="49778" y="578316"/>
                    <a:pt x="61968" y="592993"/>
                    <a:pt x="65420" y="598170"/>
                  </a:cubicBezTo>
                  <a:cubicBezTo>
                    <a:pt x="69528" y="604332"/>
                    <a:pt x="72224" y="611437"/>
                    <a:pt x="76850" y="617220"/>
                  </a:cubicBezTo>
                  <a:cubicBezTo>
                    <a:pt x="95268" y="640242"/>
                    <a:pt x="92338" y="631248"/>
                    <a:pt x="111140" y="647700"/>
                  </a:cubicBezTo>
                  <a:cubicBezTo>
                    <a:pt x="136815" y="670165"/>
                    <a:pt x="114880" y="657190"/>
                    <a:pt x="141620" y="670560"/>
                  </a:cubicBezTo>
                  <a:cubicBezTo>
                    <a:pt x="162305" y="698140"/>
                    <a:pt x="142140" y="675987"/>
                    <a:pt x="168290" y="693420"/>
                  </a:cubicBezTo>
                  <a:cubicBezTo>
                    <a:pt x="175056" y="697931"/>
                    <a:pt x="181220" y="703305"/>
                    <a:pt x="187340" y="708660"/>
                  </a:cubicBezTo>
                  <a:cubicBezTo>
                    <a:pt x="191395" y="712208"/>
                    <a:pt x="194287" y="717101"/>
                    <a:pt x="198770" y="720090"/>
                  </a:cubicBezTo>
                  <a:cubicBezTo>
                    <a:pt x="202112" y="722318"/>
                    <a:pt x="206390" y="722630"/>
                    <a:pt x="210200" y="723900"/>
                  </a:cubicBezTo>
                  <a:cubicBezTo>
                    <a:pt x="259349" y="773049"/>
                    <a:pt x="204113" y="721239"/>
                    <a:pt x="263540" y="765810"/>
                  </a:cubicBezTo>
                  <a:cubicBezTo>
                    <a:pt x="268620" y="769620"/>
                    <a:pt x="273100" y="774400"/>
                    <a:pt x="278780" y="777240"/>
                  </a:cubicBezTo>
                  <a:cubicBezTo>
                    <a:pt x="285964" y="780832"/>
                    <a:pt x="301640" y="784860"/>
                    <a:pt x="301640" y="784860"/>
                  </a:cubicBezTo>
                  <a:cubicBezTo>
                    <a:pt x="321589" y="804809"/>
                    <a:pt x="307958" y="794586"/>
                    <a:pt x="347360" y="807720"/>
                  </a:cubicBezTo>
                  <a:lnTo>
                    <a:pt x="347360" y="807720"/>
                  </a:lnTo>
                  <a:cubicBezTo>
                    <a:pt x="358839" y="815373"/>
                    <a:pt x="360495" y="817159"/>
                    <a:pt x="374030" y="822960"/>
                  </a:cubicBezTo>
                  <a:cubicBezTo>
                    <a:pt x="377721" y="824542"/>
                    <a:pt x="381868" y="824974"/>
                    <a:pt x="385460" y="826770"/>
                  </a:cubicBezTo>
                  <a:cubicBezTo>
                    <a:pt x="389556" y="828818"/>
                    <a:pt x="392914" y="832118"/>
                    <a:pt x="396890" y="834390"/>
                  </a:cubicBezTo>
                  <a:cubicBezTo>
                    <a:pt x="413919" y="844121"/>
                    <a:pt x="408017" y="839991"/>
                    <a:pt x="423560" y="845820"/>
                  </a:cubicBezTo>
                  <a:cubicBezTo>
                    <a:pt x="429964" y="848221"/>
                    <a:pt x="435904" y="852099"/>
                    <a:pt x="442610" y="853440"/>
                  </a:cubicBezTo>
                  <a:cubicBezTo>
                    <a:pt x="455125" y="855943"/>
                    <a:pt x="468010" y="855980"/>
                    <a:pt x="480710" y="857250"/>
                  </a:cubicBezTo>
                  <a:lnTo>
                    <a:pt x="511190" y="864870"/>
                  </a:lnTo>
                  <a:cubicBezTo>
                    <a:pt x="516270" y="866140"/>
                    <a:pt x="521246" y="867939"/>
                    <a:pt x="526430" y="868680"/>
                  </a:cubicBezTo>
                  <a:lnTo>
                    <a:pt x="553100" y="872490"/>
                  </a:lnTo>
                  <a:cubicBezTo>
                    <a:pt x="599292" y="887887"/>
                    <a:pt x="552646" y="873659"/>
                    <a:pt x="598820" y="883920"/>
                  </a:cubicBezTo>
                  <a:cubicBezTo>
                    <a:pt x="602740" y="884791"/>
                    <a:pt x="606265" y="887232"/>
                    <a:pt x="610250" y="887730"/>
                  </a:cubicBezTo>
                  <a:cubicBezTo>
                    <a:pt x="626681" y="889784"/>
                    <a:pt x="643270" y="890270"/>
                    <a:pt x="659780" y="891540"/>
                  </a:cubicBezTo>
                  <a:cubicBezTo>
                    <a:pt x="734468" y="903988"/>
                    <a:pt x="689437" y="897950"/>
                    <a:pt x="846470" y="891540"/>
                  </a:cubicBezTo>
                  <a:cubicBezTo>
                    <a:pt x="907567" y="889046"/>
                    <a:pt x="844182" y="889145"/>
                    <a:pt x="880760" y="883920"/>
                  </a:cubicBezTo>
                  <a:cubicBezTo>
                    <a:pt x="903530" y="880667"/>
                    <a:pt x="926652" y="880081"/>
                    <a:pt x="949340" y="876300"/>
                  </a:cubicBezTo>
                  <a:lnTo>
                    <a:pt x="972200" y="872490"/>
                  </a:lnTo>
                  <a:cubicBezTo>
                    <a:pt x="978571" y="871332"/>
                    <a:pt x="984831" y="869536"/>
                    <a:pt x="991250" y="868680"/>
                  </a:cubicBezTo>
                  <a:cubicBezTo>
                    <a:pt x="1021721" y="864617"/>
                    <a:pt x="1018608" y="864870"/>
                    <a:pt x="1036970" y="864870"/>
                  </a:cubicBezTo>
                </a:path>
              </a:pathLst>
            </a:cu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Text Box 15"/>
            <p:cNvSpPr txBox="1">
              <a:spLocks noChangeArrowheads="1"/>
            </p:cNvSpPr>
            <p:nvPr/>
          </p:nvSpPr>
          <p:spPr bwMode="auto">
            <a:xfrm>
              <a:off x="4472940" y="3810000"/>
              <a:ext cx="28084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B050"/>
                  </a:solidFill>
                  <a:latin typeface="+mj-lt"/>
                </a:rPr>
                <a:t>c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953000" y="2133600"/>
            <a:ext cx="2750820" cy="1861344"/>
            <a:chOff x="3962400" y="2819400"/>
            <a:chExt cx="2750820" cy="1861344"/>
          </a:xfrm>
        </p:grpSpPr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4297680" y="2895600"/>
              <a:ext cx="0" cy="174855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4290060" y="464415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3962400" y="28194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6344920" y="4311412"/>
              <a:ext cx="33855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568190" y="3099877"/>
              <a:ext cx="1480674" cy="1341286"/>
              <a:chOff x="4568190" y="3099877"/>
              <a:chExt cx="1480674" cy="1341286"/>
            </a:xfrm>
          </p:grpSpPr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4568190" y="3099877"/>
                <a:ext cx="381000" cy="387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>
                    <a:solidFill>
                      <a:schemeClr val="bg1"/>
                    </a:solidFill>
                  </a:rPr>
                  <a:t>1</a:t>
                </a:r>
                <a:endParaRPr lang="sr-Latn-R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5667864" y="4080551"/>
                <a:ext cx="381000" cy="360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60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 rot="2628319">
                <a:off x="4811670" y="3370751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 rot="2628319">
                <a:off x="5691382" y="4222829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04800" y="19812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12</a:t>
            </a:r>
            <a:r>
              <a:rPr lang="sr-Latn-RS" sz="2400">
                <a:solidFill>
                  <a:schemeClr val="bg1"/>
                </a:solidFill>
              </a:rPr>
              <a:t> =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-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04800" y="2741069"/>
            <a:ext cx="3733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12(</a:t>
            </a:r>
            <a:r>
              <a:rPr lang="en-US" sz="2400" i="1" baseline="-25000">
                <a:solidFill>
                  <a:schemeClr val="bg1"/>
                </a:solidFill>
                <a:latin typeface="+mj-lt"/>
              </a:rPr>
              <a:t>a</a:t>
            </a:r>
            <a:r>
              <a:rPr lang="en-US" sz="2400" baseline="-25000">
                <a:solidFill>
                  <a:schemeClr val="bg1"/>
                </a:solidFill>
              </a:rPr>
              <a:t>)</a:t>
            </a:r>
            <a:r>
              <a:rPr lang="sr-Latn-RS" sz="2400">
                <a:solidFill>
                  <a:schemeClr val="bg1"/>
                </a:solidFill>
              </a:rPr>
              <a:t> =</a:t>
            </a:r>
            <a:r>
              <a:rPr lang="en-US" sz="2400">
                <a:solidFill>
                  <a:schemeClr val="bg1"/>
                </a:solidFill>
                <a:sym typeface="Symbol"/>
              </a:rPr>
              <a:t> 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12(</a:t>
            </a:r>
            <a:r>
              <a:rPr lang="en-US" sz="2400" i="1" baseline="-25000">
                <a:solidFill>
                  <a:schemeClr val="bg1"/>
                </a:solidFill>
              </a:rPr>
              <a:t>b</a:t>
            </a:r>
            <a:r>
              <a:rPr lang="en-US" sz="2400" baseline="-25000">
                <a:solidFill>
                  <a:schemeClr val="bg1"/>
                </a:solidFill>
              </a:rPr>
              <a:t>)</a:t>
            </a:r>
            <a:r>
              <a:rPr lang="sr-Latn-RS" sz="2400">
                <a:solidFill>
                  <a:schemeClr val="bg1"/>
                </a:solidFill>
              </a:rPr>
              <a:t> =</a:t>
            </a:r>
            <a:r>
              <a:rPr lang="en-US" sz="2400">
                <a:solidFill>
                  <a:schemeClr val="bg1"/>
                </a:solidFill>
                <a:sym typeface="Symbol"/>
              </a:rPr>
              <a:t> 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12(</a:t>
            </a:r>
            <a:r>
              <a:rPr lang="en-US" sz="2400" i="1" baseline="-25000">
                <a:solidFill>
                  <a:schemeClr val="bg1"/>
                </a:solidFill>
              </a:rPr>
              <a:t>c</a:t>
            </a:r>
            <a:r>
              <a:rPr lang="en-US" sz="2400" baseline="-25000">
                <a:solidFill>
                  <a:schemeClr val="bg1"/>
                </a:solidFill>
              </a:rPr>
              <a:t>)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04800" y="35814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121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0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04800" y="4341269"/>
            <a:ext cx="4191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12</a:t>
            </a:r>
            <a:r>
              <a:rPr lang="sr-Latn-RS" sz="2400">
                <a:solidFill>
                  <a:schemeClr val="bg1"/>
                </a:solidFill>
              </a:rPr>
              <a:t> =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-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=C</a:t>
            </a:r>
            <a:r>
              <a:rPr lang="en-U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 baseline="-250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(</a:t>
            </a:r>
            <a:r>
              <a:rPr lang="sr-Latn-R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>
                <a:solidFill>
                  <a:schemeClr val="bg1"/>
                </a:solidFill>
              </a:rPr>
              <a:t>-</a:t>
            </a:r>
            <a:r>
              <a:rPr lang="sr-Latn-R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>
                <a:solidFill>
                  <a:schemeClr val="bg1"/>
                </a:solidFill>
              </a:rPr>
              <a:t>)</a:t>
            </a:r>
            <a:r>
              <a:rPr lang="sr-Latn-RS" sz="2400">
                <a:solidFill>
                  <a:schemeClr val="bg1"/>
                </a:solidFill>
              </a:rPr>
              <a:t>,    </a:t>
            </a:r>
            <a:r>
              <a:rPr lang="sr-Latn-RS" sz="2400" i="1">
                <a:solidFill>
                  <a:schemeClr val="bg1"/>
                </a:solidFill>
              </a:rPr>
              <a:t>J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4038600" y="4343400"/>
            <a:ext cx="533400" cy="60960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419600" y="4572000"/>
            <a:ext cx="1752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: m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04800" y="5255669"/>
            <a:ext cx="4191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12</a:t>
            </a:r>
            <a:r>
              <a:rPr lang="sr-Latn-RS" sz="2400">
                <a:solidFill>
                  <a:schemeClr val="bg1"/>
                </a:solidFill>
              </a:rPr>
              <a:t> =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-</a:t>
            </a:r>
            <a:r>
              <a:rPr lang="en-US" sz="2400" i="1">
                <a:solidFill>
                  <a:schemeClr val="bg1"/>
                </a:solidFill>
              </a:rPr>
              <a:t>u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=c</a:t>
            </a:r>
            <a:r>
              <a:rPr lang="en-U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 baseline="-250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(</a:t>
            </a:r>
            <a:r>
              <a:rPr lang="sr-Latn-R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>
                <a:solidFill>
                  <a:schemeClr val="bg1"/>
                </a:solidFill>
              </a:rPr>
              <a:t>-</a:t>
            </a:r>
            <a:r>
              <a:rPr lang="sr-Latn-R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>
                <a:solidFill>
                  <a:schemeClr val="bg1"/>
                </a:solidFill>
              </a:rPr>
              <a:t>)</a:t>
            </a:r>
            <a:r>
              <a:rPr lang="sr-Latn-RS" sz="2400">
                <a:solidFill>
                  <a:schemeClr val="bg1"/>
                </a:solidFill>
              </a:rPr>
              <a:t>,    </a:t>
            </a:r>
            <a:r>
              <a:rPr lang="sr-Latn-RS" sz="2400" i="1">
                <a:solidFill>
                  <a:schemeClr val="bg1"/>
                </a:solidFill>
              </a:rPr>
              <a:t>J</a:t>
            </a:r>
            <a:r>
              <a:rPr lang="en-US" sz="2400" i="1">
                <a:solidFill>
                  <a:schemeClr val="bg1"/>
                </a:solidFill>
              </a:rPr>
              <a:t>/kg</a:t>
            </a:r>
            <a:endParaRPr lang="sr-Latn-RS" sz="2400" i="1" baseline="-25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8600" y="1219200"/>
            <a:ext cx="37338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b="1">
                <a:solidFill>
                  <a:schemeClr val="bg1"/>
                </a:solidFill>
              </a:rPr>
              <a:t>Entalpija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981200"/>
            <a:ext cx="32004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U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pV</a:t>
            </a:r>
            <a:r>
              <a:rPr lang="en-US" sz="2400">
                <a:solidFill>
                  <a:schemeClr val="bg1"/>
                </a:solidFill>
                <a:sym typeface="Symbol"/>
              </a:rPr>
              <a:t>,  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J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2133600" y="2057400"/>
            <a:ext cx="533400" cy="60960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14600" y="2286000"/>
            <a:ext cx="1752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: m</a:t>
            </a:r>
            <a:endParaRPr lang="sr-Latn-RS" sz="2400" i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800" y="2934249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u</a:t>
            </a:r>
            <a:r>
              <a:rPr lang="en-U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pv</a:t>
            </a:r>
            <a:r>
              <a:rPr lang="en-US" sz="2400">
                <a:solidFill>
                  <a:schemeClr val="bg1"/>
                </a:solidFill>
                <a:sym typeface="Symbol"/>
              </a:rPr>
              <a:t>,  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J/kg</a:t>
            </a:r>
            <a:endParaRPr lang="sr-Latn-RS" sz="2400" i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2819400" y="2971800"/>
            <a:ext cx="2743200" cy="15544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8470" y="3233872"/>
            <a:ext cx="19676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>
                <a:solidFill>
                  <a:schemeClr val="bg1"/>
                </a:solidFill>
              </a:rPr>
              <a:t>Termodinami</a:t>
            </a:r>
            <a:r>
              <a:rPr lang="sr-Latn-RS">
                <a:solidFill>
                  <a:schemeClr val="bg1"/>
                </a:solidFill>
              </a:rPr>
              <a:t>č</a:t>
            </a:r>
            <a:r>
              <a:rPr lang="en-US">
                <a:solidFill>
                  <a:schemeClr val="bg1"/>
                </a:solidFill>
              </a:rPr>
              <a:t>ki</a:t>
            </a:r>
            <a:endParaRPr lang="sr-Latn-RS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>
                <a:solidFill>
                  <a:schemeClr val="bg1"/>
                </a:solidFill>
              </a:rPr>
              <a:t>sistem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>
                <a:solidFill>
                  <a:schemeClr val="bg1"/>
                </a:solidFill>
              </a:rPr>
              <a:t>(Radno telo)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76456" y="2057400"/>
            <a:ext cx="87395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>
                <a:solidFill>
                  <a:schemeClr val="bg1"/>
                </a:solidFill>
              </a:rPr>
              <a:t>Q</a:t>
            </a:r>
            <a:r>
              <a:rPr lang="en-US" sz="2800" b="1">
                <a:solidFill>
                  <a:schemeClr val="bg1"/>
                </a:solidFill>
              </a:rPr>
              <a:t>&gt;0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181600" y="2590800"/>
            <a:ext cx="762000" cy="685800"/>
          </a:xfrm>
          <a:prstGeom prst="straightConnector1">
            <a:avLst/>
          </a:prstGeom>
          <a:noFill/>
          <a:ln w="63500" cap="flat" cmpd="dbl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514600" y="4343400"/>
            <a:ext cx="762000" cy="685800"/>
          </a:xfrm>
          <a:prstGeom prst="straightConnector1">
            <a:avLst/>
          </a:prstGeom>
          <a:noFill/>
          <a:ln w="63500" cap="flat" cmpd="dbl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078176" y="4973784"/>
            <a:ext cx="87395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>
                <a:solidFill>
                  <a:schemeClr val="bg1"/>
                </a:solidFill>
              </a:rPr>
              <a:t>Q</a:t>
            </a:r>
            <a:r>
              <a:rPr lang="en-US" sz="2800" b="1">
                <a:solidFill>
                  <a:schemeClr val="bg1"/>
                </a:solidFill>
              </a:rPr>
              <a:t>&lt;0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2133600" y="2514600"/>
            <a:ext cx="976745" cy="744682"/>
          </a:xfrm>
          <a:prstGeom prst="straightConnector1">
            <a:avLst/>
          </a:prstGeom>
          <a:noFill/>
          <a:ln w="63500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257800" y="4191000"/>
            <a:ext cx="976745" cy="744682"/>
          </a:xfrm>
          <a:prstGeom prst="straightConnector1">
            <a:avLst/>
          </a:prstGeom>
          <a:noFill/>
          <a:ln w="63500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752600" y="1981200"/>
            <a:ext cx="81464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</a:rPr>
              <a:t>L&lt;0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23263" y="4810993"/>
            <a:ext cx="81464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</a:rPr>
              <a:t>L&gt;0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28600" y="1219200"/>
            <a:ext cx="8610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Konvencija o algebarskim </a:t>
            </a:r>
            <a:r>
              <a:rPr lang="sr-Latn-RS" b="1">
                <a:solidFill>
                  <a:schemeClr val="bg1"/>
                </a:solidFill>
              </a:rPr>
              <a:t>znacima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1981200"/>
            <a:ext cx="807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Q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12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=L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+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 </a:t>
            </a:r>
            <a:r>
              <a:rPr lang="en-US" sz="2400">
                <a:solidFill>
                  <a:schemeClr val="bg1"/>
                </a:solidFill>
                <a:sym typeface="Symbol"/>
              </a:rPr>
              <a:t>[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+0,5(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)+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g</a:t>
            </a:r>
            <a:r>
              <a:rPr lang="en-US" sz="2400">
                <a:solidFill>
                  <a:schemeClr val="bg1"/>
                </a:solidFill>
                <a:sym typeface="Symbol"/>
              </a:rPr>
              <a:t>(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) ]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06140" y="195017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0" y="195779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1219200"/>
            <a:ext cx="8610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b="1">
                <a:solidFill>
                  <a:schemeClr val="bg1"/>
                </a:solidFill>
              </a:rPr>
              <a:t>Analitički oblik prvog zakona termodinamike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9773" y="2819400"/>
            <a:ext cx="807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sym typeface="Symbol"/>
              </a:rPr>
              <a:t>q</a:t>
            </a:r>
            <a:r>
              <a:rPr lang="sr-Latn-RS" sz="2400" baseline="-25000">
                <a:solidFill>
                  <a:schemeClr val="bg1"/>
                </a:solidFill>
                <a:sym typeface="Symbol"/>
              </a:rPr>
              <a:t>12</a:t>
            </a:r>
            <a:r>
              <a:rPr lang="sr-Latn-RS" sz="2400" i="1">
                <a:solidFill>
                  <a:schemeClr val="bg1"/>
                </a:solidFill>
                <a:sym typeface="Symbol"/>
              </a:rPr>
              <a:t>=l</a:t>
            </a:r>
            <a:r>
              <a:rPr lang="sr-Latn-RS" sz="2400" i="1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+0,5(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)+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g</a:t>
            </a:r>
            <a:r>
              <a:rPr lang="en-US" sz="2400">
                <a:solidFill>
                  <a:schemeClr val="bg1"/>
                </a:solidFill>
                <a:sym typeface="Symbol"/>
              </a:rPr>
              <a:t>(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>
                <a:solidFill>
                  <a:schemeClr val="bg1"/>
                </a:solidFill>
                <a:sym typeface="Symbol"/>
              </a:rPr>
              <a:t>)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67000" y="278837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70860" y="279599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sym typeface="Symbol"/>
              </a:rPr>
              <a:t>2</a:t>
            </a:r>
            <a:endParaRPr lang="sr-Latn-RS" sz="16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4800" y="3807869"/>
            <a:ext cx="807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b="1" i="1">
                <a:solidFill>
                  <a:schemeClr val="bg1"/>
                </a:solidFill>
                <a:sym typeface="Symbol"/>
              </a:rPr>
              <a:t>dq=dl</a:t>
            </a:r>
            <a:r>
              <a:rPr lang="sr-Latn-RS" sz="2400" b="1" i="1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b="1">
                <a:solidFill>
                  <a:schemeClr val="bg1"/>
                </a:solidFill>
                <a:sym typeface="Symbol"/>
              </a:rPr>
              <a:t>+</a:t>
            </a:r>
            <a:r>
              <a:rPr lang="sr-Latn-RS" sz="2400" b="1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b="1" i="1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="1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b="1" i="1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b="1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b="1" i="1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="1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b="1" i="1">
                <a:solidFill>
                  <a:schemeClr val="bg1"/>
                </a:solidFill>
                <a:sym typeface="Symbol"/>
              </a:rPr>
              <a:t>g</a:t>
            </a:r>
            <a:r>
              <a:rPr lang="sr-Latn-RS" sz="2400" b="1" i="1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b="1" i="1">
                <a:solidFill>
                  <a:schemeClr val="bg1"/>
                </a:solidFill>
                <a:sym typeface="Symbol"/>
              </a:rPr>
              <a:t>z</a:t>
            </a:r>
            <a:endParaRPr lang="sr-Latn-R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2199</TotalTime>
  <Words>286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351</cp:revision>
  <dcterms:created xsi:type="dcterms:W3CDTF">2006-01-31T15:10:17Z</dcterms:created>
  <dcterms:modified xsi:type="dcterms:W3CDTF">2025-06-21T15:15:59Z</dcterms:modified>
</cp:coreProperties>
</file>