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256" r:id="rId2"/>
    <p:sldId id="276" r:id="rId3"/>
    <p:sldId id="277" r:id="rId4"/>
    <p:sldId id="278" r:id="rId5"/>
    <p:sldId id="279" r:id="rId6"/>
    <p:sldId id="280" r:id="rId7"/>
    <p:sldId id="281" r:id="rId8"/>
    <p:sldId id="282" r:id="rId9"/>
    <p:sldId id="283" r:id="rId10"/>
    <p:sldId id="285" r:id="rId11"/>
    <p:sldId id="284" r:id="rId12"/>
    <p:sldId id="286" r:id="rId13"/>
    <p:sldId id="287" r:id="rId14"/>
    <p:sldId id="288" r:id="rId15"/>
    <p:sldId id="289" r:id="rId16"/>
    <p:sldId id="290" r:id="rId17"/>
    <p:sldId id="275" r:id="rId18"/>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C"/>
    <a:srgbClr val="000000"/>
    <a:srgbClr val="000099"/>
    <a:srgbClr val="000066"/>
    <a:srgbClr val="FFCC00"/>
    <a:srgbClr val="99FF33"/>
    <a:srgbClr val="808080"/>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8" d="100"/>
          <a:sy n="88" d="100"/>
        </p:scale>
        <p:origin x="-13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xmlns=""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xmlns=""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a:t>
            </a:r>
            <a:r>
              <a:rPr lang="sr-Latn-CS" sz="1500" smtClean="0">
                <a:solidFill>
                  <a:srgbClr val="3B3470"/>
                </a:solidFill>
              </a:rPr>
              <a:t>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- 20</a:t>
            </a:r>
            <a:r>
              <a:rPr lang="sr-Latn-RS" sz="1400" dirty="0">
                <a:solidFill>
                  <a:srgbClr val="3B3470"/>
                </a:solidFill>
                <a:latin typeface="Times New Roman" panose="02020603050405020304" pitchFamily="18" charset="0"/>
                <a:cs typeface="Times New Roman" panose="02020603050405020304" pitchFamily="18" charset="0"/>
              </a:rPr>
              <a:t>2</a:t>
            </a:r>
            <a:r>
              <a:rPr lang="en-US" sz="1400" dirty="0">
                <a:solidFill>
                  <a:srgbClr val="3B3470"/>
                </a:solidFill>
                <a:latin typeface="Times New Roman" panose="02020603050405020304" pitchFamily="18" charset="0"/>
                <a:cs typeface="Times New Roman" panose="02020603050405020304" pitchFamily="18" charset="0"/>
              </a:rPr>
              <a:t>4 -</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WordArt 19"/>
          <p:cNvSpPr>
            <a:spLocks noChangeArrowheads="1" noChangeShapeType="1" noTextEdit="1"/>
          </p:cNvSpPr>
          <p:nvPr/>
        </p:nvSpPr>
        <p:spPr bwMode="auto">
          <a:xfrm>
            <a:off x="2209800" y="1295400"/>
            <a:ext cx="4800600" cy="990600"/>
          </a:xfrm>
          <a:prstGeom prst="rect">
            <a:avLst/>
          </a:prstGeom>
        </p:spPr>
        <p:txBody>
          <a:bodyPr wrap="none" fromWordArt="1">
            <a:prstTxWarp prst="textPlain">
              <a:avLst>
                <a:gd name="adj" fmla="val 50000"/>
              </a:avLst>
            </a:prstTxWarp>
          </a:bodyPr>
          <a:lstStyle/>
          <a:p>
            <a:pPr algn="ctr"/>
            <a:r>
              <a:rPr lang="en-US" sz="3200" b="1" kern="10" smtClean="0">
                <a:ln w="9525">
                  <a:solidFill>
                    <a:schemeClr val="bg1"/>
                  </a:solidFill>
                  <a:round/>
                  <a:headEnd/>
                  <a:tailEnd/>
                </a:ln>
                <a:solidFill>
                  <a:schemeClr val="bg1"/>
                </a:solidFill>
                <a:latin typeface="Arial"/>
                <a:cs typeface="Arial"/>
              </a:rPr>
              <a:t>Postprodaja</a:t>
            </a:r>
            <a:endParaRPr lang="en-US" sz="3200" b="1" kern="10">
              <a:ln w="9525">
                <a:solidFill>
                  <a:schemeClr val="bg1"/>
                </a:solidFill>
                <a:round/>
                <a:headEnd/>
                <a:tailEnd/>
              </a:ln>
              <a:solidFill>
                <a:schemeClr val="bg1"/>
              </a:solidFill>
              <a:latin typeface="Arial"/>
              <a:cs typeface="Arial"/>
            </a:endParaRPr>
          </a:p>
        </p:txBody>
      </p:sp>
      <p:sp>
        <p:nvSpPr>
          <p:cNvPr id="4" name="TextBox 3"/>
          <p:cNvSpPr txBox="1"/>
          <p:nvPr/>
        </p:nvSpPr>
        <p:spPr>
          <a:xfrm>
            <a:off x="228600" y="3048000"/>
            <a:ext cx="8610600" cy="2677656"/>
          </a:xfrm>
          <a:prstGeom prst="rect">
            <a:avLst/>
          </a:prstGeom>
          <a:noFill/>
        </p:spPr>
        <p:txBody>
          <a:bodyPr wrap="square" rtlCol="0">
            <a:spAutoFit/>
          </a:bodyPr>
          <a:lstStyle/>
          <a:p>
            <a:r>
              <a:rPr lang="sr-Latn-RS">
                <a:solidFill>
                  <a:srgbClr val="00004C"/>
                </a:solidFill>
              </a:rPr>
              <a:t>Postprodaja </a:t>
            </a:r>
            <a:r>
              <a:rPr lang="sr-Latn-RS" smtClean="0">
                <a:solidFill>
                  <a:srgbClr val="00004C"/>
                </a:solidFill>
              </a:rPr>
              <a:t>- skup </a:t>
            </a:r>
            <a:r>
              <a:rPr lang="sr-Latn-RS">
                <a:solidFill>
                  <a:srgbClr val="00004C"/>
                </a:solidFill>
              </a:rPr>
              <a:t>aktivnosti usmerenih ka održavanju kvaliteta elemenata, sklopova i transportnog sredstva posle njegove nabavke, a sve u cilju obezbeđenja zadovoljstva </a:t>
            </a:r>
            <a:r>
              <a:rPr lang="sr-Latn-RS" smtClean="0">
                <a:solidFill>
                  <a:srgbClr val="00004C"/>
                </a:solidFill>
              </a:rPr>
              <a:t>kupca.</a:t>
            </a:r>
          </a:p>
          <a:p>
            <a:endParaRPr lang="sr-Latn-RS" sz="1200" smtClean="0">
              <a:solidFill>
                <a:srgbClr val="00004C"/>
              </a:solidFill>
            </a:endParaRPr>
          </a:p>
          <a:p>
            <a:r>
              <a:rPr lang="sr-Latn-RS" smtClean="0">
                <a:solidFill>
                  <a:srgbClr val="00004C"/>
                </a:solidFill>
              </a:rPr>
              <a:t>Postprodaja - rezultat </a:t>
            </a:r>
            <a:r>
              <a:rPr lang="sr-Latn-RS">
                <a:solidFill>
                  <a:srgbClr val="00004C"/>
                </a:solidFill>
              </a:rPr>
              <a:t>zahteva kupaca</a:t>
            </a:r>
            <a:r>
              <a:rPr lang="sr-Latn-RS" smtClean="0">
                <a:solidFill>
                  <a:srgbClr val="00004C"/>
                </a:solidFill>
              </a:rPr>
              <a:t>, imaginaran </a:t>
            </a:r>
            <a:r>
              <a:rPr lang="sr-Latn-RS">
                <a:solidFill>
                  <a:srgbClr val="00004C"/>
                </a:solidFill>
              </a:rPr>
              <a:t>proizvod</a:t>
            </a:r>
            <a:r>
              <a:rPr lang="sr-Latn-RS" smtClean="0">
                <a:solidFill>
                  <a:srgbClr val="00004C"/>
                </a:solidFill>
              </a:rPr>
              <a:t>, grupa </a:t>
            </a:r>
            <a:r>
              <a:rPr lang="sr-Latn-RS">
                <a:solidFill>
                  <a:srgbClr val="00004C"/>
                </a:solidFill>
              </a:rPr>
              <a:t>aktivnosti realizovanih u cilju zaštite interesa kupaca</a:t>
            </a:r>
            <a:r>
              <a:rPr lang="sr-Latn-RS" smtClean="0">
                <a:solidFill>
                  <a:srgbClr val="00004C"/>
                </a:solidFill>
              </a:rPr>
              <a:t>, primena </a:t>
            </a:r>
            <a:r>
              <a:rPr lang="sr-Latn-RS">
                <a:solidFill>
                  <a:srgbClr val="00004C"/>
                </a:solidFill>
              </a:rPr>
              <a:t>znanja i veština jednog entiteta u korist </a:t>
            </a:r>
            <a:r>
              <a:rPr lang="sr-Latn-RS" smtClean="0">
                <a:solidFill>
                  <a:srgbClr val="00004C"/>
                </a:solidFill>
              </a:rPr>
              <a:t>drugog.</a:t>
            </a:r>
            <a:endParaRPr lang="sr-Latn-RS">
              <a:solidFill>
                <a:srgbClr val="00004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1846659"/>
          </a:xfrm>
          <a:prstGeom prst="rect">
            <a:avLst/>
          </a:prstGeom>
          <a:noFill/>
        </p:spPr>
        <p:txBody>
          <a:bodyPr wrap="square" rtlCol="0">
            <a:spAutoFit/>
          </a:bodyPr>
          <a:lstStyle/>
          <a:p>
            <a:r>
              <a:rPr lang="sr-Latn-RS" smtClean="0">
                <a:solidFill>
                  <a:srgbClr val="00004C"/>
                </a:solidFill>
              </a:rPr>
              <a:t>Indikatori </a:t>
            </a:r>
            <a:r>
              <a:rPr lang="sr-Latn-RS" i="1" smtClean="0">
                <a:solidFill>
                  <a:srgbClr val="00004C"/>
                </a:solidFill>
              </a:rPr>
              <a:t>troškova</a:t>
            </a:r>
            <a:r>
              <a:rPr lang="sr-Latn-RS" smtClean="0">
                <a:solidFill>
                  <a:srgbClr val="00004C"/>
                </a:solidFill>
              </a:rPr>
              <a:t> su:</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troškovi rezervnih elemenata i sklopova,</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troškovi tehničke podrške,</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troškovi oštećenja tokom transporta.</a:t>
            </a:r>
            <a:endParaRPr lang="en-US" smtClean="0">
              <a:solidFill>
                <a:srgbClr val="00004C"/>
              </a:solidFill>
            </a:endParaRPr>
          </a:p>
        </p:txBody>
      </p:sp>
    </p:spTree>
    <p:extLst>
      <p:ext uri="{BB962C8B-B14F-4D97-AF65-F5344CB8AC3E}">
        <p14:creationId xmlns:p14="http://schemas.microsoft.com/office/powerpoint/2010/main" xmlns="" val="175730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85915"/>
            <a:ext cx="6585457" cy="561885"/>
          </a:xfrm>
          <a:prstGeom prst="rect">
            <a:avLst/>
          </a:prstGeom>
          <a:noFill/>
        </p:spPr>
        <p:txBody>
          <a:bodyPr wrap="none" rtlCol="0">
            <a:spAutoFit/>
          </a:bodyPr>
          <a:lstStyle/>
          <a:p>
            <a:r>
              <a:rPr lang="en-US" sz="2800" u="sng" smtClean="0">
                <a:solidFill>
                  <a:srgbClr val="000066"/>
                </a:solidFill>
                <a:effectLst>
                  <a:outerShdw blurRad="38100" dist="38100" dir="2700000" algn="tl">
                    <a:srgbClr val="000000">
                      <a:alpha val="43137"/>
                    </a:srgbClr>
                  </a:outerShdw>
                </a:effectLst>
              </a:rPr>
              <a:t>Grupe veličina koje utiču na postprodaju</a:t>
            </a:r>
            <a:endParaRPr lang="sr-Latn-RS" sz="2800" u="sng">
              <a:solidFill>
                <a:srgbClr val="000066"/>
              </a:solidFill>
              <a:effectLst>
                <a:outerShdw blurRad="38100" dist="38100" dir="2700000" algn="tl">
                  <a:srgbClr val="000000">
                    <a:alpha val="43137"/>
                  </a:srgbClr>
                </a:outerShdw>
              </a:effectLst>
            </a:endParaRPr>
          </a:p>
        </p:txBody>
      </p:sp>
      <p:sp>
        <p:nvSpPr>
          <p:cNvPr id="8" name="TextBox 7"/>
          <p:cNvSpPr txBox="1"/>
          <p:nvPr/>
        </p:nvSpPr>
        <p:spPr>
          <a:xfrm>
            <a:off x="304800" y="2209800"/>
            <a:ext cx="8382000" cy="2308324"/>
          </a:xfrm>
          <a:prstGeom prst="rect">
            <a:avLst/>
          </a:prstGeom>
          <a:noFill/>
        </p:spPr>
        <p:txBody>
          <a:bodyPr wrap="square" rtlCol="0">
            <a:spAutoFit/>
          </a:bodyPr>
          <a:lstStyle/>
          <a:p>
            <a:r>
              <a:rPr lang="sr-Latn-RS" smtClean="0">
                <a:solidFill>
                  <a:srgbClr val="00004C"/>
                </a:solidFill>
              </a:rPr>
              <a:t>Grupe v</a:t>
            </a:r>
            <a:r>
              <a:rPr lang="en-US" smtClean="0">
                <a:solidFill>
                  <a:srgbClr val="00004C"/>
                </a:solidFill>
              </a:rPr>
              <a:t>eličina koje utiču na postprodaju su:</a:t>
            </a:r>
          </a:p>
          <a:p>
            <a:pPr>
              <a:buClr>
                <a:srgbClr val="00004C"/>
              </a:buClr>
              <a:buFont typeface="Times New Roman" pitchFamily="18" charset="0"/>
              <a:buChar char="‒"/>
            </a:pPr>
            <a:r>
              <a:rPr lang="en-US" smtClean="0">
                <a:solidFill>
                  <a:srgbClr val="00004C"/>
                </a:solidFill>
              </a:rPr>
              <a:t>ekonomski, ekološki i socijani uticaj,</a:t>
            </a:r>
          </a:p>
          <a:p>
            <a:pPr>
              <a:buClr>
                <a:srgbClr val="00004C"/>
              </a:buClr>
              <a:buFont typeface="Times New Roman" pitchFamily="18" charset="0"/>
              <a:buChar char="‒"/>
            </a:pPr>
            <a:r>
              <a:rPr lang="en-US" smtClean="0">
                <a:solidFill>
                  <a:srgbClr val="00004C"/>
                </a:solidFill>
              </a:rPr>
              <a:t>projektovanje sa aspekta održavanja i troškovi održavanja,</a:t>
            </a:r>
          </a:p>
          <a:p>
            <a:pPr>
              <a:buClr>
                <a:srgbClr val="00004C"/>
              </a:buClr>
              <a:buFont typeface="Times New Roman" pitchFamily="18" charset="0"/>
              <a:buChar char="‒"/>
            </a:pPr>
            <a:r>
              <a:rPr lang="en-US" smtClean="0">
                <a:solidFill>
                  <a:srgbClr val="00004C"/>
                </a:solidFill>
              </a:rPr>
              <a:t>tro</a:t>
            </a:r>
            <a:r>
              <a:rPr lang="sr-Latn-RS" smtClean="0">
                <a:solidFill>
                  <a:srgbClr val="00004C"/>
                </a:solidFill>
              </a:rPr>
              <a:t>škovi odlaganja otpada i</a:t>
            </a:r>
            <a:endParaRPr lang="en-US" smtClean="0">
              <a:solidFill>
                <a:srgbClr val="00004C"/>
              </a:solidFill>
            </a:endParaRPr>
          </a:p>
          <a:p>
            <a:pPr>
              <a:buClr>
                <a:srgbClr val="00004C"/>
              </a:buClr>
              <a:buFont typeface="Times New Roman" pitchFamily="18" charset="0"/>
              <a:buChar char="‒"/>
            </a:pPr>
            <a:r>
              <a:rPr lang="en-US" smtClean="0">
                <a:solidFill>
                  <a:srgbClr val="00004C"/>
                </a:solidFill>
              </a:rPr>
              <a:t>nestanak i degradacija brendova.</a:t>
            </a:r>
            <a:endParaRPr lang="en-US">
              <a:solidFill>
                <a:srgbClr val="00004C"/>
              </a:solidFill>
            </a:endParaRPr>
          </a:p>
        </p:txBody>
      </p:sp>
    </p:spTree>
    <p:extLst>
      <p:ext uri="{BB962C8B-B14F-4D97-AF65-F5344CB8AC3E}">
        <p14:creationId xmlns:p14="http://schemas.microsoft.com/office/powerpoint/2010/main" xmlns="" val="3434558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4853701" cy="561885"/>
          </a:xfrm>
          <a:prstGeom prst="rect">
            <a:avLst/>
          </a:prstGeom>
          <a:noFill/>
        </p:spPr>
        <p:txBody>
          <a:bodyPr wrap="none" rtlCol="0">
            <a:spAutoFit/>
          </a:bodyPr>
          <a:lstStyle/>
          <a:p>
            <a:r>
              <a:rPr lang="en-US" sz="2800" u="sng" smtClean="0">
                <a:solidFill>
                  <a:srgbClr val="000066"/>
                </a:solidFill>
                <a:effectLst>
                  <a:outerShdw blurRad="38100" dist="38100" dir="2700000" algn="tl">
                    <a:srgbClr val="000000">
                      <a:alpha val="43137"/>
                    </a:srgbClr>
                  </a:outerShdw>
                </a:effectLst>
              </a:rPr>
              <a:t>Tipovi radionica u postprodaji</a:t>
            </a:r>
            <a:endParaRPr lang="sr-Latn-RS" sz="2800" u="sng">
              <a:solidFill>
                <a:srgbClr val="000066"/>
              </a:solidFill>
              <a:effectLst>
                <a:outerShdw blurRad="38100" dist="38100" dir="2700000" algn="tl">
                  <a:srgbClr val="000000">
                    <a:alpha val="43137"/>
                  </a:srgbClr>
                </a:outerShdw>
              </a:effectLst>
            </a:endParaRPr>
          </a:p>
        </p:txBody>
      </p:sp>
      <p:pic>
        <p:nvPicPr>
          <p:cNvPr id="3" name="Picture 2" descr="Slika 05-05.TIF"/>
          <p:cNvPicPr>
            <a:picLocks noChangeAspect="1"/>
          </p:cNvPicPr>
          <p:nvPr/>
        </p:nvPicPr>
        <p:blipFill>
          <a:blip r:embed="rId2" cstate="print"/>
          <a:stretch>
            <a:fillRect/>
          </a:stretch>
        </p:blipFill>
        <p:spPr>
          <a:xfrm>
            <a:off x="1591654" y="1676400"/>
            <a:ext cx="5960692" cy="4114800"/>
          </a:xfrm>
          <a:prstGeom prst="rect">
            <a:avLst/>
          </a:prstGeom>
        </p:spPr>
      </p:pic>
      <p:sp>
        <p:nvSpPr>
          <p:cNvPr id="4" name="TextBox 3"/>
          <p:cNvSpPr txBox="1"/>
          <p:nvPr/>
        </p:nvSpPr>
        <p:spPr>
          <a:xfrm>
            <a:off x="914400" y="5896854"/>
            <a:ext cx="7393371" cy="427746"/>
          </a:xfrm>
          <a:prstGeom prst="rect">
            <a:avLst/>
          </a:prstGeom>
          <a:noFill/>
        </p:spPr>
        <p:txBody>
          <a:bodyPr wrap="none" rtlCol="0">
            <a:spAutoFit/>
          </a:bodyPr>
          <a:lstStyle/>
          <a:p>
            <a:r>
              <a:rPr lang="sr-Latn-RS" i="1" smtClean="0">
                <a:solidFill>
                  <a:srgbClr val="00004C"/>
                </a:solidFill>
              </a:rPr>
              <a:t>Šema toka materijala i toka informacija i aktivnosti u postprodaji</a:t>
            </a:r>
            <a:endParaRPr lang="en-US" i="1">
              <a:solidFill>
                <a:srgbClr val="00004C"/>
              </a:solidFill>
            </a:endParaRPr>
          </a:p>
        </p:txBody>
      </p:sp>
    </p:spTree>
    <p:extLst>
      <p:ext uri="{BB962C8B-B14F-4D97-AF65-F5344CB8AC3E}">
        <p14:creationId xmlns:p14="http://schemas.microsoft.com/office/powerpoint/2010/main" xmlns="" val="1616023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306261" cy="561885"/>
          </a:xfrm>
          <a:prstGeom prst="rect">
            <a:avLst/>
          </a:prstGeom>
          <a:noFill/>
        </p:spPr>
        <p:txBody>
          <a:bodyPr wrap="none" rtlCol="0">
            <a:spAutoFit/>
          </a:bodyPr>
          <a:lstStyle/>
          <a:p>
            <a:r>
              <a:rPr lang="en-US" sz="2800" u="sng" smtClean="0">
                <a:solidFill>
                  <a:srgbClr val="000066"/>
                </a:solidFill>
                <a:effectLst>
                  <a:outerShdw blurRad="38100" dist="38100" dir="2700000" algn="tl">
                    <a:srgbClr val="000000">
                      <a:alpha val="43137"/>
                    </a:srgbClr>
                  </a:outerShdw>
                </a:effectLst>
              </a:rPr>
              <a:t>Organizacioni tipovi postprodaje</a:t>
            </a:r>
            <a:endParaRPr lang="sr-Latn-RS" sz="2800" u="sng">
              <a:solidFill>
                <a:srgbClr val="000066"/>
              </a:solidFill>
              <a:effectLst>
                <a:outerShdw blurRad="38100" dist="38100" dir="2700000" algn="tl">
                  <a:srgbClr val="000000">
                    <a:alpha val="43137"/>
                  </a:srgbClr>
                </a:outerShdw>
              </a:effectLst>
            </a:endParaRPr>
          </a:p>
        </p:txBody>
      </p:sp>
      <p:sp>
        <p:nvSpPr>
          <p:cNvPr id="3" name="TextBox 2"/>
          <p:cNvSpPr txBox="1"/>
          <p:nvPr/>
        </p:nvSpPr>
        <p:spPr>
          <a:xfrm>
            <a:off x="304800" y="2438400"/>
            <a:ext cx="6110968" cy="1351075"/>
          </a:xfrm>
          <a:prstGeom prst="rect">
            <a:avLst/>
          </a:prstGeom>
          <a:noFill/>
        </p:spPr>
        <p:txBody>
          <a:bodyPr wrap="none" rtlCol="0">
            <a:spAutoFit/>
          </a:bodyPr>
          <a:lstStyle/>
          <a:p>
            <a:pPr>
              <a:buClr>
                <a:srgbClr val="00004C"/>
              </a:buClr>
              <a:buFont typeface="Times New Roman" pitchFamily="18" charset="0"/>
              <a:buChar char="‒"/>
            </a:pPr>
            <a:r>
              <a:rPr lang="sr-Latn-RS" smtClean="0">
                <a:solidFill>
                  <a:srgbClr val="00004C"/>
                </a:solidFill>
              </a:rPr>
              <a:t>postprodaja usmerena ka proizvodu,</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postprodaja usmerena ka eksploataciji i</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postprodaja usmerena ka rezultatima postprodaje.</a:t>
            </a:r>
            <a:endParaRPr lang="en-US">
              <a:solidFill>
                <a:srgbClr val="00004C"/>
              </a:solidFill>
            </a:endParaRPr>
          </a:p>
        </p:txBody>
      </p:sp>
    </p:spTree>
    <p:extLst>
      <p:ext uri="{BB962C8B-B14F-4D97-AF65-F5344CB8AC3E}">
        <p14:creationId xmlns:p14="http://schemas.microsoft.com/office/powerpoint/2010/main" xmlns="" val="4117383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5486400" cy="535531"/>
          </a:xfrm>
          <a:prstGeom prst="rect">
            <a:avLst/>
          </a:prstGeom>
          <a:noFill/>
        </p:spPr>
        <p:txBody>
          <a:bodyPr wrap="square" rtlCol="0">
            <a:spAutoFit/>
          </a:bodyPr>
          <a:lstStyle/>
          <a:p>
            <a:r>
              <a:rPr lang="sr-Latn-RS" sz="2400" b="1" u="sng" smtClean="0"/>
              <a:t>Postprodaja usmerena ka proizvodu</a:t>
            </a:r>
            <a:endParaRPr lang="en-US" sz="2400" b="1" u="sng"/>
          </a:p>
        </p:txBody>
      </p:sp>
      <p:sp>
        <p:nvSpPr>
          <p:cNvPr id="3" name="TextBox 2"/>
          <p:cNvSpPr txBox="1"/>
          <p:nvPr/>
        </p:nvSpPr>
        <p:spPr>
          <a:xfrm>
            <a:off x="304800" y="2286000"/>
            <a:ext cx="8610600" cy="1997406"/>
          </a:xfrm>
          <a:prstGeom prst="rect">
            <a:avLst/>
          </a:prstGeom>
          <a:noFill/>
        </p:spPr>
        <p:txBody>
          <a:bodyPr wrap="square" rtlCol="0">
            <a:spAutoFit/>
          </a:bodyPr>
          <a:lstStyle/>
          <a:p>
            <a:r>
              <a:rPr lang="sr-Latn-RS" smtClean="0">
                <a:solidFill>
                  <a:srgbClr val="00004C"/>
                </a:solidFill>
              </a:rPr>
              <a:t>Postprodaja usmerena ka proizvodu predstavlja organizacioni tip postprodaje kod kog prodavac, zajedno sa proizvodom, kupcu prodaje i usluge postprodaje.</a:t>
            </a:r>
            <a:endParaRPr lang="en-US" smtClean="0">
              <a:solidFill>
                <a:srgbClr val="00004C"/>
              </a:solidFill>
            </a:endParaRPr>
          </a:p>
          <a:p>
            <a:r>
              <a:rPr lang="sr-Latn-RS" smtClean="0">
                <a:solidFill>
                  <a:srgbClr val="00004C"/>
                </a:solidFill>
              </a:rPr>
              <a:t>Pod uslugama se podrazumeva ugovor o održavanju, produženi garantni period, snabdevanje rezervnim elementima i sklopovima, EOL ugovor.</a:t>
            </a:r>
            <a:endParaRPr lang="en-US">
              <a:solidFill>
                <a:srgbClr val="00004C"/>
              </a:solidFill>
            </a:endParaRPr>
          </a:p>
        </p:txBody>
      </p:sp>
    </p:spTree>
    <p:extLst>
      <p:ext uri="{BB962C8B-B14F-4D97-AF65-F5344CB8AC3E}">
        <p14:creationId xmlns:p14="http://schemas.microsoft.com/office/powerpoint/2010/main" xmlns="" val="3681396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6019800" cy="535531"/>
          </a:xfrm>
          <a:prstGeom prst="rect">
            <a:avLst/>
          </a:prstGeom>
          <a:noFill/>
        </p:spPr>
        <p:txBody>
          <a:bodyPr wrap="square" rtlCol="0">
            <a:spAutoFit/>
          </a:bodyPr>
          <a:lstStyle/>
          <a:p>
            <a:r>
              <a:rPr lang="sr-Latn-RS" sz="2400" b="1" u="sng" smtClean="0"/>
              <a:t>Postprodaja usmerena </a:t>
            </a:r>
            <a:r>
              <a:rPr lang="en-US" sz="2400" b="1" u="sng" smtClean="0"/>
              <a:t>ka eksploataciji </a:t>
            </a:r>
            <a:endParaRPr lang="en-US" sz="2400" b="1" u="sng"/>
          </a:p>
        </p:txBody>
      </p:sp>
      <p:sp>
        <p:nvSpPr>
          <p:cNvPr id="3" name="TextBox 2"/>
          <p:cNvSpPr txBox="1"/>
          <p:nvPr/>
        </p:nvSpPr>
        <p:spPr>
          <a:xfrm>
            <a:off x="304800" y="1905000"/>
            <a:ext cx="8458200" cy="4247317"/>
          </a:xfrm>
          <a:prstGeom prst="rect">
            <a:avLst/>
          </a:prstGeom>
          <a:noFill/>
        </p:spPr>
        <p:txBody>
          <a:bodyPr wrap="square" rtlCol="0">
            <a:spAutoFit/>
          </a:bodyPr>
          <a:lstStyle/>
          <a:p>
            <a:r>
              <a:rPr lang="sr-Latn-RS" smtClean="0">
                <a:solidFill>
                  <a:srgbClr val="00004C"/>
                </a:solidFill>
              </a:rPr>
              <a:t>Postprodaja usmerena ka eksploataciji predstavlja organizacioni tip u kome provajder zadržava vlasništvo nad proizvodom i on je često odgovoran za njegovo održavanje. Korisnik plaća naknadu prodavcu za korišćenje proizvoda i usluga postprodaje.</a:t>
            </a:r>
          </a:p>
          <a:p>
            <a:endParaRPr lang="sr-Latn-RS" smtClean="0">
              <a:solidFill>
                <a:srgbClr val="00004C"/>
              </a:solidFill>
            </a:endParaRPr>
          </a:p>
          <a:p>
            <a:r>
              <a:rPr lang="sr-Latn-RS" smtClean="0">
                <a:solidFill>
                  <a:srgbClr val="00004C"/>
                </a:solidFill>
              </a:rPr>
              <a:t>U okviru ovog tipa postprodaje razlikuju se </a:t>
            </a:r>
            <a:r>
              <a:rPr lang="en-US" smtClean="0">
                <a:solidFill>
                  <a:srgbClr val="00004C"/>
                </a:solidFill>
              </a:rPr>
              <a:t>tri</a:t>
            </a:r>
            <a:r>
              <a:rPr lang="sr-Latn-RS" smtClean="0">
                <a:solidFill>
                  <a:srgbClr val="00004C"/>
                </a:solidFill>
              </a:rPr>
              <a:t> slučaja i to:</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proizvod i</a:t>
            </a:r>
            <a:r>
              <a:rPr lang="sr-Latn-CS" smtClean="0">
                <a:solidFill>
                  <a:srgbClr val="00004C"/>
                </a:solidFill>
              </a:rPr>
              <a:t>znajmljuje i</a:t>
            </a:r>
            <a:r>
              <a:rPr lang="sr-Latn-RS" smtClean="0">
                <a:solidFill>
                  <a:srgbClr val="00004C"/>
                </a:solidFill>
              </a:rPr>
              <a:t> koristi samo jedan korisnik na način koji njemu odgovara (lizing),</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korisnik koristi proizvod periodično sa drugim korisnicima</a:t>
            </a:r>
            <a:r>
              <a:rPr lang="en-US" smtClean="0">
                <a:solidFill>
                  <a:srgbClr val="00004C"/>
                </a:solidFill>
              </a:rPr>
              <a:t> </a:t>
            </a:r>
            <a:r>
              <a:rPr lang="sr-Latn-RS" smtClean="0">
                <a:solidFill>
                  <a:srgbClr val="00004C"/>
                </a:solidFill>
              </a:rPr>
              <a:t>(sharing),</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korisnik koristi proizvod istovremeno sa drugim korisnicima (pooling).</a:t>
            </a:r>
            <a:endParaRPr lang="en-US" smtClean="0">
              <a:solidFill>
                <a:srgbClr val="00004C"/>
              </a:solidFill>
            </a:endParaRPr>
          </a:p>
        </p:txBody>
      </p:sp>
    </p:spTree>
    <p:extLst>
      <p:ext uri="{BB962C8B-B14F-4D97-AF65-F5344CB8AC3E}">
        <p14:creationId xmlns:p14="http://schemas.microsoft.com/office/powerpoint/2010/main" xmlns="" val="2984779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7696200" cy="535531"/>
          </a:xfrm>
          <a:prstGeom prst="rect">
            <a:avLst/>
          </a:prstGeom>
          <a:noFill/>
        </p:spPr>
        <p:txBody>
          <a:bodyPr wrap="square" rtlCol="0">
            <a:spAutoFit/>
          </a:bodyPr>
          <a:lstStyle/>
          <a:p>
            <a:r>
              <a:rPr lang="sr-Latn-RS" sz="2400" b="1" u="sng" smtClean="0"/>
              <a:t>Postprodaja usmerena </a:t>
            </a:r>
            <a:r>
              <a:rPr lang="en-US" sz="2400" b="1" u="sng" smtClean="0"/>
              <a:t>ka rezultatima postprodaje</a:t>
            </a:r>
            <a:endParaRPr lang="en-US" sz="2400" b="1" u="sng"/>
          </a:p>
        </p:txBody>
      </p:sp>
      <p:sp>
        <p:nvSpPr>
          <p:cNvPr id="3" name="TextBox 2"/>
          <p:cNvSpPr txBox="1"/>
          <p:nvPr/>
        </p:nvSpPr>
        <p:spPr>
          <a:xfrm>
            <a:off x="304800" y="2286000"/>
            <a:ext cx="8458200" cy="2862322"/>
          </a:xfrm>
          <a:prstGeom prst="rect">
            <a:avLst/>
          </a:prstGeom>
          <a:noFill/>
        </p:spPr>
        <p:txBody>
          <a:bodyPr wrap="square" rtlCol="0">
            <a:spAutoFit/>
          </a:bodyPr>
          <a:lstStyle/>
          <a:p>
            <a:r>
              <a:rPr lang="sr-Latn-RS" smtClean="0">
                <a:solidFill>
                  <a:srgbClr val="00004C"/>
                </a:solidFill>
              </a:rPr>
              <a:t>Postprodaja usmerena ka rezultatima postprodaje je slučaj u kome se kupac može odlučiti da usluge postprodaje plaća na dva načina:</a:t>
            </a:r>
          </a:p>
          <a:p>
            <a:pPr>
              <a:buClr>
                <a:srgbClr val="00004C"/>
              </a:buClr>
              <a:buFont typeface="Times New Roman" pitchFamily="18" charset="0"/>
              <a:buChar char="‒"/>
            </a:pPr>
            <a:r>
              <a:rPr lang="sr-Latn-RS" smtClean="0">
                <a:solidFill>
                  <a:srgbClr val="00004C"/>
                </a:solidFill>
              </a:rPr>
              <a:t>Plaćanje usluga posle svake realizovane postprodajne aktivnosti,</a:t>
            </a:r>
          </a:p>
          <a:p>
            <a:pPr>
              <a:buClr>
                <a:srgbClr val="00004C"/>
              </a:buClr>
              <a:buFont typeface="Times New Roman" pitchFamily="18" charset="0"/>
              <a:buChar char="‒"/>
            </a:pPr>
            <a:r>
              <a:rPr lang="sr-Latn-RS" smtClean="0">
                <a:solidFill>
                  <a:srgbClr val="00004C"/>
                </a:solidFill>
              </a:rPr>
              <a:t>Plaćanje funkcionalnog rezultata – kupac traži da njegov proizvod ima zadovoljavajući kvalitet pri čemu mu nije važno kako će se on realizovati (osnova za određivanje novčane naknade može se iskoristiti neki od parametara eksploatacije pređeni put, starost...).</a:t>
            </a:r>
            <a:endParaRPr lang="en-US">
              <a:solidFill>
                <a:srgbClr val="00004C"/>
              </a:solidFill>
            </a:endParaRPr>
          </a:p>
        </p:txBody>
      </p:sp>
    </p:spTree>
    <p:extLst>
      <p:ext uri="{BB962C8B-B14F-4D97-AF65-F5344CB8AC3E}">
        <p14:creationId xmlns:p14="http://schemas.microsoft.com/office/powerpoint/2010/main" xmlns="" val="2228296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3264035" cy="609398"/>
          </a:xfrm>
          <a:prstGeom prst="rect">
            <a:avLst/>
          </a:prstGeom>
          <a:noFill/>
        </p:spPr>
        <p:txBody>
          <a:bodyPr wrap="none" rtlCol="0">
            <a:spAutoFit/>
          </a:bodyPr>
          <a:lstStyle/>
          <a:p>
            <a:r>
              <a:rPr lang="sr-Latn-RS" sz="2800" u="sng" smtClean="0">
                <a:solidFill>
                  <a:srgbClr val="000066"/>
                </a:solidFill>
                <a:effectLst>
                  <a:outerShdw blurRad="38100" dist="38100" dir="2700000" algn="tl">
                    <a:srgbClr val="000000">
                      <a:alpha val="43137"/>
                    </a:srgbClr>
                  </a:outerShdw>
                </a:effectLst>
              </a:rPr>
              <a:t>Zadovoljstvo </a:t>
            </a:r>
            <a:r>
              <a:rPr lang="sr-Latn-RS" sz="2800" u="sng">
                <a:solidFill>
                  <a:srgbClr val="000066"/>
                </a:solidFill>
                <a:effectLst>
                  <a:outerShdw blurRad="38100" dist="38100" dir="2700000" algn="tl">
                    <a:srgbClr val="000000">
                      <a:alpha val="43137"/>
                    </a:srgbClr>
                  </a:outerShdw>
                </a:effectLst>
              </a:rPr>
              <a:t>kupca</a:t>
            </a:r>
          </a:p>
        </p:txBody>
      </p:sp>
      <p:graphicFrame>
        <p:nvGraphicFramePr>
          <p:cNvPr id="4" name="Object 3"/>
          <p:cNvGraphicFramePr>
            <a:graphicFrameLocks noChangeAspect="1"/>
          </p:cNvGraphicFramePr>
          <p:nvPr>
            <p:extLst>
              <p:ext uri="{D42A27DB-BD31-4B8C-83A1-F6EECF244321}">
                <p14:modId xmlns:p14="http://schemas.microsoft.com/office/powerpoint/2010/main" xmlns="" val="2996992703"/>
              </p:ext>
            </p:extLst>
          </p:nvPr>
        </p:nvGraphicFramePr>
        <p:xfrm>
          <a:off x="3810000" y="2369403"/>
          <a:ext cx="1523340" cy="476043"/>
        </p:xfrm>
        <a:graphic>
          <a:graphicData uri="http://schemas.openxmlformats.org/presentationml/2006/ole">
            <p:oleObj spid="_x0000_s2067" name="Equation" r:id="rId3" imgW="609336" imgH="190417" progId="Equation.3">
              <p:embed/>
            </p:oleObj>
          </a:graphicData>
        </a:graphic>
      </p:graphicFrame>
      <p:sp>
        <p:nvSpPr>
          <p:cNvPr id="5" name="TextBox 4"/>
          <p:cNvSpPr txBox="1"/>
          <p:nvPr/>
        </p:nvSpPr>
        <p:spPr>
          <a:xfrm>
            <a:off x="1219200" y="3443406"/>
            <a:ext cx="2743201" cy="797078"/>
          </a:xfrm>
          <a:prstGeom prst="rect">
            <a:avLst/>
          </a:prstGeom>
          <a:noFill/>
        </p:spPr>
        <p:txBody>
          <a:bodyPr wrap="square" rtlCol="0">
            <a:spAutoFit/>
          </a:bodyPr>
          <a:lstStyle/>
          <a:p>
            <a:pPr algn="r"/>
            <a:r>
              <a:rPr lang="sr-Latn-RS" smtClean="0">
                <a:solidFill>
                  <a:srgbClr val="00004C"/>
                </a:solidFill>
              </a:rPr>
              <a:t>zadovoljstvo </a:t>
            </a:r>
            <a:r>
              <a:rPr lang="sr-Latn-RS">
                <a:solidFill>
                  <a:srgbClr val="00004C"/>
                </a:solidFill>
              </a:rPr>
              <a:t>kupca kvalitetom postprodaje</a:t>
            </a:r>
          </a:p>
        </p:txBody>
      </p:sp>
      <p:cxnSp>
        <p:nvCxnSpPr>
          <p:cNvPr id="7" name="Straight Arrow Connector 6"/>
          <p:cNvCxnSpPr/>
          <p:nvPr/>
        </p:nvCxnSpPr>
        <p:spPr bwMode="auto">
          <a:xfrm flipH="1">
            <a:off x="3429000" y="2845446"/>
            <a:ext cx="457200" cy="666957"/>
          </a:xfrm>
          <a:prstGeom prst="straightConnector1">
            <a:avLst/>
          </a:prstGeom>
          <a:noFill/>
          <a:ln w="19050" cap="flat" cmpd="sng" algn="ctr">
            <a:solidFill>
              <a:schemeClr val="bg2"/>
            </a:solidFill>
            <a:prstDash val="solid"/>
            <a:round/>
            <a:headEnd type="none" w="med" len="med"/>
            <a:tailEnd type="triangle"/>
          </a:ln>
          <a:effectLst/>
        </p:spPr>
      </p:cxnSp>
      <p:sp>
        <p:nvSpPr>
          <p:cNvPr id="8" name="TextBox 7"/>
          <p:cNvSpPr txBox="1"/>
          <p:nvPr/>
        </p:nvSpPr>
        <p:spPr>
          <a:xfrm>
            <a:off x="4419600" y="4122003"/>
            <a:ext cx="1957657" cy="797078"/>
          </a:xfrm>
          <a:prstGeom prst="rect">
            <a:avLst/>
          </a:prstGeom>
          <a:noFill/>
        </p:spPr>
        <p:txBody>
          <a:bodyPr wrap="square" rtlCol="0">
            <a:spAutoFit/>
          </a:bodyPr>
          <a:lstStyle/>
          <a:p>
            <a:r>
              <a:rPr lang="sr-Latn-RS" smtClean="0">
                <a:solidFill>
                  <a:srgbClr val="00004C"/>
                </a:solidFill>
              </a:rPr>
              <a:t>ocen</a:t>
            </a:r>
            <a:r>
              <a:rPr lang="en-US" smtClean="0">
                <a:solidFill>
                  <a:srgbClr val="00004C"/>
                </a:solidFill>
              </a:rPr>
              <a:t>a</a:t>
            </a:r>
            <a:r>
              <a:rPr lang="sr-Latn-RS" smtClean="0">
                <a:solidFill>
                  <a:srgbClr val="00004C"/>
                </a:solidFill>
              </a:rPr>
              <a:t> </a:t>
            </a:r>
            <a:r>
              <a:rPr lang="sr-Latn-RS">
                <a:solidFill>
                  <a:srgbClr val="00004C"/>
                </a:solidFill>
              </a:rPr>
              <a:t>kvaliteta postprodaje</a:t>
            </a:r>
          </a:p>
        </p:txBody>
      </p:sp>
      <p:cxnSp>
        <p:nvCxnSpPr>
          <p:cNvPr id="9" name="Straight Arrow Connector 8"/>
          <p:cNvCxnSpPr/>
          <p:nvPr/>
        </p:nvCxnSpPr>
        <p:spPr bwMode="auto">
          <a:xfrm>
            <a:off x="4495800" y="2826603"/>
            <a:ext cx="381000" cy="1371600"/>
          </a:xfrm>
          <a:prstGeom prst="straightConnector1">
            <a:avLst/>
          </a:prstGeom>
          <a:noFill/>
          <a:ln w="19050" cap="flat" cmpd="sng" algn="ctr">
            <a:solidFill>
              <a:schemeClr val="bg2"/>
            </a:solidFill>
            <a:prstDash val="solid"/>
            <a:round/>
            <a:headEnd type="none" w="med" len="med"/>
            <a:tailEnd type="triangle"/>
          </a:ln>
          <a:effectLst/>
        </p:spPr>
      </p:cxnSp>
      <p:sp>
        <p:nvSpPr>
          <p:cNvPr id="11" name="TextBox 10"/>
          <p:cNvSpPr txBox="1"/>
          <p:nvPr/>
        </p:nvSpPr>
        <p:spPr>
          <a:xfrm>
            <a:off x="5333340" y="3138606"/>
            <a:ext cx="2667660" cy="797078"/>
          </a:xfrm>
          <a:prstGeom prst="rect">
            <a:avLst/>
          </a:prstGeom>
          <a:noFill/>
        </p:spPr>
        <p:txBody>
          <a:bodyPr wrap="square" rtlCol="0">
            <a:spAutoFit/>
          </a:bodyPr>
          <a:lstStyle/>
          <a:p>
            <a:r>
              <a:rPr lang="sr-Latn-RS" smtClean="0">
                <a:solidFill>
                  <a:srgbClr val="00004C"/>
                </a:solidFill>
              </a:rPr>
              <a:t>očekivan</a:t>
            </a:r>
            <a:r>
              <a:rPr lang="en-US" smtClean="0">
                <a:solidFill>
                  <a:srgbClr val="00004C"/>
                </a:solidFill>
              </a:rPr>
              <a:t>a</a:t>
            </a:r>
            <a:r>
              <a:rPr lang="sr-Latn-RS" smtClean="0">
                <a:solidFill>
                  <a:srgbClr val="00004C"/>
                </a:solidFill>
              </a:rPr>
              <a:t> ocen</a:t>
            </a:r>
            <a:r>
              <a:rPr lang="en-US" smtClean="0">
                <a:solidFill>
                  <a:srgbClr val="00004C"/>
                </a:solidFill>
              </a:rPr>
              <a:t>a</a:t>
            </a:r>
            <a:r>
              <a:rPr lang="sr-Latn-RS" smtClean="0">
                <a:solidFill>
                  <a:srgbClr val="00004C"/>
                </a:solidFill>
              </a:rPr>
              <a:t> </a:t>
            </a:r>
            <a:r>
              <a:rPr lang="sr-Latn-RS">
                <a:solidFill>
                  <a:srgbClr val="00004C"/>
                </a:solidFill>
              </a:rPr>
              <a:t>kvaliteta </a:t>
            </a:r>
            <a:r>
              <a:rPr lang="sr-Latn-RS" smtClean="0">
                <a:solidFill>
                  <a:srgbClr val="00004C"/>
                </a:solidFill>
              </a:rPr>
              <a:t>postprodaje</a:t>
            </a:r>
            <a:endParaRPr lang="sr-Latn-RS">
              <a:solidFill>
                <a:srgbClr val="00004C"/>
              </a:solidFill>
            </a:endParaRPr>
          </a:p>
        </p:txBody>
      </p:sp>
      <p:cxnSp>
        <p:nvCxnSpPr>
          <p:cNvPr id="12" name="Straight Arrow Connector 11"/>
          <p:cNvCxnSpPr/>
          <p:nvPr/>
        </p:nvCxnSpPr>
        <p:spPr bwMode="auto">
          <a:xfrm>
            <a:off x="5180610" y="2797925"/>
            <a:ext cx="305790" cy="485878"/>
          </a:xfrm>
          <a:prstGeom prst="straightConnector1">
            <a:avLst/>
          </a:prstGeom>
          <a:noFill/>
          <a:ln w="19050" cap="flat" cmpd="sng" algn="ctr">
            <a:solidFill>
              <a:schemeClr val="bg2"/>
            </a:solidFill>
            <a:prstDash val="solid"/>
            <a:round/>
            <a:headEnd type="none" w="med" len="med"/>
            <a:tailEnd type="triangle"/>
          </a:ln>
          <a:effectLst/>
        </p:spPr>
      </p:cxnSp>
    </p:spTree>
    <p:extLst>
      <p:ext uri="{BB962C8B-B14F-4D97-AF65-F5344CB8AC3E}">
        <p14:creationId xmlns:p14="http://schemas.microsoft.com/office/powerpoint/2010/main" xmlns="" val="72860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724784"/>
            <a:ext cx="5638800" cy="5447416"/>
          </a:xfrm>
          <a:prstGeom prst="rect">
            <a:avLst/>
          </a:prstGeom>
        </p:spPr>
      </p:pic>
      <p:sp>
        <p:nvSpPr>
          <p:cNvPr id="3" name="TextBox 2"/>
          <p:cNvSpPr txBox="1"/>
          <p:nvPr/>
        </p:nvSpPr>
        <p:spPr>
          <a:xfrm>
            <a:off x="6324600" y="4953000"/>
            <a:ext cx="2743200" cy="1200329"/>
          </a:xfrm>
          <a:prstGeom prst="rect">
            <a:avLst/>
          </a:prstGeom>
          <a:noFill/>
        </p:spPr>
        <p:txBody>
          <a:bodyPr wrap="square" rtlCol="0">
            <a:spAutoFit/>
          </a:bodyPr>
          <a:lstStyle/>
          <a:p>
            <a:r>
              <a:rPr lang="sr-Latn-RS" i="1">
                <a:solidFill>
                  <a:srgbClr val="00004C"/>
                </a:solidFill>
              </a:rPr>
              <a:t>Konceptualni model ocene kvaliteta postprodaje</a:t>
            </a:r>
          </a:p>
        </p:txBody>
      </p:sp>
    </p:spTree>
    <p:extLst>
      <p:ext uri="{BB962C8B-B14F-4D97-AF65-F5344CB8AC3E}">
        <p14:creationId xmlns:p14="http://schemas.microsoft.com/office/powerpoint/2010/main" xmlns="" val="341331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764720" cy="561885"/>
          </a:xfrm>
          <a:prstGeom prst="rect">
            <a:avLst/>
          </a:prstGeom>
          <a:noFill/>
        </p:spPr>
        <p:txBody>
          <a:bodyPr wrap="none" rtlCol="0">
            <a:spAutoFit/>
          </a:bodyPr>
          <a:lstStyle/>
          <a:p>
            <a:r>
              <a:rPr lang="sr-Latn-RS" sz="2800" u="sng" smtClean="0">
                <a:solidFill>
                  <a:srgbClr val="000066"/>
                </a:solidFill>
                <a:effectLst>
                  <a:outerShdw blurRad="38100" dist="38100" dir="2700000" algn="tl">
                    <a:srgbClr val="000000">
                      <a:alpha val="43137"/>
                    </a:srgbClr>
                  </a:outerShdw>
                </a:effectLst>
              </a:rPr>
              <a:t>Osnovne </a:t>
            </a:r>
            <a:r>
              <a:rPr lang="sr-Latn-RS" sz="2800" u="sng">
                <a:solidFill>
                  <a:srgbClr val="000066"/>
                </a:solidFill>
                <a:effectLst>
                  <a:outerShdw blurRad="38100" dist="38100" dir="2700000" algn="tl">
                    <a:srgbClr val="000000">
                      <a:alpha val="43137"/>
                    </a:srgbClr>
                  </a:outerShdw>
                </a:effectLst>
              </a:rPr>
              <a:t>pretpostavke postprodaje</a:t>
            </a:r>
          </a:p>
        </p:txBody>
      </p:sp>
      <p:sp>
        <p:nvSpPr>
          <p:cNvPr id="5" name="TextBox 4"/>
          <p:cNvSpPr txBox="1"/>
          <p:nvPr/>
        </p:nvSpPr>
        <p:spPr>
          <a:xfrm>
            <a:off x="228600" y="2209800"/>
            <a:ext cx="8686800" cy="1754326"/>
          </a:xfrm>
          <a:prstGeom prst="rect">
            <a:avLst/>
          </a:prstGeom>
          <a:noFill/>
        </p:spPr>
        <p:txBody>
          <a:bodyPr wrap="square" rtlCol="0">
            <a:spAutoFit/>
          </a:bodyPr>
          <a:lstStyle/>
          <a:p>
            <a:r>
              <a:rPr lang="sr-Latn-RS" smtClean="0">
                <a:solidFill>
                  <a:srgbClr val="00004C"/>
                </a:solidFill>
              </a:rPr>
              <a:t>Pretpostavke:</a:t>
            </a:r>
            <a:endParaRPr lang="sr-Latn-RS">
              <a:solidFill>
                <a:srgbClr val="00004C"/>
              </a:solidFill>
            </a:endParaRPr>
          </a:p>
          <a:p>
            <a:pPr marL="342900" indent="-342900">
              <a:buClr>
                <a:srgbClr val="00004C"/>
              </a:buClr>
              <a:buFont typeface="Times New Roman" pitchFamily="18" charset="0"/>
              <a:buChar char="‒"/>
            </a:pPr>
            <a:r>
              <a:rPr lang="sr-Latn-RS" smtClean="0">
                <a:solidFill>
                  <a:srgbClr val="00004C"/>
                </a:solidFill>
              </a:rPr>
              <a:t>Povećanje </a:t>
            </a:r>
            <a:r>
              <a:rPr lang="sr-Latn-RS">
                <a:solidFill>
                  <a:srgbClr val="00004C"/>
                </a:solidFill>
              </a:rPr>
              <a:t>kvaliteta postprodaje pozitivno utiče na zadovoljstvo kupca proizvodom.</a:t>
            </a:r>
          </a:p>
          <a:p>
            <a:pPr marL="342900" indent="-342900">
              <a:buClr>
                <a:srgbClr val="00004C"/>
              </a:buClr>
              <a:buFont typeface="Times New Roman" pitchFamily="18" charset="0"/>
              <a:buChar char="‒"/>
            </a:pPr>
            <a:r>
              <a:rPr lang="sr-Latn-RS" smtClean="0">
                <a:solidFill>
                  <a:srgbClr val="00004C"/>
                </a:solidFill>
              </a:rPr>
              <a:t>Kvalitet </a:t>
            </a:r>
            <a:r>
              <a:rPr lang="sr-Latn-RS">
                <a:solidFill>
                  <a:srgbClr val="00004C"/>
                </a:solidFill>
              </a:rPr>
              <a:t>popravljenih sklopova je jednak kvalitetu novih sklopova.</a:t>
            </a:r>
          </a:p>
        </p:txBody>
      </p:sp>
    </p:spTree>
    <p:extLst>
      <p:ext uri="{BB962C8B-B14F-4D97-AF65-F5344CB8AC3E}">
        <p14:creationId xmlns:p14="http://schemas.microsoft.com/office/powerpoint/2010/main" xmlns="" val="147396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1757784"/>
            <a:ext cx="4267200" cy="2204616"/>
          </a:xfrm>
          <a:prstGeom prst="rect">
            <a:avLst/>
          </a:prstGeom>
        </p:spPr>
      </p:pic>
      <p:sp>
        <p:nvSpPr>
          <p:cNvPr id="3" name="TextBox 2"/>
          <p:cNvSpPr txBox="1"/>
          <p:nvPr/>
        </p:nvSpPr>
        <p:spPr>
          <a:xfrm>
            <a:off x="1447800" y="4267200"/>
            <a:ext cx="6096000" cy="797078"/>
          </a:xfrm>
          <a:prstGeom prst="rect">
            <a:avLst/>
          </a:prstGeom>
          <a:noFill/>
        </p:spPr>
        <p:txBody>
          <a:bodyPr wrap="square" rtlCol="0">
            <a:spAutoFit/>
          </a:bodyPr>
          <a:lstStyle/>
          <a:p>
            <a:pPr algn="ctr"/>
            <a:r>
              <a:rPr lang="sr-Latn-RS" i="1">
                <a:solidFill>
                  <a:srgbClr val="00004C"/>
                </a:solidFill>
              </a:rPr>
              <a:t>Zadovoljstvo kupaca proizvodom i postprodajom u slučaju putničkih automobila</a:t>
            </a:r>
          </a:p>
        </p:txBody>
      </p:sp>
    </p:spTree>
    <p:extLst>
      <p:ext uri="{BB962C8B-B14F-4D97-AF65-F5344CB8AC3E}">
        <p14:creationId xmlns:p14="http://schemas.microsoft.com/office/powerpoint/2010/main" xmlns="" val="243899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8067" y="1524000"/>
            <a:ext cx="3992714" cy="2286000"/>
          </a:xfrm>
          <a:prstGeom prst="rect">
            <a:avLst/>
          </a:prstGeom>
        </p:spPr>
      </p:pic>
      <p:sp>
        <p:nvSpPr>
          <p:cNvPr id="3" name="TextBox 2"/>
          <p:cNvSpPr txBox="1"/>
          <p:nvPr/>
        </p:nvSpPr>
        <p:spPr>
          <a:xfrm>
            <a:off x="1219200" y="4267200"/>
            <a:ext cx="6997428" cy="427746"/>
          </a:xfrm>
          <a:prstGeom prst="rect">
            <a:avLst/>
          </a:prstGeom>
          <a:noFill/>
        </p:spPr>
        <p:txBody>
          <a:bodyPr wrap="none" rtlCol="0">
            <a:spAutoFit/>
          </a:bodyPr>
          <a:lstStyle/>
          <a:p>
            <a:r>
              <a:rPr lang="sr-Latn-RS" i="1">
                <a:solidFill>
                  <a:srgbClr val="00004C"/>
                </a:solidFill>
              </a:rPr>
              <a:t>Zavisnost performansi od perioda eksploatacije i održavanja</a:t>
            </a:r>
          </a:p>
        </p:txBody>
      </p:sp>
    </p:spTree>
    <p:extLst>
      <p:ext uri="{BB962C8B-B14F-4D97-AF65-F5344CB8AC3E}">
        <p14:creationId xmlns:p14="http://schemas.microsoft.com/office/powerpoint/2010/main" xmlns="" val="422093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5165197" cy="561885"/>
          </a:xfrm>
          <a:prstGeom prst="rect">
            <a:avLst/>
          </a:prstGeom>
          <a:noFill/>
        </p:spPr>
        <p:txBody>
          <a:bodyPr wrap="none" rtlCol="0">
            <a:spAutoFit/>
          </a:bodyPr>
          <a:lstStyle/>
          <a:p>
            <a:r>
              <a:rPr lang="en-US" sz="2800" u="sng" smtClean="0">
                <a:solidFill>
                  <a:srgbClr val="000066"/>
                </a:solidFill>
                <a:effectLst>
                  <a:outerShdw blurRad="38100" dist="38100" dir="2700000" algn="tl">
                    <a:srgbClr val="000000">
                      <a:alpha val="43137"/>
                    </a:srgbClr>
                  </a:outerShdw>
                </a:effectLst>
              </a:rPr>
              <a:t>Dimenzije kvaliteta postprodaje</a:t>
            </a:r>
            <a:endParaRPr lang="sr-Latn-RS" sz="2800" u="sng">
              <a:solidFill>
                <a:srgbClr val="000066"/>
              </a:solidFill>
              <a:effectLst>
                <a:outerShdw blurRad="38100" dist="38100" dir="2700000" algn="tl">
                  <a:srgbClr val="000000">
                    <a:alpha val="43137"/>
                  </a:srgbClr>
                </a:outerShdw>
              </a:effectLst>
            </a:endParaRPr>
          </a:p>
        </p:txBody>
      </p:sp>
      <p:sp>
        <p:nvSpPr>
          <p:cNvPr id="9" name="TextBox 8"/>
          <p:cNvSpPr txBox="1"/>
          <p:nvPr/>
        </p:nvSpPr>
        <p:spPr>
          <a:xfrm>
            <a:off x="304800" y="2362200"/>
            <a:ext cx="8077200" cy="2308324"/>
          </a:xfrm>
          <a:prstGeom prst="rect">
            <a:avLst/>
          </a:prstGeom>
          <a:noFill/>
        </p:spPr>
        <p:txBody>
          <a:bodyPr wrap="square" rtlCol="0">
            <a:spAutoFit/>
          </a:bodyPr>
          <a:lstStyle/>
          <a:p>
            <a:r>
              <a:rPr lang="sr-Latn-CS" smtClean="0">
                <a:solidFill>
                  <a:srgbClr val="00004C"/>
                </a:solidFill>
              </a:rPr>
              <a:t>Dimenzije kvaliteta postprodaje su:</a:t>
            </a:r>
            <a:endParaRPr lang="en-US" smtClean="0">
              <a:solidFill>
                <a:srgbClr val="00004C"/>
              </a:solidFill>
            </a:endParaRPr>
          </a:p>
          <a:p>
            <a:pPr lvl="0">
              <a:buClr>
                <a:srgbClr val="00004C"/>
              </a:buClr>
              <a:buFont typeface="Times New Roman" pitchFamily="18" charset="0"/>
              <a:buChar char="‒"/>
            </a:pPr>
            <a:r>
              <a:rPr lang="sr-Latn-RS" smtClean="0">
                <a:solidFill>
                  <a:srgbClr val="00004C"/>
                </a:solidFill>
              </a:rPr>
              <a:t>opšte dimenzije kvaliteta,</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unutrašnje dimenzije kvaliteta,</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kvalitet radionice,</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troškovi.</a:t>
            </a:r>
            <a:endParaRPr lang="en-US">
              <a:solidFill>
                <a:srgbClr val="00004C"/>
              </a:solidFill>
            </a:endParaRPr>
          </a:p>
        </p:txBody>
      </p:sp>
    </p:spTree>
    <p:extLst>
      <p:ext uri="{BB962C8B-B14F-4D97-AF65-F5344CB8AC3E}">
        <p14:creationId xmlns:p14="http://schemas.microsoft.com/office/powerpoint/2010/main" xmlns="" val="323688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4708981"/>
          </a:xfrm>
          <a:prstGeom prst="rect">
            <a:avLst/>
          </a:prstGeom>
          <a:noFill/>
        </p:spPr>
        <p:txBody>
          <a:bodyPr wrap="square" rtlCol="0">
            <a:spAutoFit/>
          </a:bodyPr>
          <a:lstStyle/>
          <a:p>
            <a:r>
              <a:rPr lang="sr-Latn-RS" smtClean="0">
                <a:solidFill>
                  <a:srgbClr val="00004C"/>
                </a:solidFill>
              </a:rPr>
              <a:t>Indikatori </a:t>
            </a:r>
            <a:r>
              <a:rPr lang="sr-Latn-RS" i="1" smtClean="0">
                <a:solidFill>
                  <a:srgbClr val="00004C"/>
                </a:solidFill>
              </a:rPr>
              <a:t>opšte dimenzije kvaliteta</a:t>
            </a:r>
            <a:r>
              <a:rPr lang="sr-Latn-RS" smtClean="0">
                <a:solidFill>
                  <a:srgbClr val="00004C"/>
                </a:solidFill>
              </a:rPr>
              <a:t> su:</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broj korisnika koji je odustao od korišćenja postprodajnih usluga,</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vreme odgovora i popravke,</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procentualno učešće odgovora na postprodajni zahtev koji su dati u toku vremenskog intervala, a koji je manji od dopuštene vrednosti,</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broj zahteva koji je rešen sa zakašnjenjem,</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procentualno učešće ponovljenih zahteva usled nezadovoljavajućeg odgovora postprodaje,</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procentualno učešće kupaca koji su zadovoljni znanjem i uslužnošću zaposlenih u odeljenju za prijem (znanjem i uslužnošću zaposlenih u odeljenju za prijem formira se poverenje u sistem postprodaje).</a:t>
            </a:r>
            <a:endParaRPr lang="en-US">
              <a:solidFill>
                <a:srgbClr val="00004C"/>
              </a:solidFill>
            </a:endParaRPr>
          </a:p>
        </p:txBody>
      </p:sp>
    </p:spTree>
    <p:extLst>
      <p:ext uri="{BB962C8B-B14F-4D97-AF65-F5344CB8AC3E}">
        <p14:creationId xmlns:p14="http://schemas.microsoft.com/office/powerpoint/2010/main" xmlns="" val="67237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1006019"/>
            <a:ext cx="8534400" cy="2215991"/>
          </a:xfrm>
          <a:prstGeom prst="rect">
            <a:avLst/>
          </a:prstGeom>
          <a:noFill/>
        </p:spPr>
        <p:txBody>
          <a:bodyPr wrap="square" rtlCol="0">
            <a:spAutoFit/>
          </a:bodyPr>
          <a:lstStyle/>
          <a:p>
            <a:r>
              <a:rPr lang="sr-Latn-RS" smtClean="0">
                <a:solidFill>
                  <a:srgbClr val="00004C"/>
                </a:solidFill>
              </a:rPr>
              <a:t>Indikatori </a:t>
            </a:r>
            <a:r>
              <a:rPr lang="en-US" i="1" smtClean="0">
                <a:solidFill>
                  <a:srgbClr val="00004C"/>
                </a:solidFill>
              </a:rPr>
              <a:t>unutrašnj</a:t>
            </a:r>
            <a:r>
              <a:rPr lang="sr-Latn-RS" i="1" smtClean="0">
                <a:solidFill>
                  <a:srgbClr val="00004C"/>
                </a:solidFill>
              </a:rPr>
              <a:t>ih</a:t>
            </a:r>
            <a:r>
              <a:rPr lang="en-US" i="1" smtClean="0">
                <a:solidFill>
                  <a:srgbClr val="00004C"/>
                </a:solidFill>
              </a:rPr>
              <a:t> dimenzij</a:t>
            </a:r>
            <a:r>
              <a:rPr lang="sr-Latn-RS" i="1" smtClean="0">
                <a:solidFill>
                  <a:srgbClr val="00004C"/>
                </a:solidFill>
              </a:rPr>
              <a:t>a</a:t>
            </a:r>
            <a:r>
              <a:rPr lang="en-US" i="1" smtClean="0">
                <a:solidFill>
                  <a:srgbClr val="00004C"/>
                </a:solidFill>
              </a:rPr>
              <a:t> kvaliteta</a:t>
            </a:r>
            <a:r>
              <a:rPr lang="sr-Latn-RS" smtClean="0">
                <a:solidFill>
                  <a:srgbClr val="00004C"/>
                </a:solidFill>
              </a:rPr>
              <a:t> su:</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period dijagnostike,</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period između završetka dijagnostike i dostavljanja rezervnih elemenata i sklopova,</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period transporta</a:t>
            </a:r>
            <a:r>
              <a:rPr lang="en-US" smtClean="0">
                <a:solidFill>
                  <a:srgbClr val="00004C"/>
                </a:solidFill>
              </a:rPr>
              <a:t>.</a:t>
            </a:r>
          </a:p>
        </p:txBody>
      </p:sp>
      <p:sp>
        <p:nvSpPr>
          <p:cNvPr id="3" name="TextBox 2"/>
          <p:cNvSpPr txBox="1"/>
          <p:nvPr/>
        </p:nvSpPr>
        <p:spPr>
          <a:xfrm>
            <a:off x="304801" y="3478411"/>
            <a:ext cx="8534400" cy="2769989"/>
          </a:xfrm>
          <a:prstGeom prst="rect">
            <a:avLst/>
          </a:prstGeom>
          <a:noFill/>
        </p:spPr>
        <p:txBody>
          <a:bodyPr wrap="square" rtlCol="0">
            <a:spAutoFit/>
          </a:bodyPr>
          <a:lstStyle/>
          <a:p>
            <a:r>
              <a:rPr lang="sr-Latn-RS" smtClean="0">
                <a:solidFill>
                  <a:srgbClr val="00004C"/>
                </a:solidFill>
              </a:rPr>
              <a:t>Indikatori </a:t>
            </a:r>
            <a:r>
              <a:rPr lang="sr-Latn-RS" i="1" smtClean="0">
                <a:solidFill>
                  <a:srgbClr val="00004C"/>
                </a:solidFill>
              </a:rPr>
              <a:t>kvaliteta radionice</a:t>
            </a:r>
            <a:r>
              <a:rPr lang="sr-Latn-RS" smtClean="0">
                <a:solidFill>
                  <a:srgbClr val="00004C"/>
                </a:solidFill>
              </a:rPr>
              <a:t> su:</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oštećenja tokom isporuke,</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iskorišćenost servisnih linija,</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broj rešenih zadataka,</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procentualno učešće trenutno rešenih zadataka,</a:t>
            </a:r>
            <a:endParaRPr lang="en-US" smtClean="0">
              <a:solidFill>
                <a:srgbClr val="00004C"/>
              </a:solidFill>
            </a:endParaRPr>
          </a:p>
          <a:p>
            <a:pPr>
              <a:buClr>
                <a:srgbClr val="00004C"/>
              </a:buClr>
              <a:buFont typeface="Times New Roman" pitchFamily="18" charset="0"/>
              <a:buChar char="‒"/>
            </a:pPr>
            <a:r>
              <a:rPr lang="sr-Latn-CS" smtClean="0">
                <a:solidFill>
                  <a:srgbClr val="00004C"/>
                </a:solidFill>
              </a:rPr>
              <a:t>broj korisnika koji nisu zadovoljni uslugom.</a:t>
            </a:r>
            <a:endParaRPr lang="en-US" smtClean="0">
              <a:solidFill>
                <a:srgbClr val="00004C"/>
              </a:solidFill>
            </a:endParaRPr>
          </a:p>
        </p:txBody>
      </p:sp>
    </p:spTree>
    <p:extLst>
      <p:ext uri="{BB962C8B-B14F-4D97-AF65-F5344CB8AC3E}">
        <p14:creationId xmlns:p14="http://schemas.microsoft.com/office/powerpoint/2010/main" xmlns="" val="28221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1299</TotalTime>
  <Words>587</Words>
  <Application>Microsoft Office PowerPoint</Application>
  <PresentationFormat>On-screen Show (4:3)</PresentationFormat>
  <Paragraphs>70</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Textured</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saobracajni fakultet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cp:lastModifiedBy>
  <cp:revision>281</cp:revision>
  <dcterms:created xsi:type="dcterms:W3CDTF">2006-01-31T15:10:17Z</dcterms:created>
  <dcterms:modified xsi:type="dcterms:W3CDTF">2024-02-05T12:39:27Z</dcterms:modified>
</cp:coreProperties>
</file>