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7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61" r:id="rId2"/>
    <p:sldId id="264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5" r:id="rId25"/>
    <p:sldId id="327" r:id="rId26"/>
    <p:sldId id="328" r:id="rId27"/>
    <p:sldId id="329" r:id="rId28"/>
    <p:sldId id="330" r:id="rId29"/>
    <p:sldId id="331" r:id="rId30"/>
    <p:sldId id="332" r:id="rId31"/>
    <p:sldId id="333" r:id="rId32"/>
    <p:sldId id="334" r:id="rId33"/>
    <p:sldId id="335" r:id="rId34"/>
    <p:sldId id="336" r:id="rId35"/>
    <p:sldId id="337" r:id="rId36"/>
    <p:sldId id="338" r:id="rId37"/>
    <p:sldId id="262" r:id="rId3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0036"/>
    <a:srgbClr val="660066"/>
    <a:srgbClr val="1E578E"/>
    <a:srgbClr val="99FF99"/>
    <a:srgbClr val="9999FF"/>
    <a:srgbClr val="CCFFFF"/>
    <a:srgbClr val="FF0066"/>
    <a:srgbClr val="FF6699"/>
    <a:srgbClr val="99FFCC"/>
    <a:srgbClr val="94E6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dirty="0"/>
              <a:t>Наслов графикона</a:t>
            </a:r>
            <a:endParaRPr lang="sr-Latn-R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Серија 1</c:v>
                </c:pt>
              </c:strCache>
            </c:strRef>
          </c:tx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Категорија 1</c:v>
                </c:pt>
                <c:pt idx="1">
                  <c:v>Категорија 2</c:v>
                </c:pt>
                <c:pt idx="2">
                  <c:v>Категорија 3</c:v>
                </c:pt>
                <c:pt idx="3">
                  <c:v>Категорија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EF-496F-968C-12F1CF5762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Серија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Категорија 1</c:v>
                </c:pt>
                <c:pt idx="1">
                  <c:v>Категорија 2</c:v>
                </c:pt>
                <c:pt idx="2">
                  <c:v>Категорија 3</c:v>
                </c:pt>
                <c:pt idx="3">
                  <c:v>Категорија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EF-496F-968C-12F1CF57627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Серија 3</c:v>
                </c:pt>
              </c:strCache>
            </c:strRef>
          </c:tx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Категорија 1</c:v>
                </c:pt>
                <c:pt idx="1">
                  <c:v>Категорија 2</c:v>
                </c:pt>
                <c:pt idx="2">
                  <c:v>Категорија 3</c:v>
                </c:pt>
                <c:pt idx="3">
                  <c:v>Категорија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EF-496F-968C-12F1CF5762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4662144"/>
        <c:axId val="124663680"/>
      </c:barChart>
      <c:catAx>
        <c:axId val="124662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663680"/>
        <c:crosses val="autoZero"/>
        <c:auto val="1"/>
        <c:lblAlgn val="ctr"/>
        <c:lblOffset val="100"/>
        <c:noMultiLvlLbl val="0"/>
      </c:catAx>
      <c:valAx>
        <c:axId val="124663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662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D714E-108F-47C8-9868-3FFA577D6B22}" type="datetimeFigureOut">
              <a:rPr lang="sr-Latn-RS" smtClean="0"/>
              <a:pPr/>
              <a:t>25.11.2024.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15E9B-F8F8-4FA8-BE3A-00BE8F40698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9884008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DF269-521E-4B12-A6E5-D59C88C2B601}" type="datetimeFigureOut">
              <a:rPr lang="sr-Latn-RS" smtClean="0"/>
              <a:pPr/>
              <a:t>25.11.2024.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4B4A3-5BD7-4D53-BBD1-F3178D2FE7E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527376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chart" Target="../charts/chart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1E578E"/>
                </a:solidFill>
                <a:latin typeface="Tw Cen MT (Body)"/>
              </a:defRPr>
            </a:lvl1pPr>
          </a:lstStyle>
          <a:p>
            <a:r>
              <a:rPr lang="sr-Cyrl-RS" dirty="0"/>
              <a:t>Наслов презентације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06475-5A6F-42DC-A20E-5CD6159ADAA8}" type="datetime1">
              <a:rPr lang="sr-Latn-RS" smtClean="0"/>
              <a:pPr/>
              <a:t>25.11.2024.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784" y="3602038"/>
            <a:ext cx="4103216" cy="325596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Tw Cen MT (Body)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Cyrl-RS" dirty="0"/>
              <a:t>Поднаслов презентације</a:t>
            </a:r>
            <a:endParaRPr lang="sr-Latn-R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0" y="5691673"/>
            <a:ext cx="9144000" cy="528152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tint val="75000"/>
                  </a:schemeClr>
                </a:solidFill>
                <a:latin typeface="Tw Cen MT (Body)Body)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Cyrl-RS" dirty="0"/>
              <a:t>Место и датум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013" y="1122363"/>
            <a:ext cx="5001975" cy="77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4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C863CF42-AF2D-467E-A86E-921779ACBB86}" type="datetime1">
              <a:rPr lang="sr-Latn-RS" smtClean="0"/>
              <a:pPr/>
              <a:t>25.11.2024.</a:t>
            </a:fld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1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41E0A76F-A858-4830-884B-9E9914C82A13}" type="datetime1">
              <a:rPr lang="sr-Latn-RS" smtClean="0"/>
              <a:pPr/>
              <a:t>25.11.2024.</a:t>
            </a:fld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Cyrl-RS" dirty="0"/>
              <a:t>Слика</a:t>
            </a:r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30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B327E440-2A8B-43FA-8E62-283731874734}" type="datetime1">
              <a:rPr lang="sr-Latn-RS" smtClean="0"/>
              <a:pPr/>
              <a:t>25.11.2024.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81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502507"/>
            <a:ext cx="7734300" cy="5674455"/>
          </a:xfrm>
        </p:spPr>
        <p:txBody>
          <a:bodyPr vert="eaVert"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8C4348E8-5F32-4135-9735-14DFEF197A78}" type="datetime1">
              <a:rPr lang="sr-Latn-RS" smtClean="0"/>
              <a:pPr/>
              <a:t>25.11.2024.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502508"/>
            <a:ext cx="2628900" cy="5674454"/>
          </a:xfrm>
        </p:spPr>
        <p:txBody>
          <a:bodyPr vert="eaVert"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924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784" y="3602038"/>
            <a:ext cx="4103216" cy="3255962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D77415B9-F7E1-4329-86C5-BFD9CA71CB2B}" type="datetime1">
              <a:rPr lang="sr-Latn-RS" smtClean="0"/>
              <a:pPr/>
              <a:t>25.11.2024.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5250076" y="4549867"/>
            <a:ext cx="147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r-Latn-RS" dirty="0">
                <a:solidFill>
                  <a:schemeClr val="bg1">
                    <a:lumMod val="50000"/>
                  </a:schemeClr>
                </a:solidFill>
              </a:rPr>
              <a:t>ww.sf.bg.ac.rs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Tw Cen MT (Body)Body)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38200" y="1374682"/>
            <a:ext cx="1051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sr-Cyrl-RS" sz="3600" b="1" dirty="0">
                <a:solidFill>
                  <a:schemeClr val="accent1">
                    <a:lumMod val="50000"/>
                  </a:schemeClr>
                </a:solidFill>
                <a:latin typeface="Tw Cen MT (Body)Body)"/>
              </a:rPr>
              <a:t>ХВАЛА НА ПАЖЊИ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Tw Cen MT (Body)Body)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553738"/>
            <a:ext cx="9144000" cy="7507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Tw Cen MT (Body)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Cyrl-RS" dirty="0"/>
              <a:t>Текст</a:t>
            </a:r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000" y="5100435"/>
            <a:ext cx="720000" cy="720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396" y="3872332"/>
            <a:ext cx="3933209" cy="60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30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1E578E"/>
                </a:solidFill>
                <a:latin typeface="Tw Cen MT (Body)"/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3404216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rgbClr val="1E578E"/>
                </a:solidFill>
                <a:latin typeface="Tw Cen MT (Body)Body)"/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Tw Cen MT (Body)Body)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Cyrl-RS" dirty="0"/>
              <a:t>Поднаслов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D77415B9-F7E1-4329-86C5-BFD9CA71CB2B}" type="datetime1">
              <a:rPr lang="sr-Latn-RS" smtClean="0"/>
              <a:pPr/>
              <a:t>25.11.2024.</a:t>
            </a:fld>
            <a:endParaRPr lang="sr-Latn-R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562011"/>
            <a:ext cx="5001975" cy="77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567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1E578E"/>
                </a:solidFill>
                <a:latin typeface="Tw Cen MT (Body)Body)"/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E24CC09-28A3-4024-98F4-C9F66E8E8861}" type="datetime1">
              <a:rPr lang="sr-Latn-RS" smtClean="0"/>
              <a:pPr/>
              <a:t>25.11.2024.</a:t>
            </a:fld>
            <a:endParaRPr lang="sr-Latn-R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sp>
        <p:nvSpPr>
          <p:cNvPr id="1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58973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E578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E578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A825FD8A-1FFE-4238-BA14-C5F811CB1A6B}" type="datetime1">
              <a:rPr lang="sr-Latn-RS" smtClean="0"/>
              <a:pPr/>
              <a:t>25.11.2024.</a:t>
            </a:fld>
            <a:endParaRPr lang="sr-Latn-R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56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6DA588A-F02A-49FE-B4BB-62E9D891C6D0}" type="datetime1">
              <a:rPr lang="sr-Latn-RS" smtClean="0"/>
              <a:pPr/>
              <a:t>25.11.2024.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549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6DA588A-F02A-49FE-B4BB-62E9D891C6D0}" type="datetime1">
              <a:rPr lang="sr-Latn-RS" smtClean="0"/>
              <a:pPr/>
              <a:t>25.11.2024.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8357086"/>
              </p:ext>
            </p:extLst>
          </p:nvPr>
        </p:nvGraphicFramePr>
        <p:xfrm>
          <a:off x="838200" y="2287207"/>
          <a:ext cx="10515600" cy="3283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80748134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5935733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859358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4784358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57887910"/>
                    </a:ext>
                  </a:extLst>
                </a:gridCol>
              </a:tblGrid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0"/>
                        </a:spcBef>
                      </a:pPr>
                      <a:r>
                        <a:rPr lang="sr-Cyrl-RS" dirty="0"/>
                        <a:t>Колона 1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sr-Cyrl-RS" dirty="0"/>
                        <a:t>Колона 2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sr-Cyrl-RS" dirty="0"/>
                        <a:t>Колона 3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sr-Cyrl-RS" dirty="0"/>
                        <a:t>Колона 4</a:t>
                      </a:r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590650"/>
                  </a:ext>
                </a:extLst>
              </a:tr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sr-Cyrl-RS" dirty="0"/>
                        <a:t>Ред 1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81148"/>
                  </a:ext>
                </a:extLst>
              </a:tr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sr-Cyrl-RS" dirty="0"/>
                        <a:t>Ред 2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485372"/>
                  </a:ext>
                </a:extLst>
              </a:tr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sr-Cyrl-RS" dirty="0"/>
                        <a:t>Ред 3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515901"/>
                  </a:ext>
                </a:extLst>
              </a:tr>
            </a:tbl>
          </a:graphicData>
        </a:graphic>
      </p:graphicFrame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Табела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22541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6DA588A-F02A-49FE-B4BB-62E9D891C6D0}" type="datetime1">
              <a:rPr lang="sr-Latn-RS" smtClean="0"/>
              <a:pPr/>
              <a:t>25.11.2024.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graphicFrame>
        <p:nvGraphicFramePr>
          <p:cNvPr id="12" name="Content Placeholder 3">
            <a:extLst>
              <a:ext uri="{FF2B5EF4-FFF2-40B4-BE49-F238E27FC236}">
                <a16:creationId xmlns:a16="http://schemas.microsoft.com/office/drawing/2014/main" id="{C068A37D-29CE-3143-9685-3E757B766BAC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823881815"/>
              </p:ext>
            </p:extLst>
          </p:nvPr>
        </p:nvGraphicFramePr>
        <p:xfrm>
          <a:off x="838200" y="1734937"/>
          <a:ext cx="10515600" cy="396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Графикон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0449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D9CD9DD0-17BE-4D06-B789-47356A50A0A7}" type="datetime1">
              <a:rPr lang="sr-Latn-RS" smtClean="0"/>
              <a:pPr/>
              <a:t>25.11.2024.</a:t>
            </a:fld>
            <a:endParaRPr lang="sr-Latn-R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64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415B9-F7E1-4329-86C5-BFD9CA71CB2B}" type="datetime1">
              <a:rPr lang="sr-Latn-RS" smtClean="0"/>
              <a:pPr/>
              <a:t>25.11.2024.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9735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0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1E578E"/>
          </a:solidFill>
          <a:latin typeface="Tw Cen MT (Body)Body)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w Cen MT (Body)Body)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w Cen MT (Body)Body)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w Cen MT (Body)Body)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 (Body)Body)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 (Body)Body)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7244" y="3435532"/>
            <a:ext cx="9906001" cy="649195"/>
          </a:xfrm>
        </p:spPr>
        <p:txBody>
          <a:bodyPr>
            <a:normAutofit fontScale="90000"/>
          </a:bodyPr>
          <a:lstStyle/>
          <a:p>
            <a:pPr marL="228600" indent="-228600">
              <a:lnSpc>
                <a:spcPct val="107000"/>
              </a:lnSpc>
              <a:spcBef>
                <a:spcPts val="4200"/>
              </a:spcBef>
              <a:spcAft>
                <a:spcPts val="4200"/>
              </a:spcAft>
            </a:pPr>
            <a:r>
              <a:rPr lang="sr-Cyrl-RS" sz="4000" kern="100" dirty="0">
                <a:latin typeface="Cambria"/>
                <a:ea typeface="Times New Roman"/>
                <a:cs typeface="Times New Roman"/>
              </a:rPr>
              <a:t>Основна обележја безбедности особа са инвалидитетом у саобраћају</a:t>
            </a:r>
            <a:endParaRPr lang="en-US" sz="4000" kern="100" dirty="0">
              <a:latin typeface="Cambria"/>
              <a:ea typeface="Times New Roman"/>
              <a:cs typeface="Times New Roman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>
          <a:xfrm>
            <a:off x="1484812" y="6329848"/>
            <a:ext cx="9144000" cy="528152"/>
          </a:xfrm>
        </p:spPr>
        <p:txBody>
          <a:bodyPr>
            <a:normAutofit/>
          </a:bodyPr>
          <a:lstStyle/>
          <a:p>
            <a:r>
              <a:rPr lang="sr-Cyrl-RS" sz="2000" dirty="0">
                <a:latin typeface="Cambria" pitchFamily="18" charset="0"/>
                <a:ea typeface="Cambria" pitchFamily="18" charset="0"/>
              </a:rPr>
              <a:t>Београд, 2024. </a:t>
            </a:r>
            <a:endParaRPr lang="sr-Latn-RS" sz="20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52698" y="4316140"/>
            <a:ext cx="4611189" cy="20585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r-Cyrl-R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</a:br>
            <a:r>
              <a:rPr lang="sr-Cyrl-R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Предметни наставници: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Проф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.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др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Радомир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Мијаиловић</a:t>
            </a:r>
            <a:endParaRPr lang="sr-Cyrl-RS" sz="2000" dirty="0">
              <a:solidFill>
                <a:schemeClr val="bg1">
                  <a:lumMod val="50000"/>
                </a:schemeClr>
              </a:solidFill>
              <a:latin typeface="Cambria" pitchFamily="18" charset="0"/>
              <a:ea typeface="Cambria" pitchFamily="18" charset="0"/>
            </a:endParaRPr>
          </a:p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sr-Cyrl-R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Проф. др Далибор Пешић</a:t>
            </a:r>
          </a:p>
          <a:p>
            <a:pPr lvl="0" algn="just">
              <a:lnSpc>
                <a:spcPct val="90000"/>
              </a:lnSpc>
              <a:spcAft>
                <a:spcPts val="300"/>
              </a:spcAft>
            </a:pPr>
            <a:r>
              <a:rPr lang="sr-Cyrl-RS" sz="2000" dirty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Доц. др Ђорђе Петровић</a:t>
            </a:r>
            <a:endParaRPr kumimoji="0" lang="sr-Latn-RS" sz="2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mbria" pitchFamily="18" charset="0"/>
              <a:ea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93669" y="2348189"/>
            <a:ext cx="93138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3000" b="1" i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Предмет: Безбедност особа са инвалидитетом</a:t>
            </a:r>
            <a:endParaRPr lang="en-US" sz="30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434249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10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313508" y="274320"/>
            <a:ext cx="3840480" cy="1031966"/>
          </a:xfrm>
          <a:prstGeom prst="ribbon2">
            <a:avLst/>
          </a:prstGeom>
          <a:ln>
            <a:solidFill>
              <a:schemeClr val="accent6">
                <a:lumMod val="50000"/>
              </a:schemeClr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38" y="534944"/>
            <a:ext cx="3315791" cy="719092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Возачи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6" name="Rectangle 5"/>
          <p:cNvSpPr/>
          <p:nvPr/>
        </p:nvSpPr>
        <p:spPr>
          <a:xfrm>
            <a:off x="3596640" y="598659"/>
            <a:ext cx="3940630" cy="487506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-2286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Способности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43986" y="2469901"/>
            <a:ext cx="11673841" cy="2434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latin typeface="Cambria"/>
                <a:ea typeface="Calibri"/>
                <a:cs typeface="Times New Roman"/>
              </a:rPr>
              <a:t>Аудио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и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визуелна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дистракција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подразумевала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је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да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возач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током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вожње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решава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просте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математичке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задатке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који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били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задати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зависности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од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типа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дистракције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гласовном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поруком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или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на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екрану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поред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точка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управљача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.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На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основу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реализованог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експерименталног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истраживања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аутори</a:t>
            </a:r>
            <a:r>
              <a:rPr lang="en-US" sz="2400" b="1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400" b="1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пронашли</a:t>
            </a:r>
            <a:r>
              <a:rPr lang="en-US" sz="2400" b="1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да</a:t>
            </a:r>
            <a:r>
              <a:rPr lang="en-US" sz="2400" b="1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возачи</a:t>
            </a:r>
            <a:r>
              <a:rPr lang="en-US" sz="2400" b="1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са</a:t>
            </a:r>
            <a:r>
              <a:rPr lang="en-US" sz="2400" b="1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средњим</a:t>
            </a:r>
            <a:r>
              <a:rPr lang="en-US" sz="2400" b="1" dirty="0">
                <a:latin typeface="Cambria"/>
                <a:ea typeface="Calibri"/>
                <a:cs typeface="Times New Roman"/>
              </a:rPr>
              <a:t> и 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већим</a:t>
            </a:r>
            <a:r>
              <a:rPr lang="en-US" sz="2400" b="1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400" b="1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b="1" dirty="0">
                <a:latin typeface="Cambria"/>
                <a:ea typeface="Calibri"/>
                <a:cs typeface="Times New Roman"/>
              </a:rPr>
              <a:t> (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оштећење</a:t>
            </a:r>
            <a:r>
              <a:rPr lang="en-US" sz="2400" b="1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преко</a:t>
            </a:r>
            <a:r>
              <a:rPr lang="en-US" sz="2400" b="1" dirty="0">
                <a:latin typeface="Cambria"/>
                <a:ea typeface="Calibri"/>
                <a:cs typeface="Times New Roman"/>
              </a:rPr>
              <a:t> 40 dB) 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имају</a:t>
            </a:r>
            <a:r>
              <a:rPr lang="en-US" sz="2400" b="1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значајно</a:t>
            </a:r>
            <a:r>
              <a:rPr lang="en-US" sz="2400" b="1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лошије</a:t>
            </a:r>
            <a:r>
              <a:rPr lang="en-US" sz="2400" b="1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перформансе</a:t>
            </a:r>
            <a:r>
              <a:rPr lang="en-US" sz="2400" b="1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вожње</a:t>
            </a:r>
            <a:r>
              <a:rPr lang="en-US" sz="2400" b="1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случају</a:t>
            </a:r>
            <a:r>
              <a:rPr lang="en-US" sz="2400" b="1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присуства</a:t>
            </a:r>
            <a:r>
              <a:rPr lang="en-US" sz="2400" b="1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latin typeface="Cambria"/>
                <a:ea typeface="Calibri"/>
                <a:cs typeface="Times New Roman"/>
              </a:rPr>
              <a:t>дистракције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.</a:t>
            </a:r>
            <a:endParaRPr lang="en-US" sz="2400" kern="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8012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слуха</a:t>
            </a:r>
            <a:endParaRPr lang="en-US" sz="2200" i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D35B382-0C24-A857-55D1-503B75CF5871}"/>
              </a:ext>
            </a:extLst>
          </p:cNvPr>
          <p:cNvSpPr/>
          <p:nvPr/>
        </p:nvSpPr>
        <p:spPr>
          <a:xfrm>
            <a:off x="9046029" y="1121089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1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11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313508" y="274320"/>
            <a:ext cx="3840480" cy="1031966"/>
          </a:xfrm>
          <a:prstGeom prst="ribbon2">
            <a:avLst/>
          </a:prstGeom>
          <a:ln>
            <a:solidFill>
              <a:schemeClr val="accent6">
                <a:lumMod val="50000"/>
              </a:schemeClr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38" y="534944"/>
            <a:ext cx="3315791" cy="719092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Возачи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6" name="Rectangle 5"/>
          <p:cNvSpPr/>
          <p:nvPr/>
        </p:nvSpPr>
        <p:spPr>
          <a:xfrm>
            <a:off x="3596640" y="598659"/>
            <a:ext cx="3940630" cy="487506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-2286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Способности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43986" y="1511273"/>
            <a:ext cx="11673841" cy="4351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sr-Cyrl-R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стражива</a:t>
            </a:r>
            <a:r>
              <a:rPr lang="sr-Cyrl-R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ње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ефек</a:t>
            </a:r>
            <a:r>
              <a:rPr lang="sr-Cyrl-R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ата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когнитивног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оптерећења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током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вожње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ситуацијама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различитим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нивоом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комплексности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међу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популацијом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без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Истраживање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реализовано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међу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24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испитаника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преко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40 dB) и 24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испитаника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нормалним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нивоом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подручју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Шведске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endParaRPr lang="sr-Cyrl-RS" sz="2400" dirty="0">
              <a:solidFill>
                <a:srgbClr val="000000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Просечна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старост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испитаника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износила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око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60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година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Процедура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експеримента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одвијала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се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реалним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условима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којима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возачи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имали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три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задатка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: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основна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вожња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реаговање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конфликтне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ситуације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паркирање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endParaRPr lang="sr-Cyrl-RS" sz="2400" dirty="0">
              <a:solidFill>
                <a:srgbClr val="000000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Поред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реализовања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активности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везаних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вожњу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пред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испитанике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постављен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секундарни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задатак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који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се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састојао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гледању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понављању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четири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слова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која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приказана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екрану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endParaRPr lang="en-US" sz="2400" kern="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8012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слуха</a:t>
            </a:r>
            <a:endParaRPr lang="en-US" sz="2200" i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FAF0BF5-D373-98F1-462E-D3B9736BD802}"/>
              </a:ext>
            </a:extLst>
          </p:cNvPr>
          <p:cNvSpPr/>
          <p:nvPr/>
        </p:nvSpPr>
        <p:spPr>
          <a:xfrm>
            <a:off x="9085216" y="977697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</a:t>
            </a:r>
            <a:r>
              <a:rPr lang="sr-Latn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12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313508" y="274320"/>
            <a:ext cx="3840480" cy="1031966"/>
          </a:xfrm>
          <a:prstGeom prst="ribbon2">
            <a:avLst/>
          </a:prstGeom>
          <a:ln>
            <a:solidFill>
              <a:schemeClr val="accent6">
                <a:lumMod val="50000"/>
              </a:schemeClr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38" y="534944"/>
            <a:ext cx="3315791" cy="719092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Возачи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6" name="Rectangle 5"/>
          <p:cNvSpPr/>
          <p:nvPr/>
        </p:nvSpPr>
        <p:spPr>
          <a:xfrm>
            <a:off x="3596640" y="598659"/>
            <a:ext cx="3940630" cy="487506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-2286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Способности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43986" y="2469900"/>
            <a:ext cx="11673841" cy="2434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Упоређивањем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начина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вожње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просечна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брзина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одступање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трајекторије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пута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)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нису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уочене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разлике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код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основне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вожње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између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анализиране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две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популације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Међутим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случају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комплекснијих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возачких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активности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или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постојања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секундарних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активности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возачи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имали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нешто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лошије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резултате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Лошији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резултати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огледали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кроз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спорију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вожњу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мањи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фокус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секундарни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задатак</a:t>
            </a:r>
            <a:r>
              <a:rPr lang="sr-Cyrl-R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</a:t>
            </a:r>
            <a:endParaRPr lang="en-US" sz="2400" kern="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8012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слуха</a:t>
            </a:r>
            <a:endParaRPr lang="en-US" sz="2200" i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1D04224-4F6B-9621-F750-F860DC138BF5}"/>
              </a:ext>
            </a:extLst>
          </p:cNvPr>
          <p:cNvSpPr/>
          <p:nvPr/>
        </p:nvSpPr>
        <p:spPr>
          <a:xfrm>
            <a:off x="9085216" y="990949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</a:t>
            </a:r>
            <a:r>
              <a:rPr lang="sr-Latn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13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313508" y="274320"/>
            <a:ext cx="3840480" cy="1031966"/>
          </a:xfrm>
          <a:prstGeom prst="ribbon2">
            <a:avLst/>
          </a:prstGeom>
          <a:ln>
            <a:solidFill>
              <a:schemeClr val="accent6">
                <a:lumMod val="50000"/>
              </a:schemeClr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38" y="534944"/>
            <a:ext cx="3315791" cy="719092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Возачи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6" name="Rectangle 5"/>
          <p:cNvSpPr/>
          <p:nvPr/>
        </p:nvSpPr>
        <p:spPr>
          <a:xfrm>
            <a:off x="3596640" y="598659"/>
            <a:ext cx="3940630" cy="487506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-2286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Способности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43986" y="1239609"/>
            <a:ext cx="11673841" cy="520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студији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која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представљала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наставак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претходне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истом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узорку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испитаника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испитивали</a:t>
            </a:r>
            <a:r>
              <a:rPr lang="sr-Cyrl-R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су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когнитивно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оптерећење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анализирајући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визуелно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понашање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током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вожње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Као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индикатори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визуелног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понашања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анализирани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: </a:t>
            </a:r>
            <a:endParaRPr lang="sr-Cyrl-RS" sz="2400" dirty="0">
              <a:solidFill>
                <a:srgbClr val="000000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број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скидања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погледа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пута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endParaRPr lang="sr-Cyrl-RS" sz="2400" dirty="0">
              <a:solidFill>
                <a:srgbClr val="000000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временски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период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током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ког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поглед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није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усмерен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пут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endParaRPr lang="sr-Cyrl-RS" sz="2400" dirty="0">
              <a:solidFill>
                <a:srgbClr val="000000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просечна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максимална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дужина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трајања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једног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скидања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погледа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пута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</a:t>
            </a:r>
            <a:endParaRPr lang="sr-Cyrl-RS" sz="2400" dirty="0">
              <a:solidFill>
                <a:srgbClr val="000000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проценат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времена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гледања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ван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пута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endParaRPr lang="sr-Cyrl-RS" sz="2400" dirty="0">
              <a:solidFill>
                <a:srgbClr val="000000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Секундарни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задатак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стављен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пред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возаче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био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исти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као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у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претходном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истраживању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основу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истраживања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аутори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пронашли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особе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чешће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скидају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поглед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коловоза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то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краћим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интервалима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збирно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краће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гледају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коловоз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</a:t>
            </a:r>
            <a:endParaRPr lang="en-US" sz="2400" kern="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8012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слуха</a:t>
            </a:r>
            <a:endParaRPr lang="en-US" sz="2200" i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3FBA542-1887-3A1B-3C11-706D88C61EC1}"/>
              </a:ext>
            </a:extLst>
          </p:cNvPr>
          <p:cNvSpPr/>
          <p:nvPr/>
        </p:nvSpPr>
        <p:spPr>
          <a:xfrm>
            <a:off x="9085216" y="623363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3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14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313508" y="274320"/>
            <a:ext cx="3840480" cy="1031966"/>
          </a:xfrm>
          <a:prstGeom prst="ribbon2">
            <a:avLst/>
          </a:prstGeom>
          <a:ln>
            <a:solidFill>
              <a:schemeClr val="accent6">
                <a:lumMod val="50000"/>
              </a:schemeClr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38" y="534944"/>
            <a:ext cx="3315791" cy="719092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Возачи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6" name="Rectangle 5"/>
          <p:cNvSpPr/>
          <p:nvPr/>
        </p:nvSpPr>
        <p:spPr>
          <a:xfrm>
            <a:off x="3596640" y="598659"/>
            <a:ext cx="3940630" cy="487506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-2286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Способности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43986" y="2824242"/>
            <a:ext cx="11673841" cy="2039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Поред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тога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возачи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имали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лошије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резултате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секундарном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задатку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Ове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проналаске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аутори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објаснили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потребом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током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вожње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осећају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безбедно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недостатак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надокнађују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чешћим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визуелним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уверавањем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кретање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других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учесника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саобраћају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мање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обраћају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пажњу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секундарне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активности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</a:t>
            </a:r>
            <a:endParaRPr lang="en-US" sz="2400" kern="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8012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слуха</a:t>
            </a:r>
            <a:endParaRPr lang="en-US" sz="2200" i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ED1FCE6-DA9B-F555-AF6D-BE75E7E3E575}"/>
              </a:ext>
            </a:extLst>
          </p:cNvPr>
          <p:cNvSpPr/>
          <p:nvPr/>
        </p:nvSpPr>
        <p:spPr>
          <a:xfrm>
            <a:off x="9085216" y="977697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3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15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313508" y="274320"/>
            <a:ext cx="3840480" cy="1031966"/>
          </a:xfrm>
          <a:prstGeom prst="ribbon2">
            <a:avLst/>
          </a:prstGeom>
          <a:ln>
            <a:solidFill>
              <a:schemeClr val="accent6">
                <a:lumMod val="50000"/>
              </a:schemeClr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38" y="534944"/>
            <a:ext cx="3315791" cy="719092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Возачи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6" name="Rectangle 5"/>
          <p:cNvSpPr/>
          <p:nvPr/>
        </p:nvSpPr>
        <p:spPr>
          <a:xfrm>
            <a:off x="3596640" y="598659"/>
            <a:ext cx="3940630" cy="487506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-2286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Способности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57048" y="1338426"/>
            <a:ext cx="11673841" cy="5141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sr-Cyrl-R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поређивали</a:t>
            </a:r>
            <a:r>
              <a:rPr lang="sr-Cyrl-R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су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способност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вожње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код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особа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нормалним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нивоом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у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случају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када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постоји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симулирано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Истраживање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реализовано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подручју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sr-Cyrl-R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једињеног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sr-Cyrl-R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раљевства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обухватило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36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испитаника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чија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просечна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старост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била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око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28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година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endParaRPr lang="sr-Cyrl-RS" sz="2300" kern="100" dirty="0">
              <a:solidFill>
                <a:srgbClr val="000000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Експеримент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реализован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симулатору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ком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испитаници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возили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идентичну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руту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нормалним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околностима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у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условима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када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симулирано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Способност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вожње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посматрана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кроз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попречни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положај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траци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начин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посматрања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коловоза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Упоредно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вожњом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симулатору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пред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испитанике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стављен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задатак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одговоре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просте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математичке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задатке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као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вид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аудитивне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дистракције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(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секундарни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задатак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).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Поређењем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добијених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резултата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утврђено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постоје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статистички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значајне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разлике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анализираним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перформансама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вожње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односу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постојање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симулираног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Међутим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уочени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лошији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резултати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код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решавања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секундарног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задатака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када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симулирано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</a:t>
            </a:r>
            <a:endParaRPr lang="en-US" sz="2300" kern="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8012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слуха</a:t>
            </a:r>
            <a:endParaRPr lang="en-US" sz="2200" i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90FFD01-EDAF-999C-EE09-DD411F1F15F6}"/>
              </a:ext>
            </a:extLst>
          </p:cNvPr>
          <p:cNvSpPr/>
          <p:nvPr/>
        </p:nvSpPr>
        <p:spPr>
          <a:xfrm>
            <a:off x="9098278" y="707753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4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16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313507" y="274320"/>
            <a:ext cx="4145281" cy="1031966"/>
          </a:xfrm>
          <a:prstGeom prst="ribbon2">
            <a:avLst/>
          </a:prstGeom>
          <a:ln>
            <a:solidFill>
              <a:schemeClr val="accent6">
                <a:lumMod val="50000"/>
              </a:schemeClr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38" y="534944"/>
            <a:ext cx="3315791" cy="719092"/>
          </a:xfrm>
        </p:spPr>
        <p:txBody>
          <a:bodyPr>
            <a:noAutofit/>
          </a:bodyPr>
          <a:lstStyle/>
          <a:p>
            <a:r>
              <a:rPr lang="sr-Cyrl-RS" sz="3500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Пешаци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65608" y="1349441"/>
            <a:ext cx="11673841" cy="5508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Анализира</a:t>
            </a:r>
            <a:r>
              <a:rPr lang="sr-Cyrl-R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sr-Cyrl-R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је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популациј</a:t>
            </a:r>
            <a:r>
              <a:rPr lang="sr-Cyrl-R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деце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(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до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15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година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)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која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погинула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или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била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повређена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саобраћајним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незгодама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и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упоређују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га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контролном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групом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деце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која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нису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учествовала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саобраћајним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незгодама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. </a:t>
            </a:r>
            <a:endParaRPr lang="sr-Cyrl-RS" sz="2400" kern="100" dirty="0">
              <a:solidFill>
                <a:srgbClr val="000000"/>
              </a:solidFill>
              <a:latin typeface="Cambria"/>
              <a:ea typeface="Times New Roman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Истраживање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је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обухватило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жртве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саобраћајних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незгода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периоду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од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јануара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1992.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до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марта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1994.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године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подручју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Окланда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Нови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Зеланд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. У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анализираном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периоду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настрадало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је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190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деце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саобраћајним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незгодама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, а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као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контролна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група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узет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је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узорак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од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479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испитаника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.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Истраживање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је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реализовано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интервјуисањем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родитеља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који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поред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осталог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наводили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да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ли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њихова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деца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имају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проблеме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слухом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. </a:t>
            </a:r>
            <a:endParaRPr lang="sr-Cyrl-RS" sz="2400" kern="100" dirty="0">
              <a:solidFill>
                <a:srgbClr val="000000"/>
              </a:solidFill>
              <a:latin typeface="Cambria"/>
              <a:ea typeface="Times New Roman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основу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прикупљених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података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аутори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пронашли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да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деца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слуха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имају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73%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већу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шансу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да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буду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повређена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у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саобраћајним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незгодама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у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својству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пешака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у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односу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децу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нормалним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слухом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.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Ипак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, с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обзиром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релативно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малу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величину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узорка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ови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резултати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нису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статистички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значајни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.</a:t>
            </a:r>
            <a:endParaRPr lang="en-US" sz="2400" kern="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8012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слуха</a:t>
            </a:r>
            <a:endParaRPr lang="en-US" sz="2200" i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BB487AF-FB46-AF17-0ADA-2988A3E1FF10}"/>
              </a:ext>
            </a:extLst>
          </p:cNvPr>
          <p:cNvSpPr/>
          <p:nvPr/>
        </p:nvSpPr>
        <p:spPr>
          <a:xfrm>
            <a:off x="9006838" y="598659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5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17</a:t>
            </a:fld>
            <a:endParaRPr lang="sr-Latn-RS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65608" y="1426386"/>
            <a:ext cx="11673841" cy="535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kern="100" dirty="0">
                <a:latin typeface="Cambria"/>
                <a:ea typeface="Calibri"/>
                <a:cs typeface="Times New Roman"/>
              </a:rPr>
              <a:t>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још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једном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истраживању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учешћа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деце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истраживали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медицинске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податке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из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статистичког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извештаја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савезне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државе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Јужна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Каролина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о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начину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повређивања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деце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.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Анализиран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је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период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од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2002.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до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2003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године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током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ког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обухваћени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подаци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о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пружању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услуга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медицинске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заштите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здравственим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установама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. </a:t>
            </a:r>
            <a:endParaRPr lang="sr-Cyrl-RS" sz="2400" kern="100" dirty="0"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kern="100" dirty="0">
                <a:latin typeface="Cambria"/>
                <a:ea typeface="Calibri"/>
                <a:cs typeface="Times New Roman"/>
              </a:rPr>
              <a:t>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посматраном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периоду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евидентирано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је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1.010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повреда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међу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децом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оштећеним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слухом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и 91.591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контролној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групи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(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деца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без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).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анализираном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узорку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повреде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својству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пешака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рангиране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на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петом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месту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по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учесталости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обе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групе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.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Поред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тога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није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уочена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значајна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разлика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између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ове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две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групе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аспекта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релативне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учесталости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незгода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.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Наиме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код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деце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интервенције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због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последица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саобраћајне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незгоде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забележене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у 0,59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случаја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100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интервенција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док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је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код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контролне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групе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ова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стопа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незнатно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мања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и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износи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0,50.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8012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слуха</a:t>
            </a:r>
            <a:endParaRPr lang="en-US" sz="2200" i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07D5683-092D-B588-C1E9-4EACABEE36E7}"/>
              </a:ext>
            </a:extLst>
          </p:cNvPr>
          <p:cNvSpPr/>
          <p:nvPr/>
        </p:nvSpPr>
        <p:spPr>
          <a:xfrm>
            <a:off x="9059494" y="675613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6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4C43ED3E-B118-7368-7BF1-8980BC9A9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Up Ribbon 3">
            <a:extLst>
              <a:ext uri="{FF2B5EF4-FFF2-40B4-BE49-F238E27FC236}">
                <a16:creationId xmlns:a16="http://schemas.microsoft.com/office/drawing/2014/main" id="{D5D1CE22-EAC6-FA06-2136-AAAE6045D26C}"/>
              </a:ext>
            </a:extLst>
          </p:cNvPr>
          <p:cNvSpPr/>
          <p:nvPr/>
        </p:nvSpPr>
        <p:spPr>
          <a:xfrm>
            <a:off x="313507" y="274320"/>
            <a:ext cx="4145281" cy="1031966"/>
          </a:xfrm>
          <a:prstGeom prst="ribbon2">
            <a:avLst/>
          </a:prstGeom>
          <a:ln>
            <a:solidFill>
              <a:schemeClr val="accent6">
                <a:lumMod val="50000"/>
              </a:schemeClr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3FEE4DF-993D-5153-CC51-F3B5FAAF5DD7}"/>
              </a:ext>
            </a:extLst>
          </p:cNvPr>
          <p:cNvSpPr txBox="1">
            <a:spLocks/>
          </p:cNvSpPr>
          <p:nvPr/>
        </p:nvSpPr>
        <p:spPr>
          <a:xfrm>
            <a:off x="1386838" y="534944"/>
            <a:ext cx="3315791" cy="719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1E578E"/>
                </a:solidFill>
                <a:latin typeface="Tw Cen MT (Body)Body)"/>
                <a:ea typeface="+mj-ea"/>
                <a:cs typeface="+mj-cs"/>
              </a:defRPr>
            </a:lvl1pPr>
          </a:lstStyle>
          <a:p>
            <a:r>
              <a:rPr lang="sr-Cyrl-RS" sz="3500" dirty="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Пешаци</a:t>
            </a:r>
            <a:br>
              <a:rPr lang="en-US" sz="3500" dirty="0"/>
            </a:br>
            <a:endParaRPr lang="en-US" sz="35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18</a:t>
            </a:fld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38" y="534944"/>
            <a:ext cx="3315791" cy="719092"/>
          </a:xfrm>
        </p:spPr>
        <p:txBody>
          <a:bodyPr>
            <a:noAutofit/>
          </a:bodyPr>
          <a:lstStyle/>
          <a:p>
            <a:br>
              <a:rPr lang="en-US" sz="3500" dirty="0"/>
            </a:br>
            <a:endParaRPr lang="en-US" sz="3500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39483" y="1774028"/>
            <a:ext cx="11673841" cy="3927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kern="100" dirty="0" err="1">
                <a:latin typeface="Cambria"/>
                <a:ea typeface="Calibri"/>
                <a:cs typeface="Times New Roman"/>
              </a:rPr>
              <a:t>Анализира</a:t>
            </a:r>
            <a:r>
              <a:rPr lang="sr-Cyrl-RS" sz="2400" kern="100" dirty="0">
                <a:latin typeface="Cambria"/>
                <a:ea typeface="Calibri"/>
                <a:cs typeface="Times New Roman"/>
              </a:rPr>
              <a:t>но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sr-Cyrl-RS" sz="2400" kern="100" dirty="0">
                <a:latin typeface="Cambria"/>
                <a:ea typeface="Calibri"/>
                <a:cs typeface="Times New Roman"/>
              </a:rPr>
              <a:t>је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страдање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рањивих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учесника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саобраћају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урбаним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условима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града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sr-Cyrl-RS" sz="2400" kern="100" dirty="0">
                <a:latin typeface="Cambria"/>
                <a:ea typeface="Calibri"/>
                <a:cs typeface="Times New Roman"/>
              </a:rPr>
              <a:t>Њ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ујорка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.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Аутори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истраживања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интервјуисали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особе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које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учествовале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својству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пешака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или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бициклисте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периоду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од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2008 </a:t>
            </a:r>
            <a:r>
              <a:rPr lang="sr-Cyrl-RS" sz="2400" kern="100" dirty="0">
                <a:latin typeface="Cambria"/>
                <a:ea typeface="Calibri"/>
                <a:cs typeface="Times New Roman"/>
              </a:rPr>
              <a:t>-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2011.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Водећи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рачуна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о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избалансираност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узорка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интервјуисано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је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1.457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рањивих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учесника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који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учествовали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. </a:t>
            </a:r>
            <a:endParaRPr lang="sr-Cyrl-RS" sz="2400" kern="100" dirty="0"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kern="100" dirty="0" err="1">
                <a:latin typeface="Cambria"/>
                <a:ea typeface="Calibri"/>
                <a:cs typeface="Times New Roman"/>
              </a:rPr>
              <a:t>Међу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бројним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променљивим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које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показале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статистички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значајан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утицај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уочава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и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оштећење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.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Наиме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рањиви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учесници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који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имали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оштећење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sr-Cyrl-RS" sz="2400" b="1" kern="100" dirty="0">
                <a:latin typeface="Cambria"/>
                <a:ea typeface="Calibri"/>
                <a:cs typeface="Times New Roman"/>
              </a:rPr>
              <a:t>су имали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2,24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пута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већу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шансу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да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доживе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теже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последице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саобраћајних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незгода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односу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на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учеснике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без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ове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врсте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инвалидитета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8012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слуха</a:t>
            </a:r>
            <a:endParaRPr lang="en-US" sz="2200" i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2D6DB7D-8634-6CC5-BA31-DFD86D5CE380}"/>
              </a:ext>
            </a:extLst>
          </p:cNvPr>
          <p:cNvSpPr/>
          <p:nvPr/>
        </p:nvSpPr>
        <p:spPr>
          <a:xfrm>
            <a:off x="9059494" y="675613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7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Up Ribbon 3">
            <a:extLst>
              <a:ext uri="{FF2B5EF4-FFF2-40B4-BE49-F238E27FC236}">
                <a16:creationId xmlns:a16="http://schemas.microsoft.com/office/drawing/2014/main" id="{31A3296C-837C-B356-0A28-2F47684098D2}"/>
              </a:ext>
            </a:extLst>
          </p:cNvPr>
          <p:cNvSpPr/>
          <p:nvPr/>
        </p:nvSpPr>
        <p:spPr>
          <a:xfrm>
            <a:off x="465907" y="426720"/>
            <a:ext cx="4145281" cy="1031966"/>
          </a:xfrm>
          <a:prstGeom prst="ribbon2">
            <a:avLst/>
          </a:prstGeom>
          <a:ln>
            <a:solidFill>
              <a:schemeClr val="accent6">
                <a:lumMod val="50000"/>
              </a:schemeClr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D1A8483-2DFC-6164-5590-FAA147BCAADC}"/>
              </a:ext>
            </a:extLst>
          </p:cNvPr>
          <p:cNvSpPr txBox="1">
            <a:spLocks/>
          </p:cNvSpPr>
          <p:nvPr/>
        </p:nvSpPr>
        <p:spPr>
          <a:xfrm>
            <a:off x="1539238" y="687344"/>
            <a:ext cx="3315791" cy="719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1E578E"/>
                </a:solidFill>
                <a:latin typeface="Tw Cen MT (Body)Body)"/>
                <a:ea typeface="+mj-ea"/>
                <a:cs typeface="+mj-cs"/>
              </a:defRPr>
            </a:lvl1pPr>
          </a:lstStyle>
          <a:p>
            <a:r>
              <a:rPr lang="sr-Cyrl-RS" sz="3500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Пешаци</a:t>
            </a:r>
            <a:br>
              <a:rPr lang="en-US" sz="3500"/>
            </a:br>
            <a:endParaRPr lang="en-US" sz="35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19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313507" y="274319"/>
            <a:ext cx="9339943" cy="1410789"/>
          </a:xfrm>
          <a:prstGeom prst="ribbon2">
            <a:avLst/>
          </a:prstGeom>
          <a:ln>
            <a:solidFill>
              <a:srgbClr val="660066"/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2495" y="352063"/>
            <a:ext cx="4752705" cy="980347"/>
          </a:xfrm>
        </p:spPr>
        <p:txBody>
          <a:bodyPr>
            <a:noAutofit/>
          </a:bodyPr>
          <a:lstStyle/>
          <a:p>
            <a:pPr algn="ctr"/>
            <a:r>
              <a:rPr lang="en-US" sz="3200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3200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3200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3200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3200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3200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sr-Cyrl-RS" sz="3200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вида</a:t>
            </a:r>
            <a:endParaRPr lang="en-US" sz="3500" dirty="0">
              <a:solidFill>
                <a:srgbClr val="660066"/>
              </a:solidFill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43987" y="2273537"/>
            <a:ext cx="11639006" cy="353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Поред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учешћа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својству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пешака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, у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зависности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од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нивоа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особе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овим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инвалидитетом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могу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учествују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саобраћају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и у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својству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Анализом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учешћа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својству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особа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до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сада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се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бавио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велики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број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аутора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, а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као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најважније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тематске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целине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могу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се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уочити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ризик</a:t>
            </a:r>
            <a:r>
              <a:rPr lang="en-US" sz="2400" b="1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учешћа</a:t>
            </a:r>
            <a:r>
              <a:rPr lang="en-US" sz="2400" b="1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b="1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400" b="1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400" b="1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b="1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способност</a:t>
            </a:r>
            <a:r>
              <a:rPr lang="en-US" sz="2400" b="1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безбедног</a:t>
            </a:r>
            <a:r>
              <a:rPr lang="en-US" sz="2400" b="1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учешћа</a:t>
            </a:r>
            <a:r>
              <a:rPr lang="en-US" sz="2400" b="1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b="1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саобраћају</a:t>
            </a:r>
            <a:r>
              <a:rPr lang="en-US" sz="2400" b="1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. </a:t>
            </a:r>
            <a:endParaRPr lang="sr-Cyrl-RS" sz="2400" kern="100" dirty="0">
              <a:solidFill>
                <a:srgbClr val="660066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друге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стране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код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пешака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фокус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првенствено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способности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безбедног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учешћа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саобраћају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док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о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ризицима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учешћа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постоје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тек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спорадични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подаци</a:t>
            </a:r>
            <a:r>
              <a:rPr lang="en-US" sz="2400" kern="100" dirty="0">
                <a:solidFill>
                  <a:srgbClr val="660066"/>
                </a:solidFill>
                <a:latin typeface="Cambria"/>
                <a:ea typeface="Calibri"/>
                <a:cs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A101E2-CD5F-458B-9975-170CEC7FBA2A}"/>
              </a:ext>
            </a:extLst>
          </p:cNvPr>
          <p:cNvSpPr/>
          <p:nvPr/>
        </p:nvSpPr>
        <p:spPr>
          <a:xfrm>
            <a:off x="0" y="0"/>
            <a:ext cx="9940834" cy="600892"/>
          </a:xfrm>
          <a:prstGeom prst="rect">
            <a:avLst/>
          </a:prstGeom>
          <a:solidFill>
            <a:srgbClr val="CCFFFF">
              <a:alpha val="6588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ea typeface="Arial Unicode M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39" y="0"/>
            <a:ext cx="3472543" cy="574764"/>
          </a:xfrm>
        </p:spPr>
        <p:txBody>
          <a:bodyPr>
            <a:normAutofit/>
          </a:bodyPr>
          <a:lstStyle/>
          <a:p>
            <a:r>
              <a:rPr lang="sr-Cyrl-RS" sz="3500" dirty="0">
                <a:latin typeface="Cambria" pitchFamily="18" charset="0"/>
                <a:ea typeface="Cambria" pitchFamily="18" charset="0"/>
              </a:rPr>
              <a:t>Теме:</a:t>
            </a:r>
            <a:endParaRPr lang="en-US" sz="35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2</a:t>
            </a:fld>
            <a:endParaRPr lang="sr-Latn-RS" dirty="0"/>
          </a:p>
        </p:txBody>
      </p:sp>
      <p:sp>
        <p:nvSpPr>
          <p:cNvPr id="5" name="Rectangle 4"/>
          <p:cNvSpPr/>
          <p:nvPr/>
        </p:nvSpPr>
        <p:spPr>
          <a:xfrm>
            <a:off x="352697" y="840968"/>
            <a:ext cx="11207932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2400"/>
              </a:spcAft>
              <a:buBlip>
                <a:blip r:embed="rId2"/>
              </a:buBlip>
            </a:pPr>
            <a:r>
              <a:rPr lang="sr-Cyrl-RS" sz="2200" dirty="0">
                <a:latin typeface="Cambria" pitchFamily="18" charset="0"/>
                <a:ea typeface="Cambria" pitchFamily="18" charset="0"/>
              </a:rPr>
              <a:t>Основна обележја безбедности саобраћаја особа са инвалидитетом (све категорије),</a:t>
            </a:r>
            <a:endParaRPr lang="en-US" sz="2200" dirty="0">
              <a:latin typeface="Cambria" pitchFamily="18" charset="0"/>
              <a:ea typeface="Cambria" pitchFamily="18" charset="0"/>
            </a:endParaRPr>
          </a:p>
          <a:p>
            <a:pPr algn="just">
              <a:spcAft>
                <a:spcPts val="2400"/>
              </a:spcAft>
              <a:buBlip>
                <a:blip r:embed="rId2"/>
              </a:buBlip>
            </a:pPr>
            <a:r>
              <a:rPr lang="sr-Cyrl-RS" sz="2200" dirty="0">
                <a:latin typeface="Cambria" pitchFamily="18" charset="0"/>
                <a:ea typeface="Cambria" pitchFamily="18" charset="0"/>
              </a:rPr>
              <a:t>Динамички саобраћајни ризик учешћа у саобраћајним незгодама возача са физичким инвалидитетом,</a:t>
            </a:r>
            <a:endParaRPr lang="en-US" sz="2200" dirty="0">
              <a:latin typeface="Cambria" pitchFamily="18" charset="0"/>
              <a:ea typeface="Cambria" pitchFamily="18" charset="0"/>
            </a:endParaRPr>
          </a:p>
          <a:p>
            <a:pPr algn="just">
              <a:spcAft>
                <a:spcPts val="2400"/>
              </a:spcAft>
              <a:buBlip>
                <a:blip r:embed="rId2"/>
              </a:buBlip>
            </a:pPr>
            <a:r>
              <a:rPr lang="sr-Cyrl-RS" sz="2200" dirty="0">
                <a:latin typeface="Cambria" pitchFamily="18" charset="0"/>
                <a:ea typeface="Cambria" pitchFamily="18" charset="0"/>
              </a:rPr>
              <a:t>Активна и пасивна безбедност возача са физичким инвалидитетом,</a:t>
            </a:r>
            <a:endParaRPr lang="en-US" sz="2200" dirty="0">
              <a:latin typeface="Cambria" pitchFamily="18" charset="0"/>
              <a:ea typeface="Cambria" pitchFamily="18" charset="0"/>
            </a:endParaRPr>
          </a:p>
          <a:p>
            <a:pPr algn="just">
              <a:spcAft>
                <a:spcPts val="2400"/>
              </a:spcAft>
              <a:buBlip>
                <a:blip r:embed="rId2"/>
              </a:buBlip>
            </a:pPr>
            <a:r>
              <a:rPr lang="sr-Cyrl-RS" sz="2200" dirty="0">
                <a:latin typeface="Cambria" pitchFamily="18" charset="0"/>
                <a:ea typeface="Cambria" pitchFamily="18" charset="0"/>
              </a:rPr>
              <a:t>Основна обележја безбедности саобраћаја пешака са физичким инвалидитетом,</a:t>
            </a:r>
            <a:endParaRPr lang="en-US" sz="2200" dirty="0">
              <a:latin typeface="Cambria" pitchFamily="18" charset="0"/>
              <a:ea typeface="Cambria" pitchFamily="18" charset="0"/>
            </a:endParaRPr>
          </a:p>
          <a:p>
            <a:pPr algn="just">
              <a:spcAft>
                <a:spcPts val="2400"/>
              </a:spcAft>
              <a:buBlip>
                <a:blip r:embed="rId2"/>
              </a:buBlip>
            </a:pPr>
            <a:r>
              <a:rPr lang="sr-Cyrl-RS" sz="2200" dirty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Ризици учешћа у саобраћајним незгодама и способности возача са оштећењем слуха,</a:t>
            </a:r>
            <a:endParaRPr lang="en-US" sz="2200" dirty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  <a:p>
            <a:pPr algn="just">
              <a:spcAft>
                <a:spcPts val="2400"/>
              </a:spcAft>
              <a:buBlip>
                <a:blip r:embed="rId2"/>
              </a:buBlip>
            </a:pPr>
            <a:r>
              <a:rPr lang="sr-Cyrl-RS" sz="2200" dirty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Основна обележја безбедности саобраћаја пешака са оштећењем слуха,</a:t>
            </a:r>
            <a:endParaRPr lang="en-US" sz="2200" dirty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  <a:p>
            <a:pPr algn="just">
              <a:spcAft>
                <a:spcPts val="2400"/>
              </a:spcAft>
              <a:buBlip>
                <a:blip r:embed="rId2"/>
              </a:buBlip>
            </a:pPr>
            <a:r>
              <a:rPr lang="sr-Cyrl-RS" sz="2200" dirty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Ризици учешћа у саобраћајним незгодама и способности возача са оштећењем вида,</a:t>
            </a:r>
            <a:endParaRPr lang="en-US" sz="2200" dirty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  <a:p>
            <a:pPr algn="just">
              <a:spcAft>
                <a:spcPts val="2400"/>
              </a:spcAft>
              <a:buBlip>
                <a:blip r:embed="rId2"/>
              </a:buBlip>
            </a:pPr>
            <a:r>
              <a:rPr lang="sr-Cyrl-RS" sz="2200" dirty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Основна обележја безбедности саобраћаја пешака са оштећењем вида,</a:t>
            </a:r>
            <a:endParaRPr lang="en-US" sz="2200" dirty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  <a:p>
            <a:pPr algn="just">
              <a:spcBef>
                <a:spcPts val="600"/>
              </a:spcBef>
              <a:spcAft>
                <a:spcPts val="2400"/>
              </a:spcAft>
              <a:buBlip>
                <a:blip r:embed="rId2"/>
              </a:buBlip>
            </a:pPr>
            <a:r>
              <a:rPr lang="sr-Cyrl-RS" sz="2200" dirty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Основна обележја безбедности саобраћаја особа са осталим врстама инвалидитета.</a:t>
            </a:r>
            <a:endParaRPr lang="en-US" sz="2200" dirty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20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313508" y="274320"/>
            <a:ext cx="3840480" cy="1031966"/>
          </a:xfrm>
          <a:prstGeom prst="ribbon2">
            <a:avLst/>
          </a:prstGeom>
          <a:ln>
            <a:solidFill>
              <a:srgbClr val="660066"/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38" y="534944"/>
            <a:ext cx="3315791" cy="719092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rgbClr val="660066"/>
                </a:solidFill>
                <a:latin typeface="Cambria" pitchFamily="18" charset="0"/>
                <a:ea typeface="Cambria" pitchFamily="18" charset="0"/>
              </a:rPr>
              <a:t>Возачи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6" name="Rectangle 5"/>
          <p:cNvSpPr/>
          <p:nvPr/>
        </p:nvSpPr>
        <p:spPr>
          <a:xfrm>
            <a:off x="3596639" y="598659"/>
            <a:ext cx="7036527" cy="458715"/>
          </a:xfrm>
          <a:prstGeom prst="rect">
            <a:avLst/>
          </a:prstGeom>
          <a:ln>
            <a:solidFill>
              <a:srgbClr val="66006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-2286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sr-Cyrl-RS" sz="24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Ризик у саобраћајним незгодама</a:t>
            </a:r>
            <a:endParaRPr lang="en-US" sz="2400" b="1" i="1" kern="100" dirty="0">
              <a:solidFill>
                <a:srgbClr val="660066"/>
              </a:solidFill>
              <a:latin typeface="Cambria"/>
              <a:ea typeface="Times New Roman"/>
              <a:cs typeface="Times New Roman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91735" y="1316409"/>
            <a:ext cx="11673841" cy="502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литерарном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прегледу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истраживања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која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се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бавила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ризиком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учешћа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особа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пронашли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39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радова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из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ове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области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. У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циљу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систематизације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литературе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аутори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груписали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истраживања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према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различитим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врстама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.</a:t>
            </a:r>
            <a:endParaRPr lang="sr-Cyrl-RS" sz="2400" dirty="0">
              <a:solidFill>
                <a:srgbClr val="360036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Највећи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број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студија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(15)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анализирао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утицај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оштрине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ризик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учешћа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основу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анализе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утицаја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овог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аутори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закључили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постојање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мањег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нивоа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оштрине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нема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значајан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утицај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ниво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ризика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. </a:t>
            </a:r>
            <a:endParaRPr lang="sr-Cyrl-RS" sz="2400" dirty="0">
              <a:solidFill>
                <a:srgbClr val="360036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Значајан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број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студија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(12)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бавио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се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темом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видног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поља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Генерални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закључак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аутора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говори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постојање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овог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код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старијих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значајно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увећава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ризик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учешћа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400" b="1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4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.</a:t>
            </a:r>
            <a:endParaRPr lang="en-US" sz="2400" kern="100" dirty="0">
              <a:solidFill>
                <a:srgbClr val="360036"/>
              </a:solidFill>
              <a:latin typeface="Cambria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73871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sr-Cyrl-R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вида</a:t>
            </a:r>
            <a:endParaRPr lang="en-US" sz="2200" i="1" dirty="0">
              <a:solidFill>
                <a:srgbClr val="660066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37229D2-1DF9-2EB0-B788-449BBBBE9033}"/>
              </a:ext>
            </a:extLst>
          </p:cNvPr>
          <p:cNvSpPr/>
          <p:nvPr/>
        </p:nvSpPr>
        <p:spPr>
          <a:xfrm>
            <a:off x="9166860" y="697197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1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21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313508" y="274320"/>
            <a:ext cx="3840480" cy="1031966"/>
          </a:xfrm>
          <a:prstGeom prst="ribbon2">
            <a:avLst/>
          </a:prstGeom>
          <a:ln>
            <a:solidFill>
              <a:srgbClr val="660066"/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38" y="534944"/>
            <a:ext cx="3315791" cy="719092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rgbClr val="660066"/>
                </a:solidFill>
                <a:latin typeface="Cambria" pitchFamily="18" charset="0"/>
                <a:ea typeface="Cambria" pitchFamily="18" charset="0"/>
              </a:rPr>
              <a:t>Возачи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6" name="Rectangle 5"/>
          <p:cNvSpPr/>
          <p:nvPr/>
        </p:nvSpPr>
        <p:spPr>
          <a:xfrm>
            <a:off x="3596639" y="598659"/>
            <a:ext cx="7036527" cy="458715"/>
          </a:xfrm>
          <a:prstGeom prst="rect">
            <a:avLst/>
          </a:prstGeom>
          <a:ln>
            <a:solidFill>
              <a:srgbClr val="66006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-2286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sr-Cyrl-RS" sz="24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Ризик у саобраћајним незгодама</a:t>
            </a:r>
            <a:endParaRPr lang="en-US" sz="2400" b="1" i="1" kern="100" dirty="0">
              <a:solidFill>
                <a:srgbClr val="660066"/>
              </a:solidFill>
              <a:latin typeface="Cambria"/>
              <a:ea typeface="Times New Roman"/>
              <a:cs typeface="Times New Roman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91735" y="1513997"/>
            <a:ext cx="11673841" cy="4630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основу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овог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проналаска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аутори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закључили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један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кључних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критеријума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добијање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/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продужење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возачке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дозволе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треба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буде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управо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квалитет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видног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поља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endParaRPr lang="sr-Cyrl-RS" sz="2400" kern="100" dirty="0">
              <a:solidFill>
                <a:srgbClr val="000000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Даље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аутори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анализирали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честе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дијагнозе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које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односе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специфична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као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што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катаракта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глауком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дегенерација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макуле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услед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старости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генетске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болести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мрежњаче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хемианопсија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endParaRPr lang="sr-Cyrl-RS" sz="2400" kern="100" dirty="0">
              <a:solidFill>
                <a:srgbClr val="000000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Прегледом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литературе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утврђено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постојање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неке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ових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дијагноза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различитим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истраживањима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може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имати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различит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утицај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ризик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учешћа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саобраћајној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незгоди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се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може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извући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једнозначан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закључак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о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утицају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ових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дијагноза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</a:t>
            </a:r>
            <a:endParaRPr lang="en-US" sz="2400" kern="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73871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sr-Cyrl-R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вида</a:t>
            </a:r>
            <a:endParaRPr lang="en-US" sz="2200" i="1" dirty="0">
              <a:solidFill>
                <a:srgbClr val="660066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3F92EC-F3A0-7A9F-5F14-9636787A8873}"/>
              </a:ext>
            </a:extLst>
          </p:cNvPr>
          <p:cNvSpPr/>
          <p:nvPr/>
        </p:nvSpPr>
        <p:spPr>
          <a:xfrm>
            <a:off x="9059494" y="1001998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1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22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313508" y="0"/>
            <a:ext cx="3840480" cy="1031966"/>
          </a:xfrm>
          <a:prstGeom prst="ribbon2">
            <a:avLst/>
          </a:prstGeom>
          <a:ln>
            <a:solidFill>
              <a:srgbClr val="660066"/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7650" y="234498"/>
            <a:ext cx="3315791" cy="719092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rgbClr val="660066"/>
                </a:solidFill>
                <a:latin typeface="Cambria" pitchFamily="18" charset="0"/>
                <a:ea typeface="Cambria" pitchFamily="18" charset="0"/>
              </a:rPr>
              <a:t>Возачи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6" name="Rectangle 5"/>
          <p:cNvSpPr/>
          <p:nvPr/>
        </p:nvSpPr>
        <p:spPr>
          <a:xfrm>
            <a:off x="3596639" y="598659"/>
            <a:ext cx="7036527" cy="458715"/>
          </a:xfrm>
          <a:prstGeom prst="rect">
            <a:avLst/>
          </a:prstGeom>
          <a:ln>
            <a:solidFill>
              <a:srgbClr val="66006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-2286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sr-Cyrl-RS" sz="24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Ризик у саобраћајним незгодама</a:t>
            </a:r>
            <a:endParaRPr lang="en-US" sz="2400" b="1" i="1" kern="100" dirty="0">
              <a:solidFill>
                <a:srgbClr val="660066"/>
              </a:solidFill>
              <a:latin typeface="Cambria"/>
              <a:ea typeface="Times New Roman"/>
              <a:cs typeface="Times New Roman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43986" y="1041664"/>
            <a:ext cx="11673841" cy="5816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још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једној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студији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која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анализирала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повезаност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особа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ризика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учешћа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став</a:t>
            </a:r>
            <a:r>
              <a:rPr lang="sr-Cyrl-R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љен</a:t>
            </a:r>
            <a:r>
              <a:rPr lang="sr-Cyrl-R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је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акценат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популацију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возача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из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ниско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средње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развијених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земаља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света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endParaRPr lang="sr-Cyrl-RS" sz="2300" kern="100" dirty="0">
              <a:solidFill>
                <a:srgbClr val="000000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Анализом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релевантне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литературе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аутори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пронашли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укупно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29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истраживања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која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испуњавала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све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услове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неопходне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укључивање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анализу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Мета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анализом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обједињена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литература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која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односила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специфичне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проблеме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циљу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добијања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јединствених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закључака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Као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најзначајније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врсте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аутори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пронашли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оштрине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видног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поља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неразликовање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боја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endParaRPr lang="sr-Cyrl-RS" sz="2300" kern="100" dirty="0">
              <a:solidFill>
                <a:srgbClr val="000000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Постојање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нека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ова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три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стања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благо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увећава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вероватноћу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учешћа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Конкретно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постојање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оштрине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повећава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ризик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учешћа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саобраћајној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незгоди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46%,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постојање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видног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поља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36%, а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неразликовање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боја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36%.</a:t>
            </a:r>
            <a:endParaRPr lang="en-US" sz="2300" kern="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73871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sr-Cyrl-R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вида</a:t>
            </a:r>
            <a:endParaRPr lang="en-US" sz="2200" i="1" dirty="0">
              <a:solidFill>
                <a:srgbClr val="660066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017A731-AFA6-0FD9-8713-C1B7754448F7}"/>
              </a:ext>
            </a:extLst>
          </p:cNvPr>
          <p:cNvSpPr/>
          <p:nvPr/>
        </p:nvSpPr>
        <p:spPr>
          <a:xfrm>
            <a:off x="9166860" y="682291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2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23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274319" y="182880"/>
            <a:ext cx="3840480" cy="1031966"/>
          </a:xfrm>
          <a:prstGeom prst="ribbon2">
            <a:avLst/>
          </a:prstGeom>
          <a:ln>
            <a:solidFill>
              <a:srgbClr val="660066"/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8461" y="417378"/>
            <a:ext cx="3315791" cy="719092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rgbClr val="660066"/>
                </a:solidFill>
                <a:latin typeface="Cambria" pitchFamily="18" charset="0"/>
                <a:ea typeface="Cambria" pitchFamily="18" charset="0"/>
              </a:rPr>
              <a:t>Возачи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6" name="Rectangle 5"/>
          <p:cNvSpPr/>
          <p:nvPr/>
        </p:nvSpPr>
        <p:spPr>
          <a:xfrm>
            <a:off x="3596640" y="598659"/>
            <a:ext cx="3039292" cy="487506"/>
          </a:xfrm>
          <a:prstGeom prst="rect">
            <a:avLst/>
          </a:prstGeom>
          <a:ln>
            <a:solidFill>
              <a:srgbClr val="66006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-2286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sr-Cyrl-RS" sz="24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Способности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43986" y="1436838"/>
            <a:ext cx="11673841" cy="502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sr-Cyrl-R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еализова</a:t>
            </a:r>
            <a:r>
              <a:rPr lang="sr-Cyrl-R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но је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истраживање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sr-Cyrl-R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анализира</a:t>
            </a:r>
            <a:r>
              <a:rPr lang="sr-Cyrl-R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литератур</a:t>
            </a:r>
            <a:r>
              <a:rPr lang="sr-Cyrl-R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до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2010. </a:t>
            </a:r>
            <a:r>
              <a:rPr lang="sr-Cyrl-R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г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одине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везано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утицај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способност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безбедне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вожње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Аутори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анализирали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литературу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зависности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врсте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којим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возач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суочава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endParaRPr lang="sr-Cyrl-RS" sz="2400" dirty="0">
              <a:solidFill>
                <a:srgbClr val="000000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Идентификовани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проблеми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били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оштрина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видно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поље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осетљивост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контрасте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брзина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процесуирања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визуелних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информација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постојање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само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једном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оку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Прегледом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литературе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аутори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пронашли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особе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које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имају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проблем</a:t>
            </a:r>
            <a:r>
              <a:rPr lang="en-US" sz="2400" b="1" u="sng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оштрине</a:t>
            </a:r>
            <a:r>
              <a:rPr lang="en-US" sz="2400" b="1" u="sng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имају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способност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безбедно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управљају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возилом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endParaRPr lang="sr-Cyrl-RS" sz="2400" dirty="0">
              <a:solidFill>
                <a:srgbClr val="000000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Међутим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код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особа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које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имају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овај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проблем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забележена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лошија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идентификација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саобраћајне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сигнализације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ризичних</a:t>
            </a:r>
            <a:r>
              <a:rPr lang="en-US" sz="2400" b="1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ситуација</a:t>
            </a:r>
            <a:r>
              <a:rPr lang="en-US" sz="24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</a:t>
            </a:r>
            <a:endParaRPr lang="en-US" sz="2300" kern="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73871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sr-Cyrl-R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вида</a:t>
            </a:r>
            <a:endParaRPr lang="en-US" sz="2200" i="1" dirty="0">
              <a:solidFill>
                <a:srgbClr val="660066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A5E404B-F2AF-4D12-39C6-6E26DA815624}"/>
              </a:ext>
            </a:extLst>
          </p:cNvPr>
          <p:cNvSpPr/>
          <p:nvPr/>
        </p:nvSpPr>
        <p:spPr>
          <a:xfrm>
            <a:off x="9059494" y="675613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3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24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274319" y="182880"/>
            <a:ext cx="3840480" cy="1031966"/>
          </a:xfrm>
          <a:prstGeom prst="ribbon2">
            <a:avLst/>
          </a:prstGeom>
          <a:ln>
            <a:solidFill>
              <a:srgbClr val="660066"/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8461" y="417378"/>
            <a:ext cx="3315791" cy="719092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rgbClr val="660066"/>
                </a:solidFill>
                <a:latin typeface="Cambria" pitchFamily="18" charset="0"/>
                <a:ea typeface="Cambria" pitchFamily="18" charset="0"/>
              </a:rPr>
              <a:t>Возачи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6" name="Rectangle 5"/>
          <p:cNvSpPr/>
          <p:nvPr/>
        </p:nvSpPr>
        <p:spPr>
          <a:xfrm>
            <a:off x="3596640" y="598659"/>
            <a:ext cx="3039292" cy="487506"/>
          </a:xfrm>
          <a:prstGeom prst="rect">
            <a:avLst/>
          </a:prstGeom>
          <a:ln>
            <a:solidFill>
              <a:srgbClr val="660066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-2286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sr-Cyrl-RS" sz="24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Способности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78672" y="1753635"/>
            <a:ext cx="11673841" cy="4235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Проблем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видног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поља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негативно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утиче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уочавање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саобраћајних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знакова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препрека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као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време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реакције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. </a:t>
            </a:r>
            <a:endParaRPr lang="sr-Cyrl-RS" sz="2400" kern="100" dirty="0">
              <a:solidFill>
                <a:srgbClr val="360036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друге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стране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ова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врста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ограничења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није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имала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негативан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утицај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процену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брзине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потребног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пута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за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заустављање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. </a:t>
            </a:r>
            <a:endParaRPr lang="sr-Cyrl-RS" sz="2400" kern="100" dirty="0">
              <a:solidFill>
                <a:srgbClr val="360036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Даље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sr-Cyrl-R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утврђено је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лошија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осетљивост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контрасте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као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проблем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брзине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процесирања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визуелних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информација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значајно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утиче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лошије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уочавање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саобраћајне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сигнализације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препрека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пешака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Значајан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закључак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чињеница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се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способности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безбедно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управљају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возилом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не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разликују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зависности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од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дисфункције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једног</a:t>
            </a:r>
            <a:r>
              <a:rPr lang="en-US" sz="2400" b="1" u="sng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u="sng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ока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73871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sr-Cyrl-R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вида</a:t>
            </a:r>
            <a:endParaRPr lang="en-US" sz="2200" i="1" dirty="0">
              <a:solidFill>
                <a:srgbClr val="660066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1D8572C-E31C-066F-E2FB-7DE4BCF5F8DB}"/>
              </a:ext>
            </a:extLst>
          </p:cNvPr>
          <p:cNvSpPr/>
          <p:nvPr/>
        </p:nvSpPr>
        <p:spPr>
          <a:xfrm>
            <a:off x="9059494" y="688865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3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25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274319" y="182880"/>
            <a:ext cx="3840480" cy="1031966"/>
          </a:xfrm>
          <a:prstGeom prst="ribbon2">
            <a:avLst/>
          </a:prstGeom>
          <a:ln>
            <a:solidFill>
              <a:srgbClr val="660066"/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959" y="391252"/>
            <a:ext cx="3315791" cy="719092"/>
          </a:xfrm>
        </p:spPr>
        <p:txBody>
          <a:bodyPr>
            <a:noAutofit/>
          </a:bodyPr>
          <a:lstStyle/>
          <a:p>
            <a:r>
              <a:rPr lang="sr-Cyrl-RS" sz="3500" dirty="0">
                <a:solidFill>
                  <a:srgbClr val="660066"/>
                </a:solidFill>
                <a:latin typeface="Cambria" pitchFamily="18" charset="0"/>
                <a:ea typeface="Cambria" pitchFamily="18" charset="0"/>
              </a:rPr>
              <a:t>Пешаци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30924" y="1909168"/>
            <a:ext cx="11673841" cy="353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У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истраживању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које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је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анализирало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утицај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оштећења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слуха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настанак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саобраћајне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незгоде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анализирали</a:t>
            </a:r>
            <a:r>
              <a:rPr lang="sr-Cyrl-R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су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и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утицај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оштећења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вида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међу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популацијом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деце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(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до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15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година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)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која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смртно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страдала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или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била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повређена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саобраћајним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незгодама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и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упоређују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га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контролном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групом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деце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која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нису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учествовала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саобраћајним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незгодама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. </a:t>
            </a:r>
            <a:endParaRPr lang="sr-Cyrl-RS" sz="2400" kern="100" dirty="0">
              <a:solidFill>
                <a:srgbClr val="000000"/>
              </a:solidFill>
              <a:latin typeface="Cambria"/>
              <a:ea typeface="Times New Roman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Аутори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пронашли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да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деца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вида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имају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4,25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пута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већу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шансу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да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учествују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у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саобраћајним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незгодама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у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својству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пешака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у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односу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децу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нормалним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видом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. </a:t>
            </a:r>
            <a:endParaRPr lang="en-US" sz="2400" kern="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73871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sr-Cyrl-R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вида</a:t>
            </a:r>
            <a:endParaRPr lang="en-US" sz="2200" i="1" dirty="0">
              <a:solidFill>
                <a:srgbClr val="660066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B6064CB-30E9-64C2-F57C-E4E48CA31083}"/>
              </a:ext>
            </a:extLst>
          </p:cNvPr>
          <p:cNvSpPr/>
          <p:nvPr/>
        </p:nvSpPr>
        <p:spPr>
          <a:xfrm>
            <a:off x="9059494" y="688865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1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26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274319" y="182880"/>
            <a:ext cx="3840480" cy="1031966"/>
          </a:xfrm>
          <a:prstGeom prst="ribbon2">
            <a:avLst/>
          </a:prstGeom>
          <a:ln>
            <a:solidFill>
              <a:srgbClr val="660066"/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959" y="391252"/>
            <a:ext cx="3315791" cy="719092"/>
          </a:xfrm>
        </p:spPr>
        <p:txBody>
          <a:bodyPr>
            <a:noAutofit/>
          </a:bodyPr>
          <a:lstStyle/>
          <a:p>
            <a:r>
              <a:rPr lang="sr-Cyrl-RS" sz="3500" dirty="0">
                <a:solidFill>
                  <a:srgbClr val="660066"/>
                </a:solidFill>
                <a:latin typeface="Cambria" pitchFamily="18" charset="0"/>
                <a:ea typeface="Cambria" pitchFamily="18" charset="0"/>
              </a:rPr>
              <a:t>Пешаци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30924" y="1952866"/>
            <a:ext cx="11673841" cy="344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још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једном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истраживању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анализира</a:t>
            </a:r>
            <a:r>
              <a:rPr lang="sr-Cyrl-R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 је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утицај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променљиве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оштећење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sr-Cyrl-R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вида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учешће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незгодама</a:t>
            </a:r>
            <a:r>
              <a:rPr lang="sr-Cyrl-R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.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endParaRPr lang="sr-Cyrl-RS" sz="2400" kern="100" dirty="0">
              <a:solidFill>
                <a:srgbClr val="360036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групи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променљивих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које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нису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показале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статистички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значајан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утицај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уочена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променљива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оштећење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. </a:t>
            </a:r>
            <a:endParaRPr lang="sr-Cyrl-RS" sz="2400" kern="100" dirty="0">
              <a:solidFill>
                <a:srgbClr val="360036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Наиме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рањиви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учесници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који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имали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оштећење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вида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имају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32%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већу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шансу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доживе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теже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последице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саобраћајних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незгода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односу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учеснике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без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ове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врсте</a:t>
            </a:r>
            <a:r>
              <a:rPr lang="en-US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инвалидитета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међутим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овај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закључак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није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статистички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значајан</a:t>
            </a:r>
            <a:r>
              <a:rPr lang="en-US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73871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sr-Cyrl-R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вида</a:t>
            </a:r>
            <a:endParaRPr lang="en-US" sz="2200" i="1" dirty="0">
              <a:solidFill>
                <a:srgbClr val="660066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A1C3759-A71A-8962-80A1-0F4B6EE5FA9A}"/>
              </a:ext>
            </a:extLst>
          </p:cNvPr>
          <p:cNvSpPr/>
          <p:nvPr/>
        </p:nvSpPr>
        <p:spPr>
          <a:xfrm>
            <a:off x="9059494" y="688865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2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27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274319" y="182880"/>
            <a:ext cx="3840480" cy="1031966"/>
          </a:xfrm>
          <a:prstGeom prst="ribbon2">
            <a:avLst/>
          </a:prstGeom>
          <a:ln>
            <a:solidFill>
              <a:srgbClr val="660066"/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959" y="391252"/>
            <a:ext cx="3315791" cy="719092"/>
          </a:xfrm>
        </p:spPr>
        <p:txBody>
          <a:bodyPr>
            <a:noAutofit/>
          </a:bodyPr>
          <a:lstStyle/>
          <a:p>
            <a:r>
              <a:rPr lang="sr-Cyrl-RS" sz="3500" dirty="0">
                <a:solidFill>
                  <a:srgbClr val="660066"/>
                </a:solidFill>
                <a:latin typeface="Cambria" pitchFamily="18" charset="0"/>
                <a:ea typeface="Cambria" pitchFamily="18" charset="0"/>
              </a:rPr>
              <a:t>Пешаци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30924" y="1630696"/>
            <a:ext cx="11673841" cy="4089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 истраживању реализованом у САД, упоређивани су преласци улице код три групе пешака са аспекта квалитета вида: </a:t>
            </a: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нормални ниво вида, </a:t>
            </a: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оштећење вида и </a:t>
            </a: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ru-RU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слепи. </a:t>
            </a: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Истраживање је реализовано у реалним саобраћајним условима, у којима пешаци треба да пређу улицу која има укупно шест саобраћајних трака.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73871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sr-Cyrl-R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вида</a:t>
            </a:r>
            <a:endParaRPr lang="en-US" sz="2200" i="1" dirty="0">
              <a:solidFill>
                <a:srgbClr val="660066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CDAD185-844E-A7FB-DFA9-E3AD1AAB87F6}"/>
              </a:ext>
            </a:extLst>
          </p:cNvPr>
          <p:cNvSpPr/>
          <p:nvPr/>
        </p:nvSpPr>
        <p:spPr>
          <a:xfrm>
            <a:off x="9059494" y="702117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3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28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274319" y="182880"/>
            <a:ext cx="3840480" cy="1031966"/>
          </a:xfrm>
          <a:prstGeom prst="ribbon2">
            <a:avLst/>
          </a:prstGeom>
          <a:ln>
            <a:solidFill>
              <a:srgbClr val="660066"/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959" y="391252"/>
            <a:ext cx="3315791" cy="719092"/>
          </a:xfrm>
        </p:spPr>
        <p:txBody>
          <a:bodyPr>
            <a:noAutofit/>
          </a:bodyPr>
          <a:lstStyle/>
          <a:p>
            <a:r>
              <a:rPr lang="sr-Cyrl-RS" sz="3500" dirty="0">
                <a:solidFill>
                  <a:srgbClr val="660066"/>
                </a:solidFill>
                <a:latin typeface="Cambria" pitchFamily="18" charset="0"/>
                <a:ea typeface="Cambria" pitchFamily="18" charset="0"/>
              </a:rPr>
              <a:t>Пешаци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18264" y="1527557"/>
            <a:ext cx="11673841" cy="511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Из сваке групе пешака у истраживању је учествовало најмање десет испитаника, а укупно 32. </a:t>
            </a:r>
            <a:r>
              <a:rPr lang="ru-RU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 циљу оцене безбедности прелазака улице, аутор је дефинисао оптимално време између наиласка возила и започињања преласка улице</a:t>
            </a:r>
            <a:r>
              <a:rPr lang="ru-RU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. У односу на овај период дефинисан је ниво безбедности преласка улице. </a:t>
            </a: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Поређењем прелазака улице три дефинисане групе пешака, аутори су пронашли </a:t>
            </a:r>
            <a:r>
              <a:rPr lang="ru-RU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најнебезбедније преласке врше слепе особе</a:t>
            </a:r>
            <a:r>
              <a:rPr lang="ru-RU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, док приликом поређења понашања особа са нормалним видом и са оштећењем вида не постоје статистички значајне разлике. Конкретно, </a:t>
            </a:r>
            <a:r>
              <a:rPr lang="ru-RU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слепе особе су имале 5,5 пута већу шансу да започну прелазак улице у временском интервалу који се може сматрати мање безбедан у односу на особе са нормалним видом</a:t>
            </a:r>
            <a:r>
              <a:rPr lang="ru-RU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. Значајно је истаћи да особе са нормалним видом имају безбеднији прелазак улице чак и када улицу прелазе затворених очију.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73871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sr-Cyrl-R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вида</a:t>
            </a:r>
            <a:endParaRPr lang="en-US" sz="2200" i="1" dirty="0">
              <a:solidFill>
                <a:srgbClr val="660066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889AABC-CABF-4E7A-2E64-F1E80263660E}"/>
              </a:ext>
            </a:extLst>
          </p:cNvPr>
          <p:cNvSpPr/>
          <p:nvPr/>
        </p:nvSpPr>
        <p:spPr>
          <a:xfrm>
            <a:off x="9059494" y="688865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3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29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274319" y="182880"/>
            <a:ext cx="3840480" cy="1031966"/>
          </a:xfrm>
          <a:prstGeom prst="ribbon2">
            <a:avLst/>
          </a:prstGeom>
          <a:ln>
            <a:solidFill>
              <a:srgbClr val="660066"/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959" y="391252"/>
            <a:ext cx="3315791" cy="719092"/>
          </a:xfrm>
        </p:spPr>
        <p:txBody>
          <a:bodyPr>
            <a:noAutofit/>
          </a:bodyPr>
          <a:lstStyle/>
          <a:p>
            <a:r>
              <a:rPr lang="sr-Cyrl-RS" sz="3500" dirty="0">
                <a:solidFill>
                  <a:srgbClr val="660066"/>
                </a:solidFill>
                <a:latin typeface="Cambria" pitchFamily="18" charset="0"/>
                <a:ea typeface="Cambria" pitchFamily="18" charset="0"/>
              </a:rPr>
              <a:t>Пешаци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798" y="1829152"/>
            <a:ext cx="11673841" cy="3927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Узимајући у обзир све учесталије регулисање саобраћаја кружним токовима на раскрсницама, истраживан је одговоре на питање како ће се у овим новим саобраћајним условима снаћи слепи и слабовиди пешаци. </a:t>
            </a: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С тим циљем, аутори су анализирали преласке преко пешачких прелаза шест слепих пешака и шест пешака са нормалним видом на кружној раскрсници у Нешвилу, САД. Без обзира на проток саобраћаја, </a:t>
            </a:r>
            <a:r>
              <a:rPr lang="ru-RU" sz="24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дужина чекања за започињање преласка улице код слепих особа била је око четири пута дужа у односу на особе са нормалним видом</a:t>
            </a:r>
            <a:r>
              <a:rPr lang="ru-RU" sz="24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. Поред тога, у 6% прелазака слепих особа уочена је конфликтна ситуација која је захтевала реакцију возача.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73871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sr-Cyrl-R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вида</a:t>
            </a:r>
            <a:endParaRPr lang="en-US" sz="2200" i="1" dirty="0">
              <a:solidFill>
                <a:srgbClr val="660066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4BF34A4-108D-DDC1-D55C-21D3FFA08DAA}"/>
              </a:ext>
            </a:extLst>
          </p:cNvPr>
          <p:cNvSpPr/>
          <p:nvPr/>
        </p:nvSpPr>
        <p:spPr>
          <a:xfrm>
            <a:off x="9059494" y="688865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4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3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313507" y="274319"/>
            <a:ext cx="9339943" cy="1410789"/>
          </a:xfrm>
          <a:prstGeom prst="ribbon2">
            <a:avLst/>
          </a:prstGeom>
          <a:ln>
            <a:solidFill>
              <a:schemeClr val="accent6">
                <a:lumMod val="50000"/>
              </a:schemeClr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2495" y="352063"/>
            <a:ext cx="4752705" cy="980347"/>
          </a:xfrm>
        </p:spPr>
        <p:txBody>
          <a:bodyPr>
            <a:noAutofit/>
          </a:bodyPr>
          <a:lstStyle/>
          <a:p>
            <a:pPr algn="ctr"/>
            <a:r>
              <a:rPr lang="en-US" sz="3200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3200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3200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3200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3200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3200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3200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слуха</a:t>
            </a:r>
            <a:endParaRPr lang="en-US" sz="35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43987" y="2075951"/>
            <a:ext cx="11639006" cy="3927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4953635" algn="l"/>
              </a:tabLst>
            </a:pPr>
            <a:r>
              <a:rPr lang="en-US" sz="2400" kern="100" dirty="0">
                <a:latin typeface="Cambria"/>
                <a:ea typeface="Calibri"/>
                <a:cs typeface="Times New Roman"/>
              </a:rPr>
              <a:t>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досадашњим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истраживањима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безбедности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саобраћају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особа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ова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популација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особа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инвалидитетом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је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посматрана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својству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и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пешака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. </a:t>
            </a:r>
            <a:endParaRPr lang="sr-Cyrl-RS" sz="2400" kern="100" dirty="0"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4953635" algn="l"/>
              </a:tabLst>
            </a:pPr>
            <a:r>
              <a:rPr lang="en-US" sz="2400" kern="100" dirty="0" err="1">
                <a:latin typeface="Cambria"/>
                <a:ea typeface="Calibri"/>
                <a:cs typeface="Times New Roman"/>
              </a:rPr>
              <a:t>Код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истраживања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која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разматрају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возаче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уочавају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две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целине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.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Прва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подразумева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ризик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учешћа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, а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друга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способности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да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безбедно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учествују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саобраћају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.</a:t>
            </a:r>
            <a:endParaRPr lang="sr-Cyrl-RS" sz="2400" kern="100" dirty="0"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4953635" algn="l"/>
              </a:tabLst>
            </a:pP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друге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стране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,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истраживањима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која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анализирала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безбедност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пешака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фокус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је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ризицима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страдања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и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утицајним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факторима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који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доводе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до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саобраћајних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незгода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30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274319" y="182880"/>
            <a:ext cx="3840480" cy="1031966"/>
          </a:xfrm>
          <a:prstGeom prst="ribbon2">
            <a:avLst/>
          </a:prstGeom>
          <a:ln>
            <a:solidFill>
              <a:srgbClr val="660066"/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959" y="391252"/>
            <a:ext cx="3315791" cy="719092"/>
          </a:xfrm>
        </p:spPr>
        <p:txBody>
          <a:bodyPr>
            <a:noAutofit/>
          </a:bodyPr>
          <a:lstStyle/>
          <a:p>
            <a:r>
              <a:rPr lang="sr-Cyrl-RS" sz="3500" dirty="0">
                <a:solidFill>
                  <a:srgbClr val="660066"/>
                </a:solidFill>
                <a:latin typeface="Cambria" pitchFamily="18" charset="0"/>
                <a:ea typeface="Cambria" pitchFamily="18" charset="0"/>
              </a:rPr>
              <a:t>Пешаци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17860" y="1262877"/>
            <a:ext cx="11673841" cy="5295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23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Још једна студија анализирала је преласке слепих пешака и упоређивала их са особама са нормалним видом на кружним раскрсницама. У оквиру овог истраживања аутори су </a:t>
            </a:r>
            <a:r>
              <a:rPr lang="ru-RU" sz="23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анализирали преласке на пешачком прелазу непосредно на уласку у кружни ток и на самом краку на удаљености од око 20 метара од посматраног пешачког прелаза</a:t>
            </a:r>
            <a:r>
              <a:rPr lang="ru-RU" sz="23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. </a:t>
            </a:r>
          </a:p>
          <a:p>
            <a:pPr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23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Поред тога, аутори су разматрали и различите величине протока саобраћаја на посматраној раскрсници. У самом истраживању учествовало је 19 пешака (10 слепих особа и 9 са нормалним видом) који су учествовали у саобраћају на раскрсници у Тампи, САД. </a:t>
            </a:r>
            <a:r>
              <a:rPr lang="ru-RU" sz="2300" b="1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На основу реализоване анализе, аутори су закључили да слепе особе чешће предузимају ризичне преласке улице, поготово у условима високог саобраћајног протока (14,2% – 20,4% прелазака). </a:t>
            </a:r>
            <a:r>
              <a:rPr lang="ru-RU" sz="2300" kern="100" dirty="0">
                <a:solidFill>
                  <a:srgbClr val="360036"/>
                </a:solidFill>
                <a:latin typeface="Cambria"/>
                <a:ea typeface="Calibri"/>
                <a:cs typeface="Times New Roman"/>
              </a:rPr>
              <a:t>Поред тога, треба истаћи да и слепе особе и особе са нормалним видом безбедније прелазе улице на сегменту пре пешачког прелаза него на самом пешачком прелазу.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73871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sr-Cyrl-RS" sz="2200" b="1" i="1" kern="100" dirty="0">
                <a:solidFill>
                  <a:srgbClr val="660066"/>
                </a:solidFill>
                <a:latin typeface="Cambria"/>
                <a:ea typeface="Times New Roman"/>
                <a:cs typeface="Times New Roman"/>
              </a:rPr>
              <a:t>вида</a:t>
            </a:r>
            <a:endParaRPr lang="en-US" sz="2200" i="1" dirty="0">
              <a:solidFill>
                <a:srgbClr val="660066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270C9EE-09A4-8ABB-61BF-3884793B06F8}"/>
              </a:ext>
            </a:extLst>
          </p:cNvPr>
          <p:cNvSpPr/>
          <p:nvPr/>
        </p:nvSpPr>
        <p:spPr>
          <a:xfrm>
            <a:off x="9059494" y="688865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5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31</a:t>
            </a:fld>
            <a:endParaRPr lang="sr-Latn-RS" dirty="0"/>
          </a:p>
        </p:txBody>
      </p:sp>
      <p:sp>
        <p:nvSpPr>
          <p:cNvPr id="3" name="Rectangle 2"/>
          <p:cNvSpPr/>
          <p:nvPr/>
        </p:nvSpPr>
        <p:spPr>
          <a:xfrm>
            <a:off x="0" y="461945"/>
            <a:ext cx="121920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r-Cyrl-RS" sz="35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Особе са осталим инвалидитетима</a:t>
            </a: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627018" y="1736052"/>
            <a:ext cx="10724604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sr-Cyrl-RS" sz="24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Специфичности ограничења са којима се сусрећу особе са осталим инвалидитетима (нпр. особе са интелектуалним инвалидитетом, менталним инвалидитетом, сметњама у развоју, сметњама у учењу) у одређеним околностима онемогућавају њихово учешће у саобраћају у својству возача. </a:t>
            </a:r>
          </a:p>
          <a:p>
            <a:pPr lvl="0" algn="just" fontAlgn="base">
              <a:spcBef>
                <a:spcPct val="0"/>
              </a:spcBef>
              <a:spcAft>
                <a:spcPts val="1800"/>
              </a:spcAft>
            </a:pPr>
            <a:r>
              <a:rPr lang="sr-Cyrl-RS" sz="2400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Већина студија која се бави проблемима њиховог учешћа у саобраћају анализира ризик повређивања у саобраћају без јасног дефинисања својства учешћа. Међутим, у појединим студијама аутори препознају учешће у саобраћајним незгодама у својству пешака.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32</a:t>
            </a:fld>
            <a:endParaRPr lang="sr-Latn-RS" dirty="0"/>
          </a:p>
        </p:txBody>
      </p:sp>
      <p:sp>
        <p:nvSpPr>
          <p:cNvPr id="3" name="Rectangle 2"/>
          <p:cNvSpPr/>
          <p:nvPr/>
        </p:nvSpPr>
        <p:spPr>
          <a:xfrm>
            <a:off x="0" y="461945"/>
            <a:ext cx="121920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r-Cyrl-RS" sz="35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Особе са осталим инвалидитетима</a:t>
            </a: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74320" y="1563380"/>
            <a:ext cx="11717383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1200"/>
              </a:spcAft>
            </a:pPr>
            <a:r>
              <a:rPr lang="sr-Cyrl-RS" sz="2400" dirty="0">
                <a:latin typeface="Cambria" pitchFamily="18" charset="0"/>
                <a:ea typeface="Cambria" pitchFamily="18" charset="0"/>
              </a:rPr>
              <a:t>Р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еализова</a:t>
            </a:r>
            <a:r>
              <a:rPr lang="sr-Cyrl-RS" sz="2400" dirty="0">
                <a:latin typeface="Cambria" pitchFamily="18" charset="0"/>
                <a:ea typeface="Cambria" pitchFamily="18" charset="0"/>
              </a:rPr>
              <a:t>на је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студиј</a:t>
            </a:r>
            <a:r>
              <a:rPr lang="sr-Cyrl-RS" sz="2400" dirty="0">
                <a:latin typeface="Cambria" pitchFamily="18" charset="0"/>
                <a:ea typeface="Cambria" pitchFamily="18" charset="0"/>
              </a:rPr>
              <a:t>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са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циљем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упоређивања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ризика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повређивања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између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младих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са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интелектуалним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инвалидитетом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и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сметњама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у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развоју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и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младих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без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инвалидитета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. </a:t>
            </a:r>
            <a:endParaRPr lang="sr-Cyrl-RS" sz="2400" dirty="0">
              <a:latin typeface="Cambria" pitchFamily="18" charset="0"/>
              <a:ea typeface="Cambria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en-US" sz="2400" dirty="0">
                <a:latin typeface="Cambria" pitchFamily="18" charset="0"/>
                <a:ea typeface="Cambria" pitchFamily="18" charset="0"/>
              </a:rPr>
              <a:t>С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тим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у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вези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,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аутори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су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прикупили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податке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за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период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од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јануара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2014.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до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децембра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2016.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године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о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повредама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младих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преко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базе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података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Министарства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здравља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и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неге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Онтарија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,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Канада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. У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посматраном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периоду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,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забележено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је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укупно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730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повреда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младих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са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инвалидитетом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и 28.064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повреда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младих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без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инвалидитета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. </a:t>
            </a:r>
            <a:endParaRPr lang="sr-Cyrl-RS" sz="2400" dirty="0">
              <a:latin typeface="Cambria" pitchFamily="18" charset="0"/>
              <a:ea typeface="Cambria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en-US" sz="2400" dirty="0" err="1">
                <a:latin typeface="Cambria" pitchFamily="18" charset="0"/>
                <a:ea typeface="Cambria" pitchFamily="18" charset="0"/>
              </a:rPr>
              <a:t>Од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укупног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броја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  <a:ea typeface="Cambria" pitchFamily="18" charset="0"/>
              </a:rPr>
              <a:t>повреда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,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код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популације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младих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са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инвалидитетом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саобраћајне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незгоде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су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чиниле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5,3%, а у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општој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популацији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12,6%.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Упоређивањем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релативног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ризика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,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утврђено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је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да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особе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са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инвалидитетом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имају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око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30%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мањи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ризик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да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буду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повређене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у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саобраћајним</a:t>
            </a:r>
            <a:r>
              <a:rPr lang="en-US" sz="24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b="1" dirty="0" err="1">
                <a:latin typeface="Cambria" pitchFamily="18" charset="0"/>
                <a:ea typeface="Cambria" pitchFamily="18" charset="0"/>
              </a:rPr>
              <a:t>незгодама</a:t>
            </a:r>
            <a:r>
              <a:rPr lang="en-US" sz="2400" dirty="0">
                <a:latin typeface="Cambria" pitchFamily="18" charset="0"/>
                <a:ea typeface="Cambria" pitchFamily="18" charset="0"/>
              </a:rPr>
              <a:t>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4B265D2-CF42-6078-B505-E6B074E5AE87}"/>
              </a:ext>
            </a:extLst>
          </p:cNvPr>
          <p:cNvSpPr/>
          <p:nvPr/>
        </p:nvSpPr>
        <p:spPr>
          <a:xfrm>
            <a:off x="9059494" y="688865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1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33</a:t>
            </a:fld>
            <a:endParaRPr lang="sr-Latn-RS" dirty="0"/>
          </a:p>
        </p:txBody>
      </p:sp>
      <p:sp>
        <p:nvSpPr>
          <p:cNvPr id="3" name="Rectangle 2"/>
          <p:cNvSpPr/>
          <p:nvPr/>
        </p:nvSpPr>
        <p:spPr>
          <a:xfrm>
            <a:off x="0" y="461945"/>
            <a:ext cx="121920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r-Cyrl-RS" sz="35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Особе са осталим инвалидитетима</a:t>
            </a: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70263" y="1972253"/>
            <a:ext cx="11286309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>
                <a:latin typeface="Cambria" pitchFamily="18" charset="0"/>
                <a:ea typeface="Cambria" pitchFamily="18" charset="0"/>
              </a:rPr>
              <a:t>У циљу истраживања врсте и броја повреда које доживљавају особе са интелектуалним инвалидитетом, реализовали су студију праћења 432 младе особе са интелектуалним инвалидитетом на подручју Аустралије у периоду од јануара 2006. до јуна 2010. године. </a:t>
            </a:r>
          </a:p>
          <a:p>
            <a:pPr algn="just">
              <a:spcAft>
                <a:spcPts val="1200"/>
              </a:spcAft>
            </a:pPr>
            <a:r>
              <a:rPr lang="ru-RU" sz="2400" dirty="0">
                <a:latin typeface="Cambria" pitchFamily="18" charset="0"/>
                <a:ea typeface="Cambria" pitchFamily="18" charset="0"/>
              </a:rPr>
              <a:t>Током анализираног периода забележено је 289 повреда. Од укупног броја повреда, око 7% је настало као последица коришћења бицикла или саобраћајних незгода. У поређењу са свим осталим начинима повређивања, повреде у саобраћају заузимале су пето место.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36F5A4F-D763-6552-F42B-257A5351C316}"/>
              </a:ext>
            </a:extLst>
          </p:cNvPr>
          <p:cNvSpPr/>
          <p:nvPr/>
        </p:nvSpPr>
        <p:spPr>
          <a:xfrm>
            <a:off x="9059494" y="461945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2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34</a:t>
            </a:fld>
            <a:endParaRPr lang="sr-Latn-RS" dirty="0"/>
          </a:p>
        </p:txBody>
      </p:sp>
      <p:sp>
        <p:nvSpPr>
          <p:cNvPr id="3" name="Rectangle 2"/>
          <p:cNvSpPr/>
          <p:nvPr/>
        </p:nvSpPr>
        <p:spPr>
          <a:xfrm>
            <a:off x="0" y="461945"/>
            <a:ext cx="121920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r-Cyrl-RS" sz="35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Особе са осталим инвалидитетима</a:t>
            </a: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82881" y="1287244"/>
            <a:ext cx="12009119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>
                <a:latin typeface="Cambria" pitchFamily="18" charset="0"/>
                <a:ea typeface="Cambria" pitchFamily="18" charset="0"/>
              </a:rPr>
              <a:t>Анализирали су ненасилне повреде код младих особа (до 17 година) са сметњама у развоју на подручју САД за период од децембра 2006. до новембра 2007. године. </a:t>
            </a:r>
          </a:p>
          <a:p>
            <a:pPr algn="just">
              <a:spcAft>
                <a:spcPts val="1200"/>
              </a:spcAft>
            </a:pPr>
            <a:r>
              <a:rPr lang="ru-RU" sz="2400" dirty="0">
                <a:latin typeface="Cambria" pitchFamily="18" charset="0"/>
                <a:ea typeface="Cambria" pitchFamily="18" charset="0"/>
              </a:rPr>
              <a:t>Подаци о ненасилним повредама преузети су из базе Националног електронског система надзора повреда. С обзиром да су у овој бази евидентиране све врсте инвалидитета, аутори су извршили издвајање групе младих са сметњама у развоју и упоређивали их са осталим типовима инвалидитетима. У анализираној популацији свих типова особа са инвалидитетом евидентирано је укупно 6.369 ненасилних повреда, од чега је 684 настало као последица саобраћаја. </a:t>
            </a:r>
          </a:p>
          <a:p>
            <a:pPr algn="just">
              <a:spcAft>
                <a:spcPts val="1200"/>
              </a:spcAft>
            </a:pPr>
            <a:r>
              <a:rPr lang="ru-RU" sz="2400" dirty="0">
                <a:latin typeface="Cambria" pitchFamily="18" charset="0"/>
                <a:ea typeface="Cambria" pitchFamily="18" charset="0"/>
              </a:rPr>
              <a:t>Упоређивањем учесталости повређивања у саобраћају између популације особа са сметњама у развоју у односу на популацију свих особа са инвалидитетом, утврђено је да не постоји значајна разлика. Наиме, повреде у саобраћају код особа са сметњама у развоју заступљене су са 13%, док је у популацији свих инвалидитета овај проценат 12%.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93F551B-71F4-59D7-C473-EAC209060EB2}"/>
              </a:ext>
            </a:extLst>
          </p:cNvPr>
          <p:cNvSpPr/>
          <p:nvPr/>
        </p:nvSpPr>
        <p:spPr>
          <a:xfrm>
            <a:off x="9059494" y="477603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3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35</a:t>
            </a:fld>
            <a:endParaRPr lang="sr-Latn-RS" dirty="0"/>
          </a:p>
        </p:txBody>
      </p:sp>
      <p:sp>
        <p:nvSpPr>
          <p:cNvPr id="3" name="Rectangle 2"/>
          <p:cNvSpPr/>
          <p:nvPr/>
        </p:nvSpPr>
        <p:spPr>
          <a:xfrm>
            <a:off x="0" y="461945"/>
            <a:ext cx="121920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r-Cyrl-RS" sz="35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Особе са осталим инвалидитетима</a:t>
            </a: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26573" y="1970085"/>
            <a:ext cx="11652068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>
                <a:latin typeface="Cambria" pitchFamily="18" charset="0"/>
                <a:ea typeface="Cambria" pitchFamily="18" charset="0"/>
              </a:rPr>
              <a:t>У циљу бољег разумевања страдања особа са сметњама у развоју услед утицаја спољних фактора, анализирали су узроке смрти особа које су у периоду 1981. до 1995. године примале неки вид помоћи од Калифорнијског центра за помоћ особама са сметњама у развоју. </a:t>
            </a:r>
          </a:p>
          <a:p>
            <a:pPr algn="just">
              <a:spcAft>
                <a:spcPts val="1200"/>
              </a:spcAft>
            </a:pPr>
            <a:r>
              <a:rPr lang="ru-RU" sz="2400" dirty="0">
                <a:latin typeface="Cambria" pitchFamily="18" charset="0"/>
                <a:ea typeface="Cambria" pitchFamily="18" charset="0"/>
              </a:rPr>
              <a:t>Анализом популације, евидентирано је 520 смртних случајева које су настале утицајем спољашњих фактора. </a:t>
            </a:r>
          </a:p>
          <a:p>
            <a:pPr algn="just">
              <a:spcAft>
                <a:spcPts val="1200"/>
              </a:spcAft>
            </a:pPr>
            <a:r>
              <a:rPr lang="ru-RU" sz="2400" dirty="0">
                <a:latin typeface="Cambria" pitchFamily="18" charset="0"/>
                <a:ea typeface="Cambria" pitchFamily="18" charset="0"/>
              </a:rPr>
              <a:t>Даљим рашчлањивањем узрока настанка смрти, као један од узрока препознато је учешће у саобраћајним незгодама у својству пешака. </a:t>
            </a:r>
            <a:r>
              <a:rPr lang="ru-RU" sz="2400" b="1" dirty="0">
                <a:latin typeface="Cambria" pitchFamily="18" charset="0"/>
                <a:ea typeface="Cambria" pitchFamily="18" charset="0"/>
              </a:rPr>
              <a:t>Аутори су пронашли да особе са сметњама у развоју имају око 2,85 пута већи ризик да погину у саобраћајној незгоди у својству пешака у односу на општу популацију становништва Калифорније.</a:t>
            </a:r>
          </a:p>
        </p:txBody>
      </p:sp>
      <p:sp>
        <p:nvSpPr>
          <p:cNvPr id="5" name="Rectangle 4"/>
          <p:cNvSpPr/>
          <p:nvPr/>
        </p:nvSpPr>
        <p:spPr>
          <a:xfrm>
            <a:off x="809897" y="1084217"/>
            <a:ext cx="3592286" cy="67926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2500" b="1" dirty="0">
                <a:latin typeface="Cambria" pitchFamily="18" charset="0"/>
                <a:ea typeface="Cambria" pitchFamily="18" charset="0"/>
              </a:rPr>
              <a:t>Пешаци</a:t>
            </a:r>
            <a:endParaRPr lang="en-US" sz="25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C25DE9A-4CCB-D8B7-8710-0AE70C11F13E}"/>
              </a:ext>
            </a:extLst>
          </p:cNvPr>
          <p:cNvSpPr/>
          <p:nvPr/>
        </p:nvSpPr>
        <p:spPr>
          <a:xfrm>
            <a:off x="9059494" y="477603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4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36</a:t>
            </a:fld>
            <a:endParaRPr lang="sr-Latn-RS" dirty="0"/>
          </a:p>
        </p:txBody>
      </p:sp>
      <p:sp>
        <p:nvSpPr>
          <p:cNvPr id="3" name="Rectangle 2"/>
          <p:cNvSpPr/>
          <p:nvPr/>
        </p:nvSpPr>
        <p:spPr>
          <a:xfrm>
            <a:off x="8464731" y="2943889"/>
            <a:ext cx="3544389" cy="11695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sr-Cyrl-RS" sz="35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Закључна разматрања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16" y="0"/>
            <a:ext cx="8242664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4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313508" y="274320"/>
            <a:ext cx="3840480" cy="1031966"/>
          </a:xfrm>
          <a:prstGeom prst="ribbon2">
            <a:avLst/>
          </a:prstGeom>
          <a:ln>
            <a:solidFill>
              <a:schemeClr val="accent6">
                <a:lumMod val="50000"/>
              </a:schemeClr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38" y="534944"/>
            <a:ext cx="3315791" cy="719092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Возачи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6" name="Rectangle 5"/>
          <p:cNvSpPr/>
          <p:nvPr/>
        </p:nvSpPr>
        <p:spPr>
          <a:xfrm>
            <a:off x="3596639" y="598659"/>
            <a:ext cx="8382001" cy="458715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-2286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Ризик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учешћа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у </a:t>
            </a: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саобраћајним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незгодама</a:t>
            </a:r>
            <a:endParaRPr lang="en-US" sz="2400" b="1" i="1" kern="100" dirty="0">
              <a:solidFill>
                <a:schemeClr val="accent6">
                  <a:lumMod val="50000"/>
                </a:schemeClr>
              </a:solidFill>
              <a:latin typeface="Cambria"/>
              <a:ea typeface="Times New Roman"/>
              <a:cs typeface="Times New Roman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78674" y="1394699"/>
            <a:ext cx="11639006" cy="5630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kern="100" dirty="0" err="1">
                <a:latin typeface="Cambria"/>
                <a:ea typeface="Calibri"/>
                <a:cs typeface="Times New Roman"/>
              </a:rPr>
              <a:t>Једна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од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првих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студија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која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је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узела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обзир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ризик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учешћа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возача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са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реализована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је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200" kern="100" dirty="0">
                <a:latin typeface="Cambria"/>
                <a:ea typeface="Times New Roman"/>
                <a:cs typeface="Times New Roman"/>
              </a:rPr>
              <a:t>САД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. У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оквиру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овог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истраживања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аутори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ставили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фокус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на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особе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старије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од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65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година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које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доживеле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повреде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периоду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од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1987.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до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1988.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године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.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Од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укупног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броја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повређених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, 235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је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пристало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да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учествује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истраживању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. </a:t>
            </a:r>
            <a:endParaRPr lang="sr-Cyrl-RS" sz="2200" kern="100" dirty="0"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kern="100" dirty="0" err="1">
                <a:latin typeface="Cambria"/>
                <a:ea typeface="Calibri"/>
                <a:cs typeface="Times New Roman"/>
              </a:rPr>
              <a:t>Поред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жртава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саобраћајних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незгода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као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контролна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група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анализирано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је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448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особа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исте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старости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који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анализираном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периоду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били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возачи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али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нису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учествовали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. </a:t>
            </a:r>
            <a:endParaRPr lang="sr-Cyrl-RS" sz="2200" kern="100" dirty="0"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kern="100" dirty="0" err="1">
                <a:latin typeface="Cambria"/>
                <a:ea typeface="Calibri"/>
                <a:cs typeface="Times New Roman"/>
              </a:rPr>
              <a:t>Релевантне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информације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о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обе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групе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испитаника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прикупљане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на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основу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анкете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.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На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основу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добијених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резултата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није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уочен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утицај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постојања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на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ризик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повређивања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саобраћајној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незгоди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.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Једини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значајан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закључак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повезан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са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је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чињеница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да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kern="1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особе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које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користе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апарат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за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корекцију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имале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2,1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пута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већу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шансу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повређивања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саобраћајној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незгоди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својству</a:t>
            </a:r>
            <a:r>
              <a:rPr lang="en-US" sz="22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200" b="1" kern="100" dirty="0" err="1">
                <a:latin typeface="Cambria"/>
                <a:ea typeface="Calibri"/>
                <a:cs typeface="Times New Roman"/>
              </a:rPr>
              <a:t>возача</a:t>
            </a:r>
            <a:r>
              <a:rPr lang="en-US" sz="2200" kern="100" dirty="0">
                <a:latin typeface="Cambria"/>
                <a:ea typeface="Calibri"/>
                <a:cs typeface="Times New Roman"/>
              </a:rPr>
              <a:t>.</a:t>
            </a:r>
            <a:endParaRPr lang="sr-Cyrl-RS" sz="2200" kern="100" dirty="0"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kern="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8012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слуха</a:t>
            </a:r>
            <a:endParaRPr lang="en-US" sz="2200" i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51DC970-CF47-4357-B99D-316998C3A7EE}"/>
              </a:ext>
            </a:extLst>
          </p:cNvPr>
          <p:cNvSpPr/>
          <p:nvPr/>
        </p:nvSpPr>
        <p:spPr>
          <a:xfrm>
            <a:off x="9059494" y="1050287"/>
            <a:ext cx="2932611" cy="511998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1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5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313508" y="274320"/>
            <a:ext cx="3840480" cy="1031966"/>
          </a:xfrm>
          <a:prstGeom prst="ribbon2">
            <a:avLst/>
          </a:prstGeom>
          <a:ln>
            <a:solidFill>
              <a:schemeClr val="accent6">
                <a:lumMod val="50000"/>
              </a:schemeClr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38" y="534944"/>
            <a:ext cx="3315791" cy="719092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Возачи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6" name="Rectangle 5"/>
          <p:cNvSpPr/>
          <p:nvPr/>
        </p:nvSpPr>
        <p:spPr>
          <a:xfrm>
            <a:off x="3596639" y="598659"/>
            <a:ext cx="8382001" cy="458715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-2286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Ризик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учешћа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у </a:t>
            </a: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саобраћајним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незгодама</a:t>
            </a:r>
            <a:endParaRPr lang="en-US" sz="2400" b="1" i="1" kern="100" dirty="0">
              <a:solidFill>
                <a:schemeClr val="accent6">
                  <a:lumMod val="50000"/>
                </a:schemeClr>
              </a:solidFill>
              <a:latin typeface="Cambria"/>
              <a:ea typeface="Times New Roman"/>
              <a:cs typeface="Times New Roman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78674" y="1653009"/>
            <a:ext cx="11639006" cy="511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kern="100" dirty="0" err="1">
                <a:latin typeface="Cambria"/>
                <a:ea typeface="Calibri"/>
                <a:cs typeface="Times New Roman"/>
              </a:rPr>
              <a:t>Још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једна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студија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која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је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анализирала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учешће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особа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фокус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је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ставила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нешто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старију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популацију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становништва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преко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49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година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. </a:t>
            </a:r>
            <a:endParaRPr lang="sr-Cyrl-RS" sz="2400" kern="100" dirty="0"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kern="100" dirty="0" err="1">
                <a:latin typeface="Cambria"/>
                <a:ea typeface="Calibri"/>
                <a:cs typeface="Times New Roman"/>
              </a:rPr>
              <a:t>Истраживање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је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реализовано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узорку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од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2.326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из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Аустралије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од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којих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је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5,8%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учествовало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својству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протеклих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12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месеци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.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основу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реализоване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анализе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возачи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који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имају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оштећење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имали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већу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вероватноћу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учешћа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саобраћајној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незгоди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али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ти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резултати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нису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статистички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значајни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.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Међутим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као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статистички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значајне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променљиве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које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утичу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вероватноћу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настанка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саобраћајних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незгода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препознате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средњи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ниво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и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оштећење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само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на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десном</a:t>
            </a:r>
            <a:r>
              <a:rPr lang="en-US" sz="2400" b="1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latin typeface="Cambria"/>
                <a:ea typeface="Calibri"/>
                <a:cs typeface="Times New Roman"/>
              </a:rPr>
              <a:t>уху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(1,9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пута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већи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ризик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учешћа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саобраћајној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latin typeface="Cambria"/>
                <a:ea typeface="Calibri"/>
                <a:cs typeface="Times New Roman"/>
              </a:rPr>
              <a:t>незгоди</a:t>
            </a:r>
            <a:r>
              <a:rPr lang="en-US" sz="2400" kern="100" dirty="0">
                <a:latin typeface="Cambria"/>
                <a:ea typeface="Calibri"/>
                <a:cs typeface="Times New Roman"/>
              </a:rPr>
              <a:t>).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kern="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8012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слуха</a:t>
            </a:r>
            <a:endParaRPr lang="en-US" sz="2200" i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52421DF-2C5E-757B-8DF0-FDB9C79AAD01}"/>
              </a:ext>
            </a:extLst>
          </p:cNvPr>
          <p:cNvSpPr/>
          <p:nvPr/>
        </p:nvSpPr>
        <p:spPr>
          <a:xfrm>
            <a:off x="9046029" y="1121089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</a:t>
            </a:r>
            <a:r>
              <a:rPr lang="sr-Latn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6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313508" y="274320"/>
            <a:ext cx="3840480" cy="1031966"/>
          </a:xfrm>
          <a:prstGeom prst="ribbon2">
            <a:avLst/>
          </a:prstGeom>
          <a:ln>
            <a:solidFill>
              <a:schemeClr val="accent6">
                <a:lumMod val="50000"/>
              </a:schemeClr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38" y="534944"/>
            <a:ext cx="3315791" cy="719092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Возачи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6" name="Rectangle 5"/>
          <p:cNvSpPr/>
          <p:nvPr/>
        </p:nvSpPr>
        <p:spPr>
          <a:xfrm>
            <a:off x="3596639" y="598659"/>
            <a:ext cx="8382001" cy="458715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-2286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Ризик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учешћа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у </a:t>
            </a: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саобраћајним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незгодама</a:t>
            </a:r>
            <a:endParaRPr lang="en-US" sz="2400" b="1" i="1" kern="100" dirty="0">
              <a:solidFill>
                <a:schemeClr val="accent6">
                  <a:lumMod val="50000"/>
                </a:schemeClr>
              </a:solidFill>
              <a:latin typeface="Cambria"/>
              <a:ea typeface="Times New Roman"/>
              <a:cs typeface="Times New Roman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78674" y="1850597"/>
            <a:ext cx="11639006" cy="471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sr-Cyrl-R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Испитан је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утицај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различитих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врста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инвалидитета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болести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учешће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особа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старијих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70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година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Увидом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базу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података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Друштва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ауто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осигурања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Квебек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Канада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пронађено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1.400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старијих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70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година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који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учествовали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лаким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телесним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повредама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или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материјалном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штетом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endParaRPr lang="sr-Cyrl-RS" sz="2400" kern="100" dirty="0">
              <a:solidFill>
                <a:srgbClr val="000000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Аутори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ову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популацију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поредили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2.636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насумично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изабраних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исте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старосне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доби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(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контролна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група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). У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анализираним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групама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особе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чиниле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4-5%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узорка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Упоређивањем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учешћа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анализиране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контролне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групе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уочено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особе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немају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различит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ризик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учешћа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endParaRPr lang="en-US" sz="2400" kern="100" dirty="0"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kern="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8012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слуха</a:t>
            </a:r>
            <a:endParaRPr lang="en-US" sz="2200" i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F6ACBB0-4179-BC74-7486-5592499FF542}"/>
              </a:ext>
            </a:extLst>
          </p:cNvPr>
          <p:cNvSpPr/>
          <p:nvPr/>
        </p:nvSpPr>
        <p:spPr>
          <a:xfrm>
            <a:off x="9046029" y="1121089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</a:t>
            </a:r>
            <a:r>
              <a:rPr lang="sr-Latn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7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313508" y="274320"/>
            <a:ext cx="3840480" cy="1031966"/>
          </a:xfrm>
          <a:prstGeom prst="ribbon2">
            <a:avLst/>
          </a:prstGeom>
          <a:ln>
            <a:solidFill>
              <a:schemeClr val="accent6">
                <a:lumMod val="50000"/>
              </a:schemeClr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38" y="534944"/>
            <a:ext cx="3315791" cy="719092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Возачи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6" name="Rectangle 5"/>
          <p:cNvSpPr/>
          <p:nvPr/>
        </p:nvSpPr>
        <p:spPr>
          <a:xfrm>
            <a:off x="3596639" y="598659"/>
            <a:ext cx="8382001" cy="458715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-2286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Ризик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учешћа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у </a:t>
            </a: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саобраћајним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незгодама</a:t>
            </a:r>
            <a:endParaRPr lang="en-US" sz="2400" b="1" i="1" kern="100" dirty="0">
              <a:solidFill>
                <a:schemeClr val="accent6">
                  <a:lumMod val="50000"/>
                </a:schemeClr>
              </a:solidFill>
              <a:latin typeface="Cambria"/>
              <a:ea typeface="Times New Roman"/>
              <a:cs typeface="Times New Roman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65610" y="1127000"/>
            <a:ext cx="11926389" cy="6452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300" kern="100" dirty="0">
                <a:latin typeface="Cambria"/>
                <a:ea typeface="Calibri"/>
                <a:cs typeface="Times New Roman"/>
              </a:rPr>
              <a:t>У </a:t>
            </a:r>
            <a:r>
              <a:rPr lang="en-US" sz="2300" kern="100" dirty="0" err="1">
                <a:latin typeface="Cambria"/>
                <a:ea typeface="Calibri"/>
                <a:cs typeface="Times New Roman"/>
              </a:rPr>
              <a:t>још</a:t>
            </a:r>
            <a:r>
              <a:rPr lang="en-US" sz="23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latin typeface="Cambria"/>
                <a:ea typeface="Calibri"/>
                <a:cs typeface="Times New Roman"/>
              </a:rPr>
              <a:t>једном</a:t>
            </a:r>
            <a:r>
              <a:rPr lang="en-US" sz="23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latin typeface="Cambria"/>
                <a:ea typeface="Calibri"/>
                <a:cs typeface="Times New Roman"/>
              </a:rPr>
              <a:t>истраживању</a:t>
            </a:r>
            <a:r>
              <a:rPr lang="en-US" sz="23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latin typeface="Cambria"/>
                <a:ea typeface="Calibri"/>
                <a:cs typeface="Times New Roman"/>
              </a:rPr>
              <a:t>утицаја</a:t>
            </a:r>
            <a:r>
              <a:rPr lang="en-US" sz="23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3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3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latin typeface="Cambria"/>
                <a:ea typeface="Calibri"/>
                <a:cs typeface="Times New Roman"/>
              </a:rPr>
              <a:t>на</a:t>
            </a:r>
            <a:r>
              <a:rPr lang="en-US" sz="23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latin typeface="Cambria"/>
                <a:ea typeface="Calibri"/>
                <a:cs typeface="Times New Roman"/>
              </a:rPr>
              <a:t>ризик</a:t>
            </a:r>
            <a:r>
              <a:rPr lang="en-US" sz="23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latin typeface="Cambria"/>
                <a:ea typeface="Calibri"/>
                <a:cs typeface="Times New Roman"/>
              </a:rPr>
              <a:t>учешћа</a:t>
            </a:r>
            <a:r>
              <a:rPr lang="en-US" sz="2300" kern="1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300" kern="100" dirty="0" err="1"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3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3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latin typeface="Cambria"/>
                <a:ea typeface="Calibri"/>
                <a:cs typeface="Times New Roman"/>
              </a:rPr>
              <a:t>коришћени</a:t>
            </a:r>
            <a:r>
              <a:rPr lang="en-US" sz="23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3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latin typeface="Cambria"/>
                <a:ea typeface="Calibri"/>
                <a:cs typeface="Times New Roman"/>
              </a:rPr>
              <a:t>подаци</a:t>
            </a:r>
            <a:r>
              <a:rPr lang="en-US" sz="2300" kern="1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Друштва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ауто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осигурања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Квебек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Канада</a:t>
            </a:r>
            <a:r>
              <a:rPr lang="sr-Cyrl-R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оквиру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истраживања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аутори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ставили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акценат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раднике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који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свакодневном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раду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изложени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повећаном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интензитету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буке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endParaRPr lang="sr-Cyrl-RS" sz="2300" kern="100" dirty="0">
              <a:solidFill>
                <a:srgbClr val="000000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Узорак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истраживању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чинило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46.030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радника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мушког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пола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важећом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возачком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дозволом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који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најмање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једном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периоду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1985.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до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2001.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године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имали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лекарски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преглед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којим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испитиван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њихов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квалитет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укупног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броја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испитаника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38,8%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њих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имало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неку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врсту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а 24,8%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учествовало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најмање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једној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саобраћајној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незгоди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endParaRPr lang="sr-Cyrl-RS" sz="2300" kern="100" dirty="0">
              <a:solidFill>
                <a:srgbClr val="000000"/>
              </a:solidFill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Најзначајнији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закључак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овог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истраживања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чињеница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порастом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нивоа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расте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ризик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учешћа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саобраћајној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незгоди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Конкретно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шансе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ће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особа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учествовати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саобраћајној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незгоди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односу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остатак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анализиране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популације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крећу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1,06 (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16-30 dB)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до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1,31 (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оштећење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3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преко</a:t>
            </a:r>
            <a:r>
              <a:rPr lang="en-US" sz="23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51 dB)</a:t>
            </a:r>
            <a:r>
              <a:rPr lang="en-US" sz="23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</a:t>
            </a:r>
            <a:endParaRPr lang="en-US" sz="2300" kern="100" dirty="0"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kern="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8012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слуха</a:t>
            </a:r>
            <a:endParaRPr lang="en-US" sz="2200" i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200B559-1FDF-6081-2526-C28DCADC3146}"/>
              </a:ext>
            </a:extLst>
          </p:cNvPr>
          <p:cNvSpPr/>
          <p:nvPr/>
        </p:nvSpPr>
        <p:spPr>
          <a:xfrm>
            <a:off x="9046029" y="938699"/>
            <a:ext cx="2932611" cy="458715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</a:t>
            </a:r>
            <a:r>
              <a:rPr lang="sr-Latn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8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313508" y="274320"/>
            <a:ext cx="3840480" cy="1031966"/>
          </a:xfrm>
          <a:prstGeom prst="ribbon2">
            <a:avLst/>
          </a:prstGeom>
          <a:ln>
            <a:solidFill>
              <a:schemeClr val="accent6">
                <a:lumMod val="50000"/>
              </a:schemeClr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38" y="534944"/>
            <a:ext cx="3315791" cy="719092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Возачи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6" name="Rectangle 5"/>
          <p:cNvSpPr/>
          <p:nvPr/>
        </p:nvSpPr>
        <p:spPr>
          <a:xfrm>
            <a:off x="3596639" y="598659"/>
            <a:ext cx="8382001" cy="458715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-2286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Ризик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учешћа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у </a:t>
            </a: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саобраћајним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незгодама</a:t>
            </a:r>
            <a:endParaRPr lang="en-US" sz="2400" b="1" i="1" kern="100" dirty="0">
              <a:solidFill>
                <a:schemeClr val="accent6">
                  <a:lumMod val="50000"/>
                </a:schemeClr>
              </a:solidFill>
              <a:latin typeface="Cambria"/>
              <a:ea typeface="Times New Roman"/>
              <a:cs typeface="Times New Roman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17861" y="1551685"/>
            <a:ext cx="11673841" cy="50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sr-Cyrl-RS" sz="2400" dirty="0">
                <a:latin typeface="Cambria" pitchFamily="18" charset="0"/>
                <a:ea typeface="Cambria" pitchFamily="18" charset="0"/>
              </a:rPr>
              <a:t>Анализирано је </a:t>
            </a:r>
            <a:r>
              <a:rPr lang="sr-Cyrl-RS" sz="2400" kern="100" dirty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Times New Roman"/>
              </a:rPr>
              <a:t>да ли </a:t>
            </a:r>
            <a:r>
              <a:rPr lang="sr-Cyrl-RS" sz="2400" kern="100" dirty="0" err="1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Times New Roman"/>
              </a:rPr>
              <a:t>постојаи</a:t>
            </a:r>
            <a:r>
              <a:rPr lang="sr-Cyrl-RS" sz="2400" kern="100" dirty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повезаност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између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учешћа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старијих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70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година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Истраживање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спроведено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подручју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савезне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државе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Алабаме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обухватило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је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2.000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основу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лекарског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прегледа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и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упитника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о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општем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здравственом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стању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прикупљени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подаци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о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постојању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код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испитаника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док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подаци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о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учешћу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незгодама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испитаника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добијени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Одељења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за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безбедност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саобраћаја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Алабаме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 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Анализом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прикупљених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података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,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аутори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проналазе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да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постојање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утиче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ризик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учешћа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у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саобраћајној</a:t>
            </a:r>
            <a:r>
              <a:rPr lang="en-US" sz="2400" b="1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 </a:t>
            </a:r>
            <a:r>
              <a:rPr lang="en-US" sz="2400" b="1" kern="100" dirty="0" err="1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незгоди</a:t>
            </a:r>
            <a:r>
              <a:rPr lang="en-US" sz="2400" kern="100" dirty="0">
                <a:solidFill>
                  <a:srgbClr val="000000"/>
                </a:solidFill>
                <a:latin typeface="Cambria"/>
                <a:ea typeface="Calibri"/>
                <a:cs typeface="Times New Roman"/>
              </a:rPr>
              <a:t>.</a:t>
            </a:r>
            <a:endParaRPr lang="en-US" sz="2400" kern="100" dirty="0"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kern="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8012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слуха</a:t>
            </a:r>
            <a:endParaRPr lang="en-US" sz="2200" i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9C7BA69-6777-8C0B-9118-9EB7D28F2F15}"/>
              </a:ext>
            </a:extLst>
          </p:cNvPr>
          <p:cNvSpPr/>
          <p:nvPr/>
        </p:nvSpPr>
        <p:spPr>
          <a:xfrm>
            <a:off x="9046029" y="1057374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</a:t>
            </a:r>
            <a:r>
              <a:rPr lang="sr-Latn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9</a:t>
            </a:fld>
            <a:endParaRPr lang="sr-Latn-RS" dirty="0"/>
          </a:p>
        </p:txBody>
      </p:sp>
      <p:sp>
        <p:nvSpPr>
          <p:cNvPr id="4" name="Up Ribbon 3"/>
          <p:cNvSpPr/>
          <p:nvPr/>
        </p:nvSpPr>
        <p:spPr>
          <a:xfrm>
            <a:off x="313508" y="274320"/>
            <a:ext cx="3840480" cy="1031966"/>
          </a:xfrm>
          <a:prstGeom prst="ribbon2">
            <a:avLst/>
          </a:prstGeom>
          <a:ln>
            <a:solidFill>
              <a:schemeClr val="accent6">
                <a:lumMod val="50000"/>
              </a:schemeClr>
            </a:solidFill>
            <a:prstDash val="lgDashDot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38" y="534944"/>
            <a:ext cx="3315791" cy="719092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chemeClr val="accent6">
                    <a:lumMod val="50000"/>
                  </a:schemeClr>
                </a:solidFill>
                <a:latin typeface="Cambria" pitchFamily="18" charset="0"/>
                <a:ea typeface="Cambria" pitchFamily="18" charset="0"/>
              </a:rPr>
              <a:t>Возачи</a:t>
            </a:r>
            <a:br>
              <a:rPr lang="en-US" sz="3500" dirty="0"/>
            </a:br>
            <a:endParaRPr lang="en-US" sz="3500" dirty="0"/>
          </a:p>
        </p:txBody>
      </p:sp>
      <p:sp>
        <p:nvSpPr>
          <p:cNvPr id="6" name="Rectangle 5"/>
          <p:cNvSpPr/>
          <p:nvPr/>
        </p:nvSpPr>
        <p:spPr>
          <a:xfrm>
            <a:off x="3596640" y="598659"/>
            <a:ext cx="3940630" cy="487506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14400" indent="-228600" algn="just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1" kern="100" dirty="0" err="1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Способности</a:t>
            </a:r>
            <a:r>
              <a:rPr lang="en-US" sz="2400" b="1" i="1" kern="100" dirty="0">
                <a:solidFill>
                  <a:schemeClr val="accent6">
                    <a:lumMod val="50000"/>
                  </a:schemeClr>
                </a:solidFill>
                <a:latin typeface="Cambria"/>
                <a:ea typeface="Times New Roman"/>
                <a:cs typeface="Times New Roman"/>
              </a:rPr>
              <a:t> 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43986" y="1708859"/>
            <a:ext cx="11673841" cy="3956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sr-Cyrl-RS" sz="2400" dirty="0">
                <a:latin typeface="Cambria"/>
                <a:ea typeface="Calibri"/>
                <a:cs typeface="Times New Roman"/>
              </a:rPr>
              <a:t>Разматран је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утицај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постојања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аудио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и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визуелне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дистракције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на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способност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вожње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код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са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оштећењем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. </a:t>
            </a:r>
            <a:endParaRPr lang="sr-Cyrl-RS" sz="2400" dirty="0"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latin typeface="Cambria"/>
                <a:ea typeface="Calibri"/>
                <a:cs typeface="Times New Roman"/>
              </a:rPr>
              <a:t>Истраживање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је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подразумевало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експериментално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испитивање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у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реалним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саобраћајним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условима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107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возача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из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Аустралије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старости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од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62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до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88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година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различитог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нивоа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квалитета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(45%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испитаника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имало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је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одређени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ниво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оштећења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слуха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). </a:t>
            </a:r>
            <a:endParaRPr lang="sr-Cyrl-RS" sz="2400" dirty="0">
              <a:latin typeface="Cambria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>
                <a:latin typeface="Cambria"/>
                <a:ea typeface="Calibri"/>
                <a:cs typeface="Times New Roman"/>
              </a:rPr>
              <a:t>Параметри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коришћени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за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мерење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способности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вожње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били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су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време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путовања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задатом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трасом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уочавање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саобраћајних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знакова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,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уочавање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ризичних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ситуација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и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њихово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избегавање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и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перцепција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безбедног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 </a:t>
            </a:r>
            <a:r>
              <a:rPr lang="en-US" sz="2400" dirty="0" err="1">
                <a:latin typeface="Cambria"/>
                <a:ea typeface="Calibri"/>
                <a:cs typeface="Times New Roman"/>
              </a:rPr>
              <a:t>растојања</a:t>
            </a:r>
            <a:r>
              <a:rPr lang="en-US" sz="2400" dirty="0">
                <a:latin typeface="Cambria"/>
                <a:ea typeface="Calibri"/>
                <a:cs typeface="Times New Roman"/>
              </a:rPr>
              <a:t>. </a:t>
            </a:r>
            <a:endParaRPr lang="en-US" sz="2400" kern="100" dirty="0">
              <a:latin typeface="Cambria"/>
              <a:ea typeface="Calibri"/>
              <a:cs typeface="Times New Roman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51620" y="174563"/>
            <a:ext cx="380123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Особе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са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оштећењем</a:t>
            </a:r>
            <a:r>
              <a:rPr lang="en-US" sz="2200" b="1" i="1" kern="100" dirty="0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en-US" sz="2200" b="1" i="1" kern="100" dirty="0" err="1">
                <a:solidFill>
                  <a:srgbClr val="70AD47">
                    <a:lumMod val="50000"/>
                  </a:srgbClr>
                </a:solidFill>
                <a:latin typeface="Cambria"/>
                <a:ea typeface="Times New Roman"/>
                <a:cs typeface="Times New Roman"/>
              </a:rPr>
              <a:t>слуха</a:t>
            </a:r>
            <a:endParaRPr lang="en-US" sz="2200" i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33E2653-0B99-9E45-4ACC-1D0254ED4C50}"/>
              </a:ext>
            </a:extLst>
          </p:cNvPr>
          <p:cNvSpPr/>
          <p:nvPr/>
        </p:nvSpPr>
        <p:spPr>
          <a:xfrm>
            <a:off x="9046029" y="1121089"/>
            <a:ext cx="2932611" cy="630673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Студија 1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F_ppt_template_cir" id="{813B8F39-54D3-4201-886D-9A46251399D4}" vid="{BFF285B5-F1C9-41A9-A7DA-F2E1A9F227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SF_ppt_template_cir</Template>
  <TotalTime>1173</TotalTime>
  <Words>3996</Words>
  <Application>Microsoft Office PowerPoint</Application>
  <PresentationFormat>Widescreen</PresentationFormat>
  <Paragraphs>248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Arial</vt:lpstr>
      <vt:lpstr>Arial Unicode MS</vt:lpstr>
      <vt:lpstr>Calibri</vt:lpstr>
      <vt:lpstr>Cambria</vt:lpstr>
      <vt:lpstr>Times New Roman</vt:lpstr>
      <vt:lpstr>Tw Cen MT (Body)</vt:lpstr>
      <vt:lpstr>Tw Cen MT (Body)Body)</vt:lpstr>
      <vt:lpstr>Tw Cen MT (Body)dy)</vt:lpstr>
      <vt:lpstr>Wingdings</vt:lpstr>
      <vt:lpstr>Office Theme</vt:lpstr>
      <vt:lpstr>Основна обележја безбедности особа са инвалидитетом у саобраћају</vt:lpstr>
      <vt:lpstr>Теме:</vt:lpstr>
      <vt:lpstr>Особе са оштећењем слуха</vt:lpstr>
      <vt:lpstr>Возачи </vt:lpstr>
      <vt:lpstr>Возачи </vt:lpstr>
      <vt:lpstr>Возачи </vt:lpstr>
      <vt:lpstr>Возачи </vt:lpstr>
      <vt:lpstr>Возачи </vt:lpstr>
      <vt:lpstr>Возачи </vt:lpstr>
      <vt:lpstr>Возачи </vt:lpstr>
      <vt:lpstr>Возачи </vt:lpstr>
      <vt:lpstr>Возачи </vt:lpstr>
      <vt:lpstr>Возачи </vt:lpstr>
      <vt:lpstr>Возачи </vt:lpstr>
      <vt:lpstr>Возачи </vt:lpstr>
      <vt:lpstr>Пешаци </vt:lpstr>
      <vt:lpstr>PowerPoint Presentation</vt:lpstr>
      <vt:lpstr> </vt:lpstr>
      <vt:lpstr>Особе са оштећењем вида</vt:lpstr>
      <vt:lpstr>Возачи </vt:lpstr>
      <vt:lpstr>Возачи </vt:lpstr>
      <vt:lpstr>Возачи </vt:lpstr>
      <vt:lpstr>Возачи </vt:lpstr>
      <vt:lpstr>Возачи </vt:lpstr>
      <vt:lpstr>Пешаци </vt:lpstr>
      <vt:lpstr>Пешаци </vt:lpstr>
      <vt:lpstr>Пешаци </vt:lpstr>
      <vt:lpstr>Пешаци </vt:lpstr>
      <vt:lpstr>Пешаци </vt:lpstr>
      <vt:lpstr>Пешаци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Инклузивни транспорт</dc:title>
  <dc:creator>Đorđe Petrović</dc:creator>
  <cp:lastModifiedBy>Djordje Petrovic</cp:lastModifiedBy>
  <cp:revision>157</cp:revision>
  <dcterms:created xsi:type="dcterms:W3CDTF">2024-09-10T17:28:23Z</dcterms:created>
  <dcterms:modified xsi:type="dcterms:W3CDTF">2024-11-25T15:09:24Z</dcterms:modified>
</cp:coreProperties>
</file>