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handoutMasterIdLst>
    <p:handoutMasterId r:id="rId19"/>
  </p:handoutMasterIdLst>
  <p:sldIdLst>
    <p:sldId id="277" r:id="rId2"/>
    <p:sldId id="301" r:id="rId3"/>
    <p:sldId id="279" r:id="rId4"/>
    <p:sldId id="283" r:id="rId5"/>
    <p:sldId id="284" r:id="rId6"/>
    <p:sldId id="285" r:id="rId7"/>
    <p:sldId id="286" r:id="rId8"/>
    <p:sldId id="287" r:id="rId9"/>
    <p:sldId id="291" r:id="rId10"/>
    <p:sldId id="292" r:id="rId11"/>
    <p:sldId id="296" r:id="rId12"/>
    <p:sldId id="293" r:id="rId13"/>
    <p:sldId id="294" r:id="rId14"/>
    <p:sldId id="295" r:id="rId15"/>
    <p:sldId id="300" r:id="rId16"/>
    <p:sldId id="275" r:id="rId17"/>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4C"/>
    <a:srgbClr val="000000"/>
    <a:srgbClr val="000099"/>
    <a:srgbClr val="000066"/>
    <a:srgbClr val="FFCC00"/>
    <a:srgbClr val="99FF33"/>
    <a:srgbClr val="80808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2" d="100"/>
          <a:sy n="82" d="100"/>
        </p:scale>
        <p:origin x="1474"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3"/>
          <p:cNvPicPr>
            <a:picLocks noChangeAspect="1" noChangeArrowheads="1"/>
          </p:cNvPicPr>
          <p:nvPr userDrawn="1"/>
        </p:nvPicPr>
        <p:blipFill>
          <a:blip r:embed="rId14" cstate="print"/>
          <a:srcRect l="44375" t="34444" r="31250" b="21111"/>
          <a:stretch>
            <a:fillRect/>
          </a:stretch>
        </p:blipFill>
        <p:spPr bwMode="auto">
          <a:xfrm>
            <a:off x="8534400" y="609600"/>
            <a:ext cx="381000" cy="39077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a:t>
            </a:r>
            <a:r>
              <a:rPr lang="en-US" sz="1400">
                <a:solidFill>
                  <a:srgbClr val="3B3470"/>
                </a:solidFill>
                <a:latin typeface="Times New Roman" panose="02020603050405020304" pitchFamily="18" charset="0"/>
                <a:cs typeface="Times New Roman" panose="02020603050405020304" pitchFamily="18" charset="0"/>
              </a:rPr>
              <a:t>20</a:t>
            </a:r>
            <a:r>
              <a:rPr lang="sr-Latn-RS" sz="1400">
                <a:solidFill>
                  <a:srgbClr val="3B3470"/>
                </a:solidFill>
                <a:latin typeface="Times New Roman" panose="02020603050405020304" pitchFamily="18" charset="0"/>
                <a:cs typeface="Times New Roman" panose="02020603050405020304" pitchFamily="18" charset="0"/>
              </a:rPr>
              <a:t>2</a:t>
            </a:r>
            <a:r>
              <a:rPr lang="en-GB" sz="1400">
                <a:solidFill>
                  <a:srgbClr val="3B3470"/>
                </a:solidFill>
                <a:latin typeface="Times New Roman" panose="02020603050405020304" pitchFamily="18" charset="0"/>
                <a:cs typeface="Times New Roman" panose="02020603050405020304" pitchFamily="18" charset="0"/>
              </a:rPr>
              <a:t>6</a:t>
            </a:r>
            <a:r>
              <a:rPr lang="en-US" sz="1400">
                <a:solidFill>
                  <a:srgbClr val="3B3470"/>
                </a:solidFill>
                <a:latin typeface="Times New Roman" panose="02020603050405020304" pitchFamily="18" charset="0"/>
                <a:cs typeface="Times New Roman" panose="02020603050405020304" pitchFamily="18" charset="0"/>
              </a:rPr>
              <a:t> </a:t>
            </a:r>
            <a:r>
              <a:rPr lang="en-US" sz="1400" dirty="0">
                <a:solidFill>
                  <a:srgbClr val="3B3470"/>
                </a:solidFill>
                <a:latin typeface="Times New Roman" panose="02020603050405020304" pitchFamily="18" charset="0"/>
                <a:cs typeface="Times New Roman" panose="02020603050405020304" pitchFamily="18" charset="0"/>
              </a:rPr>
              <a:t>-</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3.tiff"/><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5.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2175808"/>
            <a:ext cx="8534400" cy="1938992"/>
          </a:xfrm>
          <a:prstGeom prst="rect">
            <a:avLst/>
          </a:prstGeom>
          <a:noFill/>
        </p:spPr>
        <p:txBody>
          <a:bodyPr wrap="square" rtlCol="0">
            <a:spAutoFit/>
          </a:bodyPr>
          <a:lstStyle/>
          <a:p>
            <a:r>
              <a:rPr lang="sr-Latn-RS">
                <a:solidFill>
                  <a:srgbClr val="00004C"/>
                </a:solidFill>
              </a:rPr>
              <a:t>Sigurnosnim pojasevima sprečava se nekontrolisano relativno kretanje putnika u odnosu na sedište, čime se sprečava njihov udar u točak upravljača, staklo i karoseriju transportnog sredstva, kao i međusoban sudar putnika. Sigurnosnim pojasevima sprečava se eventualni rascep unutrašnjih organa putnika.</a:t>
            </a:r>
            <a:endParaRPr lang="en-US">
              <a:solidFill>
                <a:srgbClr val="00004C"/>
              </a:solidFill>
            </a:endParaRPr>
          </a:p>
        </p:txBody>
      </p:sp>
      <p:sp>
        <p:nvSpPr>
          <p:cNvPr id="4" name="TextBox 3"/>
          <p:cNvSpPr txBox="1"/>
          <p:nvPr/>
        </p:nvSpPr>
        <p:spPr>
          <a:xfrm>
            <a:off x="304800" y="4438471"/>
            <a:ext cx="8534400" cy="1200329"/>
          </a:xfrm>
          <a:prstGeom prst="rect">
            <a:avLst/>
          </a:prstGeom>
          <a:noFill/>
        </p:spPr>
        <p:txBody>
          <a:bodyPr wrap="square" rtlCol="0">
            <a:spAutoFit/>
          </a:bodyPr>
          <a:lstStyle/>
          <a:p>
            <a:r>
              <a:rPr lang="sr-Latn-RS">
                <a:solidFill>
                  <a:srgbClr val="00004C"/>
                </a:solidFill>
              </a:rPr>
              <a:t>Praksa i eksperimentalna istraživanja su potvrdila da upotreba vazdušnih jastuka nije efikasan sistem ukoliko se ne upotrebljava zajedno sa sigurnosnim pojasevima.</a:t>
            </a:r>
            <a:endParaRPr lang="en-US">
              <a:solidFill>
                <a:srgbClr val="00004C"/>
              </a:solidFill>
            </a:endParaRPr>
          </a:p>
        </p:txBody>
      </p:sp>
      <p:sp>
        <p:nvSpPr>
          <p:cNvPr id="5" name="WordArt 19"/>
          <p:cNvSpPr>
            <a:spLocks noChangeArrowheads="1" noChangeShapeType="1" noTextEdit="1"/>
          </p:cNvSpPr>
          <p:nvPr/>
        </p:nvSpPr>
        <p:spPr bwMode="auto">
          <a:xfrm>
            <a:off x="457200" y="1066800"/>
            <a:ext cx="8305800" cy="990600"/>
          </a:xfrm>
          <a:prstGeom prst="rect">
            <a:avLst/>
          </a:prstGeom>
        </p:spPr>
        <p:txBody>
          <a:bodyPr wrap="none" fromWordArt="1">
            <a:prstTxWarp prst="textPlain">
              <a:avLst>
                <a:gd name="adj" fmla="val 50000"/>
              </a:avLst>
            </a:prstTxWarp>
          </a:bodyPr>
          <a:lstStyle/>
          <a:p>
            <a:pPr algn="ctr"/>
            <a:r>
              <a:rPr lang="sr-Latn-RS" sz="3200" b="1" kern="10">
                <a:ln w="9525">
                  <a:solidFill>
                    <a:schemeClr val="bg1"/>
                  </a:solidFill>
                  <a:round/>
                  <a:headEnd/>
                  <a:tailEnd/>
                </a:ln>
                <a:solidFill>
                  <a:schemeClr val="bg1"/>
                </a:solidFill>
                <a:latin typeface="Arial"/>
                <a:cs typeface="Arial"/>
              </a:rPr>
              <a:t>Elementi sigurnosnih pojaseva i njihovo ispitivanje</a:t>
            </a:r>
            <a:endParaRPr lang="en-US" sz="3200" b="1" kern="10" dirty="0">
              <a:ln w="9525">
                <a:solidFill>
                  <a:schemeClr val="bg1"/>
                </a:solidFill>
                <a:round/>
                <a:headEnd/>
                <a:tailEnd/>
              </a:ln>
              <a:solidFill>
                <a:schemeClr val="bg1"/>
              </a:solidFill>
              <a:latin typeface="Arial"/>
              <a:cs typeface="Arial"/>
            </a:endParaRPr>
          </a:p>
        </p:txBody>
      </p:sp>
    </p:spTree>
    <p:extLst>
      <p:ext uri="{BB962C8B-B14F-4D97-AF65-F5344CB8AC3E}">
        <p14:creationId xmlns:p14="http://schemas.microsoft.com/office/powerpoint/2010/main" val="341331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534400" cy="797078"/>
          </a:xfrm>
          <a:prstGeom prst="rect">
            <a:avLst/>
          </a:prstGeom>
          <a:noFill/>
        </p:spPr>
        <p:txBody>
          <a:bodyPr wrap="square" rtlCol="0">
            <a:spAutoFit/>
          </a:bodyPr>
          <a:lstStyle/>
          <a:p>
            <a:r>
              <a:rPr lang="sr-Latn-RS">
                <a:solidFill>
                  <a:srgbClr val="00004C"/>
                </a:solidFill>
              </a:rPr>
              <a:t>Procedurama 1 i 2 simulira se ponašanje kaiša tokom pomeranja putnika malim brzinama</a:t>
            </a:r>
            <a:endParaRPr lang="en-US">
              <a:solidFill>
                <a:srgbClr val="00004C"/>
              </a:solidFill>
            </a:endParaRPr>
          </a:p>
        </p:txBody>
      </p:sp>
      <p:grpSp>
        <p:nvGrpSpPr>
          <p:cNvPr id="3" name="Group 2"/>
          <p:cNvGrpSpPr/>
          <p:nvPr/>
        </p:nvGrpSpPr>
        <p:grpSpPr>
          <a:xfrm>
            <a:off x="609600" y="1970315"/>
            <a:ext cx="7239000" cy="1839685"/>
            <a:chOff x="609600" y="914400"/>
            <a:chExt cx="7720292" cy="1969008"/>
          </a:xfrm>
        </p:grpSpPr>
        <p:pic>
          <p:nvPicPr>
            <p:cNvPr id="4" name="Picture 3" descr="Slika 07-41.TIF"/>
            <p:cNvPicPr>
              <a:picLocks noChangeAspect="1"/>
            </p:cNvPicPr>
            <p:nvPr/>
          </p:nvPicPr>
          <p:blipFill>
            <a:blip r:embed="rId2" cstate="print"/>
            <a:stretch>
              <a:fillRect/>
            </a:stretch>
          </p:blipFill>
          <p:spPr>
            <a:xfrm>
              <a:off x="609600" y="914400"/>
              <a:ext cx="7720292" cy="1969008"/>
            </a:xfrm>
            <a:prstGeom prst="rect">
              <a:avLst/>
            </a:prstGeom>
          </p:spPr>
        </p:pic>
        <p:sp>
          <p:nvSpPr>
            <p:cNvPr id="5" name="TextBox 4"/>
            <p:cNvSpPr txBox="1"/>
            <p:nvPr/>
          </p:nvSpPr>
          <p:spPr>
            <a:xfrm>
              <a:off x="4267200" y="1905000"/>
              <a:ext cx="1441420" cy="394210"/>
            </a:xfrm>
            <a:prstGeom prst="rect">
              <a:avLst/>
            </a:prstGeom>
            <a:noFill/>
          </p:spPr>
          <p:txBody>
            <a:bodyPr wrap="none" rtlCol="0">
              <a:spAutoFit/>
            </a:bodyPr>
            <a:lstStyle/>
            <a:p>
              <a:r>
                <a:rPr lang="en-US" sz="1800" i="1">
                  <a:solidFill>
                    <a:schemeClr val="bg1"/>
                  </a:solidFill>
                </a:rPr>
                <a:t>P</a:t>
              </a:r>
              <a:r>
                <a:rPr lang="sr-Latn-RS" sz="1800" i="1">
                  <a:solidFill>
                    <a:schemeClr val="bg1"/>
                  </a:solidFill>
                </a:rPr>
                <a:t>rocedura 1</a:t>
              </a:r>
              <a:endParaRPr lang="en-US" sz="1800" i="1">
                <a:solidFill>
                  <a:schemeClr val="bg1"/>
                </a:solidFill>
              </a:endParaRPr>
            </a:p>
          </p:txBody>
        </p:sp>
      </p:grpSp>
      <p:grpSp>
        <p:nvGrpSpPr>
          <p:cNvPr id="6" name="Group 5"/>
          <p:cNvGrpSpPr/>
          <p:nvPr/>
        </p:nvGrpSpPr>
        <p:grpSpPr>
          <a:xfrm>
            <a:off x="609600" y="3962400"/>
            <a:ext cx="7239000" cy="2438400"/>
            <a:chOff x="609600" y="762000"/>
            <a:chExt cx="7885176" cy="2784644"/>
          </a:xfrm>
        </p:grpSpPr>
        <p:pic>
          <p:nvPicPr>
            <p:cNvPr id="7" name="Picture 6" descr="Slika 07-42.TIF"/>
            <p:cNvPicPr>
              <a:picLocks noChangeAspect="1"/>
            </p:cNvPicPr>
            <p:nvPr/>
          </p:nvPicPr>
          <p:blipFill>
            <a:blip r:embed="rId3" cstate="print"/>
            <a:stretch>
              <a:fillRect/>
            </a:stretch>
          </p:blipFill>
          <p:spPr>
            <a:xfrm>
              <a:off x="609600" y="762000"/>
              <a:ext cx="7885176" cy="2784644"/>
            </a:xfrm>
            <a:prstGeom prst="rect">
              <a:avLst/>
            </a:prstGeom>
          </p:spPr>
        </p:pic>
        <p:sp>
          <p:nvSpPr>
            <p:cNvPr id="8" name="TextBox 7"/>
            <p:cNvSpPr txBox="1"/>
            <p:nvPr/>
          </p:nvSpPr>
          <p:spPr>
            <a:xfrm>
              <a:off x="3810000" y="3048000"/>
              <a:ext cx="1441420" cy="394210"/>
            </a:xfrm>
            <a:prstGeom prst="rect">
              <a:avLst/>
            </a:prstGeom>
            <a:noFill/>
          </p:spPr>
          <p:txBody>
            <a:bodyPr wrap="none" rtlCol="0">
              <a:spAutoFit/>
            </a:bodyPr>
            <a:lstStyle/>
            <a:p>
              <a:r>
                <a:rPr lang="en-US" sz="1800" i="1">
                  <a:solidFill>
                    <a:schemeClr val="bg1"/>
                  </a:solidFill>
                </a:rPr>
                <a:t>P</a:t>
              </a:r>
              <a:r>
                <a:rPr lang="sr-Latn-RS" sz="1800" i="1">
                  <a:solidFill>
                    <a:schemeClr val="bg1"/>
                  </a:solidFill>
                </a:rPr>
                <a:t>rocedura 2</a:t>
              </a:r>
              <a:endParaRPr lang="en-US" sz="1800" i="1">
                <a:solidFill>
                  <a:schemeClr val="bg1"/>
                </a:solidFill>
              </a:endParaRPr>
            </a:p>
          </p:txBody>
        </p:sp>
      </p:grpSp>
    </p:spTree>
    <p:extLst>
      <p:ext uri="{BB962C8B-B14F-4D97-AF65-F5344CB8AC3E}">
        <p14:creationId xmlns:p14="http://schemas.microsoft.com/office/powerpoint/2010/main" val="43240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534400" cy="797078"/>
          </a:xfrm>
          <a:prstGeom prst="rect">
            <a:avLst/>
          </a:prstGeom>
          <a:noFill/>
        </p:spPr>
        <p:txBody>
          <a:bodyPr wrap="square" rtlCol="0">
            <a:spAutoFit/>
          </a:bodyPr>
          <a:lstStyle/>
          <a:p>
            <a:r>
              <a:rPr lang="sr-Latn-RS">
                <a:solidFill>
                  <a:srgbClr val="00004C"/>
                </a:solidFill>
              </a:rPr>
              <a:t>Procedur</a:t>
            </a:r>
            <a:r>
              <a:rPr lang="en-US">
                <a:solidFill>
                  <a:srgbClr val="00004C"/>
                </a:solidFill>
              </a:rPr>
              <a:t>om</a:t>
            </a:r>
            <a:r>
              <a:rPr lang="sr-Latn-RS">
                <a:solidFill>
                  <a:srgbClr val="00004C"/>
                </a:solidFill>
              </a:rPr>
              <a:t> 3 simulira</a:t>
            </a:r>
            <a:r>
              <a:rPr lang="en-US">
                <a:solidFill>
                  <a:srgbClr val="00004C"/>
                </a:solidFill>
              </a:rPr>
              <a:t> se</a:t>
            </a:r>
            <a:r>
              <a:rPr lang="sr-Latn-RS">
                <a:solidFill>
                  <a:srgbClr val="00004C"/>
                </a:solidFill>
              </a:rPr>
              <a:t> ponašanje kaiša tokom njegovog povlačenja od strane ruke putnika.</a:t>
            </a:r>
            <a:endParaRPr lang="en-US">
              <a:solidFill>
                <a:srgbClr val="00004C"/>
              </a:solidFill>
            </a:endParaRPr>
          </a:p>
        </p:txBody>
      </p:sp>
      <p:grpSp>
        <p:nvGrpSpPr>
          <p:cNvPr id="3" name="Group 2"/>
          <p:cNvGrpSpPr/>
          <p:nvPr/>
        </p:nvGrpSpPr>
        <p:grpSpPr>
          <a:xfrm>
            <a:off x="2057400" y="2316304"/>
            <a:ext cx="5181600" cy="3855896"/>
            <a:chOff x="304800" y="685800"/>
            <a:chExt cx="4114800" cy="3246296"/>
          </a:xfrm>
        </p:grpSpPr>
        <p:pic>
          <p:nvPicPr>
            <p:cNvPr id="4" name="Picture 3" descr="Slika 07-43.TIF"/>
            <p:cNvPicPr>
              <a:picLocks noChangeAspect="1"/>
            </p:cNvPicPr>
            <p:nvPr/>
          </p:nvPicPr>
          <p:blipFill>
            <a:blip r:embed="rId2" cstate="print"/>
            <a:stretch>
              <a:fillRect/>
            </a:stretch>
          </p:blipFill>
          <p:spPr>
            <a:xfrm>
              <a:off x="304800" y="685800"/>
              <a:ext cx="4114800" cy="3246296"/>
            </a:xfrm>
            <a:prstGeom prst="rect">
              <a:avLst/>
            </a:prstGeom>
          </p:spPr>
        </p:pic>
        <p:sp>
          <p:nvSpPr>
            <p:cNvPr id="5" name="TextBox 4"/>
            <p:cNvSpPr txBox="1"/>
            <p:nvPr/>
          </p:nvSpPr>
          <p:spPr>
            <a:xfrm>
              <a:off x="1600200" y="1676400"/>
              <a:ext cx="1600200" cy="394210"/>
            </a:xfrm>
            <a:prstGeom prst="rect">
              <a:avLst/>
            </a:prstGeom>
            <a:noFill/>
          </p:spPr>
          <p:txBody>
            <a:bodyPr wrap="square" rtlCol="0">
              <a:spAutoFit/>
            </a:bodyPr>
            <a:lstStyle/>
            <a:p>
              <a:r>
                <a:rPr lang="en-US" sz="1800" i="1">
                  <a:solidFill>
                    <a:schemeClr val="bg1"/>
                  </a:solidFill>
                </a:rPr>
                <a:t>P</a:t>
              </a:r>
              <a:r>
                <a:rPr lang="sr-Latn-RS" sz="1800" i="1">
                  <a:solidFill>
                    <a:schemeClr val="bg1"/>
                  </a:solidFill>
                </a:rPr>
                <a:t>rocedura 3</a:t>
              </a:r>
              <a:endParaRPr lang="en-US" sz="1800" i="1">
                <a:solidFill>
                  <a:schemeClr val="bg1"/>
                </a:solidFill>
              </a:endParaRPr>
            </a:p>
          </p:txBody>
        </p:sp>
      </p:grpSp>
    </p:spTree>
    <p:extLst>
      <p:ext uri="{BB962C8B-B14F-4D97-AF65-F5344CB8AC3E}">
        <p14:creationId xmlns:p14="http://schemas.microsoft.com/office/powerpoint/2010/main" val="43240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763000" cy="797078"/>
          </a:xfrm>
          <a:prstGeom prst="rect">
            <a:avLst/>
          </a:prstGeom>
          <a:noFill/>
        </p:spPr>
        <p:txBody>
          <a:bodyPr wrap="square" rtlCol="0">
            <a:spAutoFit/>
          </a:bodyPr>
          <a:lstStyle/>
          <a:p>
            <a:r>
              <a:rPr lang="sr-Latn-RS">
                <a:solidFill>
                  <a:srgbClr val="00004C"/>
                </a:solidFill>
              </a:rPr>
              <a:t>Minimalni eksploatacioni vek, koji je propisan direktivom, iznosi 5000 ciklusa za prvu proceduru i 45000 ciklusa za drugu i treću proceduru.</a:t>
            </a:r>
            <a:endParaRPr lang="en-US">
              <a:solidFill>
                <a:srgbClr val="00004C"/>
              </a:solidFill>
            </a:endParaRPr>
          </a:p>
        </p:txBody>
      </p:sp>
      <p:pic>
        <p:nvPicPr>
          <p:cNvPr id="3" name="Picture 2" descr="Slika 07-41.TIF"/>
          <p:cNvPicPr>
            <a:picLocks noChangeAspect="1"/>
          </p:cNvPicPr>
          <p:nvPr/>
        </p:nvPicPr>
        <p:blipFill>
          <a:blip r:embed="rId2" cstate="print"/>
          <a:stretch>
            <a:fillRect/>
          </a:stretch>
        </p:blipFill>
        <p:spPr>
          <a:xfrm>
            <a:off x="304801" y="1712976"/>
            <a:ext cx="5377912" cy="1371600"/>
          </a:xfrm>
          <a:prstGeom prst="rect">
            <a:avLst/>
          </a:prstGeom>
        </p:spPr>
      </p:pic>
      <p:pic>
        <p:nvPicPr>
          <p:cNvPr id="4" name="Picture 3" descr="Slika 07-42.TIF"/>
          <p:cNvPicPr>
            <a:picLocks noChangeAspect="1"/>
          </p:cNvPicPr>
          <p:nvPr/>
        </p:nvPicPr>
        <p:blipFill>
          <a:blip r:embed="rId3" cstate="print"/>
          <a:stretch>
            <a:fillRect/>
          </a:stretch>
        </p:blipFill>
        <p:spPr>
          <a:xfrm>
            <a:off x="228600" y="3541776"/>
            <a:ext cx="5169915" cy="1825752"/>
          </a:xfrm>
          <a:prstGeom prst="rect">
            <a:avLst/>
          </a:prstGeom>
        </p:spPr>
      </p:pic>
      <p:pic>
        <p:nvPicPr>
          <p:cNvPr id="5" name="Picture 4" descr="Slika 07-43.TIF"/>
          <p:cNvPicPr>
            <a:picLocks noChangeAspect="1"/>
          </p:cNvPicPr>
          <p:nvPr/>
        </p:nvPicPr>
        <p:blipFill>
          <a:blip r:embed="rId4" cstate="print"/>
          <a:stretch>
            <a:fillRect/>
          </a:stretch>
        </p:blipFill>
        <p:spPr>
          <a:xfrm>
            <a:off x="5873780" y="3940845"/>
            <a:ext cx="2977896" cy="2349357"/>
          </a:xfrm>
          <a:prstGeom prst="rect">
            <a:avLst/>
          </a:prstGeom>
        </p:spPr>
      </p:pic>
      <p:sp>
        <p:nvSpPr>
          <p:cNvPr id="6" name="TextBox 5"/>
          <p:cNvSpPr txBox="1"/>
          <p:nvPr/>
        </p:nvSpPr>
        <p:spPr>
          <a:xfrm>
            <a:off x="304801" y="3008376"/>
            <a:ext cx="1441420" cy="424732"/>
          </a:xfrm>
          <a:prstGeom prst="rect">
            <a:avLst/>
          </a:prstGeom>
          <a:noFill/>
        </p:spPr>
        <p:txBody>
          <a:bodyPr wrap="none" rtlCol="0">
            <a:spAutoFit/>
          </a:bodyPr>
          <a:lstStyle/>
          <a:p>
            <a:r>
              <a:rPr lang="en-US" sz="1800" i="1"/>
              <a:t>Procedura 1</a:t>
            </a:r>
          </a:p>
        </p:txBody>
      </p:sp>
      <p:sp>
        <p:nvSpPr>
          <p:cNvPr id="7" name="TextBox 6"/>
          <p:cNvSpPr txBox="1"/>
          <p:nvPr/>
        </p:nvSpPr>
        <p:spPr>
          <a:xfrm>
            <a:off x="304801" y="5294376"/>
            <a:ext cx="1441420" cy="394210"/>
          </a:xfrm>
          <a:prstGeom prst="rect">
            <a:avLst/>
          </a:prstGeom>
          <a:noFill/>
        </p:spPr>
        <p:txBody>
          <a:bodyPr wrap="none" rtlCol="0">
            <a:spAutoFit/>
          </a:bodyPr>
          <a:lstStyle/>
          <a:p>
            <a:r>
              <a:rPr lang="en-US" sz="1800" i="1"/>
              <a:t>Procedura 2</a:t>
            </a:r>
          </a:p>
        </p:txBody>
      </p:sp>
      <p:sp>
        <p:nvSpPr>
          <p:cNvPr id="8" name="TextBox 7"/>
          <p:cNvSpPr txBox="1"/>
          <p:nvPr/>
        </p:nvSpPr>
        <p:spPr>
          <a:xfrm>
            <a:off x="7473980" y="3581400"/>
            <a:ext cx="1441420" cy="394210"/>
          </a:xfrm>
          <a:prstGeom prst="rect">
            <a:avLst/>
          </a:prstGeom>
          <a:noFill/>
        </p:spPr>
        <p:txBody>
          <a:bodyPr wrap="none" rtlCol="0">
            <a:spAutoFit/>
          </a:bodyPr>
          <a:lstStyle/>
          <a:p>
            <a:r>
              <a:rPr lang="en-US" sz="1800" i="1"/>
              <a:t>Procedura 3</a:t>
            </a:r>
          </a:p>
        </p:txBody>
      </p:sp>
    </p:spTree>
    <p:extLst>
      <p:ext uri="{BB962C8B-B14F-4D97-AF65-F5344CB8AC3E}">
        <p14:creationId xmlns:p14="http://schemas.microsoft.com/office/powerpoint/2010/main" val="576892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685800"/>
            <a:ext cx="3962400" cy="4431983"/>
          </a:xfrm>
          <a:prstGeom prst="rect">
            <a:avLst/>
          </a:prstGeom>
          <a:noFill/>
        </p:spPr>
        <p:txBody>
          <a:bodyPr wrap="square" rtlCol="0">
            <a:spAutoFit/>
          </a:bodyPr>
          <a:lstStyle/>
          <a:p>
            <a:r>
              <a:rPr lang="sr-Latn-RS">
                <a:solidFill>
                  <a:srgbClr val="00004C"/>
                </a:solidFill>
              </a:rPr>
              <a:t>Kopča je opterećena aksijalnim silama i momentima uvijanja.</a:t>
            </a:r>
            <a:endParaRPr lang="en-US">
              <a:solidFill>
                <a:srgbClr val="00004C"/>
              </a:solidFill>
            </a:endParaRPr>
          </a:p>
          <a:p>
            <a:r>
              <a:rPr lang="en-US">
                <a:solidFill>
                  <a:srgbClr val="00004C"/>
                </a:solidFill>
              </a:rPr>
              <a:t>E</a:t>
            </a:r>
            <a:r>
              <a:rPr lang="sr-Latn-RS">
                <a:solidFill>
                  <a:srgbClr val="00004C"/>
                </a:solidFill>
              </a:rPr>
              <a:t>ksperimentalno ispitivanje kopče obuhvata:</a:t>
            </a:r>
            <a:endParaRPr lang="en-US">
              <a:solidFill>
                <a:srgbClr val="00004C"/>
              </a:solidFill>
            </a:endParaRPr>
          </a:p>
          <a:p>
            <a:pPr>
              <a:buClr>
                <a:srgbClr val="00004C"/>
              </a:buClr>
              <a:buFont typeface="Times New Roman" pitchFamily="18" charset="0"/>
              <a:buChar char="‒"/>
            </a:pPr>
            <a:r>
              <a:rPr lang="sr-Latn-RS">
                <a:solidFill>
                  <a:srgbClr val="00004C"/>
                </a:solidFill>
              </a:rPr>
              <a:t>proveru kopče istovremenim delovanjem aksijalne sile zatezanja i momenta uvijanja (Slika a),</a:t>
            </a:r>
            <a:endParaRPr lang="en-US">
              <a:solidFill>
                <a:srgbClr val="00004C"/>
              </a:solidFill>
            </a:endParaRPr>
          </a:p>
          <a:p>
            <a:pPr>
              <a:buClr>
                <a:srgbClr val="00004C"/>
              </a:buClr>
              <a:buFont typeface="Times New Roman" pitchFamily="18" charset="0"/>
              <a:buChar char="‒"/>
            </a:pPr>
            <a:r>
              <a:rPr lang="sr-Latn-RS">
                <a:solidFill>
                  <a:srgbClr val="00004C"/>
                </a:solidFill>
              </a:rPr>
              <a:t>proveru kopče istovremenim delovanjem aksijalne sile pritiska i momenta uvijanja (Slika b)</a:t>
            </a:r>
            <a:endParaRPr lang="en-US">
              <a:solidFill>
                <a:srgbClr val="00004C"/>
              </a:solidFill>
            </a:endParaRPr>
          </a:p>
        </p:txBody>
      </p:sp>
      <p:pic>
        <p:nvPicPr>
          <p:cNvPr id="3" name="Picture 2" descr="Slika 07-44.TIF"/>
          <p:cNvPicPr>
            <a:picLocks noChangeAspect="1"/>
          </p:cNvPicPr>
          <p:nvPr/>
        </p:nvPicPr>
        <p:blipFill>
          <a:blip r:embed="rId2" cstate="print"/>
          <a:stretch>
            <a:fillRect/>
          </a:stretch>
        </p:blipFill>
        <p:spPr>
          <a:xfrm>
            <a:off x="4038600" y="1151248"/>
            <a:ext cx="4791456" cy="3420752"/>
          </a:xfrm>
          <a:prstGeom prst="rect">
            <a:avLst/>
          </a:prstGeom>
        </p:spPr>
      </p:pic>
      <p:sp>
        <p:nvSpPr>
          <p:cNvPr id="4" name="TextBox 3"/>
          <p:cNvSpPr txBox="1"/>
          <p:nvPr/>
        </p:nvSpPr>
        <p:spPr>
          <a:xfrm>
            <a:off x="228600" y="5222722"/>
            <a:ext cx="8534400" cy="797078"/>
          </a:xfrm>
          <a:prstGeom prst="rect">
            <a:avLst/>
          </a:prstGeom>
          <a:noFill/>
        </p:spPr>
        <p:txBody>
          <a:bodyPr wrap="square" rtlCol="0">
            <a:spAutoFit/>
          </a:bodyPr>
          <a:lstStyle/>
          <a:p>
            <a:r>
              <a:rPr lang="sr-Latn-CS">
                <a:solidFill>
                  <a:srgbClr val="00004C"/>
                </a:solidFill>
              </a:rPr>
              <a:t>Minimalni eksploatacioni vek mehanizma kopče, kojim se obezbeđuje njegovo otvaranje i zatvaranje, je 500 ciklusa.</a:t>
            </a:r>
            <a:endParaRPr lang="en-US">
              <a:solidFill>
                <a:srgbClr val="00004C"/>
              </a:solidFill>
            </a:endParaRPr>
          </a:p>
        </p:txBody>
      </p:sp>
    </p:spTree>
    <p:extLst>
      <p:ext uri="{BB962C8B-B14F-4D97-AF65-F5344CB8AC3E}">
        <p14:creationId xmlns:p14="http://schemas.microsoft.com/office/powerpoint/2010/main" val="319040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14400"/>
            <a:ext cx="8610600" cy="923330"/>
          </a:xfrm>
          <a:prstGeom prst="rect">
            <a:avLst/>
          </a:prstGeom>
          <a:noFill/>
        </p:spPr>
        <p:txBody>
          <a:bodyPr wrap="square" rtlCol="0">
            <a:spAutoFit/>
          </a:bodyPr>
          <a:lstStyle/>
          <a:p>
            <a:r>
              <a:rPr lang="sr-Latn-CS">
                <a:solidFill>
                  <a:srgbClr val="00004C"/>
                </a:solidFill>
              </a:rPr>
              <a:t>Pouzdanost kaiša može se modelirali Vejbulovom raspodelom</a:t>
            </a:r>
            <a:r>
              <a:rPr lang="en-US">
                <a:solidFill>
                  <a:srgbClr val="00004C"/>
                </a:solidFill>
              </a:rPr>
              <a:t>.</a:t>
            </a:r>
            <a:endParaRPr lang="sr-Latn-RS">
              <a:solidFill>
                <a:srgbClr val="00004C"/>
              </a:solidFill>
            </a:endParaRPr>
          </a:p>
          <a:p>
            <a:r>
              <a:rPr lang="sr-Latn-RS">
                <a:solidFill>
                  <a:srgbClr val="00004C"/>
                </a:solidFill>
              </a:rPr>
              <a:t>P</a:t>
            </a:r>
            <a:r>
              <a:rPr lang="sr-Latn-CS">
                <a:solidFill>
                  <a:srgbClr val="00004C"/>
                </a:solidFill>
              </a:rPr>
              <a:t>ouzdanost jednog od modela kaiša opisana je sledećom funkcijom</a:t>
            </a:r>
            <a:r>
              <a:rPr lang="en-US">
                <a:solidFill>
                  <a:srgbClr val="00004C"/>
                </a:solidFill>
              </a:rPr>
              <a:t>:</a:t>
            </a:r>
          </a:p>
        </p:txBody>
      </p:sp>
      <p:pic>
        <p:nvPicPr>
          <p:cNvPr id="3" name="Picture 2" descr="Slika 07-45.TIF"/>
          <p:cNvPicPr>
            <a:picLocks noChangeAspect="1"/>
          </p:cNvPicPr>
          <p:nvPr/>
        </p:nvPicPr>
        <p:blipFill>
          <a:blip r:embed="rId2" cstate="print"/>
          <a:stretch>
            <a:fillRect/>
          </a:stretch>
        </p:blipFill>
        <p:spPr>
          <a:xfrm>
            <a:off x="533400" y="3810000"/>
            <a:ext cx="7988466" cy="2133600"/>
          </a:xfrm>
          <a:prstGeom prst="rect">
            <a:avLst/>
          </a:prstGeom>
        </p:spPr>
      </p:pic>
      <p:sp>
        <p:nvSpPr>
          <p:cNvPr id="4" name="TextBox 3"/>
          <p:cNvSpPr txBox="1"/>
          <p:nvPr/>
        </p:nvSpPr>
        <p:spPr>
          <a:xfrm>
            <a:off x="1295400" y="5867400"/>
            <a:ext cx="6801862" cy="394210"/>
          </a:xfrm>
          <a:prstGeom prst="rect">
            <a:avLst/>
          </a:prstGeom>
          <a:noFill/>
        </p:spPr>
        <p:txBody>
          <a:bodyPr wrap="none" rtlCol="0">
            <a:spAutoFit/>
          </a:bodyPr>
          <a:lstStyle/>
          <a:p>
            <a:r>
              <a:rPr lang="sr-Latn-CS" sz="1800" i="1">
                <a:solidFill>
                  <a:srgbClr val="00004C"/>
                </a:solidFill>
              </a:rPr>
              <a:t>Grafici gustine pojave otkaza, nepo</a:t>
            </a:r>
            <a:r>
              <a:rPr lang="sr-Latn-RS" sz="1800" i="1">
                <a:solidFill>
                  <a:srgbClr val="00004C"/>
                </a:solidFill>
              </a:rPr>
              <a:t>uzdanosti</a:t>
            </a:r>
            <a:r>
              <a:rPr lang="sr-Latn-CS" sz="1800" i="1">
                <a:solidFill>
                  <a:srgbClr val="00004C"/>
                </a:solidFill>
              </a:rPr>
              <a:t> i pouzdanosti ka</a:t>
            </a:r>
            <a:r>
              <a:rPr lang="sr-Latn-RS" sz="1800" i="1">
                <a:solidFill>
                  <a:srgbClr val="00004C"/>
                </a:solidFill>
              </a:rPr>
              <a:t>iša</a:t>
            </a:r>
            <a:endParaRPr lang="en-US" sz="1800" i="1">
              <a:solidFill>
                <a:srgbClr val="00004C"/>
              </a:solidFill>
            </a:endParaRPr>
          </a:p>
        </p:txBody>
      </p:sp>
      <p:graphicFrame>
        <p:nvGraphicFramePr>
          <p:cNvPr id="7169" name="Object 1"/>
          <p:cNvGraphicFramePr>
            <a:graphicFrameLocks noChangeAspect="1"/>
          </p:cNvGraphicFramePr>
          <p:nvPr/>
        </p:nvGraphicFramePr>
        <p:xfrm>
          <a:off x="3249612" y="1981200"/>
          <a:ext cx="2770188" cy="987425"/>
        </p:xfrm>
        <a:graphic>
          <a:graphicData uri="http://schemas.openxmlformats.org/presentationml/2006/ole">
            <mc:AlternateContent xmlns:mc="http://schemas.openxmlformats.org/markup-compatibility/2006">
              <mc:Choice xmlns:v="urn:schemas-microsoft-com:vml" Requires="v">
                <p:oleObj spid="_x0000_s7185" name="Equation" r:id="rId3" imgW="1091726" imgH="393529" progId="Equation.3">
                  <p:embed/>
                </p:oleObj>
              </mc:Choice>
              <mc:Fallback>
                <p:oleObj name="Equation" r:id="rId3" imgW="1091726" imgH="393529" progId="Equation.3">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9612" y="1981200"/>
                        <a:ext cx="2770188" cy="98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03337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05200" y="1395948"/>
            <a:ext cx="5334000" cy="3785652"/>
          </a:xfrm>
          <a:prstGeom prst="rect">
            <a:avLst/>
          </a:prstGeom>
          <a:noFill/>
        </p:spPr>
        <p:txBody>
          <a:bodyPr wrap="square" rtlCol="0">
            <a:spAutoFit/>
          </a:bodyPr>
          <a:lstStyle/>
          <a:p>
            <a:r>
              <a:rPr lang="sr-Latn-RS">
                <a:solidFill>
                  <a:srgbClr val="00004C"/>
                </a:solidFill>
              </a:rPr>
              <a:t>Efekti otkaza elemenata i sklopova sigurnosnih pojaseva spadaju u prve dve kategorije. Otkaz kaiša za posledicu može imati</a:t>
            </a:r>
            <a:r>
              <a:rPr lang="sr-Latn-CS">
                <a:solidFill>
                  <a:srgbClr val="00004C"/>
                </a:solidFill>
              </a:rPr>
              <a:t> gubitak ljudskog života ili teže povrede ljudi, pa se kao takav može svrstati u grupu katastrofalnih efekata otkaza. Otkazi ostalih elemenata i sklopova sigurnosnih pojaseva za posledicu mogu imati teže povrede ljudi pa se usled toga mogu svrstati u grupu kritičnih efekata otkaza.</a:t>
            </a:r>
            <a:endParaRPr lang="en-US">
              <a:solidFill>
                <a:srgbClr val="00004C"/>
              </a:solidFill>
            </a:endParaRPr>
          </a:p>
        </p:txBody>
      </p:sp>
      <p:pic>
        <p:nvPicPr>
          <p:cNvPr id="3" name="Picture 2" descr="Slika 07-36.TIF"/>
          <p:cNvPicPr>
            <a:picLocks noChangeAspect="1"/>
          </p:cNvPicPr>
          <p:nvPr/>
        </p:nvPicPr>
        <p:blipFill>
          <a:blip r:embed="rId2" cstate="print"/>
          <a:stretch>
            <a:fillRect/>
          </a:stretch>
        </p:blipFill>
        <p:spPr>
          <a:xfrm>
            <a:off x="381000" y="1404067"/>
            <a:ext cx="2895600" cy="3832603"/>
          </a:xfrm>
          <a:prstGeom prst="rect">
            <a:avLst/>
          </a:prstGeom>
        </p:spPr>
      </p:pic>
    </p:spTree>
    <p:extLst>
      <p:ext uri="{BB962C8B-B14F-4D97-AF65-F5344CB8AC3E}">
        <p14:creationId xmlns:p14="http://schemas.microsoft.com/office/powerpoint/2010/main" val="1003337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219200"/>
            <a:ext cx="8458200" cy="3690177"/>
          </a:xfrm>
          <a:prstGeom prst="rect">
            <a:avLst/>
          </a:prstGeom>
          <a:noFill/>
        </p:spPr>
        <p:txBody>
          <a:bodyPr wrap="square" rtlCol="0">
            <a:spAutoFit/>
          </a:bodyPr>
          <a:lstStyle/>
          <a:p>
            <a:pPr>
              <a:spcBef>
                <a:spcPts val="600"/>
              </a:spcBef>
            </a:pPr>
            <a:r>
              <a:rPr lang="sr-Latn-RS">
                <a:solidFill>
                  <a:srgbClr val="00004C"/>
                </a:solidFill>
              </a:rPr>
              <a:t>Zavisno od veza pojaseva sa karoserijom i njihovog položaja u odnosu na putnika razlikuju se sledeće osnovne vrste sigurnosnih pojaseva:</a:t>
            </a:r>
            <a:endParaRPr lang="en-US">
              <a:solidFill>
                <a:srgbClr val="00004C"/>
              </a:solidFill>
            </a:endParaRPr>
          </a:p>
          <a:p>
            <a:pPr marL="342900" indent="-342900">
              <a:spcBef>
                <a:spcPts val="600"/>
              </a:spcBef>
              <a:buClrTx/>
              <a:buFont typeface="Symbol" panose="05050102010706020507" pitchFamily="18" charset="2"/>
              <a:buChar char="-"/>
            </a:pPr>
            <a:r>
              <a:rPr lang="sr-Latn-RS">
                <a:solidFill>
                  <a:srgbClr val="00004C"/>
                </a:solidFill>
              </a:rPr>
              <a:t>trbušni sigurnosni pojas – kaiš obuhvata karlični deo putnika,</a:t>
            </a:r>
            <a:endParaRPr lang="en-US">
              <a:solidFill>
                <a:srgbClr val="00004C"/>
              </a:solidFill>
            </a:endParaRPr>
          </a:p>
          <a:p>
            <a:pPr marL="342900" indent="-342900">
              <a:spcBef>
                <a:spcPts val="600"/>
              </a:spcBef>
              <a:buClrTx/>
              <a:buFont typeface="Symbol" panose="05050102010706020507" pitchFamily="18" charset="2"/>
              <a:buChar char="-"/>
            </a:pPr>
            <a:r>
              <a:rPr lang="sr-Latn-RS">
                <a:solidFill>
                  <a:srgbClr val="00004C"/>
                </a:solidFill>
              </a:rPr>
              <a:t>dijagonalni sigurnosni pojas – kaiš obuhvata grudni koš putnika povezujući njegov bok i dijagonalno rame,</a:t>
            </a:r>
            <a:endParaRPr lang="en-US">
              <a:solidFill>
                <a:srgbClr val="00004C"/>
              </a:solidFill>
            </a:endParaRPr>
          </a:p>
          <a:p>
            <a:pPr marL="342900" indent="-342900">
              <a:spcBef>
                <a:spcPts val="600"/>
              </a:spcBef>
              <a:buClrTx/>
              <a:buFont typeface="Symbol" panose="05050102010706020507" pitchFamily="18" charset="2"/>
              <a:buChar char="-"/>
            </a:pPr>
            <a:r>
              <a:rPr lang="sr-Latn-RS">
                <a:solidFill>
                  <a:srgbClr val="00004C"/>
                </a:solidFill>
              </a:rPr>
              <a:t>sigurnosni pojas u tri tačke – čine ga dijagonalni i trbušni sigurnosni pojas,</a:t>
            </a:r>
            <a:endParaRPr lang="en-US">
              <a:solidFill>
                <a:srgbClr val="00004C"/>
              </a:solidFill>
            </a:endParaRPr>
          </a:p>
          <a:p>
            <a:pPr marL="342900" indent="-342900">
              <a:spcBef>
                <a:spcPts val="600"/>
              </a:spcBef>
              <a:buClrTx/>
              <a:buFont typeface="Symbol" panose="05050102010706020507" pitchFamily="18" charset="2"/>
              <a:buChar char="-"/>
            </a:pPr>
            <a:r>
              <a:rPr lang="sr-Latn-RS">
                <a:solidFill>
                  <a:srgbClr val="00004C"/>
                </a:solidFill>
              </a:rPr>
              <a:t>sigurnosni pojas uprtač – čine ga jedan trbušni i dva vertikalna paralelna kaiša (uprtača) koja idu preko ramena.</a:t>
            </a:r>
            <a:endParaRPr lang="en-US">
              <a:solidFill>
                <a:srgbClr val="00004C"/>
              </a:solidFill>
            </a:endParaRPr>
          </a:p>
        </p:txBody>
      </p:sp>
    </p:spTree>
    <p:extLst>
      <p:ext uri="{BB962C8B-B14F-4D97-AF65-F5344CB8AC3E}">
        <p14:creationId xmlns:p14="http://schemas.microsoft.com/office/powerpoint/2010/main" val="126050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ka 07-36.TIF"/>
          <p:cNvPicPr>
            <a:picLocks noChangeAspect="1"/>
          </p:cNvPicPr>
          <p:nvPr/>
        </p:nvPicPr>
        <p:blipFill>
          <a:blip r:embed="rId2" cstate="print"/>
          <a:stretch>
            <a:fillRect/>
          </a:stretch>
        </p:blipFill>
        <p:spPr>
          <a:xfrm>
            <a:off x="381000" y="1404067"/>
            <a:ext cx="2895600" cy="3832603"/>
          </a:xfrm>
          <a:prstGeom prst="rect">
            <a:avLst/>
          </a:prstGeom>
        </p:spPr>
      </p:pic>
      <p:sp>
        <p:nvSpPr>
          <p:cNvPr id="3" name="TextBox 2"/>
          <p:cNvSpPr txBox="1"/>
          <p:nvPr/>
        </p:nvSpPr>
        <p:spPr>
          <a:xfrm>
            <a:off x="252548" y="5442668"/>
            <a:ext cx="3124200" cy="394210"/>
          </a:xfrm>
          <a:prstGeom prst="rect">
            <a:avLst/>
          </a:prstGeom>
          <a:noFill/>
        </p:spPr>
        <p:txBody>
          <a:bodyPr wrap="square" rtlCol="0">
            <a:spAutoFit/>
          </a:bodyPr>
          <a:lstStyle/>
          <a:p>
            <a:pPr algn="ctr"/>
            <a:r>
              <a:rPr lang="sr-Latn-CS" sz="1800" i="1">
                <a:solidFill>
                  <a:srgbClr val="00004C"/>
                </a:solidFill>
              </a:rPr>
              <a:t>Sigurnosni pojas u tri tačke</a:t>
            </a:r>
            <a:endParaRPr lang="en-US" sz="1800" i="1">
              <a:solidFill>
                <a:srgbClr val="00004C"/>
              </a:solidFill>
            </a:endParaRPr>
          </a:p>
        </p:txBody>
      </p:sp>
      <p:sp>
        <p:nvSpPr>
          <p:cNvPr id="4" name="TextBox 3"/>
          <p:cNvSpPr txBox="1"/>
          <p:nvPr/>
        </p:nvSpPr>
        <p:spPr>
          <a:xfrm>
            <a:off x="3429000" y="1600200"/>
            <a:ext cx="5410200" cy="3416320"/>
          </a:xfrm>
          <a:prstGeom prst="rect">
            <a:avLst/>
          </a:prstGeom>
          <a:noFill/>
        </p:spPr>
        <p:txBody>
          <a:bodyPr wrap="square" rtlCol="0">
            <a:spAutoFit/>
          </a:bodyPr>
          <a:lstStyle/>
          <a:p>
            <a:r>
              <a:rPr lang="en-US">
                <a:solidFill>
                  <a:srgbClr val="00004C"/>
                </a:solidFill>
              </a:rPr>
              <a:t>1 – </a:t>
            </a:r>
            <a:r>
              <a:rPr lang="sr-Latn-RS">
                <a:solidFill>
                  <a:srgbClr val="00004C"/>
                </a:solidFill>
              </a:rPr>
              <a:t>Dijagonalni kaiš obuhvata grudni koš putnika povezujući njegov bok i dijagonalno rame</a:t>
            </a:r>
            <a:r>
              <a:rPr lang="en-US">
                <a:solidFill>
                  <a:srgbClr val="00004C"/>
                </a:solidFill>
              </a:rPr>
              <a:t>.</a:t>
            </a:r>
          </a:p>
          <a:p>
            <a:r>
              <a:rPr lang="en-US">
                <a:solidFill>
                  <a:srgbClr val="00004C"/>
                </a:solidFill>
              </a:rPr>
              <a:t>2 – </a:t>
            </a:r>
            <a:r>
              <a:rPr lang="sr-Latn-RS">
                <a:solidFill>
                  <a:srgbClr val="00004C"/>
                </a:solidFill>
              </a:rPr>
              <a:t>Trbušni kaiš obuhvata karlični deo putnika.</a:t>
            </a:r>
            <a:endParaRPr lang="en-US">
              <a:solidFill>
                <a:srgbClr val="00004C"/>
              </a:solidFill>
            </a:endParaRPr>
          </a:p>
          <a:p>
            <a:r>
              <a:rPr lang="en-US">
                <a:solidFill>
                  <a:srgbClr val="00004C"/>
                </a:solidFill>
              </a:rPr>
              <a:t>3,4,5 – </a:t>
            </a:r>
            <a:r>
              <a:rPr lang="sr-Latn-RS">
                <a:solidFill>
                  <a:srgbClr val="00004C"/>
                </a:solidFill>
              </a:rPr>
              <a:t>Oslonci, u većini slučajeva, primaju samo silu, ali ne i moment.</a:t>
            </a:r>
            <a:endParaRPr lang="en-US">
              <a:solidFill>
                <a:srgbClr val="00004C"/>
              </a:solidFill>
            </a:endParaRPr>
          </a:p>
          <a:p>
            <a:r>
              <a:rPr lang="en-US">
                <a:solidFill>
                  <a:srgbClr val="00004C"/>
                </a:solidFill>
              </a:rPr>
              <a:t>6 – K</a:t>
            </a:r>
            <a:r>
              <a:rPr lang="sr-Latn-RS">
                <a:solidFill>
                  <a:srgbClr val="00004C"/>
                </a:solidFill>
              </a:rPr>
              <a:t>opč</a:t>
            </a:r>
            <a:r>
              <a:rPr lang="en-US">
                <a:solidFill>
                  <a:srgbClr val="00004C"/>
                </a:solidFill>
              </a:rPr>
              <a:t>a.</a:t>
            </a:r>
          </a:p>
          <a:p>
            <a:r>
              <a:rPr lang="en-US">
                <a:solidFill>
                  <a:srgbClr val="00004C"/>
                </a:solidFill>
              </a:rPr>
              <a:t>7 – </a:t>
            </a:r>
            <a:r>
              <a:rPr lang="sr-Latn-RS">
                <a:solidFill>
                  <a:srgbClr val="00004C"/>
                </a:solidFill>
              </a:rPr>
              <a:t>Uređaj za namotavanje kaiša.</a:t>
            </a:r>
            <a:endParaRPr lang="en-US">
              <a:solidFill>
                <a:srgbClr val="00004C"/>
              </a:solidFill>
            </a:endParaRPr>
          </a:p>
        </p:txBody>
      </p:sp>
    </p:spTree>
    <p:extLst>
      <p:ext uri="{BB962C8B-B14F-4D97-AF65-F5344CB8AC3E}">
        <p14:creationId xmlns:p14="http://schemas.microsoft.com/office/powerpoint/2010/main" val="243899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90600"/>
            <a:ext cx="8458200" cy="1877437"/>
          </a:xfrm>
          <a:prstGeom prst="rect">
            <a:avLst/>
          </a:prstGeom>
          <a:noFill/>
        </p:spPr>
        <p:txBody>
          <a:bodyPr wrap="square" rtlCol="0">
            <a:spAutoFit/>
          </a:bodyPr>
          <a:lstStyle/>
          <a:p>
            <a:r>
              <a:rPr lang="sr-Latn-RS">
                <a:solidFill>
                  <a:srgbClr val="00004C"/>
                </a:solidFill>
              </a:rPr>
              <a:t>Direktiva 77/541/EEC:</a:t>
            </a:r>
          </a:p>
          <a:p>
            <a:pPr marL="342900" indent="-342900">
              <a:lnSpc>
                <a:spcPct val="100000"/>
              </a:lnSpc>
              <a:buClrTx/>
              <a:buFont typeface="Symbol" panose="05050102010706020507" pitchFamily="18" charset="2"/>
              <a:buChar char="-"/>
            </a:pPr>
            <a:r>
              <a:rPr lang="sr-Latn-RS">
                <a:solidFill>
                  <a:srgbClr val="00004C"/>
                </a:solidFill>
              </a:rPr>
              <a:t>ograničenja koja moraju zadovoljiti sigurnosni pojasevi transportnih sredstava,</a:t>
            </a:r>
          </a:p>
          <a:p>
            <a:pPr marL="342900" indent="-342900">
              <a:lnSpc>
                <a:spcPct val="100000"/>
              </a:lnSpc>
              <a:buClrTx/>
              <a:buFont typeface="Symbol" panose="05050102010706020507" pitchFamily="18" charset="2"/>
              <a:buChar char="-"/>
            </a:pPr>
            <a:r>
              <a:rPr lang="sr-Latn-RS">
                <a:solidFill>
                  <a:srgbClr val="00004C"/>
                </a:solidFill>
              </a:rPr>
              <a:t>opisi eksperimenata kojima se ispituju elementi sigurnosnih pojaseva, kao i sigurnosni pojasevi kao sklop.</a:t>
            </a:r>
            <a:endParaRPr lang="en-US">
              <a:solidFill>
                <a:srgbClr val="00004C"/>
              </a:solidFill>
            </a:endParaRPr>
          </a:p>
        </p:txBody>
      </p:sp>
      <p:sp>
        <p:nvSpPr>
          <p:cNvPr id="4" name="TextBox 3"/>
          <p:cNvSpPr txBox="1"/>
          <p:nvPr/>
        </p:nvSpPr>
        <p:spPr>
          <a:xfrm>
            <a:off x="278674" y="3810000"/>
            <a:ext cx="3988526" cy="1261884"/>
          </a:xfrm>
          <a:prstGeom prst="rect">
            <a:avLst/>
          </a:prstGeom>
          <a:noFill/>
        </p:spPr>
        <p:txBody>
          <a:bodyPr wrap="square" rtlCol="0">
            <a:spAutoFit/>
          </a:bodyPr>
          <a:lstStyle/>
          <a:p>
            <a:r>
              <a:rPr lang="sr-Latn-RS">
                <a:solidFill>
                  <a:srgbClr val="00004C"/>
                </a:solidFill>
              </a:rPr>
              <a:t>Ispitivanja sigurnosnih pojaseva:</a:t>
            </a:r>
          </a:p>
          <a:p>
            <a:pPr marL="342900" indent="-342900">
              <a:lnSpc>
                <a:spcPct val="100000"/>
              </a:lnSpc>
              <a:buClrTx/>
              <a:buFont typeface="Symbol" panose="05050102010706020507" pitchFamily="18" charset="2"/>
              <a:buChar char="-"/>
            </a:pPr>
            <a:r>
              <a:rPr lang="sr-Latn-RS">
                <a:solidFill>
                  <a:srgbClr val="00004C"/>
                </a:solidFill>
              </a:rPr>
              <a:t>kvazistatička i</a:t>
            </a:r>
          </a:p>
          <a:p>
            <a:pPr marL="342900" indent="-342900">
              <a:lnSpc>
                <a:spcPct val="100000"/>
              </a:lnSpc>
              <a:buClrTx/>
              <a:buFont typeface="Symbol" panose="05050102010706020507" pitchFamily="18" charset="2"/>
              <a:buChar char="-"/>
            </a:pPr>
            <a:r>
              <a:rPr lang="sr-Latn-RS">
                <a:solidFill>
                  <a:srgbClr val="00004C"/>
                </a:solidFill>
              </a:rPr>
              <a:t>dinamička ispitivanja.</a:t>
            </a:r>
            <a:endParaRPr lang="en-US">
              <a:solidFill>
                <a:srgbClr val="00004C"/>
              </a:solidFill>
            </a:endParaRPr>
          </a:p>
        </p:txBody>
      </p:sp>
      <p:sp>
        <p:nvSpPr>
          <p:cNvPr id="5" name="TextBox 4"/>
          <p:cNvSpPr txBox="1"/>
          <p:nvPr/>
        </p:nvSpPr>
        <p:spPr>
          <a:xfrm>
            <a:off x="3200400" y="5002461"/>
            <a:ext cx="2286000" cy="978729"/>
          </a:xfrm>
          <a:prstGeom prst="rect">
            <a:avLst/>
          </a:prstGeom>
          <a:noFill/>
        </p:spPr>
        <p:txBody>
          <a:bodyPr wrap="square" rtlCol="0">
            <a:spAutoFit/>
          </a:bodyPr>
          <a:lstStyle/>
          <a:p>
            <a:r>
              <a:rPr lang="en-US" sz="1200">
                <a:effectLst>
                  <a:outerShdw blurRad="38100" dist="38100" dir="2700000" algn="tl">
                    <a:srgbClr val="000000">
                      <a:alpha val="43137"/>
                    </a:srgbClr>
                  </a:outerShdw>
                </a:effectLst>
              </a:rPr>
              <a:t>Razlozi </a:t>
            </a:r>
            <a:r>
              <a:rPr lang="sr-Latn-RS" sz="1200">
                <a:effectLst>
                  <a:outerShdw blurRad="38100" dist="38100" dir="2700000" algn="tl">
                    <a:srgbClr val="000000">
                      <a:alpha val="43137"/>
                    </a:srgbClr>
                  </a:outerShdw>
                </a:effectLst>
              </a:rPr>
              <a:t>za sprovođenje ovih ispitivanja / Realne situacije koje se simuliraju ovim ispitivanjima ???</a:t>
            </a:r>
            <a:endParaRPr lang="en-US" sz="12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212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95400"/>
            <a:ext cx="8686800" cy="3877985"/>
          </a:xfrm>
          <a:prstGeom prst="rect">
            <a:avLst/>
          </a:prstGeom>
          <a:noFill/>
        </p:spPr>
        <p:txBody>
          <a:bodyPr wrap="square" rtlCol="0">
            <a:spAutoFit/>
          </a:bodyPr>
          <a:lstStyle/>
          <a:p>
            <a:r>
              <a:rPr lang="sr-Latn-RS">
                <a:solidFill>
                  <a:srgbClr val="00004C"/>
                </a:solidFill>
              </a:rPr>
              <a:t>Kvazistatička ispitivanja kaiševa na zatezanje</a:t>
            </a:r>
          </a:p>
          <a:p>
            <a:pPr>
              <a:buClr>
                <a:srgbClr val="00004C"/>
              </a:buClr>
              <a:buFont typeface="Times New Roman" pitchFamily="18" charset="0"/>
              <a:buChar char="‒"/>
            </a:pPr>
            <a:r>
              <a:rPr lang="sr-Latn-RS">
                <a:solidFill>
                  <a:srgbClr val="00004C"/>
                </a:solidFill>
              </a:rPr>
              <a:t>kaiš se kreće brzinom </a:t>
            </a:r>
            <a:r>
              <a:rPr lang="en-US">
                <a:solidFill>
                  <a:srgbClr val="00004C"/>
                </a:solidFill>
              </a:rPr>
              <a:t>0,1 m/min.</a:t>
            </a:r>
            <a:endParaRPr lang="sr-Latn-RS">
              <a:solidFill>
                <a:srgbClr val="00004C"/>
              </a:solidFill>
            </a:endParaRPr>
          </a:p>
          <a:p>
            <a:endParaRPr lang="sr-Latn-RS">
              <a:solidFill>
                <a:srgbClr val="00004C"/>
              </a:solidFill>
            </a:endParaRPr>
          </a:p>
          <a:p>
            <a:r>
              <a:rPr lang="sr-Latn-RS">
                <a:solidFill>
                  <a:srgbClr val="00004C"/>
                </a:solidFill>
              </a:rPr>
              <a:t>Faze kvazistatičkog ispitivanja kaiša:</a:t>
            </a:r>
          </a:p>
          <a:p>
            <a:pPr marL="514350" indent="-514350">
              <a:buClrTx/>
              <a:buFont typeface="+mj-lt"/>
              <a:buAutoNum type="romanUcPeriod"/>
            </a:pPr>
            <a:r>
              <a:rPr lang="en-US">
                <a:solidFill>
                  <a:srgbClr val="00004C"/>
                </a:solidFill>
              </a:rPr>
              <a:t>U toku prve faze aksijalna vučna sila povećava se do 10 kN. Širina kaiša, pri vrednosti vučne sile od 10 kN, ne sme biti manja od 46 mm.</a:t>
            </a:r>
            <a:endParaRPr lang="sr-Latn-RS">
              <a:solidFill>
                <a:srgbClr val="00004C"/>
              </a:solidFill>
            </a:endParaRPr>
          </a:p>
          <a:p>
            <a:pPr marL="514350" indent="-514350">
              <a:buClrTx/>
              <a:buFont typeface="+mj-lt"/>
              <a:buAutoNum type="romanUcPeriod"/>
            </a:pPr>
            <a:r>
              <a:rPr lang="en-US">
                <a:solidFill>
                  <a:srgbClr val="00004C"/>
                </a:solidFill>
              </a:rPr>
              <a:t>U drugoj fazi aksijalna vučna sila se dalje povećava sve do vrednosti koja će prouzrokovati pucanje kaiša. Minimalna dozvoljena vrednost vučne sile, pri kojoj neće doći do pucanja kaiša, iznosi 15 kN.</a:t>
            </a:r>
          </a:p>
        </p:txBody>
      </p:sp>
    </p:spTree>
    <p:extLst>
      <p:ext uri="{BB962C8B-B14F-4D97-AF65-F5344CB8AC3E}">
        <p14:creationId xmlns:p14="http://schemas.microsoft.com/office/powerpoint/2010/main" val="343455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749833"/>
            <a:ext cx="4570482" cy="424732"/>
          </a:xfrm>
          <a:prstGeom prst="rect">
            <a:avLst/>
          </a:prstGeom>
          <a:noFill/>
        </p:spPr>
        <p:txBody>
          <a:bodyPr wrap="none" rtlCol="0">
            <a:spAutoFit/>
          </a:bodyPr>
          <a:lstStyle/>
          <a:p>
            <a:r>
              <a:rPr lang="en-US" sz="1800" i="1"/>
              <a:t>Dinami</a:t>
            </a:r>
            <a:r>
              <a:rPr lang="sr-Latn-RS" sz="1800" i="1"/>
              <a:t>čko ispitivanje sigurnosnih pojaseva</a:t>
            </a:r>
            <a:endParaRPr lang="en-US" sz="1800" i="1"/>
          </a:p>
        </p:txBody>
      </p:sp>
      <p:pic>
        <p:nvPicPr>
          <p:cNvPr id="3" name="Picture 2" descr="Slika 07-39.TIF"/>
          <p:cNvPicPr>
            <a:picLocks noChangeAspect="1"/>
          </p:cNvPicPr>
          <p:nvPr/>
        </p:nvPicPr>
        <p:blipFill>
          <a:blip r:embed="rId2" cstate="print"/>
          <a:stretch>
            <a:fillRect/>
          </a:stretch>
        </p:blipFill>
        <p:spPr>
          <a:xfrm>
            <a:off x="898902" y="1064622"/>
            <a:ext cx="7346196" cy="4572000"/>
          </a:xfrm>
          <a:prstGeom prst="rect">
            <a:avLst/>
          </a:prstGeom>
        </p:spPr>
      </p:pic>
    </p:spTree>
    <p:extLst>
      <p:ext uri="{BB962C8B-B14F-4D97-AF65-F5344CB8AC3E}">
        <p14:creationId xmlns:p14="http://schemas.microsoft.com/office/powerpoint/2010/main" val="175730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674191"/>
            <a:ext cx="8534400" cy="726609"/>
          </a:xfrm>
          <a:prstGeom prst="rect">
            <a:avLst/>
          </a:prstGeom>
          <a:noFill/>
        </p:spPr>
        <p:txBody>
          <a:bodyPr wrap="square" rtlCol="0">
            <a:spAutoFit/>
          </a:bodyPr>
          <a:lstStyle/>
          <a:p>
            <a:pPr algn="ctr"/>
            <a:r>
              <a:rPr lang="sr-Latn-RS" sz="1800" i="1"/>
              <a:t>Grafici promene kinematskih parametara kolica tokom d</a:t>
            </a:r>
            <a:r>
              <a:rPr lang="en-US" sz="1800" i="1"/>
              <a:t>inami</a:t>
            </a:r>
            <a:r>
              <a:rPr lang="sr-Latn-RS" sz="1800" i="1"/>
              <a:t>čkog ispitivanja sigurnosnih pojaseva</a:t>
            </a:r>
            <a:endParaRPr lang="en-US" sz="1800" i="1"/>
          </a:p>
        </p:txBody>
      </p:sp>
      <p:pic>
        <p:nvPicPr>
          <p:cNvPr id="3" name="Picture 2" descr="Slika 07-40.TIF"/>
          <p:cNvPicPr>
            <a:picLocks noChangeAspect="1"/>
          </p:cNvPicPr>
          <p:nvPr/>
        </p:nvPicPr>
        <p:blipFill>
          <a:blip r:embed="rId2" cstate="print"/>
          <a:stretch>
            <a:fillRect/>
          </a:stretch>
        </p:blipFill>
        <p:spPr>
          <a:xfrm>
            <a:off x="762000" y="3352800"/>
            <a:ext cx="7637046" cy="2438400"/>
          </a:xfrm>
          <a:prstGeom prst="rect">
            <a:avLst/>
          </a:prstGeom>
        </p:spPr>
      </p:pic>
      <p:pic>
        <p:nvPicPr>
          <p:cNvPr id="4" name="Picture 3" descr="Slika 07-39.TIF"/>
          <p:cNvPicPr>
            <a:picLocks noChangeAspect="1"/>
          </p:cNvPicPr>
          <p:nvPr/>
        </p:nvPicPr>
        <p:blipFill>
          <a:blip r:embed="rId3" cstate="print"/>
          <a:stretch>
            <a:fillRect/>
          </a:stretch>
        </p:blipFill>
        <p:spPr>
          <a:xfrm>
            <a:off x="4419600" y="685799"/>
            <a:ext cx="4038600" cy="2513475"/>
          </a:xfrm>
          <a:prstGeom prst="rect">
            <a:avLst/>
          </a:prstGeom>
        </p:spPr>
      </p:pic>
    </p:spTree>
    <p:extLst>
      <p:ext uri="{BB962C8B-B14F-4D97-AF65-F5344CB8AC3E}">
        <p14:creationId xmlns:p14="http://schemas.microsoft.com/office/powerpoint/2010/main" val="1616023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382000" cy="427746"/>
          </a:xfrm>
          <a:prstGeom prst="rect">
            <a:avLst/>
          </a:prstGeom>
          <a:noFill/>
        </p:spPr>
        <p:txBody>
          <a:bodyPr wrap="square" rtlCol="0">
            <a:spAutoFit/>
          </a:bodyPr>
          <a:lstStyle/>
          <a:p>
            <a:r>
              <a:rPr lang="sr-Latn-CS">
                <a:solidFill>
                  <a:srgbClr val="00004C"/>
                </a:solidFill>
              </a:rPr>
              <a:t>Eksperimentalna i</a:t>
            </a:r>
            <a:r>
              <a:rPr lang="sr-Latn-RS">
                <a:solidFill>
                  <a:srgbClr val="00004C"/>
                </a:solidFill>
              </a:rPr>
              <a:t>spitivanja kaiša na habanje</a:t>
            </a:r>
            <a:r>
              <a:rPr lang="en-US">
                <a:solidFill>
                  <a:srgbClr val="00004C"/>
                </a:solidFill>
              </a:rPr>
              <a:t> – </a:t>
            </a:r>
            <a:r>
              <a:rPr lang="sr-Latn-RS">
                <a:solidFill>
                  <a:srgbClr val="00004C"/>
                </a:solidFill>
              </a:rPr>
              <a:t>tri procedure</a:t>
            </a:r>
            <a:endParaRPr lang="en-US">
              <a:solidFill>
                <a:srgbClr val="00004C"/>
              </a:solidFill>
            </a:endParaRPr>
          </a:p>
        </p:txBody>
      </p:sp>
      <p:pic>
        <p:nvPicPr>
          <p:cNvPr id="3" name="Picture 2" descr="Slika 07-41.TIF"/>
          <p:cNvPicPr>
            <a:picLocks noChangeAspect="1"/>
          </p:cNvPicPr>
          <p:nvPr/>
        </p:nvPicPr>
        <p:blipFill>
          <a:blip r:embed="rId2" cstate="print"/>
          <a:stretch>
            <a:fillRect/>
          </a:stretch>
        </p:blipFill>
        <p:spPr>
          <a:xfrm>
            <a:off x="381000" y="1447800"/>
            <a:ext cx="5377912" cy="1371600"/>
          </a:xfrm>
          <a:prstGeom prst="rect">
            <a:avLst/>
          </a:prstGeom>
        </p:spPr>
      </p:pic>
      <p:pic>
        <p:nvPicPr>
          <p:cNvPr id="4" name="Picture 3" descr="Slika 07-42.TIF"/>
          <p:cNvPicPr>
            <a:picLocks noChangeAspect="1"/>
          </p:cNvPicPr>
          <p:nvPr/>
        </p:nvPicPr>
        <p:blipFill>
          <a:blip r:embed="rId3" cstate="print"/>
          <a:stretch>
            <a:fillRect/>
          </a:stretch>
        </p:blipFill>
        <p:spPr>
          <a:xfrm>
            <a:off x="304799" y="3276600"/>
            <a:ext cx="5169915" cy="1825752"/>
          </a:xfrm>
          <a:prstGeom prst="rect">
            <a:avLst/>
          </a:prstGeom>
        </p:spPr>
      </p:pic>
      <p:pic>
        <p:nvPicPr>
          <p:cNvPr id="5" name="Picture 4" descr="Slika 07-43.TIF"/>
          <p:cNvPicPr>
            <a:picLocks noChangeAspect="1"/>
          </p:cNvPicPr>
          <p:nvPr/>
        </p:nvPicPr>
        <p:blipFill>
          <a:blip r:embed="rId4" cstate="print"/>
          <a:stretch>
            <a:fillRect/>
          </a:stretch>
        </p:blipFill>
        <p:spPr>
          <a:xfrm>
            <a:off x="5867400" y="3938667"/>
            <a:ext cx="2977896" cy="2349357"/>
          </a:xfrm>
          <a:prstGeom prst="rect">
            <a:avLst/>
          </a:prstGeom>
        </p:spPr>
      </p:pic>
      <p:sp>
        <p:nvSpPr>
          <p:cNvPr id="6" name="TextBox 5"/>
          <p:cNvSpPr txBox="1"/>
          <p:nvPr/>
        </p:nvSpPr>
        <p:spPr>
          <a:xfrm>
            <a:off x="381000" y="2743200"/>
            <a:ext cx="1441420" cy="424732"/>
          </a:xfrm>
          <a:prstGeom prst="rect">
            <a:avLst/>
          </a:prstGeom>
          <a:noFill/>
        </p:spPr>
        <p:txBody>
          <a:bodyPr wrap="none" rtlCol="0">
            <a:spAutoFit/>
          </a:bodyPr>
          <a:lstStyle/>
          <a:p>
            <a:r>
              <a:rPr lang="en-US" sz="1800" i="1"/>
              <a:t>Procedura 1</a:t>
            </a:r>
          </a:p>
        </p:txBody>
      </p:sp>
      <p:sp>
        <p:nvSpPr>
          <p:cNvPr id="7" name="TextBox 6"/>
          <p:cNvSpPr txBox="1"/>
          <p:nvPr/>
        </p:nvSpPr>
        <p:spPr>
          <a:xfrm>
            <a:off x="381000" y="5029200"/>
            <a:ext cx="1441420" cy="394210"/>
          </a:xfrm>
          <a:prstGeom prst="rect">
            <a:avLst/>
          </a:prstGeom>
          <a:noFill/>
        </p:spPr>
        <p:txBody>
          <a:bodyPr wrap="none" rtlCol="0">
            <a:spAutoFit/>
          </a:bodyPr>
          <a:lstStyle/>
          <a:p>
            <a:r>
              <a:rPr lang="en-US" sz="1800" i="1"/>
              <a:t>Procedura 2</a:t>
            </a:r>
          </a:p>
        </p:txBody>
      </p:sp>
      <p:sp>
        <p:nvSpPr>
          <p:cNvPr id="8" name="TextBox 7"/>
          <p:cNvSpPr txBox="1"/>
          <p:nvPr/>
        </p:nvSpPr>
        <p:spPr>
          <a:xfrm>
            <a:off x="7467600" y="3579222"/>
            <a:ext cx="1441420" cy="394210"/>
          </a:xfrm>
          <a:prstGeom prst="rect">
            <a:avLst/>
          </a:prstGeom>
          <a:noFill/>
        </p:spPr>
        <p:txBody>
          <a:bodyPr wrap="none" rtlCol="0">
            <a:spAutoFit/>
          </a:bodyPr>
          <a:lstStyle/>
          <a:p>
            <a:r>
              <a:rPr lang="en-US" sz="1800" i="1"/>
              <a:t>Procedura 3</a:t>
            </a:r>
          </a:p>
        </p:txBody>
      </p:sp>
    </p:spTree>
    <p:extLst>
      <p:ext uri="{BB962C8B-B14F-4D97-AF65-F5344CB8AC3E}">
        <p14:creationId xmlns:p14="http://schemas.microsoft.com/office/powerpoint/2010/main" val="411738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610600" cy="797078"/>
          </a:xfrm>
          <a:prstGeom prst="rect">
            <a:avLst/>
          </a:prstGeom>
          <a:noFill/>
        </p:spPr>
        <p:txBody>
          <a:bodyPr wrap="square" rtlCol="0">
            <a:spAutoFit/>
          </a:bodyPr>
          <a:lstStyle/>
          <a:p>
            <a:r>
              <a:rPr lang="sr-Latn-RS">
                <a:solidFill>
                  <a:srgbClr val="00004C"/>
                </a:solidFill>
              </a:rPr>
              <a:t>U slučaju procedura 1 i 2 propisana su dva postupka realizacije eksperimenta zavisno od vrste oslanjanja kaiševa.</a:t>
            </a:r>
            <a:endParaRPr lang="en-US">
              <a:solidFill>
                <a:srgbClr val="00004C"/>
              </a:solidFill>
            </a:endParaRPr>
          </a:p>
        </p:txBody>
      </p:sp>
      <p:grpSp>
        <p:nvGrpSpPr>
          <p:cNvPr id="3" name="Group 2"/>
          <p:cNvGrpSpPr/>
          <p:nvPr/>
        </p:nvGrpSpPr>
        <p:grpSpPr>
          <a:xfrm>
            <a:off x="609600" y="1828800"/>
            <a:ext cx="7467600" cy="1905000"/>
            <a:chOff x="609600" y="914400"/>
            <a:chExt cx="7720292" cy="1969008"/>
          </a:xfrm>
        </p:grpSpPr>
        <p:pic>
          <p:nvPicPr>
            <p:cNvPr id="4" name="Picture 3" descr="Slika 07-41.TIF"/>
            <p:cNvPicPr>
              <a:picLocks noChangeAspect="1"/>
            </p:cNvPicPr>
            <p:nvPr/>
          </p:nvPicPr>
          <p:blipFill>
            <a:blip r:embed="rId2" cstate="print"/>
            <a:stretch>
              <a:fillRect/>
            </a:stretch>
          </p:blipFill>
          <p:spPr>
            <a:xfrm>
              <a:off x="609600" y="914400"/>
              <a:ext cx="7720292" cy="1969008"/>
            </a:xfrm>
            <a:prstGeom prst="rect">
              <a:avLst/>
            </a:prstGeom>
          </p:spPr>
        </p:pic>
        <p:sp>
          <p:nvSpPr>
            <p:cNvPr id="5" name="TextBox 4"/>
            <p:cNvSpPr txBox="1"/>
            <p:nvPr/>
          </p:nvSpPr>
          <p:spPr>
            <a:xfrm>
              <a:off x="4267200" y="1905000"/>
              <a:ext cx="1441420" cy="394210"/>
            </a:xfrm>
            <a:prstGeom prst="rect">
              <a:avLst/>
            </a:prstGeom>
            <a:noFill/>
          </p:spPr>
          <p:txBody>
            <a:bodyPr wrap="none" rtlCol="0">
              <a:spAutoFit/>
            </a:bodyPr>
            <a:lstStyle/>
            <a:p>
              <a:r>
                <a:rPr lang="en-US" sz="1800" i="1">
                  <a:solidFill>
                    <a:schemeClr val="bg1"/>
                  </a:solidFill>
                </a:rPr>
                <a:t>P</a:t>
              </a:r>
              <a:r>
                <a:rPr lang="sr-Latn-RS" sz="1800" i="1">
                  <a:solidFill>
                    <a:schemeClr val="bg1"/>
                  </a:solidFill>
                </a:rPr>
                <a:t>rocedura 1</a:t>
              </a:r>
              <a:endParaRPr lang="en-US" sz="1800" i="1">
                <a:solidFill>
                  <a:schemeClr val="bg1"/>
                </a:solidFill>
              </a:endParaRPr>
            </a:p>
          </p:txBody>
        </p:sp>
      </p:grpSp>
      <p:grpSp>
        <p:nvGrpSpPr>
          <p:cNvPr id="6" name="Group 5"/>
          <p:cNvGrpSpPr/>
          <p:nvPr/>
        </p:nvGrpSpPr>
        <p:grpSpPr>
          <a:xfrm>
            <a:off x="609600" y="3810000"/>
            <a:ext cx="7543800" cy="2514600"/>
            <a:chOff x="609600" y="762000"/>
            <a:chExt cx="7885176" cy="2784644"/>
          </a:xfrm>
        </p:grpSpPr>
        <p:pic>
          <p:nvPicPr>
            <p:cNvPr id="7" name="Picture 6" descr="Slika 07-42.TIF"/>
            <p:cNvPicPr>
              <a:picLocks noChangeAspect="1"/>
            </p:cNvPicPr>
            <p:nvPr/>
          </p:nvPicPr>
          <p:blipFill>
            <a:blip r:embed="rId3" cstate="print"/>
            <a:stretch>
              <a:fillRect/>
            </a:stretch>
          </p:blipFill>
          <p:spPr>
            <a:xfrm>
              <a:off x="609600" y="762000"/>
              <a:ext cx="7885176" cy="2784644"/>
            </a:xfrm>
            <a:prstGeom prst="rect">
              <a:avLst/>
            </a:prstGeom>
          </p:spPr>
        </p:pic>
        <p:sp>
          <p:nvSpPr>
            <p:cNvPr id="8" name="TextBox 7"/>
            <p:cNvSpPr txBox="1"/>
            <p:nvPr/>
          </p:nvSpPr>
          <p:spPr>
            <a:xfrm>
              <a:off x="3810000" y="3048000"/>
              <a:ext cx="1441420" cy="394210"/>
            </a:xfrm>
            <a:prstGeom prst="rect">
              <a:avLst/>
            </a:prstGeom>
            <a:noFill/>
          </p:spPr>
          <p:txBody>
            <a:bodyPr wrap="none" rtlCol="0">
              <a:spAutoFit/>
            </a:bodyPr>
            <a:lstStyle/>
            <a:p>
              <a:r>
                <a:rPr lang="en-US" sz="1800" i="1">
                  <a:solidFill>
                    <a:schemeClr val="bg1"/>
                  </a:solidFill>
                </a:rPr>
                <a:t>P</a:t>
              </a:r>
              <a:r>
                <a:rPr lang="sr-Latn-RS" sz="1800" i="1">
                  <a:solidFill>
                    <a:schemeClr val="bg1"/>
                  </a:solidFill>
                </a:rPr>
                <a:t>rocedura 2</a:t>
              </a:r>
              <a:endParaRPr lang="en-US" sz="1800" i="1">
                <a:solidFill>
                  <a:schemeClr val="bg1"/>
                </a:solidFill>
              </a:endParaRPr>
            </a:p>
          </p:txBody>
        </p:sp>
      </p:grpSp>
    </p:spTree>
    <p:extLst>
      <p:ext uri="{BB962C8B-B14F-4D97-AF65-F5344CB8AC3E}">
        <p14:creationId xmlns:p14="http://schemas.microsoft.com/office/powerpoint/2010/main" val="185901688"/>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1201</TotalTime>
  <Words>638</Words>
  <Application>Microsoft Office PowerPoint</Application>
  <PresentationFormat>On-screen Show (4:3)</PresentationFormat>
  <Paragraphs>56</Paragraphs>
  <Slides>16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Symbol</vt:lpstr>
      <vt:lpstr>Tahoma</vt:lpstr>
      <vt:lpstr>Times New Roman</vt:lpstr>
      <vt:lpstr>Wingdings</vt:lpstr>
      <vt:lpstr>Textured</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saobracajni fakultet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MRB</cp:lastModifiedBy>
  <cp:revision>331</cp:revision>
  <dcterms:created xsi:type="dcterms:W3CDTF">2006-01-31T15:10:17Z</dcterms:created>
  <dcterms:modified xsi:type="dcterms:W3CDTF">2026-01-12T08:46:59Z</dcterms:modified>
</cp:coreProperties>
</file>