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86" r:id="rId2"/>
    <p:sldId id="303" r:id="rId3"/>
    <p:sldId id="305" r:id="rId4"/>
    <p:sldId id="289" r:id="rId5"/>
    <p:sldId id="288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8" r:id="rId14"/>
    <p:sldId id="299" r:id="rId15"/>
    <p:sldId id="300" r:id="rId16"/>
    <p:sldId id="301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8080"/>
    <a:srgbClr val="00004C"/>
    <a:srgbClr val="000066"/>
    <a:srgbClr val="000000"/>
    <a:srgbClr val="FFCC00"/>
    <a:srgbClr val="99FF33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 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169863" y="5867400"/>
            <a:ext cx="874553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en-US" sz="1800"/>
              <a:t>Analiz</a:t>
            </a:r>
            <a:r>
              <a:rPr lang="sr-Latn-RS" sz="1800"/>
              <a:t>iraćemo homogene </a:t>
            </a:r>
            <a:r>
              <a:rPr lang="sr-Latn-CS" sz="1800"/>
              <a:t>smeše gasova – važe svi zakoni gasova i jednačina stanja</a:t>
            </a:r>
            <a:endParaRPr lang="en-US" sz="1800"/>
          </a:p>
        </p:txBody>
      </p:sp>
      <p:sp>
        <p:nvSpPr>
          <p:cNvPr id="4105" name="WordArt 12"/>
          <p:cNvSpPr>
            <a:spLocks noChangeArrowheads="1" noChangeShapeType="1" noTextEdit="1"/>
          </p:cNvSpPr>
          <p:nvPr/>
        </p:nvSpPr>
        <p:spPr bwMode="auto">
          <a:xfrm>
            <a:off x="1687513" y="762000"/>
            <a:ext cx="578167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 M E Š 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 D E A L N I H   G A S O V A</a:t>
            </a:r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28600" y="4419600"/>
            <a:ext cx="8629650" cy="10895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800">
                <a:solidFill>
                  <a:schemeClr val="bg1"/>
                </a:solidFill>
              </a:rPr>
              <a:t>Smeša gasova može predstavljati </a:t>
            </a:r>
            <a:r>
              <a:rPr lang="sr-Cyrl-CS" sz="1800">
                <a:solidFill>
                  <a:schemeClr val="bg1"/>
                </a:solidFill>
              </a:rPr>
              <a:t>homogeni </a:t>
            </a:r>
            <a:r>
              <a:rPr lang="sr-Latn-RS" sz="1800">
                <a:solidFill>
                  <a:schemeClr val="bg1"/>
                </a:solidFill>
              </a:rPr>
              <a:t>termodinamički </a:t>
            </a:r>
            <a:r>
              <a:rPr lang="sr-Cyrl-CS" sz="1800">
                <a:solidFill>
                  <a:schemeClr val="bg1"/>
                </a:solidFill>
              </a:rPr>
              <a:t>sistem </a:t>
            </a:r>
            <a:r>
              <a:rPr lang="sr-Latn-RS" sz="1800">
                <a:solidFill>
                  <a:schemeClr val="bg1"/>
                </a:solidFill>
              </a:rPr>
              <a:t>ukoliko ispunjeni </a:t>
            </a:r>
            <a:r>
              <a:rPr lang="sr-Cyrl-CS" sz="1800">
                <a:solidFill>
                  <a:schemeClr val="bg1"/>
                </a:solidFill>
              </a:rPr>
              <a:t>uslov</a:t>
            </a:r>
            <a:r>
              <a:rPr lang="sr-Latn-RS" sz="1800">
                <a:solidFill>
                  <a:schemeClr val="bg1"/>
                </a:solidFill>
              </a:rPr>
              <a:t>i: </a:t>
            </a:r>
            <a:r>
              <a:rPr lang="sr-Cyrl-CS" sz="1800">
                <a:solidFill>
                  <a:schemeClr val="bg1"/>
                </a:solidFill>
              </a:rPr>
              <a:t>njene komponente hemijski ne reaguju, konstantan sastav i iste fizičke osobine po čitavoj zapremini.</a:t>
            </a:r>
            <a:endParaRPr lang="en-US" sz="180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81000" y="2307550"/>
            <a:ext cx="8305800" cy="1990130"/>
            <a:chOff x="381000" y="1981200"/>
            <a:chExt cx="8305800" cy="1990130"/>
          </a:xfrm>
        </p:grpSpPr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2160108" y="1981200"/>
              <a:ext cx="5189241" cy="923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b="1">
                  <a:solidFill>
                    <a:schemeClr val="bg1"/>
                  </a:solidFill>
                </a:rPr>
                <a:t>Termodinamički sistem</a:t>
              </a:r>
              <a:endParaRPr lang="en-US" b="1">
                <a:solidFill>
                  <a:schemeClr val="bg1"/>
                </a:solidFill>
              </a:endParaRPr>
            </a:p>
            <a:p>
              <a:pPr algn="ctr">
                <a:tabLst>
                  <a:tab pos="409575" algn="l"/>
                </a:tabLst>
              </a:pPr>
              <a:r>
                <a:rPr lang="sr-Latn-CS" b="1">
                  <a:solidFill>
                    <a:schemeClr val="bg1"/>
                  </a:solidFill>
                </a:rPr>
                <a:t>homogeni</a:t>
              </a:r>
              <a:r>
                <a:rPr lang="en-US" b="1">
                  <a:solidFill>
                    <a:schemeClr val="bg1"/>
                  </a:solidFill>
                </a:rPr>
                <a:t>				</a:t>
              </a:r>
              <a:r>
                <a:rPr lang="sr-Latn-CS" b="1">
                  <a:solidFill>
                    <a:srgbClr val="FFC000"/>
                  </a:solidFill>
                </a:rPr>
                <a:t>heterogeni</a:t>
              </a:r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381000" y="2971800"/>
              <a:ext cx="3810000" cy="923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 sz="1800">
                  <a:solidFill>
                    <a:schemeClr val="bg1"/>
                  </a:solidFill>
                </a:rPr>
                <a:t>fizičke veličine i hemijski sastav</a:t>
              </a:r>
              <a:r>
                <a:rPr lang="sr-Latn-CS" sz="1800">
                  <a:solidFill>
                    <a:schemeClr val="bg1"/>
                  </a:solidFill>
                </a:rPr>
                <a:t> termod</a:t>
              </a:r>
              <a:r>
                <a:rPr lang="en-US" sz="1800">
                  <a:solidFill>
                    <a:schemeClr val="bg1"/>
                  </a:solidFill>
                </a:rPr>
                <a:t>.</a:t>
              </a:r>
              <a:r>
                <a:rPr lang="sr-Latn-CS" sz="1800">
                  <a:solidFill>
                    <a:schemeClr val="bg1"/>
                  </a:solidFill>
                </a:rPr>
                <a:t> sistema</a:t>
              </a:r>
              <a:r>
                <a:rPr lang="sr-Cyrl-CS" sz="1800">
                  <a:solidFill>
                    <a:schemeClr val="bg1"/>
                  </a:solidFill>
                </a:rPr>
                <a:t> u svim delovima kontrolisane zapremine</a:t>
              </a:r>
              <a:r>
                <a:rPr lang="en-US" sz="1800">
                  <a:solidFill>
                    <a:schemeClr val="bg1"/>
                  </a:solidFill>
                </a:rPr>
                <a:t> su</a:t>
              </a:r>
              <a:r>
                <a:rPr lang="sr-Cyrl-CS" sz="1800">
                  <a:solidFill>
                    <a:schemeClr val="bg1"/>
                  </a:solidFill>
                </a:rPr>
                <a:t> ist</a:t>
              </a:r>
              <a:r>
                <a:rPr lang="en-US" sz="1800">
                  <a:solidFill>
                    <a:schemeClr val="bg1"/>
                  </a:solidFill>
                </a:rPr>
                <a:t>e</a:t>
              </a:r>
              <a:endParaRPr lang="sr-Latn-CS" sz="180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62600" y="3048000"/>
              <a:ext cx="3124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</a:pPr>
              <a:r>
                <a:rPr lang="sr-Latn-CS" sz="1800">
                  <a:solidFill>
                    <a:srgbClr val="FFC000"/>
                  </a:solidFill>
                </a:rPr>
                <a:t>termod</a:t>
              </a:r>
              <a:r>
                <a:rPr lang="en-US" sz="1800">
                  <a:solidFill>
                    <a:srgbClr val="FFC000"/>
                  </a:solidFill>
                </a:rPr>
                <a:t>.</a:t>
              </a:r>
              <a:r>
                <a:rPr lang="sr-Latn-CS" sz="1800">
                  <a:solidFill>
                    <a:srgbClr val="FFC000"/>
                  </a:solidFill>
                </a:rPr>
                <a:t> sistema</a:t>
              </a:r>
              <a:r>
                <a:rPr lang="sr-Cyrl-CS" sz="1800">
                  <a:solidFill>
                    <a:srgbClr val="FFC000"/>
                  </a:solidFill>
                </a:rPr>
                <a:t> </a:t>
              </a:r>
              <a:r>
                <a:rPr lang="en-US" sz="1800">
                  <a:solidFill>
                    <a:srgbClr val="FFC000"/>
                  </a:solidFill>
                </a:rPr>
                <a:t>se </a:t>
              </a:r>
              <a:r>
                <a:rPr lang="sr-Cyrl-CS" sz="1800">
                  <a:solidFill>
                    <a:srgbClr val="FFC000"/>
                  </a:solidFill>
                </a:rPr>
                <a:t>sastoji iz više različitih homogenih de</a:t>
              </a:r>
              <a:r>
                <a:rPr lang="sr-Latn-CS" sz="1800">
                  <a:solidFill>
                    <a:srgbClr val="FFC000"/>
                  </a:solidFill>
                </a:rPr>
                <a:t>l</a:t>
              </a:r>
              <a:r>
                <a:rPr lang="sr-Cyrl-CS" sz="1800">
                  <a:solidFill>
                    <a:srgbClr val="FFC000"/>
                  </a:solidFill>
                </a:rPr>
                <a:t>ova </a:t>
              </a:r>
              <a:r>
                <a:rPr lang="en-US" sz="1800">
                  <a:solidFill>
                    <a:srgbClr val="FFC000"/>
                  </a:solidFill>
                </a:rPr>
                <a:t>(</a:t>
              </a:r>
              <a:r>
                <a:rPr lang="sr-Cyrl-CS" sz="1800">
                  <a:solidFill>
                    <a:srgbClr val="FFC000"/>
                  </a:solidFill>
                </a:rPr>
                <a:t>faza</a:t>
              </a:r>
              <a:r>
                <a:rPr lang="en-US" sz="1800">
                  <a:solidFill>
                    <a:srgbClr val="FFC000"/>
                  </a:solidFill>
                </a:rPr>
                <a:t>)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2895600" y="2286000"/>
              <a:ext cx="457200" cy="304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172200" y="2286000"/>
              <a:ext cx="304800" cy="228600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>
              <a:off x="2514600" y="2819400"/>
              <a:ext cx="228600" cy="2286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6553200" y="2819400"/>
              <a:ext cx="228600" cy="228600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30188" y="1112838"/>
            <a:ext cx="8591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Jednačina stanja za </a:t>
            </a:r>
            <a:r>
              <a:rPr lang="sr-Latn-CS" i="1"/>
              <a:t>k</a:t>
            </a:r>
            <a:r>
              <a:rPr lang="sr-Latn-CS"/>
              <a:t>-tu komponentu izražena preko parcijalnog pritiska:</a:t>
            </a:r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835150"/>
            <a:ext cx="2049462" cy="382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97640" name="Text Box 8"/>
          <p:cNvSpPr txBox="1">
            <a:spLocks noChangeArrowheads="1"/>
          </p:cNvSpPr>
          <p:nvPr/>
        </p:nvSpPr>
        <p:spPr bwMode="auto">
          <a:xfrm>
            <a:off x="246063" y="3027363"/>
            <a:ext cx="85915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Jednačina stanja za </a:t>
            </a:r>
            <a:r>
              <a:rPr lang="sr-Latn-CS" i="1"/>
              <a:t>k</a:t>
            </a:r>
            <a:r>
              <a:rPr lang="sr-Latn-CS"/>
              <a:t>-tu komponentu izražena preko parcijalne zapremine:</a:t>
            </a:r>
          </a:p>
        </p:txBody>
      </p:sp>
      <p:pic>
        <p:nvPicPr>
          <p:cNvPr id="1976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4014788"/>
            <a:ext cx="197326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251" name="Text Box 20"/>
          <p:cNvSpPr txBox="1">
            <a:spLocks noChangeArrowheads="1"/>
          </p:cNvSpPr>
          <p:nvPr/>
        </p:nvSpPr>
        <p:spPr bwMode="auto">
          <a:xfrm>
            <a:off x="3265488" y="1719263"/>
            <a:ext cx="10874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/>
              <a:t>(Dalton)</a:t>
            </a:r>
          </a:p>
        </p:txBody>
      </p:sp>
      <p:sp>
        <p:nvSpPr>
          <p:cNvPr id="10252" name="Text Box 21"/>
          <p:cNvSpPr txBox="1">
            <a:spLocks noChangeArrowheads="1"/>
          </p:cNvSpPr>
          <p:nvPr/>
        </p:nvSpPr>
        <p:spPr bwMode="auto">
          <a:xfrm>
            <a:off x="3382963" y="3938588"/>
            <a:ext cx="12985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/>
              <a:t>(Amagau)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9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228725"/>
            <a:ext cx="2049462" cy="382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7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2138363"/>
            <a:ext cx="197326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72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263" y="3375025"/>
            <a:ext cx="1746250" cy="417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73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51138" y="3222625"/>
            <a:ext cx="1366837" cy="739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274" name="Line 14"/>
          <p:cNvSpPr>
            <a:spLocks noChangeShapeType="1"/>
          </p:cNvSpPr>
          <p:nvPr/>
        </p:nvSpPr>
        <p:spPr bwMode="auto">
          <a:xfrm>
            <a:off x="2143125" y="3602038"/>
            <a:ext cx="5318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1275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74938" y="3960813"/>
            <a:ext cx="4697412" cy="763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76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74938" y="5119688"/>
            <a:ext cx="4932362" cy="738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230188" y="1189038"/>
            <a:ext cx="2936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/>
              <a:t>Relativni molarni sastav</a:t>
            </a:r>
            <a:r>
              <a:rPr lang="sr-Latn-CS"/>
              <a:t>:</a:t>
            </a:r>
            <a:endParaRPr lang="en-US"/>
          </a:p>
        </p:txBody>
      </p:sp>
      <p:pic>
        <p:nvPicPr>
          <p:cNvPr id="1229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987550"/>
            <a:ext cx="1138237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296" name="Picture 13"/>
          <p:cNvPicPr>
            <a:picLocks noChangeAspect="1" noChangeArrowheads="1"/>
          </p:cNvPicPr>
          <p:nvPr/>
        </p:nvPicPr>
        <p:blipFill>
          <a:blip r:embed="rId3" cstate="print"/>
          <a:srcRect r="62860"/>
          <a:stretch>
            <a:fillRect/>
          </a:stretch>
        </p:blipFill>
        <p:spPr bwMode="auto">
          <a:xfrm>
            <a:off x="323850" y="4640263"/>
            <a:ext cx="135255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2298" name="Text Box 15"/>
          <p:cNvSpPr txBox="1">
            <a:spLocks noChangeArrowheads="1"/>
          </p:cNvSpPr>
          <p:nvPr/>
        </p:nvSpPr>
        <p:spPr bwMode="auto">
          <a:xfrm>
            <a:off x="306388" y="3162300"/>
            <a:ext cx="5298245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/>
              <a:t>n</a:t>
            </a:r>
            <a:r>
              <a:rPr lang="sr-Latn-CS" i="1" baseline="-25000"/>
              <a:t>k</a:t>
            </a:r>
            <a:r>
              <a:rPr lang="sr-Latn-CS"/>
              <a:t> – broj molova proizvoljne </a:t>
            </a:r>
            <a:r>
              <a:rPr lang="sr-Latn-CS" i="1"/>
              <a:t>k</a:t>
            </a:r>
            <a:r>
              <a:rPr lang="sr-Latn-CS"/>
              <a:t>-te komponente</a:t>
            </a:r>
          </a:p>
          <a:p>
            <a:pPr>
              <a:tabLst>
                <a:tab pos="409575" algn="l"/>
              </a:tabLst>
            </a:pPr>
            <a:r>
              <a:rPr lang="sr-Latn-CS" i="1"/>
              <a:t>n</a:t>
            </a:r>
            <a:r>
              <a:rPr lang="sr-Latn-CS" i="1" baseline="-25000"/>
              <a:t>s</a:t>
            </a:r>
            <a:r>
              <a:rPr lang="sr-Latn-CS"/>
              <a:t> – broj molova smeše</a:t>
            </a:r>
            <a:endParaRPr lang="en-US"/>
          </a:p>
        </p:txBody>
      </p:sp>
      <p:pic>
        <p:nvPicPr>
          <p:cNvPr id="12299" name="Picture 16"/>
          <p:cNvPicPr>
            <a:picLocks noChangeAspect="1" noChangeArrowheads="1"/>
          </p:cNvPicPr>
          <p:nvPr/>
        </p:nvPicPr>
        <p:blipFill>
          <a:blip r:embed="rId3" cstate="print"/>
          <a:srcRect l="91368"/>
          <a:stretch>
            <a:fillRect/>
          </a:stretch>
        </p:blipFill>
        <p:spPr bwMode="auto">
          <a:xfrm>
            <a:off x="1687513" y="4630738"/>
            <a:ext cx="314325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3119438"/>
            <a:ext cx="2732087" cy="376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3" y="3600450"/>
            <a:ext cx="1138237" cy="36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250374" y="4038600"/>
            <a:ext cx="34290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/>
              <a:t> n</a:t>
            </a:r>
            <a:r>
              <a:rPr lang="sr-Latn-CS" sz="1800"/>
              <a:t> – količina materije (broj kmol-ova)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/>
              <a:t> M</a:t>
            </a:r>
            <a:r>
              <a:rPr lang="sr-Latn-CS" sz="1800"/>
              <a:t> – molekularna masa gasa</a:t>
            </a:r>
            <a:endParaRPr lang="en-US" sz="1800"/>
          </a:p>
        </p:txBody>
      </p:sp>
      <p:grpSp>
        <p:nvGrpSpPr>
          <p:cNvPr id="13" name="Group 12"/>
          <p:cNvGrpSpPr/>
          <p:nvPr/>
        </p:nvGrpSpPr>
        <p:grpSpPr>
          <a:xfrm>
            <a:off x="3990068" y="3810000"/>
            <a:ext cx="4925332" cy="2511425"/>
            <a:chOff x="871538" y="3813175"/>
            <a:chExt cx="4925332" cy="2511425"/>
          </a:xfrm>
        </p:grpSpPr>
        <p:pic>
          <p:nvPicPr>
            <p:cNvPr id="14345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96938" y="3965575"/>
              <a:ext cx="4097337" cy="4048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14346" name="Line 11"/>
            <p:cNvSpPr>
              <a:spLocks noChangeShapeType="1"/>
            </p:cNvSpPr>
            <p:nvPr/>
          </p:nvSpPr>
          <p:spPr bwMode="auto">
            <a:xfrm flipH="1">
              <a:off x="4994275" y="3813175"/>
              <a:ext cx="304800" cy="6842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47" name="Text Box 12"/>
            <p:cNvSpPr txBox="1">
              <a:spLocks noChangeArrowheads="1"/>
            </p:cNvSpPr>
            <p:nvPr/>
          </p:nvSpPr>
          <p:spPr bwMode="auto">
            <a:xfrm>
              <a:off x="5243513" y="3889375"/>
              <a:ext cx="55335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/>
                <a:t>: </a:t>
              </a:r>
              <a:r>
                <a:rPr lang="sr-Latn-CS" i="1"/>
                <a:t>n</a:t>
              </a:r>
              <a:r>
                <a:rPr lang="sr-Latn-CS" i="1" baseline="-25000"/>
                <a:t>s</a:t>
              </a:r>
              <a:endParaRPr lang="en-US" i="1" baseline="-25000"/>
            </a:p>
          </p:txBody>
        </p:sp>
        <p:pic>
          <p:nvPicPr>
            <p:cNvPr id="14348" name="Picture 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71538" y="5457825"/>
              <a:ext cx="3440112" cy="866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14349" name="Picture 1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958975" y="4506913"/>
              <a:ext cx="1670050" cy="7493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14350" name="Line 15"/>
            <p:cNvSpPr>
              <a:spLocks noChangeShapeType="1"/>
            </p:cNvSpPr>
            <p:nvPr/>
          </p:nvSpPr>
          <p:spPr bwMode="auto">
            <a:xfrm>
              <a:off x="1806575" y="4344988"/>
              <a:ext cx="0" cy="10620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30188" y="1209675"/>
            <a:ext cx="61547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Srednja (prividna) molekularna masa smeše </a:t>
            </a:r>
            <a:r>
              <a:rPr lang="sr-Cyrl-CS" b="1"/>
              <a:t>– </a:t>
            </a:r>
            <a:r>
              <a:rPr lang="sl-SI" b="1"/>
              <a:t>M</a:t>
            </a:r>
            <a:r>
              <a:rPr lang="en-US" b="1" baseline="-25000"/>
              <a:t>s</a:t>
            </a: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30188" y="1773237"/>
            <a:ext cx="851535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Srednja (prividna) molekularna masa smeše predstavlja molekularnu masu nekog fiktivnog homogenog gasa, koji je po svojim fizičkim svojstvima identičan posmatranoj smeši.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0825" y="4837113"/>
            <a:ext cx="3567113" cy="1260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18811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536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923925"/>
            <a:ext cx="4362450" cy="5084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5370" name="Line 14"/>
          <p:cNvSpPr>
            <a:spLocks noChangeShapeType="1"/>
          </p:cNvSpPr>
          <p:nvPr/>
        </p:nvSpPr>
        <p:spPr bwMode="auto">
          <a:xfrm>
            <a:off x="4445000" y="5326063"/>
            <a:ext cx="684213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75" y="2098675"/>
            <a:ext cx="6072188" cy="2089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230188" y="1112838"/>
            <a:ext cx="23145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Gasna konstanta:</a:t>
            </a:r>
            <a:endParaRPr lang="en-US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30188" y="1112838"/>
            <a:ext cx="32607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Međusobni odnosi sastava:</a:t>
            </a:r>
            <a:endParaRPr lang="en-US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835150"/>
            <a:ext cx="3035300" cy="1817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835150"/>
            <a:ext cx="1943100" cy="1973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8463" y="4176713"/>
            <a:ext cx="3035300" cy="198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33900" y="4178300"/>
            <a:ext cx="2276475" cy="1566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800600" y="1455740"/>
            <a:ext cx="4140201" cy="2166935"/>
            <a:chOff x="4800600" y="1455740"/>
            <a:chExt cx="4140201" cy="2166935"/>
          </a:xfrm>
        </p:grpSpPr>
        <p:sp>
          <p:nvSpPr>
            <p:cNvPr id="3" name="AutoShape 23"/>
            <p:cNvSpPr>
              <a:spLocks noChangeArrowheads="1"/>
            </p:cNvSpPr>
            <p:nvPr/>
          </p:nvSpPr>
          <p:spPr bwMode="auto">
            <a:xfrm>
              <a:off x="4800600" y="1455740"/>
              <a:ext cx="1671637" cy="457200"/>
            </a:xfrm>
            <a:prstGeom prst="roundRect">
              <a:avLst>
                <a:gd name="adj" fmla="val 16667"/>
              </a:avLst>
            </a:prstGeom>
            <a:noFill/>
            <a:ln w="3810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tabLst>
                  <a:tab pos="409575" algn="l"/>
                </a:tabLst>
              </a:pPr>
              <a:endParaRPr lang="en-US"/>
            </a:p>
          </p:txBody>
        </p:sp>
        <p:sp>
          <p:nvSpPr>
            <p:cNvPr id="5" name="Text Box 21"/>
            <p:cNvSpPr txBox="1">
              <a:spLocks noChangeArrowheads="1"/>
            </p:cNvSpPr>
            <p:nvPr/>
          </p:nvSpPr>
          <p:spPr bwMode="auto">
            <a:xfrm>
              <a:off x="5905501" y="2209800"/>
              <a:ext cx="3035300" cy="1412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/>
                <a:t>molekuli se kreću nezavisno jedan od drugog (ne postoje sile uzajamnog privlačenja i odbijanja</a:t>
              </a:r>
            </a:p>
          </p:txBody>
        </p:sp>
        <p:sp>
          <p:nvSpPr>
            <p:cNvPr id="6" name="Line 24"/>
            <p:cNvSpPr>
              <a:spLocks noChangeShapeType="1"/>
            </p:cNvSpPr>
            <p:nvPr/>
          </p:nvSpPr>
          <p:spPr bwMode="auto">
            <a:xfrm>
              <a:off x="6205917" y="1881538"/>
              <a:ext cx="728283" cy="40446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7" name="AutoShape 29"/>
            <p:cNvSpPr>
              <a:spLocks noChangeArrowheads="1"/>
            </p:cNvSpPr>
            <p:nvPr/>
          </p:nvSpPr>
          <p:spPr bwMode="auto">
            <a:xfrm>
              <a:off x="5897563" y="2271713"/>
              <a:ext cx="2941638" cy="1330325"/>
            </a:xfrm>
            <a:prstGeom prst="foldedCorner">
              <a:avLst>
                <a:gd name="adj" fmla="val 125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69863" y="1143000"/>
            <a:ext cx="865187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sr-Latn-RS" i="1"/>
              <a:t>P</a:t>
            </a:r>
            <a:r>
              <a:rPr lang="en-US" i="1"/>
              <a:t>retpostav</a:t>
            </a:r>
            <a:r>
              <a:rPr lang="sr-Latn-RS" i="1"/>
              <a:t>ka:</a:t>
            </a:r>
            <a:r>
              <a:rPr lang="sr-Latn-RS"/>
              <a:t> </a:t>
            </a:r>
            <a:r>
              <a:rPr lang="en-US"/>
              <a:t>na “ponašanje” određene komponente</a:t>
            </a:r>
            <a:r>
              <a:rPr lang="sr-Latn-RS"/>
              <a:t> smeše</a:t>
            </a:r>
            <a:r>
              <a:rPr lang="en-US"/>
              <a:t> ne utiče prisustvo drugih komponenata</a:t>
            </a:r>
            <a:r>
              <a:rPr lang="sr-Latn-RS"/>
              <a:t> smeše ..</a:t>
            </a:r>
            <a:r>
              <a:rPr lang="sr-Latn-CS"/>
              <a:t>.  idealni gasovi.</a:t>
            </a:r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52400" y="4082280"/>
            <a:ext cx="8745538" cy="1800995"/>
            <a:chOff x="152400" y="4082280"/>
            <a:chExt cx="8745538" cy="1800995"/>
          </a:xfrm>
        </p:grpSpPr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52400" y="4114800"/>
              <a:ext cx="8686799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tabLst>
                  <a:tab pos="409575" algn="l"/>
                </a:tabLst>
              </a:pPr>
              <a:r>
                <a:rPr lang="sr-Latn-RS"/>
                <a:t>Realni gasovi </a:t>
              </a:r>
              <a:r>
                <a:rPr lang="en-US"/>
                <a:t>  </a:t>
              </a:r>
              <a:r>
                <a:rPr lang="sr-Latn-RS"/>
                <a:t>– postoje </a:t>
              </a:r>
              <a:r>
                <a:rPr lang="sr-Latn-CS"/>
                <a:t>međudejstva molekula različitih komponenata.</a:t>
              </a:r>
              <a:endParaRPr lang="sr-Latn-RS"/>
            </a:p>
          </p:txBody>
        </p:sp>
        <p:sp>
          <p:nvSpPr>
            <p:cNvPr id="10" name="AutoShape 23"/>
            <p:cNvSpPr>
              <a:spLocks noChangeArrowheads="1"/>
            </p:cNvSpPr>
            <p:nvPr/>
          </p:nvSpPr>
          <p:spPr bwMode="auto">
            <a:xfrm>
              <a:off x="167910" y="4082280"/>
              <a:ext cx="1671637" cy="457200"/>
            </a:xfrm>
            <a:prstGeom prst="roundRect">
              <a:avLst>
                <a:gd name="adj" fmla="val 16667"/>
              </a:avLst>
            </a:prstGeom>
            <a:noFill/>
            <a:ln w="3810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tabLst>
                  <a:tab pos="409575" algn="l"/>
                </a:tabLst>
              </a:pPr>
              <a:endParaRPr lang="en-US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981200" y="4572000"/>
              <a:ext cx="6916738" cy="13112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tabLst>
                  <a:tab pos="409575" algn="l"/>
                </a:tabLst>
              </a:pPr>
              <a:r>
                <a:rPr lang="sr-Latn-CS"/>
                <a:t>Primeri: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Wingdings" pitchFamily="2" charset="2"/>
                <a:buChar char="Ø"/>
                <a:tabLst>
                  <a:tab pos="409575" algn="l"/>
                </a:tabLst>
              </a:pPr>
              <a:r>
                <a:rPr lang="sr-Latn-CS"/>
                <a:t> vazduh (smaša azota i kiseonika, a u manjoj meri argona, ugljendioksida i vodene pare),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Wingdings" pitchFamily="2" charset="2"/>
                <a:buChar char="Ø"/>
                <a:tabLst>
                  <a:tab pos="409575" algn="l"/>
                </a:tabLst>
              </a:pPr>
              <a:r>
                <a:rPr lang="sr-Latn-CS"/>
                <a:t> produkti sagorevanja...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609600" y="1524000"/>
            <a:ext cx="2590800" cy="2590800"/>
          </a:xfrm>
          <a:prstGeom prst="rect">
            <a:avLst/>
          </a:prstGeom>
          <a:noFill/>
          <a:ln w="63500" cap="flat" cmpd="dbl" algn="ctr">
            <a:solidFill>
              <a:srgbClr val="00004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4267203" y="1219200"/>
            <a:ext cx="4343400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/>
              <a:t>Svaki gas u sastavu smeše gasova stvara na zidove suda pritisak (</a:t>
            </a:r>
            <a:r>
              <a:rPr lang="sr-Latn-CS" b="1"/>
              <a:t>parcijalni pritisak</a:t>
            </a:r>
            <a:r>
              <a:rPr lang="sr-Latn-CS"/>
              <a:t>) čija vrednost ne zavisi od prisustva drugih gasova</a:t>
            </a:r>
            <a:r>
              <a:rPr lang="en-US"/>
              <a:t> </a:t>
            </a:r>
            <a:r>
              <a:rPr lang="sr-Latn-RS"/>
              <a:t>(</a:t>
            </a:r>
            <a:r>
              <a:rPr lang="en-US" i="1"/>
              <a:t>p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baseline="-25000"/>
              <a:t>2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baseline="-25000"/>
              <a:t>3</a:t>
            </a:r>
            <a:r>
              <a:rPr lang="en-US"/>
              <a:t>, ...</a:t>
            </a:r>
            <a:r>
              <a:rPr lang="sr-Latn-RS"/>
              <a:t>)</a:t>
            </a:r>
            <a:endParaRPr lang="sr-Latn-CS"/>
          </a:p>
        </p:txBody>
      </p:sp>
      <p:grpSp>
        <p:nvGrpSpPr>
          <p:cNvPr id="60" name="Group 59"/>
          <p:cNvGrpSpPr/>
          <p:nvPr/>
        </p:nvGrpSpPr>
        <p:grpSpPr>
          <a:xfrm>
            <a:off x="685800" y="1600200"/>
            <a:ext cx="2407920" cy="3128665"/>
            <a:chOff x="685800" y="1600200"/>
            <a:chExt cx="2407920" cy="3128665"/>
          </a:xfrm>
        </p:grpSpPr>
        <p:grpSp>
          <p:nvGrpSpPr>
            <p:cNvPr id="45" name="Group 44"/>
            <p:cNvGrpSpPr/>
            <p:nvPr/>
          </p:nvGrpSpPr>
          <p:grpSpPr>
            <a:xfrm>
              <a:off x="685800" y="1600200"/>
              <a:ext cx="2407920" cy="2407920"/>
              <a:chOff x="914400" y="1600200"/>
              <a:chExt cx="2407920" cy="2407920"/>
            </a:xfrm>
          </p:grpSpPr>
          <p:sp>
            <p:nvSpPr>
              <p:cNvPr id="30" name="Oval 29"/>
              <p:cNvSpPr/>
              <p:nvPr/>
            </p:nvSpPr>
            <p:spPr bwMode="auto">
              <a:xfrm>
                <a:off x="990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914400" y="2743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1371600" y="3200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1524000" y="1676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2819400" y="1600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32766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3276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 bwMode="auto">
              <a:xfrm>
                <a:off x="2438400" y="3581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22098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2514600" y="2895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 bwMode="auto">
              <a:xfrm>
                <a:off x="2895600" y="33528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 bwMode="auto">
              <a:xfrm>
                <a:off x="1981200" y="3505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1295400" y="2133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685800" y="4267200"/>
              <a:ext cx="4219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rgbClr val="00B050"/>
                  </a:solidFill>
                </a:rPr>
                <a:t>p</a:t>
              </a:r>
              <a:r>
                <a:rPr lang="en-US" baseline="-25000">
                  <a:solidFill>
                    <a:srgbClr val="00B050"/>
                  </a:solidFill>
                </a:rPr>
                <a:t>3</a:t>
              </a:r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>
              <a:off x="794658" y="4038600"/>
              <a:ext cx="76200" cy="342900"/>
            </a:xfrm>
            <a:prstGeom prst="line">
              <a:avLst/>
            </a:pr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838200" y="1752600"/>
            <a:ext cx="2179320" cy="3281065"/>
            <a:chOff x="838200" y="1752600"/>
            <a:chExt cx="2179320" cy="3281065"/>
          </a:xfrm>
        </p:grpSpPr>
        <p:grpSp>
          <p:nvGrpSpPr>
            <p:cNvPr id="43" name="Group 42"/>
            <p:cNvGrpSpPr/>
            <p:nvPr/>
          </p:nvGrpSpPr>
          <p:grpSpPr>
            <a:xfrm>
              <a:off x="838200" y="1752600"/>
              <a:ext cx="2179320" cy="2103120"/>
              <a:chOff x="1066800" y="1752600"/>
              <a:chExt cx="2179320" cy="2103120"/>
            </a:xfrm>
          </p:grpSpPr>
          <p:sp>
            <p:nvSpPr>
              <p:cNvPr id="4" name="Oval 3"/>
              <p:cNvSpPr/>
              <p:nvPr/>
            </p:nvSpPr>
            <p:spPr bwMode="auto">
              <a:xfrm>
                <a:off x="1066800" y="1752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" name="Oval 4"/>
              <p:cNvSpPr/>
              <p:nvPr/>
            </p:nvSpPr>
            <p:spPr bwMode="auto">
              <a:xfrm>
                <a:off x="1676400" y="1905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Oval 5"/>
              <p:cNvSpPr/>
              <p:nvPr/>
            </p:nvSpPr>
            <p:spPr bwMode="auto">
              <a:xfrm>
                <a:off x="1905000" y="2209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Oval 6"/>
              <p:cNvSpPr/>
              <p:nvPr/>
            </p:nvSpPr>
            <p:spPr bwMode="auto">
              <a:xfrm>
                <a:off x="1295400" y="2743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2743200" y="1981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3200400" y="2438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3048000" y="2819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2438400" y="2514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1066800" y="3429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1905000" y="3810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2819400" y="3733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2362200" y="3276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1752600" y="2971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1676400" y="4572000"/>
              <a:ext cx="4219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rgbClr val="000099"/>
                  </a:solidFill>
                </a:rPr>
                <a:t>p</a:t>
              </a:r>
              <a:r>
                <a:rPr lang="en-US" baseline="-25000">
                  <a:solidFill>
                    <a:srgbClr val="000099"/>
                  </a:solidFill>
                </a:rPr>
                <a:t>1</a:t>
              </a:r>
              <a:endParaRPr lang="en-US">
                <a:solidFill>
                  <a:srgbClr val="000099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1709058" y="3913414"/>
              <a:ext cx="125185" cy="772886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762000" y="1676400"/>
            <a:ext cx="3241310" cy="2331720"/>
            <a:chOff x="762000" y="1676400"/>
            <a:chExt cx="3241310" cy="2331720"/>
          </a:xfrm>
        </p:grpSpPr>
        <p:grpSp>
          <p:nvGrpSpPr>
            <p:cNvPr id="44" name="Group 43"/>
            <p:cNvGrpSpPr/>
            <p:nvPr/>
          </p:nvGrpSpPr>
          <p:grpSpPr>
            <a:xfrm>
              <a:off x="762000" y="1676400"/>
              <a:ext cx="2331720" cy="2331720"/>
              <a:chOff x="990600" y="1676400"/>
              <a:chExt cx="2331720" cy="2331720"/>
            </a:xfrm>
          </p:grpSpPr>
          <p:sp>
            <p:nvSpPr>
              <p:cNvPr id="18" name="Oval 17"/>
              <p:cNvSpPr/>
              <p:nvPr/>
            </p:nvSpPr>
            <p:spPr bwMode="auto">
              <a:xfrm>
                <a:off x="1905000" y="3124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3200400" y="1676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2362200" y="17526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2590800" y="2286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990600" y="22098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1295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1600200" y="3505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1524000" y="2438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2133600" y="2743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2819400" y="3048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2438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3276600" y="3200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3581400" y="3048000"/>
              <a:ext cx="421910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rgbClr val="C00000"/>
                  </a:solidFill>
                </a:rPr>
                <a:t>p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  <a:endParaRPr lang="en-US">
                <a:solidFill>
                  <a:srgbClr val="C00000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>
              <a:off x="3124200" y="3233056"/>
              <a:ext cx="457200" cy="61473"/>
            </a:xfrm>
            <a:prstGeom prst="lin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4259261" y="3254514"/>
            <a:ext cx="447833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/>
              <a:t>Pritisak smeše</a:t>
            </a:r>
            <a:r>
              <a:rPr lang="en-US"/>
              <a:t> = f</a:t>
            </a:r>
            <a:r>
              <a:rPr lang="sr-Latn-RS"/>
              <a:t>(</a:t>
            </a:r>
            <a:r>
              <a:rPr lang="sr-Latn-CS"/>
              <a:t>ukupnog delovanja svih molekula smeše o zidove suda).</a:t>
            </a:r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4259261" y="4385608"/>
            <a:ext cx="4478338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/>
              <a:t>Odstranjivanjem jedne od komponenata smeše (npr. parcijalnog pritiska </a:t>
            </a:r>
            <a:r>
              <a:rPr lang="en-US" i="1"/>
              <a:t>p</a:t>
            </a:r>
            <a:r>
              <a:rPr lang="en-US" baseline="-25000"/>
              <a:t>1</a:t>
            </a:r>
            <a:r>
              <a:rPr lang="sr-Latn-CS"/>
              <a:t>) pri nepromenjenoj vrednosti temperature smeše pritisak smeše bi se smanjio za vrednost pritiska odstranjene komponente (</a:t>
            </a:r>
            <a:r>
              <a:rPr lang="en-US" i="1"/>
              <a:t>p</a:t>
            </a:r>
            <a:r>
              <a:rPr lang="en-US" baseline="-25000"/>
              <a:t>1</a:t>
            </a:r>
            <a:r>
              <a:rPr lang="sr-Latn-CS"/>
              <a:t>).</a:t>
            </a:r>
            <a:endParaRPr lang="en-US"/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230188" y="838200"/>
            <a:ext cx="2589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Daltonov zakon: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114800" y="1546225"/>
            <a:ext cx="4630738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Pri konstantnoj temperaturi smeše, ukupan pritisak smeše gasova (koji hemijski međusobno ne reaguju) jednak je sumi parcijalnih pritisaka.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6875" y="3355975"/>
            <a:ext cx="3717925" cy="844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165600" y="4191000"/>
            <a:ext cx="286168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i="1"/>
              <a:t>n</a:t>
            </a:r>
            <a:r>
              <a:rPr lang="sr-Latn-CS"/>
              <a:t> – broj komponeneta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/>
              <a:t>      u analiziranoj smeši</a:t>
            </a: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609600" y="1524000"/>
            <a:ext cx="2590800" cy="2590800"/>
          </a:xfrm>
          <a:prstGeom prst="rect">
            <a:avLst/>
          </a:prstGeom>
          <a:noFill/>
          <a:ln w="63500" cap="flat" cmpd="dbl" algn="ctr">
            <a:solidFill>
              <a:srgbClr val="00004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85800" y="1600200"/>
            <a:ext cx="2407920" cy="3128665"/>
            <a:chOff x="685800" y="1600200"/>
            <a:chExt cx="2407920" cy="3128665"/>
          </a:xfrm>
        </p:grpSpPr>
        <p:grpSp>
          <p:nvGrpSpPr>
            <p:cNvPr id="7" name="Group 44"/>
            <p:cNvGrpSpPr/>
            <p:nvPr/>
          </p:nvGrpSpPr>
          <p:grpSpPr>
            <a:xfrm>
              <a:off x="685800" y="1600200"/>
              <a:ext cx="2407920" cy="2407920"/>
              <a:chOff x="914400" y="1600200"/>
              <a:chExt cx="2407920" cy="2407920"/>
            </a:xfrm>
          </p:grpSpPr>
          <p:sp>
            <p:nvSpPr>
              <p:cNvPr id="10" name="Oval 9"/>
              <p:cNvSpPr/>
              <p:nvPr/>
            </p:nvSpPr>
            <p:spPr bwMode="auto">
              <a:xfrm>
                <a:off x="990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914400" y="2743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1371600" y="3200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1524000" y="1676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2819400" y="1600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32766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3276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2438400" y="3581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22098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2514600" y="2895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2895600" y="33528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1981200" y="3505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1295400" y="2133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85800" y="4267200"/>
              <a:ext cx="4219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rgbClr val="00B050"/>
                  </a:solidFill>
                </a:rPr>
                <a:t>p</a:t>
              </a:r>
              <a:r>
                <a:rPr lang="en-US" baseline="-25000">
                  <a:solidFill>
                    <a:srgbClr val="00B050"/>
                  </a:solidFill>
                </a:rPr>
                <a:t>3</a:t>
              </a:r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794658" y="4038600"/>
              <a:ext cx="76200" cy="342900"/>
            </a:xfrm>
            <a:prstGeom prst="line">
              <a:avLst/>
            </a:pr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838200" y="1752600"/>
            <a:ext cx="2179320" cy="3281065"/>
            <a:chOff x="838200" y="1752600"/>
            <a:chExt cx="2179320" cy="3281065"/>
          </a:xfrm>
        </p:grpSpPr>
        <p:grpSp>
          <p:nvGrpSpPr>
            <p:cNvPr id="24" name="Group 42"/>
            <p:cNvGrpSpPr/>
            <p:nvPr/>
          </p:nvGrpSpPr>
          <p:grpSpPr>
            <a:xfrm>
              <a:off x="838200" y="1752600"/>
              <a:ext cx="2179320" cy="2103120"/>
              <a:chOff x="1066800" y="1752600"/>
              <a:chExt cx="2179320" cy="2103120"/>
            </a:xfrm>
          </p:grpSpPr>
          <p:sp>
            <p:nvSpPr>
              <p:cNvPr id="27" name="Oval 3"/>
              <p:cNvSpPr/>
              <p:nvPr/>
            </p:nvSpPr>
            <p:spPr bwMode="auto">
              <a:xfrm>
                <a:off x="1066800" y="1752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1676400" y="1905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1905000" y="2209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1295400" y="2743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2743200" y="1981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3200400" y="2438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3048000" y="2819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2438400" y="2514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1066800" y="3429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1905000" y="3810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 bwMode="auto">
              <a:xfrm>
                <a:off x="2819400" y="3733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2362200" y="3276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1752600" y="2971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1676400" y="4572000"/>
              <a:ext cx="4219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rgbClr val="000099"/>
                  </a:solidFill>
                </a:rPr>
                <a:t>p</a:t>
              </a:r>
              <a:r>
                <a:rPr lang="en-US" baseline="-25000">
                  <a:solidFill>
                    <a:srgbClr val="000099"/>
                  </a:solidFill>
                </a:rPr>
                <a:t>1</a:t>
              </a:r>
              <a:endParaRPr lang="en-US">
                <a:solidFill>
                  <a:srgbClr val="000099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1709058" y="3913414"/>
              <a:ext cx="125185" cy="772886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762000" y="1676400"/>
            <a:ext cx="3241310" cy="2331720"/>
            <a:chOff x="762000" y="1676400"/>
            <a:chExt cx="3241310" cy="2331720"/>
          </a:xfrm>
        </p:grpSpPr>
        <p:grpSp>
          <p:nvGrpSpPr>
            <p:cNvPr id="41" name="Group 43"/>
            <p:cNvGrpSpPr/>
            <p:nvPr/>
          </p:nvGrpSpPr>
          <p:grpSpPr>
            <a:xfrm>
              <a:off x="762000" y="1676400"/>
              <a:ext cx="2331720" cy="2331720"/>
              <a:chOff x="990600" y="1676400"/>
              <a:chExt cx="2331720" cy="2331720"/>
            </a:xfrm>
          </p:grpSpPr>
          <p:sp>
            <p:nvSpPr>
              <p:cNvPr id="44" name="Oval 43"/>
              <p:cNvSpPr/>
              <p:nvPr/>
            </p:nvSpPr>
            <p:spPr bwMode="auto">
              <a:xfrm>
                <a:off x="1905000" y="3124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3200400" y="1676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 bwMode="auto">
              <a:xfrm>
                <a:off x="2362200" y="17526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7" name="Oval 20"/>
              <p:cNvSpPr/>
              <p:nvPr/>
            </p:nvSpPr>
            <p:spPr bwMode="auto">
              <a:xfrm>
                <a:off x="2590800" y="2286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 bwMode="auto">
              <a:xfrm>
                <a:off x="990600" y="22098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>
                <a:off x="1295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1600200" y="3505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1524000" y="2438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2133600" y="2743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2819400" y="3048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 bwMode="auto">
              <a:xfrm>
                <a:off x="2438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5" name="Oval 54"/>
              <p:cNvSpPr/>
              <p:nvPr/>
            </p:nvSpPr>
            <p:spPr bwMode="auto">
              <a:xfrm>
                <a:off x="3276600" y="3200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3581400" y="3048000"/>
              <a:ext cx="421910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rgbClr val="C00000"/>
                  </a:solidFill>
                </a:rPr>
                <a:t>p</a:t>
              </a:r>
              <a:r>
                <a:rPr lang="en-US" baseline="-25000">
                  <a:solidFill>
                    <a:srgbClr val="C00000"/>
                  </a:solidFill>
                </a:rPr>
                <a:t>2</a:t>
              </a:r>
              <a:endParaRPr lang="en-US">
                <a:solidFill>
                  <a:srgbClr val="C0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 bwMode="auto">
            <a:xfrm>
              <a:off x="3124200" y="3233056"/>
              <a:ext cx="457200" cy="61473"/>
            </a:xfrm>
            <a:prstGeom prst="lin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230188" y="4832350"/>
            <a:ext cx="851535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Pod pojmom parcijalnog pritiska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 se podrazumeva onaj pritisak koji bi vladao u sudu zapremine </a:t>
            </a:r>
            <a:r>
              <a:rPr lang="en-US" i="1"/>
              <a:t>V</a:t>
            </a:r>
            <a:r>
              <a:rPr lang="en-US"/>
              <a:t>, pri temperaturi smeše </a:t>
            </a:r>
            <a:r>
              <a:rPr lang="en-US" i="1"/>
              <a:t>T</a:t>
            </a:r>
            <a:r>
              <a:rPr lang="en-US"/>
              <a:t>, kada bi se samo dotična komponenta nalazila u sudu.</a:t>
            </a:r>
          </a:p>
        </p:txBody>
      </p:sp>
      <p:pic>
        <p:nvPicPr>
          <p:cNvPr id="6152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7913" y="620713"/>
            <a:ext cx="6985000" cy="4048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230188" y="688975"/>
            <a:ext cx="8515350" cy="2740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Amagaov zakon:</a:t>
            </a:r>
          </a:p>
          <a:p>
            <a:pPr>
              <a:tabLst>
                <a:tab pos="409575" algn="l"/>
              </a:tabLst>
            </a:pPr>
            <a:r>
              <a:rPr lang="sr-Latn-CS"/>
              <a:t>Veličine stanja svake komponente smeše razmatraju se na način kao da svaka komponenta egzistira odvojeno pri pritisku i temeraturi smeše. U tom slučaju definiše se parcijalna zapremina </a:t>
            </a:r>
            <a:r>
              <a:rPr lang="sr-Latn-CS" i="1"/>
              <a:t>V</a:t>
            </a:r>
            <a:r>
              <a:rPr lang="sr-Latn-CS" i="1" baseline="-25000"/>
              <a:t>i</a:t>
            </a:r>
            <a:r>
              <a:rPr lang="sr-Latn-CS"/>
              <a:t> koja se odnosi na </a:t>
            </a:r>
            <a:r>
              <a:rPr lang="sr-Latn-CS" i="1"/>
              <a:t>i</a:t>
            </a:r>
            <a:r>
              <a:rPr lang="sr-Latn-CS"/>
              <a:t>-tu komponentu u smeši kao ona zapremina koju bi zauzimala </a:t>
            </a:r>
            <a:r>
              <a:rPr lang="sr-Latn-CS" i="1"/>
              <a:t>i</a:t>
            </a:r>
            <a:r>
              <a:rPr lang="sr-Latn-CS"/>
              <a:t>-ta komponenta kada bi sama egzistirala pri ukupnom pritisku i temperaturi smeše.</a:t>
            </a:r>
          </a:p>
        </p:txBody>
      </p:sp>
      <p:sp>
        <p:nvSpPr>
          <p:cNvPr id="1033" name="Rectangle 1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2674938" y="3119438"/>
          <a:ext cx="315436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2" imgW="1574800" imgH="419100" progId="Equation.3">
                  <p:embed/>
                </p:oleObj>
              </mc:Choice>
              <mc:Fallback>
                <p:oleObj name="Equation" r:id="rId2" imgW="15748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38" y="3119438"/>
                        <a:ext cx="3154362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7288" y="4133850"/>
            <a:ext cx="6499225" cy="1724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246063" y="1608138"/>
            <a:ext cx="3687762" cy="182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Sastavi smeše</a:t>
            </a:r>
            <a:r>
              <a:rPr lang="sr-Latn-CS"/>
              <a:t>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relatvni maseni sastav,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relativni zapreminski sastav i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relativni molarni sastav.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33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3988" y="1036638"/>
            <a:ext cx="56991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/>
              <a:t>Relativni maseni sastav</a:t>
            </a:r>
            <a:r>
              <a:rPr lang="sr-Latn-CS"/>
              <a:t> </a:t>
            </a:r>
            <a:r>
              <a:rPr lang="sr-Latn-CS" i="1"/>
              <a:t>k</a:t>
            </a:r>
            <a:r>
              <a:rPr lang="sr-Latn-CS"/>
              <a:t>-te komponente smeše:</a:t>
            </a: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682750"/>
            <a:ext cx="2428875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30188" y="3049588"/>
            <a:ext cx="4225925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/>
              <a:t>m</a:t>
            </a:r>
            <a:r>
              <a:rPr lang="sl-SI" i="1" baseline="-25000"/>
              <a:t>k</a:t>
            </a:r>
            <a:r>
              <a:rPr lang="sl-SI"/>
              <a:t> – masa </a:t>
            </a:r>
            <a:r>
              <a:rPr lang="sl-SI" i="1"/>
              <a:t>k</a:t>
            </a:r>
            <a:r>
              <a:rPr lang="sl-SI"/>
              <a:t>-te komponente</a:t>
            </a:r>
            <a:r>
              <a:rPr lang="sr-Latn-CS"/>
              <a:t> smeše</a:t>
            </a:r>
            <a:r>
              <a:rPr lang="sr-Cyrl-CS"/>
              <a:t> </a:t>
            </a:r>
            <a:endParaRPr lang="sl-SI"/>
          </a:p>
          <a:p>
            <a:pPr>
              <a:tabLst>
                <a:tab pos="409575" algn="l"/>
              </a:tabLst>
            </a:pPr>
            <a:r>
              <a:rPr lang="sl-SI" i="1"/>
              <a:t>m</a:t>
            </a:r>
            <a:r>
              <a:rPr lang="sl-SI" i="1" baseline="-25000"/>
              <a:t>s</a:t>
            </a:r>
            <a:r>
              <a:rPr lang="sr-Cyrl-CS"/>
              <a:t> – </a:t>
            </a:r>
            <a:r>
              <a:rPr lang="sr-Latn-CS"/>
              <a:t>ukupna masa smeše</a:t>
            </a:r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28600" y="4064000"/>
            <a:ext cx="6865982" cy="811772"/>
            <a:chOff x="228600" y="4064000"/>
            <a:chExt cx="6865982" cy="811772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228600" y="4114800"/>
              <a:ext cx="6865982" cy="6832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/>
                <a:t>m</a:t>
              </a:r>
              <a:r>
                <a:rPr lang="sl-SI" baseline="-25000"/>
                <a:t>1</a:t>
              </a:r>
              <a:r>
                <a:rPr lang="sr-Cyrl-CS"/>
                <a:t> </a:t>
              </a:r>
              <a:r>
                <a:rPr lang="sr-Latn-RS"/>
                <a:t>+ </a:t>
              </a:r>
              <a:r>
                <a:rPr lang="sl-SI" i="1"/>
                <a:t>m</a:t>
              </a:r>
              <a:r>
                <a:rPr lang="sl-SI" baseline="-25000"/>
                <a:t>2</a:t>
              </a:r>
              <a:r>
                <a:rPr lang="sr-Cyrl-CS"/>
                <a:t> </a:t>
              </a:r>
              <a:r>
                <a:rPr lang="sr-Latn-RS"/>
                <a:t>+ ... + </a:t>
              </a:r>
              <a:r>
                <a:rPr lang="sl-SI" i="1"/>
                <a:t>m</a:t>
              </a:r>
              <a:r>
                <a:rPr lang="sl-SI" i="1" baseline="-25000"/>
                <a:t>n</a:t>
              </a:r>
              <a:r>
                <a:rPr lang="sr-Cyrl-CS"/>
                <a:t> </a:t>
              </a:r>
              <a:r>
                <a:rPr lang="sr-Latn-RS"/>
                <a:t>= </a:t>
              </a:r>
              <a:r>
                <a:rPr lang="sl-SI" i="1"/>
                <a:t>m</a:t>
              </a:r>
              <a:r>
                <a:rPr lang="sl-SI" i="1" baseline="-25000"/>
                <a:t>s</a:t>
              </a:r>
              <a:r>
                <a:rPr lang="sr-Latn-RS"/>
                <a:t>      </a:t>
              </a:r>
              <a:r>
                <a:rPr lang="sr-Latn-RS">
                  <a:sym typeface="Symbol"/>
                </a:rPr>
                <a:t>    </a:t>
              </a:r>
              <a:r>
                <a:rPr lang="sr-Latn-RS" i="1">
                  <a:sym typeface="Symbol"/>
                </a:rPr>
                <a:t>g</a:t>
              </a:r>
              <a:r>
                <a:rPr lang="sl-SI" baseline="-25000"/>
                <a:t>1</a:t>
              </a:r>
              <a:r>
                <a:rPr lang="sr-Cyrl-CS"/>
                <a:t> </a:t>
              </a:r>
              <a:r>
                <a:rPr lang="sr-Latn-RS"/>
                <a:t>+ </a:t>
              </a:r>
              <a:r>
                <a:rPr lang="sr-Latn-RS" i="1">
                  <a:sym typeface="Symbol"/>
                </a:rPr>
                <a:t>g</a:t>
              </a:r>
              <a:r>
                <a:rPr lang="sl-SI" baseline="-25000"/>
                <a:t>2</a:t>
              </a:r>
              <a:r>
                <a:rPr lang="sr-Cyrl-CS"/>
                <a:t> </a:t>
              </a:r>
              <a:r>
                <a:rPr lang="sr-Latn-RS"/>
                <a:t>+ ... + </a:t>
              </a:r>
              <a:r>
                <a:rPr lang="sr-Latn-RS" i="1">
                  <a:sym typeface="Symbol"/>
                </a:rPr>
                <a:t>g</a:t>
              </a:r>
              <a:r>
                <a:rPr lang="sl-SI" i="1" baseline="-25000"/>
                <a:t>n</a:t>
              </a:r>
              <a:r>
                <a:rPr lang="sr-Cyrl-CS"/>
                <a:t> </a:t>
              </a:r>
              <a:r>
                <a:rPr lang="sr-Latn-RS"/>
                <a:t>=  </a:t>
              </a:r>
              <a:r>
                <a:rPr lang="sr-Latn-RS" sz="3200">
                  <a:sym typeface="Symbol"/>
                </a:rPr>
                <a:t></a:t>
              </a:r>
              <a:r>
                <a:rPr lang="sr-Latn-RS">
                  <a:sym typeface="Symbol"/>
                </a:rPr>
                <a:t> </a:t>
              </a:r>
              <a:r>
                <a:rPr lang="sr-Latn-RS" i="1">
                  <a:sym typeface="Symbol"/>
                </a:rPr>
                <a:t>g</a:t>
              </a:r>
              <a:r>
                <a:rPr lang="sl-SI" i="1" baseline="-25000"/>
                <a:t>k</a:t>
              </a:r>
              <a:r>
                <a:rPr lang="sr-Latn-RS">
                  <a:sym typeface="Symbol"/>
                </a:rPr>
                <a:t> = 1</a:t>
              </a: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67942" y="4561840"/>
              <a:ext cx="436338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z="1200" i="1"/>
                <a:t>k</a:t>
              </a:r>
              <a:r>
                <a:rPr lang="sr-Latn-RS" sz="1200"/>
                <a:t>=1</a:t>
              </a:r>
              <a:endParaRPr lang="en-US" sz="1200" i="1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89862" y="4064000"/>
              <a:ext cx="269626" cy="293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z="1200" i="1"/>
                <a:t>n</a:t>
              </a:r>
              <a:endParaRPr lang="en-US" sz="1200" i="1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53988" y="1093788"/>
            <a:ext cx="4192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/>
              <a:t>Relativni zapeminski sastav</a:t>
            </a:r>
            <a:r>
              <a:rPr lang="sr-Latn-CS"/>
              <a:t> smeše: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246063" y="1893888"/>
          <a:ext cx="98583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2" imgW="583947" imgH="444307" progId="Equation.3">
                  <p:embed/>
                </p:oleObj>
              </mc:Choice>
              <mc:Fallback>
                <p:oleObj name="Equation" r:id="rId2" imgW="583947" imgH="44430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1893888"/>
                        <a:ext cx="985837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82563" y="2832100"/>
            <a:ext cx="7210425" cy="1292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/>
              <a:t>V</a:t>
            </a:r>
            <a:r>
              <a:rPr lang="sl-SI" i="1" baseline="-25000"/>
              <a:t>k</a:t>
            </a:r>
            <a:r>
              <a:rPr lang="sl-SI"/>
              <a:t> – parcijalna zapremina proizvoljne </a:t>
            </a:r>
            <a:r>
              <a:rPr lang="sl-SI" i="1"/>
              <a:t>k</a:t>
            </a:r>
            <a:r>
              <a:rPr lang="sr-Latn-CS"/>
              <a:t>-te komponente smeše, svedena na pritisak i temperaturi smeše</a:t>
            </a:r>
            <a:r>
              <a:rPr lang="ru-RU"/>
              <a:t>,</a:t>
            </a:r>
          </a:p>
          <a:p>
            <a:pPr>
              <a:tabLst>
                <a:tab pos="409575" algn="l"/>
              </a:tabLst>
            </a:pPr>
            <a:r>
              <a:rPr lang="en-US" i="1"/>
              <a:t>V</a:t>
            </a:r>
            <a:r>
              <a:rPr lang="en-US" i="1" baseline="-25000"/>
              <a:t>s</a:t>
            </a:r>
            <a:r>
              <a:rPr lang="ru-RU"/>
              <a:t> </a:t>
            </a:r>
            <a:r>
              <a:rPr lang="sr-Latn-CS"/>
              <a:t>– ukupna zapremina smeše</a:t>
            </a:r>
            <a:endParaRPr lang="en-US"/>
          </a:p>
        </p:txBody>
      </p:sp>
      <p:pic>
        <p:nvPicPr>
          <p:cNvPr id="19661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4567238"/>
            <a:ext cx="1138237" cy="8524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1770</TotalTime>
  <Words>577</Words>
  <Application>Microsoft Office PowerPoint</Application>
  <PresentationFormat>On-screen Show (4:3)</PresentationFormat>
  <Paragraphs>59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Symbol</vt:lpstr>
      <vt:lpstr>Tahoma</vt:lpstr>
      <vt:lpstr>Times New Roman</vt:lpstr>
      <vt:lpstr>Wingdings</vt:lpstr>
      <vt:lpstr>Textured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302</cp:revision>
  <dcterms:created xsi:type="dcterms:W3CDTF">2006-01-31T15:10:17Z</dcterms:created>
  <dcterms:modified xsi:type="dcterms:W3CDTF">2025-06-21T15:15:34Z</dcterms:modified>
</cp:coreProperties>
</file>