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85" r:id="rId8"/>
    <p:sldId id="287" r:id="rId9"/>
    <p:sldId id="289" r:id="rId10"/>
    <p:sldId id="291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9" r:id="rId19"/>
    <p:sldId id="280" r:id="rId20"/>
    <p:sldId id="281" r:id="rId21"/>
    <p:sldId id="282" r:id="rId22"/>
    <p:sldId id="283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20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28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815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07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64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584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21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585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61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29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452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583B-9656-47EE-99B0-F18B068F7E31}" type="datetimeFigureOut">
              <a:rPr lang="sr-Latn-RS" smtClean="0"/>
              <a:t>17.11.2017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00C0-9B1A-4B72-8334-9714568D23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00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700" dirty="0" smtClean="0"/>
              <a:t>Univerzitet u Beogradu, Saobraćajni fakultet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600" dirty="0" smtClean="0"/>
              <a:t>Matematika 3</a:t>
            </a:r>
            <a:endParaRPr lang="sr-Latn-R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Površi u prostoru</a:t>
            </a:r>
          </a:p>
          <a:p>
            <a:pPr marL="0" indent="0">
              <a:buNone/>
            </a:pP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66758"/>
            <a:ext cx="5333334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r-Latn-RS" dirty="0" smtClean="0"/>
                  <a:t>Parabolički cilindar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r-Latn-RS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dirty="0" smtClean="0"/>
                  <a:t>=2px</a:t>
                </a:r>
                <a:br>
                  <a:rPr lang="sr-Latn-RS" dirty="0" smtClean="0"/>
                </a:br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595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sr-Latn-RS" dirty="0" smtClean="0"/>
                  <a:t>Preseci sa ravnima z=k su parabole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0" smtClean="0">
                            <a:latin typeface="Cambria Math"/>
                          </a:rPr>
                          <m:t>         </m:t>
                        </m:r>
                        <m:r>
                          <a:rPr lang="sr-Latn-RS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r-Latn-RS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dirty="0" smtClean="0"/>
                  <a:t>=2px, z=k.</a:t>
                </a:r>
                <a:br>
                  <a:rPr lang="sr-Latn-RS" dirty="0" smtClean="0"/>
                </a:b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893174" cy="35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9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Elipsoid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=1, </m:t>
                    </m:r>
                  </m:oMath>
                </a14:m>
                <a:endParaRPr lang="sr-Latn-R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−</m:t>
                      </m:r>
                      <m:r>
                        <a:rPr lang="sr-Latn-RS" b="0" i="1" smtClean="0">
                          <a:latin typeface="Cambria Math"/>
                        </a:rPr>
                        <m:t>𝑎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, −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, −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sr-Latn-RS" dirty="0" smtClean="0"/>
              </a:p>
              <a:p>
                <a:pPr marL="0" indent="0">
                  <a:buNone/>
                </a:pPr>
                <a:r>
                  <a:rPr lang="sr-Latn-RS" dirty="0" smtClean="0"/>
                  <a:t>Poluose elipsoida: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sr-Latn-RS" dirty="0" smtClean="0"/>
                  <a:t>,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sr-Latn-RS" dirty="0" smtClean="0"/>
                  <a:t>.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Preseci sa ravnima</a:t>
                </a:r>
              </a:p>
              <a:p>
                <a:pPr marL="0" indent="0">
                  <a:buNone/>
                </a:pPr>
                <a:r>
                  <a:rPr lang="sr-Latn-RS" dirty="0"/>
                  <a:t>p</a:t>
                </a:r>
                <a:r>
                  <a:rPr lang="sr-Latn-RS" dirty="0" smtClean="0"/>
                  <a:t>aralelnim 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koordinatnim ravnima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su elipse.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1" t="10449"/>
          <a:stretch/>
        </p:blipFill>
        <p:spPr>
          <a:xfrm>
            <a:off x="3707904" y="3616036"/>
            <a:ext cx="5333334" cy="28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 smtClean="0"/>
                  <a:t>Primer: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sr-Latn-R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sr-Latn-RS" dirty="0" smtClean="0"/>
                  <a:t>1</a:t>
                </a:r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618856" cy="4525963"/>
              </a:xfrm>
            </p:spPr>
            <p:txBody>
              <a:bodyPr/>
              <a:lstStyle/>
              <a:p>
                <a:r>
                  <a:rPr lang="sr-Latn-RS" dirty="0" smtClean="0"/>
                  <a:t>Presek sa ravni x=0 je</a:t>
                </a:r>
              </a:p>
              <a:p>
                <a:pPr marL="0" indent="0">
                  <a:buNone/>
                </a:pPr>
                <a:r>
                  <a:rPr lang="sr-Latn-RS" dirty="0"/>
                  <a:t>e</a:t>
                </a:r>
                <a:r>
                  <a:rPr lang="sr-Latn-RS" dirty="0" smtClean="0"/>
                  <a:t>lipsa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sr-Latn-RS" dirty="0" smtClean="0"/>
                  <a:t>1,</a:t>
                </a:r>
              </a:p>
              <a:p>
                <a:pPr marL="0" indent="0">
                  <a:buNone/>
                </a:pPr>
                <a:r>
                  <a:rPr lang="sr-Latn-RS" dirty="0"/>
                  <a:t>s</a:t>
                </a:r>
                <a:r>
                  <a:rPr lang="sr-Latn-RS" dirty="0" smtClean="0"/>
                  <a:t>a ravni y=0 elipsa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sr-Latn-RS" dirty="0" smtClean="0"/>
                  <a:t>1,</a:t>
                </a:r>
              </a:p>
              <a:p>
                <a:pPr marL="0" indent="0">
                  <a:buNone/>
                </a:pPr>
                <a:r>
                  <a:rPr lang="sr-Latn-RS" dirty="0"/>
                  <a:t>s</a:t>
                </a:r>
                <a:r>
                  <a:rPr lang="sr-Latn-RS" dirty="0" smtClean="0"/>
                  <a:t>a ravni z=0 elipsa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sr-Latn-R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sr-Latn-RS" dirty="0" smtClean="0"/>
                  <a:t>1.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I slično sa ravnima paralelnim koordinatnim ravnima: x=k, y=m, z=n 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618856" cy="4525963"/>
              </a:xfrm>
              <a:blipFill rotWithShape="1">
                <a:blip r:embed="rId3"/>
                <a:stretch>
                  <a:fillRect l="-2639" t="-1213" r="-39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923928" cy="304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45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62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Jednograni hiperboloid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640960" cy="481709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=1, </m:t>
                    </m:r>
                  </m:oMath>
                </a14:m>
                <a:endParaRPr lang="sr-Latn-R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sr-Latn-RS" dirty="0"/>
                  <a:t>p</a:t>
                </a:r>
                <a:r>
                  <a:rPr lang="sr-Latn-RS" dirty="0" smtClean="0"/>
                  <a:t>oluose hiperboloida: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sr-Latn-RS" dirty="0" smtClean="0"/>
                  <a:t>,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sr-Latn-RS" dirty="0" smtClean="0"/>
                  <a:t> i imaginarna poluosa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sr-Latn-RS" dirty="0" smtClean="0"/>
                  <a:t>.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Preseci sa ravnima</a:t>
                </a:r>
              </a:p>
              <a:p>
                <a:pPr marL="0" indent="0">
                  <a:buNone/>
                </a:pPr>
                <a:r>
                  <a:rPr lang="sr-Latn-RS" dirty="0"/>
                  <a:t>p</a:t>
                </a:r>
                <a:r>
                  <a:rPr lang="sr-Latn-RS" dirty="0" smtClean="0"/>
                  <a:t>aralelnim xy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koordinatnoj ravni su elipse,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a sa ravnima pa paralelnim 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xz i yz ravnima su hiperbole.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640960" cy="4817096"/>
              </a:xfrm>
              <a:blipFill rotWithShape="1">
                <a:blip r:embed="rId2"/>
                <a:stretch>
                  <a:fillRect l="-1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31147" r="55893" b="5638"/>
          <a:stretch/>
        </p:blipFill>
        <p:spPr bwMode="auto">
          <a:xfrm>
            <a:off x="5602514" y="3284984"/>
            <a:ext cx="3289966" cy="297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6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RS" dirty="0" smtClean="0"/>
                  <a:t>Primer: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sr-Latn-RS" dirty="0" smtClean="0"/>
                  <a:t> </a:t>
                </a:r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1556792"/>
            <a:ext cx="32403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9912" y="1600200"/>
                <a:ext cx="4906888" cy="47811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𝑧</m:t>
                    </m:r>
                    <m:r>
                      <a:rPr lang="sr-Latn-RS" b="0" i="1" smtClean="0">
                        <a:latin typeface="Cambria Math"/>
                      </a:rPr>
                      <m:t>=</m:t>
                    </m:r>
                    <m:r>
                      <a:rPr lang="sr-Latn-RS" b="0" i="1" smtClean="0">
                        <a:latin typeface="Cambria Math"/>
                      </a:rPr>
                      <m:t>𝑘</m:t>
                    </m:r>
                    <m:r>
                      <a:rPr lang="sr-Latn-RS" b="0" i="1" smtClean="0"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sr-Latn-RS" dirty="0" smtClean="0"/>
                  <a:t> predstavlja elipsu u xy ravni</a:t>
                </a:r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𝑦</m:t>
                    </m:r>
                    <m:r>
                      <a:rPr lang="sr-Latn-RS" b="0" i="1" smtClean="0">
                        <a:latin typeface="Cambria Math"/>
                      </a:rPr>
                      <m:t>=0: 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sr-Latn-R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sr-Latn-RS" dirty="0" smtClean="0"/>
                  <a:t> predstavlja hiperbolu u xz ravni</a:t>
                </a:r>
              </a:p>
              <a:p>
                <a:r>
                  <a:rPr lang="sr-Latn-RS" dirty="0"/>
                  <a:t>x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=0: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sr-Latn-R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0" smtClean="0"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sr-Latn-RS" dirty="0" smtClean="0"/>
                  <a:t> predstavlja hiperbolu u </a:t>
                </a:r>
                <a:r>
                  <a:rPr lang="sr-Latn-RS" dirty="0"/>
                  <a:t>y</a:t>
                </a:r>
                <a:r>
                  <a:rPr lang="sr-Latn-RS" dirty="0" smtClean="0"/>
                  <a:t>z ravni.</a:t>
                </a: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9912" y="1600200"/>
                <a:ext cx="4906888" cy="4781128"/>
              </a:xfrm>
              <a:blipFill rotWithShape="1">
                <a:blip r:embed="rId4"/>
                <a:stretch>
                  <a:fillRect l="-211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09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Dvograni hiperboloid</a:t>
            </a:r>
            <a:br>
              <a:rPr lang="sr-Latn-RS" dirty="0" smtClean="0"/>
            </a:b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124744"/>
                <a:ext cx="4824536" cy="525658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sr-Latn-RS" dirty="0" smtClean="0"/>
                  <a:t>, </a:t>
                </a:r>
                <a:endParaRPr lang="sr-Latn-R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124744"/>
                <a:ext cx="4824536" cy="525658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30423" r="56409" b="6707"/>
          <a:stretch/>
        </p:blipFill>
        <p:spPr>
          <a:xfrm>
            <a:off x="5580112" y="1844824"/>
            <a:ext cx="3312368" cy="374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88840"/>
                <a:ext cx="4038600" cy="41373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Latn-RS" dirty="0" smtClean="0"/>
                  <a:t>a i b su imaginarne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poluose, a c je poluosa i kažemo da je z osa osa ovakvog hiperboloida. Slično: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=−1 </m:t>
                    </m:r>
                  </m:oMath>
                </a14:m>
                <a:r>
                  <a:rPr lang="sr-Latn-RS" dirty="0" smtClean="0"/>
                  <a:t> sa y osom, kao i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sr-Latn-RS" dirty="0" smtClean="0"/>
              </a:p>
              <a:p>
                <a:pPr marL="0" indent="0">
                  <a:buNone/>
                </a:pPr>
                <a:r>
                  <a:rPr lang="sr-Latn-RS" dirty="0" smtClean="0"/>
                  <a:t>sa x osom. </a:t>
                </a:r>
              </a:p>
              <a:p>
                <a:pPr marL="0" indent="0">
                  <a:buNone/>
                </a:pPr>
                <a:endParaRPr lang="sr-Latn-RS" dirty="0" smtClean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88840"/>
                <a:ext cx="4038600" cy="4137323"/>
              </a:xfrm>
              <a:blipFill rotWithShape="1">
                <a:blip r:embed="rId4"/>
                <a:stretch>
                  <a:fillRect l="-3017" t="-2356" b="-132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9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 smtClean="0"/>
                  <a:t>Primer: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+4=0</m:t>
                    </m:r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r-Latn-RS" dirty="0" smtClean="0"/>
                  <a:t>Z=0: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=1 </m:t>
                    </m:r>
                  </m:oMath>
                </a14:m>
                <a:r>
                  <a:rPr lang="sr-Latn-RS" dirty="0" smtClean="0"/>
                  <a:t>i predstavlja hiperbolu u xy ravni</a:t>
                </a:r>
              </a:p>
              <a:p>
                <a:r>
                  <a:rPr lang="sr-Latn-RS" b="0" dirty="0" smtClean="0"/>
                  <a:t>x=0: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sr-Latn-RS" dirty="0" smtClean="0"/>
                  <a:t> i takođe predstavlja hiperbolu u yz ravni</a:t>
                </a:r>
              </a:p>
              <a:p>
                <a:r>
                  <a:rPr lang="sr-Latn-RS" dirty="0" smtClean="0"/>
                  <a:t>Y=0: nema preseka jer za y=0 dobijamo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sr-Latn-RS" dirty="0" smtClean="0"/>
              </a:p>
              <a:p>
                <a:pPr marL="0" indent="0">
                  <a:buNone/>
                </a:pPr>
                <a:r>
                  <a:rPr lang="sr-Latn-RS" dirty="0" smtClean="0"/>
                  <a:t>ali postoji presek sa nekim ravnima paralelnim xz ravni. 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r="-2444" b="-350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42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Latn-RS" dirty="0" smtClean="0"/>
              <a:t>Neka je y=k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3754760" cy="4525963"/>
              </a:xfrm>
            </p:spPr>
            <p:txBody>
              <a:bodyPr>
                <a:normAutofit/>
              </a:bodyPr>
              <a:lstStyle/>
              <a:p>
                <a:r>
                  <a:rPr lang="sr-Latn-RS" dirty="0" smtClean="0"/>
                  <a:t>Tada je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R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sr-Latn-RS" b="0" dirty="0" smtClean="0"/>
              </a:p>
              <a:p>
                <a:r>
                  <a:rPr lang="sr-Latn-RS" dirty="0" smtClean="0"/>
                  <a:t>Za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Latn-R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r-Latn-RS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sr-Latn-RS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sr-Latn-RS" dirty="0" smtClean="0"/>
                  <a:t>2 preseci sa 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ravnima y=k su elipse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r-Latn-R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sr-Latn-R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sr-Latn-R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sr-Latn-R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sr-Latn-R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2(</m:t>
                        </m:r>
                        <m:f>
                          <m:f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r-Latn-R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sr-Latn-R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sr-Latn-R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sr-Latn-R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sr-Latn-RS" b="0" i="1" smtClean="0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sr-Latn-R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sr-Latn-RS" dirty="0" smtClean="0"/>
                  <a:t>, 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dok za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Latn-R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r-Latn-RS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sr-Latn-RS" b="0" i="1" dirty="0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sr-Latn-RS" dirty="0" smtClean="0"/>
                  <a:t>2 nema 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preseka.  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3754760" cy="4525963"/>
              </a:xfrm>
              <a:blipFill rotWithShape="1">
                <a:blip r:embed="rId2"/>
                <a:stretch>
                  <a:fillRect l="-3247" t="-1213" r="-1136" b="-296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8245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1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 smtClean="0"/>
                  <a:t>Konus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sr-Latn-R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47484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Latn-RS" dirty="0" smtClean="0"/>
                  <a:t>x=k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sr-Latn-RS" dirty="0" smtClean="0"/>
                  <a:t>dakle preseci sa ravnima paralelnim yz ravni su parabole</a:t>
                </a:r>
              </a:p>
              <a:p>
                <a:r>
                  <a:rPr lang="sr-Latn-RS" dirty="0" smtClean="0"/>
                  <a:t>y=k slično</a:t>
                </a:r>
              </a:p>
              <a:p>
                <a:r>
                  <a:rPr lang="sr-Latn-RS" dirty="0" smtClean="0"/>
                  <a:t>z=k,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sr-Latn-R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, dakle preseci sa ravnima paralelnim xy ravni su elipse 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474840" cy="4525963"/>
              </a:xfrm>
              <a:blipFill rotWithShape="1">
                <a:blip r:embed="rId3"/>
                <a:stretch>
                  <a:fillRect l="-231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"/>
          <a:stretch/>
        </p:blipFill>
        <p:spPr bwMode="auto">
          <a:xfrm>
            <a:off x="5460387" y="1700808"/>
            <a:ext cx="2856029" cy="385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3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 smtClean="0"/>
                  <a:t>Eliptički paraboloid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sr-Latn-R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sr-Latn-RS" dirty="0" smtClean="0"/>
              <a:t>Promenljiva stepena 1 u jednačini paraboloida određuje osu paraboloida (z osa u našem slučaju)</a:t>
            </a:r>
          </a:p>
          <a:p>
            <a:r>
              <a:rPr lang="sr-Latn-RS" dirty="0" smtClean="0"/>
              <a:t>Preseci sa ravnima x=k, y=k su parabole</a:t>
            </a:r>
          </a:p>
          <a:p>
            <a:r>
              <a:rPr lang="sr-Latn-RS" dirty="0" smtClean="0"/>
              <a:t>Presek sa ravni z=k, za k&gt;0 je elipsa, dok za k&lt;0 nema preseka </a:t>
            </a:r>
            <a:endParaRPr lang="sr-Latn-R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9239" r="57699"/>
          <a:stretch/>
        </p:blipFill>
        <p:spPr bwMode="auto">
          <a:xfrm>
            <a:off x="5292080" y="2348880"/>
            <a:ext cx="354228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6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Površi u prostoru mogu biti zadate jednačinama:</a:t>
            </a:r>
            <a:endParaRPr lang="sr-Latn-R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sr-Latn-RS" dirty="0" smtClean="0"/>
                  <a:t>u parametarskom obliku:  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                     x=f(u,v), y=g(u,v), z=h(u,v),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r-Latn-R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1 </m:t>
                          </m:r>
                        </m:sub>
                      </m:sSub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sr-Latn-RS" dirty="0" smtClean="0"/>
                  <a:t>2) u eksplicitnom obliku: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𝑧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𝑧</m:t>
                      </m:r>
                      <m:d>
                        <m:d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sr-Latn-R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sr-Latn-RS" dirty="0" smtClean="0"/>
                  <a:t>3) u implicitnom obliku: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,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,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sr-Latn-RS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sr-Latn-RS" b="0" dirty="0" smtClean="0"/>
              </a:p>
              <a:p>
                <a:pPr marL="0" indent="0">
                  <a:buNone/>
                </a:pPr>
                <a:endParaRPr lang="sr-Latn-RS" dirty="0" smtClean="0"/>
              </a:p>
              <a:p>
                <a:pPr marL="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202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8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r-Latn-RS" dirty="0" smtClean="0"/>
                  <a:t>Primer: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−6</m:t>
                    </m:r>
                    <m:r>
                      <a:rPr lang="sr-Latn-RS" b="0" i="1" smtClean="0">
                        <a:latin typeface="Cambria Math"/>
                      </a:rPr>
                      <m:t>𝑥</m:t>
                    </m:r>
                    <m:r>
                      <a:rPr lang="sr-Latn-RS" b="0" i="1" smtClean="0">
                        <a:latin typeface="Cambria Math"/>
                      </a:rPr>
                      <m:t>−</m:t>
                    </m:r>
                    <m:r>
                      <a:rPr lang="sr-Latn-RS" b="0" i="1" smtClean="0">
                        <a:latin typeface="Cambria Math"/>
                      </a:rPr>
                      <m:t>𝑦</m:t>
                    </m:r>
                    <m:r>
                      <a:rPr lang="sr-Latn-RS" b="0" i="1" smtClean="0">
                        <a:latin typeface="Cambria Math"/>
                      </a:rPr>
                      <m:t>+10=0</m:t>
                    </m:r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40283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𝑦</m:t>
                    </m:r>
                    <m:r>
                      <a:rPr lang="sr-Latn-RS" b="0" i="1" smtClean="0">
                        <a:latin typeface="Cambria Math"/>
                      </a:rPr>
                      <m:t>−1=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sr-Latn-RS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r-Latn-RS" dirty="0" smtClean="0"/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𝑦</m:t>
                    </m:r>
                    <m:r>
                      <a:rPr lang="sr-Latn-RS" b="0" i="1" smtClean="0">
                        <a:latin typeface="Cambria Math"/>
                      </a:rPr>
                      <m:t>=</m:t>
                    </m:r>
                    <m:r>
                      <a:rPr lang="sr-Latn-RS" b="0" i="1" smtClean="0">
                        <a:latin typeface="Cambria Math"/>
                      </a:rPr>
                      <m:t>𝑘</m:t>
                    </m:r>
                    <m:r>
                      <a:rPr lang="sr-Latn-RS" b="0" i="1" smtClean="0">
                        <a:latin typeface="Cambria Math"/>
                      </a:rPr>
                      <m:t>, </m:t>
                    </m:r>
                    <m:r>
                      <a:rPr lang="sr-Latn-RS" b="0" i="1" smtClean="0">
                        <a:latin typeface="Cambria Math"/>
                      </a:rPr>
                      <m:t>𝑘</m:t>
                    </m:r>
                    <m:r>
                      <a:rPr lang="sr-Latn-RS" b="0" i="1" smtClean="0">
                        <a:latin typeface="Cambria Math"/>
                      </a:rPr>
                      <m:t>&gt;1, </m:t>
                    </m:r>
                  </m:oMath>
                </a14:m>
                <a:endParaRPr lang="sr-Latn-RS" dirty="0" smtClean="0"/>
              </a:p>
              <a:p>
                <a:pPr marL="0" indent="0">
                  <a:buNone/>
                </a:pPr>
                <a:r>
                  <a:rPr lang="sr-Latn-RS" b="0" dirty="0" smtClean="0"/>
                  <a:t>   elipsa </a:t>
                </a:r>
              </a:p>
              <a:p>
                <a:pPr marL="0" indent="0">
                  <a:buNone/>
                </a:pPr>
                <a:r>
                  <a:rPr lang="sr-Latn-RS" dirty="0"/>
                  <a:t> </a:t>
                </a:r>
                <a:r>
                  <a:rPr lang="sr-Latn-RS" dirty="0" smtClean="0"/>
                  <a:t> </a:t>
                </a:r>
                <a:r>
                  <a:rPr lang="sr-Latn-RS" b="0" dirty="0" smtClean="0"/>
                  <a:t> k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−1=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sr-Latn-RS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sr-Latn-R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r-Latn-RS" dirty="0" smtClean="0"/>
              </a:p>
              <a:p>
                <a:r>
                  <a:rPr lang="sr-Latn-RS" dirty="0" smtClean="0"/>
                  <a:t>z=0, odnosno presek sa xy ravni je parabola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𝑦</m:t>
                      </m:r>
                      <m:r>
                        <a:rPr lang="sr-Latn-RS" b="0" i="1" smtClean="0">
                          <a:latin typeface="Cambria Math"/>
                        </a:rPr>
                        <m:t>−1=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r-Latn-R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r-Latn-RS" dirty="0" smtClean="0"/>
              </a:p>
              <a:p>
                <a:r>
                  <a:rPr lang="sr-Latn-RS" dirty="0" smtClean="0"/>
                  <a:t>T(3,1,0)</a:t>
                </a: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402832" cy="4525963"/>
              </a:xfrm>
              <a:blipFill rotWithShape="1">
                <a:blip r:embed="rId3"/>
                <a:stretch>
                  <a:fillRect l="-2355" r="-193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164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1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sr-Latn-RS" dirty="0" smtClean="0"/>
                  <a:t>Hiperbolički paraboloid ili sedlo</a:t>
                </a:r>
                <a:br>
                  <a:rPr lang="sr-Latn-R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sr-Latn-R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R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R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sr-Latn-R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3617" b="-3031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z=k, odnosno preseci sa ravnima paralelnim sa xy ravni su hiperbole</a:t>
            </a:r>
          </a:p>
          <a:p>
            <a:r>
              <a:rPr lang="sr-Latn-RS" dirty="0" smtClean="0"/>
              <a:t>x=k ili y=k, preseci sa odgovarajućim vertikalnim ravnima su parabole</a:t>
            </a:r>
          </a:p>
          <a:p>
            <a:r>
              <a:rPr lang="sr-Latn-RS" dirty="0" smtClean="0"/>
              <a:t>Kroz svaku tačku paraboloida postoje dve prave linije koje mu pripadaju</a:t>
            </a:r>
            <a:endParaRPr lang="sr-Latn-R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9615" r="51491" b="5118"/>
          <a:stretch/>
        </p:blipFill>
        <p:spPr bwMode="auto">
          <a:xfrm>
            <a:off x="5004048" y="2132856"/>
            <a:ext cx="38164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08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Primena:</a:t>
            </a:r>
            <a:endParaRPr lang="sr-Latn-R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8" y="1600200"/>
            <a:ext cx="31026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34" y="1600200"/>
            <a:ext cx="30471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160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Primeri: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58169"/>
            <a:ext cx="5334000" cy="4010025"/>
          </a:xfrm>
        </p:spPr>
      </p:pic>
    </p:spTree>
    <p:extLst>
      <p:ext uri="{BB962C8B-B14F-4D97-AF65-F5344CB8AC3E}">
        <p14:creationId xmlns:p14="http://schemas.microsoft.com/office/powerpoint/2010/main" val="2405963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Torus</a:t>
            </a:r>
            <a:endParaRPr lang="sr-Latn-RS" dirty="0"/>
          </a:p>
        </p:txBody>
      </p:sp>
      <p:pic>
        <p:nvPicPr>
          <p:cNvPr id="4" name="Content Placeholder 3" descr="C:\Users\pc2012\Desktop\untitled.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4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67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cilindra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seku</a:t>
            </a:r>
            <a:endParaRPr lang="sr-Latn-RS" dirty="0"/>
          </a:p>
        </p:txBody>
      </p:sp>
      <p:pic>
        <p:nvPicPr>
          <p:cNvPr id="4" name="Picture 2" descr="C:\Users\pc2012\Desktop\cilindri.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56581"/>
            <a:ext cx="5334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2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Primeri:</a:t>
            </a:r>
            <a:br>
              <a:rPr lang="sr-Latn-RS" dirty="0" smtClean="0"/>
            </a:b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2776"/>
                <a:ext cx="4040188" cy="1008112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sr-Latn-RS" sz="2000" b="0" dirty="0" smtClean="0"/>
                  <a:t>Eksplicitno zadata površ jednačinom</a:t>
                </a:r>
                <a:endParaRPr lang="sr-Latn-RS" sz="2000" b="0" i="1" dirty="0" smtClean="0"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sr-Latn-RS" sz="2000" b="0" i="1" smtClean="0">
                        <a:latin typeface="Cambria Math"/>
                      </a:rPr>
                      <m:t>𝑧</m:t>
                    </m:r>
                    <m:r>
                      <a:rPr lang="sr-Latn-R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sr-Latn-R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0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sr-Latn-RS" sz="20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sr-Latn-RS" sz="2000" b="0" i="1" smtClean="0">
                        <a:latin typeface="Cambria Math"/>
                      </a:rPr>
                      <m:t>+</m:t>
                    </m:r>
                    <m:r>
                      <a:rPr lang="sr-Latn-RS" sz="2000" b="0" i="1" smtClean="0">
                        <a:latin typeface="Cambria Math"/>
                      </a:rPr>
                      <m:t>𝑠𝑖𝑛𝑦</m:t>
                    </m:r>
                    <m:r>
                      <a:rPr lang="sr-Latn-RS" sz="2000" b="0" i="1" smtClean="0">
                        <a:latin typeface="Cambria Math"/>
                      </a:rPr>
                      <m:t>, −10</m:t>
                    </m:r>
                  </m:oMath>
                </a14:m>
                <a:r>
                  <a:rPr lang="sr-Latn-RS" sz="2000" dirty="0" smtClean="0"/>
                  <a:t>≤x,y≤10</a:t>
                </a:r>
                <a:endParaRPr lang="sr-Latn-RS" sz="2000" dirty="0"/>
              </a:p>
              <a:p>
                <a:endParaRPr lang="sr-Latn-RS" sz="2000" b="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4040188" cy="1008112"/>
              </a:xfrm>
              <a:blipFill rotWithShape="1">
                <a:blip r:embed="rId2"/>
                <a:stretch>
                  <a:fillRect l="-1508" t="-1515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040188" cy="30301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645025" y="1412776"/>
                <a:ext cx="4041775" cy="7620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sr-Latn-RS" b="0" dirty="0" smtClean="0"/>
                  <a:t>Implicitno zadata površ jednačinom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+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𝑠𝑖𝑛𝑦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+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𝑠𝑖𝑛𝑧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=0.</m:t>
                          </m:r>
                        </m:e>
                      </m:func>
                    </m:oMath>
                  </m:oMathPara>
                </a14:m>
                <a:endParaRPr lang="sr-Latn-RS" b="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645025" y="1412776"/>
                <a:ext cx="4041775" cy="762099"/>
              </a:xfrm>
              <a:blipFill rotWithShape="1">
                <a:blip r:embed="rId4"/>
                <a:stretch>
                  <a:fillRect l="-1659" b="-72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03102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3568" y="980728"/>
                <a:ext cx="7488832" cy="481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sr-Latn-RS" sz="3200" dirty="0" smtClean="0">
                    <a:solidFill>
                      <a:prstClr val="black"/>
                    </a:solidFill>
                  </a:rPr>
                  <a:t>Najjednostavnija površ u prostoru je ravan. Zadata </a:t>
                </a:r>
                <a:r>
                  <a:rPr lang="sr-Latn-RS" sz="3200" dirty="0">
                    <a:solidFill>
                      <a:prstClr val="black"/>
                    </a:solidFill>
                  </a:rPr>
                  <a:t>je jednačinom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𝐴𝑥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𝐵𝑦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𝐶𝑧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𝐷</m:t>
                      </m:r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sr-Latn-RS" sz="32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sr-Latn-RS" sz="3200" dirty="0">
                    <a:solidFill>
                      <a:prstClr val="black"/>
                    </a:solidFill>
                  </a:rPr>
                  <a:t>Sfera poluprečnika r zadaje se kao skup rešenja kvadratne jednačine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sr-Latn-R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sr-Latn-R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sr-Latn-R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sz="32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r-Latn-RS" sz="3200" dirty="0" smtClean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sr-Latn-RS" sz="3200" dirty="0" smtClean="0">
                    <a:solidFill>
                      <a:prstClr val="black"/>
                    </a:solidFill>
                  </a:rPr>
                  <a:t>Ili opštije jednačinom</a:t>
                </a:r>
                <a:endParaRPr lang="sr-Latn-RS" sz="3200" dirty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sr-Latn-R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sr-Latn-R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sr-Latn-R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sr-Latn-R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sr-Latn-RS" sz="320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80728"/>
                <a:ext cx="7488832" cy="4818114"/>
              </a:xfrm>
              <a:prstGeom prst="rect">
                <a:avLst/>
              </a:prstGeom>
              <a:blipFill rotWithShape="1">
                <a:blip r:embed="rId2"/>
                <a:stretch>
                  <a:fillRect l="-2034" t="-1646" b="-341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6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Površi drugog reda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sr-Latn-RS" dirty="0" smtClean="0"/>
                  <a:t>Zadaju se jednačinom oblika: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𝐷𝑥𝑦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𝐸𝑦𝑧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𝐹𝑥𝑧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𝑀𝑥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𝑁𝑦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𝑃𝑧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𝑄</m:t>
                      </m:r>
                      <m:r>
                        <a:rPr lang="sr-Latn-RS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sr-Latn-RS" dirty="0" smtClean="0"/>
              </a:p>
              <a:p>
                <a:r>
                  <a:rPr lang="sr-Latn-RS" dirty="0" smtClean="0">
                    <a:solidFill>
                      <a:srgbClr val="FF0000"/>
                    </a:solidFill>
                  </a:rPr>
                  <a:t>Teorema:</a:t>
                </a:r>
                <a:r>
                  <a:rPr lang="sr-Latn-RS" dirty="0" smtClean="0"/>
                  <a:t> Površ drugog reda predstavlja: elipsoid, jednograni hiperboloid, dvogradni hiperboloid, eliptički konus, eliptički cilindar, hiperboli</a:t>
                </a:r>
                <a:r>
                  <a:rPr lang="sr-Latn-RS" dirty="0"/>
                  <a:t>č</a:t>
                </a:r>
                <a:r>
                  <a:rPr lang="sr-Latn-RS" dirty="0" smtClean="0"/>
                  <a:t>ki </a:t>
                </a:r>
                <a:r>
                  <a:rPr lang="sr-Latn-RS" dirty="0"/>
                  <a:t>cilindar, </a:t>
                </a:r>
                <a:r>
                  <a:rPr lang="sr-Latn-RS" dirty="0" smtClean="0"/>
                  <a:t>elipti</a:t>
                </a:r>
                <a:r>
                  <a:rPr lang="sr-Latn-RS" dirty="0"/>
                  <a:t>č</a:t>
                </a:r>
                <a:r>
                  <a:rPr lang="sr-Latn-RS" dirty="0" smtClean="0"/>
                  <a:t>ki </a:t>
                </a:r>
                <a:r>
                  <a:rPr lang="sr-Latn-RS" dirty="0"/>
                  <a:t>paraboloid, </a:t>
                </a:r>
                <a:r>
                  <a:rPr lang="sr-Latn-RS" dirty="0" smtClean="0"/>
                  <a:t>hiperboloički </a:t>
                </a:r>
                <a:r>
                  <a:rPr lang="sr-Latn-RS" dirty="0"/>
                  <a:t>paraboloid, </a:t>
                </a:r>
                <a:r>
                  <a:rPr lang="sr-Latn-RS" dirty="0" smtClean="0"/>
                  <a:t>parabolički cilindar</a:t>
                </a:r>
                <a:r>
                  <a:rPr lang="sr-Latn-RS" dirty="0"/>
                  <a:t>, dve ravni (paralelne ili koje se seku), jedna </a:t>
                </a:r>
                <a:r>
                  <a:rPr lang="sr-Latn-RS" dirty="0" smtClean="0"/>
                  <a:t>ravan</a:t>
                </a:r>
                <a:r>
                  <a:rPr lang="sr-Latn-RS" dirty="0"/>
                  <a:t>, prava, </a:t>
                </a:r>
                <a:r>
                  <a:rPr lang="sr-Latn-RS" dirty="0" smtClean="0"/>
                  <a:t>ta</a:t>
                </a:r>
                <a:r>
                  <a:rPr lang="sr-Latn-RS" dirty="0"/>
                  <a:t>č</a:t>
                </a:r>
                <a:r>
                  <a:rPr lang="sr-Latn-RS" dirty="0" smtClean="0"/>
                  <a:t>ka ili prazan skup.</a:t>
                </a:r>
                <a:endParaRPr lang="sr-Latn-RS" dirty="0"/>
              </a:p>
              <a:p>
                <a:endParaRPr lang="sr-Latn-R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407" b="-107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10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Korisno je najpre odrediti šta su preseci površi drugog reda sa ravnima paralelnim koordinatnim ravnima:</a:t>
            </a:r>
            <a:br>
              <a:rPr lang="sr-Latn-RS" sz="2800" dirty="0" smtClean="0"/>
            </a:br>
            <a:endParaRPr lang="sr-Latn-R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r-Latn-RS" dirty="0" smtClean="0"/>
                  <a:t>x=</a:t>
                </a:r>
                <a:r>
                  <a:rPr lang="sr-Latn-RS" b="0" dirty="0" smtClean="0"/>
                  <a:t>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𝑎</m:t>
                    </m:r>
                  </m:oMath>
                </a14:m>
                <a:endParaRPr lang="sr-Latn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𝐷𝑎𝑦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𝐸𝑦𝑧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𝐹𝑎𝑧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𝑀𝑎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𝑁𝑦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𝑃𝑧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𝑄</m:t>
                      </m:r>
                      <m:r>
                        <a:rPr lang="sr-Latn-R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r-Latn-RS" dirty="0" smtClean="0"/>
              </a:p>
              <a:p>
                <a:r>
                  <a:rPr lang="sr-Latn-RS" dirty="0" smtClean="0"/>
                  <a:t>y=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/>
                      </a:rPr>
                      <m:t>𝑏</m:t>
                    </m:r>
                  </m:oMath>
                </a14:m>
                <a:endParaRPr lang="sr-Latn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𝐷𝑥𝑏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𝐸𝑏𝑧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𝐹𝑥𝑧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𝑀𝑥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𝑁𝑏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𝑃𝑧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𝑄</m:t>
                      </m:r>
                      <m:r>
                        <a:rPr lang="sr-Latn-R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r-Latn-RS" b="0" dirty="0" smtClean="0"/>
              </a:p>
              <a:p>
                <a:r>
                  <a:rPr lang="sr-Latn-RS" dirty="0" smtClean="0"/>
                  <a:t>z=c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𝐷𝑥𝑦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𝐸𝑦𝑐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𝐹𝑥𝑐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𝑀𝑥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𝑁𝑦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𝑃𝑐</m:t>
                      </m:r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r>
                        <a:rPr lang="sr-Latn-RS" b="0" i="1" smtClean="0">
                          <a:latin typeface="Cambria Math"/>
                        </a:rPr>
                        <m:t>𝑄</m:t>
                      </m:r>
                      <m:r>
                        <a:rPr lang="sr-Latn-R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23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26064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sr-Latn-RS" dirty="0" smtClean="0"/>
                  <a:t>Eliptički cilindar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=1</a:t>
                </a:r>
                <a:br>
                  <a:rPr lang="sr-Latn-RS" dirty="0" smtClean="0"/>
                </a:br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260648"/>
                <a:ext cx="8229600" cy="1143000"/>
              </a:xfrm>
              <a:blipFill rotWithShape="1">
                <a:blip r:embed="rId2"/>
                <a:stretch>
                  <a:fillRect t="-1283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sr-Latn-RS" dirty="0" smtClean="0"/>
                  <a:t>VAŽNO: z nedostaje u jednačini, što ne znači da je z=0 već da je z proizvoljan realan broj</a:t>
                </a:r>
              </a:p>
              <a:p>
                <a:r>
                  <a:rPr lang="sr-Latn-RS" dirty="0" smtClean="0"/>
                  <a:t>Preseci sa ravnima z=k su elipse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=1, z=k.</a:t>
                </a:r>
              </a:p>
              <a:p>
                <a:r>
                  <a:rPr lang="sr-Latn-RS" dirty="0" smtClean="0"/>
                  <a:t>Direktrisa (vodilja)</a:t>
                </a:r>
              </a:p>
              <a:p>
                <a:r>
                  <a:rPr lang="sr-Latn-RS" dirty="0" smtClean="0"/>
                  <a:t>Generatrisa (izvodnica) površi</a:t>
                </a:r>
                <a:br>
                  <a:rPr lang="sr-Latn-RS" dirty="0" smtClean="0"/>
                </a:b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262" t="-2695" r="-9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 r="37579"/>
          <a:stretch/>
        </p:blipFill>
        <p:spPr>
          <a:xfrm>
            <a:off x="5292079" y="1829342"/>
            <a:ext cx="3232489" cy="4119938"/>
          </a:xfrm>
        </p:spPr>
      </p:pic>
    </p:spTree>
    <p:extLst>
      <p:ext uri="{BB962C8B-B14F-4D97-AF65-F5344CB8AC3E}">
        <p14:creationId xmlns:p14="http://schemas.microsoft.com/office/powerpoint/2010/main" val="338100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Primeri eliptičkih cilindara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0" smtClean="0">
                            <a:latin typeface="Cambria Math"/>
                          </a:rPr>
                          <m:t>              </m:t>
                        </m:r>
                        <m:r>
                          <m:rPr>
                            <m:sty m:val="p"/>
                          </m:rPr>
                          <a:rPr lang="sr-Latn-R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sr-Latn-RS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b="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R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sr-Latn-R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r-Latn-RS" b="0" i="1" dirty="0" smtClean="0">
                        <a:latin typeface="Cambria Math"/>
                      </a:rPr>
                      <m:t>=1</m:t>
                    </m:r>
                  </m:oMath>
                </a14:m>
                <a:endParaRPr lang="sr-Latn-RS" b="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b="-219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r-Latn-R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r-Latn-RS" b="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3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1188"/>
            <a:ext cx="3306815" cy="387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6" y="2336802"/>
            <a:ext cx="3383573" cy="36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6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r-Latn-RS" dirty="0" smtClean="0"/>
                  <a:t>Hiperbolički cilindar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=1</a:t>
                </a:r>
                <a:br>
                  <a:rPr lang="sr-Latn-RS" dirty="0" smtClean="0"/>
                </a:br>
                <a:endParaRPr lang="sr-Latn-R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276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sr-Latn-RS" dirty="0" smtClean="0"/>
                  <a:t>VAŽNO: z nedostaje u jednačini, što ne znači da je z=0 već da je z proizvoljan realan broj</a:t>
                </a:r>
              </a:p>
              <a:p>
                <a:r>
                  <a:rPr lang="sr-Latn-RS" dirty="0" smtClean="0"/>
                  <a:t>Preseci sa ravnima z=k su hiperbole</a:t>
                </a:r>
              </a:p>
              <a:p>
                <a:pPr marL="0" indent="0">
                  <a:buNone/>
                </a:pPr>
                <a:r>
                  <a:rPr lang="sr-Latn-RS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R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sr-Latn-R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R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sr-Latn-RS" dirty="0" smtClean="0"/>
                  <a:t>=1, z=k.</a:t>
                </a:r>
                <a:br>
                  <a:rPr lang="sr-Latn-RS" dirty="0" smtClean="0"/>
                </a:b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r="4793"/>
          <a:stretch/>
        </p:blipFill>
        <p:spPr bwMode="auto">
          <a:xfrm>
            <a:off x="4139952" y="1340768"/>
            <a:ext cx="482272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4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1569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Univerzitet u Beogradu, Saobraćajni fakultet Matematika 3</vt:lpstr>
      <vt:lpstr>Površi u prostoru mogu biti zadate jednačinama:</vt:lpstr>
      <vt:lpstr>Primeri: </vt:lpstr>
      <vt:lpstr>PowerPoint Presentation</vt:lpstr>
      <vt:lpstr>Površi drugog reda</vt:lpstr>
      <vt:lpstr>Korisno je najpre odrediti šta su preseci površi drugog reda sa ravnima paralelnim koordinatnim ravnima: </vt:lpstr>
      <vt:lpstr>Eliptički cilindar x^2/a^2 +y^2/b^2 =1 </vt:lpstr>
      <vt:lpstr>Primeri eliptičkih cilindara</vt:lpstr>
      <vt:lpstr>Hiperbolički cilindar x^2/a^2 -y^2/b^2 =1 </vt:lpstr>
      <vt:lpstr>Parabolički cilindar y^2=2px </vt:lpstr>
      <vt:lpstr>Elipsoid</vt:lpstr>
      <vt:lpstr>Primer:   x^2/1+y^2/9+z^2/4=1</vt:lpstr>
      <vt:lpstr>Jednograni hiperboloid</vt:lpstr>
      <vt:lpstr>Primer:  x^2/4+y^2/1-z^2/4=1 </vt:lpstr>
      <vt:lpstr>Dvograni hiperboloid </vt:lpstr>
      <vt:lpstr>Primer: 4x^2-y^2+2z^2+4=0</vt:lpstr>
      <vt:lpstr>Neka je y=k</vt:lpstr>
      <vt:lpstr>Konus     x^2/a^2 + y^2/b^2 =z^2/c^2 </vt:lpstr>
      <vt:lpstr>Eliptički paraboloid x^2/a^2 +y^2/b^2 =z/c</vt:lpstr>
      <vt:lpstr>Primer:x^2+2z^2-6x-y+10=0</vt:lpstr>
      <vt:lpstr>Hiperbolički paraboloid ili sedlo z/c=x^2/a^2 -y^2/b^2 </vt:lpstr>
      <vt:lpstr>Primena:</vt:lpstr>
      <vt:lpstr>Primeri:</vt:lpstr>
      <vt:lpstr>Torus</vt:lpstr>
      <vt:lpstr>Dva cilindra koja se seku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Beogradu, Saobraćajni fakultet Matematika 3</dc:title>
  <dc:creator>pc2012</dc:creator>
  <cp:lastModifiedBy>pc2012</cp:lastModifiedBy>
  <cp:revision>39</cp:revision>
  <dcterms:created xsi:type="dcterms:W3CDTF">2015-11-29T11:05:49Z</dcterms:created>
  <dcterms:modified xsi:type="dcterms:W3CDTF">2017-11-17T13:06:53Z</dcterms:modified>
</cp:coreProperties>
</file>