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60" r:id="rId2"/>
    <p:sldId id="294" r:id="rId3"/>
    <p:sldId id="300" r:id="rId4"/>
    <p:sldId id="301" r:id="rId5"/>
    <p:sldId id="302" r:id="rId6"/>
    <p:sldId id="299" r:id="rId7"/>
    <p:sldId id="303" r:id="rId8"/>
    <p:sldId id="331" r:id="rId9"/>
    <p:sldId id="298" r:id="rId10"/>
    <p:sldId id="304" r:id="rId11"/>
    <p:sldId id="305" r:id="rId12"/>
    <p:sldId id="295" r:id="rId13"/>
    <p:sldId id="306" r:id="rId14"/>
    <p:sldId id="296" r:id="rId15"/>
    <p:sldId id="297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30" r:id="rId31"/>
    <p:sldId id="333" r:id="rId32"/>
    <p:sldId id="336" r:id="rId33"/>
    <p:sldId id="335" r:id="rId34"/>
    <p:sldId id="334" r:id="rId35"/>
    <p:sldId id="337" r:id="rId36"/>
    <p:sldId id="338" r:id="rId37"/>
    <p:sldId id="339" r:id="rId38"/>
    <p:sldId id="340" r:id="rId39"/>
    <p:sldId id="332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50" r:id="rId49"/>
    <p:sldId id="369" r:id="rId50"/>
    <p:sldId id="370" r:id="rId51"/>
    <p:sldId id="371" r:id="rId52"/>
    <p:sldId id="373" r:id="rId53"/>
    <p:sldId id="361" r:id="rId54"/>
    <p:sldId id="375" r:id="rId55"/>
    <p:sldId id="362" r:id="rId56"/>
    <p:sldId id="365" r:id="rId57"/>
    <p:sldId id="366" r:id="rId58"/>
    <p:sldId id="367" r:id="rId59"/>
    <p:sldId id="368" r:id="rId60"/>
    <p:sldId id="374" r:id="rId61"/>
    <p:sldId id="363" r:id="rId62"/>
    <p:sldId id="372" r:id="rId63"/>
    <p:sldId id="360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46" r:id="rId73"/>
    <p:sldId id="341" r:id="rId74"/>
    <p:sldId id="342" r:id="rId75"/>
    <p:sldId id="343" r:id="rId76"/>
    <p:sldId id="344" r:id="rId77"/>
    <p:sldId id="348" r:id="rId78"/>
    <p:sldId id="349" r:id="rId79"/>
    <p:sldId id="347" r:id="rId80"/>
    <p:sldId id="345" r:id="rId81"/>
    <p:sldId id="392" r:id="rId82"/>
    <p:sldId id="376" r:id="rId83"/>
    <p:sldId id="377" r:id="rId84"/>
    <p:sldId id="379" r:id="rId85"/>
    <p:sldId id="380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389" r:id="rId94"/>
    <p:sldId id="390" r:id="rId95"/>
    <p:sldId id="393" r:id="rId96"/>
    <p:sldId id="394" r:id="rId97"/>
    <p:sldId id="391" r:id="rId9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07" autoAdjust="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CA4FA-6C1C-449C-A4F4-D876929B540A}" type="doc">
      <dgm:prSet loTypeId="urn:microsoft.com/office/officeart/2005/8/layout/vList2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2BB3E6-DB31-45D4-BBAA-4F4E6B8A8044}">
      <dgm:prSet custT="1"/>
      <dgm:spPr/>
      <dgm:t>
        <a:bodyPr/>
        <a:lstStyle/>
        <a:p>
          <a:pPr rtl="0"/>
          <a:r>
            <a:rPr lang="en-US" sz="3200" b="1" smtClean="0"/>
            <a:t>Cilj</a:t>
          </a:r>
          <a:endParaRPr lang="en-US" sz="3200" b="1" dirty="0"/>
        </a:p>
      </dgm:t>
    </dgm:pt>
    <dgm:pt modelId="{335C4C50-B8F6-4FAA-8A64-8FD8ECB4FC3D}" type="parTrans" cxnId="{48DE61F6-A782-4BC0-B3CE-BBEAE44AB1AE}">
      <dgm:prSet/>
      <dgm:spPr/>
      <dgm:t>
        <a:bodyPr/>
        <a:lstStyle/>
        <a:p>
          <a:endParaRPr lang="en-US" sz="2400" b="1"/>
        </a:p>
      </dgm:t>
    </dgm:pt>
    <dgm:pt modelId="{5D6A357A-1483-4F93-AE86-155F1138DF21}" type="sibTrans" cxnId="{48DE61F6-A782-4BC0-B3CE-BBEAE44AB1AE}">
      <dgm:prSet/>
      <dgm:spPr/>
      <dgm:t>
        <a:bodyPr/>
        <a:lstStyle/>
        <a:p>
          <a:endParaRPr lang="en-US" sz="2400" b="1"/>
        </a:p>
      </dgm:t>
    </dgm:pt>
    <dgm:pt modelId="{65D1C05C-D9A3-495B-9064-7DDFBF5A6819}">
      <dgm:prSet custT="1"/>
      <dgm:spPr/>
      <dgm:t>
        <a:bodyPr/>
        <a:lstStyle/>
        <a:p>
          <a:pPr rtl="0"/>
          <a:r>
            <a:rPr lang="en-US" sz="3200" b="1" dirty="0" err="1" smtClean="0"/>
            <a:t>Rokovi</a:t>
          </a:r>
          <a:endParaRPr lang="en-US" sz="3200" b="1" dirty="0"/>
        </a:p>
      </dgm:t>
    </dgm:pt>
    <dgm:pt modelId="{ABC9527E-D655-49F1-80F3-28E1B941A20C}" type="parTrans" cxnId="{01184EF8-6008-4B22-AADC-29F20C2374E9}">
      <dgm:prSet/>
      <dgm:spPr/>
      <dgm:t>
        <a:bodyPr/>
        <a:lstStyle/>
        <a:p>
          <a:endParaRPr lang="en-US" sz="2400" b="1"/>
        </a:p>
      </dgm:t>
    </dgm:pt>
    <dgm:pt modelId="{4C54C361-6916-45B3-9E3C-1F0490F7CB68}" type="sibTrans" cxnId="{01184EF8-6008-4B22-AADC-29F20C2374E9}">
      <dgm:prSet/>
      <dgm:spPr/>
      <dgm:t>
        <a:bodyPr/>
        <a:lstStyle/>
        <a:p>
          <a:endParaRPr lang="en-US" sz="2400" b="1"/>
        </a:p>
      </dgm:t>
    </dgm:pt>
    <dgm:pt modelId="{DD81A60E-8240-4DC7-9BF4-37EE60DC66AD}">
      <dgm:prSet custT="1"/>
      <dgm:spPr/>
      <dgm:t>
        <a:bodyPr/>
        <a:lstStyle/>
        <a:p>
          <a:pPr rtl="0"/>
          <a:r>
            <a:rPr lang="en-US" sz="3200" b="1" dirty="0" err="1" smtClean="0"/>
            <a:t>Kompleksnost</a:t>
          </a:r>
          <a:endParaRPr lang="en-US" sz="3200" b="1" dirty="0"/>
        </a:p>
      </dgm:t>
    </dgm:pt>
    <dgm:pt modelId="{F8CE11C8-44C6-4D77-88BD-8EAE24F4BC2D}" type="parTrans" cxnId="{693F3302-4CB1-4924-BDAA-5161720C40B9}">
      <dgm:prSet/>
      <dgm:spPr/>
      <dgm:t>
        <a:bodyPr/>
        <a:lstStyle/>
        <a:p>
          <a:endParaRPr lang="en-US" sz="2400" b="1"/>
        </a:p>
      </dgm:t>
    </dgm:pt>
    <dgm:pt modelId="{2A71DE34-D090-4C5C-8792-83971B6E5AEA}" type="sibTrans" cxnId="{693F3302-4CB1-4924-BDAA-5161720C40B9}">
      <dgm:prSet/>
      <dgm:spPr/>
      <dgm:t>
        <a:bodyPr/>
        <a:lstStyle/>
        <a:p>
          <a:endParaRPr lang="en-US" sz="2400" b="1"/>
        </a:p>
      </dgm:t>
    </dgm:pt>
    <dgm:pt modelId="{4FC76A4D-1085-474C-A1CD-F9398ADF85C0}">
      <dgm:prSet custT="1"/>
      <dgm:spPr/>
      <dgm:t>
        <a:bodyPr/>
        <a:lstStyle/>
        <a:p>
          <a:pPr rtl="0"/>
          <a:r>
            <a:rPr lang="en-US" sz="3200" b="1" smtClean="0"/>
            <a:t>Obim</a:t>
          </a:r>
          <a:r>
            <a:rPr lang="sr-Cyrl-CS" sz="3200" b="1" smtClean="0"/>
            <a:t> </a:t>
          </a:r>
          <a:r>
            <a:rPr lang="en-US" sz="3200" b="1" smtClean="0"/>
            <a:t>i</a:t>
          </a:r>
          <a:r>
            <a:rPr lang="sr-Cyrl-CS" sz="3200" b="1" smtClean="0"/>
            <a:t> </a:t>
          </a:r>
          <a:r>
            <a:rPr lang="en-US" sz="3200" b="1" smtClean="0"/>
            <a:t>priroda</a:t>
          </a:r>
          <a:r>
            <a:rPr lang="sr-Cyrl-CS" sz="3200" b="1" smtClean="0"/>
            <a:t> </a:t>
          </a:r>
          <a:r>
            <a:rPr lang="en-US" sz="3200" b="1" smtClean="0"/>
            <a:t>zadataka</a:t>
          </a:r>
          <a:endParaRPr lang="en-US" sz="3200" b="1" dirty="0"/>
        </a:p>
      </dgm:t>
    </dgm:pt>
    <dgm:pt modelId="{3AEEB087-A4EE-42DD-BA45-A443733435AA}" type="parTrans" cxnId="{A6F13E44-A03A-4ADE-A51F-39D520518A5E}">
      <dgm:prSet/>
      <dgm:spPr/>
      <dgm:t>
        <a:bodyPr/>
        <a:lstStyle/>
        <a:p>
          <a:endParaRPr lang="en-US" sz="2400" b="1"/>
        </a:p>
      </dgm:t>
    </dgm:pt>
    <dgm:pt modelId="{3CA17B66-4D72-4BCD-8678-15B325BBD2FC}" type="sibTrans" cxnId="{A6F13E44-A03A-4ADE-A51F-39D520518A5E}">
      <dgm:prSet/>
      <dgm:spPr/>
      <dgm:t>
        <a:bodyPr/>
        <a:lstStyle/>
        <a:p>
          <a:endParaRPr lang="en-US" sz="2400" b="1"/>
        </a:p>
      </dgm:t>
    </dgm:pt>
    <dgm:pt modelId="{47591A89-8F8B-4DA3-AA1D-749541DD0EFE}">
      <dgm:prSet custT="1"/>
      <dgm:spPr/>
      <dgm:t>
        <a:bodyPr/>
        <a:lstStyle/>
        <a:p>
          <a:pPr rtl="0"/>
          <a:r>
            <a:rPr lang="en-US" sz="3200" b="1" dirty="0" err="1" smtClean="0"/>
            <a:t>Resursi</a:t>
          </a:r>
          <a:endParaRPr lang="en-US" sz="3200" b="1" dirty="0"/>
        </a:p>
      </dgm:t>
    </dgm:pt>
    <dgm:pt modelId="{40A8003B-24E9-46A7-91FE-9A697A8B0E3B}" type="parTrans" cxnId="{A1603C7D-4761-42B3-9D07-5F360292E947}">
      <dgm:prSet/>
      <dgm:spPr/>
      <dgm:t>
        <a:bodyPr/>
        <a:lstStyle/>
        <a:p>
          <a:endParaRPr lang="en-US" sz="2400" b="1"/>
        </a:p>
      </dgm:t>
    </dgm:pt>
    <dgm:pt modelId="{87847B79-24B0-4367-8786-9E928B6ADCC3}" type="sibTrans" cxnId="{A1603C7D-4761-42B3-9D07-5F360292E947}">
      <dgm:prSet/>
      <dgm:spPr/>
      <dgm:t>
        <a:bodyPr/>
        <a:lstStyle/>
        <a:p>
          <a:endParaRPr lang="en-US" sz="2400" b="1"/>
        </a:p>
      </dgm:t>
    </dgm:pt>
    <dgm:pt modelId="{269162AC-AB6A-48DF-AB82-992260254507}">
      <dgm:prSet custT="1"/>
      <dgm:spPr/>
      <dgm:t>
        <a:bodyPr/>
        <a:lstStyle/>
        <a:p>
          <a:pPr rtl="0"/>
          <a:r>
            <a:rPr lang="en-US" sz="3200" b="1" smtClean="0"/>
            <a:t>Organizaciona</a:t>
          </a:r>
          <a:r>
            <a:rPr lang="sr-Cyrl-CS" sz="3200" b="1" smtClean="0"/>
            <a:t> </a:t>
          </a:r>
          <a:r>
            <a:rPr lang="en-US" sz="3200" b="1" smtClean="0"/>
            <a:t>struktura</a:t>
          </a:r>
          <a:endParaRPr lang="en-US" sz="3200" b="1" dirty="0"/>
        </a:p>
      </dgm:t>
    </dgm:pt>
    <dgm:pt modelId="{EC5C7A1A-9148-418D-80EE-3B8B05157D10}" type="parTrans" cxnId="{04FBA114-D834-40AE-9930-01936E181458}">
      <dgm:prSet/>
      <dgm:spPr/>
      <dgm:t>
        <a:bodyPr/>
        <a:lstStyle/>
        <a:p>
          <a:endParaRPr lang="en-US" sz="2400" b="1"/>
        </a:p>
      </dgm:t>
    </dgm:pt>
    <dgm:pt modelId="{E0FE2C15-0902-4F1A-BB1D-FF2DFCA2131C}" type="sibTrans" cxnId="{04FBA114-D834-40AE-9930-01936E181458}">
      <dgm:prSet/>
      <dgm:spPr/>
      <dgm:t>
        <a:bodyPr/>
        <a:lstStyle/>
        <a:p>
          <a:endParaRPr lang="en-US" sz="2400" b="1"/>
        </a:p>
      </dgm:t>
    </dgm:pt>
    <dgm:pt modelId="{059B78E6-F07E-4707-88FE-814A065FF268}">
      <dgm:prSet custT="1"/>
      <dgm:spPr/>
      <dgm:t>
        <a:bodyPr/>
        <a:lstStyle/>
        <a:p>
          <a:pPr rtl="0"/>
          <a:r>
            <a:rPr lang="en-US" sz="2400" b="1" dirty="0" err="1" smtClean="0"/>
            <a:t>Informacioni</a:t>
          </a:r>
          <a:r>
            <a:rPr lang="sr-Cyrl-CS" sz="2400" b="1" dirty="0" smtClean="0"/>
            <a:t> </a:t>
          </a:r>
          <a:r>
            <a:rPr lang="en-US" sz="2400" b="1" dirty="0" err="1" smtClean="0"/>
            <a:t>i</a:t>
          </a:r>
          <a:r>
            <a:rPr lang="sr-Cyrl-CS" sz="2400" b="1" dirty="0" smtClean="0"/>
            <a:t> </a:t>
          </a:r>
          <a:r>
            <a:rPr lang="en-US" sz="2400" b="1" dirty="0" err="1" smtClean="0"/>
            <a:t>kontrolni</a:t>
          </a:r>
          <a:r>
            <a:rPr lang="sr-Cyrl-CS" sz="2400" b="1" dirty="0" smtClean="0"/>
            <a:t> </a:t>
          </a:r>
          <a:r>
            <a:rPr lang="en-US" sz="2400" b="1" dirty="0" err="1" smtClean="0"/>
            <a:t>sistem</a:t>
          </a:r>
          <a:endParaRPr lang="en-US" sz="2400" b="1" dirty="0"/>
        </a:p>
      </dgm:t>
    </dgm:pt>
    <dgm:pt modelId="{F5B7C596-C042-46D1-9DA7-65B6CAAECAD0}" type="parTrans" cxnId="{4F540D53-7BEB-4447-A5F7-D3101747A6E8}">
      <dgm:prSet/>
      <dgm:spPr/>
      <dgm:t>
        <a:bodyPr/>
        <a:lstStyle/>
        <a:p>
          <a:endParaRPr lang="en-US" sz="2400" b="1"/>
        </a:p>
      </dgm:t>
    </dgm:pt>
    <dgm:pt modelId="{3C455A29-B436-41EA-B98E-7DD58FB8B3BB}" type="sibTrans" cxnId="{4F540D53-7BEB-4447-A5F7-D3101747A6E8}">
      <dgm:prSet/>
      <dgm:spPr/>
      <dgm:t>
        <a:bodyPr/>
        <a:lstStyle/>
        <a:p>
          <a:endParaRPr lang="en-US" sz="2400" b="1"/>
        </a:p>
      </dgm:t>
    </dgm:pt>
    <dgm:pt modelId="{105BC2EF-1716-4457-87DE-2FCBAB769DCA}" type="pres">
      <dgm:prSet presAssocID="{FC7CA4FA-6C1C-449C-A4F4-D876929B5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5F1CB-5D97-4DF7-8A64-42B14FEB3D53}" type="pres">
      <dgm:prSet presAssocID="{582BB3E6-DB31-45D4-BBAA-4F4E6B8A8044}" presName="parentText" presStyleLbl="node1" presStyleIdx="0" presStyleCnt="7" custLinFactNeighborY="-62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8BC5A-0FC8-44FC-BA33-7E0F09629B33}" type="pres">
      <dgm:prSet presAssocID="{5D6A357A-1483-4F93-AE86-155F1138DF21}" presName="spacer" presStyleCnt="0"/>
      <dgm:spPr/>
    </dgm:pt>
    <dgm:pt modelId="{1D299DCD-046A-4E1F-9630-AA6FBAE119F3}" type="pres">
      <dgm:prSet presAssocID="{65D1C05C-D9A3-495B-9064-7DDFBF5A6819}" presName="parentText" presStyleLbl="node1" presStyleIdx="1" presStyleCnt="7" custLinFactNeighborX="-12329" custLinFactNeighborY="63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13CF8-057A-421C-B560-2319D9B3D2B6}" type="pres">
      <dgm:prSet presAssocID="{4C54C361-6916-45B3-9E3C-1F0490F7CB68}" presName="spacer" presStyleCnt="0"/>
      <dgm:spPr/>
    </dgm:pt>
    <dgm:pt modelId="{F346E194-B7B3-4545-BCB7-89DADE66886E}" type="pres">
      <dgm:prSet presAssocID="{DD81A60E-8240-4DC7-9BF4-37EE60DC66AD}" presName="parentText" presStyleLbl="node1" presStyleIdx="2" presStyleCnt="7" custLinFactNeighborY="-62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2AE1C-C0BA-48DA-8977-92877FF8EBF0}" type="pres">
      <dgm:prSet presAssocID="{2A71DE34-D090-4C5C-8792-83971B6E5AEA}" presName="spacer" presStyleCnt="0"/>
      <dgm:spPr/>
    </dgm:pt>
    <dgm:pt modelId="{FD866020-E2AA-4435-873B-EE6164A15A97}" type="pres">
      <dgm:prSet presAssocID="{4FC76A4D-1085-474C-A1CD-F9398ADF85C0}" presName="parentText" presStyleLbl="node1" presStyleIdx="3" presStyleCnt="7" custLinFactNeighborY="-62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F6A90-5DA6-415F-B78D-C0EAC37A85A9}" type="pres">
      <dgm:prSet presAssocID="{3CA17B66-4D72-4BCD-8678-15B325BBD2FC}" presName="spacer" presStyleCnt="0"/>
      <dgm:spPr/>
    </dgm:pt>
    <dgm:pt modelId="{78CD2EB6-F356-4714-A8CA-3A25E1FDC29C}" type="pres">
      <dgm:prSet presAssocID="{47591A89-8F8B-4DA3-AA1D-749541DD0EF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0823A-843C-49EE-8603-204EE37609AB}" type="pres">
      <dgm:prSet presAssocID="{87847B79-24B0-4367-8786-9E928B6ADCC3}" presName="spacer" presStyleCnt="0"/>
      <dgm:spPr/>
    </dgm:pt>
    <dgm:pt modelId="{EDCF9C78-0EFF-4477-8CFF-5554D6940B8C}" type="pres">
      <dgm:prSet presAssocID="{269162AC-AB6A-48DF-AB82-99226025450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5AE1D-1E63-4817-BB74-D54213BA7CF3}" type="pres">
      <dgm:prSet presAssocID="{E0FE2C15-0902-4F1A-BB1D-FF2DFCA2131C}" presName="spacer" presStyleCnt="0"/>
      <dgm:spPr/>
    </dgm:pt>
    <dgm:pt modelId="{94F0870E-7C56-4900-9F2F-1CCF46A7CC09}" type="pres">
      <dgm:prSet presAssocID="{059B78E6-F07E-4707-88FE-814A065FF2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84EF8-6008-4B22-AADC-29F20C2374E9}" srcId="{FC7CA4FA-6C1C-449C-A4F4-D876929B540A}" destId="{65D1C05C-D9A3-495B-9064-7DDFBF5A6819}" srcOrd="1" destOrd="0" parTransId="{ABC9527E-D655-49F1-80F3-28E1B941A20C}" sibTransId="{4C54C361-6916-45B3-9E3C-1F0490F7CB68}"/>
    <dgm:cxn modelId="{54EB8475-B14F-490C-8E4E-53B34EAA0CD0}" type="presOf" srcId="{269162AC-AB6A-48DF-AB82-992260254507}" destId="{EDCF9C78-0EFF-4477-8CFF-5554D6940B8C}" srcOrd="0" destOrd="0" presId="urn:microsoft.com/office/officeart/2005/8/layout/vList2"/>
    <dgm:cxn modelId="{693F3302-4CB1-4924-BDAA-5161720C40B9}" srcId="{FC7CA4FA-6C1C-449C-A4F4-D876929B540A}" destId="{DD81A60E-8240-4DC7-9BF4-37EE60DC66AD}" srcOrd="2" destOrd="0" parTransId="{F8CE11C8-44C6-4D77-88BD-8EAE24F4BC2D}" sibTransId="{2A71DE34-D090-4C5C-8792-83971B6E5AEA}"/>
    <dgm:cxn modelId="{38B49A9B-2E1B-4128-A4F2-A8A7B1D2D6A4}" type="presOf" srcId="{FC7CA4FA-6C1C-449C-A4F4-D876929B540A}" destId="{105BC2EF-1716-4457-87DE-2FCBAB769DCA}" srcOrd="0" destOrd="0" presId="urn:microsoft.com/office/officeart/2005/8/layout/vList2"/>
    <dgm:cxn modelId="{48DE61F6-A782-4BC0-B3CE-BBEAE44AB1AE}" srcId="{FC7CA4FA-6C1C-449C-A4F4-D876929B540A}" destId="{582BB3E6-DB31-45D4-BBAA-4F4E6B8A8044}" srcOrd="0" destOrd="0" parTransId="{335C4C50-B8F6-4FAA-8A64-8FD8ECB4FC3D}" sibTransId="{5D6A357A-1483-4F93-AE86-155F1138DF21}"/>
    <dgm:cxn modelId="{D758CBB0-10A1-403E-A095-E28FDD4685F5}" type="presOf" srcId="{059B78E6-F07E-4707-88FE-814A065FF268}" destId="{94F0870E-7C56-4900-9F2F-1CCF46A7CC09}" srcOrd="0" destOrd="0" presId="urn:microsoft.com/office/officeart/2005/8/layout/vList2"/>
    <dgm:cxn modelId="{A6F13E44-A03A-4ADE-A51F-39D520518A5E}" srcId="{FC7CA4FA-6C1C-449C-A4F4-D876929B540A}" destId="{4FC76A4D-1085-474C-A1CD-F9398ADF85C0}" srcOrd="3" destOrd="0" parTransId="{3AEEB087-A4EE-42DD-BA45-A443733435AA}" sibTransId="{3CA17B66-4D72-4BCD-8678-15B325BBD2FC}"/>
    <dgm:cxn modelId="{9BE86FA4-A4B0-4CC4-952F-BBB4EEF92C0D}" type="presOf" srcId="{65D1C05C-D9A3-495B-9064-7DDFBF5A6819}" destId="{1D299DCD-046A-4E1F-9630-AA6FBAE119F3}" srcOrd="0" destOrd="0" presId="urn:microsoft.com/office/officeart/2005/8/layout/vList2"/>
    <dgm:cxn modelId="{E8D7BE07-2039-45B4-A698-42BCACE5A693}" type="presOf" srcId="{582BB3E6-DB31-45D4-BBAA-4F4E6B8A8044}" destId="{CE15F1CB-5D97-4DF7-8A64-42B14FEB3D53}" srcOrd="0" destOrd="0" presId="urn:microsoft.com/office/officeart/2005/8/layout/vList2"/>
    <dgm:cxn modelId="{BEBCFDD0-03B7-4EBE-9199-BFD8680C897A}" type="presOf" srcId="{4FC76A4D-1085-474C-A1CD-F9398ADF85C0}" destId="{FD866020-E2AA-4435-873B-EE6164A15A97}" srcOrd="0" destOrd="0" presId="urn:microsoft.com/office/officeart/2005/8/layout/vList2"/>
    <dgm:cxn modelId="{EC3EF81C-A541-43BC-8464-B681FA4DE90B}" type="presOf" srcId="{DD81A60E-8240-4DC7-9BF4-37EE60DC66AD}" destId="{F346E194-B7B3-4545-BCB7-89DADE66886E}" srcOrd="0" destOrd="0" presId="urn:microsoft.com/office/officeart/2005/8/layout/vList2"/>
    <dgm:cxn modelId="{04FBA114-D834-40AE-9930-01936E181458}" srcId="{FC7CA4FA-6C1C-449C-A4F4-D876929B540A}" destId="{269162AC-AB6A-48DF-AB82-992260254507}" srcOrd="5" destOrd="0" parTransId="{EC5C7A1A-9148-418D-80EE-3B8B05157D10}" sibTransId="{E0FE2C15-0902-4F1A-BB1D-FF2DFCA2131C}"/>
    <dgm:cxn modelId="{A1603C7D-4761-42B3-9D07-5F360292E947}" srcId="{FC7CA4FA-6C1C-449C-A4F4-D876929B540A}" destId="{47591A89-8F8B-4DA3-AA1D-749541DD0EFE}" srcOrd="4" destOrd="0" parTransId="{40A8003B-24E9-46A7-91FE-9A697A8B0E3B}" sibTransId="{87847B79-24B0-4367-8786-9E928B6ADCC3}"/>
    <dgm:cxn modelId="{4F540D53-7BEB-4447-A5F7-D3101747A6E8}" srcId="{FC7CA4FA-6C1C-449C-A4F4-D876929B540A}" destId="{059B78E6-F07E-4707-88FE-814A065FF268}" srcOrd="6" destOrd="0" parTransId="{F5B7C596-C042-46D1-9DA7-65B6CAAECAD0}" sibTransId="{3C455A29-B436-41EA-B98E-7DD58FB8B3BB}"/>
    <dgm:cxn modelId="{5AA0E5EB-BE33-4663-921D-FD542C6D67FC}" type="presOf" srcId="{47591A89-8F8B-4DA3-AA1D-749541DD0EFE}" destId="{78CD2EB6-F356-4714-A8CA-3A25E1FDC29C}" srcOrd="0" destOrd="0" presId="urn:microsoft.com/office/officeart/2005/8/layout/vList2"/>
    <dgm:cxn modelId="{98F61539-5419-40A6-80D1-7E3293C216F2}" type="presParOf" srcId="{105BC2EF-1716-4457-87DE-2FCBAB769DCA}" destId="{CE15F1CB-5D97-4DF7-8A64-42B14FEB3D53}" srcOrd="0" destOrd="0" presId="urn:microsoft.com/office/officeart/2005/8/layout/vList2"/>
    <dgm:cxn modelId="{B354A367-A6D1-453F-87CF-E4C18A307A50}" type="presParOf" srcId="{105BC2EF-1716-4457-87DE-2FCBAB769DCA}" destId="{8938BC5A-0FC8-44FC-BA33-7E0F09629B33}" srcOrd="1" destOrd="0" presId="urn:microsoft.com/office/officeart/2005/8/layout/vList2"/>
    <dgm:cxn modelId="{E82018FA-3DB9-4488-AC80-0285974CD4CC}" type="presParOf" srcId="{105BC2EF-1716-4457-87DE-2FCBAB769DCA}" destId="{1D299DCD-046A-4E1F-9630-AA6FBAE119F3}" srcOrd="2" destOrd="0" presId="urn:microsoft.com/office/officeart/2005/8/layout/vList2"/>
    <dgm:cxn modelId="{9670AFDB-50D8-4E7E-9B39-2023441694F8}" type="presParOf" srcId="{105BC2EF-1716-4457-87DE-2FCBAB769DCA}" destId="{33213CF8-057A-421C-B560-2319D9B3D2B6}" srcOrd="3" destOrd="0" presId="urn:microsoft.com/office/officeart/2005/8/layout/vList2"/>
    <dgm:cxn modelId="{B3C23ECD-DFAB-46D6-8618-F64143462ED3}" type="presParOf" srcId="{105BC2EF-1716-4457-87DE-2FCBAB769DCA}" destId="{F346E194-B7B3-4545-BCB7-89DADE66886E}" srcOrd="4" destOrd="0" presId="urn:microsoft.com/office/officeart/2005/8/layout/vList2"/>
    <dgm:cxn modelId="{21F9462F-9FAB-4CB3-AFD2-0D106581E45B}" type="presParOf" srcId="{105BC2EF-1716-4457-87DE-2FCBAB769DCA}" destId="{4CE2AE1C-C0BA-48DA-8977-92877FF8EBF0}" srcOrd="5" destOrd="0" presId="urn:microsoft.com/office/officeart/2005/8/layout/vList2"/>
    <dgm:cxn modelId="{0695EF34-4595-463B-B677-C75F13585E10}" type="presParOf" srcId="{105BC2EF-1716-4457-87DE-2FCBAB769DCA}" destId="{FD866020-E2AA-4435-873B-EE6164A15A97}" srcOrd="6" destOrd="0" presId="urn:microsoft.com/office/officeart/2005/8/layout/vList2"/>
    <dgm:cxn modelId="{2EE8B9BF-7B9D-4AC7-BD0F-94427EE20A85}" type="presParOf" srcId="{105BC2EF-1716-4457-87DE-2FCBAB769DCA}" destId="{F3CF6A90-5DA6-415F-B78D-C0EAC37A85A9}" srcOrd="7" destOrd="0" presId="urn:microsoft.com/office/officeart/2005/8/layout/vList2"/>
    <dgm:cxn modelId="{5FEF15CA-E9FA-4C02-8F44-91D808CC9C2A}" type="presParOf" srcId="{105BC2EF-1716-4457-87DE-2FCBAB769DCA}" destId="{78CD2EB6-F356-4714-A8CA-3A25E1FDC29C}" srcOrd="8" destOrd="0" presId="urn:microsoft.com/office/officeart/2005/8/layout/vList2"/>
    <dgm:cxn modelId="{AAE90DEE-778A-49F8-AD7B-1DDF393C1593}" type="presParOf" srcId="{105BC2EF-1716-4457-87DE-2FCBAB769DCA}" destId="{B3F0823A-843C-49EE-8603-204EE37609AB}" srcOrd="9" destOrd="0" presId="urn:microsoft.com/office/officeart/2005/8/layout/vList2"/>
    <dgm:cxn modelId="{3189DBBA-9BE5-4719-B343-4F347FA0DC60}" type="presParOf" srcId="{105BC2EF-1716-4457-87DE-2FCBAB769DCA}" destId="{EDCF9C78-0EFF-4477-8CFF-5554D6940B8C}" srcOrd="10" destOrd="0" presId="urn:microsoft.com/office/officeart/2005/8/layout/vList2"/>
    <dgm:cxn modelId="{D602629A-BFD5-4790-84DB-4E62875C1352}" type="presParOf" srcId="{105BC2EF-1716-4457-87DE-2FCBAB769DCA}" destId="{8445AE1D-1E63-4817-BB74-D54213BA7CF3}" srcOrd="11" destOrd="0" presId="urn:microsoft.com/office/officeart/2005/8/layout/vList2"/>
    <dgm:cxn modelId="{14A0D318-CAAE-4F8E-A786-298D0D838719}" type="presParOf" srcId="{105BC2EF-1716-4457-87DE-2FCBAB769DCA}" destId="{94F0870E-7C56-4900-9F2F-1CCF46A7CC0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E0163-B529-463E-B5E6-11FF85E419D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D21812-0BF3-41F7-8F94-A0C72278B976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Ulazi</a:t>
          </a:r>
          <a:endParaRPr lang="en-US" sz="2400" dirty="0"/>
        </a:p>
      </dgm:t>
    </dgm:pt>
    <dgm:pt modelId="{FAD90E67-8A73-43F7-9739-756A3C3235FE}" type="parTrans" cxnId="{6E2FEFAF-A65E-4276-9B48-B61BCCEA5D67}">
      <dgm:prSet/>
      <dgm:spPr/>
      <dgm:t>
        <a:bodyPr/>
        <a:lstStyle/>
        <a:p>
          <a:endParaRPr lang="en-US" sz="2400"/>
        </a:p>
      </dgm:t>
    </dgm:pt>
    <dgm:pt modelId="{9147BA6F-A7EF-45F6-AA52-DA63AB05DD81}" type="sibTrans" cxnId="{6E2FEFAF-A65E-4276-9B48-B61BCCEA5D67}">
      <dgm:prSet/>
      <dgm:spPr/>
      <dgm:t>
        <a:bodyPr/>
        <a:lstStyle/>
        <a:p>
          <a:endParaRPr lang="en-US" sz="2400"/>
        </a:p>
      </dgm:t>
    </dgm:pt>
    <dgm:pt modelId="{81CAD9C6-F435-4519-B67A-ACA17A2D3DB8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Alati</a:t>
          </a:r>
          <a:r>
            <a:rPr lang="sr-Cyrl-CS" sz="2400" dirty="0" smtClean="0"/>
            <a:t> </a:t>
          </a:r>
          <a:r>
            <a:rPr lang="en-US" sz="2400" dirty="0" err="1" smtClean="0"/>
            <a:t>i</a:t>
          </a:r>
          <a:r>
            <a:rPr lang="sr-Cyrl-CS" sz="2400" dirty="0" smtClean="0"/>
            <a:t> </a:t>
          </a:r>
          <a:r>
            <a:rPr lang="en-US" sz="2400" dirty="0" err="1" smtClean="0"/>
            <a:t>tehnike</a:t>
          </a:r>
          <a:endParaRPr lang="en-US" sz="2400" dirty="0"/>
        </a:p>
      </dgm:t>
    </dgm:pt>
    <dgm:pt modelId="{8D96E2FB-B772-4BF3-9264-75BCB251B2D8}" type="parTrans" cxnId="{35124578-136A-4C66-B13A-28416FDD1671}">
      <dgm:prSet/>
      <dgm:spPr/>
      <dgm:t>
        <a:bodyPr/>
        <a:lstStyle/>
        <a:p>
          <a:endParaRPr lang="en-US" sz="2400"/>
        </a:p>
      </dgm:t>
    </dgm:pt>
    <dgm:pt modelId="{41E8444C-EBBC-46D2-B637-785C73A596A2}" type="sibTrans" cxnId="{35124578-136A-4C66-B13A-28416FDD1671}">
      <dgm:prSet/>
      <dgm:spPr/>
      <dgm:t>
        <a:bodyPr/>
        <a:lstStyle/>
        <a:p>
          <a:endParaRPr lang="en-US" sz="2400"/>
        </a:p>
      </dgm:t>
    </dgm:pt>
    <dgm:pt modelId="{243D8585-EC28-4CEC-BD26-FB55DB1535B7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Izlazi</a:t>
          </a:r>
          <a:endParaRPr lang="en-US" sz="2400" dirty="0"/>
        </a:p>
      </dgm:t>
    </dgm:pt>
    <dgm:pt modelId="{81C1AE12-A127-4914-8742-8E0CB28B30D5}" type="parTrans" cxnId="{C08130F9-5E6B-4F40-9B6B-00BE2E5E812F}">
      <dgm:prSet/>
      <dgm:spPr/>
      <dgm:t>
        <a:bodyPr/>
        <a:lstStyle/>
        <a:p>
          <a:endParaRPr lang="en-US" sz="2400"/>
        </a:p>
      </dgm:t>
    </dgm:pt>
    <dgm:pt modelId="{1A254420-01DB-495D-820A-F0F4832CDE6F}" type="sibTrans" cxnId="{C08130F9-5E6B-4F40-9B6B-00BE2E5E812F}">
      <dgm:prSet/>
      <dgm:spPr/>
      <dgm:t>
        <a:bodyPr/>
        <a:lstStyle/>
        <a:p>
          <a:endParaRPr lang="en-US" sz="2400"/>
        </a:p>
      </dgm:t>
    </dgm:pt>
    <dgm:pt modelId="{E6ECBE6F-1885-41EB-A4E9-2BA1021609EB}" type="pres">
      <dgm:prSet presAssocID="{E2FE0163-B529-463E-B5E6-11FF85E41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278CF-A558-4E2F-B444-F95BECFF8667}" type="pres">
      <dgm:prSet presAssocID="{7BD21812-0BF3-41F7-8F94-A0C72278B9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27F7-A054-4ECD-9FC8-000A96F4C201}" type="pres">
      <dgm:prSet presAssocID="{9147BA6F-A7EF-45F6-AA52-DA63AB05DD81}" presName="spacer" presStyleCnt="0"/>
      <dgm:spPr/>
      <dgm:t>
        <a:bodyPr/>
        <a:lstStyle/>
        <a:p>
          <a:endParaRPr lang="en-US"/>
        </a:p>
      </dgm:t>
    </dgm:pt>
    <dgm:pt modelId="{8C163BCF-C8B1-4BC6-B584-4B18D7A4EBE1}" type="pres">
      <dgm:prSet presAssocID="{81CAD9C6-F435-4519-B67A-ACA17A2D3D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54A8-8DDF-4ED6-BB78-AC51FA87DA95}" type="pres">
      <dgm:prSet presAssocID="{41E8444C-EBBC-46D2-B637-785C73A596A2}" presName="spacer" presStyleCnt="0"/>
      <dgm:spPr/>
      <dgm:t>
        <a:bodyPr/>
        <a:lstStyle/>
        <a:p>
          <a:endParaRPr lang="en-US"/>
        </a:p>
      </dgm:t>
    </dgm:pt>
    <dgm:pt modelId="{B7F32D67-F16E-46AD-836C-2554C8A5C493}" type="pres">
      <dgm:prSet presAssocID="{243D8585-EC28-4CEC-BD26-FB55DB1535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FEFAF-A65E-4276-9B48-B61BCCEA5D67}" srcId="{E2FE0163-B529-463E-B5E6-11FF85E419D1}" destId="{7BD21812-0BF3-41F7-8F94-A0C72278B976}" srcOrd="0" destOrd="0" parTransId="{FAD90E67-8A73-43F7-9739-756A3C3235FE}" sibTransId="{9147BA6F-A7EF-45F6-AA52-DA63AB05DD81}"/>
    <dgm:cxn modelId="{9CE50305-07DC-4055-B842-C9BDCF340D13}" type="presOf" srcId="{7BD21812-0BF3-41F7-8F94-A0C72278B976}" destId="{241278CF-A558-4E2F-B444-F95BECFF8667}" srcOrd="0" destOrd="0" presId="urn:microsoft.com/office/officeart/2005/8/layout/vList2"/>
    <dgm:cxn modelId="{AF01F71F-4EF7-478E-884C-BE5B7D223432}" type="presOf" srcId="{81CAD9C6-F435-4519-B67A-ACA17A2D3DB8}" destId="{8C163BCF-C8B1-4BC6-B584-4B18D7A4EBE1}" srcOrd="0" destOrd="0" presId="urn:microsoft.com/office/officeart/2005/8/layout/vList2"/>
    <dgm:cxn modelId="{35124578-136A-4C66-B13A-28416FDD1671}" srcId="{E2FE0163-B529-463E-B5E6-11FF85E419D1}" destId="{81CAD9C6-F435-4519-B67A-ACA17A2D3DB8}" srcOrd="1" destOrd="0" parTransId="{8D96E2FB-B772-4BF3-9264-75BCB251B2D8}" sibTransId="{41E8444C-EBBC-46D2-B637-785C73A596A2}"/>
    <dgm:cxn modelId="{25BF67FD-68C8-4D50-A3D6-23A562A54F43}" type="presOf" srcId="{E2FE0163-B529-463E-B5E6-11FF85E419D1}" destId="{E6ECBE6F-1885-41EB-A4E9-2BA1021609EB}" srcOrd="0" destOrd="0" presId="urn:microsoft.com/office/officeart/2005/8/layout/vList2"/>
    <dgm:cxn modelId="{096407EA-83CE-4170-9E05-3FB9721944D7}" type="presOf" srcId="{243D8585-EC28-4CEC-BD26-FB55DB1535B7}" destId="{B7F32D67-F16E-46AD-836C-2554C8A5C493}" srcOrd="0" destOrd="0" presId="urn:microsoft.com/office/officeart/2005/8/layout/vList2"/>
    <dgm:cxn modelId="{C08130F9-5E6B-4F40-9B6B-00BE2E5E812F}" srcId="{E2FE0163-B529-463E-B5E6-11FF85E419D1}" destId="{243D8585-EC28-4CEC-BD26-FB55DB1535B7}" srcOrd="2" destOrd="0" parTransId="{81C1AE12-A127-4914-8742-8E0CB28B30D5}" sibTransId="{1A254420-01DB-495D-820A-F0F4832CDE6F}"/>
    <dgm:cxn modelId="{D1E9CBA2-C507-41D7-8501-1D46E564E0EA}" type="presParOf" srcId="{E6ECBE6F-1885-41EB-A4E9-2BA1021609EB}" destId="{241278CF-A558-4E2F-B444-F95BECFF8667}" srcOrd="0" destOrd="0" presId="urn:microsoft.com/office/officeart/2005/8/layout/vList2"/>
    <dgm:cxn modelId="{9328B872-CF40-4624-BB8A-C1BE7967A259}" type="presParOf" srcId="{E6ECBE6F-1885-41EB-A4E9-2BA1021609EB}" destId="{072227F7-A054-4ECD-9FC8-000A96F4C201}" srcOrd="1" destOrd="0" presId="urn:microsoft.com/office/officeart/2005/8/layout/vList2"/>
    <dgm:cxn modelId="{ADCC6164-D9CA-4158-960A-9F1283F76A61}" type="presParOf" srcId="{E6ECBE6F-1885-41EB-A4E9-2BA1021609EB}" destId="{8C163BCF-C8B1-4BC6-B584-4B18D7A4EBE1}" srcOrd="2" destOrd="0" presId="urn:microsoft.com/office/officeart/2005/8/layout/vList2"/>
    <dgm:cxn modelId="{E87D23A5-3120-4C24-94AD-C523FB05334C}" type="presParOf" srcId="{E6ECBE6F-1885-41EB-A4E9-2BA1021609EB}" destId="{561354A8-8DDF-4ED6-BB78-AC51FA87DA95}" srcOrd="3" destOrd="0" presId="urn:microsoft.com/office/officeart/2005/8/layout/vList2"/>
    <dgm:cxn modelId="{62F40368-4E3E-4F29-939B-E473F449B3E6}" type="presParOf" srcId="{E6ECBE6F-1885-41EB-A4E9-2BA1021609EB}" destId="{B7F32D67-F16E-46AD-836C-2554C8A5C4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E0163-B529-463E-B5E6-11FF85E419D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D21812-0BF3-41F7-8F94-A0C72278B976}">
      <dgm:prSet custT="1"/>
      <dgm:spPr/>
      <dgm:t>
        <a:bodyPr/>
        <a:lstStyle/>
        <a:p>
          <a:pPr rtl="0"/>
          <a:r>
            <a:rPr lang="sr-Cyrl-CS" sz="2400" smtClean="0"/>
            <a:t>  </a:t>
          </a:r>
          <a:r>
            <a:rPr lang="en-US" sz="2400" smtClean="0"/>
            <a:t>Ulazi</a:t>
          </a:r>
          <a:endParaRPr lang="en-US" sz="2400" dirty="0"/>
        </a:p>
      </dgm:t>
    </dgm:pt>
    <dgm:pt modelId="{FAD90E67-8A73-43F7-9739-756A3C3235FE}" type="parTrans" cxnId="{6E2FEFAF-A65E-4276-9B48-B61BCCEA5D67}">
      <dgm:prSet/>
      <dgm:spPr/>
      <dgm:t>
        <a:bodyPr/>
        <a:lstStyle/>
        <a:p>
          <a:endParaRPr lang="en-US" sz="2400"/>
        </a:p>
      </dgm:t>
    </dgm:pt>
    <dgm:pt modelId="{9147BA6F-A7EF-45F6-AA52-DA63AB05DD81}" type="sibTrans" cxnId="{6E2FEFAF-A65E-4276-9B48-B61BCCEA5D67}">
      <dgm:prSet/>
      <dgm:spPr/>
      <dgm:t>
        <a:bodyPr/>
        <a:lstStyle/>
        <a:p>
          <a:endParaRPr lang="en-US" sz="2400"/>
        </a:p>
      </dgm:t>
    </dgm:pt>
    <dgm:pt modelId="{81CAD9C6-F435-4519-B67A-ACA17A2D3DB8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Alati</a:t>
          </a:r>
          <a:r>
            <a:rPr lang="sr-Cyrl-CS" sz="2400" dirty="0" smtClean="0"/>
            <a:t> </a:t>
          </a:r>
          <a:r>
            <a:rPr lang="en-US" sz="2400" dirty="0" err="1" smtClean="0"/>
            <a:t>i</a:t>
          </a:r>
          <a:r>
            <a:rPr lang="sr-Cyrl-CS" sz="2400" dirty="0" smtClean="0"/>
            <a:t> </a:t>
          </a:r>
          <a:r>
            <a:rPr lang="en-US" sz="2400" dirty="0" err="1" smtClean="0"/>
            <a:t>tehnike</a:t>
          </a:r>
          <a:endParaRPr lang="en-US" sz="2400" dirty="0"/>
        </a:p>
      </dgm:t>
    </dgm:pt>
    <dgm:pt modelId="{8D96E2FB-B772-4BF3-9264-75BCB251B2D8}" type="parTrans" cxnId="{35124578-136A-4C66-B13A-28416FDD1671}">
      <dgm:prSet/>
      <dgm:spPr/>
      <dgm:t>
        <a:bodyPr/>
        <a:lstStyle/>
        <a:p>
          <a:endParaRPr lang="en-US" sz="2400"/>
        </a:p>
      </dgm:t>
    </dgm:pt>
    <dgm:pt modelId="{41E8444C-EBBC-46D2-B637-785C73A596A2}" type="sibTrans" cxnId="{35124578-136A-4C66-B13A-28416FDD1671}">
      <dgm:prSet/>
      <dgm:spPr/>
      <dgm:t>
        <a:bodyPr/>
        <a:lstStyle/>
        <a:p>
          <a:endParaRPr lang="en-US" sz="2400"/>
        </a:p>
      </dgm:t>
    </dgm:pt>
    <dgm:pt modelId="{243D8585-EC28-4CEC-BD26-FB55DB1535B7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Izlazi</a:t>
          </a:r>
          <a:endParaRPr lang="en-US" sz="2400" dirty="0"/>
        </a:p>
      </dgm:t>
    </dgm:pt>
    <dgm:pt modelId="{81C1AE12-A127-4914-8742-8E0CB28B30D5}" type="parTrans" cxnId="{C08130F9-5E6B-4F40-9B6B-00BE2E5E812F}">
      <dgm:prSet/>
      <dgm:spPr/>
      <dgm:t>
        <a:bodyPr/>
        <a:lstStyle/>
        <a:p>
          <a:endParaRPr lang="en-US" sz="2400"/>
        </a:p>
      </dgm:t>
    </dgm:pt>
    <dgm:pt modelId="{1A254420-01DB-495D-820A-F0F4832CDE6F}" type="sibTrans" cxnId="{C08130F9-5E6B-4F40-9B6B-00BE2E5E812F}">
      <dgm:prSet/>
      <dgm:spPr/>
      <dgm:t>
        <a:bodyPr/>
        <a:lstStyle/>
        <a:p>
          <a:endParaRPr lang="en-US" sz="2400"/>
        </a:p>
      </dgm:t>
    </dgm:pt>
    <dgm:pt modelId="{E6ECBE6F-1885-41EB-A4E9-2BA1021609EB}" type="pres">
      <dgm:prSet presAssocID="{E2FE0163-B529-463E-B5E6-11FF85E41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278CF-A558-4E2F-B444-F95BECFF8667}" type="pres">
      <dgm:prSet presAssocID="{7BD21812-0BF3-41F7-8F94-A0C72278B9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27F7-A054-4ECD-9FC8-000A96F4C201}" type="pres">
      <dgm:prSet presAssocID="{9147BA6F-A7EF-45F6-AA52-DA63AB05DD81}" presName="spacer" presStyleCnt="0"/>
      <dgm:spPr/>
      <dgm:t>
        <a:bodyPr/>
        <a:lstStyle/>
        <a:p>
          <a:endParaRPr lang="en-US"/>
        </a:p>
      </dgm:t>
    </dgm:pt>
    <dgm:pt modelId="{8C163BCF-C8B1-4BC6-B584-4B18D7A4EBE1}" type="pres">
      <dgm:prSet presAssocID="{81CAD9C6-F435-4519-B67A-ACA17A2D3D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54A8-8DDF-4ED6-BB78-AC51FA87DA95}" type="pres">
      <dgm:prSet presAssocID="{41E8444C-EBBC-46D2-B637-785C73A596A2}" presName="spacer" presStyleCnt="0"/>
      <dgm:spPr/>
      <dgm:t>
        <a:bodyPr/>
        <a:lstStyle/>
        <a:p>
          <a:endParaRPr lang="en-US"/>
        </a:p>
      </dgm:t>
    </dgm:pt>
    <dgm:pt modelId="{B7F32D67-F16E-46AD-836C-2554C8A5C493}" type="pres">
      <dgm:prSet presAssocID="{243D8585-EC28-4CEC-BD26-FB55DB1535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5339D-D387-478E-BEE2-0E3FE4A6E247}" type="presOf" srcId="{7BD21812-0BF3-41F7-8F94-A0C72278B976}" destId="{241278CF-A558-4E2F-B444-F95BECFF8667}" srcOrd="0" destOrd="0" presId="urn:microsoft.com/office/officeart/2005/8/layout/vList2"/>
    <dgm:cxn modelId="{22C91068-665E-4B4B-909C-373D52810F1E}" type="presOf" srcId="{243D8585-EC28-4CEC-BD26-FB55DB1535B7}" destId="{B7F32D67-F16E-46AD-836C-2554C8A5C493}" srcOrd="0" destOrd="0" presId="urn:microsoft.com/office/officeart/2005/8/layout/vList2"/>
    <dgm:cxn modelId="{9EEBBF70-C03A-4F57-8F83-88400F79D284}" type="presOf" srcId="{E2FE0163-B529-463E-B5E6-11FF85E419D1}" destId="{E6ECBE6F-1885-41EB-A4E9-2BA1021609EB}" srcOrd="0" destOrd="0" presId="urn:microsoft.com/office/officeart/2005/8/layout/vList2"/>
    <dgm:cxn modelId="{6E2FEFAF-A65E-4276-9B48-B61BCCEA5D67}" srcId="{E2FE0163-B529-463E-B5E6-11FF85E419D1}" destId="{7BD21812-0BF3-41F7-8F94-A0C72278B976}" srcOrd="0" destOrd="0" parTransId="{FAD90E67-8A73-43F7-9739-756A3C3235FE}" sibTransId="{9147BA6F-A7EF-45F6-AA52-DA63AB05DD81}"/>
    <dgm:cxn modelId="{35124578-136A-4C66-B13A-28416FDD1671}" srcId="{E2FE0163-B529-463E-B5E6-11FF85E419D1}" destId="{81CAD9C6-F435-4519-B67A-ACA17A2D3DB8}" srcOrd="1" destOrd="0" parTransId="{8D96E2FB-B772-4BF3-9264-75BCB251B2D8}" sibTransId="{41E8444C-EBBC-46D2-B637-785C73A596A2}"/>
    <dgm:cxn modelId="{556526AE-5727-43CC-810A-93CE0FF7E1AE}" type="presOf" srcId="{81CAD9C6-F435-4519-B67A-ACA17A2D3DB8}" destId="{8C163BCF-C8B1-4BC6-B584-4B18D7A4EBE1}" srcOrd="0" destOrd="0" presId="urn:microsoft.com/office/officeart/2005/8/layout/vList2"/>
    <dgm:cxn modelId="{C08130F9-5E6B-4F40-9B6B-00BE2E5E812F}" srcId="{E2FE0163-B529-463E-B5E6-11FF85E419D1}" destId="{243D8585-EC28-4CEC-BD26-FB55DB1535B7}" srcOrd="2" destOrd="0" parTransId="{81C1AE12-A127-4914-8742-8E0CB28B30D5}" sibTransId="{1A254420-01DB-495D-820A-F0F4832CDE6F}"/>
    <dgm:cxn modelId="{1121F4D6-556E-4FC2-B99D-3E7F3D0B8571}" type="presParOf" srcId="{E6ECBE6F-1885-41EB-A4E9-2BA1021609EB}" destId="{241278CF-A558-4E2F-B444-F95BECFF8667}" srcOrd="0" destOrd="0" presId="urn:microsoft.com/office/officeart/2005/8/layout/vList2"/>
    <dgm:cxn modelId="{78CDD5BF-D47B-4B26-89AF-40639F44864F}" type="presParOf" srcId="{E6ECBE6F-1885-41EB-A4E9-2BA1021609EB}" destId="{072227F7-A054-4ECD-9FC8-000A96F4C201}" srcOrd="1" destOrd="0" presId="urn:microsoft.com/office/officeart/2005/8/layout/vList2"/>
    <dgm:cxn modelId="{190F6B36-7D70-487C-945F-448FB4E54338}" type="presParOf" srcId="{E6ECBE6F-1885-41EB-A4E9-2BA1021609EB}" destId="{8C163BCF-C8B1-4BC6-B584-4B18D7A4EBE1}" srcOrd="2" destOrd="0" presId="urn:microsoft.com/office/officeart/2005/8/layout/vList2"/>
    <dgm:cxn modelId="{3B1DA4A4-DC4D-4023-A0C9-35EA96DA7425}" type="presParOf" srcId="{E6ECBE6F-1885-41EB-A4E9-2BA1021609EB}" destId="{561354A8-8DDF-4ED6-BB78-AC51FA87DA95}" srcOrd="3" destOrd="0" presId="urn:microsoft.com/office/officeart/2005/8/layout/vList2"/>
    <dgm:cxn modelId="{4F185565-8EB1-4D86-9B81-5462B473069B}" type="presParOf" srcId="{E6ECBE6F-1885-41EB-A4E9-2BA1021609EB}" destId="{B7F32D67-F16E-46AD-836C-2554C8A5C4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E0163-B529-463E-B5E6-11FF85E419D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D21812-0BF3-41F7-8F94-A0C72278B976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Ulazi</a:t>
          </a:r>
          <a:endParaRPr lang="en-US" sz="2400" dirty="0"/>
        </a:p>
      </dgm:t>
    </dgm:pt>
    <dgm:pt modelId="{FAD90E67-8A73-43F7-9739-756A3C3235FE}" type="parTrans" cxnId="{6E2FEFAF-A65E-4276-9B48-B61BCCEA5D67}">
      <dgm:prSet/>
      <dgm:spPr/>
      <dgm:t>
        <a:bodyPr/>
        <a:lstStyle/>
        <a:p>
          <a:endParaRPr lang="en-US" sz="2400"/>
        </a:p>
      </dgm:t>
    </dgm:pt>
    <dgm:pt modelId="{9147BA6F-A7EF-45F6-AA52-DA63AB05DD81}" type="sibTrans" cxnId="{6E2FEFAF-A65E-4276-9B48-B61BCCEA5D67}">
      <dgm:prSet/>
      <dgm:spPr/>
      <dgm:t>
        <a:bodyPr/>
        <a:lstStyle/>
        <a:p>
          <a:endParaRPr lang="en-US" sz="2400"/>
        </a:p>
      </dgm:t>
    </dgm:pt>
    <dgm:pt modelId="{81CAD9C6-F435-4519-B67A-ACA17A2D3DB8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Alati</a:t>
          </a:r>
          <a:r>
            <a:rPr lang="sr-Cyrl-CS" sz="2400" dirty="0" smtClean="0"/>
            <a:t> </a:t>
          </a:r>
          <a:r>
            <a:rPr lang="en-US" sz="2400" dirty="0" err="1" smtClean="0"/>
            <a:t>i</a:t>
          </a:r>
          <a:r>
            <a:rPr lang="sr-Cyrl-CS" sz="2400" dirty="0" smtClean="0"/>
            <a:t> </a:t>
          </a:r>
          <a:r>
            <a:rPr lang="en-US" sz="2400" dirty="0" err="1" smtClean="0"/>
            <a:t>tehnike</a:t>
          </a:r>
          <a:endParaRPr lang="en-US" sz="2400" dirty="0"/>
        </a:p>
      </dgm:t>
    </dgm:pt>
    <dgm:pt modelId="{8D96E2FB-B772-4BF3-9264-75BCB251B2D8}" type="parTrans" cxnId="{35124578-136A-4C66-B13A-28416FDD1671}">
      <dgm:prSet/>
      <dgm:spPr/>
      <dgm:t>
        <a:bodyPr/>
        <a:lstStyle/>
        <a:p>
          <a:endParaRPr lang="en-US" sz="2400"/>
        </a:p>
      </dgm:t>
    </dgm:pt>
    <dgm:pt modelId="{41E8444C-EBBC-46D2-B637-785C73A596A2}" type="sibTrans" cxnId="{35124578-136A-4C66-B13A-28416FDD1671}">
      <dgm:prSet/>
      <dgm:spPr/>
      <dgm:t>
        <a:bodyPr/>
        <a:lstStyle/>
        <a:p>
          <a:endParaRPr lang="en-US" sz="2400"/>
        </a:p>
      </dgm:t>
    </dgm:pt>
    <dgm:pt modelId="{243D8585-EC28-4CEC-BD26-FB55DB1535B7}">
      <dgm:prSet custT="1"/>
      <dgm:spPr/>
      <dgm:t>
        <a:bodyPr/>
        <a:lstStyle/>
        <a:p>
          <a:pPr rtl="0"/>
          <a:r>
            <a:rPr lang="sr-Cyrl-CS" sz="2400" dirty="0" smtClean="0"/>
            <a:t>  </a:t>
          </a:r>
          <a:r>
            <a:rPr lang="en-US" sz="2400" dirty="0" err="1" smtClean="0"/>
            <a:t>Izlazi</a:t>
          </a:r>
          <a:endParaRPr lang="en-US" sz="2400" dirty="0"/>
        </a:p>
      </dgm:t>
    </dgm:pt>
    <dgm:pt modelId="{81C1AE12-A127-4914-8742-8E0CB28B30D5}" type="parTrans" cxnId="{C08130F9-5E6B-4F40-9B6B-00BE2E5E812F}">
      <dgm:prSet/>
      <dgm:spPr/>
      <dgm:t>
        <a:bodyPr/>
        <a:lstStyle/>
        <a:p>
          <a:endParaRPr lang="en-US" sz="2400"/>
        </a:p>
      </dgm:t>
    </dgm:pt>
    <dgm:pt modelId="{1A254420-01DB-495D-820A-F0F4832CDE6F}" type="sibTrans" cxnId="{C08130F9-5E6B-4F40-9B6B-00BE2E5E812F}">
      <dgm:prSet/>
      <dgm:spPr/>
      <dgm:t>
        <a:bodyPr/>
        <a:lstStyle/>
        <a:p>
          <a:endParaRPr lang="en-US" sz="2400"/>
        </a:p>
      </dgm:t>
    </dgm:pt>
    <dgm:pt modelId="{E6ECBE6F-1885-41EB-A4E9-2BA1021609EB}" type="pres">
      <dgm:prSet presAssocID="{E2FE0163-B529-463E-B5E6-11FF85E41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278CF-A558-4E2F-B444-F95BECFF8667}" type="pres">
      <dgm:prSet presAssocID="{7BD21812-0BF3-41F7-8F94-A0C72278B9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27F7-A054-4ECD-9FC8-000A96F4C201}" type="pres">
      <dgm:prSet presAssocID="{9147BA6F-A7EF-45F6-AA52-DA63AB05DD81}" presName="spacer" presStyleCnt="0"/>
      <dgm:spPr/>
      <dgm:t>
        <a:bodyPr/>
        <a:lstStyle/>
        <a:p>
          <a:endParaRPr lang="en-US"/>
        </a:p>
      </dgm:t>
    </dgm:pt>
    <dgm:pt modelId="{8C163BCF-C8B1-4BC6-B584-4B18D7A4EBE1}" type="pres">
      <dgm:prSet presAssocID="{81CAD9C6-F435-4519-B67A-ACA17A2D3D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54A8-8DDF-4ED6-BB78-AC51FA87DA95}" type="pres">
      <dgm:prSet presAssocID="{41E8444C-EBBC-46D2-B637-785C73A596A2}" presName="spacer" presStyleCnt="0"/>
      <dgm:spPr/>
      <dgm:t>
        <a:bodyPr/>
        <a:lstStyle/>
        <a:p>
          <a:endParaRPr lang="en-US"/>
        </a:p>
      </dgm:t>
    </dgm:pt>
    <dgm:pt modelId="{B7F32D67-F16E-46AD-836C-2554C8A5C493}" type="pres">
      <dgm:prSet presAssocID="{243D8585-EC28-4CEC-BD26-FB55DB1535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8272E-8D29-4DF4-906D-D252DFFF6123}" type="presOf" srcId="{E2FE0163-B529-463E-B5E6-11FF85E419D1}" destId="{E6ECBE6F-1885-41EB-A4E9-2BA1021609EB}" srcOrd="0" destOrd="0" presId="urn:microsoft.com/office/officeart/2005/8/layout/vList2"/>
    <dgm:cxn modelId="{6E2FEFAF-A65E-4276-9B48-B61BCCEA5D67}" srcId="{E2FE0163-B529-463E-B5E6-11FF85E419D1}" destId="{7BD21812-0BF3-41F7-8F94-A0C72278B976}" srcOrd="0" destOrd="0" parTransId="{FAD90E67-8A73-43F7-9739-756A3C3235FE}" sibTransId="{9147BA6F-A7EF-45F6-AA52-DA63AB05DD81}"/>
    <dgm:cxn modelId="{6B8B032E-D410-418B-9C0F-C95FFBE6CF7A}" type="presOf" srcId="{243D8585-EC28-4CEC-BD26-FB55DB1535B7}" destId="{B7F32D67-F16E-46AD-836C-2554C8A5C493}" srcOrd="0" destOrd="0" presId="urn:microsoft.com/office/officeart/2005/8/layout/vList2"/>
    <dgm:cxn modelId="{35124578-136A-4C66-B13A-28416FDD1671}" srcId="{E2FE0163-B529-463E-B5E6-11FF85E419D1}" destId="{81CAD9C6-F435-4519-B67A-ACA17A2D3DB8}" srcOrd="1" destOrd="0" parTransId="{8D96E2FB-B772-4BF3-9264-75BCB251B2D8}" sibTransId="{41E8444C-EBBC-46D2-B637-785C73A596A2}"/>
    <dgm:cxn modelId="{3741A10D-FF93-4F66-9BB5-405EAF2A9834}" type="presOf" srcId="{81CAD9C6-F435-4519-B67A-ACA17A2D3DB8}" destId="{8C163BCF-C8B1-4BC6-B584-4B18D7A4EBE1}" srcOrd="0" destOrd="0" presId="urn:microsoft.com/office/officeart/2005/8/layout/vList2"/>
    <dgm:cxn modelId="{FC3780AD-01FD-4E2F-A369-B0D6C653C7EE}" type="presOf" srcId="{7BD21812-0BF3-41F7-8F94-A0C72278B976}" destId="{241278CF-A558-4E2F-B444-F95BECFF8667}" srcOrd="0" destOrd="0" presId="urn:microsoft.com/office/officeart/2005/8/layout/vList2"/>
    <dgm:cxn modelId="{C08130F9-5E6B-4F40-9B6B-00BE2E5E812F}" srcId="{E2FE0163-B529-463E-B5E6-11FF85E419D1}" destId="{243D8585-EC28-4CEC-BD26-FB55DB1535B7}" srcOrd="2" destOrd="0" parTransId="{81C1AE12-A127-4914-8742-8E0CB28B30D5}" sibTransId="{1A254420-01DB-495D-820A-F0F4832CDE6F}"/>
    <dgm:cxn modelId="{4659F941-57CD-4A59-9D79-F8B3F0FBF52F}" type="presParOf" srcId="{E6ECBE6F-1885-41EB-A4E9-2BA1021609EB}" destId="{241278CF-A558-4E2F-B444-F95BECFF8667}" srcOrd="0" destOrd="0" presId="urn:microsoft.com/office/officeart/2005/8/layout/vList2"/>
    <dgm:cxn modelId="{B0F50F6D-25B6-47F7-97CB-3C320DD84FD3}" type="presParOf" srcId="{E6ECBE6F-1885-41EB-A4E9-2BA1021609EB}" destId="{072227F7-A054-4ECD-9FC8-000A96F4C201}" srcOrd="1" destOrd="0" presId="urn:microsoft.com/office/officeart/2005/8/layout/vList2"/>
    <dgm:cxn modelId="{639C7418-4773-427F-9EBD-799206B8D424}" type="presParOf" srcId="{E6ECBE6F-1885-41EB-A4E9-2BA1021609EB}" destId="{8C163BCF-C8B1-4BC6-B584-4B18D7A4EBE1}" srcOrd="2" destOrd="0" presId="urn:microsoft.com/office/officeart/2005/8/layout/vList2"/>
    <dgm:cxn modelId="{2ECA2715-638D-4D28-AFBA-C0FE095F30B1}" type="presParOf" srcId="{E6ECBE6F-1885-41EB-A4E9-2BA1021609EB}" destId="{561354A8-8DDF-4ED6-BB78-AC51FA87DA95}" srcOrd="3" destOrd="0" presId="urn:microsoft.com/office/officeart/2005/8/layout/vList2"/>
    <dgm:cxn modelId="{B4A5F23E-D184-4D2A-9A94-35F28742D3E9}" type="presParOf" srcId="{E6ECBE6F-1885-41EB-A4E9-2BA1021609EB}" destId="{B7F32D67-F16E-46AD-836C-2554C8A5C4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B715F7-ECA1-4958-8511-272B1D583E1C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445BFF-EF40-44B5-84EC-0B06D027DCEC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 nešto može poći naopako, poći će naopako.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vodimo li brigu o projektu unaprijed, otklanjat ćemo probleme s puno muke.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B07DA2-2704-444C-9BBE-D9FAC877855E}" type="parTrans" cxnId="{D3DDE9F1-E434-45DE-BAD1-F46311AD2E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C79B1-7F50-44AB-AA00-C5565048E0FF}" type="sibTrans" cxnId="{D3DDE9F1-E434-45DE-BAD1-F46311AD2E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00EC9-090D-4589-B787-4A1F95B497A6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 zahteva više vremena nego što mislimo.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Planirano trajanje projekta i svake pojedine aktivnosti u njemu uvek će biti prekratko.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26748-D211-427B-BA16-BECF1689E8E1}" type="parTrans" cxnId="{954BBF11-C6AF-433E-8C18-19EF3F97928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D138F-7BEC-481E-960B-BFB92EF47B6A}" type="sibTrans" cxnId="{954BBF11-C6AF-433E-8C18-19EF3F97928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DB8EF-A6DB-455B-B751-5C3F3B18B994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 postoji mogućnost da više stvari krene naopako, to će se dogoditi s onom stvari koja će izazvati najveću štetu.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upravljanju projektima od presudne su važnosti aktivnosti na kritičnom putu i one će uvek izazivati probleme.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6E629-A6BB-4593-A64A-3E752EF688C3}" type="parTrans" cxnId="{7FF70591-2F09-46CB-9D53-6FB32BD01FD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4A0CC-40C3-43A8-97B7-BB08FD7619F8}" type="sibTrans" cxnId="{7FF70591-2F09-46CB-9D53-6FB32BD01FD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8B0D3D-653E-4B02-B94F-75BEE0B9334C}" type="pres">
      <dgm:prSet presAssocID="{FBB715F7-ECA1-4958-8511-272B1D583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3DE51-D9FA-45C6-BEF4-FA19842D7EC8}" type="pres">
      <dgm:prSet presAssocID="{65445BFF-EF40-44B5-84EC-0B06D027DC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120F-F6A0-4E70-93A9-5C44F8C80FC0}" type="pres">
      <dgm:prSet presAssocID="{1A5C79B1-7F50-44AB-AA00-C5565048E0FF}" presName="spacer" presStyleCnt="0"/>
      <dgm:spPr/>
    </dgm:pt>
    <dgm:pt modelId="{61748FD2-9177-4CE4-8708-599399E68E14}" type="pres">
      <dgm:prSet presAssocID="{B0400EC9-090D-4589-B787-4A1F95B497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C16A2-5631-43EF-91F4-C4F3DCAE18D8}" type="pres">
      <dgm:prSet presAssocID="{03ED138F-7BEC-481E-960B-BFB92EF47B6A}" presName="spacer" presStyleCnt="0"/>
      <dgm:spPr/>
    </dgm:pt>
    <dgm:pt modelId="{53BCFB6E-C45D-4FC5-AC26-B3867D053983}" type="pres">
      <dgm:prSet presAssocID="{DB1DB8EF-A6DB-455B-B751-5C3F3B18B9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DE9F1-E434-45DE-BAD1-F46311AD2EC2}" srcId="{FBB715F7-ECA1-4958-8511-272B1D583E1C}" destId="{65445BFF-EF40-44B5-84EC-0B06D027DCEC}" srcOrd="0" destOrd="0" parTransId="{E7B07DA2-2704-444C-9BBE-D9FAC877855E}" sibTransId="{1A5C79B1-7F50-44AB-AA00-C5565048E0FF}"/>
    <dgm:cxn modelId="{F431495D-4DF3-4A7E-8DBF-9A2E1C2C176A}" type="presOf" srcId="{65445BFF-EF40-44B5-84EC-0B06D027DCEC}" destId="{3843DE51-D9FA-45C6-BEF4-FA19842D7EC8}" srcOrd="0" destOrd="0" presId="urn:microsoft.com/office/officeart/2005/8/layout/vList2"/>
    <dgm:cxn modelId="{25F456BA-26DD-4AE6-87FA-D9E13793A612}" type="presOf" srcId="{B0400EC9-090D-4589-B787-4A1F95B497A6}" destId="{61748FD2-9177-4CE4-8708-599399E68E14}" srcOrd="0" destOrd="0" presId="urn:microsoft.com/office/officeart/2005/8/layout/vList2"/>
    <dgm:cxn modelId="{75D7CDFE-8558-4AD9-9E49-B7064EA1A439}" type="presOf" srcId="{DB1DB8EF-A6DB-455B-B751-5C3F3B18B994}" destId="{53BCFB6E-C45D-4FC5-AC26-B3867D053983}" srcOrd="0" destOrd="0" presId="urn:microsoft.com/office/officeart/2005/8/layout/vList2"/>
    <dgm:cxn modelId="{8A996C50-855C-4089-84AB-43992165DF35}" type="presOf" srcId="{FBB715F7-ECA1-4958-8511-272B1D583E1C}" destId="{2F8B0D3D-653E-4B02-B94F-75BEE0B9334C}" srcOrd="0" destOrd="0" presId="urn:microsoft.com/office/officeart/2005/8/layout/vList2"/>
    <dgm:cxn modelId="{7FF70591-2F09-46CB-9D53-6FB32BD01FD2}" srcId="{FBB715F7-ECA1-4958-8511-272B1D583E1C}" destId="{DB1DB8EF-A6DB-455B-B751-5C3F3B18B994}" srcOrd="2" destOrd="0" parTransId="{E0F6E629-A6BB-4593-A64A-3E752EF688C3}" sibTransId="{D344A0CC-40C3-43A8-97B7-BB08FD7619F8}"/>
    <dgm:cxn modelId="{954BBF11-C6AF-433E-8C18-19EF3F979289}" srcId="{FBB715F7-ECA1-4958-8511-272B1D583E1C}" destId="{B0400EC9-090D-4589-B787-4A1F95B497A6}" srcOrd="1" destOrd="0" parTransId="{75426748-D211-427B-BA16-BECF1689E8E1}" sibTransId="{03ED138F-7BEC-481E-960B-BFB92EF47B6A}"/>
    <dgm:cxn modelId="{9A9B8569-4D40-4172-86B5-C2D7FF83820F}" type="presParOf" srcId="{2F8B0D3D-653E-4B02-B94F-75BEE0B9334C}" destId="{3843DE51-D9FA-45C6-BEF4-FA19842D7EC8}" srcOrd="0" destOrd="0" presId="urn:microsoft.com/office/officeart/2005/8/layout/vList2"/>
    <dgm:cxn modelId="{3EC0F0B0-F6EB-41D4-9A5F-5DF330C63D72}" type="presParOf" srcId="{2F8B0D3D-653E-4B02-B94F-75BEE0B9334C}" destId="{D1FF120F-F6A0-4E70-93A9-5C44F8C80FC0}" srcOrd="1" destOrd="0" presId="urn:microsoft.com/office/officeart/2005/8/layout/vList2"/>
    <dgm:cxn modelId="{CBF23460-F1C5-45EE-A1BE-2A700DF2B715}" type="presParOf" srcId="{2F8B0D3D-653E-4B02-B94F-75BEE0B9334C}" destId="{61748FD2-9177-4CE4-8708-599399E68E14}" srcOrd="2" destOrd="0" presId="urn:microsoft.com/office/officeart/2005/8/layout/vList2"/>
    <dgm:cxn modelId="{B4EA480C-74A2-49C6-94D0-5FDCD50A29B2}" type="presParOf" srcId="{2F8B0D3D-653E-4B02-B94F-75BEE0B9334C}" destId="{AD5C16A2-5631-43EF-91F4-C4F3DCAE18D8}" srcOrd="3" destOrd="0" presId="urn:microsoft.com/office/officeart/2005/8/layout/vList2"/>
    <dgm:cxn modelId="{2291AA93-7683-4CF9-BF1C-2E77CC1E0057}" type="presParOf" srcId="{2F8B0D3D-653E-4B02-B94F-75BEE0B9334C}" destId="{53BCFB6E-C45D-4FC5-AC26-B3867D0539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F961D-4375-491F-AC40-19035C35303C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8725C-4793-4B30-8CD3-758E739F7778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Prepuštene sebi, stvari imaju tendenciju kretati se od zla na gore.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vodimo li stalno brigu o svim elementima projekta,  problemi će rasti i rasti.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E78A1-C382-4ACD-AFA3-BD6FCD28976A}" type="parTrans" cxnId="{AABFACBB-182C-42AE-B3F6-3A30261C25B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5A7B4-5168-4670-A994-3E1032F05B0A}" type="sibTrans" cxnId="{AABFACBB-182C-42AE-B3F6-3A30261C25B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968BE-6074-4F6B-B735-D835575B7A6E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rešenje rađa nove probleme.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Planiranje i upravljanje projektom pomaže, ali nije čarobni štapić.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715C4-9536-4348-A761-A6BEAB5A5ABB}" type="parTrans" cxnId="{9C2E7EC1-61AE-4A00-9D44-B55AC9C2B5B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4F4A1-84D8-4579-9E0D-E531836CEF30}" type="sibTrans" cxnId="{9C2E7EC1-61AE-4A00-9D44-B55AC9C2B5B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6AA80-F483-4B57-80D6-361CCB73F990}">
      <dgm:prSet/>
      <dgm:spPr/>
      <dgm:t>
        <a:bodyPr/>
        <a:lstStyle/>
        <a:p>
          <a:pPr rtl="0"/>
          <a:r>
            <a:rPr lang="hr-H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Nemoguće je nešto učiniti otpornim na budale - one su previše kreativne.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Nevolje u upravljanju projektima posledica su ljudskih grešaka. Zato posebnu pažnju valja obratiti na ljude i promenu njihova ponašanja.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4D714-82C5-4F82-82BF-391F01ECF2B7}" type="parTrans" cxnId="{74B27B89-1AE2-4E90-B52B-3893AE25C58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C4A6E1-42E1-4E63-B9F1-E96CC1CE31F7}" type="sibTrans" cxnId="{74B27B89-1AE2-4E90-B52B-3893AE25C58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BAAE5-B629-47E0-B091-62CEF53E1D6D}" type="pres">
      <dgm:prSet presAssocID="{EEAF961D-4375-491F-AC40-19035C3530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EA47D-24DF-4181-B890-D89647ED73F3}" type="pres">
      <dgm:prSet presAssocID="{6888725C-4793-4B30-8CD3-758E739F7778}" presName="parentText" presStyleLbl="node1" presStyleIdx="0" presStyleCnt="3" custLinFactY="-10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76116-1F2A-44DB-8874-6878F2DBB7EB}" type="pres">
      <dgm:prSet presAssocID="{E495A7B4-5168-4670-A994-3E1032F05B0A}" presName="spacer" presStyleCnt="0"/>
      <dgm:spPr/>
    </dgm:pt>
    <dgm:pt modelId="{20C7D0C7-F17F-41EF-BAD4-DEEE899F0104}" type="pres">
      <dgm:prSet presAssocID="{53B968BE-6074-4F6B-B735-D835575B7A6E}" presName="parentText" presStyleLbl="node1" presStyleIdx="1" presStyleCnt="3" custLinFactNeighborX="-797" custLinFactNeighborY="-66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BC464-0504-4E0F-8B7D-B7F36543B3B9}" type="pres">
      <dgm:prSet presAssocID="{2BA4F4A1-84D8-4579-9E0D-E531836CEF30}" presName="spacer" presStyleCnt="0"/>
      <dgm:spPr/>
    </dgm:pt>
    <dgm:pt modelId="{A79C464F-D4EB-4025-AD6B-07500E3E322E}" type="pres">
      <dgm:prSet presAssocID="{DAC6AA80-F483-4B57-80D6-361CCB73F9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46A89-0C8F-49C5-85FA-6B5090DE37B6}" type="presOf" srcId="{6888725C-4793-4B30-8CD3-758E739F7778}" destId="{DA2EA47D-24DF-4181-B890-D89647ED73F3}" srcOrd="0" destOrd="0" presId="urn:microsoft.com/office/officeart/2005/8/layout/vList2"/>
    <dgm:cxn modelId="{024411CD-800F-4D8E-8BE9-86070CE6B8DD}" type="presOf" srcId="{53B968BE-6074-4F6B-B735-D835575B7A6E}" destId="{20C7D0C7-F17F-41EF-BAD4-DEEE899F0104}" srcOrd="0" destOrd="0" presId="urn:microsoft.com/office/officeart/2005/8/layout/vList2"/>
    <dgm:cxn modelId="{4A41B488-A106-434A-AF95-1C5DC24564D0}" type="presOf" srcId="{DAC6AA80-F483-4B57-80D6-361CCB73F990}" destId="{A79C464F-D4EB-4025-AD6B-07500E3E322E}" srcOrd="0" destOrd="0" presId="urn:microsoft.com/office/officeart/2005/8/layout/vList2"/>
    <dgm:cxn modelId="{74B27B89-1AE2-4E90-B52B-3893AE25C58C}" srcId="{EEAF961D-4375-491F-AC40-19035C35303C}" destId="{DAC6AA80-F483-4B57-80D6-361CCB73F990}" srcOrd="2" destOrd="0" parTransId="{20D4D714-82C5-4F82-82BF-391F01ECF2B7}" sibTransId="{CEC4A6E1-42E1-4E63-B9F1-E96CC1CE31F7}"/>
    <dgm:cxn modelId="{12E100C8-43FB-4CB8-96C6-C928BFADFA69}" type="presOf" srcId="{EEAF961D-4375-491F-AC40-19035C35303C}" destId="{176BAAE5-B629-47E0-B091-62CEF53E1D6D}" srcOrd="0" destOrd="0" presId="urn:microsoft.com/office/officeart/2005/8/layout/vList2"/>
    <dgm:cxn modelId="{AABFACBB-182C-42AE-B3F6-3A30261C25B3}" srcId="{EEAF961D-4375-491F-AC40-19035C35303C}" destId="{6888725C-4793-4B30-8CD3-758E739F7778}" srcOrd="0" destOrd="0" parTransId="{BF3E78A1-C382-4ACD-AFA3-BD6FCD28976A}" sibTransId="{E495A7B4-5168-4670-A994-3E1032F05B0A}"/>
    <dgm:cxn modelId="{9C2E7EC1-61AE-4A00-9D44-B55AC9C2B5B6}" srcId="{EEAF961D-4375-491F-AC40-19035C35303C}" destId="{53B968BE-6074-4F6B-B735-D835575B7A6E}" srcOrd="1" destOrd="0" parTransId="{9BC715C4-9536-4348-A761-A6BEAB5A5ABB}" sibTransId="{2BA4F4A1-84D8-4579-9E0D-E531836CEF30}"/>
    <dgm:cxn modelId="{15BA0B1E-C67E-4150-82AC-F9162AD6513D}" type="presParOf" srcId="{176BAAE5-B629-47E0-B091-62CEF53E1D6D}" destId="{DA2EA47D-24DF-4181-B890-D89647ED73F3}" srcOrd="0" destOrd="0" presId="urn:microsoft.com/office/officeart/2005/8/layout/vList2"/>
    <dgm:cxn modelId="{3FE3C802-6583-499C-8D72-82D63DBC730C}" type="presParOf" srcId="{176BAAE5-B629-47E0-B091-62CEF53E1D6D}" destId="{38676116-1F2A-44DB-8874-6878F2DBB7EB}" srcOrd="1" destOrd="0" presId="urn:microsoft.com/office/officeart/2005/8/layout/vList2"/>
    <dgm:cxn modelId="{5708C8FB-5754-4A7A-A11E-F6D365F66270}" type="presParOf" srcId="{176BAAE5-B629-47E0-B091-62CEF53E1D6D}" destId="{20C7D0C7-F17F-41EF-BAD4-DEEE899F0104}" srcOrd="2" destOrd="0" presId="urn:microsoft.com/office/officeart/2005/8/layout/vList2"/>
    <dgm:cxn modelId="{6404E719-6171-4F1A-AB54-A6EEE48B01B4}" type="presParOf" srcId="{176BAAE5-B629-47E0-B091-62CEF53E1D6D}" destId="{D2DBC464-0504-4E0F-8B7D-B7F36543B3B9}" srcOrd="3" destOrd="0" presId="urn:microsoft.com/office/officeart/2005/8/layout/vList2"/>
    <dgm:cxn modelId="{722CCC1A-F003-4FB6-840C-A6D61D0C8139}" type="presParOf" srcId="{176BAAE5-B629-47E0-B091-62CEF53E1D6D}" destId="{A79C464F-D4EB-4025-AD6B-07500E3E32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5F1CB-5D97-4DF7-8A64-42B14FEB3D53}">
      <dsp:nvSpPr>
        <dsp:cNvPr id="0" name=""/>
        <dsp:cNvSpPr/>
      </dsp:nvSpPr>
      <dsp:spPr>
        <a:xfrm>
          <a:off x="0" y="0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Cilj</a:t>
          </a:r>
          <a:endParaRPr lang="en-US" sz="3200" b="1" kern="1200" dirty="0"/>
        </a:p>
      </dsp:txBody>
      <dsp:txXfrm>
        <a:off x="0" y="0"/>
        <a:ext cx="5214973" cy="693019"/>
      </dsp:txXfrm>
    </dsp:sp>
    <dsp:sp modelId="{1D299DCD-046A-4E1F-9630-AA6FBAE119F3}">
      <dsp:nvSpPr>
        <dsp:cNvPr id="0" name=""/>
        <dsp:cNvSpPr/>
      </dsp:nvSpPr>
      <dsp:spPr>
        <a:xfrm>
          <a:off x="0" y="714404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Rokovi</a:t>
          </a:r>
          <a:endParaRPr lang="en-US" sz="3200" b="1" kern="1200" dirty="0"/>
        </a:p>
      </dsp:txBody>
      <dsp:txXfrm>
        <a:off x="0" y="714404"/>
        <a:ext cx="5214973" cy="693019"/>
      </dsp:txXfrm>
    </dsp:sp>
    <dsp:sp modelId="{F346E194-B7B3-4545-BCB7-89DADE66886E}">
      <dsp:nvSpPr>
        <dsp:cNvPr id="0" name=""/>
        <dsp:cNvSpPr/>
      </dsp:nvSpPr>
      <dsp:spPr>
        <a:xfrm>
          <a:off x="0" y="1404136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Kompleksnost</a:t>
          </a:r>
          <a:endParaRPr lang="en-US" sz="3200" b="1" kern="1200" dirty="0"/>
        </a:p>
      </dsp:txBody>
      <dsp:txXfrm>
        <a:off x="0" y="1404136"/>
        <a:ext cx="5214973" cy="693019"/>
      </dsp:txXfrm>
    </dsp:sp>
    <dsp:sp modelId="{FD866020-E2AA-4435-873B-EE6164A15A97}">
      <dsp:nvSpPr>
        <dsp:cNvPr id="0" name=""/>
        <dsp:cNvSpPr/>
      </dsp:nvSpPr>
      <dsp:spPr>
        <a:xfrm>
          <a:off x="0" y="2110079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Obim</a:t>
          </a:r>
          <a:r>
            <a:rPr lang="sr-Cyrl-CS" sz="3200" b="1" kern="1200" smtClean="0"/>
            <a:t> </a:t>
          </a:r>
          <a:r>
            <a:rPr lang="en-US" sz="3200" b="1" kern="1200" smtClean="0"/>
            <a:t>i</a:t>
          </a:r>
          <a:r>
            <a:rPr lang="sr-Cyrl-CS" sz="3200" b="1" kern="1200" smtClean="0"/>
            <a:t> </a:t>
          </a:r>
          <a:r>
            <a:rPr lang="en-US" sz="3200" b="1" kern="1200" smtClean="0"/>
            <a:t>priroda</a:t>
          </a:r>
          <a:r>
            <a:rPr lang="sr-Cyrl-CS" sz="3200" b="1" kern="1200" smtClean="0"/>
            <a:t> </a:t>
          </a:r>
          <a:r>
            <a:rPr lang="en-US" sz="3200" b="1" kern="1200" smtClean="0"/>
            <a:t>zadataka</a:t>
          </a:r>
          <a:endParaRPr lang="en-US" sz="3200" b="1" kern="1200" dirty="0"/>
        </a:p>
      </dsp:txBody>
      <dsp:txXfrm>
        <a:off x="0" y="2110079"/>
        <a:ext cx="5214973" cy="693019"/>
      </dsp:txXfrm>
    </dsp:sp>
    <dsp:sp modelId="{78CD2EB6-F356-4714-A8CA-3A25E1FDC29C}">
      <dsp:nvSpPr>
        <dsp:cNvPr id="0" name=""/>
        <dsp:cNvSpPr/>
      </dsp:nvSpPr>
      <dsp:spPr>
        <a:xfrm>
          <a:off x="0" y="2824056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Resursi</a:t>
          </a:r>
          <a:endParaRPr lang="en-US" sz="3200" b="1" kern="1200" dirty="0"/>
        </a:p>
      </dsp:txBody>
      <dsp:txXfrm>
        <a:off x="0" y="2824056"/>
        <a:ext cx="5214973" cy="693019"/>
      </dsp:txXfrm>
    </dsp:sp>
    <dsp:sp modelId="{EDCF9C78-0EFF-4477-8CFF-5554D6940B8C}">
      <dsp:nvSpPr>
        <dsp:cNvPr id="0" name=""/>
        <dsp:cNvSpPr/>
      </dsp:nvSpPr>
      <dsp:spPr>
        <a:xfrm>
          <a:off x="0" y="3529998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Organizaciona</a:t>
          </a:r>
          <a:r>
            <a:rPr lang="sr-Cyrl-CS" sz="3200" b="1" kern="1200" smtClean="0"/>
            <a:t> </a:t>
          </a:r>
          <a:r>
            <a:rPr lang="en-US" sz="3200" b="1" kern="1200" smtClean="0"/>
            <a:t>struktura</a:t>
          </a:r>
          <a:endParaRPr lang="en-US" sz="3200" b="1" kern="1200" dirty="0"/>
        </a:p>
      </dsp:txBody>
      <dsp:txXfrm>
        <a:off x="0" y="3529998"/>
        <a:ext cx="5214973" cy="693019"/>
      </dsp:txXfrm>
    </dsp:sp>
    <dsp:sp modelId="{94F0870E-7C56-4900-9F2F-1CCF46A7CC09}">
      <dsp:nvSpPr>
        <dsp:cNvPr id="0" name=""/>
        <dsp:cNvSpPr/>
      </dsp:nvSpPr>
      <dsp:spPr>
        <a:xfrm>
          <a:off x="0" y="4235941"/>
          <a:ext cx="5214973" cy="69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Informacioni</a:t>
          </a:r>
          <a:r>
            <a:rPr lang="sr-Cyrl-CS" sz="2400" b="1" kern="1200" dirty="0" smtClean="0"/>
            <a:t> </a:t>
          </a:r>
          <a:r>
            <a:rPr lang="en-US" sz="2400" b="1" kern="1200" dirty="0" err="1" smtClean="0"/>
            <a:t>i</a:t>
          </a:r>
          <a:r>
            <a:rPr lang="sr-Cyrl-CS" sz="2400" b="1" kern="1200" dirty="0" smtClean="0"/>
            <a:t> </a:t>
          </a:r>
          <a:r>
            <a:rPr lang="en-US" sz="2400" b="1" kern="1200" dirty="0" err="1" smtClean="0"/>
            <a:t>kontrolni</a:t>
          </a:r>
          <a:r>
            <a:rPr lang="sr-Cyrl-CS" sz="2400" b="1" kern="1200" dirty="0" smtClean="0"/>
            <a:t> </a:t>
          </a:r>
          <a:r>
            <a:rPr lang="en-US" sz="2400" b="1" kern="1200" dirty="0" err="1" smtClean="0"/>
            <a:t>sistem</a:t>
          </a:r>
          <a:endParaRPr lang="en-US" sz="2400" b="1" kern="1200" dirty="0"/>
        </a:p>
      </dsp:txBody>
      <dsp:txXfrm>
        <a:off x="0" y="4235941"/>
        <a:ext cx="5214973" cy="693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278CF-A558-4E2F-B444-F95BECFF8667}">
      <dsp:nvSpPr>
        <dsp:cNvPr id="0" name=""/>
        <dsp:cNvSpPr/>
      </dsp:nvSpPr>
      <dsp:spPr>
        <a:xfrm>
          <a:off x="0" y="250581"/>
          <a:ext cx="4038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Ulazi</a:t>
          </a:r>
          <a:endParaRPr lang="en-US" sz="2400" kern="1200" dirty="0"/>
        </a:p>
      </dsp:txBody>
      <dsp:txXfrm>
        <a:off x="0" y="250581"/>
        <a:ext cx="4038600" cy="1216800"/>
      </dsp:txXfrm>
    </dsp:sp>
    <dsp:sp modelId="{8C163BCF-C8B1-4BC6-B584-4B18D7A4EBE1}">
      <dsp:nvSpPr>
        <dsp:cNvPr id="0" name=""/>
        <dsp:cNvSpPr/>
      </dsp:nvSpPr>
      <dsp:spPr>
        <a:xfrm>
          <a:off x="0" y="1654581"/>
          <a:ext cx="40386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Alati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tehnike</a:t>
          </a:r>
          <a:endParaRPr lang="en-US" sz="2400" kern="1200" dirty="0"/>
        </a:p>
      </dsp:txBody>
      <dsp:txXfrm>
        <a:off x="0" y="1654581"/>
        <a:ext cx="4038600" cy="1216800"/>
      </dsp:txXfrm>
    </dsp:sp>
    <dsp:sp modelId="{B7F32D67-F16E-46AD-836C-2554C8A5C493}">
      <dsp:nvSpPr>
        <dsp:cNvPr id="0" name=""/>
        <dsp:cNvSpPr/>
      </dsp:nvSpPr>
      <dsp:spPr>
        <a:xfrm>
          <a:off x="0" y="3058581"/>
          <a:ext cx="4038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Izlazi</a:t>
          </a:r>
          <a:endParaRPr lang="en-US" sz="2400" kern="1200" dirty="0"/>
        </a:p>
      </dsp:txBody>
      <dsp:txXfrm>
        <a:off x="0" y="3058581"/>
        <a:ext cx="4038600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278CF-A558-4E2F-B444-F95BECFF8667}">
      <dsp:nvSpPr>
        <dsp:cNvPr id="0" name=""/>
        <dsp:cNvSpPr/>
      </dsp:nvSpPr>
      <dsp:spPr>
        <a:xfrm>
          <a:off x="0" y="250581"/>
          <a:ext cx="4038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smtClean="0"/>
            <a:t>  </a:t>
          </a:r>
          <a:r>
            <a:rPr lang="en-US" sz="2400" kern="1200" smtClean="0"/>
            <a:t>Ulazi</a:t>
          </a:r>
          <a:endParaRPr lang="en-US" sz="2400" kern="1200" dirty="0"/>
        </a:p>
      </dsp:txBody>
      <dsp:txXfrm>
        <a:off x="0" y="250581"/>
        <a:ext cx="4038600" cy="1216800"/>
      </dsp:txXfrm>
    </dsp:sp>
    <dsp:sp modelId="{8C163BCF-C8B1-4BC6-B584-4B18D7A4EBE1}">
      <dsp:nvSpPr>
        <dsp:cNvPr id="0" name=""/>
        <dsp:cNvSpPr/>
      </dsp:nvSpPr>
      <dsp:spPr>
        <a:xfrm>
          <a:off x="0" y="1654581"/>
          <a:ext cx="40386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Alati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tehnike</a:t>
          </a:r>
          <a:endParaRPr lang="en-US" sz="2400" kern="1200" dirty="0"/>
        </a:p>
      </dsp:txBody>
      <dsp:txXfrm>
        <a:off x="0" y="1654581"/>
        <a:ext cx="4038600" cy="1216800"/>
      </dsp:txXfrm>
    </dsp:sp>
    <dsp:sp modelId="{B7F32D67-F16E-46AD-836C-2554C8A5C493}">
      <dsp:nvSpPr>
        <dsp:cNvPr id="0" name=""/>
        <dsp:cNvSpPr/>
      </dsp:nvSpPr>
      <dsp:spPr>
        <a:xfrm>
          <a:off x="0" y="3058581"/>
          <a:ext cx="4038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Izlazi</a:t>
          </a:r>
          <a:endParaRPr lang="en-US" sz="2400" kern="1200" dirty="0"/>
        </a:p>
      </dsp:txBody>
      <dsp:txXfrm>
        <a:off x="0" y="3058581"/>
        <a:ext cx="403860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278CF-A558-4E2F-B444-F95BECFF8667}">
      <dsp:nvSpPr>
        <dsp:cNvPr id="0" name=""/>
        <dsp:cNvSpPr/>
      </dsp:nvSpPr>
      <dsp:spPr>
        <a:xfrm>
          <a:off x="0" y="250581"/>
          <a:ext cx="4038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Ulazi</a:t>
          </a:r>
          <a:endParaRPr lang="en-US" sz="2400" kern="1200" dirty="0"/>
        </a:p>
      </dsp:txBody>
      <dsp:txXfrm>
        <a:off x="0" y="250581"/>
        <a:ext cx="4038600" cy="1216800"/>
      </dsp:txXfrm>
    </dsp:sp>
    <dsp:sp modelId="{8C163BCF-C8B1-4BC6-B584-4B18D7A4EBE1}">
      <dsp:nvSpPr>
        <dsp:cNvPr id="0" name=""/>
        <dsp:cNvSpPr/>
      </dsp:nvSpPr>
      <dsp:spPr>
        <a:xfrm>
          <a:off x="0" y="1654581"/>
          <a:ext cx="40386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Alati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i</a:t>
          </a:r>
          <a:r>
            <a:rPr lang="sr-Cyrl-CS" sz="2400" kern="1200" dirty="0" smtClean="0"/>
            <a:t> </a:t>
          </a:r>
          <a:r>
            <a:rPr lang="en-US" sz="2400" kern="1200" dirty="0" err="1" smtClean="0"/>
            <a:t>tehnike</a:t>
          </a:r>
          <a:endParaRPr lang="en-US" sz="2400" kern="1200" dirty="0"/>
        </a:p>
      </dsp:txBody>
      <dsp:txXfrm>
        <a:off x="0" y="1654581"/>
        <a:ext cx="4038600" cy="1216800"/>
      </dsp:txXfrm>
    </dsp:sp>
    <dsp:sp modelId="{B7F32D67-F16E-46AD-836C-2554C8A5C493}">
      <dsp:nvSpPr>
        <dsp:cNvPr id="0" name=""/>
        <dsp:cNvSpPr/>
      </dsp:nvSpPr>
      <dsp:spPr>
        <a:xfrm>
          <a:off x="0" y="3058581"/>
          <a:ext cx="4038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400" kern="1200" dirty="0" smtClean="0"/>
            <a:t>  </a:t>
          </a:r>
          <a:r>
            <a:rPr lang="en-US" sz="2400" kern="1200" dirty="0" err="1" smtClean="0"/>
            <a:t>Izlazi</a:t>
          </a:r>
          <a:endParaRPr lang="en-US" sz="2400" kern="1200" dirty="0"/>
        </a:p>
      </dsp:txBody>
      <dsp:txXfrm>
        <a:off x="0" y="3058581"/>
        <a:ext cx="4038600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3DE51-D9FA-45C6-BEF4-FA19842D7EC8}">
      <dsp:nvSpPr>
        <dsp:cNvPr id="0" name=""/>
        <dsp:cNvSpPr/>
      </dsp:nvSpPr>
      <dsp:spPr>
        <a:xfrm>
          <a:off x="0" y="144829"/>
          <a:ext cx="8286808" cy="1690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 nešto može poći naopako, poći će naopako. </a:t>
          </a: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vodimo li brigu o projektu unaprijed, otklanjat ćemo probleme s puno muke.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4829"/>
        <a:ext cx="8286808" cy="1690942"/>
      </dsp:txXfrm>
    </dsp:sp>
    <dsp:sp modelId="{61748FD2-9177-4CE4-8708-599399E68E14}">
      <dsp:nvSpPr>
        <dsp:cNvPr id="0" name=""/>
        <dsp:cNvSpPr/>
      </dsp:nvSpPr>
      <dsp:spPr>
        <a:xfrm>
          <a:off x="0" y="1904891"/>
          <a:ext cx="8286808" cy="1690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 zahteva više vremena nego što mislimo. </a:t>
          </a: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Planirano trajanje projekta i svake pojedine aktivnosti u njemu uvek će biti prekratko.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04891"/>
        <a:ext cx="8286808" cy="1690942"/>
      </dsp:txXfrm>
    </dsp:sp>
    <dsp:sp modelId="{53BCFB6E-C45D-4FC5-AC26-B3867D053983}">
      <dsp:nvSpPr>
        <dsp:cNvPr id="0" name=""/>
        <dsp:cNvSpPr/>
      </dsp:nvSpPr>
      <dsp:spPr>
        <a:xfrm>
          <a:off x="0" y="3664954"/>
          <a:ext cx="8286808" cy="1690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 postoji mogućnost da više stvari krene naopako, to će se dogoditi s onom stvari koja će izazvati najveću štetu.</a:t>
          </a: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upravljanju projektima od presudne su važnosti aktivnosti na kritičnom putu i one će uvek izazivati probleme.</a:t>
          </a:r>
          <a:endParaRPr lang="hr-H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64954"/>
        <a:ext cx="8286808" cy="16909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EA47D-24DF-4181-B890-D89647ED73F3}">
      <dsp:nvSpPr>
        <dsp:cNvPr id="0" name=""/>
        <dsp:cNvSpPr/>
      </dsp:nvSpPr>
      <dsp:spPr>
        <a:xfrm>
          <a:off x="0" y="0"/>
          <a:ext cx="8572560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Prepuštene sebi, stvari imaju tendenciju kretati se od zla na gore. </a:t>
          </a:r>
          <a:r>
            <a:rPr lang="hr-HR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vodimo li stalno brigu o svim elementima projekta,  problemi će rasti i rasti.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572560" cy="1761398"/>
      </dsp:txXfrm>
    </dsp:sp>
    <dsp:sp modelId="{20C7D0C7-F17F-41EF-BAD4-DEEE899F0104}">
      <dsp:nvSpPr>
        <dsp:cNvPr id="0" name=""/>
        <dsp:cNvSpPr/>
      </dsp:nvSpPr>
      <dsp:spPr>
        <a:xfrm>
          <a:off x="0" y="1857392"/>
          <a:ext cx="8572560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rešenje rađa nove probleme.</a:t>
          </a:r>
          <a:r>
            <a:rPr lang="hr-HR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Planiranje i upravljanje projektom pomaže, ali nije čarobni štapić.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57392"/>
        <a:ext cx="8572560" cy="1761398"/>
      </dsp:txXfrm>
    </dsp:sp>
    <dsp:sp modelId="{A79C464F-D4EB-4025-AD6B-07500E3E322E}">
      <dsp:nvSpPr>
        <dsp:cNvPr id="0" name=""/>
        <dsp:cNvSpPr/>
      </dsp:nvSpPr>
      <dsp:spPr>
        <a:xfrm>
          <a:off x="0" y="3738781"/>
          <a:ext cx="8572560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Nemoguće je nešto učiniti otpornim na budale - one su previše kreativne. </a:t>
          </a:r>
          <a:r>
            <a:rPr lang="hr-HR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Nevolje u upravljanju projektima posledica su ljudskih grešaka. Zato posebnu pažnju valja obratiti na ljude i promenu njihova ponašanja.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38781"/>
        <a:ext cx="8572560" cy="176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7AC5-06DB-4D80-971E-3408D3864D6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6A21-F2AB-4208-A633-AB12D6CE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10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11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A177-3B3B-43B8-A098-C69C2F410CDF}" type="slidenum">
              <a:rPr lang="en-GB"/>
              <a:pPr/>
              <a:t>12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A177-3B3B-43B8-A098-C69C2F410CDF}" type="slidenum">
              <a:rPr lang="en-GB"/>
              <a:pPr/>
              <a:t>13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6AE3C-2677-431E-969D-DE584FC18C0E}" type="slidenum">
              <a:rPr lang="en-GB"/>
              <a:pPr/>
              <a:t>14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15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16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2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20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21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22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23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24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25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26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27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28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29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3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30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31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32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33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34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35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36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37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804A-58D7-436B-A560-82C099ED80AE}" type="slidenum">
              <a:rPr lang="en-GB"/>
              <a:pPr/>
              <a:t>38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4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9B402-4FEE-4300-BBCD-373253A9D52C}" type="slidenum">
              <a:rPr lang="en-GB"/>
              <a:pPr/>
              <a:t>40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3F47E-35B9-4761-8405-3ACC76056901}" type="slidenum">
              <a:rPr lang="en-GB"/>
              <a:pPr/>
              <a:t>41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C30E5-4C1B-4F2C-8CA4-DB74C0BAF7E7}" type="slidenum">
              <a:rPr lang="en-US"/>
              <a:pPr/>
              <a:t>49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BBFC8-3E34-43BD-A17D-2503D8869384}" type="slidenum">
              <a:rPr lang="en-US"/>
              <a:pPr/>
              <a:t>50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707EC-1480-49D0-9542-0B3A29CB5993}" type="slidenum">
              <a:rPr lang="en-US"/>
              <a:pPr/>
              <a:t>51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E1B76-A0B7-4293-A4F6-697F3E9E02BB}" type="slidenum">
              <a:rPr lang="en-US"/>
              <a:pPr/>
              <a:t>52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68E77-C9FB-43A5-863E-36371C277C2F}" type="slidenum">
              <a:rPr lang="en-US"/>
              <a:pPr/>
              <a:t>54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8FC8B-2532-4825-9DBB-8857E5440402}" type="slidenum">
              <a:rPr lang="en-US"/>
              <a:pPr/>
              <a:t>56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5AB19-C340-4AF6-87AB-EA8E03793A3D}" type="slidenum">
              <a:rPr lang="en-US"/>
              <a:pPr/>
              <a:t>57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5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1CC94-B8D8-48F4-A1BE-232D9587E209}" type="slidenum">
              <a:rPr lang="en-US"/>
              <a:pPr/>
              <a:t>58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2F9FE-87B4-4DF5-989B-39A51E1122C0}" type="slidenum">
              <a:rPr lang="en-US"/>
              <a:pPr/>
              <a:t>59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1AAB9-82B2-47A2-AACA-9B54C32F250A}" type="slidenum">
              <a:rPr lang="en-US"/>
              <a:pPr/>
              <a:t>60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320B8-8ABC-4076-A4B6-F84C3EEC3CE8}" type="slidenum">
              <a:rPr lang="en-US"/>
              <a:pPr/>
              <a:t>62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98-338C-42CE-A040-09BA4B289A9B}" type="slidenum">
              <a:rPr lang="en-GB"/>
              <a:pPr/>
              <a:t>64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078C2-E9B6-44D2-9D15-4B6659D057FB}" type="slidenum">
              <a:rPr lang="en-GB"/>
              <a:pPr/>
              <a:t>65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D6B33-CD7D-4AD3-B85F-E3F1237629D3}" type="slidenum">
              <a:rPr lang="en-GB"/>
              <a:pPr/>
              <a:t>66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15164-8F6E-4B9B-9302-09026A73056C}" type="slidenum">
              <a:rPr lang="en-GB"/>
              <a:pPr/>
              <a:t>67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26F4A-90AB-423E-AE60-47750BF617B7}" type="slidenum">
              <a:rPr lang="en-GB"/>
              <a:pPr/>
              <a:t>68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6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8F83-3322-4E1F-AA27-99E98C36B1EE}" type="slidenum">
              <a:rPr lang="en-GB"/>
              <a:pPr/>
              <a:t>69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FDEEB-CC8D-4C0E-9795-761C3B23B2A6}" type="slidenum">
              <a:rPr lang="en-GB"/>
              <a:pPr/>
              <a:t>70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27C14-0F39-4381-922F-3157A02FB38E}" type="slidenum">
              <a:rPr lang="en-GB"/>
              <a:pPr/>
              <a:t>71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D382-8E3F-45FB-8F22-58A06D410A73}" type="slidenum">
              <a:rPr lang="en-GB"/>
              <a:pPr/>
              <a:t>73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788AE-1072-45F7-9B4D-6221809B7BE7}" type="slidenum">
              <a:rPr lang="en-GB"/>
              <a:pPr/>
              <a:t>74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8DD62-3B03-4119-BFD8-EBC22AD08A54}" type="slidenum">
              <a:rPr lang="en-GB"/>
              <a:pPr/>
              <a:t>75</a:t>
            </a:fld>
            <a:endParaRPr lang="en-GB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0177-5C7D-4728-B912-C55D45406929}" type="slidenum">
              <a:rPr lang="en-GB"/>
              <a:pPr/>
              <a:t>76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0177-5C7D-4728-B912-C55D45406929}" type="slidenum">
              <a:rPr lang="en-GB"/>
              <a:pPr/>
              <a:t>77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0177-5C7D-4728-B912-C55D45406929}" type="slidenum">
              <a:rPr lang="en-GB"/>
              <a:pPr/>
              <a:t>78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7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0177-5C7D-4728-B912-C55D45406929}" type="slidenum">
              <a:rPr lang="en-GB"/>
              <a:pPr/>
              <a:t>79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6AD9E-D29A-450E-AE12-A6680507588A}" type="slidenum">
              <a:rPr lang="en-GB"/>
              <a:pPr/>
              <a:t>80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730" tIns="44865" rIns="89730" bIns="4486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latin typeface="Arial" pitchFamily="34" charset="0"/>
                <a:cs typeface="Arial" pitchFamily="34" charset="0"/>
              </a:rPr>
              <a:t>© 2004 Microsoft Corporation. All rights reserved.This presentation is for informational purposes only. Microsoft makes no warranties, express or implied, in this summary.</a:t>
            </a:r>
            <a:endParaRPr lang="en-US" altLang="ja-JP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730" tIns="44865" rIns="89730" bIns="4486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7C24A9-3935-4897-9392-6DB6D8B2C6D0}" type="slidenum">
              <a:rPr lang="ja-JP" alt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altLang="ja-JP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975" y="4344025"/>
            <a:ext cx="5482052" cy="4112926"/>
          </a:xfrm>
          <a:noFill/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AF98-D9B3-4B84-9608-694E0CC00B85}" type="slidenum">
              <a:rPr lang="en-GB"/>
              <a:pPr/>
              <a:t>9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kumimoji="0" lang="en-US" smtClean="0"/>
              <a:pPr/>
              <a:t>3/13/2012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3/13/2012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5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6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7.doc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8.doc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14554"/>
            <a:ext cx="7772400" cy="1974059"/>
          </a:xfrm>
        </p:spPr>
        <p:txBody>
          <a:bodyPr/>
          <a:lstStyle>
            <a:extLst/>
          </a:lstStyle>
          <a:p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UPRAVLJANJE</a:t>
            </a:r>
            <a:r>
              <a:rPr lang="sr-Cyrl-R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PROJEKTIMA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4"/>
          <p:cNvSpPr>
            <a:spLocks noGrp="1"/>
          </p:cNvSpPr>
          <p:nvPr>
            <p:ph type="body" idx="1"/>
          </p:nvPr>
        </p:nvSpPr>
        <p:spPr>
          <a:xfrm>
            <a:off x="928662" y="4857760"/>
            <a:ext cx="7772400" cy="1052512"/>
          </a:xfrm>
        </p:spPr>
        <p:txBody>
          <a:bodyPr>
            <a:normAutofit/>
          </a:bodyPr>
          <a:lstStyle>
            <a:extLst/>
          </a:lstStyle>
          <a:p>
            <a:r>
              <a:rPr lang="en-US" sz="2800" dirty="0" smtClean="0"/>
              <a:t>POJAM</a:t>
            </a:r>
            <a:r>
              <a:rPr lang="sr-Cyrl-RS" sz="2800" dirty="0" smtClean="0"/>
              <a:t>  </a:t>
            </a:r>
            <a:r>
              <a:rPr lang="en-US" sz="2800" dirty="0" smtClean="0"/>
              <a:t>I</a:t>
            </a:r>
            <a:r>
              <a:rPr lang="sr-Cyrl-RS" sz="2800" dirty="0" smtClean="0"/>
              <a:t>  </a:t>
            </a:r>
            <a:r>
              <a:rPr lang="en-US" sz="2800" dirty="0" smtClean="0"/>
              <a:t>PROCESI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7224" y="1857365"/>
            <a:ext cx="6858048" cy="3282960"/>
            <a:chOff x="857224" y="1857365"/>
            <a:chExt cx="6858048" cy="3282960"/>
          </a:xfrm>
        </p:grpSpPr>
        <p:sp>
          <p:nvSpPr>
            <p:cNvPr id="86019" name="Line 3"/>
            <p:cNvSpPr>
              <a:spLocks noChangeShapeType="1"/>
            </p:cNvSpPr>
            <p:nvPr/>
          </p:nvSpPr>
          <p:spPr bwMode="auto">
            <a:xfrm>
              <a:off x="2174480" y="4734251"/>
              <a:ext cx="53437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 flipV="1">
              <a:off x="2174480" y="1968605"/>
              <a:ext cx="0" cy="27656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auto">
            <a:xfrm>
              <a:off x="2174480" y="3138895"/>
              <a:ext cx="4253739" cy="1560085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720" y="1140"/>
                </a:cxn>
                <a:cxn ang="0">
                  <a:pos x="1868" y="591"/>
                </a:cxn>
                <a:cxn ang="0">
                  <a:pos x="2689" y="89"/>
                </a:cxn>
                <a:cxn ang="0">
                  <a:pos x="3360" y="60"/>
                </a:cxn>
                <a:cxn ang="0">
                  <a:pos x="3960" y="420"/>
                </a:cxn>
                <a:cxn ang="0">
                  <a:pos x="4440" y="960"/>
                </a:cxn>
                <a:cxn ang="0">
                  <a:pos x="4680" y="1320"/>
                </a:cxn>
              </a:cxnLst>
              <a:rect l="0" t="0" r="r" b="b"/>
              <a:pathLst>
                <a:path w="4680" h="1320">
                  <a:moveTo>
                    <a:pt x="0" y="1320"/>
                  </a:moveTo>
                  <a:cubicBezTo>
                    <a:pt x="270" y="1260"/>
                    <a:pt x="409" y="1261"/>
                    <a:pt x="720" y="1140"/>
                  </a:cubicBezTo>
                  <a:cubicBezTo>
                    <a:pt x="1031" y="1019"/>
                    <a:pt x="1540" y="766"/>
                    <a:pt x="1868" y="591"/>
                  </a:cubicBezTo>
                  <a:cubicBezTo>
                    <a:pt x="2196" y="416"/>
                    <a:pt x="2440" y="178"/>
                    <a:pt x="2689" y="89"/>
                  </a:cubicBezTo>
                  <a:cubicBezTo>
                    <a:pt x="2938" y="0"/>
                    <a:pt x="3148" y="5"/>
                    <a:pt x="3360" y="60"/>
                  </a:cubicBezTo>
                  <a:cubicBezTo>
                    <a:pt x="3572" y="115"/>
                    <a:pt x="3780" y="270"/>
                    <a:pt x="3960" y="420"/>
                  </a:cubicBezTo>
                  <a:cubicBezTo>
                    <a:pt x="4140" y="570"/>
                    <a:pt x="4320" y="810"/>
                    <a:pt x="4440" y="960"/>
                  </a:cubicBezTo>
                  <a:cubicBezTo>
                    <a:pt x="4560" y="1110"/>
                    <a:pt x="4640" y="1260"/>
                    <a:pt x="4680" y="13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3265242" y="2188373"/>
              <a:ext cx="0" cy="2545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5445995" y="2036435"/>
              <a:ext cx="0" cy="2697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2214546" y="2571744"/>
              <a:ext cx="4558568" cy="72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Početna</a:t>
              </a: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Središna</a:t>
              </a: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     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Krajnja</a:t>
              </a:r>
              <a:endPara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faza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	                 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faza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	                 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faza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 flipV="1">
              <a:off x="6449773" y="2047287"/>
              <a:ext cx="0" cy="2697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6888541" y="4776757"/>
              <a:ext cx="826731" cy="36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Vreme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857224" y="1857365"/>
              <a:ext cx="138499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Nivo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troškova</a:t>
              </a:r>
              <a:endPara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sr-Cyrl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resursa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472" y="1428736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Wingdings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Svaka od osnovnih faza životnog ciklusa projekta može se podeliti na više faza i to prema vrsti poslova koji se obavljaju u vremenskom periodu između početka i kraja projekta, pri čemu se svaka od posmatranih faza sastoji od jedne ili više aktivnosti. </a:t>
            </a:r>
          </a:p>
          <a:p>
            <a:pPr marL="179388" indent="-179388" algn="just">
              <a:buFont typeface="Wingdings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Jedna takva podela sastoji se od četiri faze životnog ciklusa projekta:</a:t>
            </a:r>
          </a:p>
          <a:p>
            <a:pPr marL="803275" lvl="1" indent="-346075">
              <a:buBlip>
                <a:blip r:embed="rId3"/>
              </a:buBlip>
            </a:pPr>
            <a:r>
              <a:rPr lang="sr-Latn-RS" sz="2000" dirty="0" smtClean="0">
                <a:solidFill>
                  <a:schemeClr val="bg1"/>
                </a:solidFill>
              </a:rPr>
              <a:t>faza koncipiranja (utvrđuju se osnovne aktivnosti, identifikuju potrebe i mogućnosti, određuju alternative i definiše organizacija projekta);</a:t>
            </a:r>
          </a:p>
          <a:p>
            <a:pPr marL="803275" lvl="1" indent="-346075">
              <a:buBlip>
                <a:blip r:embed="rId3"/>
              </a:buBlip>
            </a:pPr>
            <a:r>
              <a:rPr lang="sr-Latn-RS" sz="2000" dirty="0" smtClean="0">
                <a:solidFill>
                  <a:schemeClr val="bg1"/>
                </a:solidFill>
              </a:rPr>
              <a:t>faza planiranja (izrada privremenih planova, detaljno projektovanje i na kraju izrada kompletnog plana);</a:t>
            </a:r>
          </a:p>
          <a:p>
            <a:pPr marL="803275" lvl="1" indent="-346075">
              <a:buBlip>
                <a:blip r:embed="rId3"/>
              </a:buBlip>
            </a:pPr>
            <a:r>
              <a:rPr lang="sr-Latn-RS" sz="2000" dirty="0" smtClean="0">
                <a:solidFill>
                  <a:schemeClr val="bg1"/>
                </a:solidFill>
              </a:rPr>
              <a:t>faza izvršenja (izvršenje svih potrebnih aktivnosti i koordinacija raspoloživih resursa s ciljem realizacije projekta u planiranom vremenskom periodu i sa planiranim resursima);</a:t>
            </a:r>
          </a:p>
          <a:p>
            <a:pPr marL="803275" lvl="1" indent="-346075">
              <a:buBlip>
                <a:blip r:embed="rId3"/>
              </a:buBlip>
            </a:pPr>
            <a:r>
              <a:rPr lang="sr-Latn-RS" sz="2000" dirty="0" smtClean="0">
                <a:solidFill>
                  <a:schemeClr val="bg1"/>
                </a:solidFill>
              </a:rPr>
              <a:t>završna faza (završne aktivnosti i zadaci).</a:t>
            </a:r>
            <a:endParaRPr lang="sr-Latn-R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spcBef>
                <a:spcPts val="1800"/>
              </a:spcBef>
              <a:buFontTx/>
              <a:buNone/>
            </a:pP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projektom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naučno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zasnovan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u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praksi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potvr</a:t>
            </a:r>
            <a:r>
              <a:rPr lang="sr-Latn-RS" sz="2200" dirty="0" smtClean="0">
                <a:solidFill>
                  <a:schemeClr val="bg1"/>
                </a:solidFill>
              </a:rPr>
              <a:t>đ</a:t>
            </a:r>
            <a:r>
              <a:rPr lang="en-US" sz="2200" dirty="0" smtClean="0">
                <a:solidFill>
                  <a:schemeClr val="bg1"/>
                </a:solidFill>
              </a:rPr>
              <a:t>en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koncept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kojim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uz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pomoć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odgovarajućih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metoda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organizacije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planiranja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kontrole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vrši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racionalno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uskla</a:t>
            </a:r>
            <a:r>
              <a:rPr lang="sr-Latn-RS" sz="2200" dirty="0" smtClean="0">
                <a:solidFill>
                  <a:schemeClr val="bg1"/>
                </a:solidFill>
              </a:rPr>
              <a:t>đ</a:t>
            </a:r>
            <a:r>
              <a:rPr lang="en-US" sz="2200" dirty="0" err="1" smtClean="0">
                <a:solidFill>
                  <a:schemeClr val="bg1"/>
                </a:solidFill>
              </a:rPr>
              <a:t>ivanje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svih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potrebnih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resursa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koordinacija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obavljanja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potrebnih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aktivnosti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bi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odre</a:t>
            </a:r>
            <a:r>
              <a:rPr lang="sr-Latn-RS" sz="2200" dirty="0" smtClean="0">
                <a:solidFill>
                  <a:schemeClr val="bg1"/>
                </a:solidFill>
              </a:rPr>
              <a:t>đ</a:t>
            </a:r>
            <a:r>
              <a:rPr lang="en-US" sz="2200" dirty="0" err="1" smtClean="0">
                <a:solidFill>
                  <a:schemeClr val="bg1"/>
                </a:solidFill>
              </a:rPr>
              <a:t>eni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projekat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realizovao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najefikasniji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način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sr-Cyrl-CS" sz="22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</a:rPr>
              <a:t>Osnovni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procesi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konceptu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projektom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</a:t>
            </a:r>
            <a:r>
              <a:rPr lang="sr-Cyrl-CS" sz="2200" dirty="0" smtClean="0">
                <a:solidFill>
                  <a:schemeClr val="bg1"/>
                </a:solidFill>
              </a:rPr>
              <a:t>:</a:t>
            </a:r>
            <a:endParaRPr lang="sr-Cyrl-CS" sz="2200" dirty="0">
              <a:solidFill>
                <a:schemeClr val="bg1"/>
              </a:solidFill>
            </a:endParaRP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200" dirty="0" smtClean="0">
                <a:solidFill>
                  <a:schemeClr val="bg1"/>
                </a:solidFill>
              </a:rPr>
              <a:t>,</a:t>
            </a:r>
            <a:endParaRPr lang="sr-Cyrl-CS" sz="2200" dirty="0">
              <a:solidFill>
                <a:schemeClr val="bg1"/>
              </a:solidFill>
            </a:endParaRP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realizacija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endParaRPr lang="sr-Cyrl-CS" sz="2200" dirty="0">
              <a:solidFill>
                <a:schemeClr val="bg1"/>
              </a:solidFill>
            </a:endParaRP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kontrola</a:t>
            </a:r>
            <a:r>
              <a:rPr lang="sr-Cyrl-CS" sz="2200" dirty="0" smtClean="0">
                <a:solidFill>
                  <a:schemeClr val="bg1"/>
                </a:solidFill>
              </a:rPr>
              <a:t>, </a:t>
            </a:r>
            <a:endParaRPr lang="sr-Cyrl-CS" sz="2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sr-Cyrl-CS" sz="22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</a:rPr>
              <a:t>Elemente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čiju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realizaciju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treba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planirati</a:t>
            </a:r>
            <a:r>
              <a:rPr lang="sr-Cyrl-C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pratiti</a:t>
            </a:r>
            <a:r>
              <a:rPr lang="sr-Cyrl-CS" sz="2200" dirty="0" smtClean="0">
                <a:solidFill>
                  <a:schemeClr val="bg1"/>
                </a:solidFill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kontrolisati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sr-Cyrl-CS" sz="2200" dirty="0">
                <a:solidFill>
                  <a:schemeClr val="bg1"/>
                </a:solidFill>
              </a:rPr>
              <a:t>:</a:t>
            </a: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vreme</a:t>
            </a:r>
            <a:r>
              <a:rPr lang="sr-Cyrl-CS" sz="2200" dirty="0" smtClean="0">
                <a:solidFill>
                  <a:schemeClr val="bg1"/>
                </a:solidFill>
              </a:rPr>
              <a:t>,</a:t>
            </a:r>
            <a:endParaRPr lang="sr-Cyrl-CS" sz="2200" dirty="0">
              <a:solidFill>
                <a:schemeClr val="bg1"/>
              </a:solidFill>
            </a:endParaRP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resursi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endParaRPr lang="sr-Cyrl-CS" sz="2200" dirty="0">
              <a:solidFill>
                <a:schemeClr val="bg1"/>
              </a:solidFill>
            </a:endParaRPr>
          </a:p>
          <a:p>
            <a:pPr marL="541338" lvl="1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troškovi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endParaRPr lang="sr-Latn-C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1285945" y="1142984"/>
            <a:ext cx="4967198" cy="5503862"/>
            <a:chOff x="1119" y="993"/>
            <a:chExt cx="7824" cy="9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043" name="Text Box 3"/>
            <p:cNvSpPr txBox="1">
              <a:spLocks noChangeArrowheads="1"/>
            </p:cNvSpPr>
            <p:nvPr/>
          </p:nvSpPr>
          <p:spPr bwMode="auto">
            <a:xfrm>
              <a:off x="1119" y="5039"/>
              <a:ext cx="2295" cy="104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Upravljanje projektom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4" name="Text Box 4"/>
            <p:cNvSpPr txBox="1">
              <a:spLocks noChangeArrowheads="1"/>
            </p:cNvSpPr>
            <p:nvPr/>
          </p:nvSpPr>
          <p:spPr bwMode="auto">
            <a:xfrm>
              <a:off x="4272" y="1344"/>
              <a:ext cx="1893" cy="6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Postavljanje</a:t>
              </a:r>
              <a:endPara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ciljeva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4257" y="3705"/>
              <a:ext cx="1793" cy="6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Planiranje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4272" y="6801"/>
              <a:ext cx="1833" cy="6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Organizacija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4290" y="9126"/>
              <a:ext cx="1622" cy="6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Kontrola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6786" y="993"/>
              <a:ext cx="2157" cy="13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Резултат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Време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Трошкови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6786" y="2595"/>
              <a:ext cx="2157" cy="29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Odre</a:t>
              </a:r>
              <a:r>
                <a:rPr kumimoji="0" lang="vi-V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đ</a:t>
              </a:r>
              <a:r>
                <a:rPr kumimoji="0" lang="sr-Latn-C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ivanje</a:t>
              </a: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strukture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Izračunavanje vremena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Planiranje resursa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Utvr</a:t>
              </a:r>
              <a:r>
                <a:rPr kumimoji="0" lang="vi-V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đ</a:t>
              </a:r>
              <a:r>
                <a:rPr kumimoji="0" lang="sr-Latn-C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ivanje</a:t>
              </a: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budžeta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6786" y="5841"/>
              <a:ext cx="2157" cy="26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Funkcije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Kompletiranje personala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Neophodne instrukcije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Uzajamna povezanost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6786" y="8775"/>
              <a:ext cx="2157" cy="13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Rezultat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Vreme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Troškovi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>
              <a:off x="6129" y="1689"/>
              <a:ext cx="66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3" name="Line 13"/>
            <p:cNvSpPr>
              <a:spLocks noChangeShapeType="1"/>
            </p:cNvSpPr>
            <p:nvPr/>
          </p:nvSpPr>
          <p:spPr bwMode="auto">
            <a:xfrm>
              <a:off x="6009" y="4053"/>
              <a:ext cx="77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>
              <a:off x="6081" y="7149"/>
              <a:ext cx="6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>
              <a:off x="5895" y="9477"/>
              <a:ext cx="88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 flipH="1">
              <a:off x="3870" y="1689"/>
              <a:ext cx="3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 flipH="1">
              <a:off x="3870" y="4065"/>
              <a:ext cx="3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 flipH="1">
              <a:off x="3870" y="7161"/>
              <a:ext cx="3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 flipH="1">
              <a:off x="3870" y="9477"/>
              <a:ext cx="3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3882" y="1689"/>
              <a:ext cx="0" cy="77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3414" y="5523"/>
              <a:ext cx="4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PROJEKTIMA</a:t>
            </a:r>
            <a:endParaRPr lang="sr-Latn-CS" sz="2800" b="1" dirty="0">
              <a:solidFill>
                <a:schemeClr val="accent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85786" y="2000240"/>
            <a:ext cx="7678738" cy="4168775"/>
            <a:chOff x="785786" y="2000240"/>
            <a:chExt cx="7678738" cy="4168775"/>
          </a:xfrm>
        </p:grpSpPr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785786" y="2000240"/>
              <a:ext cx="7678738" cy="4168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>
              <a:off x="3038475" y="3575050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>
              <a:off x="3038475" y="3697288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>
              <a:off x="3038475" y="4516438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>
              <a:off x="3038475" y="4638675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>
              <a:off x="3038475" y="5459413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>
              <a:off x="3038475" y="2755900"/>
              <a:ext cx="5202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 rot="16191522">
              <a:off x="146050" y="3817938"/>
              <a:ext cx="2633663" cy="54133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PROJEKTNI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TIM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75" name="AutoShape 15"/>
            <p:cNvSpPr>
              <a:spLocks noChangeArrowheads="1"/>
            </p:cNvSpPr>
            <p:nvPr/>
          </p:nvSpPr>
          <p:spPr bwMode="auto">
            <a:xfrm>
              <a:off x="2106613" y="3697288"/>
              <a:ext cx="1257300" cy="814388"/>
            </a:xfrm>
            <a:prstGeom prst="homePlate">
              <a:avLst>
                <a:gd name="adj" fmla="val 38596"/>
              </a:avLst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1984375" y="3838575"/>
              <a:ext cx="1341438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PRAĆENJE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REALIZACIJE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77" name="AutoShape 17"/>
            <p:cNvSpPr>
              <a:spLocks noChangeArrowheads="1"/>
            </p:cNvSpPr>
            <p:nvPr/>
          </p:nvSpPr>
          <p:spPr bwMode="auto">
            <a:xfrm>
              <a:off x="2106613" y="2759075"/>
              <a:ext cx="1257300" cy="815975"/>
            </a:xfrm>
            <a:prstGeom prst="homePlate">
              <a:avLst>
                <a:gd name="adj" fmla="val 38521"/>
              </a:avLst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178" name="Text Box 18"/>
            <p:cNvSpPr txBox="1">
              <a:spLocks noChangeArrowheads="1"/>
            </p:cNvSpPr>
            <p:nvPr/>
          </p:nvSpPr>
          <p:spPr bwMode="auto">
            <a:xfrm>
              <a:off x="1947863" y="2959100"/>
              <a:ext cx="1370013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PLANIRANJE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REALIZACIJE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79" name="AutoShape 19"/>
            <p:cNvSpPr>
              <a:spLocks noChangeArrowheads="1"/>
            </p:cNvSpPr>
            <p:nvPr/>
          </p:nvSpPr>
          <p:spPr bwMode="auto">
            <a:xfrm>
              <a:off x="2106613" y="4638675"/>
              <a:ext cx="1257300" cy="817563"/>
            </a:xfrm>
            <a:prstGeom prst="homePlate">
              <a:avLst>
                <a:gd name="adj" fmla="val 38447"/>
              </a:avLst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80" name="Text Box 20"/>
            <p:cNvSpPr txBox="1">
              <a:spLocks noChangeArrowheads="1"/>
            </p:cNvSpPr>
            <p:nvPr/>
          </p:nvSpPr>
          <p:spPr bwMode="auto">
            <a:xfrm>
              <a:off x="2063750" y="4781550"/>
              <a:ext cx="1290638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KONTROLA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REALIZACIE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81" name="Text Box 21"/>
            <p:cNvSpPr txBox="1">
              <a:spLocks noChangeArrowheads="1"/>
            </p:cNvSpPr>
            <p:nvPr/>
          </p:nvSpPr>
          <p:spPr bwMode="auto">
            <a:xfrm>
              <a:off x="3762375" y="2333625"/>
              <a:ext cx="1284288" cy="3395663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marL="95250" indent="-95250"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VREME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algn="ctr" eaLnBrk="0" hangingPunct="0"/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1000" dirty="0">
                  <a:solidFill>
                    <a:schemeClr val="bg1"/>
                  </a:solidFill>
                  <a:latin typeface="Arial" charset="0"/>
                </a:rPr>
                <a:t>-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WBS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tehnika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Ključni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doga</a:t>
              </a:r>
              <a:r>
                <a:rPr lang="vi-VN" sz="800" dirty="0" smtClean="0">
                  <a:solidFill>
                    <a:schemeClr val="bg1"/>
                  </a:solidFill>
                  <a:latin typeface="Arial" charset="0"/>
                </a:rPr>
                <a:t>đ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aji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Procena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vremena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aktivnosti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Vremenski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plan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9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Izveštaji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o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napredovanju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radova</a:t>
              </a:r>
              <a:endParaRPr lang="en-US" sz="10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Izveštaj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o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ključnim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doga</a:t>
              </a:r>
              <a:r>
                <a:rPr lang="vi-VN" sz="800" dirty="0" smtClean="0">
                  <a:solidFill>
                    <a:schemeClr val="bg1"/>
                  </a:solidFill>
                  <a:latin typeface="Arial" charset="0"/>
                </a:rPr>
                <a:t>đ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ajima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5335588" y="2333625"/>
              <a:ext cx="1284288" cy="3395663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marL="95250" indent="-95250"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RESURSI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Procena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materijala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Procena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radne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snage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Raspore</a:t>
              </a:r>
              <a:r>
                <a:rPr lang="vi-VN" sz="800" dirty="0" smtClean="0">
                  <a:solidFill>
                    <a:schemeClr val="bg1"/>
                  </a:solidFill>
                  <a:latin typeface="Arial" charset="0"/>
                </a:rPr>
                <a:t>đ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ivanje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radne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snage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r>
                <a:rPr lang="en-US" sz="800" dirty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Izveštaj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o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stanju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zaliha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83" name="Text Box 23"/>
            <p:cNvSpPr txBox="1">
              <a:spLocks noChangeArrowheads="1"/>
            </p:cNvSpPr>
            <p:nvPr/>
          </p:nvSpPr>
          <p:spPr bwMode="auto">
            <a:xfrm>
              <a:off x="6967538" y="2333625"/>
              <a:ext cx="1282700" cy="3395663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marL="95250" indent="-95250"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TROŠKOVI</a:t>
              </a:r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12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Procena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troškova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aktivnosti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Plan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ukupnih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troškova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projekta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sr-Cyrl-C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/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Izveštaj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o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troško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-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vima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aktivnosti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  <a:p>
              <a:pPr marL="95250" indent="-95250" eaLnBrk="0" hangingPunct="0">
                <a:buClr>
                  <a:srgbClr val="FFFFFF"/>
                </a:buClr>
                <a:buFont typeface="Times New Roman" charset="0"/>
                <a:buChar char="-"/>
              </a:pP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Zbirni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izveštaj</a:t>
              </a:r>
              <a:r>
                <a:rPr lang="en-US" sz="800" dirty="0" smtClean="0">
                  <a:solidFill>
                    <a:schemeClr val="bg1"/>
                  </a:solidFill>
                  <a:latin typeface="Arial" charset="0"/>
                </a:rPr>
                <a:t> o </a:t>
              </a:r>
              <a:r>
                <a:rPr lang="en-US" sz="800" dirty="0" err="1" smtClean="0">
                  <a:solidFill>
                    <a:schemeClr val="bg1"/>
                  </a:solidFill>
                  <a:latin typeface="Arial" charset="0"/>
                </a:rPr>
                <a:t>troškovima</a:t>
              </a:r>
              <a:endParaRPr 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184" name="Line 24"/>
            <p:cNvSpPr>
              <a:spLocks noChangeShapeType="1"/>
            </p:cNvSpPr>
            <p:nvPr/>
          </p:nvSpPr>
          <p:spPr bwMode="auto">
            <a:xfrm>
              <a:off x="3762375" y="2603500"/>
              <a:ext cx="4502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85" name="Line 25"/>
            <p:cNvSpPr>
              <a:spLocks noChangeShapeType="1"/>
            </p:cNvSpPr>
            <p:nvPr/>
          </p:nvSpPr>
          <p:spPr bwMode="auto">
            <a:xfrm>
              <a:off x="1778000" y="5045075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86" name="Line 26"/>
            <p:cNvSpPr>
              <a:spLocks noChangeShapeType="1"/>
            </p:cNvSpPr>
            <p:nvPr/>
          </p:nvSpPr>
          <p:spPr bwMode="auto">
            <a:xfrm>
              <a:off x="1778000" y="4117975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87" name="Line 27"/>
            <p:cNvSpPr>
              <a:spLocks noChangeShapeType="1"/>
            </p:cNvSpPr>
            <p:nvPr/>
          </p:nvSpPr>
          <p:spPr bwMode="auto">
            <a:xfrm>
              <a:off x="1778000" y="3163888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1903413" y="3163888"/>
              <a:ext cx="0" cy="1866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200" dirty="0" err="1" smtClean="0">
                <a:solidFill>
                  <a:schemeClr val="bg1"/>
                </a:solidFill>
              </a:rPr>
              <a:t>Osnovne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funkcionalne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oblasti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primene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koncepta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projektom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</a:t>
            </a:r>
            <a:r>
              <a:rPr lang="sr-Cyrl-CS" sz="2200" dirty="0" smtClean="0">
                <a:solidFill>
                  <a:schemeClr val="bg1"/>
                </a:solidFill>
              </a:rPr>
              <a:t>:</a:t>
            </a:r>
            <a:endParaRPr lang="sr-Cyrl-C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integrisanjem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obimom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troškovima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vremenom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kvalitetom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ljudskim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resursima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komunikacijama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rizikom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projekta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nabavkom</a:t>
            </a:r>
            <a:endParaRPr lang="sr-Cyrl-C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sr-Cyrl-C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ugovaranjem</a:t>
            </a:r>
            <a:endParaRPr lang="sr-Cyrl-C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sr-Cyrl-C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konfliktima</a:t>
            </a:r>
            <a:endParaRPr lang="sr-Cyrl-C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sr-Cyrl-C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promenama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u</a:t>
            </a:r>
            <a:r>
              <a:rPr lang="sr-Cyrl-C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projektu</a:t>
            </a:r>
            <a:endParaRPr lang="sr-Cyrl-C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INTEGRISANJEM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integrisanjem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obuhvaćeni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procesi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obezbe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ivanje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adekvatne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koordinacije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izme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različitih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integrisanjem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Razvoj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Realizacija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promena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INTEGRISANJEM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r>
              <a:rPr lang="sr-Cyrl-RS" sz="2800" b="1" dirty="0" smtClean="0">
                <a:solidFill>
                  <a:schemeClr val="accent2"/>
                </a:solidFill>
              </a:rPr>
              <a:t/>
            </a:r>
            <a:br>
              <a:rPr lang="sr-Cyrl-RS" sz="2800" b="1" dirty="0" smtClean="0">
                <a:solidFill>
                  <a:schemeClr val="accent2"/>
                </a:solidFill>
              </a:rPr>
            </a:br>
            <a:r>
              <a:rPr lang="en-US" sz="2800" b="1" dirty="0" err="1" smtClean="0">
                <a:solidFill>
                  <a:schemeClr val="accent2"/>
                </a:solidFill>
              </a:rPr>
              <a:t>Razvoj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plana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projekta</a:t>
            </a:r>
            <a:endParaRPr lang="sr-Cyrl-CS" sz="2800" spc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65138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214942" y="1714488"/>
            <a:ext cx="3786214" cy="2286016"/>
          </a:xfrm>
          <a:prstGeom prst="wedgeRectCallout">
            <a:avLst>
              <a:gd name="adj1" fmla="val -65756"/>
              <a:gd name="adj2" fmla="val -957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drugi</a:t>
            </a:r>
            <a:r>
              <a:rPr lang="sr-Cyrl-CS" dirty="0" smtClean="0"/>
              <a:t> </a:t>
            </a:r>
            <a:r>
              <a:rPr lang="en-US" dirty="0" err="1" smtClean="0"/>
              <a:t>planirani</a:t>
            </a:r>
            <a:r>
              <a:rPr lang="sr-Cyrl-CS" dirty="0" smtClean="0"/>
              <a:t> </a:t>
            </a:r>
            <a:r>
              <a:rPr lang="en-US" dirty="0" err="1" smtClean="0"/>
              <a:t>izlazi</a:t>
            </a:r>
            <a:endParaRPr lang="en-US" sz="2800" dirty="0" smtClean="0"/>
          </a:p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informacije</a:t>
            </a:r>
            <a:r>
              <a:rPr lang="sr-Cyrl-CS" dirty="0" smtClean="0"/>
              <a:t> </a:t>
            </a:r>
            <a:r>
              <a:rPr lang="en-US" dirty="0" smtClean="0"/>
              <a:t>o</a:t>
            </a:r>
            <a:r>
              <a:rPr lang="sr-Cyrl-CS" dirty="0" smtClean="0"/>
              <a:t> </a:t>
            </a:r>
            <a:r>
              <a:rPr lang="en-US" dirty="0" err="1" smtClean="0"/>
              <a:t>istoriji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sz="2800" dirty="0" smtClean="0"/>
          </a:p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organizaciona</a:t>
            </a:r>
            <a:r>
              <a:rPr lang="sr-Cyrl-CS" dirty="0" smtClean="0"/>
              <a:t> </a:t>
            </a:r>
            <a:r>
              <a:rPr lang="en-US" dirty="0" err="1" smtClean="0"/>
              <a:t>politika</a:t>
            </a:r>
            <a:endParaRPr lang="en-US" sz="2800" dirty="0" smtClean="0"/>
          </a:p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ograničenja</a:t>
            </a:r>
            <a:endParaRPr lang="en-US" sz="2800" dirty="0" smtClean="0"/>
          </a:p>
          <a:p>
            <a:pPr marL="263525" indent="-180975">
              <a:buFont typeface="Arial" pitchFamily="34" charset="0"/>
              <a:buChar char="•"/>
            </a:pPr>
            <a:r>
              <a:rPr lang="en-US" dirty="0" err="1" smtClean="0"/>
              <a:t>pretpostavke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214942" y="2928934"/>
            <a:ext cx="3786214" cy="1928826"/>
          </a:xfrm>
          <a:prstGeom prst="wedgeRectCallout">
            <a:avLst>
              <a:gd name="adj1" fmla="val -68092"/>
              <a:gd name="adj2" fmla="val -905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4" indent="-180975">
              <a:buFont typeface="Arial" pitchFamily="34" charset="0"/>
              <a:buChar char="•"/>
            </a:pPr>
            <a:r>
              <a:rPr lang="en-US" dirty="0" err="1" smtClean="0"/>
              <a:t>metode</a:t>
            </a:r>
            <a:r>
              <a:rPr lang="sr-Cyrl-CS" dirty="0" smtClean="0"/>
              <a:t> </a:t>
            </a:r>
            <a:r>
              <a:rPr lang="en-US" dirty="0" err="1" smtClean="0"/>
              <a:t>projektnog</a:t>
            </a:r>
            <a:r>
              <a:rPr lang="sr-Cyrl-CS" dirty="0" smtClean="0"/>
              <a:t> </a:t>
            </a:r>
            <a:r>
              <a:rPr lang="en-US" dirty="0" err="1" smtClean="0"/>
              <a:t>planiranja</a:t>
            </a:r>
            <a:endParaRPr lang="en-US" sz="2800" dirty="0" smtClean="0"/>
          </a:p>
          <a:p>
            <a:pPr marL="263525" lvl="4" indent="-180975">
              <a:buFont typeface="Arial" pitchFamily="34" charset="0"/>
              <a:buChar char="•"/>
            </a:pPr>
            <a:r>
              <a:rPr lang="en-US" dirty="0" err="1" smtClean="0"/>
              <a:t>veštine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znanja</a:t>
            </a:r>
            <a:endParaRPr lang="en-US" sz="2800" dirty="0" smtClean="0"/>
          </a:p>
          <a:p>
            <a:pPr marL="263525" lvl="4" indent="-180975">
              <a:buFont typeface="Arial" pitchFamily="34" charset="0"/>
              <a:buChar char="•"/>
            </a:pPr>
            <a:r>
              <a:rPr lang="en-US" i="1" dirty="0" smtClean="0"/>
              <a:t>Project </a:t>
            </a:r>
            <a:r>
              <a:rPr lang="en-US" i="1" dirty="0" err="1" smtClean="0"/>
              <a:t>menagement</a:t>
            </a:r>
            <a:r>
              <a:rPr lang="en-US" dirty="0" smtClean="0"/>
              <a:t> </a:t>
            </a:r>
            <a:r>
              <a:rPr lang="en-US" dirty="0" err="1" smtClean="0"/>
              <a:t>informacioni</a:t>
            </a:r>
            <a:r>
              <a:rPr lang="sr-Cyrl-CS" dirty="0" smtClean="0"/>
              <a:t> </a:t>
            </a:r>
            <a:r>
              <a:rPr lang="en-US" dirty="0" err="1" smtClean="0"/>
              <a:t>sistem</a:t>
            </a:r>
            <a:r>
              <a:rPr lang="sr-Cyrl-CS" dirty="0" smtClean="0"/>
              <a:t> (</a:t>
            </a:r>
            <a:r>
              <a:rPr lang="en-US" dirty="0" smtClean="0"/>
              <a:t>PMIS</a:t>
            </a:r>
            <a:r>
              <a:rPr lang="ru-RU" dirty="0" smtClean="0"/>
              <a:t>)</a:t>
            </a:r>
            <a:endParaRPr lang="en-US" sz="2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5214942" y="4714884"/>
            <a:ext cx="3786214" cy="1000132"/>
          </a:xfrm>
          <a:prstGeom prst="wedgeRectCallout">
            <a:avLst>
              <a:gd name="adj1" fmla="val -68976"/>
              <a:gd name="adj2" fmla="val -6304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0" indent="-180975">
              <a:buFont typeface="Arial" pitchFamily="34" charset="0"/>
              <a:buChar char="•"/>
            </a:pPr>
            <a:r>
              <a:rPr lang="en-US" dirty="0" smtClean="0"/>
              <a:t>plan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delovi</a:t>
            </a:r>
            <a:r>
              <a:rPr lang="sr-Cyrl-CS" dirty="0" smtClean="0"/>
              <a:t> </a:t>
            </a:r>
            <a:r>
              <a:rPr lang="en-US" dirty="0" err="1" smtClean="0"/>
              <a:t>za</a:t>
            </a:r>
            <a:r>
              <a:rPr lang="sr-Cyrl-CS" dirty="0" smtClean="0"/>
              <a:t> </a:t>
            </a:r>
            <a:r>
              <a:rPr lang="en-US" dirty="0" err="1" smtClean="0"/>
              <a:t>podršku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INTEGRISANJEM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r>
              <a:rPr lang="sr-Cyrl-RS" sz="2800" b="1" dirty="0" smtClean="0">
                <a:solidFill>
                  <a:schemeClr val="accent2"/>
                </a:solidFill>
              </a:rPr>
              <a:t/>
            </a:r>
            <a:br>
              <a:rPr lang="sr-Cyrl-RS" sz="2800" b="1" dirty="0" smtClean="0">
                <a:solidFill>
                  <a:schemeClr val="accent2"/>
                </a:solidFill>
              </a:rPr>
            </a:br>
            <a:r>
              <a:rPr lang="en-US" sz="2800" b="1" dirty="0" err="1" smtClean="0">
                <a:solidFill>
                  <a:schemeClr val="accent2"/>
                </a:solidFill>
              </a:rPr>
              <a:t>Realizacija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plana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projekta</a:t>
            </a:r>
            <a:endParaRPr lang="sr-Cyrl-CS" sz="2800" spc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65138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214942" y="1714488"/>
            <a:ext cx="3786214" cy="2286016"/>
          </a:xfrm>
          <a:prstGeom prst="wedgeRectCallout">
            <a:avLst>
              <a:gd name="adj1" fmla="val -65756"/>
              <a:gd name="adj2" fmla="val -957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lvl="2" indent="-166688">
              <a:buFont typeface="Arial" pitchFamily="34" charset="0"/>
              <a:buChar char="•"/>
            </a:pPr>
            <a:r>
              <a:rPr lang="en-US" dirty="0" smtClean="0"/>
              <a:t>plan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dirty="0" smtClean="0"/>
          </a:p>
          <a:p>
            <a:pPr marL="360363" lvl="2" indent="-166688">
              <a:buFont typeface="Arial" pitchFamily="34" charset="0"/>
              <a:buChar char="•"/>
            </a:pPr>
            <a:r>
              <a:rPr lang="en-US" dirty="0" err="1" smtClean="0"/>
              <a:t>detalji</a:t>
            </a:r>
            <a:r>
              <a:rPr lang="sr-Cyrl-CS" dirty="0" smtClean="0"/>
              <a:t> </a:t>
            </a:r>
            <a:r>
              <a:rPr lang="en-US" dirty="0" err="1" smtClean="0"/>
              <a:t>za</a:t>
            </a:r>
            <a:r>
              <a:rPr lang="sr-Cyrl-CS" dirty="0" smtClean="0"/>
              <a:t> </a:t>
            </a:r>
            <a:r>
              <a:rPr lang="en-US" dirty="0" err="1" smtClean="0"/>
              <a:t>podršku</a:t>
            </a:r>
            <a:endParaRPr lang="en-US" dirty="0" smtClean="0"/>
          </a:p>
          <a:p>
            <a:pPr marL="360363" lvl="2" indent="-166688">
              <a:buFont typeface="Arial" pitchFamily="34" charset="0"/>
              <a:buChar char="•"/>
            </a:pPr>
            <a:r>
              <a:rPr lang="en-US" dirty="0" err="1" smtClean="0"/>
              <a:t>organizaciona</a:t>
            </a:r>
            <a:r>
              <a:rPr lang="sr-Cyrl-CS" dirty="0" smtClean="0"/>
              <a:t> </a:t>
            </a:r>
            <a:r>
              <a:rPr lang="en-US" dirty="0" err="1" smtClean="0"/>
              <a:t>politika</a:t>
            </a:r>
            <a:endParaRPr lang="en-US" dirty="0" smtClean="0"/>
          </a:p>
          <a:p>
            <a:pPr marL="360363" lvl="2" indent="-166688">
              <a:buFont typeface="Arial" pitchFamily="34" charset="0"/>
              <a:buChar char="•"/>
            </a:pPr>
            <a:r>
              <a:rPr lang="en-US" dirty="0" err="1" smtClean="0"/>
              <a:t>korektivne</a:t>
            </a:r>
            <a:r>
              <a:rPr lang="sr-Cyrl-CS" dirty="0" smtClean="0"/>
              <a:t> </a:t>
            </a:r>
            <a:r>
              <a:rPr lang="en-US" dirty="0" err="1" smtClean="0"/>
              <a:t>aktivnosti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5214942" y="2928934"/>
            <a:ext cx="3786214" cy="1928826"/>
          </a:xfrm>
          <a:prstGeom prst="wedgeRectCallout">
            <a:avLst>
              <a:gd name="adj1" fmla="val -68092"/>
              <a:gd name="adj2" fmla="val -905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opšte</a:t>
            </a:r>
            <a:r>
              <a:rPr lang="sr-Cyrl-CS" dirty="0" smtClean="0"/>
              <a:t> </a:t>
            </a:r>
            <a:r>
              <a:rPr lang="en-US" dirty="0" err="1" smtClean="0"/>
              <a:t>veštine</a:t>
            </a:r>
            <a:r>
              <a:rPr lang="sr-Cyrl-CS" dirty="0" smtClean="0"/>
              <a:t> </a:t>
            </a:r>
            <a:r>
              <a:rPr lang="en-US" dirty="0" err="1" smtClean="0"/>
              <a:t>menadžmenta</a:t>
            </a:r>
            <a:endParaRPr lang="en-US" sz="2800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proizvodne</a:t>
            </a:r>
            <a:r>
              <a:rPr lang="sr-Cyrl-CS" dirty="0" smtClean="0"/>
              <a:t> </a:t>
            </a:r>
            <a:r>
              <a:rPr lang="en-US" dirty="0" err="1" smtClean="0"/>
              <a:t>veštine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znanja</a:t>
            </a:r>
            <a:endParaRPr lang="en-US" sz="2800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sistem</a:t>
            </a:r>
            <a:r>
              <a:rPr lang="sr-Cyrl-CS" dirty="0" smtClean="0"/>
              <a:t> </a:t>
            </a:r>
            <a:r>
              <a:rPr lang="en-US" dirty="0" err="1" smtClean="0"/>
              <a:t>autorizacije</a:t>
            </a:r>
            <a:r>
              <a:rPr lang="sr-Cyrl-CS" dirty="0" smtClean="0"/>
              <a:t> </a:t>
            </a:r>
            <a:r>
              <a:rPr lang="en-US" dirty="0" err="1" smtClean="0"/>
              <a:t>rada</a:t>
            </a:r>
            <a:endParaRPr lang="en-US" sz="2800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sastanci</a:t>
            </a:r>
            <a:r>
              <a:rPr lang="sr-Cyrl-CS" dirty="0" smtClean="0"/>
              <a:t> </a:t>
            </a:r>
            <a:r>
              <a:rPr lang="en-US" dirty="0" err="1" smtClean="0"/>
              <a:t>za</a:t>
            </a:r>
            <a:r>
              <a:rPr lang="sr-Cyrl-CS" dirty="0" smtClean="0"/>
              <a:t> </a:t>
            </a:r>
            <a:r>
              <a:rPr lang="en-US" dirty="0" err="1" smtClean="0"/>
              <a:t>pregled</a:t>
            </a:r>
            <a:r>
              <a:rPr lang="sr-Cyrl-CS" dirty="0" smtClean="0"/>
              <a:t> </a:t>
            </a:r>
            <a:r>
              <a:rPr lang="en-US" dirty="0" err="1" smtClean="0"/>
              <a:t>statusa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sz="2800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smtClean="0"/>
              <a:t>PMIS</a:t>
            </a:r>
            <a:endParaRPr lang="en-US" sz="2800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organizacione</a:t>
            </a:r>
            <a:r>
              <a:rPr lang="sr-Cyrl-CS" dirty="0" smtClean="0"/>
              <a:t> </a:t>
            </a:r>
            <a:r>
              <a:rPr lang="en-US" dirty="0" smtClean="0"/>
              <a:t>procedure</a:t>
            </a:r>
            <a:endParaRPr lang="en-US" sz="2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5214942" y="4714884"/>
            <a:ext cx="3786214" cy="1000132"/>
          </a:xfrm>
          <a:prstGeom prst="wedgeRectCallout">
            <a:avLst>
              <a:gd name="adj1" fmla="val -68976"/>
              <a:gd name="adj2" fmla="val -6304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rezultati</a:t>
            </a:r>
            <a:r>
              <a:rPr lang="sr-Cyrl-CS" dirty="0" smtClean="0"/>
              <a:t> </a:t>
            </a:r>
            <a:r>
              <a:rPr lang="en-US" dirty="0" err="1" smtClean="0"/>
              <a:t>rada</a:t>
            </a:r>
            <a:endParaRPr lang="en-US" dirty="0" smtClean="0"/>
          </a:p>
          <a:p>
            <a:pPr marL="263525" indent="-180975">
              <a:buFont typeface="Arial" pitchFamily="34" charset="0"/>
              <a:buChar char="•"/>
            </a:pPr>
            <a:r>
              <a:rPr lang="en-US" dirty="0" err="1" smtClean="0"/>
              <a:t>zahtev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INTEGRISANJEM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r>
              <a:rPr lang="sr-Cyrl-RS" sz="2800" b="1" dirty="0" smtClean="0">
                <a:solidFill>
                  <a:schemeClr val="accent2"/>
                </a:solidFill>
              </a:rPr>
              <a:t/>
            </a:r>
            <a:br>
              <a:rPr lang="sr-Cyrl-RS" sz="2800" b="1" dirty="0" smtClean="0">
                <a:solidFill>
                  <a:schemeClr val="accent2"/>
                </a:solidFill>
              </a:rPr>
            </a:br>
            <a:r>
              <a:rPr lang="en-US" sz="2800" b="1" dirty="0" err="1" smtClean="0">
                <a:solidFill>
                  <a:schemeClr val="accent2"/>
                </a:solidFill>
              </a:rPr>
              <a:t>Kontrola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promena</a:t>
            </a:r>
            <a:endParaRPr lang="sr-Cyrl-CS" sz="2800" spc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65138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214942" y="1714488"/>
            <a:ext cx="3786214" cy="2286016"/>
          </a:xfrm>
          <a:prstGeom prst="wedgeRectCallout">
            <a:avLst>
              <a:gd name="adj1" fmla="val -65756"/>
              <a:gd name="adj2" fmla="val -957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2" indent="-180975">
              <a:buFont typeface="Arial" pitchFamily="34" charset="0"/>
              <a:buChar char="•"/>
            </a:pPr>
            <a:r>
              <a:rPr lang="en-US" dirty="0" smtClean="0"/>
              <a:t>plan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dirty="0" smtClean="0"/>
          </a:p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izveštaj</a:t>
            </a:r>
            <a:r>
              <a:rPr lang="sr-Cyrl-CS" dirty="0" smtClean="0"/>
              <a:t> </a:t>
            </a:r>
            <a:r>
              <a:rPr lang="en-US" dirty="0" smtClean="0"/>
              <a:t>o</a:t>
            </a:r>
            <a:r>
              <a:rPr lang="sr-Cyrl-CS" dirty="0" smtClean="0"/>
              <a:t> </a:t>
            </a:r>
            <a:r>
              <a:rPr lang="en-US" dirty="0" err="1" smtClean="0"/>
              <a:t>performansama</a:t>
            </a:r>
            <a:endParaRPr lang="en-US" dirty="0" smtClean="0"/>
          </a:p>
          <a:p>
            <a:pPr marL="263525" lvl="2" indent="-180975">
              <a:buFont typeface="Arial" pitchFamily="34" charset="0"/>
              <a:buChar char="•"/>
            </a:pPr>
            <a:r>
              <a:rPr lang="en-US" dirty="0" err="1" smtClean="0"/>
              <a:t>odgovori</a:t>
            </a:r>
            <a:r>
              <a:rPr lang="sr-Cyrl-CS" dirty="0" smtClean="0"/>
              <a:t> </a:t>
            </a:r>
            <a:r>
              <a:rPr lang="en-US" dirty="0" err="1" smtClean="0"/>
              <a:t>na</a:t>
            </a:r>
            <a:r>
              <a:rPr lang="sr-Cyrl-CS" dirty="0" smtClean="0"/>
              <a:t> </a:t>
            </a:r>
            <a:r>
              <a:rPr lang="en-US" dirty="0" err="1" smtClean="0"/>
              <a:t>promene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5214942" y="2928934"/>
            <a:ext cx="3786214" cy="1928826"/>
          </a:xfrm>
          <a:prstGeom prst="wedgeRectCallout">
            <a:avLst>
              <a:gd name="adj1" fmla="val -68092"/>
              <a:gd name="adj2" fmla="val -905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sistem</a:t>
            </a:r>
            <a:r>
              <a:rPr lang="sr-Cyrl-CS" dirty="0" smtClean="0"/>
              <a:t> </a:t>
            </a:r>
            <a:r>
              <a:rPr lang="en-US" dirty="0" err="1" smtClean="0"/>
              <a:t>kontrole</a:t>
            </a:r>
            <a:r>
              <a:rPr lang="sr-Cyrl-CS" dirty="0" smtClean="0"/>
              <a:t> </a:t>
            </a:r>
            <a:r>
              <a:rPr lang="en-US" dirty="0" err="1" smtClean="0"/>
              <a:t>promena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upravljanje</a:t>
            </a:r>
            <a:r>
              <a:rPr lang="sr-Cyrl-CS" dirty="0" smtClean="0"/>
              <a:t> </a:t>
            </a:r>
            <a:r>
              <a:rPr lang="en-US" dirty="0" err="1" smtClean="0"/>
              <a:t>konfiguracijom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merenje</a:t>
            </a:r>
            <a:r>
              <a:rPr lang="sr-Cyrl-CS" dirty="0" smtClean="0"/>
              <a:t> </a:t>
            </a:r>
            <a:r>
              <a:rPr lang="en-US" dirty="0" err="1" smtClean="0"/>
              <a:t>performansi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dodatno</a:t>
            </a:r>
            <a:r>
              <a:rPr lang="sr-Cyrl-CS" dirty="0" smtClean="0"/>
              <a:t> </a:t>
            </a:r>
            <a:r>
              <a:rPr lang="en-US" dirty="0" err="1" smtClean="0"/>
              <a:t>planiranje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smtClean="0"/>
              <a:t>PMIS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5214942" y="4714884"/>
            <a:ext cx="3786214" cy="1000132"/>
          </a:xfrm>
          <a:prstGeom prst="wedgeRectCallout">
            <a:avLst>
              <a:gd name="adj1" fmla="val -68976"/>
              <a:gd name="adj2" fmla="val -6304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replaniranje</a:t>
            </a:r>
            <a:r>
              <a:rPr lang="sr-Cyrl-CS" dirty="0" smtClean="0"/>
              <a:t> </a:t>
            </a:r>
            <a:r>
              <a:rPr lang="en-US" dirty="0" err="1" smtClean="0"/>
              <a:t>projekta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korektivne</a:t>
            </a:r>
            <a:r>
              <a:rPr lang="sr-Cyrl-CS" dirty="0" smtClean="0"/>
              <a:t> </a:t>
            </a:r>
            <a:r>
              <a:rPr lang="en-US" dirty="0" err="1" smtClean="0"/>
              <a:t>aktivnosti</a:t>
            </a:r>
            <a:endParaRPr lang="en-US" dirty="0" smtClean="0"/>
          </a:p>
          <a:p>
            <a:pPr marL="263525" lvl="0" indent="-180975">
              <a:buFont typeface="Arial" pitchFamily="34" charset="0"/>
              <a:buChar char="•"/>
            </a:pPr>
            <a:r>
              <a:rPr lang="en-US" dirty="0" err="1" smtClean="0"/>
              <a:t>sticanje</a:t>
            </a:r>
            <a:r>
              <a:rPr lang="sr-Cyrl-CS" dirty="0" smtClean="0"/>
              <a:t> </a:t>
            </a:r>
            <a:r>
              <a:rPr lang="en-US" dirty="0" err="1" smtClean="0"/>
              <a:t>iskustva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071546"/>
            <a:ext cx="8072494" cy="5286412"/>
          </a:xfrm>
        </p:spPr>
        <p:txBody>
          <a:bodyPr>
            <a:normAutofit/>
          </a:bodyPr>
          <a:lstStyle/>
          <a:p>
            <a:pPr marL="361950" indent="-361950" algn="just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sr-Latn-CS" sz="20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U savremenim uslovima poslovanja i u skoro svim privrednim i društvenim delatnostima javlja se izuzetno veliki broj veoma specifičnih poslovnih zadataka i poduhvata koje treba realizovati na što efikasniji način. </a:t>
            </a:r>
          </a:p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Osnovne karakteristike koje su zajedničke za sve ove poduhvate su:</a:t>
            </a:r>
          </a:p>
          <a:p>
            <a:pPr lvl="1" algn="just"/>
            <a:r>
              <a:rPr lang="sr-Latn-CS" sz="2000" b="1" dirty="0" smtClean="0">
                <a:solidFill>
                  <a:schemeClr val="bg1"/>
                </a:solidFill>
              </a:rPr>
              <a:t>obim</a:t>
            </a:r>
            <a:r>
              <a:rPr lang="sr-Latn-CS" sz="2000" dirty="0" smtClean="0">
                <a:solidFill>
                  <a:schemeClr val="bg1"/>
                </a:solidFill>
              </a:rPr>
              <a:t> – koji pretpostavlja da se poduhvat sastoji od velikog broja pojedinačnih aktivnosti i zadataka, </a:t>
            </a:r>
          </a:p>
          <a:p>
            <a:pPr lvl="1" algn="just"/>
            <a:r>
              <a:rPr lang="sr-Latn-CS" sz="2000" b="1" dirty="0" smtClean="0">
                <a:solidFill>
                  <a:schemeClr val="bg1"/>
                </a:solidFill>
              </a:rPr>
              <a:t>neponovljivost</a:t>
            </a:r>
            <a:r>
              <a:rPr lang="sr-Latn-CS" sz="2000" dirty="0" smtClean="0">
                <a:solidFill>
                  <a:schemeClr val="bg1"/>
                </a:solidFill>
              </a:rPr>
              <a:t> (neobičnost) – aktivnosti koje čine poduhvat se ne ponavljaju,</a:t>
            </a:r>
          </a:p>
          <a:p>
            <a:pPr lvl="1" algn="just"/>
            <a:r>
              <a:rPr lang="sr-Latn-CS" sz="2000" b="1" dirty="0" smtClean="0">
                <a:solidFill>
                  <a:schemeClr val="bg1"/>
                </a:solidFill>
              </a:rPr>
              <a:t>složenost</a:t>
            </a:r>
            <a:r>
              <a:rPr lang="sr-Latn-CS" sz="2000" dirty="0" smtClean="0">
                <a:solidFill>
                  <a:schemeClr val="bg1"/>
                </a:solidFill>
              </a:rPr>
              <a:t> (kompleksnost) – za realizaciju aktivnosti koristi se velika količina resursa (ljudskih i materijalnih),</a:t>
            </a:r>
          </a:p>
          <a:p>
            <a:pPr lvl="1" algn="just"/>
            <a:r>
              <a:rPr lang="sr-Latn-CS" sz="2000" b="1" dirty="0" smtClean="0">
                <a:solidFill>
                  <a:schemeClr val="bg1"/>
                </a:solidFill>
              </a:rPr>
              <a:t>značaj</a:t>
            </a:r>
            <a:r>
              <a:rPr lang="sr-Latn-CS" sz="2000" dirty="0" smtClean="0">
                <a:solidFill>
                  <a:schemeClr val="bg1"/>
                </a:solidFill>
              </a:rPr>
              <a:t> – realizacija poduhvata je od velikog značaja za dalje poslovanje organizacije i samim tim ima posebnu pažnju i podršku.</a:t>
            </a:r>
            <a:endParaRPr lang="sr-Latn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OBIMOM</a:t>
            </a:r>
            <a:r>
              <a:rPr lang="en-US" sz="2800" dirty="0" smtClean="0"/>
              <a:t> </a:t>
            </a:r>
            <a:r>
              <a:rPr lang="sr-Latn-RS" sz="2800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sastoji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usmerava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ka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njegovim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ciljevima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</a:endParaRPr>
          </a:p>
          <a:p>
            <a:pPr algn="just"/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Iniciranje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Definisanje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Verifikacija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promena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obima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OBIMOM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997075" y="457200"/>
          <a:ext cx="5851525" cy="6324600"/>
        </p:xfrm>
        <a:graphic>
          <a:graphicData uri="http://schemas.openxmlformats.org/presentationml/2006/ole">
            <p:oleObj spid="_x0000_s122882" name="Document" r:id="rId4" imgW="5884174" imgH="617772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VREMENOM</a:t>
            </a:r>
            <a:endParaRPr lang="sr-Cyrl-CS" sz="2800" b="1" spc="0" dirty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celokupnog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primenom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tehnike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planiranja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procene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kontrole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endParaRPr lang="sr-Cyrl-C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Definisanje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Odre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ivanje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redosleda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Proračun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trajanja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Razvoj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endParaRPr lang="sr-Cyrl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VREMENOM</a:t>
            </a:r>
            <a:endParaRPr lang="sr-Cyrl-CS" sz="2800" b="1" spc="0" dirty="0">
              <a:solidFill>
                <a:schemeClr val="accent2"/>
              </a:solidFill>
            </a:endParaRP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428860" y="666441"/>
          <a:ext cx="4714907" cy="6077625"/>
        </p:xfrm>
        <a:graphic>
          <a:graphicData uri="http://schemas.openxmlformats.org/presentationml/2006/ole">
            <p:oleObj spid="_x0000_s123906" name="Document" r:id="rId4" imgW="5884174" imgH="737554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TROŠKOVIMA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obuhvata</a:t>
            </a:r>
            <a:r>
              <a:rPr lang="sr-Cyrl-C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procenu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budžetiranje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praćenje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analiziranje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predvi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izveštavanje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sredstava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Procena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Predračun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troškova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TROŠKOVIMA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646238" y="930275"/>
          <a:ext cx="5851525" cy="5881688"/>
        </p:xfrm>
        <a:graphic>
          <a:graphicData uri="http://schemas.openxmlformats.org/presentationml/2006/ole">
            <p:oleObj spid="_x0000_s124930" name="Document" r:id="rId4" imgW="5884174" imgH="574324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KVALITETOM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Upravljanje kvalitetom predstavlja funkcionalnu oblast upravljanja projektom kojom se obezbeđuje zahtevani kvalitet realizacije projekta. </a:t>
            </a:r>
          </a:p>
          <a:p>
            <a:pPr algn="just"/>
            <a:endParaRPr lang="sr-Latn-CS" sz="2000" dirty="0" smtClean="0">
              <a:solidFill>
                <a:schemeClr val="bg1"/>
              </a:solidFill>
            </a:endParaRPr>
          </a:p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Osnovni elementi upravljanja kvalitetom projekta su:</a:t>
            </a:r>
          </a:p>
          <a:p>
            <a:pPr lvl="1" algn="just"/>
            <a:r>
              <a:rPr lang="sr-Latn-CS" sz="2000" dirty="0" smtClean="0">
                <a:solidFill>
                  <a:schemeClr val="bg1"/>
                </a:solidFill>
              </a:rPr>
              <a:t>Planiranje kvaliteta,</a:t>
            </a:r>
          </a:p>
          <a:p>
            <a:pPr lvl="1" algn="just"/>
            <a:r>
              <a:rPr lang="sr-Latn-CS" sz="2000" dirty="0" smtClean="0">
                <a:solidFill>
                  <a:schemeClr val="bg1"/>
                </a:solidFill>
              </a:rPr>
              <a:t>Potvrda kvaliteta,</a:t>
            </a:r>
          </a:p>
          <a:p>
            <a:pPr lvl="1" algn="just"/>
            <a:r>
              <a:rPr lang="sr-Latn-CS" sz="2000" dirty="0" smtClean="0">
                <a:solidFill>
                  <a:schemeClr val="bg1"/>
                </a:solidFill>
              </a:rPr>
              <a:t>Kontrola kvaliteta</a:t>
            </a:r>
            <a:endParaRPr lang="sr-Latn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KVALITETOM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1006475" y="1143000"/>
          <a:ext cx="6781800" cy="5334000"/>
        </p:xfrm>
        <a:graphic>
          <a:graphicData uri="http://schemas.openxmlformats.org/presentationml/2006/ole">
            <p:oleObj spid="_x0000_s125954" name="Document" r:id="rId4" imgW="5884174" imgH="4505538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LJUDSKIM</a:t>
            </a:r>
            <a:r>
              <a:rPr lang="sr-Cyrl-C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RESURSIMA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ljudskim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usmeravanje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koordinaciju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ljudskih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projektu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obezbedila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njegova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efikasna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Pored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usmeravanja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koordinacije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ljudskim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motivaciju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članova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konfliktima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ljudskim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Organizaciono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Prijem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osoblja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Razvoj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LJUDSKIM</a:t>
            </a:r>
            <a:r>
              <a:rPr lang="sr-Cyrl-C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RESURSIMA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000100" y="1071545"/>
          <a:ext cx="6643734" cy="5660977"/>
        </p:xfrm>
        <a:graphic>
          <a:graphicData uri="http://schemas.openxmlformats.org/presentationml/2006/ole">
            <p:oleObj spid="_x0000_s126978" name="Document" r:id="rId4" imgW="5884174" imgH="487497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071546"/>
            <a:ext cx="8072494" cy="528641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Poslovni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zadaci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imaju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karakteristike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mogu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posmatrati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projekti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Osobine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karakterišu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svaki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57356" y="1857340"/>
          <a:ext cx="5214974" cy="492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5F1CB-5D97-4DF7-8A64-42B14FEB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CE15F1CB-5D97-4DF7-8A64-42B14FEB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E15F1CB-5D97-4DF7-8A64-42B14FEB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299DCD-046A-4E1F-9630-AA6FBAE11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1D299DCD-046A-4E1F-9630-AA6FBAE11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1D299DCD-046A-4E1F-9630-AA6FBAE11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46E194-B7B3-4545-BCB7-89DADE66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F346E194-B7B3-4545-BCB7-89DADE66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F346E194-B7B3-4545-BCB7-89DADE66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66020-E2AA-4435-873B-EE6164A15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FD866020-E2AA-4435-873B-EE6164A15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FD866020-E2AA-4435-873B-EE6164A15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CD2EB6-F356-4714-A8CA-3A25E1FDC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78CD2EB6-F356-4714-A8CA-3A25E1FDC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8CD2EB6-F356-4714-A8CA-3A25E1FDC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CF9C78-0EFF-4477-8CFF-5554D6940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EDCF9C78-0EFF-4477-8CFF-5554D6940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EDCF9C78-0EFF-4477-8CFF-5554D6940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0870E-7C56-4900-9F2F-1CCF46A7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94F0870E-7C56-4900-9F2F-1CCF46A7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94F0870E-7C56-4900-9F2F-1CCF46A7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KOMUNIKACIJAMA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komunikacijama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vrši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slanje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prenos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filtriranje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prijem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obrada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interpretacija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različitih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poruka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informacija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potrebne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realizaciju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odnosno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Kao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učesnici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procesa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komuniciranja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pojavljuju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rukovodilac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projektni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klijenti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vrhovni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menadžment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komunikacijama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komunikacija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Distribucija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informacija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Izveštavanje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učinku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Administrativno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zaključenje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14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KOMUNIKACIJAMA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431925" y="593725"/>
          <a:ext cx="5943600" cy="6188075"/>
        </p:xfrm>
        <a:graphic>
          <a:graphicData uri="http://schemas.openxmlformats.org/presentationml/2006/ole">
            <p:oleObj spid="_x0000_s131074" name="Document" r:id="rId4" imgW="5884174" imgH="5949164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RIZIKOM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oblast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upravljačke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metode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tehnike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osnovu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vrši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identifikacija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analiza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procena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uticaja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rizičnih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doga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aja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ciljem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planiranja</a:t>
            </a:r>
            <a:r>
              <a:rPr lang="sr-Cyrl-C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reagovanja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smanjenja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neželjenih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štetnih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posledica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sr-Latn-CS" sz="2000" dirty="0" smtClean="0">
                <a:solidFill>
                  <a:schemeClr val="bg1"/>
                </a:solidFill>
              </a:rPr>
              <a:t>Identifikacija rizika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Analiza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procena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odgovora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Kontrola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primene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odgovora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5708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RIZIKOM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279525" y="639763"/>
          <a:ext cx="6051550" cy="6157912"/>
        </p:xfrm>
        <a:graphic>
          <a:graphicData uri="http://schemas.openxmlformats.org/presentationml/2006/ole">
            <p:oleObj spid="_x0000_s132098" name="Document" r:id="rId4" imgW="5884174" imgH="5832006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NABAVKOM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nabavkom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funkcionalnih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oblasti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koncepta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nabavku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potrebnih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obezbe</a:t>
            </a:r>
            <a:r>
              <a:rPr lang="sr-Latn-RS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enje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efikasne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Osnovni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nabavkom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nabavke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Planiranje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javnog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konkursa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Javni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konkurs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Odabir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dobavljača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Administracija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vezi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ugovorom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</a:rPr>
              <a:t>Zaključivanje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ugovora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NABAVKOM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214546" y="464355"/>
          <a:ext cx="5143536" cy="6470492"/>
        </p:xfrm>
        <a:graphic>
          <a:graphicData uri="http://schemas.openxmlformats.org/presentationml/2006/ole">
            <p:oleObj spid="_x0000_s133122" name="Document" r:id="rId4" imgW="5884174" imgH="719656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UGOVARANJEM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ugovaranjem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jedna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funkcionalnih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oblasti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koncepta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projektom</a:t>
            </a:r>
            <a:r>
              <a:rPr lang="sr-Cyrl-C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pomoću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definišu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usmeravaju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procesi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ugovaranja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projekta</a:t>
            </a:r>
            <a:r>
              <a:rPr lang="sr-Cyrl-CS" sz="2400" dirty="0" smtClean="0">
                <a:solidFill>
                  <a:schemeClr val="bg1"/>
                </a:solidFill>
              </a:rPr>
              <a:t>, </a:t>
            </a:r>
          </a:p>
          <a:p>
            <a:pPr algn="just"/>
            <a:endParaRPr lang="sr-Cyrl-C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ugovaranjem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izme</a:t>
            </a:r>
            <a:r>
              <a:rPr lang="vi-VN" sz="2400" dirty="0" smtClean="0">
                <a:solidFill>
                  <a:schemeClr val="bg1"/>
                </a:solidFill>
              </a:rPr>
              <a:t>đ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ostalog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koristi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toku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prati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ispunjenje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ugovorenih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obaveza</a:t>
            </a:r>
            <a:r>
              <a:rPr lang="sr-Cyrl-C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UPRAVLJANJE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KONFLIKTIMA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konfliktima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funkcionalnu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oblast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koncepta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projektom</a:t>
            </a:r>
            <a:r>
              <a:rPr lang="sr-Cyrl-C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koja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bavi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istraživanjem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pojava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mogućih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konflikata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toku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projekta</a:t>
            </a:r>
            <a:r>
              <a:rPr lang="sr-Cyrl-C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kao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pronalaženje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najboljeg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načina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njihovo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rešavanje</a:t>
            </a:r>
            <a:r>
              <a:rPr lang="sr-Cyrl-CS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sr-Cyrl-C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konfliktima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može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se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posmatrati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okviru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ljudskim</a:t>
            </a: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resursima</a:t>
            </a:r>
            <a:r>
              <a:rPr lang="sr-Cyrl-C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</a:rPr>
              <a:t>UPRAVLJANJE</a:t>
            </a:r>
            <a:r>
              <a:rPr lang="sr-Cyrl-CS" sz="2800" b="1" smtClean="0">
                <a:solidFill>
                  <a:schemeClr val="accent2"/>
                </a:solidFill>
              </a:rPr>
              <a:t>   </a:t>
            </a:r>
            <a:r>
              <a:rPr lang="en-US" sz="2800" b="1" smtClean="0">
                <a:solidFill>
                  <a:schemeClr val="accent2"/>
                </a:solidFill>
              </a:rPr>
              <a:t>PROMENAMA</a:t>
            </a:r>
            <a:r>
              <a:rPr lang="sr-Cyrl-CS" sz="2800" b="1" smtClean="0">
                <a:solidFill>
                  <a:schemeClr val="accent2"/>
                </a:solidFill>
              </a:rPr>
              <a:t>   </a:t>
            </a:r>
            <a:r>
              <a:rPr lang="en-US" sz="2800" b="1" smtClean="0">
                <a:solidFill>
                  <a:schemeClr val="accent2"/>
                </a:solidFill>
              </a:rPr>
              <a:t>U</a:t>
            </a:r>
            <a:r>
              <a:rPr lang="sr-Cyrl-CS" sz="2800" b="1" smtClean="0">
                <a:solidFill>
                  <a:schemeClr val="accent2"/>
                </a:solidFill>
              </a:rPr>
              <a:t>   </a:t>
            </a:r>
            <a:r>
              <a:rPr lang="en-US" sz="2800" b="1" smtClean="0">
                <a:solidFill>
                  <a:schemeClr val="accent2"/>
                </a:solidFill>
              </a:rPr>
              <a:t>PROJEKTU</a:t>
            </a:r>
            <a:endParaRPr lang="sr-Cyrl-CS" sz="2800" b="1" dirty="0" smtClean="0">
              <a:solidFill>
                <a:schemeClr val="accent2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en-US" sz="2400" smtClean="0">
                <a:solidFill>
                  <a:schemeClr val="bg1"/>
                </a:solidFill>
              </a:rPr>
              <a:t>Upravljanje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promenama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jedna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od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novijih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funkcionalnih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oblasti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koncepta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upravljanja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projektom</a:t>
            </a:r>
            <a:r>
              <a:rPr lang="sr-Cyrl-CS" sz="2400" smtClean="0">
                <a:solidFill>
                  <a:schemeClr val="bg1"/>
                </a:solidFill>
              </a:rPr>
              <a:t>, </a:t>
            </a:r>
            <a:r>
              <a:rPr lang="en-US" sz="2400" smtClean="0">
                <a:solidFill>
                  <a:schemeClr val="bg1"/>
                </a:solidFill>
              </a:rPr>
              <a:t>pomoću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se</a:t>
            </a:r>
            <a:r>
              <a:rPr lang="sr-Cyrl-CS" sz="2400" smtClean="0">
                <a:solidFill>
                  <a:schemeClr val="bg1"/>
                </a:solidFill>
              </a:rPr>
              <a:t>: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400" smtClean="0">
                <a:solidFill>
                  <a:schemeClr val="bg1"/>
                </a:solidFill>
              </a:rPr>
              <a:t>planiraju</a:t>
            </a:r>
            <a:r>
              <a:rPr lang="sr-Cyrl-CS" sz="2400" smtClean="0">
                <a:solidFill>
                  <a:schemeClr val="bg1"/>
                </a:solidFill>
              </a:rPr>
              <a:t>, </a:t>
            </a:r>
            <a:r>
              <a:rPr lang="en-US" sz="2400" smtClean="0">
                <a:solidFill>
                  <a:schemeClr val="bg1"/>
                </a:solidFill>
              </a:rPr>
              <a:t>identifikuju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prate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promene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nastaju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tokom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realizacije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projekta</a:t>
            </a:r>
            <a:r>
              <a:rPr lang="sr-Cyrl-CS" sz="2400" smtClean="0">
                <a:solidFill>
                  <a:schemeClr val="bg1"/>
                </a:solidFill>
              </a:rPr>
              <a:t>, 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400" smtClean="0">
                <a:solidFill>
                  <a:schemeClr val="bg1"/>
                </a:solidFill>
              </a:rPr>
              <a:t>sprovode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potrebne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promene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po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unapred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definisanoj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proceduri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400" smtClean="0">
                <a:solidFill>
                  <a:schemeClr val="bg1"/>
                </a:solidFill>
              </a:rPr>
              <a:t>prati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kontroliše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sprovo</a:t>
            </a:r>
            <a:r>
              <a:rPr lang="vi-VN" sz="2400" smtClean="0">
                <a:solidFill>
                  <a:schemeClr val="bg1"/>
                </a:solidFill>
              </a:rPr>
              <a:t>đ</a:t>
            </a:r>
            <a:r>
              <a:rPr lang="en-US" sz="2400" smtClean="0">
                <a:solidFill>
                  <a:schemeClr val="bg1"/>
                </a:solidFill>
              </a:rPr>
              <a:t>enje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promena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analiziraju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rezultati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koji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nastaju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kao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posledica</a:t>
            </a:r>
            <a:r>
              <a:rPr lang="sr-Cyrl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promena</a:t>
            </a:r>
            <a:r>
              <a:rPr lang="sr-Cyrl-CS" sz="240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14554"/>
            <a:ext cx="7772400" cy="1974059"/>
          </a:xfrm>
        </p:spPr>
        <p:txBody>
          <a:bodyPr/>
          <a:lstStyle>
            <a:extLst/>
          </a:lstStyle>
          <a:p>
            <a:r>
              <a:rPr lang="en-US" sz="4400" smtClean="0">
                <a:effectLst>
                  <a:reflection blurRad="6350" stA="55000" endA="300" endPos="45500" dir="5400000" sy="-100000" algn="bl" rotWithShape="0"/>
                </a:effectLst>
              </a:rPr>
              <a:t>PROJEKTNI</a:t>
            </a:r>
            <a:r>
              <a:rPr lang="sr-Cyrl-RS" sz="4400" smtClean="0">
                <a:effectLst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4400" smtClean="0">
                <a:effectLst>
                  <a:reflection blurRad="6350" stA="55000" endA="300" endPos="45500" dir="5400000" sy="-100000" algn="bl" rotWithShape="0"/>
                </a:effectLst>
              </a:rPr>
              <a:t>TIM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928670"/>
            <a:ext cx="8072494" cy="5715040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sr-Latn-CS" sz="2000" dirty="0" smtClean="0">
                <a:solidFill>
                  <a:schemeClr val="bg1"/>
                </a:solidFill>
              </a:rPr>
              <a:t> 	U praksi se sreće izuzetno veliki broj definicija projekta, od kojih se mogu izdvojiti: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Složen i neponovljiv poslovni poduhvat koji se preduzima u budućnosti da bi se dostigli ciljevi u predviđenom vremenu i sa predviđenim troškovima;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Jedinstven proces koji se sastoji od skupa međusobno povezanih i kontrolisanih zadataka sa definisanim datumima početka i završetka, uključujući vremensko ograničenje i ograničenja u vezi sa troškovima i resursima, kako bi se ostvarili ciljevi koji odgovaraju potrebama [ISO 10006:1997(E) </a:t>
            </a:r>
            <a:r>
              <a:rPr lang="sr-Latn-CS" sz="2000" dirty="0" err="1" smtClean="0">
                <a:solidFill>
                  <a:schemeClr val="bg1"/>
                </a:solidFill>
              </a:rPr>
              <a:t>Quality</a:t>
            </a:r>
            <a:r>
              <a:rPr lang="sr-Latn-CS" sz="2000" dirty="0" smtClean="0">
                <a:solidFill>
                  <a:schemeClr val="bg1"/>
                </a:solidFill>
              </a:rPr>
              <a:t> </a:t>
            </a:r>
            <a:r>
              <a:rPr lang="sr-Latn-CS" sz="2000" dirty="0" err="1" smtClean="0">
                <a:solidFill>
                  <a:schemeClr val="bg1"/>
                </a:solidFill>
              </a:rPr>
              <a:t>Management</a:t>
            </a:r>
            <a:r>
              <a:rPr lang="sr-Latn-CS" sz="2000" dirty="0" smtClean="0">
                <a:solidFill>
                  <a:schemeClr val="bg1"/>
                </a:solidFill>
              </a:rPr>
              <a:t> – </a:t>
            </a:r>
            <a:r>
              <a:rPr lang="sr-Latn-CS" sz="2000" i="1" dirty="0" err="1" smtClean="0">
                <a:solidFill>
                  <a:schemeClr val="bg1"/>
                </a:solidFill>
              </a:rPr>
              <a:t>Guidelines</a:t>
            </a:r>
            <a:r>
              <a:rPr lang="sr-Latn-CS" sz="2000" i="1" dirty="0" smtClean="0">
                <a:solidFill>
                  <a:schemeClr val="bg1"/>
                </a:solidFill>
              </a:rPr>
              <a:t> to </a:t>
            </a:r>
            <a:r>
              <a:rPr lang="sr-Latn-CS" sz="2000" i="1" dirty="0" err="1" smtClean="0">
                <a:solidFill>
                  <a:schemeClr val="bg1"/>
                </a:solidFill>
              </a:rPr>
              <a:t>quality</a:t>
            </a:r>
            <a:r>
              <a:rPr lang="sr-Latn-CS" sz="2000" i="1" dirty="0" smtClean="0">
                <a:solidFill>
                  <a:schemeClr val="bg1"/>
                </a:solidFill>
              </a:rPr>
              <a:t> in </a:t>
            </a:r>
            <a:r>
              <a:rPr lang="sr-Latn-CS" sz="2000" i="1" dirty="0" err="1" smtClean="0">
                <a:solidFill>
                  <a:schemeClr val="bg1"/>
                </a:solidFill>
              </a:rPr>
              <a:t>project</a:t>
            </a:r>
            <a:r>
              <a:rPr lang="sr-Latn-CS" sz="2000" i="1" dirty="0" smtClean="0">
                <a:solidFill>
                  <a:schemeClr val="bg1"/>
                </a:solidFill>
              </a:rPr>
              <a:t> </a:t>
            </a:r>
            <a:r>
              <a:rPr lang="sr-Latn-CS" sz="2000" i="1" dirty="0" err="1" smtClean="0">
                <a:solidFill>
                  <a:schemeClr val="bg1"/>
                </a:solidFill>
              </a:rPr>
              <a:t>management</a:t>
            </a:r>
            <a:r>
              <a:rPr lang="sr-Latn-CS" sz="2000" dirty="0" smtClean="0">
                <a:solidFill>
                  <a:schemeClr val="bg1"/>
                </a:solidFill>
              </a:rPr>
              <a:t>];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To je poduhvat kojeg karakteriše neponovljivost uslova: ciljevi, vremenska, finansijska, kadrovska i druga ograničenja, kao i izdvojenost od drugih poduhvata [DIN 69901 - 1987];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Izdvojen poduhvat sa definisanim ciljevima uključujući zahteve u vezi sa vremenom, troškovima i kvalitetom postignutih rezultata  [</a:t>
            </a:r>
            <a:r>
              <a:rPr lang="sr-Latn-CS" sz="2000" i="1" dirty="0" smtClean="0">
                <a:solidFill>
                  <a:schemeClr val="bg1"/>
                </a:solidFill>
              </a:rPr>
              <a:t>Project </a:t>
            </a:r>
            <a:r>
              <a:rPr lang="sr-Latn-CS" sz="2000" i="1" dirty="0" err="1" smtClean="0">
                <a:solidFill>
                  <a:schemeClr val="bg1"/>
                </a:solidFill>
              </a:rPr>
              <a:t>Management</a:t>
            </a:r>
            <a:r>
              <a:rPr lang="sr-Latn-CS" sz="2000" i="1" dirty="0" smtClean="0">
                <a:solidFill>
                  <a:schemeClr val="bg1"/>
                </a:solidFill>
              </a:rPr>
              <a:t> </a:t>
            </a:r>
            <a:r>
              <a:rPr lang="sr-Latn-CS" sz="2000" i="1" dirty="0" err="1" smtClean="0">
                <a:solidFill>
                  <a:schemeClr val="bg1"/>
                </a:solidFill>
              </a:rPr>
              <a:t>Body</a:t>
            </a:r>
            <a:r>
              <a:rPr lang="sr-Latn-CS" sz="2000" i="1" dirty="0" smtClean="0">
                <a:solidFill>
                  <a:schemeClr val="bg1"/>
                </a:solidFill>
              </a:rPr>
              <a:t> of </a:t>
            </a:r>
            <a:r>
              <a:rPr lang="sr-Latn-CS" sz="2000" i="1" dirty="0" err="1" smtClean="0">
                <a:solidFill>
                  <a:schemeClr val="bg1"/>
                </a:solidFill>
              </a:rPr>
              <a:t>Knowledge</a:t>
            </a:r>
            <a:r>
              <a:rPr lang="sr-Latn-CS" sz="2000" dirty="0" smtClean="0">
                <a:solidFill>
                  <a:schemeClr val="bg1"/>
                </a:solidFill>
              </a:rPr>
              <a:t>,]</a:t>
            </a:r>
            <a:endParaRPr lang="sr-Latn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</a:rPr>
              <a:t>UPRAVLJANJE</a:t>
            </a:r>
            <a:r>
              <a:rPr lang="sl-SI" sz="3200" b="1" smtClean="0">
                <a:solidFill>
                  <a:schemeClr val="accent2"/>
                </a:solidFill>
              </a:rPr>
              <a:t>  </a:t>
            </a:r>
            <a:r>
              <a:rPr lang="en-US" sz="3200" b="1" smtClean="0">
                <a:solidFill>
                  <a:schemeClr val="accent2"/>
                </a:solidFill>
              </a:rPr>
              <a:t>LJUDSKIM</a:t>
            </a:r>
            <a:r>
              <a:rPr lang="sl-SI" sz="3200" b="1" smtClean="0">
                <a:solidFill>
                  <a:schemeClr val="accent2"/>
                </a:solidFill>
              </a:rPr>
              <a:t>  </a:t>
            </a:r>
            <a:r>
              <a:rPr lang="en-US" sz="3200" b="1" smtClean="0">
                <a:solidFill>
                  <a:schemeClr val="accent2"/>
                </a:solidFill>
              </a:rPr>
              <a:t>RESURSIMA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63613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Planiranje</a:t>
            </a:r>
            <a:r>
              <a:rPr lang="sl-SI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formiranje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stvaranje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projektnog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tima</a:t>
            </a:r>
            <a:r>
              <a:rPr lang="sl-SI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Team</a:t>
            </a:r>
            <a:r>
              <a:rPr lang="sl-SI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Building</a:t>
            </a:r>
            <a:r>
              <a:rPr lang="sl-SI" sz="2400" dirty="0" smtClean="0">
                <a:solidFill>
                  <a:schemeClr val="bg1"/>
                </a:solidFill>
              </a:rPr>
              <a:t>)</a:t>
            </a:r>
            <a:endParaRPr lang="sl-SI" sz="2400" dirty="0">
              <a:solidFill>
                <a:schemeClr val="bg1"/>
              </a:solidFill>
            </a:endParaRPr>
          </a:p>
          <a:p>
            <a:pPr marL="963613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Razvoj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funkcionisanje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projektnog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tima</a:t>
            </a:r>
            <a:r>
              <a:rPr lang="sl-SI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Team</a:t>
            </a:r>
            <a:r>
              <a:rPr lang="sl-SI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development</a:t>
            </a:r>
            <a:r>
              <a:rPr lang="sl-SI" sz="2400" dirty="0" smtClean="0">
                <a:solidFill>
                  <a:schemeClr val="bg1"/>
                </a:solidFill>
              </a:rPr>
              <a:t>)</a:t>
            </a:r>
            <a:endParaRPr lang="sl-SI" sz="2400" dirty="0">
              <a:solidFill>
                <a:schemeClr val="bg1"/>
              </a:solidFill>
            </a:endParaRPr>
          </a:p>
          <a:p>
            <a:pPr marL="963613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Transformacija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tima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toku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realizacije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projekta</a:t>
            </a:r>
            <a:endParaRPr lang="sl-SI" sz="2400" dirty="0">
              <a:solidFill>
                <a:schemeClr val="bg1"/>
              </a:solidFill>
            </a:endParaRPr>
          </a:p>
          <a:p>
            <a:pPr marL="963613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Rasformiravanje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završetku</a:t>
            </a:r>
            <a:r>
              <a:rPr lang="sl-SI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projekta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2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PROJEKTNI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TIM</a:t>
            </a:r>
            <a:endParaRPr lang="en-GB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/>
          <a:lstStyle/>
          <a:p>
            <a:pPr algn="just"/>
            <a:r>
              <a:rPr lang="sr-Latn-CS" sz="2800" dirty="0" smtClean="0">
                <a:solidFill>
                  <a:schemeClr val="bg1"/>
                </a:solidFill>
              </a:rPr>
              <a:t>Grupa eksperata za određena područja, koji se međusobno dopunjuju i zamenjuju  u toku realizacije projekta.</a:t>
            </a:r>
            <a:endParaRPr lang="sr-Latn-CS" sz="2800" dirty="0">
              <a:solidFill>
                <a:schemeClr val="bg1"/>
              </a:solidFill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160463" y="2714620"/>
            <a:ext cx="6626247" cy="39290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355928" y="2914828"/>
            <a:ext cx="6249280" cy="354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506714" y="3489593"/>
            <a:ext cx="142968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Tehničko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crtanje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506714" y="4390531"/>
            <a:ext cx="142968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Projektovanje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1519280" y="5242251"/>
            <a:ext cx="1442249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Ekspeditura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3795045" y="3095016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Planiranje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3795045" y="4396371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Projektni</a:t>
            </a: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menadžer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3795045" y="5722751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Nabavka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6069415" y="4396371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Računovodstvo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6069415" y="3535474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Inženjering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6069415" y="5302314"/>
            <a:ext cx="1382213" cy="6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Sektorski</a:t>
            </a: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poslovi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2936398" y="4701688"/>
            <a:ext cx="86283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5189824" y="4686673"/>
            <a:ext cx="862836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>
            <a:off x="4486152" y="3695641"/>
            <a:ext cx="0" cy="6957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>
            <a:off x="4484058" y="5007006"/>
            <a:ext cx="0" cy="695724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2936398" y="3790740"/>
            <a:ext cx="862836" cy="600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7" name="Line 19"/>
          <p:cNvSpPr>
            <a:spLocks noChangeShapeType="1"/>
          </p:cNvSpPr>
          <p:nvPr/>
        </p:nvSpPr>
        <p:spPr bwMode="auto">
          <a:xfrm flipV="1">
            <a:off x="2957340" y="4991991"/>
            <a:ext cx="841894" cy="5455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 flipH="1">
            <a:off x="5177259" y="3860813"/>
            <a:ext cx="892156" cy="5305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7349" name="Line 21"/>
          <p:cNvSpPr>
            <a:spLocks noChangeShapeType="1"/>
          </p:cNvSpPr>
          <p:nvPr/>
        </p:nvSpPr>
        <p:spPr bwMode="auto">
          <a:xfrm flipH="1" flipV="1">
            <a:off x="5177259" y="4991991"/>
            <a:ext cx="892156" cy="61564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SASTAV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PROJEKTNOG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TIMA</a:t>
            </a:r>
            <a:endParaRPr lang="en-GB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57554" y="1783560"/>
            <a:ext cx="5329246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Rukovodilac</a:t>
            </a:r>
            <a:r>
              <a:rPr lang="sl-SI" sz="240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sl-SI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Glavni</a:t>
            </a:r>
            <a:r>
              <a:rPr lang="sl-SI" sz="2400" smtClean="0">
                <a:solidFill>
                  <a:schemeClr val="bg1"/>
                </a:solidFill>
                <a:latin typeface="Verdana" pitchFamily="34" charset="0"/>
              </a:rPr>
              <a:t> (</a:t>
            </a: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stalni</a:t>
            </a:r>
            <a:r>
              <a:rPr lang="sl-SI" sz="2400" smtClean="0">
                <a:solidFill>
                  <a:schemeClr val="bg1"/>
                </a:solidFill>
                <a:latin typeface="Verdana" pitchFamily="34" charset="0"/>
              </a:rPr>
              <a:t>) </a:t>
            </a: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članovi</a:t>
            </a:r>
            <a:endParaRPr lang="sl-SI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Privremeni</a:t>
            </a:r>
            <a:r>
              <a:rPr lang="sl-SI" sz="240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Verdana" pitchFamily="34" charset="0"/>
              </a:rPr>
              <a:t>članovi</a:t>
            </a:r>
            <a:endParaRPr lang="en-GB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312" name="Picture 24" descr="C:\WINDOWS\Desktop\Slike za savetovanje\Ti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044825" cy="1997075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3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SASTAV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PROJEKTNOG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TIMA</a:t>
            </a:r>
            <a:endParaRPr lang="en-GB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471738" y="1143000"/>
            <a:ext cx="318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Verdana" pitchFamily="34" charset="0"/>
              </a:rPr>
              <a:t>Nivoi</a:t>
            </a:r>
            <a:r>
              <a:rPr lang="sl-SI" sz="200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Verdana" pitchFamily="34" charset="0"/>
              </a:rPr>
              <a:t>donošenja</a:t>
            </a:r>
            <a:r>
              <a:rPr lang="sl-SI" sz="200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Verdana" pitchFamily="34" charset="0"/>
              </a:rPr>
              <a:t>odluka</a:t>
            </a:r>
            <a:endParaRPr lang="en-GB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500166" y="1928802"/>
            <a:ext cx="6715172" cy="450059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1695248" y="2083706"/>
            <a:ext cx="6351018" cy="4190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4352705" y="2259543"/>
            <a:ext cx="2093885" cy="4563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r>
              <a:rPr kumimoji="0" lang="sr-Cyrl-C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r>
              <a:rPr kumimoji="0" lang="sr-Cyrl-C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r>
              <a:rPr kumimoji="0" lang="sr-Cyrl-C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r>
              <a:rPr kumimoji="0" lang="sr-Cyrl-C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r>
              <a:rPr kumimoji="0" lang="sr-Cyrl-C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58" name="AutoShape 6"/>
          <p:cNvSpPr>
            <a:spLocks noChangeArrowheads="1"/>
          </p:cNvSpPr>
          <p:nvPr/>
        </p:nvSpPr>
        <p:spPr bwMode="auto">
          <a:xfrm>
            <a:off x="1885996" y="2900093"/>
            <a:ext cx="4877062" cy="279246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5466843" y="2912653"/>
            <a:ext cx="2189259" cy="510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Politika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Strategija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5466843" y="3616001"/>
            <a:ext cx="2180588" cy="510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Strategija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Taktika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5453837" y="4327723"/>
            <a:ext cx="2219605" cy="699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Taktika</a:t>
            </a:r>
            <a:endParaRPr kumimoji="0" lang="sr-Cyrl-RS" sz="105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Operativno</a:t>
            </a: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upravljanje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5466843" y="5165043"/>
            <a:ext cx="2228275" cy="385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Operativno upravljanje</a:t>
            </a: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 rot="2353508">
            <a:off x="3268914" y="2937772"/>
            <a:ext cx="702297" cy="283502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6666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6667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64" name="WordArt 12"/>
          <p:cNvSpPr>
            <a:spLocks noChangeArrowheads="1" noChangeShapeType="1" noTextEdit="1"/>
          </p:cNvSpPr>
          <p:nvPr/>
        </p:nvSpPr>
        <p:spPr bwMode="auto">
          <a:xfrm rot="19157394">
            <a:off x="2505924" y="4499374"/>
            <a:ext cx="1538984" cy="4947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1400" kern="10" spc="28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Stalni</a:t>
            </a:r>
            <a:r>
              <a:rPr lang="sr-Cyrl-CS" sz="1400" kern="10" spc="28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kern="10" spc="28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članovi</a:t>
            </a:r>
            <a:r>
              <a:rPr lang="sr-Cyrl-CS" sz="1400" kern="10" spc="28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400" kern="10" spc="28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tima</a:t>
            </a:r>
            <a:endParaRPr lang="en-US" sz="1400" kern="10" spc="28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28365" name="Group 13"/>
          <p:cNvGrpSpPr>
            <a:grpSpLocks/>
          </p:cNvGrpSpPr>
          <p:nvPr/>
        </p:nvGrpSpPr>
        <p:grpSpPr bwMode="auto">
          <a:xfrm>
            <a:off x="3667749" y="3084303"/>
            <a:ext cx="1322226" cy="833133"/>
            <a:chOff x="657" y="7127"/>
            <a:chExt cx="1830" cy="1110"/>
          </a:xfrm>
        </p:grpSpPr>
        <p:sp>
          <p:nvSpPr>
            <p:cNvPr id="228366" name="AutoShape 14"/>
            <p:cNvSpPr>
              <a:spLocks noChangeArrowheads="1"/>
            </p:cNvSpPr>
            <p:nvPr/>
          </p:nvSpPr>
          <p:spPr bwMode="auto">
            <a:xfrm>
              <a:off x="657" y="7127"/>
              <a:ext cx="1830" cy="111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8367" name="Text Box 15"/>
            <p:cNvSpPr txBox="1">
              <a:spLocks noChangeArrowheads="1"/>
            </p:cNvSpPr>
            <p:nvPr/>
          </p:nvSpPr>
          <p:spPr bwMode="auto">
            <a:xfrm>
              <a:off x="963" y="7583"/>
              <a:ext cx="12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Р П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8368" name="Line 16"/>
          <p:cNvSpPr>
            <a:spLocks noChangeShapeType="1"/>
          </p:cNvSpPr>
          <p:nvPr/>
        </p:nvSpPr>
        <p:spPr bwMode="auto">
          <a:xfrm flipH="1">
            <a:off x="1959694" y="3494590"/>
            <a:ext cx="393199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 flipH="1">
            <a:off x="1959694" y="4218872"/>
            <a:ext cx="393199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 rot="2353508">
            <a:off x="3909796" y="4318652"/>
            <a:ext cx="702297" cy="127761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6666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6667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 flipH="1">
            <a:off x="1959694" y="5110617"/>
            <a:ext cx="393199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8372" name="WordArt 20"/>
          <p:cNvSpPr>
            <a:spLocks noChangeArrowheads="1" noChangeShapeType="1" noTextEdit="1"/>
          </p:cNvSpPr>
          <p:nvPr/>
        </p:nvSpPr>
        <p:spPr bwMode="auto">
          <a:xfrm rot="18469925">
            <a:off x="3663446" y="4699463"/>
            <a:ext cx="1182714" cy="498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r-Latn-CS" sz="12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  Privremeni</a:t>
            </a:r>
          </a:p>
          <a:p>
            <a:pPr algn="ctr" rtl="0"/>
            <a:r>
              <a:rPr lang="sr-Latn-CS" sz="12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/>
                <a:latin typeface="Arial Unicode MS"/>
                <a:ea typeface="Arial Unicode MS"/>
                <a:cs typeface="Arial Unicode MS"/>
              </a:rPr>
              <a:t>članovi tima</a:t>
            </a:r>
            <a:endParaRPr lang="sr-Latn-CS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4907606" y="5901885"/>
            <a:ext cx="3077968" cy="3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cs typeface="Arial" pitchFamily="34" charset="0"/>
              </a:rPr>
              <a:t>RP</a:t>
            </a: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cs typeface="Arial" pitchFamily="34" charset="0"/>
              </a:rPr>
              <a:t> – rukovodilac projektnog tima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914400"/>
          </a:xfrm>
        </p:spPr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FORMIRANJE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PROJEKTNOG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TIMA</a:t>
            </a:r>
            <a:endParaRPr lang="en-GB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00364" y="1783560"/>
            <a:ext cx="5686436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Plan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za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formiranje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tima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Pregovori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sa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članovima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tima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Organizovanje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tima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Održavanje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prvog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sastanka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Postizanje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lojalnosti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članova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tima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Izgradnja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kanala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komunikacije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Usmeravanje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aktivnosti</a:t>
            </a:r>
            <a:endParaRPr lang="sl-SI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Uključivanje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aktivnosti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formiranja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tima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u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aktivnosti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vezane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za</a:t>
            </a:r>
            <a:r>
              <a:rPr lang="sl-SI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projekat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C:\WINDOWS\Desktop\Slike za savetovanje\bg_key4_bot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1000" y="1625600"/>
            <a:ext cx="2349500" cy="18034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 advAuto="2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FUNKCIONISANJE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I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EFIKASNOST</a:t>
            </a:r>
            <a:r>
              <a:rPr lang="sl-SI" sz="2800" b="1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sl-SI" sz="2800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PROJEKTNOG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TIMA</a:t>
            </a:r>
            <a:endParaRPr lang="en-GB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28992" y="1783560"/>
            <a:ext cx="5257808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Planiranje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Prikupljanje</a:t>
            </a:r>
            <a:r>
              <a:rPr lang="sr-Latn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informacija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Praćenje</a:t>
            </a:r>
            <a:r>
              <a:rPr lang="sr-Latn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i</a:t>
            </a:r>
            <a:r>
              <a:rPr lang="sr-Latn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kontrola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Izveštavanje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chemeClr val="bg1"/>
                </a:solidFill>
              </a:rPr>
              <a:t>Aktualizacija</a:t>
            </a:r>
            <a:r>
              <a:rPr lang="sr-Latn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mrežnih</a:t>
            </a:r>
            <a:r>
              <a:rPr lang="sr-Latn-C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planova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C:\WINNT\Profiles\nknezevic\Desktop\Bekgraund\bg_key9_bot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43000" y="1752600"/>
            <a:ext cx="2222500" cy="20193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3900" y="4848225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Za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ocenu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efikasnosti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potrebno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je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na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početku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realizacije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projekta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izvršiti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izbor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kriterijuma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pokazatelja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koji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će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poslužiti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za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ocenu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efikasnosti</a:t>
            </a:r>
            <a:r>
              <a:rPr lang="sr-Latn-CS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tima.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2000"/>
      <p:bldP spid="1536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UPRAVLJANJE</a:t>
            </a:r>
            <a:r>
              <a:rPr lang="sl-SI" sz="2800" b="1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sr-Cyrl-RS" sz="2800" b="1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KONFLIKTIMA</a:t>
            </a:r>
            <a:endParaRPr lang="en-US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Planovi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Projektni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prioriteti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Ljudski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faktori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Tehnički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konflikti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Administrativne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procedure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Troškovni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okviri</a:t>
            </a:r>
            <a:endParaRPr lang="sr-Latn-C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Personalni</a:t>
            </a:r>
            <a:r>
              <a:rPr lang="sr-Latn-C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konflikti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4325" y="3317874"/>
            <a:ext cx="3749675" cy="2432050"/>
            <a:chOff x="3398" y="2090"/>
            <a:chExt cx="2026" cy="1532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3456" y="2517"/>
              <a:ext cx="1187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r-Latn-CS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sr-Latn-RS" dirty="0" smtClean="0">
                  <a:solidFill>
                    <a:schemeClr val="bg1"/>
                  </a:solidFill>
                  <a:latin typeface="Verdana" pitchFamily="34" charset="0"/>
                </a:rPr>
                <a:t>F</a:t>
              </a:r>
              <a:r>
                <a:rPr lang="sr-Latn-CS" dirty="0" err="1" smtClean="0">
                  <a:solidFill>
                    <a:schemeClr val="bg1"/>
                  </a:solidFill>
                  <a:latin typeface="Verdana" pitchFamily="34" charset="0"/>
                </a:rPr>
                <a:t>ormiranje</a:t>
              </a:r>
              <a:endParaRPr lang="sr-Latn-CS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sr-Latn-CS" dirty="0">
                  <a:solidFill>
                    <a:schemeClr val="bg1"/>
                  </a:solidFill>
                  <a:latin typeface="Verdana" pitchFamily="34" charset="0"/>
                </a:rPr>
                <a:t>Koncipiranje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sr-Latn-CS" dirty="0">
                  <a:solidFill>
                    <a:schemeClr val="bg1"/>
                  </a:solidFill>
                  <a:latin typeface="Verdana" pitchFamily="34" charset="0"/>
                </a:rPr>
                <a:t>Izrada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r-Latn-CS" dirty="0">
                  <a:solidFill>
                    <a:schemeClr val="bg1"/>
                  </a:solidFill>
                  <a:latin typeface="Verdana" pitchFamily="34" charset="0"/>
                </a:rPr>
                <a:t> Prezentovanje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398" y="2090"/>
              <a:ext cx="202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FAZE</a:t>
              </a:r>
              <a:r>
                <a:rPr lang="sr-Latn-CS" b="1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ŽIVOTNOG</a:t>
              </a:r>
              <a:r>
                <a:rPr lang="sr-Latn-CS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CIKLUSA</a:t>
              </a:r>
              <a:r>
                <a:rPr lang="sr-Latn-CS" b="1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PROJEKTA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 advAuto="2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sz="2800" b="1" dirty="0">
                <a:solidFill>
                  <a:schemeClr val="accent2"/>
                </a:solidFill>
                <a:latin typeface="Verdana" pitchFamily="34" charset="0"/>
              </a:rPr>
              <a:t>UPRAVLJANJE </a:t>
            </a:r>
            <a:r>
              <a:rPr lang="sr-Cyrl-RS" sz="2800" b="1" dirty="0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r>
              <a:rPr lang="sl-SI" sz="2800" b="1" dirty="0" smtClean="0">
                <a:solidFill>
                  <a:schemeClr val="accent2"/>
                </a:solidFill>
                <a:latin typeface="Verdana" pitchFamily="34" charset="0"/>
              </a:rPr>
              <a:t>KONFLIKTIMA</a:t>
            </a:r>
            <a:endParaRPr lang="en-US" sz="2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41400" y="1447800"/>
            <a:ext cx="7061200" cy="4603750"/>
            <a:chOff x="656" y="912"/>
            <a:chExt cx="4448" cy="2900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656" y="912"/>
              <a:ext cx="4448" cy="290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811" y="1053"/>
              <a:ext cx="4154" cy="261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152" y="1288"/>
              <a:ext cx="141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flatTx/>
            </a:bodyPr>
            <a:lstStyle/>
            <a:p>
              <a:pPr eaLnBrk="0" hangingPunct="0"/>
              <a:r>
                <a:rPr lang="en-US" sz="1600" b="1" i="1" u="sng" smtClean="0">
                  <a:solidFill>
                    <a:srgbClr val="A50021"/>
                  </a:solidFill>
                  <a:latin typeface="Verdana" pitchFamily="34" charset="0"/>
                </a:rPr>
                <a:t>Dostignuti ciljevi</a:t>
              </a:r>
              <a:endParaRPr lang="en-US" sz="1600" b="1" i="1" u="sng" dirty="0">
                <a:solidFill>
                  <a:srgbClr val="A50021"/>
                </a:solidFill>
                <a:latin typeface="Verdana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987" y="1309"/>
              <a:ext cx="126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flatTx/>
            </a:bodyPr>
            <a:lstStyle/>
            <a:p>
              <a:pPr algn="ctr" eaLnBrk="0" hangingPunct="0"/>
              <a:r>
                <a:rPr lang="en-US" sz="1600" b="1" i="1" u="sng" dirty="0" err="1" smtClean="0">
                  <a:solidFill>
                    <a:srgbClr val="A50021"/>
                  </a:solidFill>
                  <a:latin typeface="Verdana" pitchFamily="34" charset="0"/>
                </a:rPr>
                <a:t>Željeni</a:t>
              </a:r>
              <a:r>
                <a:rPr lang="en-US" sz="1600" b="1" i="1" u="sng" dirty="0" smtClean="0">
                  <a:solidFill>
                    <a:srgbClr val="A50021"/>
                  </a:solidFill>
                  <a:latin typeface="Verdana" pitchFamily="34" charset="0"/>
                </a:rPr>
                <a:t> </a:t>
              </a:r>
              <a:r>
                <a:rPr lang="en-US" sz="1600" b="1" i="1" u="sng" dirty="0" err="1" smtClean="0">
                  <a:solidFill>
                    <a:srgbClr val="A50021"/>
                  </a:solidFill>
                  <a:latin typeface="Verdana" pitchFamily="34" charset="0"/>
                </a:rPr>
                <a:t>ciljevi</a:t>
              </a:r>
              <a:endParaRPr lang="en-US" sz="1600" b="1" i="1" u="sng" dirty="0">
                <a:solidFill>
                  <a:srgbClr val="A50021"/>
                </a:solidFill>
                <a:latin typeface="Verdana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903" y="2199"/>
              <a:ext cx="872" cy="43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12700">
              <a:miter lim="800000"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lnSpc>
                  <a:spcPct val="125000"/>
                </a:lnSpc>
              </a:pPr>
              <a:r>
                <a:rPr lang="en-US" sz="1600" b="1">
                  <a:solidFill>
                    <a:srgbClr val="A50021"/>
                  </a:solidFill>
                  <a:latin typeface="Verdana" pitchFamily="34" charset="0"/>
                </a:rPr>
                <a:t>Projektni</a:t>
              </a:r>
              <a:r>
                <a:rPr lang="en-US" sz="1200" b="1">
                  <a:solidFill>
                    <a:srgbClr val="A50021"/>
                  </a:solidFill>
                  <a:latin typeface="Verdana" pitchFamily="34" charset="0"/>
                </a:rPr>
                <a:t> </a:t>
              </a:r>
              <a:r>
                <a:rPr lang="en-US" sz="1600" b="1">
                  <a:solidFill>
                    <a:srgbClr val="A50021"/>
                  </a:solidFill>
                  <a:latin typeface="Verdana" pitchFamily="34" charset="0"/>
                </a:rPr>
                <a:t>tim</a:t>
              </a: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3825" y="1853"/>
              <a:ext cx="1003" cy="3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3829" y="2760"/>
              <a:ext cx="1002" cy="3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3984" y="1917"/>
              <a:ext cx="77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A50021"/>
                  </a:solidFill>
                  <a:latin typeface="Verdana" pitchFamily="34" charset="0"/>
                </a:rPr>
                <a:t>Interesi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984" y="2827"/>
              <a:ext cx="77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A50021"/>
                  </a:solidFill>
                  <a:latin typeface="Verdana" pitchFamily="34" charset="0"/>
                </a:rPr>
                <a:t>Interesi</a:t>
              </a:r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2496" y="1492"/>
              <a:ext cx="748" cy="19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 rot="-5400000">
              <a:off x="2280" y="2254"/>
              <a:ext cx="120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600" b="1">
                  <a:solidFill>
                    <a:srgbClr val="A50021"/>
                  </a:solidFill>
                  <a:latin typeface="Verdana" pitchFamily="34" charset="0"/>
                </a:rPr>
                <a:t>Zona  konflikta ciljeva</a:t>
              </a: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H="1">
              <a:off x="3189" y="2948"/>
              <a:ext cx="6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H="1">
              <a:off x="3189" y="2031"/>
              <a:ext cx="6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775" y="2414"/>
              <a:ext cx="1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1899" y="2004"/>
              <a:ext cx="0" cy="8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1895" y="2001"/>
              <a:ext cx="6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1895" y="2310"/>
              <a:ext cx="6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1895" y="2582"/>
              <a:ext cx="6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895" y="2871"/>
              <a:ext cx="6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ObliqueFron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70" y="1671"/>
              <a:ext cx="83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Naručioca projekta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3270" y="2441"/>
              <a:ext cx="83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Drugih učesnika u projektu</a:t>
              </a: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1729" y="1782"/>
              <a:ext cx="90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Organizacije</a:t>
              </a: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1895" y="2091"/>
              <a:ext cx="676" cy="2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Projekta</a:t>
              </a: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1921" y="2352"/>
              <a:ext cx="49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Tima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1872" y="2688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Člana</a:t>
              </a:r>
              <a:r>
                <a:rPr lang="en-US" sz="1000" b="1">
                  <a:solidFill>
                    <a:srgbClr val="A50021"/>
                  </a:solidFill>
                  <a:latin typeface="Verdana" pitchFamily="34" charset="0"/>
                </a:rPr>
                <a:t> </a:t>
              </a:r>
              <a:endParaRPr lang="sr-Latn-CS" sz="1000" b="1">
                <a:solidFill>
                  <a:srgbClr val="A50021"/>
                </a:solidFill>
                <a:latin typeface="Verdana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A50021"/>
                  </a:solidFill>
                  <a:latin typeface="Verdana" pitchFamily="34" charset="0"/>
                </a:rPr>
                <a:t>tima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14554"/>
            <a:ext cx="7772400" cy="1974059"/>
          </a:xfrm>
        </p:spPr>
        <p:txBody>
          <a:bodyPr/>
          <a:lstStyle>
            <a:extLst/>
          </a:lstStyle>
          <a:p>
            <a:r>
              <a:rPr lang="en-US" sz="4400" dirty="0" err="1" smtClean="0">
                <a:effectLst/>
              </a:rPr>
              <a:t>Organizacija</a:t>
            </a:r>
            <a:r>
              <a:rPr lang="sr-Cyrl-RS" sz="4400" dirty="0" smtClean="0">
                <a:effectLst/>
              </a:rPr>
              <a:t>   </a:t>
            </a:r>
            <a:r>
              <a:rPr lang="en-US" sz="4400" dirty="0" err="1" smtClean="0">
                <a:effectLst/>
              </a:rPr>
              <a:t>za</a:t>
            </a:r>
            <a:r>
              <a:rPr lang="sr-Cyrl-CS" sz="4400" dirty="0" smtClean="0">
                <a:effectLst/>
              </a:rPr>
              <a:t> 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UPRAVLJANja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 PROJEKTIMA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E13A-1102-42AA-82C5-8C838AD83FA6}" type="slidenum">
              <a:rPr lang="en-US"/>
              <a:pPr/>
              <a:t>49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04800"/>
            <a:ext cx="8415366" cy="533400"/>
          </a:xfrm>
        </p:spPr>
        <p:txBody>
          <a:bodyPr/>
          <a:lstStyle/>
          <a:p>
            <a:pPr marL="838200" indent="-838200"/>
            <a:r>
              <a:rPr lang="sl-SI" sz="3600" b="1" dirty="0">
                <a:solidFill>
                  <a:schemeClr val="accent2"/>
                </a:solidFill>
              </a:rPr>
              <a:t>UTICAJI </a:t>
            </a:r>
            <a:r>
              <a:rPr lang="sr-Cyrl-RS" sz="3600" b="1" dirty="0" smtClean="0">
                <a:solidFill>
                  <a:schemeClr val="accent2"/>
                </a:solidFill>
              </a:rPr>
              <a:t>  </a:t>
            </a:r>
            <a:r>
              <a:rPr lang="sl-SI" sz="3600" b="1" dirty="0" smtClean="0">
                <a:solidFill>
                  <a:schemeClr val="accent2"/>
                </a:solidFill>
              </a:rPr>
              <a:t>ORGANIZACIJE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458200" cy="3681426"/>
          </a:xfrm>
        </p:spPr>
        <p:txBody>
          <a:bodyPr/>
          <a:lstStyle/>
          <a:p>
            <a:pPr marL="990600" lvl="1" indent="-533400" algn="just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sl-SI" dirty="0">
                <a:solidFill>
                  <a:schemeClr val="bg1"/>
                </a:solidFill>
              </a:rPr>
              <a:t>Projekti su najčešće deo organizacije koja je značajno veća od samog projekta. </a:t>
            </a:r>
            <a:endParaRPr lang="en-US" dirty="0">
              <a:solidFill>
                <a:schemeClr val="bg1"/>
              </a:solidFill>
            </a:endParaRPr>
          </a:p>
          <a:p>
            <a:pPr marL="990600" lvl="1" indent="-533400" algn="just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sl-SI" dirty="0">
                <a:solidFill>
                  <a:schemeClr val="bg1"/>
                </a:solidFill>
              </a:rPr>
              <a:t>Čak i u slučaju da je projekat organizacija (npr. joint venture, partnering), projekat će još uvek biti pod uticajem organizacije, a u suprotnom organizacija će urediti da to bude upravo tako.</a:t>
            </a:r>
            <a:r>
              <a:rPr lang="sr-Cyrl-CS" sz="3600" dirty="0">
                <a:solidFill>
                  <a:schemeClr val="bg1"/>
                </a:solidFill>
              </a:rPr>
              <a:t> </a:t>
            </a:r>
            <a:endParaRPr lang="sr-Latn-C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928670"/>
            <a:ext cx="8072494" cy="571504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osnovu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mogu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opšte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karakteristike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vezane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opet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mogu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opštu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definiciju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predstavlja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veoma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složen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velikim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brojem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učesnika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elemente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poslovnog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procesa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odvija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budućnosti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Projektu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imanentan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rizik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neizvesnost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jedinstven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odnosno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neponovljiv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ograničen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jednokratan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sadrži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konačne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ciljeve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dostići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učestvuju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ograničeni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ljudski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materijalni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resursi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poduhvat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zahteva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koordinaciju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njime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mora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efikasno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realizovao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61950" indent="-361950" algn="just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88A-8129-448F-BA94-E84576F9A6C1}" type="slidenum">
              <a:rPr lang="en-US"/>
              <a:pPr/>
              <a:t>50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pPr marL="838200" indent="-838200"/>
            <a:r>
              <a:rPr lang="sr-Cyrl-RS" sz="3600" b="1" dirty="0" smtClean="0">
                <a:solidFill>
                  <a:schemeClr val="accent2"/>
                </a:solidFill>
              </a:rPr>
              <a:t>  </a:t>
            </a:r>
            <a:r>
              <a:rPr lang="sr-Latn-CS" sz="3600" b="1" dirty="0" smtClean="0">
                <a:solidFill>
                  <a:schemeClr val="accent2"/>
                </a:solidFill>
              </a:rPr>
              <a:t>ORGANIZACIONA</a:t>
            </a:r>
            <a:r>
              <a:rPr lang="sr-Cyrl-RS" sz="3600" b="1" dirty="0" smtClean="0">
                <a:solidFill>
                  <a:schemeClr val="accent2"/>
                </a:solidFill>
              </a:rPr>
              <a:t>  </a:t>
            </a:r>
            <a:r>
              <a:rPr lang="sr-Latn-CS" sz="3600" b="1" dirty="0" smtClean="0">
                <a:solidFill>
                  <a:schemeClr val="accent2"/>
                </a:solidFill>
              </a:rPr>
              <a:t> KULTURA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r-Latn-CS" sz="3600" b="1" dirty="0" smtClean="0">
                <a:solidFill>
                  <a:schemeClr val="accent2"/>
                </a:solidFill>
              </a:rPr>
              <a:t>I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r-Latn-CS" sz="3600" b="1" dirty="0" smtClean="0">
                <a:solidFill>
                  <a:schemeClr val="accent2"/>
                </a:solidFill>
              </a:rPr>
              <a:t> STIL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r-Latn-CS" sz="2400" dirty="0">
                <a:solidFill>
                  <a:schemeClr val="bg1"/>
                </a:solidFill>
              </a:rPr>
              <a:t>Većina organizacija ima razvijene kulture koje su veoma jedinstvene i pregledne. </a:t>
            </a:r>
            <a:endParaRPr lang="en-US" sz="2400" dirty="0">
              <a:solidFill>
                <a:schemeClr val="bg1"/>
              </a:solidFill>
            </a:endParaRPr>
          </a:p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r-Latn-CS" sz="2400" dirty="0">
                <a:solidFill>
                  <a:schemeClr val="bg1"/>
                </a:solidFill>
              </a:rPr>
              <a:t>Te kulture se odražavaju na podelu dobiti, norme, verovanja i očekivanja; na politiku i procedure; na pogled u vezi odnosa u upravi, i na brojne druge faktore. </a:t>
            </a:r>
            <a:endParaRPr lang="en-US" sz="2400" dirty="0">
              <a:solidFill>
                <a:schemeClr val="bg1"/>
              </a:solidFill>
            </a:endParaRPr>
          </a:p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r-Latn-CS" sz="2400" dirty="0">
                <a:solidFill>
                  <a:schemeClr val="bg1"/>
                </a:solidFill>
              </a:rPr>
              <a:t>Organizaciona kultura često ima direktan uticaj na projekat. </a:t>
            </a:r>
            <a:endParaRPr lang="en-US" sz="2400" dirty="0">
              <a:solidFill>
                <a:schemeClr val="bg1"/>
              </a:solidFill>
            </a:endParaRPr>
          </a:p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r-Latn-CS" sz="2400" dirty="0">
                <a:solidFill>
                  <a:schemeClr val="bg1"/>
                </a:solidFill>
              </a:rPr>
              <a:t>Na primer, tim koji predlaže neuobičajen ili čak visoko rizičan pristup će lakše dobiti naklonost u jednoj </a:t>
            </a:r>
            <a:r>
              <a:rPr lang="sr-Latn-CS" sz="2400" dirty="0" err="1">
                <a:solidFill>
                  <a:schemeClr val="bg1"/>
                </a:solidFill>
              </a:rPr>
              <a:t>organizacij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sr-Latn-CS" sz="2400" dirty="0">
                <a:solidFill>
                  <a:schemeClr val="bg1"/>
                </a:solidFill>
              </a:rPr>
              <a:t> </a:t>
            </a:r>
            <a:r>
              <a:rPr lang="sr-Latn-CS" sz="2400" dirty="0" err="1">
                <a:solidFill>
                  <a:schemeClr val="bg1"/>
                </a:solidFill>
              </a:rPr>
              <a:t>agresivnijeg</a:t>
            </a:r>
            <a:r>
              <a:rPr lang="sr-Latn-CS" sz="2400" dirty="0">
                <a:solidFill>
                  <a:schemeClr val="bg1"/>
                </a:solidFill>
              </a:rPr>
              <a:t> nastupa.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FF-6A8F-4CC9-9B37-504C0B92870D}" type="slidenum">
              <a:rPr lang="en-US"/>
              <a:pPr/>
              <a:t>51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pPr marL="838200" indent="-838200"/>
            <a:r>
              <a:rPr lang="sr-Cyrl-RS" sz="3600" i="1" dirty="0" smtClean="0">
                <a:solidFill>
                  <a:schemeClr val="accent2"/>
                </a:solidFill>
              </a:rPr>
              <a:t>  </a:t>
            </a:r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105400"/>
          </a:xfrm>
        </p:spPr>
        <p:txBody>
          <a:bodyPr/>
          <a:lstStyle/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l-SI" dirty="0">
                <a:solidFill>
                  <a:schemeClr val="bg1"/>
                </a:solidFill>
              </a:rPr>
              <a:t>Struktura organizacije koja izvršava (izvodi) projekat često ograničava raspoloživost ili uslove pod kojima resursi postaju raspoloživi (stavljaju se projektu na raspolaganje). </a:t>
            </a:r>
            <a:endParaRPr lang="en-US" dirty="0">
              <a:solidFill>
                <a:schemeClr val="bg1"/>
              </a:solidFill>
            </a:endParaRPr>
          </a:p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l-SI" dirty="0">
                <a:solidFill>
                  <a:schemeClr val="bg1"/>
                </a:solidFill>
              </a:rPr>
              <a:t>Organizacione strukture se mogu okarakterisati kao spektar koji se rasprostire od funkcionalne do projektne, sa različitim varijacijama matričnih struktura između. </a:t>
            </a:r>
            <a:endParaRPr lang="en-US" dirty="0">
              <a:solidFill>
                <a:schemeClr val="bg1"/>
              </a:solidFill>
            </a:endParaRPr>
          </a:p>
          <a:p>
            <a:pPr marL="990600" lvl="1" indent="-533400" algn="just">
              <a:buSzPct val="75000"/>
              <a:buFont typeface="Wingdings" pitchFamily="2" charset="2"/>
              <a:buChar char="q"/>
            </a:pPr>
            <a:r>
              <a:rPr lang="sl-SI" dirty="0">
                <a:solidFill>
                  <a:schemeClr val="bg1"/>
                </a:solidFill>
              </a:rPr>
              <a:t>Tabela prikazuje ključne karakteristike odnosa u projektima za glavne tipove organizacionih struktura preduzeća.</a:t>
            </a:r>
            <a:r>
              <a:rPr lang="sr-Cyrl-CS" dirty="0">
                <a:solidFill>
                  <a:schemeClr val="bg1"/>
                </a:solidFill>
              </a:rPr>
              <a:t> 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BA16-96D6-4B52-A72D-DC64DC505EAA}" type="slidenum">
              <a:rPr lang="en-US"/>
              <a:pPr/>
              <a:t>52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72490" cy="533400"/>
          </a:xfrm>
        </p:spPr>
        <p:txBody>
          <a:bodyPr/>
          <a:lstStyle/>
          <a:p>
            <a:pPr marL="838200" indent="-838200"/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Klasična funkcionalna organizacija prestavlja hijerarhiju u kojoj svaki zaposleni ima jednog jasno definisanog pretpostavljenog.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Osoblje je grupisano prema stručnosti, kao što je proizvodnja, marketing, inženjering, i vođenje finansija na najvišem nivou, sa npr. inženjeringom dalje podeljenim na mašinstvo i elektro.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Sagledani obim posla je često limitiran do granica funkcija: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Odeljenje inženjeringa će u funkcionalnoj organizaciji obaviti svoj posao nezavisno od odeljenja za proizvodnju ili marketing. </a:t>
            </a:r>
            <a:endParaRPr lang="sr-Cyrl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71438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066800"/>
            <a:ext cx="8243918" cy="5638800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r-Latn-CS" sz="2000" b="1" kern="0" dirty="0" smtClean="0">
                <a:solidFill>
                  <a:schemeClr val="bg1"/>
                </a:solidFill>
              </a:rPr>
              <a:t>Funkcionalna organizacija - </a:t>
            </a:r>
            <a:r>
              <a:rPr lang="sr-Latn-CS" sz="2000" kern="0" dirty="0" smtClean="0">
                <a:solidFill>
                  <a:schemeClr val="bg1"/>
                </a:solidFill>
              </a:rPr>
              <a:t>hijerarhija u okviru organizacije gde svaki zaposleni ima pretpostavljenu osobu iznad sebe.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r-Latn-CS" sz="2000" kern="0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r-Latn-CS" sz="2000" b="1" kern="0" dirty="0" smtClean="0">
                <a:solidFill>
                  <a:schemeClr val="bg1"/>
                </a:solidFill>
              </a:rPr>
              <a:t>Nedostatak</a:t>
            </a:r>
            <a:r>
              <a:rPr lang="sr-Latn-CS" sz="2000" kern="0" dirty="0" smtClean="0">
                <a:solidFill>
                  <a:schemeClr val="bg1"/>
                </a:solidFill>
              </a:rPr>
              <a:t> ovakvog tipa organizacije je često </a:t>
            </a:r>
            <a:r>
              <a:rPr lang="sr-Latn-CS" sz="2000" i="1" kern="0" dirty="0" smtClean="0">
                <a:solidFill>
                  <a:schemeClr val="bg1"/>
                </a:solidFill>
              </a:rPr>
              <a:t>mešanje autoriteta i odgovornosti </a:t>
            </a:r>
            <a:r>
              <a:rPr lang="sr-Latn-CS" sz="2000" kern="0" dirty="0" smtClean="0">
                <a:solidFill>
                  <a:schemeClr val="bg1"/>
                </a:solidFill>
              </a:rPr>
              <a:t>funkcionalnih i projektnih menadžera, a uloga menadžera projekta je svedena na minimum (</a:t>
            </a:r>
            <a:r>
              <a:rPr lang="sr-Latn-CS" sz="2000" i="1" kern="0" dirty="0" smtClean="0">
                <a:solidFill>
                  <a:schemeClr val="bg1"/>
                </a:solidFill>
              </a:rPr>
              <a:t>koordinacija projekta</a:t>
            </a:r>
            <a:r>
              <a:rPr lang="sr-Latn-CS" sz="2000" kern="0" dirty="0" smtClean="0">
                <a:solidFill>
                  <a:schemeClr val="bg1"/>
                </a:solidFill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•"/>
              <a:defRPr/>
            </a:pPr>
            <a:endParaRPr lang="sr-Latn-CS" sz="2000" kern="0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sr-Latn-CS" sz="2000" b="1" kern="0" dirty="0" smtClean="0">
              <a:solidFill>
                <a:schemeClr val="bg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endParaRPr lang="sr-Latn-CS" sz="2000" dirty="0">
              <a:solidFill>
                <a:schemeClr val="bg1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90600" y="3036888"/>
          <a:ext cx="6935788" cy="4106862"/>
        </p:xfrm>
        <a:graphic>
          <a:graphicData uri="http://schemas.openxmlformats.org/presentationml/2006/ole">
            <p:oleObj spid="_x0000_s239618" name="Visio" r:id="rId3" imgW="7206497" imgH="521916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31-0BCA-4C4B-B06B-6D340027C1D6}" type="slidenum">
              <a:rPr lang="en-US"/>
              <a:pPr/>
              <a:t>54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4800"/>
            <a:ext cx="8486804" cy="533400"/>
          </a:xfrm>
        </p:spPr>
        <p:txBody>
          <a:bodyPr/>
          <a:lstStyle/>
          <a:p>
            <a:pPr marL="838200" indent="-838200"/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Matrične organizacije su kombinacija funkcionalnih i projektnih karakteristika.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Slabe matrice podržavaju većinu karakteristika funkcionalnih organizacija i uloga project menadžera je više slična koordinatoru nego menadžeru.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Na sličan način, jake matrice imaju mnogo karakteristika projektne organizacije – stalne project menadžere sa značajnim ovlašćenjima i stalnim administrativnim osobljem.</a:t>
            </a: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Danas većina modernih organizacija uključuje sve navedene strukture na različitim nivoima organizacije.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bg1"/>
                </a:solidFill>
              </a:rPr>
              <a:t>Takve organizacije, u savremenom upravljanju projektima, se nazivaju složene organizacije.</a:t>
            </a:r>
            <a:r>
              <a:rPr lang="sr-Cyrl-CS" sz="2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7858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8596" y="928670"/>
            <a:ext cx="8458200" cy="5638800"/>
          </a:xfrm>
        </p:spPr>
        <p:txBody>
          <a:bodyPr rtlCol="0">
            <a:normAutofit/>
          </a:bodyPr>
          <a:lstStyle/>
          <a:p>
            <a:pPr marL="82550" indent="-82550"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r-Latn-CS" sz="1800" b="1" kern="0" dirty="0" smtClean="0">
                <a:solidFill>
                  <a:schemeClr val="bg1"/>
                </a:solidFill>
              </a:rPr>
              <a:t>Matrična organizacija-</a:t>
            </a:r>
            <a:r>
              <a:rPr lang="sr-Latn-CS" sz="1800" kern="0" dirty="0" smtClean="0">
                <a:solidFill>
                  <a:schemeClr val="bg1"/>
                </a:solidFill>
              </a:rPr>
              <a:t> je kombinacija funkcionalne i projektne organizacije. U zavisnosti od jačine matrice,menja se i uloga menadžera projekta:</a:t>
            </a:r>
          </a:p>
          <a:p>
            <a:pPr marL="82550" indent="-82550"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r-Latn-CS" sz="1800" kern="0" dirty="0" smtClean="0">
                <a:solidFill>
                  <a:schemeClr val="bg1"/>
                </a:solidFill>
              </a:rPr>
              <a:t>Slabo-matrična organizacija- slična je funkcionalnoj organizaciji a uloga menadžera projekta je više </a:t>
            </a:r>
            <a:r>
              <a:rPr lang="sr-Latn-CS" sz="1800" kern="0" dirty="0" err="1" smtClean="0">
                <a:solidFill>
                  <a:schemeClr val="bg1"/>
                </a:solidFill>
              </a:rPr>
              <a:t>kordinatorska</a:t>
            </a:r>
            <a:endParaRPr lang="sr-Latn-CS" sz="1800" kern="0" dirty="0" smtClean="0">
              <a:solidFill>
                <a:schemeClr val="bg1"/>
              </a:solidFill>
            </a:endParaRPr>
          </a:p>
          <a:p>
            <a:pPr marL="82550" indent="-82550"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r-Latn-CS" sz="1800" kern="0" dirty="0" smtClean="0">
                <a:solidFill>
                  <a:schemeClr val="bg1"/>
                </a:solidFill>
              </a:rPr>
              <a:t>Jako-matrična- slična je projektnoj organizaciji, gde se ističe uloga menadžera projekta, sa punim autoritetom i timom ispod sebe</a:t>
            </a:r>
          </a:p>
          <a:p>
            <a:pPr marL="82550" indent="-82550"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sr-Latn-CS" sz="1800" kern="0" dirty="0" smtClean="0">
                <a:solidFill>
                  <a:schemeClr val="bg1"/>
                </a:solidFill>
              </a:rPr>
              <a:t>Balansirana matrica- prepoznaje potrebu za menadžerima projekta,ali im ne dozvoljava popunu slobodu i autoritet</a:t>
            </a:r>
          </a:p>
          <a:p>
            <a:pPr marL="82550" indent="-82550" algn="l" eaLnBrk="1" hangingPunct="1">
              <a:lnSpc>
                <a:spcPct val="80000"/>
              </a:lnSpc>
              <a:buFontTx/>
              <a:buChar char="•"/>
              <a:defRPr/>
            </a:pPr>
            <a:endParaRPr lang="sr-Latn-CS" sz="1600" kern="0" dirty="0" smtClean="0">
              <a:solidFill>
                <a:schemeClr val="bg1"/>
              </a:solidFill>
            </a:endParaRPr>
          </a:p>
          <a:p>
            <a:pPr marL="82550" indent="-82550" algn="l" eaLnBrk="1" hangingPunct="1">
              <a:lnSpc>
                <a:spcPct val="80000"/>
              </a:lnSpc>
              <a:defRPr/>
            </a:pPr>
            <a:endParaRPr lang="sr-Latn-CS" sz="1600" b="1" kern="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CS" dirty="0">
              <a:solidFill>
                <a:schemeClr val="bg1"/>
              </a:solidFill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857224" y="2362200"/>
          <a:ext cx="8763000" cy="4495800"/>
        </p:xfrm>
        <a:graphic>
          <a:graphicData uri="http://schemas.openxmlformats.org/presentationml/2006/ole">
            <p:oleObj spid="_x0000_s240642" name="Visio" r:id="rId3" imgW="8529275" imgH="608303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4CB9-D337-474C-B5D3-830CDD0DF736}" type="slidenum">
              <a:rPr lang="en-US"/>
              <a:pPr/>
              <a:t>56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04800"/>
            <a:ext cx="8415366" cy="533400"/>
          </a:xfrm>
        </p:spPr>
        <p:txBody>
          <a:bodyPr/>
          <a:lstStyle/>
          <a:p>
            <a:pPr marL="838200" indent="-838200"/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ORGANIZACIONA</a:t>
            </a:r>
            <a:r>
              <a:rPr kumimoji="1" lang="sr-Cyrl-C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STRUKTURA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 l="1563" t="11458" r="3125" b="11458"/>
          <a:stretch>
            <a:fillRect/>
          </a:stretch>
        </p:blipFill>
        <p:spPr bwMode="auto">
          <a:xfrm>
            <a:off x="228600" y="1133475"/>
            <a:ext cx="87630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67-2420-4A64-8D8B-84545F5B60DC}" type="slidenum">
              <a:rPr lang="en-US"/>
              <a:pPr/>
              <a:t>57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04800"/>
            <a:ext cx="8343928" cy="533400"/>
          </a:xfrm>
        </p:spPr>
        <p:txBody>
          <a:bodyPr/>
          <a:lstStyle/>
          <a:p>
            <a:pPr marL="838200" indent="-838200"/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ORGANIZACIONA</a:t>
            </a:r>
            <a:r>
              <a:rPr kumimoji="1" lang="sr-Cyrl-C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STRUKTURA</a:t>
            </a:r>
            <a:endParaRPr lang="en-US" sz="3600" i="1" dirty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 l="1563" t="13542" r="3125" b="14583"/>
          <a:stretch>
            <a:fillRect/>
          </a:stretch>
        </p:blipFill>
        <p:spPr bwMode="auto">
          <a:xfrm>
            <a:off x="152400" y="1258888"/>
            <a:ext cx="8915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0DC6-C313-46ED-92CD-2B0407C3F0EE}" type="slidenum">
              <a:rPr lang="en-US"/>
              <a:pPr/>
              <a:t>58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04800"/>
            <a:ext cx="8415366" cy="533400"/>
          </a:xfrm>
        </p:spPr>
        <p:txBody>
          <a:bodyPr/>
          <a:lstStyle/>
          <a:p>
            <a:pPr marL="838200" indent="-838200"/>
            <a:r>
              <a:rPr kumimoji="1"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ORGANIZACIONA</a:t>
            </a:r>
            <a:r>
              <a:rPr kumimoji="1" lang="sr-Cyrl-C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kumimoji="1"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STRUKTURA</a:t>
            </a:r>
            <a:endParaRPr lang="en-US" sz="3600" i="1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 l="1563" t="17708" r="3125" b="19792"/>
          <a:stretch>
            <a:fillRect/>
          </a:stretch>
        </p:blipFill>
        <p:spPr bwMode="auto">
          <a:xfrm>
            <a:off x="152400" y="1524000"/>
            <a:ext cx="89154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C3B-7F45-47CE-A588-669C3FE20893}" type="slidenum">
              <a:rPr lang="en-US"/>
              <a:pPr/>
              <a:t>59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04800"/>
            <a:ext cx="8343928" cy="533400"/>
          </a:xfrm>
        </p:spPr>
        <p:txBody>
          <a:bodyPr/>
          <a:lstStyle/>
          <a:p>
            <a:pPr marL="838200" indent="-838200"/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ORGANIZACIONA</a:t>
            </a:r>
            <a:r>
              <a:rPr kumimoji="1" lang="sr-Cyrl-C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kumimoji="1"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STRUKTURA</a:t>
            </a:r>
            <a:endParaRPr lang="en-US" sz="3600" i="1" dirty="0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 l="1563" t="17708" r="3125" b="19792"/>
          <a:stretch>
            <a:fillRect/>
          </a:stretch>
        </p:blipFill>
        <p:spPr bwMode="auto">
          <a:xfrm>
            <a:off x="76200" y="1444625"/>
            <a:ext cx="89916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071546"/>
            <a:ext cx="7772400" cy="4572000"/>
          </a:xfrm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sr-Latn-CS" sz="200" dirty="0" smtClean="0">
                <a:solidFill>
                  <a:schemeClr val="bg1"/>
                </a:solidFill>
              </a:rPr>
              <a:t> </a:t>
            </a:r>
          </a:p>
          <a:p>
            <a:pPr marL="361950" indent="-361950" algn="just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sr-Latn-CS" sz="2200" b="1" dirty="0" smtClean="0">
                <a:solidFill>
                  <a:schemeClr val="bg1"/>
                </a:solidFill>
              </a:rPr>
              <a:t>Projekat</a:t>
            </a:r>
            <a:r>
              <a:rPr lang="sr-Latn-CS" sz="2200" dirty="0" smtClean="0">
                <a:solidFill>
                  <a:schemeClr val="bg1"/>
                </a:solidFill>
              </a:rPr>
              <a:t> je složen i neponovljiv poslovni poduhvat koji je usmeren prema cilju u budućnosti, a izvodi se sa ograničenim ljudskim i materijalnim resursima i u ograničenom vremenu.</a:t>
            </a:r>
          </a:p>
          <a:p>
            <a:pPr marL="361950" indent="-361950" algn="just" eaLnBrk="0" hangingPunct="0"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§"/>
            </a:pPr>
            <a:endParaRPr lang="sr-Cyrl-C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5924-E94C-49B3-8F49-54781DB9D1A2}" type="slidenum">
              <a:rPr lang="en-US"/>
              <a:pPr/>
              <a:t>60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04800"/>
            <a:ext cx="8343928" cy="533400"/>
          </a:xfrm>
        </p:spPr>
        <p:txBody>
          <a:bodyPr/>
          <a:lstStyle/>
          <a:p>
            <a:pPr marL="838200" indent="-838200"/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2800" dirty="0">
                <a:solidFill>
                  <a:schemeClr val="bg1"/>
                </a:solidFill>
              </a:rPr>
              <a:t>Na suprotnom kraju spektra je projektna organizacija u kojoj su članovi tima najčešće pripojeni (raspoređeni).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800" dirty="0">
                <a:solidFill>
                  <a:schemeClr val="bg1"/>
                </a:solidFill>
              </a:rPr>
              <a:t>Većina organizacionih resursa je uključena u rad na projektu, i poject manager-i imaju mnogo nezavisnosti i ovlašćenja u radu.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800" dirty="0">
                <a:solidFill>
                  <a:schemeClr val="bg1"/>
                </a:solidFill>
              </a:rPr>
              <a:t>Projektne organizacije često imaju organizacione jedinice koje se zovu odeljenja.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sz="2800" dirty="0">
                <a:solidFill>
                  <a:schemeClr val="bg1"/>
                </a:solidFill>
              </a:rPr>
              <a:t>Takve grupe podnose izveštaje direktno project manager-u ili obezbeđuju podršku uslugama na različitim projektima.</a:t>
            </a:r>
            <a:r>
              <a:rPr lang="sr-Cyrl-CS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Organizacioni</a:t>
            </a:r>
            <a:r>
              <a:rPr kumimoji="1" lang="pl-PL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kumimoji="1"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uticaji</a:t>
            </a:r>
            <a:r>
              <a:rPr kumimoji="1" lang="pl-PL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kumimoji="1"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</a:t>
            </a:r>
            <a:r>
              <a:rPr kumimoji="1" lang="pl-PL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kumimoji="1"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Upravljanje</a:t>
            </a:r>
            <a:r>
              <a:rPr kumimoji="1" lang="pl-PL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kumimoji="1"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projektima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066800"/>
            <a:ext cx="8458200" cy="5638800"/>
          </a:xfrm>
        </p:spPr>
        <p:txBody>
          <a:bodyPr rtlCol="0">
            <a:normAutofit/>
          </a:bodyPr>
          <a:lstStyle/>
          <a:p>
            <a:pPr marL="342900" indent="-342900"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600" b="1" kern="0" smtClean="0">
                <a:solidFill>
                  <a:srgbClr val="000000"/>
                </a:solidFill>
                <a:latin typeface="Tahoma" pitchFamily="34" charset="0"/>
              </a:rPr>
              <a:t>Projektna</a:t>
            </a:r>
            <a:r>
              <a:rPr lang="sr-Latn-CS" sz="1600" b="1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b="1" kern="0" smtClean="0">
                <a:solidFill>
                  <a:srgbClr val="000000"/>
                </a:solidFill>
                <a:latin typeface="Tahoma" pitchFamily="34" charset="0"/>
              </a:rPr>
              <a:t>organizacija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-</a:t>
            </a:r>
            <a:r>
              <a:rPr lang="sr-Latn-CS" sz="1600" b="1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strukturno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je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orjentisana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ka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projektima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;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članovi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timova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su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povezani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;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većina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organizacijskih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resursa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se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koriste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za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projekte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;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menadžeri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projekta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su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imaju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potpuni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autoritet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tim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kojim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upravljaju</a:t>
            </a:r>
            <a:r>
              <a:rPr lang="sr-Latn-CS" sz="1600" kern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kern="0" smtClean="0">
                <a:solidFill>
                  <a:srgbClr val="000000"/>
                </a:solidFill>
                <a:latin typeface="Tahoma" pitchFamily="34" charset="0"/>
              </a:rPr>
              <a:t>itd</a:t>
            </a:r>
            <a:endParaRPr lang="sr-Latn-CS" sz="16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r-Latn-CS" sz="1200" kern="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defRPr/>
            </a:pPr>
            <a:endParaRPr lang="sr-Latn-CS" sz="1200" b="1" kern="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838200" y="1981200"/>
          <a:ext cx="7620000" cy="4648200"/>
        </p:xfrm>
        <a:graphic>
          <a:graphicData uri="http://schemas.openxmlformats.org/presentationml/2006/ole">
            <p:oleObj spid="_x0000_s241666" name="Visio" r:id="rId3" imgW="6259678" imgH="6259678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964-6B70-4043-8FFD-7D774CFA4812}" type="slidenum">
              <a:rPr lang="en-US"/>
              <a:pPr/>
              <a:t>62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pPr marL="838200" indent="-838200"/>
            <a:r>
              <a:rPr lang="sl-SI" sz="3600" b="1" dirty="0" smtClean="0">
                <a:solidFill>
                  <a:schemeClr val="accent2"/>
                </a:solidFill>
              </a:rPr>
              <a:t>ORGANIZACIONE </a:t>
            </a:r>
            <a:r>
              <a:rPr lang="sr-Cyrl-RS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>
                <a:solidFill>
                  <a:schemeClr val="accent2"/>
                </a:solidFill>
              </a:rPr>
              <a:t>STRUKTURE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 l="3125" t="20833" r="3125" b="21875"/>
          <a:stretch>
            <a:fillRect/>
          </a:stretch>
        </p:blipFill>
        <p:spPr bwMode="auto">
          <a:xfrm>
            <a:off x="152400" y="14478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14554"/>
            <a:ext cx="7772400" cy="1974059"/>
          </a:xfrm>
        </p:spPr>
        <p:txBody>
          <a:bodyPr/>
          <a:lstStyle>
            <a:extLst/>
          </a:lstStyle>
          <a:p>
            <a:r>
              <a:rPr lang="en-US" sz="4400" smtClean="0">
                <a:effectLst/>
              </a:rPr>
              <a:t>Metode</a:t>
            </a:r>
            <a:r>
              <a:rPr lang="sr-Cyrl-CS" sz="4400" smtClean="0">
                <a:effectLst/>
              </a:rPr>
              <a:t>   </a:t>
            </a:r>
            <a:r>
              <a:rPr lang="en-US" sz="4400" smtClean="0">
                <a:effectLst/>
              </a:rPr>
              <a:t>i</a:t>
            </a:r>
            <a:r>
              <a:rPr lang="sr-Cyrl-CS" sz="4400" smtClean="0">
                <a:effectLst/>
              </a:rPr>
              <a:t>   </a:t>
            </a:r>
            <a:r>
              <a:rPr lang="en-US" sz="4400" smtClean="0">
                <a:effectLst/>
              </a:rPr>
              <a:t>tehnike</a:t>
            </a:r>
            <a:r>
              <a:rPr lang="sr-Cyrl-CS" sz="4400" smtClean="0">
                <a:effectLst/>
              </a:rPr>
              <a:t>  </a:t>
            </a:r>
            <a:r>
              <a:rPr lang="en-US" sz="4400" smtClean="0">
                <a:effectLst>
                  <a:reflection blurRad="6350" stA="55000" endA="300" endPos="45500" dir="5400000" sy="-100000" algn="bl" rotWithShape="0"/>
                </a:effectLst>
              </a:rPr>
              <a:t>UPRAVLJANja  PROJEKTIMA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sr-Latn-CS" sz="2000" smtClean="0">
                <a:solidFill>
                  <a:schemeClr val="bg1"/>
                </a:solidFill>
              </a:rPr>
              <a:t>	Najčešće primenjivane metode i tehnike za upravljanje projektima su: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Metode organizacije,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WBS tehnika,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Metod ključnih događaja,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Metod raspoređivanja radne snage,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Metode procene troškova,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Gantogrami,</a:t>
            </a: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Tehnike mrežnog planiranja.</a:t>
            </a:r>
            <a:endParaRPr lang="sr-Latn-CS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12064"/>
            <a:ext cx="8286808" cy="914400"/>
          </a:xfrm>
        </p:spPr>
        <p:txBody>
          <a:bodyPr/>
          <a:lstStyle/>
          <a:p>
            <a:pPr algn="l"/>
            <a:r>
              <a:rPr lang="en-US" sz="2600" b="1" spc="0" smtClean="0">
                <a:solidFill>
                  <a:schemeClr val="accent2"/>
                </a:solidFill>
              </a:rPr>
              <a:t>METODE </a:t>
            </a:r>
            <a:r>
              <a:rPr lang="sr-Cyrl-RS" sz="2600" b="1" spc="0" smtClean="0">
                <a:solidFill>
                  <a:schemeClr val="accent2"/>
                </a:solidFill>
              </a:rPr>
              <a:t> </a:t>
            </a:r>
            <a:r>
              <a:rPr lang="en-US" sz="2600" b="1" spc="0" smtClean="0">
                <a:solidFill>
                  <a:schemeClr val="accent2"/>
                </a:solidFill>
              </a:rPr>
              <a:t>I </a:t>
            </a:r>
            <a:r>
              <a:rPr lang="sr-Cyrl-RS" sz="2600" b="1" spc="0" smtClean="0">
                <a:solidFill>
                  <a:schemeClr val="accent2"/>
                </a:solidFill>
              </a:rPr>
              <a:t> </a:t>
            </a:r>
            <a:r>
              <a:rPr lang="en-US" sz="2600" b="1" spc="0" smtClean="0">
                <a:solidFill>
                  <a:schemeClr val="accent2"/>
                </a:solidFill>
              </a:rPr>
              <a:t>TEHNIKE</a:t>
            </a:r>
            <a:r>
              <a:rPr lang="sr-Cyrl-RS" sz="2600" b="1" spc="0" smtClean="0">
                <a:solidFill>
                  <a:schemeClr val="accent2"/>
                </a:solidFill>
              </a:rPr>
              <a:t> </a:t>
            </a:r>
            <a:r>
              <a:rPr lang="en-US" sz="2600" b="1" spc="0" smtClean="0">
                <a:solidFill>
                  <a:schemeClr val="accent2"/>
                </a:solidFill>
              </a:rPr>
              <a:t> UPRAVLJANJA</a:t>
            </a:r>
            <a:r>
              <a:rPr lang="sr-Cyrl-RS" sz="2600" b="1" spc="0" smtClean="0">
                <a:solidFill>
                  <a:schemeClr val="accent2"/>
                </a:solidFill>
              </a:rPr>
              <a:t> </a:t>
            </a:r>
            <a:r>
              <a:rPr lang="en-US" sz="2600" b="1" spc="0" smtClean="0">
                <a:solidFill>
                  <a:schemeClr val="accent2"/>
                </a:solidFill>
              </a:rPr>
              <a:t> PROJEKTIMA</a:t>
            </a:r>
            <a:r>
              <a:rPr lang="en-US" sz="2600" spc="0" smtClean="0">
                <a:solidFill>
                  <a:schemeClr val="accent2"/>
                </a:solidFill>
              </a:rPr>
              <a:t> </a:t>
            </a:r>
            <a:endParaRPr lang="en-GB" sz="2600" spc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142984"/>
            <a:ext cx="7772400" cy="4572000"/>
          </a:xfrm>
        </p:spPr>
        <p:txBody>
          <a:bodyPr>
            <a:normAutofit/>
          </a:bodyPr>
          <a:lstStyle/>
          <a:p>
            <a:pPr algn="l"/>
            <a:r>
              <a:rPr lang="sr-Cyrl-CS" sz="2000" b="1" dirty="0">
                <a:solidFill>
                  <a:schemeClr val="bg1"/>
                </a:solidFill>
              </a:rPr>
              <a:t>Методе организације</a:t>
            </a:r>
          </a:p>
          <a:p>
            <a:pPr algn="l"/>
            <a:r>
              <a:rPr lang="sr-Cyrl-CS" sz="2000" dirty="0">
                <a:solidFill>
                  <a:schemeClr val="bg1"/>
                </a:solidFill>
              </a:rPr>
              <a:t>Пројектовање организационе структуре адекватне захтевима управљања пројектом.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sr-Cyrl-CS" sz="2000" dirty="0">
              <a:solidFill>
                <a:schemeClr val="bg1"/>
              </a:solidFill>
            </a:endParaRPr>
          </a:p>
          <a:p>
            <a:pPr algn="l">
              <a:spcBef>
                <a:spcPct val="75000"/>
              </a:spcBef>
            </a:pPr>
            <a:r>
              <a:rPr lang="sl-SI" sz="2000" b="1" dirty="0">
                <a:solidFill>
                  <a:schemeClr val="bg1"/>
                </a:solidFill>
              </a:rPr>
              <a:t>WBS </a:t>
            </a:r>
            <a:r>
              <a:rPr lang="sr-Cyrl-CS" sz="2000" b="1" dirty="0">
                <a:solidFill>
                  <a:schemeClr val="bg1"/>
                </a:solidFill>
              </a:rPr>
              <a:t>техника</a:t>
            </a:r>
          </a:p>
          <a:p>
            <a:pPr algn="l"/>
            <a:r>
              <a:rPr lang="sr-Cyrl-CS" sz="2000" dirty="0">
                <a:solidFill>
                  <a:schemeClr val="bg1"/>
                </a:solidFill>
              </a:rPr>
              <a:t>Рашчлањавање пројекта на његове саставне елементе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sr-Cyrl-CS" sz="20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3505200"/>
            <a:ext cx="5762625" cy="3276600"/>
            <a:chOff x="960" y="2256"/>
            <a:chExt cx="3630" cy="2064"/>
          </a:xfrm>
        </p:grpSpPr>
        <p:sp>
          <p:nvSpPr>
            <p:cNvPr id="109572" name="Rectangle 4"/>
            <p:cNvSpPr>
              <a:spLocks noChangeArrowheads="1"/>
            </p:cNvSpPr>
            <p:nvPr/>
          </p:nvSpPr>
          <p:spPr bwMode="auto">
            <a:xfrm>
              <a:off x="960" y="2256"/>
              <a:ext cx="3600" cy="206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pic>
          <p:nvPicPr>
            <p:cNvPr id="1095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2292"/>
              <a:ext cx="3630" cy="2028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12064"/>
            <a:ext cx="8286808" cy="914400"/>
          </a:xfrm>
        </p:spPr>
        <p:txBody>
          <a:bodyPr/>
          <a:lstStyle/>
          <a:p>
            <a:pPr algn="l"/>
            <a:r>
              <a:rPr lang="en-US" sz="2600" b="1" spc="0" dirty="0">
                <a:solidFill>
                  <a:schemeClr val="accent2"/>
                </a:solidFill>
              </a:rPr>
              <a:t>МЕТОДЕ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И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ТЕХНИКЕ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 УПРАВЉАЊА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>
                <a:solidFill>
                  <a:schemeClr val="accent2"/>
                </a:solidFill>
              </a:rPr>
              <a:t>ПРОЈЕКТИМА</a:t>
            </a:r>
            <a:r>
              <a:rPr lang="en-US" sz="2600" spc="0" dirty="0">
                <a:solidFill>
                  <a:schemeClr val="accent2"/>
                </a:solidFill>
              </a:rPr>
              <a:t> </a:t>
            </a:r>
            <a:endParaRPr lang="en-GB" sz="2600" spc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accent2"/>
                </a:solidFill>
              </a:rPr>
              <a:t>МЕТОДЕ И ТЕХНИКЕ УПРАВЉАЊА ПРОЈЕКТИМА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357298"/>
            <a:ext cx="7772400" cy="4572000"/>
          </a:xfrm>
        </p:spPr>
        <p:txBody>
          <a:bodyPr/>
          <a:lstStyle/>
          <a:p>
            <a:pPr algn="l"/>
            <a:r>
              <a:rPr lang="sr-Cyrl-CS" sz="2400" b="1" dirty="0">
                <a:solidFill>
                  <a:schemeClr val="bg1"/>
                </a:solidFill>
              </a:rPr>
              <a:t>Метод кључних догађаја</a:t>
            </a:r>
          </a:p>
          <a:p>
            <a:pPr algn="l"/>
            <a:r>
              <a:rPr lang="sr-Cyrl-CS" sz="2200" dirty="0">
                <a:solidFill>
                  <a:schemeClr val="bg1"/>
                </a:solidFill>
              </a:rPr>
              <a:t>Одређивање кључних догађаја (</a:t>
            </a:r>
            <a:r>
              <a:rPr lang="sr-Latn-CS" sz="2200" i="1" dirty="0" err="1">
                <a:solidFill>
                  <a:schemeClr val="bg1"/>
                </a:solidFill>
              </a:rPr>
              <a:t>milestone</a:t>
            </a:r>
            <a:r>
              <a:rPr lang="sr-Cyrl-CS" sz="2200" dirty="0">
                <a:solidFill>
                  <a:schemeClr val="bg1"/>
                </a:solidFill>
              </a:rPr>
              <a:t>) пројекта и израда њиховог плана и </a:t>
            </a:r>
            <a:r>
              <a:rPr lang="sr-Cyrl-CS" sz="2200" dirty="0" err="1">
                <a:solidFill>
                  <a:schemeClr val="bg1"/>
                </a:solidFill>
              </a:rPr>
              <a:t>гантограма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sr-Cyrl-CS" sz="2200" dirty="0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2971800"/>
            <a:ext cx="5715000" cy="3276600"/>
            <a:chOff x="1152" y="1872"/>
            <a:chExt cx="3600" cy="2064"/>
          </a:xfrm>
        </p:grpSpPr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1152" y="1872"/>
              <a:ext cx="3600" cy="206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pic>
          <p:nvPicPr>
            <p:cNvPr id="1116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2190"/>
              <a:ext cx="3342" cy="14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12064"/>
            <a:ext cx="8186766" cy="9144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METODE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I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TEHNIKE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UPRAVLJANJA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PROJEKTIMA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357298"/>
            <a:ext cx="7772400" cy="4572000"/>
          </a:xfrm>
        </p:spPr>
        <p:txBody>
          <a:bodyPr>
            <a:normAutofit/>
          </a:bodyPr>
          <a:lstStyle/>
          <a:p>
            <a:pPr algn="l"/>
            <a:r>
              <a:rPr lang="en-US" sz="2000" b="1" smtClean="0">
                <a:solidFill>
                  <a:schemeClr val="bg1"/>
                </a:solidFill>
              </a:rPr>
              <a:t>Metod</a:t>
            </a:r>
            <a:r>
              <a:rPr lang="sr-Cyrl-C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raspore</a:t>
            </a:r>
            <a:r>
              <a:rPr lang="vi-VN" sz="2000" b="1" smtClean="0">
                <a:solidFill>
                  <a:schemeClr val="bg1"/>
                </a:solidFill>
              </a:rPr>
              <a:t>đ</a:t>
            </a:r>
            <a:r>
              <a:rPr lang="en-US" sz="2000" b="1" smtClean="0">
                <a:solidFill>
                  <a:schemeClr val="bg1"/>
                </a:solidFill>
              </a:rPr>
              <a:t>ivanja</a:t>
            </a:r>
            <a:r>
              <a:rPr lang="sr-Cyrl-C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radne</a:t>
            </a:r>
            <a:r>
              <a:rPr lang="sr-Cyrl-C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snage</a:t>
            </a:r>
            <a:endParaRPr lang="sr-Cyrl-C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smtClean="0">
                <a:solidFill>
                  <a:schemeClr val="bg1"/>
                </a:solidFill>
              </a:rPr>
              <a:t>Odre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en-US" sz="2000" smtClean="0">
                <a:solidFill>
                  <a:schemeClr val="bg1"/>
                </a:solidFill>
              </a:rPr>
              <a:t>ivanje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najpovoljnijeg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plana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angažovanja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radne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snage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za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realizaciju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projekta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uzimajući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obzir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raspoloživi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broj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ili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različiti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profil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radne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snage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endParaRPr lang="sr-Cyrl-CS" sz="2000" dirty="0">
              <a:solidFill>
                <a:schemeClr val="bg1"/>
              </a:solidFill>
            </a:endParaRPr>
          </a:p>
          <a:p>
            <a:pPr algn="just"/>
            <a:endParaRPr lang="sr-Cyrl-CS" sz="2000" dirty="0">
              <a:solidFill>
                <a:schemeClr val="bg1"/>
              </a:solidFill>
            </a:endParaRPr>
          </a:p>
          <a:p>
            <a:pPr algn="just"/>
            <a:r>
              <a:rPr lang="en-US" sz="2000" b="1" smtClean="0">
                <a:solidFill>
                  <a:schemeClr val="bg1"/>
                </a:solidFill>
              </a:rPr>
              <a:t>Metod</a:t>
            </a:r>
            <a:r>
              <a:rPr lang="sr-Cyrl-C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procene</a:t>
            </a:r>
            <a:r>
              <a:rPr lang="sr-Cyrl-C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troškova</a:t>
            </a:r>
            <a:endParaRPr lang="sr-Cyrl-C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smtClean="0">
                <a:solidFill>
                  <a:schemeClr val="bg1"/>
                </a:solidFill>
              </a:rPr>
              <a:t>Procena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troškova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svake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aktivnosti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projekta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to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osnovu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vremena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radne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snage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opreme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materijala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dr</a:t>
            </a:r>
            <a:r>
              <a:rPr lang="sr-Cyrl-CS" sz="2000" smtClean="0">
                <a:solidFill>
                  <a:schemeClr val="bg1"/>
                </a:solidFill>
              </a:rPr>
              <a:t>. </a:t>
            </a:r>
            <a:r>
              <a:rPr lang="en-US" sz="2000" smtClean="0">
                <a:solidFill>
                  <a:schemeClr val="bg1"/>
                </a:solidFill>
              </a:rPr>
              <a:t>potrebnog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za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njenu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realizaciju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endParaRPr lang="sr-Cyrl-CS" sz="2000" dirty="0">
              <a:solidFill>
                <a:schemeClr val="bg1"/>
              </a:solidFill>
            </a:endParaRP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Iskustveni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metod</a:t>
            </a:r>
            <a:r>
              <a:rPr lang="sr-Cyrl-CS" sz="2000" smtClean="0">
                <a:solidFill>
                  <a:schemeClr val="bg1"/>
                </a:solidFill>
              </a:rPr>
              <a:t>,</a:t>
            </a:r>
            <a:endParaRPr lang="sr-Cyrl-CS" sz="2000" dirty="0">
              <a:solidFill>
                <a:schemeClr val="bg1"/>
              </a:solidFill>
            </a:endParaRP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Statistički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metod</a:t>
            </a:r>
            <a:r>
              <a:rPr lang="sr-Cyrl-CS" sz="2000" smtClean="0">
                <a:solidFill>
                  <a:schemeClr val="bg1"/>
                </a:solidFill>
              </a:rPr>
              <a:t>,</a:t>
            </a:r>
            <a:endParaRPr lang="sr-Cyrl-CS" sz="2000" dirty="0">
              <a:solidFill>
                <a:schemeClr val="bg1"/>
              </a:solidFill>
            </a:endParaRPr>
          </a:p>
          <a:p>
            <a:pPr marL="465138" lvl="1" indent="-282575" algn="l"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Normativni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metod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  <a:endParaRPr lang="sr-Cyrl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12064"/>
            <a:ext cx="8186766" cy="9144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METODE </a:t>
            </a:r>
            <a:r>
              <a:rPr lang="sr-Cyrl-R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I </a:t>
            </a:r>
            <a:r>
              <a:rPr lang="sr-Cyrl-R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TEHNIKE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UPRAVLJANJA</a:t>
            </a:r>
            <a:r>
              <a:rPr lang="sr-Cyrl-RS" sz="2800" b="1" smtClean="0">
                <a:solidFill>
                  <a:schemeClr val="accent2"/>
                </a:solidFill>
              </a:rPr>
              <a:t>   </a:t>
            </a:r>
            <a:r>
              <a:rPr lang="en-US" sz="2800" b="1" smtClean="0">
                <a:solidFill>
                  <a:schemeClr val="accent2"/>
                </a:solidFill>
              </a:rPr>
              <a:t>PROJEKTIMA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142984"/>
            <a:ext cx="7986714" cy="4572000"/>
          </a:xfrm>
        </p:spPr>
        <p:txBody>
          <a:bodyPr>
            <a:normAutofit/>
          </a:bodyPr>
          <a:lstStyle/>
          <a:p>
            <a:pPr algn="l"/>
            <a:r>
              <a:rPr lang="en-US" sz="2000" b="1" smtClean="0">
                <a:solidFill>
                  <a:schemeClr val="bg1"/>
                </a:solidFill>
              </a:rPr>
              <a:t>Gantogrami</a:t>
            </a:r>
            <a:endParaRPr lang="sr-Cyrl-C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smtClean="0">
                <a:solidFill>
                  <a:schemeClr val="bg1"/>
                </a:solidFill>
              </a:rPr>
              <a:t>Jedna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najjednostavnijih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tehnika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planiranja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koja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omogućava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grafičko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vremensko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planiranje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odvijanja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odre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en-US" sz="2000" smtClean="0">
                <a:solidFill>
                  <a:schemeClr val="bg1"/>
                </a:solidFill>
              </a:rPr>
              <a:t>enih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zadataka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ili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poslova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odnosno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grafički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prikaz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odvijanja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odre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en-US" sz="2000" smtClean="0">
                <a:solidFill>
                  <a:schemeClr val="bg1"/>
                </a:solidFill>
              </a:rPr>
              <a:t>enih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zadataka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vremenu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endParaRPr lang="sr-Cyrl-CS" sz="2000" dirty="0">
              <a:solidFill>
                <a:schemeClr val="bg1"/>
              </a:solidFill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3048000"/>
            <a:ext cx="6553200" cy="3733800"/>
            <a:chOff x="912" y="1920"/>
            <a:chExt cx="4128" cy="2352"/>
          </a:xfrm>
        </p:grpSpPr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912" y="1920"/>
              <a:ext cx="4128" cy="235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aphicFrame>
          <p:nvGraphicFramePr>
            <p:cNvPr id="115719" name="Object 7"/>
            <p:cNvGraphicFramePr>
              <a:graphicFrameLocks noChangeAspect="1"/>
            </p:cNvGraphicFramePr>
            <p:nvPr/>
          </p:nvGraphicFramePr>
          <p:xfrm>
            <a:off x="961" y="1920"/>
            <a:ext cx="4079" cy="2337"/>
          </p:xfrm>
          <a:graphic>
            <a:graphicData uri="http://schemas.openxmlformats.org/presentationml/2006/ole">
              <p:oleObj spid="_x0000_s128002" name="VISIO" r:id="rId4" imgW="5883480" imgH="3375360" progId="Visio.Drawing.11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12064"/>
            <a:ext cx="8258204" cy="9144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METODE</a:t>
            </a:r>
            <a:r>
              <a:rPr lang="sr-Cyrl-R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 I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TEHNIKE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UPRAVLJANJA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PROJEKTIMA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1" smtClean="0">
                <a:solidFill>
                  <a:schemeClr val="bg1"/>
                </a:solidFill>
              </a:rPr>
              <a:t>Tehnike</a:t>
            </a:r>
            <a:r>
              <a:rPr lang="sr-Cyrl-CS" sz="2400" b="1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mrežnog</a:t>
            </a:r>
            <a:r>
              <a:rPr lang="sr-Cyrl-CS" sz="2400" b="1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planiranja</a:t>
            </a:r>
            <a:endParaRPr lang="sr-Cyrl-CS" sz="2400" b="1" dirty="0">
              <a:solidFill>
                <a:schemeClr val="bg1"/>
              </a:solidFill>
            </a:endParaRPr>
          </a:p>
          <a:p>
            <a:pPr algn="just"/>
            <a:r>
              <a:rPr lang="en-US" sz="2200" smtClean="0">
                <a:solidFill>
                  <a:schemeClr val="bg1"/>
                </a:solidFill>
              </a:rPr>
              <a:t>Tehnikama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mrežnog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planiranja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vrši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se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planiranje</a:t>
            </a:r>
            <a:r>
              <a:rPr lang="sr-Cyrl-CS" sz="2200" smtClean="0">
                <a:solidFill>
                  <a:schemeClr val="bg1"/>
                </a:solidFill>
              </a:rPr>
              <a:t>, </a:t>
            </a:r>
            <a:r>
              <a:rPr lang="en-US" sz="2200" smtClean="0">
                <a:solidFill>
                  <a:schemeClr val="bg1"/>
                </a:solidFill>
              </a:rPr>
              <a:t>kao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i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operativno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praćenje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i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kontrola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realizacije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celokupnog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projekta</a:t>
            </a:r>
            <a:r>
              <a:rPr lang="sr-Cyrl-CS" sz="2200" smtClean="0">
                <a:solidFill>
                  <a:schemeClr val="bg1"/>
                </a:solidFill>
              </a:rPr>
              <a:t>. </a:t>
            </a:r>
            <a:endParaRPr lang="sr-Cyrl-CS" sz="2200" dirty="0">
              <a:solidFill>
                <a:schemeClr val="bg1"/>
              </a:solidFill>
            </a:endParaRPr>
          </a:p>
          <a:p>
            <a:pPr marL="465138" lvl="1" indent="-282575" algn="just">
              <a:buFont typeface="Wingdings" pitchFamily="2" charset="2"/>
              <a:buChar char="§"/>
            </a:pPr>
            <a:r>
              <a:rPr lang="sr-Latn-CS" sz="2000" dirty="0">
                <a:solidFill>
                  <a:schemeClr val="bg1"/>
                </a:solidFill>
              </a:rPr>
              <a:t>CPM </a:t>
            </a:r>
          </a:p>
          <a:p>
            <a:pPr marL="465138" lvl="1" indent="-282575" algn="just">
              <a:buFont typeface="Wingdings" pitchFamily="2" charset="2"/>
              <a:buChar char="§"/>
            </a:pPr>
            <a:r>
              <a:rPr lang="sr-Latn-CS" sz="2000" dirty="0">
                <a:solidFill>
                  <a:schemeClr val="bg1"/>
                </a:solidFill>
              </a:rPr>
              <a:t>PERT </a:t>
            </a:r>
          </a:p>
          <a:p>
            <a:pPr marL="465138" lvl="1" indent="-282575" algn="just">
              <a:buFont typeface="Wingdings" pitchFamily="2" charset="2"/>
              <a:buChar char="§"/>
            </a:pPr>
            <a:r>
              <a:rPr lang="sr-Latn-CS" sz="2000" i="1" dirty="0" err="1">
                <a:solidFill>
                  <a:schemeClr val="bg1"/>
                </a:solidFill>
              </a:rPr>
              <a:t>Percedence</a:t>
            </a:r>
            <a:r>
              <a:rPr lang="sr-Latn-CS" sz="2000" i="1" dirty="0">
                <a:solidFill>
                  <a:schemeClr val="bg1"/>
                </a:solidFill>
              </a:rPr>
              <a:t> </a:t>
            </a:r>
            <a:r>
              <a:rPr lang="sr-Latn-CS" sz="2000" i="1" dirty="0" err="1">
                <a:solidFill>
                  <a:schemeClr val="bg1"/>
                </a:solidFill>
              </a:rPr>
              <a:t>diagraming</a:t>
            </a:r>
            <a:endParaRPr lang="sr-Cyrl-CS" sz="2000" dirty="0">
              <a:solidFill>
                <a:schemeClr val="bg1"/>
              </a:solidFill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000100" y="450057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Tehnike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mrežnog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planiranja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za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osnovu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imaju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mrežni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dijagram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kojim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se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prikazuje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struktura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charset="0"/>
              </a:rPr>
              <a:t>projekta</a:t>
            </a:r>
            <a:r>
              <a:rPr lang="sr-Cyrl-CS" sz="2200" smtClean="0">
                <a:solidFill>
                  <a:schemeClr val="bg1"/>
                </a:solidFill>
                <a:latin typeface="Arial" charset="0"/>
              </a:rPr>
              <a:t>. </a:t>
            </a:r>
            <a:endParaRPr lang="sr-Cyrl-CS" sz="2200" dirty="0">
              <a:solidFill>
                <a:schemeClr val="bg1"/>
              </a:solidFill>
              <a:latin typeface="Arial" charset="0"/>
            </a:endParaRPr>
          </a:p>
          <a:p>
            <a:pPr marL="465138" lvl="1" indent="-282575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sr-Latn-CS" sz="2000" i="1" dirty="0">
                <a:solidFill>
                  <a:schemeClr val="bg1"/>
                </a:solidFill>
                <a:latin typeface="Arial" charset="0"/>
              </a:rPr>
              <a:t>i – </a:t>
            </a:r>
            <a:r>
              <a:rPr lang="sr-Latn-CS" sz="2000" i="1">
                <a:solidFill>
                  <a:schemeClr val="bg1"/>
                </a:solidFill>
                <a:latin typeface="Arial" charset="0"/>
              </a:rPr>
              <a:t>j </a:t>
            </a:r>
            <a:r>
              <a:rPr lang="sr-Cyrl-C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merežni</a:t>
            </a:r>
            <a:r>
              <a:rPr lang="sr-Cyrl-CS" sz="2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dijagram</a:t>
            </a:r>
            <a:r>
              <a:rPr lang="sr-Latn-CS" sz="2000" smtClean="0">
                <a:solidFill>
                  <a:schemeClr val="bg1"/>
                </a:solidFill>
                <a:latin typeface="Arial" charset="0"/>
              </a:rPr>
              <a:t> </a:t>
            </a:r>
            <a:endParaRPr lang="sr-Latn-CS" sz="2000" dirty="0">
              <a:solidFill>
                <a:schemeClr val="bg1"/>
              </a:solidFill>
              <a:latin typeface="Arial" charset="0"/>
            </a:endParaRPr>
          </a:p>
          <a:p>
            <a:pPr marL="465138" lvl="1" indent="-282575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Blok</a:t>
            </a:r>
            <a:r>
              <a:rPr lang="sr-Cyrl-CS" sz="2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mrežni</a:t>
            </a:r>
            <a:r>
              <a:rPr lang="sr-Cyrl-CS" sz="2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dijagram</a:t>
            </a:r>
            <a:r>
              <a:rPr lang="sr-Latn-CS" sz="2000" smtClean="0">
                <a:solidFill>
                  <a:schemeClr val="bg1"/>
                </a:solidFill>
                <a:latin typeface="Arial" charset="0"/>
              </a:rPr>
              <a:t> </a:t>
            </a:r>
            <a:endParaRPr lang="sr-Latn-C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/>
      <p:bldP spid="11879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POJAM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I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VRSTE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PROJEKATA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928670"/>
            <a:ext cx="8072494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000" dirty="0" smtClean="0">
                <a:solidFill>
                  <a:schemeClr val="bg1"/>
                </a:solidFill>
              </a:rPr>
              <a:t>	U zavisnosti od područja primene, naručioca, problematike sprovođenja, predmeta i sl. postoji izuzetno veliki broj vrsta projekata kao na primer: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Istraživačko – razvojni projekti (istraživanje i razvoj novih proizvoda, usluga, i sl.); 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Organizacioni (promene organizacione strukture, organizacione kulture, veličine organizacije, i sl.);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Građevinski (izgradnja zgrada, fabrika, infrastrukturnih objekata i sl.);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Politički (vođenje politike ili predizborne kampanje);</a:t>
            </a:r>
          </a:p>
          <a:p>
            <a:pPr lvl="0"/>
            <a:r>
              <a:rPr lang="sr-Latn-CS" sz="2000" dirty="0" smtClean="0">
                <a:solidFill>
                  <a:schemeClr val="bg1"/>
                </a:solidFill>
              </a:rPr>
              <a:t>Investicioni (ulaganje u izgradnju i izgradnja osnovnih sredstava u različitim oblastima privrednog i društvenog života).</a:t>
            </a:r>
          </a:p>
          <a:p>
            <a:pPr marL="361950" indent="-361950" algn="just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12064"/>
            <a:ext cx="8429684" cy="914400"/>
          </a:xfrm>
        </p:spPr>
        <p:txBody>
          <a:bodyPr/>
          <a:lstStyle/>
          <a:p>
            <a:pPr algn="l"/>
            <a:r>
              <a:rPr lang="en-US" sz="2600" b="1" spc="0" dirty="0">
                <a:solidFill>
                  <a:schemeClr val="accent2"/>
                </a:solidFill>
              </a:rPr>
              <a:t>МЕТОДЕ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И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ТЕХНИКЕ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УПРАВЉАЊА </a:t>
            </a:r>
            <a:r>
              <a:rPr lang="sr-Cyrl-RS" sz="2600" b="1" spc="0" dirty="0" smtClean="0">
                <a:solidFill>
                  <a:schemeClr val="accent2"/>
                </a:solidFill>
              </a:rPr>
              <a:t> </a:t>
            </a:r>
            <a:r>
              <a:rPr lang="en-US" sz="2600" b="1" spc="0" dirty="0" smtClean="0">
                <a:solidFill>
                  <a:schemeClr val="accent2"/>
                </a:solidFill>
              </a:rPr>
              <a:t>ПРОЈЕКТИМА</a:t>
            </a:r>
            <a:endParaRPr lang="en-GB" sz="2600" b="1" spc="0" dirty="0">
              <a:solidFill>
                <a:schemeClr val="accent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r-Cyrl-CS" sz="2400" b="1"/>
              <a:t>Технике мрежног планирања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1981200"/>
            <a:ext cx="7696200" cy="4572000"/>
            <a:chOff x="576" y="1248"/>
            <a:chExt cx="4848" cy="2880"/>
          </a:xfrm>
        </p:grpSpPr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4848" cy="2880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aphicFrame>
          <p:nvGraphicFramePr>
            <p:cNvPr id="120840" name="Object 8"/>
            <p:cNvGraphicFramePr>
              <a:graphicFrameLocks noChangeAspect="1"/>
            </p:cNvGraphicFramePr>
            <p:nvPr/>
          </p:nvGraphicFramePr>
          <p:xfrm>
            <a:off x="1248" y="1344"/>
            <a:ext cx="3249" cy="1467"/>
          </p:xfrm>
          <a:graphic>
            <a:graphicData uri="http://schemas.openxmlformats.org/presentationml/2006/ole">
              <p:oleObj spid="_x0000_s129026" name="VISIO" r:id="rId4" imgW="6446880" imgH="2914920" progId="Visio.Drawing.11">
                <p:embed/>
              </p:oleObj>
            </a:graphicData>
          </a:graphic>
        </p:graphicFrame>
        <p:graphicFrame>
          <p:nvGraphicFramePr>
            <p:cNvPr id="120841" name="Object 9"/>
            <p:cNvGraphicFramePr>
              <a:graphicFrameLocks noChangeAspect="1"/>
            </p:cNvGraphicFramePr>
            <p:nvPr/>
          </p:nvGraphicFramePr>
          <p:xfrm>
            <a:off x="1392" y="2880"/>
            <a:ext cx="3246" cy="1134"/>
          </p:xfrm>
          <a:graphic>
            <a:graphicData uri="http://schemas.openxmlformats.org/presentationml/2006/ole">
              <p:oleObj spid="_x0000_s129027" name="VISIO" r:id="rId5" imgW="8710200" imgH="3052080" progId="Visio.Drawing.11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12064"/>
            <a:ext cx="8186766" cy="9144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METODE </a:t>
            </a:r>
            <a:r>
              <a:rPr lang="sr-Cyrl-R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I </a:t>
            </a:r>
            <a:r>
              <a:rPr lang="sr-Cyrl-R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TEHNIKE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UPRAVLJANJA </a:t>
            </a:r>
            <a:r>
              <a:rPr lang="sr-Cyrl-RS" sz="2800" b="1" smtClean="0">
                <a:solidFill>
                  <a:schemeClr val="accent2"/>
                </a:solidFill>
              </a:rPr>
              <a:t>  </a:t>
            </a:r>
            <a:r>
              <a:rPr lang="en-US" sz="2800" b="1" smtClean="0">
                <a:solidFill>
                  <a:schemeClr val="accent2"/>
                </a:solidFill>
              </a:rPr>
              <a:t>PROJEKTIMA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22889" name="Rectangle 9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algn="l"/>
            <a:r>
              <a:rPr lang="en-US" sz="2200" b="1" smtClean="0">
                <a:solidFill>
                  <a:schemeClr val="bg1"/>
                </a:solidFill>
              </a:rPr>
              <a:t>Tehnike</a:t>
            </a:r>
            <a:r>
              <a:rPr lang="sr-Cyrl-CS" sz="2200" b="1" smtClean="0">
                <a:solidFill>
                  <a:schemeClr val="bg1"/>
                </a:solidFill>
              </a:rPr>
              <a:t> </a:t>
            </a:r>
            <a:r>
              <a:rPr lang="en-US" sz="2200" b="1" smtClean="0">
                <a:solidFill>
                  <a:schemeClr val="bg1"/>
                </a:solidFill>
              </a:rPr>
              <a:t>mrežnog</a:t>
            </a:r>
            <a:r>
              <a:rPr lang="sr-Cyrl-CS" sz="2200" b="1" smtClean="0">
                <a:solidFill>
                  <a:schemeClr val="bg1"/>
                </a:solidFill>
              </a:rPr>
              <a:t> </a:t>
            </a:r>
            <a:r>
              <a:rPr lang="en-US" sz="2200" b="1" smtClean="0">
                <a:solidFill>
                  <a:schemeClr val="bg1"/>
                </a:solidFill>
              </a:rPr>
              <a:t>planiranja</a:t>
            </a:r>
            <a:endParaRPr lang="sr-Cyrl-CS" sz="2200" b="1" dirty="0">
              <a:solidFill>
                <a:schemeClr val="bg1"/>
              </a:solidFill>
            </a:endParaRPr>
          </a:p>
          <a:p>
            <a:pPr algn="l"/>
            <a:r>
              <a:rPr lang="en-US" sz="2200" smtClean="0">
                <a:solidFill>
                  <a:schemeClr val="bg1"/>
                </a:solidFill>
              </a:rPr>
              <a:t>U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tehnikama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mrežnog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planiranja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vrši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se</a:t>
            </a:r>
            <a:r>
              <a:rPr lang="sr-Cyrl-CS" sz="2200" smtClean="0">
                <a:solidFill>
                  <a:schemeClr val="bg1"/>
                </a:solidFill>
              </a:rPr>
              <a:t>:</a:t>
            </a:r>
            <a:endParaRPr lang="sr-Cyrl-CS" sz="2200" dirty="0">
              <a:solidFill>
                <a:schemeClr val="bg1"/>
              </a:solidFill>
            </a:endParaRPr>
          </a:p>
          <a:p>
            <a:pPr marL="452438" lvl="1" indent="-282575" algn="l"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analiza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strukture</a:t>
            </a:r>
            <a:r>
              <a:rPr lang="ru-RU" sz="2200" smtClean="0">
                <a:solidFill>
                  <a:schemeClr val="bg1"/>
                </a:solidFill>
              </a:rPr>
              <a:t>, </a:t>
            </a:r>
            <a:endParaRPr lang="ru-RU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en-US" sz="2200" smtClean="0">
                <a:solidFill>
                  <a:schemeClr val="bg1"/>
                </a:solidFill>
              </a:rPr>
              <a:t>sastavljanje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liste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aktivnosti</a:t>
            </a:r>
            <a:r>
              <a:rPr lang="sr-Cyrl-CS" sz="2200" smtClean="0">
                <a:solidFill>
                  <a:schemeClr val="bg1"/>
                </a:solidFill>
              </a:rPr>
              <a:t>,</a:t>
            </a:r>
            <a:endParaRPr lang="sr-Cyrl-CS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en-US" sz="2200" smtClean="0">
                <a:solidFill>
                  <a:schemeClr val="bg1"/>
                </a:solidFill>
              </a:rPr>
              <a:t>izrada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šeme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me</a:t>
            </a:r>
            <a:r>
              <a:rPr lang="vi-VN" sz="2200" smtClean="0">
                <a:solidFill>
                  <a:schemeClr val="bg1"/>
                </a:solidFill>
              </a:rPr>
              <a:t>đ</a:t>
            </a:r>
            <a:r>
              <a:rPr lang="en-US" sz="2200" smtClean="0">
                <a:solidFill>
                  <a:schemeClr val="bg1"/>
                </a:solidFill>
              </a:rPr>
              <a:t>uzavisnosti</a:t>
            </a:r>
            <a:r>
              <a:rPr lang="sr-Cyrl-CS" sz="2200" smtClean="0">
                <a:solidFill>
                  <a:schemeClr val="bg1"/>
                </a:solidFill>
              </a:rPr>
              <a:t>,</a:t>
            </a:r>
            <a:endParaRPr lang="sr-Cyrl-CS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en-US" sz="2200" smtClean="0">
                <a:solidFill>
                  <a:schemeClr val="bg1"/>
                </a:solidFill>
              </a:rPr>
              <a:t>konstruisanje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mrežnog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dijagrama</a:t>
            </a:r>
            <a:r>
              <a:rPr lang="sr-Cyrl-CS" sz="2200" smtClean="0">
                <a:solidFill>
                  <a:schemeClr val="bg1"/>
                </a:solidFill>
              </a:rPr>
              <a:t>,</a:t>
            </a:r>
            <a:endParaRPr lang="sr-Cyrl-CS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en-US" sz="2200" smtClean="0">
                <a:solidFill>
                  <a:schemeClr val="bg1"/>
                </a:solidFill>
              </a:rPr>
              <a:t>numerisanje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mrežnog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dijagrama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i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endParaRPr lang="sr-Cyrl-CS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en-US" sz="2200" smtClean="0">
                <a:solidFill>
                  <a:schemeClr val="bg1"/>
                </a:solidFill>
              </a:rPr>
              <a:t>kontrola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izra</a:t>
            </a:r>
            <a:r>
              <a:rPr lang="vi-VN" sz="2200" smtClean="0">
                <a:solidFill>
                  <a:schemeClr val="bg1"/>
                </a:solidFill>
              </a:rPr>
              <a:t>đ</a:t>
            </a:r>
            <a:r>
              <a:rPr lang="en-US" sz="2200" smtClean="0">
                <a:solidFill>
                  <a:schemeClr val="bg1"/>
                </a:solidFill>
              </a:rPr>
              <a:t>enog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mrežnog</a:t>
            </a:r>
            <a:r>
              <a:rPr lang="sr-Cyrl-CS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dijagrama </a:t>
            </a:r>
            <a:endParaRPr lang="ru-RU" sz="2200" dirty="0">
              <a:solidFill>
                <a:schemeClr val="bg1"/>
              </a:solidFill>
            </a:endParaRPr>
          </a:p>
          <a:p>
            <a:pPr marL="452438" lvl="1" indent="-282575" algn="l"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analiza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vremena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endParaRPr lang="sr-Latn-CS" sz="2200" dirty="0">
              <a:solidFill>
                <a:schemeClr val="bg1"/>
              </a:solidFill>
            </a:endParaRPr>
          </a:p>
          <a:p>
            <a:pPr marL="798513" lvl="2" indent="-174625" algn="l">
              <a:buFontTx/>
              <a:buChar char="•"/>
            </a:pPr>
            <a:r>
              <a:rPr lang="sr-Latn-CS" sz="2200" dirty="0">
                <a:solidFill>
                  <a:schemeClr val="bg1"/>
                </a:solidFill>
              </a:rPr>
              <a:t>CPM, </a:t>
            </a:r>
          </a:p>
          <a:p>
            <a:pPr marL="798513" lvl="2" indent="-174625" algn="l">
              <a:buFontTx/>
              <a:buChar char="•"/>
            </a:pPr>
            <a:r>
              <a:rPr lang="sr-Latn-CS" sz="2200" dirty="0">
                <a:solidFill>
                  <a:schemeClr val="bg1"/>
                </a:solidFill>
              </a:rPr>
              <a:t>PERT (</a:t>
            </a:r>
            <a:r>
              <a:rPr lang="en-US" sz="2000" i="1" dirty="0" err="1">
                <a:solidFill>
                  <a:schemeClr val="bg1"/>
                </a:solidFill>
              </a:rPr>
              <a:t>a</a:t>
            </a:r>
            <a:r>
              <a:rPr lang="en-US" sz="2000" i="1" baseline="-25000" dirty="0" err="1">
                <a:solidFill>
                  <a:schemeClr val="bg1"/>
                </a:solidFill>
              </a:rPr>
              <a:t>ij</a:t>
            </a:r>
            <a:r>
              <a:rPr lang="sr-Latn-CS" sz="2000" dirty="0">
                <a:solidFill>
                  <a:schemeClr val="bg1"/>
                </a:solidFill>
              </a:rPr>
              <a:t>, </a:t>
            </a:r>
            <a:r>
              <a:rPr lang="sr-Latn-CS" sz="2000" i="1" dirty="0">
                <a:solidFill>
                  <a:schemeClr val="bg1"/>
                </a:solidFill>
              </a:rPr>
              <a:t>m</a:t>
            </a:r>
            <a:r>
              <a:rPr lang="en-US" sz="2000" i="1" baseline="-25000" dirty="0" err="1">
                <a:solidFill>
                  <a:schemeClr val="bg1"/>
                </a:solidFill>
              </a:rPr>
              <a:t>ij</a:t>
            </a:r>
            <a:r>
              <a:rPr lang="sr-Latn-CS" sz="2000" dirty="0">
                <a:solidFill>
                  <a:schemeClr val="bg1"/>
                </a:solidFill>
              </a:rPr>
              <a:t>, </a:t>
            </a:r>
            <a:r>
              <a:rPr lang="sr-Latn-CS" sz="2000" i="1" dirty="0">
                <a:solidFill>
                  <a:schemeClr val="bg1"/>
                </a:solidFill>
              </a:rPr>
              <a:t>b</a:t>
            </a:r>
            <a:r>
              <a:rPr lang="en-US" sz="2000" i="1" baseline="-25000" dirty="0" err="1">
                <a:solidFill>
                  <a:schemeClr val="bg1"/>
                </a:solidFill>
              </a:rPr>
              <a:t>ij</a:t>
            </a:r>
            <a:r>
              <a:rPr lang="sr-Latn-CS" sz="2000" dirty="0">
                <a:solidFill>
                  <a:schemeClr val="bg1"/>
                </a:solidFill>
              </a:rPr>
              <a:t>)</a:t>
            </a:r>
            <a:endParaRPr lang="ru-RU" sz="2200" dirty="0">
              <a:solidFill>
                <a:schemeClr val="bg1"/>
              </a:solidFill>
            </a:endParaRPr>
          </a:p>
          <a:p>
            <a:pPr marL="452438" lvl="1" indent="-282575" algn="l"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analiza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troškova</a:t>
            </a:r>
            <a:r>
              <a:rPr lang="ru-RU" sz="2200" smtClean="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projekta</a:t>
            </a:r>
            <a:r>
              <a:rPr lang="ru-RU" sz="2200" smtClean="0">
                <a:solidFill>
                  <a:schemeClr val="bg1"/>
                </a:solidFill>
              </a:rPr>
              <a:t>.</a:t>
            </a:r>
            <a:r>
              <a:rPr lang="en-US" sz="2200" smtClean="0">
                <a:solidFill>
                  <a:schemeClr val="bg1"/>
                </a:solidFill>
              </a:rPr>
              <a:t> </a:t>
            </a:r>
            <a:endParaRPr lang="sr-Cyrl-CS" sz="2200" dirty="0">
              <a:solidFill>
                <a:schemeClr val="bg1"/>
              </a:solidFill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8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8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28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28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072494" cy="1974059"/>
          </a:xfrm>
        </p:spPr>
        <p:txBody>
          <a:bodyPr/>
          <a:lstStyle>
            <a:extLst/>
          </a:lstStyle>
          <a:p>
            <a:r>
              <a:rPr lang="en-US" sz="4400" dirty="0" err="1" smtClean="0">
                <a:effectLst/>
              </a:rPr>
              <a:t>Nove</a:t>
            </a:r>
            <a:r>
              <a:rPr lang="sr-Cyrl-CS" sz="4400" dirty="0" smtClean="0">
                <a:effectLst/>
              </a:rPr>
              <a:t>  </a:t>
            </a:r>
            <a:r>
              <a:rPr lang="en-US" sz="4400" dirty="0" err="1" smtClean="0">
                <a:effectLst/>
              </a:rPr>
              <a:t>tendencije</a:t>
            </a:r>
            <a:r>
              <a:rPr lang="sr-Cyrl-CS" sz="4400" dirty="0" smtClean="0">
                <a:effectLst/>
              </a:rPr>
              <a:t>  </a:t>
            </a:r>
            <a:r>
              <a:rPr lang="en-US" sz="4400" dirty="0" smtClean="0">
                <a:effectLst/>
              </a:rPr>
              <a:t>u</a:t>
            </a:r>
            <a:r>
              <a:rPr lang="sr-Cyrl-CS" sz="4400" dirty="0" smtClean="0">
                <a:effectLst/>
              </a:rPr>
              <a:t> </a:t>
            </a:r>
            <a:r>
              <a:rPr lang="en-US" sz="4400" dirty="0" err="1" smtClean="0">
                <a:effectLst/>
              </a:rPr>
              <a:t>razvoju</a:t>
            </a:r>
            <a:r>
              <a:rPr lang="sr-Cyrl-CS" sz="4400" dirty="0" smtClean="0">
                <a:effectLst/>
              </a:rPr>
              <a:t> 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UPRAVLJANja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 PROJEKTIMA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12064"/>
            <a:ext cx="8258204" cy="9144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chemeClr val="accent2"/>
                </a:solidFill>
              </a:rPr>
              <a:t>NOVE</a:t>
            </a:r>
            <a:r>
              <a:rPr lang="sr-Cyrl-RS" sz="2400" b="1" smtClean="0">
                <a:solidFill>
                  <a:schemeClr val="accent2"/>
                </a:solidFill>
              </a:rPr>
              <a:t>   </a:t>
            </a:r>
            <a:r>
              <a:rPr lang="en-US" sz="2400" b="1" smtClean="0">
                <a:solidFill>
                  <a:schemeClr val="accent2"/>
                </a:solidFill>
              </a:rPr>
              <a:t>TENDENCIJE</a:t>
            </a:r>
            <a:r>
              <a:rPr lang="sr-Cyrl-RS" sz="2400" b="1" smtClean="0">
                <a:solidFill>
                  <a:schemeClr val="accent2"/>
                </a:solidFill>
              </a:rPr>
              <a:t>  </a:t>
            </a:r>
            <a:r>
              <a:rPr lang="en-US" sz="2400" b="1" smtClean="0">
                <a:solidFill>
                  <a:schemeClr val="accent2"/>
                </a:solidFill>
              </a:rPr>
              <a:t> U </a:t>
            </a:r>
            <a:r>
              <a:rPr lang="sr-Cyrl-RS" sz="2400" b="1" smtClean="0">
                <a:solidFill>
                  <a:schemeClr val="accent2"/>
                </a:solidFill>
              </a:rPr>
              <a:t>  </a:t>
            </a:r>
            <a:r>
              <a:rPr lang="en-US" sz="2400" b="1" smtClean="0">
                <a:solidFill>
                  <a:schemeClr val="accent2"/>
                </a:solidFill>
              </a:rPr>
              <a:t>RAZVOJU</a:t>
            </a:r>
            <a:r>
              <a:rPr lang="sr-Cyrl-RS" sz="2400" b="1" smtClean="0">
                <a:solidFill>
                  <a:schemeClr val="accent2"/>
                </a:solidFill>
              </a:rPr>
              <a:t>  </a:t>
            </a:r>
            <a:r>
              <a:rPr lang="en-US" sz="2400" b="1" smtClean="0">
                <a:solidFill>
                  <a:schemeClr val="accent2"/>
                </a:solidFill>
              </a:rPr>
              <a:t> UPRAVLJANJA </a:t>
            </a:r>
            <a:r>
              <a:rPr lang="sr-Cyrl-RS" sz="2400" b="1" smtClean="0">
                <a:solidFill>
                  <a:schemeClr val="accent2"/>
                </a:solidFill>
              </a:rPr>
              <a:t>  </a:t>
            </a:r>
            <a:r>
              <a:rPr lang="en-US" sz="2400" b="1" smtClean="0">
                <a:solidFill>
                  <a:schemeClr val="accent2"/>
                </a:solidFill>
              </a:rPr>
              <a:t>PROJEKTIMA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Područje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primene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kao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posebne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menadžment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discipline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izuzetno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proširilo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tradicionalnih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oblasti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primene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veoma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brzo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prešlo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sasvim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nove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oblasti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područja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gde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upravljačke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metode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tehnike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skoro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uopšte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nisu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bile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primenjivane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  <a:endParaRPr lang="sr-Cyrl-CS" sz="2000" dirty="0">
              <a:solidFill>
                <a:schemeClr val="bg1"/>
              </a:solidFill>
            </a:endParaRPr>
          </a:p>
          <a:p>
            <a:pPr algn="just">
              <a:spcBef>
                <a:spcPct val="65000"/>
              </a:spcBef>
            </a:pPr>
            <a:r>
              <a:rPr lang="en-US" sz="2000" dirty="0" err="1" smtClean="0">
                <a:solidFill>
                  <a:schemeClr val="bg1"/>
                </a:solidFill>
              </a:rPr>
              <a:t>Posmatrajući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aktuelni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razvoj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projektom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može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izdvojiti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nekoliko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novih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pravaca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ili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pristupa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1"/>
                </a:solidFill>
              </a:rPr>
              <a:t>projektno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ili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pomoću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projekta</a:t>
            </a:r>
            <a:r>
              <a:rPr lang="sr-Cyrl-CS" sz="1800" dirty="0" smtClean="0">
                <a:solidFill>
                  <a:schemeClr val="bg1"/>
                </a:solidFill>
              </a:rPr>
              <a:t>,</a:t>
            </a:r>
            <a:endParaRPr lang="sr-Cyrl-CS" sz="18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program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menadžment</a:t>
            </a:r>
            <a:r>
              <a:rPr lang="sr-Cyrl-CS" sz="1800" dirty="0" smtClean="0">
                <a:solidFill>
                  <a:schemeClr val="bg1"/>
                </a:solidFill>
              </a:rPr>
              <a:t>,</a:t>
            </a:r>
            <a:endParaRPr lang="sr-Cyrl-CS" sz="18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1"/>
                </a:solidFill>
              </a:rPr>
              <a:t>multiprojektno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upravljanje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</a:t>
            </a:r>
            <a:endParaRPr lang="sr-Cyrl-CS" sz="18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1"/>
                </a:solidFill>
              </a:rPr>
              <a:t>virtuelni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sr-Cyrl-CS" sz="1800" i="1" dirty="0" err="1">
                <a:solidFill>
                  <a:schemeClr val="bg1"/>
                </a:solidFill>
              </a:rPr>
              <a:t>project</a:t>
            </a:r>
            <a:r>
              <a:rPr lang="sr-Cyrl-CS" sz="1800" i="1" dirty="0">
                <a:solidFill>
                  <a:schemeClr val="bg1"/>
                </a:solidFill>
              </a:rPr>
              <a:t> </a:t>
            </a:r>
            <a:r>
              <a:rPr lang="sr-Cyrl-CS" sz="1800" i="1" dirty="0" err="1">
                <a:solidFill>
                  <a:schemeClr val="bg1"/>
                </a:solidFill>
              </a:rPr>
              <a:t>management</a:t>
            </a:r>
            <a:r>
              <a:rPr lang="sr-Cyrl-CS" sz="1800" dirty="0">
                <a:solidFill>
                  <a:schemeClr val="bg1"/>
                </a:solidFill>
              </a:rPr>
              <a:t>.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UPRAVLJANJA</a:t>
            </a:r>
            <a:r>
              <a:rPr lang="sr-Cyrl-R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 POMOĆU</a:t>
            </a:r>
            <a:r>
              <a:rPr lang="sr-Cyrl-CS" sz="2800" b="1" dirty="0" smtClean="0">
                <a:solidFill>
                  <a:schemeClr val="accent2"/>
                </a:solidFill>
              </a:rPr>
              <a:t>   </a:t>
            </a:r>
            <a:r>
              <a:rPr lang="en-US" sz="2800" b="1" dirty="0" smtClean="0">
                <a:solidFill>
                  <a:schemeClr val="accent2"/>
                </a:solidFill>
              </a:rPr>
              <a:t>PROJEKTIMA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571612"/>
            <a:ext cx="7772400" cy="4643438"/>
          </a:xfrm>
        </p:spPr>
        <p:txBody>
          <a:bodyPr>
            <a:noAutofit/>
          </a:bodyPr>
          <a:lstStyle/>
          <a:p>
            <a:pPr algn="just"/>
            <a:r>
              <a:rPr lang="en-US" sz="2000" smtClean="0">
                <a:solidFill>
                  <a:schemeClr val="bg1"/>
                </a:solidFill>
              </a:rPr>
              <a:t>Upravljanje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pomoću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projekata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predstavlja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koncept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upravljanja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koji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koristi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preduzećima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čije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poslovanje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bazira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realizaciji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čitavog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niza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posebnih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poslovnih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procesa</a:t>
            </a:r>
            <a:r>
              <a:rPr lang="sr-Cyrl-CS" sz="2000" smtClean="0">
                <a:solidFill>
                  <a:schemeClr val="bg1"/>
                </a:solidFill>
              </a:rPr>
              <a:t>, </a:t>
            </a:r>
            <a:r>
              <a:rPr lang="en-US" sz="2000" smtClean="0">
                <a:solidFill>
                  <a:schemeClr val="bg1"/>
                </a:solidFill>
              </a:rPr>
              <a:t>poduhvata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ili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projekata</a:t>
            </a:r>
            <a:r>
              <a:rPr lang="sr-Cyrl-CS" sz="2000" smtClean="0">
                <a:solidFill>
                  <a:schemeClr val="bg1"/>
                </a:solidFill>
              </a:rPr>
              <a:t>. </a:t>
            </a:r>
            <a:endParaRPr lang="sr-Cyrl-CS" sz="2000" dirty="0">
              <a:solidFill>
                <a:schemeClr val="bg1"/>
              </a:solidFill>
            </a:endParaRPr>
          </a:p>
          <a:p>
            <a:pPr algn="just">
              <a:spcBef>
                <a:spcPct val="65000"/>
              </a:spcBef>
            </a:pPr>
            <a:r>
              <a:rPr lang="en-US" sz="2000" smtClean="0">
                <a:solidFill>
                  <a:schemeClr val="bg1"/>
                </a:solidFill>
              </a:rPr>
              <a:t>Da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bi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ovaj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upravljački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koncept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uspešno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primenio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potrebno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: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da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celokupno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poslovanje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postavi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tako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da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odvija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kroz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realizaciju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niza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projekata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uvo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en-US" sz="2000" smtClean="0">
                <a:solidFill>
                  <a:schemeClr val="bg1"/>
                </a:solidFill>
              </a:rPr>
              <a:t>enje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projektne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ili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matrične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organizacije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funkcionisanje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preduzeća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formiranje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korišćenje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efikasnih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projektnih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timova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 algn="just">
              <a:spcBef>
                <a:spcPct val="65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Uspostavljanje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razvoj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adekvatne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organizacione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projektne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kulture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sr-Cyrl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PROGRAM</a:t>
            </a:r>
            <a:r>
              <a:rPr lang="sr-Cyrl-CS" sz="2800" b="1" dirty="0" smtClean="0">
                <a:solidFill>
                  <a:schemeClr val="bg1"/>
                </a:solidFill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</a:rPr>
              <a:t>MENADŽMENT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214422"/>
            <a:ext cx="7772400" cy="4714876"/>
          </a:xfrm>
        </p:spPr>
        <p:txBody>
          <a:bodyPr>
            <a:normAutofit/>
          </a:bodyPr>
          <a:lstStyle/>
          <a:p>
            <a:pPr algn="just"/>
            <a:r>
              <a:rPr lang="en-US" sz="2000" smtClean="0">
                <a:solidFill>
                  <a:schemeClr val="bg1"/>
                </a:solidFill>
              </a:rPr>
              <a:t>Program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menadžment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predstavlja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upravljanje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složenim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poduhvatom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sastavljenim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iz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više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projekata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koji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su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usmereni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ka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postizanju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jedinstvenog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cilja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programa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endParaRPr lang="sr-Cyrl-CS" sz="2000" dirty="0">
              <a:solidFill>
                <a:schemeClr val="bg1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85786" y="2428868"/>
            <a:ext cx="7786742" cy="4429132"/>
            <a:chOff x="576" y="1488"/>
            <a:chExt cx="4416" cy="2832"/>
          </a:xfrm>
        </p:grpSpPr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576" y="1488"/>
              <a:ext cx="4416" cy="28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86" y="1632"/>
              <a:ext cx="4114" cy="2604"/>
              <a:chOff x="1398" y="6061"/>
              <a:chExt cx="8949" cy="45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246" y="6061"/>
                <a:ext cx="1914" cy="1338"/>
                <a:chOff x="2561" y="3420"/>
                <a:chExt cx="2282" cy="1338"/>
              </a:xfrm>
            </p:grpSpPr>
            <p:sp>
              <p:nvSpPr>
                <p:cNvPr id="1003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62" y="3420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 dirty="0" smtClean="0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Projekat </a:t>
                  </a:r>
                  <a:r>
                    <a:rPr lang="sl-SI" altLang="ja-JP" sz="1200" dirty="0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1</a:t>
                  </a:r>
                  <a:endParaRPr lang="en-US" sz="1200" dirty="0">
                    <a:latin typeface="Arial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62" y="3876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Пројектни тим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561" y="4314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sl-SI" altLang="ja-JP" sz="12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Руководилац пројекта</a:t>
                  </a:r>
                  <a:endParaRPr lang="en-US" sz="1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652" y="6061"/>
                <a:ext cx="1914" cy="1338"/>
                <a:chOff x="2561" y="3420"/>
                <a:chExt cx="2282" cy="1338"/>
              </a:xfrm>
            </p:grpSpPr>
            <p:sp>
              <p:nvSpPr>
                <p:cNvPr id="1003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62" y="3420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Пројекат 3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62" y="3876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Пројектни тим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61" y="4314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Руководилац пројекта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3792" y="9247"/>
                <a:ext cx="1914" cy="1338"/>
                <a:chOff x="2561" y="3420"/>
                <a:chExt cx="2282" cy="1338"/>
              </a:xfrm>
            </p:grpSpPr>
            <p:sp>
              <p:nvSpPr>
                <p:cNvPr id="1003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62" y="3420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Пројекат 2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62" y="3876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Пројектни тим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1" y="4314"/>
                  <a:ext cx="2281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Руководилац пројекта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00369" name="Text Box 17"/>
              <p:cNvSpPr txBox="1">
                <a:spLocks noChangeArrowheads="1"/>
              </p:cNvSpPr>
              <p:nvPr/>
            </p:nvSpPr>
            <p:spPr bwMode="auto">
              <a:xfrm>
                <a:off x="6103" y="9247"/>
                <a:ext cx="1913" cy="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sl-SI" altLang="ja-JP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Пројекат </a:t>
                </a:r>
                <a:r>
                  <a:rPr lang="sl-SI" altLang="ja-JP" sz="1200" i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0370" name="Text Box 18"/>
              <p:cNvSpPr txBox="1">
                <a:spLocks noChangeArrowheads="1"/>
              </p:cNvSpPr>
              <p:nvPr/>
            </p:nvSpPr>
            <p:spPr bwMode="auto">
              <a:xfrm>
                <a:off x="6103" y="9700"/>
                <a:ext cx="1913" cy="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sl-SI" altLang="ja-JP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Пројектни тим</a:t>
                </a:r>
                <a:endParaRPr lang="en-U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0371" name="Text Box 19"/>
              <p:cNvSpPr txBox="1">
                <a:spLocks noChangeArrowheads="1"/>
              </p:cNvSpPr>
              <p:nvPr/>
            </p:nvSpPr>
            <p:spPr bwMode="auto">
              <a:xfrm>
                <a:off x="6102" y="10141"/>
                <a:ext cx="1913" cy="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sl-SI" altLang="ja-JP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Руководилац пројекта</a:t>
                </a:r>
                <a:endParaRPr lang="en-U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398" y="7843"/>
                <a:ext cx="1830" cy="882"/>
                <a:chOff x="1548" y="5322"/>
                <a:chExt cx="1830" cy="882"/>
              </a:xfrm>
            </p:grpSpPr>
            <p:sp>
              <p:nvSpPr>
                <p:cNvPr id="1003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48" y="5322"/>
                  <a:ext cx="1830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18000" anchor="ctr"/>
                <a:lstStyle/>
                <a:p>
                  <a:pPr algn="ctr">
                    <a:spcBef>
                      <a:spcPct val="25000"/>
                    </a:spcBef>
                  </a:pPr>
                  <a:r>
                    <a:rPr lang="sl-SI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Пројектни биро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003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48" y="5760"/>
                  <a:ext cx="1829" cy="4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18000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altLang="ja-JP" sz="800">
                      <a:ea typeface="MS Mincho" pitchFamily="49" charset="-128"/>
                    </a:rPr>
                    <a:t> </a:t>
                  </a:r>
                  <a:r>
                    <a:rPr lang="en-US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Руководилац про</a:t>
                  </a:r>
                  <a:r>
                    <a:rPr lang="sr-Cyrl-CS" altLang="ja-JP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грама</a:t>
                  </a:r>
                  <a:endParaRPr lang="en-U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00375" name="Text Box 23"/>
              <p:cNvSpPr txBox="1">
                <a:spLocks noChangeArrowheads="1"/>
              </p:cNvSpPr>
              <p:nvPr/>
            </p:nvSpPr>
            <p:spPr bwMode="auto">
              <a:xfrm>
                <a:off x="8523" y="7823"/>
                <a:ext cx="1824" cy="9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sl-SI" altLang="ja-JP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/>
                <a:r>
                  <a:rPr lang="sl-SI" altLang="ja-JP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Програм за купца</a:t>
                </a:r>
                <a:endParaRPr lang="en-U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0376" name="AutoShape 24"/>
              <p:cNvSpPr>
                <a:spLocks noChangeArrowheads="1"/>
              </p:cNvSpPr>
              <p:nvPr/>
            </p:nvSpPr>
            <p:spPr bwMode="auto">
              <a:xfrm>
                <a:off x="3228" y="7753"/>
                <a:ext cx="5295" cy="1086"/>
              </a:xfrm>
              <a:prstGeom prst="rightArrow">
                <a:avLst>
                  <a:gd name="adj1" fmla="val 50000"/>
                  <a:gd name="adj2" fmla="val 121892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77" name="Line 25"/>
              <p:cNvSpPr>
                <a:spLocks noChangeShapeType="1"/>
              </p:cNvSpPr>
              <p:nvPr/>
            </p:nvSpPr>
            <p:spPr bwMode="auto">
              <a:xfrm>
                <a:off x="4203" y="7393"/>
                <a:ext cx="0" cy="6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78" name="Line 26"/>
              <p:cNvSpPr>
                <a:spLocks noChangeShapeType="1"/>
              </p:cNvSpPr>
              <p:nvPr/>
            </p:nvSpPr>
            <p:spPr bwMode="auto">
              <a:xfrm>
                <a:off x="6609" y="7393"/>
                <a:ext cx="0" cy="6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79" name="Line 27"/>
              <p:cNvSpPr>
                <a:spLocks noChangeShapeType="1"/>
              </p:cNvSpPr>
              <p:nvPr/>
            </p:nvSpPr>
            <p:spPr bwMode="auto">
              <a:xfrm flipV="1">
                <a:off x="7059" y="8563"/>
                <a:ext cx="0" cy="69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80" name="Line 28"/>
              <p:cNvSpPr>
                <a:spLocks noChangeShapeType="1"/>
              </p:cNvSpPr>
              <p:nvPr/>
            </p:nvSpPr>
            <p:spPr bwMode="auto">
              <a:xfrm flipV="1">
                <a:off x="4749" y="8563"/>
                <a:ext cx="0" cy="69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81" name="Line 29"/>
              <p:cNvSpPr>
                <a:spLocks noChangeShapeType="1"/>
              </p:cNvSpPr>
              <p:nvPr/>
            </p:nvSpPr>
            <p:spPr bwMode="auto">
              <a:xfrm>
                <a:off x="3666" y="8281"/>
                <a:ext cx="702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82" name="Line 30"/>
              <p:cNvSpPr>
                <a:spLocks noChangeShapeType="1"/>
              </p:cNvSpPr>
              <p:nvPr/>
            </p:nvSpPr>
            <p:spPr bwMode="auto">
              <a:xfrm>
                <a:off x="5142" y="8281"/>
                <a:ext cx="702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383" name="Line 31"/>
              <p:cNvSpPr>
                <a:spLocks noChangeShapeType="1"/>
              </p:cNvSpPr>
              <p:nvPr/>
            </p:nvSpPr>
            <p:spPr bwMode="auto">
              <a:xfrm>
                <a:off x="6900" y="8281"/>
                <a:ext cx="702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MULTI</a:t>
            </a:r>
            <a:r>
              <a:rPr lang="sr-Cyrl-C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PROJEKTNO</a:t>
            </a:r>
            <a:r>
              <a:rPr lang="sr-Cyrl-CS" sz="2800" b="1" dirty="0" smtClean="0">
                <a:solidFill>
                  <a:schemeClr val="accent2"/>
                </a:solidFill>
              </a:rPr>
              <a:t>    </a:t>
            </a:r>
            <a:r>
              <a:rPr lang="en-US" sz="2800" b="1" dirty="0" smtClean="0">
                <a:solidFill>
                  <a:schemeClr val="accent2"/>
                </a:solidFill>
              </a:rPr>
              <a:t>UPRAVLJANJA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071546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sr-Latn-CS" sz="2000" smtClean="0">
                <a:solidFill>
                  <a:schemeClr val="bg1"/>
                </a:solidFill>
              </a:rPr>
              <a:t>Jedan od novih koncepata u razvoju upravljanja projektom je i multiprojektno upravljanje ili upravljanje sa više projekata, koje predstavlja upravljanje realizacijom više projekata ili poslovnih poduhvata.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sr-Latn-CS" sz="2000" smtClean="0">
                <a:solidFill>
                  <a:schemeClr val="bg1"/>
                </a:solidFill>
              </a:rPr>
              <a:t>Multiprojektno upravljanje podrazumeva osmišljeno istovremeno planiranje većeg broja različitih, često me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sr-Latn-CS" sz="2000" smtClean="0">
                <a:solidFill>
                  <a:schemeClr val="bg1"/>
                </a:solidFill>
              </a:rPr>
              <a:t>usobno nezavisnih projekata i sprovo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sr-Latn-CS" sz="2000" smtClean="0">
                <a:solidFill>
                  <a:schemeClr val="bg1"/>
                </a:solidFill>
              </a:rPr>
              <a:t>enje njihove realizacije uz nastojanje da se racionalno rasporede raspoloživi resursi preduzeća na sve projekte i efikasno ostvare njihovi ciljevi. </a:t>
            </a:r>
            <a:endParaRPr lang="sr-Cyrl-RS" sz="2000" dirty="0" smtClean="0">
              <a:solidFill>
                <a:schemeClr val="bg1"/>
              </a:solidFill>
            </a:endParaRPr>
          </a:p>
          <a:p>
            <a:pPr algn="just"/>
            <a:r>
              <a:rPr lang="sr-Latn-CS" sz="2000" smtClean="0">
                <a:solidFill>
                  <a:schemeClr val="bg1"/>
                </a:solidFill>
              </a:rPr>
              <a:t>Pri tome se sprovodi neprekidan proces upravljanja projektima, pošto se novi projekti javljaju dok su prethodni projekti u realizaciji i imaju različite stepene dovršenosti ili su neki okončani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MULTI</a:t>
            </a:r>
            <a:r>
              <a:rPr lang="sr-Cyrl-C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PROJEKTNO</a:t>
            </a:r>
            <a:r>
              <a:rPr lang="sr-Cyrl-CS" sz="2800" b="1" smtClean="0">
                <a:solidFill>
                  <a:schemeClr val="accent2"/>
                </a:solidFill>
              </a:rPr>
              <a:t>    </a:t>
            </a:r>
            <a:r>
              <a:rPr lang="en-US" sz="2800" b="1" smtClean="0">
                <a:solidFill>
                  <a:schemeClr val="accent2"/>
                </a:solidFill>
              </a:rPr>
              <a:t>UPRAVLJANJA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1000100" y="1285860"/>
            <a:ext cx="7143800" cy="4643470"/>
            <a:chOff x="2186" y="1578"/>
            <a:chExt cx="7945" cy="3870"/>
          </a:xfrm>
        </p:grpSpPr>
        <p:sp>
          <p:nvSpPr>
            <p:cNvPr id="134147" name="Text Box 3"/>
            <p:cNvSpPr txBox="1">
              <a:spLocks noChangeArrowheads="1"/>
            </p:cNvSpPr>
            <p:nvPr/>
          </p:nvSpPr>
          <p:spPr bwMode="auto">
            <a:xfrm>
              <a:off x="4041" y="5046"/>
              <a:ext cx="609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31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32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33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34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>
              <a:off x="2186" y="1578"/>
              <a:ext cx="7536" cy="3492"/>
              <a:chOff x="2511" y="1938"/>
              <a:chExt cx="7536" cy="3492"/>
            </a:xfrm>
          </p:grpSpPr>
          <p:sp>
            <p:nvSpPr>
              <p:cNvPr id="134149" name="Line 5"/>
              <p:cNvSpPr>
                <a:spLocks noChangeShapeType="1"/>
              </p:cNvSpPr>
              <p:nvPr/>
            </p:nvSpPr>
            <p:spPr bwMode="auto">
              <a:xfrm>
                <a:off x="2732" y="4320"/>
                <a:ext cx="71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0" name="Line 6"/>
              <p:cNvSpPr>
                <a:spLocks noChangeShapeType="1"/>
              </p:cNvSpPr>
              <p:nvPr/>
            </p:nvSpPr>
            <p:spPr bwMode="auto">
              <a:xfrm flipV="1">
                <a:off x="2732" y="1980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2732" y="2970"/>
                <a:ext cx="4702" cy="135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720" y="1140"/>
                  </a:cxn>
                  <a:cxn ang="0">
                    <a:pos x="1868" y="591"/>
                  </a:cxn>
                  <a:cxn ang="0">
                    <a:pos x="2689" y="89"/>
                  </a:cxn>
                  <a:cxn ang="0">
                    <a:pos x="3360" y="60"/>
                  </a:cxn>
                  <a:cxn ang="0">
                    <a:pos x="3882" y="446"/>
                  </a:cxn>
                  <a:cxn ang="0">
                    <a:pos x="4384" y="998"/>
                  </a:cxn>
                  <a:cxn ang="0">
                    <a:pos x="4702" y="1350"/>
                  </a:cxn>
                </a:cxnLst>
                <a:rect l="0" t="0" r="r" b="b"/>
                <a:pathLst>
                  <a:path w="4702" h="1350">
                    <a:moveTo>
                      <a:pt x="0" y="1320"/>
                    </a:moveTo>
                    <a:cubicBezTo>
                      <a:pt x="270" y="1260"/>
                      <a:pt x="409" y="1261"/>
                      <a:pt x="720" y="1140"/>
                    </a:cubicBezTo>
                    <a:cubicBezTo>
                      <a:pt x="1031" y="1019"/>
                      <a:pt x="1540" y="766"/>
                      <a:pt x="1868" y="591"/>
                    </a:cubicBezTo>
                    <a:cubicBezTo>
                      <a:pt x="2196" y="416"/>
                      <a:pt x="2440" y="178"/>
                      <a:pt x="2689" y="89"/>
                    </a:cubicBezTo>
                    <a:cubicBezTo>
                      <a:pt x="2938" y="0"/>
                      <a:pt x="3161" y="1"/>
                      <a:pt x="3360" y="60"/>
                    </a:cubicBezTo>
                    <a:cubicBezTo>
                      <a:pt x="3559" y="119"/>
                      <a:pt x="3711" y="290"/>
                      <a:pt x="3882" y="446"/>
                    </a:cubicBezTo>
                    <a:cubicBezTo>
                      <a:pt x="4053" y="602"/>
                      <a:pt x="4247" y="847"/>
                      <a:pt x="4384" y="998"/>
                    </a:cubicBezTo>
                    <a:cubicBezTo>
                      <a:pt x="4521" y="1149"/>
                      <a:pt x="4636" y="1277"/>
                      <a:pt x="4702" y="135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2" name="Text Box 8"/>
              <p:cNvSpPr txBox="1">
                <a:spLocks noChangeArrowheads="1"/>
              </p:cNvSpPr>
              <p:nvPr/>
            </p:nvSpPr>
            <p:spPr bwMode="auto">
              <a:xfrm>
                <a:off x="2511" y="4542"/>
                <a:ext cx="609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11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12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13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14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53" name="Freeform 9"/>
              <p:cNvSpPr>
                <a:spLocks/>
              </p:cNvSpPr>
              <p:nvPr/>
            </p:nvSpPr>
            <p:spPr bwMode="auto">
              <a:xfrm>
                <a:off x="3307" y="3317"/>
                <a:ext cx="3768" cy="1004"/>
              </a:xfrm>
              <a:custGeom>
                <a:avLst/>
                <a:gdLst/>
                <a:ahLst/>
                <a:cxnLst>
                  <a:cxn ang="0">
                    <a:pos x="0" y="1004"/>
                  </a:cxn>
                  <a:cxn ang="0">
                    <a:pos x="771" y="652"/>
                  </a:cxn>
                  <a:cxn ang="0">
                    <a:pos x="1357" y="16"/>
                  </a:cxn>
                  <a:cxn ang="0">
                    <a:pos x="2091" y="556"/>
                  </a:cxn>
                  <a:cxn ang="0">
                    <a:pos x="2880" y="820"/>
                  </a:cxn>
                  <a:cxn ang="0">
                    <a:pos x="3768" y="1004"/>
                  </a:cxn>
                </a:cxnLst>
                <a:rect l="0" t="0" r="r" b="b"/>
                <a:pathLst>
                  <a:path w="3768" h="1004">
                    <a:moveTo>
                      <a:pt x="0" y="1004"/>
                    </a:moveTo>
                    <a:cubicBezTo>
                      <a:pt x="129" y="945"/>
                      <a:pt x="545" y="817"/>
                      <a:pt x="771" y="652"/>
                    </a:cubicBezTo>
                    <a:cubicBezTo>
                      <a:pt x="997" y="487"/>
                      <a:pt x="1137" y="32"/>
                      <a:pt x="1357" y="16"/>
                    </a:cubicBezTo>
                    <a:cubicBezTo>
                      <a:pt x="1577" y="0"/>
                      <a:pt x="1837" y="422"/>
                      <a:pt x="2091" y="556"/>
                    </a:cubicBezTo>
                    <a:cubicBezTo>
                      <a:pt x="2345" y="690"/>
                      <a:pt x="2600" y="745"/>
                      <a:pt x="2880" y="820"/>
                    </a:cubicBezTo>
                    <a:cubicBezTo>
                      <a:pt x="3160" y="895"/>
                      <a:pt x="3583" y="966"/>
                      <a:pt x="3768" y="10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4" name="Freeform 10"/>
              <p:cNvSpPr>
                <a:spLocks/>
              </p:cNvSpPr>
              <p:nvPr/>
            </p:nvSpPr>
            <p:spPr bwMode="auto">
              <a:xfrm>
                <a:off x="4602" y="2578"/>
                <a:ext cx="4488" cy="1742"/>
              </a:xfrm>
              <a:custGeom>
                <a:avLst/>
                <a:gdLst/>
                <a:ahLst/>
                <a:cxnLst>
                  <a:cxn ang="0">
                    <a:pos x="0" y="1742"/>
                  </a:cxn>
                  <a:cxn ang="0">
                    <a:pos x="935" y="1382"/>
                  </a:cxn>
                  <a:cxn ang="0">
                    <a:pos x="1870" y="842"/>
                  </a:cxn>
                  <a:cxn ang="0">
                    <a:pos x="2431" y="402"/>
                  </a:cxn>
                  <a:cxn ang="0">
                    <a:pos x="3033" y="17"/>
                  </a:cxn>
                  <a:cxn ang="0">
                    <a:pos x="3366" y="302"/>
                  </a:cxn>
                  <a:cxn ang="0">
                    <a:pos x="3927" y="1202"/>
                  </a:cxn>
                  <a:cxn ang="0">
                    <a:pos x="4488" y="1742"/>
                  </a:cxn>
                </a:cxnLst>
                <a:rect l="0" t="0" r="r" b="b"/>
                <a:pathLst>
                  <a:path w="4488" h="1742">
                    <a:moveTo>
                      <a:pt x="0" y="1742"/>
                    </a:moveTo>
                    <a:cubicBezTo>
                      <a:pt x="311" y="1637"/>
                      <a:pt x="623" y="1532"/>
                      <a:pt x="935" y="1382"/>
                    </a:cubicBezTo>
                    <a:cubicBezTo>
                      <a:pt x="1247" y="1232"/>
                      <a:pt x="1621" y="1005"/>
                      <a:pt x="1870" y="842"/>
                    </a:cubicBezTo>
                    <a:cubicBezTo>
                      <a:pt x="2119" y="679"/>
                      <a:pt x="2237" y="540"/>
                      <a:pt x="2431" y="402"/>
                    </a:cubicBezTo>
                    <a:cubicBezTo>
                      <a:pt x="2625" y="264"/>
                      <a:pt x="2877" y="34"/>
                      <a:pt x="3033" y="17"/>
                    </a:cubicBezTo>
                    <a:cubicBezTo>
                      <a:pt x="3189" y="0"/>
                      <a:pt x="3217" y="105"/>
                      <a:pt x="3366" y="302"/>
                    </a:cubicBezTo>
                    <a:cubicBezTo>
                      <a:pt x="3515" y="499"/>
                      <a:pt x="3740" y="962"/>
                      <a:pt x="3927" y="1202"/>
                    </a:cubicBezTo>
                    <a:cubicBezTo>
                      <a:pt x="4114" y="1442"/>
                      <a:pt x="4394" y="1652"/>
                      <a:pt x="4488" y="174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5" name="Line 11"/>
              <p:cNvSpPr>
                <a:spLocks noChangeShapeType="1"/>
              </p:cNvSpPr>
              <p:nvPr/>
            </p:nvSpPr>
            <p:spPr bwMode="auto">
              <a:xfrm flipH="1">
                <a:off x="3667" y="4020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6" name="Line 12"/>
              <p:cNvSpPr>
                <a:spLocks noChangeShapeType="1"/>
              </p:cNvSpPr>
              <p:nvPr/>
            </p:nvSpPr>
            <p:spPr bwMode="auto">
              <a:xfrm>
                <a:off x="2732" y="432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7" name="Line 13"/>
              <p:cNvSpPr>
                <a:spLocks noChangeShapeType="1"/>
              </p:cNvSpPr>
              <p:nvPr/>
            </p:nvSpPr>
            <p:spPr bwMode="auto">
              <a:xfrm flipH="1">
                <a:off x="5121" y="3228"/>
                <a:ext cx="0" cy="14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8" name="Line 14"/>
              <p:cNvSpPr>
                <a:spLocks noChangeShapeType="1"/>
              </p:cNvSpPr>
              <p:nvPr/>
            </p:nvSpPr>
            <p:spPr bwMode="auto">
              <a:xfrm flipH="1">
                <a:off x="6729" y="3510"/>
                <a:ext cx="0" cy="1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59" name="Line 15"/>
              <p:cNvSpPr>
                <a:spLocks noChangeShapeType="1"/>
              </p:cNvSpPr>
              <p:nvPr/>
            </p:nvSpPr>
            <p:spPr bwMode="auto">
              <a:xfrm>
                <a:off x="7425" y="432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0" name="Line 16"/>
              <p:cNvSpPr>
                <a:spLocks noChangeShapeType="1"/>
              </p:cNvSpPr>
              <p:nvPr/>
            </p:nvSpPr>
            <p:spPr bwMode="auto">
              <a:xfrm flipH="1">
                <a:off x="3309" y="433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1" name="Line 17"/>
              <p:cNvSpPr>
                <a:spLocks noChangeShapeType="1"/>
              </p:cNvSpPr>
              <p:nvPr/>
            </p:nvSpPr>
            <p:spPr bwMode="auto">
              <a:xfrm>
                <a:off x="3909" y="4080"/>
                <a:ext cx="12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2" name="Line 18"/>
              <p:cNvSpPr>
                <a:spLocks noChangeShapeType="1"/>
              </p:cNvSpPr>
              <p:nvPr/>
            </p:nvSpPr>
            <p:spPr bwMode="auto">
              <a:xfrm flipH="1">
                <a:off x="4401" y="3522"/>
                <a:ext cx="0" cy="1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3" name="Line 19"/>
              <p:cNvSpPr>
                <a:spLocks noChangeShapeType="1"/>
              </p:cNvSpPr>
              <p:nvPr/>
            </p:nvSpPr>
            <p:spPr bwMode="auto">
              <a:xfrm>
                <a:off x="5862" y="4062"/>
                <a:ext cx="0" cy="9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4" name="Line 20"/>
              <p:cNvSpPr>
                <a:spLocks noChangeShapeType="1"/>
              </p:cNvSpPr>
              <p:nvPr/>
            </p:nvSpPr>
            <p:spPr bwMode="auto">
              <a:xfrm flipH="1">
                <a:off x="6999" y="4290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5" name="Line 21"/>
              <p:cNvSpPr>
                <a:spLocks noChangeShapeType="1"/>
              </p:cNvSpPr>
              <p:nvPr/>
            </p:nvSpPr>
            <p:spPr bwMode="auto">
              <a:xfrm flipH="1">
                <a:off x="4611" y="4320"/>
                <a:ext cx="0" cy="1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6" name="Line 22"/>
              <p:cNvSpPr>
                <a:spLocks noChangeShapeType="1"/>
              </p:cNvSpPr>
              <p:nvPr/>
            </p:nvSpPr>
            <p:spPr bwMode="auto">
              <a:xfrm flipH="1">
                <a:off x="9069" y="4320"/>
                <a:ext cx="0" cy="1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7" name="Line 23"/>
              <p:cNvSpPr>
                <a:spLocks noChangeShapeType="1"/>
              </p:cNvSpPr>
              <p:nvPr/>
            </p:nvSpPr>
            <p:spPr bwMode="auto">
              <a:xfrm flipH="1">
                <a:off x="6243" y="3570"/>
                <a:ext cx="0" cy="18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8" name="Line 24"/>
              <p:cNvSpPr>
                <a:spLocks noChangeShapeType="1"/>
              </p:cNvSpPr>
              <p:nvPr/>
            </p:nvSpPr>
            <p:spPr bwMode="auto">
              <a:xfrm>
                <a:off x="7233" y="2820"/>
                <a:ext cx="0" cy="26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69" name="Line 25"/>
              <p:cNvSpPr>
                <a:spLocks noChangeShapeType="1"/>
              </p:cNvSpPr>
              <p:nvPr/>
            </p:nvSpPr>
            <p:spPr bwMode="auto">
              <a:xfrm flipH="1">
                <a:off x="8373" y="3570"/>
                <a:ext cx="0" cy="18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oval" w="sm" len="sm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70" name="Text Box 26"/>
              <p:cNvSpPr txBox="1">
                <a:spLocks noChangeArrowheads="1"/>
              </p:cNvSpPr>
              <p:nvPr/>
            </p:nvSpPr>
            <p:spPr bwMode="auto">
              <a:xfrm>
                <a:off x="3099" y="4902"/>
                <a:ext cx="609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21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22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23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24  </a:t>
                </a:r>
                <a:r>
                  <a:rPr kumimoji="0" lang="sr-Latn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t</a:t>
                </a:r>
                <a:r>
                  <a:rPr kumimoji="0" lang="sr-Latn-CS" sz="1000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1" name="Text Box 27"/>
              <p:cNvSpPr txBox="1">
                <a:spLocks noChangeArrowheads="1"/>
              </p:cNvSpPr>
              <p:nvPr/>
            </p:nvSpPr>
            <p:spPr bwMode="auto">
              <a:xfrm>
                <a:off x="2955" y="3354"/>
                <a:ext cx="124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l-SI" sz="9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Пројекат</a:t>
                </a:r>
                <a:r>
                  <a:rPr kumimoji="0" lang="sl-SI" sz="10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2" name="Text Box 28"/>
              <p:cNvSpPr txBox="1">
                <a:spLocks noChangeArrowheads="1"/>
              </p:cNvSpPr>
              <p:nvPr/>
            </p:nvSpPr>
            <p:spPr bwMode="auto">
              <a:xfrm>
                <a:off x="4215" y="2466"/>
                <a:ext cx="124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CS" sz="8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Пројекат</a:t>
                </a:r>
                <a:r>
                  <a:rPr kumimoji="0" lang="sr-Cyrl-CS" sz="9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sr-Cyrl-CS" sz="8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 </a:t>
                </a:r>
                <a:r>
                  <a:rPr kumimoji="0" lang="sr-Cyrl-CS" sz="10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3" name="Text Box 29"/>
              <p:cNvSpPr txBox="1">
                <a:spLocks noChangeArrowheads="1"/>
              </p:cNvSpPr>
              <p:nvPr/>
            </p:nvSpPr>
            <p:spPr bwMode="auto">
              <a:xfrm>
                <a:off x="6135" y="2034"/>
                <a:ext cx="124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l-SI" sz="9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Пројекат</a:t>
                </a:r>
                <a:r>
                  <a:rPr kumimoji="0" lang="sl-SI" sz="10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4" name="Text Box 30"/>
              <p:cNvSpPr txBox="1">
                <a:spLocks noChangeArrowheads="1"/>
              </p:cNvSpPr>
              <p:nvPr/>
            </p:nvSpPr>
            <p:spPr bwMode="auto">
              <a:xfrm>
                <a:off x="2763" y="1938"/>
                <a:ext cx="124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CS" sz="9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Обим активности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5" name="Text Box 31"/>
              <p:cNvSpPr txBox="1">
                <a:spLocks noChangeArrowheads="1"/>
              </p:cNvSpPr>
              <p:nvPr/>
            </p:nvSpPr>
            <p:spPr bwMode="auto">
              <a:xfrm>
                <a:off x="9195" y="3996"/>
                <a:ext cx="85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CS" sz="9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Врем</a:t>
                </a: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sr-Cyrl-C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е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76" name="Line 32"/>
              <p:cNvSpPr>
                <a:spLocks noChangeShapeType="1"/>
              </p:cNvSpPr>
              <p:nvPr/>
            </p:nvSpPr>
            <p:spPr bwMode="auto">
              <a:xfrm flipH="1">
                <a:off x="3315" y="3690"/>
                <a:ext cx="90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77" name="Line 33"/>
              <p:cNvSpPr>
                <a:spLocks noChangeShapeType="1"/>
              </p:cNvSpPr>
              <p:nvPr/>
            </p:nvSpPr>
            <p:spPr bwMode="auto">
              <a:xfrm flipH="1">
                <a:off x="4617" y="2802"/>
                <a:ext cx="108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178" name="Line 34"/>
              <p:cNvSpPr>
                <a:spLocks noChangeShapeType="1"/>
              </p:cNvSpPr>
              <p:nvPr/>
            </p:nvSpPr>
            <p:spPr bwMode="auto">
              <a:xfrm>
                <a:off x="6675" y="2412"/>
                <a:ext cx="330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MULTI</a:t>
            </a:r>
            <a:r>
              <a:rPr lang="sr-Cyrl-C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PROJEKTNO</a:t>
            </a:r>
            <a:r>
              <a:rPr lang="sr-Cyrl-CS" sz="2800" b="1" dirty="0" smtClean="0">
                <a:solidFill>
                  <a:schemeClr val="accent2"/>
                </a:solidFill>
              </a:rPr>
              <a:t>    </a:t>
            </a:r>
            <a:r>
              <a:rPr lang="en-US" sz="2800" b="1" dirty="0" smtClean="0">
                <a:solidFill>
                  <a:schemeClr val="accent2"/>
                </a:solidFill>
              </a:rPr>
              <a:t>UPRAVLJANJA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1928794" y="642918"/>
            <a:ext cx="4611706" cy="6000768"/>
            <a:chOff x="2508" y="1128"/>
            <a:chExt cx="7722" cy="10026"/>
          </a:xfrm>
        </p:grpSpPr>
        <p:grpSp>
          <p:nvGrpSpPr>
            <p:cNvPr id="135171" name="Group 3"/>
            <p:cNvGrpSpPr>
              <a:grpSpLocks/>
            </p:cNvGrpSpPr>
            <p:nvPr/>
          </p:nvGrpSpPr>
          <p:grpSpPr bwMode="auto">
            <a:xfrm>
              <a:off x="2694" y="1128"/>
              <a:ext cx="7106" cy="4686"/>
              <a:chOff x="2361" y="366"/>
              <a:chExt cx="7106" cy="4686"/>
            </a:xfrm>
          </p:grpSpPr>
          <p:sp>
            <p:nvSpPr>
              <p:cNvPr id="135172" name="Line 4"/>
              <p:cNvSpPr>
                <a:spLocks noChangeShapeType="1"/>
              </p:cNvSpPr>
              <p:nvPr/>
            </p:nvSpPr>
            <p:spPr bwMode="auto">
              <a:xfrm>
                <a:off x="2361" y="5052"/>
                <a:ext cx="71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173" name="Line 5"/>
              <p:cNvSpPr>
                <a:spLocks noChangeShapeType="1"/>
              </p:cNvSpPr>
              <p:nvPr/>
            </p:nvSpPr>
            <p:spPr bwMode="auto">
              <a:xfrm flipH="1" flipV="1">
                <a:off x="2361" y="366"/>
                <a:ext cx="0" cy="46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5174" name="Line 6"/>
            <p:cNvSpPr>
              <a:spLocks noChangeShapeType="1"/>
            </p:cNvSpPr>
            <p:nvPr/>
          </p:nvSpPr>
          <p:spPr bwMode="auto">
            <a:xfrm flipH="1">
              <a:off x="9054" y="49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691" y="2382"/>
              <a:ext cx="1496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2691" y="2106"/>
              <a:ext cx="2589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4116" y="1836"/>
              <a:ext cx="2346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5256" y="1536"/>
              <a:ext cx="2628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3486" y="3942"/>
              <a:ext cx="121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4068" y="3684"/>
              <a:ext cx="208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4068" y="3396"/>
              <a:ext cx="103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5088" y="3156"/>
              <a:ext cx="238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3" name="Rectangle 15"/>
            <p:cNvSpPr>
              <a:spLocks noChangeArrowheads="1"/>
            </p:cNvSpPr>
            <p:nvPr/>
          </p:nvSpPr>
          <p:spPr bwMode="auto">
            <a:xfrm>
              <a:off x="6120" y="2898"/>
              <a:ext cx="103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5208" y="5340"/>
              <a:ext cx="1496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5196" y="5064"/>
              <a:ext cx="121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6" name="Rectangle 18"/>
            <p:cNvSpPr>
              <a:spLocks noChangeArrowheads="1"/>
            </p:cNvSpPr>
            <p:nvPr/>
          </p:nvSpPr>
          <p:spPr bwMode="auto">
            <a:xfrm>
              <a:off x="6678" y="4746"/>
              <a:ext cx="2382" cy="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7" name="Line 19"/>
            <p:cNvSpPr>
              <a:spLocks noChangeShapeType="1"/>
            </p:cNvSpPr>
            <p:nvPr/>
          </p:nvSpPr>
          <p:spPr bwMode="auto">
            <a:xfrm flipH="1">
              <a:off x="7476" y="3360"/>
              <a:ext cx="0" cy="2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 flipH="1">
              <a:off x="7890" y="1728"/>
              <a:ext cx="0" cy="4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89" name="Line 21"/>
            <p:cNvSpPr>
              <a:spLocks noChangeShapeType="1"/>
            </p:cNvSpPr>
            <p:nvPr/>
          </p:nvSpPr>
          <p:spPr bwMode="auto">
            <a:xfrm flipH="1">
              <a:off x="5196" y="5520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flipH="1">
              <a:off x="3492" y="4122"/>
              <a:ext cx="0" cy="18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1" name="Text Box 23"/>
            <p:cNvSpPr txBox="1">
              <a:spLocks noChangeArrowheads="1"/>
            </p:cNvSpPr>
            <p:nvPr/>
          </p:nvSpPr>
          <p:spPr bwMode="auto">
            <a:xfrm>
              <a:off x="2622" y="5910"/>
              <a:ext cx="682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11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21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31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25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15  </a:t>
              </a:r>
              <a:r>
                <a:rPr kumimoji="0" lang="sr-Latn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t</a:t>
              </a:r>
              <a:r>
                <a:rPr kumimoji="0" lang="sr-Latn-CS" sz="1000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92" name="Rectangle 24"/>
            <p:cNvSpPr>
              <a:spLocks noChangeArrowheads="1"/>
            </p:cNvSpPr>
            <p:nvPr/>
          </p:nvSpPr>
          <p:spPr bwMode="auto">
            <a:xfrm>
              <a:off x="2508" y="1470"/>
              <a:ext cx="5592" cy="115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3342" y="2832"/>
              <a:ext cx="4326" cy="13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5052" y="4662"/>
              <a:ext cx="4158" cy="9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5" name="Text Box 27"/>
            <p:cNvSpPr txBox="1">
              <a:spLocks noChangeArrowheads="1"/>
            </p:cNvSpPr>
            <p:nvPr/>
          </p:nvSpPr>
          <p:spPr bwMode="auto">
            <a:xfrm>
              <a:off x="8310" y="3144"/>
              <a:ext cx="123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Пројекат</a:t>
              </a:r>
              <a:r>
                <a:rPr kumimoji="0" lang="sl-SI" sz="10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96" name="Text Box 28"/>
            <p:cNvSpPr txBox="1">
              <a:spLocks noChangeArrowheads="1"/>
            </p:cNvSpPr>
            <p:nvPr/>
          </p:nvSpPr>
          <p:spPr bwMode="auto">
            <a:xfrm>
              <a:off x="8580" y="1950"/>
              <a:ext cx="126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Пројекат</a:t>
              </a:r>
              <a:r>
                <a:rPr kumimoji="0" lang="sl-SI" sz="10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97" name="Text Box 29"/>
            <p:cNvSpPr txBox="1">
              <a:spLocks noChangeArrowheads="1"/>
            </p:cNvSpPr>
            <p:nvPr/>
          </p:nvSpPr>
          <p:spPr bwMode="auto">
            <a:xfrm>
              <a:off x="8442" y="3894"/>
              <a:ext cx="126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Пројекат</a:t>
              </a:r>
              <a:r>
                <a:rPr kumimoji="0" lang="sl-SI" sz="10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auto">
            <a:xfrm flipH="1">
              <a:off x="7548" y="2148"/>
              <a:ext cx="1044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199" name="Line 31"/>
            <p:cNvSpPr>
              <a:spLocks noChangeShapeType="1"/>
            </p:cNvSpPr>
            <p:nvPr/>
          </p:nvSpPr>
          <p:spPr bwMode="auto">
            <a:xfrm flipH="1">
              <a:off x="7116" y="3420"/>
              <a:ext cx="1254" cy="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 flipH="1">
              <a:off x="8700" y="4254"/>
              <a:ext cx="228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1" name="Text Box 33"/>
            <p:cNvSpPr txBox="1">
              <a:spLocks noChangeArrowheads="1"/>
            </p:cNvSpPr>
            <p:nvPr/>
          </p:nvSpPr>
          <p:spPr bwMode="auto">
            <a:xfrm>
              <a:off x="9300" y="5328"/>
              <a:ext cx="93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Време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02" name="Freeform 34" descr="Dotted grid"/>
            <p:cNvSpPr>
              <a:spLocks/>
            </p:cNvSpPr>
            <p:nvPr/>
          </p:nvSpPr>
          <p:spPr bwMode="auto">
            <a:xfrm>
              <a:off x="2688" y="9414"/>
              <a:ext cx="1905" cy="1668"/>
            </a:xfrm>
            <a:custGeom>
              <a:avLst/>
              <a:gdLst/>
              <a:ahLst/>
              <a:cxnLst>
                <a:cxn ang="0">
                  <a:pos x="0" y="1308"/>
                </a:cxn>
                <a:cxn ang="0">
                  <a:pos x="942" y="1302"/>
                </a:cxn>
                <a:cxn ang="0">
                  <a:pos x="942" y="720"/>
                </a:cxn>
                <a:cxn ang="0">
                  <a:pos x="1230" y="720"/>
                </a:cxn>
                <a:cxn ang="0">
                  <a:pos x="1230" y="570"/>
                </a:cxn>
                <a:cxn ang="0">
                  <a:pos x="1410" y="570"/>
                </a:cxn>
                <a:cxn ang="0">
                  <a:pos x="1410" y="0"/>
                </a:cxn>
                <a:cxn ang="0">
                  <a:pos x="1740" y="0"/>
                </a:cxn>
                <a:cxn ang="0">
                  <a:pos x="1740" y="1452"/>
                </a:cxn>
                <a:cxn ang="0">
                  <a:pos x="1902" y="1452"/>
                </a:cxn>
                <a:cxn ang="0">
                  <a:pos x="1905" y="1668"/>
                </a:cxn>
                <a:cxn ang="0">
                  <a:pos x="0" y="1668"/>
                </a:cxn>
                <a:cxn ang="0">
                  <a:pos x="0" y="1308"/>
                </a:cxn>
              </a:cxnLst>
              <a:rect l="0" t="0" r="r" b="b"/>
              <a:pathLst>
                <a:path w="1905" h="1668">
                  <a:moveTo>
                    <a:pt x="0" y="1308"/>
                  </a:moveTo>
                  <a:lnTo>
                    <a:pt x="942" y="1302"/>
                  </a:lnTo>
                  <a:lnTo>
                    <a:pt x="942" y="720"/>
                  </a:lnTo>
                  <a:lnTo>
                    <a:pt x="1230" y="720"/>
                  </a:lnTo>
                  <a:lnTo>
                    <a:pt x="1230" y="570"/>
                  </a:lnTo>
                  <a:lnTo>
                    <a:pt x="1410" y="570"/>
                  </a:lnTo>
                  <a:lnTo>
                    <a:pt x="1410" y="0"/>
                  </a:lnTo>
                  <a:lnTo>
                    <a:pt x="1740" y="0"/>
                  </a:lnTo>
                  <a:lnTo>
                    <a:pt x="1740" y="1452"/>
                  </a:lnTo>
                  <a:lnTo>
                    <a:pt x="1902" y="1452"/>
                  </a:lnTo>
                  <a:lnTo>
                    <a:pt x="1905" y="1668"/>
                  </a:lnTo>
                  <a:lnTo>
                    <a:pt x="0" y="1668"/>
                  </a:lnTo>
                  <a:lnTo>
                    <a:pt x="0" y="1308"/>
                  </a:lnTo>
                  <a:close/>
                </a:path>
              </a:pathLst>
            </a:custGeom>
            <a:pattFill prst="dotGri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3" name="Freeform 35" descr="Dotted grid"/>
            <p:cNvSpPr>
              <a:spLocks/>
            </p:cNvSpPr>
            <p:nvPr/>
          </p:nvSpPr>
          <p:spPr bwMode="auto">
            <a:xfrm>
              <a:off x="4830" y="8574"/>
              <a:ext cx="1770" cy="2508"/>
            </a:xfrm>
            <a:custGeom>
              <a:avLst/>
              <a:gdLst/>
              <a:ahLst/>
              <a:cxnLst>
                <a:cxn ang="0">
                  <a:pos x="0" y="2508"/>
                </a:cxn>
                <a:cxn ang="0">
                  <a:pos x="0" y="588"/>
                </a:cxn>
                <a:cxn ang="0">
                  <a:pos x="258" y="588"/>
                </a:cxn>
                <a:cxn ang="0">
                  <a:pos x="258" y="378"/>
                </a:cxn>
                <a:cxn ang="0">
                  <a:pos x="420" y="378"/>
                </a:cxn>
                <a:cxn ang="0">
                  <a:pos x="420" y="0"/>
                </a:cxn>
                <a:cxn ang="0">
                  <a:pos x="828" y="0"/>
                </a:cxn>
                <a:cxn ang="0">
                  <a:pos x="828" y="210"/>
                </a:cxn>
                <a:cxn ang="0">
                  <a:pos x="1008" y="210"/>
                </a:cxn>
                <a:cxn ang="0">
                  <a:pos x="1008" y="1038"/>
                </a:cxn>
                <a:cxn ang="0">
                  <a:pos x="1170" y="1038"/>
                </a:cxn>
                <a:cxn ang="0">
                  <a:pos x="1170" y="540"/>
                </a:cxn>
                <a:cxn ang="0">
                  <a:pos x="1488" y="540"/>
                </a:cxn>
                <a:cxn ang="0">
                  <a:pos x="1488" y="198"/>
                </a:cxn>
                <a:cxn ang="0">
                  <a:pos x="1770" y="198"/>
                </a:cxn>
                <a:cxn ang="0">
                  <a:pos x="1770" y="2490"/>
                </a:cxn>
              </a:cxnLst>
              <a:rect l="0" t="0" r="r" b="b"/>
              <a:pathLst>
                <a:path w="1770" h="2508">
                  <a:moveTo>
                    <a:pt x="0" y="2508"/>
                  </a:moveTo>
                  <a:lnTo>
                    <a:pt x="0" y="588"/>
                  </a:lnTo>
                  <a:lnTo>
                    <a:pt x="258" y="588"/>
                  </a:lnTo>
                  <a:lnTo>
                    <a:pt x="258" y="378"/>
                  </a:lnTo>
                  <a:lnTo>
                    <a:pt x="420" y="378"/>
                  </a:lnTo>
                  <a:lnTo>
                    <a:pt x="420" y="0"/>
                  </a:lnTo>
                  <a:lnTo>
                    <a:pt x="828" y="0"/>
                  </a:lnTo>
                  <a:lnTo>
                    <a:pt x="828" y="210"/>
                  </a:lnTo>
                  <a:lnTo>
                    <a:pt x="1008" y="210"/>
                  </a:lnTo>
                  <a:lnTo>
                    <a:pt x="1008" y="1038"/>
                  </a:lnTo>
                  <a:lnTo>
                    <a:pt x="1170" y="1038"/>
                  </a:lnTo>
                  <a:lnTo>
                    <a:pt x="1170" y="540"/>
                  </a:lnTo>
                  <a:lnTo>
                    <a:pt x="1488" y="540"/>
                  </a:lnTo>
                  <a:lnTo>
                    <a:pt x="1488" y="198"/>
                  </a:lnTo>
                  <a:lnTo>
                    <a:pt x="1770" y="198"/>
                  </a:lnTo>
                  <a:lnTo>
                    <a:pt x="1770" y="2490"/>
                  </a:lnTo>
                </a:path>
              </a:pathLst>
            </a:custGeom>
            <a:pattFill prst="dotGri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4" name="Line 36"/>
            <p:cNvSpPr>
              <a:spLocks noChangeShapeType="1"/>
            </p:cNvSpPr>
            <p:nvPr/>
          </p:nvSpPr>
          <p:spPr bwMode="auto">
            <a:xfrm flipH="1">
              <a:off x="9054" y="5952"/>
              <a:ext cx="0" cy="5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5" name="Freeform 37"/>
            <p:cNvSpPr>
              <a:spLocks/>
            </p:cNvSpPr>
            <p:nvPr/>
          </p:nvSpPr>
          <p:spPr bwMode="auto">
            <a:xfrm>
              <a:off x="2703" y="8586"/>
              <a:ext cx="6792" cy="181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550" y="360"/>
                </a:cxn>
                <a:cxn ang="0">
                  <a:pos x="2550" y="0"/>
                </a:cxn>
                <a:cxn ang="0">
                  <a:pos x="5502" y="0"/>
                </a:cxn>
                <a:cxn ang="0">
                  <a:pos x="5502" y="1818"/>
                </a:cxn>
                <a:cxn ang="0">
                  <a:pos x="6792" y="1818"/>
                </a:cxn>
              </a:cxnLst>
              <a:rect l="0" t="0" r="r" b="b"/>
              <a:pathLst>
                <a:path w="6792" h="1818">
                  <a:moveTo>
                    <a:pt x="0" y="360"/>
                  </a:moveTo>
                  <a:lnTo>
                    <a:pt x="2550" y="360"/>
                  </a:lnTo>
                  <a:lnTo>
                    <a:pt x="2550" y="0"/>
                  </a:lnTo>
                  <a:lnTo>
                    <a:pt x="5502" y="0"/>
                  </a:lnTo>
                  <a:lnTo>
                    <a:pt x="5502" y="1818"/>
                  </a:lnTo>
                  <a:lnTo>
                    <a:pt x="6792" y="181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6" name="Freeform 38" descr="Horizontal brick"/>
            <p:cNvSpPr>
              <a:spLocks/>
            </p:cNvSpPr>
            <p:nvPr/>
          </p:nvSpPr>
          <p:spPr bwMode="auto">
            <a:xfrm>
              <a:off x="5082" y="8268"/>
              <a:ext cx="570" cy="678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0" y="0"/>
                </a:cxn>
                <a:cxn ang="0">
                  <a:pos x="570" y="0"/>
                </a:cxn>
                <a:cxn ang="0">
                  <a:pos x="570" y="306"/>
                </a:cxn>
                <a:cxn ang="0">
                  <a:pos x="168" y="306"/>
                </a:cxn>
                <a:cxn ang="0">
                  <a:pos x="168" y="678"/>
                </a:cxn>
                <a:cxn ang="0">
                  <a:pos x="0" y="678"/>
                </a:cxn>
              </a:cxnLst>
              <a:rect l="0" t="0" r="r" b="b"/>
              <a:pathLst>
                <a:path w="570" h="678">
                  <a:moveTo>
                    <a:pt x="0" y="678"/>
                  </a:moveTo>
                  <a:lnTo>
                    <a:pt x="0" y="0"/>
                  </a:lnTo>
                  <a:lnTo>
                    <a:pt x="570" y="0"/>
                  </a:lnTo>
                  <a:lnTo>
                    <a:pt x="570" y="306"/>
                  </a:lnTo>
                  <a:lnTo>
                    <a:pt x="168" y="306"/>
                  </a:lnTo>
                  <a:lnTo>
                    <a:pt x="168" y="678"/>
                  </a:lnTo>
                  <a:lnTo>
                    <a:pt x="0" y="678"/>
                  </a:lnTo>
                  <a:close/>
                </a:path>
              </a:pathLst>
            </a:cu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7" name="Freeform 39" descr="Dotted grid"/>
            <p:cNvSpPr>
              <a:spLocks/>
            </p:cNvSpPr>
            <p:nvPr/>
          </p:nvSpPr>
          <p:spPr bwMode="auto">
            <a:xfrm>
              <a:off x="6825" y="8580"/>
              <a:ext cx="2232" cy="2490"/>
            </a:xfrm>
            <a:custGeom>
              <a:avLst/>
              <a:gdLst/>
              <a:ahLst/>
              <a:cxnLst>
                <a:cxn ang="0">
                  <a:pos x="0" y="2490"/>
                </a:cxn>
                <a:cxn ang="0">
                  <a:pos x="0" y="1872"/>
                </a:cxn>
                <a:cxn ang="0">
                  <a:pos x="90" y="1872"/>
                </a:cxn>
                <a:cxn ang="0">
                  <a:pos x="90" y="1542"/>
                </a:cxn>
                <a:cxn ang="0">
                  <a:pos x="330" y="1542"/>
                </a:cxn>
                <a:cxn ang="0">
                  <a:pos x="330" y="1254"/>
                </a:cxn>
                <a:cxn ang="0">
                  <a:pos x="660" y="1254"/>
                </a:cxn>
                <a:cxn ang="0">
                  <a:pos x="660" y="0"/>
                </a:cxn>
                <a:cxn ang="0">
                  <a:pos x="870" y="0"/>
                </a:cxn>
                <a:cxn ang="0">
                  <a:pos x="870" y="774"/>
                </a:cxn>
                <a:cxn ang="0">
                  <a:pos x="990" y="774"/>
                </a:cxn>
                <a:cxn ang="0">
                  <a:pos x="990" y="2010"/>
                </a:cxn>
                <a:cxn ang="0">
                  <a:pos x="1230" y="2010"/>
                </a:cxn>
                <a:cxn ang="0">
                  <a:pos x="1230" y="2232"/>
                </a:cxn>
                <a:cxn ang="0">
                  <a:pos x="1518" y="2232"/>
                </a:cxn>
                <a:cxn ang="0">
                  <a:pos x="1518" y="1824"/>
                </a:cxn>
                <a:cxn ang="0">
                  <a:pos x="1710" y="1824"/>
                </a:cxn>
                <a:cxn ang="0">
                  <a:pos x="1710" y="2310"/>
                </a:cxn>
                <a:cxn ang="0">
                  <a:pos x="2232" y="2310"/>
                </a:cxn>
                <a:cxn ang="0">
                  <a:pos x="2232" y="2490"/>
                </a:cxn>
              </a:cxnLst>
              <a:rect l="0" t="0" r="r" b="b"/>
              <a:pathLst>
                <a:path w="2232" h="2490">
                  <a:moveTo>
                    <a:pt x="0" y="2490"/>
                  </a:moveTo>
                  <a:lnTo>
                    <a:pt x="0" y="1872"/>
                  </a:lnTo>
                  <a:lnTo>
                    <a:pt x="90" y="1872"/>
                  </a:lnTo>
                  <a:lnTo>
                    <a:pt x="90" y="1542"/>
                  </a:lnTo>
                  <a:lnTo>
                    <a:pt x="330" y="1542"/>
                  </a:lnTo>
                  <a:lnTo>
                    <a:pt x="330" y="1254"/>
                  </a:lnTo>
                  <a:lnTo>
                    <a:pt x="660" y="1254"/>
                  </a:lnTo>
                  <a:lnTo>
                    <a:pt x="660" y="0"/>
                  </a:lnTo>
                  <a:lnTo>
                    <a:pt x="870" y="0"/>
                  </a:lnTo>
                  <a:lnTo>
                    <a:pt x="870" y="774"/>
                  </a:lnTo>
                  <a:lnTo>
                    <a:pt x="990" y="774"/>
                  </a:lnTo>
                  <a:lnTo>
                    <a:pt x="990" y="2010"/>
                  </a:lnTo>
                  <a:lnTo>
                    <a:pt x="1230" y="2010"/>
                  </a:lnTo>
                  <a:lnTo>
                    <a:pt x="1230" y="2232"/>
                  </a:lnTo>
                  <a:lnTo>
                    <a:pt x="1518" y="2232"/>
                  </a:lnTo>
                  <a:lnTo>
                    <a:pt x="1518" y="1824"/>
                  </a:lnTo>
                  <a:lnTo>
                    <a:pt x="1710" y="1824"/>
                  </a:lnTo>
                  <a:lnTo>
                    <a:pt x="1710" y="2310"/>
                  </a:lnTo>
                  <a:lnTo>
                    <a:pt x="2232" y="2310"/>
                  </a:lnTo>
                  <a:lnTo>
                    <a:pt x="2232" y="2490"/>
                  </a:lnTo>
                </a:path>
              </a:pathLst>
            </a:custGeom>
            <a:pattFill prst="dotGri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8" name="Freeform 40" descr="Horizontal brick"/>
            <p:cNvSpPr>
              <a:spLocks/>
            </p:cNvSpPr>
            <p:nvPr/>
          </p:nvSpPr>
          <p:spPr bwMode="auto">
            <a:xfrm>
              <a:off x="7482" y="7929"/>
              <a:ext cx="216" cy="648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0" y="0"/>
                </a:cxn>
                <a:cxn ang="0">
                  <a:pos x="210" y="0"/>
                </a:cxn>
                <a:cxn ang="0">
                  <a:pos x="210" y="642"/>
                </a:cxn>
              </a:cxnLst>
              <a:rect l="0" t="0" r="r" b="b"/>
              <a:pathLst>
                <a:path w="210" h="648">
                  <a:moveTo>
                    <a:pt x="0" y="648"/>
                  </a:moveTo>
                  <a:lnTo>
                    <a:pt x="0" y="0"/>
                  </a:lnTo>
                  <a:lnTo>
                    <a:pt x="210" y="0"/>
                  </a:lnTo>
                  <a:lnTo>
                    <a:pt x="210" y="642"/>
                  </a:lnTo>
                </a:path>
              </a:pathLst>
            </a:cu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09" name="Freeform 41" descr="Horizontal brick"/>
            <p:cNvSpPr>
              <a:spLocks/>
            </p:cNvSpPr>
            <p:nvPr/>
          </p:nvSpPr>
          <p:spPr bwMode="auto">
            <a:xfrm>
              <a:off x="8340" y="10128"/>
              <a:ext cx="198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270"/>
                </a:cxn>
              </a:cxnLst>
              <a:rect l="0" t="0" r="r" b="b"/>
              <a:pathLst>
                <a:path w="198" h="270">
                  <a:moveTo>
                    <a:pt x="0" y="270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270"/>
                  </a:lnTo>
                </a:path>
              </a:pathLst>
            </a:cu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35210" name="Group 42"/>
            <p:cNvGrpSpPr>
              <a:grpSpLocks/>
            </p:cNvGrpSpPr>
            <p:nvPr/>
          </p:nvGrpSpPr>
          <p:grpSpPr bwMode="auto">
            <a:xfrm>
              <a:off x="2694" y="6396"/>
              <a:ext cx="7106" cy="4686"/>
              <a:chOff x="2361" y="366"/>
              <a:chExt cx="7106" cy="4686"/>
            </a:xfrm>
          </p:grpSpPr>
          <p:sp>
            <p:nvSpPr>
              <p:cNvPr id="135211" name="Line 43"/>
              <p:cNvSpPr>
                <a:spLocks noChangeShapeType="1"/>
              </p:cNvSpPr>
              <p:nvPr/>
            </p:nvSpPr>
            <p:spPr bwMode="auto">
              <a:xfrm>
                <a:off x="2361" y="5052"/>
                <a:ext cx="71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212" name="Line 44"/>
              <p:cNvSpPr>
                <a:spLocks noChangeShapeType="1"/>
              </p:cNvSpPr>
              <p:nvPr/>
            </p:nvSpPr>
            <p:spPr bwMode="auto">
              <a:xfrm flipH="1" flipV="1">
                <a:off x="2361" y="366"/>
                <a:ext cx="0" cy="46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9090" y="10656"/>
              <a:ext cx="93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Cyrl-C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Време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14" name="Text Box 46"/>
            <p:cNvSpPr txBox="1">
              <a:spLocks noChangeArrowheads="1"/>
            </p:cNvSpPr>
            <p:nvPr/>
          </p:nvSpPr>
          <p:spPr bwMode="auto">
            <a:xfrm>
              <a:off x="2760" y="8286"/>
              <a:ext cx="132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Расположива количина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15" name="Text Box 47"/>
            <p:cNvSpPr txBox="1">
              <a:spLocks noChangeArrowheads="1"/>
            </p:cNvSpPr>
            <p:nvPr/>
          </p:nvSpPr>
          <p:spPr bwMode="auto">
            <a:xfrm>
              <a:off x="2820" y="6504"/>
              <a:ext cx="13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Час. ресурса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16" name="Text Box 48"/>
            <p:cNvSpPr txBox="1">
              <a:spLocks noChangeArrowheads="1"/>
            </p:cNvSpPr>
            <p:nvPr/>
          </p:nvSpPr>
          <p:spPr bwMode="auto">
            <a:xfrm>
              <a:off x="5760" y="7056"/>
              <a:ext cx="267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Недосталућа количина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17" name="Line 49"/>
            <p:cNvSpPr>
              <a:spLocks noChangeShapeType="1"/>
            </p:cNvSpPr>
            <p:nvPr/>
          </p:nvSpPr>
          <p:spPr bwMode="auto">
            <a:xfrm flipH="1">
              <a:off x="5430" y="7422"/>
              <a:ext cx="117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18" name="Line 50"/>
            <p:cNvSpPr>
              <a:spLocks noChangeShapeType="1"/>
            </p:cNvSpPr>
            <p:nvPr/>
          </p:nvSpPr>
          <p:spPr bwMode="auto">
            <a:xfrm>
              <a:off x="7338" y="7434"/>
              <a:ext cx="27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19" name="Freeform 51"/>
            <p:cNvSpPr>
              <a:spLocks/>
            </p:cNvSpPr>
            <p:nvPr/>
          </p:nvSpPr>
          <p:spPr bwMode="auto">
            <a:xfrm>
              <a:off x="8040" y="7344"/>
              <a:ext cx="708" cy="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8" y="708"/>
                </a:cxn>
                <a:cxn ang="0">
                  <a:pos x="708" y="2598"/>
                </a:cxn>
                <a:cxn ang="0">
                  <a:pos x="540" y="2718"/>
                </a:cxn>
              </a:cxnLst>
              <a:rect l="0" t="0" r="r" b="b"/>
              <a:pathLst>
                <a:path w="708" h="2718">
                  <a:moveTo>
                    <a:pt x="0" y="0"/>
                  </a:moveTo>
                  <a:lnTo>
                    <a:pt x="708" y="708"/>
                  </a:lnTo>
                  <a:lnTo>
                    <a:pt x="708" y="2598"/>
                  </a:lnTo>
                  <a:lnTo>
                    <a:pt x="540" y="27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220" name="Text Box 52"/>
            <p:cNvSpPr txBox="1">
              <a:spLocks noChangeArrowheads="1"/>
            </p:cNvSpPr>
            <p:nvPr/>
          </p:nvSpPr>
          <p:spPr bwMode="auto">
            <a:xfrm>
              <a:off x="6918" y="10668"/>
              <a:ext cx="127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Потреба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21" name="Text Box 53"/>
            <p:cNvSpPr txBox="1">
              <a:spLocks noChangeArrowheads="1"/>
            </p:cNvSpPr>
            <p:nvPr/>
          </p:nvSpPr>
          <p:spPr bwMode="auto">
            <a:xfrm>
              <a:off x="5070" y="10668"/>
              <a:ext cx="127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Потреба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222" name="Text Box 54"/>
            <p:cNvSpPr txBox="1">
              <a:spLocks noChangeArrowheads="1"/>
            </p:cNvSpPr>
            <p:nvPr/>
          </p:nvSpPr>
          <p:spPr bwMode="auto">
            <a:xfrm>
              <a:off x="3210" y="10656"/>
              <a:ext cx="127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l-SI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Потреба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MULTI</a:t>
            </a:r>
            <a:r>
              <a:rPr lang="sr-Cyrl-CS" sz="2800" b="1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chemeClr val="accent2"/>
                </a:solidFill>
              </a:rPr>
              <a:t>PROJEKTNO</a:t>
            </a:r>
            <a:r>
              <a:rPr lang="sr-Cyrl-CS" sz="2800" b="1" smtClean="0">
                <a:solidFill>
                  <a:schemeClr val="accent2"/>
                </a:solidFill>
              </a:rPr>
              <a:t>    </a:t>
            </a:r>
            <a:r>
              <a:rPr lang="en-US" sz="2800" b="1" smtClean="0">
                <a:solidFill>
                  <a:schemeClr val="accent2"/>
                </a:solidFill>
              </a:rPr>
              <a:t>UPRAVLJANJA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071546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sr-Latn-CS" sz="2000" smtClean="0">
                <a:solidFill>
                  <a:schemeClr val="bg1"/>
                </a:solidFill>
              </a:rPr>
              <a:t>Multiprojektno upravljanje </a:t>
            </a:r>
            <a:r>
              <a:rPr lang="en-US" sz="2000" smtClean="0">
                <a:solidFill>
                  <a:schemeClr val="bg1"/>
                </a:solidFill>
              </a:rPr>
              <a:t>je</a:t>
            </a:r>
            <a:r>
              <a:rPr lang="sr-Latn-CS" sz="2000" smtClean="0">
                <a:solidFill>
                  <a:schemeClr val="bg1"/>
                </a:solidFill>
              </a:rPr>
              <a:t> istovremeno planiranje 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upravljanje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realizacijom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Latn-CS" sz="2000" smtClean="0">
                <a:solidFill>
                  <a:schemeClr val="bg1"/>
                </a:solidFill>
              </a:rPr>
              <a:t>već</a:t>
            </a:r>
            <a:r>
              <a:rPr lang="en-US" sz="2000" smtClean="0">
                <a:solidFill>
                  <a:schemeClr val="bg1"/>
                </a:solidFill>
              </a:rPr>
              <a:t>eg</a:t>
            </a:r>
            <a:r>
              <a:rPr lang="sr-Latn-CS" sz="2000" smtClean="0">
                <a:solidFill>
                  <a:schemeClr val="bg1"/>
                </a:solidFill>
              </a:rPr>
              <a:t> broja različitih, često me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sr-Latn-CS" sz="2000" smtClean="0">
                <a:solidFill>
                  <a:schemeClr val="bg1"/>
                </a:solidFill>
              </a:rPr>
              <a:t>usobno nezavisnih projekata uz racionalno raspore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en-US" sz="2000" smtClean="0">
                <a:solidFill>
                  <a:schemeClr val="bg1"/>
                </a:solidFill>
              </a:rPr>
              <a:t>ivanje</a:t>
            </a:r>
            <a:r>
              <a:rPr lang="sr-Latn-CS" sz="2000" smtClean="0">
                <a:solidFill>
                  <a:schemeClr val="bg1"/>
                </a:solidFill>
              </a:rPr>
              <a:t> raspoloživi</a:t>
            </a:r>
            <a:r>
              <a:rPr lang="en-US" sz="2000" smtClean="0">
                <a:solidFill>
                  <a:schemeClr val="bg1"/>
                </a:solidFill>
              </a:rPr>
              <a:t>h</a:t>
            </a:r>
            <a:r>
              <a:rPr lang="sr-Latn-CS" sz="2000" smtClean="0">
                <a:solidFill>
                  <a:schemeClr val="bg1"/>
                </a:solidFill>
              </a:rPr>
              <a:t> resurs</a:t>
            </a:r>
            <a:r>
              <a:rPr lang="en-US" sz="2000" smtClean="0">
                <a:solidFill>
                  <a:schemeClr val="bg1"/>
                </a:solidFill>
              </a:rPr>
              <a:t>a.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endParaRPr lang="sr-Cyrl-CS" sz="20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sr-Latn-CS" sz="2000" smtClean="0">
                <a:solidFill>
                  <a:schemeClr val="bg1"/>
                </a:solidFill>
              </a:rPr>
              <a:t>Proces</a:t>
            </a:r>
            <a:r>
              <a:rPr lang="en-US" sz="2000" smtClean="0">
                <a:solidFill>
                  <a:schemeClr val="bg1"/>
                </a:solidFill>
              </a:rPr>
              <a:t>i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Latn-CS" sz="2000" smtClean="0">
                <a:solidFill>
                  <a:schemeClr val="bg1"/>
                </a:solidFill>
              </a:rPr>
              <a:t>koji sačinjavaju standardni kocept multiprojektnog upravljanja </a:t>
            </a:r>
            <a:r>
              <a:rPr lang="en-US" sz="2000" smtClean="0">
                <a:solidFill>
                  <a:schemeClr val="bg1"/>
                </a:solidFill>
              </a:rPr>
              <a:t>su</a:t>
            </a:r>
            <a:r>
              <a:rPr lang="sr-Latn-CS" sz="2000" smtClean="0">
                <a:solidFill>
                  <a:schemeClr val="bg1"/>
                </a:solidFill>
              </a:rPr>
              <a:t>:</a:t>
            </a:r>
            <a:endParaRPr lang="sr-Latn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Izbor iz skupa potencijalnih projekata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Planiranje pojedinačnih projekata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Usaglašavanje planova svih projekata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Organizacija realizacije projekata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Praćenje i kontrola projekata, analiza uspešnosti napredovanja i korekcija planova kada je to potrebno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Završavanje ili obustava projekata i uključivanje novih projekata</a:t>
            </a:r>
            <a:r>
              <a:rPr lang="sr-Cyrl-CS" sz="2000" smtClean="0">
                <a:solidFill>
                  <a:schemeClr val="bg1"/>
                </a:solidFill>
              </a:rPr>
              <a:t>;</a:t>
            </a:r>
            <a:endParaRPr lang="sr-Cyrl-CS" sz="2000" dirty="0">
              <a:solidFill>
                <a:schemeClr val="bg1"/>
              </a:solidFill>
            </a:endParaRPr>
          </a:p>
          <a:p>
            <a:pPr marL="721170" lvl="2" indent="-282575">
              <a:buFont typeface="Courier New" pitchFamily="49" charset="0"/>
              <a:buChar char="o"/>
            </a:pPr>
            <a:r>
              <a:rPr lang="sr-Latn-CS" sz="2000" smtClean="0">
                <a:solidFill>
                  <a:schemeClr val="bg1"/>
                </a:solidFill>
              </a:rPr>
              <a:t>Analiza završenih projekata i upravljanje sa više projekata i izvo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sr-Latn-CS" sz="2000" smtClean="0">
                <a:solidFill>
                  <a:schemeClr val="bg1"/>
                </a:solidFill>
              </a:rPr>
              <a:t>enje zaključaka.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14554"/>
            <a:ext cx="7772400" cy="1974059"/>
          </a:xfrm>
        </p:spPr>
        <p:txBody>
          <a:bodyPr/>
          <a:lstStyle>
            <a:extLst/>
          </a:lstStyle>
          <a:p>
            <a:r>
              <a:rPr lang="en-US" sz="4400" dirty="0" err="1" smtClean="0">
                <a:effectLst/>
              </a:rPr>
              <a:t>Koncept</a:t>
            </a:r>
            <a:r>
              <a:rPr lang="sr-Cyrl-RS" sz="4400" dirty="0" smtClean="0">
                <a:effectLst/>
              </a:rPr>
              <a:t> </a:t>
            </a:r>
            <a:r>
              <a:rPr sz="4400" smtClean="0">
                <a:effectLst/>
              </a:rPr>
              <a:t>   </a:t>
            </a:r>
            <a:r>
              <a:rPr lang="en-US" sz="4400" dirty="0" err="1" smtClean="0">
                <a:effectLst/>
              </a:rPr>
              <a:t>UPRAVLJANja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PROJEKTIMA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chemeClr val="accent2"/>
                </a:solidFill>
              </a:rPr>
              <a:t>VIRTUELNI</a:t>
            </a:r>
            <a:r>
              <a:rPr lang="sr-Latn-CS" sz="2800" b="1" i="1" smtClean="0">
                <a:solidFill>
                  <a:schemeClr val="accent2"/>
                </a:solidFill>
              </a:rPr>
              <a:t> </a:t>
            </a:r>
            <a:r>
              <a:rPr lang="sr-Cyrl-RS" sz="2800" b="1" i="1" smtClean="0">
                <a:solidFill>
                  <a:schemeClr val="accent2"/>
                </a:solidFill>
              </a:rPr>
              <a:t>  </a:t>
            </a:r>
            <a:r>
              <a:rPr lang="sr-Latn-CS" sz="2800" b="1" i="1" dirty="0" smtClean="0">
                <a:solidFill>
                  <a:schemeClr val="accent2"/>
                </a:solidFill>
              </a:rPr>
              <a:t>PROJECT </a:t>
            </a:r>
            <a:r>
              <a:rPr lang="sr-Cyrl-RS" sz="2800" b="1" i="1" dirty="0" smtClean="0">
                <a:solidFill>
                  <a:schemeClr val="accent2"/>
                </a:solidFill>
              </a:rPr>
              <a:t>  </a:t>
            </a:r>
            <a:r>
              <a:rPr lang="sr-Latn-CS" sz="2800" b="1" i="1" dirty="0" smtClean="0">
                <a:solidFill>
                  <a:schemeClr val="accent2"/>
                </a:solidFill>
              </a:rPr>
              <a:t>MANAGEMENT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 algn="just"/>
            <a:r>
              <a:rPr lang="sr-Latn-CS" sz="2000" smtClean="0">
                <a:solidFill>
                  <a:schemeClr val="bg1"/>
                </a:solidFill>
              </a:rPr>
              <a:t>Virtuelni </a:t>
            </a:r>
            <a:r>
              <a:rPr lang="sr-Latn-CS" sz="2000" i="1" dirty="0" err="1">
                <a:solidFill>
                  <a:schemeClr val="bg1"/>
                </a:solidFill>
              </a:rPr>
              <a:t>project</a:t>
            </a:r>
            <a:r>
              <a:rPr lang="sr-Latn-CS" sz="2000" i="1" dirty="0">
                <a:solidFill>
                  <a:schemeClr val="bg1"/>
                </a:solidFill>
              </a:rPr>
              <a:t> </a:t>
            </a:r>
            <a:r>
              <a:rPr lang="sr-Latn-CS" sz="2000" i="1" err="1">
                <a:solidFill>
                  <a:schemeClr val="bg1"/>
                </a:solidFill>
              </a:rPr>
              <a:t>management</a:t>
            </a:r>
            <a:r>
              <a:rPr lang="sr-Latn-CS" sz="2000">
                <a:solidFill>
                  <a:schemeClr val="bg1"/>
                </a:solidFill>
              </a:rPr>
              <a:t> </a:t>
            </a:r>
            <a:r>
              <a:rPr lang="sr-Latn-CS" sz="2000" smtClean="0">
                <a:solidFill>
                  <a:schemeClr val="bg1"/>
                </a:solidFill>
              </a:rPr>
              <a:t>je upravljanja projektom kod koga se koristi virtuelni projektni tim.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endParaRPr lang="sr-Cyrl-CS" sz="2000" dirty="0">
              <a:solidFill>
                <a:schemeClr val="bg1"/>
              </a:solidFill>
            </a:endParaRPr>
          </a:p>
          <a:p>
            <a:pPr algn="l"/>
            <a:endParaRPr lang="sr-Latn-CS" sz="2000" dirty="0">
              <a:solidFill>
                <a:schemeClr val="bg1"/>
              </a:solidFill>
            </a:endParaRPr>
          </a:p>
          <a:p>
            <a:pPr algn="l"/>
            <a:r>
              <a:rPr lang="en-US" sz="2000" smtClean="0">
                <a:solidFill>
                  <a:schemeClr val="bg1"/>
                </a:solidFill>
              </a:rPr>
              <a:t>G</a:t>
            </a:r>
            <a:r>
              <a:rPr lang="sr-Latn-CS" sz="2000" smtClean="0">
                <a:solidFill>
                  <a:schemeClr val="bg1"/>
                </a:solidFill>
              </a:rPr>
              <a:t>lavn</a:t>
            </a:r>
            <a:r>
              <a:rPr lang="en-US" sz="2000" smtClean="0">
                <a:solidFill>
                  <a:schemeClr val="bg1"/>
                </a:solidFill>
              </a:rPr>
              <a:t>e</a:t>
            </a:r>
            <a:r>
              <a:rPr lang="sr-Cyrl-CS" sz="2000" smtClean="0">
                <a:solidFill>
                  <a:schemeClr val="bg1"/>
                </a:solidFill>
              </a:rPr>
              <a:t> </a:t>
            </a:r>
            <a:r>
              <a:rPr lang="sr-Latn-CS" sz="2000" smtClean="0">
                <a:solidFill>
                  <a:schemeClr val="bg1"/>
                </a:solidFill>
              </a:rPr>
              <a:t>prednosti realizacije projekata preko virtuelnih timova:</a:t>
            </a:r>
            <a:endParaRPr lang="en-US" sz="2000" dirty="0">
              <a:solidFill>
                <a:schemeClr val="bg1"/>
              </a:solidFill>
            </a:endParaRPr>
          </a:p>
          <a:p>
            <a:pPr marL="721170" lvl="2" indent="-282575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rast produktivnosti,</a:t>
            </a:r>
            <a:endParaRPr lang="sr-Latn-CS" sz="2000" dirty="0">
              <a:solidFill>
                <a:schemeClr val="bg1"/>
              </a:solidFill>
            </a:endParaRPr>
          </a:p>
          <a:p>
            <a:pPr marL="721170" lvl="2" indent="-282575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brz izlazak na tržište</a:t>
            </a:r>
            <a:r>
              <a:rPr lang="sr-Cyrl-CS" sz="2000" smtClean="0">
                <a:solidFill>
                  <a:schemeClr val="bg1"/>
                </a:solidFill>
              </a:rPr>
              <a:t>,</a:t>
            </a:r>
            <a:endParaRPr lang="sr-Latn-CS" sz="2000" dirty="0">
              <a:solidFill>
                <a:schemeClr val="bg1"/>
              </a:solidFill>
            </a:endParaRPr>
          </a:p>
          <a:p>
            <a:pPr marL="721170" lvl="2" indent="-282575">
              <a:buFont typeface="Wingdings" pitchFamily="2" charset="2"/>
              <a:buChar char="§"/>
            </a:pPr>
            <a:r>
              <a:rPr lang="sr-Latn-CS" sz="2000" smtClean="0">
                <a:solidFill>
                  <a:schemeClr val="bg1"/>
                </a:solidFill>
              </a:rPr>
              <a:t>smanjenje troškova kancelarijskog prostora, me</a:t>
            </a:r>
            <a:r>
              <a:rPr lang="vi-VN" sz="2000" smtClean="0">
                <a:solidFill>
                  <a:schemeClr val="bg1"/>
                </a:solidFill>
              </a:rPr>
              <a:t>đ</a:t>
            </a:r>
            <a:r>
              <a:rPr lang="sr-Latn-CS" sz="2000" smtClean="0">
                <a:solidFill>
                  <a:schemeClr val="bg1"/>
                </a:solidFill>
              </a:rPr>
              <a:t>unarodnih razgovora, održavanja sastanaka i sl.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sr-Latn-CS" sz="2000" dirty="0">
              <a:solidFill>
                <a:schemeClr val="bg1"/>
              </a:solidFill>
            </a:endParaRPr>
          </a:p>
          <a:p>
            <a:pPr algn="just"/>
            <a:r>
              <a:rPr lang="sr-Latn-CS" sz="2000" smtClean="0">
                <a:solidFill>
                  <a:schemeClr val="bg1"/>
                </a:solidFill>
              </a:rPr>
              <a:t>Virtuelni </a:t>
            </a:r>
            <a:r>
              <a:rPr lang="sr-Latn-CS" sz="2000" i="1" dirty="0" err="1">
                <a:solidFill>
                  <a:schemeClr val="bg1"/>
                </a:solidFill>
              </a:rPr>
              <a:t>project</a:t>
            </a:r>
            <a:r>
              <a:rPr lang="sr-Latn-CS" sz="2000" i="1" dirty="0">
                <a:solidFill>
                  <a:schemeClr val="bg1"/>
                </a:solidFill>
              </a:rPr>
              <a:t> </a:t>
            </a:r>
            <a:r>
              <a:rPr lang="sr-Latn-CS" sz="2000" i="1" err="1">
                <a:solidFill>
                  <a:schemeClr val="bg1"/>
                </a:solidFill>
              </a:rPr>
              <a:t>management</a:t>
            </a:r>
            <a:r>
              <a:rPr lang="sr-Latn-CS" sz="2000">
                <a:solidFill>
                  <a:schemeClr val="bg1"/>
                </a:solidFill>
              </a:rPr>
              <a:t> </a:t>
            </a:r>
            <a:r>
              <a:rPr lang="sr-Latn-CS" sz="2000" smtClean="0">
                <a:solidFill>
                  <a:schemeClr val="bg1"/>
                </a:solidFill>
              </a:rPr>
              <a:t>je izuzetno pogodan za multiprojektno upravljanje, odnosno za upravljanje projektima koji su lokacijski veoma udaljeni</a:t>
            </a:r>
            <a:r>
              <a:rPr lang="sr-Cyrl-CS" sz="2000" smtClean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2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15370" cy="1974059"/>
          </a:xfrm>
        </p:spPr>
        <p:txBody>
          <a:bodyPr/>
          <a:lstStyle>
            <a:extLst/>
          </a:lstStyle>
          <a:p>
            <a:r>
              <a:rPr lang="sr-Latn-R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ZAŠTO  projekti  ne  uspevaju?</a:t>
            </a:r>
            <a:endParaRPr sz="440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pload.wikimedia.org/wikipedia/commons/6/61/Gustave_Dore_Inferno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2320925"/>
            <a:ext cx="34861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Zašto projekti ne uspevaju?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410575" cy="1000132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hr-HR" sz="2800" dirty="0" smtClean="0">
                <a:solidFill>
                  <a:schemeClr val="bg1"/>
                </a:solidFill>
                <a:cs typeface="Arial" pitchFamily="34" charset="0"/>
              </a:rPr>
              <a:t>Kako najboljim namerama popločati put do pakla sebi i drugima?</a:t>
            </a:r>
            <a:endParaRPr lang="en-GB" sz="28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Što je uspešan projekt?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714500"/>
            <a:ext cx="7786687" cy="4643438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Samo onaj koji:</a:t>
            </a:r>
          </a:p>
          <a:p>
            <a:pPr eaLnBrk="1" hangingPunct="1"/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Završi u planiranom roku</a:t>
            </a:r>
          </a:p>
          <a:p>
            <a:pPr eaLnBrk="1" hangingPunct="1"/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 prekorači planirani budžet</a:t>
            </a:r>
          </a:p>
          <a:p>
            <a:pPr eaLnBrk="1" hangingPunct="1"/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 kao rezultat ono što je naručitelj tražio, s očekivanim (unapred utvrđenim) nivoom kvaliteta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298575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“Trgovanje” merilima uspešnosti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4500"/>
            <a:ext cx="8534400" cy="4765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Želite li skratiti vreme realizacije projekta a zadržati nepromijenjen kvalitetproizvoda (cilja projekta), troškovi rastu.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Želite li skratiti vreme realizacije projekta a ne uvećavati ukupne troškove projekta, kvalitet konačnog proizvoda (cilja projekta) biće niža od unapred dogovorenog.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Želite li sniziti troškove, a ostvariti cilj projekta u nepromenjenom vremenu, kvalitet konačnog proizvoda (cilja projekta) biće niža od unapred dogovorenog.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95325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Zašto projekti ne uspevaju?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14500"/>
            <a:ext cx="8410575" cy="46640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Nejasni ili neusklađeni ciljevi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Komunikacijski problemi unutar tima ili između ulagača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Probijanje rokova - ne završe se na vreme (ili se uopšte ne završe)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Nedostatak resursa i nedostatak podrške sponzora</a:t>
            </a: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Loša procena rizika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Upravljanje projektima povećava  verovatnoću uspešnog završetka projekta – zato je to skup znanja i veština koja je potrebno steći!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95325"/>
          </a:xfrm>
        </p:spPr>
        <p:txBody>
          <a:bodyPr/>
          <a:lstStyle/>
          <a:p>
            <a:pPr marL="463550" indent="-463550"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Većina projekata NIJE uspešna!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31863" y="2198688"/>
            <a:ext cx="450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22338" y="2909888"/>
            <a:ext cx="471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1998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90588" y="3627438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1995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28688" y="43465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1994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456363" y="2065338"/>
            <a:ext cx="1676400" cy="571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498600" y="2065338"/>
            <a:ext cx="1447800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943225" y="2065338"/>
            <a:ext cx="3511550" cy="571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604000" y="2789238"/>
            <a:ext cx="1524000" cy="571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498600" y="2789238"/>
            <a:ext cx="1752600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48025" y="2789238"/>
            <a:ext cx="3352800" cy="571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527800" y="3513138"/>
            <a:ext cx="1600200" cy="571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498600" y="3513138"/>
            <a:ext cx="2743200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238625" y="3513138"/>
            <a:ext cx="2286000" cy="571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7213600" y="4237038"/>
            <a:ext cx="914400" cy="571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498600" y="4237038"/>
            <a:ext cx="1828800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3325813" y="4237038"/>
            <a:ext cx="3886200" cy="571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438275" y="4941888"/>
            <a:ext cx="66087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hr-HR" altLang="en-US" sz="1400" dirty="0">
                <a:solidFill>
                  <a:schemeClr val="bg1"/>
                </a:solidFill>
              </a:rPr>
              <a:t>Graf pr</a:t>
            </a:r>
            <a:r>
              <a:rPr lang="en-US" altLang="en-US" sz="1400" dirty="0" err="1">
                <a:solidFill>
                  <a:schemeClr val="bg1"/>
                </a:solidFill>
              </a:rPr>
              <a:t>i</a:t>
            </a:r>
            <a:r>
              <a:rPr lang="hr-HR" altLang="en-US" sz="1400" dirty="0">
                <a:solidFill>
                  <a:schemeClr val="bg1"/>
                </a:solidFill>
              </a:rPr>
              <a:t>kazuje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hr-HR" altLang="en-US" sz="1400" dirty="0">
                <a:solidFill>
                  <a:schemeClr val="bg1"/>
                </a:solidFill>
              </a:rPr>
              <a:t>ishode oko 3</a:t>
            </a:r>
            <a:r>
              <a:rPr lang="en-US" altLang="en-US" sz="1400" dirty="0">
                <a:solidFill>
                  <a:schemeClr val="bg1"/>
                </a:solidFill>
              </a:rPr>
              <a:t>0,000 p</a:t>
            </a:r>
            <a:r>
              <a:rPr lang="hr-HR" altLang="en-US" sz="1400" dirty="0">
                <a:solidFill>
                  <a:schemeClr val="bg1"/>
                </a:solidFill>
              </a:rPr>
              <a:t>rojekata u velikim, malim i srednjim 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hr-HR" altLang="en-US" sz="1400" dirty="0" smtClean="0">
                <a:solidFill>
                  <a:schemeClr val="bg1"/>
                </a:solidFill>
              </a:rPr>
              <a:t>kompanijamau </a:t>
            </a:r>
            <a:r>
              <a:rPr lang="hr-HR" altLang="en-US" sz="1400" dirty="0">
                <a:solidFill>
                  <a:schemeClr val="bg1"/>
                </a:solidFill>
              </a:rPr>
              <a:t>SAD-u </a:t>
            </a:r>
            <a:r>
              <a:rPr lang="en-US" altLang="en-US" sz="1400" dirty="0">
                <a:solidFill>
                  <a:schemeClr val="bg1"/>
                </a:solidFill>
              </a:rPr>
              <a:t>p</a:t>
            </a:r>
            <a:r>
              <a:rPr lang="hr-HR" altLang="en-US" sz="1400" dirty="0">
                <a:solidFill>
                  <a:schemeClr val="bg1"/>
                </a:solidFill>
              </a:rPr>
              <a:t>rema</a:t>
            </a:r>
            <a:r>
              <a:rPr lang="en-US" altLang="en-US" sz="1400" dirty="0">
                <a:solidFill>
                  <a:schemeClr val="bg1"/>
                </a:solidFill>
              </a:rPr>
              <a:t> The Standish Group </a:t>
            </a:r>
            <a:r>
              <a:rPr lang="hr-HR" altLang="en-US" sz="1400" dirty="0">
                <a:solidFill>
                  <a:schemeClr val="bg1"/>
                </a:solidFill>
              </a:rPr>
              <a:t>od</a:t>
            </a:r>
            <a:r>
              <a:rPr lang="en-US" altLang="en-US" sz="1400" dirty="0">
                <a:solidFill>
                  <a:schemeClr val="bg1"/>
                </a:solidFill>
              </a:rPr>
              <a:t> 1994.</a:t>
            </a:r>
          </a:p>
          <a:p>
            <a:endParaRPr lang="en-US" altLang="en-US" sz="1400" dirty="0">
              <a:solidFill>
                <a:schemeClr val="bg1"/>
              </a:solidFill>
            </a:endParaRPr>
          </a:p>
          <a:p>
            <a:r>
              <a:rPr lang="hr-HR" altLang="en-US" sz="1400" dirty="0">
                <a:solidFill>
                  <a:schemeClr val="bg1"/>
                </a:solidFill>
              </a:rPr>
              <a:t>Izvor</a:t>
            </a:r>
            <a:r>
              <a:rPr lang="en-US" altLang="en-US" sz="1400" dirty="0">
                <a:solidFill>
                  <a:schemeClr val="bg1"/>
                </a:solidFill>
              </a:rPr>
              <a:t>: The Standish Group International, </a:t>
            </a:r>
            <a:r>
              <a:rPr lang="en-US" altLang="en-US" sz="1400" i="1" dirty="0">
                <a:solidFill>
                  <a:schemeClr val="bg1"/>
                </a:solidFill>
              </a:rPr>
              <a:t>Extreme Chaos, The Standish Group </a:t>
            </a:r>
            <a:br>
              <a:rPr lang="en-US" altLang="en-US" sz="1400" i="1" dirty="0">
                <a:solidFill>
                  <a:schemeClr val="bg1"/>
                </a:solidFill>
              </a:rPr>
            </a:br>
            <a:r>
              <a:rPr lang="en-US" altLang="en-US" sz="1400" i="1" dirty="0">
                <a:solidFill>
                  <a:schemeClr val="bg1"/>
                </a:solidFill>
              </a:rPr>
              <a:t>International, Inc., 2000</a:t>
            </a:r>
            <a:endParaRPr lang="en-US" altLang="en-US" sz="1000" i="1" dirty="0">
              <a:solidFill>
                <a:schemeClr val="bg1"/>
              </a:solidFill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419850" y="1625600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Uspešni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955925" y="1625600"/>
            <a:ext cx="349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Problematični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493838" y="1625600"/>
            <a:ext cx="147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Propali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Jason Hiner, TechRepublic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glavnih razloga za neuspeh projekata: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Neuspjh promene kulture poslovanja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Nedostatak posvećenosti projektu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Neuspesi s prošlih projekata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Neodgovarajuće planiranje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Alati koriste, ali nisu rešenje po sebi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bg1"/>
                </a:solidFill>
                <a:latin typeface="Arial" charset="0"/>
              </a:rPr>
              <a:t>http://blogs.techrepublic.com.com/hiner/?p=894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71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Mitch Betts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ComputerWorld Online</a:t>
            </a:r>
            <a:b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Why IT projects fail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b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sz="13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3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sz="13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3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(Zašto ne uspevaju IT projekti)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929063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Ljudi rešavaju probleme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Ljudi stvaraju probleme.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Stepen našeg preuzimanja odgovornosti za rešavanje problema određuje hoće li oni biti rešeni ili ne!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Jedan od mitova o IT je kako je ovde reč o računarima i tehnologiji. Ne, </a:t>
            </a:r>
            <a:r>
              <a:rPr lang="hr-H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reč je o ljudima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r-H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400" dirty="0">
                <a:solidFill>
                  <a:schemeClr val="bg1"/>
                </a:solidFill>
                <a:latin typeface="Arial" charset="0"/>
              </a:rPr>
              <a:t>http://www.computerworld.com/action/article.do?command=viewArticleBasic&amp;articleId=84266&amp;pageNumber=1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Michael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Krigsman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Project Failures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(Neuspjesi IT projekata)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r-HR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Složenost projekata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Politički problemi 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ličniplanovi i namere članova tima mogu biti u suprotnosti sa ciljevima projekata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Organizacijski problemi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Zatvaranje očiju pred problemima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200" dirty="0">
                <a:solidFill>
                  <a:schemeClr val="bg1"/>
                </a:solidFill>
                <a:latin typeface="Arial" charset="0"/>
              </a:rPr>
              <a:t>http://blogs.zdnet.com/projectfailures/?p=1036</a:t>
            </a:r>
          </a:p>
          <a:p>
            <a:pPr algn="ctr">
              <a:defRPr/>
            </a:pPr>
            <a:r>
              <a:rPr lang="hr-HR" sz="1200" dirty="0">
                <a:solidFill>
                  <a:schemeClr val="bg1"/>
                </a:solidFill>
                <a:latin typeface="Arial" charset="0"/>
              </a:rPr>
              <a:t>http://community.mycrmcareer.com/showcase/podcast/view/77ae5a0b-3a66-4d54-8411-fb63baa00086?scroll=171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914400"/>
          </a:xfrm>
        </p:spPr>
        <p:txBody>
          <a:bodyPr/>
          <a:lstStyle/>
          <a:p>
            <a:pPr algn="l"/>
            <a:r>
              <a:rPr lang="en-US" sz="2800" b="1" spc="0" dirty="0" smtClean="0">
                <a:solidFill>
                  <a:schemeClr val="accent2"/>
                </a:solidFill>
              </a:rPr>
              <a:t>KONCEPT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UPRAVLJANJA</a:t>
            </a:r>
            <a:r>
              <a:rPr lang="sr-Cyrl-CS" sz="2800" b="1" spc="0" dirty="0" smtClean="0">
                <a:solidFill>
                  <a:schemeClr val="accent2"/>
                </a:solidFill>
              </a:rPr>
              <a:t>   </a:t>
            </a:r>
            <a:r>
              <a:rPr lang="en-US" sz="2800" b="1" spc="0" dirty="0" smtClean="0">
                <a:solidFill>
                  <a:schemeClr val="accent2"/>
                </a:solidFill>
              </a:rPr>
              <a:t>PROJEKTIMA</a:t>
            </a:r>
            <a:endParaRPr lang="sr-Latn-CS" sz="2800" b="1" spc="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472" y="1428736"/>
            <a:ext cx="8286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Svaki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projekat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toku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svoje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prolazi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kroz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odre</a:t>
            </a:r>
            <a:r>
              <a:rPr lang="vi-VN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smtClean="0">
                <a:solidFill>
                  <a:schemeClr val="bg1"/>
                </a:solidFill>
              </a:rPr>
              <a:t>en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broj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različitih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sukcesivnih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Ukupan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period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ovih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naziva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životni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ciklus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</a:p>
          <a:p>
            <a:pPr marL="263525" indent="-263525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Precizno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analiziranje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definisanje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celokupnog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životnog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ciklusa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pojedinačnih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cilj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realizacija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podeli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glavne</a:t>
            </a:r>
            <a:r>
              <a:rPr lang="sr-Cyrl-C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delove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kako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proučavanjem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pojedinih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delova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odabrali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najadekvatniji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upravljački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mehanizam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uspešno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vo</a:t>
            </a:r>
            <a:r>
              <a:rPr lang="vi-VN" sz="2000" dirty="0" smtClean="0">
                <a:solidFill>
                  <a:schemeClr val="bg1"/>
                </a:solidFill>
              </a:rPr>
              <a:t>đ</a:t>
            </a:r>
            <a:r>
              <a:rPr lang="en-US" sz="2000" dirty="0" err="1" smtClean="0">
                <a:solidFill>
                  <a:schemeClr val="bg1"/>
                </a:solidFill>
              </a:rPr>
              <a:t>enje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realizovanje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čitavog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 marL="263525" indent="-263525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Osnovna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podela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životnog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ciklusa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obuhvata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tri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osnovne</a:t>
            </a:r>
            <a:r>
              <a:rPr lang="sr-Cyrl-C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faze</a:t>
            </a:r>
            <a:r>
              <a:rPr lang="sr-Cyrl-CS" sz="2000" dirty="0" smtClean="0">
                <a:solidFill>
                  <a:schemeClr val="bg1"/>
                </a:solidFill>
              </a:rPr>
              <a:t> :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20725" lvl="1" indent="-26352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početna</a:t>
            </a:r>
            <a:r>
              <a:rPr lang="sr-Cyrl-C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inicijalna</a:t>
            </a:r>
            <a:r>
              <a:rPr lang="sr-Cyrl-C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20725" lvl="1" indent="-26352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središnja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20725" lvl="1" indent="-26352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krajnja</a:t>
            </a:r>
            <a:r>
              <a:rPr lang="sr-Cyrl-C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finalna</a:t>
            </a:r>
            <a:r>
              <a:rPr lang="sr-Cyrl-C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faza</a:t>
            </a:r>
            <a:r>
              <a:rPr lang="sr-Cyrl-C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projekta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McCormick, Baseline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38401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hr-HR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NISU PROJEKTI TI KOJI NE USPEVAJU, </a:t>
            </a:r>
          </a:p>
          <a:p>
            <a:pPr algn="ctr">
              <a:buFont typeface="Arial" pitchFamily="34" charset="0"/>
              <a:buNone/>
            </a:pPr>
            <a:r>
              <a:rPr lang="hr-HR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NEGO LJUDI!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6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http://www.baselinemag.com/c/a/Projects-Management/Projects-Dont-Fail-People-Do/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David Garrett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(8)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razloga zbog kojih projekti ne uspevaju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Opseg, opseg, opseg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Taštine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Loša komunikacija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Nedovoljan budžet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Zaboravljeni korisnici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Sponzor koji nestaje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Manjak planiranja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Dobra stara “viša sila”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http://www.certmag.com/print.php?in=1394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Judi Harris, “Zašto telekolaborativni projekti ponekad ne uspijevaju”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hr-HR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Nedostatak potrebne podrške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Izvanjski poticaj za projekt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Usmjerenost tehnologiji, a ne sadržaju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Previše složena ili općenita vizija projekta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Nedovoljno razrađen vremenski plan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Nedostatak vremena potrebnog za realizaciju</a:t>
            </a:r>
          </a:p>
          <a:p>
            <a:endParaRPr lang="hr-H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http://virtual-architecture.wm.edu/Foundation/Articles/Failures.pdf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8"/>
            <a:ext cx="8382000" cy="1566862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“12 zlatnih pravila” </a:t>
            </a:r>
            <a:r>
              <a:rPr lang="hr-H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 uspešnije projekte, 1. deo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10575" cy="4181475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ostvariti konsenzus ulagača oko ciljeva projekta (pre početka rada na projektu)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hr-HR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izabrati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najbolji mogući tim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održavanje jednostavne i razumljive projektne dokumentacije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reana procena potrebnih resursa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reaan vremenski plan aktivnosti na projektu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Preuzeto iz knjige “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The Complete Idiot's Guide to Project Management</a:t>
            </a: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”, 3. izdanje,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Ph.D., Sunny Baker, PMP, G. Michael Campbell, and Kim Baker (</a:t>
            </a: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izdanje prosinac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2003)</a:t>
            </a:r>
            <a:r>
              <a:rPr lang="hr-HR" sz="12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8"/>
            <a:ext cx="8382000" cy="1566862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“12 zlatnih pravila” </a:t>
            </a:r>
            <a:b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 uspešnije projekte, 2. deo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10575" cy="4473575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 izlaziti izvan opsega projekta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voditi računa o ljudima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stalna podrška sponzora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spremnost na promene i inovacije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dobra međusobna komunikacija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stalno praćenje i procenjivanje opasnosti (rizika)</a:t>
            </a:r>
          </a:p>
          <a:p>
            <a:pPr marL="609600" indent="-609600" eaLnBrk="1" hangingPunct="1">
              <a:buFont typeface="Wingdings 2" pitchFamily="18" charset="2"/>
              <a:buAutoNum type="arabicPeriod" startAt="6"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potencijal za - vođenje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hr-H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Murphyjevi zakoni i upravljanje projektima</a:t>
            </a:r>
            <a:endParaRPr lang="hr-HR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42910" y="1142984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3DE51-D9FA-45C6-BEF4-FA19842D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843DE51-D9FA-45C6-BEF4-FA19842D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843DE51-D9FA-45C6-BEF4-FA19842D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48FD2-9177-4CE4-8708-599399E68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1748FD2-9177-4CE4-8708-599399E68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1748FD2-9177-4CE4-8708-599399E68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CFB6E-C45D-4FC5-AC26-B3867D05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3BCFB6E-C45D-4FC5-AC26-B3867D05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3BCFB6E-C45D-4FC5-AC26-B3867D05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hr-H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Murphyjevi zakoni i upravljanje projektima</a:t>
            </a:r>
            <a:endParaRPr lang="hr-HR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071546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EA47D-24DF-4181-B890-D89647ED7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A2EA47D-24DF-4181-B890-D89647ED7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A2EA47D-24DF-4181-B890-D89647ED7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7D0C7-F17F-41EF-BAD4-DEEE899F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C7D0C7-F17F-41EF-BAD4-DEEE899F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C7D0C7-F17F-41EF-BAD4-DEEE899F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C464F-D4EB-4025-AD6B-07500E3E3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79C464F-D4EB-4025-AD6B-07500E3E3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79C464F-D4EB-4025-AD6B-07500E3E3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Geek &amp; Poke</a:t>
            </a:r>
          </a:p>
        </p:txBody>
      </p:sp>
      <p:pic>
        <p:nvPicPr>
          <p:cNvPr id="54275" name="Picture 2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714500"/>
            <a:ext cx="62928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621506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400" dirty="0">
                <a:solidFill>
                  <a:schemeClr val="bg1"/>
                </a:solidFill>
              </a:rPr>
              <a:t>http://geekandpoke.typepad.com/.shared/image.html?/photos/uncategorized/2008/06/22/day019.jpg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88" y="1857375"/>
            <a:ext cx="14287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Je li vaš projekt u dobrom stanju?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00313" y="3000375"/>
            <a:ext cx="135731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Očito </a:t>
            </a:r>
            <a:r>
              <a:rPr lang="hr-HR" dirty="0" smtClean="0"/>
              <a:t>jeste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29250" y="2428875"/>
            <a:ext cx="200025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Počeli smo </a:t>
            </a:r>
            <a:r>
              <a:rPr lang="hr-HR" dirty="0" smtClean="0"/>
              <a:t>pre </a:t>
            </a:r>
            <a:r>
              <a:rPr lang="hr-HR" dirty="0"/>
              <a:t>pet godina i još nas </a:t>
            </a:r>
            <a:r>
              <a:rPr lang="hr-HR" dirty="0" smtClean="0"/>
              <a:t>niko </a:t>
            </a:r>
            <a:r>
              <a:rPr lang="hr-HR" dirty="0"/>
              <a:t>nije zaustavio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3063" y="5572125"/>
            <a:ext cx="5643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i="1" dirty="0"/>
              <a:t>Jedna godina u IKT projektu, dan 19.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tion to Microsoft® Office PowerPoint®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4194</Words>
  <Application>Microsoft Office PowerPoint</Application>
  <PresentationFormat>On-screen Show (4:3)</PresentationFormat>
  <Paragraphs>780</Paragraphs>
  <Slides>97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Introduction to Microsoft® Office PowerPoint® 2007</vt:lpstr>
      <vt:lpstr>Document</vt:lpstr>
      <vt:lpstr>Visio</vt:lpstr>
      <vt:lpstr>VISIO</vt:lpstr>
      <vt:lpstr>UPRAVLJANJE   PROJEKTIMA</vt:lpstr>
      <vt:lpstr>POJAM I VRSTE PROJEKATA</vt:lpstr>
      <vt:lpstr>POJAM I VRSTE PROJEKATA</vt:lpstr>
      <vt:lpstr>POJAM I VRSTE PROJEKATA</vt:lpstr>
      <vt:lpstr>POJAM I VRSTE PROJEKATA</vt:lpstr>
      <vt:lpstr>POJAM I VRSTE PROJEKATA</vt:lpstr>
      <vt:lpstr>POJAM I VRSTE PROJEKATA</vt:lpstr>
      <vt:lpstr>Koncept    UPRAVLJANja PROJEKTIMA</vt:lpstr>
      <vt:lpstr>KONCEPT   UPRAVLJANJA   PROJEKTIMA</vt:lpstr>
      <vt:lpstr>KONCEPT   UPRAVLJANJA   PROJEKTIMA</vt:lpstr>
      <vt:lpstr>KONCEPT   UPRAVLJANJA   PROJEKTIMA</vt:lpstr>
      <vt:lpstr>KONCEPT   UPRAVLJANJA   PROJEKTIMA</vt:lpstr>
      <vt:lpstr>KONCEPT   UPRAVLJANJA   PROJEKTIMA</vt:lpstr>
      <vt:lpstr>KONCEPT   UPRAVLJANJA   PROJEKTIMA</vt:lpstr>
      <vt:lpstr>KONCEPT  UPRAVLJANJA  PROJEKTIMA</vt:lpstr>
      <vt:lpstr>UPRAVLJANJE  INTEGRISANJEM  PROJEKTA</vt:lpstr>
      <vt:lpstr>UPRAVLJANJE  INTEGRISANJEM  PROJEKTA Razvoj plana projekta</vt:lpstr>
      <vt:lpstr>UPRAVLJANJE  INTEGRISANJEM  PROJEKTA Realizacija plana projekta</vt:lpstr>
      <vt:lpstr>UPRAVLJANJE  INTEGRISANJEM  PROJEKTA Kontrola promena</vt:lpstr>
      <vt:lpstr>UPRAVLJANJE  OBIMOM  PROJEKTA</vt:lpstr>
      <vt:lpstr>UPRAVLJANJE  OBIMOM PROJEKTA</vt:lpstr>
      <vt:lpstr>UPRAVLJANJE  VREMENOM</vt:lpstr>
      <vt:lpstr>UPRAVLJANJE  VREMENOM</vt:lpstr>
      <vt:lpstr>UPRAVLJANJE   TROŠKOVIMA</vt:lpstr>
      <vt:lpstr>UPRAVLJANJE   TROŠKOVIMA</vt:lpstr>
      <vt:lpstr>UPRAVLJANJE   KVALITETOM</vt:lpstr>
      <vt:lpstr>UPRAVLJANJE   KVALITETOM</vt:lpstr>
      <vt:lpstr>UPRAVLJANJE   LJUDSKIM  RESURSIMA</vt:lpstr>
      <vt:lpstr>UPRAVLJANJE   LJUDSKIM  RESURSIMA</vt:lpstr>
      <vt:lpstr>UPRAVLJANJE   KOMUNIKACIJAMA</vt:lpstr>
      <vt:lpstr>UPRAVLJANJE   KOMUNIKACIJAMA</vt:lpstr>
      <vt:lpstr>UPRAVLJANJE   RIZIKOM</vt:lpstr>
      <vt:lpstr>UPRAVLJANJE   RIZIKOM</vt:lpstr>
      <vt:lpstr>UPRAVLJANJE   NABAVKOM</vt:lpstr>
      <vt:lpstr>UPRAVLJANJE   NABAVKOM</vt:lpstr>
      <vt:lpstr>UPRAVLJANJE   UGOVARANJEM</vt:lpstr>
      <vt:lpstr>UPRAVLJANJE   KONFLIKTIMA</vt:lpstr>
      <vt:lpstr>UPRAVLJANJE   PROMENAMA   U   PROJEKTU</vt:lpstr>
      <vt:lpstr>PROJEKTNI    TIM</vt:lpstr>
      <vt:lpstr>UPRAVLJANJE  LJUDSKIM  RESURSIMA</vt:lpstr>
      <vt:lpstr>PROJEKTNI  TIM</vt:lpstr>
      <vt:lpstr>SASTAV  PROJEKTNOG  TIMA</vt:lpstr>
      <vt:lpstr>SASTAV  PROJEKTNOG  TIMA</vt:lpstr>
      <vt:lpstr>FORMIRANJE  PROJEKTNOG  TIMA</vt:lpstr>
      <vt:lpstr>FUNKCIONISANJE  I  EFIKASNOST PROJEKTNOG  TIMA</vt:lpstr>
      <vt:lpstr>UPRAVLJANJE   KONFLIKTIMA</vt:lpstr>
      <vt:lpstr>UPRAVLJANJE   KONFLIKTIMA</vt:lpstr>
      <vt:lpstr>Organizacija   za  UPRAVLJANja  PROJEKTIMA</vt:lpstr>
      <vt:lpstr>UTICAJI   ORGANIZACIJE</vt:lpstr>
      <vt:lpstr>  ORGANIZACIONA   KULTURA  I  STIL</vt:lpstr>
      <vt:lpstr>  ORGANIZACIONE  STRUKTURE</vt:lpstr>
      <vt:lpstr>ORGANIZACIONE  STRUKTURE</vt:lpstr>
      <vt:lpstr>ORGANIZACIONE  STRUKTURE</vt:lpstr>
      <vt:lpstr>ORGANIZACIONE  STRUKTURE</vt:lpstr>
      <vt:lpstr>ORGANIZACIONE  STRUKTURE</vt:lpstr>
      <vt:lpstr>ORGANIZACIONA   STRUKTURA</vt:lpstr>
      <vt:lpstr>ORGANIZACIONA   STRUKTURA</vt:lpstr>
      <vt:lpstr>ORGANIZACIONA   STRUKTURA</vt:lpstr>
      <vt:lpstr>ORGANIZACIONA   STRUKTURA</vt:lpstr>
      <vt:lpstr>ORGANIZACIONE  STRUKTURE</vt:lpstr>
      <vt:lpstr>Organizacioni uticaji na Upravljanje projektima</vt:lpstr>
      <vt:lpstr>ORGANIZACIONE  STRUKTURE</vt:lpstr>
      <vt:lpstr>Metode   i   tehnike  UPRAVLJANja  PROJEKTIMA</vt:lpstr>
      <vt:lpstr>METODE  I  TEHNIKE  UPRAVLJANJA  PROJEKTIMA </vt:lpstr>
      <vt:lpstr>МЕТОДЕ  И  ТЕХНИКЕ  УПРАВЉАЊА  ПРОЈЕКТИМА </vt:lpstr>
      <vt:lpstr>МЕТОДЕ И ТЕХНИКЕ УПРАВЉАЊА ПРОЈЕКТИМА</vt:lpstr>
      <vt:lpstr>METODE   I   TEHNIKE   UPRAVLJANJA   PROJEKTIMA</vt:lpstr>
      <vt:lpstr>METODE  I  TEHNIKE   UPRAVLJANJA   PROJEKTIMA</vt:lpstr>
      <vt:lpstr>METODE  I   TEHNIKE   UPRAVLJANJA   PROJEKTIMA</vt:lpstr>
      <vt:lpstr>МЕТОДЕ  И  ТЕХНИКЕ  УПРАВЉАЊА  ПРОЈЕКТИМА</vt:lpstr>
      <vt:lpstr>METODE  I  TEHNIKE   UPRAVLJANJA   PROJEKTIMA</vt:lpstr>
      <vt:lpstr>Nove  tendencije  u razvoju  UPRAVLJANja  PROJEKTIMA</vt:lpstr>
      <vt:lpstr>NOVE   TENDENCIJE   U   RAZVOJU   UPRAVLJANJA   PROJEKTIMA </vt:lpstr>
      <vt:lpstr>UPRAVLJANJA   POMOĆU   PROJEKTIMA </vt:lpstr>
      <vt:lpstr>PROGRAM   MENADŽMENT </vt:lpstr>
      <vt:lpstr>MULTI PROJEKTNO    UPRAVLJANJA</vt:lpstr>
      <vt:lpstr>MULTI PROJEKTNO    UPRAVLJANJA</vt:lpstr>
      <vt:lpstr>MULTI PROJEKTNO    UPRAVLJANJA</vt:lpstr>
      <vt:lpstr>MULTI PROJEKTNO    UPRAVLJANJA</vt:lpstr>
      <vt:lpstr>VIRTUELNI   PROJECT   MANAGEMENT</vt:lpstr>
      <vt:lpstr>ZAŠTO  projekti  ne  uspevaju?</vt:lpstr>
      <vt:lpstr>Zašto projekti ne uspevaju?</vt:lpstr>
      <vt:lpstr>Što je uspešan projekt?</vt:lpstr>
      <vt:lpstr>“Trgovanje” merilima uspešnosti</vt:lpstr>
      <vt:lpstr>Zašto projekti ne uspevaju?</vt:lpstr>
      <vt:lpstr>Većina projekata NIJE uspešna!</vt:lpstr>
      <vt:lpstr>Jason Hiner, TechRepublic1</vt:lpstr>
      <vt:lpstr>Mitch Betts, ComputerWorld Online  Why IT projects fail 2   (Zašto ne uspevaju IT projekti)</vt:lpstr>
      <vt:lpstr>Michael Krigsman, IT Project Failures (Neuspjesi IT projekata) 3</vt:lpstr>
      <vt:lpstr>John McCormick, Baseline 4 </vt:lpstr>
      <vt:lpstr>David Garrett: (8) razloga zbog kojih projekti ne uspevaju 5</vt:lpstr>
      <vt:lpstr>Judi Harris, “Zašto telekolaborativni projekti ponekad ne uspijevaju” 6</vt:lpstr>
      <vt:lpstr>“12 zlatnih pravila” 8 za uspešnije projekte, 1. deo</vt:lpstr>
      <vt:lpstr>“12 zlatnih pravila”  za uspešnije projekte, 2. deo</vt:lpstr>
      <vt:lpstr>Murphyjevi zakoni i upravljanje projektima</vt:lpstr>
      <vt:lpstr>Murphyjevi zakoni i upravljanje projektima</vt:lpstr>
      <vt:lpstr>Geek &amp; Poke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2009-12-09T23:10:49Z</dcterms:created>
  <dcterms:modified xsi:type="dcterms:W3CDTF">2012-03-13T11:21:40Z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TC101769261033</vt:lpwstr>
  </property>
</Properties>
</file>