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112" d="100"/>
          <a:sy n="112" d="100"/>
        </p:scale>
        <p:origin x="55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a:xfrm>
            <a:off x="9255346" y="2750337"/>
            <a:ext cx="1171888" cy="1356442"/>
          </a:xfrm>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3404302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a:xfrm>
            <a:off x="10729455" y="4711309"/>
            <a:ext cx="1154151" cy="1090789"/>
          </a:xfrm>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12701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a:xfrm>
            <a:off x="10729455" y="4711615"/>
            <a:ext cx="1154151" cy="1090789"/>
          </a:xfrm>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5027856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a:xfrm>
            <a:off x="10729455" y="4709925"/>
            <a:ext cx="1154151" cy="1090789"/>
          </a:xfrm>
        </p:spPr>
        <p:txBody>
          <a:bodyPr/>
          <a:lstStyle/>
          <a:p>
            <a:fld id="{5D3E5971-A681-4BD5-BA76-88E63A62DF3B}" type="slidenum">
              <a:rPr lang="sr-Latn-RS" smtClean="0"/>
              <a:t>‹#›</a:t>
            </a:fld>
            <a:endParaRPr lang="sr-Latn-R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969872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a:xfrm>
            <a:off x="10729455" y="4709925"/>
            <a:ext cx="1154151" cy="1090789"/>
          </a:xfrm>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4026136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25872910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1007401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36676969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CC92A92-58DF-48BA-897B-472153B6C7BE}" type="datetimeFigureOut">
              <a:rPr lang="sr-Latn-RS" smtClean="0"/>
              <a:t>17.11.2017.</a:t>
            </a:fld>
            <a:endParaRPr lang="sr-Latn-RS"/>
          </a:p>
        </p:txBody>
      </p:sp>
      <p:sp>
        <p:nvSpPr>
          <p:cNvPr id="5" name="Footer Placeholder 4"/>
          <p:cNvSpPr>
            <a:spLocks noGrp="1"/>
          </p:cNvSpPr>
          <p:nvPr>
            <p:ph type="ftr" sz="quarter" idx="11"/>
          </p:nvPr>
        </p:nvSpPr>
        <p:spPr>
          <a:xfrm>
            <a:off x="680321" y="5936188"/>
            <a:ext cx="6126805" cy="365125"/>
          </a:xfrm>
        </p:spPr>
        <p:txBody>
          <a:bodyPr/>
          <a:lstStyle/>
          <a:p>
            <a:endParaRPr lang="sr-Latn-R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5D3E5971-A681-4BD5-BA76-88E63A62DF3B}" type="slidenum">
              <a:rPr lang="sr-Latn-RS" smtClean="0"/>
              <a:t>‹#›</a:t>
            </a:fld>
            <a:endParaRPr lang="sr-Latn-RS"/>
          </a:p>
        </p:txBody>
      </p:sp>
    </p:spTree>
    <p:extLst>
      <p:ext uri="{BB962C8B-B14F-4D97-AF65-F5344CB8AC3E}">
        <p14:creationId xmlns:p14="http://schemas.microsoft.com/office/powerpoint/2010/main" val="3023800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4010700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a:xfrm>
            <a:off x="10729455" y="2869895"/>
            <a:ext cx="1154151" cy="1090789"/>
          </a:xfrm>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3051377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1020027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4133221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4284884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141895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2904902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C92A92-58DF-48BA-897B-472153B6C7BE}" type="datetimeFigureOut">
              <a:rPr lang="sr-Latn-RS" smtClean="0"/>
              <a:t>17.11.2017.</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5D3E5971-A681-4BD5-BA76-88E63A62DF3B}" type="slidenum">
              <a:rPr lang="sr-Latn-RS" smtClean="0"/>
              <a:t>‹#›</a:t>
            </a:fld>
            <a:endParaRPr lang="sr-Latn-RS"/>
          </a:p>
        </p:txBody>
      </p:sp>
    </p:spTree>
    <p:extLst>
      <p:ext uri="{BB962C8B-B14F-4D97-AF65-F5344CB8AC3E}">
        <p14:creationId xmlns:p14="http://schemas.microsoft.com/office/powerpoint/2010/main" val="321048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CC92A92-58DF-48BA-897B-472153B6C7BE}" type="datetimeFigureOut">
              <a:rPr lang="sr-Latn-RS" smtClean="0"/>
              <a:t>17.11.2017.</a:t>
            </a:fld>
            <a:endParaRPr lang="sr-Latn-R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5D3E5971-A681-4BD5-BA76-88E63A62DF3B}" type="slidenum">
              <a:rPr lang="sr-Latn-RS" smtClean="0"/>
              <a:t>‹#›</a:t>
            </a:fld>
            <a:endParaRPr lang="sr-Latn-RS"/>
          </a:p>
        </p:txBody>
      </p:sp>
    </p:spTree>
    <p:extLst>
      <p:ext uri="{BB962C8B-B14F-4D97-AF65-F5344CB8AC3E}">
        <p14:creationId xmlns:p14="http://schemas.microsoft.com/office/powerpoint/2010/main" val="241309335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4" Type="http://schemas.openxmlformats.org/officeDocument/2006/relationships/image" Target="../media/image4.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5.bin"/><Relationship Id="rId4" Type="http://schemas.openxmlformats.org/officeDocument/2006/relationships/image" Target="../media/image7.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0322" y="2733708"/>
            <a:ext cx="8144134" cy="1513551"/>
          </a:xfrm>
        </p:spPr>
        <p:txBody>
          <a:bodyPr/>
          <a:lstStyle/>
          <a:p>
            <a:r>
              <a:rPr lang="sr-Latn-RS" dirty="0" smtClean="0"/>
              <a:t>VEŽBA 1</a:t>
            </a:r>
            <a:br>
              <a:rPr lang="sr-Latn-RS" dirty="0" smtClean="0"/>
            </a:br>
            <a:r>
              <a:rPr lang="sr-Latn-RS" dirty="0" smtClean="0"/>
              <a:t>POUZDANOST</a:t>
            </a:r>
            <a:endParaRPr lang="sr-Latn-RS" dirty="0"/>
          </a:p>
        </p:txBody>
      </p:sp>
      <p:sp>
        <p:nvSpPr>
          <p:cNvPr id="3" name="Subtitle 2"/>
          <p:cNvSpPr>
            <a:spLocks noGrp="1"/>
          </p:cNvSpPr>
          <p:nvPr>
            <p:ph type="subTitle" idx="1"/>
          </p:nvPr>
        </p:nvSpPr>
        <p:spPr/>
        <p:txBody>
          <a:bodyPr/>
          <a:lstStyle/>
          <a:p>
            <a:endParaRPr lang="sr-Latn-RS" dirty="0"/>
          </a:p>
        </p:txBody>
      </p:sp>
    </p:spTree>
    <p:extLst>
      <p:ext uri="{BB962C8B-B14F-4D97-AF65-F5344CB8AC3E}">
        <p14:creationId xmlns:p14="http://schemas.microsoft.com/office/powerpoint/2010/main" val="2651200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ZADATAK – tumačenje tabele</a:t>
            </a:r>
            <a:endParaRPr lang="sr-Latn-R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537752048"/>
              </p:ext>
            </p:extLst>
          </p:nvPr>
        </p:nvGraphicFramePr>
        <p:xfrm>
          <a:off x="680321" y="2819575"/>
          <a:ext cx="10800002" cy="3673367"/>
        </p:xfrm>
        <a:graphic>
          <a:graphicData uri="http://schemas.openxmlformats.org/drawingml/2006/table">
            <a:tbl>
              <a:tblPr>
                <a:tableStyleId>{5C22544A-7EE6-4342-B048-85BDC9FD1C3A}</a:tableStyleId>
              </a:tblPr>
              <a:tblGrid>
                <a:gridCol w="790980"/>
                <a:gridCol w="1998676"/>
                <a:gridCol w="837902"/>
                <a:gridCol w="837902"/>
                <a:gridCol w="1055757"/>
                <a:gridCol w="1055757"/>
                <a:gridCol w="1055757"/>
                <a:gridCol w="1055757"/>
                <a:gridCol w="1055757"/>
                <a:gridCol w="1055757"/>
              </a:tblGrid>
              <a:tr h="723947">
                <a:tc>
                  <a:txBody>
                    <a:bodyPr/>
                    <a:lstStyle/>
                    <a:p>
                      <a:pPr algn="ctr">
                        <a:spcBef>
                          <a:spcPts val="600"/>
                        </a:spcBef>
                        <a:spcAft>
                          <a:spcPts val="0"/>
                        </a:spcAft>
                      </a:pPr>
                      <a:r>
                        <a:rPr lang="en-US" sz="1900" spc="-15">
                          <a:effectLst/>
                        </a:rPr>
                        <a:t>Red.</a:t>
                      </a:r>
                      <a:endParaRPr lang="sr-Latn-RS" sz="2100">
                        <a:effectLst/>
                      </a:endParaRPr>
                    </a:p>
                    <a:p>
                      <a:pPr algn="ctr">
                        <a:spcBef>
                          <a:spcPts val="600"/>
                        </a:spcBef>
                        <a:spcAft>
                          <a:spcPts val="0"/>
                        </a:spcAft>
                      </a:pPr>
                      <a:r>
                        <a:rPr lang="en-US" sz="1900" spc="-15">
                          <a:effectLst/>
                        </a:rPr>
                        <a:t>br.</a:t>
                      </a:r>
                      <a:endParaRPr lang="sr-Latn-RS" sz="2100">
                        <a:effectLst/>
                        <a:latin typeface="Times New Roman" panose="02020603050405020304" pitchFamily="18" charset="0"/>
                        <a:ea typeface="Times New Roman" panose="02020603050405020304" pitchFamily="18" charset="0"/>
                      </a:endParaRPr>
                    </a:p>
                  </a:txBody>
                  <a:tcPr marL="119541" marR="119541" marT="0" marB="0" anchor="ctr"/>
                </a:tc>
                <a:tc>
                  <a:txBody>
                    <a:bodyPr/>
                    <a:lstStyle/>
                    <a:p>
                      <a:pPr algn="ctr">
                        <a:spcBef>
                          <a:spcPts val="600"/>
                        </a:spcBef>
                        <a:spcAft>
                          <a:spcPts val="0"/>
                        </a:spcAft>
                      </a:pPr>
                      <a:r>
                        <a:rPr lang="en-US" sz="1900" spc="-15">
                          <a:effectLst/>
                        </a:rPr>
                        <a:t>ŠIFRA</a:t>
                      </a:r>
                      <a:endParaRPr lang="sr-Latn-RS" sz="2100">
                        <a:effectLst/>
                        <a:latin typeface="Times New Roman" panose="02020603050405020304" pitchFamily="18" charset="0"/>
                        <a:ea typeface="Times New Roman" panose="02020603050405020304" pitchFamily="18" charset="0"/>
                      </a:endParaRPr>
                    </a:p>
                  </a:txBody>
                  <a:tcPr marL="119541" marR="119541" marT="0" marB="0" anchor="ctr"/>
                </a:tc>
                <a:tc>
                  <a:txBody>
                    <a:bodyPr/>
                    <a:lstStyle/>
                    <a:p>
                      <a:pPr algn="ctr">
                        <a:spcBef>
                          <a:spcPts val="600"/>
                        </a:spcBef>
                        <a:spcAft>
                          <a:spcPts val="0"/>
                        </a:spcAft>
                      </a:pPr>
                      <a:r>
                        <a:rPr lang="en-US" sz="1900" spc="-15">
                          <a:effectLst/>
                        </a:rPr>
                        <a:t>1k</a:t>
                      </a:r>
                      <a:endParaRPr lang="sr-Latn-RS" sz="2100">
                        <a:effectLst/>
                        <a:latin typeface="Times New Roman" panose="02020603050405020304" pitchFamily="18" charset="0"/>
                        <a:ea typeface="Times New Roman" panose="02020603050405020304" pitchFamily="18" charset="0"/>
                      </a:endParaRPr>
                    </a:p>
                  </a:txBody>
                  <a:tcPr marL="119541" marR="119541" marT="0" marB="0" anchor="ctr"/>
                </a:tc>
                <a:tc>
                  <a:txBody>
                    <a:bodyPr/>
                    <a:lstStyle/>
                    <a:p>
                      <a:pPr algn="ctr">
                        <a:spcBef>
                          <a:spcPts val="600"/>
                        </a:spcBef>
                        <a:spcAft>
                          <a:spcPts val="0"/>
                        </a:spcAft>
                      </a:pPr>
                      <a:r>
                        <a:rPr lang="en-US" sz="1900" spc="-15">
                          <a:effectLst/>
                        </a:rPr>
                        <a:t>2k</a:t>
                      </a:r>
                      <a:endParaRPr lang="sr-Latn-RS" sz="2100">
                        <a:effectLst/>
                        <a:latin typeface="Times New Roman" panose="02020603050405020304" pitchFamily="18" charset="0"/>
                        <a:ea typeface="Times New Roman" panose="02020603050405020304" pitchFamily="18" charset="0"/>
                      </a:endParaRPr>
                    </a:p>
                  </a:txBody>
                  <a:tcPr marL="119541" marR="119541" marT="0" marB="0" anchor="ctr"/>
                </a:tc>
                <a:tc>
                  <a:txBody>
                    <a:bodyPr/>
                    <a:lstStyle/>
                    <a:p>
                      <a:pPr algn="ctr">
                        <a:spcBef>
                          <a:spcPts val="600"/>
                        </a:spcBef>
                        <a:spcAft>
                          <a:spcPts val="0"/>
                        </a:spcAft>
                      </a:pPr>
                      <a:r>
                        <a:rPr lang="en-US" sz="1900" spc="-15">
                          <a:effectLst/>
                        </a:rPr>
                        <a:t>3k</a:t>
                      </a:r>
                      <a:endParaRPr lang="sr-Latn-RS" sz="2100">
                        <a:effectLst/>
                        <a:latin typeface="Times New Roman" panose="02020603050405020304" pitchFamily="18" charset="0"/>
                        <a:ea typeface="Times New Roman" panose="02020603050405020304" pitchFamily="18" charset="0"/>
                      </a:endParaRPr>
                    </a:p>
                  </a:txBody>
                  <a:tcPr marL="119541" marR="119541" marT="0" marB="0" anchor="ctr"/>
                </a:tc>
                <a:tc>
                  <a:txBody>
                    <a:bodyPr/>
                    <a:lstStyle/>
                    <a:p>
                      <a:pPr algn="ctr">
                        <a:spcBef>
                          <a:spcPts val="600"/>
                        </a:spcBef>
                        <a:spcAft>
                          <a:spcPts val="0"/>
                        </a:spcAft>
                      </a:pPr>
                      <a:r>
                        <a:rPr lang="en-US" sz="1900" spc="-15">
                          <a:effectLst/>
                        </a:rPr>
                        <a:t>4k</a:t>
                      </a:r>
                      <a:endParaRPr lang="sr-Latn-RS" sz="2100">
                        <a:effectLst/>
                        <a:latin typeface="Times New Roman" panose="02020603050405020304" pitchFamily="18" charset="0"/>
                        <a:ea typeface="Times New Roman" panose="02020603050405020304" pitchFamily="18" charset="0"/>
                      </a:endParaRPr>
                    </a:p>
                  </a:txBody>
                  <a:tcPr marL="119541" marR="119541" marT="0" marB="0" anchor="ctr"/>
                </a:tc>
                <a:tc>
                  <a:txBody>
                    <a:bodyPr/>
                    <a:lstStyle/>
                    <a:p>
                      <a:pPr algn="ctr">
                        <a:spcBef>
                          <a:spcPts val="600"/>
                        </a:spcBef>
                        <a:spcAft>
                          <a:spcPts val="0"/>
                        </a:spcAft>
                      </a:pPr>
                      <a:r>
                        <a:rPr lang="en-US" sz="1900" spc="-15">
                          <a:effectLst/>
                        </a:rPr>
                        <a:t>5k</a:t>
                      </a:r>
                      <a:endParaRPr lang="sr-Latn-RS" sz="2100">
                        <a:effectLst/>
                        <a:latin typeface="Times New Roman" panose="02020603050405020304" pitchFamily="18" charset="0"/>
                        <a:ea typeface="Times New Roman" panose="02020603050405020304" pitchFamily="18" charset="0"/>
                      </a:endParaRPr>
                    </a:p>
                  </a:txBody>
                  <a:tcPr marL="119541" marR="119541" marT="0" marB="0" anchor="ctr"/>
                </a:tc>
                <a:tc>
                  <a:txBody>
                    <a:bodyPr/>
                    <a:lstStyle/>
                    <a:p>
                      <a:pPr algn="ctr">
                        <a:spcBef>
                          <a:spcPts val="600"/>
                        </a:spcBef>
                        <a:spcAft>
                          <a:spcPts val="0"/>
                        </a:spcAft>
                      </a:pPr>
                      <a:r>
                        <a:rPr lang="en-US" sz="1900" spc="-15">
                          <a:effectLst/>
                        </a:rPr>
                        <a:t>6k</a:t>
                      </a:r>
                      <a:endParaRPr lang="sr-Latn-RS" sz="2100">
                        <a:effectLst/>
                        <a:latin typeface="Times New Roman" panose="02020603050405020304" pitchFamily="18" charset="0"/>
                        <a:ea typeface="Times New Roman" panose="02020603050405020304" pitchFamily="18" charset="0"/>
                      </a:endParaRPr>
                    </a:p>
                  </a:txBody>
                  <a:tcPr marL="119541" marR="119541" marT="0" marB="0" anchor="ctr"/>
                </a:tc>
                <a:tc>
                  <a:txBody>
                    <a:bodyPr/>
                    <a:lstStyle/>
                    <a:p>
                      <a:pPr algn="ctr">
                        <a:spcBef>
                          <a:spcPts val="600"/>
                        </a:spcBef>
                        <a:spcAft>
                          <a:spcPts val="0"/>
                        </a:spcAft>
                      </a:pPr>
                      <a:r>
                        <a:rPr lang="en-US" sz="1900" spc="-15">
                          <a:effectLst/>
                        </a:rPr>
                        <a:t>7k*</a:t>
                      </a:r>
                      <a:endParaRPr lang="sr-Latn-RS" sz="2100">
                        <a:effectLst/>
                        <a:latin typeface="Times New Roman" panose="02020603050405020304" pitchFamily="18" charset="0"/>
                        <a:ea typeface="Times New Roman" panose="02020603050405020304" pitchFamily="18" charset="0"/>
                      </a:endParaRPr>
                    </a:p>
                  </a:txBody>
                  <a:tcPr marL="119541" marR="119541" marT="0" marB="0" anchor="ctr"/>
                </a:tc>
                <a:tc>
                  <a:txBody>
                    <a:bodyPr/>
                    <a:lstStyle/>
                    <a:p>
                      <a:pPr algn="ctr">
                        <a:spcBef>
                          <a:spcPts val="600"/>
                        </a:spcBef>
                        <a:spcAft>
                          <a:spcPts val="0"/>
                        </a:spcAft>
                      </a:pPr>
                      <a:r>
                        <a:rPr lang="en-US" sz="1900" spc="-15">
                          <a:effectLst/>
                        </a:rPr>
                        <a:t>8k*</a:t>
                      </a:r>
                      <a:endParaRPr lang="sr-Latn-RS" sz="2100">
                        <a:effectLst/>
                        <a:latin typeface="Times New Roman" panose="02020603050405020304" pitchFamily="18" charset="0"/>
                        <a:ea typeface="Times New Roman" panose="02020603050405020304" pitchFamily="18" charset="0"/>
                      </a:endParaRPr>
                    </a:p>
                  </a:txBody>
                  <a:tcPr marL="119541" marR="119541" marT="0" marB="0" anchor="ctr"/>
                </a:tc>
              </a:tr>
              <a:tr h="294942">
                <a:tc>
                  <a:txBody>
                    <a:bodyPr/>
                    <a:lstStyle/>
                    <a:p>
                      <a:pPr marL="0" lvl="0" indent="0" algn="r">
                        <a:spcBef>
                          <a:spcPts val="600"/>
                        </a:spcBef>
                        <a:spcAft>
                          <a:spcPts val="0"/>
                        </a:spcAft>
                        <a:buFont typeface="+mj-lt"/>
                        <a:buNone/>
                      </a:pPr>
                      <a:r>
                        <a:rPr lang="sr-Latn-RS" sz="1900" spc="-15" dirty="0" smtClean="0">
                          <a:effectLst/>
                        </a:rPr>
                        <a:t>1.</a:t>
                      </a:r>
                      <a:r>
                        <a:rPr lang="en-US" sz="1900" spc="-15" dirty="0">
                          <a:effectLst/>
                        </a:rPr>
                        <a:t> </a:t>
                      </a:r>
                      <a:endParaRPr lang="sr-Latn-RS" sz="2100" dirty="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16210110000012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0030</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0032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0019</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0016</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0008</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0064</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0016</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0008</a:t>
                      </a:r>
                      <a:endParaRPr lang="sr-Latn-RS" sz="2100">
                        <a:effectLst/>
                        <a:latin typeface="Times New Roman" panose="02020603050405020304" pitchFamily="18" charset="0"/>
                        <a:ea typeface="Times New Roman" panose="02020603050405020304" pitchFamily="18" charset="0"/>
                      </a:endParaRPr>
                    </a:p>
                  </a:txBody>
                  <a:tcPr marL="119541" marR="119541" marT="0" marB="0"/>
                </a:tc>
              </a:tr>
              <a:tr h="294942">
                <a:tc>
                  <a:txBody>
                    <a:bodyPr/>
                    <a:lstStyle/>
                    <a:p>
                      <a:pPr marL="0" lvl="0" indent="0" algn="r">
                        <a:spcBef>
                          <a:spcPts val="600"/>
                        </a:spcBef>
                        <a:spcAft>
                          <a:spcPts val="0"/>
                        </a:spcAft>
                        <a:buFont typeface="+mj-lt"/>
                        <a:buNone/>
                      </a:pPr>
                      <a:r>
                        <a:rPr lang="sr-Latn-RS" sz="1900" spc="-15" dirty="0" smtClean="0">
                          <a:effectLst/>
                        </a:rPr>
                        <a:t>2.</a:t>
                      </a:r>
                      <a:r>
                        <a:rPr lang="en-US" sz="1900" spc="-15" dirty="0">
                          <a:effectLst/>
                        </a:rPr>
                        <a:t> </a:t>
                      </a:r>
                      <a:endParaRPr lang="sr-Latn-RS" sz="2100" dirty="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16210110000012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0011</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0032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0013</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0014</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0025</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0009</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0014</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0025</a:t>
                      </a:r>
                      <a:endParaRPr lang="sr-Latn-RS" sz="2100">
                        <a:effectLst/>
                        <a:latin typeface="Times New Roman" panose="02020603050405020304" pitchFamily="18" charset="0"/>
                        <a:ea typeface="Times New Roman" panose="02020603050405020304" pitchFamily="18" charset="0"/>
                      </a:endParaRPr>
                    </a:p>
                  </a:txBody>
                  <a:tcPr marL="119541" marR="119541" marT="0" marB="0"/>
                </a:tc>
              </a:tr>
              <a:tr h="294942">
                <a:tc>
                  <a:txBody>
                    <a:bodyPr/>
                    <a:lstStyle/>
                    <a:p>
                      <a:pPr marL="0" lvl="0" indent="0" algn="r">
                        <a:spcBef>
                          <a:spcPts val="600"/>
                        </a:spcBef>
                        <a:spcAft>
                          <a:spcPts val="0"/>
                        </a:spcAft>
                        <a:buFont typeface="+mj-lt"/>
                        <a:buNone/>
                      </a:pPr>
                      <a:r>
                        <a:rPr lang="sr-Latn-RS" sz="1900" spc="-15" dirty="0" smtClean="0">
                          <a:effectLst/>
                        </a:rPr>
                        <a:t>3.</a:t>
                      </a:r>
                      <a:r>
                        <a:rPr lang="en-US" sz="1900" spc="-15" dirty="0">
                          <a:effectLst/>
                        </a:rPr>
                        <a:t> </a:t>
                      </a:r>
                      <a:endParaRPr lang="sr-Latn-RS" sz="2100" dirty="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16210110000012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0027</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0004</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0022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0013</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0016</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0007</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0024</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r>
              <a:tr h="294942">
                <a:tc>
                  <a:txBody>
                    <a:bodyPr/>
                    <a:lstStyle/>
                    <a:p>
                      <a:pPr marL="0" lvl="0" indent="0" algn="r">
                        <a:spcBef>
                          <a:spcPts val="600"/>
                        </a:spcBef>
                        <a:spcAft>
                          <a:spcPts val="0"/>
                        </a:spcAft>
                        <a:buFont typeface="+mj-lt"/>
                        <a:buNone/>
                      </a:pPr>
                      <a:r>
                        <a:rPr lang="sr-Latn-RS" sz="1900" spc="-15" dirty="0" smtClean="0">
                          <a:effectLst/>
                        </a:rPr>
                        <a:t>4.</a:t>
                      </a:r>
                      <a:r>
                        <a:rPr lang="en-US" sz="1900" spc="-15" dirty="0">
                          <a:effectLst/>
                        </a:rPr>
                        <a:t> </a:t>
                      </a:r>
                      <a:endParaRPr lang="sr-Latn-RS" sz="2100" dirty="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16210110000012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0018</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0021</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0019</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0009</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0030</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0022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0021</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0007</a:t>
                      </a:r>
                      <a:endParaRPr lang="sr-Latn-RS" sz="2100">
                        <a:effectLst/>
                        <a:latin typeface="Times New Roman" panose="02020603050405020304" pitchFamily="18" charset="0"/>
                        <a:ea typeface="Times New Roman" panose="02020603050405020304" pitchFamily="18" charset="0"/>
                      </a:endParaRPr>
                    </a:p>
                  </a:txBody>
                  <a:tcPr marL="119541" marR="119541" marT="0" marB="0"/>
                </a:tc>
              </a:tr>
              <a:tr h="294942">
                <a:tc>
                  <a:txBody>
                    <a:bodyPr/>
                    <a:lstStyle/>
                    <a:p>
                      <a:pPr marL="0" lvl="0" indent="0" algn="r">
                        <a:spcBef>
                          <a:spcPts val="600"/>
                        </a:spcBef>
                        <a:spcAft>
                          <a:spcPts val="0"/>
                        </a:spcAft>
                        <a:buFont typeface="+mj-lt"/>
                        <a:buNone/>
                      </a:pPr>
                      <a:r>
                        <a:rPr lang="sr-Latn-RS" sz="1900" spc="-15" dirty="0" smtClean="0">
                          <a:effectLst/>
                        </a:rPr>
                        <a:t>5.</a:t>
                      </a:r>
                      <a:r>
                        <a:rPr lang="en-US" sz="1900" spc="-15" dirty="0">
                          <a:effectLst/>
                        </a:rPr>
                        <a:t> </a:t>
                      </a:r>
                      <a:endParaRPr lang="sr-Latn-RS" sz="2100" dirty="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16210110000012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0078</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0017</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0001</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0003</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0005</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0003</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0002</a:t>
                      </a:r>
                      <a:endParaRPr lang="sr-Latn-RS" sz="2100">
                        <a:effectLst/>
                        <a:latin typeface="Times New Roman" panose="02020603050405020304" pitchFamily="18" charset="0"/>
                        <a:ea typeface="Times New Roman" panose="02020603050405020304" pitchFamily="18" charset="0"/>
                      </a:endParaRPr>
                    </a:p>
                  </a:txBody>
                  <a:tcPr marL="119541" marR="119541" marT="0" marB="0"/>
                </a:tc>
              </a:tr>
              <a:tr h="294942">
                <a:tc>
                  <a:txBody>
                    <a:bodyPr/>
                    <a:lstStyle/>
                    <a:p>
                      <a:pPr marL="0" lvl="0" indent="0" algn="r">
                        <a:spcBef>
                          <a:spcPts val="600"/>
                        </a:spcBef>
                        <a:spcAft>
                          <a:spcPts val="0"/>
                        </a:spcAft>
                        <a:buFont typeface="+mj-lt"/>
                        <a:buNone/>
                      </a:pPr>
                      <a:r>
                        <a:rPr lang="sr-Latn-RS" sz="1900" spc="-15" dirty="0" smtClean="0">
                          <a:effectLst/>
                        </a:rPr>
                        <a:t>6.</a:t>
                      </a:r>
                      <a:r>
                        <a:rPr lang="en-US" sz="1900" spc="-15" dirty="0">
                          <a:effectLst/>
                        </a:rPr>
                        <a:t> </a:t>
                      </a:r>
                      <a:endParaRPr lang="sr-Latn-RS" sz="2100" dirty="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16210110000012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0066</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0048</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0008</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XXXX</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XXXX</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XXXX</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XXXX</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XXXX</a:t>
                      </a:r>
                      <a:endParaRPr lang="sr-Latn-RS" sz="2100">
                        <a:effectLst/>
                        <a:latin typeface="Times New Roman" panose="02020603050405020304" pitchFamily="18" charset="0"/>
                        <a:ea typeface="Times New Roman" panose="02020603050405020304" pitchFamily="18" charset="0"/>
                      </a:endParaRPr>
                    </a:p>
                  </a:txBody>
                  <a:tcPr marL="119541" marR="119541" marT="0" marB="0"/>
                </a:tc>
              </a:tr>
              <a:tr h="294942">
                <a:tc>
                  <a:txBody>
                    <a:bodyPr/>
                    <a:lstStyle/>
                    <a:p>
                      <a:pPr marL="0" lvl="0" indent="0" algn="r">
                        <a:spcBef>
                          <a:spcPts val="600"/>
                        </a:spcBef>
                        <a:spcAft>
                          <a:spcPts val="0"/>
                        </a:spcAft>
                        <a:buFont typeface="+mj-lt"/>
                        <a:buNone/>
                      </a:pPr>
                      <a:r>
                        <a:rPr lang="sr-Latn-RS" sz="1900" spc="-15" dirty="0" smtClean="0">
                          <a:effectLst/>
                        </a:rPr>
                        <a:t>7.</a:t>
                      </a:r>
                      <a:r>
                        <a:rPr lang="en-US" sz="1900" spc="-15" dirty="0">
                          <a:effectLst/>
                        </a:rPr>
                        <a:t> </a:t>
                      </a:r>
                      <a:endParaRPr lang="sr-Latn-RS" sz="2100" dirty="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16210110000012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0013</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0031</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0013</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0017</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0003</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0010</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0010</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0024</a:t>
                      </a:r>
                      <a:endParaRPr lang="sr-Latn-RS" sz="2100">
                        <a:effectLst/>
                        <a:latin typeface="Times New Roman" panose="02020603050405020304" pitchFamily="18" charset="0"/>
                        <a:ea typeface="Times New Roman" panose="02020603050405020304" pitchFamily="18" charset="0"/>
                      </a:endParaRPr>
                    </a:p>
                  </a:txBody>
                  <a:tcPr marL="119541" marR="119541" marT="0" marB="0"/>
                </a:tc>
              </a:tr>
              <a:tr h="294942">
                <a:tc>
                  <a:txBody>
                    <a:bodyPr/>
                    <a:lstStyle/>
                    <a:p>
                      <a:pPr marL="0" lvl="0" indent="0" algn="r">
                        <a:spcBef>
                          <a:spcPts val="600"/>
                        </a:spcBef>
                        <a:spcAft>
                          <a:spcPts val="0"/>
                        </a:spcAft>
                        <a:buFont typeface="+mj-lt"/>
                        <a:buNone/>
                      </a:pPr>
                      <a:r>
                        <a:rPr lang="sr-Latn-RS" sz="1900" spc="-15" dirty="0" smtClean="0">
                          <a:effectLst/>
                        </a:rPr>
                        <a:t>8.</a:t>
                      </a:r>
                      <a:r>
                        <a:rPr lang="en-US" sz="1900" spc="-15" dirty="0">
                          <a:effectLst/>
                        </a:rPr>
                        <a:t> </a:t>
                      </a:r>
                      <a:endParaRPr lang="sr-Latn-RS" sz="2100" dirty="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16210110000012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0054</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0001</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0007</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0038</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0045</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0000</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0038</a:t>
                      </a:r>
                      <a:endParaRPr lang="sr-Latn-RS" sz="2100">
                        <a:effectLst/>
                        <a:latin typeface="Times New Roman" panose="02020603050405020304" pitchFamily="18" charset="0"/>
                        <a:ea typeface="Times New Roman" panose="02020603050405020304" pitchFamily="18" charset="0"/>
                      </a:endParaRPr>
                    </a:p>
                  </a:txBody>
                  <a:tcPr marL="119541" marR="119541" marT="0" marB="0"/>
                </a:tc>
              </a:tr>
              <a:tr h="294942">
                <a:tc>
                  <a:txBody>
                    <a:bodyPr/>
                    <a:lstStyle/>
                    <a:p>
                      <a:pPr marL="0" lvl="0" indent="0" algn="r">
                        <a:spcBef>
                          <a:spcPts val="600"/>
                        </a:spcBef>
                        <a:spcAft>
                          <a:spcPts val="0"/>
                        </a:spcAft>
                        <a:buFont typeface="+mj-lt"/>
                        <a:buNone/>
                      </a:pPr>
                      <a:r>
                        <a:rPr lang="sr-Latn-RS" sz="1900" spc="-15" dirty="0" smtClean="0">
                          <a:effectLst/>
                        </a:rPr>
                        <a:t>9.</a:t>
                      </a:r>
                      <a:r>
                        <a:rPr lang="en-US" sz="1900" spc="-15" dirty="0">
                          <a:effectLst/>
                        </a:rPr>
                        <a:t> </a:t>
                      </a:r>
                      <a:endParaRPr lang="sr-Latn-RS" sz="2100" dirty="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16210110000012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0060</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0017</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0001</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0027</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0040</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0027</a:t>
                      </a:r>
                      <a:endParaRPr lang="sr-Latn-RS" sz="2100">
                        <a:effectLst/>
                        <a:latin typeface="Times New Roman" panose="02020603050405020304" pitchFamily="18" charset="0"/>
                        <a:ea typeface="Times New Roman" panose="02020603050405020304" pitchFamily="18" charset="0"/>
                      </a:endParaRPr>
                    </a:p>
                  </a:txBody>
                  <a:tcPr marL="119541" marR="119541" marT="0" marB="0"/>
                </a:tc>
              </a:tr>
              <a:tr h="294942">
                <a:tc>
                  <a:txBody>
                    <a:bodyPr/>
                    <a:lstStyle/>
                    <a:p>
                      <a:pPr marL="0" lvl="0" indent="0" algn="r">
                        <a:spcBef>
                          <a:spcPts val="600"/>
                        </a:spcBef>
                        <a:spcAft>
                          <a:spcPts val="0"/>
                        </a:spcAft>
                        <a:buFont typeface="+mj-lt"/>
                        <a:buNone/>
                      </a:pPr>
                      <a:r>
                        <a:rPr lang="sr-Latn-RS" sz="1900" spc="-15" dirty="0" smtClean="0">
                          <a:effectLst/>
                        </a:rPr>
                        <a:t>10.</a:t>
                      </a:r>
                      <a:r>
                        <a:rPr lang="en-US" sz="1900" spc="-15" dirty="0">
                          <a:effectLst/>
                        </a:rPr>
                        <a:t> </a:t>
                      </a:r>
                      <a:endParaRPr lang="sr-Latn-RS" sz="2100" dirty="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16210110000012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0049</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0003</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0003</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0005</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0040</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0012</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a:effectLst/>
                        </a:rPr>
                        <a:t>0001</a:t>
                      </a:r>
                      <a:endParaRPr lang="sr-Latn-RS" sz="2100">
                        <a:effectLst/>
                        <a:latin typeface="Times New Roman" panose="02020603050405020304" pitchFamily="18" charset="0"/>
                        <a:ea typeface="Times New Roman" panose="02020603050405020304" pitchFamily="18" charset="0"/>
                      </a:endParaRPr>
                    </a:p>
                  </a:txBody>
                  <a:tcPr marL="119541" marR="119541" marT="0" marB="0"/>
                </a:tc>
                <a:tc>
                  <a:txBody>
                    <a:bodyPr/>
                    <a:lstStyle/>
                    <a:p>
                      <a:pPr algn="ctr">
                        <a:spcBef>
                          <a:spcPts val="600"/>
                        </a:spcBef>
                        <a:spcAft>
                          <a:spcPts val="0"/>
                        </a:spcAft>
                      </a:pPr>
                      <a:r>
                        <a:rPr lang="en-US" sz="1900" spc="-15" dirty="0">
                          <a:effectLst/>
                        </a:rPr>
                        <a:t>0003</a:t>
                      </a:r>
                      <a:endParaRPr lang="sr-Latn-RS" sz="2100" dirty="0">
                        <a:effectLst/>
                        <a:latin typeface="Times New Roman" panose="02020603050405020304" pitchFamily="18" charset="0"/>
                        <a:ea typeface="Times New Roman" panose="02020603050405020304" pitchFamily="18" charset="0"/>
                      </a:endParaRPr>
                    </a:p>
                  </a:txBody>
                  <a:tcPr marL="119541" marR="119541" marT="0" marB="0"/>
                </a:tc>
              </a:tr>
            </a:tbl>
          </a:graphicData>
        </a:graphic>
      </p:graphicFrame>
    </p:spTree>
    <p:extLst>
      <p:ext uri="{BB962C8B-B14F-4D97-AF65-F5344CB8AC3E}">
        <p14:creationId xmlns:p14="http://schemas.microsoft.com/office/powerpoint/2010/main" val="2835312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ZADATAK</a:t>
            </a:r>
            <a:endParaRPr lang="sr-Latn-RS" dirty="0"/>
          </a:p>
        </p:txBody>
      </p:sp>
      <p:sp>
        <p:nvSpPr>
          <p:cNvPr id="3" name="Content Placeholder 2"/>
          <p:cNvSpPr>
            <a:spLocks noGrp="1"/>
          </p:cNvSpPr>
          <p:nvPr>
            <p:ph idx="1"/>
          </p:nvPr>
        </p:nvSpPr>
        <p:spPr/>
        <p:txBody>
          <a:bodyPr/>
          <a:lstStyle/>
          <a:p>
            <a:r>
              <a:rPr lang="pt-BR" dirty="0"/>
              <a:t>Zadatak uraditi za period rada od </a:t>
            </a:r>
            <a:r>
              <a:rPr lang="pt-BR" b="1" i="1" dirty="0"/>
              <a:t>0-1-2-3-4-5-6-7</a:t>
            </a:r>
            <a:r>
              <a:rPr lang="pt-BR" dirty="0"/>
              <a:t> otkaza do </a:t>
            </a:r>
            <a:r>
              <a:rPr lang="pt-BR" b="1" i="1" dirty="0"/>
              <a:t>1-2-3-4-5-6-7-8</a:t>
            </a:r>
            <a:r>
              <a:rPr lang="pt-BR" dirty="0"/>
              <a:t> otkaza</a:t>
            </a:r>
            <a:r>
              <a:rPr lang="pt-BR" dirty="0" smtClean="0"/>
              <a:t>.</a:t>
            </a:r>
            <a:endParaRPr lang="sr-Latn-RS" dirty="0"/>
          </a:p>
          <a:p>
            <a:r>
              <a:rPr lang="pt-BR" dirty="0"/>
              <a:t>Prilikom obrade, podatke prvo svrstati u 10 klasa čiji je interval 10000 km, a potom u </a:t>
            </a:r>
            <a:r>
              <a:rPr lang="pt-BR" b="1" i="1" dirty="0"/>
              <a:t>4-5</a:t>
            </a:r>
            <a:r>
              <a:rPr lang="pt-BR" dirty="0"/>
              <a:t> klasa</a:t>
            </a:r>
            <a:endParaRPr lang="sr-Latn-RS" dirty="0"/>
          </a:p>
        </p:txBody>
      </p:sp>
    </p:spTree>
    <p:extLst>
      <p:ext uri="{BB962C8B-B14F-4D97-AF65-F5344CB8AC3E}">
        <p14:creationId xmlns:p14="http://schemas.microsoft.com/office/powerpoint/2010/main" val="1873133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GRUPISANJE PERIODA RADA PO KLASAMA</a:t>
            </a:r>
            <a:endParaRPr lang="sr-Latn-R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27616698"/>
              </p:ext>
            </p:extLst>
          </p:nvPr>
        </p:nvGraphicFramePr>
        <p:xfrm>
          <a:off x="68366" y="2144295"/>
          <a:ext cx="12049568" cy="4450080"/>
        </p:xfrm>
        <a:graphic>
          <a:graphicData uri="http://schemas.openxmlformats.org/drawingml/2006/table">
            <a:tbl>
              <a:tblPr firstRow="1" bandRow="1">
                <a:tableStyleId>{5C22544A-7EE6-4342-B048-85BDC9FD1C3A}</a:tableStyleId>
              </a:tblPr>
              <a:tblGrid>
                <a:gridCol w="1506196"/>
                <a:gridCol w="1506196"/>
                <a:gridCol w="1506196"/>
                <a:gridCol w="1506196"/>
                <a:gridCol w="1506196"/>
                <a:gridCol w="1506196"/>
                <a:gridCol w="1506196"/>
                <a:gridCol w="1506196"/>
              </a:tblGrid>
              <a:tr h="370840">
                <a:tc>
                  <a:txBody>
                    <a:bodyPr/>
                    <a:lstStyle/>
                    <a:p>
                      <a:pPr algn="ctr"/>
                      <a:r>
                        <a:rPr lang="sr-Latn-RS" dirty="0" smtClean="0"/>
                        <a:t>Opseg klase</a:t>
                      </a:r>
                      <a:endParaRPr lang="sr-Latn-RS" dirty="0"/>
                    </a:p>
                  </a:txBody>
                  <a:tcPr anchor="ctr"/>
                </a:tc>
                <a:tc>
                  <a:txBody>
                    <a:bodyPr/>
                    <a:lstStyle/>
                    <a:p>
                      <a:pPr algn="ctr"/>
                      <a:r>
                        <a:rPr lang="sr-Latn-RS" dirty="0" smtClean="0"/>
                        <a:t>ni</a:t>
                      </a:r>
                      <a:endParaRPr lang="sr-Latn-RS" dirty="0"/>
                    </a:p>
                  </a:txBody>
                  <a:tcPr anchor="ctr"/>
                </a:tc>
                <a:tc>
                  <a:txBody>
                    <a:bodyPr/>
                    <a:lstStyle/>
                    <a:p>
                      <a:pPr algn="ctr"/>
                      <a:r>
                        <a:rPr lang="sr-Latn-RS" dirty="0" err="1" smtClean="0"/>
                        <a:t>pi</a:t>
                      </a:r>
                      <a:r>
                        <a:rPr lang="sr-Latn-RS" dirty="0" smtClean="0"/>
                        <a:t>=ni/n</a:t>
                      </a:r>
                      <a:endParaRPr lang="sr-Latn-RS" dirty="0"/>
                    </a:p>
                  </a:txBody>
                  <a:tcPr anchor="ctr"/>
                </a:tc>
                <a:tc>
                  <a:txBody>
                    <a:bodyPr/>
                    <a:lstStyle/>
                    <a:p>
                      <a:pPr algn="ctr"/>
                      <a:r>
                        <a:rPr lang="sr-Latn-RS" dirty="0" smtClean="0"/>
                        <a:t>n – kum</a:t>
                      </a:r>
                      <a:endParaRPr lang="sr-Latn-RS" dirty="0"/>
                    </a:p>
                  </a:txBody>
                  <a:tcPr anchor="ctr"/>
                </a:tc>
                <a:tc>
                  <a:txBody>
                    <a:bodyPr/>
                    <a:lstStyle/>
                    <a:p>
                      <a:pPr algn="ctr"/>
                      <a:r>
                        <a:rPr lang="sr-Latn-RS" dirty="0" smtClean="0"/>
                        <a:t>p</a:t>
                      </a:r>
                      <a:r>
                        <a:rPr lang="sr-Latn-RS" baseline="0" dirty="0" smtClean="0"/>
                        <a:t> - </a:t>
                      </a:r>
                      <a:r>
                        <a:rPr lang="sr-Latn-RS" dirty="0" smtClean="0"/>
                        <a:t>kum</a:t>
                      </a:r>
                      <a:endParaRPr lang="sr-Latn-RS" dirty="0"/>
                    </a:p>
                  </a:txBody>
                  <a:tcPr anchor="ctr"/>
                </a:tc>
                <a:tc>
                  <a:txBody>
                    <a:bodyPr/>
                    <a:lstStyle/>
                    <a:p>
                      <a:pPr algn="ctr"/>
                      <a:r>
                        <a:rPr lang="sr-Latn-RS" dirty="0" smtClean="0"/>
                        <a:t>n</a:t>
                      </a:r>
                      <a:r>
                        <a:rPr lang="en-US" dirty="0" smtClean="0"/>
                        <a:t>’</a:t>
                      </a:r>
                      <a:r>
                        <a:rPr lang="en-US" dirty="0" err="1" smtClean="0"/>
                        <a:t>i</a:t>
                      </a:r>
                      <a:endParaRPr lang="sr-Latn-RS" dirty="0"/>
                    </a:p>
                  </a:txBody>
                  <a:tcPr anchor="ctr"/>
                </a:tc>
                <a:tc>
                  <a:txBody>
                    <a:bodyPr/>
                    <a:lstStyle/>
                    <a:p>
                      <a:pPr algn="ctr"/>
                      <a:r>
                        <a:rPr lang="en-US" dirty="0" err="1" smtClean="0"/>
                        <a:t>p’i</a:t>
                      </a:r>
                      <a:endParaRPr lang="sr-Latn-RS" dirty="0"/>
                    </a:p>
                  </a:txBody>
                  <a:tcPr anchor="ctr"/>
                </a:tc>
                <a:tc>
                  <a:txBody>
                    <a:bodyPr/>
                    <a:lstStyle/>
                    <a:p>
                      <a:pPr algn="ctr"/>
                      <a:r>
                        <a:rPr lang="en-US" dirty="0" err="1" smtClean="0"/>
                        <a:t>Pkum</a:t>
                      </a:r>
                      <a:endParaRPr lang="sr-Latn-RS" dirty="0"/>
                    </a:p>
                  </a:txBody>
                  <a:tcPr anchor="ctr"/>
                </a:tc>
              </a:tr>
              <a:tr h="370840">
                <a:tc>
                  <a:txBody>
                    <a:bodyPr/>
                    <a:lstStyle/>
                    <a:p>
                      <a:pPr algn="ctr"/>
                      <a:r>
                        <a:rPr lang="en-US" dirty="0" smtClean="0"/>
                        <a:t>Do 10</a:t>
                      </a:r>
                      <a:endParaRPr lang="sr-Latn-RS" dirty="0"/>
                    </a:p>
                  </a:txBody>
                  <a:tcPr anchor="ctr"/>
                </a:tc>
                <a:tc>
                  <a:txBody>
                    <a:bodyPr/>
                    <a:lstStyle/>
                    <a:p>
                      <a:pPr algn="ctr"/>
                      <a:r>
                        <a:rPr lang="en-US" dirty="0" smtClean="0"/>
                        <a:t>1</a:t>
                      </a:r>
                      <a:endParaRPr lang="sr-Latn-RS" dirty="0"/>
                    </a:p>
                  </a:txBody>
                  <a:tcPr anchor="ctr"/>
                </a:tc>
                <a:tc>
                  <a:txBody>
                    <a:bodyPr/>
                    <a:lstStyle/>
                    <a:p>
                      <a:pPr algn="ctr"/>
                      <a:r>
                        <a:rPr lang="en-US" dirty="0" smtClean="0"/>
                        <a:t>1,9</a:t>
                      </a:r>
                      <a:endParaRPr lang="sr-Latn-RS" dirty="0"/>
                    </a:p>
                  </a:txBody>
                  <a:tcPr anchor="ctr"/>
                </a:tc>
                <a:tc>
                  <a:txBody>
                    <a:bodyPr/>
                    <a:lstStyle/>
                    <a:p>
                      <a:pPr algn="ctr"/>
                      <a:r>
                        <a:rPr lang="en-US" dirty="0" smtClean="0"/>
                        <a:t>1</a:t>
                      </a:r>
                      <a:endParaRPr lang="sr-Latn-RS" dirty="0"/>
                    </a:p>
                  </a:txBody>
                  <a:tcPr anchor="ctr"/>
                </a:tc>
                <a:tc>
                  <a:txBody>
                    <a:bodyPr/>
                    <a:lstStyle/>
                    <a:p>
                      <a:pPr algn="ctr"/>
                      <a:r>
                        <a:rPr lang="en-US" dirty="0" smtClean="0"/>
                        <a:t>1,9</a:t>
                      </a:r>
                      <a:endParaRPr lang="sr-Latn-RS" dirty="0"/>
                    </a:p>
                  </a:txBody>
                  <a:tcPr anchor="ctr"/>
                </a:tc>
                <a:tc rowSpan="2">
                  <a:txBody>
                    <a:bodyPr/>
                    <a:lstStyle/>
                    <a:p>
                      <a:pPr algn="ctr"/>
                      <a:r>
                        <a:rPr lang="en-US" dirty="0" smtClean="0"/>
                        <a:t>11</a:t>
                      </a:r>
                      <a:endParaRPr lang="sr-Latn-RS" dirty="0"/>
                    </a:p>
                  </a:txBody>
                  <a:tcPr anchor="ctr"/>
                </a:tc>
                <a:tc rowSpan="2">
                  <a:txBody>
                    <a:bodyPr/>
                    <a:lstStyle/>
                    <a:p>
                      <a:pPr algn="ctr"/>
                      <a:r>
                        <a:rPr lang="en-US" dirty="0" smtClean="0"/>
                        <a:t>21,1</a:t>
                      </a:r>
                      <a:endParaRPr lang="sr-Latn-RS" dirty="0"/>
                    </a:p>
                  </a:txBody>
                  <a:tcPr anchor="ctr"/>
                </a:tc>
                <a:tc rowSpan="2">
                  <a:txBody>
                    <a:bodyPr/>
                    <a:lstStyle/>
                    <a:p>
                      <a:pPr algn="ctr"/>
                      <a:r>
                        <a:rPr lang="en-US" dirty="0" smtClean="0"/>
                        <a:t>21,1</a:t>
                      </a:r>
                      <a:endParaRPr lang="sr-Latn-RS" dirty="0"/>
                    </a:p>
                  </a:txBody>
                  <a:tcPr anchor="ctr"/>
                </a:tc>
              </a:tr>
              <a:tr h="370840">
                <a:tc>
                  <a:txBody>
                    <a:bodyPr/>
                    <a:lstStyle/>
                    <a:p>
                      <a:pPr algn="ctr"/>
                      <a:r>
                        <a:rPr lang="en-US" dirty="0" smtClean="0"/>
                        <a:t>11</a:t>
                      </a:r>
                      <a:r>
                        <a:rPr lang="en-US" baseline="0" dirty="0" smtClean="0"/>
                        <a:t> – 20</a:t>
                      </a:r>
                      <a:endParaRPr lang="sr-Latn-RS" dirty="0"/>
                    </a:p>
                  </a:txBody>
                  <a:tcPr anchor="ctr"/>
                </a:tc>
                <a:tc>
                  <a:txBody>
                    <a:bodyPr/>
                    <a:lstStyle/>
                    <a:p>
                      <a:pPr algn="ctr"/>
                      <a:r>
                        <a:rPr lang="en-US" dirty="0" smtClean="0"/>
                        <a:t>10</a:t>
                      </a:r>
                      <a:endParaRPr lang="sr-Latn-RS" dirty="0"/>
                    </a:p>
                  </a:txBody>
                  <a:tcPr anchor="ctr"/>
                </a:tc>
                <a:tc>
                  <a:txBody>
                    <a:bodyPr/>
                    <a:lstStyle/>
                    <a:p>
                      <a:pPr algn="ctr"/>
                      <a:r>
                        <a:rPr lang="en-US" dirty="0" smtClean="0"/>
                        <a:t>19,2</a:t>
                      </a:r>
                      <a:endParaRPr lang="sr-Latn-RS" dirty="0"/>
                    </a:p>
                  </a:txBody>
                  <a:tcPr anchor="ctr"/>
                </a:tc>
                <a:tc>
                  <a:txBody>
                    <a:bodyPr/>
                    <a:lstStyle/>
                    <a:p>
                      <a:pPr algn="ctr"/>
                      <a:r>
                        <a:rPr lang="en-US" dirty="0" smtClean="0"/>
                        <a:t>11</a:t>
                      </a:r>
                      <a:endParaRPr lang="sr-Latn-RS" dirty="0"/>
                    </a:p>
                  </a:txBody>
                  <a:tcPr anchor="ctr"/>
                </a:tc>
                <a:tc>
                  <a:txBody>
                    <a:bodyPr/>
                    <a:lstStyle/>
                    <a:p>
                      <a:pPr algn="ctr"/>
                      <a:r>
                        <a:rPr lang="en-US" dirty="0" smtClean="0"/>
                        <a:t>21,1</a:t>
                      </a:r>
                      <a:endParaRPr lang="sr-Latn-RS" dirty="0"/>
                    </a:p>
                  </a:txBody>
                  <a:tcPr anchor="ctr"/>
                </a:tc>
                <a:tc vMerge="1">
                  <a:txBody>
                    <a:bodyPr/>
                    <a:lstStyle/>
                    <a:p>
                      <a:endParaRPr lang="sr-Latn-RS" dirty="0"/>
                    </a:p>
                  </a:txBody>
                  <a:tcPr/>
                </a:tc>
                <a:tc vMerge="1">
                  <a:txBody>
                    <a:bodyPr/>
                    <a:lstStyle/>
                    <a:p>
                      <a:pPr algn="ctr"/>
                      <a:endParaRPr lang="sr-Latn-RS" dirty="0"/>
                    </a:p>
                  </a:txBody>
                  <a:tcPr/>
                </a:tc>
                <a:tc vMerge="1">
                  <a:txBody>
                    <a:bodyPr/>
                    <a:lstStyle/>
                    <a:p>
                      <a:pPr algn="ctr"/>
                      <a:endParaRPr lang="sr-Latn-RS" dirty="0"/>
                    </a:p>
                  </a:txBody>
                  <a:tcPr/>
                </a:tc>
              </a:tr>
              <a:tr h="370840">
                <a:tc>
                  <a:txBody>
                    <a:bodyPr/>
                    <a:lstStyle/>
                    <a:p>
                      <a:pPr algn="ctr"/>
                      <a:r>
                        <a:rPr lang="en-US" dirty="0" smtClean="0"/>
                        <a:t>21 – 30</a:t>
                      </a:r>
                      <a:endParaRPr lang="sr-Latn-RS" dirty="0"/>
                    </a:p>
                  </a:txBody>
                  <a:tcPr anchor="ctr"/>
                </a:tc>
                <a:tc>
                  <a:txBody>
                    <a:bodyPr/>
                    <a:lstStyle/>
                    <a:p>
                      <a:pPr algn="ctr"/>
                      <a:r>
                        <a:rPr lang="en-US" dirty="0" smtClean="0"/>
                        <a:t>4</a:t>
                      </a:r>
                      <a:endParaRPr lang="sr-Latn-RS" dirty="0"/>
                    </a:p>
                  </a:txBody>
                  <a:tcPr anchor="ctr"/>
                </a:tc>
                <a:tc>
                  <a:txBody>
                    <a:bodyPr/>
                    <a:lstStyle/>
                    <a:p>
                      <a:pPr algn="ctr"/>
                      <a:r>
                        <a:rPr lang="en-US" dirty="0" smtClean="0"/>
                        <a:t>7,7</a:t>
                      </a:r>
                      <a:endParaRPr lang="sr-Latn-RS" dirty="0"/>
                    </a:p>
                  </a:txBody>
                  <a:tcPr anchor="ctr"/>
                </a:tc>
                <a:tc>
                  <a:txBody>
                    <a:bodyPr/>
                    <a:lstStyle/>
                    <a:p>
                      <a:pPr algn="ctr"/>
                      <a:r>
                        <a:rPr lang="en-US" dirty="0" smtClean="0"/>
                        <a:t>15</a:t>
                      </a:r>
                      <a:endParaRPr lang="sr-Latn-RS" dirty="0"/>
                    </a:p>
                  </a:txBody>
                  <a:tcPr anchor="ctr"/>
                </a:tc>
                <a:tc>
                  <a:txBody>
                    <a:bodyPr/>
                    <a:lstStyle/>
                    <a:p>
                      <a:pPr algn="ctr"/>
                      <a:r>
                        <a:rPr lang="en-US" dirty="0" smtClean="0"/>
                        <a:t>28,8</a:t>
                      </a:r>
                      <a:endParaRPr lang="sr-Latn-RS" dirty="0"/>
                    </a:p>
                  </a:txBody>
                  <a:tcPr anchor="ctr"/>
                </a:tc>
                <a:tc rowSpan="2">
                  <a:txBody>
                    <a:bodyPr/>
                    <a:lstStyle/>
                    <a:p>
                      <a:pPr algn="ctr"/>
                      <a:r>
                        <a:rPr lang="en-US" dirty="0" smtClean="0"/>
                        <a:t>12</a:t>
                      </a:r>
                      <a:endParaRPr lang="sr-Latn-RS" dirty="0"/>
                    </a:p>
                  </a:txBody>
                  <a:tcPr anchor="ctr"/>
                </a:tc>
                <a:tc rowSpan="2">
                  <a:txBody>
                    <a:bodyPr/>
                    <a:lstStyle/>
                    <a:p>
                      <a:pPr algn="ctr"/>
                      <a:r>
                        <a:rPr lang="en-US" dirty="0" smtClean="0"/>
                        <a:t>23,1</a:t>
                      </a:r>
                      <a:endParaRPr lang="sr-Latn-RS" dirty="0"/>
                    </a:p>
                  </a:txBody>
                  <a:tcPr anchor="ctr"/>
                </a:tc>
                <a:tc rowSpan="2">
                  <a:txBody>
                    <a:bodyPr/>
                    <a:lstStyle/>
                    <a:p>
                      <a:pPr algn="ctr"/>
                      <a:r>
                        <a:rPr lang="en-US" dirty="0" smtClean="0"/>
                        <a:t>44,2</a:t>
                      </a:r>
                      <a:endParaRPr lang="sr-Latn-RS" dirty="0"/>
                    </a:p>
                  </a:txBody>
                  <a:tcPr anchor="ctr"/>
                </a:tc>
              </a:tr>
              <a:tr h="370840">
                <a:tc>
                  <a:txBody>
                    <a:bodyPr/>
                    <a:lstStyle/>
                    <a:p>
                      <a:pPr algn="ctr"/>
                      <a:r>
                        <a:rPr lang="en-US" dirty="0" smtClean="0"/>
                        <a:t>31 – 40</a:t>
                      </a:r>
                      <a:endParaRPr lang="sr-Latn-RS" dirty="0"/>
                    </a:p>
                  </a:txBody>
                  <a:tcPr anchor="ctr"/>
                </a:tc>
                <a:tc>
                  <a:txBody>
                    <a:bodyPr/>
                    <a:lstStyle/>
                    <a:p>
                      <a:pPr algn="ctr"/>
                      <a:r>
                        <a:rPr lang="en-US" dirty="0" smtClean="0"/>
                        <a:t>8</a:t>
                      </a:r>
                      <a:endParaRPr lang="sr-Latn-RS" dirty="0"/>
                    </a:p>
                  </a:txBody>
                  <a:tcPr anchor="ctr"/>
                </a:tc>
                <a:tc>
                  <a:txBody>
                    <a:bodyPr/>
                    <a:lstStyle/>
                    <a:p>
                      <a:pPr algn="ctr"/>
                      <a:r>
                        <a:rPr lang="en-US" dirty="0" smtClean="0"/>
                        <a:t>15,4</a:t>
                      </a:r>
                      <a:endParaRPr lang="sr-Latn-RS" dirty="0"/>
                    </a:p>
                  </a:txBody>
                  <a:tcPr anchor="ctr"/>
                </a:tc>
                <a:tc>
                  <a:txBody>
                    <a:bodyPr/>
                    <a:lstStyle/>
                    <a:p>
                      <a:pPr algn="ctr"/>
                      <a:r>
                        <a:rPr lang="en-US" dirty="0" smtClean="0"/>
                        <a:t>23</a:t>
                      </a:r>
                      <a:endParaRPr lang="sr-Latn-RS" dirty="0"/>
                    </a:p>
                  </a:txBody>
                  <a:tcPr anchor="ctr"/>
                </a:tc>
                <a:tc>
                  <a:txBody>
                    <a:bodyPr/>
                    <a:lstStyle/>
                    <a:p>
                      <a:pPr algn="ctr"/>
                      <a:r>
                        <a:rPr lang="en-US" dirty="0" smtClean="0"/>
                        <a:t>44,2</a:t>
                      </a:r>
                      <a:endParaRPr lang="sr-Latn-RS" dirty="0"/>
                    </a:p>
                  </a:txBody>
                  <a:tcPr anchor="ctr"/>
                </a:tc>
                <a:tc vMerge="1">
                  <a:txBody>
                    <a:bodyPr/>
                    <a:lstStyle/>
                    <a:p>
                      <a:endParaRPr lang="sr-Latn-RS" dirty="0"/>
                    </a:p>
                  </a:txBody>
                  <a:tcPr/>
                </a:tc>
                <a:tc vMerge="1">
                  <a:txBody>
                    <a:bodyPr/>
                    <a:lstStyle/>
                    <a:p>
                      <a:pPr algn="ctr"/>
                      <a:endParaRPr lang="sr-Latn-RS" dirty="0"/>
                    </a:p>
                  </a:txBody>
                  <a:tcPr/>
                </a:tc>
                <a:tc vMerge="1">
                  <a:txBody>
                    <a:bodyPr/>
                    <a:lstStyle/>
                    <a:p>
                      <a:pPr algn="ctr"/>
                      <a:endParaRPr lang="sr-Latn-RS" dirty="0"/>
                    </a:p>
                  </a:txBody>
                  <a:tcPr/>
                </a:tc>
              </a:tr>
              <a:tr h="370840">
                <a:tc>
                  <a:txBody>
                    <a:bodyPr/>
                    <a:lstStyle/>
                    <a:p>
                      <a:pPr algn="ctr"/>
                      <a:r>
                        <a:rPr lang="en-US" dirty="0" smtClean="0"/>
                        <a:t>41 – 50</a:t>
                      </a:r>
                      <a:endParaRPr lang="sr-Latn-RS" dirty="0"/>
                    </a:p>
                  </a:txBody>
                  <a:tcPr anchor="ctr"/>
                </a:tc>
                <a:tc>
                  <a:txBody>
                    <a:bodyPr/>
                    <a:lstStyle/>
                    <a:p>
                      <a:pPr algn="ctr"/>
                      <a:r>
                        <a:rPr lang="en-US" dirty="0" smtClean="0"/>
                        <a:t>10</a:t>
                      </a:r>
                      <a:endParaRPr lang="sr-Latn-RS" dirty="0"/>
                    </a:p>
                  </a:txBody>
                  <a:tcPr anchor="ctr"/>
                </a:tc>
                <a:tc>
                  <a:txBody>
                    <a:bodyPr/>
                    <a:lstStyle/>
                    <a:p>
                      <a:pPr algn="ctr"/>
                      <a:r>
                        <a:rPr lang="en-US" dirty="0" smtClean="0"/>
                        <a:t>19,2</a:t>
                      </a:r>
                      <a:endParaRPr lang="sr-Latn-RS" dirty="0"/>
                    </a:p>
                  </a:txBody>
                  <a:tcPr anchor="ctr"/>
                </a:tc>
                <a:tc>
                  <a:txBody>
                    <a:bodyPr/>
                    <a:lstStyle/>
                    <a:p>
                      <a:pPr algn="ctr"/>
                      <a:r>
                        <a:rPr lang="en-US" dirty="0" smtClean="0"/>
                        <a:t>33</a:t>
                      </a:r>
                      <a:endParaRPr lang="sr-Latn-RS" dirty="0"/>
                    </a:p>
                  </a:txBody>
                  <a:tcPr anchor="ctr"/>
                </a:tc>
                <a:tc>
                  <a:txBody>
                    <a:bodyPr/>
                    <a:lstStyle/>
                    <a:p>
                      <a:pPr algn="ctr"/>
                      <a:r>
                        <a:rPr lang="en-US" dirty="0" smtClean="0"/>
                        <a:t>63,4</a:t>
                      </a:r>
                      <a:endParaRPr lang="sr-Latn-RS" dirty="0"/>
                    </a:p>
                  </a:txBody>
                  <a:tcPr anchor="ctr"/>
                </a:tc>
                <a:tc rowSpan="2">
                  <a:txBody>
                    <a:bodyPr/>
                    <a:lstStyle/>
                    <a:p>
                      <a:pPr algn="ctr"/>
                      <a:r>
                        <a:rPr lang="en-US" dirty="0" smtClean="0"/>
                        <a:t>17</a:t>
                      </a:r>
                      <a:endParaRPr lang="sr-Latn-RS" dirty="0"/>
                    </a:p>
                  </a:txBody>
                  <a:tcPr anchor="ctr"/>
                </a:tc>
                <a:tc rowSpan="2">
                  <a:txBody>
                    <a:bodyPr/>
                    <a:lstStyle/>
                    <a:p>
                      <a:pPr algn="ctr"/>
                      <a:r>
                        <a:rPr lang="en-US" dirty="0" smtClean="0"/>
                        <a:t>32,7</a:t>
                      </a:r>
                      <a:endParaRPr lang="sr-Latn-RS" dirty="0"/>
                    </a:p>
                  </a:txBody>
                  <a:tcPr anchor="ctr"/>
                </a:tc>
                <a:tc rowSpan="2">
                  <a:txBody>
                    <a:bodyPr/>
                    <a:lstStyle/>
                    <a:p>
                      <a:pPr algn="ctr"/>
                      <a:r>
                        <a:rPr lang="en-US" dirty="0" smtClean="0"/>
                        <a:t>76,9</a:t>
                      </a:r>
                      <a:endParaRPr lang="sr-Latn-RS" dirty="0"/>
                    </a:p>
                  </a:txBody>
                  <a:tcPr anchor="ctr"/>
                </a:tc>
              </a:tr>
              <a:tr h="370840">
                <a:tc>
                  <a:txBody>
                    <a:bodyPr/>
                    <a:lstStyle/>
                    <a:p>
                      <a:pPr algn="ctr"/>
                      <a:r>
                        <a:rPr lang="en-US" dirty="0" smtClean="0"/>
                        <a:t>51 – 60</a:t>
                      </a:r>
                      <a:endParaRPr lang="sr-Latn-RS" dirty="0"/>
                    </a:p>
                  </a:txBody>
                  <a:tcPr anchor="ctr"/>
                </a:tc>
                <a:tc>
                  <a:txBody>
                    <a:bodyPr/>
                    <a:lstStyle/>
                    <a:p>
                      <a:pPr algn="ctr"/>
                      <a:r>
                        <a:rPr lang="en-US" dirty="0" smtClean="0"/>
                        <a:t>7</a:t>
                      </a:r>
                      <a:endParaRPr lang="sr-Latn-RS" dirty="0"/>
                    </a:p>
                  </a:txBody>
                  <a:tcPr anchor="ctr"/>
                </a:tc>
                <a:tc>
                  <a:txBody>
                    <a:bodyPr/>
                    <a:lstStyle/>
                    <a:p>
                      <a:pPr algn="ctr"/>
                      <a:r>
                        <a:rPr lang="en-US" dirty="0" smtClean="0"/>
                        <a:t>13,5</a:t>
                      </a:r>
                      <a:endParaRPr lang="sr-Latn-RS" dirty="0"/>
                    </a:p>
                  </a:txBody>
                  <a:tcPr anchor="ctr"/>
                </a:tc>
                <a:tc>
                  <a:txBody>
                    <a:bodyPr/>
                    <a:lstStyle/>
                    <a:p>
                      <a:pPr algn="ctr"/>
                      <a:r>
                        <a:rPr lang="en-US" dirty="0" smtClean="0"/>
                        <a:t>40</a:t>
                      </a:r>
                      <a:endParaRPr lang="sr-Latn-RS" dirty="0"/>
                    </a:p>
                  </a:txBody>
                  <a:tcPr anchor="ctr"/>
                </a:tc>
                <a:tc>
                  <a:txBody>
                    <a:bodyPr/>
                    <a:lstStyle/>
                    <a:p>
                      <a:pPr algn="ctr"/>
                      <a:r>
                        <a:rPr lang="en-US" dirty="0" smtClean="0"/>
                        <a:t>76,9</a:t>
                      </a:r>
                      <a:endParaRPr lang="sr-Latn-RS" dirty="0"/>
                    </a:p>
                  </a:txBody>
                  <a:tcPr anchor="ctr"/>
                </a:tc>
                <a:tc vMerge="1">
                  <a:txBody>
                    <a:bodyPr/>
                    <a:lstStyle/>
                    <a:p>
                      <a:endParaRPr lang="sr-Latn-RS" dirty="0"/>
                    </a:p>
                  </a:txBody>
                  <a:tcPr/>
                </a:tc>
                <a:tc vMerge="1">
                  <a:txBody>
                    <a:bodyPr/>
                    <a:lstStyle/>
                    <a:p>
                      <a:pPr algn="ctr"/>
                      <a:endParaRPr lang="sr-Latn-RS" dirty="0"/>
                    </a:p>
                  </a:txBody>
                  <a:tcPr/>
                </a:tc>
                <a:tc vMerge="1">
                  <a:txBody>
                    <a:bodyPr/>
                    <a:lstStyle/>
                    <a:p>
                      <a:pPr algn="ctr"/>
                      <a:endParaRPr lang="sr-Latn-RS" dirty="0"/>
                    </a:p>
                  </a:txBody>
                  <a:tcPr/>
                </a:tc>
              </a:tr>
              <a:tr h="370840">
                <a:tc>
                  <a:txBody>
                    <a:bodyPr/>
                    <a:lstStyle/>
                    <a:p>
                      <a:pPr algn="ctr"/>
                      <a:r>
                        <a:rPr lang="en-US" dirty="0" smtClean="0"/>
                        <a:t>61 – 70</a:t>
                      </a:r>
                      <a:endParaRPr lang="sr-Latn-RS" dirty="0"/>
                    </a:p>
                  </a:txBody>
                  <a:tcPr anchor="ctr"/>
                </a:tc>
                <a:tc>
                  <a:txBody>
                    <a:bodyPr/>
                    <a:lstStyle/>
                    <a:p>
                      <a:pPr algn="ctr"/>
                      <a:r>
                        <a:rPr lang="en-US" dirty="0" smtClean="0"/>
                        <a:t>9</a:t>
                      </a:r>
                      <a:endParaRPr lang="sr-Latn-RS" dirty="0"/>
                    </a:p>
                  </a:txBody>
                  <a:tcPr anchor="ctr"/>
                </a:tc>
                <a:tc>
                  <a:txBody>
                    <a:bodyPr/>
                    <a:lstStyle/>
                    <a:p>
                      <a:pPr algn="ctr"/>
                      <a:r>
                        <a:rPr lang="en-US" dirty="0" smtClean="0"/>
                        <a:t>17,3</a:t>
                      </a:r>
                      <a:endParaRPr lang="sr-Latn-RS" dirty="0"/>
                    </a:p>
                  </a:txBody>
                  <a:tcPr anchor="ctr"/>
                </a:tc>
                <a:tc>
                  <a:txBody>
                    <a:bodyPr/>
                    <a:lstStyle/>
                    <a:p>
                      <a:pPr algn="ctr"/>
                      <a:r>
                        <a:rPr lang="en-US" dirty="0" smtClean="0"/>
                        <a:t>49</a:t>
                      </a:r>
                      <a:endParaRPr lang="sr-Latn-RS" dirty="0"/>
                    </a:p>
                  </a:txBody>
                  <a:tcPr anchor="ctr"/>
                </a:tc>
                <a:tc>
                  <a:txBody>
                    <a:bodyPr/>
                    <a:lstStyle/>
                    <a:p>
                      <a:pPr algn="ctr"/>
                      <a:r>
                        <a:rPr lang="en-US" dirty="0" smtClean="0"/>
                        <a:t>94,2</a:t>
                      </a:r>
                      <a:endParaRPr lang="sr-Latn-RS" dirty="0"/>
                    </a:p>
                  </a:txBody>
                  <a:tcPr anchor="ctr"/>
                </a:tc>
                <a:tc rowSpan="2">
                  <a:txBody>
                    <a:bodyPr/>
                    <a:lstStyle/>
                    <a:p>
                      <a:pPr algn="ctr"/>
                      <a:r>
                        <a:rPr lang="en-US" dirty="0" smtClean="0"/>
                        <a:t>11</a:t>
                      </a:r>
                      <a:endParaRPr lang="sr-Latn-RS" dirty="0"/>
                    </a:p>
                  </a:txBody>
                  <a:tcPr anchor="ctr"/>
                </a:tc>
                <a:tc rowSpan="2">
                  <a:txBody>
                    <a:bodyPr/>
                    <a:lstStyle/>
                    <a:p>
                      <a:pPr algn="ctr"/>
                      <a:r>
                        <a:rPr lang="en-US" dirty="0" smtClean="0"/>
                        <a:t>21,1</a:t>
                      </a:r>
                      <a:endParaRPr lang="sr-Latn-RS" dirty="0"/>
                    </a:p>
                  </a:txBody>
                  <a:tcPr anchor="ctr"/>
                </a:tc>
                <a:tc rowSpan="2">
                  <a:txBody>
                    <a:bodyPr/>
                    <a:lstStyle/>
                    <a:p>
                      <a:pPr algn="ctr"/>
                      <a:r>
                        <a:rPr lang="en-US" dirty="0" smtClean="0"/>
                        <a:t>98,0</a:t>
                      </a:r>
                      <a:endParaRPr lang="sr-Latn-RS" dirty="0"/>
                    </a:p>
                  </a:txBody>
                  <a:tcPr anchor="ctr"/>
                </a:tc>
              </a:tr>
              <a:tr h="370840">
                <a:tc>
                  <a:txBody>
                    <a:bodyPr/>
                    <a:lstStyle/>
                    <a:p>
                      <a:pPr algn="ctr"/>
                      <a:r>
                        <a:rPr lang="en-US" dirty="0" smtClean="0"/>
                        <a:t>71 – 80</a:t>
                      </a:r>
                      <a:endParaRPr lang="sr-Latn-RS" dirty="0"/>
                    </a:p>
                  </a:txBody>
                  <a:tcPr anchor="ctr"/>
                </a:tc>
                <a:tc>
                  <a:txBody>
                    <a:bodyPr/>
                    <a:lstStyle/>
                    <a:p>
                      <a:pPr algn="ctr"/>
                      <a:r>
                        <a:rPr lang="en-US" dirty="0" smtClean="0"/>
                        <a:t>2</a:t>
                      </a:r>
                      <a:endParaRPr lang="sr-Latn-RS" dirty="0"/>
                    </a:p>
                  </a:txBody>
                  <a:tcPr anchor="ctr"/>
                </a:tc>
                <a:tc>
                  <a:txBody>
                    <a:bodyPr/>
                    <a:lstStyle/>
                    <a:p>
                      <a:pPr algn="ctr"/>
                      <a:r>
                        <a:rPr lang="en-US" dirty="0" smtClean="0"/>
                        <a:t>3,8</a:t>
                      </a:r>
                      <a:endParaRPr lang="sr-Latn-RS" dirty="0"/>
                    </a:p>
                  </a:txBody>
                  <a:tcPr anchor="ctr"/>
                </a:tc>
                <a:tc>
                  <a:txBody>
                    <a:bodyPr/>
                    <a:lstStyle/>
                    <a:p>
                      <a:pPr algn="ctr"/>
                      <a:r>
                        <a:rPr lang="en-US" dirty="0" smtClean="0"/>
                        <a:t>51</a:t>
                      </a:r>
                      <a:endParaRPr lang="sr-Latn-RS" dirty="0"/>
                    </a:p>
                  </a:txBody>
                  <a:tcPr anchor="ctr"/>
                </a:tc>
                <a:tc>
                  <a:txBody>
                    <a:bodyPr/>
                    <a:lstStyle/>
                    <a:p>
                      <a:pPr algn="ctr"/>
                      <a:r>
                        <a:rPr lang="en-US" dirty="0" smtClean="0"/>
                        <a:t>98,1</a:t>
                      </a:r>
                      <a:endParaRPr lang="sr-Latn-RS" dirty="0"/>
                    </a:p>
                  </a:txBody>
                  <a:tcPr anchor="ctr"/>
                </a:tc>
                <a:tc vMerge="1">
                  <a:txBody>
                    <a:bodyPr/>
                    <a:lstStyle/>
                    <a:p>
                      <a:endParaRPr lang="sr-Latn-RS" dirty="0"/>
                    </a:p>
                  </a:txBody>
                  <a:tcPr/>
                </a:tc>
                <a:tc vMerge="1">
                  <a:txBody>
                    <a:bodyPr/>
                    <a:lstStyle/>
                    <a:p>
                      <a:pPr algn="ctr"/>
                      <a:endParaRPr lang="sr-Latn-RS" dirty="0"/>
                    </a:p>
                  </a:txBody>
                  <a:tcPr/>
                </a:tc>
                <a:tc vMerge="1">
                  <a:txBody>
                    <a:bodyPr/>
                    <a:lstStyle/>
                    <a:p>
                      <a:pPr algn="ctr"/>
                      <a:endParaRPr lang="sr-Latn-RS" dirty="0"/>
                    </a:p>
                  </a:txBody>
                  <a:tcPr/>
                </a:tc>
              </a:tr>
              <a:tr h="370840">
                <a:tc>
                  <a:txBody>
                    <a:bodyPr/>
                    <a:lstStyle/>
                    <a:p>
                      <a:pPr algn="ctr"/>
                      <a:r>
                        <a:rPr lang="en-US" dirty="0" smtClean="0"/>
                        <a:t>81 – 90</a:t>
                      </a:r>
                      <a:endParaRPr lang="sr-Latn-RS" dirty="0"/>
                    </a:p>
                  </a:txBody>
                  <a:tcPr anchor="ctr"/>
                </a:tc>
                <a:tc>
                  <a:txBody>
                    <a:bodyPr/>
                    <a:lstStyle/>
                    <a:p>
                      <a:pPr algn="ctr"/>
                      <a:r>
                        <a:rPr lang="en-US" dirty="0" smtClean="0"/>
                        <a:t>1</a:t>
                      </a:r>
                      <a:endParaRPr lang="sr-Latn-RS" dirty="0"/>
                    </a:p>
                  </a:txBody>
                  <a:tcPr anchor="ctr"/>
                </a:tc>
                <a:tc>
                  <a:txBody>
                    <a:bodyPr/>
                    <a:lstStyle/>
                    <a:p>
                      <a:pPr algn="ctr"/>
                      <a:r>
                        <a:rPr lang="en-US" dirty="0" smtClean="0"/>
                        <a:t>1,9</a:t>
                      </a:r>
                      <a:endParaRPr lang="sr-Latn-RS" dirty="0"/>
                    </a:p>
                  </a:txBody>
                  <a:tcPr anchor="ctr"/>
                </a:tc>
                <a:tc>
                  <a:txBody>
                    <a:bodyPr/>
                    <a:lstStyle/>
                    <a:p>
                      <a:pPr algn="ctr"/>
                      <a:r>
                        <a:rPr lang="en-US" dirty="0" smtClean="0"/>
                        <a:t>52</a:t>
                      </a:r>
                      <a:endParaRPr lang="sr-Latn-RS" dirty="0"/>
                    </a:p>
                  </a:txBody>
                  <a:tcPr anchor="ctr"/>
                </a:tc>
                <a:tc>
                  <a:txBody>
                    <a:bodyPr/>
                    <a:lstStyle/>
                    <a:p>
                      <a:pPr algn="ctr"/>
                      <a:r>
                        <a:rPr lang="en-US" dirty="0" smtClean="0"/>
                        <a:t>100</a:t>
                      </a:r>
                      <a:endParaRPr lang="sr-Latn-RS" dirty="0"/>
                    </a:p>
                  </a:txBody>
                  <a:tcPr anchor="ctr"/>
                </a:tc>
                <a:tc rowSpan="2">
                  <a:txBody>
                    <a:bodyPr/>
                    <a:lstStyle/>
                    <a:p>
                      <a:pPr algn="ctr"/>
                      <a:r>
                        <a:rPr lang="en-US" dirty="0" smtClean="0"/>
                        <a:t>1</a:t>
                      </a:r>
                      <a:endParaRPr lang="sr-Latn-RS" dirty="0"/>
                    </a:p>
                  </a:txBody>
                  <a:tcPr anchor="ctr"/>
                </a:tc>
                <a:tc rowSpan="2">
                  <a:txBody>
                    <a:bodyPr/>
                    <a:lstStyle/>
                    <a:p>
                      <a:pPr algn="ctr"/>
                      <a:r>
                        <a:rPr lang="en-US" dirty="0" smtClean="0"/>
                        <a:t>1,9</a:t>
                      </a:r>
                      <a:endParaRPr lang="sr-Latn-RS" dirty="0"/>
                    </a:p>
                  </a:txBody>
                  <a:tcPr anchor="ctr"/>
                </a:tc>
                <a:tc rowSpan="2">
                  <a:txBody>
                    <a:bodyPr/>
                    <a:lstStyle/>
                    <a:p>
                      <a:pPr algn="ctr"/>
                      <a:r>
                        <a:rPr lang="en-US" dirty="0" smtClean="0"/>
                        <a:t>100</a:t>
                      </a:r>
                      <a:endParaRPr lang="sr-Latn-RS" dirty="0"/>
                    </a:p>
                  </a:txBody>
                  <a:tcPr anchor="ctr"/>
                </a:tc>
              </a:tr>
              <a:tr h="370840">
                <a:tc>
                  <a:txBody>
                    <a:bodyPr/>
                    <a:lstStyle/>
                    <a:p>
                      <a:pPr algn="ctr"/>
                      <a:r>
                        <a:rPr lang="en-US" dirty="0" smtClean="0"/>
                        <a:t>91 – 100</a:t>
                      </a:r>
                      <a:endParaRPr lang="sr-Latn-RS" dirty="0"/>
                    </a:p>
                  </a:txBody>
                  <a:tcPr anchor="ctr"/>
                </a:tc>
                <a:tc>
                  <a:txBody>
                    <a:bodyPr/>
                    <a:lstStyle/>
                    <a:p>
                      <a:pPr algn="ctr"/>
                      <a:r>
                        <a:rPr lang="en-US" dirty="0" smtClean="0"/>
                        <a:t>0</a:t>
                      </a:r>
                      <a:endParaRPr lang="sr-Latn-RS" dirty="0"/>
                    </a:p>
                  </a:txBody>
                  <a:tcPr anchor="ctr"/>
                </a:tc>
                <a:tc>
                  <a:txBody>
                    <a:bodyPr/>
                    <a:lstStyle/>
                    <a:p>
                      <a:pPr algn="ctr"/>
                      <a:r>
                        <a:rPr lang="en-US" dirty="0" smtClean="0"/>
                        <a:t>0</a:t>
                      </a:r>
                      <a:endParaRPr lang="sr-Latn-RS" dirty="0"/>
                    </a:p>
                  </a:txBody>
                  <a:tcPr anchor="ctr"/>
                </a:tc>
                <a:tc>
                  <a:txBody>
                    <a:bodyPr/>
                    <a:lstStyle/>
                    <a:p>
                      <a:pPr algn="ctr"/>
                      <a:r>
                        <a:rPr lang="en-US" dirty="0" smtClean="0"/>
                        <a:t>52</a:t>
                      </a:r>
                      <a:endParaRPr lang="sr-Latn-RS" dirty="0"/>
                    </a:p>
                  </a:txBody>
                  <a:tcPr anchor="ctr"/>
                </a:tc>
                <a:tc>
                  <a:txBody>
                    <a:bodyPr/>
                    <a:lstStyle/>
                    <a:p>
                      <a:pPr algn="ctr"/>
                      <a:r>
                        <a:rPr lang="en-US" dirty="0" smtClean="0"/>
                        <a:t>100</a:t>
                      </a:r>
                      <a:endParaRPr lang="sr-Latn-RS" dirty="0"/>
                    </a:p>
                  </a:txBody>
                  <a:tcPr anchor="ctr"/>
                </a:tc>
                <a:tc vMerge="1">
                  <a:txBody>
                    <a:bodyPr/>
                    <a:lstStyle/>
                    <a:p>
                      <a:endParaRPr lang="sr-Latn-RS" dirty="0"/>
                    </a:p>
                  </a:txBody>
                  <a:tcPr/>
                </a:tc>
                <a:tc vMerge="1">
                  <a:txBody>
                    <a:bodyPr/>
                    <a:lstStyle/>
                    <a:p>
                      <a:pPr algn="ctr"/>
                      <a:endParaRPr lang="sr-Latn-RS" dirty="0"/>
                    </a:p>
                  </a:txBody>
                  <a:tcPr/>
                </a:tc>
                <a:tc vMerge="1">
                  <a:txBody>
                    <a:bodyPr/>
                    <a:lstStyle/>
                    <a:p>
                      <a:pPr algn="ctr"/>
                      <a:endParaRPr lang="sr-Latn-RS" dirty="0"/>
                    </a:p>
                  </a:txBody>
                  <a:tcPr/>
                </a:tc>
              </a:tr>
              <a:tr h="370840">
                <a:tc>
                  <a:txBody>
                    <a:bodyPr/>
                    <a:lstStyle/>
                    <a:p>
                      <a:pPr algn="ctr"/>
                      <a:r>
                        <a:rPr lang="en-US" dirty="0" err="1" smtClean="0"/>
                        <a:t>Ukupno</a:t>
                      </a:r>
                      <a:endParaRPr lang="sr-Latn-RS" dirty="0"/>
                    </a:p>
                  </a:txBody>
                  <a:tcPr anchor="ctr"/>
                </a:tc>
                <a:tc>
                  <a:txBody>
                    <a:bodyPr/>
                    <a:lstStyle/>
                    <a:p>
                      <a:pPr algn="ctr"/>
                      <a:r>
                        <a:rPr lang="en-US" dirty="0" smtClean="0"/>
                        <a:t>52</a:t>
                      </a:r>
                      <a:endParaRPr lang="sr-Latn-RS" dirty="0"/>
                    </a:p>
                  </a:txBody>
                  <a:tcPr anchor="ctr"/>
                </a:tc>
                <a:tc>
                  <a:txBody>
                    <a:bodyPr/>
                    <a:lstStyle/>
                    <a:p>
                      <a:pPr algn="ctr"/>
                      <a:r>
                        <a:rPr lang="en-US" dirty="0" smtClean="0"/>
                        <a:t>100 / 1</a:t>
                      </a:r>
                      <a:endParaRPr lang="sr-Latn-RS" dirty="0"/>
                    </a:p>
                  </a:txBody>
                  <a:tcPr anchor="ctr"/>
                </a:tc>
                <a:tc>
                  <a:txBody>
                    <a:bodyPr/>
                    <a:lstStyle/>
                    <a:p>
                      <a:pPr algn="ctr"/>
                      <a:endParaRPr lang="sr-Latn-RS" dirty="0"/>
                    </a:p>
                  </a:txBody>
                  <a:tcPr anchor="ctr"/>
                </a:tc>
                <a:tc>
                  <a:txBody>
                    <a:bodyPr/>
                    <a:lstStyle/>
                    <a:p>
                      <a:pPr algn="ctr"/>
                      <a:endParaRPr lang="sr-Latn-RS"/>
                    </a:p>
                  </a:txBody>
                  <a:tcPr anchor="ctr"/>
                </a:tc>
                <a:tc>
                  <a:txBody>
                    <a:bodyPr/>
                    <a:lstStyle/>
                    <a:p>
                      <a:pPr algn="ctr"/>
                      <a:endParaRPr lang="sr-Latn-RS"/>
                    </a:p>
                  </a:txBody>
                  <a:tcPr anchor="ctr"/>
                </a:tc>
                <a:tc>
                  <a:txBody>
                    <a:bodyPr/>
                    <a:lstStyle/>
                    <a:p>
                      <a:pPr algn="ctr"/>
                      <a:endParaRPr lang="sr-Latn-RS"/>
                    </a:p>
                  </a:txBody>
                  <a:tcPr anchor="ctr"/>
                </a:tc>
                <a:tc>
                  <a:txBody>
                    <a:bodyPr/>
                    <a:lstStyle/>
                    <a:p>
                      <a:pPr algn="ctr"/>
                      <a:endParaRPr lang="sr-Latn-RS" dirty="0"/>
                    </a:p>
                  </a:txBody>
                  <a:tcPr anchor="ctr"/>
                </a:tc>
              </a:tr>
            </a:tbl>
          </a:graphicData>
        </a:graphic>
      </p:graphicFrame>
    </p:spTree>
    <p:extLst>
      <p:ext uri="{BB962C8B-B14F-4D97-AF65-F5344CB8AC3E}">
        <p14:creationId xmlns:p14="http://schemas.microsoft.com/office/powerpoint/2010/main" val="4964307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FORMULE</a:t>
            </a:r>
            <a:endParaRPr lang="sr-Latn-RS" dirty="0"/>
          </a:p>
        </p:txBody>
      </p:sp>
      <p:sp>
        <p:nvSpPr>
          <p:cNvPr id="3" name="Content Placeholder 2"/>
          <p:cNvSpPr>
            <a:spLocks noGrp="1"/>
          </p:cNvSpPr>
          <p:nvPr>
            <p:ph idx="1"/>
          </p:nvPr>
        </p:nvSpPr>
        <p:spPr/>
        <p:txBody>
          <a:bodyPr/>
          <a:lstStyle/>
          <a:p>
            <a:r>
              <a:rPr lang="sr-Latn-RS" dirty="0" smtClean="0"/>
              <a:t>Relativne frekvencije - </a:t>
            </a:r>
            <a:r>
              <a:rPr lang="en-US" dirty="0" smtClean="0"/>
              <a:t>pi </a:t>
            </a:r>
            <a:r>
              <a:rPr lang="sr-Latn-RS" dirty="0" smtClean="0"/>
              <a:t>= (ni/n) * 100 [%]</a:t>
            </a:r>
          </a:p>
          <a:p>
            <a:r>
              <a:rPr lang="sr-Latn-RS" dirty="0" smtClean="0"/>
              <a:t>Kumulativne frekvencije – </a:t>
            </a:r>
            <a:r>
              <a:rPr lang="sr-Latn-RS" dirty="0" err="1" smtClean="0"/>
              <a:t>Pkum</a:t>
            </a:r>
            <a:r>
              <a:rPr lang="sr-Latn-RS" dirty="0" smtClean="0"/>
              <a:t> = </a:t>
            </a:r>
            <a:r>
              <a:rPr lang="el-GR" dirty="0" smtClean="0"/>
              <a:t>Σ</a:t>
            </a:r>
            <a:r>
              <a:rPr lang="sr-Latn-RS" dirty="0" smtClean="0"/>
              <a:t> </a:t>
            </a:r>
            <a:r>
              <a:rPr lang="sr-Latn-RS" dirty="0" err="1" smtClean="0"/>
              <a:t>pi</a:t>
            </a:r>
            <a:endParaRPr lang="sr-Latn-RS" dirty="0" smtClean="0"/>
          </a:p>
          <a:p>
            <a:r>
              <a:rPr lang="sr-Latn-RS" dirty="0" smtClean="0"/>
              <a:t>Crta se poligon raspodele (verovatnoća) relativnih frekvencija (grafička ilustracija raspodele verovatnoća)</a:t>
            </a:r>
          </a:p>
          <a:p>
            <a:r>
              <a:rPr lang="sr-Latn-RS" dirty="0" smtClean="0"/>
              <a:t>Crta se kumulativna raspodela relativnih frekvencija</a:t>
            </a:r>
          </a:p>
        </p:txBody>
      </p:sp>
    </p:spTree>
    <p:extLst>
      <p:ext uri="{BB962C8B-B14F-4D97-AF65-F5344CB8AC3E}">
        <p14:creationId xmlns:p14="http://schemas.microsoft.com/office/powerpoint/2010/main" val="3781535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KARAKTERISTIKE STATISTIČKE CELOKUPNOSTI</a:t>
            </a:r>
            <a:endParaRPr lang="sr-Latn-RS" dirty="0"/>
          </a:p>
        </p:txBody>
      </p:sp>
      <p:sp>
        <p:nvSpPr>
          <p:cNvPr id="3" name="Content Placeholder 2"/>
          <p:cNvSpPr>
            <a:spLocks noGrp="1"/>
          </p:cNvSpPr>
          <p:nvPr>
            <p:ph idx="1"/>
          </p:nvPr>
        </p:nvSpPr>
        <p:spPr>
          <a:xfrm>
            <a:off x="680321" y="2336873"/>
            <a:ext cx="8993517" cy="3599316"/>
          </a:xfrm>
        </p:spPr>
        <p:txBody>
          <a:bodyPr>
            <a:normAutofit/>
          </a:bodyPr>
          <a:lstStyle/>
          <a:p>
            <a:r>
              <a:rPr lang="sr-Latn-RS" dirty="0" smtClean="0"/>
              <a:t>Aritmetička sredina</a:t>
            </a:r>
          </a:p>
          <a:p>
            <a:pPr marL="0" indent="0">
              <a:buNone/>
            </a:pPr>
            <a:r>
              <a:rPr lang="sr-Latn-RS" dirty="0"/>
              <a:t>ti – sredina klase, </a:t>
            </a:r>
            <a:r>
              <a:rPr lang="sr-Latn-RS" dirty="0" smtClean="0"/>
              <a:t>n=52</a:t>
            </a:r>
          </a:p>
          <a:p>
            <a:endParaRPr lang="sr-Latn-RS" dirty="0"/>
          </a:p>
          <a:p>
            <a:r>
              <a:rPr lang="sr-Latn-RS" dirty="0" smtClean="0"/>
              <a:t>Standardno odstupanje = </a:t>
            </a:r>
          </a:p>
          <a:p>
            <a:endParaRPr lang="sr-Latn-RS" dirty="0" smtClean="0"/>
          </a:p>
          <a:p>
            <a:endParaRPr lang="sr-Latn-RS" dirty="0"/>
          </a:p>
          <a:p>
            <a:r>
              <a:rPr lang="sr-Latn-RS" dirty="0" smtClean="0"/>
              <a:t>Koeficijent varijacije =</a:t>
            </a:r>
            <a:endParaRPr lang="sr-Latn-RS" dirty="0"/>
          </a:p>
        </p:txBody>
      </p:sp>
      <p:graphicFrame>
        <p:nvGraphicFramePr>
          <p:cNvPr id="4" name="Object 3"/>
          <p:cNvGraphicFramePr>
            <a:graphicFrameLocks noChangeAspect="1"/>
          </p:cNvGraphicFramePr>
          <p:nvPr>
            <p:extLst>
              <p:ext uri="{D42A27DB-BD31-4B8C-83A1-F6EECF244321}">
                <p14:modId xmlns:p14="http://schemas.microsoft.com/office/powerpoint/2010/main" val="2145181488"/>
              </p:ext>
            </p:extLst>
          </p:nvPr>
        </p:nvGraphicFramePr>
        <p:xfrm>
          <a:off x="4143276" y="4792312"/>
          <a:ext cx="2687949" cy="830821"/>
        </p:xfrm>
        <a:graphic>
          <a:graphicData uri="http://schemas.openxmlformats.org/presentationml/2006/ole">
            <mc:AlternateContent xmlns:mc="http://schemas.openxmlformats.org/markup-compatibility/2006">
              <mc:Choice xmlns:v="urn:schemas-microsoft-com:vml" Requires="v">
                <p:oleObj spid="_x0000_s2074" name="Equation" r:id="rId3" imgW="698400" imgH="215640" progId="Equation.3">
                  <p:embed/>
                </p:oleObj>
              </mc:Choice>
              <mc:Fallback>
                <p:oleObj name="Equation" r:id="rId3" imgW="698400" imgH="215640" progId="Equation.3">
                  <p:embed/>
                  <p:pic>
                    <p:nvPicPr>
                      <p:cNvPr id="0" name=""/>
                      <p:cNvPicPr/>
                      <p:nvPr/>
                    </p:nvPicPr>
                    <p:blipFill>
                      <a:blip r:embed="rId4"/>
                      <a:stretch>
                        <a:fillRect/>
                      </a:stretch>
                    </p:blipFill>
                    <p:spPr>
                      <a:xfrm>
                        <a:off x="4143276" y="4792312"/>
                        <a:ext cx="2687949" cy="830821"/>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888576759"/>
              </p:ext>
            </p:extLst>
          </p:nvPr>
        </p:nvGraphicFramePr>
        <p:xfrm>
          <a:off x="3999727" y="1918008"/>
          <a:ext cx="2742903" cy="1434749"/>
        </p:xfrm>
        <a:graphic>
          <a:graphicData uri="http://schemas.openxmlformats.org/presentationml/2006/ole">
            <mc:AlternateContent xmlns:mc="http://schemas.openxmlformats.org/markup-compatibility/2006">
              <mc:Choice xmlns:v="urn:schemas-microsoft-com:vml" Requires="v">
                <p:oleObj spid="_x0000_s2075" name="Equation" r:id="rId5" imgW="825480" imgH="431640" progId="Equation.3">
                  <p:embed/>
                </p:oleObj>
              </mc:Choice>
              <mc:Fallback>
                <p:oleObj name="Equation" r:id="rId5" imgW="825480" imgH="431640" progId="Equation.3">
                  <p:embed/>
                  <p:pic>
                    <p:nvPicPr>
                      <p:cNvPr id="0" name=""/>
                      <p:cNvPicPr/>
                      <p:nvPr/>
                    </p:nvPicPr>
                    <p:blipFill>
                      <a:blip r:embed="rId6"/>
                      <a:stretch>
                        <a:fillRect/>
                      </a:stretch>
                    </p:blipFill>
                    <p:spPr>
                      <a:xfrm>
                        <a:off x="3999727" y="1918008"/>
                        <a:ext cx="2742903" cy="1434749"/>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188443776"/>
              </p:ext>
            </p:extLst>
          </p:nvPr>
        </p:nvGraphicFramePr>
        <p:xfrm>
          <a:off x="4439375" y="3354233"/>
          <a:ext cx="3768859" cy="1290240"/>
        </p:xfrm>
        <a:graphic>
          <a:graphicData uri="http://schemas.openxmlformats.org/presentationml/2006/ole">
            <mc:AlternateContent xmlns:mc="http://schemas.openxmlformats.org/markup-compatibility/2006">
              <mc:Choice xmlns:v="urn:schemas-microsoft-com:vml" Requires="v">
                <p:oleObj spid="_x0000_s2076" name="Equation" r:id="rId7" imgW="1409400" imgH="482400" progId="Equation.3">
                  <p:embed/>
                </p:oleObj>
              </mc:Choice>
              <mc:Fallback>
                <p:oleObj name="Equation" r:id="rId7" imgW="1409400" imgH="482400" progId="Equation.3">
                  <p:embed/>
                  <p:pic>
                    <p:nvPicPr>
                      <p:cNvPr id="0" name=""/>
                      <p:cNvPicPr/>
                      <p:nvPr/>
                    </p:nvPicPr>
                    <p:blipFill>
                      <a:blip r:embed="rId8"/>
                      <a:stretch>
                        <a:fillRect/>
                      </a:stretch>
                    </p:blipFill>
                    <p:spPr>
                      <a:xfrm>
                        <a:off x="4439375" y="3354233"/>
                        <a:ext cx="3768859" cy="1290240"/>
                      </a:xfrm>
                      <a:prstGeom prst="rect">
                        <a:avLst/>
                      </a:prstGeom>
                    </p:spPr>
                  </p:pic>
                </p:oleObj>
              </mc:Fallback>
            </mc:AlternateContent>
          </a:graphicData>
        </a:graphic>
      </p:graphicFrame>
    </p:spTree>
    <p:extLst>
      <p:ext uri="{BB962C8B-B14F-4D97-AF65-F5344CB8AC3E}">
        <p14:creationId xmlns:p14="http://schemas.microsoft.com/office/powerpoint/2010/main" val="9170397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NAKON ODREĐIVANJA SLIKE SLUČAJNE PROMENLJIVE</a:t>
            </a:r>
            <a:endParaRPr lang="sr-Latn-RS" dirty="0"/>
          </a:p>
        </p:txBody>
      </p:sp>
      <p:sp>
        <p:nvSpPr>
          <p:cNvPr id="3" name="Content Placeholder 2"/>
          <p:cNvSpPr>
            <a:spLocks noGrp="1"/>
          </p:cNvSpPr>
          <p:nvPr>
            <p:ph idx="1"/>
          </p:nvPr>
        </p:nvSpPr>
        <p:spPr>
          <a:xfrm>
            <a:off x="680321" y="2336872"/>
            <a:ext cx="9613861" cy="4521128"/>
          </a:xfrm>
        </p:spPr>
        <p:txBody>
          <a:bodyPr>
            <a:normAutofit/>
          </a:bodyPr>
          <a:lstStyle/>
          <a:p>
            <a:r>
              <a:rPr lang="sr-Latn-RS" dirty="0" smtClean="0"/>
              <a:t>Utvrditi da li je diskretna ili neprekidna</a:t>
            </a:r>
          </a:p>
          <a:p>
            <a:r>
              <a:rPr lang="sr-Latn-RS" dirty="0" smtClean="0"/>
              <a:t>Uvode se pretpostavke o vrsti raspodele:</a:t>
            </a:r>
          </a:p>
          <a:p>
            <a:pPr lvl="1"/>
            <a:r>
              <a:rPr lang="sr-Latn-RS" sz="2400" dirty="0" smtClean="0"/>
              <a:t>Na bazi sličnosti dobijenog </a:t>
            </a:r>
            <a:r>
              <a:rPr lang="sr-Latn-RS" sz="2400" dirty="0" err="1" smtClean="0"/>
              <a:t>histograma</a:t>
            </a:r>
            <a:r>
              <a:rPr lang="sr-Latn-RS" sz="2400" dirty="0"/>
              <a:t> </a:t>
            </a:r>
            <a:r>
              <a:rPr lang="sr-Latn-RS" sz="2400" dirty="0" smtClean="0"/>
              <a:t>sa oblikom neke od poznatih raspodela (ravnomerna, normalna, eksponencijalna,…)</a:t>
            </a:r>
          </a:p>
          <a:p>
            <a:pPr lvl="1"/>
            <a:r>
              <a:rPr lang="sr-Latn-RS" sz="2400" dirty="0" smtClean="0"/>
              <a:t>Na bazi dokazane raspodele kod sličnih pojava</a:t>
            </a:r>
          </a:p>
          <a:p>
            <a:pPr marL="228600" lvl="1">
              <a:spcBef>
                <a:spcPts val="1000"/>
              </a:spcBef>
            </a:pPr>
            <a:r>
              <a:rPr lang="sr-Latn-RS" sz="2400" dirty="0" smtClean="0"/>
              <a:t>Ako pretpostavljena raspodela ima parametre, pristupa se njihovoj oceni. Koriste se METODE ZA OCENU PARAMETARA</a:t>
            </a:r>
          </a:p>
          <a:p>
            <a:pPr marL="685800" lvl="2">
              <a:spcBef>
                <a:spcPts val="1000"/>
              </a:spcBef>
            </a:pPr>
            <a:r>
              <a:rPr lang="sr-Latn-RS" sz="2400" dirty="0" smtClean="0"/>
              <a:t>METODA MOMENATA </a:t>
            </a:r>
            <a:r>
              <a:rPr lang="sr-Latn-RS" sz="2400" b="1" dirty="0" smtClean="0"/>
              <a:t>(Vukadinović, str. 300)</a:t>
            </a:r>
          </a:p>
          <a:p>
            <a:pPr marL="685800" lvl="2">
              <a:spcBef>
                <a:spcPts val="1000"/>
              </a:spcBef>
            </a:pPr>
            <a:r>
              <a:rPr lang="sr-Latn-RS" sz="2400" dirty="0" smtClean="0"/>
              <a:t>METODA MAKSIMALNE POUZDANOSTI (VERODOSTOJNOSTI) </a:t>
            </a:r>
            <a:r>
              <a:rPr lang="sr-Latn-RS" sz="2400" b="1" dirty="0" smtClean="0"/>
              <a:t>(Vukadinović, str. 316)</a:t>
            </a:r>
            <a:endParaRPr lang="sr-Latn-RS" sz="2400" b="1" dirty="0"/>
          </a:p>
        </p:txBody>
      </p:sp>
    </p:spTree>
    <p:extLst>
      <p:ext uri="{BB962C8B-B14F-4D97-AF65-F5344CB8AC3E}">
        <p14:creationId xmlns:p14="http://schemas.microsoft.com/office/powerpoint/2010/main" val="4781320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VEROVATNOĆE</a:t>
            </a:r>
            <a:endParaRPr lang="sr-Latn-RS" dirty="0"/>
          </a:p>
        </p:txBody>
      </p:sp>
      <p:sp>
        <p:nvSpPr>
          <p:cNvPr id="3" name="Content Placeholder 2"/>
          <p:cNvSpPr>
            <a:spLocks noGrp="1"/>
          </p:cNvSpPr>
          <p:nvPr>
            <p:ph idx="1"/>
          </p:nvPr>
        </p:nvSpPr>
        <p:spPr/>
        <p:txBody>
          <a:bodyPr/>
          <a:lstStyle/>
          <a:p>
            <a:r>
              <a:rPr lang="sr-Latn-RS" dirty="0" smtClean="0"/>
              <a:t>Funkcija verovatnoće neispravnog rada:</a:t>
            </a:r>
          </a:p>
          <a:p>
            <a:endParaRPr lang="sr-Latn-RS" dirty="0"/>
          </a:p>
          <a:p>
            <a:endParaRPr lang="sr-Latn-RS" dirty="0" smtClean="0"/>
          </a:p>
          <a:p>
            <a:endParaRPr lang="sr-Latn-RS" dirty="0"/>
          </a:p>
          <a:p>
            <a:r>
              <a:rPr lang="sr-Latn-RS" dirty="0" smtClean="0"/>
              <a:t>Funkcija verovatnoće </a:t>
            </a:r>
            <a:r>
              <a:rPr lang="sr-Latn-RS" dirty="0" err="1" smtClean="0"/>
              <a:t>bezotkaznog</a:t>
            </a:r>
            <a:r>
              <a:rPr lang="sr-Latn-RS" dirty="0" smtClean="0"/>
              <a:t> rada:</a:t>
            </a:r>
          </a:p>
          <a:p>
            <a:pPr marL="0" indent="0">
              <a:buNone/>
            </a:pPr>
            <a:endParaRPr lang="sr-Latn-RS" dirty="0"/>
          </a:p>
        </p:txBody>
      </p:sp>
      <p:graphicFrame>
        <p:nvGraphicFramePr>
          <p:cNvPr id="4" name="Object 3"/>
          <p:cNvGraphicFramePr>
            <a:graphicFrameLocks noChangeAspect="1"/>
          </p:cNvGraphicFramePr>
          <p:nvPr>
            <p:extLst>
              <p:ext uri="{D42A27DB-BD31-4B8C-83A1-F6EECF244321}">
                <p14:modId xmlns:p14="http://schemas.microsoft.com/office/powerpoint/2010/main" val="2326714357"/>
              </p:ext>
            </p:extLst>
          </p:nvPr>
        </p:nvGraphicFramePr>
        <p:xfrm>
          <a:off x="940755" y="2668023"/>
          <a:ext cx="4659233" cy="1194675"/>
        </p:xfrm>
        <a:graphic>
          <a:graphicData uri="http://schemas.openxmlformats.org/presentationml/2006/ole">
            <mc:AlternateContent xmlns:mc="http://schemas.openxmlformats.org/markup-compatibility/2006">
              <mc:Choice xmlns:v="urn:schemas-microsoft-com:vml" Requires="v">
                <p:oleObj spid="_x0000_s3088" name="Equation" r:id="rId3" imgW="990360" imgH="253800" progId="Equation.3">
                  <p:embed/>
                </p:oleObj>
              </mc:Choice>
              <mc:Fallback>
                <p:oleObj name="Equation" r:id="rId3" imgW="990360" imgH="253800" progId="Equation.3">
                  <p:embed/>
                  <p:pic>
                    <p:nvPicPr>
                      <p:cNvPr id="0" name=""/>
                      <p:cNvPicPr/>
                      <p:nvPr/>
                    </p:nvPicPr>
                    <p:blipFill>
                      <a:blip r:embed="rId4"/>
                      <a:stretch>
                        <a:fillRect/>
                      </a:stretch>
                    </p:blipFill>
                    <p:spPr>
                      <a:xfrm>
                        <a:off x="940755" y="2668023"/>
                        <a:ext cx="4659233" cy="1194675"/>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98792462"/>
              </p:ext>
            </p:extLst>
          </p:nvPr>
        </p:nvGraphicFramePr>
        <p:xfrm>
          <a:off x="940648" y="4699481"/>
          <a:ext cx="9318680" cy="1064992"/>
        </p:xfrm>
        <a:graphic>
          <a:graphicData uri="http://schemas.openxmlformats.org/presentationml/2006/ole">
            <mc:AlternateContent xmlns:mc="http://schemas.openxmlformats.org/markup-compatibility/2006">
              <mc:Choice xmlns:v="urn:schemas-microsoft-com:vml" Requires="v">
                <p:oleObj spid="_x0000_s3089" name="Equation" r:id="rId5" imgW="2222280" imgH="253800" progId="Equation.3">
                  <p:embed/>
                </p:oleObj>
              </mc:Choice>
              <mc:Fallback>
                <p:oleObj name="Equation" r:id="rId5" imgW="2222280" imgH="253800" progId="Equation.3">
                  <p:embed/>
                  <p:pic>
                    <p:nvPicPr>
                      <p:cNvPr id="0" name=""/>
                      <p:cNvPicPr/>
                      <p:nvPr/>
                    </p:nvPicPr>
                    <p:blipFill>
                      <a:blip r:embed="rId6"/>
                      <a:stretch>
                        <a:fillRect/>
                      </a:stretch>
                    </p:blipFill>
                    <p:spPr>
                      <a:xfrm>
                        <a:off x="940648" y="4699481"/>
                        <a:ext cx="9318680" cy="1064992"/>
                      </a:xfrm>
                      <a:prstGeom prst="rect">
                        <a:avLst/>
                      </a:prstGeom>
                    </p:spPr>
                  </p:pic>
                </p:oleObj>
              </mc:Fallback>
            </mc:AlternateContent>
          </a:graphicData>
        </a:graphic>
      </p:graphicFrame>
    </p:spTree>
    <p:extLst>
      <p:ext uri="{BB962C8B-B14F-4D97-AF65-F5344CB8AC3E}">
        <p14:creationId xmlns:p14="http://schemas.microsoft.com/office/powerpoint/2010/main" val="14189186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TESTIRANJE SAGLASNOSTI HIPOTETIČKE I EMPIRIJSKE RASPODELE </a:t>
            </a:r>
            <a:endParaRPr lang="sr-Latn-RS" dirty="0"/>
          </a:p>
        </p:txBody>
      </p:sp>
      <p:sp>
        <p:nvSpPr>
          <p:cNvPr id="3" name="Content Placeholder 2"/>
          <p:cNvSpPr>
            <a:spLocks noGrp="1"/>
          </p:cNvSpPr>
          <p:nvPr>
            <p:ph idx="1"/>
          </p:nvPr>
        </p:nvSpPr>
        <p:spPr/>
        <p:txBody>
          <a:bodyPr/>
          <a:lstStyle/>
          <a:p>
            <a:r>
              <a:rPr lang="sr-Latn-RS" dirty="0" smtClean="0"/>
              <a:t>Test </a:t>
            </a:r>
            <a:r>
              <a:rPr lang="sr-Latn-RS" b="1" u="sng" dirty="0" smtClean="0"/>
              <a:t>hi-kvadrat</a:t>
            </a:r>
            <a:r>
              <a:rPr lang="sr-Latn-RS" b="1" dirty="0" smtClean="0"/>
              <a:t> </a:t>
            </a:r>
            <a:r>
              <a:rPr lang="sr-Latn-RS" dirty="0" smtClean="0"/>
              <a:t>ispituje saglasnost između hipotetičke raspodele u generalnoj populaciji i empirijske raspodele frekvencija u uzorku (Vukadinović, str. 378)</a:t>
            </a:r>
          </a:p>
          <a:p>
            <a:r>
              <a:rPr lang="sr-Latn-RS" b="1" u="sng" dirty="0" smtClean="0"/>
              <a:t>Test </a:t>
            </a:r>
            <a:r>
              <a:rPr lang="sr-Latn-RS" b="1" u="sng" dirty="0" err="1" smtClean="0"/>
              <a:t>Kolmogorova</a:t>
            </a:r>
            <a:r>
              <a:rPr lang="sr-Latn-RS" dirty="0" smtClean="0"/>
              <a:t> se koristi kada se empirijska raspodela upoređuje sa teorijskom neprekidnom raspodelom verovatnoća (Vukadinović, str. 391)</a:t>
            </a:r>
            <a:endParaRPr lang="sr-Latn-RS" b="1" u="sng" dirty="0"/>
          </a:p>
        </p:txBody>
      </p:sp>
    </p:spTree>
    <p:extLst>
      <p:ext uri="{BB962C8B-B14F-4D97-AF65-F5344CB8AC3E}">
        <p14:creationId xmlns:p14="http://schemas.microsoft.com/office/powerpoint/2010/main" val="19763933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UVOD</a:t>
            </a:r>
            <a:endParaRPr lang="sr-Latn-RS" dirty="0"/>
          </a:p>
        </p:txBody>
      </p:sp>
      <p:sp>
        <p:nvSpPr>
          <p:cNvPr id="3" name="Content Placeholder 2"/>
          <p:cNvSpPr>
            <a:spLocks noGrp="1"/>
          </p:cNvSpPr>
          <p:nvPr>
            <p:ph idx="1"/>
          </p:nvPr>
        </p:nvSpPr>
        <p:spPr>
          <a:xfrm>
            <a:off x="680321" y="2336872"/>
            <a:ext cx="9613861" cy="4521127"/>
          </a:xfrm>
        </p:spPr>
        <p:txBody>
          <a:bodyPr>
            <a:normAutofit/>
          </a:bodyPr>
          <a:lstStyle/>
          <a:p>
            <a:r>
              <a:rPr lang="sr-Latn-RS" dirty="0" smtClean="0"/>
              <a:t>Cilj ove vežbe je da se na osnovu podataka prikupljenih tokom eksploatacije transportnih sredstava jednog preduzeća odredi verovatnoća </a:t>
            </a:r>
            <a:r>
              <a:rPr lang="sr-Latn-RS" dirty="0" err="1" smtClean="0"/>
              <a:t>bezotkaznog</a:t>
            </a:r>
            <a:r>
              <a:rPr lang="sr-Latn-RS" dirty="0" smtClean="0"/>
              <a:t> rada (jedna od karakteristika pouzdanosti transportnih sredstava)</a:t>
            </a:r>
          </a:p>
          <a:p>
            <a:r>
              <a:rPr lang="sr-Latn-RS" dirty="0" smtClean="0"/>
              <a:t>Održavanje mora da obezbedi neophodan broj vozila u stanju „spremno za rad“ u planski određenom vremenu sa dovoljno visokom pouzdanošću u vremenskom intervalu između preventivnih intervencija</a:t>
            </a:r>
            <a:endParaRPr lang="sr-Latn-RS" dirty="0"/>
          </a:p>
        </p:txBody>
      </p:sp>
    </p:spTree>
    <p:extLst>
      <p:ext uri="{BB962C8B-B14F-4D97-AF65-F5344CB8AC3E}">
        <p14:creationId xmlns:p14="http://schemas.microsoft.com/office/powerpoint/2010/main" val="164120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Pouzdanost i analiza pouzdanosti (AP)</a:t>
            </a:r>
            <a:endParaRPr lang="sr-Latn-RS" dirty="0"/>
          </a:p>
        </p:txBody>
      </p:sp>
      <p:sp>
        <p:nvSpPr>
          <p:cNvPr id="3" name="Content Placeholder 2"/>
          <p:cNvSpPr>
            <a:spLocks noGrp="1"/>
          </p:cNvSpPr>
          <p:nvPr>
            <p:ph idx="1"/>
          </p:nvPr>
        </p:nvSpPr>
        <p:spPr>
          <a:xfrm>
            <a:off x="680321" y="2336873"/>
            <a:ext cx="9613861" cy="4448488"/>
          </a:xfrm>
        </p:spPr>
        <p:txBody>
          <a:bodyPr>
            <a:normAutofit lnSpcReduction="10000"/>
          </a:bodyPr>
          <a:lstStyle/>
          <a:p>
            <a:r>
              <a:rPr lang="sr-Latn-RS" dirty="0"/>
              <a:t>Teorija pouzdanosti je nauka koja se bavi izučavanjem zakonitosti pojava otkaza tehničkih sistema i njihovih sastavnih elemenata.</a:t>
            </a:r>
          </a:p>
          <a:p>
            <a:r>
              <a:rPr lang="sr-Latn-RS" b="1" dirty="0"/>
              <a:t>Šta je pouzdanost?</a:t>
            </a:r>
          </a:p>
          <a:p>
            <a:r>
              <a:rPr lang="sr-Latn-RS" i="1" dirty="0"/>
              <a:t>Svojstvo sistema da radi bez otkaza u određenim uslovima i u određenom periodu vremena</a:t>
            </a:r>
          </a:p>
          <a:p>
            <a:r>
              <a:rPr lang="sr-Latn-RS" i="1" dirty="0"/>
              <a:t>Sposobnost vozila da vrši transportni rad, zadržavajući svoje eksploatacione pokazatelje na zadatom nivou u toku određenog vremena (pređene kilometraže, izvršenih časova rada, obima rada) u datim uslovima eksploatacije</a:t>
            </a:r>
          </a:p>
          <a:p>
            <a:r>
              <a:rPr lang="sr-Latn-RS" dirty="0" smtClean="0"/>
              <a:t>Analiza pouzdanosti? – podrazumeva permanentno analiziranje otkaza tehničkih sistema i njegovih sastavnih elemenata, kao i svih </a:t>
            </a:r>
            <a:r>
              <a:rPr lang="sr-Latn-RS" dirty="0" err="1" smtClean="0"/>
              <a:t>činiliaca</a:t>
            </a:r>
            <a:r>
              <a:rPr lang="sr-Latn-RS" dirty="0" smtClean="0"/>
              <a:t> koji na određen način utiču na njihovu pojavu</a:t>
            </a:r>
          </a:p>
        </p:txBody>
      </p:sp>
    </p:spTree>
    <p:extLst>
      <p:ext uri="{BB962C8B-B14F-4D97-AF65-F5344CB8AC3E}">
        <p14:creationId xmlns:p14="http://schemas.microsoft.com/office/powerpoint/2010/main" val="2053118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OSNOVNI PROBLEM AP</a:t>
            </a:r>
            <a:endParaRPr lang="sr-Latn-RS" dirty="0"/>
          </a:p>
        </p:txBody>
      </p:sp>
      <p:sp>
        <p:nvSpPr>
          <p:cNvPr id="3" name="Content Placeholder 2"/>
          <p:cNvSpPr>
            <a:spLocks noGrp="1"/>
          </p:cNvSpPr>
          <p:nvPr>
            <p:ph idx="1"/>
          </p:nvPr>
        </p:nvSpPr>
        <p:spPr>
          <a:xfrm>
            <a:off x="680321" y="2336873"/>
            <a:ext cx="9613861" cy="4457034"/>
          </a:xfrm>
        </p:spPr>
        <p:txBody>
          <a:bodyPr>
            <a:normAutofit/>
          </a:bodyPr>
          <a:lstStyle/>
          <a:p>
            <a:r>
              <a:rPr lang="sr-Latn-RS" dirty="0" smtClean="0"/>
              <a:t>Određivanje zakona raspodele</a:t>
            </a:r>
          </a:p>
          <a:p>
            <a:r>
              <a:rPr lang="sr-Latn-RS" dirty="0" smtClean="0"/>
              <a:t>Postupak određivanja zakona raspodele predstavlja utvrđivanje saglasnosti empirijskih zakona raspodele sa pretpostavljenim teorijskim zakonom raspodele</a:t>
            </a:r>
          </a:p>
          <a:p>
            <a:r>
              <a:rPr lang="sr-Latn-RS" dirty="0" smtClean="0"/>
              <a:t>Najčešći oblici raspodele:</a:t>
            </a:r>
          </a:p>
          <a:p>
            <a:r>
              <a:rPr lang="sr-Latn-RS" dirty="0" smtClean="0"/>
              <a:t>Eksponencijalna (</a:t>
            </a:r>
            <a:r>
              <a:rPr lang="sr-Latn-RS" i="1" dirty="0" smtClean="0"/>
              <a:t>najčešći slučaj: iznenadni otkazi</a:t>
            </a:r>
            <a:r>
              <a:rPr lang="sr-Latn-RS" dirty="0" smtClean="0"/>
              <a:t>)</a:t>
            </a:r>
          </a:p>
          <a:p>
            <a:r>
              <a:rPr lang="sr-Latn-RS" dirty="0" smtClean="0"/>
              <a:t>Normalna (</a:t>
            </a:r>
            <a:r>
              <a:rPr lang="sr-Latn-RS" i="1" dirty="0" smtClean="0"/>
              <a:t>najčešći slučaj: postepeni otkazi</a:t>
            </a:r>
            <a:r>
              <a:rPr lang="sr-Latn-RS" dirty="0" smtClean="0"/>
              <a:t>)</a:t>
            </a:r>
          </a:p>
          <a:p>
            <a:r>
              <a:rPr lang="sr-Latn-RS" dirty="0" err="1" smtClean="0"/>
              <a:t>Vejbulova</a:t>
            </a:r>
            <a:r>
              <a:rPr lang="sr-Latn-RS" dirty="0" smtClean="0"/>
              <a:t> (</a:t>
            </a:r>
            <a:r>
              <a:rPr lang="sr-Latn-RS" i="1" dirty="0"/>
              <a:t>najčešći slučaj: postepeni </a:t>
            </a:r>
            <a:r>
              <a:rPr lang="sr-Latn-RS" i="1" dirty="0" smtClean="0"/>
              <a:t>otkazi)</a:t>
            </a:r>
            <a:endParaRPr lang="sr-Latn-RS" dirty="0" smtClean="0"/>
          </a:p>
          <a:p>
            <a:r>
              <a:rPr lang="sr-Latn-RS" dirty="0" smtClean="0"/>
              <a:t>Gama raspodela</a:t>
            </a:r>
            <a:endParaRPr lang="sr-Latn-RS" dirty="0"/>
          </a:p>
        </p:txBody>
      </p:sp>
    </p:spTree>
    <p:extLst>
      <p:ext uri="{BB962C8B-B14F-4D97-AF65-F5344CB8AC3E}">
        <p14:creationId xmlns:p14="http://schemas.microsoft.com/office/powerpoint/2010/main" val="1881169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ZADATAK</a:t>
            </a:r>
            <a:endParaRPr lang="sr-Latn-RS" dirty="0"/>
          </a:p>
        </p:txBody>
      </p:sp>
      <p:sp>
        <p:nvSpPr>
          <p:cNvPr id="3" name="Content Placeholder 2"/>
          <p:cNvSpPr>
            <a:spLocks noGrp="1"/>
          </p:cNvSpPr>
          <p:nvPr>
            <p:ph idx="1"/>
          </p:nvPr>
        </p:nvSpPr>
        <p:spPr/>
        <p:txBody>
          <a:bodyPr/>
          <a:lstStyle/>
          <a:p>
            <a:r>
              <a:rPr lang="pt-BR" dirty="0"/>
              <a:t>Posmatra se uzorak od n=52 gradska autobusa istog tipa koji su do momenta posmatranja prešli oko 170000 km. Izdvojeni su radni nalozi na kojima je registrovan otkaz prednjeg levog gibnja. Daljom obradom dobijena je tabela (data na poleđini zadatka) u kojoj je za prednji levi gibanj (šifra ...0012) naveden, za svako od 52 posmatrana vozila, period rada (km</a:t>
            </a:r>
            <a:r>
              <a:rPr lang="en-US" dirty="0">
                <a:sym typeface="Symbol" panose="05050102010706020507" pitchFamily="18" charset="2"/>
              </a:rPr>
              <a:t></a:t>
            </a:r>
            <a:r>
              <a:rPr lang="pt-BR" dirty="0"/>
              <a:t>10</a:t>
            </a:r>
            <a:r>
              <a:rPr lang="pt-BR" baseline="30000" dirty="0"/>
              <a:t>3</a:t>
            </a:r>
            <a:r>
              <a:rPr lang="pt-BR" dirty="0"/>
              <a:t>) do 1. otkaza (1k), od prvog do drugog otkaza (2k),..., od 7. do 8. otkaza (8k). </a:t>
            </a:r>
            <a:r>
              <a:rPr lang="en-US" dirty="0"/>
              <a:t>To </a:t>
            </a:r>
            <a:r>
              <a:rPr lang="en-US" dirty="0" err="1"/>
              <a:t>su</a:t>
            </a:r>
            <a:r>
              <a:rPr lang="en-US" dirty="0"/>
              <a:t> </a:t>
            </a:r>
            <a:r>
              <a:rPr lang="en-US" dirty="0" err="1"/>
              <a:t>praktično</a:t>
            </a:r>
            <a:r>
              <a:rPr lang="en-US" dirty="0"/>
              <a:t> </a:t>
            </a:r>
            <a:r>
              <a:rPr lang="en-US" dirty="0" err="1"/>
              <a:t>uređeni</a:t>
            </a:r>
            <a:r>
              <a:rPr lang="en-US" dirty="0"/>
              <a:t> </a:t>
            </a:r>
            <a:r>
              <a:rPr lang="en-US" dirty="0" err="1"/>
              <a:t>snimljeni</a:t>
            </a:r>
            <a:r>
              <a:rPr lang="en-US" dirty="0"/>
              <a:t> </a:t>
            </a:r>
            <a:r>
              <a:rPr lang="en-US" dirty="0" err="1"/>
              <a:t>rezultati</a:t>
            </a:r>
            <a:r>
              <a:rPr lang="en-US" dirty="0"/>
              <a:t> (</a:t>
            </a:r>
            <a:r>
              <a:rPr lang="en-US" dirty="0" err="1"/>
              <a:t>slika</a:t>
            </a:r>
            <a:r>
              <a:rPr lang="en-US" dirty="0"/>
              <a:t> </a:t>
            </a:r>
            <a:r>
              <a:rPr lang="en-US" dirty="0" err="1"/>
              <a:t>istorije</a:t>
            </a:r>
            <a:r>
              <a:rPr lang="en-US" dirty="0"/>
              <a:t>).</a:t>
            </a:r>
            <a:endParaRPr lang="sr-Latn-RS" dirty="0"/>
          </a:p>
        </p:txBody>
      </p:sp>
    </p:spTree>
    <p:extLst>
      <p:ext uri="{BB962C8B-B14F-4D97-AF65-F5344CB8AC3E}">
        <p14:creationId xmlns:p14="http://schemas.microsoft.com/office/powerpoint/2010/main" val="1851621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ZADATAK</a:t>
            </a:r>
            <a:endParaRPr lang="sr-Latn-RS" dirty="0"/>
          </a:p>
        </p:txBody>
      </p:sp>
      <p:sp>
        <p:nvSpPr>
          <p:cNvPr id="3" name="Content Placeholder 2"/>
          <p:cNvSpPr>
            <a:spLocks noGrp="1"/>
          </p:cNvSpPr>
          <p:nvPr>
            <p:ph idx="1"/>
          </p:nvPr>
        </p:nvSpPr>
        <p:spPr/>
        <p:txBody>
          <a:bodyPr/>
          <a:lstStyle/>
          <a:p>
            <a:pPr marL="0" lvl="0" indent="0">
              <a:buNone/>
            </a:pPr>
            <a:r>
              <a:rPr lang="en-US" b="1" dirty="0" smtClean="0"/>
              <a:t>NACRTATI</a:t>
            </a:r>
            <a:r>
              <a:rPr lang="en-US" dirty="0" smtClean="0"/>
              <a:t>:</a:t>
            </a:r>
            <a:endParaRPr lang="sr-Latn-RS" dirty="0" smtClean="0"/>
          </a:p>
          <a:p>
            <a:pPr lvl="0"/>
            <a:r>
              <a:rPr lang="pt-BR" dirty="0" smtClean="0"/>
              <a:t>poligon </a:t>
            </a:r>
            <a:r>
              <a:rPr lang="pt-BR" dirty="0"/>
              <a:t>raspodele (verovatnoća) relativnih frekvencija (grafička ilustracija raspodele verovatnoća),</a:t>
            </a:r>
            <a:endParaRPr lang="sr-Latn-RS" dirty="0"/>
          </a:p>
          <a:p>
            <a:pPr lvl="0"/>
            <a:r>
              <a:rPr lang="pt-BR" dirty="0"/>
              <a:t>poligon empirijske raspodele i histogram raspodele frekvencija, i</a:t>
            </a:r>
            <a:endParaRPr lang="sr-Latn-RS" dirty="0"/>
          </a:p>
          <a:p>
            <a:r>
              <a:rPr lang="en-US" dirty="0" err="1"/>
              <a:t>kumulativnu</a:t>
            </a:r>
            <a:r>
              <a:rPr lang="en-US" dirty="0"/>
              <a:t> </a:t>
            </a:r>
            <a:r>
              <a:rPr lang="en-US" dirty="0" err="1"/>
              <a:t>raspodelu</a:t>
            </a:r>
            <a:r>
              <a:rPr lang="en-US" dirty="0"/>
              <a:t> </a:t>
            </a:r>
            <a:r>
              <a:rPr lang="en-US" dirty="0" err="1"/>
              <a:t>relativnih</a:t>
            </a:r>
            <a:r>
              <a:rPr lang="en-US" dirty="0"/>
              <a:t> </a:t>
            </a:r>
            <a:r>
              <a:rPr lang="en-US" dirty="0" err="1"/>
              <a:t>frekvencija</a:t>
            </a:r>
            <a:endParaRPr lang="sr-Latn-RS" dirty="0"/>
          </a:p>
        </p:txBody>
      </p:sp>
    </p:spTree>
    <p:extLst>
      <p:ext uri="{BB962C8B-B14F-4D97-AF65-F5344CB8AC3E}">
        <p14:creationId xmlns:p14="http://schemas.microsoft.com/office/powerpoint/2010/main" val="479825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ZADATAK</a:t>
            </a:r>
            <a:endParaRPr lang="sr-Latn-RS" dirty="0"/>
          </a:p>
        </p:txBody>
      </p:sp>
      <p:sp>
        <p:nvSpPr>
          <p:cNvPr id="3" name="Content Placeholder 2"/>
          <p:cNvSpPr>
            <a:spLocks noGrp="1"/>
          </p:cNvSpPr>
          <p:nvPr>
            <p:ph idx="1"/>
          </p:nvPr>
        </p:nvSpPr>
        <p:spPr/>
        <p:txBody>
          <a:bodyPr/>
          <a:lstStyle/>
          <a:p>
            <a:pPr marL="0" lvl="0" indent="0">
              <a:buNone/>
            </a:pPr>
            <a:r>
              <a:rPr lang="en-US" b="1" dirty="0" smtClean="0"/>
              <a:t>ODREDITI</a:t>
            </a:r>
            <a:r>
              <a:rPr lang="en-US" dirty="0" smtClean="0"/>
              <a:t> NAJVAŽNIJE KARAKTERISTIKE STATISTIČKE CELOKUPNOSTI:</a:t>
            </a:r>
            <a:endParaRPr lang="sr-Latn-RS" dirty="0" smtClean="0"/>
          </a:p>
          <a:p>
            <a:pPr lvl="0"/>
            <a:r>
              <a:rPr lang="en-US" dirty="0" err="1" smtClean="0"/>
              <a:t>aritmetičku</a:t>
            </a:r>
            <a:r>
              <a:rPr lang="en-US" dirty="0" smtClean="0"/>
              <a:t> </a:t>
            </a:r>
            <a:r>
              <a:rPr lang="en-US" dirty="0" err="1"/>
              <a:t>sredinu</a:t>
            </a:r>
            <a:r>
              <a:rPr lang="en-US" dirty="0"/>
              <a:t>,</a:t>
            </a:r>
            <a:endParaRPr lang="sr-Latn-RS" dirty="0"/>
          </a:p>
          <a:p>
            <a:pPr lvl="0"/>
            <a:r>
              <a:rPr lang="en-US" dirty="0" err="1"/>
              <a:t>standardno</a:t>
            </a:r>
            <a:r>
              <a:rPr lang="en-US" dirty="0"/>
              <a:t> </a:t>
            </a:r>
            <a:r>
              <a:rPr lang="en-US" dirty="0" err="1"/>
              <a:t>odstupanje</a:t>
            </a:r>
            <a:r>
              <a:rPr lang="en-US" dirty="0"/>
              <a:t> </a:t>
            </a:r>
            <a:r>
              <a:rPr lang="en-US" dirty="0" err="1"/>
              <a:t>i</a:t>
            </a:r>
            <a:endParaRPr lang="sr-Latn-RS" dirty="0"/>
          </a:p>
          <a:p>
            <a:pPr lvl="0"/>
            <a:r>
              <a:rPr lang="en-US" dirty="0" err="1"/>
              <a:t>koeficijent</a:t>
            </a:r>
            <a:r>
              <a:rPr lang="en-US" dirty="0"/>
              <a:t> </a:t>
            </a:r>
            <a:r>
              <a:rPr lang="en-US" dirty="0" err="1"/>
              <a:t>varijacije</a:t>
            </a:r>
            <a:r>
              <a:rPr lang="en-US" dirty="0"/>
              <a:t>.</a:t>
            </a:r>
            <a:endParaRPr lang="sr-Latn-RS" dirty="0"/>
          </a:p>
        </p:txBody>
      </p:sp>
    </p:spTree>
    <p:extLst>
      <p:ext uri="{BB962C8B-B14F-4D97-AF65-F5344CB8AC3E}">
        <p14:creationId xmlns:p14="http://schemas.microsoft.com/office/powerpoint/2010/main" val="1756348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ZADATAK</a:t>
            </a:r>
            <a:endParaRPr lang="sr-Latn-RS" dirty="0"/>
          </a:p>
        </p:txBody>
      </p:sp>
      <p:sp>
        <p:nvSpPr>
          <p:cNvPr id="3" name="Content Placeholder 2"/>
          <p:cNvSpPr>
            <a:spLocks noGrp="1"/>
          </p:cNvSpPr>
          <p:nvPr>
            <p:ph idx="1"/>
          </p:nvPr>
        </p:nvSpPr>
        <p:spPr>
          <a:xfrm>
            <a:off x="680321" y="2336873"/>
            <a:ext cx="10196226" cy="3599316"/>
          </a:xfrm>
        </p:spPr>
        <p:txBody>
          <a:bodyPr/>
          <a:lstStyle/>
          <a:p>
            <a:pPr marL="0" lvl="0" indent="0">
              <a:buNone/>
            </a:pPr>
            <a:r>
              <a:rPr lang="en-US" dirty="0" smtClean="0"/>
              <a:t>NA OSNOVU DOBIJENE SLIKE O POSMATRANOJ SLUČAJNOJ PROMENLJIVOJ POTREBNO JE ODREDITI NJENU RASPODELU VEROVATNOĆA</a:t>
            </a:r>
            <a:endParaRPr lang="sr-Latn-RS" dirty="0" smtClean="0"/>
          </a:p>
          <a:p>
            <a:pPr lvl="0"/>
            <a:r>
              <a:rPr lang="en-US" dirty="0" err="1"/>
              <a:t>Pretpostaviti</a:t>
            </a:r>
            <a:r>
              <a:rPr lang="en-US" dirty="0"/>
              <a:t> </a:t>
            </a:r>
            <a:r>
              <a:rPr lang="en-US" dirty="0" err="1"/>
              <a:t>raspodelu</a:t>
            </a:r>
            <a:r>
              <a:rPr lang="en-US" dirty="0"/>
              <a:t> </a:t>
            </a:r>
            <a:r>
              <a:rPr lang="en-US" dirty="0" err="1"/>
              <a:t>verovatnoća</a:t>
            </a:r>
            <a:r>
              <a:rPr lang="en-US" dirty="0"/>
              <a:t>.</a:t>
            </a:r>
            <a:endParaRPr lang="sr-Latn-RS" dirty="0"/>
          </a:p>
          <a:p>
            <a:pPr lvl="0"/>
            <a:r>
              <a:rPr lang="pt-BR" dirty="0"/>
              <a:t>Oceniti parametre pretpostavljene raspodele verovatnoća </a:t>
            </a:r>
            <a:r>
              <a:rPr lang="pt-BR" b="1" i="1" dirty="0"/>
              <a:t>metodom momenata - metodom maksimalne pouzdanosti</a:t>
            </a:r>
            <a:r>
              <a:rPr lang="pt-BR" dirty="0"/>
              <a:t>.</a:t>
            </a:r>
            <a:endParaRPr lang="sr-Latn-RS" dirty="0"/>
          </a:p>
          <a:p>
            <a:pPr lvl="0"/>
            <a:r>
              <a:rPr lang="pt-BR" dirty="0"/>
              <a:t>Dati analitički izraz funkcije raspodele.</a:t>
            </a:r>
            <a:endParaRPr lang="sr-Latn-RS" dirty="0"/>
          </a:p>
          <a:p>
            <a:r>
              <a:rPr lang="pt-BR" dirty="0"/>
              <a:t>Testirati saglasnost hipotetičke i empirijske raspodele koristeći </a:t>
            </a:r>
            <a:r>
              <a:rPr lang="en-US" b="1" i="1" dirty="0">
                <a:sym typeface="Symbol" panose="05050102010706020507" pitchFamily="18" charset="2"/>
              </a:rPr>
              <a:t></a:t>
            </a:r>
            <a:r>
              <a:rPr lang="pt-BR" b="1" i="1" baseline="30000" dirty="0"/>
              <a:t>2</a:t>
            </a:r>
            <a:r>
              <a:rPr lang="pt-BR" b="1" i="1" dirty="0"/>
              <a:t> test - test Kolmogorova</a:t>
            </a:r>
            <a:endParaRPr lang="sr-Latn-RS" dirty="0"/>
          </a:p>
        </p:txBody>
      </p:sp>
    </p:spTree>
    <p:extLst>
      <p:ext uri="{BB962C8B-B14F-4D97-AF65-F5344CB8AC3E}">
        <p14:creationId xmlns:p14="http://schemas.microsoft.com/office/powerpoint/2010/main" val="2267172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ZADATAK</a:t>
            </a:r>
            <a:endParaRPr lang="sr-Latn-RS" dirty="0"/>
          </a:p>
        </p:txBody>
      </p:sp>
      <p:sp>
        <p:nvSpPr>
          <p:cNvPr id="3" name="Content Placeholder 2"/>
          <p:cNvSpPr>
            <a:spLocks noGrp="1"/>
          </p:cNvSpPr>
          <p:nvPr>
            <p:ph idx="1"/>
          </p:nvPr>
        </p:nvSpPr>
        <p:spPr/>
        <p:txBody>
          <a:bodyPr/>
          <a:lstStyle/>
          <a:p>
            <a:r>
              <a:rPr lang="pt-BR" dirty="0"/>
              <a:t>Zadatak uraditi za period rada od </a:t>
            </a:r>
            <a:r>
              <a:rPr lang="pt-BR" b="1" i="1" dirty="0"/>
              <a:t>0-1-2-3-4-5-6-7</a:t>
            </a:r>
            <a:r>
              <a:rPr lang="pt-BR" dirty="0"/>
              <a:t> otkaza do </a:t>
            </a:r>
            <a:r>
              <a:rPr lang="pt-BR" b="1" i="1" dirty="0"/>
              <a:t>1-2-3-4-5-6-7-8</a:t>
            </a:r>
            <a:r>
              <a:rPr lang="pt-BR" dirty="0"/>
              <a:t> otkaza</a:t>
            </a:r>
            <a:r>
              <a:rPr lang="pt-BR" dirty="0" smtClean="0"/>
              <a:t>.</a:t>
            </a:r>
            <a:endParaRPr lang="sr-Latn-RS" dirty="0"/>
          </a:p>
          <a:p>
            <a:r>
              <a:rPr lang="pt-BR" dirty="0"/>
              <a:t>Prilikom obrade, podatke prvo svrstati u 10 klasa čiji je interval 10000 km, a potom u </a:t>
            </a:r>
            <a:r>
              <a:rPr lang="pt-BR" b="1" i="1" dirty="0"/>
              <a:t>4-5</a:t>
            </a:r>
            <a:r>
              <a:rPr lang="pt-BR" dirty="0"/>
              <a:t> klasa</a:t>
            </a:r>
            <a:endParaRPr lang="sr-Latn-RS" dirty="0"/>
          </a:p>
        </p:txBody>
      </p:sp>
    </p:spTree>
    <p:extLst>
      <p:ext uri="{BB962C8B-B14F-4D97-AF65-F5344CB8AC3E}">
        <p14:creationId xmlns:p14="http://schemas.microsoft.com/office/powerpoint/2010/main" val="68032079"/>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82</TotalTime>
  <Words>919</Words>
  <Application>Microsoft Office PowerPoint</Application>
  <PresentationFormat>Widescreen</PresentationFormat>
  <Paragraphs>261</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Symbol</vt:lpstr>
      <vt:lpstr>Times New Roman</vt:lpstr>
      <vt:lpstr>Trebuchet MS</vt:lpstr>
      <vt:lpstr>Berlin</vt:lpstr>
      <vt:lpstr>Microsoft Equation 3.0</vt:lpstr>
      <vt:lpstr>VEŽBA 1 POUZDANOST</vt:lpstr>
      <vt:lpstr>UVOD</vt:lpstr>
      <vt:lpstr>Pouzdanost i analiza pouzdanosti (AP)</vt:lpstr>
      <vt:lpstr>OSNOVNI PROBLEM AP</vt:lpstr>
      <vt:lpstr>ZADATAK</vt:lpstr>
      <vt:lpstr>ZADATAK</vt:lpstr>
      <vt:lpstr>ZADATAK</vt:lpstr>
      <vt:lpstr>ZADATAK</vt:lpstr>
      <vt:lpstr>ZADATAK</vt:lpstr>
      <vt:lpstr>ZADATAK – tumačenje tabele</vt:lpstr>
      <vt:lpstr>ZADATAK</vt:lpstr>
      <vt:lpstr>GRUPISANJE PERIODA RADA PO KLASAMA</vt:lpstr>
      <vt:lpstr>FORMULE</vt:lpstr>
      <vt:lpstr>KARAKTERISTIKE STATISTIČKE CELOKUPNOSTI</vt:lpstr>
      <vt:lpstr>NAKON ODREĐIVANJA SLIKE SLUČAJNE PROMENLJIVE</vt:lpstr>
      <vt:lpstr>VEROVATNOĆE</vt:lpstr>
      <vt:lpstr>TESTIRANJE SAGLASNOSTI HIPOTETIČKE I EMPIRIJSKE RASPODELE </vt:lpstr>
    </vt:vector>
  </TitlesOfParts>
  <Company>SF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VEŽBA 1 POUZDANOST</dc:title>
  <dc:creator>Kabinet 336</dc:creator>
  <cp:lastModifiedBy>Kabinet 336</cp:lastModifiedBy>
  <cp:revision>10</cp:revision>
  <dcterms:created xsi:type="dcterms:W3CDTF">2017-11-17T09:05:05Z</dcterms:created>
  <dcterms:modified xsi:type="dcterms:W3CDTF">2017-11-17T10:27:41Z</dcterms:modified>
</cp:coreProperties>
</file>