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5" r:id="rId2"/>
    <p:sldId id="311" r:id="rId3"/>
    <p:sldId id="312" r:id="rId4"/>
    <p:sldId id="321" r:id="rId5"/>
    <p:sldId id="313" r:id="rId6"/>
    <p:sldId id="314" r:id="rId7"/>
    <p:sldId id="315" r:id="rId8"/>
    <p:sldId id="317" r:id="rId9"/>
    <p:sldId id="316" r:id="rId10"/>
    <p:sldId id="319" r:id="rId11"/>
    <p:sldId id="320" r:id="rId12"/>
    <p:sldId id="318" r:id="rId13"/>
  </p:sldIdLst>
  <p:sldSz cx="12188825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64E3FD-8F95-402D-B8F8-7567C1865CDE}" v="404" dt="2025-07-29T19:25:59.405"/>
    <p1510:client id="{925EF4BE-74BD-4F21-B67C-2FB56726A12F}" v="90" dt="2025-07-28T16:36:34.395"/>
    <p1510:client id="{977EEBE7-3230-8421-9C80-EB1366766D18}" v="164" dt="2025-07-27T20:14:59.8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9" autoAdjust="0"/>
  </p:normalViewPr>
  <p:slideViewPr>
    <p:cSldViewPr showGuides="1">
      <p:cViewPr varScale="1">
        <p:scale>
          <a:sx n="48" d="100"/>
          <a:sy n="48" d="100"/>
        </p:scale>
        <p:origin x="67" y="83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7/29/2025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7/29/2025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7/29/2025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7/29/2025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7/29/2025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65214" y="2504295"/>
            <a:ext cx="8904849" cy="2220105"/>
          </a:xfrm>
        </p:spPr>
        <p:txBody>
          <a:bodyPr>
            <a:normAutofit/>
          </a:bodyPr>
          <a:lstStyle/>
          <a:p>
            <a:r>
              <a:rPr lang="sr-Latn-RS" sz="4800" dirty="0">
                <a:solidFill>
                  <a:schemeClr val="accent1"/>
                </a:solidFill>
                <a:latin typeface="Arial"/>
                <a:cs typeface="Arial"/>
              </a:rPr>
              <a:t>Sistemi za masovni prevoz putnika - Metro</a:t>
            </a:r>
            <a:endParaRPr lang="sr-Latn-RS"/>
          </a:p>
          <a:p>
            <a:endParaRPr lang="ru-RU" sz="4800" dirty="0">
              <a:latin typeface="Times New Roman"/>
              <a:cs typeface="Times New Roman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65213" y="5334000"/>
            <a:ext cx="8229600" cy="685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r-Cyrl-RS" err="1"/>
              <a:t>Jovana</a:t>
            </a:r>
            <a:r>
              <a:rPr lang="sr-Cyrl-RS" dirty="0"/>
              <a:t> </a:t>
            </a:r>
            <a:r>
              <a:rPr lang="sr-Cyrl-RS" err="1"/>
              <a:t>knežević</a:t>
            </a:r>
            <a:r>
              <a:rPr lang="sr-Cyrl-RS" dirty="0"/>
              <a:t>  že210006</a:t>
            </a:r>
          </a:p>
          <a:p>
            <a:r>
              <a:rPr lang="sr-Cyrl-RS" dirty="0" err="1"/>
              <a:t>Anđela</a:t>
            </a:r>
            <a:r>
              <a:rPr lang="sr-Cyrl-RS" dirty="0"/>
              <a:t> </a:t>
            </a:r>
            <a:r>
              <a:rPr lang="sr-Cyrl-RS" dirty="0" err="1"/>
              <a:t>marković</a:t>
            </a:r>
            <a:r>
              <a:rPr lang="sr-Cyrl-RS" dirty="0"/>
              <a:t> že220005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AB507-9FB5-3D36-3FCF-A35EC492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34531" cy="699062"/>
          </a:xfrm>
        </p:spPr>
        <p:txBody>
          <a:bodyPr/>
          <a:lstStyle/>
          <a:p>
            <a:r>
              <a:rPr lang="en-US" b="1" dirty="0" err="1"/>
              <a:t>Londonski</a:t>
            </a:r>
            <a:r>
              <a:rPr lang="en-US" b="1" dirty="0"/>
              <a:t> metro – </a:t>
            </a:r>
            <a:r>
              <a:rPr lang="en-US" b="1" dirty="0" err="1"/>
              <a:t>Osnovne</a:t>
            </a:r>
            <a:r>
              <a:rPr lang="en-US" b="1" dirty="0"/>
              <a:t> </a:t>
            </a:r>
            <a:r>
              <a:rPr lang="en-US" b="1" dirty="0" err="1"/>
              <a:t>specifičnosti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E4F71-3198-8F99-5389-758E621E2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4" y="1450325"/>
            <a:ext cx="9134391" cy="48347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en-US" dirty="0">
                <a:ea typeface="+mn-lt"/>
                <a:cs typeface="+mn-lt"/>
              </a:rPr>
              <a:t>Godina </a:t>
            </a:r>
            <a:r>
              <a:rPr lang="en-US" err="1">
                <a:ea typeface="+mn-lt"/>
                <a:cs typeface="+mn-lt"/>
              </a:rPr>
              <a:t>osnivanja</a:t>
            </a:r>
            <a:r>
              <a:rPr lang="en-US" dirty="0">
                <a:ea typeface="+mn-lt"/>
                <a:cs typeface="+mn-lt"/>
              </a:rPr>
              <a:t>: 1863. (</a:t>
            </a:r>
            <a:r>
              <a:rPr lang="en-US" err="1">
                <a:ea typeface="+mn-lt"/>
                <a:cs typeface="+mn-lt"/>
              </a:rPr>
              <a:t>prva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podzemna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železnica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parni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pogon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marL="223520" indent="-223520"/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Današnja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mreža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marL="223520" indent="-223520"/>
            <a:r>
              <a:rPr lang="en-US" dirty="0">
                <a:ea typeface="+mn-lt"/>
                <a:cs typeface="+mn-lt"/>
              </a:rPr>
              <a:t>11 </a:t>
            </a:r>
            <a:r>
              <a:rPr lang="en-US" dirty="0" err="1">
                <a:ea typeface="+mn-lt"/>
                <a:cs typeface="+mn-lt"/>
              </a:rPr>
              <a:t>linija</a:t>
            </a:r>
            <a:r>
              <a:rPr lang="en-US" dirty="0">
                <a:ea typeface="+mn-lt"/>
                <a:cs typeface="+mn-lt"/>
              </a:rPr>
              <a:t>, 272 </a:t>
            </a:r>
            <a:r>
              <a:rPr lang="en-US" dirty="0" err="1">
                <a:ea typeface="+mn-lt"/>
                <a:cs typeface="+mn-lt"/>
              </a:rPr>
              <a:t>stanice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dužina</a:t>
            </a:r>
            <a:r>
              <a:rPr lang="en-US" dirty="0">
                <a:ea typeface="+mn-lt"/>
                <a:cs typeface="+mn-lt"/>
              </a:rPr>
              <a:t> 402 km.</a:t>
            </a:r>
            <a:endParaRPr lang="en-US"/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Vozila</a:t>
            </a:r>
            <a:r>
              <a:rPr lang="en-US" dirty="0">
                <a:ea typeface="+mn-lt"/>
                <a:cs typeface="+mn-lt"/>
              </a:rPr>
              <a:t>: "S7 Stock" </a:t>
            </a:r>
            <a:r>
              <a:rPr lang="en-US" dirty="0" err="1">
                <a:ea typeface="+mn-lt"/>
                <a:cs typeface="+mn-lt"/>
              </a:rPr>
              <a:t>vozovi</a:t>
            </a:r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Najdublja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stanica</a:t>
            </a:r>
            <a:r>
              <a:rPr lang="en-US" dirty="0">
                <a:ea typeface="+mn-lt"/>
                <a:cs typeface="+mn-lt"/>
              </a:rPr>
              <a:t>: Hampstead (58.5 m </a:t>
            </a:r>
            <a:r>
              <a:rPr lang="en-US" dirty="0" err="1">
                <a:ea typeface="+mn-lt"/>
                <a:cs typeface="+mn-lt"/>
              </a:rPr>
              <a:t>ispod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površine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zemlje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Unikatno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napajanje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trećom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četvrtom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šinom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marL="223520" indent="-223520"/>
            <a:r>
              <a:rPr lang="en-US" dirty="0" err="1"/>
              <a:t>Frekvencija</a:t>
            </a:r>
            <a:r>
              <a:rPr lang="en-US" dirty="0"/>
              <a:t> </a:t>
            </a:r>
            <a:r>
              <a:rPr lang="en-US" dirty="0" err="1"/>
              <a:t>vozova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svakih</a:t>
            </a:r>
            <a:r>
              <a:rPr lang="en-US" dirty="0"/>
              <a:t> 2-5 </a:t>
            </a:r>
            <a:r>
              <a:rPr lang="en-US" dirty="0" err="1"/>
              <a:t>minuta</a:t>
            </a:r>
            <a:r>
              <a:rPr lang="en-US" dirty="0"/>
              <a:t> u </a:t>
            </a:r>
            <a:r>
              <a:rPr lang="en-US" dirty="0" err="1"/>
              <a:t>spicu</a:t>
            </a:r>
          </a:p>
          <a:p>
            <a:pPr marL="223520" indent="-223520"/>
            <a:r>
              <a:rPr lang="sr"/>
              <a:t>Sta je "Tube"</a:t>
            </a:r>
            <a:endParaRPr lang="sr" dirty="0"/>
          </a:p>
          <a:p>
            <a:pPr marL="223520" indent="-22352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63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0E09D-BEAC-8F6C-F7D7-A02561E4A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35595" cy="682439"/>
          </a:xfrm>
        </p:spPr>
        <p:txBody>
          <a:bodyPr/>
          <a:lstStyle/>
          <a:p>
            <a:r>
              <a:rPr lang="en-US" b="1" dirty="0" err="1"/>
              <a:t>Zanimljivosti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rekordi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93393-61B6-1279-3C3D-C819C8BD3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1442757"/>
            <a:ext cx="9134391" cy="470310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en-US" err="1">
                <a:ea typeface="+mn-lt"/>
                <a:cs typeface="+mn-lt"/>
              </a:rPr>
              <a:t>Najprometnija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stanica</a:t>
            </a:r>
            <a:r>
              <a:rPr lang="en-US" dirty="0">
                <a:ea typeface="+mn-lt"/>
                <a:cs typeface="+mn-lt"/>
              </a:rPr>
              <a:t>: Waterloo (100 </a:t>
            </a:r>
            <a:r>
              <a:rPr lang="en-US" err="1">
                <a:ea typeface="+mn-lt"/>
                <a:cs typeface="+mn-lt"/>
              </a:rPr>
              <a:t>miliona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putnika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godišnje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Najduži</a:t>
            </a:r>
            <a:r>
              <a:rPr lang="en-US" dirty="0">
                <a:ea typeface="+mn-lt"/>
                <a:cs typeface="+mn-lt"/>
              </a:rPr>
              <a:t> lift: Angel station (27.4 m </a:t>
            </a:r>
            <a:r>
              <a:rPr lang="en-US" dirty="0" err="1">
                <a:ea typeface="+mn-lt"/>
                <a:cs typeface="+mn-lt"/>
              </a:rPr>
              <a:t>dubine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ekvivalent</a:t>
            </a:r>
            <a:r>
              <a:rPr lang="en-US" dirty="0">
                <a:ea typeface="+mn-lt"/>
                <a:cs typeface="+mn-lt"/>
              </a:rPr>
              <a:t> 8-spratne </a:t>
            </a:r>
            <a:r>
              <a:rPr lang="en-US" dirty="0" err="1">
                <a:ea typeface="+mn-lt"/>
                <a:cs typeface="+mn-lt"/>
              </a:rPr>
              <a:t>zgrade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marL="223520" indent="-223520"/>
            <a:r>
              <a:rPr lang="en-US" dirty="0">
                <a:ea typeface="+mn-lt"/>
                <a:cs typeface="+mn-lt"/>
              </a:rPr>
              <a:t>Prvi logo (1908.) – </a:t>
            </a:r>
            <a:r>
              <a:rPr lang="en-US" dirty="0" err="1">
                <a:ea typeface="+mn-lt"/>
                <a:cs typeface="+mn-lt"/>
              </a:rPr>
              <a:t>crveni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krug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plavom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trakom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Ekstremne</a:t>
            </a:r>
            <a:r>
              <a:rPr lang="en-US" dirty="0">
                <a:ea typeface="+mn-lt"/>
                <a:cs typeface="+mn-lt"/>
              </a:rPr>
              <a:t> temperature: Leti u </a:t>
            </a:r>
            <a:r>
              <a:rPr lang="en-US" dirty="0" err="1">
                <a:ea typeface="+mn-lt"/>
                <a:cs typeface="+mn-lt"/>
              </a:rPr>
              <a:t>tunelima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doseže</a:t>
            </a:r>
            <a:r>
              <a:rPr lang="en-US" dirty="0">
                <a:ea typeface="+mn-lt"/>
                <a:cs typeface="+mn-lt"/>
              </a:rPr>
              <a:t> do 40°C </a:t>
            </a:r>
          </a:p>
          <a:p>
            <a:pPr marL="223520" indent="-223520"/>
            <a:r>
              <a:rPr lang="en-US" dirty="0" err="1"/>
              <a:t>Najduža</a:t>
            </a:r>
            <a:r>
              <a:rPr lang="en-US" dirty="0"/>
              <a:t> </a:t>
            </a:r>
            <a:r>
              <a:rPr lang="en-US" dirty="0" err="1"/>
              <a:t>linija</a:t>
            </a:r>
            <a:r>
              <a:rPr lang="en-US" dirty="0"/>
              <a:t> - (</a:t>
            </a:r>
            <a:r>
              <a:rPr lang="en-US" dirty="0">
                <a:ea typeface="+mn-lt"/>
                <a:cs typeface="+mn-lt"/>
              </a:rPr>
              <a:t>Central Line – 74 km)</a:t>
            </a:r>
          </a:p>
          <a:p>
            <a:pPr marL="223520" indent="-22352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72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D89A78-D007-1A9B-755F-37B2C053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34567" cy="767870"/>
          </a:xfrm>
        </p:spPr>
        <p:txBody>
          <a:bodyPr/>
          <a:lstStyle/>
          <a:p>
            <a:r>
              <a:rPr lang="sr-Latn-RS" b="1" dirty="0"/>
              <a:t>Zaključak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38B3B83F-F4B3-4285-A06E-F9BB3A08D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1480502"/>
            <a:ext cx="9134391" cy="45392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sr-Latn-RS" dirty="0">
                <a:ea typeface="+mn-lt"/>
                <a:cs typeface="+mn-lt"/>
              </a:rPr>
              <a:t>Metro je najefikasnije rešenje za masovni prevoz u velikim gradovima, ali zahteva:</a:t>
            </a:r>
            <a:endParaRPr lang="sr-Latn-RS"/>
          </a:p>
          <a:p>
            <a:pPr marL="223520" indent="-223520"/>
            <a:r>
              <a:rPr lang="sr-Latn-RS" dirty="0">
                <a:ea typeface="+mn-lt"/>
                <a:cs typeface="+mn-lt"/>
              </a:rPr>
              <a:t> Velike početne investicije.</a:t>
            </a:r>
            <a:endParaRPr lang="sr-Latn-RS"/>
          </a:p>
          <a:p>
            <a:pPr marL="223520" indent="-223520"/>
            <a:r>
              <a:rPr lang="sr-Latn-RS" dirty="0">
                <a:ea typeface="+mn-lt"/>
                <a:cs typeface="+mn-lt"/>
              </a:rPr>
              <a:t>Planiranje dugoročnog razvoja mreže.</a:t>
            </a:r>
            <a:endParaRPr lang="sr-Latn-RS"/>
          </a:p>
          <a:p>
            <a:pPr marL="223520" indent="-223520"/>
            <a:r>
              <a:rPr lang="sr-Latn-RS" dirty="0">
                <a:ea typeface="+mn-lt"/>
                <a:cs typeface="+mn-lt"/>
              </a:rPr>
              <a:t>Budućnost leži u automatizaciji (bez vozača) i zelenoj energiji (solarne stanice za napajanje).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91563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FCB12-2479-78C6-8BDF-1BAADF452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914400"/>
          </a:xfrm>
        </p:spPr>
        <p:txBody>
          <a:bodyPr/>
          <a:lstStyle/>
          <a:p>
            <a:r>
              <a:rPr lang="az-Cyrl-AZ">
                <a:ea typeface="+mj-lt"/>
                <a:cs typeface="+mj-lt"/>
              </a:rPr>
              <a:t>Uvod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EF2EB-0D6C-D3B3-6BBA-3FE309A9C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1832744"/>
            <a:ext cx="9145835" cy="44156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sr-Latn-RS" dirty="0">
                <a:latin typeface="Corbel"/>
                <a:ea typeface="+mn-lt"/>
                <a:cs typeface="Arial"/>
              </a:rPr>
              <a:t>Metro predstavlja najkompletniji sistem masovnog gradskog prevoza, karakterističan po:</a:t>
            </a:r>
            <a:br>
              <a:rPr lang="sr-Latn-RS" dirty="0">
                <a:latin typeface="Corbel"/>
                <a:ea typeface="+mn-lt"/>
                <a:cs typeface="Arial"/>
              </a:rPr>
            </a:br>
            <a:r>
              <a:rPr lang="sr-Latn-RS" dirty="0">
                <a:latin typeface="Corbel"/>
                <a:ea typeface="+mn-lt"/>
                <a:cs typeface="Arial"/>
              </a:rPr>
              <a:t>- Potpunoj izolaciji od drugih saobraćajnih sistema (bez ukrštanja u nivou).</a:t>
            </a:r>
            <a:br>
              <a:rPr lang="sr-Latn-RS" dirty="0">
                <a:latin typeface="Corbel"/>
                <a:ea typeface="+mn-lt"/>
                <a:cs typeface="Arial"/>
              </a:rPr>
            </a:br>
            <a:r>
              <a:rPr lang="sr-Latn-RS" dirty="0">
                <a:latin typeface="Corbel"/>
                <a:ea typeface="+mn-lt"/>
                <a:cs typeface="Arial"/>
              </a:rPr>
              <a:t>- Visokoj frekvenciji vožnje</a:t>
            </a:r>
            <a:br>
              <a:rPr lang="sr-Latn-RS" dirty="0">
                <a:latin typeface="Corbel"/>
                <a:ea typeface="+mn-lt"/>
                <a:cs typeface="Arial"/>
              </a:rPr>
            </a:br>
            <a:r>
              <a:rPr lang="sr-Latn-RS" dirty="0">
                <a:latin typeface="Corbel"/>
                <a:ea typeface="+mn-lt"/>
                <a:cs typeface="Arial"/>
              </a:rPr>
              <a:t>- Razvijenoj infrastrukturi (podzemne/nadzemne trase, automatizovane stanice).</a:t>
            </a:r>
            <a:endParaRPr lang="sr-Latn-RS">
              <a:latin typeface="Corbel"/>
              <a:cs typeface="Arial"/>
            </a:endParaRPr>
          </a:p>
          <a:p>
            <a:pPr marL="223520" indent="-223520"/>
            <a:endParaRPr lang="ru-RU" sz="2200" dirty="0"/>
          </a:p>
          <a:p>
            <a:pPr marL="223520" indent="-223520"/>
            <a:endParaRPr lang="ru-RU" sz="2200" dirty="0"/>
          </a:p>
        </p:txBody>
      </p:sp>
      <p:pic>
        <p:nvPicPr>
          <p:cNvPr id="4" name="Slika 3" descr="Slika na kojoj se nalazi voz, transport, Javni prevoz, železnička stanica&#10;&#10;Sadržaj generisan AI-jem može biti netačan.">
            <a:extLst>
              <a:ext uri="{FF2B5EF4-FFF2-40B4-BE49-F238E27FC236}">
                <a16:creationId xmlns:a16="http://schemas.microsoft.com/office/drawing/2014/main" id="{1B2830DF-CECD-3A23-0665-5F0DA258B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16" y="4513999"/>
            <a:ext cx="2969274" cy="1970378"/>
          </a:xfrm>
          <a:prstGeom prst="rect">
            <a:avLst/>
          </a:prstGeom>
        </p:spPr>
      </p:pic>
      <p:pic>
        <p:nvPicPr>
          <p:cNvPr id="5" name="Slika 4" descr="Slika na kojoj se nalazi unutra, voz, Javni prevoz, plafon&#10;&#10;Sadržaj generisan AI-jem može biti netačan.">
            <a:extLst>
              <a:ext uri="{FF2B5EF4-FFF2-40B4-BE49-F238E27FC236}">
                <a16:creationId xmlns:a16="http://schemas.microsoft.com/office/drawing/2014/main" id="{84292D83-7622-2495-DE50-68FC0967C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836" y="4513262"/>
            <a:ext cx="3218661" cy="195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36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F4459-D8D9-3A47-5B2E-E45C75E77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712261"/>
          </a:xfrm>
        </p:spPr>
        <p:txBody>
          <a:bodyPr>
            <a:normAutofit fontScale="90000"/>
          </a:bodyPr>
          <a:lstStyle/>
          <a:p>
            <a:pPr marL="285750" indent="-285750">
              <a:spcBef>
                <a:spcPts val="1800"/>
              </a:spcBef>
              <a:buFont typeface="Arial"/>
              <a:buChar char="•"/>
            </a:pPr>
            <a:endParaRPr lang="en-US" sz="1000" dirty="0">
              <a:latin typeface="Calibri"/>
              <a:ea typeface="Calibri"/>
              <a:cs typeface="Calibri"/>
            </a:endParaRPr>
          </a:p>
          <a:p>
            <a:pPr marL="285750" indent="-285750">
              <a:spcBef>
                <a:spcPts val="1800"/>
              </a:spcBef>
              <a:buFont typeface="Arial"/>
              <a:buChar char="•"/>
            </a:pPr>
            <a:endParaRPr lang="en-US" sz="1000" dirty="0">
              <a:latin typeface="Calibri"/>
              <a:ea typeface="Calibri"/>
              <a:cs typeface="Calibri"/>
            </a:endParaRPr>
          </a:p>
          <a:p>
            <a:r>
              <a:rPr lang="az-Cyrl-AZ" b="1"/>
              <a:t>Tehničke karakteristike metro sistema</a:t>
            </a:r>
            <a:endParaRPr lang="az-Cyrl-A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64716-ABB4-3595-0E2F-60356A362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666" y="1554405"/>
            <a:ext cx="10866775" cy="446539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>
              <a:buFont typeface="Calibri" pitchFamily="34" charset="0"/>
              <a:buChar char="-"/>
            </a:pPr>
            <a:r>
              <a:rPr lang="ru-RU" b="1" err="1"/>
              <a:t>Vozni</a:t>
            </a:r>
            <a:r>
              <a:rPr lang="ru-RU" b="1" dirty="0"/>
              <a:t> </a:t>
            </a:r>
            <a:r>
              <a:rPr lang="ru-RU" b="1" err="1"/>
              <a:t>park</a:t>
            </a:r>
            <a:r>
              <a:rPr lang="ru-RU" b="1" dirty="0"/>
              <a:t>:</a:t>
            </a:r>
            <a:endParaRPr lang="sr-Latn-RS"/>
          </a:p>
          <a:p>
            <a:pPr marL="0" indent="0">
              <a:buNone/>
            </a:pPr>
            <a:r>
              <a:rPr lang="ru-RU" b="1" dirty="0">
                <a:ea typeface="+mn-lt"/>
                <a:cs typeface="+mn-lt"/>
              </a:rPr>
              <a:t>- </a:t>
            </a:r>
            <a:r>
              <a:rPr lang="ru-RU" err="1">
                <a:ea typeface="+mn-lt"/>
                <a:cs typeface="+mn-lt"/>
              </a:rPr>
              <a:t>Električni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motori</a:t>
            </a:r>
            <a:r>
              <a:rPr lang="ru-RU" dirty="0">
                <a:ea typeface="+mn-lt"/>
                <a:cs typeface="+mn-lt"/>
              </a:rPr>
              <a:t> (150–250 </a:t>
            </a:r>
            <a:r>
              <a:rPr lang="ru-RU" err="1">
                <a:ea typeface="+mn-lt"/>
                <a:cs typeface="+mn-lt"/>
              </a:rPr>
              <a:t>kW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osovini</a:t>
            </a:r>
            <a:r>
              <a:rPr lang="ru-RU" dirty="0">
                <a:ea typeface="+mn-lt"/>
                <a:cs typeface="+mn-lt"/>
              </a:rPr>
              <a:t>) </a:t>
            </a:r>
            <a:r>
              <a:rPr lang="ru-RU" err="1">
                <a:ea typeface="+mn-lt"/>
                <a:cs typeface="+mn-lt"/>
              </a:rPr>
              <a:t>sa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mogućnošću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regenerativnog</a:t>
            </a:r>
            <a:r>
              <a:rPr lang="ru-RU" dirty="0">
                <a:ea typeface="+mn-lt"/>
                <a:cs typeface="+mn-lt"/>
              </a:rPr>
              <a:t>  </a:t>
            </a:r>
            <a:r>
              <a:rPr lang="ru-RU" err="1">
                <a:ea typeface="+mn-lt"/>
                <a:cs typeface="+mn-lt"/>
              </a:rPr>
              <a:t>kočenja</a:t>
            </a:r>
            <a:endParaRPr lang="ru-RU"/>
          </a:p>
          <a:p>
            <a:pPr marL="342900" indent="-342900">
              <a:buFont typeface="Calibri" pitchFamily="34" charset="0"/>
              <a:buChar char="-"/>
            </a:pPr>
            <a:r>
              <a:rPr lang="ru-RU" dirty="0" err="1">
                <a:ea typeface="+mn-lt"/>
                <a:cs typeface="+mn-lt"/>
              </a:rPr>
              <a:t>Distribuirana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vuča</a:t>
            </a:r>
            <a:r>
              <a:rPr lang="ru-RU" dirty="0">
                <a:ea typeface="+mn-lt"/>
                <a:cs typeface="+mn-lt"/>
              </a:rPr>
              <a:t> (</a:t>
            </a:r>
            <a:r>
              <a:rPr lang="ru-RU" dirty="0" err="1">
                <a:ea typeface="+mn-lt"/>
                <a:cs typeface="+mn-lt"/>
              </a:rPr>
              <a:t>pogon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na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svaki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točak</a:t>
            </a:r>
            <a:r>
              <a:rPr lang="ru-RU" dirty="0">
                <a:ea typeface="+mn-lt"/>
                <a:cs typeface="+mn-lt"/>
              </a:rPr>
              <a:t> – </a:t>
            </a:r>
            <a:r>
              <a:rPr lang="ru-RU" dirty="0" err="1">
                <a:ea typeface="+mn-lt"/>
                <a:cs typeface="+mn-lt"/>
              </a:rPr>
              <a:t>kao</a:t>
            </a:r>
            <a:r>
              <a:rPr lang="ru-RU" dirty="0">
                <a:ea typeface="+mn-lt"/>
                <a:cs typeface="+mn-lt"/>
              </a:rPr>
              <a:t> u </a:t>
            </a:r>
            <a:r>
              <a:rPr lang="ru-RU" dirty="0" err="1">
                <a:ea typeface="+mn-lt"/>
                <a:cs typeface="+mn-lt"/>
              </a:rPr>
              <a:t>Kopenhagenskom</a:t>
            </a:r>
            <a:r>
              <a:rPr lang="ru-RU" dirty="0">
                <a:ea typeface="+mn-lt"/>
                <a:cs typeface="+mn-lt"/>
              </a:rPr>
              <a:t> S-</a:t>
            </a:r>
            <a:r>
              <a:rPr lang="ru-RU" dirty="0" err="1">
                <a:ea typeface="+mn-lt"/>
                <a:cs typeface="+mn-lt"/>
              </a:rPr>
              <a:t>Togu</a:t>
            </a:r>
            <a:r>
              <a:rPr lang="ru-RU" dirty="0">
                <a:ea typeface="+mn-lt"/>
                <a:cs typeface="+mn-lt"/>
              </a:rPr>
              <a:t>).</a:t>
            </a:r>
            <a:endParaRPr lang="ru-RU"/>
          </a:p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- </a:t>
            </a:r>
            <a:r>
              <a:rPr lang="ru-RU" dirty="0" err="1">
                <a:ea typeface="+mn-lt"/>
                <a:cs typeface="+mn-lt"/>
              </a:rPr>
              <a:t>Automatsko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upravljanje</a:t>
            </a:r>
            <a:r>
              <a:rPr lang="ru-RU" dirty="0">
                <a:ea typeface="+mn-lt"/>
                <a:cs typeface="+mn-lt"/>
              </a:rPr>
              <a:t> (</a:t>
            </a:r>
            <a:r>
              <a:rPr lang="ru-RU" dirty="0" err="1">
                <a:ea typeface="+mn-lt"/>
                <a:cs typeface="+mn-lt"/>
              </a:rPr>
              <a:t>centralizovana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kontrola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vožnje</a:t>
            </a:r>
            <a:r>
              <a:rPr lang="ru-RU" dirty="0">
                <a:ea typeface="+mn-lt"/>
                <a:cs typeface="+mn-lt"/>
              </a:rPr>
              <a:t> i </a:t>
            </a:r>
            <a:r>
              <a:rPr lang="ru-RU" dirty="0" err="1">
                <a:ea typeface="+mn-lt"/>
                <a:cs typeface="+mn-lt"/>
              </a:rPr>
              <a:t>signalizacija</a:t>
            </a:r>
            <a:r>
              <a:rPr lang="ru-RU" dirty="0">
                <a:ea typeface="+mn-lt"/>
                <a:cs typeface="+mn-lt"/>
              </a:rPr>
              <a:t>).</a:t>
            </a:r>
            <a:endParaRPr lang="ru-RU" dirty="0"/>
          </a:p>
          <a:p>
            <a:pPr marL="342900" indent="-342900">
              <a:buFont typeface="Calibri" pitchFamily="34" charset="0"/>
              <a:buChar char="-"/>
            </a:pPr>
            <a:endParaRPr lang="ru-RU" dirty="0"/>
          </a:p>
          <a:p>
            <a:pPr marL="223520" indent="-223520">
              <a:buFont typeface="Calibri" pitchFamily="34" charset="0"/>
              <a:buChar char="-"/>
            </a:pPr>
            <a:endParaRPr lang="ru-RU" dirty="0"/>
          </a:p>
          <a:p>
            <a:pPr marL="223520" indent="-223520">
              <a:buFont typeface="Calibri" pitchFamily="34" charset="0"/>
              <a:buChar char="-"/>
            </a:pPr>
            <a:endParaRPr lang="en-US" dirty="0"/>
          </a:p>
        </p:txBody>
      </p:sp>
      <p:pic>
        <p:nvPicPr>
          <p:cNvPr id="4" name="Slika 3" descr="Slika na kojoj se nalazi transport, voz, Javni prevoz, Stanica metroa&#10;&#10;Sadržaj generisan AI-jem može biti netačan.">
            <a:extLst>
              <a:ext uri="{FF2B5EF4-FFF2-40B4-BE49-F238E27FC236}">
                <a16:creationId xmlns:a16="http://schemas.microsoft.com/office/drawing/2014/main" id="{1C2CF258-2635-AAE6-12BF-23A836A82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8107" y="4123166"/>
            <a:ext cx="4081401" cy="2020072"/>
          </a:xfrm>
          <a:prstGeom prst="rect">
            <a:avLst/>
          </a:prstGeom>
        </p:spPr>
      </p:pic>
      <p:pic>
        <p:nvPicPr>
          <p:cNvPr id="6" name="Slika 5" descr="Slika na kojoj se nalazi transport, voz, Javni prevoz, železnička stanica&#10;&#10;Sadržaj generisan AI-jem može biti netačan.">
            <a:extLst>
              <a:ext uri="{FF2B5EF4-FFF2-40B4-BE49-F238E27FC236}">
                <a16:creationId xmlns:a16="http://schemas.microsoft.com/office/drawing/2014/main" id="{8EDA1967-5540-BBAD-F1D4-29C72A396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922" y="4120592"/>
            <a:ext cx="4089129" cy="202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6649A-1ED5-03FE-AEE9-2E85247BB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736786"/>
            <a:ext cx="9134391" cy="564440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23520" indent="-223520"/>
            <a:r>
              <a:rPr lang="en-US" b="1" err="1"/>
              <a:t>Opseg</a:t>
            </a:r>
            <a:r>
              <a:rPr lang="en-US" b="1" dirty="0"/>
              <a:t> </a:t>
            </a:r>
            <a:r>
              <a:rPr lang="en-US" b="1" err="1"/>
              <a:t>snage</a:t>
            </a:r>
            <a:r>
              <a:rPr lang="en-US" b="1" dirty="0"/>
              <a:t> po </a:t>
            </a:r>
            <a:r>
              <a:rPr lang="en-US" b="1" err="1"/>
              <a:t>vozilu</a:t>
            </a:r>
            <a:endParaRPr lang="en-US" b="1"/>
          </a:p>
          <a:p>
            <a:pPr marL="223520" indent="-223520"/>
            <a:r>
              <a:rPr lang="en-US" dirty="0" err="1">
                <a:ea typeface="+mn-lt"/>
                <a:cs typeface="+mn-lt"/>
              </a:rPr>
              <a:t>Standardna</a:t>
            </a:r>
            <a:r>
              <a:rPr lang="en-US" dirty="0">
                <a:ea typeface="+mn-lt"/>
                <a:cs typeface="+mn-lt"/>
              </a:rPr>
              <a:t> metro </a:t>
            </a:r>
            <a:r>
              <a:rPr lang="en-US" dirty="0" err="1">
                <a:ea typeface="+mn-lt"/>
                <a:cs typeface="+mn-lt"/>
              </a:rPr>
              <a:t>vozila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/>
            <a:r>
              <a:rPr lang="en-US" dirty="0">
                <a:ea typeface="+mn-lt"/>
                <a:cs typeface="+mn-lt"/>
              </a:rPr>
              <a:t>150–250 kW po </a:t>
            </a:r>
            <a:r>
              <a:rPr lang="en-US" dirty="0" err="1">
                <a:ea typeface="+mn-lt"/>
                <a:cs typeface="+mn-lt"/>
              </a:rPr>
              <a:t>motoru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obično</a:t>
            </a:r>
            <a:r>
              <a:rPr lang="en-US" dirty="0">
                <a:ea typeface="+mn-lt"/>
                <a:cs typeface="+mn-lt"/>
              </a:rPr>
              <a:t> 4–8 </a:t>
            </a:r>
            <a:r>
              <a:rPr lang="en-US" dirty="0" err="1">
                <a:ea typeface="+mn-lt"/>
                <a:cs typeface="+mn-lt"/>
              </a:rPr>
              <a:t>motora</a:t>
            </a:r>
            <a:r>
              <a:rPr lang="en-US" dirty="0">
                <a:ea typeface="+mn-lt"/>
                <a:cs typeface="+mn-lt"/>
              </a:rPr>
              <a:t> po </a:t>
            </a:r>
            <a:r>
              <a:rPr lang="en-US" dirty="0" err="1">
                <a:ea typeface="+mn-lt"/>
                <a:cs typeface="+mn-lt"/>
              </a:rPr>
              <a:t>vozu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lvl="1"/>
            <a:r>
              <a:rPr lang="en-US" dirty="0" err="1">
                <a:ea typeface="+mn-lt"/>
                <a:cs typeface="+mn-lt"/>
              </a:rPr>
              <a:t>Ukupno</a:t>
            </a:r>
            <a:r>
              <a:rPr lang="en-US" dirty="0">
                <a:ea typeface="+mn-lt"/>
                <a:cs typeface="+mn-lt"/>
              </a:rPr>
              <a:t>: 600–2,000 kW po </a:t>
            </a:r>
            <a:r>
              <a:rPr lang="en-US" dirty="0" err="1">
                <a:ea typeface="+mn-lt"/>
                <a:cs typeface="+mn-lt"/>
              </a:rPr>
              <a:t>vozilu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zavisno</a:t>
            </a:r>
            <a:r>
              <a:rPr lang="en-US" dirty="0">
                <a:ea typeface="+mn-lt"/>
                <a:cs typeface="+mn-lt"/>
              </a:rPr>
              <a:t> od </a:t>
            </a:r>
            <a:r>
              <a:rPr lang="en-US" dirty="0" err="1">
                <a:ea typeface="+mn-lt"/>
                <a:cs typeface="+mn-lt"/>
              </a:rPr>
              <a:t>broja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osovina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lvl="1"/>
            <a:r>
              <a:rPr lang="en-US" i="1" dirty="0">
                <a:ea typeface="+mn-lt"/>
                <a:cs typeface="+mn-lt"/>
              </a:rPr>
              <a:t>Primer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Nemački</a:t>
            </a:r>
            <a:r>
              <a:rPr lang="en-US" dirty="0">
                <a:ea typeface="+mn-lt"/>
                <a:cs typeface="+mn-lt"/>
              </a:rPr>
              <a:t> S-Bahn ET/ES 165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4 </a:t>
            </a:r>
            <a:r>
              <a:rPr lang="en-US" dirty="0" err="1">
                <a:ea typeface="+mn-lt"/>
                <a:cs typeface="+mn-lt"/>
              </a:rPr>
              <a:t>motora</a:t>
            </a:r>
            <a:r>
              <a:rPr lang="en-US" dirty="0">
                <a:ea typeface="+mn-lt"/>
                <a:cs typeface="+mn-lt"/>
              </a:rPr>
              <a:t> od 215 kW (</a:t>
            </a:r>
            <a:r>
              <a:rPr lang="en-US" dirty="0" err="1">
                <a:ea typeface="+mn-lt"/>
                <a:cs typeface="+mn-lt"/>
              </a:rPr>
              <a:t>ukupno</a:t>
            </a:r>
            <a:r>
              <a:rPr lang="en-US" dirty="0">
                <a:ea typeface="+mn-lt"/>
                <a:cs typeface="+mn-lt"/>
              </a:rPr>
              <a:t> 860 kW po </a:t>
            </a:r>
            <a:r>
              <a:rPr lang="en-US" dirty="0" err="1">
                <a:ea typeface="+mn-lt"/>
                <a:cs typeface="+mn-lt"/>
              </a:rPr>
              <a:t>vozilu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marL="223520" indent="-223520"/>
            <a:r>
              <a:rPr lang="en-US" b="1" err="1"/>
              <a:t>Faktori</a:t>
            </a:r>
            <a:r>
              <a:rPr lang="en-US" b="1" dirty="0"/>
              <a:t> koji </a:t>
            </a:r>
            <a:r>
              <a:rPr lang="en-US" b="1" err="1"/>
              <a:t>utiču</a:t>
            </a:r>
            <a:r>
              <a:rPr lang="en-US" b="1" dirty="0"/>
              <a:t> </a:t>
            </a:r>
            <a:r>
              <a:rPr lang="en-US" b="1" err="1"/>
              <a:t>na</a:t>
            </a:r>
            <a:r>
              <a:rPr lang="en-US" b="1" dirty="0"/>
              <a:t> </a:t>
            </a:r>
            <a:r>
              <a:rPr lang="en-US" b="1" err="1"/>
              <a:t>potrebnu</a:t>
            </a:r>
            <a:r>
              <a:rPr lang="en-US" b="1" dirty="0"/>
              <a:t> </a:t>
            </a:r>
            <a:r>
              <a:rPr lang="en-US" b="1" err="1"/>
              <a:t>snagu</a:t>
            </a:r>
            <a:endParaRPr lang="en-US" b="1"/>
          </a:p>
          <a:p>
            <a:pPr marL="223520" indent="-223520"/>
            <a:r>
              <a:rPr lang="en-US" err="1">
                <a:ea typeface="+mn-lt"/>
                <a:cs typeface="+mn-lt"/>
              </a:rPr>
              <a:t>Ubrzanje</a:t>
            </a:r>
            <a:r>
              <a:rPr lang="en-US">
                <a:ea typeface="+mn-lt"/>
                <a:cs typeface="+mn-lt"/>
              </a:rPr>
              <a:t>: </a:t>
            </a:r>
            <a:r>
              <a:rPr lang="en-US" err="1">
                <a:ea typeface="+mn-lt"/>
                <a:cs typeface="+mn-lt"/>
              </a:rPr>
              <a:t>Metroi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zahtevaju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veću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snagu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vozova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zbog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čestih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zaustavljanja</a:t>
            </a:r>
            <a:r>
              <a:rPr lang="en-US">
                <a:ea typeface="+mn-lt"/>
                <a:cs typeface="+mn-lt"/>
              </a:rPr>
              <a:t>.</a:t>
            </a:r>
            <a:endParaRPr lang="en-US"/>
          </a:p>
          <a:p>
            <a:pPr lvl="1"/>
            <a:r>
              <a:rPr lang="en-US" err="1">
                <a:ea typeface="+mn-lt"/>
                <a:cs typeface="+mn-lt"/>
              </a:rPr>
              <a:t>Tipično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ubrzanje</a:t>
            </a:r>
            <a:r>
              <a:rPr lang="en-US" dirty="0">
                <a:ea typeface="+mn-lt"/>
                <a:cs typeface="+mn-lt"/>
              </a:rPr>
              <a:t>: 1.0–1.3 m/s² (</a:t>
            </a:r>
            <a:r>
              <a:rPr lang="en-US" err="1">
                <a:ea typeface="+mn-lt"/>
                <a:cs typeface="+mn-lt"/>
              </a:rPr>
              <a:t>poređenja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radi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automobili</a:t>
            </a:r>
            <a:r>
              <a:rPr lang="en-US" dirty="0">
                <a:ea typeface="+mn-lt"/>
                <a:cs typeface="+mn-lt"/>
              </a:rPr>
              <a:t> ~0.3 m/s²).</a:t>
            </a:r>
            <a:endParaRPr lang="en-US" dirty="0"/>
          </a:p>
          <a:p>
            <a:pPr marL="223520" indent="-223520"/>
            <a:r>
              <a:rPr lang="en-US" dirty="0">
                <a:ea typeface="+mn-lt"/>
                <a:cs typeface="+mn-lt"/>
              </a:rPr>
              <a:t>Nagib </a:t>
            </a:r>
            <a:r>
              <a:rPr lang="en-US" err="1">
                <a:ea typeface="+mn-lt"/>
                <a:cs typeface="+mn-lt"/>
              </a:rPr>
              <a:t>trase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err="1">
                <a:ea typeface="+mn-lt"/>
                <a:cs typeface="+mn-lt"/>
              </a:rPr>
              <a:t>Nadzemne</a:t>
            </a:r>
            <a:r>
              <a:rPr lang="en-US" dirty="0">
                <a:ea typeface="+mn-lt"/>
                <a:cs typeface="+mn-lt"/>
              </a:rPr>
              <a:t>/</a:t>
            </a:r>
            <a:r>
              <a:rPr lang="en-US" err="1">
                <a:ea typeface="+mn-lt"/>
                <a:cs typeface="+mn-lt"/>
              </a:rPr>
              <a:t>podzemne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deonice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nagibom</a:t>
            </a:r>
            <a:r>
              <a:rPr lang="en-US" dirty="0">
                <a:ea typeface="+mn-lt"/>
                <a:cs typeface="+mn-lt"/>
              </a:rPr>
              <a:t> do 4% </a:t>
            </a:r>
            <a:r>
              <a:rPr lang="en-US" err="1">
                <a:ea typeface="+mn-lt"/>
                <a:cs typeface="+mn-lt"/>
              </a:rPr>
              <a:t>povećavaju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potrošnju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energije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marL="223520" indent="-223520"/>
            <a:r>
              <a:rPr lang="en-US" dirty="0">
                <a:ea typeface="+mn-lt"/>
                <a:cs typeface="+mn-lt"/>
              </a:rPr>
              <a:t>Otpor </a:t>
            </a:r>
            <a:r>
              <a:rPr lang="en-US" dirty="0" err="1">
                <a:ea typeface="+mn-lt"/>
                <a:cs typeface="+mn-lt"/>
              </a:rPr>
              <a:t>vazduha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Značajan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nadzemnih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deonica</a:t>
            </a:r>
            <a:r>
              <a:rPr lang="en-US" dirty="0">
                <a:ea typeface="+mn-lt"/>
                <a:cs typeface="+mn-lt"/>
              </a:rPr>
              <a:t> (&gt;80 km/h)</a:t>
            </a:r>
            <a:endParaRPr lang="en-US" dirty="0"/>
          </a:p>
          <a:p>
            <a:pPr marL="223520" indent="-22352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2797-6A04-DE95-FFBB-CFA635C08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2943" y="381000"/>
            <a:ext cx="9153471" cy="718007"/>
          </a:xfrm>
        </p:spPr>
        <p:txBody>
          <a:bodyPr>
            <a:normAutofit/>
          </a:bodyPr>
          <a:lstStyle/>
          <a:p>
            <a:r>
              <a:rPr lang="az-Cyrl-AZ" sz="2800" b="1" dirty="0"/>
              <a:t>Energetski sistem</a:t>
            </a:r>
            <a:endParaRPr lang="sr-Latn-RS" sz="2800" dirty="0"/>
          </a:p>
        </p:txBody>
      </p:sp>
      <p:graphicFrame>
        <p:nvGraphicFramePr>
          <p:cNvPr id="5" name="Čuvar mesta za sadržaj 4">
            <a:extLst>
              <a:ext uri="{FF2B5EF4-FFF2-40B4-BE49-F238E27FC236}">
                <a16:creationId xmlns:a16="http://schemas.microsoft.com/office/drawing/2014/main" id="{21850387-90AF-3261-FDCA-BC47FB42A22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9989485"/>
              </p:ext>
            </p:extLst>
          </p:nvPr>
        </p:nvGraphicFramePr>
        <p:xfrm>
          <a:off x="1514421" y="1374547"/>
          <a:ext cx="9113580" cy="1798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037860">
                  <a:extLst>
                    <a:ext uri="{9D8B030D-6E8A-4147-A177-3AD203B41FA5}">
                      <a16:colId xmlns:a16="http://schemas.microsoft.com/office/drawing/2014/main" val="813136077"/>
                    </a:ext>
                  </a:extLst>
                </a:gridCol>
                <a:gridCol w="3037860">
                  <a:extLst>
                    <a:ext uri="{9D8B030D-6E8A-4147-A177-3AD203B41FA5}">
                      <a16:colId xmlns:a16="http://schemas.microsoft.com/office/drawing/2014/main" val="2987365862"/>
                    </a:ext>
                  </a:extLst>
                </a:gridCol>
                <a:gridCol w="3037860">
                  <a:extLst>
                    <a:ext uri="{9D8B030D-6E8A-4147-A177-3AD203B41FA5}">
                      <a16:colId xmlns:a16="http://schemas.microsoft.com/office/drawing/2014/main" val="2039257931"/>
                    </a:ext>
                  </a:extLst>
                </a:gridCol>
              </a:tblGrid>
              <a:tr h="3461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Način napajanja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Primena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Prednosti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86991"/>
                  </a:ext>
                </a:extLst>
              </a:tr>
              <a:tr h="64910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Treća šina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Metroi u Londonu, Moskvi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Manje osetljiv na vremenske uslove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9764221"/>
                  </a:ext>
                </a:extLst>
              </a:tr>
              <a:tr h="64910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err="1">
                          <a:solidFill>
                            <a:schemeClr val="tx1"/>
                          </a:solidFill>
                        </a:rPr>
                        <a:t>Pantograf</a:t>
                      </a: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 + kontaktna mreža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Savremeni sistemi (Berlin S-</a:t>
                      </a:r>
                      <a:r>
                        <a:rPr lang="sr-Latn-RS" sz="2000" b="0" err="1">
                          <a:solidFill>
                            <a:schemeClr val="tx1"/>
                          </a:solidFill>
                        </a:rPr>
                        <a:t>Bahn</a:t>
                      </a: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</a:rPr>
                        <a:t>Pogodno za nadzemne deonice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82887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1F1D2-CC9D-B3E1-3F43-C7C27E78D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2761" y="3676336"/>
            <a:ext cx="9467499" cy="28170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en-US" b="1" dirty="0" err="1"/>
              <a:t>Energetski</a:t>
            </a:r>
            <a:r>
              <a:rPr lang="en-US" b="1" dirty="0"/>
              <a:t> </a:t>
            </a:r>
            <a:r>
              <a:rPr lang="en-US" b="1" dirty="0" err="1"/>
              <a:t>zahtevi</a:t>
            </a:r>
            <a:r>
              <a:rPr lang="en-US" b="1" dirty="0"/>
              <a:t> za </a:t>
            </a:r>
            <a:r>
              <a:rPr lang="en-US" b="1" dirty="0" err="1"/>
              <a:t>celu</a:t>
            </a:r>
            <a:r>
              <a:rPr lang="en-US" b="1" dirty="0"/>
              <a:t> </a:t>
            </a:r>
            <a:r>
              <a:rPr lang="en-US" b="1" dirty="0" err="1"/>
              <a:t>kompoziciju</a:t>
            </a:r>
            <a:endParaRPr lang="en-US" dirty="0" err="1"/>
          </a:p>
          <a:p>
            <a:pPr marL="223520" indent="-223520"/>
            <a:r>
              <a:rPr lang="en-US" sz="2000" err="1">
                <a:ea typeface="+mn-lt"/>
                <a:cs typeface="+mn-lt"/>
              </a:rPr>
              <a:t>Kratki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vozovi</a:t>
            </a:r>
            <a:r>
              <a:rPr lang="en-US" sz="2000" dirty="0">
                <a:ea typeface="+mn-lt"/>
                <a:cs typeface="+mn-lt"/>
              </a:rPr>
              <a:t> (4–6 </a:t>
            </a:r>
            <a:r>
              <a:rPr lang="en-US" sz="2000" err="1">
                <a:ea typeface="+mn-lt"/>
                <a:cs typeface="+mn-lt"/>
              </a:rPr>
              <a:t>voza</a:t>
            </a:r>
            <a:r>
              <a:rPr lang="en-US" sz="2000" dirty="0">
                <a:ea typeface="+mn-lt"/>
                <a:cs typeface="+mn-lt"/>
              </a:rPr>
              <a:t>): 2,400–3,600 kW (</a:t>
            </a:r>
            <a:r>
              <a:rPr lang="en-US" sz="2000" err="1">
                <a:ea typeface="+mn-lt"/>
                <a:cs typeface="+mn-lt"/>
              </a:rPr>
              <a:t>npr</a:t>
            </a:r>
            <a:r>
              <a:rPr lang="en-US" sz="2000" dirty="0">
                <a:ea typeface="+mn-lt"/>
                <a:cs typeface="+mn-lt"/>
              </a:rPr>
              <a:t>. </a:t>
            </a:r>
            <a:r>
              <a:rPr lang="en-US" sz="2000" err="1">
                <a:ea typeface="+mn-lt"/>
                <a:cs typeface="+mn-lt"/>
              </a:rPr>
              <a:t>klasični</a:t>
            </a:r>
            <a:r>
              <a:rPr lang="en-US" sz="2000" dirty="0">
                <a:ea typeface="+mn-lt"/>
                <a:cs typeface="+mn-lt"/>
              </a:rPr>
              <a:t> metro).</a:t>
            </a:r>
            <a:endParaRPr lang="en-US" sz="2000"/>
          </a:p>
          <a:p>
            <a:pPr marL="223520" indent="-223520"/>
            <a:r>
              <a:rPr lang="en-US" sz="2000" dirty="0">
                <a:ea typeface="+mn-lt"/>
                <a:cs typeface="+mn-lt"/>
              </a:rPr>
              <a:t>Dugi </a:t>
            </a:r>
            <a:r>
              <a:rPr lang="en-US" sz="2000" err="1">
                <a:ea typeface="+mn-lt"/>
                <a:cs typeface="+mn-lt"/>
              </a:rPr>
              <a:t>vozovi</a:t>
            </a:r>
            <a:r>
              <a:rPr lang="en-US" sz="2000" dirty="0">
                <a:ea typeface="+mn-lt"/>
                <a:cs typeface="+mn-lt"/>
              </a:rPr>
              <a:t> (8–12 </a:t>
            </a:r>
            <a:r>
              <a:rPr lang="en-US" sz="2000" err="1">
                <a:ea typeface="+mn-lt"/>
                <a:cs typeface="+mn-lt"/>
              </a:rPr>
              <a:t>voza</a:t>
            </a:r>
            <a:r>
              <a:rPr lang="en-US" sz="2000" dirty="0">
                <a:ea typeface="+mn-lt"/>
                <a:cs typeface="+mn-lt"/>
              </a:rPr>
              <a:t>): 4,800–7,200 kW (</a:t>
            </a:r>
            <a:r>
              <a:rPr lang="en-US" sz="2000" err="1">
                <a:ea typeface="+mn-lt"/>
                <a:cs typeface="+mn-lt"/>
              </a:rPr>
              <a:t>npr</a:t>
            </a:r>
            <a:r>
              <a:rPr lang="en-US" sz="2000" dirty="0">
                <a:ea typeface="+mn-lt"/>
                <a:cs typeface="+mn-lt"/>
              </a:rPr>
              <a:t>. </a:t>
            </a:r>
            <a:r>
              <a:rPr lang="en-US" sz="2000" err="1">
                <a:ea typeface="+mn-lt"/>
                <a:cs typeface="+mn-lt"/>
              </a:rPr>
              <a:t>regionalni</a:t>
            </a:r>
            <a:r>
              <a:rPr lang="en-US" sz="2000" dirty="0">
                <a:ea typeface="+mn-lt"/>
                <a:cs typeface="+mn-lt"/>
              </a:rPr>
              <a:t> metro </a:t>
            </a:r>
            <a:r>
              <a:rPr lang="en-US" sz="2000" err="1">
                <a:ea typeface="+mn-lt"/>
                <a:cs typeface="+mn-lt"/>
              </a:rPr>
              <a:t>ili</a:t>
            </a:r>
            <a:r>
              <a:rPr lang="en-US" sz="2000" dirty="0">
                <a:ea typeface="+mn-lt"/>
                <a:cs typeface="+mn-lt"/>
              </a:rPr>
              <a:t> Tokio Metro).</a:t>
            </a:r>
            <a:endParaRPr lang="en-US" sz="2000"/>
          </a:p>
          <a:p>
            <a:pPr marL="223520" indent="-223520"/>
            <a:r>
              <a:rPr lang="en-US" sz="2000" i="1" dirty="0">
                <a:ea typeface="+mn-lt"/>
                <a:cs typeface="+mn-lt"/>
              </a:rPr>
              <a:t>Primer</a:t>
            </a:r>
            <a:r>
              <a:rPr lang="en-US" sz="2000" dirty="0">
                <a:ea typeface="+mn-lt"/>
                <a:cs typeface="+mn-lt"/>
              </a:rPr>
              <a:t>: </a:t>
            </a:r>
            <a:r>
              <a:rPr lang="en-US" sz="2000" err="1">
                <a:ea typeface="+mn-lt"/>
                <a:cs typeface="+mn-lt"/>
              </a:rPr>
              <a:t>Kopenhagenski</a:t>
            </a:r>
            <a:r>
              <a:rPr lang="en-US" sz="2000" dirty="0">
                <a:ea typeface="+mn-lt"/>
                <a:cs typeface="+mn-lt"/>
              </a:rPr>
              <a:t> S-Tog (</a:t>
            </a:r>
            <a:r>
              <a:rPr lang="en-US" sz="2000" err="1">
                <a:ea typeface="+mn-lt"/>
                <a:cs typeface="+mn-lt"/>
              </a:rPr>
              <a:t>Slika</a:t>
            </a:r>
            <a:r>
              <a:rPr lang="en-US" sz="2000" dirty="0">
                <a:ea typeface="+mn-lt"/>
                <a:cs typeface="+mn-lt"/>
              </a:rPr>
              <a:t> 18) </a:t>
            </a:r>
            <a:r>
              <a:rPr lang="en-US" sz="2000" err="1">
                <a:ea typeface="+mn-lt"/>
                <a:cs typeface="+mn-lt"/>
              </a:rPr>
              <a:t>koristi</a:t>
            </a:r>
            <a:r>
              <a:rPr lang="en-US" sz="2000" dirty="0">
                <a:ea typeface="+mn-lt"/>
                <a:cs typeface="+mn-lt"/>
              </a:rPr>
              <a:t> 4 x 215 kW </a:t>
            </a:r>
            <a:r>
              <a:rPr lang="en-US" sz="2000" err="1">
                <a:ea typeface="+mn-lt"/>
                <a:cs typeface="+mn-lt"/>
              </a:rPr>
              <a:t>motore</a:t>
            </a:r>
            <a:r>
              <a:rPr lang="en-US" sz="2000" dirty="0">
                <a:ea typeface="+mn-lt"/>
                <a:cs typeface="+mn-lt"/>
              </a:rPr>
              <a:t> po </a:t>
            </a:r>
            <a:r>
              <a:rPr lang="en-US" sz="2000" err="1">
                <a:ea typeface="+mn-lt"/>
                <a:cs typeface="+mn-lt"/>
              </a:rPr>
              <a:t>osovini</a:t>
            </a:r>
            <a:r>
              <a:rPr lang="en-US" sz="2000" dirty="0">
                <a:ea typeface="+mn-lt"/>
                <a:cs typeface="+mn-lt"/>
              </a:rPr>
              <a:t> (</a:t>
            </a:r>
            <a:r>
              <a:rPr lang="en-US" sz="2000" err="1">
                <a:ea typeface="+mn-lt"/>
                <a:cs typeface="+mn-lt"/>
              </a:rPr>
              <a:t>ukupno</a:t>
            </a:r>
            <a:r>
              <a:rPr lang="en-US" sz="2000" dirty="0">
                <a:ea typeface="+mn-lt"/>
                <a:cs typeface="+mn-lt"/>
              </a:rPr>
              <a:t> 3,440 kW za 8-osovinski </a:t>
            </a:r>
            <a:r>
              <a:rPr lang="en-US" sz="2000" err="1">
                <a:ea typeface="+mn-lt"/>
                <a:cs typeface="+mn-lt"/>
              </a:rPr>
              <a:t>voz</a:t>
            </a:r>
            <a:r>
              <a:rPr lang="en-US" sz="2000" dirty="0">
                <a:ea typeface="+mn-lt"/>
                <a:cs typeface="+mn-lt"/>
              </a:rPr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0390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D8D2C-4D12-6E6B-79D1-4B0A5334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685800"/>
          </a:xfrm>
        </p:spPr>
        <p:txBody>
          <a:bodyPr>
            <a:normAutofit/>
          </a:bodyPr>
          <a:lstStyle/>
          <a:p>
            <a:r>
              <a:rPr lang="az-Cyrl-AZ" b="1"/>
              <a:t>Infrastruktura</a:t>
            </a:r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6E975-D50D-AB15-6931-0203F01CB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5304" y="1371601"/>
            <a:ext cx="9144001" cy="52228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ru-RU" b="1"/>
              <a:t>Trase</a:t>
            </a:r>
            <a:endParaRPr lang="en-US"/>
          </a:p>
          <a:p>
            <a:pPr marL="223520" indent="-223520"/>
            <a:endParaRPr lang="ru-RU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16CA5193-2F24-ED6B-71E5-DB09C5634C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124814"/>
              </p:ext>
            </p:extLst>
          </p:nvPr>
        </p:nvGraphicFramePr>
        <p:xfrm>
          <a:off x="2048638" y="2152427"/>
          <a:ext cx="8486577" cy="231756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828859">
                  <a:extLst>
                    <a:ext uri="{9D8B030D-6E8A-4147-A177-3AD203B41FA5}">
                      <a16:colId xmlns:a16="http://schemas.microsoft.com/office/drawing/2014/main" val="2022485850"/>
                    </a:ext>
                  </a:extLst>
                </a:gridCol>
                <a:gridCol w="2828859">
                  <a:extLst>
                    <a:ext uri="{9D8B030D-6E8A-4147-A177-3AD203B41FA5}">
                      <a16:colId xmlns:a16="http://schemas.microsoft.com/office/drawing/2014/main" val="245115760"/>
                    </a:ext>
                  </a:extLst>
                </a:gridCol>
                <a:gridCol w="2828859">
                  <a:extLst>
                    <a:ext uri="{9D8B030D-6E8A-4147-A177-3AD203B41FA5}">
                      <a16:colId xmlns:a16="http://schemas.microsoft.com/office/drawing/2014/main" val="1661141844"/>
                    </a:ext>
                  </a:extLst>
                </a:gridCol>
              </a:tblGrid>
              <a:tr h="3358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Tip trase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Karakteristike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Primeri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972651"/>
                  </a:ext>
                </a:extLst>
              </a:tr>
              <a:tr h="6716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Podzemne</a:t>
                      </a:r>
                      <a:endParaRPr lang="sr-Latn-R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Tuneli dubine 5–60 m, zaštićeni od spoljnih uticaja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Moskva, </a:t>
                      </a:r>
                      <a:r>
                        <a:rPr lang="sr-Latn-RS" err="1">
                          <a:solidFill>
                            <a:schemeClr val="tx1"/>
                          </a:solidFill>
                        </a:rPr>
                        <a:t>Tokyo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781242"/>
                  </a:ext>
                </a:extLst>
              </a:tr>
              <a:tr h="5812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Nadzemne</a:t>
                      </a:r>
                      <a:endParaRPr lang="sr-Latn-R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Betonski/čelični vijadukti, jeftinija varijanta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err="1">
                          <a:solidFill>
                            <a:schemeClr val="tx1"/>
                          </a:solidFill>
                        </a:rPr>
                        <a:t>Chicago</a:t>
                      </a: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, Bangkok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120879"/>
                  </a:ext>
                </a:extLst>
              </a:tr>
              <a:tr h="5812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Površinske</a:t>
                      </a:r>
                      <a:endParaRPr lang="sr-Latn-R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Ograničene pregradnim zidovima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r-Latn-RS" dirty="0">
                          <a:solidFill>
                            <a:schemeClr val="tx1"/>
                          </a:solidFill>
                        </a:rPr>
                        <a:t>Berlin S-</a:t>
                      </a:r>
                      <a:r>
                        <a:rPr lang="sr-Latn-RS" err="1">
                          <a:solidFill>
                            <a:schemeClr val="tx1"/>
                          </a:solidFill>
                        </a:rPr>
                        <a:t>Bahn</a:t>
                      </a:r>
                      <a:endParaRPr lang="sr-Latn-RS" dirty="0" err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1052560"/>
                  </a:ext>
                </a:extLst>
              </a:tr>
            </a:tbl>
          </a:graphicData>
        </a:graphic>
      </p:graphicFrame>
      <p:pic>
        <p:nvPicPr>
          <p:cNvPr id="4" name="Slika 3" descr="Slika na kojoj se nalazi železnička stanica, Stanica metroa, staza, infrastruktura&#10;&#10;Sadržaj generisan AI-jem može biti netačan.">
            <a:extLst>
              <a:ext uri="{FF2B5EF4-FFF2-40B4-BE49-F238E27FC236}">
                <a16:creationId xmlns:a16="http://schemas.microsoft.com/office/drawing/2014/main" id="{521D2FFC-6354-C150-CA95-3F7535296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946" y="4728647"/>
            <a:ext cx="2867156" cy="1859436"/>
          </a:xfrm>
          <a:prstGeom prst="rect">
            <a:avLst/>
          </a:prstGeom>
        </p:spPr>
      </p:pic>
      <p:pic>
        <p:nvPicPr>
          <p:cNvPr id="6" name="Slika 5" descr="Slika na kojoj se nalazi voz, čelik, inženjerstvo, železnička stanica&#10;&#10;Sadržaj generisan AI-jem može biti netačan.">
            <a:extLst>
              <a:ext uri="{FF2B5EF4-FFF2-40B4-BE49-F238E27FC236}">
                <a16:creationId xmlns:a16="http://schemas.microsoft.com/office/drawing/2014/main" id="{2AAA75F7-1B61-7680-646C-6A194D582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770" y="4731350"/>
            <a:ext cx="3011402" cy="185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69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CBA0A-59C8-47BA-B38D-152A5DCDF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634183"/>
            <a:ext cx="9134391" cy="53856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az-Cyrl-AZ" b="1"/>
              <a:t>Stanice</a:t>
            </a:r>
            <a:endParaRPr lang="az-Cyrl-AZ" dirty="0"/>
          </a:p>
          <a:p>
            <a:pPr marL="223520" indent="-223520"/>
            <a:r>
              <a:rPr lang="az-Cyrl-AZ">
                <a:ea typeface="+mn-lt"/>
                <a:cs typeface="+mn-lt"/>
              </a:rPr>
              <a:t>Dužina perona: 90–225 m (zavisno od kapaciteta).</a:t>
            </a:r>
            <a:endParaRPr lang="az-Cyrl-AZ"/>
          </a:p>
          <a:p>
            <a:pPr marL="223520" indent="-223520"/>
            <a:r>
              <a:rPr lang="az-Cyrl-AZ">
                <a:ea typeface="+mn-lt"/>
                <a:cs typeface="+mn-lt"/>
              </a:rPr>
              <a:t>Visina perona: 0.86–1.05 m (za nivelaciju sa podom vozila).</a:t>
            </a:r>
            <a:endParaRPr lang="az-Cyrl-AZ"/>
          </a:p>
          <a:p>
            <a:pPr marL="223520" indent="-223520"/>
            <a:r>
              <a:rPr lang="az-Cyrl-AZ">
                <a:ea typeface="+mn-lt"/>
                <a:cs typeface="+mn-lt"/>
              </a:rPr>
              <a:t>Tipovi perona:</a:t>
            </a:r>
            <a:endParaRPr lang="az-Cyrl-AZ"/>
          </a:p>
          <a:p>
            <a:pPr lvl="1"/>
            <a:r>
              <a:rPr lang="az-Cyrl-AZ">
                <a:ea typeface="+mn-lt"/>
                <a:cs typeface="+mn-lt"/>
              </a:rPr>
              <a:t>Bočni – Bolja kontrola protoka putnika (Slika: Berlin S-Bahn).</a:t>
            </a:r>
            <a:endParaRPr lang="az-Cyrl-AZ"/>
          </a:p>
          <a:p>
            <a:pPr lvl="1"/>
            <a:r>
              <a:rPr lang="az-Cyrl-AZ">
                <a:ea typeface="+mn-lt"/>
                <a:cs typeface="+mn-lt"/>
              </a:rPr>
              <a:t>Centralni – Manji troškovi izgradnje.</a:t>
            </a:r>
            <a:endParaRPr lang="az-Cyrl-AZ"/>
          </a:p>
          <a:p>
            <a:pPr marL="223520" indent="-223520"/>
            <a:r>
              <a:rPr lang="az-Cyrl-AZ" b="1"/>
              <a:t>Napajanje mreže</a:t>
            </a:r>
            <a:endParaRPr lang="az-Cyrl-AZ" dirty="0"/>
          </a:p>
          <a:p>
            <a:pPr marL="223520" indent="-223520"/>
            <a:r>
              <a:rPr lang="az-Cyrl-AZ">
                <a:ea typeface="+mn-lt"/>
                <a:cs typeface="+mn-lt"/>
              </a:rPr>
              <a:t>Jednosmerna struja: 750 V (treća šina) ili 1,500 V (pantograf).</a:t>
            </a:r>
            <a:endParaRPr lang="az-Cyrl-AZ"/>
          </a:p>
          <a:p>
            <a:pPr marL="223520" indent="-223520"/>
            <a:r>
              <a:rPr lang="az-Cyrl-AZ">
                <a:ea typeface="+mn-lt"/>
                <a:cs typeface="+mn-lt"/>
              </a:rPr>
              <a:t>Potrošnja energije: ~3–4 kWh/km po vozu (ukupno ~30,000 kWh/dan za liniju).</a:t>
            </a:r>
            <a:endParaRPr lang="az-Cyrl-AZ"/>
          </a:p>
          <a:p>
            <a:pPr marL="223520" indent="-223520"/>
            <a:endParaRPr lang="az-Cyrl-AZ" dirty="0"/>
          </a:p>
          <a:p>
            <a:pPr lvl="1">
              <a:buFont typeface="Calibri" pitchFamily="34" charset="0"/>
              <a:buChar char="-"/>
            </a:pPr>
            <a:endParaRPr lang="az-Cyrl-AZ" dirty="0"/>
          </a:p>
          <a:p>
            <a:pPr marL="223520" indent="-223520"/>
            <a:endParaRPr lang="az-Cyrl-AZ" dirty="0"/>
          </a:p>
          <a:p>
            <a:pPr marL="223520" indent="-223520"/>
            <a:endParaRPr lang="az-Cyrl-AZ" dirty="0"/>
          </a:p>
        </p:txBody>
      </p:sp>
    </p:spTree>
    <p:extLst>
      <p:ext uri="{BB962C8B-B14F-4D97-AF65-F5344CB8AC3E}">
        <p14:creationId xmlns:p14="http://schemas.microsoft.com/office/powerpoint/2010/main" val="194855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C1EEA-DCA4-409B-15A9-264BFCE6E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3" y="381000"/>
            <a:ext cx="9372602" cy="838200"/>
          </a:xfrm>
        </p:spPr>
        <p:txBody>
          <a:bodyPr>
            <a:normAutofit/>
          </a:bodyPr>
          <a:lstStyle/>
          <a:p>
            <a:r>
              <a:rPr lang="ru-RU" b="1" dirty="0" err="1"/>
              <a:t>Organizacija</a:t>
            </a:r>
            <a:r>
              <a:rPr lang="ru-RU" b="1" dirty="0"/>
              <a:t> </a:t>
            </a:r>
            <a:r>
              <a:rPr lang="ru-RU" b="1" dirty="0" err="1"/>
              <a:t>prevoza</a:t>
            </a:r>
            <a:endParaRPr lang="sr-Latn-R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3A828-DC29-8EDF-CC4E-F26AE41C5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3813" y="1600201"/>
            <a:ext cx="9362991" cy="4419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ru-RU" dirty="0">
                <a:ea typeface="+mn-lt"/>
                <a:cs typeface="+mn-lt"/>
              </a:rPr>
              <a:t>Red </a:t>
            </a:r>
            <a:r>
              <a:rPr lang="ru-RU" err="1">
                <a:ea typeface="+mn-lt"/>
                <a:cs typeface="+mn-lt"/>
              </a:rPr>
              <a:t>vožnje</a:t>
            </a:r>
            <a:r>
              <a:rPr lang="ru-RU" dirty="0">
                <a:ea typeface="+mn-lt"/>
                <a:cs typeface="+mn-lt"/>
              </a:rPr>
              <a:t>: </a:t>
            </a:r>
            <a:r>
              <a:rPr lang="ru-RU" err="1">
                <a:ea typeface="+mn-lt"/>
                <a:cs typeface="+mn-lt"/>
              </a:rPr>
              <a:t>Dinamički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prilagođen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potrebama</a:t>
            </a:r>
            <a:r>
              <a:rPr lang="ru-RU" dirty="0">
                <a:ea typeface="+mn-lt"/>
                <a:cs typeface="+mn-lt"/>
              </a:rPr>
              <a:t> </a:t>
            </a:r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Intervali</a:t>
            </a:r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Kordinacija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drugim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sistemima</a:t>
            </a:r>
            <a:r>
              <a:rPr lang="ru-RU" dirty="0">
                <a:ea typeface="+mn-lt"/>
                <a:cs typeface="+mn-lt"/>
              </a:rPr>
              <a:t>:</a:t>
            </a:r>
          </a:p>
          <a:p>
            <a:pPr lvl="1"/>
            <a:r>
              <a:rPr lang="ru-RU" sz="2400" dirty="0" err="1">
                <a:ea typeface="+mn-lt"/>
                <a:cs typeface="+mn-lt"/>
              </a:rPr>
              <a:t>Parking</a:t>
            </a:r>
            <a:r>
              <a:rPr lang="ru-RU" sz="2400" dirty="0">
                <a:ea typeface="+mn-lt"/>
                <a:cs typeface="+mn-lt"/>
              </a:rPr>
              <a:t> </a:t>
            </a:r>
            <a:r>
              <a:rPr lang="ru-RU" sz="2400" dirty="0" err="1">
                <a:ea typeface="+mn-lt"/>
                <a:cs typeface="+mn-lt"/>
              </a:rPr>
              <a:t>uz</a:t>
            </a:r>
            <a:r>
              <a:rPr lang="ru-RU" sz="2400" dirty="0">
                <a:ea typeface="+mn-lt"/>
                <a:cs typeface="+mn-lt"/>
              </a:rPr>
              <a:t> </a:t>
            </a:r>
            <a:r>
              <a:rPr lang="ru-RU" sz="2400" dirty="0" err="1">
                <a:ea typeface="+mn-lt"/>
                <a:cs typeface="+mn-lt"/>
              </a:rPr>
              <a:t>stanice</a:t>
            </a:r>
            <a:r>
              <a:rPr lang="ru-RU" sz="2400" dirty="0">
                <a:ea typeface="+mn-lt"/>
                <a:cs typeface="+mn-lt"/>
              </a:rPr>
              <a:t> (P+R).</a:t>
            </a:r>
            <a:endParaRPr lang="ru-RU"/>
          </a:p>
          <a:p>
            <a:pPr lvl="1"/>
            <a:r>
              <a:rPr lang="ru-RU" sz="2400" err="1">
                <a:ea typeface="+mn-lt"/>
                <a:cs typeface="+mn-lt"/>
              </a:rPr>
              <a:t>Povezanost</a:t>
            </a:r>
            <a:r>
              <a:rPr lang="ru-RU" sz="2400" dirty="0">
                <a:ea typeface="+mn-lt"/>
                <a:cs typeface="+mn-lt"/>
              </a:rPr>
              <a:t> </a:t>
            </a:r>
            <a:r>
              <a:rPr lang="ru-RU" sz="2400" err="1">
                <a:ea typeface="+mn-lt"/>
                <a:cs typeface="+mn-lt"/>
              </a:rPr>
              <a:t>sa</a:t>
            </a:r>
            <a:r>
              <a:rPr lang="ru-RU" sz="2400" dirty="0">
                <a:ea typeface="+mn-lt"/>
                <a:cs typeface="+mn-lt"/>
              </a:rPr>
              <a:t> </a:t>
            </a:r>
            <a:r>
              <a:rPr lang="ru-RU" sz="2400" err="1">
                <a:ea typeface="+mn-lt"/>
                <a:cs typeface="+mn-lt"/>
              </a:rPr>
              <a:t>autobusima</a:t>
            </a:r>
            <a:endParaRPr lang="ru-RU" err="1">
              <a:ea typeface="+mn-lt"/>
              <a:cs typeface="+mn-lt"/>
            </a:endParaRPr>
          </a:p>
          <a:p>
            <a:pPr lvl="1"/>
            <a:r>
              <a:rPr lang="ru-RU" sz="2400" dirty="0" err="1">
                <a:ea typeface="+mn-lt"/>
                <a:cs typeface="+mn-lt"/>
              </a:rPr>
              <a:t>tramvajima</a:t>
            </a:r>
            <a:endParaRPr lang="ru-RU" dirty="0" err="1"/>
          </a:p>
          <a:p>
            <a:pPr marL="223520" indent="-223520"/>
            <a:r>
              <a:rPr lang="ru-RU" err="1">
                <a:ea typeface="+mn-lt"/>
                <a:cs typeface="+mn-lt"/>
              </a:rPr>
              <a:t>Tokio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metro</a:t>
            </a:r>
            <a:endParaRPr lang="ru-RU">
              <a:ea typeface="+mn-lt"/>
              <a:cs typeface="+mn-lt"/>
            </a:endParaRPr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Kopenhagen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metro</a:t>
            </a:r>
          </a:p>
        </p:txBody>
      </p:sp>
      <p:pic>
        <p:nvPicPr>
          <p:cNvPr id="4" name="Slika 3" descr="Slika na kojoj se nalazi dijagram, tekst, Plan, linija&#10;&#10;Sadržaj generisan AI-jem može biti netačan.">
            <a:extLst>
              <a:ext uri="{FF2B5EF4-FFF2-40B4-BE49-F238E27FC236}">
                <a16:creationId xmlns:a16="http://schemas.microsoft.com/office/drawing/2014/main" id="{745F4764-77AD-B2F7-935F-A4E7E75D5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575" y="2158185"/>
            <a:ext cx="5499138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4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617A2-A02B-6F0E-DA3B-16073ACE5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609600"/>
          </a:xfrm>
        </p:spPr>
        <p:txBody>
          <a:bodyPr/>
          <a:lstStyle/>
          <a:p>
            <a:r>
              <a:rPr lang="az-Cyrl-AZ" b="1"/>
              <a:t>Prednosti i izazovi</a:t>
            </a:r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C066D-9D57-48B3-833B-C9EE07F50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3" y="1215454"/>
            <a:ext cx="9584439" cy="54039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3520" indent="-223520"/>
            <a:r>
              <a:rPr lang="ru-RU" err="1">
                <a:ea typeface="+mn-lt"/>
                <a:cs typeface="+mn-lt"/>
              </a:rPr>
              <a:t>Prednosti</a:t>
            </a:r>
            <a:r>
              <a:rPr lang="ru-RU">
                <a:ea typeface="+mn-lt"/>
                <a:cs typeface="+mn-lt"/>
              </a:rPr>
              <a:t>:</a:t>
            </a:r>
            <a:endParaRPr lang="en-US">
              <a:ea typeface="+mn-lt"/>
              <a:cs typeface="+mn-lt"/>
            </a:endParaRPr>
          </a:p>
          <a:p>
            <a:pPr marL="223520" indent="-223520"/>
            <a:r>
              <a:rPr lang="ru-RU" err="1">
                <a:ea typeface="+mn-lt"/>
                <a:cs typeface="+mn-lt"/>
              </a:rPr>
              <a:t>Brzina</a:t>
            </a:r>
            <a:r>
              <a:rPr lang="ru-RU" dirty="0">
                <a:ea typeface="+mn-lt"/>
                <a:cs typeface="+mn-lt"/>
              </a:rPr>
              <a:t>: 30–80 </a:t>
            </a:r>
            <a:r>
              <a:rPr lang="ru-RU" err="1">
                <a:ea typeface="+mn-lt"/>
                <a:cs typeface="+mn-lt"/>
              </a:rPr>
              <a:t>km</a:t>
            </a:r>
            <a:r>
              <a:rPr lang="ru-RU" dirty="0">
                <a:ea typeface="+mn-lt"/>
                <a:cs typeface="+mn-lt"/>
              </a:rPr>
              <a:t>/h (</a:t>
            </a:r>
            <a:r>
              <a:rPr lang="ru-RU" err="1">
                <a:ea typeface="+mn-lt"/>
                <a:cs typeface="+mn-lt"/>
              </a:rPr>
              <a:t>bez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saobraćajnih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zastoja</a:t>
            </a:r>
            <a:r>
              <a:rPr lang="ru-RU" dirty="0">
                <a:ea typeface="+mn-lt"/>
                <a:cs typeface="+mn-lt"/>
              </a:rPr>
              <a:t>).</a:t>
            </a:r>
            <a:endParaRPr lang="ru-RU" dirty="0"/>
          </a:p>
          <a:p>
            <a:pPr marL="223520" indent="-223520"/>
            <a:r>
              <a:rPr lang="ru-RU" err="1">
                <a:ea typeface="+mn-lt"/>
                <a:cs typeface="+mn-lt"/>
              </a:rPr>
              <a:t>Kapacitet</a:t>
            </a:r>
            <a:r>
              <a:rPr lang="ru-RU" dirty="0">
                <a:ea typeface="+mn-lt"/>
                <a:cs typeface="+mn-lt"/>
              </a:rPr>
              <a:t>: Do 60.000 </a:t>
            </a:r>
            <a:r>
              <a:rPr lang="ru-RU" err="1">
                <a:ea typeface="+mn-lt"/>
                <a:cs typeface="+mn-lt"/>
              </a:rPr>
              <a:t>putnika</a:t>
            </a:r>
            <a:r>
              <a:rPr lang="ru-RU" dirty="0">
                <a:ea typeface="+mn-lt"/>
                <a:cs typeface="+mn-lt"/>
              </a:rPr>
              <a:t>/</a:t>
            </a:r>
            <a:r>
              <a:rPr lang="ru-RU" err="1">
                <a:ea typeface="+mn-lt"/>
                <a:cs typeface="+mn-lt"/>
              </a:rPr>
              <a:t>sat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liniji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Ekologija</a:t>
            </a:r>
            <a:r>
              <a:rPr lang="ru-RU" dirty="0">
                <a:ea typeface="+mn-lt"/>
                <a:cs typeface="+mn-lt"/>
              </a:rPr>
              <a:t>: </a:t>
            </a:r>
            <a:r>
              <a:rPr lang="ru-RU" dirty="0" err="1">
                <a:ea typeface="+mn-lt"/>
                <a:cs typeface="+mn-lt"/>
              </a:rPr>
              <a:t>Regenerativno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kocenje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marL="223520" indent="-223520"/>
            <a:r>
              <a:rPr lang="ru-RU" err="1">
                <a:ea typeface="+mn-lt"/>
                <a:cs typeface="+mn-lt"/>
              </a:rPr>
              <a:t>Izazovi</a:t>
            </a:r>
            <a:r>
              <a:rPr lang="ru-RU" dirty="0">
                <a:ea typeface="+mn-lt"/>
                <a:cs typeface="+mn-lt"/>
              </a:rPr>
              <a:t>:</a:t>
            </a:r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Visoki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troškovi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izgradnje</a:t>
            </a:r>
            <a:r>
              <a:rPr lang="ru-RU" dirty="0">
                <a:ea typeface="+mn-lt"/>
                <a:cs typeface="+mn-lt"/>
              </a:rPr>
              <a:t> (</a:t>
            </a:r>
            <a:r>
              <a:rPr lang="ru-RU" dirty="0" err="1">
                <a:ea typeface="+mn-lt"/>
                <a:cs typeface="+mn-lt"/>
              </a:rPr>
              <a:t>npr</a:t>
            </a:r>
            <a:r>
              <a:rPr lang="ru-RU" dirty="0">
                <a:ea typeface="+mn-lt"/>
                <a:cs typeface="+mn-lt"/>
              </a:rPr>
              <a:t>. 100–300 </a:t>
            </a:r>
            <a:r>
              <a:rPr lang="ru-RU" dirty="0" err="1">
                <a:ea typeface="+mn-lt"/>
                <a:cs typeface="+mn-lt"/>
              </a:rPr>
              <a:t>mil</a:t>
            </a:r>
            <a:r>
              <a:rPr lang="ru-RU" dirty="0">
                <a:ea typeface="+mn-lt"/>
                <a:cs typeface="+mn-lt"/>
              </a:rPr>
              <a:t>. €/</a:t>
            </a:r>
            <a:r>
              <a:rPr lang="ru-RU" dirty="0" err="1">
                <a:ea typeface="+mn-lt"/>
                <a:cs typeface="+mn-lt"/>
              </a:rPr>
              <a:t>km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za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podzemne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deonice</a:t>
            </a:r>
            <a:r>
              <a:rPr lang="ru-RU" dirty="0">
                <a:ea typeface="+mn-lt"/>
                <a:cs typeface="+mn-lt"/>
              </a:rPr>
              <a:t>, a </a:t>
            </a:r>
            <a:r>
              <a:rPr lang="ru-RU" dirty="0" err="1">
                <a:ea typeface="+mn-lt"/>
                <a:cs typeface="+mn-lt"/>
              </a:rPr>
              <a:t>nadzemna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trasa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od</a:t>
            </a:r>
            <a:r>
              <a:rPr lang="ru-RU" dirty="0">
                <a:ea typeface="+mn-lt"/>
                <a:cs typeface="+mn-lt"/>
              </a:rPr>
              <a:t> 50-100 </a:t>
            </a:r>
            <a:r>
              <a:rPr lang="ru-RU" dirty="0" err="1">
                <a:ea typeface="+mn-lt"/>
                <a:cs typeface="+mn-lt"/>
              </a:rPr>
              <a:t>mil</a:t>
            </a:r>
            <a:r>
              <a:rPr lang="ru-RU" dirty="0">
                <a:ea typeface="+mn-lt"/>
                <a:cs typeface="+mn-lt"/>
              </a:rPr>
              <a:t>. €/</a:t>
            </a:r>
            <a:r>
              <a:rPr lang="ru-RU" dirty="0" err="1">
                <a:ea typeface="+mn-lt"/>
                <a:cs typeface="+mn-lt"/>
              </a:rPr>
              <a:t>km</a:t>
            </a:r>
            <a:r>
              <a:rPr lang="ru-RU" dirty="0">
                <a:ea typeface="+mn-lt"/>
                <a:cs typeface="+mn-lt"/>
              </a:rPr>
              <a:t>).</a:t>
            </a:r>
            <a:endParaRPr lang="ru-RU" dirty="0"/>
          </a:p>
          <a:p>
            <a:pPr marL="223520" indent="-223520"/>
            <a:r>
              <a:rPr lang="ru-RU" dirty="0" err="1">
                <a:ea typeface="+mn-lt"/>
                <a:cs typeface="+mn-lt"/>
              </a:rPr>
              <a:t>Kompleksno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održavanje</a:t>
            </a:r>
            <a:r>
              <a:rPr lang="ru-RU" dirty="0">
                <a:ea typeface="+mn-lt"/>
                <a:cs typeface="+mn-lt"/>
              </a:rPr>
              <a:t> (</a:t>
            </a:r>
            <a:r>
              <a:rPr lang="ru-RU" dirty="0" err="1">
                <a:ea typeface="+mn-lt"/>
                <a:cs typeface="+mn-lt"/>
              </a:rPr>
              <a:t>tunel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dirty="0" err="1">
                <a:ea typeface="+mn-lt"/>
                <a:cs typeface="+mn-lt"/>
              </a:rPr>
              <a:t>energetski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sistemi</a:t>
            </a:r>
            <a:r>
              <a:rPr lang="ru-RU" dirty="0">
                <a:ea typeface="+mn-lt"/>
                <a:cs typeface="+mn-lt"/>
              </a:rPr>
              <a:t>).</a:t>
            </a:r>
            <a:endParaRPr lang="ru-RU" dirty="0"/>
          </a:p>
          <a:p>
            <a:pPr marL="223520" indent="-223520"/>
            <a:endParaRPr lang="ru-RU" dirty="0"/>
          </a:p>
          <a:p>
            <a:pPr marL="223520" indent="-22352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42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95261.potx" id="{4CBF9558-C12D-4F51-9AA3-9D0796951DBC}" vid="{FFC159E6-A134-46E7-B1A0-C306E39FC295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64</TotalTime>
  <Words>597</Words>
  <Application>Microsoft Office PowerPoint</Application>
  <PresentationFormat>Prilagođavanje</PresentationFormat>
  <Paragraphs>65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3" baseType="lpstr">
      <vt:lpstr>Digital Blue Tunnel 16x9</vt:lpstr>
      <vt:lpstr>Sistemi za masovni prevoz putnika - Metro </vt:lpstr>
      <vt:lpstr>Uvod</vt:lpstr>
      <vt:lpstr>  Tehničke karakteristike metro sistema</vt:lpstr>
      <vt:lpstr>PowerPoint prezentacija</vt:lpstr>
      <vt:lpstr>Energetski sistem</vt:lpstr>
      <vt:lpstr>Infrastruktura</vt:lpstr>
      <vt:lpstr>PowerPoint prezentacija</vt:lpstr>
      <vt:lpstr>Organizacija prevoza</vt:lpstr>
      <vt:lpstr>Prednosti i izazovi</vt:lpstr>
      <vt:lpstr>Londonski metro – Osnovne specifičnosti</vt:lpstr>
      <vt:lpstr>Zanimljivosti i rekordi</vt:lpstr>
      <vt:lpstr>Zaključak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Stefan Momcilovic</dc:creator>
  <cp:lastModifiedBy>Stefan Momcilovic</cp:lastModifiedBy>
  <cp:revision>485</cp:revision>
  <dcterms:created xsi:type="dcterms:W3CDTF">2025-07-12T21:09:03Z</dcterms:created>
  <dcterms:modified xsi:type="dcterms:W3CDTF">2025-07-29T19:26:12Z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