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60" r:id="rId3"/>
    <p:sldId id="265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4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85CCF98-2B3D-43F0-83A5-4B35556C92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419" y="205428"/>
            <a:ext cx="5079365" cy="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910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F12D32C-3955-47B2-8C3A-F19E9061D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660" y="6340248"/>
            <a:ext cx="2973238" cy="44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456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79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607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646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481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202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230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55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9667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834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57477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0773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4602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155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7212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987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27571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031435"/>
          </a:xfrm>
        </p:spPr>
        <p:txBody>
          <a:bodyPr>
            <a:normAutofit fontScale="90000"/>
          </a:bodyPr>
          <a:lstStyle/>
          <a:p>
            <a:r>
              <a:rPr lang="sr-Cyrl-RS" sz="6800" b="1" dirty="0">
                <a:solidFill>
                  <a:schemeClr val="tx1"/>
                </a:solidFill>
              </a:rPr>
              <a:t>ЕКОНОМИКА ТРАНСПОРТА И КОМУНИКАЦИЈА</a:t>
            </a:r>
            <a:endParaRPr lang="en-US" sz="6800" b="1" dirty="0">
              <a:solidFill>
                <a:schemeClr val="tx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B58A5190-BC2B-49D6-ACD9-57FAE67BA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5257848"/>
            <a:ext cx="8825658" cy="380952"/>
          </a:xfrm>
        </p:spPr>
        <p:txBody>
          <a:bodyPr>
            <a:normAutofit lnSpcReduction="10000"/>
          </a:bodyPr>
          <a:lstStyle/>
          <a:p>
            <a:r>
              <a:rPr lang="sr-Cyrl-RS" b="1" dirty="0">
                <a:solidFill>
                  <a:schemeClr val="tx1"/>
                </a:solidFill>
              </a:rPr>
              <a:t>ИЗБОРНИ ПРЕДМЕТ – </a:t>
            </a:r>
            <a:r>
              <a:rPr lang="sr-Latn-RS" b="1" dirty="0">
                <a:solidFill>
                  <a:schemeClr val="tx1"/>
                </a:solidFill>
              </a:rPr>
              <a:t>Iv </a:t>
            </a:r>
            <a:r>
              <a:rPr lang="sr-Cyrl-RS" b="1" dirty="0">
                <a:solidFill>
                  <a:schemeClr val="tx1"/>
                </a:solidFill>
              </a:rPr>
              <a:t>СЕМЕСТАР, модул: ваздушни саобраћај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480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sz="3500" b="1" dirty="0">
                <a:solidFill>
                  <a:schemeClr val="tx1"/>
                </a:solidFill>
              </a:rPr>
              <a:t>Економика транспорта и комуникација</a:t>
            </a:r>
            <a:endParaRPr lang="en-GB" sz="35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sr-Cyrl-RS" dirty="0"/>
              <a:t>На предавањима се теоријски обрађују следеће теме: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1. Тржиште транспортних услуга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</a:t>
            </a:r>
            <a:r>
              <a:rPr lang="sr-Latn-RS" dirty="0"/>
              <a:t>2. </a:t>
            </a:r>
            <a:r>
              <a:rPr lang="sr-Cyrl-RS" dirty="0"/>
              <a:t>Тражња за транспортним услугама и њени фактори. 					Тражња на тржишту ваздушног саобраћаја. </a:t>
            </a:r>
            <a:endParaRPr lang="sr-Latn-RS" sz="1400" dirty="0"/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</a:t>
            </a:r>
            <a:r>
              <a:rPr lang="sr-Latn-RS" dirty="0"/>
              <a:t>3. </a:t>
            </a:r>
            <a:r>
              <a:rPr lang="sr-Cyrl-RS" dirty="0"/>
              <a:t>Понуда транспортних услуга и њени фактори. 							Понуда на тржишту ваздушног саобраћаја. Утицај државне 		интервенције и субвенција на понуду транспортних услуга.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4. Ценовна еластичност тражње на транспортним тржиштима. 			Ценовна еластичност и приходи транспортних компанија.</a:t>
            </a:r>
            <a:endParaRPr lang="sr-Latn-RS" sz="1000" dirty="0"/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5. Унакрсна и доходовна еластичност тражње на 						транспортним тржиштима. </a:t>
            </a:r>
            <a:r>
              <a:rPr lang="sr-Latn-RS" dirty="0"/>
              <a:t> </a:t>
            </a:r>
          </a:p>
          <a:p>
            <a:pPr marL="0" indent="0">
              <a:spcAft>
                <a:spcPts val="600"/>
              </a:spcAft>
              <a:buNone/>
            </a:pPr>
            <a:endParaRPr lang="sr-Cyrl-RS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spcAft>
                <a:spcPts val="300"/>
              </a:spcAft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xmlns="" val="199635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sz="3500" b="1" dirty="0">
                <a:solidFill>
                  <a:schemeClr val="tx1"/>
                </a:solidFill>
              </a:rPr>
              <a:t>Економика транспорта и комуникација</a:t>
            </a:r>
            <a:endParaRPr lang="en-GB" sz="35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sr-Cyrl-RS" dirty="0"/>
              <a:t>На предавањима се теоријски обрађују следеће теме: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6. Транспортни трошкови. Структура трошкова у ваздушном 			саобраћају.</a:t>
            </a:r>
            <a:r>
              <a:rPr lang="sr-Latn-RS" dirty="0"/>
              <a:t> 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7. Просечни трошкови и модел пословања </a:t>
            </a:r>
            <a:r>
              <a:rPr lang="sr-Latn-RS" i="1" dirty="0"/>
              <a:t>low-cost</a:t>
            </a:r>
            <a:r>
              <a:rPr lang="sr-Latn-RS" dirty="0"/>
              <a:t> </a:t>
            </a:r>
            <a:r>
              <a:rPr lang="sr-Cyrl-RS" dirty="0"/>
              <a:t>						авиокомпанија.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8</a:t>
            </a:r>
            <a:r>
              <a:rPr lang="sr-Latn-RS" dirty="0"/>
              <a:t>. </a:t>
            </a:r>
            <a:r>
              <a:rPr lang="sr-Cyrl-RS" dirty="0"/>
              <a:t>Савршена конкуренција на транспортним тржиштима.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9</a:t>
            </a:r>
            <a:r>
              <a:rPr lang="sr-Latn-RS" dirty="0"/>
              <a:t>. </a:t>
            </a:r>
            <a:r>
              <a:rPr lang="sr-Cyrl-RS" dirty="0"/>
              <a:t>Несавршена тржишта. Монопол и олигопол на 						транспортним тржиштима.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10</a:t>
            </a:r>
            <a:r>
              <a:rPr lang="sr-Latn-RS" dirty="0"/>
              <a:t>. </a:t>
            </a:r>
            <a:r>
              <a:rPr lang="sr-Cyrl-RS" dirty="0"/>
              <a:t>Контестабилност транспортних тржишта.</a:t>
            </a:r>
            <a:endParaRPr lang="sr-Latn-RS" dirty="0"/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	11</a:t>
            </a:r>
            <a:r>
              <a:rPr lang="sr-Latn-RS" dirty="0"/>
              <a:t>. </a:t>
            </a:r>
            <a:r>
              <a:rPr lang="sr-Cyrl-RS" dirty="0"/>
              <a:t>Екстерни ефекти у ваздушном саобраћају. Економски 				инструменти за контролу негативних екстерних ефеката. </a:t>
            </a:r>
          </a:p>
          <a:p>
            <a:pPr marL="0" indent="0">
              <a:buNone/>
            </a:pPr>
            <a:endParaRPr lang="sr-Latn-RS" dirty="0"/>
          </a:p>
          <a:p>
            <a:pPr marL="0" indent="0">
              <a:spcAft>
                <a:spcPts val="300"/>
              </a:spcAft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xmlns="" val="4139463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b="1" dirty="0">
                <a:solidFill>
                  <a:schemeClr val="tx1"/>
                </a:solidFill>
              </a:rPr>
              <a:t>Начин рада и бодовање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 fontScale="92500" lnSpcReduction="20000"/>
          </a:bodyPr>
          <a:lstStyle/>
          <a:p>
            <a:r>
              <a:rPr lang="sr-Cyrl-RS" sz="2200" dirty="0"/>
              <a:t>На предавањима се наведене теме обрађују теоријски, док се на вежбама обрађују студије случаја </a:t>
            </a:r>
            <a:r>
              <a:rPr lang="sr-Latn-CS" sz="2200" dirty="0"/>
              <a:t>тржишта различитих видова транспорта </a:t>
            </a:r>
            <a:r>
              <a:rPr lang="sr-Cyrl-RS" sz="2200" dirty="0"/>
              <a:t>(са фокусом на ваздушни) </a:t>
            </a:r>
            <a:r>
              <a:rPr lang="sr-Latn-CS" sz="2200" dirty="0"/>
              <a:t>на националном, европском и светском нивоу. </a:t>
            </a:r>
            <a:endParaRPr lang="sr-Cyrl-RS" sz="2200" dirty="0"/>
          </a:p>
          <a:p>
            <a:r>
              <a:rPr lang="sr-Latn-CS" sz="2200" dirty="0"/>
              <a:t>Студенти се мотивишу да, коришћењем расположивих статистичких податaка и знања из eкономике транспорта и комуникација, разматрају очекиване будуће трендове на транспортним тржиштима, посебно са аспекта конкуренције, глобализације и економске регулације.</a:t>
            </a:r>
            <a:endParaRPr lang="sr-Cyrl-RS" sz="2200" dirty="0"/>
          </a:p>
          <a:p>
            <a:r>
              <a:rPr lang="sr-Cyrl-RS" sz="2200" dirty="0"/>
              <a:t>Активност на настави носи 20 бодова, колоквијум (прва половина градива) носи 40 бодова, а завршни испит (друга половина градива) носи 40 бодова. Испит је положен са 51 бодом (минимум 21 бод на колоквијуму и минимум 21 бод на завршном испиту).</a:t>
            </a:r>
            <a:endParaRPr lang="sr-Latn-RS" sz="2200" dirty="0"/>
          </a:p>
          <a:p>
            <a:r>
              <a:rPr lang="sr-Cyrl-RS" sz="2200" dirty="0"/>
              <a:t>У случају пријављивања мањег броја студената, постоји могућност израде семинарског (истраживачког) рада и његове усмене презентације на испиту.</a:t>
            </a:r>
            <a:endParaRPr lang="sr-Latn-RS" sz="2200" dirty="0"/>
          </a:p>
          <a:p>
            <a:pPr>
              <a:spcAft>
                <a:spcPts val="300"/>
              </a:spcAft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xmlns="" val="2375284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b="1" dirty="0">
                <a:solidFill>
                  <a:schemeClr val="tx1"/>
                </a:solidFill>
              </a:rPr>
              <a:t>Литература и наставници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sr-Cyrl-RS" dirty="0"/>
              <a:t>Литература су одабрана поглавља из уџбеника: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sr-Cyrl-RS" dirty="0"/>
              <a:t>	Ј. </a:t>
            </a:r>
            <a:r>
              <a:rPr lang="sr-Latn-RS" dirty="0"/>
              <a:t>Cowie</a:t>
            </a:r>
            <a:r>
              <a:rPr lang="sr-Cyrl-RS" dirty="0"/>
              <a:t>, </a:t>
            </a:r>
            <a:r>
              <a:rPr lang="sr-Latn-RS" dirty="0"/>
              <a:t>„</a:t>
            </a:r>
            <a:r>
              <a:rPr lang="sr-Latn-CS" b="1" dirty="0"/>
              <a:t>The Economics of Transport – A Theoretical and Applied 	Persepctive</a:t>
            </a:r>
            <a:r>
              <a:rPr lang="sr-Latn-CS" dirty="0"/>
              <a:t>“, Routledge, London and New York, 2010.</a:t>
            </a:r>
            <a:endParaRPr lang="sr-Cyrl-RS" dirty="0"/>
          </a:p>
          <a:p>
            <a:pPr lvl="0">
              <a:spcAft>
                <a:spcPts val="300"/>
              </a:spcAft>
              <a:buClr>
                <a:srgbClr val="0F6FC6"/>
              </a:buClr>
            </a:pPr>
            <a:r>
              <a:rPr lang="sr-Cyrl-RS" dirty="0">
                <a:solidFill>
                  <a:prstClr val="white"/>
                </a:solidFill>
              </a:rPr>
              <a:t>За додатне информације и сва питања студенти се могу обратити предметним наставницима:</a:t>
            </a:r>
          </a:p>
          <a:p>
            <a:pPr marL="0" lvl="0" indent="0">
              <a:spcAft>
                <a:spcPts val="300"/>
              </a:spcAft>
              <a:buClr>
                <a:srgbClr val="0F6FC6"/>
              </a:buClr>
              <a:buNone/>
            </a:pPr>
            <a:r>
              <a:rPr lang="sr-Cyrl-RS" dirty="0">
                <a:solidFill>
                  <a:prstClr val="white"/>
                </a:solidFill>
              </a:rPr>
              <a:t>	</a:t>
            </a:r>
            <a:r>
              <a:rPr lang="sr-Cyrl-RS" b="1" dirty="0" smtClean="0">
                <a:solidFill>
                  <a:prstClr val="white"/>
                </a:solidFill>
              </a:rPr>
              <a:t>др </a:t>
            </a:r>
            <a:r>
              <a:rPr lang="sr-Cyrl-RS" b="1" dirty="0">
                <a:solidFill>
                  <a:prstClr val="white"/>
                </a:solidFill>
              </a:rPr>
              <a:t>Снежана Каплановић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Cyrl-RS" dirty="0" smtClean="0">
                <a:solidFill>
                  <a:prstClr val="white"/>
                </a:solidFill>
              </a:rPr>
              <a:t>редовни професор</a:t>
            </a:r>
            <a:r>
              <a:rPr lang="sr-Cyrl-RS" dirty="0">
                <a:solidFill>
                  <a:prstClr val="white"/>
                </a:solidFill>
              </a:rPr>
              <a:t>, кабинет </a:t>
            </a:r>
            <a:r>
              <a:rPr lang="sr-Cyrl-RS" dirty="0" smtClean="0">
                <a:solidFill>
                  <a:prstClr val="white"/>
                </a:solidFill>
              </a:rPr>
              <a:t>006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Latn-RS" dirty="0">
                <a:solidFill>
                  <a:prstClr val="white"/>
                </a:solidFill>
              </a:rPr>
              <a:t>	</a:t>
            </a:r>
            <a:r>
              <a:rPr lang="sr-Cyrl-RS" dirty="0" smtClean="0">
                <a:solidFill>
                  <a:prstClr val="white"/>
                </a:solidFill>
              </a:rPr>
              <a:t>	</a:t>
            </a:r>
            <a:r>
              <a:rPr lang="sr-Latn-RS" dirty="0" smtClean="0">
                <a:solidFill>
                  <a:prstClr val="white"/>
                </a:solidFill>
              </a:rPr>
              <a:t>e-mail</a:t>
            </a:r>
            <a:r>
              <a:rPr lang="sr-Latn-RS" dirty="0">
                <a:solidFill>
                  <a:prstClr val="white"/>
                </a:solidFill>
              </a:rPr>
              <a:t>: </a:t>
            </a:r>
            <a:r>
              <a:rPr lang="sr-Latn-RS" b="1" dirty="0">
                <a:solidFill>
                  <a:prstClr val="white"/>
                </a:solidFill>
              </a:rPr>
              <a:t>s.kaplanovic@sf.bg.ac.rs</a:t>
            </a:r>
            <a:endParaRPr lang="sr-Cyrl-RS" b="1" dirty="0">
              <a:solidFill>
                <a:prstClr val="white"/>
              </a:solidFill>
            </a:endParaRPr>
          </a:p>
          <a:p>
            <a:pPr marL="0" indent="0">
              <a:spcAft>
                <a:spcPts val="300"/>
              </a:spcAft>
              <a:buClr>
                <a:srgbClr val="0F6FC6"/>
              </a:buClr>
              <a:buNone/>
            </a:pPr>
            <a:r>
              <a:rPr lang="sr-Cyrl-RS" dirty="0">
                <a:solidFill>
                  <a:prstClr val="white"/>
                </a:solidFill>
              </a:rPr>
              <a:t>	</a:t>
            </a:r>
            <a:r>
              <a:rPr lang="sr-Cyrl-RS" b="1" dirty="0">
                <a:solidFill>
                  <a:prstClr val="white"/>
                </a:solidFill>
              </a:rPr>
              <a:t>др Марко Миљковић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Cyrl-RS" dirty="0" smtClean="0">
                <a:solidFill>
                  <a:prstClr val="white"/>
                </a:solidFill>
              </a:rPr>
              <a:t>ванредни професор, </a:t>
            </a:r>
            <a:r>
              <a:rPr lang="sr-Cyrl-RS" dirty="0">
                <a:solidFill>
                  <a:prstClr val="white"/>
                </a:solidFill>
              </a:rPr>
              <a:t>кабинет </a:t>
            </a:r>
            <a:r>
              <a:rPr lang="sr-Latn-RS" dirty="0">
                <a:solidFill>
                  <a:prstClr val="white"/>
                </a:solidFill>
              </a:rPr>
              <a:t>513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Latn-RS" dirty="0">
                <a:solidFill>
                  <a:prstClr val="white"/>
                </a:solidFill>
              </a:rPr>
              <a:t>			</a:t>
            </a:r>
            <a:r>
              <a:rPr lang="sr-Latn-RS" dirty="0" smtClean="0">
                <a:solidFill>
                  <a:prstClr val="white"/>
                </a:solidFill>
              </a:rPr>
              <a:t>e-mail</a:t>
            </a:r>
            <a:r>
              <a:rPr lang="sr-Latn-RS" dirty="0">
                <a:solidFill>
                  <a:prstClr val="white"/>
                </a:solidFill>
              </a:rPr>
              <a:t>: 	</a:t>
            </a:r>
            <a:r>
              <a:rPr lang="sr-Latn-RS" b="1" dirty="0">
                <a:solidFill>
                  <a:prstClr val="white"/>
                </a:solidFill>
              </a:rPr>
              <a:t>m.miljkovic@sf.bg.ac.rs</a:t>
            </a:r>
            <a:endParaRPr lang="sr-Cyrl-RS" b="1" dirty="0">
              <a:solidFill>
                <a:prstClr val="white"/>
              </a:solidFill>
            </a:endParaRPr>
          </a:p>
          <a:p>
            <a:pPr marL="0" lvl="0" indent="0">
              <a:spcAft>
                <a:spcPts val="300"/>
              </a:spcAft>
              <a:buClr>
                <a:srgbClr val="0F6FC6"/>
              </a:buClr>
              <a:buNone/>
            </a:pPr>
            <a:endParaRPr lang="sr-Cyrl-RS" dirty="0">
              <a:solidFill>
                <a:prstClr val="white"/>
              </a:solidFill>
            </a:endParaRPr>
          </a:p>
          <a:p>
            <a:pPr marL="0" indent="0">
              <a:spcAft>
                <a:spcPts val="300"/>
              </a:spcAft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xmlns="" val="2605333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107</TotalTime>
  <Words>191</Words>
  <Application>Microsoft Office PowerPoint</Application>
  <PresentationFormat>Custom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Ion</vt:lpstr>
      <vt:lpstr>ЕКОНОМИКА ТРАНСПОРТА И КОМУНИКАЦИЈА</vt:lpstr>
      <vt:lpstr>Економика транспорта и комуникација</vt:lpstr>
      <vt:lpstr>Економика транспорта и комуникација</vt:lpstr>
      <vt:lpstr>Начин рада и бодовање</vt:lpstr>
      <vt:lpstr>Литература и наставници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INŽENJERSKA EKONOMIJA</dc:title>
  <dc:creator>Marko Miljkovic</dc:creator>
  <cp:lastModifiedBy>m.miljkovic</cp:lastModifiedBy>
  <cp:revision>15</cp:revision>
  <dcterms:created xsi:type="dcterms:W3CDTF">2017-09-24T15:27:53Z</dcterms:created>
  <dcterms:modified xsi:type="dcterms:W3CDTF">2026-10-07T09:39:07Z</dcterms:modified>
</cp:coreProperties>
</file>