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8" r:id="rId4"/>
    <p:sldId id="269" r:id="rId5"/>
    <p:sldId id="271" r:id="rId6"/>
    <p:sldId id="272" r:id="rId7"/>
    <p:sldId id="275" r:id="rId8"/>
    <p:sldId id="278" r:id="rId9"/>
    <p:sldId id="276" r:id="rId10"/>
    <p:sldId id="277" r:id="rId11"/>
    <p:sldId id="279" r:id="rId12"/>
    <p:sldId id="258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238DC-D43A-4F72-98EE-DDFBC6CF9BDA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45E4C7-C459-4ECF-AF66-2A9616D83E37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15738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45E4C7-C459-4ECF-AF66-2A9616D83E37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1674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4827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4947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59710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76746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6702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1184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57937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1415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30979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0756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7239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47C02-AA4F-4629-B2A0-19AD08F9E323}" type="datetimeFigureOut">
              <a:rPr lang="sr-Latn-RS" smtClean="0"/>
              <a:t>16.9.2020.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347E1-3F0A-42A8-BAD9-5ED1CD85629E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9595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16994"/>
          </a:xfrm>
        </p:spPr>
        <p:txBody>
          <a:bodyPr>
            <a:normAutofit fontScale="90000"/>
          </a:bodyPr>
          <a:lstStyle/>
          <a:p>
            <a:r>
              <a:rPr lang="sr-Latn-R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EKSPLOATACIONO-TEHNIČKA SVOJSTVA MOTORNIH VOZILA</a:t>
            </a:r>
            <a:endParaRPr lang="sr-Latn-R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449389"/>
            <a:ext cx="5759116" cy="2790740"/>
          </a:xfrm>
        </p:spPr>
        <p:txBody>
          <a:bodyPr>
            <a:normAutofit/>
          </a:bodyPr>
          <a:lstStyle/>
          <a:p>
            <a:pPr algn="l"/>
            <a:r>
              <a:rPr lang="sr-Latn-R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Profesor:</a:t>
            </a:r>
          </a:p>
          <a:p>
            <a:pPr algn="l"/>
            <a:r>
              <a:rPr lang="sr-Latn-RS" sz="2800" b="1" dirty="0">
                <a:latin typeface="Cambria" panose="02040503050406030204" pitchFamily="18" charset="0"/>
              </a:rPr>
              <a:t>prof. </a:t>
            </a:r>
            <a:r>
              <a:rPr lang="sr-Latn-RS" sz="2800" b="1" dirty="0" smtClean="0">
                <a:latin typeface="Cambria" panose="02040503050406030204" pitchFamily="18" charset="0"/>
              </a:rPr>
              <a:t>dr Vladimir Momčilović</a:t>
            </a:r>
          </a:p>
          <a:p>
            <a:pPr algn="l"/>
            <a:endParaRPr lang="sr-Latn-RS" sz="2800" b="1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l"/>
            <a:endParaRPr lang="sr-Latn-RS" sz="28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0" y="3755738"/>
            <a:ext cx="5759116" cy="2790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Latn-R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Asistent:</a:t>
            </a:r>
          </a:p>
          <a:p>
            <a:pPr algn="l"/>
            <a:r>
              <a:rPr lang="sr-Latn-RS" sz="2800" b="1" dirty="0" smtClean="0">
                <a:latin typeface="Cambria" panose="02040503050406030204" pitchFamily="18" charset="0"/>
              </a:rPr>
              <a:t>Mast. inž. Marko Stokić</a:t>
            </a:r>
          </a:p>
          <a:p>
            <a:pPr algn="l"/>
            <a:endParaRPr lang="sr-Latn-RS" sz="2800" b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algn="l"/>
            <a:endParaRPr lang="sr-Latn-RS" sz="28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205" y="1828800"/>
            <a:ext cx="734979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4059"/>
            <a:ext cx="12191999" cy="1201319"/>
          </a:xfrm>
        </p:spPr>
        <p:txBody>
          <a:bodyPr>
            <a:normAutofit/>
          </a:bodyPr>
          <a:lstStyle/>
          <a:p>
            <a:pPr algn="ctr"/>
            <a:r>
              <a:rPr lang="sr-Latn-R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SADRŽAJ PREDMETA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643998"/>
            <a:ext cx="10515600" cy="379788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r-Latn-RS" sz="3200" b="1" dirty="0" smtClean="0">
                <a:latin typeface="Cambria" panose="02040503050406030204" pitchFamily="18" charset="0"/>
              </a:rPr>
              <a:t>Vučna dinamičnost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err="1" smtClean="0">
                <a:latin typeface="Cambria" panose="02040503050406030204" pitchFamily="18" charset="0"/>
              </a:rPr>
              <a:t>Kočna</a:t>
            </a:r>
            <a:r>
              <a:rPr lang="sr-Latn-RS" sz="3200" b="1" dirty="0" smtClean="0">
                <a:latin typeface="Cambria" panose="02040503050406030204" pitchFamily="18" charset="0"/>
              </a:rPr>
              <a:t> dinamičnost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>
                <a:latin typeface="Cambria" panose="02040503050406030204" pitchFamily="18" charset="0"/>
              </a:rPr>
              <a:t>Ekonomičnost potrošnje goriva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3200" b="1" dirty="0" smtClean="0">
                <a:latin typeface="Cambria" panose="02040503050406030204" pitchFamily="18" charset="0"/>
              </a:rPr>
              <a:t>Upravljivost i stabilnost motornog vozila</a:t>
            </a:r>
            <a:endParaRPr lang="sr-Latn-RS" sz="3200" b="1" dirty="0">
              <a:latin typeface="Cambria" panose="02040503050406030204" pitchFamily="18" charset="0"/>
            </a:endParaRPr>
          </a:p>
        </p:txBody>
      </p:sp>
      <p:pic>
        <p:nvPicPr>
          <p:cNvPr id="1026" name="Picture 2" descr="Image result for mercedes actr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952" y="3909459"/>
            <a:ext cx="7992092" cy="294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68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sr-Latn-R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Eksploataciono-tehnička svojstva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2867526" cy="4351339"/>
          </a:xfrm>
        </p:spPr>
        <p:txBody>
          <a:bodyPr/>
          <a:lstStyle/>
          <a:p>
            <a:pPr marL="0" indent="0" algn="ctr">
              <a:buNone/>
            </a:pPr>
            <a:r>
              <a:rPr lang="sr-Latn-RS" b="1" u="sng" dirty="0" smtClean="0">
                <a:solidFill>
                  <a:srgbClr val="FF0000"/>
                </a:solidFill>
              </a:rPr>
              <a:t>I GRUPA</a:t>
            </a:r>
          </a:p>
          <a:p>
            <a:pPr algn="ctr"/>
            <a:r>
              <a:rPr lang="sr-Latn-RS" dirty="0" smtClean="0"/>
              <a:t>Dinamičnost</a:t>
            </a:r>
          </a:p>
          <a:p>
            <a:pPr algn="ctr"/>
            <a:r>
              <a:rPr lang="sr-Latn-RS" dirty="0" smtClean="0"/>
              <a:t>Ekonomičnost</a:t>
            </a:r>
          </a:p>
          <a:p>
            <a:pPr algn="ctr"/>
            <a:r>
              <a:rPr lang="sr-Latn-RS" dirty="0" smtClean="0"/>
              <a:t>Upravljivost</a:t>
            </a:r>
          </a:p>
          <a:p>
            <a:pPr algn="ctr"/>
            <a:r>
              <a:rPr lang="sr-Latn-RS" dirty="0" smtClean="0"/>
              <a:t>Stabilnost</a:t>
            </a:r>
          </a:p>
          <a:p>
            <a:pPr algn="ctr"/>
            <a:r>
              <a:rPr lang="sr-Latn-RS" dirty="0" smtClean="0"/>
              <a:t>Prohodnost</a:t>
            </a:r>
          </a:p>
          <a:p>
            <a:pPr algn="ctr"/>
            <a:r>
              <a:rPr lang="sr-Latn-RS" dirty="0" smtClean="0"/>
              <a:t>Mekoća hoda</a:t>
            </a:r>
            <a:endParaRPr lang="sr-Latn-R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62237" y="1825625"/>
            <a:ext cx="28675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RS" b="1" u="sng" dirty="0" smtClean="0">
                <a:solidFill>
                  <a:srgbClr val="FF0000"/>
                </a:solidFill>
              </a:rPr>
              <a:t>II GRUPA</a:t>
            </a:r>
          </a:p>
          <a:p>
            <a:pPr algn="ctr"/>
            <a:r>
              <a:rPr lang="sr-Latn-RS" dirty="0" smtClean="0"/>
              <a:t>Pouzdanost</a:t>
            </a:r>
          </a:p>
          <a:p>
            <a:pPr algn="ctr"/>
            <a:r>
              <a:rPr lang="sr-Latn-RS" dirty="0" err="1" smtClean="0"/>
              <a:t>Bezotkaznost</a:t>
            </a:r>
            <a:endParaRPr lang="sr-Latn-RS" dirty="0" smtClean="0"/>
          </a:p>
          <a:p>
            <a:pPr algn="ctr"/>
            <a:r>
              <a:rPr lang="sr-Latn-RS" dirty="0" smtClean="0"/>
              <a:t>Trajnost</a:t>
            </a:r>
          </a:p>
          <a:p>
            <a:pPr algn="ctr"/>
            <a:r>
              <a:rPr lang="sr-Latn-RS" dirty="0" smtClean="0"/>
              <a:t>Prilagođenost održavanju</a:t>
            </a:r>
          </a:p>
          <a:p>
            <a:pPr algn="ctr"/>
            <a:r>
              <a:rPr lang="sr-Latn-RS" dirty="0" smtClean="0"/>
              <a:t>Očuvanje radne sposobnosti</a:t>
            </a:r>
          </a:p>
          <a:p>
            <a:endParaRPr lang="sr-Latn-R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486274" y="1825625"/>
            <a:ext cx="28675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RS" b="1" u="sng" dirty="0" smtClean="0">
                <a:solidFill>
                  <a:srgbClr val="FF0000"/>
                </a:solidFill>
              </a:rPr>
              <a:t>III GRUPA</a:t>
            </a:r>
          </a:p>
          <a:p>
            <a:pPr algn="ctr"/>
            <a:r>
              <a:rPr lang="sr-Latn-RS" dirty="0" smtClean="0"/>
              <a:t>Nosivost</a:t>
            </a:r>
          </a:p>
          <a:p>
            <a:pPr algn="ctr"/>
            <a:r>
              <a:rPr lang="sr-Latn-RS" dirty="0" smtClean="0"/>
              <a:t>Udobnost</a:t>
            </a:r>
          </a:p>
          <a:p>
            <a:pPr algn="ctr"/>
            <a:r>
              <a:rPr lang="sr-Latn-RS" dirty="0" smtClean="0"/>
              <a:t>Prilagođenost utovarno-istovarnim procesima</a:t>
            </a:r>
          </a:p>
          <a:p>
            <a:endParaRPr lang="sr-Latn-RS" dirty="0"/>
          </a:p>
        </p:txBody>
      </p:sp>
      <p:cxnSp>
        <p:nvCxnSpPr>
          <p:cNvPr id="8" name="Straight Arrow Connector 7"/>
          <p:cNvCxnSpPr>
            <a:endCxn id="3" idx="0"/>
          </p:cNvCxnSpPr>
          <p:nvPr/>
        </p:nvCxnSpPr>
        <p:spPr>
          <a:xfrm flipH="1">
            <a:off x="2271963" y="1062457"/>
            <a:ext cx="3824036" cy="7631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4" idx="0"/>
          </p:cNvCxnSpPr>
          <p:nvPr/>
        </p:nvCxnSpPr>
        <p:spPr>
          <a:xfrm>
            <a:off x="6095999" y="1062457"/>
            <a:ext cx="1" cy="7631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095999" y="1062456"/>
            <a:ext cx="3824038" cy="76316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6136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r-Latn-R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VUČNA DINAMIČNOST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5625"/>
            <a:ext cx="11353800" cy="4351338"/>
          </a:xfrm>
        </p:spPr>
        <p:txBody>
          <a:bodyPr/>
          <a:lstStyle/>
          <a:p>
            <a:r>
              <a:rPr lang="sr-Latn-RS" sz="3600" b="1" dirty="0" err="1" smtClean="0">
                <a:latin typeface="Cambria" panose="02040503050406030204" pitchFamily="18" charset="0"/>
              </a:rPr>
              <a:t>Grafo</a:t>
            </a:r>
            <a:r>
              <a:rPr lang="sr-Latn-RS" sz="3600" b="1" dirty="0" smtClean="0">
                <a:latin typeface="Cambria" panose="02040503050406030204" pitchFamily="18" charset="0"/>
              </a:rPr>
              <a:t>-analitički metodi za određivanje pokazatelja vučne dinamičnosti</a:t>
            </a:r>
          </a:p>
          <a:p>
            <a:pPr lvl="1"/>
            <a:endParaRPr lang="sr-Latn-RS" dirty="0"/>
          </a:p>
          <a:p>
            <a:pPr lvl="1"/>
            <a:r>
              <a:rPr lang="sr-Latn-RS" sz="3200" b="1" dirty="0" smtClean="0">
                <a:latin typeface="Cambria" panose="02040503050406030204" pitchFamily="18" charset="0"/>
              </a:rPr>
              <a:t>Metod ravnoteže sila</a:t>
            </a:r>
          </a:p>
          <a:p>
            <a:pPr lvl="1"/>
            <a:r>
              <a:rPr lang="sr-Latn-RS" sz="3200" b="1" dirty="0" smtClean="0">
                <a:latin typeface="Cambria" panose="02040503050406030204" pitchFamily="18" charset="0"/>
              </a:rPr>
              <a:t>Metod slobodne vučne sile</a:t>
            </a:r>
            <a:br>
              <a:rPr lang="sr-Latn-RS" sz="3200" b="1" dirty="0" smtClean="0">
                <a:latin typeface="Cambria" panose="02040503050406030204" pitchFamily="18" charset="0"/>
              </a:rPr>
            </a:br>
            <a:r>
              <a:rPr lang="sr-Latn-RS" sz="3200" b="1" dirty="0" smtClean="0">
                <a:latin typeface="Cambria" panose="02040503050406030204" pitchFamily="18" charset="0"/>
              </a:rPr>
              <a:t>(Dijagram </a:t>
            </a:r>
            <a:r>
              <a:rPr lang="sr-Latn-RS" sz="3200" b="1" dirty="0" err="1" smtClean="0">
                <a:latin typeface="Cambria" panose="02040503050406030204" pitchFamily="18" charset="0"/>
              </a:rPr>
              <a:t>Ostrovcova</a:t>
            </a:r>
            <a:r>
              <a:rPr lang="sr-Latn-RS" sz="3200" b="1" dirty="0" smtClean="0">
                <a:latin typeface="Cambria" panose="02040503050406030204" pitchFamily="18" charset="0"/>
              </a:rPr>
              <a:t>)</a:t>
            </a:r>
          </a:p>
          <a:p>
            <a:pPr lvl="1"/>
            <a:r>
              <a:rPr lang="sr-Latn-RS" sz="3200" b="1" dirty="0" smtClean="0">
                <a:latin typeface="Cambria" panose="02040503050406030204" pitchFamily="18" charset="0"/>
              </a:rPr>
              <a:t>Dinamički pasoš</a:t>
            </a:r>
          </a:p>
          <a:p>
            <a:pPr lvl="1"/>
            <a:r>
              <a:rPr lang="sr-Latn-RS" sz="3200" b="1" dirty="0" smtClean="0">
                <a:latin typeface="Cambria" panose="02040503050406030204" pitchFamily="18" charset="0"/>
              </a:rPr>
              <a:t>Metod ravnoteže snaga</a:t>
            </a:r>
            <a:endParaRPr lang="sr-Latn-RS" sz="3200" b="1" dirty="0">
              <a:latin typeface="Cambria" panose="02040503050406030204" pitchFamily="18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475" y="2718487"/>
            <a:ext cx="5218441" cy="366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77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r-Latn-R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VUČNA DINAMIČNOST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4355"/>
            <a:ext cx="10515600" cy="4351338"/>
          </a:xfrm>
        </p:spPr>
        <p:txBody>
          <a:bodyPr>
            <a:normAutofit/>
          </a:bodyPr>
          <a:lstStyle/>
          <a:p>
            <a:r>
              <a:rPr lang="sr-Latn-RS" sz="3200" dirty="0" smtClean="0">
                <a:latin typeface="Cambria" panose="02040503050406030204" pitchFamily="18" charset="0"/>
              </a:rPr>
              <a:t>Vučna dinamičnost </a:t>
            </a:r>
            <a:r>
              <a:rPr lang="sr-Latn-RS" sz="3200" dirty="0" err="1" smtClean="0">
                <a:latin typeface="Cambria" panose="02040503050406030204" pitchFamily="18" charset="0"/>
              </a:rPr>
              <a:t>autovozova</a:t>
            </a:r>
            <a:endParaRPr lang="sr-Latn-RS" sz="3200" dirty="0" smtClean="0">
              <a:latin typeface="Cambria" panose="02040503050406030204" pitchFamily="18" charset="0"/>
            </a:endParaRPr>
          </a:p>
          <a:p>
            <a:r>
              <a:rPr lang="sr-Latn-RS" sz="3200" dirty="0" smtClean="0">
                <a:latin typeface="Cambria" panose="02040503050406030204" pitchFamily="18" charset="0"/>
              </a:rPr>
              <a:t>Pokazatelji dinamičnosti pri neravnomernom kretanju</a:t>
            </a:r>
          </a:p>
          <a:p>
            <a:pPr lvl="1"/>
            <a:r>
              <a:rPr lang="sr-Latn-RS" sz="2800" dirty="0" smtClean="0">
                <a:latin typeface="Cambria" panose="02040503050406030204" pitchFamily="18" charset="0"/>
              </a:rPr>
              <a:t>Ubrzavanje ili zalet motornih vozila</a:t>
            </a:r>
          </a:p>
          <a:p>
            <a:pPr lvl="1"/>
            <a:r>
              <a:rPr lang="sr-Latn-RS" sz="2800" dirty="0" smtClean="0">
                <a:latin typeface="Cambria" panose="02040503050406030204" pitchFamily="18" charset="0"/>
              </a:rPr>
              <a:t>Dinamičko savlađivanje uspona</a:t>
            </a:r>
          </a:p>
          <a:p>
            <a:pPr lvl="1"/>
            <a:r>
              <a:rPr lang="sr-Latn-RS" sz="2800" dirty="0" smtClean="0">
                <a:latin typeface="Cambria" panose="02040503050406030204" pitchFamily="18" charset="0"/>
              </a:rPr>
              <a:t>Kretanje vozila po inerciji sa isključenim motorom</a:t>
            </a:r>
          </a:p>
          <a:p>
            <a:pPr lvl="1"/>
            <a:r>
              <a:rPr lang="sr-Latn-RS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Preticanje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6" y="4297680"/>
            <a:ext cx="6072554" cy="2560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64" y="3954781"/>
            <a:ext cx="6175636" cy="290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55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r-Latn-R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KOČNA DINAMIČNOST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12523"/>
            <a:ext cx="12123420" cy="4851400"/>
          </a:xfrm>
        </p:spPr>
        <p:txBody>
          <a:bodyPr>
            <a:noAutofit/>
          </a:bodyPr>
          <a:lstStyle/>
          <a:p>
            <a:r>
              <a:rPr lang="sr-Latn-RS" sz="3200" b="1" dirty="0" smtClean="0">
                <a:latin typeface="Cambria" panose="02040503050406030204" pitchFamily="18" charset="0"/>
              </a:rPr>
              <a:t>Kako se može ostvariti kočenje vozila</a:t>
            </a:r>
          </a:p>
          <a:p>
            <a:r>
              <a:rPr lang="sr-Latn-RS" sz="3200" b="1" dirty="0" err="1" smtClean="0">
                <a:latin typeface="Cambria" panose="02040503050406030204" pitchFamily="18" charset="0"/>
              </a:rPr>
              <a:t>Izmeritelji</a:t>
            </a:r>
            <a:r>
              <a:rPr lang="sr-Latn-RS" sz="3200" b="1" dirty="0" smtClean="0">
                <a:latin typeface="Cambria" panose="02040503050406030204" pitchFamily="18" charset="0"/>
              </a:rPr>
              <a:t> </a:t>
            </a:r>
            <a:r>
              <a:rPr lang="sr-Latn-RS" sz="3200" b="1" dirty="0" err="1" smtClean="0">
                <a:latin typeface="Cambria" panose="02040503050406030204" pitchFamily="18" charset="0"/>
              </a:rPr>
              <a:t>kočne</a:t>
            </a:r>
            <a:r>
              <a:rPr lang="sr-Latn-RS" sz="3200" b="1" dirty="0" smtClean="0">
                <a:latin typeface="Cambria" panose="02040503050406030204" pitchFamily="18" charset="0"/>
              </a:rPr>
              <a:t> dinamičnosti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Eksperimentalno određivanje pokazatelja </a:t>
            </a:r>
            <a:r>
              <a:rPr lang="sr-Latn-RS" sz="3200" b="1" dirty="0" err="1" smtClean="0">
                <a:latin typeface="Cambria" panose="02040503050406030204" pitchFamily="18" charset="0"/>
              </a:rPr>
              <a:t>kočne</a:t>
            </a:r>
            <a:r>
              <a:rPr lang="sr-Latn-RS" sz="3200" b="1" dirty="0" smtClean="0">
                <a:latin typeface="Cambria" panose="02040503050406030204" pitchFamily="18" charset="0"/>
              </a:rPr>
              <a:t> dinamičnosti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Raspodela kočnih sila na osovine vozila</a:t>
            </a:r>
          </a:p>
          <a:p>
            <a:endParaRPr lang="sr-Latn-RS" sz="3200" b="1" dirty="0">
              <a:latin typeface="Cambria" panose="02040503050406030204" pitchFamily="18" charset="0"/>
            </a:endParaRPr>
          </a:p>
          <a:p>
            <a:endParaRPr lang="sr-Latn-RS" sz="3200" b="1" dirty="0" smtClean="0">
              <a:latin typeface="Cambria" panose="02040503050406030204" pitchFamily="18" charset="0"/>
            </a:endParaRPr>
          </a:p>
          <a:p>
            <a:endParaRPr lang="sr-Latn-RS" sz="3200" b="1" dirty="0">
              <a:latin typeface="Cambria" panose="02040503050406030204" pitchFamily="18" charset="0"/>
            </a:endParaRPr>
          </a:p>
          <a:p>
            <a:endParaRPr lang="sr-Latn-RS" sz="3200" b="1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endParaRPr lang="sr-Latn-RS" sz="3200" b="1" dirty="0" smtClean="0">
              <a:latin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sr-Latn-RS" sz="3200" b="1" dirty="0" smtClean="0">
                <a:latin typeface="Cambria" panose="02040503050406030204" pitchFamily="18" charset="0"/>
              </a:rPr>
              <a:t>Put kočenja u zavisnosti od kvaliteta pneumatika</a:t>
            </a:r>
            <a:endParaRPr lang="sr-Latn-RS" sz="32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4054" t="31471" r="38176" b="52938"/>
          <a:stretch/>
        </p:blipFill>
        <p:spPr>
          <a:xfrm>
            <a:off x="1086333" y="3575223"/>
            <a:ext cx="9898494" cy="229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641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sr-Latn-R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EKONOMIČNOST POTROŠNJE GORIVA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325563"/>
            <a:ext cx="12192000" cy="4351338"/>
          </a:xfrm>
        </p:spPr>
        <p:txBody>
          <a:bodyPr>
            <a:normAutofit/>
          </a:bodyPr>
          <a:lstStyle/>
          <a:p>
            <a:r>
              <a:rPr lang="sr-Latn-RS" sz="3200" b="1" dirty="0" smtClean="0">
                <a:latin typeface="Cambria" panose="02040503050406030204" pitchFamily="18" charset="0"/>
              </a:rPr>
              <a:t>Šta određuje stvarnu potrošnju goriva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Pokazatelji i </a:t>
            </a:r>
            <a:r>
              <a:rPr lang="sr-Latn-RS" sz="3200" b="1" dirty="0" err="1" smtClean="0">
                <a:latin typeface="Cambria" panose="02040503050406030204" pitchFamily="18" charset="0"/>
              </a:rPr>
              <a:t>izmeritelji</a:t>
            </a:r>
            <a:r>
              <a:rPr lang="sr-Latn-RS" sz="3200" b="1" dirty="0" smtClean="0">
                <a:latin typeface="Cambria" panose="02040503050406030204" pitchFamily="18" charset="0"/>
              </a:rPr>
              <a:t> potrošnje goriva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Uticaj eksploatacionih faktora na potrošnju goriva</a:t>
            </a:r>
          </a:p>
          <a:p>
            <a:r>
              <a:rPr lang="sr-Latn-RS" sz="32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Eksperimentalno određivanje ekonomičnosti potrošnje goriva</a:t>
            </a:r>
            <a:endParaRPr lang="sr-Latn-RS" sz="32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537" y="3523327"/>
            <a:ext cx="6638925" cy="2933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" y="63347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 smtClean="0">
                <a:latin typeface="Cambria" panose="02040503050406030204" pitchFamily="18" charset="0"/>
              </a:rPr>
              <a:t>Izgled aparature za eksperimentalno određivanje potrošnje goriva</a:t>
            </a:r>
            <a:endParaRPr lang="sr-Latn-RS" sz="28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770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70141"/>
            <a:ext cx="10515600" cy="669603"/>
          </a:xfrm>
        </p:spPr>
        <p:txBody>
          <a:bodyPr>
            <a:normAutofit/>
          </a:bodyPr>
          <a:lstStyle/>
          <a:p>
            <a:r>
              <a:rPr lang="sr-Latn-RS" sz="3200" b="1" dirty="0">
                <a:latin typeface="Cambria" panose="02040503050406030204" pitchFamily="18" charset="0"/>
                <a:ea typeface="+mn-ea"/>
                <a:cs typeface="+mn-cs"/>
              </a:rPr>
              <a:t>Putno merenje </a:t>
            </a:r>
            <a:r>
              <a:rPr lang="en-US" sz="3200" b="1" dirty="0" err="1">
                <a:latin typeface="Cambria" panose="02040503050406030204" pitchFamily="18" charset="0"/>
                <a:ea typeface="+mn-ea"/>
                <a:cs typeface="+mn-cs"/>
              </a:rPr>
              <a:t>potro</a:t>
            </a:r>
            <a:r>
              <a:rPr lang="sr-Latn-RS" sz="3200" b="1" dirty="0" err="1">
                <a:latin typeface="Cambria" panose="02040503050406030204" pitchFamily="18" charset="0"/>
                <a:ea typeface="+mn-ea"/>
                <a:cs typeface="+mn-cs"/>
              </a:rPr>
              <a:t>šnje</a:t>
            </a:r>
            <a:r>
              <a:rPr lang="sr-Latn-RS" sz="3200" b="1" dirty="0">
                <a:latin typeface="Cambria" panose="02040503050406030204" pitchFamily="18" charset="0"/>
                <a:ea typeface="+mn-ea"/>
                <a:cs typeface="+mn-cs"/>
              </a:rPr>
              <a:t> goriva</a:t>
            </a:r>
            <a:endParaRPr lang="en-US" sz="3200" b="1" dirty="0">
              <a:latin typeface="Cambria" panose="02040503050406030204" pitchFamily="18" charset="0"/>
              <a:ea typeface="+mn-ea"/>
              <a:cs typeface="+mn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530" y="1041207"/>
            <a:ext cx="6838578" cy="5128934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r-Latn-RS" sz="54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EKONOMIČNOST POTROŠNJE GORIVA</a:t>
            </a:r>
            <a:endParaRPr lang="sr-Latn-R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78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sr-Latn-R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UPRAVLJIVOST I STABILNOST</a:t>
            </a:r>
            <a:endParaRPr lang="sr-Latn-R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325563"/>
            <a:ext cx="12192000" cy="4351338"/>
          </a:xfrm>
        </p:spPr>
        <p:txBody>
          <a:bodyPr>
            <a:normAutofit/>
          </a:bodyPr>
          <a:lstStyle/>
          <a:p>
            <a:r>
              <a:rPr lang="sr-Latn-RS" sz="3200" b="1" dirty="0" smtClean="0">
                <a:latin typeface="Cambria" panose="02040503050406030204" pitchFamily="18" charset="0"/>
              </a:rPr>
              <a:t>Šta je upravljivost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Dinamika sistema put-pneumatik-vozilo-vozač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Uglovi </a:t>
            </a:r>
            <a:r>
              <a:rPr lang="sr-Latn-RS" sz="3200" b="1" dirty="0" err="1" smtClean="0">
                <a:latin typeface="Cambria" panose="02040503050406030204" pitchFamily="18" charset="0"/>
              </a:rPr>
              <a:t>povođenja</a:t>
            </a:r>
            <a:r>
              <a:rPr lang="sr-Latn-RS" sz="3200" b="1" dirty="0" smtClean="0">
                <a:latin typeface="Cambria" panose="02040503050406030204" pitchFamily="18" charset="0"/>
              </a:rPr>
              <a:t> i njihov uticaj na upravljanje vozilo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Kako se dele vozila u odnosu na </a:t>
            </a:r>
            <a:r>
              <a:rPr lang="sr-Latn-RS" sz="3200" b="1" dirty="0" err="1" smtClean="0">
                <a:latin typeface="Cambria" panose="02040503050406030204" pitchFamily="18" charset="0"/>
              </a:rPr>
              <a:t>zaokretljivost</a:t>
            </a:r>
            <a:r>
              <a:rPr lang="sr-Latn-RS" sz="3200" b="1" dirty="0" smtClean="0">
                <a:latin typeface="Cambria" panose="02040503050406030204" pitchFamily="18" charset="0"/>
              </a:rPr>
              <a:t> (povoljni i nepovoljni slučajevi)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Uticaj eksploatacionih faktora na upravljivost vozila</a:t>
            </a:r>
            <a:endParaRPr lang="sr-Latn-RS" sz="3200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676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sr-Latn-R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UPRAVLJIVOST I STABILNOST</a:t>
            </a:r>
            <a:endParaRPr lang="sr-Latn-R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325563"/>
            <a:ext cx="12192000" cy="4351338"/>
          </a:xfrm>
        </p:spPr>
        <p:txBody>
          <a:bodyPr>
            <a:normAutofit/>
          </a:bodyPr>
          <a:lstStyle/>
          <a:p>
            <a:r>
              <a:rPr lang="sr-Latn-RS" sz="3200" b="1" dirty="0" smtClean="0">
                <a:latin typeface="Cambria" panose="02040503050406030204" pitchFamily="18" charset="0"/>
              </a:rPr>
              <a:t>Šta je stabilnost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Bočna (poprečna) stabilnost i uzdužna stabilnost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Zanošenje prednjih i zadnjih točkova</a:t>
            </a:r>
          </a:p>
          <a:p>
            <a:r>
              <a:rPr lang="sr-Latn-RS" sz="3200" b="1" dirty="0" smtClean="0">
                <a:latin typeface="Cambria" panose="02040503050406030204" pitchFamily="18" charset="0"/>
              </a:rPr>
              <a:t>Uticaj eksploatacionih faktora na stabilnost</a:t>
            </a:r>
          </a:p>
          <a:p>
            <a:r>
              <a:rPr lang="sr-Latn-RS" sz="32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Eksperimentalno određivanje pokazatelja bočne stabilnosti</a:t>
            </a:r>
          </a:p>
          <a:p>
            <a:pPr marL="0" indent="0">
              <a:buNone/>
            </a:pPr>
            <a:endParaRPr lang="sr-Latn-RS" sz="3200" b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41" y="4000500"/>
            <a:ext cx="10139516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1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sr-Latn-R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UPRAVLJIVOST I STABILNOST</a:t>
            </a:r>
            <a:endParaRPr lang="sr-Latn-R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7" b="45666"/>
          <a:stretch/>
        </p:blipFill>
        <p:spPr>
          <a:xfrm>
            <a:off x="1178012" y="1067044"/>
            <a:ext cx="9720646" cy="5703742"/>
          </a:xfrm>
        </p:spPr>
      </p:pic>
    </p:spTree>
    <p:extLst>
      <p:ext uri="{BB962C8B-B14F-4D97-AF65-F5344CB8AC3E}">
        <p14:creationId xmlns:p14="http://schemas.microsoft.com/office/powerpoint/2010/main" val="199656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93"/>
          <p:cNvSpPr>
            <a:spLocks noChangeArrowheads="1"/>
          </p:cNvSpPr>
          <p:nvPr/>
        </p:nvSpPr>
        <p:spPr bwMode="auto">
          <a:xfrm>
            <a:off x="4443852" y="0"/>
            <a:ext cx="3117200" cy="840230"/>
          </a:xfrm>
          <a:prstGeom prst="rect">
            <a:avLst/>
          </a:prstGeom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sr-Latn-RS" altLang="sr-Latn-R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j-ea"/>
                <a:cs typeface="+mj-cs"/>
              </a:rPr>
              <a:t>PITANJA?</a:t>
            </a:r>
            <a:endParaRPr lang="en-US" altLang="sr-Latn-R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+mj-ea"/>
              <a:cs typeface="+mj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0" y="1386220"/>
            <a:ext cx="5759116" cy="50502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Profesor:</a:t>
            </a:r>
          </a:p>
          <a:p>
            <a:pPr marL="0" indent="0">
              <a:buNone/>
            </a:pPr>
            <a:r>
              <a:rPr lang="sr-Latn-RS" b="1">
                <a:latin typeface="Cambria" panose="02040503050406030204" pitchFamily="18" charset="0"/>
              </a:rPr>
              <a:t>prof. </a:t>
            </a:r>
            <a:r>
              <a:rPr lang="sr-Latn-RS" b="1" dirty="0" smtClean="0">
                <a:latin typeface="Cambria" panose="02040503050406030204" pitchFamily="18" charset="0"/>
              </a:rPr>
              <a:t>dr Vladimir Momčilović </a:t>
            </a:r>
          </a:p>
          <a:p>
            <a:pPr>
              <a:buFont typeface="Symbol" panose="05050102010706020507" pitchFamily="18" charset="2"/>
              <a:buChar char=""/>
            </a:pPr>
            <a:r>
              <a:rPr lang="sr-Latn-RS" b="1" dirty="0" smtClean="0">
                <a:latin typeface="Cambria" panose="02040503050406030204" pitchFamily="18" charset="0"/>
              </a:rPr>
              <a:t> kabinet 336</a:t>
            </a:r>
          </a:p>
          <a:p>
            <a:pPr>
              <a:buFont typeface="Symbol" panose="05050102010706020507" pitchFamily="18" charset="2"/>
              <a:buChar char=""/>
            </a:pPr>
            <a:r>
              <a:rPr lang="sr-Latn-RS" b="1" dirty="0" smtClean="0">
                <a:latin typeface="Cambria" panose="02040503050406030204" pitchFamily="18" charset="0"/>
              </a:rPr>
              <a:t> </a:t>
            </a:r>
            <a:r>
              <a:rPr lang="sr-Latn-RS" b="1" dirty="0" err="1" smtClean="0">
                <a:latin typeface="Cambria" panose="02040503050406030204" pitchFamily="18" charset="0"/>
              </a:rPr>
              <a:t>mail</a:t>
            </a:r>
            <a:r>
              <a:rPr lang="sr-Latn-RS" b="1" dirty="0" smtClean="0">
                <a:latin typeface="Cambria" panose="02040503050406030204" pitchFamily="18" charset="0"/>
              </a:rPr>
              <a:t>: v.momcilovic@sf.bg.ac.rs</a:t>
            </a:r>
          </a:p>
          <a:p>
            <a:pPr marL="0" indent="0">
              <a:buNone/>
            </a:pPr>
            <a:endParaRPr lang="sr-Latn-RS" b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endParaRPr lang="sr-Latn-RS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715626" y="1386220"/>
            <a:ext cx="5334000" cy="2042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Asistent:</a:t>
            </a:r>
          </a:p>
          <a:p>
            <a:pPr marL="0" indent="0">
              <a:buNone/>
            </a:pPr>
            <a:r>
              <a:rPr lang="sr-Latn-RS" b="1" dirty="0" smtClean="0">
                <a:latin typeface="Cambria" panose="02040503050406030204" pitchFamily="18" charset="0"/>
              </a:rPr>
              <a:t>Marko Stokić</a:t>
            </a:r>
          </a:p>
          <a:p>
            <a:pPr>
              <a:buFont typeface="Symbol" panose="05050102010706020507" pitchFamily="18" charset="2"/>
              <a:buChar char=""/>
            </a:pPr>
            <a:r>
              <a:rPr lang="sr-Latn-RS" b="1" dirty="0" smtClean="0">
                <a:latin typeface="Cambria" panose="02040503050406030204" pitchFamily="18" charset="0"/>
              </a:rPr>
              <a:t> kabinet </a:t>
            </a:r>
            <a:r>
              <a:rPr lang="sr-Latn-RS" b="1" dirty="0" smtClean="0">
                <a:latin typeface="Cambria" panose="02040503050406030204" pitchFamily="18" charset="0"/>
              </a:rPr>
              <a:t>337</a:t>
            </a:r>
            <a:endParaRPr lang="sr-Latn-RS" b="1" dirty="0" smtClean="0">
              <a:latin typeface="Cambria" panose="02040503050406030204" pitchFamily="18" charset="0"/>
            </a:endParaRPr>
          </a:p>
          <a:p>
            <a:pPr>
              <a:buFont typeface="Symbol" panose="05050102010706020507" pitchFamily="18" charset="2"/>
              <a:buChar char=""/>
            </a:pPr>
            <a:r>
              <a:rPr lang="sr-Latn-RS" b="1" dirty="0" smtClean="0">
                <a:latin typeface="Cambria" panose="02040503050406030204" pitchFamily="18" charset="0"/>
              </a:rPr>
              <a:t> </a:t>
            </a:r>
            <a:r>
              <a:rPr lang="sr-Latn-RS" b="1" dirty="0" err="1" smtClean="0">
                <a:latin typeface="Cambria" panose="02040503050406030204" pitchFamily="18" charset="0"/>
              </a:rPr>
              <a:t>mail</a:t>
            </a:r>
            <a:r>
              <a:rPr lang="sr-Latn-RS" b="1" dirty="0" smtClean="0">
                <a:latin typeface="Cambria" panose="02040503050406030204" pitchFamily="18" charset="0"/>
              </a:rPr>
              <a:t>: m.stokic@sf.bg.ac.rs</a:t>
            </a:r>
          </a:p>
          <a:p>
            <a:pPr marL="0" indent="0">
              <a:buNone/>
            </a:pPr>
            <a:endParaRPr lang="sr-Latn-RS" b="1" dirty="0" smtClean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endParaRPr lang="sr-Latn-RS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86" y="3541542"/>
            <a:ext cx="10309860" cy="331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1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278</Words>
  <Application>Microsoft Office PowerPoint</Application>
  <PresentationFormat>Widescreen</PresentationFormat>
  <Paragraphs>84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Symbol</vt:lpstr>
      <vt:lpstr>Office Theme</vt:lpstr>
      <vt:lpstr>EKSPLOATACIONO-TEHNIČKA SVOJSTVA MOTORNIH VOZILA</vt:lpstr>
      <vt:lpstr>SADRŽAJ PREDMETA</vt:lpstr>
      <vt:lpstr>Eksploataciono-tehnička svojstva</vt:lpstr>
      <vt:lpstr>VUČNA DINAMIČNOST</vt:lpstr>
      <vt:lpstr>VUČNA DINAMIČNOST</vt:lpstr>
      <vt:lpstr>KOČNA DINAMIČNOST</vt:lpstr>
      <vt:lpstr>EKONOMIČNOST POTROŠNJE GORIVA</vt:lpstr>
      <vt:lpstr>Putno merenje potrošnje goriva</vt:lpstr>
      <vt:lpstr>UPRAVLJIVOST I STABILNOST</vt:lpstr>
      <vt:lpstr>UPRAVLJIVOST I STABILNOST</vt:lpstr>
      <vt:lpstr>UPRAVLJIVOST I STABILNOST</vt:lpstr>
      <vt:lpstr>PowerPoint Presentation</vt:lpstr>
    </vt:vector>
  </TitlesOfParts>
  <Company>Saobraćajni fakultet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Marko</dc:creator>
  <cp:lastModifiedBy>Marko Stokic</cp:lastModifiedBy>
  <cp:revision>30</cp:revision>
  <dcterms:created xsi:type="dcterms:W3CDTF">2017-09-24T16:32:07Z</dcterms:created>
  <dcterms:modified xsi:type="dcterms:W3CDTF">2020-09-16T09:22:06Z</dcterms:modified>
</cp:coreProperties>
</file>