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3" r:id="rId3"/>
    <p:sldId id="272" r:id="rId4"/>
    <p:sldId id="258" r:id="rId5"/>
    <p:sldId id="267" r:id="rId6"/>
    <p:sldId id="268" r:id="rId7"/>
    <p:sldId id="274" r:id="rId8"/>
    <p:sldId id="28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11" d="100"/>
          <a:sy n="111" d="100"/>
        </p:scale>
        <p:origin x="510"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dirty="0"/>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45FBB19-E7BA-46B8-9B67-F924D16C7E1F}" type="datetimeFigureOut">
              <a:rPr lang="x-none" smtClean="0"/>
              <a:pPr/>
              <a:t>27.12.2020.</a:t>
            </a:fld>
            <a:endParaRPr lang="x-none"/>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x-none"/>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BADDAF1-D107-4ED6-B618-DC34A1E20704}" type="slidenum">
              <a:rPr lang="x-none" smtClean="0"/>
              <a:pPr/>
              <a:t>‹#›</a:t>
            </a:fld>
            <a:endParaRPr lang="x-none"/>
          </a:p>
        </p:txBody>
      </p:sp>
      <p:sp>
        <p:nvSpPr>
          <p:cNvPr id="13" name="TextBox 12">
            <a:extLst>
              <a:ext uri="{FF2B5EF4-FFF2-40B4-BE49-F238E27FC236}">
                <a16:creationId xmlns:a16="http://schemas.microsoft.com/office/drawing/2014/main" id="{2E35CBA1-0166-4B03-A926-FF42908FBCCA}"/>
              </a:ext>
            </a:extLst>
          </p:cNvPr>
          <p:cNvSpPr txBox="1"/>
          <p:nvPr userDrawn="1"/>
        </p:nvSpPr>
        <p:spPr>
          <a:xfrm>
            <a:off x="0" y="-3849"/>
            <a:ext cx="10460052" cy="461665"/>
          </a:xfrm>
          <a:prstGeom prst="rect">
            <a:avLst/>
          </a:prstGeom>
          <a:noFill/>
        </p:spPr>
        <p:txBody>
          <a:bodyPr wrap="square" rtlCol="0">
            <a:spAutoFit/>
          </a:bodyPr>
          <a:lstStyle/>
          <a:p>
            <a:r>
              <a:rPr lang="sr-Latn-RS" sz="1200" dirty="0"/>
              <a:t>Sva autorska prava autora prezentacije su zaštićena i prezentacija se može koristiti samo za nastavu na daljinu studenata Saobraćajnog fakulteta Univerziteta u Beogradu i ne mogu se koristiti u druge svrhe bez pismene saglasnosti autora prezentacije.</a:t>
            </a:r>
          </a:p>
        </p:txBody>
      </p:sp>
    </p:spTree>
    <p:extLst>
      <p:ext uri="{BB962C8B-B14F-4D97-AF65-F5344CB8AC3E}">
        <p14:creationId xmlns:p14="http://schemas.microsoft.com/office/powerpoint/2010/main" val="2745285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4094826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5" name="Footer Placeholder 4"/>
          <p:cNvSpPr>
            <a:spLocks noGrp="1"/>
          </p:cNvSpPr>
          <p:nvPr>
            <p:ph type="ftr" sz="quarter" idx="11"/>
          </p:nvPr>
        </p:nvSpPr>
        <p:spPr/>
        <p:txBody>
          <a:bodyPr/>
          <a:lstStyle/>
          <a:p>
            <a:endParaRPr lang="x-none"/>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DDAF1-D107-4ED6-B618-DC34A1E20704}" type="slidenum">
              <a:rPr lang="x-none" smtClean="0"/>
              <a:pPr/>
              <a:t>‹#›</a:t>
            </a:fld>
            <a:endParaRPr lang="x-none"/>
          </a:p>
        </p:txBody>
      </p:sp>
      <p:sp>
        <p:nvSpPr>
          <p:cNvPr id="22" name="TextBox 21">
            <a:extLst>
              <a:ext uri="{FF2B5EF4-FFF2-40B4-BE49-F238E27FC236}">
                <a16:creationId xmlns:a16="http://schemas.microsoft.com/office/drawing/2014/main" id="{28B0148C-D688-45B0-9BD1-F12822097CB1}"/>
              </a:ext>
            </a:extLst>
          </p:cNvPr>
          <p:cNvSpPr txBox="1"/>
          <p:nvPr userDrawn="1"/>
        </p:nvSpPr>
        <p:spPr>
          <a:xfrm>
            <a:off x="0" y="-3849"/>
            <a:ext cx="10460052" cy="461665"/>
          </a:xfrm>
          <a:prstGeom prst="rect">
            <a:avLst/>
          </a:prstGeom>
          <a:noFill/>
        </p:spPr>
        <p:txBody>
          <a:bodyPr wrap="square" rtlCol="0">
            <a:spAutoFit/>
          </a:bodyPr>
          <a:lstStyle/>
          <a:p>
            <a:r>
              <a:rPr lang="sr-Latn-RS" sz="1200" dirty="0"/>
              <a:t>Sva autorska prava autora prezentacije su zaštićena i prezentacija se može koristiti samo za nastavu na daljinu studenata Saobraćajnog fakulteta Univerziteta u Beogradu i ne mogu se koristiti u druge svrhe bez pismene saglasnosti autora prezentacije.</a:t>
            </a:r>
          </a:p>
        </p:txBody>
      </p:sp>
    </p:spTree>
    <p:extLst>
      <p:ext uri="{BB962C8B-B14F-4D97-AF65-F5344CB8AC3E}">
        <p14:creationId xmlns:p14="http://schemas.microsoft.com/office/powerpoint/2010/main" val="2193414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4098679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48472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2764173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3" name="Footer Placeholder 2"/>
          <p:cNvSpPr>
            <a:spLocks noGrp="1"/>
          </p:cNvSpPr>
          <p:nvPr>
            <p:ph type="ftr" sz="quarter" idx="11"/>
          </p:nvPr>
        </p:nvSpPr>
        <p:spPr/>
        <p:txBody>
          <a:bodyPr/>
          <a:lstStyle/>
          <a:p>
            <a:endParaRPr lang="x-none"/>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585205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6" name="Footer Placeholder 5"/>
          <p:cNvSpPr>
            <a:spLocks noGrp="1"/>
          </p:cNvSpPr>
          <p:nvPr>
            <p:ph type="ftr" sz="quarter" idx="11"/>
          </p:nvPr>
        </p:nvSpPr>
        <p:spPr/>
        <p:txBody>
          <a:bodyPr/>
          <a:lstStyle/>
          <a:p>
            <a:endParaRPr lang="x-none"/>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3952034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6" name="Footer Placeholder 5"/>
          <p:cNvSpPr>
            <a:spLocks noGrp="1"/>
          </p:cNvSpPr>
          <p:nvPr>
            <p:ph type="ftr" sz="quarter" idx="11"/>
          </p:nvPr>
        </p:nvSpPr>
        <p:spPr/>
        <p:txBody>
          <a:bodyPr/>
          <a:lstStyle/>
          <a:p>
            <a:endParaRPr lang="x-none"/>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251753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6" name="Footer Placeholder 5"/>
          <p:cNvSpPr>
            <a:spLocks noGrp="1"/>
          </p:cNvSpPr>
          <p:nvPr>
            <p:ph type="ftr" sz="quarter" idx="11"/>
          </p:nvPr>
        </p:nvSpPr>
        <p:spPr/>
        <p:txBody>
          <a:bodyPr/>
          <a:lstStyle/>
          <a:p>
            <a:endParaRPr lang="x-none"/>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3525817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5" name="Footer Placeholder 4"/>
          <p:cNvSpPr>
            <a:spLocks noGrp="1"/>
          </p:cNvSpPr>
          <p:nvPr>
            <p:ph type="ftr" sz="quarter" idx="11"/>
          </p:nvPr>
        </p:nvSpPr>
        <p:spPr/>
        <p:txBody>
          <a:bodyPr/>
          <a:lstStyle/>
          <a:p>
            <a:endParaRPr lang="x-none"/>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484843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5" name="Footer Placeholder 4"/>
          <p:cNvSpPr>
            <a:spLocks noGrp="1"/>
          </p:cNvSpPr>
          <p:nvPr>
            <p:ph type="ftr" sz="quarter" idx="11"/>
          </p:nvPr>
        </p:nvSpPr>
        <p:spPr/>
        <p:txBody>
          <a:bodyPr/>
          <a:lstStyle/>
          <a:p>
            <a:endParaRPr lang="x-none"/>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3644829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5" name="Footer Placeholder 4"/>
          <p:cNvSpPr>
            <a:spLocks noGrp="1"/>
          </p:cNvSpPr>
          <p:nvPr>
            <p:ph type="ftr" sz="quarter" idx="11"/>
          </p:nvPr>
        </p:nvSpPr>
        <p:spPr/>
        <p:txBody>
          <a:bodyPr/>
          <a:lstStyle/>
          <a:p>
            <a:endParaRPr lang="x-none"/>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839643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2724230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45FBB19-E7BA-46B8-9B67-F924D16C7E1F}" type="datetimeFigureOut">
              <a:rPr lang="x-none" smtClean="0"/>
              <a:pPr/>
              <a:t>27.12.2020.</a:t>
            </a:fld>
            <a:endParaRPr lang="x-none"/>
          </a:p>
        </p:txBody>
      </p:sp>
      <p:sp>
        <p:nvSpPr>
          <p:cNvPr id="8" name="Footer Placeholder 7"/>
          <p:cNvSpPr>
            <a:spLocks noGrp="1"/>
          </p:cNvSpPr>
          <p:nvPr>
            <p:ph type="ftr" sz="quarter" idx="11"/>
          </p:nvPr>
        </p:nvSpPr>
        <p:spPr>
          <a:xfrm>
            <a:off x="561111" y="6391838"/>
            <a:ext cx="3644282" cy="304801"/>
          </a:xfrm>
        </p:spPr>
        <p:txBody>
          <a:bodyPr/>
          <a:lstStyle/>
          <a:p>
            <a:endParaRPr lang="x-none"/>
          </a:p>
        </p:txBody>
      </p:sp>
      <p:sp>
        <p:nvSpPr>
          <p:cNvPr id="9" name="Slide Number Placeholder 8"/>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533813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45FBB19-E7BA-46B8-9B67-F924D16C7E1F}" type="datetimeFigureOut">
              <a:rPr lang="x-none" smtClean="0"/>
              <a:pPr/>
              <a:t>27.12.2020.</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1762308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45FBB19-E7BA-46B8-9B67-F924D16C7E1F}" type="datetimeFigureOut">
              <a:rPr lang="x-none" smtClean="0"/>
              <a:pPr/>
              <a:t>27.12.2020.</a:t>
            </a:fld>
            <a:endParaRPr lang="x-none"/>
          </a:p>
        </p:txBody>
      </p:sp>
      <p:sp>
        <p:nvSpPr>
          <p:cNvPr id="5" name="Footer Placeholder 4"/>
          <p:cNvSpPr>
            <a:spLocks noGrp="1"/>
          </p:cNvSpPr>
          <p:nvPr>
            <p:ph type="ftr" sz="quarter" idx="11"/>
          </p:nvPr>
        </p:nvSpPr>
        <p:spPr/>
        <p:txBody>
          <a:bodyPr/>
          <a:lstStyle/>
          <a:p>
            <a:endParaRPr lang="x-none"/>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DDAF1-D107-4ED6-B618-DC34A1E20704}" type="slidenum">
              <a:rPr lang="x-none" smtClean="0"/>
              <a:pPr/>
              <a:t>‹#›</a:t>
            </a:fld>
            <a:endParaRPr lang="x-none"/>
          </a:p>
        </p:txBody>
      </p:sp>
    </p:spTree>
    <p:extLst>
      <p:ext uri="{BB962C8B-B14F-4D97-AF65-F5344CB8AC3E}">
        <p14:creationId xmlns:p14="http://schemas.microsoft.com/office/powerpoint/2010/main" val="3505205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45FBB19-E7BA-46B8-9B67-F924D16C7E1F}" type="datetimeFigureOut">
              <a:rPr lang="x-none" smtClean="0"/>
              <a:pPr/>
              <a:t>27.12.2020.</a:t>
            </a:fld>
            <a:endParaRPr lang="x-none"/>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x-none"/>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BADDAF1-D107-4ED6-B618-DC34A1E20704}" type="slidenum">
              <a:rPr lang="x-none" smtClean="0"/>
              <a:pPr/>
              <a:t>‹#›</a:t>
            </a:fld>
            <a:endParaRPr lang="x-none"/>
          </a:p>
        </p:txBody>
      </p:sp>
      <p:sp>
        <p:nvSpPr>
          <p:cNvPr id="22" name="TextBox 21">
            <a:extLst>
              <a:ext uri="{FF2B5EF4-FFF2-40B4-BE49-F238E27FC236}">
                <a16:creationId xmlns:a16="http://schemas.microsoft.com/office/drawing/2014/main" id="{D02033EB-1BA7-41BA-B0BA-ED5BCA49C8D3}"/>
              </a:ext>
            </a:extLst>
          </p:cNvPr>
          <p:cNvSpPr txBox="1"/>
          <p:nvPr userDrawn="1"/>
        </p:nvSpPr>
        <p:spPr>
          <a:xfrm>
            <a:off x="0" y="-3849"/>
            <a:ext cx="10460052" cy="461665"/>
          </a:xfrm>
          <a:prstGeom prst="rect">
            <a:avLst/>
          </a:prstGeom>
          <a:noFill/>
        </p:spPr>
        <p:txBody>
          <a:bodyPr wrap="square" rtlCol="0">
            <a:spAutoFit/>
          </a:bodyPr>
          <a:lstStyle/>
          <a:p>
            <a:r>
              <a:rPr lang="sr-Latn-RS" sz="1200" dirty="0"/>
              <a:t>Sva autorska prava autora prezentacije su zaštićena i prezentacija se može koristiti samo za nastavu na daljinu studenata Saobraćajnog fakulteta Univerziteta u Beogradu i ne mogu se koristiti u druge svrhe bez pismene saglasnosti autora prezentacije.</a:t>
            </a:r>
          </a:p>
        </p:txBody>
      </p:sp>
    </p:spTree>
    <p:extLst>
      <p:ext uri="{BB962C8B-B14F-4D97-AF65-F5344CB8AC3E}">
        <p14:creationId xmlns:p14="http://schemas.microsoft.com/office/powerpoint/2010/main" val="7673915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2800" b="1" i="0" kern="1200">
          <a:solidFill>
            <a:schemeClr val="bg2"/>
          </a:solidFill>
          <a:latin typeface="Cambria" panose="02040503050406030204" pitchFamily="18" charset="0"/>
          <a:ea typeface="Cambria" panose="02040503050406030204" pitchFamily="18"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Cambria" panose="02040503050406030204" pitchFamily="18" charset="0"/>
          <a:ea typeface="Cambria" panose="02040503050406030204" pitchFamily="18" charset="0"/>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Cambria" panose="02040503050406030204" pitchFamily="18" charset="0"/>
          <a:ea typeface="Cambria" panose="02040503050406030204" pitchFamily="18" charset="0"/>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Cambria" panose="02040503050406030204" pitchFamily="18" charset="0"/>
          <a:ea typeface="Cambria" panose="02040503050406030204" pitchFamily="18" charset="0"/>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Cambria" panose="02040503050406030204" pitchFamily="18" charset="0"/>
          <a:ea typeface="Cambria" panose="02040503050406030204" pitchFamily="18" charset="0"/>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Cambria" panose="02040503050406030204" pitchFamily="18" charset="0"/>
          <a:ea typeface="Cambria" panose="02040503050406030204" pitchFamily="18" charset="0"/>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7" Type="http://schemas.openxmlformats.org/officeDocument/2006/relationships/image" Target="../media/image7.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6.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8CE509E-2B1B-451C-B9C5-E0F21168F81E}"/>
              </a:ext>
            </a:extLst>
          </p:cNvPr>
          <p:cNvSpPr>
            <a:spLocks noGrp="1"/>
          </p:cNvSpPr>
          <p:nvPr>
            <p:ph type="ctrTitle"/>
          </p:nvPr>
        </p:nvSpPr>
        <p:spPr>
          <a:xfrm>
            <a:off x="0" y="1122363"/>
            <a:ext cx="12192000" cy="2387600"/>
          </a:xfrm>
        </p:spPr>
        <p:txBody>
          <a:bodyPr>
            <a:normAutofit/>
          </a:bodyPr>
          <a:lstStyle/>
          <a:p>
            <a:pPr algn="ctr"/>
            <a:r>
              <a:rPr lang="sr-Latn-RS" sz="4800" b="1" dirty="0">
                <a:latin typeface="Cambria" panose="02040503050406030204" pitchFamily="18" charset="0"/>
                <a:ea typeface="Cambria" panose="02040503050406030204" pitchFamily="18" charset="0"/>
              </a:rPr>
              <a:t>III računska vežba</a:t>
            </a:r>
            <a:br>
              <a:rPr lang="sr-Latn-RS" sz="4800" b="1" dirty="0">
                <a:latin typeface="Cambria" panose="02040503050406030204" pitchFamily="18" charset="0"/>
                <a:ea typeface="Cambria" panose="02040503050406030204" pitchFamily="18" charset="0"/>
              </a:rPr>
            </a:br>
            <a:r>
              <a:rPr lang="sr-Latn-RS" sz="4800" b="1" dirty="0">
                <a:latin typeface="Cambria" panose="02040503050406030204" pitchFamily="18" charset="0"/>
                <a:ea typeface="Cambria" panose="02040503050406030204" pitchFamily="18" charset="0"/>
              </a:rPr>
              <a:t>Upravljivost i stabilnost</a:t>
            </a:r>
          </a:p>
        </p:txBody>
      </p:sp>
      <p:sp>
        <p:nvSpPr>
          <p:cNvPr id="9" name="Subtitle 2">
            <a:extLst>
              <a:ext uri="{FF2B5EF4-FFF2-40B4-BE49-F238E27FC236}">
                <a16:creationId xmlns:a16="http://schemas.microsoft.com/office/drawing/2014/main" id="{F5056F6C-40C9-441C-B5B1-E482FB2C54DC}"/>
              </a:ext>
            </a:extLst>
          </p:cNvPr>
          <p:cNvSpPr>
            <a:spLocks noGrp="1"/>
          </p:cNvSpPr>
          <p:nvPr>
            <p:ph type="subTitle" idx="1"/>
          </p:nvPr>
        </p:nvSpPr>
        <p:spPr>
          <a:xfrm>
            <a:off x="812055" y="5225055"/>
            <a:ext cx="1974277" cy="861420"/>
          </a:xfrm>
        </p:spPr>
        <p:txBody>
          <a:bodyPr>
            <a:normAutofit/>
          </a:bodyPr>
          <a:lstStyle/>
          <a:p>
            <a:r>
              <a:rPr lang="sr-Latn-RS" b="1" dirty="0">
                <a:solidFill>
                  <a:schemeClr val="bg1"/>
                </a:solidFill>
                <a:latin typeface="Cambria" panose="02040503050406030204" pitchFamily="18" charset="0"/>
                <a:ea typeface="Cambria" panose="02040503050406030204" pitchFamily="18" charset="0"/>
              </a:rPr>
              <a:t>A</a:t>
            </a:r>
            <a:r>
              <a:rPr lang="sr-Latn-RS" sz="1100" b="1" dirty="0">
                <a:solidFill>
                  <a:schemeClr val="bg1"/>
                </a:solidFill>
                <a:latin typeface="Cambria" panose="02040503050406030204" pitchFamily="18" charset="0"/>
                <a:ea typeface="Cambria" panose="02040503050406030204" pitchFamily="18" charset="0"/>
              </a:rPr>
              <a:t>utor</a:t>
            </a:r>
            <a:r>
              <a:rPr lang="sr-Latn-RS" b="1" dirty="0">
                <a:solidFill>
                  <a:schemeClr val="bg1"/>
                </a:solidFill>
                <a:latin typeface="Cambria" panose="02040503050406030204" pitchFamily="18" charset="0"/>
                <a:ea typeface="Cambria" panose="02040503050406030204" pitchFamily="18" charset="0"/>
              </a:rPr>
              <a:t>:</a:t>
            </a:r>
          </a:p>
          <a:p>
            <a:r>
              <a:rPr lang="sr-Latn-RS" b="1" dirty="0">
                <a:solidFill>
                  <a:schemeClr val="bg1"/>
                </a:solidFill>
                <a:latin typeface="Cambria" panose="02040503050406030204" pitchFamily="18" charset="0"/>
                <a:ea typeface="Cambria" panose="02040503050406030204" pitchFamily="18" charset="0"/>
              </a:rPr>
              <a:t>M</a:t>
            </a:r>
            <a:r>
              <a:rPr lang="sr-Latn-RS" sz="1100" b="1" dirty="0">
                <a:solidFill>
                  <a:schemeClr val="bg1"/>
                </a:solidFill>
                <a:latin typeface="Cambria" panose="02040503050406030204" pitchFamily="18" charset="0"/>
                <a:ea typeface="Cambria" panose="02040503050406030204" pitchFamily="18" charset="0"/>
              </a:rPr>
              <a:t>arko</a:t>
            </a:r>
            <a:r>
              <a:rPr lang="sr-Latn-RS" b="1" dirty="0">
                <a:solidFill>
                  <a:schemeClr val="bg1"/>
                </a:solidFill>
                <a:latin typeface="Cambria" panose="02040503050406030204" pitchFamily="18" charset="0"/>
                <a:ea typeface="Cambria" panose="02040503050406030204" pitchFamily="18" charset="0"/>
              </a:rPr>
              <a:t> S</a:t>
            </a:r>
            <a:r>
              <a:rPr lang="sr-Latn-RS" sz="1100" b="1" dirty="0">
                <a:solidFill>
                  <a:schemeClr val="bg1"/>
                </a:solidFill>
                <a:latin typeface="Cambria" panose="02040503050406030204" pitchFamily="18" charset="0"/>
                <a:ea typeface="Cambria" panose="02040503050406030204" pitchFamily="18" charset="0"/>
              </a:rPr>
              <a:t>tokić</a:t>
            </a:r>
          </a:p>
        </p:txBody>
      </p:sp>
      <p:sp>
        <p:nvSpPr>
          <p:cNvPr id="10" name="Subtitle 2">
            <a:extLst>
              <a:ext uri="{FF2B5EF4-FFF2-40B4-BE49-F238E27FC236}">
                <a16:creationId xmlns:a16="http://schemas.microsoft.com/office/drawing/2014/main" id="{8F4CE37B-A789-44CB-BBC6-FB7930F27936}"/>
              </a:ext>
            </a:extLst>
          </p:cNvPr>
          <p:cNvSpPr txBox="1">
            <a:spLocks/>
          </p:cNvSpPr>
          <p:nvPr/>
        </p:nvSpPr>
        <p:spPr bwMode="gray">
          <a:xfrm>
            <a:off x="7349706" y="5225055"/>
            <a:ext cx="4149305" cy="861420"/>
          </a:xfrm>
          <a:prstGeom prst="rect">
            <a:avLst/>
          </a:prstGeom>
        </p:spPr>
        <p:txBody>
          <a:bodyPr vert="horz" lIns="91440" tIns="45720" rIns="91440" bIns="45720" rtlCol="0" anchor="t">
            <a:normAutofit fontScale="925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r>
              <a:rPr lang="sr-Latn-RS" b="1" dirty="0">
                <a:solidFill>
                  <a:schemeClr val="bg1"/>
                </a:solidFill>
                <a:latin typeface="Cambria" panose="02040503050406030204" pitchFamily="18" charset="0"/>
                <a:ea typeface="Cambria" panose="02040503050406030204" pitchFamily="18" charset="0"/>
              </a:rPr>
              <a:t>P</a:t>
            </a:r>
            <a:r>
              <a:rPr lang="sr-Latn-RS" sz="1100" b="1" dirty="0">
                <a:solidFill>
                  <a:schemeClr val="bg1"/>
                </a:solidFill>
                <a:latin typeface="Cambria" panose="02040503050406030204" pitchFamily="18" charset="0"/>
                <a:ea typeface="Cambria" panose="02040503050406030204" pitchFamily="18" charset="0"/>
              </a:rPr>
              <a:t>redmet</a:t>
            </a:r>
            <a:r>
              <a:rPr lang="sr-Latn-RS" b="1" dirty="0">
                <a:solidFill>
                  <a:schemeClr val="bg1"/>
                </a:solidFill>
                <a:latin typeface="Cambria" panose="02040503050406030204" pitchFamily="18" charset="0"/>
                <a:ea typeface="Cambria" panose="02040503050406030204" pitchFamily="18" charset="0"/>
              </a:rPr>
              <a:t>:</a:t>
            </a:r>
          </a:p>
          <a:p>
            <a:r>
              <a:rPr lang="sr-Latn-RS" b="1" dirty="0">
                <a:solidFill>
                  <a:schemeClr val="bg1"/>
                </a:solidFill>
                <a:latin typeface="Cambria" panose="02040503050406030204" pitchFamily="18" charset="0"/>
                <a:ea typeface="Cambria" panose="02040503050406030204" pitchFamily="18" charset="0"/>
              </a:rPr>
              <a:t>E</a:t>
            </a:r>
            <a:r>
              <a:rPr lang="sr-Latn-RS" sz="1200" b="1" dirty="0">
                <a:solidFill>
                  <a:schemeClr val="bg1"/>
                </a:solidFill>
                <a:latin typeface="Cambria" panose="02040503050406030204" pitchFamily="18" charset="0"/>
                <a:ea typeface="Cambria" panose="02040503050406030204" pitchFamily="18" charset="0"/>
              </a:rPr>
              <a:t>ksploataciono-tehnička svojstva motornih vozila</a:t>
            </a:r>
          </a:p>
        </p:txBody>
      </p:sp>
    </p:spTree>
    <p:extLst>
      <p:ext uri="{BB962C8B-B14F-4D97-AF65-F5344CB8AC3E}">
        <p14:creationId xmlns:p14="http://schemas.microsoft.com/office/powerpoint/2010/main" val="1267606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a:t>Zadatak</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154954" y="2603500"/>
                <a:ext cx="10170772" cy="4332138"/>
              </a:xfrm>
            </p:spPr>
            <p:txBody>
              <a:bodyPr>
                <a:normAutofit/>
              </a:bodyPr>
              <a:lstStyle/>
              <a:p>
                <a:r>
                  <a:rPr lang="sr-Latn-CS" b="1" dirty="0">
                    <a:solidFill>
                      <a:schemeClr val="tx1"/>
                    </a:solidFill>
                  </a:rPr>
                  <a:t>Za dato motorno vozilo ___________________________:</a:t>
                </a:r>
              </a:p>
              <a:p>
                <a:endParaRPr lang="x-none" sz="2400" b="1" dirty="0">
                  <a:solidFill>
                    <a:schemeClr val="tx1"/>
                  </a:solidFill>
                </a:endParaRPr>
              </a:p>
              <a:p>
                <a:pPr marL="457200" indent="-457200">
                  <a:buFont typeface="+mj-lt"/>
                  <a:buAutoNum type="alphaUcPeriod"/>
                </a:pPr>
                <a:r>
                  <a:rPr lang="sr-Latn-CS" dirty="0">
                    <a:solidFill>
                      <a:schemeClr val="tx1"/>
                    </a:solidFill>
                    <a:latin typeface="Cambria" panose="02040503050406030204" pitchFamily="18" charset="0"/>
                    <a:ea typeface="Cambria" panose="02040503050406030204" pitchFamily="18" charset="0"/>
                  </a:rPr>
                  <a:t>Odrediti odnos uglova zaokretanja upravljačkih točkova </a:t>
                </a:r>
                <a14:m>
                  <m:oMath xmlns:m="http://schemas.openxmlformats.org/officeDocument/2006/math">
                    <m:sSub>
                      <m:sSubPr>
                        <m:ctrlPr>
                          <a:rPr lang="sr-Latn-CS" i="1" smtClean="0">
                            <a:solidFill>
                              <a:schemeClr val="tx1"/>
                            </a:solidFill>
                            <a:latin typeface="Cambria Math" panose="02040503050406030204" pitchFamily="18" charset="0"/>
                            <a:ea typeface="Cambria" panose="02040503050406030204" pitchFamily="18" charset="0"/>
                          </a:rPr>
                        </m:ctrlPr>
                      </m:sSubPr>
                      <m:e>
                        <m:r>
                          <m:rPr>
                            <m:sty m:val="p"/>
                          </m:rPr>
                          <a:rPr lang="el-GR" i="1" smtClean="0">
                            <a:solidFill>
                              <a:schemeClr val="tx1"/>
                            </a:solidFill>
                            <a:latin typeface="Cambria Math" panose="02040503050406030204" pitchFamily="18" charset="0"/>
                            <a:ea typeface="Cambria" panose="02040503050406030204" pitchFamily="18" charset="0"/>
                          </a:rPr>
                          <m:t>θ</m:t>
                        </m:r>
                      </m:e>
                      <m:sub>
                        <m:r>
                          <a:rPr lang="sr-Latn-RS" b="0" i="1" smtClean="0">
                            <a:solidFill>
                              <a:schemeClr val="tx1"/>
                            </a:solidFill>
                            <a:latin typeface="Cambria Math" panose="02040503050406030204" pitchFamily="18" charset="0"/>
                            <a:ea typeface="Cambria" panose="02040503050406030204" pitchFamily="18" charset="0"/>
                          </a:rPr>
                          <m:t>𝑠</m:t>
                        </m:r>
                      </m:sub>
                    </m:sSub>
                  </m:oMath>
                </a14:m>
                <a:r>
                  <a:rPr lang="sr-Latn-CS" dirty="0">
                    <a:solidFill>
                      <a:schemeClr val="tx1"/>
                    </a:solidFill>
                    <a:latin typeface="Cambria" panose="02040503050406030204" pitchFamily="18" charset="0"/>
                    <a:ea typeface="Cambria" panose="02040503050406030204" pitchFamily="18" charset="0"/>
                  </a:rPr>
                  <a:t> i </a:t>
                </a:r>
                <a14:m>
                  <m:oMath xmlns:m="http://schemas.openxmlformats.org/officeDocument/2006/math">
                    <m:sSub>
                      <m:sSubPr>
                        <m:ctrlPr>
                          <a:rPr lang="sr-Latn-CS" i="1">
                            <a:solidFill>
                              <a:schemeClr val="tx1"/>
                            </a:solidFill>
                            <a:latin typeface="Cambria Math" panose="02040503050406030204" pitchFamily="18" charset="0"/>
                          </a:rPr>
                        </m:ctrlPr>
                      </m:sSubPr>
                      <m:e>
                        <m:r>
                          <m:rPr>
                            <m:sty m:val="p"/>
                          </m:rPr>
                          <a:rPr lang="el-GR" i="1">
                            <a:solidFill>
                              <a:schemeClr val="tx1"/>
                            </a:solidFill>
                            <a:latin typeface="Cambria Math" panose="02040503050406030204" pitchFamily="18" charset="0"/>
                          </a:rPr>
                          <m:t>θ</m:t>
                        </m:r>
                      </m:e>
                      <m:sub>
                        <m:r>
                          <a:rPr lang="sr-Latn-RS" b="0" i="1" smtClean="0">
                            <a:solidFill>
                              <a:schemeClr val="tx1"/>
                            </a:solidFill>
                            <a:latin typeface="Cambria Math" panose="02040503050406030204" pitchFamily="18" charset="0"/>
                          </a:rPr>
                          <m:t>𝑢</m:t>
                        </m:r>
                      </m:sub>
                    </m:sSub>
                  </m:oMath>
                </a14:m>
                <a:r>
                  <a:rPr lang="sr-Latn-CS" dirty="0">
                    <a:solidFill>
                      <a:schemeClr val="tx1"/>
                    </a:solidFill>
                  </a:rPr>
                  <a:t> </a:t>
                </a:r>
                <a:r>
                  <a:rPr lang="sr-Latn-CS" dirty="0">
                    <a:solidFill>
                      <a:schemeClr val="tx1"/>
                    </a:solidFill>
                    <a:latin typeface="Cambria" panose="02040503050406030204" pitchFamily="18" charset="0"/>
                    <a:ea typeface="Cambria" panose="02040503050406030204" pitchFamily="18" charset="0"/>
                  </a:rPr>
                  <a:t>za krute i elastične pneumatike i opisati kako se određuje. Dato je </a:t>
                </a:r>
                <a14:m>
                  <m:oMath xmlns:m="http://schemas.openxmlformats.org/officeDocument/2006/math">
                    <m:sSub>
                      <m:sSubPr>
                        <m:ctrlPr>
                          <a:rPr lang="sr-Latn-CS" i="1">
                            <a:solidFill>
                              <a:schemeClr val="tx1"/>
                            </a:solidFill>
                            <a:latin typeface="Cambria Math" panose="02040503050406030204" pitchFamily="18" charset="0"/>
                          </a:rPr>
                        </m:ctrlPr>
                      </m:sSubPr>
                      <m:e>
                        <m:r>
                          <m:rPr>
                            <m:sty m:val="p"/>
                          </m:rPr>
                          <a:rPr lang="el-GR" i="1">
                            <a:solidFill>
                              <a:schemeClr val="tx1"/>
                            </a:solidFill>
                            <a:latin typeface="Cambria Math" panose="02040503050406030204" pitchFamily="18" charset="0"/>
                          </a:rPr>
                          <m:t>θ</m:t>
                        </m:r>
                      </m:e>
                      <m:sub>
                        <m:r>
                          <a:rPr lang="sr-Latn-RS" i="1">
                            <a:solidFill>
                              <a:schemeClr val="tx1"/>
                            </a:solidFill>
                            <a:latin typeface="Cambria Math" panose="02040503050406030204" pitchFamily="18" charset="0"/>
                          </a:rPr>
                          <m:t>𝑠</m:t>
                        </m:r>
                      </m:sub>
                    </m:sSub>
                    <m:r>
                      <a:rPr lang="sr-Latn-RS" b="0" i="1" smtClean="0">
                        <a:solidFill>
                          <a:schemeClr val="tx1"/>
                        </a:solidFill>
                        <a:latin typeface="Cambria Math" panose="02040503050406030204" pitchFamily="18" charset="0"/>
                      </a:rPr>
                      <m:t>=</m:t>
                    </m:r>
                  </m:oMath>
                </a14:m>
                <a:r>
                  <a:rPr lang="sr-Latn-CS" dirty="0">
                    <a:solidFill>
                      <a:schemeClr val="tx1"/>
                    </a:solidFill>
                  </a:rPr>
                  <a:t> 5°, 10°, 15°, 20°, 25°, 30° na osnovu kog se određuje </a:t>
                </a:r>
                <a14:m>
                  <m:oMath xmlns:m="http://schemas.openxmlformats.org/officeDocument/2006/math">
                    <m:sSub>
                      <m:sSubPr>
                        <m:ctrlPr>
                          <a:rPr lang="sr-Latn-CS" i="1">
                            <a:solidFill>
                              <a:schemeClr val="tx1"/>
                            </a:solidFill>
                            <a:latin typeface="Cambria Math" panose="02040503050406030204" pitchFamily="18" charset="0"/>
                          </a:rPr>
                        </m:ctrlPr>
                      </m:sSubPr>
                      <m:e>
                        <m:r>
                          <m:rPr>
                            <m:sty m:val="p"/>
                          </m:rPr>
                          <a:rPr lang="el-GR" i="1">
                            <a:solidFill>
                              <a:schemeClr val="tx1"/>
                            </a:solidFill>
                            <a:latin typeface="Cambria Math" panose="02040503050406030204" pitchFamily="18" charset="0"/>
                          </a:rPr>
                          <m:t>θ</m:t>
                        </m:r>
                      </m:e>
                      <m:sub>
                        <m:r>
                          <a:rPr lang="sr-Latn-RS" i="1">
                            <a:solidFill>
                              <a:schemeClr val="tx1"/>
                            </a:solidFill>
                            <a:latin typeface="Cambria Math" panose="02040503050406030204" pitchFamily="18" charset="0"/>
                          </a:rPr>
                          <m:t>𝑢</m:t>
                        </m:r>
                      </m:sub>
                    </m:sSub>
                  </m:oMath>
                </a14:m>
                <a:r>
                  <a:rPr lang="sr-Latn-CS" dirty="0">
                    <a:solidFill>
                      <a:schemeClr val="tx1"/>
                    </a:solidFill>
                  </a:rPr>
                  <a:t> </a:t>
                </a:r>
                <a:endParaRPr lang="x-none" dirty="0">
                  <a:solidFill>
                    <a:schemeClr val="tx1"/>
                  </a:solidFill>
                  <a:latin typeface="Cambria" panose="02040503050406030204" pitchFamily="18" charset="0"/>
                  <a:ea typeface="Cambria" panose="02040503050406030204" pitchFamily="18" charset="0"/>
                </a:endParaRPr>
              </a:p>
              <a:p>
                <a:pPr marL="457200" indent="-457200">
                  <a:buFont typeface="+mj-lt"/>
                  <a:buAutoNum type="alphaUcPeriod"/>
                </a:pPr>
                <a:r>
                  <a:rPr lang="sr-Latn-CS" dirty="0">
                    <a:solidFill>
                      <a:schemeClr val="tx1"/>
                    </a:solidFill>
                    <a:latin typeface="Cambria" panose="02040503050406030204" pitchFamily="18" charset="0"/>
                    <a:ea typeface="Cambria" panose="02040503050406030204" pitchFamily="18" charset="0"/>
                  </a:rPr>
                  <a:t>Grafički prikazati odnose uglova skretanja upravljačkih točkova za 6 vrednosti brzina od:             </a:t>
                </a:r>
                <a14:m>
                  <m:oMath xmlns:m="http://schemas.openxmlformats.org/officeDocument/2006/math">
                    <m:sSub>
                      <m:sSubPr>
                        <m:ctrlPr>
                          <a:rPr lang="sr-Latn-CS" sz="1800">
                            <a:solidFill>
                              <a:schemeClr val="tx1"/>
                            </a:solidFill>
                          </a:rPr>
                        </m:ctrlPr>
                      </m:sSubPr>
                      <m:e>
                        <m:r>
                          <a:rPr lang="sr-Latn-RS" sz="1800">
                            <a:solidFill>
                              <a:schemeClr val="tx1"/>
                            </a:solidFill>
                          </a:rPr>
                          <m:t>𝑉</m:t>
                        </m:r>
                      </m:e>
                      <m:sub>
                        <m:r>
                          <a:rPr lang="sr-Latn-RS" sz="1800">
                            <a:solidFill>
                              <a:schemeClr val="tx1"/>
                            </a:solidFill>
                          </a:rPr>
                          <m:t>1</m:t>
                        </m:r>
                      </m:sub>
                    </m:sSub>
                  </m:oMath>
                </a14:m>
                <a:r>
                  <a:rPr lang="sr-Latn-CS" sz="1800" dirty="0">
                    <a:solidFill>
                      <a:schemeClr val="tx1"/>
                    </a:solidFill>
                  </a:rPr>
                  <a:t>= 0 km/h; </a:t>
                </a:r>
                <a14:m>
                  <m:oMath xmlns:m="http://schemas.openxmlformats.org/officeDocument/2006/math">
                    <m:sSub>
                      <m:sSubPr>
                        <m:ctrlPr>
                          <a:rPr lang="sr-Latn-CS" sz="1800">
                            <a:solidFill>
                              <a:schemeClr val="tx1"/>
                            </a:solidFill>
                          </a:rPr>
                        </m:ctrlPr>
                      </m:sSubPr>
                      <m:e>
                        <m:r>
                          <a:rPr lang="sr-Latn-RS" sz="1800">
                            <a:solidFill>
                              <a:schemeClr val="tx1"/>
                            </a:solidFill>
                          </a:rPr>
                          <m:t>𝑉</m:t>
                        </m:r>
                      </m:e>
                      <m:sub>
                        <m:r>
                          <a:rPr lang="sr-Latn-RS" sz="1800" smtClean="0">
                            <a:solidFill>
                              <a:schemeClr val="tx1"/>
                            </a:solidFill>
                          </a:rPr>
                          <m:t>2</m:t>
                        </m:r>
                      </m:sub>
                    </m:sSub>
                    <m:r>
                      <a:rPr lang="sr-Latn-RS" sz="1800">
                        <a:solidFill>
                          <a:schemeClr val="tx1"/>
                        </a:solidFill>
                      </a:rPr>
                      <m:t> </m:t>
                    </m:r>
                  </m:oMath>
                </a14:m>
                <a:r>
                  <a:rPr lang="sr-Latn-CS" sz="1800" dirty="0">
                    <a:solidFill>
                      <a:schemeClr val="tx1"/>
                    </a:solidFill>
                  </a:rPr>
                  <a:t>=10 km/h; </a:t>
                </a:r>
                <a14:m>
                  <m:oMath xmlns:m="http://schemas.openxmlformats.org/officeDocument/2006/math">
                    <m:sSub>
                      <m:sSubPr>
                        <m:ctrlPr>
                          <a:rPr lang="sr-Latn-CS" sz="1800">
                            <a:solidFill>
                              <a:schemeClr val="tx1"/>
                            </a:solidFill>
                          </a:rPr>
                        </m:ctrlPr>
                      </m:sSubPr>
                      <m:e>
                        <m:r>
                          <a:rPr lang="sr-Latn-RS" sz="1800">
                            <a:solidFill>
                              <a:schemeClr val="tx1"/>
                            </a:solidFill>
                          </a:rPr>
                          <m:t>𝑉</m:t>
                        </m:r>
                      </m:e>
                      <m:sub>
                        <m:r>
                          <a:rPr lang="sr-Latn-RS" sz="1800">
                            <a:solidFill>
                              <a:schemeClr val="tx1"/>
                            </a:solidFill>
                          </a:rPr>
                          <m:t>3</m:t>
                        </m:r>
                      </m:sub>
                    </m:sSub>
                    <m:r>
                      <a:rPr lang="sr-Latn-RS" sz="1800">
                        <a:solidFill>
                          <a:schemeClr val="tx1"/>
                        </a:solidFill>
                      </a:rPr>
                      <m:t> </m:t>
                    </m:r>
                  </m:oMath>
                </a14:m>
                <a:r>
                  <a:rPr lang="sr-Latn-CS" sz="1800" dirty="0">
                    <a:solidFill>
                      <a:schemeClr val="tx1"/>
                    </a:solidFill>
                  </a:rPr>
                  <a:t>=20 km/h; </a:t>
                </a:r>
                <a14:m>
                  <m:oMath xmlns:m="http://schemas.openxmlformats.org/officeDocument/2006/math">
                    <m:sSub>
                      <m:sSubPr>
                        <m:ctrlPr>
                          <a:rPr lang="sr-Latn-CS" sz="1800">
                            <a:solidFill>
                              <a:schemeClr val="tx1"/>
                            </a:solidFill>
                          </a:rPr>
                        </m:ctrlPr>
                      </m:sSubPr>
                      <m:e>
                        <m:r>
                          <a:rPr lang="sr-Latn-RS" sz="1800">
                            <a:solidFill>
                              <a:schemeClr val="tx1"/>
                            </a:solidFill>
                          </a:rPr>
                          <m:t>𝑉</m:t>
                        </m:r>
                      </m:e>
                      <m:sub>
                        <m:r>
                          <a:rPr lang="sr-Latn-RS" sz="1800">
                            <a:solidFill>
                              <a:schemeClr val="tx1"/>
                            </a:solidFill>
                          </a:rPr>
                          <m:t>4</m:t>
                        </m:r>
                      </m:sub>
                    </m:sSub>
                    <m:r>
                      <a:rPr lang="sr-Latn-RS" sz="1800">
                        <a:solidFill>
                          <a:schemeClr val="tx1"/>
                        </a:solidFill>
                      </a:rPr>
                      <m:t> </m:t>
                    </m:r>
                  </m:oMath>
                </a14:m>
                <a:r>
                  <a:rPr lang="sr-Latn-CS" sz="1800" dirty="0">
                    <a:solidFill>
                      <a:schemeClr val="tx1"/>
                    </a:solidFill>
                  </a:rPr>
                  <a:t>=30 km/h; </a:t>
                </a:r>
                <a14:m>
                  <m:oMath xmlns:m="http://schemas.openxmlformats.org/officeDocument/2006/math">
                    <m:sSub>
                      <m:sSubPr>
                        <m:ctrlPr>
                          <a:rPr lang="sr-Latn-CS" sz="1800">
                            <a:solidFill>
                              <a:schemeClr val="tx1"/>
                            </a:solidFill>
                          </a:rPr>
                        </m:ctrlPr>
                      </m:sSubPr>
                      <m:e>
                        <m:r>
                          <a:rPr lang="sr-Latn-RS" sz="1800">
                            <a:solidFill>
                              <a:schemeClr val="tx1"/>
                            </a:solidFill>
                          </a:rPr>
                          <m:t>𝑉</m:t>
                        </m:r>
                      </m:e>
                      <m:sub>
                        <m:r>
                          <a:rPr lang="sr-Latn-RS" sz="1800">
                            <a:solidFill>
                              <a:schemeClr val="tx1"/>
                            </a:solidFill>
                          </a:rPr>
                          <m:t>5</m:t>
                        </m:r>
                      </m:sub>
                    </m:sSub>
                  </m:oMath>
                </a14:m>
                <a:r>
                  <a:rPr lang="sr-Latn-CS" sz="1800" dirty="0">
                    <a:solidFill>
                      <a:schemeClr val="tx1"/>
                    </a:solidFill>
                  </a:rPr>
                  <a:t> =40 km/h; </a:t>
                </a:r>
                <a14:m>
                  <m:oMath xmlns:m="http://schemas.openxmlformats.org/officeDocument/2006/math">
                    <m:sSub>
                      <m:sSubPr>
                        <m:ctrlPr>
                          <a:rPr lang="sr-Latn-CS" sz="1800">
                            <a:solidFill>
                              <a:schemeClr val="tx1"/>
                            </a:solidFill>
                          </a:rPr>
                        </m:ctrlPr>
                      </m:sSubPr>
                      <m:e>
                        <m:r>
                          <a:rPr lang="sr-Latn-RS" sz="1800">
                            <a:solidFill>
                              <a:schemeClr val="tx1"/>
                            </a:solidFill>
                          </a:rPr>
                          <m:t>𝑉</m:t>
                        </m:r>
                      </m:e>
                      <m:sub>
                        <m:r>
                          <a:rPr lang="sr-Latn-RS" sz="1800">
                            <a:solidFill>
                              <a:schemeClr val="tx1"/>
                            </a:solidFill>
                          </a:rPr>
                          <m:t>‚6</m:t>
                        </m:r>
                      </m:sub>
                    </m:sSub>
                  </m:oMath>
                </a14:m>
                <a:r>
                  <a:rPr lang="sr-Latn-CS" sz="1800" dirty="0">
                    <a:solidFill>
                      <a:schemeClr val="tx1"/>
                    </a:solidFill>
                  </a:rPr>
                  <a:t>=50 km/h i izvršiti analizu dobijenog grafikona.</a:t>
                </a:r>
              </a:p>
              <a:p>
                <a:pPr marL="457200" indent="-457200">
                  <a:buFont typeface="+mj-lt"/>
                  <a:buAutoNum type="alphaUcPeriod"/>
                </a:pPr>
                <a:r>
                  <a:rPr lang="sr-Latn-CS" dirty="0">
                    <a:solidFill>
                      <a:schemeClr val="tx1"/>
                    </a:solidFill>
                  </a:rPr>
                  <a:t>Odrediti kritičnu brzinu u odnosu na bočno klizanje / zanošene </a:t>
                </a:r>
                <a14:m>
                  <m:oMath xmlns:m="http://schemas.openxmlformats.org/officeDocument/2006/math">
                    <m:sSub>
                      <m:sSubPr>
                        <m:ctrlPr>
                          <a:rPr lang="sr-Latn-CS" i="1">
                            <a:solidFill>
                              <a:schemeClr val="tx1"/>
                            </a:solidFill>
                            <a:latin typeface="Cambria Math" panose="02040503050406030204" pitchFamily="18" charset="0"/>
                          </a:rPr>
                        </m:ctrlPr>
                      </m:sSubPr>
                      <m:e>
                        <m:r>
                          <a:rPr lang="sr-Latn-RS">
                            <a:solidFill>
                              <a:schemeClr val="tx1"/>
                            </a:solidFill>
                            <a:latin typeface="Cambria Math" panose="02040503050406030204" pitchFamily="18" charset="0"/>
                          </a:rPr>
                          <m:t>𝑉</m:t>
                        </m:r>
                      </m:e>
                      <m:sub>
                        <m:sSub>
                          <m:sSubPr>
                            <m:ctrlPr>
                              <a:rPr lang="sr-Latn-RS" i="1" smtClean="0">
                                <a:solidFill>
                                  <a:schemeClr val="tx1"/>
                                </a:solidFill>
                                <a:latin typeface="Cambria Math" panose="02040503050406030204" pitchFamily="18" charset="0"/>
                              </a:rPr>
                            </m:ctrlPr>
                          </m:sSubPr>
                          <m:e>
                            <m:r>
                              <a:rPr lang="sr-Latn-RS" b="0" i="1" smtClean="0">
                                <a:solidFill>
                                  <a:schemeClr val="tx1"/>
                                </a:solidFill>
                                <a:latin typeface="Cambria Math" panose="02040503050406030204" pitchFamily="18" charset="0"/>
                              </a:rPr>
                              <m:t>𝑘𝑟</m:t>
                            </m:r>
                          </m:e>
                          <m:sub>
                            <m:r>
                              <a:rPr lang="sr-Latn-RS" b="0" i="1" smtClean="0">
                                <a:solidFill>
                                  <a:schemeClr val="tx1"/>
                                </a:solidFill>
                                <a:latin typeface="Cambria Math" panose="02040503050406030204" pitchFamily="18" charset="0"/>
                              </a:rPr>
                              <m:t>𝑧</m:t>
                            </m:r>
                          </m:sub>
                        </m:sSub>
                      </m:sub>
                    </m:sSub>
                  </m:oMath>
                </a14:m>
                <a:r>
                  <a:rPr lang="sr-Latn-CS" dirty="0">
                    <a:solidFill>
                      <a:schemeClr val="tx1"/>
                    </a:solidFill>
                  </a:rPr>
                  <a:t> i prevrtanje </a:t>
                </a:r>
                <a14:m>
                  <m:oMath xmlns:m="http://schemas.openxmlformats.org/officeDocument/2006/math">
                    <m:sSub>
                      <m:sSubPr>
                        <m:ctrlPr>
                          <a:rPr lang="sr-Latn-CS" i="1">
                            <a:solidFill>
                              <a:schemeClr val="tx1"/>
                            </a:solidFill>
                            <a:latin typeface="Cambria Math" panose="02040503050406030204" pitchFamily="18" charset="0"/>
                          </a:rPr>
                        </m:ctrlPr>
                      </m:sSubPr>
                      <m:e>
                        <m:r>
                          <a:rPr lang="sr-Latn-RS">
                            <a:solidFill>
                              <a:schemeClr val="tx1"/>
                            </a:solidFill>
                            <a:latin typeface="Cambria Math" panose="02040503050406030204" pitchFamily="18" charset="0"/>
                          </a:rPr>
                          <m:t>𝑉</m:t>
                        </m:r>
                      </m:e>
                      <m:sub>
                        <m:sSub>
                          <m:sSubPr>
                            <m:ctrlPr>
                              <a:rPr lang="sr-Latn-RS" i="1">
                                <a:solidFill>
                                  <a:schemeClr val="tx1"/>
                                </a:solidFill>
                                <a:latin typeface="Cambria Math" panose="02040503050406030204" pitchFamily="18" charset="0"/>
                              </a:rPr>
                            </m:ctrlPr>
                          </m:sSubPr>
                          <m:e>
                            <m:r>
                              <a:rPr lang="sr-Latn-RS" i="1">
                                <a:solidFill>
                                  <a:schemeClr val="tx1"/>
                                </a:solidFill>
                                <a:latin typeface="Cambria Math" panose="02040503050406030204" pitchFamily="18" charset="0"/>
                              </a:rPr>
                              <m:t>𝑘𝑟</m:t>
                            </m:r>
                          </m:e>
                          <m:sub>
                            <m:r>
                              <a:rPr lang="sr-Latn-RS" b="0" i="1" smtClean="0">
                                <a:solidFill>
                                  <a:schemeClr val="tx1"/>
                                </a:solidFill>
                                <a:latin typeface="Cambria Math" panose="02040503050406030204" pitchFamily="18" charset="0"/>
                              </a:rPr>
                              <m:t>𝑝</m:t>
                            </m:r>
                          </m:sub>
                        </m:sSub>
                      </m:sub>
                    </m:sSub>
                  </m:oMath>
                </a14:m>
                <a:r>
                  <a:rPr lang="sr-Latn-RS" sz="1800" dirty="0">
                    <a:solidFill>
                      <a:schemeClr val="tx1"/>
                    </a:solidFill>
                  </a:rPr>
                  <a:t> u zavisnosti od različitih vrednosti </a:t>
                </a:r>
                <a14:m>
                  <m:oMath xmlns:m="http://schemas.openxmlformats.org/officeDocument/2006/math">
                    <m:r>
                      <m:rPr>
                        <m:sty m:val="p"/>
                      </m:rPr>
                      <a:rPr lang="el-GR" i="1">
                        <a:solidFill>
                          <a:schemeClr val="tx1"/>
                        </a:solidFill>
                        <a:latin typeface="Cambria Math" panose="02040503050406030204" pitchFamily="18" charset="0"/>
                      </a:rPr>
                      <m:t>θ</m:t>
                    </m:r>
                  </m:oMath>
                </a14:m>
                <a:endParaRPr lang="x-none" sz="1800" dirty="0">
                  <a:solidFill>
                    <a:schemeClr val="tx1"/>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154954" y="2603500"/>
                <a:ext cx="10170772" cy="4332138"/>
              </a:xfrm>
              <a:blipFill>
                <a:blip r:embed="rId2"/>
                <a:stretch>
                  <a:fillRect l="-180" t="-844" r="-539"/>
                </a:stretch>
              </a:blipFill>
            </p:spPr>
            <p:txBody>
              <a:bodyPr/>
              <a:lstStyle/>
              <a:p>
                <a:r>
                  <a:rPr lang="sr-Latn-RS">
                    <a:noFill/>
                  </a:rPr>
                  <a:t> </a:t>
                </a:r>
              </a:p>
            </p:txBody>
          </p:sp>
        </mc:Fallback>
      </mc:AlternateContent>
    </p:spTree>
    <p:extLst>
      <p:ext uri="{BB962C8B-B14F-4D97-AF65-F5344CB8AC3E}">
        <p14:creationId xmlns:p14="http://schemas.microsoft.com/office/powerpoint/2010/main" val="91056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z="2800" b="1" dirty="0"/>
              <a:t>Ulazni podaci </a:t>
            </a:r>
            <a:r>
              <a:rPr lang="sr-Latn-RS" sz="2800" b="1" dirty="0"/>
              <a:t>za vežbu</a:t>
            </a:r>
            <a:endParaRPr lang="x-none" sz="2800"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713852" y="2603500"/>
                <a:ext cx="5844340" cy="2483184"/>
              </a:xfrm>
            </p:spPr>
            <p:txBody>
              <a:bodyPr>
                <a:normAutofit/>
              </a:bodyPr>
              <a:lstStyle/>
              <a:p>
                <a:pPr lvl="1"/>
                <a:r>
                  <a:rPr lang="sr-Latn-CS" sz="1800" dirty="0">
                    <a:solidFill>
                      <a:schemeClr val="tx1"/>
                    </a:solidFill>
                  </a:rPr>
                  <a:t>b		- Trag točkova 	</a:t>
                </a:r>
                <a:endParaRPr lang="x-none" sz="1800" dirty="0">
                  <a:solidFill>
                    <a:schemeClr val="tx1"/>
                  </a:solidFill>
                </a:endParaRPr>
              </a:p>
              <a:p>
                <a:pPr lvl="1"/>
                <a:r>
                  <a:rPr lang="sr-Latn-CS" sz="1800" dirty="0">
                    <a:solidFill>
                      <a:schemeClr val="tx1"/>
                    </a:solidFill>
                  </a:rPr>
                  <a:t>l		- </a:t>
                </a:r>
                <a:r>
                  <a:rPr lang="sr-Latn-CS" sz="1800" dirty="0" err="1">
                    <a:solidFill>
                      <a:schemeClr val="tx1"/>
                    </a:solidFill>
                  </a:rPr>
                  <a:t>Međuosovinsko</a:t>
                </a:r>
                <a:r>
                  <a:rPr lang="sr-Latn-CS" sz="1800" dirty="0">
                    <a:solidFill>
                      <a:schemeClr val="tx1"/>
                    </a:solidFill>
                  </a:rPr>
                  <a:t> rastojanje</a:t>
                </a:r>
                <a:endParaRPr lang="x-none" sz="1800" dirty="0">
                  <a:solidFill>
                    <a:schemeClr val="tx1"/>
                  </a:solidFill>
                </a:endParaRPr>
              </a:p>
              <a:p>
                <a:pPr lvl="1"/>
                <a14:m>
                  <m:oMath xmlns:m="http://schemas.openxmlformats.org/officeDocument/2006/math">
                    <m:sSub>
                      <m:sSubPr>
                        <m:ctrlPr>
                          <a:rPr lang="sr-Latn-CS" sz="1800" i="1" smtClean="0">
                            <a:solidFill>
                              <a:schemeClr val="tx1"/>
                            </a:solidFill>
                            <a:latin typeface="Cambria Math" panose="02040503050406030204" pitchFamily="18" charset="0"/>
                          </a:rPr>
                        </m:ctrlPr>
                      </m:sSubPr>
                      <m:e>
                        <m:r>
                          <a:rPr lang="sr-Latn-RS" sz="1800" b="0" i="1" smtClean="0">
                            <a:solidFill>
                              <a:schemeClr val="tx1"/>
                            </a:solidFill>
                            <a:latin typeface="Cambria Math" panose="02040503050406030204" pitchFamily="18" charset="0"/>
                          </a:rPr>
                          <m:t>𝐺</m:t>
                        </m:r>
                      </m:e>
                      <m:sub>
                        <m:r>
                          <a:rPr lang="sr-Latn-RS" sz="1800" b="0" i="1" smtClean="0">
                            <a:solidFill>
                              <a:schemeClr val="tx1"/>
                            </a:solidFill>
                            <a:latin typeface="Cambria Math" panose="02040503050406030204" pitchFamily="18" charset="0"/>
                          </a:rPr>
                          <m:t>𝑝</m:t>
                        </m:r>
                      </m:sub>
                    </m:sSub>
                  </m:oMath>
                </a14:m>
                <a:r>
                  <a:rPr lang="sr-Latn-CS" sz="1800" dirty="0">
                    <a:solidFill>
                      <a:schemeClr val="tx1"/>
                    </a:solidFill>
                  </a:rPr>
                  <a:t>     	- Osovinsko opterećenje prednje osovine</a:t>
                </a:r>
                <a:endParaRPr lang="x-none" sz="1800" dirty="0">
                  <a:solidFill>
                    <a:schemeClr val="tx1"/>
                  </a:solidFill>
                </a:endParaRPr>
              </a:p>
              <a:p>
                <a:pPr lvl="1"/>
                <a14:m>
                  <m:oMath xmlns:m="http://schemas.openxmlformats.org/officeDocument/2006/math">
                    <m:sSub>
                      <m:sSubPr>
                        <m:ctrlPr>
                          <a:rPr lang="sr-Latn-CS" sz="1800" i="1">
                            <a:solidFill>
                              <a:schemeClr val="tx1"/>
                            </a:solidFill>
                            <a:latin typeface="Cambria Math" panose="02040503050406030204" pitchFamily="18" charset="0"/>
                          </a:rPr>
                        </m:ctrlPr>
                      </m:sSubPr>
                      <m:e>
                        <m:r>
                          <a:rPr lang="sr-Latn-RS" sz="1800" i="1">
                            <a:solidFill>
                              <a:schemeClr val="tx1"/>
                            </a:solidFill>
                            <a:latin typeface="Cambria Math" panose="02040503050406030204" pitchFamily="18" charset="0"/>
                          </a:rPr>
                          <m:t>𝐺</m:t>
                        </m:r>
                      </m:e>
                      <m:sub>
                        <m:r>
                          <a:rPr lang="sr-Latn-RS" sz="1800" b="0" i="1" smtClean="0">
                            <a:solidFill>
                              <a:schemeClr val="tx1"/>
                            </a:solidFill>
                            <a:latin typeface="Cambria Math" panose="02040503050406030204" pitchFamily="18" charset="0"/>
                          </a:rPr>
                          <m:t>𝑧</m:t>
                        </m:r>
                      </m:sub>
                    </m:sSub>
                  </m:oMath>
                </a14:m>
                <a:r>
                  <a:rPr lang="sr-Latn-CS" sz="1800" dirty="0">
                    <a:solidFill>
                      <a:schemeClr val="tx1"/>
                    </a:solidFill>
                  </a:rPr>
                  <a:t>	- Osovinsko opterećenje zadnje osovine</a:t>
                </a:r>
              </a:p>
              <a:p>
                <a:pPr lvl="1"/>
                <a14:m>
                  <m:oMath xmlns:m="http://schemas.openxmlformats.org/officeDocument/2006/math">
                    <m:r>
                      <a:rPr lang="sr-Latn-RS" sz="1800" b="0" i="1" smtClean="0">
                        <a:solidFill>
                          <a:schemeClr val="tx1"/>
                        </a:solidFill>
                        <a:latin typeface="Cambria Math" panose="02040503050406030204" pitchFamily="18" charset="0"/>
                      </a:rPr>
                      <m:t>𝐵</m:t>
                    </m:r>
                  </m:oMath>
                </a14:m>
                <a:r>
                  <a:rPr lang="sr-Latn-CS" sz="1800" dirty="0">
                    <a:solidFill>
                      <a:schemeClr val="tx1"/>
                    </a:solidFill>
                  </a:rPr>
                  <a:t>		-  Širina pneumatika</a:t>
                </a:r>
                <a:endParaRPr lang="sr-Latn-CS" sz="1800" b="1" baseline="-25000" dirty="0">
                  <a:solidFill>
                    <a:schemeClr val="tx1"/>
                  </a:solidFill>
                </a:endParaRPr>
              </a:p>
              <a:p>
                <a:pPr lvl="1"/>
                <a:endParaRPr lang="x-none" dirty="0"/>
              </a:p>
              <a:p>
                <a:pPr marL="0" lvl="0" indent="0" hangingPunct="0">
                  <a:buNone/>
                </a:pPr>
                <a:endParaRPr lang="x-none"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713852" y="2603500"/>
                <a:ext cx="5844340" cy="2483184"/>
              </a:xfrm>
              <a:blipFill>
                <a:blip r:embed="rId2"/>
                <a:stretch>
                  <a:fillRect t="-1474"/>
                </a:stretch>
              </a:blipFill>
            </p:spPr>
            <p:txBody>
              <a:bodyPr/>
              <a:lstStyle/>
              <a:p>
                <a:r>
                  <a:rPr lang="sr-Latn-RS">
                    <a:noFill/>
                  </a:rPr>
                  <a:t> </a:t>
                </a:r>
              </a:p>
            </p:txBody>
          </p:sp>
        </mc:Fallback>
      </mc:AlternateContent>
      <p:sp>
        <p:nvSpPr>
          <p:cNvPr id="4" name="Content Placeholder 2"/>
          <p:cNvSpPr txBox="1">
            <a:spLocks/>
          </p:cNvSpPr>
          <p:nvPr/>
        </p:nvSpPr>
        <p:spPr>
          <a:xfrm>
            <a:off x="5727033" y="2603500"/>
            <a:ext cx="6464968" cy="413418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hangingPunct="0"/>
            <a:endParaRPr lang="x-none" dirty="0"/>
          </a:p>
        </p:txBody>
      </p:sp>
      <mc:AlternateContent xmlns:mc="http://schemas.openxmlformats.org/markup-compatibility/2006">
        <mc:Choice xmlns:a14="http://schemas.microsoft.com/office/drawing/2010/main" Requires="a14">
          <p:sp>
            <p:nvSpPr>
              <p:cNvPr id="5" name="Content Placeholder 2">
                <a:extLst>
                  <a:ext uri="{FF2B5EF4-FFF2-40B4-BE49-F238E27FC236}">
                    <a16:creationId xmlns:a16="http://schemas.microsoft.com/office/drawing/2014/main" id="{2E4C27C5-9FD6-448C-A501-789552ACEEF6}"/>
                  </a:ext>
                </a:extLst>
              </p:cNvPr>
              <p:cNvSpPr txBox="1">
                <a:spLocks/>
              </p:cNvSpPr>
              <p:nvPr/>
            </p:nvSpPr>
            <p:spPr>
              <a:xfrm>
                <a:off x="5874589" y="2603500"/>
                <a:ext cx="6038490" cy="248318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lvl="1"/>
                <a14:m>
                  <m:oMath xmlns:m="http://schemas.openxmlformats.org/officeDocument/2006/math">
                    <m:r>
                      <a:rPr lang="sr-Latn-RS" sz="1800" i="1">
                        <a:solidFill>
                          <a:schemeClr val="tx1"/>
                        </a:solidFill>
                        <a:latin typeface="Cambria Math" panose="02040503050406030204" pitchFamily="18" charset="0"/>
                      </a:rPr>
                      <m:t>𝐷</m:t>
                    </m:r>
                  </m:oMath>
                </a14:m>
                <a:r>
                  <a:rPr lang="sr-Latn-CS" sz="1800" dirty="0">
                    <a:solidFill>
                      <a:schemeClr val="tx1"/>
                    </a:solidFill>
                    <a:latin typeface="Cambria" panose="02040503050406030204" pitchFamily="18" charset="0"/>
                    <a:ea typeface="Cambria" panose="02040503050406030204" pitchFamily="18" charset="0"/>
                  </a:rPr>
                  <a:t>       	- Prečnik naplatka</a:t>
                </a:r>
              </a:p>
              <a:p>
                <a:pPr lvl="1"/>
                <a:r>
                  <a:rPr lang="sr-Latn-CS" sz="1800" dirty="0">
                    <a:solidFill>
                      <a:schemeClr val="tx1"/>
                    </a:solidFill>
                    <a:latin typeface="Cambria" panose="02040503050406030204" pitchFamily="18" charset="0"/>
                    <a:ea typeface="Cambria" panose="02040503050406030204" pitchFamily="18" charset="0"/>
                  </a:rPr>
                  <a:t>p		- Pritisak u pneumaticima</a:t>
                </a:r>
                <a14:m>
                  <m:oMath xmlns:m="http://schemas.openxmlformats.org/officeDocument/2006/math">
                    <m:r>
                      <a:rPr lang="sr-Latn-RS" sz="1800" i="1">
                        <a:solidFill>
                          <a:schemeClr val="tx1"/>
                        </a:solidFill>
                        <a:latin typeface="Cambria Math" panose="02040503050406030204" pitchFamily="18" charset="0"/>
                      </a:rPr>
                      <m:t> </m:t>
                    </m:r>
                  </m:oMath>
                </a14:m>
                <a:endParaRPr lang="x-none" sz="1800" dirty="0">
                  <a:solidFill>
                    <a:schemeClr val="tx1"/>
                  </a:solidFill>
                  <a:latin typeface="Cambria" panose="02040503050406030204" pitchFamily="18" charset="0"/>
                  <a:ea typeface="Cambria" panose="02040503050406030204" pitchFamily="18" charset="0"/>
                </a:endParaRPr>
              </a:p>
              <a:p>
                <a:pPr lvl="1"/>
                <a14:m>
                  <m:oMath xmlns:m="http://schemas.openxmlformats.org/officeDocument/2006/math">
                    <m:sSub>
                      <m:sSubPr>
                        <m:ctrlPr>
                          <a:rPr lang="sr-Latn-CS" sz="1800" i="1">
                            <a:solidFill>
                              <a:schemeClr val="tx1"/>
                            </a:solidFill>
                            <a:latin typeface="Cambria Math" panose="02040503050406030204" pitchFamily="18" charset="0"/>
                          </a:rPr>
                        </m:ctrlPr>
                      </m:sSubPr>
                      <m:e>
                        <m:r>
                          <a:rPr lang="sr-Latn-RS" sz="1800" b="0" i="1" smtClean="0">
                            <a:solidFill>
                              <a:schemeClr val="tx1"/>
                            </a:solidFill>
                            <a:latin typeface="Cambria Math" panose="02040503050406030204" pitchFamily="18" charset="0"/>
                          </a:rPr>
                          <m:t>𝐾</m:t>
                        </m:r>
                      </m:e>
                      <m:sub>
                        <m:r>
                          <m:rPr>
                            <m:sty m:val="p"/>
                          </m:rPr>
                          <a:rPr lang="el-GR" sz="1800" i="1" smtClean="0">
                            <a:solidFill>
                              <a:schemeClr val="tx1"/>
                            </a:solidFill>
                            <a:latin typeface="Cambria Math" panose="02040503050406030204" pitchFamily="18" charset="0"/>
                          </a:rPr>
                          <m:t>δ</m:t>
                        </m:r>
                      </m:sub>
                    </m:sSub>
                  </m:oMath>
                </a14:m>
                <a:r>
                  <a:rPr lang="sr-Latn-CS" sz="1800" dirty="0">
                    <a:solidFill>
                      <a:schemeClr val="tx1"/>
                    </a:solidFill>
                    <a:latin typeface="Cambria" panose="02040503050406030204" pitchFamily="18" charset="0"/>
                    <a:ea typeface="Cambria" panose="02040503050406030204" pitchFamily="18" charset="0"/>
                  </a:rPr>
                  <a:t>	- Koeficijent otpora odvođenju po točku</a:t>
                </a:r>
                <a:endParaRPr lang="x-none" sz="1800" dirty="0">
                  <a:solidFill>
                    <a:schemeClr val="tx1"/>
                  </a:solidFill>
                  <a:latin typeface="Cambria" panose="02040503050406030204" pitchFamily="18" charset="0"/>
                  <a:ea typeface="Cambria" panose="02040503050406030204" pitchFamily="18" charset="0"/>
                </a:endParaRPr>
              </a:p>
              <a:p>
                <a:pPr lvl="1"/>
                <a14:m>
                  <m:oMath xmlns:m="http://schemas.openxmlformats.org/officeDocument/2006/math">
                    <m:sSub>
                      <m:sSubPr>
                        <m:ctrlPr>
                          <a:rPr lang="sr-Latn-CS" sz="1800" i="1">
                            <a:solidFill>
                              <a:schemeClr val="tx1"/>
                            </a:solidFill>
                            <a:latin typeface="Cambria Math" panose="02040503050406030204" pitchFamily="18" charset="0"/>
                          </a:rPr>
                        </m:ctrlPr>
                      </m:sSubPr>
                      <m:e>
                        <m:r>
                          <a:rPr lang="sr-Latn-RS" sz="1800" i="1">
                            <a:solidFill>
                              <a:schemeClr val="tx1"/>
                            </a:solidFill>
                            <a:latin typeface="Cambria Math" panose="02040503050406030204" pitchFamily="18" charset="0"/>
                          </a:rPr>
                          <m:t>𝐾</m:t>
                        </m:r>
                      </m:e>
                      <m:sub>
                        <m:sSub>
                          <m:sSubPr>
                            <m:ctrlPr>
                              <a:rPr lang="sr-Latn-RS" sz="1800" i="1" smtClean="0">
                                <a:solidFill>
                                  <a:schemeClr val="tx1"/>
                                </a:solidFill>
                                <a:latin typeface="Cambria Math" panose="02040503050406030204" pitchFamily="18" charset="0"/>
                              </a:rPr>
                            </m:ctrlPr>
                          </m:sSubPr>
                          <m:e>
                            <m:r>
                              <m:rPr>
                                <m:sty m:val="p"/>
                              </m:rPr>
                              <a:rPr lang="el-GR" sz="1800" i="1" smtClean="0">
                                <a:solidFill>
                                  <a:schemeClr val="tx1"/>
                                </a:solidFill>
                                <a:latin typeface="Cambria Math" panose="02040503050406030204" pitchFamily="18" charset="0"/>
                              </a:rPr>
                              <m:t>δ</m:t>
                            </m:r>
                          </m:e>
                          <m:sub>
                            <m:r>
                              <a:rPr lang="sr-Latn-RS" sz="1800" b="0" i="1" smtClean="0">
                                <a:solidFill>
                                  <a:schemeClr val="tx1"/>
                                </a:solidFill>
                                <a:latin typeface="Cambria Math" panose="02040503050406030204" pitchFamily="18" charset="0"/>
                              </a:rPr>
                              <m:t>𝑝</m:t>
                            </m:r>
                          </m:sub>
                        </m:sSub>
                      </m:sub>
                    </m:sSub>
                  </m:oMath>
                </a14:m>
                <a:r>
                  <a:rPr lang="sr-Latn-RS" sz="1800" dirty="0">
                    <a:solidFill>
                      <a:schemeClr val="tx1"/>
                    </a:solidFill>
                    <a:latin typeface="Cambria" panose="02040503050406030204" pitchFamily="18" charset="0"/>
                    <a:ea typeface="Cambria" panose="02040503050406030204" pitchFamily="18" charset="0"/>
                  </a:rPr>
                  <a:t> 	</a:t>
                </a:r>
                <a:r>
                  <a:rPr lang="sr-Latn-CS" sz="1800" dirty="0">
                    <a:solidFill>
                      <a:schemeClr val="tx1"/>
                    </a:solidFill>
                    <a:latin typeface="Cambria" panose="02040503050406030204" pitchFamily="18" charset="0"/>
                    <a:ea typeface="Cambria" panose="02040503050406030204" pitchFamily="18" charset="0"/>
                  </a:rPr>
                  <a:t>- Koeficijent otpora odvođenju na prednjoj os. </a:t>
                </a:r>
                <a:endParaRPr lang="x-none" sz="1800" dirty="0">
                  <a:solidFill>
                    <a:schemeClr val="tx1"/>
                  </a:solidFill>
                  <a:latin typeface="Cambria" panose="02040503050406030204" pitchFamily="18" charset="0"/>
                  <a:ea typeface="Cambria" panose="02040503050406030204" pitchFamily="18" charset="0"/>
                </a:endParaRPr>
              </a:p>
              <a:p>
                <a:pPr lvl="1"/>
                <a14:m>
                  <m:oMath xmlns:m="http://schemas.openxmlformats.org/officeDocument/2006/math">
                    <m:sSub>
                      <m:sSubPr>
                        <m:ctrlPr>
                          <a:rPr lang="sr-Latn-CS" sz="1800" i="1">
                            <a:solidFill>
                              <a:schemeClr val="tx1"/>
                            </a:solidFill>
                            <a:latin typeface="Cambria Math" panose="02040503050406030204" pitchFamily="18" charset="0"/>
                          </a:rPr>
                        </m:ctrlPr>
                      </m:sSubPr>
                      <m:e>
                        <m:r>
                          <a:rPr lang="sr-Latn-RS" sz="1800" i="1">
                            <a:solidFill>
                              <a:schemeClr val="tx1"/>
                            </a:solidFill>
                            <a:latin typeface="Cambria Math" panose="02040503050406030204" pitchFamily="18" charset="0"/>
                          </a:rPr>
                          <m:t>𝐾</m:t>
                        </m:r>
                      </m:e>
                      <m:sub>
                        <m:sSub>
                          <m:sSubPr>
                            <m:ctrlPr>
                              <a:rPr lang="sr-Latn-RS" sz="1800" i="1">
                                <a:solidFill>
                                  <a:schemeClr val="tx1"/>
                                </a:solidFill>
                                <a:latin typeface="Cambria Math" panose="02040503050406030204" pitchFamily="18" charset="0"/>
                              </a:rPr>
                            </m:ctrlPr>
                          </m:sSubPr>
                          <m:e>
                            <m:r>
                              <m:rPr>
                                <m:sty m:val="p"/>
                              </m:rPr>
                              <a:rPr lang="el-GR" sz="1800" i="1">
                                <a:solidFill>
                                  <a:schemeClr val="tx1"/>
                                </a:solidFill>
                                <a:latin typeface="Cambria Math" panose="02040503050406030204" pitchFamily="18" charset="0"/>
                              </a:rPr>
                              <m:t>δ</m:t>
                            </m:r>
                          </m:e>
                          <m:sub>
                            <m:r>
                              <a:rPr lang="sr-Latn-RS" sz="1800" b="0" i="1" smtClean="0">
                                <a:solidFill>
                                  <a:schemeClr val="tx1"/>
                                </a:solidFill>
                                <a:latin typeface="Cambria Math" panose="02040503050406030204" pitchFamily="18" charset="0"/>
                              </a:rPr>
                              <m:t>𝑧</m:t>
                            </m:r>
                          </m:sub>
                        </m:sSub>
                      </m:sub>
                    </m:sSub>
                  </m:oMath>
                </a14:m>
                <a:r>
                  <a:rPr lang="sr-Latn-CS" sz="1800" dirty="0">
                    <a:solidFill>
                      <a:schemeClr val="tx1"/>
                    </a:solidFill>
                    <a:latin typeface="Cambria" panose="02040503050406030204" pitchFamily="18" charset="0"/>
                    <a:ea typeface="Cambria" panose="02040503050406030204" pitchFamily="18" charset="0"/>
                  </a:rPr>
                  <a:t>	- Koeficijent otpora odvođenju na zadnjoj os. </a:t>
                </a:r>
              </a:p>
              <a:p>
                <a:pPr lvl="1"/>
                <a:endParaRPr lang="x-none" dirty="0">
                  <a:latin typeface="Cambria" panose="02040503050406030204" pitchFamily="18" charset="0"/>
                  <a:ea typeface="Cambria" panose="02040503050406030204" pitchFamily="18" charset="0"/>
                </a:endParaRPr>
              </a:p>
              <a:p>
                <a:pPr hangingPunct="0"/>
                <a:endParaRPr lang="x-none" dirty="0">
                  <a:latin typeface="Cambria" panose="02040503050406030204" pitchFamily="18" charset="0"/>
                  <a:ea typeface="Cambria" panose="02040503050406030204" pitchFamily="18" charset="0"/>
                </a:endParaRPr>
              </a:p>
            </p:txBody>
          </p:sp>
        </mc:Choice>
        <mc:Fallback>
          <p:sp>
            <p:nvSpPr>
              <p:cNvPr id="5" name="Content Placeholder 2">
                <a:extLst>
                  <a:ext uri="{FF2B5EF4-FFF2-40B4-BE49-F238E27FC236}">
                    <a16:creationId xmlns:a16="http://schemas.microsoft.com/office/drawing/2014/main" id="{2E4C27C5-9FD6-448C-A501-789552ACEEF6}"/>
                  </a:ext>
                </a:extLst>
              </p:cNvPr>
              <p:cNvSpPr txBox="1">
                <a:spLocks noRot="1" noChangeAspect="1" noMove="1" noResize="1" noEditPoints="1" noAdjustHandles="1" noChangeArrowheads="1" noChangeShapeType="1" noTextEdit="1"/>
              </p:cNvSpPr>
              <p:nvPr/>
            </p:nvSpPr>
            <p:spPr>
              <a:xfrm>
                <a:off x="5874589" y="2603500"/>
                <a:ext cx="6038490" cy="2483184"/>
              </a:xfrm>
              <a:prstGeom prst="rect">
                <a:avLst/>
              </a:prstGeom>
              <a:blipFill>
                <a:blip r:embed="rId3"/>
                <a:stretch>
                  <a:fillRect t="-1474" r="-808"/>
                </a:stretch>
              </a:blipFill>
            </p:spPr>
            <p:txBody>
              <a:bodyPr/>
              <a:lstStyle/>
              <a:p>
                <a:r>
                  <a:rPr lang="sr-Latn-RS">
                    <a:noFill/>
                  </a:rPr>
                  <a:t> </a:t>
                </a:r>
              </a:p>
            </p:txBody>
          </p:sp>
        </mc:Fallback>
      </mc:AlternateContent>
    </p:spTree>
    <p:extLst>
      <p:ext uri="{BB962C8B-B14F-4D97-AF65-F5344CB8AC3E}">
        <p14:creationId xmlns:p14="http://schemas.microsoft.com/office/powerpoint/2010/main" val="101818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nodePh="1">
                                  <p:stCondLst>
                                    <p:cond delay="0"/>
                                  </p:stCondLst>
                                  <p:endCondLst>
                                    <p:cond evt="begin" delay="0">
                                      <p:tn val="30"/>
                                    </p:cond>
                                  </p:end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fade">
                                      <p:cBhvr>
                                        <p:cTn id="37" dur="500"/>
                                        <p:tgtEl>
                                          <p:spTgt spid="5">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txEl>
                                              <p:pRg st="1" end="1"/>
                                            </p:txEl>
                                          </p:spTgt>
                                        </p:tgtEl>
                                        <p:attrNameLst>
                                          <p:attrName>style.visibility</p:attrName>
                                        </p:attrNameLst>
                                      </p:cBhvr>
                                      <p:to>
                                        <p:strVal val="visible"/>
                                      </p:to>
                                    </p:set>
                                    <p:animEffect transition="in" filter="fade">
                                      <p:cBhvr>
                                        <p:cTn id="40" dur="500"/>
                                        <p:tgtEl>
                                          <p:spTgt spid="5">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xEl>
                                              <p:pRg st="2" end="2"/>
                                            </p:txEl>
                                          </p:spTgt>
                                        </p:tgtEl>
                                        <p:attrNameLst>
                                          <p:attrName>style.visibility</p:attrName>
                                        </p:attrNameLst>
                                      </p:cBhvr>
                                      <p:to>
                                        <p:strVal val="visible"/>
                                      </p:to>
                                    </p:set>
                                    <p:animEffect transition="in" filter="fade">
                                      <p:cBhvr>
                                        <p:cTn id="45" dur="500"/>
                                        <p:tgtEl>
                                          <p:spTgt spid="5">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
                                            <p:txEl>
                                              <p:pRg st="3" end="3"/>
                                            </p:txEl>
                                          </p:spTgt>
                                        </p:tgtEl>
                                        <p:attrNameLst>
                                          <p:attrName>style.visibility</p:attrName>
                                        </p:attrNameLst>
                                      </p:cBhvr>
                                      <p:to>
                                        <p:strVal val="visible"/>
                                      </p:to>
                                    </p:set>
                                    <p:animEffect transition="in" filter="fade">
                                      <p:cBhvr>
                                        <p:cTn id="50" dur="500"/>
                                        <p:tgtEl>
                                          <p:spTgt spid="5">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Effect transition="in" filter="fade">
                                      <p:cBhvr>
                                        <p:cTn id="5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t>Pneumatici koji su </a:t>
            </a:r>
            <a:r>
              <a:rPr lang="sr-Latn-RS" b="1" u="sng" dirty="0"/>
              <a:t>kruti</a:t>
            </a:r>
            <a:r>
              <a:rPr lang="sr-Latn-RS" dirty="0"/>
              <a:t> u poprečnom pravcu</a:t>
            </a:r>
            <a:endParaRPr lang="x-none" dirty="0"/>
          </a:p>
        </p:txBody>
      </p:sp>
      <p:sp>
        <p:nvSpPr>
          <p:cNvPr id="3" name="Content Placeholder 2"/>
          <p:cNvSpPr>
            <a:spLocks noGrp="1"/>
          </p:cNvSpPr>
          <p:nvPr>
            <p:ph idx="1"/>
          </p:nvPr>
        </p:nvSpPr>
        <p:spPr>
          <a:xfrm>
            <a:off x="1154954" y="2603499"/>
            <a:ext cx="10550943" cy="4156871"/>
          </a:xfrm>
        </p:spPr>
        <p:txBody>
          <a:bodyPr>
            <a:normAutofit/>
          </a:bodyPr>
          <a:lstStyle/>
          <a:p>
            <a:pPr algn="just"/>
            <a:r>
              <a:rPr lang="sr-Latn-RS" dirty="0">
                <a:solidFill>
                  <a:schemeClr val="tx1"/>
                </a:solidFill>
              </a:rPr>
              <a:t>Kada se točkovi vozila kotrljaju kao kruti, centar skretanja se nalazi na osi zadnje osovine. Da bi se ostvarilo kotrljanje upravljačkih točkova bez klizanja, geometrija upravljačkog mehanizma mora biti takva da normale na svaki prednji točak prolaze kroz istu tačku (centar skretanja). Ukoliko ovo ne bi bio slučaj pojavila bi se geometrijska nesaglasnost koja bi izazvala klizanje prednjih točkova. Uglovi zakretanja upravljačkih točkova određeni su sledećim relacijama:</a:t>
            </a:r>
          </a:p>
          <a:p>
            <a:pPr algn="just"/>
            <a:endParaRPr lang="sr-Latn-RS" u="sng" dirty="0">
              <a:solidFill>
                <a:schemeClr val="tx1"/>
              </a:solidFill>
            </a:endParaRPr>
          </a:p>
          <a:p>
            <a:pPr algn="just"/>
            <a:endParaRPr lang="x-none" u="sng" dirty="0">
              <a:solidFill>
                <a:schemeClr val="tx1"/>
              </a:solidFill>
            </a:endParaRPr>
          </a:p>
          <a:p>
            <a:pPr algn="just"/>
            <a:r>
              <a:rPr lang="sr-Latn-RS" dirty="0"/>
              <a:t>Vidi se da u slučaju krutih pneumatika uglovi zakretanja upravljačkih točkova ne zavise od brzine kretanja. Ovi uglovi odgovaraju i uglovima zakretanja upravljačkih točkova sa elastičnim pneumaticima prilikom skretanja malim brzinama kada nema bočnog ubrzanja i nije potrebno da pneumatici ostvaruju reakcije u vidu bočnih sila.</a:t>
            </a:r>
            <a:endParaRPr lang="x-none" b="1" dirty="0"/>
          </a:p>
          <a:p>
            <a:pPr algn="just"/>
            <a:endParaRPr lang="x-none" dirty="0"/>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sp>
        <p:nvSpPr>
          <p:cNvPr id="6" name="Rectangle 4"/>
          <p:cNvSpPr>
            <a:spLocks noChangeArrowheads="1"/>
          </p:cNvSpPr>
          <p:nvPr/>
        </p:nvSpPr>
        <p:spPr bwMode="auto">
          <a:xfrm>
            <a:off x="1572048" y="4785575"/>
            <a:ext cx="227791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x-none"/>
          </a:p>
        </p:txBody>
      </p:sp>
      <p:sp>
        <p:nvSpPr>
          <p:cNvPr id="8"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x-none"/>
          </a:p>
        </p:txBody>
      </p:sp>
      <p:sp>
        <p:nvSpPr>
          <p:cNvPr id="7" name="Rectangle 65"/>
          <p:cNvSpPr>
            <a:spLocks noChangeArrowheads="1"/>
          </p:cNvSpPr>
          <p:nvPr/>
        </p:nvSpPr>
        <p:spPr bwMode="auto">
          <a:xfrm>
            <a:off x="1572047" y="6169572"/>
            <a:ext cx="2262872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r-Latn-RS"/>
          </a:p>
        </p:txBody>
      </p:sp>
      <p:graphicFrame>
        <p:nvGraphicFramePr>
          <p:cNvPr id="9" name="Object 8"/>
          <p:cNvGraphicFramePr>
            <a:graphicFrameLocks noChangeAspect="1"/>
          </p:cNvGraphicFramePr>
          <p:nvPr>
            <p:extLst>
              <p:ext uri="{D42A27DB-BD31-4B8C-83A1-F6EECF244321}">
                <p14:modId xmlns:p14="http://schemas.microsoft.com/office/powerpoint/2010/main" val="3257541008"/>
              </p:ext>
            </p:extLst>
          </p:nvPr>
        </p:nvGraphicFramePr>
        <p:xfrm>
          <a:off x="2412680" y="4084465"/>
          <a:ext cx="1237034" cy="798086"/>
        </p:xfrm>
        <a:graphic>
          <a:graphicData uri="http://schemas.openxmlformats.org/presentationml/2006/ole">
            <mc:AlternateContent xmlns:mc="http://schemas.openxmlformats.org/markup-compatibility/2006">
              <mc:Choice xmlns:v="urn:schemas-microsoft-com:vml" Requires="v">
                <p:oleObj name="Equation" r:id="rId2" imgW="888840" imgH="571320" progId="Equation.3">
                  <p:embed/>
                </p:oleObj>
              </mc:Choice>
              <mc:Fallback>
                <p:oleObj name="Equation" r:id="rId2" imgW="888840" imgH="571320" progId="Equation.3">
                  <p:embed/>
                  <p:pic>
                    <p:nvPicPr>
                      <p:cNvPr id="0" name="Object 64"/>
                      <p:cNvPicPr>
                        <a:picLocks noChangeAspect="1" noChangeArrowheads="1"/>
                      </p:cNvPicPr>
                      <p:nvPr/>
                    </p:nvPicPr>
                    <p:blipFill>
                      <a:blip r:embed="rId3"/>
                      <a:srcRect/>
                      <a:stretch>
                        <a:fillRect/>
                      </a:stretch>
                    </p:blipFill>
                    <p:spPr bwMode="auto">
                      <a:xfrm>
                        <a:off x="2412680" y="4084465"/>
                        <a:ext cx="1237034" cy="798086"/>
                      </a:xfrm>
                      <a:prstGeom prst="rect">
                        <a:avLst/>
                      </a:prstGeom>
                      <a:noFill/>
                    </p:spPr>
                  </p:pic>
                </p:oleObj>
              </mc:Fallback>
            </mc:AlternateContent>
          </a:graphicData>
        </a:graphic>
      </p:graphicFrame>
      <p:sp>
        <p:nvSpPr>
          <p:cNvPr id="11" name="Rectangle 67"/>
          <p:cNvSpPr>
            <a:spLocks noChangeArrowheads="1"/>
          </p:cNvSpPr>
          <p:nvPr/>
        </p:nvSpPr>
        <p:spPr bwMode="auto">
          <a:xfrm>
            <a:off x="3949262" y="6169572"/>
            <a:ext cx="2145437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r-Latn-RS"/>
          </a:p>
        </p:txBody>
      </p:sp>
      <p:graphicFrame>
        <p:nvGraphicFramePr>
          <p:cNvPr id="13" name="Object 12"/>
          <p:cNvGraphicFramePr>
            <a:graphicFrameLocks noChangeAspect="1"/>
          </p:cNvGraphicFramePr>
          <p:nvPr>
            <p:extLst>
              <p:ext uri="{D42A27DB-BD31-4B8C-83A1-F6EECF244321}">
                <p14:modId xmlns:p14="http://schemas.microsoft.com/office/powerpoint/2010/main" val="582825904"/>
              </p:ext>
            </p:extLst>
          </p:nvPr>
        </p:nvGraphicFramePr>
        <p:xfrm>
          <a:off x="5254625" y="4084638"/>
          <a:ext cx="1263650" cy="798512"/>
        </p:xfrm>
        <a:graphic>
          <a:graphicData uri="http://schemas.openxmlformats.org/presentationml/2006/ole">
            <mc:AlternateContent xmlns:mc="http://schemas.openxmlformats.org/markup-compatibility/2006">
              <mc:Choice xmlns:v="urn:schemas-microsoft-com:vml" Requires="v">
                <p:oleObj name="Equation" r:id="rId4" imgW="901309" imgH="571252" progId="Equation.DSMT4">
                  <p:embed/>
                </p:oleObj>
              </mc:Choice>
              <mc:Fallback>
                <p:oleObj name="Equation" r:id="rId4" imgW="901309" imgH="571252" progId="Equation.DSMT4">
                  <p:embed/>
                  <p:pic>
                    <p:nvPicPr>
                      <p:cNvPr id="0" name="Object 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4625" y="4084638"/>
                        <a:ext cx="1263650" cy="798512"/>
                      </a:xfrm>
                      <a:prstGeom prst="rect">
                        <a:avLst/>
                      </a:prstGeom>
                      <a:noFill/>
                    </p:spPr>
                  </p:pic>
                </p:oleObj>
              </mc:Fallback>
            </mc:AlternateContent>
          </a:graphicData>
        </a:graphic>
      </p:graphicFrame>
      <p:sp>
        <p:nvSpPr>
          <p:cNvPr id="14" name="Rectangle 69"/>
          <p:cNvSpPr>
            <a:spLocks noChangeArrowheads="1"/>
          </p:cNvSpPr>
          <p:nvPr/>
        </p:nvSpPr>
        <p:spPr bwMode="auto">
          <a:xfrm>
            <a:off x="7796049" y="6350547"/>
            <a:ext cx="220934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r-Latn-RS"/>
          </a:p>
        </p:txBody>
      </p:sp>
      <p:graphicFrame>
        <p:nvGraphicFramePr>
          <p:cNvPr id="15" name="Object 14"/>
          <p:cNvGraphicFramePr>
            <a:graphicFrameLocks noChangeAspect="1"/>
          </p:cNvGraphicFramePr>
          <p:nvPr>
            <p:extLst>
              <p:ext uri="{D42A27DB-BD31-4B8C-83A1-F6EECF244321}">
                <p14:modId xmlns:p14="http://schemas.microsoft.com/office/powerpoint/2010/main" val="4166460827"/>
              </p:ext>
            </p:extLst>
          </p:nvPr>
        </p:nvGraphicFramePr>
        <p:xfrm>
          <a:off x="8123528" y="4252131"/>
          <a:ext cx="1783628" cy="630420"/>
        </p:xfrm>
        <a:graphic>
          <a:graphicData uri="http://schemas.openxmlformats.org/presentationml/2006/ole">
            <mc:AlternateContent xmlns:mc="http://schemas.openxmlformats.org/markup-compatibility/2006">
              <mc:Choice xmlns:v="urn:schemas-microsoft-com:vml" Requires="v">
                <p:oleObj name="Equation" r:id="rId6" imgW="1104900" imgH="393700" progId="Equation.3">
                  <p:embed/>
                </p:oleObj>
              </mc:Choice>
              <mc:Fallback>
                <p:oleObj name="Equation" r:id="rId6" imgW="1104900" imgH="393700" progId="Equation.3">
                  <p:embed/>
                  <p:pic>
                    <p:nvPicPr>
                      <p:cNvPr id="0" name="Object 6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23528" y="4252131"/>
                        <a:ext cx="1783628" cy="630420"/>
                      </a:xfrm>
                      <a:prstGeom prst="rect">
                        <a:avLst/>
                      </a:prstGeom>
                      <a:noFill/>
                    </p:spPr>
                  </p:pic>
                </p:oleObj>
              </mc:Fallback>
            </mc:AlternateContent>
          </a:graphicData>
        </a:graphic>
      </p:graphicFrame>
    </p:spTree>
    <p:extLst>
      <p:ext uri="{BB962C8B-B14F-4D97-AF65-F5344CB8AC3E}">
        <p14:creationId xmlns:p14="http://schemas.microsoft.com/office/powerpoint/2010/main" val="23608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9518301" cy="728480"/>
          </a:xfrm>
        </p:spPr>
        <p:txBody>
          <a:bodyPr/>
          <a:lstStyle/>
          <a:p>
            <a:r>
              <a:rPr lang="sr-Latn-RS" dirty="0"/>
              <a:t>Pneumatici koji su </a:t>
            </a:r>
            <a:r>
              <a:rPr lang="sr-Latn-RS" b="1" dirty="0"/>
              <a:t>elastični </a:t>
            </a:r>
            <a:r>
              <a:rPr lang="sr-Latn-RS" dirty="0"/>
              <a:t>u poprečnom pravcu</a:t>
            </a:r>
            <a:endParaRPr lang="sr-Latn-RS" b="1" dirty="0"/>
          </a:p>
        </p:txBody>
      </p:sp>
      <p:sp>
        <p:nvSpPr>
          <p:cNvPr id="3" name="Content Placeholder 2"/>
          <p:cNvSpPr>
            <a:spLocks noGrp="1"/>
          </p:cNvSpPr>
          <p:nvPr>
            <p:ph idx="1"/>
          </p:nvPr>
        </p:nvSpPr>
        <p:spPr>
          <a:xfrm>
            <a:off x="1154954" y="2327603"/>
            <a:ext cx="10401170" cy="3072087"/>
          </a:xfrm>
        </p:spPr>
        <p:txBody>
          <a:bodyPr>
            <a:normAutofit lnSpcReduction="10000"/>
          </a:bodyPr>
          <a:lstStyle/>
          <a:p>
            <a:pPr algn="just"/>
            <a:r>
              <a:rPr lang="sr-Latn-RS" dirty="0"/>
              <a:t>U slučaju skretanja vozila sa elastičnim pneumaticima, povećanje brzine kretanja izaziva porast bočnog ubrzanja koje je obrnuto proporcionalno radijusu skretanja. U ovom slučaju pneumatik ostvaruje bočnu silu pa se pored kotrljanja javlja i bočno klizanje. Kontaktna površina pneumatika i podloge pomera se u odnosu na </a:t>
            </a:r>
            <a:r>
              <a:rPr lang="sr-Latn-RS" dirty="0" err="1"/>
              <a:t>osnu</a:t>
            </a:r>
            <a:r>
              <a:rPr lang="sr-Latn-RS" dirty="0"/>
              <a:t> ravan točka, a pravac kotrljanja pneumatika izlazi iz vertikalne ravni točka – odvođenje pneumatika (</a:t>
            </a:r>
            <a:r>
              <a:rPr lang="sr-Latn-RS" dirty="0" err="1"/>
              <a:t>povođenje</a:t>
            </a:r>
            <a:r>
              <a:rPr lang="sr-Latn-RS" dirty="0"/>
              <a:t>, derivacija). Na točku se zbog dejstva bočne sile i njegove elastičnosti pojavljuje ugao (bočnog) klizanja.</a:t>
            </a:r>
          </a:p>
          <a:p>
            <a:pPr algn="just"/>
            <a:r>
              <a:rPr lang="sr-Latn-RS" dirty="0"/>
              <a:t>Iz tog razloga kod elastičnih pneumatika razlika kotangensa obuhvata i relevantne faktore za veličinu uglova </a:t>
            </a:r>
            <a:r>
              <a:rPr lang="sr-Latn-RS" dirty="0" err="1"/>
              <a:t>povođenja</a:t>
            </a:r>
            <a:r>
              <a:rPr lang="sr-Latn-RS" dirty="0"/>
              <a:t>. U te faktore spada: brzina skretanja (određuje veličinu centrifugalne sile, opterećenje prednje i zadnje osovine, kao i vrednosti koeficijenta otpora prema odvođenju preko kojih se manifestuju karakteristike samih pneumatika. Formula za uslov razlike kotangensa u ovom slučaju glasi:</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85F1BA26-50A9-418A-853F-A267AD7BE54F}"/>
                  </a:ext>
                </a:extLst>
              </p:cNvPr>
              <p:cNvSpPr txBox="1"/>
              <p:nvPr/>
            </p:nvSpPr>
            <p:spPr>
              <a:xfrm>
                <a:off x="2866823" y="5444765"/>
                <a:ext cx="6094562" cy="1212255"/>
              </a:xfrm>
              <a:prstGeom prst="rect">
                <a:avLst/>
              </a:prstGeom>
              <a:noFill/>
            </p:spPr>
            <p:txBody>
              <a:bodyPr wrap="square">
                <a:spAutoFit/>
              </a:bodyPr>
              <a:lstStyle/>
              <a:p>
                <a:pPr algn="ctr"/>
                <a14:m>
                  <m:oMath xmlns:m="http://schemas.openxmlformats.org/officeDocument/2006/math">
                    <m:r>
                      <a:rPr lang="sr-Latn-RS" sz="2000" i="1" smtClean="0">
                        <a:solidFill>
                          <a:schemeClr val="tx1"/>
                        </a:solidFill>
                        <a:latin typeface="Cambria Math" panose="02040503050406030204" pitchFamily="18" charset="0"/>
                      </a:rPr>
                      <m:t>𝑐</m:t>
                    </m:r>
                    <m:r>
                      <a:rPr lang="sr-Latn-RS" sz="2000" b="0" i="1" smtClean="0">
                        <a:solidFill>
                          <a:schemeClr val="tx1"/>
                        </a:solidFill>
                        <a:latin typeface="Cambria Math" panose="02040503050406030204" pitchFamily="18" charset="0"/>
                      </a:rPr>
                      <m:t>𝑡𝑔</m:t>
                    </m:r>
                    <m:sSub>
                      <m:sSubPr>
                        <m:ctrlPr>
                          <a:rPr lang="sr-Latn-CS" sz="2000" i="1">
                            <a:latin typeface="Cambria Math" panose="02040503050406030204" pitchFamily="18" charset="0"/>
                            <a:ea typeface="Cambria" panose="02040503050406030204" pitchFamily="18" charset="0"/>
                          </a:rPr>
                        </m:ctrlPr>
                      </m:sSubPr>
                      <m:e>
                        <m:r>
                          <m:rPr>
                            <m:sty m:val="p"/>
                          </m:rPr>
                          <a:rPr lang="el-GR" sz="2000" i="1">
                            <a:latin typeface="Cambria Math" panose="02040503050406030204" pitchFamily="18" charset="0"/>
                            <a:ea typeface="Cambria" panose="02040503050406030204" pitchFamily="18" charset="0"/>
                          </a:rPr>
                          <m:t>θ</m:t>
                        </m:r>
                      </m:e>
                      <m:sub>
                        <m:r>
                          <a:rPr lang="sr-Latn-RS" sz="2000" i="1">
                            <a:latin typeface="Cambria Math" panose="02040503050406030204" pitchFamily="18" charset="0"/>
                            <a:ea typeface="Cambria" panose="02040503050406030204" pitchFamily="18" charset="0"/>
                          </a:rPr>
                          <m:t>𝑠</m:t>
                        </m:r>
                      </m:sub>
                    </m:sSub>
                    <m:r>
                      <a:rPr lang="sr-Latn-RS" sz="2000" b="0" i="1" smtClean="0">
                        <a:latin typeface="Cambria Math" panose="02040503050406030204" pitchFamily="18" charset="0"/>
                        <a:ea typeface="Cambria" panose="02040503050406030204" pitchFamily="18" charset="0"/>
                      </a:rPr>
                      <m:t>−</m:t>
                    </m:r>
                    <m:r>
                      <a:rPr lang="sr-Latn-RS" sz="2000" b="0" i="1" smtClean="0">
                        <a:latin typeface="Cambria Math" panose="02040503050406030204" pitchFamily="18" charset="0"/>
                        <a:ea typeface="Cambria" panose="02040503050406030204" pitchFamily="18" charset="0"/>
                      </a:rPr>
                      <m:t>𝑐𝑡𝑔</m:t>
                    </m:r>
                    <m:sSub>
                      <m:sSubPr>
                        <m:ctrlPr>
                          <a:rPr lang="sr-Latn-CS" sz="2000" i="1">
                            <a:latin typeface="Cambria Math" panose="02040503050406030204" pitchFamily="18" charset="0"/>
                          </a:rPr>
                        </m:ctrlPr>
                      </m:sSubPr>
                      <m:e>
                        <m:r>
                          <m:rPr>
                            <m:sty m:val="p"/>
                          </m:rPr>
                          <a:rPr lang="el-GR" sz="2000" i="1">
                            <a:latin typeface="Cambria Math" panose="02040503050406030204" pitchFamily="18" charset="0"/>
                          </a:rPr>
                          <m:t>θ</m:t>
                        </m:r>
                      </m:e>
                      <m:sub>
                        <m:r>
                          <a:rPr lang="sr-Latn-RS" sz="2000" i="1">
                            <a:latin typeface="Cambria Math" panose="02040503050406030204" pitchFamily="18" charset="0"/>
                          </a:rPr>
                          <m:t>𝑢</m:t>
                        </m:r>
                      </m:sub>
                    </m:sSub>
                    <m:r>
                      <a:rPr lang="sr-Latn-RS" sz="2000" b="0" i="1" smtClean="0">
                        <a:latin typeface="Cambria Math" panose="02040503050406030204" pitchFamily="18" charset="0"/>
                      </a:rPr>
                      <m:t>= </m:t>
                    </m:r>
                    <m:f>
                      <m:fPr>
                        <m:ctrlPr>
                          <a:rPr lang="sr-Latn-RS" sz="2000" b="0" i="1" smtClean="0">
                            <a:latin typeface="Cambria Math" panose="02040503050406030204" pitchFamily="18" charset="0"/>
                          </a:rPr>
                        </m:ctrlPr>
                      </m:fPr>
                      <m:num>
                        <m:r>
                          <a:rPr lang="sr-Latn-RS" sz="2000" b="0" i="1" smtClean="0">
                            <a:latin typeface="Cambria Math" panose="02040503050406030204" pitchFamily="18" charset="0"/>
                          </a:rPr>
                          <m:t>127</m:t>
                        </m:r>
                        <m:r>
                          <a:rPr lang="sr-Latn-RS" sz="2000" b="0" i="1" smtClean="0">
                            <a:latin typeface="Cambria Math" panose="02040503050406030204" pitchFamily="18" charset="0"/>
                          </a:rPr>
                          <m:t>𝑏</m:t>
                        </m:r>
                        <m:r>
                          <a:rPr lang="sr-Latn-RS" sz="2000" i="1">
                            <a:latin typeface="Cambria Math" panose="02040503050406030204" pitchFamily="18" charset="0"/>
                            <a:ea typeface="Cambria Math" panose="02040503050406030204" pitchFamily="18" charset="0"/>
                          </a:rPr>
                          <m:t>∗</m:t>
                        </m:r>
                        <m:d>
                          <m:dPr>
                            <m:ctrlPr>
                              <a:rPr lang="sr-Latn-RS" sz="2000" i="1" smtClean="0">
                                <a:latin typeface="Cambria Math" panose="02040503050406030204" pitchFamily="18" charset="0"/>
                                <a:ea typeface="Cambria Math" panose="02040503050406030204" pitchFamily="18" charset="0"/>
                              </a:rPr>
                            </m:ctrlPr>
                          </m:dPr>
                          <m:e>
                            <m:r>
                              <a:rPr lang="sr-Latn-RS" sz="2000" b="0" i="1" smtClean="0">
                                <a:latin typeface="Cambria Math" panose="02040503050406030204" pitchFamily="18" charset="0"/>
                                <a:ea typeface="Cambria Math" panose="02040503050406030204" pitchFamily="18" charset="0"/>
                              </a:rPr>
                              <m:t>127∗</m:t>
                            </m:r>
                            <m:r>
                              <a:rPr lang="sr-Latn-RS" sz="2000" b="0" i="1" smtClean="0">
                                <a:latin typeface="Cambria Math" panose="02040503050406030204" pitchFamily="18" charset="0"/>
                                <a:ea typeface="Cambria Math" panose="02040503050406030204" pitchFamily="18" charset="0"/>
                              </a:rPr>
                              <m:t>𝑙</m:t>
                            </m:r>
                            <m:r>
                              <a:rPr lang="sr-Latn-RS" sz="2000" b="0" i="1" smtClean="0">
                                <a:latin typeface="Cambria Math" panose="02040503050406030204" pitchFamily="18" charset="0"/>
                                <a:ea typeface="Cambria Math" panose="02040503050406030204" pitchFamily="18" charset="0"/>
                              </a:rPr>
                              <m:t> − </m:t>
                            </m:r>
                            <m:f>
                              <m:fPr>
                                <m:ctrlPr>
                                  <a:rPr lang="sr-Latn-RS" sz="2000" b="0" i="1" smtClean="0">
                                    <a:latin typeface="Cambria Math" panose="02040503050406030204" pitchFamily="18" charset="0"/>
                                    <a:ea typeface="Cambria Math" panose="02040503050406030204" pitchFamily="18" charset="0"/>
                                  </a:rPr>
                                </m:ctrlPr>
                              </m:fPr>
                              <m:num>
                                <m:sSub>
                                  <m:sSubPr>
                                    <m:ctrlPr>
                                      <a:rPr lang="sr-Latn-RS" sz="2000" b="0" i="1" smtClean="0">
                                        <a:latin typeface="Cambria Math" panose="02040503050406030204" pitchFamily="18" charset="0"/>
                                        <a:ea typeface="Cambria Math" panose="02040503050406030204" pitchFamily="18" charset="0"/>
                                      </a:rPr>
                                    </m:ctrlPr>
                                  </m:sSubPr>
                                  <m:e>
                                    <m:r>
                                      <a:rPr lang="sr-Latn-RS" sz="2000" b="0" i="1" smtClean="0">
                                        <a:latin typeface="Cambria Math" panose="02040503050406030204" pitchFamily="18" charset="0"/>
                                        <a:ea typeface="Cambria Math" panose="02040503050406030204" pitchFamily="18" charset="0"/>
                                      </a:rPr>
                                      <m:t>𝐺</m:t>
                                    </m:r>
                                  </m:e>
                                  <m:sub>
                                    <m:r>
                                      <a:rPr lang="sr-Latn-RS" sz="2000" b="0" i="1" smtClean="0">
                                        <a:latin typeface="Cambria Math" panose="02040503050406030204" pitchFamily="18" charset="0"/>
                                        <a:ea typeface="Cambria Math" panose="02040503050406030204" pitchFamily="18" charset="0"/>
                                      </a:rPr>
                                      <m:t>𝑧</m:t>
                                    </m:r>
                                  </m:sub>
                                </m:sSub>
                              </m:num>
                              <m:den>
                                <m:sSub>
                                  <m:sSubPr>
                                    <m:ctrlPr>
                                      <a:rPr lang="sr-Latn-RS" sz="2000" b="0" i="1" smtClean="0">
                                        <a:latin typeface="Cambria Math" panose="02040503050406030204" pitchFamily="18" charset="0"/>
                                        <a:ea typeface="Cambria Math" panose="02040503050406030204" pitchFamily="18" charset="0"/>
                                      </a:rPr>
                                    </m:ctrlPr>
                                  </m:sSubPr>
                                  <m:e>
                                    <m:r>
                                      <a:rPr lang="sr-Latn-RS" sz="2000" b="0" i="1" smtClean="0">
                                        <a:latin typeface="Cambria Math" panose="02040503050406030204" pitchFamily="18" charset="0"/>
                                        <a:ea typeface="Cambria Math" panose="02040503050406030204" pitchFamily="18" charset="0"/>
                                      </a:rPr>
                                      <m:t>𝐾</m:t>
                                    </m:r>
                                  </m:e>
                                  <m:sub>
                                    <m:sSub>
                                      <m:sSubPr>
                                        <m:ctrlPr>
                                          <a:rPr lang="sr-Latn-RS" sz="2000" b="0" i="1" smtClean="0">
                                            <a:latin typeface="Cambria Math" panose="02040503050406030204" pitchFamily="18" charset="0"/>
                                            <a:ea typeface="Cambria Math" panose="02040503050406030204" pitchFamily="18" charset="0"/>
                                          </a:rPr>
                                        </m:ctrlPr>
                                      </m:sSubPr>
                                      <m:e>
                                        <m:r>
                                          <m:rPr>
                                            <m:sty m:val="p"/>
                                          </m:rPr>
                                          <a:rPr lang="el-GR" sz="2000" b="0" i="1" smtClean="0">
                                            <a:latin typeface="Cambria Math" panose="02040503050406030204" pitchFamily="18" charset="0"/>
                                            <a:ea typeface="Cambria Math" panose="02040503050406030204" pitchFamily="18" charset="0"/>
                                          </a:rPr>
                                          <m:t>δ</m:t>
                                        </m:r>
                                      </m:e>
                                      <m:sub>
                                        <m:r>
                                          <a:rPr lang="sr-Latn-RS" sz="2000" b="0" i="1" smtClean="0">
                                            <a:latin typeface="Cambria Math" panose="02040503050406030204" pitchFamily="18" charset="0"/>
                                            <a:ea typeface="Cambria Math" panose="02040503050406030204" pitchFamily="18" charset="0"/>
                                          </a:rPr>
                                          <m:t>𝑧</m:t>
                                        </m:r>
                                      </m:sub>
                                    </m:sSub>
                                  </m:sub>
                                </m:sSub>
                              </m:den>
                            </m:f>
                            <m:r>
                              <a:rPr lang="sr-Latn-RS" sz="2000" b="0" i="1" smtClean="0">
                                <a:latin typeface="Cambria Math" panose="02040503050406030204" pitchFamily="18" charset="0"/>
                                <a:ea typeface="Cambria Math" panose="02040503050406030204" pitchFamily="18" charset="0"/>
                              </a:rPr>
                              <m:t> ∗ </m:t>
                            </m:r>
                            <m:sSup>
                              <m:sSupPr>
                                <m:ctrlPr>
                                  <a:rPr lang="sr-Latn-RS" sz="2000" b="0" i="1" smtClean="0">
                                    <a:latin typeface="Cambria Math" panose="02040503050406030204" pitchFamily="18" charset="0"/>
                                    <a:ea typeface="Cambria Math" panose="02040503050406030204" pitchFamily="18" charset="0"/>
                                  </a:rPr>
                                </m:ctrlPr>
                              </m:sSupPr>
                              <m:e>
                                <m:r>
                                  <a:rPr lang="sr-Latn-RS" sz="2000" b="0" i="1" smtClean="0">
                                    <a:latin typeface="Cambria Math" panose="02040503050406030204" pitchFamily="18" charset="0"/>
                                    <a:ea typeface="Cambria Math" panose="02040503050406030204" pitchFamily="18" charset="0"/>
                                  </a:rPr>
                                  <m:t>𝑉</m:t>
                                </m:r>
                              </m:e>
                              <m:sup>
                                <m:r>
                                  <a:rPr lang="sr-Latn-RS" sz="2000" b="0" i="1" smtClean="0">
                                    <a:latin typeface="Cambria Math" panose="02040503050406030204" pitchFamily="18" charset="0"/>
                                    <a:ea typeface="Cambria Math" panose="02040503050406030204" pitchFamily="18" charset="0"/>
                                  </a:rPr>
                                  <m:t>2</m:t>
                                </m:r>
                              </m:sup>
                            </m:sSup>
                          </m:e>
                        </m:d>
                      </m:num>
                      <m:den>
                        <m:sSup>
                          <m:sSupPr>
                            <m:ctrlPr>
                              <a:rPr lang="sr-Latn-RS" sz="2000" b="0" i="1" smtClean="0">
                                <a:latin typeface="Cambria Math" panose="02040503050406030204" pitchFamily="18" charset="0"/>
                              </a:rPr>
                            </m:ctrlPr>
                          </m:sSupPr>
                          <m:e>
                            <m:d>
                              <m:dPr>
                                <m:ctrlPr>
                                  <a:rPr lang="sr-Latn-RS" sz="2000" i="1">
                                    <a:latin typeface="Cambria Math" panose="02040503050406030204" pitchFamily="18" charset="0"/>
                                  </a:rPr>
                                </m:ctrlPr>
                              </m:dPr>
                              <m:e>
                                <m:r>
                                  <a:rPr lang="sr-Latn-RS" sz="2000" i="1">
                                    <a:latin typeface="Cambria Math" panose="02040503050406030204" pitchFamily="18" charset="0"/>
                                  </a:rPr>
                                  <m:t>127</m:t>
                                </m:r>
                                <m:r>
                                  <a:rPr lang="sr-Latn-RS" sz="2000" i="1">
                                    <a:latin typeface="Cambria Math" panose="02040503050406030204" pitchFamily="18" charset="0"/>
                                    <a:ea typeface="Cambria Math" panose="02040503050406030204" pitchFamily="18" charset="0"/>
                                  </a:rPr>
                                  <m:t>∗</m:t>
                                </m:r>
                                <m:r>
                                  <a:rPr lang="sr-Latn-RS" sz="2000" i="1">
                                    <a:latin typeface="Cambria Math" panose="02040503050406030204" pitchFamily="18" charset="0"/>
                                    <a:ea typeface="Cambria Math" panose="02040503050406030204" pitchFamily="18" charset="0"/>
                                  </a:rPr>
                                  <m:t>𝑙</m:t>
                                </m:r>
                                <m:r>
                                  <a:rPr lang="sr-Latn-RS" sz="2000" b="0" i="1" smtClean="0">
                                    <a:latin typeface="Cambria Math" panose="02040503050406030204" pitchFamily="18" charset="0"/>
                                    <a:ea typeface="Cambria Math" panose="02040503050406030204" pitchFamily="18" charset="0"/>
                                  </a:rPr>
                                  <m:t> </m:t>
                                </m:r>
                                <m:r>
                                  <a:rPr lang="sr-Latn-RS" sz="2000" i="1">
                                    <a:latin typeface="Cambria Math" panose="02040503050406030204" pitchFamily="18" charset="0"/>
                                    <a:ea typeface="Cambria Math" panose="02040503050406030204" pitchFamily="18" charset="0"/>
                                  </a:rPr>
                                  <m:t>−</m:t>
                                </m:r>
                                <m:r>
                                  <a:rPr lang="sr-Latn-RS" sz="2000" b="0" i="1" smtClean="0">
                                    <a:latin typeface="Cambria Math" panose="02040503050406030204" pitchFamily="18" charset="0"/>
                                    <a:ea typeface="Cambria Math" panose="02040503050406030204" pitchFamily="18" charset="0"/>
                                  </a:rPr>
                                  <m:t> </m:t>
                                </m:r>
                                <m:f>
                                  <m:fPr>
                                    <m:ctrlPr>
                                      <a:rPr lang="sr-Latn-RS" sz="2000" i="1">
                                        <a:latin typeface="Cambria Math" panose="02040503050406030204" pitchFamily="18" charset="0"/>
                                        <a:ea typeface="Cambria Math" panose="02040503050406030204" pitchFamily="18" charset="0"/>
                                      </a:rPr>
                                    </m:ctrlPr>
                                  </m:fPr>
                                  <m:num>
                                    <m:sSub>
                                      <m:sSubPr>
                                        <m:ctrlPr>
                                          <a:rPr lang="sr-Latn-RS" sz="2000" i="1">
                                            <a:latin typeface="Cambria Math" panose="02040503050406030204" pitchFamily="18" charset="0"/>
                                            <a:ea typeface="Cambria Math" panose="02040503050406030204" pitchFamily="18" charset="0"/>
                                          </a:rPr>
                                        </m:ctrlPr>
                                      </m:sSubPr>
                                      <m:e>
                                        <m:r>
                                          <a:rPr lang="sr-Latn-RS" sz="2000" i="1">
                                            <a:latin typeface="Cambria Math" panose="02040503050406030204" pitchFamily="18" charset="0"/>
                                            <a:ea typeface="Cambria Math" panose="02040503050406030204" pitchFamily="18" charset="0"/>
                                          </a:rPr>
                                          <m:t>𝐺</m:t>
                                        </m:r>
                                      </m:e>
                                      <m:sub>
                                        <m:r>
                                          <a:rPr lang="sr-Latn-RS" sz="2000" i="1">
                                            <a:latin typeface="Cambria Math" panose="02040503050406030204" pitchFamily="18" charset="0"/>
                                            <a:ea typeface="Cambria Math" panose="02040503050406030204" pitchFamily="18" charset="0"/>
                                          </a:rPr>
                                          <m:t>𝑧</m:t>
                                        </m:r>
                                      </m:sub>
                                    </m:sSub>
                                  </m:num>
                                  <m:den>
                                    <m:sSub>
                                      <m:sSubPr>
                                        <m:ctrlPr>
                                          <a:rPr lang="sr-Latn-RS" sz="2000" i="1">
                                            <a:latin typeface="Cambria Math" panose="02040503050406030204" pitchFamily="18" charset="0"/>
                                            <a:ea typeface="Cambria Math" panose="02040503050406030204" pitchFamily="18" charset="0"/>
                                          </a:rPr>
                                        </m:ctrlPr>
                                      </m:sSubPr>
                                      <m:e>
                                        <m:r>
                                          <a:rPr lang="sr-Latn-RS" sz="2000" i="1">
                                            <a:latin typeface="Cambria Math" panose="02040503050406030204" pitchFamily="18" charset="0"/>
                                            <a:ea typeface="Cambria Math" panose="02040503050406030204" pitchFamily="18" charset="0"/>
                                          </a:rPr>
                                          <m:t>𝐾</m:t>
                                        </m:r>
                                      </m:e>
                                      <m:sub>
                                        <m:sSub>
                                          <m:sSubPr>
                                            <m:ctrlPr>
                                              <a:rPr lang="sr-Latn-RS" sz="2000" i="1">
                                                <a:latin typeface="Cambria Math" panose="02040503050406030204" pitchFamily="18" charset="0"/>
                                                <a:ea typeface="Cambria Math" panose="02040503050406030204" pitchFamily="18" charset="0"/>
                                              </a:rPr>
                                            </m:ctrlPr>
                                          </m:sSubPr>
                                          <m:e>
                                            <m:r>
                                              <m:rPr>
                                                <m:sty m:val="p"/>
                                              </m:rPr>
                                              <a:rPr lang="el-GR" sz="2000" i="1">
                                                <a:latin typeface="Cambria Math" panose="02040503050406030204" pitchFamily="18" charset="0"/>
                                                <a:ea typeface="Cambria Math" panose="02040503050406030204" pitchFamily="18" charset="0"/>
                                              </a:rPr>
                                              <m:t>δ</m:t>
                                            </m:r>
                                          </m:e>
                                          <m:sub>
                                            <m:r>
                                              <a:rPr lang="sr-Latn-RS" sz="2000" i="1">
                                                <a:latin typeface="Cambria Math" panose="02040503050406030204" pitchFamily="18" charset="0"/>
                                                <a:ea typeface="Cambria Math" panose="02040503050406030204" pitchFamily="18" charset="0"/>
                                              </a:rPr>
                                              <m:t>𝑧</m:t>
                                            </m:r>
                                          </m:sub>
                                        </m:sSub>
                                      </m:sub>
                                    </m:sSub>
                                  </m:den>
                                </m:f>
                                <m:r>
                                  <a:rPr lang="sr-Latn-RS" sz="2000" b="0" i="1" smtClean="0">
                                    <a:latin typeface="Cambria Math" panose="02040503050406030204" pitchFamily="18" charset="0"/>
                                    <a:ea typeface="Cambria Math" panose="02040503050406030204" pitchFamily="18" charset="0"/>
                                  </a:rPr>
                                  <m:t> </m:t>
                                </m:r>
                                <m:r>
                                  <a:rPr lang="sr-Latn-RS" sz="2000" i="1">
                                    <a:latin typeface="Cambria Math" panose="02040503050406030204" pitchFamily="18" charset="0"/>
                                    <a:ea typeface="Cambria Math" panose="02040503050406030204" pitchFamily="18" charset="0"/>
                                  </a:rPr>
                                  <m:t>∗</m:t>
                                </m:r>
                                <m:r>
                                  <a:rPr lang="sr-Latn-RS" sz="2000" b="0" i="1" smtClean="0">
                                    <a:latin typeface="Cambria Math" panose="02040503050406030204" pitchFamily="18" charset="0"/>
                                    <a:ea typeface="Cambria Math" panose="02040503050406030204" pitchFamily="18" charset="0"/>
                                  </a:rPr>
                                  <m:t> </m:t>
                                </m:r>
                                <m:sSup>
                                  <m:sSupPr>
                                    <m:ctrlPr>
                                      <a:rPr lang="sr-Latn-RS" sz="2000" i="1">
                                        <a:latin typeface="Cambria Math" panose="02040503050406030204" pitchFamily="18" charset="0"/>
                                        <a:ea typeface="Cambria Math" panose="02040503050406030204" pitchFamily="18" charset="0"/>
                                      </a:rPr>
                                    </m:ctrlPr>
                                  </m:sSupPr>
                                  <m:e>
                                    <m:r>
                                      <a:rPr lang="sr-Latn-RS" sz="2000" i="1">
                                        <a:latin typeface="Cambria Math" panose="02040503050406030204" pitchFamily="18" charset="0"/>
                                        <a:ea typeface="Cambria Math" panose="02040503050406030204" pitchFamily="18" charset="0"/>
                                      </a:rPr>
                                      <m:t>𝑉</m:t>
                                    </m:r>
                                  </m:e>
                                  <m:sup>
                                    <m:r>
                                      <a:rPr lang="sr-Latn-RS" sz="2000" i="1">
                                        <a:latin typeface="Cambria Math" panose="02040503050406030204" pitchFamily="18" charset="0"/>
                                        <a:ea typeface="Cambria Math" panose="02040503050406030204" pitchFamily="18" charset="0"/>
                                      </a:rPr>
                                      <m:t>2</m:t>
                                    </m:r>
                                  </m:sup>
                                </m:sSup>
                                <m:r>
                                  <a:rPr lang="sr-Latn-RS" sz="2000" b="0" i="1" smtClean="0">
                                    <a:latin typeface="Cambria Math" panose="02040503050406030204" pitchFamily="18" charset="0"/>
                                    <a:ea typeface="Cambria Math" panose="02040503050406030204" pitchFamily="18" charset="0"/>
                                  </a:rPr>
                                  <m:t> </m:t>
                                </m:r>
                                <m:r>
                                  <a:rPr lang="sr-Latn-RS" sz="2000" i="1">
                                    <a:latin typeface="Cambria Math" panose="02040503050406030204" pitchFamily="18" charset="0"/>
                                    <a:ea typeface="Cambria Math" panose="02040503050406030204" pitchFamily="18" charset="0"/>
                                  </a:rPr>
                                  <m:t>+</m:t>
                                </m:r>
                                <m:r>
                                  <a:rPr lang="sr-Latn-RS" sz="2000" b="0" i="1" smtClean="0">
                                    <a:latin typeface="Cambria Math" panose="02040503050406030204" pitchFamily="18" charset="0"/>
                                    <a:ea typeface="Cambria Math" panose="02040503050406030204" pitchFamily="18" charset="0"/>
                                  </a:rPr>
                                  <m:t> </m:t>
                                </m:r>
                                <m:f>
                                  <m:fPr>
                                    <m:ctrlPr>
                                      <a:rPr lang="sr-Latn-RS" sz="2000" i="1">
                                        <a:latin typeface="Cambria Math" panose="02040503050406030204" pitchFamily="18" charset="0"/>
                                        <a:ea typeface="Cambria Math" panose="02040503050406030204" pitchFamily="18" charset="0"/>
                                      </a:rPr>
                                    </m:ctrlPr>
                                  </m:fPr>
                                  <m:num>
                                    <m:sSub>
                                      <m:sSubPr>
                                        <m:ctrlPr>
                                          <a:rPr lang="sr-Latn-RS" sz="2000" i="1">
                                            <a:latin typeface="Cambria Math" panose="02040503050406030204" pitchFamily="18" charset="0"/>
                                            <a:ea typeface="Cambria Math" panose="02040503050406030204" pitchFamily="18" charset="0"/>
                                          </a:rPr>
                                        </m:ctrlPr>
                                      </m:sSubPr>
                                      <m:e>
                                        <m:r>
                                          <a:rPr lang="sr-Latn-RS" sz="2000" i="1">
                                            <a:latin typeface="Cambria Math" panose="02040503050406030204" pitchFamily="18" charset="0"/>
                                            <a:ea typeface="Cambria Math" panose="02040503050406030204" pitchFamily="18" charset="0"/>
                                          </a:rPr>
                                          <m:t>𝐺</m:t>
                                        </m:r>
                                      </m:e>
                                      <m:sub>
                                        <m:r>
                                          <a:rPr lang="sr-Latn-RS" sz="2000" i="1">
                                            <a:latin typeface="Cambria Math" panose="02040503050406030204" pitchFamily="18" charset="0"/>
                                            <a:ea typeface="Cambria Math" panose="02040503050406030204" pitchFamily="18" charset="0"/>
                                          </a:rPr>
                                          <m:t>𝑝</m:t>
                                        </m:r>
                                      </m:sub>
                                    </m:sSub>
                                  </m:num>
                                  <m:den>
                                    <m:sSub>
                                      <m:sSubPr>
                                        <m:ctrlPr>
                                          <a:rPr lang="sr-Latn-RS" sz="2000" i="1">
                                            <a:latin typeface="Cambria Math" panose="02040503050406030204" pitchFamily="18" charset="0"/>
                                            <a:ea typeface="Cambria Math" panose="02040503050406030204" pitchFamily="18" charset="0"/>
                                          </a:rPr>
                                        </m:ctrlPr>
                                      </m:sSubPr>
                                      <m:e>
                                        <m:r>
                                          <a:rPr lang="sr-Latn-RS" sz="2000" i="1">
                                            <a:latin typeface="Cambria Math" panose="02040503050406030204" pitchFamily="18" charset="0"/>
                                            <a:ea typeface="Cambria Math" panose="02040503050406030204" pitchFamily="18" charset="0"/>
                                          </a:rPr>
                                          <m:t>𝐾</m:t>
                                        </m:r>
                                      </m:e>
                                      <m:sub>
                                        <m:sSub>
                                          <m:sSubPr>
                                            <m:ctrlPr>
                                              <a:rPr lang="sr-Latn-RS" sz="2000" i="1">
                                                <a:latin typeface="Cambria Math" panose="02040503050406030204" pitchFamily="18" charset="0"/>
                                                <a:ea typeface="Cambria Math" panose="02040503050406030204" pitchFamily="18" charset="0"/>
                                              </a:rPr>
                                            </m:ctrlPr>
                                          </m:sSubPr>
                                          <m:e>
                                            <m:r>
                                              <m:rPr>
                                                <m:sty m:val="p"/>
                                              </m:rPr>
                                              <a:rPr lang="el-GR" sz="2000" i="1">
                                                <a:latin typeface="Cambria Math" panose="02040503050406030204" pitchFamily="18" charset="0"/>
                                                <a:ea typeface="Cambria Math" panose="02040503050406030204" pitchFamily="18" charset="0"/>
                                              </a:rPr>
                                              <m:t>δ</m:t>
                                            </m:r>
                                          </m:e>
                                          <m:sub>
                                            <m:r>
                                              <a:rPr lang="sr-Latn-RS" sz="2000" i="1">
                                                <a:latin typeface="Cambria Math" panose="02040503050406030204" pitchFamily="18" charset="0"/>
                                                <a:ea typeface="Cambria Math" panose="02040503050406030204" pitchFamily="18" charset="0"/>
                                              </a:rPr>
                                              <m:t>𝑝</m:t>
                                            </m:r>
                                          </m:sub>
                                        </m:sSub>
                                      </m:sub>
                                    </m:sSub>
                                  </m:den>
                                </m:f>
                                <m:r>
                                  <a:rPr lang="sr-Latn-RS" sz="2000" b="0" i="1" smtClean="0">
                                    <a:latin typeface="Cambria Math" panose="02040503050406030204" pitchFamily="18" charset="0"/>
                                    <a:ea typeface="Cambria Math" panose="02040503050406030204" pitchFamily="18" charset="0"/>
                                  </a:rPr>
                                  <m:t> </m:t>
                                </m:r>
                                <m:r>
                                  <a:rPr lang="sr-Latn-RS" sz="2000" i="1">
                                    <a:latin typeface="Cambria Math" panose="02040503050406030204" pitchFamily="18" charset="0"/>
                                    <a:ea typeface="Cambria Math" panose="02040503050406030204" pitchFamily="18" charset="0"/>
                                  </a:rPr>
                                  <m:t>∗</m:t>
                                </m:r>
                                <m:sSup>
                                  <m:sSupPr>
                                    <m:ctrlPr>
                                      <a:rPr lang="sr-Latn-RS" sz="2000" i="1">
                                        <a:latin typeface="Cambria Math" panose="02040503050406030204" pitchFamily="18" charset="0"/>
                                        <a:ea typeface="Cambria Math" panose="02040503050406030204" pitchFamily="18" charset="0"/>
                                      </a:rPr>
                                    </m:ctrlPr>
                                  </m:sSupPr>
                                  <m:e>
                                    <m:r>
                                      <a:rPr lang="sr-Latn-RS" sz="2000" b="0" i="1" smtClean="0">
                                        <a:latin typeface="Cambria Math" panose="02040503050406030204" pitchFamily="18" charset="0"/>
                                        <a:ea typeface="Cambria Math" panose="02040503050406030204" pitchFamily="18" charset="0"/>
                                      </a:rPr>
                                      <m:t> </m:t>
                                    </m:r>
                                    <m:r>
                                      <a:rPr lang="sr-Latn-RS" sz="2000" i="1">
                                        <a:latin typeface="Cambria Math" panose="02040503050406030204" pitchFamily="18" charset="0"/>
                                        <a:ea typeface="Cambria Math" panose="02040503050406030204" pitchFamily="18" charset="0"/>
                                      </a:rPr>
                                      <m:t>𝑉</m:t>
                                    </m:r>
                                  </m:e>
                                  <m:sup>
                                    <m:r>
                                      <a:rPr lang="sr-Latn-RS" sz="2000" i="1">
                                        <a:latin typeface="Cambria Math" panose="02040503050406030204" pitchFamily="18" charset="0"/>
                                        <a:ea typeface="Cambria Math" panose="02040503050406030204" pitchFamily="18" charset="0"/>
                                      </a:rPr>
                                      <m:t>2</m:t>
                                    </m:r>
                                  </m:sup>
                                </m:sSup>
                              </m:e>
                            </m:d>
                          </m:e>
                          <m:sup>
                            <m:r>
                              <a:rPr lang="sr-Latn-RS" sz="2000" b="0" i="1" smtClean="0">
                                <a:latin typeface="Cambria Math" panose="02040503050406030204" pitchFamily="18" charset="0"/>
                              </a:rPr>
                              <m:t>2</m:t>
                            </m:r>
                          </m:sup>
                        </m:sSup>
                      </m:den>
                    </m:f>
                  </m:oMath>
                </a14:m>
                <a:r>
                  <a:rPr lang="sr-Latn-CS" dirty="0"/>
                  <a:t> </a:t>
                </a:r>
                <a:endParaRPr lang="sr-Latn-RS" dirty="0"/>
              </a:p>
            </p:txBody>
          </p:sp>
        </mc:Choice>
        <mc:Fallback>
          <p:sp>
            <p:nvSpPr>
              <p:cNvPr id="6" name="TextBox 5">
                <a:extLst>
                  <a:ext uri="{FF2B5EF4-FFF2-40B4-BE49-F238E27FC236}">
                    <a16:creationId xmlns:a16="http://schemas.microsoft.com/office/drawing/2014/main" id="{85F1BA26-50A9-418A-853F-A267AD7BE54F}"/>
                  </a:ext>
                </a:extLst>
              </p:cNvPr>
              <p:cNvSpPr txBox="1">
                <a:spLocks noRot="1" noChangeAspect="1" noMove="1" noResize="1" noEditPoints="1" noAdjustHandles="1" noChangeArrowheads="1" noChangeShapeType="1" noTextEdit="1"/>
              </p:cNvSpPr>
              <p:nvPr/>
            </p:nvSpPr>
            <p:spPr>
              <a:xfrm>
                <a:off x="2866823" y="5444765"/>
                <a:ext cx="6094562" cy="1212255"/>
              </a:xfrm>
              <a:prstGeom prst="rect">
                <a:avLst/>
              </a:prstGeom>
              <a:blipFill>
                <a:blip r:embed="rId2"/>
                <a:stretch>
                  <a:fillRect/>
                </a:stretch>
              </a:blipFill>
            </p:spPr>
            <p:txBody>
              <a:bodyPr/>
              <a:lstStyle/>
              <a:p>
                <a:r>
                  <a:rPr lang="sr-Latn-RS">
                    <a:noFill/>
                  </a:rPr>
                  <a:t> </a:t>
                </a:r>
              </a:p>
            </p:txBody>
          </p:sp>
        </mc:Fallback>
      </mc:AlternateContent>
    </p:spTree>
    <p:extLst>
      <p:ext uri="{BB962C8B-B14F-4D97-AF65-F5344CB8AC3E}">
        <p14:creationId xmlns:p14="http://schemas.microsoft.com/office/powerpoint/2010/main" val="1821712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9651591" cy="728480"/>
          </a:xfrm>
        </p:spPr>
        <p:txBody>
          <a:bodyPr/>
          <a:lstStyle/>
          <a:p>
            <a:r>
              <a:rPr lang="sr-Latn-RS" dirty="0"/>
              <a:t>Pneumatici koji su </a:t>
            </a:r>
            <a:r>
              <a:rPr lang="sr-Latn-RS" b="1" dirty="0"/>
              <a:t>elastični </a:t>
            </a:r>
            <a:r>
              <a:rPr lang="sr-Latn-RS" dirty="0"/>
              <a:t>u poprečnom pravcu</a:t>
            </a:r>
          </a:p>
        </p:txBody>
      </p:sp>
      <p:sp>
        <p:nvSpPr>
          <p:cNvPr id="8" name="Rectangle 7"/>
          <p:cNvSpPr>
            <a:spLocks noChangeArrowheads="1"/>
          </p:cNvSpPr>
          <p:nvPr/>
        </p:nvSpPr>
        <p:spPr bwMode="auto">
          <a:xfrm flipV="1">
            <a:off x="1512916" y="2913094"/>
            <a:ext cx="370440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r-Latn-RS" sz="2400"/>
          </a:p>
        </p:txBody>
      </p:sp>
      <mc:AlternateContent xmlns:mc="http://schemas.openxmlformats.org/markup-compatibility/2006">
        <mc:Choice xmlns:a14="http://schemas.microsoft.com/office/drawing/2010/main" Requires="a14">
          <p:sp>
            <p:nvSpPr>
              <p:cNvPr id="19" name="Content Placeholder 2">
                <a:extLst>
                  <a:ext uri="{FF2B5EF4-FFF2-40B4-BE49-F238E27FC236}">
                    <a16:creationId xmlns:a16="http://schemas.microsoft.com/office/drawing/2014/main" id="{D06885FB-0AF6-4D46-8565-C636352A8A81}"/>
                  </a:ext>
                </a:extLst>
              </p:cNvPr>
              <p:cNvSpPr txBox="1">
                <a:spLocks/>
              </p:cNvSpPr>
              <p:nvPr/>
            </p:nvSpPr>
            <p:spPr>
              <a:xfrm>
                <a:off x="1154954" y="2327603"/>
                <a:ext cx="6107492" cy="307208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Cambria" panose="02040503050406030204" pitchFamily="18" charset="0"/>
                    <a:ea typeface="Cambria" panose="02040503050406030204" pitchFamily="18" charset="0"/>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Cambria" panose="02040503050406030204" pitchFamily="18" charset="0"/>
                    <a:ea typeface="Cambria" panose="02040503050406030204" pitchFamily="18" charset="0"/>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Cambria" panose="02040503050406030204" pitchFamily="18" charset="0"/>
                    <a:ea typeface="Cambria" panose="02040503050406030204" pitchFamily="18" charset="0"/>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Cambria" panose="02040503050406030204" pitchFamily="18" charset="0"/>
                    <a:ea typeface="Cambria" panose="02040503050406030204" pitchFamily="18" charset="0"/>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Cambria" panose="02040503050406030204" pitchFamily="18" charset="0"/>
                    <a:ea typeface="Cambria" panose="02040503050406030204" pitchFamily="18" charset="0"/>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sr-Latn-RS" dirty="0"/>
                  <a:t>Proračun koeficijenata </a:t>
                </a:r>
                <a:r>
                  <a:rPr lang="sr-Latn-RS" dirty="0" err="1"/>
                  <a:t>povođenja</a:t>
                </a:r>
                <a:r>
                  <a:rPr lang="sr-Latn-RS" dirty="0"/>
                  <a:t> se vrši na sledeći način</a:t>
                </a:r>
              </a:p>
              <a:p>
                <a:pPr algn="just"/>
                <a:endParaRPr lang="sr-Latn-RS" dirty="0"/>
              </a:p>
              <a:p>
                <a:pPr algn="just"/>
                <a:endParaRPr lang="sr-Latn-RS" dirty="0"/>
              </a:p>
              <a:p>
                <a:pPr algn="just"/>
                <a:endParaRPr lang="sr-Latn-RS" dirty="0"/>
              </a:p>
              <a:p>
                <a:pPr algn="just"/>
                <a:endParaRPr lang="sr-Latn-RS" dirty="0"/>
              </a:p>
              <a:p>
                <a:pPr algn="just"/>
                <a:r>
                  <a:rPr lang="sr-Latn-RS" dirty="0"/>
                  <a:t>Dobijene vrednosti uneti u datu tabelu i napraviti dijagram odnosa uglova </a:t>
                </a:r>
                <a14:m>
                  <m:oMath xmlns:m="http://schemas.openxmlformats.org/officeDocument/2006/math">
                    <m:sSub>
                      <m:sSubPr>
                        <m:ctrlPr>
                          <a:rPr lang="sr-Latn-CS" i="1" smtClean="0">
                            <a:solidFill>
                              <a:schemeClr val="tx1"/>
                            </a:solidFill>
                            <a:latin typeface="Cambria Math" panose="02040503050406030204" pitchFamily="18" charset="0"/>
                            <a:ea typeface="Cambria" panose="02040503050406030204" pitchFamily="18" charset="0"/>
                          </a:rPr>
                        </m:ctrlPr>
                      </m:sSubPr>
                      <m:e>
                        <m:r>
                          <m:rPr>
                            <m:sty m:val="p"/>
                          </m:rPr>
                          <a:rPr lang="el-GR" i="1" smtClean="0">
                            <a:solidFill>
                              <a:schemeClr val="tx1"/>
                            </a:solidFill>
                            <a:latin typeface="Cambria Math" panose="02040503050406030204" pitchFamily="18" charset="0"/>
                            <a:ea typeface="Cambria" panose="02040503050406030204" pitchFamily="18" charset="0"/>
                          </a:rPr>
                          <m:t>θ</m:t>
                        </m:r>
                      </m:e>
                      <m:sub>
                        <m:r>
                          <a:rPr lang="sr-Latn-RS" b="0" i="1" smtClean="0">
                            <a:solidFill>
                              <a:schemeClr val="tx1"/>
                            </a:solidFill>
                            <a:latin typeface="Cambria Math" panose="02040503050406030204" pitchFamily="18" charset="0"/>
                            <a:ea typeface="Cambria" panose="02040503050406030204" pitchFamily="18" charset="0"/>
                          </a:rPr>
                          <m:t>𝑠</m:t>
                        </m:r>
                      </m:sub>
                    </m:sSub>
                  </m:oMath>
                </a14:m>
                <a:r>
                  <a:rPr lang="sr-Latn-CS" dirty="0">
                    <a:solidFill>
                      <a:schemeClr val="tx1"/>
                    </a:solidFill>
                    <a:latin typeface="Cambria" panose="02040503050406030204" pitchFamily="18" charset="0"/>
                    <a:ea typeface="Cambria" panose="02040503050406030204" pitchFamily="18" charset="0"/>
                  </a:rPr>
                  <a:t> i </a:t>
                </a:r>
                <a14:m>
                  <m:oMath xmlns:m="http://schemas.openxmlformats.org/officeDocument/2006/math">
                    <m:sSub>
                      <m:sSubPr>
                        <m:ctrlPr>
                          <a:rPr lang="sr-Latn-CS" i="1">
                            <a:solidFill>
                              <a:schemeClr val="tx1"/>
                            </a:solidFill>
                            <a:latin typeface="Cambria Math" panose="02040503050406030204" pitchFamily="18" charset="0"/>
                          </a:rPr>
                        </m:ctrlPr>
                      </m:sSubPr>
                      <m:e>
                        <m:r>
                          <m:rPr>
                            <m:sty m:val="p"/>
                          </m:rPr>
                          <a:rPr lang="el-GR" i="1">
                            <a:solidFill>
                              <a:schemeClr val="tx1"/>
                            </a:solidFill>
                            <a:latin typeface="Cambria Math" panose="02040503050406030204" pitchFamily="18" charset="0"/>
                          </a:rPr>
                          <m:t>θ</m:t>
                        </m:r>
                      </m:e>
                      <m:sub>
                        <m:r>
                          <a:rPr lang="sr-Latn-RS" b="0" i="1" smtClean="0">
                            <a:solidFill>
                              <a:schemeClr val="tx1"/>
                            </a:solidFill>
                            <a:latin typeface="Cambria Math" panose="02040503050406030204" pitchFamily="18" charset="0"/>
                          </a:rPr>
                          <m:t>𝑢</m:t>
                        </m:r>
                      </m:sub>
                    </m:sSub>
                  </m:oMath>
                </a14:m>
                <a:r>
                  <a:rPr lang="sr-Latn-RS" dirty="0"/>
                  <a:t> u zavisnosti od brzine kretanja</a:t>
                </a:r>
              </a:p>
            </p:txBody>
          </p:sp>
        </mc:Choice>
        <mc:Fallback>
          <p:sp>
            <p:nvSpPr>
              <p:cNvPr id="19" name="Content Placeholder 2">
                <a:extLst>
                  <a:ext uri="{FF2B5EF4-FFF2-40B4-BE49-F238E27FC236}">
                    <a16:creationId xmlns:a16="http://schemas.microsoft.com/office/drawing/2014/main" id="{D06885FB-0AF6-4D46-8565-C636352A8A81}"/>
                  </a:ext>
                </a:extLst>
              </p:cNvPr>
              <p:cNvSpPr txBox="1">
                <a:spLocks noRot="1" noChangeAspect="1" noMove="1" noResize="1" noEditPoints="1" noAdjustHandles="1" noChangeArrowheads="1" noChangeShapeType="1" noTextEdit="1"/>
              </p:cNvSpPr>
              <p:nvPr/>
            </p:nvSpPr>
            <p:spPr>
              <a:xfrm>
                <a:off x="1154954" y="2327603"/>
                <a:ext cx="6107492" cy="3072087"/>
              </a:xfrm>
              <a:prstGeom prst="rect">
                <a:avLst/>
              </a:prstGeom>
              <a:blipFill>
                <a:blip r:embed="rId2"/>
                <a:stretch>
                  <a:fillRect l="-200" t="-1389" r="-898"/>
                </a:stretch>
              </a:blipFill>
            </p:spPr>
            <p:txBody>
              <a:bodyPr/>
              <a:lstStyle/>
              <a:p>
                <a:r>
                  <a:rPr lang="sr-Latn-RS">
                    <a:noFill/>
                  </a:rPr>
                  <a:t> </a:t>
                </a:r>
              </a:p>
            </p:txBody>
          </p:sp>
        </mc:Fallback>
      </mc:AlternateContent>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7F059087-1D5D-4B7B-B89E-B6EBA3FF6C07}"/>
                  </a:ext>
                </a:extLst>
              </p:cNvPr>
              <p:cNvSpPr txBox="1"/>
              <p:nvPr/>
            </p:nvSpPr>
            <p:spPr>
              <a:xfrm>
                <a:off x="1512916" y="2913094"/>
                <a:ext cx="3243091" cy="999633"/>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sr-Latn-CS" sz="1800" i="1" smtClean="0">
                              <a:solidFill>
                                <a:schemeClr val="tx1"/>
                              </a:solidFill>
                              <a:latin typeface="Cambria Math" panose="02040503050406030204" pitchFamily="18" charset="0"/>
                            </a:rPr>
                          </m:ctrlPr>
                        </m:sSubPr>
                        <m:e>
                          <m:r>
                            <a:rPr lang="sr-Latn-RS" sz="1800" b="0" i="1" smtClean="0">
                              <a:solidFill>
                                <a:schemeClr val="tx1"/>
                              </a:solidFill>
                              <a:latin typeface="Cambria Math" panose="02040503050406030204" pitchFamily="18" charset="0"/>
                            </a:rPr>
                            <m:t>𝐾</m:t>
                          </m:r>
                        </m:e>
                        <m:sub>
                          <m:r>
                            <m:rPr>
                              <m:sty m:val="p"/>
                            </m:rPr>
                            <a:rPr lang="el-GR" sz="1800" i="1" smtClean="0">
                              <a:solidFill>
                                <a:schemeClr val="tx1"/>
                              </a:solidFill>
                              <a:latin typeface="Cambria Math" panose="02040503050406030204" pitchFamily="18" charset="0"/>
                            </a:rPr>
                            <m:t>δ</m:t>
                          </m:r>
                        </m:sub>
                      </m:sSub>
                      <m:r>
                        <a:rPr lang="sr-Latn-RS" sz="1800" b="0" i="1" smtClean="0">
                          <a:solidFill>
                            <a:schemeClr val="tx1"/>
                          </a:solidFill>
                          <a:latin typeface="Cambria Math" panose="02040503050406030204" pitchFamily="18" charset="0"/>
                        </a:rPr>
                        <m:t>=5</m:t>
                      </m:r>
                      <m:r>
                        <a:rPr lang="sr-Latn-RS" sz="1800" b="0" i="1" smtClean="0">
                          <a:solidFill>
                            <a:schemeClr val="tx1"/>
                          </a:solidFill>
                          <a:latin typeface="Cambria Math" panose="02040503050406030204" pitchFamily="18" charset="0"/>
                        </a:rPr>
                        <m:t>𝐵</m:t>
                      </m:r>
                      <m:r>
                        <a:rPr lang="sr-Latn-RS" sz="1800" b="0" i="1" smtClean="0">
                          <a:solidFill>
                            <a:schemeClr val="tx1"/>
                          </a:solidFill>
                          <a:latin typeface="Cambria Math" panose="02040503050406030204" pitchFamily="18" charset="0"/>
                        </a:rPr>
                        <m:t> ∙</m:t>
                      </m:r>
                      <m:d>
                        <m:dPr>
                          <m:ctrlPr>
                            <a:rPr lang="sr-Latn-RS" sz="1800" b="0" i="1" smtClean="0">
                              <a:solidFill>
                                <a:schemeClr val="tx1"/>
                              </a:solidFill>
                              <a:latin typeface="Cambria Math" panose="02040503050406030204" pitchFamily="18" charset="0"/>
                              <a:ea typeface="Cambria Math" panose="02040503050406030204" pitchFamily="18" charset="0"/>
                            </a:rPr>
                          </m:ctrlPr>
                        </m:dPr>
                        <m:e>
                          <m:r>
                            <a:rPr lang="sr-Latn-RS" sz="1800" b="0" i="1" smtClean="0">
                              <a:solidFill>
                                <a:schemeClr val="tx1"/>
                              </a:solidFill>
                              <a:latin typeface="Cambria Math" panose="02040503050406030204" pitchFamily="18" charset="0"/>
                              <a:ea typeface="Cambria Math" panose="02040503050406030204" pitchFamily="18" charset="0"/>
                            </a:rPr>
                            <m:t>𝐷</m:t>
                          </m:r>
                          <m:r>
                            <a:rPr lang="sr-Latn-RS" sz="1800" b="0" i="1" smtClean="0">
                              <a:solidFill>
                                <a:schemeClr val="tx1"/>
                              </a:solidFill>
                              <a:latin typeface="Cambria Math" panose="02040503050406030204" pitchFamily="18" charset="0"/>
                              <a:ea typeface="Cambria Math" panose="02040503050406030204" pitchFamily="18" charset="0"/>
                            </a:rPr>
                            <m:t>+2</m:t>
                          </m:r>
                          <m:r>
                            <a:rPr lang="sr-Latn-RS" sz="1800" b="0" i="1" smtClean="0">
                              <a:solidFill>
                                <a:schemeClr val="tx1"/>
                              </a:solidFill>
                              <a:latin typeface="Cambria Math" panose="02040503050406030204" pitchFamily="18" charset="0"/>
                              <a:ea typeface="Cambria Math" panose="02040503050406030204" pitchFamily="18" charset="0"/>
                            </a:rPr>
                            <m:t>𝐵</m:t>
                          </m:r>
                        </m:e>
                      </m:d>
                      <m:r>
                        <a:rPr lang="sr-Latn-RS" sz="1800" b="0" i="1" smtClean="0">
                          <a:solidFill>
                            <a:schemeClr val="tx1"/>
                          </a:solidFill>
                          <a:latin typeface="Cambria Math" panose="02040503050406030204" pitchFamily="18" charset="0"/>
                          <a:ea typeface="Cambria Math" panose="02040503050406030204" pitchFamily="18" charset="0"/>
                        </a:rPr>
                        <m:t>∙</m:t>
                      </m:r>
                      <m:d>
                        <m:dPr>
                          <m:ctrlPr>
                            <a:rPr lang="sr-Latn-RS" sz="1800" b="0" i="1" smtClean="0">
                              <a:solidFill>
                                <a:schemeClr val="tx1"/>
                              </a:solidFill>
                              <a:latin typeface="Cambria Math" panose="02040503050406030204" pitchFamily="18" charset="0"/>
                              <a:ea typeface="Cambria Math" panose="02040503050406030204" pitchFamily="18" charset="0"/>
                            </a:rPr>
                          </m:ctrlPr>
                        </m:dPr>
                        <m:e>
                          <m:r>
                            <a:rPr lang="sr-Latn-RS" sz="1800" b="0" i="1" smtClean="0">
                              <a:solidFill>
                                <a:schemeClr val="tx1"/>
                              </a:solidFill>
                              <a:latin typeface="Cambria Math" panose="02040503050406030204" pitchFamily="18" charset="0"/>
                              <a:ea typeface="Cambria Math" panose="02040503050406030204" pitchFamily="18" charset="0"/>
                            </a:rPr>
                            <m:t>𝑝</m:t>
                          </m:r>
                          <m:r>
                            <a:rPr lang="sr-Latn-RS" sz="1800" b="0" i="1" smtClean="0">
                              <a:solidFill>
                                <a:schemeClr val="tx1"/>
                              </a:solidFill>
                              <a:latin typeface="Cambria Math" panose="02040503050406030204" pitchFamily="18" charset="0"/>
                              <a:ea typeface="Cambria Math" panose="02040503050406030204" pitchFamily="18" charset="0"/>
                            </a:rPr>
                            <m:t>+1</m:t>
                          </m:r>
                        </m:e>
                      </m:d>
                    </m:oMath>
                  </m:oMathPara>
                </a14:m>
                <a:endParaRPr lang="sr-Latn-RS" sz="1800" b="0" dirty="0">
                  <a:solidFill>
                    <a:schemeClr val="tx1"/>
                  </a:solidFill>
                  <a:ea typeface="Cambria Math" panose="02040503050406030204" pitchFamily="18" charset="0"/>
                </a:endParaRPr>
              </a:p>
              <a:p>
                <a:pPr/>
                <a14:m>
                  <m:oMath xmlns:m="http://schemas.openxmlformats.org/officeDocument/2006/math">
                    <m:sSub>
                      <m:sSubPr>
                        <m:ctrlPr>
                          <a:rPr lang="sr-Latn-CS" sz="1800" i="1" smtClean="0">
                            <a:solidFill>
                              <a:schemeClr val="tx1"/>
                            </a:solidFill>
                            <a:latin typeface="Cambria Math" panose="02040503050406030204" pitchFamily="18" charset="0"/>
                          </a:rPr>
                        </m:ctrlPr>
                      </m:sSubPr>
                      <m:e>
                        <m:r>
                          <a:rPr lang="sr-Latn-RS" sz="1800" i="1">
                            <a:solidFill>
                              <a:schemeClr val="tx1"/>
                            </a:solidFill>
                            <a:latin typeface="Cambria Math" panose="02040503050406030204" pitchFamily="18" charset="0"/>
                          </a:rPr>
                          <m:t>𝐾</m:t>
                        </m:r>
                      </m:e>
                      <m:sub>
                        <m:sSub>
                          <m:sSubPr>
                            <m:ctrlPr>
                              <a:rPr lang="sr-Latn-RS" sz="1800" i="1" smtClean="0">
                                <a:solidFill>
                                  <a:schemeClr val="tx1"/>
                                </a:solidFill>
                                <a:latin typeface="Cambria Math" panose="02040503050406030204" pitchFamily="18" charset="0"/>
                              </a:rPr>
                            </m:ctrlPr>
                          </m:sSubPr>
                          <m:e>
                            <m:r>
                              <m:rPr>
                                <m:sty m:val="p"/>
                              </m:rPr>
                              <a:rPr lang="el-GR" sz="1800" i="1" smtClean="0">
                                <a:solidFill>
                                  <a:schemeClr val="tx1"/>
                                </a:solidFill>
                                <a:latin typeface="Cambria Math" panose="02040503050406030204" pitchFamily="18" charset="0"/>
                              </a:rPr>
                              <m:t>δ</m:t>
                            </m:r>
                          </m:e>
                          <m:sub>
                            <m:r>
                              <a:rPr lang="sr-Latn-RS" sz="1800" b="0" i="1" smtClean="0">
                                <a:solidFill>
                                  <a:schemeClr val="tx1"/>
                                </a:solidFill>
                                <a:latin typeface="Cambria Math" panose="02040503050406030204" pitchFamily="18" charset="0"/>
                              </a:rPr>
                              <m:t>𝑝</m:t>
                            </m:r>
                          </m:sub>
                        </m:sSub>
                      </m:sub>
                    </m:sSub>
                    <m:r>
                      <a:rPr lang="sr-Latn-RS" sz="1800" b="0" i="1" smtClean="0">
                        <a:solidFill>
                          <a:schemeClr val="tx1"/>
                        </a:solidFill>
                        <a:latin typeface="Cambria Math" panose="02040503050406030204" pitchFamily="18" charset="0"/>
                      </a:rPr>
                      <m:t>=2</m:t>
                    </m:r>
                    <m:r>
                      <a:rPr lang="sr-Latn-RS" sz="1800" b="0" i="1" smtClean="0">
                        <a:solidFill>
                          <a:schemeClr val="tx1"/>
                        </a:solidFill>
                        <a:latin typeface="Cambria Math" panose="02040503050406030204" pitchFamily="18" charset="0"/>
                        <a:ea typeface="Cambria Math" panose="02040503050406030204" pitchFamily="18" charset="0"/>
                      </a:rPr>
                      <m:t>∙</m:t>
                    </m:r>
                    <m:sSub>
                      <m:sSubPr>
                        <m:ctrlPr>
                          <a:rPr lang="sr-Latn-CS" i="1">
                            <a:latin typeface="Cambria Math" panose="02040503050406030204" pitchFamily="18" charset="0"/>
                          </a:rPr>
                        </m:ctrlPr>
                      </m:sSubPr>
                      <m:e>
                        <m:r>
                          <a:rPr lang="sr-Latn-RS" i="1">
                            <a:latin typeface="Cambria Math" panose="02040503050406030204" pitchFamily="18" charset="0"/>
                          </a:rPr>
                          <m:t>𝐾</m:t>
                        </m:r>
                      </m:e>
                      <m:sub>
                        <m:r>
                          <m:rPr>
                            <m:sty m:val="p"/>
                          </m:rPr>
                          <a:rPr lang="el-GR" i="1">
                            <a:latin typeface="Cambria Math" panose="02040503050406030204" pitchFamily="18" charset="0"/>
                          </a:rPr>
                          <m:t>δ</m:t>
                        </m:r>
                      </m:sub>
                    </m:sSub>
                  </m:oMath>
                </a14:m>
                <a:r>
                  <a:rPr lang="sr-Latn-RS" sz="1800" b="0" dirty="0">
                    <a:solidFill>
                      <a:schemeClr val="tx1"/>
                    </a:solidFill>
                    <a:ea typeface="Cambria Math" panose="02040503050406030204" pitchFamily="18" charset="0"/>
                  </a:rPr>
                  <a:t> [</a:t>
                </a:r>
                <a:r>
                  <a:rPr lang="sr-Latn-RS" sz="1800" b="0" dirty="0" err="1">
                    <a:solidFill>
                      <a:schemeClr val="tx1"/>
                    </a:solidFill>
                    <a:latin typeface="Cambria" panose="02040503050406030204" pitchFamily="18" charset="0"/>
                    <a:ea typeface="Cambria" panose="02040503050406030204" pitchFamily="18" charset="0"/>
                  </a:rPr>
                  <a:t>kPa</a:t>
                </a:r>
                <a:r>
                  <a:rPr lang="sr-Latn-RS" sz="1800" b="0" dirty="0">
                    <a:solidFill>
                      <a:schemeClr val="tx1"/>
                    </a:solidFill>
                    <a:latin typeface="Cambria" panose="02040503050406030204" pitchFamily="18" charset="0"/>
                    <a:ea typeface="Cambria" panose="02040503050406030204" pitchFamily="18" charset="0"/>
                  </a:rPr>
                  <a:t>/rad</a:t>
                </a:r>
                <a:r>
                  <a:rPr lang="sr-Latn-RS" sz="1800" b="0" dirty="0">
                    <a:solidFill>
                      <a:schemeClr val="tx1"/>
                    </a:solidFill>
                    <a:ea typeface="Cambria Math" panose="02040503050406030204" pitchFamily="18" charset="0"/>
                  </a:rPr>
                  <a:t>]</a:t>
                </a:r>
              </a:p>
              <a:p>
                <a:pPr/>
                <a14:m>
                  <m:oMath xmlns:m="http://schemas.openxmlformats.org/officeDocument/2006/math">
                    <m:sSub>
                      <m:sSubPr>
                        <m:ctrlPr>
                          <a:rPr lang="sr-Latn-CS" sz="1800" i="1" smtClean="0">
                            <a:solidFill>
                              <a:schemeClr val="tx1"/>
                            </a:solidFill>
                            <a:latin typeface="Cambria Math" panose="02040503050406030204" pitchFamily="18" charset="0"/>
                          </a:rPr>
                        </m:ctrlPr>
                      </m:sSubPr>
                      <m:e>
                        <m:r>
                          <a:rPr lang="sr-Latn-RS" sz="1800" i="1">
                            <a:solidFill>
                              <a:schemeClr val="tx1"/>
                            </a:solidFill>
                            <a:latin typeface="Cambria Math" panose="02040503050406030204" pitchFamily="18" charset="0"/>
                          </a:rPr>
                          <m:t>𝐾</m:t>
                        </m:r>
                      </m:e>
                      <m:sub>
                        <m:sSub>
                          <m:sSubPr>
                            <m:ctrlPr>
                              <a:rPr lang="sr-Latn-RS" sz="1800" i="1" smtClean="0">
                                <a:solidFill>
                                  <a:schemeClr val="tx1"/>
                                </a:solidFill>
                                <a:latin typeface="Cambria Math" panose="02040503050406030204" pitchFamily="18" charset="0"/>
                              </a:rPr>
                            </m:ctrlPr>
                          </m:sSubPr>
                          <m:e>
                            <m:r>
                              <m:rPr>
                                <m:sty m:val="p"/>
                              </m:rPr>
                              <a:rPr lang="el-GR" sz="1800" i="1" smtClean="0">
                                <a:solidFill>
                                  <a:schemeClr val="tx1"/>
                                </a:solidFill>
                                <a:latin typeface="Cambria Math" panose="02040503050406030204" pitchFamily="18" charset="0"/>
                              </a:rPr>
                              <m:t>δ</m:t>
                            </m:r>
                          </m:e>
                          <m:sub>
                            <m:r>
                              <a:rPr lang="sr-Latn-RS" sz="1800" b="0" i="1" smtClean="0">
                                <a:solidFill>
                                  <a:schemeClr val="tx1"/>
                                </a:solidFill>
                                <a:latin typeface="Cambria Math" panose="02040503050406030204" pitchFamily="18" charset="0"/>
                              </a:rPr>
                              <m:t>𝑧</m:t>
                            </m:r>
                          </m:sub>
                        </m:sSub>
                      </m:sub>
                    </m:sSub>
                    <m:r>
                      <a:rPr lang="sr-Latn-RS" sz="1800" b="0" i="1" smtClean="0">
                        <a:solidFill>
                          <a:schemeClr val="tx1"/>
                        </a:solidFill>
                        <a:latin typeface="Cambria Math" panose="02040503050406030204" pitchFamily="18" charset="0"/>
                      </a:rPr>
                      <m:t>=</m:t>
                    </m:r>
                    <m:r>
                      <a:rPr lang="sr-Latn-RS" sz="1800" b="0" i="1" smtClean="0">
                        <a:solidFill>
                          <a:schemeClr val="tx1"/>
                        </a:solidFill>
                        <a:latin typeface="Cambria Math" panose="02040503050406030204" pitchFamily="18" charset="0"/>
                      </a:rPr>
                      <m:t>4</m:t>
                    </m:r>
                    <m:r>
                      <a:rPr lang="sr-Latn-RS" sz="1800" b="0" i="1" smtClean="0">
                        <a:solidFill>
                          <a:schemeClr val="tx1"/>
                        </a:solidFill>
                        <a:latin typeface="Cambria Math" panose="02040503050406030204" pitchFamily="18" charset="0"/>
                        <a:ea typeface="Cambria Math" panose="02040503050406030204" pitchFamily="18" charset="0"/>
                      </a:rPr>
                      <m:t>∙</m:t>
                    </m:r>
                    <m:sSub>
                      <m:sSubPr>
                        <m:ctrlPr>
                          <a:rPr lang="sr-Latn-CS" i="1">
                            <a:latin typeface="Cambria Math" panose="02040503050406030204" pitchFamily="18" charset="0"/>
                          </a:rPr>
                        </m:ctrlPr>
                      </m:sSubPr>
                      <m:e>
                        <m:r>
                          <a:rPr lang="sr-Latn-RS" i="1">
                            <a:latin typeface="Cambria Math" panose="02040503050406030204" pitchFamily="18" charset="0"/>
                          </a:rPr>
                          <m:t>𝐾</m:t>
                        </m:r>
                      </m:e>
                      <m:sub>
                        <m:r>
                          <m:rPr>
                            <m:sty m:val="p"/>
                          </m:rPr>
                          <a:rPr lang="el-GR" i="1">
                            <a:latin typeface="Cambria Math" panose="02040503050406030204" pitchFamily="18" charset="0"/>
                          </a:rPr>
                          <m:t>δ</m:t>
                        </m:r>
                      </m:sub>
                    </m:sSub>
                  </m:oMath>
                </a14:m>
                <a:r>
                  <a:rPr lang="sr-Latn-RS" sz="1800" b="0" dirty="0">
                    <a:solidFill>
                      <a:schemeClr val="tx1"/>
                    </a:solidFill>
                    <a:ea typeface="Cambria Math" panose="02040503050406030204" pitchFamily="18" charset="0"/>
                  </a:rPr>
                  <a:t> [</a:t>
                </a:r>
                <a:r>
                  <a:rPr lang="sr-Latn-RS" sz="1800" b="0" dirty="0" err="1">
                    <a:solidFill>
                      <a:schemeClr val="tx1"/>
                    </a:solidFill>
                    <a:latin typeface="Cambria" panose="02040503050406030204" pitchFamily="18" charset="0"/>
                    <a:ea typeface="Cambria" panose="02040503050406030204" pitchFamily="18" charset="0"/>
                  </a:rPr>
                  <a:t>kPa</a:t>
                </a:r>
                <a:r>
                  <a:rPr lang="sr-Latn-RS" sz="1800" b="0" dirty="0">
                    <a:solidFill>
                      <a:schemeClr val="tx1"/>
                    </a:solidFill>
                    <a:latin typeface="Cambria" panose="02040503050406030204" pitchFamily="18" charset="0"/>
                    <a:ea typeface="Cambria" panose="02040503050406030204" pitchFamily="18" charset="0"/>
                  </a:rPr>
                  <a:t>/rad</a:t>
                </a:r>
                <a:r>
                  <a:rPr lang="sr-Latn-RS" sz="1800" b="0" dirty="0">
                    <a:solidFill>
                      <a:schemeClr val="tx1"/>
                    </a:solidFill>
                    <a:ea typeface="Cambria Math" panose="02040503050406030204" pitchFamily="18" charset="0"/>
                  </a:rPr>
                  <a:t>]</a:t>
                </a:r>
              </a:p>
            </p:txBody>
          </p:sp>
        </mc:Choice>
        <mc:Fallback>
          <p:sp>
            <p:nvSpPr>
              <p:cNvPr id="20" name="TextBox 19">
                <a:extLst>
                  <a:ext uri="{FF2B5EF4-FFF2-40B4-BE49-F238E27FC236}">
                    <a16:creationId xmlns:a16="http://schemas.microsoft.com/office/drawing/2014/main" id="{7F059087-1D5D-4B7B-B89E-B6EBA3FF6C07}"/>
                  </a:ext>
                </a:extLst>
              </p:cNvPr>
              <p:cNvSpPr txBox="1">
                <a:spLocks noRot="1" noChangeAspect="1" noMove="1" noResize="1" noEditPoints="1" noAdjustHandles="1" noChangeArrowheads="1" noChangeShapeType="1" noTextEdit="1"/>
              </p:cNvSpPr>
              <p:nvPr/>
            </p:nvSpPr>
            <p:spPr>
              <a:xfrm>
                <a:off x="1512916" y="2913094"/>
                <a:ext cx="3243091" cy="999633"/>
              </a:xfrm>
              <a:prstGeom prst="rect">
                <a:avLst/>
              </a:prstGeom>
              <a:blipFill>
                <a:blip r:embed="rId3"/>
                <a:stretch>
                  <a:fillRect b="-5488"/>
                </a:stretch>
              </a:blipFill>
            </p:spPr>
            <p:txBody>
              <a:bodyPr/>
              <a:lstStyle/>
              <a:p>
                <a:r>
                  <a:rPr lang="sr-Latn-RS">
                    <a:noFill/>
                  </a:rPr>
                  <a:t> </a:t>
                </a:r>
              </a:p>
            </p:txBody>
          </p:sp>
        </mc:Fallback>
      </mc:AlternateContent>
      <p:graphicFrame>
        <p:nvGraphicFramePr>
          <p:cNvPr id="21" name="Content Placeholder 3">
            <a:extLst>
              <a:ext uri="{FF2B5EF4-FFF2-40B4-BE49-F238E27FC236}">
                <a16:creationId xmlns:a16="http://schemas.microsoft.com/office/drawing/2014/main" id="{E9D40B6C-164D-4A1D-8362-7ACCB06FE008}"/>
              </a:ext>
            </a:extLst>
          </p:cNvPr>
          <p:cNvGraphicFramePr>
            <a:graphicFrameLocks noGrp="1"/>
          </p:cNvGraphicFramePr>
          <p:nvPr>
            <p:ph idx="1"/>
            <p:extLst>
              <p:ext uri="{D42A27DB-BD31-4B8C-83A1-F6EECF244321}">
                <p14:modId xmlns:p14="http://schemas.microsoft.com/office/powerpoint/2010/main" val="3634672262"/>
              </p:ext>
            </p:extLst>
          </p:nvPr>
        </p:nvGraphicFramePr>
        <p:xfrm>
          <a:off x="8114816" y="2248469"/>
          <a:ext cx="3989263" cy="4530403"/>
        </p:xfrm>
        <a:graphic>
          <a:graphicData uri="http://schemas.openxmlformats.org/drawingml/2006/table">
            <a:tbl>
              <a:tblPr firstRow="1">
                <a:tableStyleId>{3C2FFA5D-87B4-456A-9821-1D502468CF0F}</a:tableStyleId>
              </a:tblPr>
              <a:tblGrid>
                <a:gridCol w="877364">
                  <a:extLst>
                    <a:ext uri="{9D8B030D-6E8A-4147-A177-3AD203B41FA5}">
                      <a16:colId xmlns:a16="http://schemas.microsoft.com/office/drawing/2014/main" val="20000"/>
                    </a:ext>
                  </a:extLst>
                </a:gridCol>
                <a:gridCol w="1357171">
                  <a:extLst>
                    <a:ext uri="{9D8B030D-6E8A-4147-A177-3AD203B41FA5}">
                      <a16:colId xmlns:a16="http://schemas.microsoft.com/office/drawing/2014/main" val="20001"/>
                    </a:ext>
                  </a:extLst>
                </a:gridCol>
                <a:gridCol w="877364">
                  <a:extLst>
                    <a:ext uri="{9D8B030D-6E8A-4147-A177-3AD203B41FA5}">
                      <a16:colId xmlns:a16="http://schemas.microsoft.com/office/drawing/2014/main" val="20002"/>
                    </a:ext>
                  </a:extLst>
                </a:gridCol>
                <a:gridCol w="877364">
                  <a:extLst>
                    <a:ext uri="{9D8B030D-6E8A-4147-A177-3AD203B41FA5}">
                      <a16:colId xmlns:a16="http://schemas.microsoft.com/office/drawing/2014/main" val="20003"/>
                    </a:ext>
                  </a:extLst>
                </a:gridCol>
              </a:tblGrid>
              <a:tr h="446221">
                <a:tc>
                  <a:txBody>
                    <a:bodyPr/>
                    <a:lstStyle/>
                    <a:p>
                      <a:pPr algn="ctr" fontAlgn="ctr"/>
                      <a:r>
                        <a:rPr lang="sr-Latn-RS" sz="1400" b="1" u="none" strike="noStrike" dirty="0">
                          <a:effectLst/>
                          <a:latin typeface="Cambria" panose="02040503050406030204" pitchFamily="18" charset="0"/>
                          <a:ea typeface="Cambria" panose="02040503050406030204" pitchFamily="18" charset="0"/>
                        </a:rPr>
                        <a:t>V</a:t>
                      </a:r>
                      <a:br>
                        <a:rPr lang="sr-Latn-RS" sz="1400" b="1" u="none" strike="noStrike" dirty="0">
                          <a:effectLst/>
                          <a:latin typeface="Cambria" panose="02040503050406030204" pitchFamily="18" charset="0"/>
                          <a:ea typeface="Cambria" panose="02040503050406030204" pitchFamily="18" charset="0"/>
                        </a:rPr>
                      </a:br>
                      <a:r>
                        <a:rPr lang="sr-Latn-RS" sz="1400" b="1" u="none" strike="noStrike" dirty="0">
                          <a:effectLst/>
                          <a:latin typeface="Cambria" panose="02040503050406030204" pitchFamily="18" charset="0"/>
                          <a:ea typeface="Cambria" panose="02040503050406030204" pitchFamily="18" charset="0"/>
                        </a:rPr>
                        <a:t>[km/h]</a:t>
                      </a:r>
                      <a:endParaRPr lang="sr-Latn-RS" sz="1400" b="1"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1" u="none" strike="noStrike" dirty="0" err="1">
                          <a:effectLst/>
                          <a:latin typeface="Cambria" panose="02040503050406030204" pitchFamily="18" charset="0"/>
                          <a:ea typeface="Cambria" panose="02040503050406030204" pitchFamily="18" charset="0"/>
                        </a:rPr>
                        <a:t>ctg</a:t>
                      </a:r>
                      <a:r>
                        <a:rPr lang="el-GR" sz="1400" b="1" u="none" strike="noStrike" dirty="0">
                          <a:effectLst/>
                          <a:latin typeface="Cambria" panose="02040503050406030204" pitchFamily="18" charset="0"/>
                          <a:ea typeface="Cambria" panose="02040503050406030204" pitchFamily="18" charset="0"/>
                        </a:rPr>
                        <a:t>θ</a:t>
                      </a:r>
                      <a:r>
                        <a:rPr lang="sr-Latn-RS" sz="1400" b="1" u="none" strike="noStrike" dirty="0">
                          <a:effectLst/>
                          <a:latin typeface="Cambria" panose="02040503050406030204" pitchFamily="18" charset="0"/>
                          <a:ea typeface="Cambria" panose="02040503050406030204" pitchFamily="18" charset="0"/>
                        </a:rPr>
                        <a:t>s - </a:t>
                      </a:r>
                      <a:r>
                        <a:rPr lang="sr-Latn-RS" sz="1400" b="1" u="none" strike="noStrike" dirty="0" err="1">
                          <a:effectLst/>
                          <a:latin typeface="Cambria" panose="02040503050406030204" pitchFamily="18" charset="0"/>
                          <a:ea typeface="Cambria" panose="02040503050406030204" pitchFamily="18" charset="0"/>
                        </a:rPr>
                        <a:t>ctg</a:t>
                      </a:r>
                      <a:r>
                        <a:rPr lang="el-GR" sz="1400" b="1" u="none" strike="noStrike" dirty="0">
                          <a:effectLst/>
                          <a:latin typeface="Cambria" panose="02040503050406030204" pitchFamily="18" charset="0"/>
                          <a:ea typeface="Cambria" panose="02040503050406030204" pitchFamily="18" charset="0"/>
                        </a:rPr>
                        <a:t>θ</a:t>
                      </a:r>
                      <a:r>
                        <a:rPr lang="sr-Latn-RS" sz="1400" b="1" u="none" strike="noStrike" dirty="0">
                          <a:effectLst/>
                          <a:latin typeface="Cambria" panose="02040503050406030204" pitchFamily="18" charset="0"/>
                          <a:ea typeface="Cambria" panose="02040503050406030204" pitchFamily="18" charset="0"/>
                        </a:rPr>
                        <a:t>u</a:t>
                      </a:r>
                      <a:br>
                        <a:rPr lang="sr-Latn-RS" sz="1400" b="1" u="none" strike="noStrike" dirty="0">
                          <a:effectLst/>
                          <a:latin typeface="Cambria" panose="02040503050406030204" pitchFamily="18" charset="0"/>
                          <a:ea typeface="Cambria" panose="02040503050406030204" pitchFamily="18" charset="0"/>
                        </a:rPr>
                      </a:br>
                      <a:r>
                        <a:rPr lang="sr-Latn-RS" sz="1400" b="1" u="none" strike="noStrike" dirty="0">
                          <a:effectLst/>
                          <a:latin typeface="Cambria" panose="02040503050406030204" pitchFamily="18" charset="0"/>
                          <a:ea typeface="Cambria" panose="02040503050406030204" pitchFamily="18" charset="0"/>
                        </a:rPr>
                        <a:t>[-]</a:t>
                      </a:r>
                      <a:endParaRPr lang="sr-Latn-RS" sz="1400" b="1"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el-GR" sz="1400" b="1" u="none" strike="noStrike" dirty="0">
                          <a:effectLst/>
                          <a:latin typeface="Cambria" panose="02040503050406030204" pitchFamily="18" charset="0"/>
                          <a:ea typeface="Cambria" panose="02040503050406030204" pitchFamily="18" charset="0"/>
                        </a:rPr>
                        <a:t>θ</a:t>
                      </a:r>
                      <a:r>
                        <a:rPr lang="sr-Latn-RS" sz="1400" b="1" u="none" strike="noStrike" dirty="0">
                          <a:effectLst/>
                          <a:latin typeface="Cambria" panose="02040503050406030204" pitchFamily="18" charset="0"/>
                          <a:ea typeface="Cambria" panose="02040503050406030204" pitchFamily="18" charset="0"/>
                        </a:rPr>
                        <a:t>s</a:t>
                      </a:r>
                      <a:br>
                        <a:rPr lang="sr-Latn-RS" sz="1400" b="1" u="none" strike="noStrike" dirty="0">
                          <a:effectLst/>
                          <a:latin typeface="Cambria" panose="02040503050406030204" pitchFamily="18" charset="0"/>
                          <a:ea typeface="Cambria" panose="02040503050406030204" pitchFamily="18" charset="0"/>
                        </a:rPr>
                      </a:br>
                      <a:r>
                        <a:rPr lang="sr-Latn-RS" sz="1400" b="1" u="none" strike="noStrike" dirty="0">
                          <a:effectLst/>
                          <a:latin typeface="Cambria" panose="02040503050406030204" pitchFamily="18" charset="0"/>
                          <a:ea typeface="Cambria" panose="02040503050406030204" pitchFamily="18" charset="0"/>
                        </a:rPr>
                        <a:t>[°]</a:t>
                      </a:r>
                      <a:endParaRPr lang="sr-Latn-RS" sz="1400" b="1"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el-GR" sz="1400" b="1" u="none" strike="noStrike" dirty="0">
                          <a:effectLst/>
                          <a:latin typeface="Cambria" panose="02040503050406030204" pitchFamily="18" charset="0"/>
                          <a:ea typeface="Cambria" panose="02040503050406030204" pitchFamily="18" charset="0"/>
                        </a:rPr>
                        <a:t>θ</a:t>
                      </a:r>
                      <a:r>
                        <a:rPr lang="sr-Latn-RS" sz="1400" b="1" u="none" strike="noStrike" dirty="0">
                          <a:effectLst/>
                          <a:latin typeface="Cambria" panose="02040503050406030204" pitchFamily="18" charset="0"/>
                          <a:ea typeface="Cambria" panose="02040503050406030204" pitchFamily="18" charset="0"/>
                        </a:rPr>
                        <a:t>u</a:t>
                      </a:r>
                      <a:br>
                        <a:rPr lang="sr-Latn-RS" sz="1400" b="1" u="none" strike="noStrike" dirty="0">
                          <a:effectLst/>
                          <a:latin typeface="Cambria" panose="02040503050406030204" pitchFamily="18" charset="0"/>
                          <a:ea typeface="Cambria" panose="02040503050406030204" pitchFamily="18" charset="0"/>
                        </a:rPr>
                      </a:br>
                      <a:r>
                        <a:rPr lang="sr-Latn-RS" sz="1400" b="1" u="none" strike="noStrike" dirty="0">
                          <a:effectLst/>
                          <a:latin typeface="Cambria" panose="02040503050406030204" pitchFamily="18" charset="0"/>
                          <a:ea typeface="Cambria" panose="02040503050406030204" pitchFamily="18" charset="0"/>
                        </a:rPr>
                        <a:t>[°]</a:t>
                      </a:r>
                      <a:endParaRPr lang="sr-Latn-RS" sz="1400" b="1"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0"/>
                  </a:ext>
                </a:extLst>
              </a:tr>
              <a:tr h="226899">
                <a:tc rowSpan="6">
                  <a:txBody>
                    <a:bodyPr/>
                    <a:lstStyle/>
                    <a:p>
                      <a:pPr algn="ctr" fontAlgn="ctr"/>
                      <a:r>
                        <a:rPr lang="sr-Latn-RS" sz="1400" u="none" strike="noStrike" dirty="0">
                          <a:effectLst/>
                          <a:latin typeface="Cambria" panose="02040503050406030204" pitchFamily="18" charset="0"/>
                          <a:ea typeface="Cambria" panose="02040503050406030204" pitchFamily="18" charset="0"/>
                        </a:rPr>
                        <a:t>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rowSpan="6">
                  <a:txBody>
                    <a:bodyPr/>
                    <a:lstStyle/>
                    <a:p>
                      <a:pPr algn="ctr" fontAlgn="ctr"/>
                      <a:r>
                        <a:rPr lang="sr-Latn-RS" sz="1400" u="none" strike="noStrike" dirty="0">
                          <a:effectLst/>
                          <a:latin typeface="Cambria" panose="02040503050406030204" pitchFamily="18" charset="0"/>
                          <a:ea typeface="Cambria" panose="02040503050406030204" pitchFamily="18" charset="0"/>
                        </a:rPr>
                        <a:t>0,4652</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5,21</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1"/>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10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10,87</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2"/>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15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17,02</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3"/>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20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23,66</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4"/>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25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30,77</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5"/>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30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38,29</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6"/>
                  </a:ext>
                </a:extLst>
              </a:tr>
              <a:tr h="226899">
                <a:tc rowSpan="6">
                  <a:txBody>
                    <a:bodyPr/>
                    <a:lstStyle/>
                    <a:p>
                      <a:pPr algn="ctr" fontAlgn="ctr"/>
                      <a:r>
                        <a:rPr lang="sr-Latn-RS" sz="1400" u="none" strike="noStrike">
                          <a:effectLst/>
                          <a:latin typeface="Cambria" panose="02040503050406030204" pitchFamily="18" charset="0"/>
                          <a:ea typeface="Cambria" panose="02040503050406030204" pitchFamily="18" charset="0"/>
                        </a:rPr>
                        <a:t>10</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rowSpan="6">
                  <a:txBody>
                    <a:bodyPr/>
                    <a:lstStyle/>
                    <a:p>
                      <a:pPr algn="ctr" fontAlgn="ctr"/>
                      <a:r>
                        <a:rPr lang="sr-Latn-RS" sz="1400" u="none" strike="noStrike" dirty="0">
                          <a:effectLst/>
                          <a:latin typeface="Cambria" panose="02040503050406030204" pitchFamily="18" charset="0"/>
                          <a:ea typeface="Cambria" panose="02040503050406030204" pitchFamily="18" charset="0"/>
                        </a:rPr>
                        <a:t>0,3194</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5,14</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7"/>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10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b"/>
                      <a:r>
                        <a:rPr lang="sr-Latn-RS" sz="1400" u="none" strike="noStrike" dirty="0">
                          <a:effectLst/>
                          <a:latin typeface="Cambria" panose="02040503050406030204" pitchFamily="18" charset="0"/>
                          <a:ea typeface="Cambria" panose="02040503050406030204" pitchFamily="18" charset="0"/>
                        </a:rPr>
                        <a:t>10,58</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b"/>
                </a:tc>
                <a:extLst>
                  <a:ext uri="{0D108BD9-81ED-4DB2-BD59-A6C34878D82A}">
                    <a16:rowId xmlns:a16="http://schemas.microsoft.com/office/drawing/2014/main" val="10008"/>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15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b"/>
                      <a:r>
                        <a:rPr lang="sr-Latn-RS" sz="1400" u="none" strike="noStrike">
                          <a:effectLst/>
                          <a:latin typeface="Cambria" panose="02040503050406030204" pitchFamily="18" charset="0"/>
                          <a:ea typeface="Cambria" panose="02040503050406030204" pitchFamily="18" charset="0"/>
                        </a:rPr>
                        <a:t>16,33</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b"/>
                </a:tc>
                <a:extLst>
                  <a:ext uri="{0D108BD9-81ED-4DB2-BD59-A6C34878D82A}">
                    <a16:rowId xmlns:a16="http://schemas.microsoft.com/office/drawing/2014/main" val="10009"/>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20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b"/>
                      <a:r>
                        <a:rPr lang="sr-Latn-RS" sz="1400" u="none" strike="noStrike">
                          <a:effectLst/>
                          <a:latin typeface="Cambria" panose="02040503050406030204" pitchFamily="18" charset="0"/>
                          <a:ea typeface="Cambria" panose="02040503050406030204" pitchFamily="18" charset="0"/>
                        </a:rPr>
                        <a:t>22,38</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b"/>
                </a:tc>
                <a:extLst>
                  <a:ext uri="{0D108BD9-81ED-4DB2-BD59-A6C34878D82A}">
                    <a16:rowId xmlns:a16="http://schemas.microsoft.com/office/drawing/2014/main" val="10010"/>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25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b"/>
                      <a:r>
                        <a:rPr lang="sr-Latn-RS" sz="1400" u="none" strike="noStrike">
                          <a:effectLst/>
                          <a:latin typeface="Cambria" panose="02040503050406030204" pitchFamily="18" charset="0"/>
                          <a:ea typeface="Cambria" panose="02040503050406030204" pitchFamily="18" charset="0"/>
                        </a:rPr>
                        <a:t>28,72</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b"/>
                </a:tc>
                <a:extLst>
                  <a:ext uri="{0D108BD9-81ED-4DB2-BD59-A6C34878D82A}">
                    <a16:rowId xmlns:a16="http://schemas.microsoft.com/office/drawing/2014/main" val="10011"/>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30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b"/>
                      <a:r>
                        <a:rPr lang="sr-Latn-RS" sz="1400" u="none" strike="noStrike">
                          <a:effectLst/>
                          <a:latin typeface="Cambria" panose="02040503050406030204" pitchFamily="18" charset="0"/>
                          <a:ea typeface="Cambria" panose="02040503050406030204" pitchFamily="18" charset="0"/>
                        </a:rPr>
                        <a:t>35,29</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b"/>
                </a:tc>
                <a:extLst>
                  <a:ext uri="{0D108BD9-81ED-4DB2-BD59-A6C34878D82A}">
                    <a16:rowId xmlns:a16="http://schemas.microsoft.com/office/drawing/2014/main" val="10012"/>
                  </a:ext>
                </a:extLst>
              </a:tr>
              <a:tr h="226899">
                <a:tc rowSpan="6">
                  <a:txBody>
                    <a:bodyPr/>
                    <a:lstStyle/>
                    <a:p>
                      <a:pPr algn="ctr" fontAlgn="ctr"/>
                      <a:r>
                        <a:rPr lang="sr-Latn-RS" sz="1400" u="none" strike="noStrike">
                          <a:effectLst/>
                          <a:latin typeface="Cambria" panose="02040503050406030204" pitchFamily="18" charset="0"/>
                          <a:ea typeface="Cambria" panose="02040503050406030204" pitchFamily="18" charset="0"/>
                        </a:rPr>
                        <a:t>xxx</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rowSpan="6">
                  <a:txBody>
                    <a:bodyPr/>
                    <a:lstStyle/>
                    <a:p>
                      <a:pPr algn="ctr" fontAlgn="ctr"/>
                      <a:r>
                        <a:rPr lang="sr-Latn-RS" sz="1400" u="none" strike="noStrike">
                          <a:effectLst/>
                          <a:latin typeface="Cambria" panose="02040503050406030204" pitchFamily="18" charset="0"/>
                          <a:ea typeface="Cambria" panose="02040503050406030204" pitchFamily="18" charset="0"/>
                        </a:rPr>
                        <a:t>xxx</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xxx</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xxx</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13"/>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xxx</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xxx</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14"/>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xxx</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xxx</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15"/>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xxx</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a:effectLst/>
                          <a:latin typeface="Cambria" panose="02040503050406030204" pitchFamily="18" charset="0"/>
                          <a:ea typeface="Cambria" panose="02040503050406030204" pitchFamily="18" charset="0"/>
                        </a:rPr>
                        <a:t>xxx</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16"/>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xxx</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xxx</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17"/>
                  </a:ext>
                </a:extLst>
              </a:tr>
              <a:tr h="226899">
                <a:tc vMerge="1">
                  <a:txBody>
                    <a:bodyPr/>
                    <a:lstStyle/>
                    <a:p>
                      <a:endParaRPr lang="sr-Latn-RS"/>
                    </a:p>
                  </a:txBody>
                  <a:tcPr/>
                </a:tc>
                <a:tc vMerge="1">
                  <a:txBody>
                    <a:bodyPr/>
                    <a:lstStyle/>
                    <a:p>
                      <a:endParaRPr lang="sr-Latn-RS"/>
                    </a:p>
                  </a:txBody>
                  <a:tcPr/>
                </a:tc>
                <a:tc>
                  <a:txBody>
                    <a:bodyPr/>
                    <a:lstStyle/>
                    <a:p>
                      <a:pPr algn="ctr" fontAlgn="ctr"/>
                      <a:r>
                        <a:rPr lang="sr-Latn-RS" sz="1400" u="none" strike="noStrike">
                          <a:effectLst/>
                          <a:latin typeface="Cambria" panose="02040503050406030204" pitchFamily="18" charset="0"/>
                          <a:ea typeface="Cambria" panose="02040503050406030204" pitchFamily="18" charset="0"/>
                        </a:rPr>
                        <a:t>xxx</a:t>
                      </a:r>
                      <a:endParaRPr lang="sr-Latn-RS" sz="1400" b="0" i="0" u="none" strike="noStrike">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dirty="0">
                          <a:effectLst/>
                          <a:latin typeface="Cambria" panose="02040503050406030204" pitchFamily="18" charset="0"/>
                          <a:ea typeface="Cambria" panose="02040503050406030204" pitchFamily="18" charset="0"/>
                        </a:rPr>
                        <a:t>xxx</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2818704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9651591" cy="728480"/>
          </a:xfrm>
        </p:spPr>
        <p:txBody>
          <a:bodyPr/>
          <a:lstStyle/>
          <a:p>
            <a:r>
              <a:rPr lang="sr-Latn-RS" dirty="0"/>
              <a:t>Kritična brzina u odnosu na zanošenje i prevrtanje</a:t>
            </a:r>
          </a:p>
        </p:txBody>
      </p:sp>
      <p:sp>
        <p:nvSpPr>
          <p:cNvPr id="8" name="Rectangle 7"/>
          <p:cNvSpPr>
            <a:spLocks noChangeArrowheads="1"/>
          </p:cNvSpPr>
          <p:nvPr/>
        </p:nvSpPr>
        <p:spPr bwMode="auto">
          <a:xfrm flipV="1">
            <a:off x="1512916" y="2913094"/>
            <a:ext cx="370440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r-Latn-RS" sz="2400"/>
          </a:p>
        </p:txBody>
      </p:sp>
      <mc:AlternateContent xmlns:mc="http://schemas.openxmlformats.org/markup-compatibility/2006">
        <mc:Choice xmlns:a14="http://schemas.microsoft.com/office/drawing/2010/main" Requires="a14">
          <p:sp>
            <p:nvSpPr>
              <p:cNvPr id="19" name="Content Placeholder 2">
                <a:extLst>
                  <a:ext uri="{FF2B5EF4-FFF2-40B4-BE49-F238E27FC236}">
                    <a16:creationId xmlns:a16="http://schemas.microsoft.com/office/drawing/2014/main" id="{D06885FB-0AF6-4D46-8565-C636352A8A81}"/>
                  </a:ext>
                </a:extLst>
              </p:cNvPr>
              <p:cNvSpPr txBox="1">
                <a:spLocks/>
              </p:cNvSpPr>
              <p:nvPr/>
            </p:nvSpPr>
            <p:spPr>
              <a:xfrm>
                <a:off x="1154954" y="2327603"/>
                <a:ext cx="6107492" cy="476778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Cambria" panose="02040503050406030204" pitchFamily="18" charset="0"/>
                    <a:ea typeface="Cambria" panose="02040503050406030204" pitchFamily="18" charset="0"/>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Cambria" panose="02040503050406030204" pitchFamily="18" charset="0"/>
                    <a:ea typeface="Cambria" panose="02040503050406030204" pitchFamily="18" charset="0"/>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Cambria" panose="02040503050406030204" pitchFamily="18" charset="0"/>
                    <a:ea typeface="Cambria" panose="02040503050406030204" pitchFamily="18" charset="0"/>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Cambria" panose="02040503050406030204" pitchFamily="18" charset="0"/>
                    <a:ea typeface="Cambria" panose="02040503050406030204" pitchFamily="18" charset="0"/>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Cambria" panose="02040503050406030204" pitchFamily="18" charset="0"/>
                    <a:ea typeface="Cambria" panose="02040503050406030204" pitchFamily="18" charset="0"/>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sr-Latn-RS" dirty="0"/>
                  <a:t>Proračun koeficijenata </a:t>
                </a:r>
                <a:r>
                  <a:rPr lang="sr-Latn-RS" dirty="0" err="1"/>
                  <a:t>povođenja</a:t>
                </a:r>
                <a:r>
                  <a:rPr lang="sr-Latn-RS" dirty="0"/>
                  <a:t> se vrši na sledeći način</a:t>
                </a:r>
              </a:p>
              <a:p>
                <a:pPr algn="just"/>
                <a:endParaRPr lang="sr-Latn-RS" dirty="0"/>
              </a:p>
              <a:p>
                <a:pPr algn="just"/>
                <a:endParaRPr lang="sr-Latn-RS" dirty="0"/>
              </a:p>
              <a:p>
                <a:pPr algn="just"/>
                <a:endParaRPr lang="sr-Latn-RS" dirty="0"/>
              </a:p>
              <a:p>
                <a:pPr algn="just"/>
                <a:endParaRPr lang="sr-Latn-RS" dirty="0"/>
              </a:p>
              <a:p>
                <a:pPr algn="just"/>
                <a:endParaRPr lang="sr-Latn-RS" dirty="0"/>
              </a:p>
              <a:p>
                <a:pPr algn="just"/>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θ</m:t>
                    </m:r>
                    <m:r>
                      <a:rPr lang="sr-Latn-RS" b="0" i="1" smtClean="0">
                        <a:latin typeface="Cambria Math" panose="02040503050406030204" pitchFamily="18" charset="0"/>
                        <a:ea typeface="Cambria Math" panose="02040503050406030204" pitchFamily="18" charset="0"/>
                      </a:rPr>
                      <m:t> −</m:t>
                    </m:r>
                    <m:r>
                      <a:rPr lang="sr-Latn-RS" b="0" i="1" smtClean="0">
                        <a:latin typeface="Cambria Math" panose="02040503050406030204" pitchFamily="18" charset="0"/>
                        <a:ea typeface="Cambria Math" panose="02040503050406030204" pitchFamily="18" charset="0"/>
                      </a:rPr>
                      <m:t>𝑝𝑟𝑒𝑑𝑠𝑡𝑎𝑣𝑙𝑗𝑎</m:t>
                    </m:r>
                    <m:r>
                      <a:rPr lang="sr-Latn-RS" b="0" i="1" smtClean="0">
                        <a:latin typeface="Cambria Math" panose="02040503050406030204" pitchFamily="18" charset="0"/>
                        <a:ea typeface="Cambria Math" panose="02040503050406030204" pitchFamily="18" charset="0"/>
                      </a:rPr>
                      <m:t> </m:t>
                    </m:r>
                    <m:r>
                      <a:rPr lang="sr-Latn-RS" b="0" i="1" smtClean="0">
                        <a:latin typeface="Cambria Math" panose="02040503050406030204" pitchFamily="18" charset="0"/>
                        <a:ea typeface="Cambria Math" panose="02040503050406030204" pitchFamily="18" charset="0"/>
                      </a:rPr>
                      <m:t>𝑎𝑟𝑖𝑡𝑚𝑒𝑡𝑖</m:t>
                    </m:r>
                    <m:r>
                      <a:rPr lang="sr-Latn-RS" b="0" i="1" smtClean="0">
                        <a:latin typeface="Cambria Math" panose="02040503050406030204" pitchFamily="18" charset="0"/>
                        <a:ea typeface="Cambria Math" panose="02040503050406030204" pitchFamily="18" charset="0"/>
                      </a:rPr>
                      <m:t>č</m:t>
                    </m:r>
                    <m:r>
                      <a:rPr lang="sr-Latn-RS" b="0" i="1" smtClean="0">
                        <a:latin typeface="Cambria Math" panose="02040503050406030204" pitchFamily="18" charset="0"/>
                        <a:ea typeface="Cambria Math" panose="02040503050406030204" pitchFamily="18" charset="0"/>
                      </a:rPr>
                      <m:t>𝑘𝑢</m:t>
                    </m:r>
                    <m:r>
                      <a:rPr lang="sr-Latn-RS" b="0" i="1" smtClean="0">
                        <a:latin typeface="Cambria Math" panose="02040503050406030204" pitchFamily="18" charset="0"/>
                        <a:ea typeface="Cambria Math" panose="02040503050406030204" pitchFamily="18" charset="0"/>
                      </a:rPr>
                      <m:t> </m:t>
                    </m:r>
                    <m:r>
                      <a:rPr lang="sr-Latn-RS" b="0" i="1" smtClean="0">
                        <a:latin typeface="Cambria Math" panose="02040503050406030204" pitchFamily="18" charset="0"/>
                        <a:ea typeface="Cambria Math" panose="02040503050406030204" pitchFamily="18" charset="0"/>
                      </a:rPr>
                      <m:t>𝑣𝑟𝑒𝑑𝑛𝑜𝑠𝑡</m:t>
                    </m:r>
                    <m:r>
                      <a:rPr lang="sr-Latn-RS" b="0" i="1" smtClean="0">
                        <a:latin typeface="Cambria Math" panose="02040503050406030204" pitchFamily="18" charset="0"/>
                        <a:ea typeface="Cambria Math" panose="02040503050406030204" pitchFamily="18" charset="0"/>
                      </a:rPr>
                      <m:t> </m:t>
                    </m:r>
                    <m:sSub>
                      <m:sSubPr>
                        <m:ctrlPr>
                          <a:rPr lang="sr-Latn-CS" i="1">
                            <a:latin typeface="Cambria Math" panose="02040503050406030204" pitchFamily="18" charset="0"/>
                          </a:rPr>
                        </m:ctrlPr>
                      </m:sSubPr>
                      <m:e>
                        <m:r>
                          <m:rPr>
                            <m:sty m:val="p"/>
                          </m:rPr>
                          <a:rPr lang="el-GR" i="1">
                            <a:latin typeface="Cambria Math" panose="02040503050406030204" pitchFamily="18" charset="0"/>
                          </a:rPr>
                          <m:t>θ</m:t>
                        </m:r>
                      </m:e>
                      <m:sub>
                        <m:r>
                          <a:rPr lang="sr-Latn-RS" i="1">
                            <a:latin typeface="Cambria Math" panose="02040503050406030204" pitchFamily="18" charset="0"/>
                          </a:rPr>
                          <m:t>𝑠</m:t>
                        </m:r>
                      </m:sub>
                    </m:sSub>
                    <m:r>
                      <a:rPr lang="sr-Latn-RS" b="0" i="1" smtClean="0">
                        <a:latin typeface="Cambria Math" panose="02040503050406030204" pitchFamily="18" charset="0"/>
                      </a:rPr>
                      <m:t> </m:t>
                    </m:r>
                    <m:r>
                      <a:rPr lang="sr-Latn-RS" b="0" i="1" smtClean="0">
                        <a:latin typeface="Cambria Math" panose="02040503050406030204" pitchFamily="18" charset="0"/>
                      </a:rPr>
                      <m:t>𝑖</m:t>
                    </m:r>
                    <m:r>
                      <a:rPr lang="sr-Latn-RS" b="0" i="1" smtClean="0">
                        <a:latin typeface="Cambria Math" panose="02040503050406030204" pitchFamily="18" charset="0"/>
                      </a:rPr>
                      <m:t> </m:t>
                    </m:r>
                    <m:sSub>
                      <m:sSubPr>
                        <m:ctrlPr>
                          <a:rPr lang="sr-Latn-CS" i="1">
                            <a:latin typeface="Cambria Math" panose="02040503050406030204" pitchFamily="18" charset="0"/>
                          </a:rPr>
                        </m:ctrlPr>
                      </m:sSubPr>
                      <m:e>
                        <m:r>
                          <m:rPr>
                            <m:sty m:val="p"/>
                          </m:rPr>
                          <a:rPr lang="el-GR" i="1">
                            <a:latin typeface="Cambria Math" panose="02040503050406030204" pitchFamily="18" charset="0"/>
                          </a:rPr>
                          <m:t>θ</m:t>
                        </m:r>
                      </m:e>
                      <m:sub>
                        <m:r>
                          <a:rPr lang="sr-Latn-RS" i="1">
                            <a:latin typeface="Cambria Math" panose="02040503050406030204" pitchFamily="18" charset="0"/>
                          </a:rPr>
                          <m:t>𝑢</m:t>
                        </m:r>
                      </m:sub>
                    </m:sSub>
                  </m:oMath>
                </a14:m>
                <a:endParaRPr lang="sr-Latn-RS" dirty="0"/>
              </a:p>
              <a:p>
                <a:pPr algn="just"/>
                <a:r>
                  <a:rPr lang="sr-Latn-RS" dirty="0"/>
                  <a:t>Dobijene vrednosti uneti u datu tabelu i napraviti dijagram odnosa uglova </a:t>
                </a:r>
                <a:r>
                  <a:rPr lang="el-GR" dirty="0"/>
                  <a:t>θ</a:t>
                </a:r>
                <a:r>
                  <a:rPr lang="sr-Latn-RS" dirty="0"/>
                  <a:t> </a:t>
                </a:r>
                <a:r>
                  <a:rPr lang="sr-Latn-CS" dirty="0">
                    <a:solidFill>
                      <a:schemeClr val="tx1"/>
                    </a:solidFill>
                    <a:latin typeface="Cambria" panose="02040503050406030204" pitchFamily="18" charset="0"/>
                    <a:ea typeface="Cambria" panose="02040503050406030204" pitchFamily="18" charset="0"/>
                  </a:rPr>
                  <a:t>i </a:t>
                </a:r>
                <a14:m>
                  <m:oMath xmlns:m="http://schemas.openxmlformats.org/officeDocument/2006/math">
                    <m:sSub>
                      <m:sSubPr>
                        <m:ctrlPr>
                          <a:rPr lang="sr-Latn-CS" sz="1800" i="1" smtClean="0">
                            <a:solidFill>
                              <a:schemeClr val="tx1"/>
                            </a:solidFill>
                            <a:latin typeface="Cambria Math" panose="02040503050406030204" pitchFamily="18" charset="0"/>
                          </a:rPr>
                        </m:ctrlPr>
                      </m:sSubPr>
                      <m:e>
                        <m:r>
                          <m:rPr>
                            <m:sty m:val="p"/>
                          </m:rPr>
                          <a:rPr lang="sr-Latn-RS" sz="1800" b="0" i="1">
                            <a:solidFill>
                              <a:schemeClr val="tx1"/>
                            </a:solidFill>
                            <a:latin typeface="Cambria Math" panose="02040503050406030204" pitchFamily="18" charset="0"/>
                          </a:rPr>
                          <m:t>V</m:t>
                        </m:r>
                      </m:e>
                      <m:sub>
                        <m:sSub>
                          <m:sSubPr>
                            <m:ctrlPr>
                              <a:rPr lang="sr-Latn-RS" sz="1800" i="1">
                                <a:solidFill>
                                  <a:schemeClr val="tx1"/>
                                </a:solidFill>
                                <a:latin typeface="Cambria Math" panose="02040503050406030204" pitchFamily="18" charset="0"/>
                              </a:rPr>
                            </m:ctrlPr>
                          </m:sSubPr>
                          <m:e>
                            <m:r>
                              <m:rPr>
                                <m:sty m:val="p"/>
                              </m:rPr>
                              <a:rPr lang="sr-Latn-RS" sz="1800" b="0" i="1">
                                <a:solidFill>
                                  <a:schemeClr val="tx1"/>
                                </a:solidFill>
                                <a:latin typeface="Cambria Math" panose="02040503050406030204" pitchFamily="18" charset="0"/>
                              </a:rPr>
                              <m:t>kr</m:t>
                            </m:r>
                          </m:e>
                          <m:sub>
                            <m:r>
                              <m:rPr>
                                <m:sty m:val="p"/>
                              </m:rPr>
                              <a:rPr lang="sr-Latn-RS" sz="1800" b="0" i="1" smtClean="0">
                                <a:solidFill>
                                  <a:schemeClr val="tx1"/>
                                </a:solidFill>
                                <a:latin typeface="Cambria Math" panose="02040503050406030204" pitchFamily="18" charset="0"/>
                              </a:rPr>
                              <m:t>p</m:t>
                            </m:r>
                          </m:sub>
                        </m:sSub>
                      </m:sub>
                    </m:sSub>
                  </m:oMath>
                </a14:m>
                <a:r>
                  <a:rPr lang="sr-Latn-CS" dirty="0">
                    <a:solidFill>
                      <a:schemeClr val="tx1"/>
                    </a:solidFill>
                    <a:latin typeface="Cambria" panose="02040503050406030204" pitchFamily="18" charset="0"/>
                    <a:ea typeface="Cambria" panose="02040503050406030204" pitchFamily="18" charset="0"/>
                  </a:rPr>
                  <a:t> i </a:t>
                </a:r>
                <a14:m>
                  <m:oMath xmlns:m="http://schemas.openxmlformats.org/officeDocument/2006/math">
                    <m:sSub>
                      <m:sSubPr>
                        <m:ctrlPr>
                          <a:rPr lang="sr-Latn-CS" i="1">
                            <a:solidFill>
                              <a:schemeClr val="tx1"/>
                            </a:solidFill>
                            <a:latin typeface="Cambria Math" panose="02040503050406030204" pitchFamily="18" charset="0"/>
                          </a:rPr>
                        </m:ctrlPr>
                      </m:sSubPr>
                      <m:e>
                        <m:r>
                          <m:rPr>
                            <m:sty m:val="p"/>
                          </m:rPr>
                          <a:rPr lang="sr-Latn-RS" i="1">
                            <a:solidFill>
                              <a:schemeClr val="tx1"/>
                            </a:solidFill>
                            <a:latin typeface="Cambria Math" panose="02040503050406030204" pitchFamily="18" charset="0"/>
                          </a:rPr>
                          <m:t>V</m:t>
                        </m:r>
                      </m:e>
                      <m:sub>
                        <m:sSub>
                          <m:sSubPr>
                            <m:ctrlPr>
                              <a:rPr lang="sr-Latn-RS" i="1">
                                <a:solidFill>
                                  <a:schemeClr val="tx1"/>
                                </a:solidFill>
                                <a:latin typeface="Cambria Math" panose="02040503050406030204" pitchFamily="18" charset="0"/>
                              </a:rPr>
                            </m:ctrlPr>
                          </m:sSubPr>
                          <m:e>
                            <m:r>
                              <m:rPr>
                                <m:sty m:val="p"/>
                              </m:rPr>
                              <a:rPr lang="sr-Latn-RS" i="1">
                                <a:solidFill>
                                  <a:schemeClr val="tx1"/>
                                </a:solidFill>
                                <a:latin typeface="Cambria Math" panose="02040503050406030204" pitchFamily="18" charset="0"/>
                              </a:rPr>
                              <m:t>kr</m:t>
                            </m:r>
                          </m:e>
                          <m:sub>
                            <m:r>
                              <m:rPr>
                                <m:sty m:val="p"/>
                              </m:rPr>
                              <a:rPr lang="sr-Latn-RS" i="1">
                                <a:solidFill>
                                  <a:schemeClr val="tx1"/>
                                </a:solidFill>
                                <a:latin typeface="Cambria Math" panose="02040503050406030204" pitchFamily="18" charset="0"/>
                              </a:rPr>
                              <m:t>z</m:t>
                            </m:r>
                          </m:sub>
                        </m:sSub>
                      </m:sub>
                    </m:sSub>
                  </m:oMath>
                </a14:m>
                <a:endParaRPr lang="sr-Latn-RS" dirty="0"/>
              </a:p>
              <a:p>
                <a:pPr algn="just"/>
                <a:r>
                  <a:rPr lang="sr-Latn-RS" b="1" dirty="0">
                    <a:solidFill>
                      <a:srgbClr val="FF0000"/>
                    </a:solidFill>
                  </a:rPr>
                  <a:t>Pročitati poglavlje 4.5 iz knjige kako bi se detaljno objasnila analiza grafikona i postupak rada</a:t>
                </a:r>
              </a:p>
              <a:p>
                <a:pPr algn="just"/>
                <a:r>
                  <a:rPr lang="sr-Latn-RS" b="1" dirty="0">
                    <a:solidFill>
                      <a:srgbClr val="FF0000"/>
                    </a:solidFill>
                  </a:rPr>
                  <a:t>Kopiranje teksta iz knjige je zabranjeno!</a:t>
                </a:r>
              </a:p>
            </p:txBody>
          </p:sp>
        </mc:Choice>
        <mc:Fallback>
          <p:sp>
            <p:nvSpPr>
              <p:cNvPr id="19" name="Content Placeholder 2">
                <a:extLst>
                  <a:ext uri="{FF2B5EF4-FFF2-40B4-BE49-F238E27FC236}">
                    <a16:creationId xmlns:a16="http://schemas.microsoft.com/office/drawing/2014/main" id="{D06885FB-0AF6-4D46-8565-C636352A8A81}"/>
                  </a:ext>
                </a:extLst>
              </p:cNvPr>
              <p:cNvSpPr txBox="1">
                <a:spLocks noRot="1" noChangeAspect="1" noMove="1" noResize="1" noEditPoints="1" noAdjustHandles="1" noChangeArrowheads="1" noChangeShapeType="1" noTextEdit="1"/>
              </p:cNvSpPr>
              <p:nvPr/>
            </p:nvSpPr>
            <p:spPr>
              <a:xfrm>
                <a:off x="1154954" y="2327603"/>
                <a:ext cx="6107492" cy="4767789"/>
              </a:xfrm>
              <a:prstGeom prst="rect">
                <a:avLst/>
              </a:prstGeom>
              <a:blipFill>
                <a:blip r:embed="rId2"/>
                <a:stretch>
                  <a:fillRect l="-200" t="-895" r="-898"/>
                </a:stretch>
              </a:blipFill>
            </p:spPr>
            <p:txBody>
              <a:bodyPr/>
              <a:lstStyle/>
              <a:p>
                <a:r>
                  <a:rPr lang="sr-Latn-RS">
                    <a:noFill/>
                  </a:rPr>
                  <a:t> </a:t>
                </a:r>
              </a:p>
            </p:txBody>
          </p:sp>
        </mc:Fallback>
      </mc:AlternateContent>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7F059087-1D5D-4B7B-B89E-B6EBA3FF6C07}"/>
                  </a:ext>
                </a:extLst>
              </p:cNvPr>
              <p:cNvSpPr txBox="1"/>
              <p:nvPr/>
            </p:nvSpPr>
            <p:spPr>
              <a:xfrm>
                <a:off x="1512916" y="2913094"/>
                <a:ext cx="4799961" cy="1751377"/>
              </a:xfrm>
              <a:prstGeom prst="rect">
                <a:avLst/>
              </a:prstGeom>
              <a:noFill/>
            </p:spPr>
            <p:txBody>
              <a:bodyPr wrap="square">
                <a:spAutoFit/>
              </a:bodyPr>
              <a:lstStyle/>
              <a:p>
                <a:pPr/>
                <a14:m>
                  <m:oMath xmlns:m="http://schemas.openxmlformats.org/officeDocument/2006/math">
                    <m:sSub>
                      <m:sSubPr>
                        <m:ctrlPr>
                          <a:rPr lang="sr-Latn-CS" sz="1800" i="1" smtClean="0">
                            <a:solidFill>
                              <a:schemeClr val="tx1"/>
                            </a:solidFill>
                            <a:latin typeface="Cambria Math" panose="02040503050406030204" pitchFamily="18" charset="0"/>
                          </a:rPr>
                        </m:ctrlPr>
                      </m:sSubPr>
                      <m:e>
                        <m:r>
                          <m:rPr>
                            <m:sty m:val="p"/>
                          </m:rPr>
                          <a:rPr lang="sr-Latn-RS" sz="1800" b="0" i="1">
                            <a:solidFill>
                              <a:schemeClr val="tx1"/>
                            </a:solidFill>
                            <a:latin typeface="Cambria Math" panose="02040503050406030204" pitchFamily="18" charset="0"/>
                          </a:rPr>
                          <m:t>V</m:t>
                        </m:r>
                      </m:e>
                      <m:sub>
                        <m:sSub>
                          <m:sSubPr>
                            <m:ctrlPr>
                              <a:rPr lang="sr-Latn-RS" sz="1800" i="1">
                                <a:solidFill>
                                  <a:schemeClr val="tx1"/>
                                </a:solidFill>
                                <a:latin typeface="Cambria Math" panose="02040503050406030204" pitchFamily="18" charset="0"/>
                              </a:rPr>
                            </m:ctrlPr>
                          </m:sSubPr>
                          <m:e>
                            <m:r>
                              <m:rPr>
                                <m:sty m:val="p"/>
                              </m:rPr>
                              <a:rPr lang="sr-Latn-RS" sz="1800" b="0" i="1">
                                <a:solidFill>
                                  <a:schemeClr val="tx1"/>
                                </a:solidFill>
                                <a:latin typeface="Cambria Math" panose="02040503050406030204" pitchFamily="18" charset="0"/>
                              </a:rPr>
                              <m:t>kr</m:t>
                            </m:r>
                          </m:e>
                          <m:sub>
                            <m:r>
                              <m:rPr>
                                <m:sty m:val="p"/>
                              </m:rPr>
                              <a:rPr lang="sr-Latn-RS" sz="1800" b="0" i="1" smtClean="0">
                                <a:solidFill>
                                  <a:schemeClr val="tx1"/>
                                </a:solidFill>
                                <a:latin typeface="Cambria Math" panose="02040503050406030204" pitchFamily="18" charset="0"/>
                              </a:rPr>
                              <m:t>p</m:t>
                            </m:r>
                          </m:sub>
                        </m:sSub>
                      </m:sub>
                    </m:sSub>
                    <m:r>
                      <a:rPr lang="sr-Latn-RS" sz="1800" b="0" i="1" smtClean="0">
                        <a:solidFill>
                          <a:schemeClr val="tx1"/>
                        </a:solidFill>
                        <a:latin typeface="Cambria Math" panose="02040503050406030204" pitchFamily="18" charset="0"/>
                      </a:rPr>
                      <m:t>= </m:t>
                    </m:r>
                    <m:rad>
                      <m:radPr>
                        <m:degHide m:val="on"/>
                        <m:ctrlPr>
                          <a:rPr lang="sr-Latn-RS" sz="1800" b="0" i="1" smtClean="0">
                            <a:solidFill>
                              <a:schemeClr val="tx1"/>
                            </a:solidFill>
                            <a:latin typeface="Cambria Math" panose="02040503050406030204" pitchFamily="18" charset="0"/>
                          </a:rPr>
                        </m:ctrlPr>
                      </m:radPr>
                      <m:deg/>
                      <m:e>
                        <m:f>
                          <m:fPr>
                            <m:ctrlPr>
                              <a:rPr lang="sr-Latn-RS" sz="1800" b="0" i="1" smtClean="0">
                                <a:solidFill>
                                  <a:schemeClr val="tx1"/>
                                </a:solidFill>
                                <a:latin typeface="Cambria Math" panose="02040503050406030204" pitchFamily="18" charset="0"/>
                              </a:rPr>
                            </m:ctrlPr>
                          </m:fPr>
                          <m:num>
                            <m:r>
                              <a:rPr lang="sr-Latn-RS" sz="1800" b="0" i="1" smtClean="0">
                                <a:solidFill>
                                  <a:schemeClr val="tx1"/>
                                </a:solidFill>
                                <a:latin typeface="Cambria Math" panose="02040503050406030204" pitchFamily="18" charset="0"/>
                              </a:rPr>
                              <m:t>63,5</m:t>
                            </m:r>
                            <m:r>
                              <a:rPr lang="sr-Latn-RS" sz="1800" b="0" i="1" smtClean="0">
                                <a:solidFill>
                                  <a:schemeClr val="tx1"/>
                                </a:solidFill>
                                <a:latin typeface="Cambria Math" panose="02040503050406030204" pitchFamily="18" charset="0"/>
                                <a:ea typeface="Cambria Math" panose="02040503050406030204" pitchFamily="18" charset="0"/>
                              </a:rPr>
                              <m:t>×</m:t>
                            </m:r>
                            <m:r>
                              <a:rPr lang="sr-Latn-RS" sz="1800" b="0" i="1" smtClean="0">
                                <a:solidFill>
                                  <a:schemeClr val="tx1"/>
                                </a:solidFill>
                                <a:latin typeface="Cambria Math" panose="02040503050406030204" pitchFamily="18" charset="0"/>
                                <a:ea typeface="Cambria Math" panose="02040503050406030204" pitchFamily="18" charset="0"/>
                              </a:rPr>
                              <m:t>𝑏</m:t>
                            </m:r>
                            <m:r>
                              <a:rPr lang="sr-Latn-RS" sz="1800" b="0" i="1" smtClean="0">
                                <a:solidFill>
                                  <a:schemeClr val="tx1"/>
                                </a:solidFill>
                                <a:latin typeface="Cambria Math" panose="02040503050406030204" pitchFamily="18" charset="0"/>
                                <a:ea typeface="Cambria Math" panose="02040503050406030204" pitchFamily="18" charset="0"/>
                              </a:rPr>
                              <m:t>×</m:t>
                            </m:r>
                            <m:r>
                              <a:rPr lang="sr-Latn-RS" sz="1800" b="0" i="1" smtClean="0">
                                <a:solidFill>
                                  <a:schemeClr val="tx1"/>
                                </a:solidFill>
                                <a:latin typeface="Cambria Math" panose="02040503050406030204" pitchFamily="18" charset="0"/>
                                <a:ea typeface="Cambria Math" panose="02040503050406030204" pitchFamily="18" charset="0"/>
                              </a:rPr>
                              <m:t>𝑙</m:t>
                            </m:r>
                          </m:num>
                          <m:den>
                            <m:sSub>
                              <m:sSubPr>
                                <m:ctrlPr>
                                  <a:rPr lang="sr-Latn-RS" sz="1800" b="0" i="1" smtClean="0">
                                    <a:solidFill>
                                      <a:schemeClr val="tx1"/>
                                    </a:solidFill>
                                    <a:latin typeface="Cambria Math" panose="02040503050406030204" pitchFamily="18" charset="0"/>
                                  </a:rPr>
                                </m:ctrlPr>
                              </m:sSubPr>
                              <m:e>
                                <m:r>
                                  <a:rPr lang="sr-Latn-RS" sz="1800" b="0" i="1" smtClean="0">
                                    <a:solidFill>
                                      <a:schemeClr val="tx1"/>
                                    </a:solidFill>
                                    <a:latin typeface="Cambria Math" panose="02040503050406030204" pitchFamily="18" charset="0"/>
                                  </a:rPr>
                                  <m:t>h</m:t>
                                </m:r>
                              </m:e>
                              <m:sub>
                                <m:r>
                                  <a:rPr lang="sr-Latn-RS" sz="1800" b="0" i="1" smtClean="0">
                                    <a:solidFill>
                                      <a:schemeClr val="tx1"/>
                                    </a:solidFill>
                                    <a:latin typeface="Cambria Math" panose="02040503050406030204" pitchFamily="18" charset="0"/>
                                  </a:rPr>
                                  <m:t>𝑡</m:t>
                                </m:r>
                              </m:sub>
                            </m:sSub>
                            <m:r>
                              <a:rPr lang="sr-Latn-RS" sz="1800" b="0" i="1" smtClean="0">
                                <a:solidFill>
                                  <a:schemeClr val="tx1"/>
                                </a:solidFill>
                                <a:latin typeface="Cambria Math" panose="02040503050406030204" pitchFamily="18" charset="0"/>
                              </a:rPr>
                              <m:t> </m:t>
                            </m:r>
                            <m:r>
                              <a:rPr lang="sr-Latn-RS" sz="1800" b="0" i="1" smtClean="0">
                                <a:solidFill>
                                  <a:schemeClr val="tx1"/>
                                </a:solidFill>
                                <a:latin typeface="Cambria Math" panose="02040503050406030204" pitchFamily="18" charset="0"/>
                                <a:ea typeface="Cambria Math" panose="02040503050406030204" pitchFamily="18" charset="0"/>
                              </a:rPr>
                              <m:t>× </m:t>
                            </m:r>
                            <m:r>
                              <m:rPr>
                                <m:sty m:val="p"/>
                              </m:rPr>
                              <a:rPr lang="el-GR" sz="1800" b="0" i="1" smtClean="0">
                                <a:solidFill>
                                  <a:schemeClr val="tx1"/>
                                </a:solidFill>
                                <a:latin typeface="Cambria Math" panose="02040503050406030204" pitchFamily="18" charset="0"/>
                                <a:ea typeface="Cambria Math" panose="02040503050406030204" pitchFamily="18" charset="0"/>
                              </a:rPr>
                              <m:t>θ</m:t>
                            </m:r>
                          </m:den>
                        </m:f>
                      </m:e>
                    </m:rad>
                  </m:oMath>
                </a14:m>
                <a:r>
                  <a:rPr lang="sr-Latn-CS" i="1" dirty="0">
                    <a:solidFill>
                      <a:schemeClr val="tx1"/>
                    </a:solidFill>
                    <a:latin typeface="Cambria Math" panose="02040503050406030204" pitchFamily="18" charset="0"/>
                  </a:rPr>
                  <a:t> </a:t>
                </a:r>
              </a:p>
              <a:p>
                <a:pPr/>
                <a14:m>
                  <m:oMathPara xmlns:m="http://schemas.openxmlformats.org/officeDocument/2006/math">
                    <m:oMathParaPr>
                      <m:jc m:val="left"/>
                    </m:oMathParaPr>
                    <m:oMath xmlns:m="http://schemas.openxmlformats.org/officeDocument/2006/math">
                      <m:sSub>
                        <m:sSubPr>
                          <m:ctrlPr>
                            <a:rPr lang="sr-Latn-CS" i="1" smtClean="0">
                              <a:solidFill>
                                <a:schemeClr val="tx1"/>
                              </a:solidFill>
                              <a:latin typeface="Cambria Math" panose="02040503050406030204" pitchFamily="18" charset="0"/>
                            </a:rPr>
                          </m:ctrlPr>
                        </m:sSubPr>
                        <m:e>
                          <m:r>
                            <m:rPr>
                              <m:sty m:val="p"/>
                            </m:rPr>
                            <a:rPr lang="sr-Latn-RS" b="0" i="1">
                              <a:solidFill>
                                <a:schemeClr val="tx1"/>
                              </a:solidFill>
                              <a:latin typeface="Cambria Math" panose="02040503050406030204" pitchFamily="18" charset="0"/>
                            </a:rPr>
                            <m:t>V</m:t>
                          </m:r>
                        </m:e>
                        <m:sub>
                          <m:sSub>
                            <m:sSubPr>
                              <m:ctrlPr>
                                <a:rPr lang="sr-Latn-RS" i="1">
                                  <a:solidFill>
                                    <a:schemeClr val="tx1"/>
                                  </a:solidFill>
                                  <a:latin typeface="Cambria Math" panose="02040503050406030204" pitchFamily="18" charset="0"/>
                                </a:rPr>
                              </m:ctrlPr>
                            </m:sSubPr>
                            <m:e>
                              <m:r>
                                <m:rPr>
                                  <m:sty m:val="p"/>
                                </m:rPr>
                                <a:rPr lang="sr-Latn-RS" b="0" i="1">
                                  <a:solidFill>
                                    <a:schemeClr val="tx1"/>
                                  </a:solidFill>
                                  <a:latin typeface="Cambria Math" panose="02040503050406030204" pitchFamily="18" charset="0"/>
                                </a:rPr>
                                <m:t>kr</m:t>
                              </m:r>
                            </m:e>
                            <m:sub>
                              <m:r>
                                <m:rPr>
                                  <m:sty m:val="p"/>
                                </m:rPr>
                                <a:rPr lang="sr-Latn-RS" b="0" i="1">
                                  <a:solidFill>
                                    <a:schemeClr val="tx1"/>
                                  </a:solidFill>
                                  <a:latin typeface="Cambria Math" panose="02040503050406030204" pitchFamily="18" charset="0"/>
                                </a:rPr>
                                <m:t>z</m:t>
                              </m:r>
                            </m:sub>
                          </m:sSub>
                        </m:sub>
                      </m:sSub>
                      <m:r>
                        <a:rPr lang="sr-Latn-RS" sz="1800" b="0" i="1" smtClean="0">
                          <a:solidFill>
                            <a:schemeClr val="tx1"/>
                          </a:solidFill>
                          <a:latin typeface="Cambria Math" panose="02040503050406030204" pitchFamily="18" charset="0"/>
                        </a:rPr>
                        <m:t>= </m:t>
                      </m:r>
                      <m:rad>
                        <m:radPr>
                          <m:degHide m:val="on"/>
                          <m:ctrlPr>
                            <a:rPr lang="sr-Latn-RS" sz="1800" b="0" i="1" smtClean="0">
                              <a:solidFill>
                                <a:schemeClr val="tx1"/>
                              </a:solidFill>
                              <a:latin typeface="Cambria Math" panose="02040503050406030204" pitchFamily="18" charset="0"/>
                            </a:rPr>
                          </m:ctrlPr>
                        </m:radPr>
                        <m:deg/>
                        <m:e>
                          <m:r>
                            <a:rPr lang="sr-Latn-RS" sz="1800" b="0" i="1" smtClean="0">
                              <a:solidFill>
                                <a:schemeClr val="tx1"/>
                              </a:solidFill>
                              <a:latin typeface="Cambria Math" panose="02040503050406030204" pitchFamily="18" charset="0"/>
                            </a:rPr>
                            <m:t>127</m:t>
                          </m:r>
                          <m:r>
                            <a:rPr lang="sr-Latn-RS" i="1">
                              <a:latin typeface="Cambria Math" panose="02040503050406030204" pitchFamily="18" charset="0"/>
                              <a:ea typeface="Cambria Math" panose="02040503050406030204" pitchFamily="18" charset="0"/>
                            </a:rPr>
                            <m:t>×</m:t>
                          </m:r>
                          <m:f>
                            <m:fPr>
                              <m:ctrlPr>
                                <a:rPr lang="sr-Latn-RS" i="1" smtClean="0">
                                  <a:latin typeface="Cambria Math" panose="02040503050406030204" pitchFamily="18" charset="0"/>
                                  <a:ea typeface="Cambria Math" panose="02040503050406030204" pitchFamily="18" charset="0"/>
                                </a:rPr>
                              </m:ctrlPr>
                            </m:fPr>
                            <m:num>
                              <m:r>
                                <a:rPr lang="sr-Latn-RS" i="1" smtClean="0">
                                  <a:latin typeface="Cambria Math" panose="02040503050406030204" pitchFamily="18" charset="0"/>
                                  <a:ea typeface="Cambria Math" panose="02040503050406030204" pitchFamily="18" charset="0"/>
                                </a:rPr>
                                <m:t>𝜑</m:t>
                              </m:r>
                              <m:r>
                                <a:rPr lang="sr-Latn-RS" i="1" smtClean="0">
                                  <a:latin typeface="Cambria Math" panose="02040503050406030204" pitchFamily="18" charset="0"/>
                                  <a:ea typeface="Cambria Math" panose="02040503050406030204" pitchFamily="18" charset="0"/>
                                </a:rPr>
                                <m:t>×</m:t>
                              </m:r>
                              <m:r>
                                <a:rPr lang="sr-Latn-RS" b="0" i="1" smtClean="0">
                                  <a:latin typeface="Cambria Math" panose="02040503050406030204" pitchFamily="18" charset="0"/>
                                  <a:ea typeface="Cambria Math" panose="02040503050406030204" pitchFamily="18" charset="0"/>
                                </a:rPr>
                                <m:t>𝑙</m:t>
                              </m:r>
                            </m:num>
                            <m:den>
                              <m:r>
                                <m:rPr>
                                  <m:sty m:val="p"/>
                                </m:rPr>
                                <a:rPr lang="el-GR" i="1">
                                  <a:latin typeface="Cambria Math" panose="02040503050406030204" pitchFamily="18" charset="0"/>
                                  <a:ea typeface="Cambria Math" panose="02040503050406030204" pitchFamily="18" charset="0"/>
                                </a:rPr>
                                <m:t>θ</m:t>
                              </m:r>
                            </m:den>
                          </m:f>
                        </m:e>
                      </m:rad>
                    </m:oMath>
                  </m:oMathPara>
                </a14:m>
                <a:endParaRPr lang="sr-Latn-RS" sz="1800" b="0" dirty="0">
                  <a:solidFill>
                    <a:schemeClr val="tx1"/>
                  </a:solidFill>
                  <a:ea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sr-Latn-RS" i="1" smtClean="0">
                          <a:latin typeface="Cambria Math" panose="02040503050406030204" pitchFamily="18" charset="0"/>
                          <a:ea typeface="Cambria Math" panose="02040503050406030204" pitchFamily="18" charset="0"/>
                        </a:rPr>
                        <m:t>𝜑</m:t>
                      </m:r>
                      <m:r>
                        <a:rPr lang="sr-Latn-RS" b="0" i="1" smtClean="0">
                          <a:latin typeface="Cambria Math" panose="02040503050406030204" pitchFamily="18" charset="0"/>
                          <a:ea typeface="Cambria Math" panose="02040503050406030204" pitchFamily="18" charset="0"/>
                        </a:rPr>
                        <m:t> −</m:t>
                      </m:r>
                      <m:r>
                        <a:rPr lang="sr-Latn-RS" b="0" i="1" smtClean="0">
                          <a:latin typeface="Cambria Math" panose="02040503050406030204" pitchFamily="18" charset="0"/>
                          <a:ea typeface="Cambria Math" panose="02040503050406030204" pitchFamily="18" charset="0"/>
                        </a:rPr>
                        <m:t>𝑣𝑟𝑒𝑑𝑛𝑜𝑠𝑡</m:t>
                      </m:r>
                      <m:r>
                        <a:rPr lang="sr-Latn-RS" b="0" i="1" smtClean="0">
                          <a:latin typeface="Cambria Math" panose="02040503050406030204" pitchFamily="18" charset="0"/>
                          <a:ea typeface="Cambria Math" panose="02040503050406030204" pitchFamily="18" charset="0"/>
                        </a:rPr>
                        <m:t> </m:t>
                      </m:r>
                      <m:r>
                        <a:rPr lang="sr-Latn-RS" b="0" i="1" smtClean="0">
                          <a:latin typeface="Cambria Math" panose="02040503050406030204" pitchFamily="18" charset="0"/>
                          <a:ea typeface="Cambria Math" panose="02040503050406030204" pitchFamily="18" charset="0"/>
                        </a:rPr>
                        <m:t>𝑢𝑧𝑒𝑡𝑖</m:t>
                      </m:r>
                      <m:r>
                        <a:rPr lang="sr-Latn-RS" b="0" i="1" smtClean="0">
                          <a:latin typeface="Cambria Math" panose="02040503050406030204" pitchFamily="18" charset="0"/>
                          <a:ea typeface="Cambria Math" panose="02040503050406030204" pitchFamily="18" charset="0"/>
                        </a:rPr>
                        <m:t> </m:t>
                      </m:r>
                      <m:r>
                        <a:rPr lang="sr-Latn-RS" b="0" i="1" smtClean="0">
                          <a:latin typeface="Cambria Math" panose="02040503050406030204" pitchFamily="18" charset="0"/>
                          <a:ea typeface="Cambria Math" panose="02040503050406030204" pitchFamily="18" charset="0"/>
                        </a:rPr>
                        <m:t>𝑖𝑧</m:t>
                      </m:r>
                      <m:r>
                        <a:rPr lang="sr-Latn-RS" b="0" i="1" smtClean="0">
                          <a:latin typeface="Cambria Math" panose="02040503050406030204" pitchFamily="18" charset="0"/>
                          <a:ea typeface="Cambria Math" panose="02040503050406030204" pitchFamily="18" charset="0"/>
                        </a:rPr>
                        <m:t> </m:t>
                      </m:r>
                      <m:r>
                        <a:rPr lang="sr-Latn-RS" b="0" i="1" smtClean="0">
                          <a:latin typeface="Cambria Math" panose="02040503050406030204" pitchFamily="18" charset="0"/>
                          <a:ea typeface="Cambria Math" panose="02040503050406030204" pitchFamily="18" charset="0"/>
                        </a:rPr>
                        <m:t>𝑑𝑟𝑢𝑔𝑒</m:t>
                      </m:r>
                      <m:r>
                        <a:rPr lang="sr-Latn-RS" b="0" i="1" smtClean="0">
                          <a:latin typeface="Cambria Math" panose="02040503050406030204" pitchFamily="18" charset="0"/>
                          <a:ea typeface="Cambria Math" panose="02040503050406030204" pitchFamily="18" charset="0"/>
                        </a:rPr>
                        <m:t> </m:t>
                      </m:r>
                      <m:r>
                        <a:rPr lang="sr-Latn-RS" b="0" i="1" smtClean="0">
                          <a:latin typeface="Cambria Math" panose="02040503050406030204" pitchFamily="18" charset="0"/>
                          <a:ea typeface="Cambria Math" panose="02040503050406030204" pitchFamily="18" charset="0"/>
                        </a:rPr>
                        <m:t>𝑣𝑒</m:t>
                      </m:r>
                      <m:r>
                        <a:rPr lang="sr-Latn-RS" b="0" i="1" smtClean="0">
                          <a:latin typeface="Cambria Math" panose="02040503050406030204" pitchFamily="18" charset="0"/>
                          <a:ea typeface="Cambria Math" panose="02040503050406030204" pitchFamily="18" charset="0"/>
                        </a:rPr>
                        <m:t>ž</m:t>
                      </m:r>
                      <m:r>
                        <a:rPr lang="sr-Latn-RS" b="0" i="1" smtClean="0">
                          <a:latin typeface="Cambria Math" panose="02040503050406030204" pitchFamily="18" charset="0"/>
                          <a:ea typeface="Cambria Math" panose="02040503050406030204" pitchFamily="18" charset="0"/>
                        </a:rPr>
                        <m:t>𝑏𝑒</m:t>
                      </m:r>
                    </m:oMath>
                  </m:oMathPara>
                </a14:m>
                <a:endParaRPr lang="sr-Latn-RS" sz="1800" b="0" dirty="0">
                  <a:solidFill>
                    <a:schemeClr val="tx1"/>
                  </a:solidFill>
                  <a:ea typeface="Cambria Math" panose="02040503050406030204" pitchFamily="18" charset="0"/>
                </a:endParaRPr>
              </a:p>
            </p:txBody>
          </p:sp>
        </mc:Choice>
        <mc:Fallback>
          <p:sp>
            <p:nvSpPr>
              <p:cNvPr id="20" name="TextBox 19">
                <a:extLst>
                  <a:ext uri="{FF2B5EF4-FFF2-40B4-BE49-F238E27FC236}">
                    <a16:creationId xmlns:a16="http://schemas.microsoft.com/office/drawing/2014/main" id="{7F059087-1D5D-4B7B-B89E-B6EBA3FF6C07}"/>
                  </a:ext>
                </a:extLst>
              </p:cNvPr>
              <p:cNvSpPr txBox="1">
                <a:spLocks noRot="1" noChangeAspect="1" noMove="1" noResize="1" noEditPoints="1" noAdjustHandles="1" noChangeArrowheads="1" noChangeShapeType="1" noTextEdit="1"/>
              </p:cNvSpPr>
              <p:nvPr/>
            </p:nvSpPr>
            <p:spPr>
              <a:xfrm>
                <a:off x="1512916" y="2913094"/>
                <a:ext cx="4799961" cy="1751377"/>
              </a:xfrm>
              <a:prstGeom prst="rect">
                <a:avLst/>
              </a:prstGeom>
              <a:blipFill>
                <a:blip r:embed="rId3"/>
                <a:stretch>
                  <a:fillRect b="-2439"/>
                </a:stretch>
              </a:blipFill>
            </p:spPr>
            <p:txBody>
              <a:bodyPr/>
              <a:lstStyle/>
              <a:p>
                <a:r>
                  <a:rPr lang="sr-Latn-RS">
                    <a:noFill/>
                  </a:rPr>
                  <a:t> </a:t>
                </a:r>
              </a:p>
            </p:txBody>
          </p:sp>
        </mc:Fallback>
      </mc:AlternateContent>
      <mc:AlternateContent xmlns:mc="http://schemas.openxmlformats.org/markup-compatibility/2006">
        <mc:Choice xmlns:a14="http://schemas.microsoft.com/office/drawing/2010/main" Requires="a14">
          <p:graphicFrame>
            <p:nvGraphicFramePr>
              <p:cNvPr id="21" name="Content Placeholder 3">
                <a:extLst>
                  <a:ext uri="{FF2B5EF4-FFF2-40B4-BE49-F238E27FC236}">
                    <a16:creationId xmlns:a16="http://schemas.microsoft.com/office/drawing/2014/main" id="{E9D40B6C-164D-4A1D-8362-7ACCB06FE008}"/>
                  </a:ext>
                </a:extLst>
              </p:cNvPr>
              <p:cNvGraphicFramePr>
                <a:graphicFrameLocks noGrp="1"/>
              </p:cNvGraphicFramePr>
              <p:nvPr>
                <p:ph idx="1"/>
                <p:extLst>
                  <p:ext uri="{D42A27DB-BD31-4B8C-83A1-F6EECF244321}">
                    <p14:modId xmlns:p14="http://schemas.microsoft.com/office/powerpoint/2010/main" val="576391728"/>
                  </p:ext>
                </p:extLst>
              </p:nvPr>
            </p:nvGraphicFramePr>
            <p:xfrm>
              <a:off x="8492883" y="2450689"/>
              <a:ext cx="3111899" cy="2281528"/>
            </p:xfrm>
            <a:graphic>
              <a:graphicData uri="http://schemas.openxmlformats.org/drawingml/2006/table">
                <a:tbl>
                  <a:tblPr firstRow="1">
                    <a:tableStyleId>{3C2FFA5D-87B4-456A-9821-1D502468CF0F}</a:tableStyleId>
                  </a:tblPr>
                  <a:tblGrid>
                    <a:gridCol w="1357171">
                      <a:extLst>
                        <a:ext uri="{9D8B030D-6E8A-4147-A177-3AD203B41FA5}">
                          <a16:colId xmlns:a16="http://schemas.microsoft.com/office/drawing/2014/main" val="20001"/>
                        </a:ext>
                      </a:extLst>
                    </a:gridCol>
                    <a:gridCol w="877364">
                      <a:extLst>
                        <a:ext uri="{9D8B030D-6E8A-4147-A177-3AD203B41FA5}">
                          <a16:colId xmlns:a16="http://schemas.microsoft.com/office/drawing/2014/main" val="20002"/>
                        </a:ext>
                      </a:extLst>
                    </a:gridCol>
                    <a:gridCol w="877364">
                      <a:extLst>
                        <a:ext uri="{9D8B030D-6E8A-4147-A177-3AD203B41FA5}">
                          <a16:colId xmlns:a16="http://schemas.microsoft.com/office/drawing/2014/main" val="20003"/>
                        </a:ext>
                      </a:extLst>
                    </a:gridCol>
                  </a:tblGrid>
                  <a:tr h="446221">
                    <a:tc>
                      <a:txBody>
                        <a:bodyPr/>
                        <a:lstStyle/>
                        <a:p>
                          <a:pPr algn="ctr" fontAlgn="ctr"/>
                          <a:r>
                            <a:rPr lang="el-GR" sz="1400" b="1" dirty="0">
                              <a:solidFill>
                                <a:schemeClr val="bg1"/>
                              </a:solidFill>
                            </a:rPr>
                            <a:t>θ</a:t>
                          </a:r>
                          <a:endParaRPr lang="sr-Latn-RS" sz="1400" b="1" dirty="0">
                            <a:solidFill>
                              <a:schemeClr val="bg1"/>
                            </a:solidFill>
                          </a:endParaRPr>
                        </a:p>
                        <a:p>
                          <a:pPr algn="ctr" fontAlgn="ctr"/>
                          <a:r>
                            <a:rPr lang="sr-Latn-RS" sz="1400" b="1" u="none" strike="noStrike" dirty="0">
                              <a:solidFill>
                                <a:schemeClr val="bg1"/>
                              </a:solidFill>
                              <a:effectLst/>
                            </a:rPr>
                            <a:t>[</a:t>
                          </a:r>
                          <a:r>
                            <a:rPr lang="sr-Latn-CS" sz="1400" dirty="0">
                              <a:solidFill>
                                <a:schemeClr val="bg1"/>
                              </a:solidFill>
                            </a:rPr>
                            <a:t>°</a:t>
                          </a:r>
                          <a:r>
                            <a:rPr lang="sr-Latn-RS" sz="1400" b="1" u="none" strike="noStrike" dirty="0">
                              <a:solidFill>
                                <a:schemeClr val="bg1"/>
                              </a:solidFill>
                              <a:effectLst/>
                            </a:rPr>
                            <a:t>]</a:t>
                          </a:r>
                          <a:endParaRPr lang="sr-Latn-RS" sz="1400" b="1" i="0" u="none" strike="noStrike" dirty="0">
                            <a:solidFill>
                              <a:schemeClr val="bg1"/>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14:m>
                            <m:oMathPara xmlns:m="http://schemas.openxmlformats.org/officeDocument/2006/math">
                              <m:oMathParaPr>
                                <m:jc m:val="centerGroup"/>
                              </m:oMathParaPr>
                              <m:oMath xmlns:m="http://schemas.openxmlformats.org/officeDocument/2006/math">
                                <m:sSub>
                                  <m:sSubPr>
                                    <m:ctrlPr>
                                      <a:rPr lang="sr-Latn-CS" sz="1400" b="1" smtClean="0">
                                        <a:solidFill>
                                          <a:schemeClr val="bg1"/>
                                        </a:solidFill>
                                      </a:rPr>
                                    </m:ctrlPr>
                                  </m:sSubPr>
                                  <m:e>
                                    <m:r>
                                      <a:rPr lang="sr-Latn-RS" sz="1400" b="1">
                                        <a:solidFill>
                                          <a:schemeClr val="bg1"/>
                                        </a:solidFill>
                                      </a:rPr>
                                      <m:t>𝑽</m:t>
                                    </m:r>
                                  </m:e>
                                  <m:sub>
                                    <m:sSub>
                                      <m:sSubPr>
                                        <m:ctrlPr>
                                          <a:rPr lang="sr-Latn-RS" sz="1400" b="1" smtClean="0">
                                            <a:solidFill>
                                              <a:schemeClr val="bg1"/>
                                            </a:solidFill>
                                          </a:rPr>
                                        </m:ctrlPr>
                                      </m:sSubPr>
                                      <m:e>
                                        <m:r>
                                          <a:rPr lang="sr-Latn-RS" sz="1400" b="1" smtClean="0">
                                            <a:solidFill>
                                              <a:schemeClr val="bg1"/>
                                            </a:solidFill>
                                          </a:rPr>
                                          <m:t>𝒌𝒓</m:t>
                                        </m:r>
                                      </m:e>
                                      <m:sub>
                                        <m:r>
                                          <a:rPr lang="sr-Latn-RS" sz="1400" b="1" smtClean="0">
                                            <a:solidFill>
                                              <a:schemeClr val="bg1"/>
                                            </a:solidFill>
                                          </a:rPr>
                                          <m:t>𝒛</m:t>
                                        </m:r>
                                      </m:sub>
                                    </m:sSub>
                                  </m:sub>
                                </m:sSub>
                              </m:oMath>
                            </m:oMathPara>
                          </a14:m>
                          <a:endParaRPr lang="sr-Latn-RS" sz="1400" b="1" u="none" strike="noStrike" dirty="0">
                            <a:solidFill>
                              <a:schemeClr val="bg1"/>
                            </a:solidFill>
                            <a:effectLst/>
                          </a:endParaRPr>
                        </a:p>
                        <a:p>
                          <a:pPr algn="ctr" fontAlgn="ctr"/>
                          <a:r>
                            <a:rPr lang="sr-Latn-RS" sz="1400" b="1" u="none" strike="noStrike" dirty="0">
                              <a:solidFill>
                                <a:schemeClr val="bg1"/>
                              </a:solidFill>
                              <a:effectLst/>
                            </a:rPr>
                            <a:t>[km/h]</a:t>
                          </a:r>
                          <a:endParaRPr lang="sr-Latn-RS" sz="1400" b="1" i="0" u="none" strike="noStrike" dirty="0">
                            <a:solidFill>
                              <a:schemeClr val="bg1"/>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14:m>
                            <m:oMath xmlns:m="http://schemas.openxmlformats.org/officeDocument/2006/math">
                              <m:sSub>
                                <m:sSubPr>
                                  <m:ctrlPr>
                                    <a:rPr lang="sr-Latn-CS" sz="1400" b="1" smtClean="0">
                                      <a:solidFill>
                                        <a:schemeClr val="bg1"/>
                                      </a:solidFill>
                                    </a:rPr>
                                  </m:ctrlPr>
                                </m:sSubPr>
                                <m:e>
                                  <m:r>
                                    <a:rPr lang="sr-Latn-RS" sz="1400" b="1">
                                      <a:solidFill>
                                        <a:schemeClr val="bg1"/>
                                      </a:solidFill>
                                    </a:rPr>
                                    <m:t>𝑽</m:t>
                                  </m:r>
                                </m:e>
                                <m:sub>
                                  <m:sSub>
                                    <m:sSubPr>
                                      <m:ctrlPr>
                                        <a:rPr lang="sr-Latn-RS" sz="1400" b="1">
                                          <a:solidFill>
                                            <a:schemeClr val="bg1"/>
                                          </a:solidFill>
                                        </a:rPr>
                                      </m:ctrlPr>
                                    </m:sSubPr>
                                    <m:e>
                                      <m:r>
                                        <a:rPr lang="sr-Latn-RS" sz="1400" b="1">
                                          <a:solidFill>
                                            <a:schemeClr val="bg1"/>
                                          </a:solidFill>
                                        </a:rPr>
                                        <m:t>𝒌𝒓</m:t>
                                      </m:r>
                                    </m:e>
                                    <m:sub>
                                      <m:r>
                                        <a:rPr lang="sr-Latn-RS" sz="1400" b="1" smtClean="0">
                                          <a:solidFill>
                                            <a:schemeClr val="bg1"/>
                                          </a:solidFill>
                                        </a:rPr>
                                        <m:t>𝒑</m:t>
                                      </m:r>
                                    </m:sub>
                                  </m:sSub>
                                </m:sub>
                              </m:sSub>
                            </m:oMath>
                          </a14:m>
                          <a:r>
                            <a:rPr lang="sr-Latn-RS" sz="1400" b="1" dirty="0">
                              <a:solidFill>
                                <a:schemeClr val="bg1"/>
                              </a:solidFill>
                            </a:rPr>
                            <a:t> </a:t>
                          </a:r>
                          <a:br>
                            <a:rPr lang="sr-Latn-RS" sz="1400" b="1" u="none" strike="noStrike" dirty="0">
                              <a:solidFill>
                                <a:schemeClr val="bg1"/>
                              </a:solidFill>
                              <a:effectLst/>
                            </a:rPr>
                          </a:br>
                          <a:r>
                            <a:rPr lang="sr-Latn-RS" sz="1400" b="1" u="none" strike="noStrike" dirty="0">
                              <a:solidFill>
                                <a:schemeClr val="bg1"/>
                              </a:solidFill>
                              <a:effectLst/>
                            </a:rPr>
                            <a:t>[km/h]</a:t>
                          </a:r>
                          <a:endParaRPr lang="sr-Latn-RS" sz="1400" b="1" i="0" u="none" strike="noStrike" dirty="0">
                            <a:solidFill>
                              <a:schemeClr val="bg1"/>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0"/>
                      </a:ext>
                    </a:extLst>
                  </a:tr>
                  <a:tr h="226899">
                    <a:tc>
                      <a:txBody>
                        <a:bodyPr/>
                        <a:lstStyle/>
                        <a:p>
                          <a:pPr algn="ctr" fontAlgn="ctr"/>
                          <a:r>
                            <a:rPr lang="sr-Latn-RS" sz="1400" u="none" strike="noStrike" dirty="0">
                              <a:effectLst/>
                            </a:rPr>
                            <a:t>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219,55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dirty="0">
                              <a:effectLst/>
                            </a:rPr>
                            <a:t>43,16</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1"/>
                      </a:ext>
                    </a:extLst>
                  </a:tr>
                  <a:tr h="226899">
                    <a:tc>
                      <a:txBody>
                        <a:bodyPr/>
                        <a:lstStyle/>
                        <a:p>
                          <a:pPr algn="ctr" fontAlgn="ctr"/>
                          <a:r>
                            <a:rPr lang="sr-Latn-RS" sz="1400" b="0" u="none" strike="noStrike" dirty="0">
                              <a:solidFill>
                                <a:srgbClr val="000000"/>
                              </a:solidFill>
                              <a:effectLst/>
                            </a:rPr>
                            <a:t>10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155,85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30,99</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2"/>
                      </a:ext>
                    </a:extLst>
                  </a:tr>
                  <a:tr h="226899">
                    <a:tc>
                      <a:txBody>
                        <a:bodyPr/>
                        <a:lstStyle/>
                        <a:p>
                          <a:pPr algn="ctr" fontAlgn="ctr"/>
                          <a:r>
                            <a:rPr lang="sr-Latn-RS" sz="1400" b="0" u="none" strike="noStrike" dirty="0">
                              <a:solidFill>
                                <a:srgbClr val="000000"/>
                              </a:solidFill>
                              <a:effectLst/>
                            </a:rPr>
                            <a:t>15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126,63</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25,311</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3"/>
                      </a:ext>
                    </a:extLst>
                  </a:tr>
                  <a:tr h="226899">
                    <a:tc>
                      <a:txBody>
                        <a:bodyPr/>
                        <a:lstStyle/>
                        <a:p>
                          <a:pPr algn="ctr" fontAlgn="ctr"/>
                          <a:r>
                            <a:rPr lang="sr-Latn-RS" sz="1400" b="0" u="none" strike="noStrike" dirty="0">
                              <a:solidFill>
                                <a:srgbClr val="000000"/>
                              </a:solidFill>
                              <a:effectLst/>
                            </a:rPr>
                            <a:t>20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109,47</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21,32</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4"/>
                      </a:ext>
                    </a:extLst>
                  </a:tr>
                  <a:tr h="226899">
                    <a:tc>
                      <a:txBody>
                        <a:bodyPr/>
                        <a:lstStyle/>
                        <a:p>
                          <a:pPr algn="ctr" fontAlgn="ctr"/>
                          <a:r>
                            <a:rPr lang="sr-Latn-RS" sz="1400" b="0" u="none" strike="noStrike" dirty="0">
                              <a:solidFill>
                                <a:srgbClr val="000000"/>
                              </a:solidFill>
                              <a:effectLst/>
                            </a:rPr>
                            <a:t>25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98,78</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19,60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5"/>
                      </a:ext>
                    </a:extLst>
                  </a:tr>
                  <a:tr h="226899">
                    <a:tc>
                      <a:txBody>
                        <a:bodyPr/>
                        <a:lstStyle/>
                        <a:p>
                          <a:pPr algn="ctr" fontAlgn="ctr"/>
                          <a:r>
                            <a:rPr lang="sr-Latn-RS" sz="1400" b="0" u="none" strike="noStrike" dirty="0">
                              <a:solidFill>
                                <a:srgbClr val="000000"/>
                              </a:solidFill>
                              <a:effectLst/>
                            </a:rPr>
                            <a:t>30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89,89</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17,80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6"/>
                      </a:ext>
                    </a:extLst>
                  </a:tr>
                </a:tbl>
              </a:graphicData>
            </a:graphic>
          </p:graphicFrame>
        </mc:Choice>
        <mc:Fallback>
          <p:graphicFrame>
            <p:nvGraphicFramePr>
              <p:cNvPr id="21" name="Content Placeholder 3">
                <a:extLst>
                  <a:ext uri="{FF2B5EF4-FFF2-40B4-BE49-F238E27FC236}">
                    <a16:creationId xmlns:a16="http://schemas.microsoft.com/office/drawing/2014/main" id="{E9D40B6C-164D-4A1D-8362-7ACCB06FE008}"/>
                  </a:ext>
                </a:extLst>
              </p:cNvPr>
              <p:cNvGraphicFramePr>
                <a:graphicFrameLocks noGrp="1"/>
              </p:cNvGraphicFramePr>
              <p:nvPr>
                <p:ph idx="1"/>
                <p:extLst>
                  <p:ext uri="{D42A27DB-BD31-4B8C-83A1-F6EECF244321}">
                    <p14:modId xmlns:p14="http://schemas.microsoft.com/office/powerpoint/2010/main" val="576391728"/>
                  </p:ext>
                </p:extLst>
              </p:nvPr>
            </p:nvGraphicFramePr>
            <p:xfrm>
              <a:off x="8492883" y="2450689"/>
              <a:ext cx="3111899" cy="2281528"/>
            </p:xfrm>
            <a:graphic>
              <a:graphicData uri="http://schemas.openxmlformats.org/drawingml/2006/table">
                <a:tbl>
                  <a:tblPr firstRow="1">
                    <a:tableStyleId>{3C2FFA5D-87B4-456A-9821-1D502468CF0F}</a:tableStyleId>
                  </a:tblPr>
                  <a:tblGrid>
                    <a:gridCol w="1357171">
                      <a:extLst>
                        <a:ext uri="{9D8B030D-6E8A-4147-A177-3AD203B41FA5}">
                          <a16:colId xmlns:a16="http://schemas.microsoft.com/office/drawing/2014/main" val="20001"/>
                        </a:ext>
                      </a:extLst>
                    </a:gridCol>
                    <a:gridCol w="877364">
                      <a:extLst>
                        <a:ext uri="{9D8B030D-6E8A-4147-A177-3AD203B41FA5}">
                          <a16:colId xmlns:a16="http://schemas.microsoft.com/office/drawing/2014/main" val="20002"/>
                        </a:ext>
                      </a:extLst>
                    </a:gridCol>
                    <a:gridCol w="877364">
                      <a:extLst>
                        <a:ext uri="{9D8B030D-6E8A-4147-A177-3AD203B41FA5}">
                          <a16:colId xmlns:a16="http://schemas.microsoft.com/office/drawing/2014/main" val="20003"/>
                        </a:ext>
                      </a:extLst>
                    </a:gridCol>
                  </a:tblGrid>
                  <a:tr h="475000">
                    <a:tc>
                      <a:txBody>
                        <a:bodyPr/>
                        <a:lstStyle/>
                        <a:p>
                          <a:pPr algn="ctr" fontAlgn="ctr"/>
                          <a:r>
                            <a:rPr lang="el-GR" sz="1400" b="1" dirty="0">
                              <a:solidFill>
                                <a:schemeClr val="bg1"/>
                              </a:solidFill>
                            </a:rPr>
                            <a:t>θ</a:t>
                          </a:r>
                          <a:endParaRPr lang="sr-Latn-RS" sz="1400" b="1" dirty="0">
                            <a:solidFill>
                              <a:schemeClr val="bg1"/>
                            </a:solidFill>
                          </a:endParaRPr>
                        </a:p>
                        <a:p>
                          <a:pPr algn="ctr" fontAlgn="ctr"/>
                          <a:r>
                            <a:rPr lang="sr-Latn-RS" sz="1400" b="1" u="none" strike="noStrike" dirty="0">
                              <a:solidFill>
                                <a:schemeClr val="bg1"/>
                              </a:solidFill>
                              <a:effectLst/>
                            </a:rPr>
                            <a:t>[</a:t>
                          </a:r>
                          <a:r>
                            <a:rPr lang="sr-Latn-CS" sz="1400" dirty="0">
                              <a:solidFill>
                                <a:schemeClr val="bg1"/>
                              </a:solidFill>
                            </a:rPr>
                            <a:t>°</a:t>
                          </a:r>
                          <a:r>
                            <a:rPr lang="sr-Latn-RS" sz="1400" b="1" u="none" strike="noStrike" dirty="0">
                              <a:solidFill>
                                <a:schemeClr val="bg1"/>
                              </a:solidFill>
                              <a:effectLst/>
                            </a:rPr>
                            <a:t>]</a:t>
                          </a:r>
                          <a:endParaRPr lang="sr-Latn-RS" sz="1400" b="1" i="0" u="none" strike="noStrike" dirty="0">
                            <a:solidFill>
                              <a:schemeClr val="bg1"/>
                            </a:solidFill>
                            <a:effectLst/>
                            <a:latin typeface="Cambria" panose="02040503050406030204" pitchFamily="18" charset="0"/>
                            <a:ea typeface="Cambria" panose="02040503050406030204" pitchFamily="18" charset="0"/>
                          </a:endParaRPr>
                        </a:p>
                      </a:txBody>
                      <a:tcPr marL="7576" marR="7576" marT="7576" marB="0" anchor="ctr"/>
                    </a:tc>
                    <a:tc>
                      <a:txBody>
                        <a:bodyPr/>
                        <a:lstStyle/>
                        <a:p>
                          <a:endParaRPr lang="sr-Latn-RS"/>
                        </a:p>
                      </a:txBody>
                      <a:tcPr marL="7576" marR="7576" marT="7576" marB="0" anchor="ctr">
                        <a:blipFill>
                          <a:blip r:embed="rId4"/>
                          <a:stretch>
                            <a:fillRect l="-156944" t="-6410" r="-102083" b="-394872"/>
                          </a:stretch>
                        </a:blipFill>
                      </a:tcPr>
                    </a:tc>
                    <a:tc>
                      <a:txBody>
                        <a:bodyPr/>
                        <a:lstStyle/>
                        <a:p>
                          <a:endParaRPr lang="sr-Latn-RS"/>
                        </a:p>
                      </a:txBody>
                      <a:tcPr marL="7576" marR="7576" marT="7576" marB="0" anchor="ctr">
                        <a:blipFill>
                          <a:blip r:embed="rId4"/>
                          <a:stretch>
                            <a:fillRect l="-256944" t="-6410" r="-2083" b="-394872"/>
                          </a:stretch>
                        </a:blipFill>
                      </a:tcPr>
                    </a:tc>
                    <a:extLst>
                      <a:ext uri="{0D108BD9-81ED-4DB2-BD59-A6C34878D82A}">
                        <a16:rowId xmlns:a16="http://schemas.microsoft.com/office/drawing/2014/main" val="10000"/>
                      </a:ext>
                    </a:extLst>
                  </a:tr>
                  <a:tr h="301088">
                    <a:tc>
                      <a:txBody>
                        <a:bodyPr/>
                        <a:lstStyle/>
                        <a:p>
                          <a:pPr algn="ctr" fontAlgn="ctr"/>
                          <a:r>
                            <a:rPr lang="sr-Latn-RS" sz="1400" u="none" strike="noStrike" dirty="0">
                              <a:effectLst/>
                            </a:rPr>
                            <a:t>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219,55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u="none" strike="noStrike" dirty="0">
                              <a:effectLst/>
                            </a:rPr>
                            <a:t>43,16</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1"/>
                      </a:ext>
                    </a:extLst>
                  </a:tr>
                  <a:tr h="301088">
                    <a:tc>
                      <a:txBody>
                        <a:bodyPr/>
                        <a:lstStyle/>
                        <a:p>
                          <a:pPr algn="ctr" fontAlgn="ctr"/>
                          <a:r>
                            <a:rPr lang="sr-Latn-RS" sz="1400" b="0" u="none" strike="noStrike" dirty="0">
                              <a:solidFill>
                                <a:srgbClr val="000000"/>
                              </a:solidFill>
                              <a:effectLst/>
                            </a:rPr>
                            <a:t>10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155,85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30,99</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2"/>
                      </a:ext>
                    </a:extLst>
                  </a:tr>
                  <a:tr h="301088">
                    <a:tc>
                      <a:txBody>
                        <a:bodyPr/>
                        <a:lstStyle/>
                        <a:p>
                          <a:pPr algn="ctr" fontAlgn="ctr"/>
                          <a:r>
                            <a:rPr lang="sr-Latn-RS" sz="1400" b="0" u="none" strike="noStrike" dirty="0">
                              <a:solidFill>
                                <a:srgbClr val="000000"/>
                              </a:solidFill>
                              <a:effectLst/>
                            </a:rPr>
                            <a:t>15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126,63</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25,311</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3"/>
                      </a:ext>
                    </a:extLst>
                  </a:tr>
                  <a:tr h="301088">
                    <a:tc>
                      <a:txBody>
                        <a:bodyPr/>
                        <a:lstStyle/>
                        <a:p>
                          <a:pPr algn="ctr" fontAlgn="ctr"/>
                          <a:r>
                            <a:rPr lang="sr-Latn-RS" sz="1400" b="0" u="none" strike="noStrike" dirty="0">
                              <a:solidFill>
                                <a:srgbClr val="000000"/>
                              </a:solidFill>
                              <a:effectLst/>
                            </a:rPr>
                            <a:t>20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109,47</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21,32</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4"/>
                      </a:ext>
                    </a:extLst>
                  </a:tr>
                  <a:tr h="301088">
                    <a:tc>
                      <a:txBody>
                        <a:bodyPr/>
                        <a:lstStyle/>
                        <a:p>
                          <a:pPr algn="ctr" fontAlgn="ctr"/>
                          <a:r>
                            <a:rPr lang="sr-Latn-RS" sz="1400" b="0" u="none" strike="noStrike" dirty="0">
                              <a:solidFill>
                                <a:srgbClr val="000000"/>
                              </a:solidFill>
                              <a:effectLst/>
                            </a:rPr>
                            <a:t>25</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98,78</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19,60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5"/>
                      </a:ext>
                    </a:extLst>
                  </a:tr>
                  <a:tr h="301088">
                    <a:tc>
                      <a:txBody>
                        <a:bodyPr/>
                        <a:lstStyle/>
                        <a:p>
                          <a:pPr algn="ctr" fontAlgn="ctr"/>
                          <a:r>
                            <a:rPr lang="sr-Latn-RS" sz="1400" b="0" u="none" strike="noStrike" dirty="0">
                              <a:solidFill>
                                <a:srgbClr val="000000"/>
                              </a:solidFill>
                              <a:effectLst/>
                            </a:rPr>
                            <a:t>30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87729" marR="87729" marT="43864" marB="43864" anchor="ctr"/>
                    </a:tc>
                    <a:tc>
                      <a:txBody>
                        <a:bodyPr/>
                        <a:lstStyle/>
                        <a:p>
                          <a:pPr algn="ctr" fontAlgn="ctr"/>
                          <a:r>
                            <a:rPr lang="sr-Latn-RS" sz="1400" b="0" u="none" strike="noStrike" dirty="0">
                              <a:solidFill>
                                <a:srgbClr val="000000"/>
                              </a:solidFill>
                              <a:effectLst/>
                            </a:rPr>
                            <a:t>89,89</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tc>
                      <a:txBody>
                        <a:bodyPr/>
                        <a:lstStyle/>
                        <a:p>
                          <a:pPr algn="ctr" fontAlgn="ctr"/>
                          <a:r>
                            <a:rPr lang="sr-Latn-RS" sz="1400" b="0" u="none" strike="noStrike" dirty="0">
                              <a:solidFill>
                                <a:srgbClr val="000000"/>
                              </a:solidFill>
                              <a:effectLst/>
                            </a:rPr>
                            <a:t>17,80</a:t>
                          </a:r>
                          <a:endParaRPr lang="sr-Latn-RS" sz="1400" b="0" i="0" u="none" strike="noStrike" dirty="0">
                            <a:solidFill>
                              <a:srgbClr val="000000"/>
                            </a:solidFill>
                            <a:effectLst/>
                            <a:latin typeface="Cambria" panose="02040503050406030204" pitchFamily="18" charset="0"/>
                            <a:ea typeface="Cambria" panose="02040503050406030204" pitchFamily="18" charset="0"/>
                          </a:endParaRPr>
                        </a:p>
                      </a:txBody>
                      <a:tcPr marL="7576" marR="7576" marT="7576" marB="0" anchor="ctr"/>
                    </a:tc>
                    <a:extLst>
                      <a:ext uri="{0D108BD9-81ED-4DB2-BD59-A6C34878D82A}">
                        <a16:rowId xmlns:a16="http://schemas.microsoft.com/office/drawing/2014/main" val="10006"/>
                      </a:ext>
                    </a:extLst>
                  </a:tr>
                </a:tbl>
              </a:graphicData>
            </a:graphic>
          </p:graphicFrame>
        </mc:Fallback>
      </mc:AlternateContent>
    </p:spTree>
    <p:extLst>
      <p:ext uri="{BB962C8B-B14F-4D97-AF65-F5344CB8AC3E}">
        <p14:creationId xmlns:p14="http://schemas.microsoft.com/office/powerpoint/2010/main" val="1878996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546C-C5CE-46AF-8A03-C400EF69B10A}"/>
              </a:ext>
            </a:extLst>
          </p:cNvPr>
          <p:cNvSpPr>
            <a:spLocks noGrp="1"/>
          </p:cNvSpPr>
          <p:nvPr>
            <p:ph type="title"/>
          </p:nvPr>
        </p:nvSpPr>
        <p:spPr/>
        <p:txBody>
          <a:bodyPr/>
          <a:lstStyle/>
          <a:p>
            <a:r>
              <a:rPr lang="sr-Latn-RS" dirty="0"/>
              <a:t>Rok za predaju vežbe</a:t>
            </a:r>
          </a:p>
        </p:txBody>
      </p:sp>
      <p:sp>
        <p:nvSpPr>
          <p:cNvPr id="3" name="Content Placeholder 2">
            <a:extLst>
              <a:ext uri="{FF2B5EF4-FFF2-40B4-BE49-F238E27FC236}">
                <a16:creationId xmlns:a16="http://schemas.microsoft.com/office/drawing/2014/main" id="{4B00B52A-F724-4C14-BE5D-ABD2E3169485}"/>
              </a:ext>
            </a:extLst>
          </p:cNvPr>
          <p:cNvSpPr>
            <a:spLocks noGrp="1"/>
          </p:cNvSpPr>
          <p:nvPr>
            <p:ph idx="1"/>
          </p:nvPr>
        </p:nvSpPr>
        <p:spPr>
          <a:xfrm>
            <a:off x="1154954" y="2603499"/>
            <a:ext cx="10722721" cy="3921125"/>
          </a:xfrm>
        </p:spPr>
        <p:txBody>
          <a:bodyPr>
            <a:normAutofit/>
          </a:bodyPr>
          <a:lstStyle/>
          <a:p>
            <a:r>
              <a:rPr lang="sr-Latn-RS" dirty="0"/>
              <a:t>Dve nedelje od nedelje kada je vežba objašnjena</a:t>
            </a:r>
          </a:p>
          <a:p>
            <a:r>
              <a:rPr lang="sr-Latn-RS" dirty="0"/>
              <a:t>Vežba se predaje na sledeći način</a:t>
            </a:r>
          </a:p>
          <a:p>
            <a:r>
              <a:rPr lang="sr-Latn-RS" dirty="0"/>
              <a:t>Naziv mail-a (</a:t>
            </a:r>
            <a:r>
              <a:rPr lang="sr-Latn-RS" b="1" i="1" dirty="0" err="1"/>
              <a:t>Subject</a:t>
            </a:r>
            <a:r>
              <a:rPr lang="sr-Latn-RS" dirty="0"/>
              <a:t>): </a:t>
            </a:r>
            <a:r>
              <a:rPr lang="sr-Latn-RS" b="1" dirty="0"/>
              <a:t>ETSMV_vezba_3</a:t>
            </a:r>
          </a:p>
          <a:p>
            <a:r>
              <a:rPr lang="sr-Latn-RS" dirty="0"/>
              <a:t>Pravilno popunjen Excel šablon (popunjavaju se samo zelena polja)</a:t>
            </a:r>
          </a:p>
          <a:p>
            <a:r>
              <a:rPr lang="sr-Latn-RS" dirty="0"/>
              <a:t>Naziv Excel fajla: </a:t>
            </a:r>
            <a:r>
              <a:rPr lang="sr-Latn-RS" dirty="0" err="1"/>
              <a:t>Excel_sablon_brojIndeksa</a:t>
            </a:r>
            <a:r>
              <a:rPr lang="sr-Latn-RS" dirty="0"/>
              <a:t> (</a:t>
            </a:r>
            <a:r>
              <a:rPr lang="sr-Latn-RS" dirty="0" err="1"/>
              <a:t>npr</a:t>
            </a:r>
            <a:r>
              <a:rPr lang="sr-Latn-RS" dirty="0"/>
              <a:t>: </a:t>
            </a:r>
            <a:r>
              <a:rPr lang="sr-Latn-RS" b="1" dirty="0"/>
              <a:t>Excel_sablon_180111</a:t>
            </a:r>
            <a:r>
              <a:rPr lang="sr-Latn-RS" dirty="0"/>
              <a:t>)</a:t>
            </a:r>
          </a:p>
          <a:p>
            <a:r>
              <a:rPr lang="sr-Latn-RS" dirty="0"/>
              <a:t>Word fajl poslat elektronski</a:t>
            </a:r>
          </a:p>
          <a:p>
            <a:r>
              <a:rPr lang="sr-Latn-RS" dirty="0"/>
              <a:t>Word fajl predat u papirnoj formi</a:t>
            </a:r>
          </a:p>
          <a:p>
            <a:r>
              <a:rPr lang="sr-Latn-RS" dirty="0"/>
              <a:t>Naziv Word fajla: </a:t>
            </a:r>
            <a:r>
              <a:rPr lang="sr-Latn-RS" dirty="0" err="1"/>
              <a:t>Ime_prezime_sifraOdseka_brojIndeksa</a:t>
            </a:r>
            <a:r>
              <a:rPr lang="sr-Latn-RS" dirty="0"/>
              <a:t> (</a:t>
            </a:r>
            <a:r>
              <a:rPr lang="sr-Latn-RS" dirty="0" err="1"/>
              <a:t>npr</a:t>
            </a:r>
            <a:r>
              <a:rPr lang="sr-Latn-RS" dirty="0"/>
              <a:t>: </a:t>
            </a:r>
            <a:r>
              <a:rPr lang="sr-Latn-RS" b="1" dirty="0"/>
              <a:t>Marko_Markovic_DT_180111</a:t>
            </a:r>
            <a:r>
              <a:rPr lang="sr-Latn-RS" dirty="0"/>
              <a:t>)</a:t>
            </a:r>
          </a:p>
        </p:txBody>
      </p:sp>
    </p:spTree>
    <p:extLst>
      <p:ext uri="{BB962C8B-B14F-4D97-AF65-F5344CB8AC3E}">
        <p14:creationId xmlns:p14="http://schemas.microsoft.com/office/powerpoint/2010/main" val="34347575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583</TotalTime>
  <Words>843</Words>
  <Application>Microsoft Office PowerPoint</Application>
  <PresentationFormat>Widescreen</PresentationFormat>
  <Paragraphs>133</Paragraphs>
  <Slides>8</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8</vt:i4>
      </vt:variant>
    </vt:vector>
  </HeadingPairs>
  <TitlesOfParts>
    <vt:vector size="16" baseType="lpstr">
      <vt:lpstr>Arial</vt:lpstr>
      <vt:lpstr>Cambria</vt:lpstr>
      <vt:lpstr>Cambria Math</vt:lpstr>
      <vt:lpstr>Century Gothic</vt:lpstr>
      <vt:lpstr>Wingdings 3</vt:lpstr>
      <vt:lpstr>Ion Boardroom</vt:lpstr>
      <vt:lpstr>Equation</vt:lpstr>
      <vt:lpstr>MathType 7.0 Equation</vt:lpstr>
      <vt:lpstr>III računska vežba Upravljivost i stabilnost</vt:lpstr>
      <vt:lpstr>Zadatak</vt:lpstr>
      <vt:lpstr>Ulazni podaci za vežbu</vt:lpstr>
      <vt:lpstr>Pneumatici koji su kruti u poprečnom pravcu</vt:lpstr>
      <vt:lpstr>Pneumatici koji su elastični u poprečnom pravcu</vt:lpstr>
      <vt:lpstr>Pneumatici koji su elastični u poprečnom pravcu</vt:lpstr>
      <vt:lpstr>Kritična brzina u odnosu na zanošenje i prevrtanje</vt:lpstr>
      <vt:lpstr>Rok za predaju vežbe</vt:lpstr>
    </vt:vector>
  </TitlesOfParts>
  <Company>SF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Kabinet 336</dc:creator>
  <cp:lastModifiedBy>Marko Stokić</cp:lastModifiedBy>
  <cp:revision>51</cp:revision>
  <dcterms:created xsi:type="dcterms:W3CDTF">2017-12-06T10:55:41Z</dcterms:created>
  <dcterms:modified xsi:type="dcterms:W3CDTF">2020-12-27T16:50:29Z</dcterms:modified>
</cp:coreProperties>
</file>