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9" r:id="rId1"/>
  </p:sldMasterIdLst>
  <p:notesMasterIdLst>
    <p:notesMasterId r:id="rId40"/>
  </p:notesMasterIdLst>
  <p:sldIdLst>
    <p:sldId id="296" r:id="rId2"/>
    <p:sldId id="303" r:id="rId3"/>
    <p:sldId id="291" r:id="rId4"/>
    <p:sldId id="300" r:id="rId5"/>
    <p:sldId id="302" r:id="rId6"/>
    <p:sldId id="256" r:id="rId7"/>
    <p:sldId id="265" r:id="rId8"/>
    <p:sldId id="264" r:id="rId9"/>
    <p:sldId id="304" r:id="rId10"/>
    <p:sldId id="267" r:id="rId11"/>
    <p:sldId id="268" r:id="rId12"/>
    <p:sldId id="307" r:id="rId13"/>
    <p:sldId id="306" r:id="rId14"/>
    <p:sldId id="273" r:id="rId15"/>
    <p:sldId id="274" r:id="rId16"/>
    <p:sldId id="305" r:id="rId17"/>
    <p:sldId id="275" r:id="rId18"/>
    <p:sldId id="276" r:id="rId19"/>
    <p:sldId id="277" r:id="rId20"/>
    <p:sldId id="279" r:id="rId21"/>
    <p:sldId id="280" r:id="rId22"/>
    <p:sldId id="281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2" r:id="rId32"/>
    <p:sldId id="295" r:id="rId33"/>
    <p:sldId id="294" r:id="rId34"/>
    <p:sldId id="293" r:id="rId35"/>
    <p:sldId id="297" r:id="rId36"/>
    <p:sldId id="298" r:id="rId37"/>
    <p:sldId id="299" r:id="rId38"/>
    <p:sldId id="301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Umereni stil 2 – Naglašav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3" name="Čuvar mesta za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A674CC-DCAE-4B4E-92E4-238EA128AB07}" type="datetimeFigureOut">
              <a:rPr lang="sr-Latn-RS" smtClean="0"/>
              <a:t>18.12.2022.</a:t>
            </a:fld>
            <a:endParaRPr lang="sr-Latn-RS"/>
          </a:p>
        </p:txBody>
      </p:sp>
      <p:sp>
        <p:nvSpPr>
          <p:cNvPr id="4" name="Čuvar mesta za sliku na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r-Latn-RS"/>
          </a:p>
        </p:txBody>
      </p:sp>
      <p:sp>
        <p:nvSpPr>
          <p:cNvPr id="5" name="Čuvar mesta za napomen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6" name="Čuvar mesta za podnožj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7" name="Čuvar mesta za broj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0DA28D-416E-474C-B1E9-9E0EF5D2373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274500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sliku na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Čuvar mesta za napomen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Čuvar mesta za broj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0DA28D-416E-474C-B1E9-9E0EF5D2373B}" type="slidenum">
              <a:rPr lang="sr-Latn-RS" smtClean="0"/>
              <a:t>6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861988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 slaj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3491" y="796631"/>
            <a:ext cx="6251304" cy="2700706"/>
          </a:xfrm>
        </p:spPr>
        <p:txBody>
          <a:bodyPr bIns="0" anchor="b">
            <a:normAutofit/>
          </a:bodyPr>
          <a:lstStyle>
            <a:lvl1pPr algn="ctr">
              <a:defRPr sz="5400"/>
            </a:lvl1pPr>
          </a:lstStyle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3491" y="3497337"/>
            <a:ext cx="6251304" cy="1011489"/>
          </a:xfrm>
        </p:spPr>
        <p:txBody>
          <a:bodyPr tIns="91440" bIns="91440">
            <a:norm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r-Latn-RS"/>
              <a:t>Kliknite da biste uredili stil podnaslova mastera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DA0E4-B324-4D7F-8B79-8F7F940588FF}" type="datetimeFigureOut">
              <a:rPr lang="en-US" smtClean="0"/>
              <a:pPr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43490" y="329308"/>
            <a:ext cx="3719283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7760" y="798973"/>
            <a:ext cx="802005" cy="503578"/>
          </a:xfrm>
        </p:spPr>
        <p:txBody>
          <a:bodyPr/>
          <a:lstStyle/>
          <a:p>
            <a:fld id="{B6A807F8-4134-45C9-88F1-40EA708433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20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/>
    </mc:Choice>
    <mc:Fallback xmlns="">
      <p:transition spd="slow" advClick="0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vertikaln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DA0E4-B324-4D7F-8B79-8F7F940588FF}" type="datetimeFigureOut">
              <a:rPr lang="en-US" smtClean="0"/>
              <a:pPr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807F8-4134-45C9-88F1-40EA708433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18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/>
    </mc:Choice>
    <mc:Fallback xmlns="">
      <p:transition spd="slow" advClick="0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n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2373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2" y="798974"/>
            <a:ext cx="4985762" cy="4659889"/>
          </a:xfrm>
        </p:spPr>
        <p:txBody>
          <a:bodyPr vert="eaVert"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DA0E4-B324-4D7F-8B79-8F7F940588FF}" type="datetimeFigureOut">
              <a:rPr lang="en-US" smtClean="0"/>
              <a:pPr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807F8-4134-45C9-88F1-40EA708433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7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/>
    </mc:Choice>
    <mc:Fallback xmlns="">
      <p:transition spd="slow" advClick="0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DA0E4-B324-4D7F-8B79-8F7F940588FF}" type="datetimeFigureOut">
              <a:rPr lang="en-US" smtClean="0"/>
              <a:pPr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807F8-4134-45C9-88F1-40EA708433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0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/>
    </mc:Choice>
    <mc:Fallback xmlns="">
      <p:transition spd="slow" advClick="0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2" y="1756130"/>
            <a:ext cx="6251302" cy="1952270"/>
          </a:xfrm>
        </p:spPr>
        <p:txBody>
          <a:bodyPr anchor="b">
            <a:normAutofit/>
          </a:bodyPr>
          <a:lstStyle>
            <a:lvl1pPr algn="ctr">
              <a:defRPr sz="3200"/>
            </a:lvl1pPr>
          </a:lstStyle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34318" y="3708400"/>
            <a:ext cx="6251302" cy="1110725"/>
          </a:xfrm>
        </p:spPr>
        <p:txBody>
          <a:bodyPr tIns="91440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DA0E4-B324-4D7F-8B79-8F7F940588FF}" type="datetimeFigureOut">
              <a:rPr lang="en-US" smtClean="0"/>
              <a:pPr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807F8-4134-45C9-88F1-40EA708433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2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/>
    </mc:Choice>
    <mc:Fallback xmlns="">
      <p:transition spd="slow" advClick="0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890"/>
            <a:ext cx="6251303" cy="1059305"/>
          </a:xfrm>
        </p:spPr>
        <p:txBody>
          <a:bodyPr/>
          <a:lstStyle/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1" y="2013936"/>
            <a:ext cx="2965632" cy="3437560"/>
          </a:xfr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9162" y="2013936"/>
            <a:ext cx="2965424" cy="3437559"/>
          </a:xfr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DA0E4-B324-4D7F-8B79-8F7F940588FF}" type="datetimeFigureOut">
              <a:rPr lang="en-US" smtClean="0"/>
              <a:pPr/>
              <a:t>12/18/2022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807F8-4134-45C9-88F1-40EA708433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74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/>
    </mc:Choice>
    <mc:Fallback xmlns="">
      <p:transition spd="slow" advClick="0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eđe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251303" cy="1056319"/>
          </a:xfrm>
        </p:spPr>
        <p:txBody>
          <a:bodyPr/>
          <a:lstStyle/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2965631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2965631" cy="2644457"/>
          </a:xfr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9270" y="2023004"/>
            <a:ext cx="2965523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9270" y="2821491"/>
            <a:ext cx="2965523" cy="2637371"/>
          </a:xfr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DA0E4-B324-4D7F-8B79-8F7F940588FF}" type="datetimeFigureOut">
              <a:rPr lang="en-US" smtClean="0"/>
              <a:pPr/>
              <a:t>12/18/2022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807F8-4134-45C9-88F1-40EA708433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46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/>
    </mc:Choice>
    <mc:Fallback xmlns="">
      <p:transition spd="slow" advClick="0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DA0E4-B324-4D7F-8B79-8F7F940588FF}" type="datetimeFigureOut">
              <a:rPr lang="en-US" smtClean="0"/>
              <a:pPr/>
              <a:t>12/18/2022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807F8-4134-45C9-88F1-40EA708433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65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/>
    </mc:Choice>
    <mc:Fallback xmlns="">
      <p:transition spd="slow" advClick="0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DA0E4-B324-4D7F-8B79-8F7F940588FF}" type="datetimeFigureOut">
              <a:rPr lang="en-US" smtClean="0"/>
              <a:pPr/>
              <a:t>12/18/2022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807F8-4134-45C9-88F1-40EA708433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99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/>
    </mc:Choice>
    <mc:Fallback xmlns="">
      <p:transition spd="slow" advClick="0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406519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506719" cy="4658826"/>
          </a:xfrm>
        </p:spPr>
        <p:txBody>
          <a:bodyPr anchor="ctr"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1501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DA0E4-B324-4D7F-8B79-8F7F940588FF}" type="datetimeFigureOut">
              <a:rPr lang="en-US" smtClean="0"/>
              <a:pPr/>
              <a:t>12/18/2022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807F8-4134-45C9-88F1-40EA708433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61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/>
    </mc:Choice>
    <mc:Fallback xmlns="">
      <p:transition spd="slow" advClick="0"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996501" y="482171"/>
            <a:ext cx="3511387" cy="5149101"/>
            <a:chOff x="4996501" y="482171"/>
            <a:chExt cx="3511387" cy="5149101"/>
          </a:xfrm>
        </p:grpSpPr>
        <p:sp>
          <p:nvSpPr>
            <p:cNvPr id="14" name="Rectangle 13"/>
            <p:cNvSpPr/>
            <p:nvPr/>
          </p:nvSpPr>
          <p:spPr>
            <a:xfrm>
              <a:off x="4996501" y="482171"/>
              <a:ext cx="3511387" cy="5149101"/>
            </a:xfrm>
            <a:prstGeom prst="rect">
              <a:avLst/>
            </a:prstGeom>
            <a:blipFill dpi="0" rotWithShape="1">
              <a:blip r:embed="rId2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5312152" y="812506"/>
              <a:ext cx="2883013" cy="4479361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9" y="1129513"/>
            <a:ext cx="3080490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50000"/>
              <a:lumOff val="50000"/>
              <a:alpha val="80000"/>
            </a:schemeClr>
          </a:solidFill>
          <a:ln w="9525" cap="sq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 dirty="0"/>
            </a:lvl1pPr>
          </a:lstStyle>
          <a:p>
            <a:pPr lvl="0" algn="ctr" defTabSz="914400">
              <a:spcBef>
                <a:spcPts val="1800"/>
              </a:spcBef>
            </a:pPr>
            <a:r>
              <a:rPr lang="sr-Latn-RS"/>
              <a:t>Kliknite na ikonu da dodate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076077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082905" cy="320123"/>
          </a:xfrm>
        </p:spPr>
        <p:txBody>
          <a:bodyPr/>
          <a:lstStyle>
            <a:lvl1pPr algn="l">
              <a:defRPr/>
            </a:lvl1pPr>
          </a:lstStyle>
          <a:p>
            <a:fld id="{6B2DA0E4-B324-4D7F-8B79-8F7F940588FF}" type="datetimeFigureOut">
              <a:rPr lang="en-US" smtClean="0"/>
              <a:pPr/>
              <a:t>12/18/2022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082083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807F8-4134-45C9-88F1-40EA708433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71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/>
    </mc:Choice>
    <mc:Fallback xmlns="">
      <p:transition spd="slow" advClick="0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3622291"/>
            <a:ext cx="9144000" cy="251227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9" b="-2769"/>
          <a:stretch/>
        </p:blipFill>
        <p:spPr>
          <a:xfrm>
            <a:off x="0" y="6135624"/>
            <a:ext cx="9144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6251303" cy="1049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25130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2650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2DA0E4-B324-4D7F-8B79-8F7F940588FF}" type="datetimeFigureOut">
              <a:rPr lang="en-US" smtClean="0"/>
              <a:pPr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3719283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B6A807F8-4134-45C9-88F1-40EA708433A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144768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38085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"/>
    </mc:Choice>
    <mc:Fallback xmlns="">
      <p:transition spd="slow" advClick="0" advTm="2000"/>
    </mc:Fallback>
  </mc:AlternateConten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jp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0F211697-77AB-6A25-ECA7-7DF72BAD2DA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3930" y="134631"/>
            <a:ext cx="5112567" cy="5328592"/>
          </a:xfrm>
          <a:prstGeom prst="rect">
            <a:avLst/>
          </a:prstGeom>
        </p:spPr>
      </p:pic>
      <p:sp>
        <p:nvSpPr>
          <p:cNvPr id="6" name="Okvir za tekst 5">
            <a:extLst>
              <a:ext uri="{FF2B5EF4-FFF2-40B4-BE49-F238E27FC236}">
                <a16:creationId xmlns:a16="http://schemas.microsoft.com/office/drawing/2014/main" id="{B19CFE7A-CDB1-BC5A-C8A8-02B4E3C4FB80}"/>
              </a:ext>
            </a:extLst>
          </p:cNvPr>
          <p:cNvSpPr txBox="1"/>
          <p:nvPr/>
        </p:nvSpPr>
        <p:spPr>
          <a:xfrm>
            <a:off x="539552" y="4149080"/>
            <a:ext cx="3240360" cy="1237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" indent="-6350">
              <a:lnSpc>
                <a:spcPct val="107000"/>
              </a:lnSpc>
              <a:spcAft>
                <a:spcPts val="800"/>
              </a:spcAft>
            </a:pPr>
            <a:r>
              <a:rPr lang="sr-Latn-RS" sz="3600" b="1" i="1" dirty="0">
                <a:solidFill>
                  <a:srgbClr val="FFFEFD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KISS EMU | 410/418</a:t>
            </a:r>
            <a:endParaRPr lang="sr-Latn-RS" sz="3600" dirty="0">
              <a:solidFill>
                <a:srgbClr val="181717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Slika 6" descr="Slika na kojoj se nalazi otvoreni prostor, trava, soko, grabljivice&#10;&#10;Opis je automatski generisan">
            <a:extLst>
              <a:ext uri="{FF2B5EF4-FFF2-40B4-BE49-F238E27FC236}">
                <a16:creationId xmlns:a16="http://schemas.microsoft.com/office/drawing/2014/main" id="{269C26B1-9895-5BD5-8769-4E92A8517F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134631"/>
            <a:ext cx="3433038" cy="2288691"/>
          </a:xfrm>
          <a:prstGeom prst="rect">
            <a:avLst/>
          </a:prstGeom>
        </p:spPr>
      </p:pic>
      <p:sp>
        <p:nvSpPr>
          <p:cNvPr id="9" name="Pergament: Horizontalni 8">
            <a:extLst>
              <a:ext uri="{FF2B5EF4-FFF2-40B4-BE49-F238E27FC236}">
                <a16:creationId xmlns:a16="http://schemas.microsoft.com/office/drawing/2014/main" id="{35B83F96-07A8-D50C-3D18-494D806C2F6D}"/>
              </a:ext>
            </a:extLst>
          </p:cNvPr>
          <p:cNvSpPr/>
          <p:nvPr/>
        </p:nvSpPr>
        <p:spPr>
          <a:xfrm>
            <a:off x="5868144" y="4149080"/>
            <a:ext cx="2952328" cy="834975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O K O</a:t>
            </a:r>
          </a:p>
        </p:txBody>
      </p:sp>
      <p:sp>
        <p:nvSpPr>
          <p:cNvPr id="2" name="Pravougaonik: sa zaobljenim uglovima 1">
            <a:extLst>
              <a:ext uri="{FF2B5EF4-FFF2-40B4-BE49-F238E27FC236}">
                <a16:creationId xmlns:a16="http://schemas.microsoft.com/office/drawing/2014/main" id="{BF4D0DD0-A32B-54BC-0167-09DC8E28E808}"/>
              </a:ext>
            </a:extLst>
          </p:cNvPr>
          <p:cNvSpPr/>
          <p:nvPr/>
        </p:nvSpPr>
        <p:spPr>
          <a:xfrm>
            <a:off x="251520" y="2798927"/>
            <a:ext cx="3289021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PREDMETNI PROFESOR:</a:t>
            </a:r>
          </a:p>
          <a:p>
            <a:pPr algn="ctr"/>
            <a:r>
              <a:rPr lang="sr-Latn-R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Dr Slavko Vesković</a:t>
            </a:r>
          </a:p>
        </p:txBody>
      </p:sp>
      <p:sp>
        <p:nvSpPr>
          <p:cNvPr id="3" name="Pravougaonik: sa zaobljenim uglovima 2">
            <a:extLst>
              <a:ext uri="{FF2B5EF4-FFF2-40B4-BE49-F238E27FC236}">
                <a16:creationId xmlns:a16="http://schemas.microsoft.com/office/drawing/2014/main" id="{9760ECAB-F680-36AE-6998-64786888AFCB}"/>
              </a:ext>
            </a:extLst>
          </p:cNvPr>
          <p:cNvSpPr/>
          <p:nvPr/>
        </p:nvSpPr>
        <p:spPr>
          <a:xfrm>
            <a:off x="6012160" y="6365325"/>
            <a:ext cx="2952328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>
                <a:solidFill>
                  <a:schemeClr val="bg1"/>
                </a:solidFill>
              </a:rPr>
              <a:t>Dr Života Đorđević</a:t>
            </a:r>
          </a:p>
        </p:txBody>
      </p:sp>
    </p:spTree>
    <p:extLst>
      <p:ext uri="{BB962C8B-B14F-4D97-AF65-F5344CB8AC3E}">
        <p14:creationId xmlns:p14="http://schemas.microsoft.com/office/powerpoint/2010/main" val="152713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">
        <p:circle/>
      </p:transition>
    </mc:Choice>
    <mc:Fallback xmlns="">
      <p:transition spd="slow" advClick="0" advTm="2000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74CECD49-82EC-C676-3B77-C5B8F241C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" y="0"/>
            <a:ext cx="9142022" cy="6858000"/>
          </a:xfrm>
          <a:prstGeom prst="rect">
            <a:avLst/>
          </a:prstGeom>
        </p:spPr>
      </p:pic>
      <p:pic>
        <p:nvPicPr>
          <p:cNvPr id="2" name="Slika 1" descr="Slika na kojoj se nalazi otvoreni prostor, trava, soko, grabljivice&#10;&#10;Opis je automatski generisan">
            <a:extLst>
              <a:ext uri="{FF2B5EF4-FFF2-40B4-BE49-F238E27FC236}">
                <a16:creationId xmlns:a16="http://schemas.microsoft.com/office/drawing/2014/main" id="{AECBBB00-C15D-2841-8060-2C01991610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1" r="5127" b="-2"/>
          <a:stretch/>
        </p:blipFill>
        <p:spPr>
          <a:xfrm>
            <a:off x="179512" y="140261"/>
            <a:ext cx="1292078" cy="16141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19144">
            <a:extLst>
              <a:ext uri="{FF2B5EF4-FFF2-40B4-BE49-F238E27FC236}">
                <a16:creationId xmlns:a16="http://schemas.microsoft.com/office/drawing/2014/main" id="{CA46AC2A-6571-8305-8F9E-745DF6C55963}"/>
              </a:ext>
            </a:extLst>
          </p:cNvPr>
          <p:cNvGrpSpPr/>
          <p:nvPr/>
        </p:nvGrpSpPr>
        <p:grpSpPr>
          <a:xfrm>
            <a:off x="1650114" y="140261"/>
            <a:ext cx="7314374" cy="4368078"/>
            <a:chOff x="-2807" y="0"/>
            <a:chExt cx="4214808" cy="2159730"/>
          </a:xfrm>
        </p:grpSpPr>
        <p:pic>
          <p:nvPicPr>
            <p:cNvPr id="4" name="Picture 5813">
              <a:extLst>
                <a:ext uri="{FF2B5EF4-FFF2-40B4-BE49-F238E27FC236}">
                  <a16:creationId xmlns:a16="http://schemas.microsoft.com/office/drawing/2014/main" id="{6F53A8A6-5C6B-F51F-394F-A7E0079AEF51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4212001" cy="908391"/>
            </a:xfrm>
            <a:prstGeom prst="rect">
              <a:avLst/>
            </a:prstGeom>
          </p:spPr>
        </p:pic>
        <p:pic>
          <p:nvPicPr>
            <p:cNvPr id="5" name="Picture 286369">
              <a:extLst>
                <a:ext uri="{FF2B5EF4-FFF2-40B4-BE49-F238E27FC236}">
                  <a16:creationId xmlns:a16="http://schemas.microsoft.com/office/drawing/2014/main" id="{D486FF6F-E98B-CACE-2678-C4709BCB6F5C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1234680" y="958818"/>
              <a:ext cx="1856232" cy="1200912"/>
            </a:xfrm>
            <a:prstGeom prst="rect">
              <a:avLst/>
            </a:prstGeom>
          </p:spPr>
        </p:pic>
        <p:pic>
          <p:nvPicPr>
            <p:cNvPr id="7" name="Picture 286370">
              <a:extLst>
                <a:ext uri="{FF2B5EF4-FFF2-40B4-BE49-F238E27FC236}">
                  <a16:creationId xmlns:a16="http://schemas.microsoft.com/office/drawing/2014/main" id="{B21E308E-6E8B-B644-94BA-3A079108D1DD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-2807" y="964914"/>
              <a:ext cx="1612392" cy="1194816"/>
            </a:xfrm>
            <a:prstGeom prst="rect">
              <a:avLst/>
            </a:prstGeom>
          </p:spPr>
        </p:pic>
        <p:pic>
          <p:nvPicPr>
            <p:cNvPr id="8" name="Picture 286371">
              <a:extLst>
                <a:ext uri="{FF2B5EF4-FFF2-40B4-BE49-F238E27FC236}">
                  <a16:creationId xmlns:a16="http://schemas.microsoft.com/office/drawing/2014/main" id="{8F66316A-3B52-9B9C-BB70-BDE1E33BC30E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2911080" y="961866"/>
              <a:ext cx="1298448" cy="1197864"/>
            </a:xfrm>
            <a:prstGeom prst="rect">
              <a:avLst/>
            </a:prstGeom>
          </p:spPr>
        </p:pic>
        <p:pic>
          <p:nvPicPr>
            <p:cNvPr id="9" name="Picture 5821">
              <a:extLst>
                <a:ext uri="{FF2B5EF4-FFF2-40B4-BE49-F238E27FC236}">
                  <a16:creationId xmlns:a16="http://schemas.microsoft.com/office/drawing/2014/main" id="{2FAE1767-1E6C-0851-E463-794306C736F2}"/>
                </a:ext>
              </a:extLst>
            </p:cNvPr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3439215" y="1634725"/>
              <a:ext cx="476846" cy="379032"/>
            </a:xfrm>
            <a:prstGeom prst="rect">
              <a:avLst/>
            </a:prstGeom>
          </p:spPr>
        </p:pic>
        <p:sp>
          <p:nvSpPr>
            <p:cNvPr id="10" name="Shape 5822">
              <a:extLst>
                <a:ext uri="{FF2B5EF4-FFF2-40B4-BE49-F238E27FC236}">
                  <a16:creationId xmlns:a16="http://schemas.microsoft.com/office/drawing/2014/main" id="{05FE5A89-CABF-080C-DC1C-D7E653865558}"/>
                </a:ext>
              </a:extLst>
            </p:cNvPr>
            <p:cNvSpPr/>
            <p:nvPr/>
          </p:nvSpPr>
          <p:spPr>
            <a:xfrm>
              <a:off x="3490972" y="1685608"/>
              <a:ext cx="325591" cy="227113"/>
            </a:xfrm>
            <a:custGeom>
              <a:avLst/>
              <a:gdLst/>
              <a:ahLst/>
              <a:cxnLst/>
              <a:rect l="0" t="0" r="0" b="0"/>
              <a:pathLst>
                <a:path w="325591" h="227113">
                  <a:moveTo>
                    <a:pt x="325591" y="0"/>
                  </a:moveTo>
                  <a:lnTo>
                    <a:pt x="198474" y="151367"/>
                  </a:lnTo>
                  <a:lnTo>
                    <a:pt x="198474" y="205462"/>
                  </a:lnTo>
                  <a:cubicBezTo>
                    <a:pt x="198474" y="217383"/>
                    <a:pt x="188744" y="227113"/>
                    <a:pt x="176814" y="227113"/>
                  </a:cubicBezTo>
                  <a:lnTo>
                    <a:pt x="21660" y="227113"/>
                  </a:lnTo>
                  <a:cubicBezTo>
                    <a:pt x="9739" y="227113"/>
                    <a:pt x="0" y="217383"/>
                    <a:pt x="0" y="205462"/>
                  </a:cubicBezTo>
                  <a:lnTo>
                    <a:pt x="0" y="142094"/>
                  </a:lnTo>
                  <a:cubicBezTo>
                    <a:pt x="0" y="130165"/>
                    <a:pt x="9739" y="120434"/>
                    <a:pt x="21660" y="120434"/>
                  </a:cubicBezTo>
                  <a:lnTo>
                    <a:pt x="176814" y="120434"/>
                  </a:lnTo>
                  <a:cubicBezTo>
                    <a:pt x="178690" y="120434"/>
                    <a:pt x="180482" y="120748"/>
                    <a:pt x="182222" y="121198"/>
                  </a:cubicBezTo>
                  <a:lnTo>
                    <a:pt x="3255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36A9E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sr-Latn-RS"/>
            </a:p>
          </p:txBody>
        </p:sp>
        <p:sp>
          <p:nvSpPr>
            <p:cNvPr id="11" name="Shape 5823">
              <a:extLst>
                <a:ext uri="{FF2B5EF4-FFF2-40B4-BE49-F238E27FC236}">
                  <a16:creationId xmlns:a16="http://schemas.microsoft.com/office/drawing/2014/main" id="{FAC76ABE-8342-FE9A-6CDA-4E86734E6EC8}"/>
                </a:ext>
              </a:extLst>
            </p:cNvPr>
            <p:cNvSpPr/>
            <p:nvPr/>
          </p:nvSpPr>
          <p:spPr>
            <a:xfrm>
              <a:off x="3490972" y="1685608"/>
              <a:ext cx="325591" cy="227113"/>
            </a:xfrm>
            <a:custGeom>
              <a:avLst/>
              <a:gdLst/>
              <a:ahLst/>
              <a:cxnLst/>
              <a:rect l="0" t="0" r="0" b="0"/>
              <a:pathLst>
                <a:path w="325591" h="227113">
                  <a:moveTo>
                    <a:pt x="21660" y="120434"/>
                  </a:moveTo>
                  <a:lnTo>
                    <a:pt x="176814" y="120434"/>
                  </a:lnTo>
                  <a:cubicBezTo>
                    <a:pt x="178690" y="120434"/>
                    <a:pt x="180482" y="120748"/>
                    <a:pt x="182222" y="121198"/>
                  </a:cubicBezTo>
                  <a:lnTo>
                    <a:pt x="325591" y="0"/>
                  </a:lnTo>
                  <a:lnTo>
                    <a:pt x="198474" y="151367"/>
                  </a:lnTo>
                  <a:lnTo>
                    <a:pt x="198474" y="205462"/>
                  </a:lnTo>
                  <a:cubicBezTo>
                    <a:pt x="198474" y="217383"/>
                    <a:pt x="188744" y="227113"/>
                    <a:pt x="176814" y="227113"/>
                  </a:cubicBezTo>
                  <a:lnTo>
                    <a:pt x="21660" y="227113"/>
                  </a:lnTo>
                  <a:cubicBezTo>
                    <a:pt x="9739" y="227113"/>
                    <a:pt x="0" y="217383"/>
                    <a:pt x="0" y="205462"/>
                  </a:cubicBezTo>
                  <a:lnTo>
                    <a:pt x="0" y="142094"/>
                  </a:lnTo>
                  <a:cubicBezTo>
                    <a:pt x="0" y="130165"/>
                    <a:pt x="9739" y="120434"/>
                    <a:pt x="21660" y="120434"/>
                  </a:cubicBezTo>
                  <a:close/>
                </a:path>
              </a:pathLst>
            </a:custGeom>
            <a:ln w="7217" cap="flat">
              <a:miter lim="100000"/>
            </a:ln>
          </p:spPr>
          <p:style>
            <a:lnRef idx="1">
              <a:srgbClr val="FEFEFE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sr-Latn-RS"/>
            </a:p>
          </p:txBody>
        </p:sp>
        <p:sp>
          <p:nvSpPr>
            <p:cNvPr id="12" name="Rectangle 5824">
              <a:extLst>
                <a:ext uri="{FF2B5EF4-FFF2-40B4-BE49-F238E27FC236}">
                  <a16:creationId xmlns:a16="http://schemas.microsoft.com/office/drawing/2014/main" id="{4398D8B4-4CB6-FCF3-5B14-B49C90373D5D}"/>
                </a:ext>
              </a:extLst>
            </p:cNvPr>
            <p:cNvSpPr/>
            <p:nvPr/>
          </p:nvSpPr>
          <p:spPr>
            <a:xfrm>
              <a:off x="3566832" y="1821731"/>
              <a:ext cx="57244" cy="1271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sr-Latn-RS" sz="800">
                  <a:solidFill>
                    <a:srgbClr val="FEFEFE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  <a:endParaRPr lang="sr-Latn-R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Picture 5826">
              <a:extLst>
                <a:ext uri="{FF2B5EF4-FFF2-40B4-BE49-F238E27FC236}">
                  <a16:creationId xmlns:a16="http://schemas.microsoft.com/office/drawing/2014/main" id="{70DF5C54-5D14-8C67-D17D-E90631DF2003}"/>
                </a:ext>
              </a:extLst>
            </p:cNvPr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1709742" y="1735388"/>
              <a:ext cx="476846" cy="379032"/>
            </a:xfrm>
            <a:prstGeom prst="rect">
              <a:avLst/>
            </a:prstGeom>
          </p:spPr>
        </p:pic>
        <p:sp>
          <p:nvSpPr>
            <p:cNvPr id="14" name="Shape 5827">
              <a:extLst>
                <a:ext uri="{FF2B5EF4-FFF2-40B4-BE49-F238E27FC236}">
                  <a16:creationId xmlns:a16="http://schemas.microsoft.com/office/drawing/2014/main" id="{FF398C9D-DCA5-26BA-3EB9-A7F9689539FC}"/>
                </a:ext>
              </a:extLst>
            </p:cNvPr>
            <p:cNvSpPr/>
            <p:nvPr/>
          </p:nvSpPr>
          <p:spPr>
            <a:xfrm>
              <a:off x="1761499" y="1786279"/>
              <a:ext cx="325590" cy="227113"/>
            </a:xfrm>
            <a:custGeom>
              <a:avLst/>
              <a:gdLst/>
              <a:ahLst/>
              <a:cxnLst/>
              <a:rect l="0" t="0" r="0" b="0"/>
              <a:pathLst>
                <a:path w="325590" h="227113">
                  <a:moveTo>
                    <a:pt x="325590" y="0"/>
                  </a:moveTo>
                  <a:lnTo>
                    <a:pt x="198474" y="151367"/>
                  </a:lnTo>
                  <a:lnTo>
                    <a:pt x="198474" y="205462"/>
                  </a:lnTo>
                  <a:cubicBezTo>
                    <a:pt x="198474" y="217383"/>
                    <a:pt x="188743" y="227113"/>
                    <a:pt x="176814" y="227113"/>
                  </a:cubicBezTo>
                  <a:lnTo>
                    <a:pt x="21660" y="227113"/>
                  </a:lnTo>
                  <a:cubicBezTo>
                    <a:pt x="9739" y="227113"/>
                    <a:pt x="0" y="217383"/>
                    <a:pt x="0" y="205462"/>
                  </a:cubicBezTo>
                  <a:lnTo>
                    <a:pt x="0" y="142094"/>
                  </a:lnTo>
                  <a:cubicBezTo>
                    <a:pt x="0" y="130165"/>
                    <a:pt x="9739" y="120434"/>
                    <a:pt x="21660" y="120434"/>
                  </a:cubicBezTo>
                  <a:lnTo>
                    <a:pt x="176814" y="120434"/>
                  </a:lnTo>
                  <a:cubicBezTo>
                    <a:pt x="178690" y="120434"/>
                    <a:pt x="180482" y="120748"/>
                    <a:pt x="182222" y="121198"/>
                  </a:cubicBezTo>
                  <a:lnTo>
                    <a:pt x="32559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36A9E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sr-Latn-RS"/>
            </a:p>
          </p:txBody>
        </p:sp>
        <p:sp>
          <p:nvSpPr>
            <p:cNvPr id="15" name="Shape 5828">
              <a:extLst>
                <a:ext uri="{FF2B5EF4-FFF2-40B4-BE49-F238E27FC236}">
                  <a16:creationId xmlns:a16="http://schemas.microsoft.com/office/drawing/2014/main" id="{EA53E804-CCCE-F1EE-F3B5-61735B46CB3D}"/>
                </a:ext>
              </a:extLst>
            </p:cNvPr>
            <p:cNvSpPr/>
            <p:nvPr/>
          </p:nvSpPr>
          <p:spPr>
            <a:xfrm>
              <a:off x="1761499" y="1786279"/>
              <a:ext cx="325590" cy="227113"/>
            </a:xfrm>
            <a:custGeom>
              <a:avLst/>
              <a:gdLst/>
              <a:ahLst/>
              <a:cxnLst/>
              <a:rect l="0" t="0" r="0" b="0"/>
              <a:pathLst>
                <a:path w="325590" h="227113">
                  <a:moveTo>
                    <a:pt x="21660" y="120434"/>
                  </a:moveTo>
                  <a:lnTo>
                    <a:pt x="176814" y="120434"/>
                  </a:lnTo>
                  <a:cubicBezTo>
                    <a:pt x="178690" y="120434"/>
                    <a:pt x="180482" y="120748"/>
                    <a:pt x="182222" y="121198"/>
                  </a:cubicBezTo>
                  <a:lnTo>
                    <a:pt x="325590" y="0"/>
                  </a:lnTo>
                  <a:lnTo>
                    <a:pt x="198474" y="151367"/>
                  </a:lnTo>
                  <a:lnTo>
                    <a:pt x="198474" y="205462"/>
                  </a:lnTo>
                  <a:cubicBezTo>
                    <a:pt x="198474" y="217383"/>
                    <a:pt x="188743" y="227113"/>
                    <a:pt x="176814" y="227113"/>
                  </a:cubicBezTo>
                  <a:lnTo>
                    <a:pt x="21660" y="227113"/>
                  </a:lnTo>
                  <a:cubicBezTo>
                    <a:pt x="9739" y="227113"/>
                    <a:pt x="0" y="217383"/>
                    <a:pt x="0" y="205462"/>
                  </a:cubicBezTo>
                  <a:lnTo>
                    <a:pt x="0" y="142094"/>
                  </a:lnTo>
                  <a:cubicBezTo>
                    <a:pt x="0" y="130165"/>
                    <a:pt x="9739" y="120434"/>
                    <a:pt x="21660" y="120434"/>
                  </a:cubicBezTo>
                  <a:close/>
                </a:path>
              </a:pathLst>
            </a:custGeom>
            <a:ln w="7217" cap="flat">
              <a:miter lim="100000"/>
            </a:ln>
          </p:spPr>
          <p:style>
            <a:lnRef idx="1">
              <a:srgbClr val="FEFEFE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sr-Latn-RS"/>
            </a:p>
          </p:txBody>
        </p:sp>
        <p:sp>
          <p:nvSpPr>
            <p:cNvPr id="16" name="Rectangle 5829">
              <a:extLst>
                <a:ext uri="{FF2B5EF4-FFF2-40B4-BE49-F238E27FC236}">
                  <a16:creationId xmlns:a16="http://schemas.microsoft.com/office/drawing/2014/main" id="{F7696E80-CC10-F3DA-F348-B639C9400FEE}"/>
                </a:ext>
              </a:extLst>
            </p:cNvPr>
            <p:cNvSpPr/>
            <p:nvPr/>
          </p:nvSpPr>
          <p:spPr>
            <a:xfrm>
              <a:off x="1837819" y="1922402"/>
              <a:ext cx="57244" cy="1271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sr-Latn-RS" sz="800">
                  <a:solidFill>
                    <a:srgbClr val="FEFEFE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5</a:t>
              </a:r>
              <a:endParaRPr lang="sr-Latn-R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5831">
              <a:extLst>
                <a:ext uri="{FF2B5EF4-FFF2-40B4-BE49-F238E27FC236}">
                  <a16:creationId xmlns:a16="http://schemas.microsoft.com/office/drawing/2014/main" id="{35433F46-1E20-C2A0-4A67-D08D756BBA58}"/>
                </a:ext>
              </a:extLst>
            </p:cNvPr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2164890" y="1480662"/>
              <a:ext cx="476846" cy="379032"/>
            </a:xfrm>
            <a:prstGeom prst="rect">
              <a:avLst/>
            </a:prstGeom>
          </p:spPr>
        </p:pic>
        <p:sp>
          <p:nvSpPr>
            <p:cNvPr id="18" name="Shape 5832">
              <a:extLst>
                <a:ext uri="{FF2B5EF4-FFF2-40B4-BE49-F238E27FC236}">
                  <a16:creationId xmlns:a16="http://schemas.microsoft.com/office/drawing/2014/main" id="{F47A172D-2092-8E32-BF45-A01D664AA6DB}"/>
                </a:ext>
              </a:extLst>
            </p:cNvPr>
            <p:cNvSpPr/>
            <p:nvPr/>
          </p:nvSpPr>
          <p:spPr>
            <a:xfrm>
              <a:off x="2215784" y="1531554"/>
              <a:ext cx="325590" cy="227113"/>
            </a:xfrm>
            <a:custGeom>
              <a:avLst/>
              <a:gdLst/>
              <a:ahLst/>
              <a:cxnLst/>
              <a:rect l="0" t="0" r="0" b="0"/>
              <a:pathLst>
                <a:path w="325590" h="227113">
                  <a:moveTo>
                    <a:pt x="0" y="0"/>
                  </a:moveTo>
                  <a:lnTo>
                    <a:pt x="143360" y="121198"/>
                  </a:lnTo>
                  <a:cubicBezTo>
                    <a:pt x="145100" y="120748"/>
                    <a:pt x="146892" y="120434"/>
                    <a:pt x="148768" y="120434"/>
                  </a:cubicBezTo>
                  <a:lnTo>
                    <a:pt x="303930" y="120434"/>
                  </a:lnTo>
                  <a:cubicBezTo>
                    <a:pt x="315843" y="120434"/>
                    <a:pt x="325590" y="130165"/>
                    <a:pt x="325590" y="142094"/>
                  </a:cubicBezTo>
                  <a:lnTo>
                    <a:pt x="325590" y="205462"/>
                  </a:lnTo>
                  <a:cubicBezTo>
                    <a:pt x="325590" y="217383"/>
                    <a:pt x="315843" y="227113"/>
                    <a:pt x="303930" y="227113"/>
                  </a:cubicBezTo>
                  <a:lnTo>
                    <a:pt x="148768" y="227113"/>
                  </a:lnTo>
                  <a:cubicBezTo>
                    <a:pt x="136839" y="227113"/>
                    <a:pt x="127117" y="217383"/>
                    <a:pt x="127117" y="205462"/>
                  </a:cubicBezTo>
                  <a:lnTo>
                    <a:pt x="127117" y="15136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36A9E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sr-Latn-RS"/>
            </a:p>
          </p:txBody>
        </p:sp>
        <p:sp>
          <p:nvSpPr>
            <p:cNvPr id="19" name="Shape 5833">
              <a:extLst>
                <a:ext uri="{FF2B5EF4-FFF2-40B4-BE49-F238E27FC236}">
                  <a16:creationId xmlns:a16="http://schemas.microsoft.com/office/drawing/2014/main" id="{FE7F11A5-6E8A-D3C8-D4C8-BDC869F1E36F}"/>
                </a:ext>
              </a:extLst>
            </p:cNvPr>
            <p:cNvSpPr/>
            <p:nvPr/>
          </p:nvSpPr>
          <p:spPr>
            <a:xfrm>
              <a:off x="2215784" y="1531554"/>
              <a:ext cx="325590" cy="227113"/>
            </a:xfrm>
            <a:custGeom>
              <a:avLst/>
              <a:gdLst/>
              <a:ahLst/>
              <a:cxnLst/>
              <a:rect l="0" t="0" r="0" b="0"/>
              <a:pathLst>
                <a:path w="325590" h="227113">
                  <a:moveTo>
                    <a:pt x="303930" y="120434"/>
                  </a:moveTo>
                  <a:lnTo>
                    <a:pt x="148768" y="120434"/>
                  </a:lnTo>
                  <a:cubicBezTo>
                    <a:pt x="146892" y="120434"/>
                    <a:pt x="145100" y="120748"/>
                    <a:pt x="143360" y="121198"/>
                  </a:cubicBezTo>
                  <a:lnTo>
                    <a:pt x="0" y="0"/>
                  </a:lnTo>
                  <a:lnTo>
                    <a:pt x="127117" y="151367"/>
                  </a:lnTo>
                  <a:lnTo>
                    <a:pt x="127117" y="205462"/>
                  </a:lnTo>
                  <a:cubicBezTo>
                    <a:pt x="127117" y="217383"/>
                    <a:pt x="136839" y="227113"/>
                    <a:pt x="148768" y="227113"/>
                  </a:cubicBezTo>
                  <a:lnTo>
                    <a:pt x="303930" y="227113"/>
                  </a:lnTo>
                  <a:cubicBezTo>
                    <a:pt x="315843" y="227113"/>
                    <a:pt x="325590" y="217383"/>
                    <a:pt x="325590" y="205462"/>
                  </a:cubicBezTo>
                  <a:lnTo>
                    <a:pt x="325590" y="142094"/>
                  </a:lnTo>
                  <a:cubicBezTo>
                    <a:pt x="325590" y="130165"/>
                    <a:pt x="315843" y="120434"/>
                    <a:pt x="303930" y="120434"/>
                  </a:cubicBezTo>
                  <a:close/>
                </a:path>
              </a:pathLst>
            </a:custGeom>
            <a:ln w="7217" cap="flat">
              <a:miter lim="100000"/>
            </a:ln>
          </p:spPr>
          <p:style>
            <a:lnRef idx="1">
              <a:srgbClr val="FEFEFE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sr-Latn-RS"/>
            </a:p>
          </p:txBody>
        </p:sp>
        <p:sp>
          <p:nvSpPr>
            <p:cNvPr id="20" name="Rectangle 5834">
              <a:extLst>
                <a:ext uri="{FF2B5EF4-FFF2-40B4-BE49-F238E27FC236}">
                  <a16:creationId xmlns:a16="http://schemas.microsoft.com/office/drawing/2014/main" id="{B26C63A0-DDD8-E4A2-805F-B4B0E284FCB7}"/>
                </a:ext>
              </a:extLst>
            </p:cNvPr>
            <p:cNvSpPr/>
            <p:nvPr/>
          </p:nvSpPr>
          <p:spPr>
            <a:xfrm>
              <a:off x="2416996" y="1667668"/>
              <a:ext cx="57244" cy="1271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sr-Latn-RS" sz="800">
                  <a:solidFill>
                    <a:srgbClr val="FEFEFE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endParaRPr lang="sr-Latn-R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1" name="Picture 5836">
              <a:extLst>
                <a:ext uri="{FF2B5EF4-FFF2-40B4-BE49-F238E27FC236}">
                  <a16:creationId xmlns:a16="http://schemas.microsoft.com/office/drawing/2014/main" id="{0884605C-8172-5831-E7FA-C632415FAF6B}"/>
                </a:ext>
              </a:extLst>
            </p:cNvPr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708195" y="1386931"/>
              <a:ext cx="476846" cy="379032"/>
            </a:xfrm>
            <a:prstGeom prst="rect">
              <a:avLst/>
            </a:prstGeom>
          </p:spPr>
        </p:pic>
        <p:sp>
          <p:nvSpPr>
            <p:cNvPr id="22" name="Shape 5837">
              <a:extLst>
                <a:ext uri="{FF2B5EF4-FFF2-40B4-BE49-F238E27FC236}">
                  <a16:creationId xmlns:a16="http://schemas.microsoft.com/office/drawing/2014/main" id="{8FA689B4-5357-E9FA-B242-92E75F5DD357}"/>
                </a:ext>
              </a:extLst>
            </p:cNvPr>
            <p:cNvSpPr/>
            <p:nvPr/>
          </p:nvSpPr>
          <p:spPr>
            <a:xfrm>
              <a:off x="759089" y="1438684"/>
              <a:ext cx="325590" cy="227113"/>
            </a:xfrm>
            <a:custGeom>
              <a:avLst/>
              <a:gdLst/>
              <a:ahLst/>
              <a:cxnLst/>
              <a:rect l="0" t="0" r="0" b="0"/>
              <a:pathLst>
                <a:path w="325590" h="227113">
                  <a:moveTo>
                    <a:pt x="148777" y="0"/>
                  </a:moveTo>
                  <a:lnTo>
                    <a:pt x="303930" y="0"/>
                  </a:lnTo>
                  <a:cubicBezTo>
                    <a:pt x="315851" y="0"/>
                    <a:pt x="325590" y="9731"/>
                    <a:pt x="325590" y="21652"/>
                  </a:cubicBezTo>
                  <a:lnTo>
                    <a:pt x="325590" y="85019"/>
                  </a:lnTo>
                  <a:cubicBezTo>
                    <a:pt x="325590" y="96949"/>
                    <a:pt x="315851" y="106679"/>
                    <a:pt x="303930" y="106679"/>
                  </a:cubicBezTo>
                  <a:lnTo>
                    <a:pt x="148777" y="106679"/>
                  </a:lnTo>
                  <a:cubicBezTo>
                    <a:pt x="146900" y="106679"/>
                    <a:pt x="145109" y="106365"/>
                    <a:pt x="143368" y="105915"/>
                  </a:cubicBezTo>
                  <a:lnTo>
                    <a:pt x="0" y="227113"/>
                  </a:lnTo>
                  <a:lnTo>
                    <a:pt x="127117" y="75747"/>
                  </a:lnTo>
                  <a:lnTo>
                    <a:pt x="127117" y="21652"/>
                  </a:lnTo>
                  <a:cubicBezTo>
                    <a:pt x="127117" y="9731"/>
                    <a:pt x="136847" y="0"/>
                    <a:pt x="148777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36A9E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sr-Latn-RS"/>
            </a:p>
          </p:txBody>
        </p:sp>
        <p:sp>
          <p:nvSpPr>
            <p:cNvPr id="23" name="Shape 5838">
              <a:extLst>
                <a:ext uri="{FF2B5EF4-FFF2-40B4-BE49-F238E27FC236}">
                  <a16:creationId xmlns:a16="http://schemas.microsoft.com/office/drawing/2014/main" id="{D4224580-331A-CCC1-FD63-A5DE8327D959}"/>
                </a:ext>
              </a:extLst>
            </p:cNvPr>
            <p:cNvSpPr/>
            <p:nvPr/>
          </p:nvSpPr>
          <p:spPr>
            <a:xfrm>
              <a:off x="759089" y="1438684"/>
              <a:ext cx="325590" cy="227113"/>
            </a:xfrm>
            <a:custGeom>
              <a:avLst/>
              <a:gdLst/>
              <a:ahLst/>
              <a:cxnLst/>
              <a:rect l="0" t="0" r="0" b="0"/>
              <a:pathLst>
                <a:path w="325590" h="227113">
                  <a:moveTo>
                    <a:pt x="303930" y="106679"/>
                  </a:moveTo>
                  <a:lnTo>
                    <a:pt x="148777" y="106679"/>
                  </a:lnTo>
                  <a:cubicBezTo>
                    <a:pt x="146900" y="106679"/>
                    <a:pt x="145109" y="106365"/>
                    <a:pt x="143368" y="105915"/>
                  </a:cubicBezTo>
                  <a:lnTo>
                    <a:pt x="0" y="227113"/>
                  </a:lnTo>
                  <a:lnTo>
                    <a:pt x="127117" y="75747"/>
                  </a:lnTo>
                  <a:lnTo>
                    <a:pt x="127117" y="21652"/>
                  </a:lnTo>
                  <a:cubicBezTo>
                    <a:pt x="127117" y="9731"/>
                    <a:pt x="136847" y="0"/>
                    <a:pt x="148777" y="0"/>
                  </a:cubicBezTo>
                  <a:lnTo>
                    <a:pt x="303930" y="0"/>
                  </a:lnTo>
                  <a:cubicBezTo>
                    <a:pt x="315851" y="0"/>
                    <a:pt x="325590" y="9731"/>
                    <a:pt x="325590" y="21652"/>
                  </a:cubicBezTo>
                  <a:lnTo>
                    <a:pt x="325590" y="85019"/>
                  </a:lnTo>
                  <a:cubicBezTo>
                    <a:pt x="325590" y="96949"/>
                    <a:pt x="315851" y="106679"/>
                    <a:pt x="303930" y="106679"/>
                  </a:cubicBezTo>
                  <a:close/>
                </a:path>
              </a:pathLst>
            </a:custGeom>
            <a:ln w="7217" cap="flat">
              <a:miter lim="100000"/>
            </a:ln>
          </p:spPr>
          <p:style>
            <a:lnRef idx="1">
              <a:srgbClr val="FEFEFE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sr-Latn-RS"/>
            </a:p>
          </p:txBody>
        </p:sp>
        <p:sp>
          <p:nvSpPr>
            <p:cNvPr id="24" name="Rectangle 5839">
              <a:extLst>
                <a:ext uri="{FF2B5EF4-FFF2-40B4-BE49-F238E27FC236}">
                  <a16:creationId xmlns:a16="http://schemas.microsoft.com/office/drawing/2014/main" id="{5761B5A2-BCA1-5831-8FD1-7E2DC4A348BB}"/>
                </a:ext>
              </a:extLst>
            </p:cNvPr>
            <p:cNvSpPr/>
            <p:nvPr/>
          </p:nvSpPr>
          <p:spPr>
            <a:xfrm>
              <a:off x="963480" y="1455885"/>
              <a:ext cx="57244" cy="1271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sr-Latn-RS" sz="800">
                  <a:solidFill>
                    <a:srgbClr val="FEFEFE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endParaRPr lang="sr-Latn-R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5" name="Picture 5841">
              <a:extLst>
                <a:ext uri="{FF2B5EF4-FFF2-40B4-BE49-F238E27FC236}">
                  <a16:creationId xmlns:a16="http://schemas.microsoft.com/office/drawing/2014/main" id="{59C350ED-1D2E-3C01-9FF3-A4523F3BC2C1}"/>
                </a:ext>
              </a:extLst>
            </p:cNvPr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149444" y="1121293"/>
              <a:ext cx="476846" cy="379032"/>
            </a:xfrm>
            <a:prstGeom prst="rect">
              <a:avLst/>
            </a:prstGeom>
          </p:spPr>
        </p:pic>
        <p:sp>
          <p:nvSpPr>
            <p:cNvPr id="26" name="Shape 5842">
              <a:extLst>
                <a:ext uri="{FF2B5EF4-FFF2-40B4-BE49-F238E27FC236}">
                  <a16:creationId xmlns:a16="http://schemas.microsoft.com/office/drawing/2014/main" id="{B352948B-DF76-8E9B-CC5A-252F2F8B2754}"/>
                </a:ext>
              </a:extLst>
            </p:cNvPr>
            <p:cNvSpPr/>
            <p:nvPr/>
          </p:nvSpPr>
          <p:spPr>
            <a:xfrm>
              <a:off x="201200" y="1172181"/>
              <a:ext cx="325582" cy="227113"/>
            </a:xfrm>
            <a:custGeom>
              <a:avLst/>
              <a:gdLst/>
              <a:ahLst/>
              <a:cxnLst/>
              <a:rect l="0" t="0" r="0" b="0"/>
              <a:pathLst>
                <a:path w="325582" h="227113">
                  <a:moveTo>
                    <a:pt x="325582" y="0"/>
                  </a:moveTo>
                  <a:lnTo>
                    <a:pt x="198474" y="151367"/>
                  </a:lnTo>
                  <a:lnTo>
                    <a:pt x="198474" y="205462"/>
                  </a:lnTo>
                  <a:cubicBezTo>
                    <a:pt x="198474" y="217383"/>
                    <a:pt x="188743" y="227113"/>
                    <a:pt x="176814" y="227113"/>
                  </a:cubicBezTo>
                  <a:lnTo>
                    <a:pt x="21660" y="227113"/>
                  </a:lnTo>
                  <a:cubicBezTo>
                    <a:pt x="9739" y="227113"/>
                    <a:pt x="0" y="217383"/>
                    <a:pt x="0" y="205462"/>
                  </a:cubicBezTo>
                  <a:lnTo>
                    <a:pt x="0" y="142094"/>
                  </a:lnTo>
                  <a:cubicBezTo>
                    <a:pt x="0" y="130165"/>
                    <a:pt x="9739" y="120434"/>
                    <a:pt x="21660" y="120434"/>
                  </a:cubicBezTo>
                  <a:lnTo>
                    <a:pt x="176814" y="120434"/>
                  </a:lnTo>
                  <a:cubicBezTo>
                    <a:pt x="178690" y="120434"/>
                    <a:pt x="180482" y="120748"/>
                    <a:pt x="182222" y="121198"/>
                  </a:cubicBezTo>
                  <a:lnTo>
                    <a:pt x="3255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36A9E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sr-Latn-RS"/>
            </a:p>
          </p:txBody>
        </p:sp>
        <p:sp>
          <p:nvSpPr>
            <p:cNvPr id="27" name="Shape 5843">
              <a:extLst>
                <a:ext uri="{FF2B5EF4-FFF2-40B4-BE49-F238E27FC236}">
                  <a16:creationId xmlns:a16="http://schemas.microsoft.com/office/drawing/2014/main" id="{BE8EA3CC-C8B1-5781-99A2-B8122E1759F5}"/>
                </a:ext>
              </a:extLst>
            </p:cNvPr>
            <p:cNvSpPr/>
            <p:nvPr/>
          </p:nvSpPr>
          <p:spPr>
            <a:xfrm>
              <a:off x="201200" y="1172181"/>
              <a:ext cx="325582" cy="227113"/>
            </a:xfrm>
            <a:custGeom>
              <a:avLst/>
              <a:gdLst/>
              <a:ahLst/>
              <a:cxnLst/>
              <a:rect l="0" t="0" r="0" b="0"/>
              <a:pathLst>
                <a:path w="325582" h="227113">
                  <a:moveTo>
                    <a:pt x="21660" y="120434"/>
                  </a:moveTo>
                  <a:lnTo>
                    <a:pt x="176814" y="120434"/>
                  </a:lnTo>
                  <a:cubicBezTo>
                    <a:pt x="178690" y="120434"/>
                    <a:pt x="180482" y="120748"/>
                    <a:pt x="182222" y="121198"/>
                  </a:cubicBezTo>
                  <a:lnTo>
                    <a:pt x="325582" y="0"/>
                  </a:lnTo>
                  <a:lnTo>
                    <a:pt x="198474" y="151367"/>
                  </a:lnTo>
                  <a:lnTo>
                    <a:pt x="198474" y="205462"/>
                  </a:lnTo>
                  <a:cubicBezTo>
                    <a:pt x="198474" y="217383"/>
                    <a:pt x="188743" y="227113"/>
                    <a:pt x="176814" y="227113"/>
                  </a:cubicBezTo>
                  <a:lnTo>
                    <a:pt x="21660" y="227113"/>
                  </a:lnTo>
                  <a:cubicBezTo>
                    <a:pt x="9739" y="227113"/>
                    <a:pt x="0" y="217383"/>
                    <a:pt x="0" y="205462"/>
                  </a:cubicBezTo>
                  <a:lnTo>
                    <a:pt x="0" y="142094"/>
                  </a:lnTo>
                  <a:cubicBezTo>
                    <a:pt x="0" y="130165"/>
                    <a:pt x="9739" y="120434"/>
                    <a:pt x="21660" y="120434"/>
                  </a:cubicBezTo>
                  <a:close/>
                </a:path>
              </a:pathLst>
            </a:custGeom>
            <a:ln w="7217" cap="flat">
              <a:miter lim="100000"/>
            </a:ln>
          </p:spPr>
          <p:style>
            <a:lnRef idx="1">
              <a:srgbClr val="FEFEFE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sr-Latn-RS"/>
            </a:p>
          </p:txBody>
        </p:sp>
        <p:sp>
          <p:nvSpPr>
            <p:cNvPr id="28" name="Rectangle 5844">
              <a:extLst>
                <a:ext uri="{FF2B5EF4-FFF2-40B4-BE49-F238E27FC236}">
                  <a16:creationId xmlns:a16="http://schemas.microsoft.com/office/drawing/2014/main" id="{077985C0-E581-54B4-402A-D647B7EBDADF}"/>
                </a:ext>
              </a:extLst>
            </p:cNvPr>
            <p:cNvSpPr/>
            <p:nvPr/>
          </p:nvSpPr>
          <p:spPr>
            <a:xfrm>
              <a:off x="277470" y="1308290"/>
              <a:ext cx="57244" cy="1271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sr-Latn-RS" sz="800">
                  <a:solidFill>
                    <a:srgbClr val="FEFEFE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</a:t>
              </a:r>
              <a:endParaRPr lang="sr-Latn-R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9" name="Picture 5846">
              <a:extLst>
                <a:ext uri="{FF2B5EF4-FFF2-40B4-BE49-F238E27FC236}">
                  <a16:creationId xmlns:a16="http://schemas.microsoft.com/office/drawing/2014/main" id="{AE410D13-9FBB-55FF-477F-B9B0ABA237FB}"/>
                </a:ext>
              </a:extLst>
            </p:cNvPr>
            <p:cNvPicPr/>
            <p:nvPr/>
          </p:nvPicPr>
          <p:blipFill>
            <a:blip r:embed="rId11"/>
            <a:stretch>
              <a:fillRect/>
            </a:stretch>
          </p:blipFill>
          <p:spPr>
            <a:xfrm>
              <a:off x="1670157" y="1092413"/>
              <a:ext cx="476846" cy="379032"/>
            </a:xfrm>
            <a:prstGeom prst="rect">
              <a:avLst/>
            </a:prstGeom>
          </p:spPr>
        </p:pic>
        <p:sp>
          <p:nvSpPr>
            <p:cNvPr id="30" name="Shape 5847">
              <a:extLst>
                <a:ext uri="{FF2B5EF4-FFF2-40B4-BE49-F238E27FC236}">
                  <a16:creationId xmlns:a16="http://schemas.microsoft.com/office/drawing/2014/main" id="{B9A7FD98-D6EA-7D2A-82B9-625C06377F6C}"/>
                </a:ext>
              </a:extLst>
            </p:cNvPr>
            <p:cNvSpPr/>
            <p:nvPr/>
          </p:nvSpPr>
          <p:spPr>
            <a:xfrm>
              <a:off x="1721914" y="1144174"/>
              <a:ext cx="325573" cy="227113"/>
            </a:xfrm>
            <a:custGeom>
              <a:avLst/>
              <a:gdLst/>
              <a:ahLst/>
              <a:cxnLst/>
              <a:rect l="0" t="0" r="0" b="0"/>
              <a:pathLst>
                <a:path w="325573" h="227113">
                  <a:moveTo>
                    <a:pt x="21660" y="0"/>
                  </a:moveTo>
                  <a:lnTo>
                    <a:pt x="176813" y="0"/>
                  </a:lnTo>
                  <a:cubicBezTo>
                    <a:pt x="188743" y="0"/>
                    <a:pt x="198474" y="9731"/>
                    <a:pt x="198474" y="21652"/>
                  </a:cubicBezTo>
                  <a:lnTo>
                    <a:pt x="198474" y="75755"/>
                  </a:lnTo>
                  <a:lnTo>
                    <a:pt x="325573" y="227113"/>
                  </a:lnTo>
                  <a:lnTo>
                    <a:pt x="182222" y="105924"/>
                  </a:lnTo>
                  <a:cubicBezTo>
                    <a:pt x="180482" y="106374"/>
                    <a:pt x="178690" y="106688"/>
                    <a:pt x="176813" y="106688"/>
                  </a:cubicBezTo>
                  <a:lnTo>
                    <a:pt x="21660" y="106688"/>
                  </a:lnTo>
                  <a:cubicBezTo>
                    <a:pt x="9739" y="106688"/>
                    <a:pt x="0" y="96957"/>
                    <a:pt x="0" y="85028"/>
                  </a:cubicBezTo>
                  <a:lnTo>
                    <a:pt x="0" y="21652"/>
                  </a:lnTo>
                  <a:cubicBezTo>
                    <a:pt x="0" y="9731"/>
                    <a:pt x="9739" y="0"/>
                    <a:pt x="2166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36A9E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sr-Latn-RS"/>
            </a:p>
          </p:txBody>
        </p:sp>
        <p:sp>
          <p:nvSpPr>
            <p:cNvPr id="31" name="Shape 5848">
              <a:extLst>
                <a:ext uri="{FF2B5EF4-FFF2-40B4-BE49-F238E27FC236}">
                  <a16:creationId xmlns:a16="http://schemas.microsoft.com/office/drawing/2014/main" id="{0E568BFA-FA4E-CA9A-204B-BED316B5CBB0}"/>
                </a:ext>
              </a:extLst>
            </p:cNvPr>
            <p:cNvSpPr/>
            <p:nvPr/>
          </p:nvSpPr>
          <p:spPr>
            <a:xfrm>
              <a:off x="1721914" y="1144174"/>
              <a:ext cx="325573" cy="227113"/>
            </a:xfrm>
            <a:custGeom>
              <a:avLst/>
              <a:gdLst/>
              <a:ahLst/>
              <a:cxnLst/>
              <a:rect l="0" t="0" r="0" b="0"/>
              <a:pathLst>
                <a:path w="325573" h="227113">
                  <a:moveTo>
                    <a:pt x="21660" y="106688"/>
                  </a:moveTo>
                  <a:lnTo>
                    <a:pt x="176813" y="106688"/>
                  </a:lnTo>
                  <a:cubicBezTo>
                    <a:pt x="178690" y="106688"/>
                    <a:pt x="180482" y="106374"/>
                    <a:pt x="182222" y="105924"/>
                  </a:cubicBezTo>
                  <a:lnTo>
                    <a:pt x="325573" y="227113"/>
                  </a:lnTo>
                  <a:lnTo>
                    <a:pt x="198474" y="75755"/>
                  </a:lnTo>
                  <a:lnTo>
                    <a:pt x="198474" y="21652"/>
                  </a:lnTo>
                  <a:cubicBezTo>
                    <a:pt x="198474" y="9731"/>
                    <a:pt x="188743" y="0"/>
                    <a:pt x="176813" y="0"/>
                  </a:cubicBezTo>
                  <a:lnTo>
                    <a:pt x="21660" y="0"/>
                  </a:lnTo>
                  <a:cubicBezTo>
                    <a:pt x="9739" y="0"/>
                    <a:pt x="0" y="9731"/>
                    <a:pt x="0" y="21652"/>
                  </a:cubicBezTo>
                  <a:lnTo>
                    <a:pt x="0" y="85028"/>
                  </a:lnTo>
                  <a:cubicBezTo>
                    <a:pt x="0" y="96957"/>
                    <a:pt x="9739" y="106688"/>
                    <a:pt x="21660" y="106688"/>
                  </a:cubicBezTo>
                  <a:close/>
                </a:path>
              </a:pathLst>
            </a:custGeom>
            <a:ln w="7217" cap="flat">
              <a:miter lim="100000"/>
            </a:ln>
          </p:spPr>
          <p:style>
            <a:lnRef idx="1">
              <a:srgbClr val="FEFEFE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sr-Latn-RS"/>
            </a:p>
          </p:txBody>
        </p:sp>
        <p:sp>
          <p:nvSpPr>
            <p:cNvPr id="32" name="Rectangle 5849">
              <a:extLst>
                <a:ext uri="{FF2B5EF4-FFF2-40B4-BE49-F238E27FC236}">
                  <a16:creationId xmlns:a16="http://schemas.microsoft.com/office/drawing/2014/main" id="{5599D5AC-A08E-3553-FECF-A3E252A3B14A}"/>
                </a:ext>
              </a:extLst>
            </p:cNvPr>
            <p:cNvSpPr/>
            <p:nvPr/>
          </p:nvSpPr>
          <p:spPr>
            <a:xfrm>
              <a:off x="1800306" y="1158300"/>
              <a:ext cx="57244" cy="1271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sr-Latn-RS" sz="800">
                  <a:solidFill>
                    <a:srgbClr val="FEFEFE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endParaRPr lang="sr-Latn-R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33" name="Tabela 32">
            <a:extLst>
              <a:ext uri="{FF2B5EF4-FFF2-40B4-BE49-F238E27FC236}">
                <a16:creationId xmlns:a16="http://schemas.microsoft.com/office/drawing/2014/main" id="{C205EED5-1C03-4604-F177-3530797677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2353463"/>
              </p:ext>
            </p:extLst>
          </p:nvPr>
        </p:nvGraphicFramePr>
        <p:xfrm>
          <a:off x="467544" y="4679571"/>
          <a:ext cx="8191890" cy="19793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115061047"/>
                    </a:ext>
                  </a:extLst>
                </a:gridCol>
                <a:gridCol w="3443368">
                  <a:extLst>
                    <a:ext uri="{9D8B030D-6E8A-4147-A177-3AD203B41FA5}">
                      <a16:colId xmlns:a16="http://schemas.microsoft.com/office/drawing/2014/main" val="1650263831"/>
                    </a:ext>
                  </a:extLst>
                </a:gridCol>
                <a:gridCol w="297042">
                  <a:extLst>
                    <a:ext uri="{9D8B030D-6E8A-4147-A177-3AD203B41FA5}">
                      <a16:colId xmlns:a16="http://schemas.microsoft.com/office/drawing/2014/main" val="1147110027"/>
                    </a:ext>
                  </a:extLst>
                </a:gridCol>
                <a:gridCol w="508062">
                  <a:extLst>
                    <a:ext uri="{9D8B030D-6E8A-4147-A177-3AD203B41FA5}">
                      <a16:colId xmlns:a16="http://schemas.microsoft.com/office/drawing/2014/main" val="2308866302"/>
                    </a:ext>
                  </a:extLst>
                </a:gridCol>
                <a:gridCol w="3439362">
                  <a:extLst>
                    <a:ext uri="{9D8B030D-6E8A-4147-A177-3AD203B41FA5}">
                      <a16:colId xmlns:a16="http://schemas.microsoft.com/office/drawing/2014/main" val="2957815072"/>
                    </a:ext>
                  </a:extLst>
                </a:gridCol>
              </a:tblGrid>
              <a:tr h="2302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sr-Latn-R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Čekić za slučaj opasnosti</a:t>
                      </a:r>
                      <a:endParaRPr lang="sr-Latn-R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sr-Latn-R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sr-Latn-R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Set za čišćenje ekrana</a:t>
                      </a:r>
                      <a:endParaRPr lang="sr-Latn-R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extLst>
                  <a:ext uri="{0D108BD9-81ED-4DB2-BD59-A6C34878D82A}">
                    <a16:rowId xmlns:a16="http://schemas.microsoft.com/office/drawing/2014/main" val="1101366091"/>
                  </a:ext>
                </a:extLst>
              </a:tr>
              <a:tr h="4505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sr-Latn-R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Samostalni uređaj za samospašavanje</a:t>
                      </a:r>
                      <a:endParaRPr lang="sr-Latn-R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sr-Latn-R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Krpa za čišćenje</a:t>
                      </a:r>
                      <a:endParaRPr lang="sr-Latn-R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extLst>
                  <a:ext uri="{0D108BD9-81ED-4DB2-BD59-A6C34878D82A}">
                    <a16:rowId xmlns:a16="http://schemas.microsoft.com/office/drawing/2014/main" val="2494794455"/>
                  </a:ext>
                </a:extLst>
              </a:tr>
              <a:tr h="2302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sr-Latn-R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Površina raspršivanja</a:t>
                      </a:r>
                      <a:endParaRPr lang="sr-Latn-R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sr-Latn-R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Držač napitaka</a:t>
                      </a:r>
                      <a:endParaRPr lang="sr-Latn-R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extLst>
                  <a:ext uri="{0D108BD9-81ED-4DB2-BD59-A6C34878D82A}">
                    <a16:rowId xmlns:a16="http://schemas.microsoft.com/office/drawing/2014/main" val="1746398637"/>
                  </a:ext>
                </a:extLst>
              </a:tr>
              <a:tr h="5746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1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1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100" dirty="0">
                          <a:effectLst/>
                        </a:rPr>
                        <a:t> </a:t>
                      </a:r>
                      <a:endParaRPr lang="sr-Latn-R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100">
                          <a:effectLst/>
                        </a:rPr>
                        <a:t> </a:t>
                      </a:r>
                      <a:endParaRPr lang="sr-Latn-R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100">
                          <a:effectLst/>
                        </a:rPr>
                        <a:t> </a:t>
                      </a:r>
                      <a:endParaRPr lang="sr-Latn-R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100" dirty="0">
                          <a:effectLst/>
                        </a:rPr>
                        <a:t> </a:t>
                      </a:r>
                      <a:endParaRPr lang="sr-Latn-R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100" dirty="0">
                          <a:effectLst/>
                        </a:rPr>
                        <a:t> </a:t>
                      </a:r>
                      <a:endParaRPr lang="sr-Latn-R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extLst>
                  <a:ext uri="{0D108BD9-81ED-4DB2-BD59-A6C34878D82A}">
                    <a16:rowId xmlns:a16="http://schemas.microsoft.com/office/drawing/2014/main" val="30065442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4192314"/>
      </p:ext>
    </p:extLst>
  </p:cSld>
  <p:clrMapOvr>
    <a:masterClrMapping/>
  </p:clrMapOvr>
  <p:transition spd="slow" advClick="0" advTm="2000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74CECD49-82EC-C676-3B77-C5B8F241C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8" y="-243408"/>
            <a:ext cx="9142022" cy="6858000"/>
          </a:xfrm>
          <a:prstGeom prst="rect">
            <a:avLst/>
          </a:prstGeom>
        </p:spPr>
      </p:pic>
      <p:pic>
        <p:nvPicPr>
          <p:cNvPr id="2" name="Slika 1" descr="Slika na kojoj se nalazi otvoreni prostor, trava, soko, grabljivice&#10;&#10;Opis je automatski generisan">
            <a:extLst>
              <a:ext uri="{FF2B5EF4-FFF2-40B4-BE49-F238E27FC236}">
                <a16:creationId xmlns:a16="http://schemas.microsoft.com/office/drawing/2014/main" id="{FBA1A57B-B222-6900-EA75-91779B0C0A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1" r="5127" b="-2"/>
          <a:stretch/>
        </p:blipFill>
        <p:spPr>
          <a:xfrm>
            <a:off x="179512" y="140261"/>
            <a:ext cx="1292078" cy="16141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5959">
            <a:extLst>
              <a:ext uri="{FF2B5EF4-FFF2-40B4-BE49-F238E27FC236}">
                <a16:creationId xmlns:a16="http://schemas.microsoft.com/office/drawing/2014/main" id="{660A1072-797B-B2F6-7C2E-0BE78FBC135A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471590" y="140262"/>
            <a:ext cx="7492898" cy="4286268"/>
          </a:xfrm>
          <a:prstGeom prst="rect">
            <a:avLst/>
          </a:prstGeom>
        </p:spPr>
      </p:pic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F5D2FE24-29B4-A5D6-B9B8-FD539C5DD7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1482792"/>
              </p:ext>
            </p:extLst>
          </p:nvPr>
        </p:nvGraphicFramePr>
        <p:xfrm>
          <a:off x="467544" y="4426530"/>
          <a:ext cx="8613382" cy="24011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6453">
                  <a:extLst>
                    <a:ext uri="{9D8B030D-6E8A-4147-A177-3AD203B41FA5}">
                      <a16:colId xmlns:a16="http://schemas.microsoft.com/office/drawing/2014/main" val="2976681846"/>
                    </a:ext>
                  </a:extLst>
                </a:gridCol>
                <a:gridCol w="3816291">
                  <a:extLst>
                    <a:ext uri="{9D8B030D-6E8A-4147-A177-3AD203B41FA5}">
                      <a16:colId xmlns:a16="http://schemas.microsoft.com/office/drawing/2014/main" val="3251138940"/>
                    </a:ext>
                  </a:extLst>
                </a:gridCol>
                <a:gridCol w="245512">
                  <a:extLst>
                    <a:ext uri="{9D8B030D-6E8A-4147-A177-3AD203B41FA5}">
                      <a16:colId xmlns:a16="http://schemas.microsoft.com/office/drawing/2014/main" val="3983937825"/>
                    </a:ext>
                  </a:extLst>
                </a:gridCol>
                <a:gridCol w="387861">
                  <a:extLst>
                    <a:ext uri="{9D8B030D-6E8A-4147-A177-3AD203B41FA5}">
                      <a16:colId xmlns:a16="http://schemas.microsoft.com/office/drawing/2014/main" val="1535144133"/>
                    </a:ext>
                  </a:extLst>
                </a:gridCol>
                <a:gridCol w="3647265">
                  <a:extLst>
                    <a:ext uri="{9D8B030D-6E8A-4147-A177-3AD203B41FA5}">
                      <a16:colId xmlns:a16="http://schemas.microsoft.com/office/drawing/2014/main" val="3273484784"/>
                    </a:ext>
                  </a:extLst>
                </a:gridCol>
              </a:tblGrid>
              <a:tr h="2379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sr-Latn-R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86" marR="16029" marT="19384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Čekić za slučaj opasnosti</a:t>
                      </a:r>
                      <a:endParaRPr lang="sr-Latn-R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86" marR="16029" marT="19384" marB="0"/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sr-Latn-R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86" marR="16029" marT="1938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sr-Latn-R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86" marR="16029" marT="19384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Set za metenje</a:t>
                      </a:r>
                      <a:endParaRPr lang="sr-Latn-R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86" marR="16029" marT="19384" marB="0"/>
                </a:tc>
                <a:extLst>
                  <a:ext uri="{0D108BD9-81ED-4DB2-BD59-A6C34878D82A}">
                    <a16:rowId xmlns:a16="http://schemas.microsoft.com/office/drawing/2014/main" val="1707634134"/>
                  </a:ext>
                </a:extLst>
              </a:tr>
              <a:tr h="2379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sr-Latn-R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86" marR="16029" marT="19384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Komplet za pružanje prve pomoći</a:t>
                      </a:r>
                      <a:endParaRPr lang="sr-Latn-R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86" marR="16029" marT="19384" marB="0"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sr-Latn-R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86" marR="16029" marT="19384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Ručna lampa sa stanicom za punjenje</a:t>
                      </a:r>
                      <a:endParaRPr lang="sr-Latn-R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86" marR="16029" marT="19384" marB="0"/>
                </a:tc>
                <a:extLst>
                  <a:ext uri="{0D108BD9-81ED-4DB2-BD59-A6C34878D82A}">
                    <a16:rowId xmlns:a16="http://schemas.microsoft.com/office/drawing/2014/main" val="799934432"/>
                  </a:ext>
                </a:extLst>
              </a:tr>
              <a:tr h="2379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sr-Latn-R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86" marR="16029" marT="19384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Protivpožarni aparati</a:t>
                      </a:r>
                      <a:endParaRPr lang="sr-Latn-R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86" marR="16029" marT="19384" marB="0"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sr-Latn-R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86" marR="16029" marT="19384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Ručni brisač</a:t>
                      </a:r>
                      <a:endParaRPr lang="sr-Latn-R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86" marR="16029" marT="19384" marB="0"/>
                </a:tc>
                <a:extLst>
                  <a:ext uri="{0D108BD9-81ED-4DB2-BD59-A6C34878D82A}">
                    <a16:rowId xmlns:a16="http://schemas.microsoft.com/office/drawing/2014/main" val="1187702182"/>
                  </a:ext>
                </a:extLst>
              </a:tr>
              <a:tr h="2379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sr-Latn-R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86" marR="16029" marT="19384" marB="0"/>
                </a:tc>
                <a:tc>
                  <a:txBody>
                    <a:bodyPr/>
                    <a:lstStyle/>
                    <a:p>
                      <a:pPr marR="2667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Merdevine za slučaj opasnosti</a:t>
                      </a:r>
                      <a:endParaRPr lang="sr-Latn-R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86" marR="16029" marT="19384" marB="0"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sr-Latn-R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86" marR="16029" marT="19384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Signalna zastavica</a:t>
                      </a:r>
                      <a:endParaRPr lang="sr-Latn-R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86" marR="16029" marT="19384" marB="0"/>
                </a:tc>
                <a:extLst>
                  <a:ext uri="{0D108BD9-81ED-4DB2-BD59-A6C34878D82A}">
                    <a16:rowId xmlns:a16="http://schemas.microsoft.com/office/drawing/2014/main" val="737435986"/>
                  </a:ext>
                </a:extLst>
              </a:tr>
              <a:tr h="12228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sr-Latn-R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31686" marR="16029" marT="19384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565"/>
                        </a:spcAft>
                      </a:pPr>
                      <a:r>
                        <a:rPr lang="sr-Latn-R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Fioka:</a:t>
                      </a:r>
                      <a:r>
                        <a:rPr lang="sr-Latn-RS" sz="1600" u="none" strike="noStrike" dirty="0" err="1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Zaštitna</a:t>
                      </a:r>
                      <a:r>
                        <a:rPr lang="sr-Latn-RS" sz="1600" u="none" strike="noStrike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kapa,</a:t>
                      </a:r>
                    </a:p>
                    <a:p>
                      <a:pPr marL="0" lvl="0" indent="0" fontAlgn="base">
                        <a:lnSpc>
                          <a:spcPct val="107000"/>
                        </a:lnSpc>
                        <a:spcAft>
                          <a:spcPts val="565"/>
                        </a:spcAft>
                        <a:buClr>
                          <a:srgbClr val="145582"/>
                        </a:buClr>
                        <a:buSzPts val="600"/>
                        <a:buFont typeface="Arial" panose="020B0604020202020204" pitchFamily="34" charset="0"/>
                        <a:buNone/>
                      </a:pPr>
                      <a:r>
                        <a:rPr lang="sr-Latn-RS" sz="1600" u="none" strike="noStrike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Radne….razni ključevi, i sl.</a:t>
                      </a:r>
                    </a:p>
                    <a:p>
                      <a:pPr marL="0" lvl="0" indent="0" fontAlgn="base">
                        <a:lnSpc>
                          <a:spcPct val="107000"/>
                        </a:lnSpc>
                        <a:spcAft>
                          <a:spcPts val="565"/>
                        </a:spcAft>
                        <a:buClr>
                          <a:srgbClr val="145582"/>
                        </a:buClr>
                        <a:buSzPts val="600"/>
                        <a:buFont typeface="Arial" panose="020B0604020202020204" pitchFamily="34" charset="0"/>
                        <a:buNone/>
                      </a:pPr>
                      <a:r>
                        <a:rPr lang="sr-Latn-RS" sz="1600" u="none" strike="noStrike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Gumene rukavice</a:t>
                      </a:r>
                    </a:p>
                    <a:p>
                      <a:pPr marL="0" lvl="0" indent="0" fontAlgn="base">
                        <a:lnSpc>
                          <a:spcPct val="107000"/>
                        </a:lnSpc>
                        <a:spcAft>
                          <a:spcPts val="565"/>
                        </a:spcAft>
                        <a:buClr>
                          <a:srgbClr val="145582"/>
                        </a:buClr>
                        <a:buSzPts val="600"/>
                        <a:buFont typeface="Arial" panose="020B0604020202020204" pitchFamily="34" charset="0"/>
                        <a:buNone/>
                      </a:pPr>
                      <a:r>
                        <a:rPr lang="sr-Latn-R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Kutija sa rezervnim lampama</a:t>
                      </a:r>
                      <a:endParaRPr lang="sr-Latn-RS" sz="1600" u="none" strike="noStrike" dirty="0"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86" marR="16029" marT="19384" marB="0"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31686" marR="16029" marT="19384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Traka za ograđivanje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Megafon</a:t>
                      </a:r>
                    </a:p>
                  </a:txBody>
                  <a:tcPr marL="31686" marR="16029" marT="19384" marB="0"/>
                </a:tc>
                <a:extLst>
                  <a:ext uri="{0D108BD9-81ED-4DB2-BD59-A6C34878D82A}">
                    <a16:rowId xmlns:a16="http://schemas.microsoft.com/office/drawing/2014/main" val="10301255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1468857"/>
      </p:ext>
    </p:extLst>
  </p:cSld>
  <p:clrMapOvr>
    <a:masterClrMapping/>
  </p:clrMapOvr>
  <p:transition spd="slow" advClick="0" advTm="2000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 descr="Slika na kojoj se nalazi otvoreni prostor, trava, soko, grabljivice&#10;&#10;Opis je automatski generisan">
            <a:extLst>
              <a:ext uri="{FF2B5EF4-FFF2-40B4-BE49-F238E27FC236}">
                <a16:creationId xmlns:a16="http://schemas.microsoft.com/office/drawing/2014/main" id="{A333F351-5CB5-3A06-D4EA-D5E8C2A132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1" r="5127" b="-2"/>
          <a:stretch/>
        </p:blipFill>
        <p:spPr>
          <a:xfrm>
            <a:off x="179512" y="140261"/>
            <a:ext cx="1292078" cy="16141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95CFC08D-592B-C12A-557C-BC6D0C8933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60" y="836712"/>
            <a:ext cx="8892480" cy="2151095"/>
          </a:xfrm>
          <a:prstGeom prst="rect">
            <a:avLst/>
          </a:prstGeom>
        </p:spPr>
      </p:pic>
      <p:pic>
        <p:nvPicPr>
          <p:cNvPr id="6" name="Picture 29566">
            <a:extLst>
              <a:ext uri="{FF2B5EF4-FFF2-40B4-BE49-F238E27FC236}">
                <a16:creationId xmlns:a16="http://schemas.microsoft.com/office/drawing/2014/main" id="{4023F31A-62F0-EA95-4160-AA4E1567680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339752" y="3147246"/>
            <a:ext cx="5040560" cy="2880320"/>
          </a:xfrm>
          <a:prstGeom prst="rect">
            <a:avLst/>
          </a:prstGeom>
        </p:spPr>
      </p:pic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B0658990-04AE-F45E-04C4-70ACE2D2C2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8214002"/>
              </p:ext>
            </p:extLst>
          </p:nvPr>
        </p:nvGraphicFramePr>
        <p:xfrm>
          <a:off x="1619672" y="6205240"/>
          <a:ext cx="6552725" cy="4766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val="3631414021"/>
                    </a:ext>
                  </a:extLst>
                </a:gridCol>
                <a:gridCol w="2725512">
                  <a:extLst>
                    <a:ext uri="{9D8B030D-6E8A-4147-A177-3AD203B41FA5}">
                      <a16:colId xmlns:a16="http://schemas.microsoft.com/office/drawing/2014/main" val="3666052972"/>
                    </a:ext>
                  </a:extLst>
                </a:gridCol>
                <a:gridCol w="237605">
                  <a:extLst>
                    <a:ext uri="{9D8B030D-6E8A-4147-A177-3AD203B41FA5}">
                      <a16:colId xmlns:a16="http://schemas.microsoft.com/office/drawing/2014/main" val="2919608478"/>
                    </a:ext>
                  </a:extLst>
                </a:gridCol>
                <a:gridCol w="421259">
                  <a:extLst>
                    <a:ext uri="{9D8B030D-6E8A-4147-A177-3AD203B41FA5}">
                      <a16:colId xmlns:a16="http://schemas.microsoft.com/office/drawing/2014/main" val="355673564"/>
                    </a:ext>
                  </a:extLst>
                </a:gridCol>
                <a:gridCol w="2736301">
                  <a:extLst>
                    <a:ext uri="{9D8B030D-6E8A-4147-A177-3AD203B41FA5}">
                      <a16:colId xmlns:a16="http://schemas.microsoft.com/office/drawing/2014/main" val="2952206099"/>
                    </a:ext>
                  </a:extLst>
                </a:gridCol>
              </a:tblGrid>
              <a:tr h="476672"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sr-Latn-RS" sz="1600" dirty="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Izgled sa unutrašnje strane</a:t>
                      </a:r>
                      <a:endParaRPr lang="sr-Latn-RS" sz="1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sr-Latn-RS" sz="1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sr-Latn-RS" sz="1600" dirty="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Izgled sa spoljašnje strane</a:t>
                      </a:r>
                      <a:endParaRPr lang="sr-Latn-RS" sz="1600" dirty="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extLst>
                  <a:ext uri="{0D108BD9-81ED-4DB2-BD59-A6C34878D82A}">
                    <a16:rowId xmlns:a16="http://schemas.microsoft.com/office/drawing/2014/main" val="901433725"/>
                  </a:ext>
                </a:extLst>
              </a:tr>
            </a:tbl>
          </a:graphicData>
        </a:graphic>
      </p:graphicFrame>
      <p:sp>
        <p:nvSpPr>
          <p:cNvPr id="9" name="Pravougaonik: sa zaobljenim uglovima 8">
            <a:extLst>
              <a:ext uri="{FF2B5EF4-FFF2-40B4-BE49-F238E27FC236}">
                <a16:creationId xmlns:a16="http://schemas.microsoft.com/office/drawing/2014/main" id="{771B8CF5-BB79-FEDB-4EA8-4A5C36996F81}"/>
              </a:ext>
            </a:extLst>
          </p:cNvPr>
          <p:cNvSpPr/>
          <p:nvPr/>
        </p:nvSpPr>
        <p:spPr>
          <a:xfrm>
            <a:off x="1619672" y="123432"/>
            <a:ext cx="7344816" cy="6244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/>
              <a:t>UNUTRAŠNJOST VOZA  I IZGLED VRATA IZNUTRA I SPOLJA</a:t>
            </a:r>
          </a:p>
        </p:txBody>
      </p:sp>
    </p:spTree>
    <p:extLst>
      <p:ext uri="{BB962C8B-B14F-4D97-AF65-F5344CB8AC3E}">
        <p14:creationId xmlns:p14="http://schemas.microsoft.com/office/powerpoint/2010/main" val="275030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">
        <p:circle/>
      </p:transition>
    </mc:Choice>
    <mc:Fallback xmlns="">
      <p:transition spd="slow" advClick="0" advTm="2000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 descr="Slika na kojoj se nalazi otvoreni prostor, trava, soko, grabljivice&#10;&#10;Opis je automatski generisan">
            <a:extLst>
              <a:ext uri="{FF2B5EF4-FFF2-40B4-BE49-F238E27FC236}">
                <a16:creationId xmlns:a16="http://schemas.microsoft.com/office/drawing/2014/main" id="{65F9F744-1428-F671-1264-089989F84F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1" r="5127" b="-2"/>
          <a:stretch/>
        </p:blipFill>
        <p:spPr>
          <a:xfrm>
            <a:off x="179512" y="140261"/>
            <a:ext cx="1292078" cy="16141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oup 239428">
            <a:extLst>
              <a:ext uri="{FF2B5EF4-FFF2-40B4-BE49-F238E27FC236}">
                <a16:creationId xmlns:a16="http://schemas.microsoft.com/office/drawing/2014/main" id="{96A4D427-9889-CFA9-D24C-443C71EEA50C}"/>
              </a:ext>
            </a:extLst>
          </p:cNvPr>
          <p:cNvGrpSpPr/>
          <p:nvPr/>
        </p:nvGrpSpPr>
        <p:grpSpPr>
          <a:xfrm>
            <a:off x="1043608" y="764704"/>
            <a:ext cx="7920880" cy="4968552"/>
            <a:chOff x="0" y="0"/>
            <a:chExt cx="4212001" cy="2944150"/>
          </a:xfrm>
        </p:grpSpPr>
        <p:pic>
          <p:nvPicPr>
            <p:cNvPr id="5" name="Picture 12212">
              <a:extLst>
                <a:ext uri="{FF2B5EF4-FFF2-40B4-BE49-F238E27FC236}">
                  <a16:creationId xmlns:a16="http://schemas.microsoft.com/office/drawing/2014/main" id="{94B485BF-7BC1-F53D-6F2A-45C9CBB53558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4212001" cy="484747"/>
            </a:xfrm>
            <a:prstGeom prst="rect">
              <a:avLst/>
            </a:prstGeom>
          </p:spPr>
        </p:pic>
        <p:pic>
          <p:nvPicPr>
            <p:cNvPr id="6" name="Picture 12214">
              <a:extLst>
                <a:ext uri="{FF2B5EF4-FFF2-40B4-BE49-F238E27FC236}">
                  <a16:creationId xmlns:a16="http://schemas.microsoft.com/office/drawing/2014/main" id="{34DBAE5C-5380-A664-6629-1AF38FE32148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0" y="538747"/>
              <a:ext cx="4212001" cy="2405403"/>
            </a:xfrm>
            <a:prstGeom prst="rect">
              <a:avLst/>
            </a:prstGeom>
          </p:spPr>
        </p:pic>
      </p:grp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4E4FF95D-10EC-892D-9F28-FDEE7DD2DA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7590305"/>
              </p:ext>
            </p:extLst>
          </p:nvPr>
        </p:nvGraphicFramePr>
        <p:xfrm>
          <a:off x="899592" y="5456486"/>
          <a:ext cx="7920879" cy="12736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49093">
                  <a:extLst>
                    <a:ext uri="{9D8B030D-6E8A-4147-A177-3AD203B41FA5}">
                      <a16:colId xmlns:a16="http://schemas.microsoft.com/office/drawing/2014/main" val="2728253897"/>
                    </a:ext>
                  </a:extLst>
                </a:gridCol>
                <a:gridCol w="2967739">
                  <a:extLst>
                    <a:ext uri="{9D8B030D-6E8A-4147-A177-3AD203B41FA5}">
                      <a16:colId xmlns:a16="http://schemas.microsoft.com/office/drawing/2014/main" val="777528789"/>
                    </a:ext>
                  </a:extLst>
                </a:gridCol>
                <a:gridCol w="287215">
                  <a:extLst>
                    <a:ext uri="{9D8B030D-6E8A-4147-A177-3AD203B41FA5}">
                      <a16:colId xmlns:a16="http://schemas.microsoft.com/office/drawing/2014/main" val="985213324"/>
                    </a:ext>
                  </a:extLst>
                </a:gridCol>
                <a:gridCol w="849093">
                  <a:extLst>
                    <a:ext uri="{9D8B030D-6E8A-4147-A177-3AD203B41FA5}">
                      <a16:colId xmlns:a16="http://schemas.microsoft.com/office/drawing/2014/main" val="260120959"/>
                    </a:ext>
                  </a:extLst>
                </a:gridCol>
                <a:gridCol w="2967739">
                  <a:extLst>
                    <a:ext uri="{9D8B030D-6E8A-4147-A177-3AD203B41FA5}">
                      <a16:colId xmlns:a16="http://schemas.microsoft.com/office/drawing/2014/main" val="4120130049"/>
                    </a:ext>
                  </a:extLst>
                </a:gridCol>
              </a:tblGrid>
              <a:tr h="420094"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sr-Latn-RS" sz="1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Prelaz visokog napona</a:t>
                      </a:r>
                      <a:endParaRPr lang="sr-Latn-RS" sz="1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rowSpan="3"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900">
                          <a:effectLst/>
                        </a:rPr>
                        <a:t> </a:t>
                      </a:r>
                      <a:endParaRPr lang="sr-Latn-RS" sz="900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sr-Latn-RS" sz="1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Most prelaznice</a:t>
                      </a:r>
                      <a:endParaRPr lang="sr-Latn-RS" sz="1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extLst>
                  <a:ext uri="{0D108BD9-81ED-4DB2-BD59-A6C34878D82A}">
                    <a16:rowId xmlns:a16="http://schemas.microsoft.com/office/drawing/2014/main" val="4244589896"/>
                  </a:ext>
                </a:extLst>
              </a:tr>
              <a:tr h="433431"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sr-Latn-RS" sz="1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Spoljašnji talasasti meh</a:t>
                      </a:r>
                      <a:endParaRPr lang="sr-Latn-RS" sz="1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sr-Latn-RS" sz="1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Električni vodovi</a:t>
                      </a:r>
                      <a:endParaRPr lang="sr-Latn-RS" sz="1600" dirty="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extLst>
                  <a:ext uri="{0D108BD9-81ED-4DB2-BD59-A6C34878D82A}">
                    <a16:rowId xmlns:a16="http://schemas.microsoft.com/office/drawing/2014/main" val="4269038022"/>
                  </a:ext>
                </a:extLst>
              </a:tr>
              <a:tr h="420094"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sr-Latn-RS" sz="1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Unutrašnji talasasti meh</a:t>
                      </a:r>
                      <a:endParaRPr lang="sr-Latn-RS" sz="1600" dirty="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900" dirty="0">
                          <a:effectLst/>
                        </a:rPr>
                        <a:t> </a:t>
                      </a:r>
                      <a:endParaRPr lang="sr-Latn-RS" sz="900" dirty="0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h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3172808"/>
                  </a:ext>
                </a:extLst>
              </a:tr>
            </a:tbl>
          </a:graphicData>
        </a:graphic>
      </p:graphicFrame>
      <p:sp>
        <p:nvSpPr>
          <p:cNvPr id="10" name="Okvir za tekst 9">
            <a:extLst>
              <a:ext uri="{FF2B5EF4-FFF2-40B4-BE49-F238E27FC236}">
                <a16:creationId xmlns:a16="http://schemas.microsoft.com/office/drawing/2014/main" id="{EE332AC6-345E-CD19-6F89-53DC6D67C97F}"/>
              </a:ext>
            </a:extLst>
          </p:cNvPr>
          <p:cNvSpPr txBox="1"/>
          <p:nvPr/>
        </p:nvSpPr>
        <p:spPr>
          <a:xfrm>
            <a:off x="1619672" y="-119107"/>
            <a:ext cx="7416824" cy="640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4130" indent="-6350">
              <a:lnSpc>
                <a:spcPct val="105000"/>
              </a:lnSpc>
              <a:spcAft>
                <a:spcPts val="265"/>
              </a:spcAft>
              <a:tabLst>
                <a:tab pos="544830" algn="ctr"/>
                <a:tab pos="1458595" algn="ctr"/>
              </a:tabLst>
            </a:pPr>
            <a:endParaRPr lang="sr-Latn-RS" sz="1600" b="1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6350" marR="8890" indent="-6350">
              <a:lnSpc>
                <a:spcPct val="110000"/>
              </a:lnSpc>
              <a:spcAft>
                <a:spcPts val="1550"/>
              </a:spcAft>
            </a:pPr>
            <a:r>
              <a:rPr lang="sr-Latn-RS" sz="1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Prelaznica</a:t>
            </a:r>
            <a:r>
              <a:rPr lang="sr-Latn-RS" sz="1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omogućava putniku da bezbedno i udobno pređe iz jednog vagona u drugi</a:t>
            </a:r>
            <a:r>
              <a:rPr lang="sr-Latn-RS" sz="16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9569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">
        <p:circle/>
      </p:transition>
    </mc:Choice>
    <mc:Fallback xmlns="">
      <p:transition spd="slow" advClick="0" advTm="2000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lika na kojoj se nalazi noćno nebo&#10;&#10;Opis je automatski generisan">
            <a:extLst>
              <a:ext uri="{FF2B5EF4-FFF2-40B4-BE49-F238E27FC236}">
                <a16:creationId xmlns:a16="http://schemas.microsoft.com/office/drawing/2014/main" id="{D5E92A85-A42C-6D8C-FADA-07AC9D260F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17668" b="-1"/>
          <a:stretch/>
        </p:blipFill>
        <p:spPr>
          <a:xfrm>
            <a:off x="-126154" y="0"/>
            <a:ext cx="9396307" cy="7047412"/>
          </a:xfrm>
          <a:prstGeom prst="rect">
            <a:avLst/>
          </a:prstGeom>
        </p:spPr>
      </p:pic>
      <p:pic>
        <p:nvPicPr>
          <p:cNvPr id="5" name="Slika 4" descr="Slika na kojoj se nalazi otvoreni prostor, trava, soko, grabljivice&#10;&#10;Opis je automatski generisan">
            <a:extLst>
              <a:ext uri="{FF2B5EF4-FFF2-40B4-BE49-F238E27FC236}">
                <a16:creationId xmlns:a16="http://schemas.microsoft.com/office/drawing/2014/main" id="{DDA51E8D-436A-B6F3-9B2E-0A35717B5F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1" r="5127" b="-2"/>
          <a:stretch/>
        </p:blipFill>
        <p:spPr>
          <a:xfrm>
            <a:off x="179512" y="140261"/>
            <a:ext cx="1292078" cy="16141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219255">
            <a:extLst>
              <a:ext uri="{FF2B5EF4-FFF2-40B4-BE49-F238E27FC236}">
                <a16:creationId xmlns:a16="http://schemas.microsoft.com/office/drawing/2014/main" id="{18A3F8AF-CF18-E648-30F0-63850D12B16C}"/>
              </a:ext>
            </a:extLst>
          </p:cNvPr>
          <p:cNvGrpSpPr/>
          <p:nvPr/>
        </p:nvGrpSpPr>
        <p:grpSpPr>
          <a:xfrm>
            <a:off x="1471590" y="260648"/>
            <a:ext cx="7637449" cy="5328592"/>
            <a:chOff x="0" y="0"/>
            <a:chExt cx="4212001" cy="3426219"/>
          </a:xfrm>
        </p:grpSpPr>
        <p:pic>
          <p:nvPicPr>
            <p:cNvPr id="7" name="Picture 6288">
              <a:extLst>
                <a:ext uri="{FF2B5EF4-FFF2-40B4-BE49-F238E27FC236}">
                  <a16:creationId xmlns:a16="http://schemas.microsoft.com/office/drawing/2014/main" id="{73D8C146-5AD8-21DC-F381-8A5EF0C6A224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4212001" cy="484747"/>
            </a:xfrm>
            <a:prstGeom prst="rect">
              <a:avLst/>
            </a:prstGeom>
          </p:spPr>
        </p:pic>
        <p:pic>
          <p:nvPicPr>
            <p:cNvPr id="8" name="Picture 6290">
              <a:extLst>
                <a:ext uri="{FF2B5EF4-FFF2-40B4-BE49-F238E27FC236}">
                  <a16:creationId xmlns:a16="http://schemas.microsoft.com/office/drawing/2014/main" id="{5B56DC6B-E6ED-5C54-8F53-0E37D976CF07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0" y="538747"/>
              <a:ext cx="4212001" cy="2887472"/>
            </a:xfrm>
            <a:prstGeom prst="rect">
              <a:avLst/>
            </a:prstGeom>
          </p:spPr>
        </p:pic>
      </p:grp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204BF63F-0DCE-3417-C053-497871A4B1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3746149"/>
              </p:ext>
            </p:extLst>
          </p:nvPr>
        </p:nvGraphicFramePr>
        <p:xfrm>
          <a:off x="395536" y="5842570"/>
          <a:ext cx="8478177" cy="8963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08834">
                  <a:extLst>
                    <a:ext uri="{9D8B030D-6E8A-4147-A177-3AD203B41FA5}">
                      <a16:colId xmlns:a16="http://schemas.microsoft.com/office/drawing/2014/main" val="1743564713"/>
                    </a:ext>
                  </a:extLst>
                </a:gridCol>
                <a:gridCol w="3176543">
                  <a:extLst>
                    <a:ext uri="{9D8B030D-6E8A-4147-A177-3AD203B41FA5}">
                      <a16:colId xmlns:a16="http://schemas.microsoft.com/office/drawing/2014/main" val="3751797026"/>
                    </a:ext>
                  </a:extLst>
                </a:gridCol>
                <a:gridCol w="307423">
                  <a:extLst>
                    <a:ext uri="{9D8B030D-6E8A-4147-A177-3AD203B41FA5}">
                      <a16:colId xmlns:a16="http://schemas.microsoft.com/office/drawing/2014/main" val="1849424419"/>
                    </a:ext>
                  </a:extLst>
                </a:gridCol>
                <a:gridCol w="908834">
                  <a:extLst>
                    <a:ext uri="{9D8B030D-6E8A-4147-A177-3AD203B41FA5}">
                      <a16:colId xmlns:a16="http://schemas.microsoft.com/office/drawing/2014/main" val="1246463458"/>
                    </a:ext>
                  </a:extLst>
                </a:gridCol>
                <a:gridCol w="3176543">
                  <a:extLst>
                    <a:ext uri="{9D8B030D-6E8A-4147-A177-3AD203B41FA5}">
                      <a16:colId xmlns:a16="http://schemas.microsoft.com/office/drawing/2014/main" val="2349989821"/>
                    </a:ext>
                  </a:extLst>
                </a:gridCol>
              </a:tblGrid>
              <a:tr h="5851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sr-Latn-R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Ručna zaustavna papuča</a:t>
                      </a:r>
                      <a:endParaRPr lang="sr-Latn-R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sr-Latn-R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sr-Latn-R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Poklopac</a:t>
                      </a:r>
                      <a:endParaRPr lang="sr-Latn-R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extLst>
                  <a:ext uri="{0D108BD9-81ED-4DB2-BD59-A6C34878D82A}">
                    <a16:rowId xmlns:a16="http://schemas.microsoft.com/office/drawing/2014/main" val="3842022933"/>
                  </a:ext>
                </a:extLst>
              </a:tr>
              <a:tr h="3112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100">
                          <a:effectLst/>
                        </a:rPr>
                        <a:t> </a:t>
                      </a:r>
                      <a:endParaRPr lang="sr-Latn-R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100">
                          <a:effectLst/>
                        </a:rPr>
                        <a:t> </a:t>
                      </a:r>
                      <a:endParaRPr lang="sr-Latn-R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100">
                          <a:effectLst/>
                        </a:rPr>
                        <a:t> </a:t>
                      </a:r>
                      <a:endParaRPr lang="sr-Latn-R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100">
                          <a:effectLst/>
                        </a:rPr>
                        <a:t> </a:t>
                      </a:r>
                      <a:endParaRPr lang="sr-Latn-R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100" dirty="0">
                          <a:effectLst/>
                        </a:rPr>
                        <a:t> </a:t>
                      </a:r>
                      <a:endParaRPr lang="sr-Latn-R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extLst>
                  <a:ext uri="{0D108BD9-81ED-4DB2-BD59-A6C34878D82A}">
                    <a16:rowId xmlns:a16="http://schemas.microsoft.com/office/drawing/2014/main" val="2032619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1810713"/>
      </p:ext>
    </p:extLst>
  </p:cSld>
  <p:clrMapOvr>
    <a:masterClrMapping/>
  </p:clrMapOvr>
  <p:transition spd="slow" advClick="0" advTm="2000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lika na kojoj se nalazi noćno nebo&#10;&#10;Opis je automatski generisan">
            <a:extLst>
              <a:ext uri="{FF2B5EF4-FFF2-40B4-BE49-F238E27FC236}">
                <a16:creationId xmlns:a16="http://schemas.microsoft.com/office/drawing/2014/main" id="{D5E92A85-A42C-6D8C-FADA-07AC9D260F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17668" b="-1"/>
          <a:stretch/>
        </p:blipFill>
        <p:spPr>
          <a:xfrm>
            <a:off x="0" y="161577"/>
            <a:ext cx="9396307" cy="7047412"/>
          </a:xfrm>
          <a:prstGeom prst="rect">
            <a:avLst/>
          </a:prstGeom>
        </p:spPr>
      </p:pic>
      <p:pic>
        <p:nvPicPr>
          <p:cNvPr id="2" name="Slika 1" descr="Slika na kojoj se nalazi otvoreni prostor, trava, soko, grabljivice&#10;&#10;Opis je automatski generisan">
            <a:extLst>
              <a:ext uri="{FF2B5EF4-FFF2-40B4-BE49-F238E27FC236}">
                <a16:creationId xmlns:a16="http://schemas.microsoft.com/office/drawing/2014/main" id="{D19BDC22-D385-60B9-B202-631B13DAF1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1" r="5127" b="-2"/>
          <a:stretch/>
        </p:blipFill>
        <p:spPr>
          <a:xfrm>
            <a:off x="179512" y="140261"/>
            <a:ext cx="1292078" cy="16141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19549">
            <a:extLst>
              <a:ext uri="{FF2B5EF4-FFF2-40B4-BE49-F238E27FC236}">
                <a16:creationId xmlns:a16="http://schemas.microsoft.com/office/drawing/2014/main" id="{B3AD728A-5B36-6AEF-58CB-814B37AEC0B1}"/>
              </a:ext>
            </a:extLst>
          </p:cNvPr>
          <p:cNvGrpSpPr/>
          <p:nvPr/>
        </p:nvGrpSpPr>
        <p:grpSpPr>
          <a:xfrm>
            <a:off x="1259632" y="260648"/>
            <a:ext cx="7704856" cy="5472608"/>
            <a:chOff x="0" y="0"/>
            <a:chExt cx="4212001" cy="2945313"/>
          </a:xfrm>
        </p:grpSpPr>
        <p:pic>
          <p:nvPicPr>
            <p:cNvPr id="5" name="Picture 6842">
              <a:extLst>
                <a:ext uri="{FF2B5EF4-FFF2-40B4-BE49-F238E27FC236}">
                  <a16:creationId xmlns:a16="http://schemas.microsoft.com/office/drawing/2014/main" id="{9B6195EA-3E37-C9CF-C54F-BDF711B57DF1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4212001" cy="484747"/>
            </a:xfrm>
            <a:prstGeom prst="rect">
              <a:avLst/>
            </a:prstGeom>
          </p:spPr>
        </p:pic>
        <p:pic>
          <p:nvPicPr>
            <p:cNvPr id="6" name="Picture 6844">
              <a:extLst>
                <a:ext uri="{FF2B5EF4-FFF2-40B4-BE49-F238E27FC236}">
                  <a16:creationId xmlns:a16="http://schemas.microsoft.com/office/drawing/2014/main" id="{FC2D4C76-B6A8-D3A2-937D-B4B8845F902E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0" y="538747"/>
              <a:ext cx="4212001" cy="2406566"/>
            </a:xfrm>
            <a:prstGeom prst="rect">
              <a:avLst/>
            </a:prstGeom>
          </p:spPr>
        </p:pic>
      </p:grpSp>
      <p:sp>
        <p:nvSpPr>
          <p:cNvPr id="8" name="Okvir za tekst 7">
            <a:extLst>
              <a:ext uri="{FF2B5EF4-FFF2-40B4-BE49-F238E27FC236}">
                <a16:creationId xmlns:a16="http://schemas.microsoft.com/office/drawing/2014/main" id="{F9FEEE77-5992-495A-7CE4-BCD471E0D131}"/>
              </a:ext>
            </a:extLst>
          </p:cNvPr>
          <p:cNvSpPr txBox="1"/>
          <p:nvPr/>
        </p:nvSpPr>
        <p:spPr>
          <a:xfrm>
            <a:off x="1115616" y="5888469"/>
            <a:ext cx="4779818" cy="460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r-Latn-R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Kafe bar</a:t>
            </a:r>
          </a:p>
        </p:txBody>
      </p:sp>
    </p:spTree>
    <p:extLst>
      <p:ext uri="{BB962C8B-B14F-4D97-AF65-F5344CB8AC3E}">
        <p14:creationId xmlns:p14="http://schemas.microsoft.com/office/powerpoint/2010/main" val="3469173512"/>
      </p:ext>
    </p:extLst>
  </p:cSld>
  <p:clrMapOvr>
    <a:masterClrMapping/>
  </p:clrMapOvr>
  <p:transition spd="slow" advClick="0" advTm="2000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kvir za tekst 4">
            <a:extLst>
              <a:ext uri="{FF2B5EF4-FFF2-40B4-BE49-F238E27FC236}">
                <a16:creationId xmlns:a16="http://schemas.microsoft.com/office/drawing/2014/main" id="{F9B7EBEF-FC13-DB21-DD81-23C666871060}"/>
              </a:ext>
            </a:extLst>
          </p:cNvPr>
          <p:cNvSpPr txBox="1"/>
          <p:nvPr/>
        </p:nvSpPr>
        <p:spPr>
          <a:xfrm>
            <a:off x="899592" y="188640"/>
            <a:ext cx="7488832" cy="631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30200" indent="-6350">
              <a:lnSpc>
                <a:spcPct val="105000"/>
              </a:lnSpc>
              <a:spcAft>
                <a:spcPts val="265"/>
              </a:spcAft>
              <a:tabLst>
                <a:tab pos="1523365" algn="ctr"/>
              </a:tabLst>
            </a:pPr>
            <a:r>
              <a:rPr lang="sr-Latn-RS" sz="1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Sistem video nadzora</a:t>
            </a:r>
            <a:r>
              <a:rPr lang="sr-Latn-RS" sz="16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sr-Latn-RS" sz="1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i evidentiranje procesa u prostoru za putnike vozila</a:t>
            </a:r>
          </a:p>
          <a:p>
            <a:pPr marL="330200" indent="-6350">
              <a:lnSpc>
                <a:spcPct val="105000"/>
              </a:lnSpc>
              <a:spcAft>
                <a:spcPts val="35"/>
              </a:spcAft>
              <a:tabLst>
                <a:tab pos="1739265" algn="ctr"/>
              </a:tabLst>
            </a:pPr>
            <a:r>
              <a:rPr lang="sr-Latn-RS" sz="1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Struktura sistema video nadzora – sastoji se od više kamera i video rekordera</a:t>
            </a:r>
          </a:p>
        </p:txBody>
      </p:sp>
      <p:grpSp>
        <p:nvGrpSpPr>
          <p:cNvPr id="6" name="Group 226828">
            <a:extLst>
              <a:ext uri="{FF2B5EF4-FFF2-40B4-BE49-F238E27FC236}">
                <a16:creationId xmlns:a16="http://schemas.microsoft.com/office/drawing/2014/main" id="{45A91E31-6906-C15D-F18D-6DFDC81073A0}"/>
              </a:ext>
            </a:extLst>
          </p:cNvPr>
          <p:cNvGrpSpPr/>
          <p:nvPr/>
        </p:nvGrpSpPr>
        <p:grpSpPr>
          <a:xfrm>
            <a:off x="323528" y="1047718"/>
            <a:ext cx="7992888" cy="3533410"/>
            <a:chOff x="0" y="0"/>
            <a:chExt cx="4212001" cy="1462672"/>
          </a:xfrm>
        </p:grpSpPr>
        <p:pic>
          <p:nvPicPr>
            <p:cNvPr id="7" name="Picture 8887">
              <a:extLst>
                <a:ext uri="{FF2B5EF4-FFF2-40B4-BE49-F238E27FC236}">
                  <a16:creationId xmlns:a16="http://schemas.microsoft.com/office/drawing/2014/main" id="{092B1ACE-733E-4F60-FAEE-0488E781FDCA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4212001" cy="908391"/>
            </a:xfrm>
            <a:prstGeom prst="rect">
              <a:avLst/>
            </a:prstGeom>
          </p:spPr>
        </p:pic>
        <p:sp>
          <p:nvSpPr>
            <p:cNvPr id="8" name="Rectangle 8888">
              <a:extLst>
                <a:ext uri="{FF2B5EF4-FFF2-40B4-BE49-F238E27FC236}">
                  <a16:creationId xmlns:a16="http://schemas.microsoft.com/office/drawing/2014/main" id="{8593C6A6-590B-359D-D38A-0E0DE48B04F2}"/>
                </a:ext>
              </a:extLst>
            </p:cNvPr>
            <p:cNvSpPr/>
            <p:nvPr/>
          </p:nvSpPr>
          <p:spPr>
            <a:xfrm>
              <a:off x="0" y="977404"/>
              <a:ext cx="2526252" cy="16983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0" lvl="0" indent="-635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RS" sz="900" b="0" i="1" u="none" strike="noStrike" kern="0" cap="none" spc="0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</a:rPr>
                <a:t>Mesto ugradnje sistem video nadzora</a:t>
              </a:r>
              <a:endParaRPr kumimoji="0" lang="sr-Latn-RS" sz="900" b="0" i="0" u="none" strike="noStrike" kern="0" cap="none" spc="0" normalizeH="0" baseline="0" noProof="0">
                <a:ln>
                  <a:noFill/>
                </a:ln>
                <a:solidFill>
                  <a:srgbClr val="181717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9" name="Shape 304279">
              <a:extLst>
                <a:ext uri="{FF2B5EF4-FFF2-40B4-BE49-F238E27FC236}">
                  <a16:creationId xmlns:a16="http://schemas.microsoft.com/office/drawing/2014/main" id="{25C18920-4B3B-25F0-167C-EB95CC934380}"/>
                </a:ext>
              </a:extLst>
            </p:cNvPr>
            <p:cNvSpPr/>
            <p:nvPr/>
          </p:nvSpPr>
          <p:spPr>
            <a:xfrm>
              <a:off x="6350" y="1198461"/>
              <a:ext cx="455300" cy="264211"/>
            </a:xfrm>
            <a:custGeom>
              <a:avLst/>
              <a:gdLst/>
              <a:ahLst/>
              <a:cxnLst/>
              <a:rect l="0" t="0" r="0" b="0"/>
              <a:pathLst>
                <a:path w="455300" h="264211">
                  <a:moveTo>
                    <a:pt x="0" y="0"/>
                  </a:moveTo>
                  <a:lnTo>
                    <a:pt x="455300" y="0"/>
                  </a:lnTo>
                  <a:lnTo>
                    <a:pt x="455300" y="264211"/>
                  </a:lnTo>
                  <a:lnTo>
                    <a:pt x="0" y="264211"/>
                  </a:lnTo>
                  <a:lnTo>
                    <a:pt x="0" y="0"/>
                  </a:lnTo>
                </a:path>
              </a:pathLst>
            </a:custGeom>
            <a:solidFill>
              <a:srgbClr val="CCCCCC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r-Latn-R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Shape 304280">
              <a:extLst>
                <a:ext uri="{FF2B5EF4-FFF2-40B4-BE49-F238E27FC236}">
                  <a16:creationId xmlns:a16="http://schemas.microsoft.com/office/drawing/2014/main" id="{D06F8861-3F27-1DB7-3EAB-38EF149448A9}"/>
                </a:ext>
              </a:extLst>
            </p:cNvPr>
            <p:cNvSpPr/>
            <p:nvPr/>
          </p:nvSpPr>
          <p:spPr>
            <a:xfrm>
              <a:off x="474350" y="1198461"/>
              <a:ext cx="1607300" cy="264211"/>
            </a:xfrm>
            <a:custGeom>
              <a:avLst/>
              <a:gdLst/>
              <a:ahLst/>
              <a:cxnLst/>
              <a:rect l="0" t="0" r="0" b="0"/>
              <a:pathLst>
                <a:path w="1607300" h="264211">
                  <a:moveTo>
                    <a:pt x="0" y="0"/>
                  </a:moveTo>
                  <a:lnTo>
                    <a:pt x="1607300" y="0"/>
                  </a:lnTo>
                  <a:lnTo>
                    <a:pt x="1607300" y="264211"/>
                  </a:lnTo>
                  <a:lnTo>
                    <a:pt x="0" y="264211"/>
                  </a:lnTo>
                  <a:lnTo>
                    <a:pt x="0" y="0"/>
                  </a:lnTo>
                </a:path>
              </a:pathLst>
            </a:custGeom>
            <a:solidFill>
              <a:srgbClr val="CCCCCC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r-Latn-R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Shape 304281">
              <a:extLst>
                <a:ext uri="{FF2B5EF4-FFF2-40B4-BE49-F238E27FC236}">
                  <a16:creationId xmlns:a16="http://schemas.microsoft.com/office/drawing/2014/main" id="{04E02CD8-0019-DD24-D85B-21031D88738B}"/>
                </a:ext>
              </a:extLst>
            </p:cNvPr>
            <p:cNvSpPr/>
            <p:nvPr/>
          </p:nvSpPr>
          <p:spPr>
            <a:xfrm>
              <a:off x="2130350" y="1198461"/>
              <a:ext cx="455300" cy="264211"/>
            </a:xfrm>
            <a:custGeom>
              <a:avLst/>
              <a:gdLst/>
              <a:ahLst/>
              <a:cxnLst/>
              <a:rect l="0" t="0" r="0" b="0"/>
              <a:pathLst>
                <a:path w="455300" h="264211">
                  <a:moveTo>
                    <a:pt x="0" y="0"/>
                  </a:moveTo>
                  <a:lnTo>
                    <a:pt x="455300" y="0"/>
                  </a:lnTo>
                  <a:lnTo>
                    <a:pt x="455300" y="264211"/>
                  </a:lnTo>
                  <a:lnTo>
                    <a:pt x="0" y="264211"/>
                  </a:lnTo>
                  <a:lnTo>
                    <a:pt x="0" y="0"/>
                  </a:lnTo>
                </a:path>
              </a:pathLst>
            </a:custGeom>
            <a:solidFill>
              <a:srgbClr val="CCCCCC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r-Latn-R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Shape 304282">
              <a:extLst>
                <a:ext uri="{FF2B5EF4-FFF2-40B4-BE49-F238E27FC236}">
                  <a16:creationId xmlns:a16="http://schemas.microsoft.com/office/drawing/2014/main" id="{9906AFE6-A0B0-268F-119A-82BE1FD05C0E}"/>
                </a:ext>
              </a:extLst>
            </p:cNvPr>
            <p:cNvSpPr/>
            <p:nvPr/>
          </p:nvSpPr>
          <p:spPr>
            <a:xfrm>
              <a:off x="2598350" y="1198461"/>
              <a:ext cx="1607300" cy="264211"/>
            </a:xfrm>
            <a:custGeom>
              <a:avLst/>
              <a:gdLst/>
              <a:ahLst/>
              <a:cxnLst/>
              <a:rect l="0" t="0" r="0" b="0"/>
              <a:pathLst>
                <a:path w="1607300" h="264211">
                  <a:moveTo>
                    <a:pt x="0" y="0"/>
                  </a:moveTo>
                  <a:lnTo>
                    <a:pt x="1607300" y="0"/>
                  </a:lnTo>
                  <a:lnTo>
                    <a:pt x="1607300" y="264211"/>
                  </a:lnTo>
                  <a:lnTo>
                    <a:pt x="0" y="264211"/>
                  </a:lnTo>
                  <a:lnTo>
                    <a:pt x="0" y="0"/>
                  </a:lnTo>
                </a:path>
              </a:pathLst>
            </a:custGeom>
            <a:solidFill>
              <a:srgbClr val="CCCCCC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r-Latn-R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3" name="Picture 8902">
              <a:extLst>
                <a:ext uri="{FF2B5EF4-FFF2-40B4-BE49-F238E27FC236}">
                  <a16:creationId xmlns:a16="http://schemas.microsoft.com/office/drawing/2014/main" id="{6966495E-F888-6F1D-F5B7-D743604A783F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60350" y="1216461"/>
              <a:ext cx="167640" cy="188976"/>
            </a:xfrm>
            <a:prstGeom prst="rect">
              <a:avLst/>
            </a:prstGeom>
          </p:spPr>
        </p:pic>
        <p:sp>
          <p:nvSpPr>
            <p:cNvPr id="14" name="Rectangle 8909">
              <a:extLst>
                <a:ext uri="{FF2B5EF4-FFF2-40B4-BE49-F238E27FC236}">
                  <a16:creationId xmlns:a16="http://schemas.microsoft.com/office/drawing/2014/main" id="{F5D5EB9B-62CF-8220-9E83-4E6BAA20548C}"/>
                </a:ext>
              </a:extLst>
            </p:cNvPr>
            <p:cNvSpPr/>
            <p:nvPr/>
          </p:nvSpPr>
          <p:spPr>
            <a:xfrm>
              <a:off x="528350" y="1231475"/>
              <a:ext cx="996941" cy="16983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0" lvl="0" indent="-635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R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Video rekorder</a:t>
              </a:r>
            </a:p>
          </p:txBody>
        </p:sp>
        <p:pic>
          <p:nvPicPr>
            <p:cNvPr id="15" name="Picture 8919">
              <a:extLst>
                <a:ext uri="{FF2B5EF4-FFF2-40B4-BE49-F238E27FC236}">
                  <a16:creationId xmlns:a16="http://schemas.microsoft.com/office/drawing/2014/main" id="{66A4286B-A280-8DBD-A944-2278B74028CB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2184350" y="1216461"/>
              <a:ext cx="170688" cy="188976"/>
            </a:xfrm>
            <a:prstGeom prst="rect">
              <a:avLst/>
            </a:prstGeom>
          </p:spPr>
        </p:pic>
        <p:sp>
          <p:nvSpPr>
            <p:cNvPr id="16" name="Rectangle 8926">
              <a:extLst>
                <a:ext uri="{FF2B5EF4-FFF2-40B4-BE49-F238E27FC236}">
                  <a16:creationId xmlns:a16="http://schemas.microsoft.com/office/drawing/2014/main" id="{4D43C5A8-FCBD-24E0-976E-1C37DE3CDC14}"/>
                </a:ext>
              </a:extLst>
            </p:cNvPr>
            <p:cNvSpPr/>
            <p:nvPr/>
          </p:nvSpPr>
          <p:spPr>
            <a:xfrm>
              <a:off x="2652350" y="1231475"/>
              <a:ext cx="937805" cy="16983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0" lvl="0" indent="-635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R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Video kamera</a:t>
              </a:r>
            </a:p>
          </p:txBody>
        </p:sp>
      </p:grpSp>
      <p:sp>
        <p:nvSpPr>
          <p:cNvPr id="20" name="Okvir za tekst 19">
            <a:extLst>
              <a:ext uri="{FF2B5EF4-FFF2-40B4-BE49-F238E27FC236}">
                <a16:creationId xmlns:a16="http://schemas.microsoft.com/office/drawing/2014/main" id="{78250B42-F4A0-349D-5174-DBA41E5C8E33}"/>
              </a:ext>
            </a:extLst>
          </p:cNvPr>
          <p:cNvSpPr txBox="1"/>
          <p:nvPr/>
        </p:nvSpPr>
        <p:spPr>
          <a:xfrm>
            <a:off x="493465" y="5013176"/>
            <a:ext cx="7950373" cy="911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30200" indent="-6350">
              <a:lnSpc>
                <a:spcPct val="105000"/>
              </a:lnSpc>
              <a:spcAft>
                <a:spcPts val="265"/>
              </a:spcAft>
              <a:tabLst>
                <a:tab pos="504190" algn="ctr"/>
                <a:tab pos="1965325" algn="ctr"/>
              </a:tabLst>
            </a:pPr>
            <a:r>
              <a:rPr lang="sr-Latn-RS" sz="1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Radio-dispečerski uređaj</a:t>
            </a:r>
          </a:p>
          <a:p>
            <a:pPr marL="6350" marR="8890" indent="-6350">
              <a:lnSpc>
                <a:spcPct val="110000"/>
              </a:lnSpc>
              <a:spcAft>
                <a:spcPts val="2305"/>
              </a:spcAft>
            </a:pPr>
            <a:r>
              <a:rPr lang="sr-Latn-RS" sz="1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Radio-dispečerski uređaj omogućava internu i eksternu komunikaciju mašinovođe a može s aktivirati i u </a:t>
            </a:r>
            <a:r>
              <a:rPr lang="sr-Latn-RS" sz="1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neposednutoj</a:t>
            </a:r>
            <a:r>
              <a:rPr lang="sr-Latn-RS" sz="1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sr-Latn-RS" sz="1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upravljačnici</a:t>
            </a:r>
            <a:r>
              <a:rPr lang="sr-Latn-RS" sz="1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preko prekidača sa ključem.</a:t>
            </a:r>
          </a:p>
        </p:txBody>
      </p:sp>
    </p:spTree>
    <p:extLst>
      <p:ext uri="{BB962C8B-B14F-4D97-AF65-F5344CB8AC3E}">
        <p14:creationId xmlns:p14="http://schemas.microsoft.com/office/powerpoint/2010/main" val="40183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lika na kojoj se nalazi noćno nebo&#10;&#10;Opis je automatski generisan">
            <a:extLst>
              <a:ext uri="{FF2B5EF4-FFF2-40B4-BE49-F238E27FC236}">
                <a16:creationId xmlns:a16="http://schemas.microsoft.com/office/drawing/2014/main" id="{D5E92A85-A42C-6D8C-FADA-07AC9D260F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17668" b="-1"/>
          <a:stretch/>
        </p:blipFill>
        <p:spPr>
          <a:xfrm>
            <a:off x="0" y="-171132"/>
            <a:ext cx="9396307" cy="7047412"/>
          </a:xfrm>
          <a:prstGeom prst="rect">
            <a:avLst/>
          </a:prstGeom>
        </p:spPr>
      </p:pic>
      <p:pic>
        <p:nvPicPr>
          <p:cNvPr id="2" name="Slika 1" descr="Slika na kojoj se nalazi otvoreni prostor, trava, soko, grabljivice&#10;&#10;Opis je automatski generisan">
            <a:extLst>
              <a:ext uri="{FF2B5EF4-FFF2-40B4-BE49-F238E27FC236}">
                <a16:creationId xmlns:a16="http://schemas.microsoft.com/office/drawing/2014/main" id="{F2FD310E-8E07-8593-CAAC-A18385CDBC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1" r="5127" b="-2"/>
          <a:stretch/>
        </p:blipFill>
        <p:spPr>
          <a:xfrm>
            <a:off x="179512" y="140261"/>
            <a:ext cx="1292078" cy="16141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24059">
            <a:extLst>
              <a:ext uri="{FF2B5EF4-FFF2-40B4-BE49-F238E27FC236}">
                <a16:creationId xmlns:a16="http://schemas.microsoft.com/office/drawing/2014/main" id="{DF85710D-BA3D-1776-618A-DD44DF800EF9}"/>
              </a:ext>
            </a:extLst>
          </p:cNvPr>
          <p:cNvGrpSpPr/>
          <p:nvPr/>
        </p:nvGrpSpPr>
        <p:grpSpPr>
          <a:xfrm>
            <a:off x="2457934" y="0"/>
            <a:ext cx="6686066" cy="3718561"/>
            <a:chOff x="0" y="0"/>
            <a:chExt cx="4212001" cy="2945313"/>
          </a:xfrm>
        </p:grpSpPr>
        <p:pic>
          <p:nvPicPr>
            <p:cNvPr id="5" name="Picture 6891">
              <a:extLst>
                <a:ext uri="{FF2B5EF4-FFF2-40B4-BE49-F238E27FC236}">
                  <a16:creationId xmlns:a16="http://schemas.microsoft.com/office/drawing/2014/main" id="{212ED788-1517-A486-3993-0F0DDAF70565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4212001" cy="484747"/>
            </a:xfrm>
            <a:prstGeom prst="rect">
              <a:avLst/>
            </a:prstGeom>
          </p:spPr>
        </p:pic>
        <p:pic>
          <p:nvPicPr>
            <p:cNvPr id="6" name="Picture 6893">
              <a:extLst>
                <a:ext uri="{FF2B5EF4-FFF2-40B4-BE49-F238E27FC236}">
                  <a16:creationId xmlns:a16="http://schemas.microsoft.com/office/drawing/2014/main" id="{08C4793F-3DCE-D705-0366-269B83DE8164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0" y="538747"/>
              <a:ext cx="4212001" cy="2406566"/>
            </a:xfrm>
            <a:prstGeom prst="rect">
              <a:avLst/>
            </a:prstGeom>
          </p:spPr>
        </p:pic>
      </p:grpSp>
      <p:sp>
        <p:nvSpPr>
          <p:cNvPr id="8" name="Pravougaonik: sa zaobljenim uglovima 7">
            <a:extLst>
              <a:ext uri="{FF2B5EF4-FFF2-40B4-BE49-F238E27FC236}">
                <a16:creationId xmlns:a16="http://schemas.microsoft.com/office/drawing/2014/main" id="{1D06A661-C306-1327-D7BE-6BEF37E8E7BB}"/>
              </a:ext>
            </a:extLst>
          </p:cNvPr>
          <p:cNvSpPr/>
          <p:nvPr/>
        </p:nvSpPr>
        <p:spPr>
          <a:xfrm>
            <a:off x="0" y="1919921"/>
            <a:ext cx="2619475" cy="7169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Ortno</a:t>
            </a:r>
            <a:r>
              <a:rPr lang="sr-Latn-R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postolje</a:t>
            </a:r>
          </a:p>
        </p:txBody>
      </p:sp>
      <p:graphicFrame>
        <p:nvGraphicFramePr>
          <p:cNvPr id="9" name="Tabela 9">
            <a:extLst>
              <a:ext uri="{FF2B5EF4-FFF2-40B4-BE49-F238E27FC236}">
                <a16:creationId xmlns:a16="http://schemas.microsoft.com/office/drawing/2014/main" id="{5C587F96-825F-A23B-3EE0-67AE31B7ED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47946"/>
              </p:ext>
            </p:extLst>
          </p:nvPr>
        </p:nvGraphicFramePr>
        <p:xfrm>
          <a:off x="251520" y="3752114"/>
          <a:ext cx="8892479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5042">
                  <a:extLst>
                    <a:ext uri="{9D8B030D-6E8A-4147-A177-3AD203B41FA5}">
                      <a16:colId xmlns:a16="http://schemas.microsoft.com/office/drawing/2014/main" val="3427039514"/>
                    </a:ext>
                  </a:extLst>
                </a:gridCol>
                <a:gridCol w="2613155">
                  <a:extLst>
                    <a:ext uri="{9D8B030D-6E8A-4147-A177-3AD203B41FA5}">
                      <a16:colId xmlns:a16="http://schemas.microsoft.com/office/drawing/2014/main" val="3112232928"/>
                    </a:ext>
                  </a:extLst>
                </a:gridCol>
                <a:gridCol w="895938">
                  <a:extLst>
                    <a:ext uri="{9D8B030D-6E8A-4147-A177-3AD203B41FA5}">
                      <a16:colId xmlns:a16="http://schemas.microsoft.com/office/drawing/2014/main" val="1609573947"/>
                    </a:ext>
                  </a:extLst>
                </a:gridCol>
                <a:gridCol w="4778344">
                  <a:extLst>
                    <a:ext uri="{9D8B030D-6E8A-4147-A177-3AD203B41FA5}">
                      <a16:colId xmlns:a16="http://schemas.microsoft.com/office/drawing/2014/main" val="99613615"/>
                    </a:ext>
                  </a:extLst>
                </a:gridCol>
              </a:tblGrid>
              <a:tr h="486208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sr-Latn-R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sr-Latn-R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ctr">
                        <a:buFont typeface="+mj-lt"/>
                        <a:buAutoNum type="arabicPeriod"/>
                      </a:pPr>
                      <a:endParaRPr lang="sr-Latn-R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Čistač šina</a:t>
                      </a:r>
                      <a:endParaRPr lang="sr-Latn-R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sr-Latn-R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sr-Latn-R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sr-Latn-R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Osovinski ležaj</a:t>
                      </a:r>
                      <a:endParaRPr lang="sr-Latn-R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sr-Latn-R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1140443"/>
                  </a:ext>
                </a:extLst>
              </a:tr>
              <a:tr h="486208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sr-Latn-R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sr-Latn-R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ctr">
                        <a:buFont typeface="+mj-lt"/>
                        <a:buAutoNum type="arabicPeriod"/>
                      </a:pPr>
                      <a:endParaRPr lang="sr-Latn-R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Ram obrtnog postolja</a:t>
                      </a:r>
                      <a:endParaRPr lang="sr-Latn-R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sr-Latn-R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sr-Latn-R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sr-Latn-R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Sistem vazdušnog ogibljenja</a:t>
                      </a:r>
                      <a:endParaRPr lang="sr-Latn-R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sr-Latn-R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9035461"/>
                  </a:ext>
                </a:extLst>
              </a:tr>
              <a:tr h="486208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sr-Latn-R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sr-Latn-R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ctr">
                        <a:buFont typeface="+mj-lt"/>
                        <a:buAutoNum type="arabicPeriod"/>
                      </a:pPr>
                      <a:endParaRPr lang="sr-Latn-R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Vučni motor</a:t>
                      </a:r>
                      <a:endParaRPr lang="sr-Latn-R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sr-Latn-R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sr-Latn-R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sr-Latn-R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Sekundarni amortizer</a:t>
                      </a:r>
                      <a:endParaRPr lang="sr-Latn-R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sr-Latn-R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0746106"/>
                  </a:ext>
                </a:extLst>
              </a:tr>
              <a:tr h="486208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sr-Latn-R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sr-Latn-R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ctr">
                        <a:buFont typeface="+mj-lt"/>
                        <a:buAutoNum type="arabicPeriod"/>
                      </a:pPr>
                      <a:endParaRPr lang="sr-Latn-R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Traverza</a:t>
                      </a:r>
                      <a:endParaRPr lang="sr-Latn-R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sr-Latn-R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sr-Latn-R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sr-Latn-R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Primarni amortizer</a:t>
                      </a:r>
                      <a:endParaRPr lang="sr-Latn-R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sr-Latn-R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8429500"/>
                  </a:ext>
                </a:extLst>
              </a:tr>
              <a:tr h="486208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sr-Latn-R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sr-Latn-R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ctr">
                        <a:buFont typeface="+mj-lt"/>
                        <a:buAutoNum type="arabicPeriod"/>
                      </a:pPr>
                      <a:endParaRPr lang="sr-Latn-R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Ventilacija vučnog motora</a:t>
                      </a:r>
                      <a:endParaRPr lang="sr-Latn-R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sr-Latn-R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sr-Latn-R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sr-Latn-R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Raspored uređaja za peskarenje (vagon A i B)</a:t>
                      </a:r>
                      <a:endParaRPr lang="sr-Latn-R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sr-Latn-R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8486054"/>
                  </a:ext>
                </a:extLst>
              </a:tr>
              <a:tr h="486208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sr-Latn-R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sr-Latn-R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ctr">
                        <a:buFont typeface="+mj-lt"/>
                        <a:buAutoNum type="arabicPeriod"/>
                      </a:pPr>
                      <a:endParaRPr lang="sr-Latn-R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Osovinski sklop</a:t>
                      </a:r>
                      <a:endParaRPr lang="sr-Latn-R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sr-Latn-R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sr-Latn-R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sr-Latn-R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Prenosnik osovinskog sklopa</a:t>
                      </a:r>
                      <a:endParaRPr lang="sr-Latn-R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sr-Latn-R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56733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950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lika na kojoj se nalazi noćno nebo&#10;&#10;Opis je automatski generisan">
            <a:extLst>
              <a:ext uri="{FF2B5EF4-FFF2-40B4-BE49-F238E27FC236}">
                <a16:creationId xmlns:a16="http://schemas.microsoft.com/office/drawing/2014/main" id="{D5E92A85-A42C-6D8C-FADA-07AC9D260F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17668" b="-1"/>
          <a:stretch/>
        </p:blipFill>
        <p:spPr>
          <a:xfrm>
            <a:off x="0" y="332656"/>
            <a:ext cx="9396307" cy="7047412"/>
          </a:xfrm>
          <a:prstGeom prst="rect">
            <a:avLst/>
          </a:prstGeom>
        </p:spPr>
      </p:pic>
      <p:pic>
        <p:nvPicPr>
          <p:cNvPr id="2" name="Slika 1" descr="Slika na kojoj se nalazi otvoreni prostor, trava, soko, grabljivice&#10;&#10;Opis je automatski generisan">
            <a:extLst>
              <a:ext uri="{FF2B5EF4-FFF2-40B4-BE49-F238E27FC236}">
                <a16:creationId xmlns:a16="http://schemas.microsoft.com/office/drawing/2014/main" id="{A690AB52-BD80-7E79-63FD-7617DDA2F9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1" r="5127" b="-2"/>
          <a:stretch/>
        </p:blipFill>
        <p:spPr>
          <a:xfrm>
            <a:off x="179512" y="140261"/>
            <a:ext cx="1292078" cy="16141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25289">
            <a:extLst>
              <a:ext uri="{FF2B5EF4-FFF2-40B4-BE49-F238E27FC236}">
                <a16:creationId xmlns:a16="http://schemas.microsoft.com/office/drawing/2014/main" id="{3E26C34F-4C7F-7AF7-3E07-71D482E144D9}"/>
              </a:ext>
            </a:extLst>
          </p:cNvPr>
          <p:cNvGrpSpPr/>
          <p:nvPr/>
        </p:nvGrpSpPr>
        <p:grpSpPr>
          <a:xfrm>
            <a:off x="2287820" y="108701"/>
            <a:ext cx="6677978" cy="4568910"/>
            <a:chOff x="0" y="0"/>
            <a:chExt cx="4212001" cy="2945313"/>
          </a:xfrm>
        </p:grpSpPr>
        <p:pic>
          <p:nvPicPr>
            <p:cNvPr id="5" name="Picture 7148">
              <a:extLst>
                <a:ext uri="{FF2B5EF4-FFF2-40B4-BE49-F238E27FC236}">
                  <a16:creationId xmlns:a16="http://schemas.microsoft.com/office/drawing/2014/main" id="{5FE74370-2EDE-477D-1D0D-FC73658F41BA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4212001" cy="484747"/>
            </a:xfrm>
            <a:prstGeom prst="rect">
              <a:avLst/>
            </a:prstGeom>
          </p:spPr>
        </p:pic>
        <p:pic>
          <p:nvPicPr>
            <p:cNvPr id="6" name="Picture 7150">
              <a:extLst>
                <a:ext uri="{FF2B5EF4-FFF2-40B4-BE49-F238E27FC236}">
                  <a16:creationId xmlns:a16="http://schemas.microsoft.com/office/drawing/2014/main" id="{BF04F0A0-FA4A-7696-8ED8-D43D417F3643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0" y="538747"/>
              <a:ext cx="4212001" cy="2406566"/>
            </a:xfrm>
            <a:prstGeom prst="rect">
              <a:avLst/>
            </a:prstGeom>
          </p:spPr>
        </p:pic>
      </p:grpSp>
      <p:sp>
        <p:nvSpPr>
          <p:cNvPr id="7" name="Pravougaonik: sa zaobljenim uglovima 6">
            <a:extLst>
              <a:ext uri="{FF2B5EF4-FFF2-40B4-BE49-F238E27FC236}">
                <a16:creationId xmlns:a16="http://schemas.microsoft.com/office/drawing/2014/main" id="{A28A29CC-800B-A3F8-67A6-5842F758CA9B}"/>
              </a:ext>
            </a:extLst>
          </p:cNvPr>
          <p:cNvSpPr/>
          <p:nvPr/>
        </p:nvSpPr>
        <p:spPr>
          <a:xfrm>
            <a:off x="251520" y="1916832"/>
            <a:ext cx="2036300" cy="7519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/>
              <a:t>Slobodno obrtno postolje</a:t>
            </a: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6683588B-EA22-3331-B505-099CED5CD3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1504667"/>
              </p:ext>
            </p:extLst>
          </p:nvPr>
        </p:nvGraphicFramePr>
        <p:xfrm>
          <a:off x="539552" y="4811592"/>
          <a:ext cx="8280920" cy="20464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87689">
                  <a:extLst>
                    <a:ext uri="{9D8B030D-6E8A-4147-A177-3AD203B41FA5}">
                      <a16:colId xmlns:a16="http://schemas.microsoft.com/office/drawing/2014/main" val="789689119"/>
                    </a:ext>
                  </a:extLst>
                </a:gridCol>
                <a:gridCol w="3102636">
                  <a:extLst>
                    <a:ext uri="{9D8B030D-6E8A-4147-A177-3AD203B41FA5}">
                      <a16:colId xmlns:a16="http://schemas.microsoft.com/office/drawing/2014/main" val="1081297275"/>
                    </a:ext>
                  </a:extLst>
                </a:gridCol>
                <a:gridCol w="300270">
                  <a:extLst>
                    <a:ext uri="{9D8B030D-6E8A-4147-A177-3AD203B41FA5}">
                      <a16:colId xmlns:a16="http://schemas.microsoft.com/office/drawing/2014/main" val="3743823308"/>
                    </a:ext>
                  </a:extLst>
                </a:gridCol>
                <a:gridCol w="887689">
                  <a:extLst>
                    <a:ext uri="{9D8B030D-6E8A-4147-A177-3AD203B41FA5}">
                      <a16:colId xmlns:a16="http://schemas.microsoft.com/office/drawing/2014/main" val="1644763068"/>
                    </a:ext>
                  </a:extLst>
                </a:gridCol>
                <a:gridCol w="3102636">
                  <a:extLst>
                    <a:ext uri="{9D8B030D-6E8A-4147-A177-3AD203B41FA5}">
                      <a16:colId xmlns:a16="http://schemas.microsoft.com/office/drawing/2014/main" val="363303890"/>
                    </a:ext>
                  </a:extLst>
                </a:gridCol>
              </a:tblGrid>
              <a:tr h="3519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sr-Latn-R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Ram obrtnog postolja</a:t>
                      </a:r>
                      <a:endParaRPr lang="sr-Latn-R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sr-Latn-R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sr-Latn-R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Sistem vazdušnog ogibljenja</a:t>
                      </a:r>
                      <a:endParaRPr lang="sr-Latn-R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extLst>
                  <a:ext uri="{0D108BD9-81ED-4DB2-BD59-A6C34878D82A}">
                    <a16:rowId xmlns:a16="http://schemas.microsoft.com/office/drawing/2014/main" val="4106605452"/>
                  </a:ext>
                </a:extLst>
              </a:tr>
              <a:tr h="6290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sr-Latn-R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Traverza sa sekundarnim ogibljenjem</a:t>
                      </a:r>
                      <a:endParaRPr lang="sr-Latn-R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sr-Latn-R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Raspored osovina</a:t>
                      </a:r>
                      <a:endParaRPr lang="sr-Latn-R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extLst>
                  <a:ext uri="{0D108BD9-81ED-4DB2-BD59-A6C34878D82A}">
                    <a16:rowId xmlns:a16="http://schemas.microsoft.com/office/drawing/2014/main" val="2159131597"/>
                  </a:ext>
                </a:extLst>
              </a:tr>
              <a:tr h="3567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sr-Latn-R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Raspored cevi</a:t>
                      </a:r>
                      <a:endParaRPr lang="sr-Latn-R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sr-Latn-R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Primarno ogibljenje</a:t>
                      </a:r>
                      <a:endParaRPr lang="sr-Latn-R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extLst>
                  <a:ext uri="{0D108BD9-81ED-4DB2-BD59-A6C34878D82A}">
                    <a16:rowId xmlns:a16="http://schemas.microsoft.com/office/drawing/2014/main" val="1817681822"/>
                  </a:ext>
                </a:extLst>
              </a:tr>
              <a:tr h="3567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sr-Latn-R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Osovinski sklop</a:t>
                      </a:r>
                      <a:endParaRPr lang="sr-Latn-R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sr-Latn-R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Osovinski kočioni disk</a:t>
                      </a:r>
                      <a:endParaRPr lang="sr-Latn-R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extLst>
                  <a:ext uri="{0D108BD9-81ED-4DB2-BD59-A6C34878D82A}">
                    <a16:rowId xmlns:a16="http://schemas.microsoft.com/office/drawing/2014/main" val="2960303449"/>
                  </a:ext>
                </a:extLst>
              </a:tr>
              <a:tr h="3519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sr-Latn-R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Magnetna šinska kočnica</a:t>
                      </a:r>
                      <a:endParaRPr lang="sr-Latn-R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sr-Latn-R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Raspored kočnica</a:t>
                      </a:r>
                      <a:endParaRPr lang="sr-Latn-R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extLst>
                  <a:ext uri="{0D108BD9-81ED-4DB2-BD59-A6C34878D82A}">
                    <a16:rowId xmlns:a16="http://schemas.microsoft.com/office/drawing/2014/main" val="26915125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23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/>
    </mc:Choice>
    <mc:Fallback xmlns="">
      <p:transition spd="slow" advClick="0" advTm="2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lika na kojoj se nalazi noćno nebo&#10;&#10;Opis je automatski generisan">
            <a:extLst>
              <a:ext uri="{FF2B5EF4-FFF2-40B4-BE49-F238E27FC236}">
                <a16:creationId xmlns:a16="http://schemas.microsoft.com/office/drawing/2014/main" id="{D5E92A85-A42C-6D8C-FADA-07AC9D260F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17668" b="-1"/>
          <a:stretch/>
        </p:blipFill>
        <p:spPr>
          <a:xfrm>
            <a:off x="-126154" y="98550"/>
            <a:ext cx="9396307" cy="7047412"/>
          </a:xfrm>
          <a:prstGeom prst="rect">
            <a:avLst/>
          </a:prstGeom>
        </p:spPr>
      </p:pic>
      <p:grpSp>
        <p:nvGrpSpPr>
          <p:cNvPr id="2" name="Group 225019">
            <a:extLst>
              <a:ext uri="{FF2B5EF4-FFF2-40B4-BE49-F238E27FC236}">
                <a16:creationId xmlns:a16="http://schemas.microsoft.com/office/drawing/2014/main" id="{B8E77499-B616-1FDE-8602-6A7279E32626}"/>
              </a:ext>
            </a:extLst>
          </p:cNvPr>
          <p:cNvGrpSpPr/>
          <p:nvPr/>
        </p:nvGrpSpPr>
        <p:grpSpPr>
          <a:xfrm>
            <a:off x="1331640" y="332656"/>
            <a:ext cx="7704856" cy="4752528"/>
            <a:chOff x="0" y="0"/>
            <a:chExt cx="4212001" cy="1954974"/>
          </a:xfrm>
        </p:grpSpPr>
        <p:pic>
          <p:nvPicPr>
            <p:cNvPr id="3" name="Picture 7432">
              <a:extLst>
                <a:ext uri="{FF2B5EF4-FFF2-40B4-BE49-F238E27FC236}">
                  <a16:creationId xmlns:a16="http://schemas.microsoft.com/office/drawing/2014/main" id="{04488994-08C9-EDAA-4FE1-333CCD8759D8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4212001" cy="484747"/>
            </a:xfrm>
            <a:prstGeom prst="rect">
              <a:avLst/>
            </a:prstGeom>
          </p:spPr>
        </p:pic>
        <p:pic>
          <p:nvPicPr>
            <p:cNvPr id="5" name="Picture 7434">
              <a:extLst>
                <a:ext uri="{FF2B5EF4-FFF2-40B4-BE49-F238E27FC236}">
                  <a16:creationId xmlns:a16="http://schemas.microsoft.com/office/drawing/2014/main" id="{40E82C97-1745-67F4-812F-7C1AB6978114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0" y="538747"/>
              <a:ext cx="4212001" cy="1416227"/>
            </a:xfrm>
            <a:prstGeom prst="rect">
              <a:avLst/>
            </a:prstGeom>
          </p:spPr>
        </p:pic>
      </p:grpSp>
      <p:pic>
        <p:nvPicPr>
          <p:cNvPr id="6" name="Slika 5" descr="Slika na kojoj se nalazi otvoreni prostor, trava, soko, grabljivice&#10;&#10;Opis je automatski generisan">
            <a:extLst>
              <a:ext uri="{FF2B5EF4-FFF2-40B4-BE49-F238E27FC236}">
                <a16:creationId xmlns:a16="http://schemas.microsoft.com/office/drawing/2014/main" id="{0909BE78-E500-0B9B-16B8-98FA6D54AC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1" r="5127" b="-2"/>
          <a:stretch/>
        </p:blipFill>
        <p:spPr>
          <a:xfrm>
            <a:off x="107504" y="98550"/>
            <a:ext cx="1292078" cy="16141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C5A5B7E8-3149-0DE9-30EF-BB4FFA6F0F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8163180"/>
              </p:ext>
            </p:extLst>
          </p:nvPr>
        </p:nvGraphicFramePr>
        <p:xfrm>
          <a:off x="611560" y="5301208"/>
          <a:ext cx="7992888" cy="12122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val="2363113264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762233206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768852782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470773774"/>
                    </a:ext>
                  </a:extLst>
                </a:gridCol>
                <a:gridCol w="3888432">
                  <a:extLst>
                    <a:ext uri="{9D8B030D-6E8A-4147-A177-3AD203B41FA5}">
                      <a16:colId xmlns:a16="http://schemas.microsoft.com/office/drawing/2014/main" val="1173737820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sr-Latn-R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Traverza</a:t>
                      </a:r>
                      <a:endParaRPr lang="sr-Latn-R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sr-Latn-R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sr-Latn-R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Vazdušni jastuk vazdušnog ogibljenja</a:t>
                      </a:r>
                      <a:endParaRPr lang="sr-Latn-R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extLst>
                  <a:ext uri="{0D108BD9-81ED-4DB2-BD59-A6C34878D82A}">
                    <a16:rowId xmlns:a16="http://schemas.microsoft.com/office/drawing/2014/main" val="4071995538"/>
                  </a:ext>
                </a:extLst>
              </a:tr>
              <a:tr h="314006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sr-Latn-R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Ram obrtnog postolja</a:t>
                      </a:r>
                      <a:endParaRPr lang="sr-Latn-R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sr-Latn-R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sr-Latn-R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extLst>
                  <a:ext uri="{0D108BD9-81ED-4DB2-BD59-A6C34878D82A}">
                    <a16:rowId xmlns:a16="http://schemas.microsoft.com/office/drawing/2014/main" val="4144479490"/>
                  </a:ext>
                </a:extLst>
              </a:tr>
              <a:tr h="322219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sr-Latn-R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Ram obrtnog postolja</a:t>
                      </a:r>
                      <a:endParaRPr lang="sr-Latn-R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sr-Latn-R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h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470420"/>
                  </a:ext>
                </a:extLst>
              </a:tr>
            </a:tbl>
          </a:graphicData>
        </a:graphic>
      </p:graphicFrame>
      <p:sp>
        <p:nvSpPr>
          <p:cNvPr id="8" name="Pravougaonik: sa zaobljenim uglovima 7">
            <a:extLst>
              <a:ext uri="{FF2B5EF4-FFF2-40B4-BE49-F238E27FC236}">
                <a16:creationId xmlns:a16="http://schemas.microsoft.com/office/drawing/2014/main" id="{4BE5C92E-C41C-72BB-0390-E96824818D77}"/>
              </a:ext>
            </a:extLst>
          </p:cNvPr>
          <p:cNvSpPr/>
          <p:nvPr/>
        </p:nvSpPr>
        <p:spPr>
          <a:xfrm>
            <a:off x="0" y="1885700"/>
            <a:ext cx="2411760" cy="6792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Vazdušno ogibljenje</a:t>
            </a:r>
          </a:p>
        </p:txBody>
      </p:sp>
    </p:spTree>
    <p:extLst>
      <p:ext uri="{BB962C8B-B14F-4D97-AF65-F5344CB8AC3E}">
        <p14:creationId xmlns:p14="http://schemas.microsoft.com/office/powerpoint/2010/main" val="177693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CFE037CC-6C24-4458-D3F7-1D69F2B871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722288"/>
              </p:ext>
            </p:extLst>
          </p:nvPr>
        </p:nvGraphicFramePr>
        <p:xfrm>
          <a:off x="611560" y="404664"/>
          <a:ext cx="8280920" cy="62651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64474">
                  <a:extLst>
                    <a:ext uri="{9D8B030D-6E8A-4147-A177-3AD203B41FA5}">
                      <a16:colId xmlns:a16="http://schemas.microsoft.com/office/drawing/2014/main" val="1095332684"/>
                    </a:ext>
                  </a:extLst>
                </a:gridCol>
                <a:gridCol w="2764474">
                  <a:extLst>
                    <a:ext uri="{9D8B030D-6E8A-4147-A177-3AD203B41FA5}">
                      <a16:colId xmlns:a16="http://schemas.microsoft.com/office/drawing/2014/main" val="804973258"/>
                    </a:ext>
                  </a:extLst>
                </a:gridCol>
                <a:gridCol w="2751972">
                  <a:extLst>
                    <a:ext uri="{9D8B030D-6E8A-4147-A177-3AD203B41FA5}">
                      <a16:colId xmlns:a16="http://schemas.microsoft.com/office/drawing/2014/main" val="2054398006"/>
                    </a:ext>
                  </a:extLst>
                </a:gridCol>
              </a:tblGrid>
              <a:tr h="300573"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Komponente</a:t>
                      </a:r>
                      <a:endParaRPr lang="sr-Latn-RS" sz="1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17" marR="52027" marT="30721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Komponenta /opis</a:t>
                      </a:r>
                      <a:endParaRPr lang="sr-Latn-RS" sz="1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17" marR="52027" marT="30721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4-delno</a:t>
                      </a:r>
                      <a:endParaRPr lang="sr-Latn-RS" sz="1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17" marR="52027" marT="30721" marB="0"/>
                </a:tc>
                <a:extLst>
                  <a:ext uri="{0D108BD9-81ED-4DB2-BD59-A6C34878D82A}">
                    <a16:rowId xmlns:a16="http://schemas.microsoft.com/office/drawing/2014/main" val="1368697937"/>
                  </a:ext>
                </a:extLst>
              </a:tr>
              <a:tr h="485151">
                <a:tc rowSpan="7"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Kompletno vozilo</a:t>
                      </a:r>
                      <a:endParaRPr lang="sr-Latn-RS" sz="1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17" marR="52027" marT="30721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Dužina preko prednjeg kvačila</a:t>
                      </a:r>
                      <a:endParaRPr lang="sr-Latn-RS" sz="1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17" marR="52027" marT="30721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100,36 m</a:t>
                      </a:r>
                      <a:endParaRPr lang="sr-Latn-RS" sz="1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17" marR="52027" marT="30721" marB="0"/>
                </a:tc>
                <a:extLst>
                  <a:ext uri="{0D108BD9-81ED-4DB2-BD59-A6C34878D82A}">
                    <a16:rowId xmlns:a16="http://schemas.microsoft.com/office/drawing/2014/main" val="556344120"/>
                  </a:ext>
                </a:extLst>
              </a:tr>
              <a:tr h="485151"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Visina iznad gornje ivice šine</a:t>
                      </a:r>
                      <a:endParaRPr lang="sr-Latn-RS" sz="1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17" marR="52027" marT="30721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4 595 mm</a:t>
                      </a:r>
                      <a:endParaRPr lang="sr-Latn-RS" sz="1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17" marR="52027" marT="30721" marB="0"/>
                </a:tc>
                <a:extLst>
                  <a:ext uri="{0D108BD9-81ED-4DB2-BD59-A6C34878D82A}">
                    <a16:rowId xmlns:a16="http://schemas.microsoft.com/office/drawing/2014/main" val="2520858516"/>
                  </a:ext>
                </a:extLst>
              </a:tr>
              <a:tr h="275172"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Širina</a:t>
                      </a:r>
                      <a:endParaRPr lang="sr-Latn-RS" sz="1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17" marR="52027" marT="30721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2 800 mm</a:t>
                      </a:r>
                      <a:endParaRPr lang="sr-Latn-RS" sz="1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17" marR="52027" marT="30721" marB="0"/>
                </a:tc>
                <a:extLst>
                  <a:ext uri="{0D108BD9-81ED-4DB2-BD59-A6C34878D82A}">
                    <a16:rowId xmlns:a16="http://schemas.microsoft.com/office/drawing/2014/main" val="2574530892"/>
                  </a:ext>
                </a:extLst>
              </a:tr>
              <a:tr h="275172"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Širina koloseka</a:t>
                      </a:r>
                      <a:endParaRPr lang="sr-Latn-RS" sz="1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17" marR="52027" marT="30721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1 435 mm</a:t>
                      </a:r>
                      <a:endParaRPr lang="sr-Latn-RS" sz="1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17" marR="52027" marT="30721" marB="0"/>
                </a:tc>
                <a:extLst>
                  <a:ext uri="{0D108BD9-81ED-4DB2-BD59-A6C34878D82A}">
                    <a16:rowId xmlns:a16="http://schemas.microsoft.com/office/drawing/2014/main" val="202674227"/>
                  </a:ext>
                </a:extLst>
              </a:tr>
              <a:tr h="275172"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Širina ulaznih vrata</a:t>
                      </a:r>
                      <a:endParaRPr lang="sr-Latn-RS" sz="1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17" marR="52027" marT="30721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1 400 mm</a:t>
                      </a:r>
                      <a:endParaRPr lang="sr-Latn-RS" sz="1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17" marR="52027" marT="30721" marB="0"/>
                </a:tc>
                <a:extLst>
                  <a:ext uri="{0D108BD9-81ED-4DB2-BD59-A6C34878D82A}">
                    <a16:rowId xmlns:a16="http://schemas.microsoft.com/office/drawing/2014/main" val="3251376121"/>
                  </a:ext>
                </a:extLst>
              </a:tr>
              <a:tr h="275172"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Stajna visina</a:t>
                      </a:r>
                      <a:endParaRPr lang="sr-Latn-RS" sz="1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17" marR="52027" marT="30721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 mm</a:t>
                      </a:r>
                      <a:endParaRPr lang="sr-Latn-RS" sz="1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17" marR="52027" marT="30721" marB="0"/>
                </a:tc>
                <a:extLst>
                  <a:ext uri="{0D108BD9-81ED-4DB2-BD59-A6C34878D82A}">
                    <a16:rowId xmlns:a16="http://schemas.microsoft.com/office/drawing/2014/main" val="4021536817"/>
                  </a:ext>
                </a:extLst>
              </a:tr>
              <a:tr h="485151"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Dužina izvlačenja kliznog stepenika</a:t>
                      </a:r>
                      <a:endParaRPr lang="sr-Latn-RS" sz="1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17" marR="52027" marT="30721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440 mm</a:t>
                      </a:r>
                      <a:endParaRPr lang="sr-Latn-RS" sz="1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17" marR="52027" marT="30721" marB="0"/>
                </a:tc>
                <a:extLst>
                  <a:ext uri="{0D108BD9-81ED-4DB2-BD59-A6C34878D82A}">
                    <a16:rowId xmlns:a16="http://schemas.microsoft.com/office/drawing/2014/main" val="2640718802"/>
                  </a:ext>
                </a:extLst>
              </a:tr>
              <a:tr h="275172">
                <a:tc rowSpan="4"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Dužina vagona</a:t>
                      </a:r>
                      <a:endParaRPr lang="sr-Latn-RS" sz="1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17" marR="52027" marT="30721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Krajnja kola 600</a:t>
                      </a:r>
                      <a:endParaRPr lang="sr-Latn-RS" sz="1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17" marR="52027" marT="30721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25,36 m</a:t>
                      </a:r>
                      <a:endParaRPr lang="sr-Latn-RS" sz="1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17" marR="52027" marT="30721" marB="0"/>
                </a:tc>
                <a:extLst>
                  <a:ext uri="{0D108BD9-81ED-4DB2-BD59-A6C34878D82A}">
                    <a16:rowId xmlns:a16="http://schemas.microsoft.com/office/drawing/2014/main" val="519971461"/>
                  </a:ext>
                </a:extLst>
              </a:tr>
              <a:tr h="275172"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Srednji vagon 500</a:t>
                      </a:r>
                      <a:endParaRPr lang="sr-Latn-RS" sz="1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17" marR="52027" marT="30721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24,82 m</a:t>
                      </a:r>
                      <a:endParaRPr lang="sr-Latn-RS" sz="1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17" marR="52027" marT="30721" marB="0"/>
                </a:tc>
                <a:extLst>
                  <a:ext uri="{0D108BD9-81ED-4DB2-BD59-A6C34878D82A}">
                    <a16:rowId xmlns:a16="http://schemas.microsoft.com/office/drawing/2014/main" val="3784285133"/>
                  </a:ext>
                </a:extLst>
              </a:tr>
              <a:tr h="275172"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Srednji vagon 400</a:t>
                      </a:r>
                      <a:endParaRPr lang="sr-Latn-RS" sz="1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17" marR="52027" marT="30721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24,82 m</a:t>
                      </a:r>
                      <a:endParaRPr lang="sr-Latn-RS" sz="1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17" marR="52027" marT="30721" marB="0"/>
                </a:tc>
                <a:extLst>
                  <a:ext uri="{0D108BD9-81ED-4DB2-BD59-A6C34878D82A}">
                    <a16:rowId xmlns:a16="http://schemas.microsoft.com/office/drawing/2014/main" val="4078625753"/>
                  </a:ext>
                </a:extLst>
              </a:tr>
              <a:tr h="275172"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Krajnja kola 100</a:t>
                      </a:r>
                      <a:endParaRPr lang="sr-Latn-RS" sz="1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17" marR="52027" marT="30721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25,36 m</a:t>
                      </a:r>
                      <a:endParaRPr lang="sr-Latn-RS" sz="1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17" marR="52027" marT="30721" marB="0"/>
                </a:tc>
                <a:extLst>
                  <a:ext uri="{0D108BD9-81ED-4DB2-BD59-A6C34878D82A}">
                    <a16:rowId xmlns:a16="http://schemas.microsoft.com/office/drawing/2014/main" val="2200140451"/>
                  </a:ext>
                </a:extLst>
              </a:tr>
              <a:tr h="905952"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Masa vozila</a:t>
                      </a:r>
                      <a:endParaRPr lang="sr-Latn-RS" sz="1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17" marR="52027" marT="30721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sr-Latn-RS" sz="1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17" marR="52027" marT="30721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125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Pogledajte priručnik</a:t>
                      </a:r>
                    </a:p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„Rukovanje“, poglavlje „Kočiona masa i vrednosti pritisaka“</a:t>
                      </a:r>
                      <a:endParaRPr lang="sr-Latn-RS" sz="1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17" marR="52027" marT="30721" marB="0"/>
                </a:tc>
                <a:extLst>
                  <a:ext uri="{0D108BD9-81ED-4DB2-BD59-A6C34878D82A}">
                    <a16:rowId xmlns:a16="http://schemas.microsoft.com/office/drawing/2014/main" val="1215956905"/>
                  </a:ext>
                </a:extLst>
              </a:tr>
              <a:tr h="485151">
                <a:tc rowSpan="3"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Šasija</a:t>
                      </a:r>
                      <a:endParaRPr lang="sr-Latn-RS" sz="1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17" marR="52027" marT="30721" marB="0"/>
                </a:tc>
                <a:tc>
                  <a:txBody>
                    <a:bodyPr/>
                    <a:lstStyle/>
                    <a:p>
                      <a:pPr marL="6350" marR="190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Pogonsko obrtno postolje</a:t>
                      </a:r>
                      <a:endParaRPr lang="sr-Latn-RS" sz="1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17" marR="52027" marT="30721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sr-Latn-RS" sz="1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17" marR="52027" marT="30721" marB="0"/>
                </a:tc>
                <a:extLst>
                  <a:ext uri="{0D108BD9-81ED-4DB2-BD59-A6C34878D82A}">
                    <a16:rowId xmlns:a16="http://schemas.microsoft.com/office/drawing/2014/main" val="596693562"/>
                  </a:ext>
                </a:extLst>
              </a:tr>
              <a:tr h="429229"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Slobodno obrtno postolje</a:t>
                      </a:r>
                      <a:endParaRPr lang="sr-Latn-RS" sz="1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17" marR="52027" marT="30721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sr-Latn-RS" sz="1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17" marR="52027" marT="30721" marB="0"/>
                </a:tc>
                <a:extLst>
                  <a:ext uri="{0D108BD9-81ED-4DB2-BD59-A6C34878D82A}">
                    <a16:rowId xmlns:a16="http://schemas.microsoft.com/office/drawing/2014/main" val="1038885693"/>
                  </a:ext>
                </a:extLst>
              </a:tr>
              <a:tr h="270938"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Osovinski ležaj</a:t>
                      </a:r>
                      <a:endParaRPr lang="sr-Latn-RS" sz="1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17" marR="52027" marT="30721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Bo'Bo'+2'2'+2'2'+Bo'Bo'</a:t>
                      </a:r>
                      <a:endParaRPr lang="sr-Latn-RS" sz="1600" dirty="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17" marR="52027" marT="30721" marB="0"/>
                </a:tc>
                <a:extLst>
                  <a:ext uri="{0D108BD9-81ED-4DB2-BD59-A6C34878D82A}">
                    <a16:rowId xmlns:a16="http://schemas.microsoft.com/office/drawing/2014/main" val="12841521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31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lika na kojoj se nalazi noćno nebo&#10;&#10;Opis je automatski generisan">
            <a:extLst>
              <a:ext uri="{FF2B5EF4-FFF2-40B4-BE49-F238E27FC236}">
                <a16:creationId xmlns:a16="http://schemas.microsoft.com/office/drawing/2014/main" id="{D5E92A85-A42C-6D8C-FADA-07AC9D260F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17668" b="-1"/>
          <a:stretch/>
        </p:blipFill>
        <p:spPr>
          <a:xfrm>
            <a:off x="0" y="-283703"/>
            <a:ext cx="9396307" cy="7047412"/>
          </a:xfrm>
          <a:prstGeom prst="rect">
            <a:avLst/>
          </a:prstGeom>
        </p:spPr>
      </p:pic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CD95A99A-4FFD-E5A6-6BB0-790D48A660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2515358"/>
              </p:ext>
            </p:extLst>
          </p:nvPr>
        </p:nvGraphicFramePr>
        <p:xfrm>
          <a:off x="431540" y="5732948"/>
          <a:ext cx="8280920" cy="8148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2781">
                  <a:extLst>
                    <a:ext uri="{9D8B030D-6E8A-4147-A177-3AD203B41FA5}">
                      <a16:colId xmlns:a16="http://schemas.microsoft.com/office/drawing/2014/main" val="1597144300"/>
                    </a:ext>
                  </a:extLst>
                </a:gridCol>
                <a:gridCol w="2749587">
                  <a:extLst>
                    <a:ext uri="{9D8B030D-6E8A-4147-A177-3AD203B41FA5}">
                      <a16:colId xmlns:a16="http://schemas.microsoft.com/office/drawing/2014/main" val="4172371585"/>
                    </a:ext>
                  </a:extLst>
                </a:gridCol>
                <a:gridCol w="216024">
                  <a:extLst>
                    <a:ext uri="{9D8B030D-6E8A-4147-A177-3AD203B41FA5}">
                      <a16:colId xmlns:a16="http://schemas.microsoft.com/office/drawing/2014/main" val="792354183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137507676"/>
                    </a:ext>
                  </a:extLst>
                </a:gridCol>
                <a:gridCol w="4320480">
                  <a:extLst>
                    <a:ext uri="{9D8B030D-6E8A-4147-A177-3AD203B41FA5}">
                      <a16:colId xmlns:a16="http://schemas.microsoft.com/office/drawing/2014/main" val="1593809341"/>
                    </a:ext>
                  </a:extLst>
                </a:gridCol>
              </a:tblGrid>
              <a:tr h="8148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sr-Latn-R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Glavni transformator</a:t>
                      </a:r>
                      <a:endParaRPr lang="sr-Latn-R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sr-Latn-R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sr-Latn-R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Dvostruki strujni usmerivač</a:t>
                      </a:r>
                      <a:endParaRPr lang="sr-Latn-R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extLst>
                  <a:ext uri="{0D108BD9-81ED-4DB2-BD59-A6C34878D82A}">
                    <a16:rowId xmlns:a16="http://schemas.microsoft.com/office/drawing/2014/main" val="62989883"/>
                  </a:ext>
                </a:extLst>
              </a:tr>
            </a:tbl>
          </a:graphicData>
        </a:graphic>
      </p:graphicFrame>
      <p:pic>
        <p:nvPicPr>
          <p:cNvPr id="3" name="Picture 7552">
            <a:extLst>
              <a:ext uri="{FF2B5EF4-FFF2-40B4-BE49-F238E27FC236}">
                <a16:creationId xmlns:a16="http://schemas.microsoft.com/office/drawing/2014/main" id="{8A66349B-71BF-61D9-CBFC-2E6754F291D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475656" y="332656"/>
            <a:ext cx="7668344" cy="4680519"/>
          </a:xfrm>
          <a:prstGeom prst="rect">
            <a:avLst/>
          </a:prstGeom>
        </p:spPr>
      </p:pic>
      <p:pic>
        <p:nvPicPr>
          <p:cNvPr id="5" name="Slika 4" descr="Slika na kojoj se nalazi otvoreni prostor, trava, soko, grabljivice&#10;&#10;Opis je automatski generisan">
            <a:extLst>
              <a:ext uri="{FF2B5EF4-FFF2-40B4-BE49-F238E27FC236}">
                <a16:creationId xmlns:a16="http://schemas.microsoft.com/office/drawing/2014/main" id="{4719688E-4658-A52C-8AF8-59AA3266D0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1" r="5127" b="-2"/>
          <a:stretch/>
        </p:blipFill>
        <p:spPr>
          <a:xfrm>
            <a:off x="107504" y="98550"/>
            <a:ext cx="1292078" cy="16141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Pravougaonik: sa zaobljenim uglovima 5">
            <a:extLst>
              <a:ext uri="{FF2B5EF4-FFF2-40B4-BE49-F238E27FC236}">
                <a16:creationId xmlns:a16="http://schemas.microsoft.com/office/drawing/2014/main" id="{F7B65EA3-7384-B611-65BB-30D249FD4B41}"/>
              </a:ext>
            </a:extLst>
          </p:cNvPr>
          <p:cNvSpPr/>
          <p:nvPr/>
        </p:nvSpPr>
        <p:spPr>
          <a:xfrm>
            <a:off x="107504" y="5085184"/>
            <a:ext cx="2592288" cy="5532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15"/>
              </a:spcAft>
            </a:pPr>
            <a:r>
              <a:rPr lang="sr-Latn-R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Raspored uređaja</a:t>
            </a:r>
          </a:p>
        </p:txBody>
      </p:sp>
    </p:spTree>
    <p:extLst>
      <p:ext uri="{BB962C8B-B14F-4D97-AF65-F5344CB8AC3E}">
        <p14:creationId xmlns:p14="http://schemas.microsoft.com/office/powerpoint/2010/main" val="25287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lika na kojoj se nalazi noćno nebo&#10;&#10;Opis je automatski generisan">
            <a:extLst>
              <a:ext uri="{FF2B5EF4-FFF2-40B4-BE49-F238E27FC236}">
                <a16:creationId xmlns:a16="http://schemas.microsoft.com/office/drawing/2014/main" id="{D5E92A85-A42C-6D8C-FADA-07AC9D260F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17668" b="-1"/>
          <a:stretch/>
        </p:blipFill>
        <p:spPr>
          <a:xfrm>
            <a:off x="0" y="260648"/>
            <a:ext cx="9396307" cy="7047412"/>
          </a:xfrm>
          <a:prstGeom prst="rect">
            <a:avLst/>
          </a:prstGeom>
        </p:spPr>
      </p:pic>
      <p:pic>
        <p:nvPicPr>
          <p:cNvPr id="2" name="Slika 1" descr="Slika na kojoj se nalazi otvoreni prostor, trava, soko, grabljivice&#10;&#10;Opis je automatski generisan">
            <a:extLst>
              <a:ext uri="{FF2B5EF4-FFF2-40B4-BE49-F238E27FC236}">
                <a16:creationId xmlns:a16="http://schemas.microsoft.com/office/drawing/2014/main" id="{6F9206E6-1887-5C14-500E-35B4C7D4D7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1" r="5127" b="-2"/>
          <a:stretch/>
        </p:blipFill>
        <p:spPr>
          <a:xfrm>
            <a:off x="107504" y="98550"/>
            <a:ext cx="1292078" cy="16141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27486">
            <a:extLst>
              <a:ext uri="{FF2B5EF4-FFF2-40B4-BE49-F238E27FC236}">
                <a16:creationId xmlns:a16="http://schemas.microsoft.com/office/drawing/2014/main" id="{B3801702-BF20-92EB-BFBD-0A9B0BAFD8FE}"/>
              </a:ext>
            </a:extLst>
          </p:cNvPr>
          <p:cNvGrpSpPr/>
          <p:nvPr/>
        </p:nvGrpSpPr>
        <p:grpSpPr>
          <a:xfrm>
            <a:off x="1507086" y="260648"/>
            <a:ext cx="7529410" cy="4640280"/>
            <a:chOff x="0" y="0"/>
            <a:chExt cx="4212001" cy="2944150"/>
          </a:xfrm>
        </p:grpSpPr>
        <p:pic>
          <p:nvPicPr>
            <p:cNvPr id="5" name="Picture 7747">
              <a:extLst>
                <a:ext uri="{FF2B5EF4-FFF2-40B4-BE49-F238E27FC236}">
                  <a16:creationId xmlns:a16="http://schemas.microsoft.com/office/drawing/2014/main" id="{BAAB2783-8B1D-E58E-296F-3DBB0C5453DC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4212001" cy="484747"/>
            </a:xfrm>
            <a:prstGeom prst="rect">
              <a:avLst/>
            </a:prstGeom>
          </p:spPr>
        </p:pic>
        <p:pic>
          <p:nvPicPr>
            <p:cNvPr id="6" name="Picture 7749">
              <a:extLst>
                <a:ext uri="{FF2B5EF4-FFF2-40B4-BE49-F238E27FC236}">
                  <a16:creationId xmlns:a16="http://schemas.microsoft.com/office/drawing/2014/main" id="{4B8D4A5C-AF26-2CFB-8120-01B01A1F6D44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0" y="538747"/>
              <a:ext cx="4212001" cy="2405403"/>
            </a:xfrm>
            <a:prstGeom prst="rect">
              <a:avLst/>
            </a:prstGeom>
          </p:spPr>
        </p:pic>
      </p:grp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199403B7-E689-A881-0906-0598E4DE9A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7099757"/>
              </p:ext>
            </p:extLst>
          </p:nvPr>
        </p:nvGraphicFramePr>
        <p:xfrm>
          <a:off x="395537" y="5944956"/>
          <a:ext cx="8640961" cy="12319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26284">
                  <a:extLst>
                    <a:ext uri="{9D8B030D-6E8A-4147-A177-3AD203B41FA5}">
                      <a16:colId xmlns:a16="http://schemas.microsoft.com/office/drawing/2014/main" val="3130632989"/>
                    </a:ext>
                  </a:extLst>
                </a:gridCol>
                <a:gridCol w="3237534">
                  <a:extLst>
                    <a:ext uri="{9D8B030D-6E8A-4147-A177-3AD203B41FA5}">
                      <a16:colId xmlns:a16="http://schemas.microsoft.com/office/drawing/2014/main" val="4243243535"/>
                    </a:ext>
                  </a:extLst>
                </a:gridCol>
                <a:gridCol w="313325">
                  <a:extLst>
                    <a:ext uri="{9D8B030D-6E8A-4147-A177-3AD203B41FA5}">
                      <a16:colId xmlns:a16="http://schemas.microsoft.com/office/drawing/2014/main" val="1761619230"/>
                    </a:ext>
                  </a:extLst>
                </a:gridCol>
                <a:gridCol w="926284">
                  <a:extLst>
                    <a:ext uri="{9D8B030D-6E8A-4147-A177-3AD203B41FA5}">
                      <a16:colId xmlns:a16="http://schemas.microsoft.com/office/drawing/2014/main" val="3549813951"/>
                    </a:ext>
                  </a:extLst>
                </a:gridCol>
                <a:gridCol w="3237534">
                  <a:extLst>
                    <a:ext uri="{9D8B030D-6E8A-4147-A177-3AD203B41FA5}">
                      <a16:colId xmlns:a16="http://schemas.microsoft.com/office/drawing/2014/main" val="3126210155"/>
                    </a:ext>
                  </a:extLst>
                </a:gridCol>
              </a:tblGrid>
              <a:tr h="3050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sr-Latn-R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Gornji krak</a:t>
                      </a:r>
                      <a:endParaRPr lang="sr-Latn-R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sr-Latn-R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sr-Latn-R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Rog</a:t>
                      </a:r>
                      <a:endParaRPr lang="sr-Latn-R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extLst>
                  <a:ext uri="{0D108BD9-81ED-4DB2-BD59-A6C34878D82A}">
                    <a16:rowId xmlns:a16="http://schemas.microsoft.com/office/drawing/2014/main" val="1395590515"/>
                  </a:ext>
                </a:extLst>
              </a:tr>
              <a:tr h="3092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sr-Latn-R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Donji krak</a:t>
                      </a:r>
                      <a:endParaRPr lang="sr-Latn-R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sr-Latn-R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Osnovni ram</a:t>
                      </a:r>
                      <a:endParaRPr lang="sr-Latn-R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extLst>
                  <a:ext uri="{0D108BD9-81ED-4DB2-BD59-A6C34878D82A}">
                    <a16:rowId xmlns:a16="http://schemas.microsoft.com/office/drawing/2014/main" val="2314329484"/>
                  </a:ext>
                </a:extLst>
              </a:tr>
              <a:tr h="3092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sr-Latn-R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Kontaktna traka</a:t>
                      </a:r>
                      <a:endParaRPr lang="sr-Latn-R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sr-Latn-R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Noseći izolator</a:t>
                      </a:r>
                      <a:endParaRPr lang="sr-Latn-R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extLst>
                  <a:ext uri="{0D108BD9-81ED-4DB2-BD59-A6C34878D82A}">
                    <a16:rowId xmlns:a16="http://schemas.microsoft.com/office/drawing/2014/main" val="2628165899"/>
                  </a:ext>
                </a:extLst>
              </a:tr>
              <a:tr h="3050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sr-Latn-R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Noseća cev skretnice</a:t>
                      </a:r>
                      <a:endParaRPr lang="sr-Latn-R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sr-Latn-R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Šarnirski zglob</a:t>
                      </a:r>
                      <a:endParaRPr lang="sr-Latn-R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extLst>
                  <a:ext uri="{0D108BD9-81ED-4DB2-BD59-A6C34878D82A}">
                    <a16:rowId xmlns:a16="http://schemas.microsoft.com/office/drawing/2014/main" val="1888697195"/>
                  </a:ext>
                </a:extLst>
              </a:tr>
            </a:tbl>
          </a:graphicData>
        </a:graphic>
      </p:graphicFrame>
      <p:sp>
        <p:nvSpPr>
          <p:cNvPr id="8" name="Pravougaonik: sa zaobljenim uglovima 7">
            <a:extLst>
              <a:ext uri="{FF2B5EF4-FFF2-40B4-BE49-F238E27FC236}">
                <a16:creationId xmlns:a16="http://schemas.microsoft.com/office/drawing/2014/main" id="{8E82774B-F3AD-82BA-E029-8E6ACACA8374}"/>
              </a:ext>
            </a:extLst>
          </p:cNvPr>
          <p:cNvSpPr/>
          <p:nvPr/>
        </p:nvSpPr>
        <p:spPr>
          <a:xfrm>
            <a:off x="107504" y="5085184"/>
            <a:ext cx="2592288" cy="5532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15"/>
              </a:spcAft>
            </a:pPr>
            <a:r>
              <a:rPr lang="sr-Latn-R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PANTOGRAF</a:t>
            </a:r>
            <a:endParaRPr lang="sr-Latn-R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13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lika na kojoj se nalazi noćno nebo&#10;&#10;Opis je automatski generisan">
            <a:extLst>
              <a:ext uri="{FF2B5EF4-FFF2-40B4-BE49-F238E27FC236}">
                <a16:creationId xmlns:a16="http://schemas.microsoft.com/office/drawing/2014/main" id="{D5E92A85-A42C-6D8C-FADA-07AC9D260F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17668" b="-1"/>
          <a:stretch/>
        </p:blipFill>
        <p:spPr>
          <a:xfrm>
            <a:off x="-27131" y="166624"/>
            <a:ext cx="9396307" cy="7047412"/>
          </a:xfrm>
          <a:prstGeom prst="rect">
            <a:avLst/>
          </a:prstGeom>
        </p:spPr>
      </p:pic>
      <p:pic>
        <p:nvPicPr>
          <p:cNvPr id="2" name="Slika 1" descr="Slika na kojoj se nalazi otvoreni prostor, trava, soko, grabljivice&#10;&#10;Opis je automatski generisan">
            <a:extLst>
              <a:ext uri="{FF2B5EF4-FFF2-40B4-BE49-F238E27FC236}">
                <a16:creationId xmlns:a16="http://schemas.microsoft.com/office/drawing/2014/main" id="{E16A4E13-8969-B096-8FA9-56B6FD0FA4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1" r="5127" b="-2"/>
          <a:stretch/>
        </p:blipFill>
        <p:spPr>
          <a:xfrm>
            <a:off x="107504" y="98550"/>
            <a:ext cx="1292078" cy="16141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8055">
            <a:extLst>
              <a:ext uri="{FF2B5EF4-FFF2-40B4-BE49-F238E27FC236}">
                <a16:creationId xmlns:a16="http://schemas.microsoft.com/office/drawing/2014/main" id="{9C901A1E-1E69-629D-70E7-1D06E0DEA55B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534217" y="332656"/>
            <a:ext cx="7609783" cy="4608512"/>
          </a:xfrm>
          <a:prstGeom prst="rect">
            <a:avLst/>
          </a:prstGeom>
        </p:spPr>
      </p:pic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FC195227-C2C5-A322-C722-38A3257354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5380059"/>
              </p:ext>
            </p:extLst>
          </p:nvPr>
        </p:nvGraphicFramePr>
        <p:xfrm>
          <a:off x="224782" y="5517232"/>
          <a:ext cx="8892480" cy="14228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6029">
                  <a:extLst>
                    <a:ext uri="{9D8B030D-6E8A-4147-A177-3AD203B41FA5}">
                      <a16:colId xmlns:a16="http://schemas.microsoft.com/office/drawing/2014/main" val="4078922056"/>
                    </a:ext>
                  </a:extLst>
                </a:gridCol>
                <a:gridCol w="3909033">
                  <a:extLst>
                    <a:ext uri="{9D8B030D-6E8A-4147-A177-3AD203B41FA5}">
                      <a16:colId xmlns:a16="http://schemas.microsoft.com/office/drawing/2014/main" val="2852169283"/>
                    </a:ext>
                  </a:extLst>
                </a:gridCol>
                <a:gridCol w="152400">
                  <a:extLst>
                    <a:ext uri="{9D8B030D-6E8A-4147-A177-3AD203B41FA5}">
                      <a16:colId xmlns:a16="http://schemas.microsoft.com/office/drawing/2014/main" val="466294544"/>
                    </a:ext>
                  </a:extLst>
                </a:gridCol>
                <a:gridCol w="505713">
                  <a:extLst>
                    <a:ext uri="{9D8B030D-6E8A-4147-A177-3AD203B41FA5}">
                      <a16:colId xmlns:a16="http://schemas.microsoft.com/office/drawing/2014/main" val="54850646"/>
                    </a:ext>
                  </a:extLst>
                </a:gridCol>
                <a:gridCol w="3779305">
                  <a:extLst>
                    <a:ext uri="{9D8B030D-6E8A-4147-A177-3AD203B41FA5}">
                      <a16:colId xmlns:a16="http://schemas.microsoft.com/office/drawing/2014/main" val="4014896629"/>
                    </a:ext>
                  </a:extLst>
                </a:gridCol>
              </a:tblGrid>
              <a:tr h="4742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sr-Latn-R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Vučni motor</a:t>
                      </a:r>
                      <a:endParaRPr lang="sr-Latn-R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sr-Latn-R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sr-Latn-R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Kardansko šuplje vratilo</a:t>
                      </a:r>
                      <a:endParaRPr lang="sr-Latn-R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extLst>
                  <a:ext uri="{0D108BD9-81ED-4DB2-BD59-A6C34878D82A}">
                    <a16:rowId xmlns:a16="http://schemas.microsoft.com/office/drawing/2014/main" val="3397323424"/>
                  </a:ext>
                </a:extLst>
              </a:tr>
              <a:tr h="4742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sr-Latn-R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Elastična spojnica</a:t>
                      </a:r>
                      <a:endParaRPr lang="sr-Latn-R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sr-Latn-R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Pogonska zvezda sa gumenim paketima</a:t>
                      </a:r>
                      <a:endParaRPr lang="sr-Latn-R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extLst>
                  <a:ext uri="{0D108BD9-81ED-4DB2-BD59-A6C34878D82A}">
                    <a16:rowId xmlns:a16="http://schemas.microsoft.com/office/drawing/2014/main" val="2634573968"/>
                  </a:ext>
                </a:extLst>
              </a:tr>
              <a:tr h="4742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sr-Latn-R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Osovinska zvezda sa gumenim paketima</a:t>
                      </a:r>
                      <a:endParaRPr lang="sr-Latn-R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sr-Latn-R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Prenosnik osovinskog sklopa</a:t>
                      </a:r>
                      <a:endParaRPr lang="sr-Latn-R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extLst>
                  <a:ext uri="{0D108BD9-81ED-4DB2-BD59-A6C34878D82A}">
                    <a16:rowId xmlns:a16="http://schemas.microsoft.com/office/drawing/2014/main" val="2868549386"/>
                  </a:ext>
                </a:extLst>
              </a:tr>
            </a:tbl>
          </a:graphicData>
        </a:graphic>
      </p:graphicFrame>
      <p:sp>
        <p:nvSpPr>
          <p:cNvPr id="6" name="Pravougaonik: sa zaobljenim uglovima 5">
            <a:extLst>
              <a:ext uri="{FF2B5EF4-FFF2-40B4-BE49-F238E27FC236}">
                <a16:creationId xmlns:a16="http://schemas.microsoft.com/office/drawing/2014/main" id="{4D595DD7-49E7-A068-D205-05D2422507E9}"/>
              </a:ext>
            </a:extLst>
          </p:cNvPr>
          <p:cNvSpPr/>
          <p:nvPr/>
        </p:nvSpPr>
        <p:spPr>
          <a:xfrm>
            <a:off x="256294" y="4732611"/>
            <a:ext cx="4243698" cy="5532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15"/>
              </a:spcAft>
            </a:pPr>
            <a:r>
              <a:rPr lang="sr-Latn-R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Struktura pogonskog sklopa</a:t>
            </a:r>
          </a:p>
        </p:txBody>
      </p:sp>
    </p:spTree>
    <p:extLst>
      <p:ext uri="{BB962C8B-B14F-4D97-AF65-F5344CB8AC3E}">
        <p14:creationId xmlns:p14="http://schemas.microsoft.com/office/powerpoint/2010/main" val="78748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/>
    </mc:Choice>
    <mc:Fallback xmlns="">
      <p:transition spd="slow" advClick="0" advTm="2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210">
            <a:extLst>
              <a:ext uri="{FF2B5EF4-FFF2-40B4-BE49-F238E27FC236}">
                <a16:creationId xmlns:a16="http://schemas.microsoft.com/office/drawing/2014/main" id="{C57DD8DC-3B15-4B7F-FAD0-B52F400131C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47664" y="129723"/>
            <a:ext cx="7200800" cy="4698602"/>
          </a:xfrm>
          <a:prstGeom prst="rect">
            <a:avLst/>
          </a:prstGeom>
        </p:spPr>
      </p:pic>
      <p:pic>
        <p:nvPicPr>
          <p:cNvPr id="5" name="Slika 4" descr="Slika na kojoj se nalazi otvoreni prostor, trava, soko, grabljivice&#10;&#10;Opis je automatski generisan">
            <a:extLst>
              <a:ext uri="{FF2B5EF4-FFF2-40B4-BE49-F238E27FC236}">
                <a16:creationId xmlns:a16="http://schemas.microsoft.com/office/drawing/2014/main" id="{B4BC3F40-11F3-B26F-501A-E71772DAD0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1" r="5127" b="-2"/>
          <a:stretch/>
        </p:blipFill>
        <p:spPr>
          <a:xfrm>
            <a:off x="107504" y="98550"/>
            <a:ext cx="1292078" cy="16141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58FA11C7-7903-A454-99D9-0BD8F0BC7C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4129158"/>
              </p:ext>
            </p:extLst>
          </p:nvPr>
        </p:nvGraphicFramePr>
        <p:xfrm>
          <a:off x="251521" y="5363919"/>
          <a:ext cx="8496943" cy="13643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val="3831105347"/>
                    </a:ext>
                  </a:extLst>
                </a:gridCol>
                <a:gridCol w="3312368">
                  <a:extLst>
                    <a:ext uri="{9D8B030D-6E8A-4147-A177-3AD203B41FA5}">
                      <a16:colId xmlns:a16="http://schemas.microsoft.com/office/drawing/2014/main" val="3199864633"/>
                    </a:ext>
                  </a:extLst>
                </a:gridCol>
                <a:gridCol w="201995">
                  <a:extLst>
                    <a:ext uri="{9D8B030D-6E8A-4147-A177-3AD203B41FA5}">
                      <a16:colId xmlns:a16="http://schemas.microsoft.com/office/drawing/2014/main" val="3873341608"/>
                    </a:ext>
                  </a:extLst>
                </a:gridCol>
                <a:gridCol w="530895">
                  <a:extLst>
                    <a:ext uri="{9D8B030D-6E8A-4147-A177-3AD203B41FA5}">
                      <a16:colId xmlns:a16="http://schemas.microsoft.com/office/drawing/2014/main" val="2617846695"/>
                    </a:ext>
                  </a:extLst>
                </a:gridCol>
                <a:gridCol w="4019637">
                  <a:extLst>
                    <a:ext uri="{9D8B030D-6E8A-4147-A177-3AD203B41FA5}">
                      <a16:colId xmlns:a16="http://schemas.microsoft.com/office/drawing/2014/main" val="1569692823"/>
                    </a:ext>
                  </a:extLst>
                </a:gridCol>
              </a:tblGrid>
              <a:tr h="4547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</a:rPr>
                        <a:t>1</a:t>
                      </a:r>
                      <a:endParaRPr lang="sr-Latn-R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</a:rPr>
                        <a:t>Vratilo 1 sa zupčanikom 1</a:t>
                      </a:r>
                      <a:endParaRPr lang="sr-Latn-R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sr-Latn-R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</a:rPr>
                        <a:t>4</a:t>
                      </a:r>
                      <a:endParaRPr lang="sr-Latn-R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 marR="635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</a:rPr>
                        <a:t>Šuplje vratilo sa zupčanikom 4</a:t>
                      </a:r>
                      <a:endParaRPr lang="sr-Latn-R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extLst>
                  <a:ext uri="{0D108BD9-81ED-4DB2-BD59-A6C34878D82A}">
                    <a16:rowId xmlns:a16="http://schemas.microsoft.com/office/drawing/2014/main" val="286851969"/>
                  </a:ext>
                </a:extLst>
              </a:tr>
              <a:tr h="4547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sr-Latn-R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Vratilo 2 sa zupčanikom 2</a:t>
                      </a:r>
                      <a:endParaRPr lang="sr-Latn-R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sr-Latn-R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Šuplje vratilo</a:t>
                      </a:r>
                      <a:endParaRPr lang="sr-Latn-R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extLst>
                  <a:ext uri="{0D108BD9-81ED-4DB2-BD59-A6C34878D82A}">
                    <a16:rowId xmlns:a16="http://schemas.microsoft.com/office/drawing/2014/main" val="1023612824"/>
                  </a:ext>
                </a:extLst>
              </a:tr>
              <a:tr h="4547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sr-Latn-R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Vratilo 2 sa zupčanikom 3</a:t>
                      </a:r>
                      <a:endParaRPr lang="sr-Latn-R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sr-Latn-R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h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8859907"/>
                  </a:ext>
                </a:extLst>
              </a:tr>
            </a:tbl>
          </a:graphicData>
        </a:graphic>
      </p:graphicFrame>
      <p:sp>
        <p:nvSpPr>
          <p:cNvPr id="7" name="Pravougaonik: sa zaobljenim uglovima 6">
            <a:extLst>
              <a:ext uri="{FF2B5EF4-FFF2-40B4-BE49-F238E27FC236}">
                <a16:creationId xmlns:a16="http://schemas.microsoft.com/office/drawing/2014/main" id="{AF400A0D-A4DF-B379-A4E4-3D8C910F6A46}"/>
              </a:ext>
            </a:extLst>
          </p:cNvPr>
          <p:cNvSpPr/>
          <p:nvPr/>
        </p:nvSpPr>
        <p:spPr>
          <a:xfrm>
            <a:off x="256294" y="4732611"/>
            <a:ext cx="5827874" cy="5532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15"/>
              </a:spcAft>
            </a:pPr>
            <a:r>
              <a:rPr lang="sr-Latn-R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Način funkcionisanja prenosnika osovinskog sklopa</a:t>
            </a:r>
          </a:p>
        </p:txBody>
      </p:sp>
    </p:spTree>
    <p:extLst>
      <p:ext uri="{BB962C8B-B14F-4D97-AF65-F5344CB8AC3E}">
        <p14:creationId xmlns:p14="http://schemas.microsoft.com/office/powerpoint/2010/main" val="218144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nalazi otvoreni prostor, trava, soko, grabljivice&#10;&#10;Opis je automatski generisan">
            <a:extLst>
              <a:ext uri="{FF2B5EF4-FFF2-40B4-BE49-F238E27FC236}">
                <a16:creationId xmlns:a16="http://schemas.microsoft.com/office/drawing/2014/main" id="{B4BC3F40-11F3-B26F-501A-E71772DAD0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1" r="5127" b="-2"/>
          <a:stretch/>
        </p:blipFill>
        <p:spPr>
          <a:xfrm>
            <a:off x="107504" y="98550"/>
            <a:ext cx="1292078" cy="16141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8330">
            <a:extLst>
              <a:ext uri="{FF2B5EF4-FFF2-40B4-BE49-F238E27FC236}">
                <a16:creationId xmlns:a16="http://schemas.microsoft.com/office/drawing/2014/main" id="{8DF089D3-CF1C-BEE3-7EB9-74FA928C324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483768" y="188641"/>
            <a:ext cx="6336704" cy="3816423"/>
          </a:xfrm>
          <a:prstGeom prst="rect">
            <a:avLst/>
          </a:prstGeom>
        </p:spPr>
      </p:pic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3AEA603B-8F34-3914-E164-7A76BAA72F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9118935"/>
              </p:ext>
            </p:extLst>
          </p:nvPr>
        </p:nvGraphicFramePr>
        <p:xfrm>
          <a:off x="323528" y="4581128"/>
          <a:ext cx="8717844" cy="21287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4016">
                  <a:extLst>
                    <a:ext uri="{9D8B030D-6E8A-4147-A177-3AD203B41FA5}">
                      <a16:colId xmlns:a16="http://schemas.microsoft.com/office/drawing/2014/main" val="2920463286"/>
                    </a:ext>
                  </a:extLst>
                </a:gridCol>
                <a:gridCol w="3771938">
                  <a:extLst>
                    <a:ext uri="{9D8B030D-6E8A-4147-A177-3AD203B41FA5}">
                      <a16:colId xmlns:a16="http://schemas.microsoft.com/office/drawing/2014/main" val="1188908700"/>
                    </a:ext>
                  </a:extLst>
                </a:gridCol>
                <a:gridCol w="152400">
                  <a:extLst>
                    <a:ext uri="{9D8B030D-6E8A-4147-A177-3AD203B41FA5}">
                      <a16:colId xmlns:a16="http://schemas.microsoft.com/office/drawing/2014/main" val="3039733913"/>
                    </a:ext>
                  </a:extLst>
                </a:gridCol>
                <a:gridCol w="595192">
                  <a:extLst>
                    <a:ext uri="{9D8B030D-6E8A-4147-A177-3AD203B41FA5}">
                      <a16:colId xmlns:a16="http://schemas.microsoft.com/office/drawing/2014/main" val="3147748793"/>
                    </a:ext>
                  </a:extLst>
                </a:gridCol>
                <a:gridCol w="3694298">
                  <a:extLst>
                    <a:ext uri="{9D8B030D-6E8A-4147-A177-3AD203B41FA5}">
                      <a16:colId xmlns:a16="http://schemas.microsoft.com/office/drawing/2014/main" val="3901140598"/>
                    </a:ext>
                  </a:extLst>
                </a:gridCol>
              </a:tblGrid>
              <a:tr h="3109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sr-Latn-R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Filter izduvne ventilacije</a:t>
                      </a:r>
                      <a:endParaRPr lang="sr-Latn-R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sr-Latn-R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sr-Latn-R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Vratilo zupčanika 2</a:t>
                      </a:r>
                      <a:endParaRPr lang="sr-Latn-R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extLst>
                  <a:ext uri="{0D108BD9-81ED-4DB2-BD59-A6C34878D82A}">
                    <a16:rowId xmlns:a16="http://schemas.microsoft.com/office/drawing/2014/main" val="170684504"/>
                  </a:ext>
                </a:extLst>
              </a:tr>
              <a:tr h="3109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sr-Latn-R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Montažni poklopac</a:t>
                      </a:r>
                      <a:endParaRPr lang="sr-Latn-R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sr-Latn-R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Šuplje vratilo</a:t>
                      </a:r>
                      <a:endParaRPr lang="sr-Latn-R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extLst>
                  <a:ext uri="{0D108BD9-81ED-4DB2-BD59-A6C34878D82A}">
                    <a16:rowId xmlns:a16="http://schemas.microsoft.com/office/drawing/2014/main" val="847175643"/>
                  </a:ext>
                </a:extLst>
              </a:tr>
              <a:tr h="3109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sr-Latn-R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Poklopac prenosnika</a:t>
                      </a:r>
                      <a:endParaRPr lang="sr-Latn-R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sr-Latn-R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Zavrtanj za ispuštanje ulja</a:t>
                      </a:r>
                      <a:endParaRPr lang="sr-Latn-R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extLst>
                  <a:ext uri="{0D108BD9-81ED-4DB2-BD59-A6C34878D82A}">
                    <a16:rowId xmlns:a16="http://schemas.microsoft.com/office/drawing/2014/main" val="1947373454"/>
                  </a:ext>
                </a:extLst>
              </a:tr>
              <a:tr h="3109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sr-Latn-R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Cev izduvne ventilacije</a:t>
                      </a:r>
                      <a:endParaRPr lang="sr-Latn-R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sr-Latn-R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Pogonska zvezda</a:t>
                      </a:r>
                      <a:endParaRPr lang="sr-Latn-R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extLst>
                  <a:ext uri="{0D108BD9-81ED-4DB2-BD59-A6C34878D82A}">
                    <a16:rowId xmlns:a16="http://schemas.microsoft.com/office/drawing/2014/main" val="1346269207"/>
                  </a:ext>
                </a:extLst>
              </a:tr>
              <a:tr h="6084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sr-Latn-R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Vratilo zupčanika 1 (pogonsko vratilo) s membranskom glavčinom</a:t>
                      </a:r>
                      <a:endParaRPr lang="sr-Latn-R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sr-Latn-R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Otvor za ulivanje ulja sa šipkom za merenje nivoa ulja</a:t>
                      </a:r>
                      <a:endParaRPr lang="sr-Latn-R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extLst>
                  <a:ext uri="{0D108BD9-81ED-4DB2-BD59-A6C34878D82A}">
                    <a16:rowId xmlns:a16="http://schemas.microsoft.com/office/drawing/2014/main" val="1987032560"/>
                  </a:ext>
                </a:extLst>
              </a:tr>
              <a:tr h="2506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sr-Latn-R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Cev povratnog ulja</a:t>
                      </a:r>
                      <a:endParaRPr lang="sr-Latn-R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sr-Latn-R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h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0369310"/>
                  </a:ext>
                </a:extLst>
              </a:tr>
            </a:tbl>
          </a:graphicData>
        </a:graphic>
      </p:graphicFrame>
      <p:sp>
        <p:nvSpPr>
          <p:cNvPr id="7" name="Pravougaonik: sa zaobljenim uglovima 6">
            <a:extLst>
              <a:ext uri="{FF2B5EF4-FFF2-40B4-BE49-F238E27FC236}">
                <a16:creationId xmlns:a16="http://schemas.microsoft.com/office/drawing/2014/main" id="{AF400A0D-A4DF-B379-A4E4-3D8C910F6A46}"/>
              </a:ext>
            </a:extLst>
          </p:cNvPr>
          <p:cNvSpPr/>
          <p:nvPr/>
        </p:nvSpPr>
        <p:spPr>
          <a:xfrm>
            <a:off x="179512" y="4005064"/>
            <a:ext cx="5544616" cy="4320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15"/>
              </a:spcAft>
            </a:pPr>
            <a:r>
              <a:rPr lang="sr-Latn-R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Način funkcionisanja prenosnika osovinskog sklopa</a:t>
            </a:r>
          </a:p>
        </p:txBody>
      </p:sp>
    </p:spTree>
    <p:extLst>
      <p:ext uri="{BB962C8B-B14F-4D97-AF65-F5344CB8AC3E}">
        <p14:creationId xmlns:p14="http://schemas.microsoft.com/office/powerpoint/2010/main" val="110967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30032">
            <a:extLst>
              <a:ext uri="{FF2B5EF4-FFF2-40B4-BE49-F238E27FC236}">
                <a16:creationId xmlns:a16="http://schemas.microsoft.com/office/drawing/2014/main" id="{190B999C-6D92-7F13-3529-92C0BC65DB41}"/>
              </a:ext>
            </a:extLst>
          </p:cNvPr>
          <p:cNvGrpSpPr/>
          <p:nvPr/>
        </p:nvGrpSpPr>
        <p:grpSpPr>
          <a:xfrm>
            <a:off x="1619672" y="188640"/>
            <a:ext cx="7290554" cy="4536504"/>
            <a:chOff x="0" y="0"/>
            <a:chExt cx="4212001" cy="2945313"/>
          </a:xfrm>
        </p:grpSpPr>
        <p:pic>
          <p:nvPicPr>
            <p:cNvPr id="5" name="Picture 8967">
              <a:extLst>
                <a:ext uri="{FF2B5EF4-FFF2-40B4-BE49-F238E27FC236}">
                  <a16:creationId xmlns:a16="http://schemas.microsoft.com/office/drawing/2014/main" id="{76258C7A-9D5C-0E8C-4312-228B0CF54FDF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4212001" cy="484747"/>
            </a:xfrm>
            <a:prstGeom prst="rect">
              <a:avLst/>
            </a:prstGeom>
          </p:spPr>
        </p:pic>
        <p:pic>
          <p:nvPicPr>
            <p:cNvPr id="6" name="Picture 8969">
              <a:extLst>
                <a:ext uri="{FF2B5EF4-FFF2-40B4-BE49-F238E27FC236}">
                  <a16:creationId xmlns:a16="http://schemas.microsoft.com/office/drawing/2014/main" id="{B4CAC554-42F3-808E-0170-598994E4114B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538747"/>
              <a:ext cx="4212001" cy="2406566"/>
            </a:xfrm>
            <a:prstGeom prst="rect">
              <a:avLst/>
            </a:prstGeom>
          </p:spPr>
        </p:pic>
      </p:grpSp>
      <p:pic>
        <p:nvPicPr>
          <p:cNvPr id="7" name="Slika 6" descr="Slika na kojoj se nalazi otvoreni prostor, trava, soko, grabljivice&#10;&#10;Opis je automatski generisan">
            <a:extLst>
              <a:ext uri="{FF2B5EF4-FFF2-40B4-BE49-F238E27FC236}">
                <a16:creationId xmlns:a16="http://schemas.microsoft.com/office/drawing/2014/main" id="{59A9E6AD-E8F9-530D-7A27-060792E65C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1" r="5127" b="-2"/>
          <a:stretch/>
        </p:blipFill>
        <p:spPr>
          <a:xfrm>
            <a:off x="107504" y="98550"/>
            <a:ext cx="1292078" cy="16141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69D362D8-F638-C3EB-5BDA-E472BD2C0C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0210565"/>
              </p:ext>
            </p:extLst>
          </p:nvPr>
        </p:nvGraphicFramePr>
        <p:xfrm>
          <a:off x="107504" y="5116705"/>
          <a:ext cx="8787157" cy="17431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val="3601046762"/>
                    </a:ext>
                  </a:extLst>
                </a:gridCol>
                <a:gridCol w="3960440">
                  <a:extLst>
                    <a:ext uri="{9D8B030D-6E8A-4147-A177-3AD203B41FA5}">
                      <a16:colId xmlns:a16="http://schemas.microsoft.com/office/drawing/2014/main" val="2495480700"/>
                    </a:ext>
                  </a:extLst>
                </a:gridCol>
                <a:gridCol w="160404">
                  <a:extLst>
                    <a:ext uri="{9D8B030D-6E8A-4147-A177-3AD203B41FA5}">
                      <a16:colId xmlns:a16="http://schemas.microsoft.com/office/drawing/2014/main" val="1459802829"/>
                    </a:ext>
                  </a:extLst>
                </a:gridCol>
                <a:gridCol w="343652">
                  <a:extLst>
                    <a:ext uri="{9D8B030D-6E8A-4147-A177-3AD203B41FA5}">
                      <a16:colId xmlns:a16="http://schemas.microsoft.com/office/drawing/2014/main" val="2862578390"/>
                    </a:ext>
                  </a:extLst>
                </a:gridCol>
                <a:gridCol w="3890613">
                  <a:extLst>
                    <a:ext uri="{9D8B030D-6E8A-4147-A177-3AD203B41FA5}">
                      <a16:colId xmlns:a16="http://schemas.microsoft.com/office/drawing/2014/main" val="4113469383"/>
                    </a:ext>
                  </a:extLst>
                </a:gridCol>
              </a:tblGrid>
              <a:tr h="3575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sr-Latn-R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Indikator pneumatske kočnice</a:t>
                      </a:r>
                      <a:endParaRPr lang="sr-Latn-R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sr-Latn-R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sr-Latn-R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Piktogram pneumatske kočnice</a:t>
                      </a:r>
                      <a:endParaRPr lang="sr-Latn-R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extLst>
                  <a:ext uri="{0D108BD9-81ED-4DB2-BD59-A6C34878D82A}">
                    <a16:rowId xmlns:a16="http://schemas.microsoft.com/office/drawing/2014/main" val="4049837440"/>
                  </a:ext>
                </a:extLst>
              </a:tr>
              <a:tr h="2063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sr-Latn-R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Indikator parkirne kočnice</a:t>
                      </a:r>
                      <a:endParaRPr lang="sr-Latn-R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sr-Latn-R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Piktogram parkirne kočnice</a:t>
                      </a:r>
                      <a:endParaRPr lang="sr-Latn-R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extLst>
                  <a:ext uri="{0D108BD9-81ED-4DB2-BD59-A6C34878D82A}">
                    <a16:rowId xmlns:a16="http://schemas.microsoft.com/office/drawing/2014/main" val="1998132842"/>
                  </a:ext>
                </a:extLst>
              </a:tr>
              <a:tr h="3638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sr-Latn-R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Aktivirana pneumatska kočnica</a:t>
                      </a:r>
                      <a:endParaRPr lang="sr-Latn-R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sr-Latn-R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Parkirna kočnica aktivirana</a:t>
                      </a:r>
                      <a:endParaRPr lang="sr-Latn-R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extLst>
                  <a:ext uri="{0D108BD9-81ED-4DB2-BD59-A6C34878D82A}">
                    <a16:rowId xmlns:a16="http://schemas.microsoft.com/office/drawing/2014/main" val="717168539"/>
                  </a:ext>
                </a:extLst>
              </a:tr>
              <a:tr h="3575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sr-Latn-R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Otpuštena pneumatska / parkirna kočnica</a:t>
                      </a:r>
                      <a:endParaRPr lang="sr-Latn-R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sr-Latn-R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Pneumatski odvojena </a:t>
                      </a:r>
                      <a:r>
                        <a:rPr lang="sr-Latn-R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parkirna</a:t>
                      </a:r>
                      <a:r>
                        <a:rPr lang="sr-Latn-R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kočnica</a:t>
                      </a:r>
                      <a:endParaRPr lang="sr-Latn-R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extLst>
                  <a:ext uri="{0D108BD9-81ED-4DB2-BD59-A6C34878D82A}">
                    <a16:rowId xmlns:a16="http://schemas.microsoft.com/office/drawing/2014/main" val="1514634204"/>
                  </a:ext>
                </a:extLst>
              </a:tr>
              <a:tr h="3575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100">
                          <a:effectLst/>
                        </a:rPr>
                        <a:t> </a:t>
                      </a:r>
                      <a:endParaRPr lang="sr-Latn-R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100">
                          <a:effectLst/>
                        </a:rPr>
                        <a:t> </a:t>
                      </a:r>
                      <a:endParaRPr lang="sr-Latn-R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100">
                          <a:effectLst/>
                        </a:rPr>
                        <a:t> </a:t>
                      </a:r>
                      <a:endParaRPr lang="sr-Latn-R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100">
                          <a:effectLst/>
                        </a:rPr>
                        <a:t> </a:t>
                      </a:r>
                      <a:endParaRPr lang="sr-Latn-R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100" dirty="0">
                          <a:effectLst/>
                        </a:rPr>
                        <a:t> </a:t>
                      </a:r>
                      <a:endParaRPr lang="sr-Latn-R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extLst>
                  <a:ext uri="{0D108BD9-81ED-4DB2-BD59-A6C34878D82A}">
                    <a16:rowId xmlns:a16="http://schemas.microsoft.com/office/drawing/2014/main" val="1972901591"/>
                  </a:ext>
                </a:extLst>
              </a:tr>
            </a:tbl>
          </a:graphicData>
        </a:graphic>
      </p:graphicFrame>
      <p:sp>
        <p:nvSpPr>
          <p:cNvPr id="9" name="Pravougaonik: sa zaobljenim uglovima 8">
            <a:extLst>
              <a:ext uri="{FF2B5EF4-FFF2-40B4-BE49-F238E27FC236}">
                <a16:creationId xmlns:a16="http://schemas.microsoft.com/office/drawing/2014/main" id="{F90B724B-BA7E-5F02-BA47-D814A1449984}"/>
              </a:ext>
            </a:extLst>
          </p:cNvPr>
          <p:cNvSpPr/>
          <p:nvPr/>
        </p:nvSpPr>
        <p:spPr>
          <a:xfrm>
            <a:off x="233727" y="4367663"/>
            <a:ext cx="4243698" cy="5532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15"/>
              </a:spcAft>
            </a:pPr>
            <a:r>
              <a:rPr lang="sr-Latn-R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Pokazivač stanja kočnice</a:t>
            </a:r>
          </a:p>
        </p:txBody>
      </p:sp>
    </p:spTree>
    <p:extLst>
      <p:ext uri="{BB962C8B-B14F-4D97-AF65-F5344CB8AC3E}">
        <p14:creationId xmlns:p14="http://schemas.microsoft.com/office/powerpoint/2010/main" val="361287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/>
    </mc:Choice>
    <mc:Fallback xmlns="">
      <p:transition spd="slow" advClick="0" advTm="2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32140">
            <a:extLst>
              <a:ext uri="{FF2B5EF4-FFF2-40B4-BE49-F238E27FC236}">
                <a16:creationId xmlns:a16="http://schemas.microsoft.com/office/drawing/2014/main" id="{CF531820-BB00-C05A-BB77-03780E771149}"/>
              </a:ext>
            </a:extLst>
          </p:cNvPr>
          <p:cNvGrpSpPr/>
          <p:nvPr/>
        </p:nvGrpSpPr>
        <p:grpSpPr>
          <a:xfrm>
            <a:off x="2466022" y="188641"/>
            <a:ext cx="6570474" cy="4953270"/>
            <a:chOff x="0" y="0"/>
            <a:chExt cx="4212001" cy="3426219"/>
          </a:xfrm>
        </p:grpSpPr>
        <p:pic>
          <p:nvPicPr>
            <p:cNvPr id="5" name="Picture 9681">
              <a:extLst>
                <a:ext uri="{FF2B5EF4-FFF2-40B4-BE49-F238E27FC236}">
                  <a16:creationId xmlns:a16="http://schemas.microsoft.com/office/drawing/2014/main" id="{62800946-4D70-7B51-5BED-70351818B8E0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4212001" cy="484747"/>
            </a:xfrm>
            <a:prstGeom prst="rect">
              <a:avLst/>
            </a:prstGeom>
          </p:spPr>
        </p:pic>
        <p:pic>
          <p:nvPicPr>
            <p:cNvPr id="6" name="Picture 9683">
              <a:extLst>
                <a:ext uri="{FF2B5EF4-FFF2-40B4-BE49-F238E27FC236}">
                  <a16:creationId xmlns:a16="http://schemas.microsoft.com/office/drawing/2014/main" id="{F0471235-EF5C-4830-CFCB-36EB2027D9D8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538747"/>
              <a:ext cx="4212001" cy="2887472"/>
            </a:xfrm>
            <a:prstGeom prst="rect">
              <a:avLst/>
            </a:prstGeom>
          </p:spPr>
        </p:pic>
      </p:grpSp>
      <p:pic>
        <p:nvPicPr>
          <p:cNvPr id="7" name="Slika 6" descr="Slika na kojoj se nalazi otvoreni prostor, trava, soko, grabljivice&#10;&#10;Opis je automatski generisan">
            <a:extLst>
              <a:ext uri="{FF2B5EF4-FFF2-40B4-BE49-F238E27FC236}">
                <a16:creationId xmlns:a16="http://schemas.microsoft.com/office/drawing/2014/main" id="{41A8BF08-9093-E462-31B6-391F2B0620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1" r="5127" b="-2"/>
          <a:stretch/>
        </p:blipFill>
        <p:spPr>
          <a:xfrm>
            <a:off x="107504" y="98550"/>
            <a:ext cx="1292078" cy="16141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FCB0BF9D-4DB6-9064-08F4-B3882B754B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0026886"/>
              </p:ext>
            </p:extLst>
          </p:nvPr>
        </p:nvGraphicFramePr>
        <p:xfrm>
          <a:off x="323528" y="5218909"/>
          <a:ext cx="8712968" cy="15073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3187">
                  <a:extLst>
                    <a:ext uri="{9D8B030D-6E8A-4147-A177-3AD203B41FA5}">
                      <a16:colId xmlns:a16="http://schemas.microsoft.com/office/drawing/2014/main" val="2006626243"/>
                    </a:ext>
                  </a:extLst>
                </a:gridCol>
                <a:gridCol w="4192089">
                  <a:extLst>
                    <a:ext uri="{9D8B030D-6E8A-4147-A177-3AD203B41FA5}">
                      <a16:colId xmlns:a16="http://schemas.microsoft.com/office/drawing/2014/main" val="2836721535"/>
                    </a:ext>
                  </a:extLst>
                </a:gridCol>
                <a:gridCol w="246593">
                  <a:extLst>
                    <a:ext uri="{9D8B030D-6E8A-4147-A177-3AD203B41FA5}">
                      <a16:colId xmlns:a16="http://schemas.microsoft.com/office/drawing/2014/main" val="420480778"/>
                    </a:ext>
                  </a:extLst>
                </a:gridCol>
                <a:gridCol w="516586">
                  <a:extLst>
                    <a:ext uri="{9D8B030D-6E8A-4147-A177-3AD203B41FA5}">
                      <a16:colId xmlns:a16="http://schemas.microsoft.com/office/drawing/2014/main" val="4050036902"/>
                    </a:ext>
                  </a:extLst>
                </a:gridCol>
                <a:gridCol w="3264513">
                  <a:extLst>
                    <a:ext uri="{9D8B030D-6E8A-4147-A177-3AD203B41FA5}">
                      <a16:colId xmlns:a16="http://schemas.microsoft.com/office/drawing/2014/main" val="725651033"/>
                    </a:ext>
                  </a:extLst>
                </a:gridCol>
              </a:tblGrid>
              <a:tr h="4593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sr-Latn-R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Gornje čeono signalno svetlo (LED crveno/belo)</a:t>
                      </a:r>
                      <a:endParaRPr lang="sr-Latn-R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sr-Latn-R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sr-Latn-R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Čeono svetlo levo (LED)</a:t>
                      </a:r>
                      <a:endParaRPr lang="sr-Latn-R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extLst>
                  <a:ext uri="{0D108BD9-81ED-4DB2-BD59-A6C34878D82A}">
                    <a16:rowId xmlns:a16="http://schemas.microsoft.com/office/drawing/2014/main" val="4177833669"/>
                  </a:ext>
                </a:extLst>
              </a:tr>
              <a:tr h="4593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sr-Latn-R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Signalno svetlo desno (LED crveno/belo)</a:t>
                      </a:r>
                      <a:endParaRPr lang="sr-Latn-R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sr-Latn-R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Signalno svetlo levo (LED crveno/belo)</a:t>
                      </a:r>
                      <a:endParaRPr lang="sr-Latn-R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extLst>
                  <a:ext uri="{0D108BD9-81ED-4DB2-BD59-A6C34878D82A}">
                    <a16:rowId xmlns:a16="http://schemas.microsoft.com/office/drawing/2014/main" val="1093694081"/>
                  </a:ext>
                </a:extLst>
              </a:tr>
              <a:tr h="2347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sr-Latn-R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Čeono svetlo desno (LED)</a:t>
                      </a:r>
                      <a:endParaRPr lang="sr-Latn-R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100" dirty="0">
                          <a:effectLst/>
                        </a:rPr>
                        <a:t> </a:t>
                      </a:r>
                      <a:endParaRPr lang="sr-Latn-R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h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7983767"/>
                  </a:ext>
                </a:extLst>
              </a:tr>
            </a:tbl>
          </a:graphicData>
        </a:graphic>
      </p:graphicFrame>
      <p:sp>
        <p:nvSpPr>
          <p:cNvPr id="9" name="Pravougaonik: sa zaobljenim uglovima 8">
            <a:extLst>
              <a:ext uri="{FF2B5EF4-FFF2-40B4-BE49-F238E27FC236}">
                <a16:creationId xmlns:a16="http://schemas.microsoft.com/office/drawing/2014/main" id="{BCE57AF6-924D-EF3A-3A0C-3454AAA17310}"/>
              </a:ext>
            </a:extLst>
          </p:cNvPr>
          <p:cNvSpPr/>
          <p:nvPr/>
        </p:nvSpPr>
        <p:spPr>
          <a:xfrm>
            <a:off x="193702" y="1916832"/>
            <a:ext cx="2272320" cy="6792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15"/>
              </a:spcAft>
            </a:pPr>
            <a:r>
              <a:rPr lang="sr-Latn-R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Čeona svetla</a:t>
            </a:r>
          </a:p>
        </p:txBody>
      </p:sp>
    </p:spTree>
    <p:extLst>
      <p:ext uri="{BB962C8B-B14F-4D97-AF65-F5344CB8AC3E}">
        <p14:creationId xmlns:p14="http://schemas.microsoft.com/office/powerpoint/2010/main" val="734354256"/>
      </p:ext>
    </p:extLst>
  </p:cSld>
  <p:clrMapOvr>
    <a:masterClrMapping/>
  </p:clrMapOvr>
  <p:transition spd="med" advClick="0" advTm="2000">
    <p:pul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lika na kojoj se nalazi otvoreni prostor, trava, soko, grabljivice&#10;&#10;Opis je automatski generisan">
            <a:extLst>
              <a:ext uri="{FF2B5EF4-FFF2-40B4-BE49-F238E27FC236}">
                <a16:creationId xmlns:a16="http://schemas.microsoft.com/office/drawing/2014/main" id="{A23F7C49-E3DB-42AE-C7D7-B308D2C646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1" r="5127" b="-2"/>
          <a:stretch/>
        </p:blipFill>
        <p:spPr>
          <a:xfrm>
            <a:off x="107504" y="98550"/>
            <a:ext cx="1292078" cy="16141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9867">
            <a:extLst>
              <a:ext uri="{FF2B5EF4-FFF2-40B4-BE49-F238E27FC236}">
                <a16:creationId xmlns:a16="http://schemas.microsoft.com/office/drawing/2014/main" id="{498D7362-80DF-9BAD-C8D2-DD0604EFA2F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475656" y="188640"/>
            <a:ext cx="7560840" cy="4608512"/>
          </a:xfrm>
          <a:prstGeom prst="rect">
            <a:avLst/>
          </a:prstGeom>
        </p:spPr>
      </p:pic>
      <p:sp>
        <p:nvSpPr>
          <p:cNvPr id="6" name="Pravougaonik: sa zaobljenim uglovima 5">
            <a:extLst>
              <a:ext uri="{FF2B5EF4-FFF2-40B4-BE49-F238E27FC236}">
                <a16:creationId xmlns:a16="http://schemas.microsoft.com/office/drawing/2014/main" id="{41D49852-34D7-605A-6A3F-BFFCFF1E54E4}"/>
              </a:ext>
            </a:extLst>
          </p:cNvPr>
          <p:cNvSpPr/>
          <p:nvPr/>
        </p:nvSpPr>
        <p:spPr>
          <a:xfrm>
            <a:off x="611560" y="5013176"/>
            <a:ext cx="5472608" cy="7692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2320"/>
              </a:spcAft>
            </a:pPr>
            <a:r>
              <a:rPr lang="sr-Latn-R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Klimatizacija prostor za putnike</a:t>
            </a:r>
          </a:p>
        </p:txBody>
      </p:sp>
    </p:spTree>
    <p:extLst>
      <p:ext uri="{BB962C8B-B14F-4D97-AF65-F5344CB8AC3E}">
        <p14:creationId xmlns:p14="http://schemas.microsoft.com/office/powerpoint/2010/main" val="4081823570"/>
      </p:ext>
    </p:extLst>
  </p:cSld>
  <p:clrMapOvr>
    <a:masterClrMapping/>
  </p:clrMapOvr>
  <p:transition spd="med" advClick="0" advTm="5000">
    <p:pul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31487">
            <a:extLst>
              <a:ext uri="{FF2B5EF4-FFF2-40B4-BE49-F238E27FC236}">
                <a16:creationId xmlns:a16="http://schemas.microsoft.com/office/drawing/2014/main" id="{1826E552-F106-B498-BBA8-F840F1CADE57}"/>
              </a:ext>
            </a:extLst>
          </p:cNvPr>
          <p:cNvGrpSpPr/>
          <p:nvPr/>
        </p:nvGrpSpPr>
        <p:grpSpPr>
          <a:xfrm>
            <a:off x="1619672" y="260648"/>
            <a:ext cx="7416824" cy="5040560"/>
            <a:chOff x="0" y="0"/>
            <a:chExt cx="4212001" cy="2943275"/>
          </a:xfrm>
        </p:grpSpPr>
        <p:pic>
          <p:nvPicPr>
            <p:cNvPr id="5" name="Picture 9961">
              <a:extLst>
                <a:ext uri="{FF2B5EF4-FFF2-40B4-BE49-F238E27FC236}">
                  <a16:creationId xmlns:a16="http://schemas.microsoft.com/office/drawing/2014/main" id="{7BE687EE-3F05-25AB-A451-0B5DD51CF6F8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4212001" cy="484747"/>
            </a:xfrm>
            <a:prstGeom prst="rect">
              <a:avLst/>
            </a:prstGeom>
          </p:spPr>
        </p:pic>
        <p:pic>
          <p:nvPicPr>
            <p:cNvPr id="6" name="Picture 9963">
              <a:extLst>
                <a:ext uri="{FF2B5EF4-FFF2-40B4-BE49-F238E27FC236}">
                  <a16:creationId xmlns:a16="http://schemas.microsoft.com/office/drawing/2014/main" id="{671F9727-50A0-F80C-782B-FA3404AEBBA0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538747"/>
              <a:ext cx="4212001" cy="2404528"/>
            </a:xfrm>
            <a:prstGeom prst="rect">
              <a:avLst/>
            </a:prstGeom>
          </p:spPr>
        </p:pic>
      </p:grpSp>
      <p:pic>
        <p:nvPicPr>
          <p:cNvPr id="7" name="Slika 6" descr="Slika na kojoj se nalazi otvoreni prostor, trava, soko, grabljivice&#10;&#10;Opis je automatski generisan">
            <a:extLst>
              <a:ext uri="{FF2B5EF4-FFF2-40B4-BE49-F238E27FC236}">
                <a16:creationId xmlns:a16="http://schemas.microsoft.com/office/drawing/2014/main" id="{DDDA5CE5-9F1B-5661-446C-BC5FE402FC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1" r="5127" b="-2"/>
          <a:stretch/>
        </p:blipFill>
        <p:spPr>
          <a:xfrm>
            <a:off x="107504" y="98550"/>
            <a:ext cx="1292078" cy="16141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EC35E013-6009-25BA-D53A-263CC72E60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1441272"/>
              </p:ext>
            </p:extLst>
          </p:nvPr>
        </p:nvGraphicFramePr>
        <p:xfrm>
          <a:off x="467544" y="5797954"/>
          <a:ext cx="8064897" cy="9710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64532">
                  <a:extLst>
                    <a:ext uri="{9D8B030D-6E8A-4147-A177-3AD203B41FA5}">
                      <a16:colId xmlns:a16="http://schemas.microsoft.com/office/drawing/2014/main" val="1941075197"/>
                    </a:ext>
                  </a:extLst>
                </a:gridCol>
                <a:gridCol w="3021698">
                  <a:extLst>
                    <a:ext uri="{9D8B030D-6E8A-4147-A177-3AD203B41FA5}">
                      <a16:colId xmlns:a16="http://schemas.microsoft.com/office/drawing/2014/main" val="4143128883"/>
                    </a:ext>
                  </a:extLst>
                </a:gridCol>
                <a:gridCol w="292437">
                  <a:extLst>
                    <a:ext uri="{9D8B030D-6E8A-4147-A177-3AD203B41FA5}">
                      <a16:colId xmlns:a16="http://schemas.microsoft.com/office/drawing/2014/main" val="1738126010"/>
                    </a:ext>
                  </a:extLst>
                </a:gridCol>
                <a:gridCol w="864532">
                  <a:extLst>
                    <a:ext uri="{9D8B030D-6E8A-4147-A177-3AD203B41FA5}">
                      <a16:colId xmlns:a16="http://schemas.microsoft.com/office/drawing/2014/main" val="2594187155"/>
                    </a:ext>
                  </a:extLst>
                </a:gridCol>
                <a:gridCol w="3021698">
                  <a:extLst>
                    <a:ext uri="{9D8B030D-6E8A-4147-A177-3AD203B41FA5}">
                      <a16:colId xmlns:a16="http://schemas.microsoft.com/office/drawing/2014/main" val="3261263636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sr-Latn-R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Centralno zaključavanje</a:t>
                      </a:r>
                      <a:endParaRPr lang="sr-Latn-R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sr-Latn-R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sr-Latn-R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Zabravljivanje vrata</a:t>
                      </a:r>
                      <a:endParaRPr lang="sr-Latn-R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extLst>
                  <a:ext uri="{0D108BD9-81ED-4DB2-BD59-A6C34878D82A}">
                    <a16:rowId xmlns:a16="http://schemas.microsoft.com/office/drawing/2014/main" val="1462059460"/>
                  </a:ext>
                </a:extLst>
              </a:tr>
              <a:tr h="2063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sr-Latn-R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Zujalica</a:t>
                      </a:r>
                      <a:endParaRPr lang="sr-Latn-R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sr-Latn-R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Radni prekidač</a:t>
                      </a:r>
                      <a:endParaRPr lang="sr-Latn-R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extLst>
                  <a:ext uri="{0D108BD9-81ED-4DB2-BD59-A6C34878D82A}">
                    <a16:rowId xmlns:a16="http://schemas.microsoft.com/office/drawing/2014/main" val="2895408340"/>
                  </a:ext>
                </a:extLst>
              </a:tr>
              <a:tr h="3575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sr-Latn-R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Taster za otvaranje</a:t>
                      </a:r>
                      <a:endParaRPr lang="sr-Latn-R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sr-Latn-R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Deblokada u slučaju opasnosti</a:t>
                      </a:r>
                      <a:endParaRPr lang="sr-Latn-R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extLst>
                  <a:ext uri="{0D108BD9-81ED-4DB2-BD59-A6C34878D82A}">
                    <a16:rowId xmlns:a16="http://schemas.microsoft.com/office/drawing/2014/main" val="3427824369"/>
                  </a:ext>
                </a:extLst>
              </a:tr>
            </a:tbl>
          </a:graphicData>
        </a:graphic>
      </p:graphicFrame>
      <p:sp>
        <p:nvSpPr>
          <p:cNvPr id="9" name="Pravougaonik: sa zaobljenim uglovima 8">
            <a:extLst>
              <a:ext uri="{FF2B5EF4-FFF2-40B4-BE49-F238E27FC236}">
                <a16:creationId xmlns:a16="http://schemas.microsoft.com/office/drawing/2014/main" id="{340C4D9E-FCAA-B065-5320-067DE6EFAD50}"/>
              </a:ext>
            </a:extLst>
          </p:cNvPr>
          <p:cNvSpPr/>
          <p:nvPr/>
        </p:nvSpPr>
        <p:spPr>
          <a:xfrm>
            <a:off x="467544" y="4869160"/>
            <a:ext cx="8352928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15"/>
              </a:spcAft>
            </a:pPr>
            <a:r>
              <a:rPr lang="sr-Latn-R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Kontrolni elementi spoljašnjih vrata sa spoljašnje strane</a:t>
            </a:r>
          </a:p>
        </p:txBody>
      </p:sp>
    </p:spTree>
    <p:extLst>
      <p:ext uri="{BB962C8B-B14F-4D97-AF65-F5344CB8AC3E}">
        <p14:creationId xmlns:p14="http://schemas.microsoft.com/office/powerpoint/2010/main" val="3839731019"/>
      </p:ext>
    </p:extLst>
  </p:cSld>
  <p:clrMapOvr>
    <a:masterClrMapping/>
  </p:clrMapOvr>
  <p:transition spd="med" advClick="0" advTm="2000">
    <p:pul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561">
            <a:extLst>
              <a:ext uri="{FF2B5EF4-FFF2-40B4-BE49-F238E27FC236}">
                <a16:creationId xmlns:a16="http://schemas.microsoft.com/office/drawing/2014/main" id="{7C0F1123-D526-5023-BE93-6E389C38DD6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691680" y="98550"/>
            <a:ext cx="7272808" cy="4744040"/>
          </a:xfrm>
          <a:prstGeom prst="rect">
            <a:avLst/>
          </a:prstGeom>
        </p:spPr>
      </p:pic>
      <p:pic>
        <p:nvPicPr>
          <p:cNvPr id="5" name="Slika 4" descr="Slika na kojoj se nalazi otvoreni prostor, trava, soko, grabljivice&#10;&#10;Opis je automatski generisan">
            <a:extLst>
              <a:ext uri="{FF2B5EF4-FFF2-40B4-BE49-F238E27FC236}">
                <a16:creationId xmlns:a16="http://schemas.microsoft.com/office/drawing/2014/main" id="{6B410323-7485-C2AC-BEE6-B75163E2B9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1" r="5127" b="-2"/>
          <a:stretch/>
        </p:blipFill>
        <p:spPr>
          <a:xfrm>
            <a:off x="107504" y="98550"/>
            <a:ext cx="1292078" cy="16141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7122E91F-6254-F8EE-4C38-0835D56AC9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3754175"/>
              </p:ext>
            </p:extLst>
          </p:nvPr>
        </p:nvGraphicFramePr>
        <p:xfrm>
          <a:off x="753543" y="5733256"/>
          <a:ext cx="8136904" cy="9375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72251">
                  <a:extLst>
                    <a:ext uri="{9D8B030D-6E8A-4147-A177-3AD203B41FA5}">
                      <a16:colId xmlns:a16="http://schemas.microsoft.com/office/drawing/2014/main" val="2826176956"/>
                    </a:ext>
                  </a:extLst>
                </a:gridCol>
                <a:gridCol w="3048677">
                  <a:extLst>
                    <a:ext uri="{9D8B030D-6E8A-4147-A177-3AD203B41FA5}">
                      <a16:colId xmlns:a16="http://schemas.microsoft.com/office/drawing/2014/main" val="3832398016"/>
                    </a:ext>
                  </a:extLst>
                </a:gridCol>
                <a:gridCol w="295048">
                  <a:extLst>
                    <a:ext uri="{9D8B030D-6E8A-4147-A177-3AD203B41FA5}">
                      <a16:colId xmlns:a16="http://schemas.microsoft.com/office/drawing/2014/main" val="869377217"/>
                    </a:ext>
                  </a:extLst>
                </a:gridCol>
                <a:gridCol w="872251">
                  <a:extLst>
                    <a:ext uri="{9D8B030D-6E8A-4147-A177-3AD203B41FA5}">
                      <a16:colId xmlns:a16="http://schemas.microsoft.com/office/drawing/2014/main" val="4265423507"/>
                    </a:ext>
                  </a:extLst>
                </a:gridCol>
                <a:gridCol w="3048677">
                  <a:extLst>
                    <a:ext uri="{9D8B030D-6E8A-4147-A177-3AD203B41FA5}">
                      <a16:colId xmlns:a16="http://schemas.microsoft.com/office/drawing/2014/main" val="145888837"/>
                    </a:ext>
                  </a:extLst>
                </a:gridCol>
              </a:tblGrid>
              <a:tr h="3106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 dirty="0">
                          <a:effectLst/>
                        </a:rPr>
                        <a:t>1</a:t>
                      </a:r>
                      <a:endParaRPr lang="sr-Latn-R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</a:rPr>
                        <a:t>Pokrivna ploča</a:t>
                      </a:r>
                      <a:endParaRPr lang="sr-Latn-R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sr-Latn-R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</a:rPr>
                        <a:t>4</a:t>
                      </a:r>
                      <a:endParaRPr lang="sr-Latn-R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</a:rPr>
                        <a:t>Nosač vodova</a:t>
                      </a:r>
                      <a:endParaRPr lang="sr-Latn-R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extLst>
                  <a:ext uri="{0D108BD9-81ED-4DB2-BD59-A6C34878D82A}">
                    <a16:rowId xmlns:a16="http://schemas.microsoft.com/office/drawing/2014/main" val="862340079"/>
                  </a:ext>
                </a:extLst>
              </a:tr>
              <a:tr h="3148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sr-Latn-R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Stepenik</a:t>
                      </a:r>
                      <a:endParaRPr lang="sr-Latn-R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sr-Latn-R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Motor</a:t>
                      </a:r>
                      <a:endParaRPr lang="sr-Latn-R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extLst>
                  <a:ext uri="{0D108BD9-81ED-4DB2-BD59-A6C34878D82A}">
                    <a16:rowId xmlns:a16="http://schemas.microsoft.com/office/drawing/2014/main" val="1197450079"/>
                  </a:ext>
                </a:extLst>
              </a:tr>
              <a:tr h="3106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sr-Latn-R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Zupčasti kaiš</a:t>
                      </a:r>
                      <a:endParaRPr lang="sr-Latn-R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sr-Latn-R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h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1049649"/>
                  </a:ext>
                </a:extLst>
              </a:tr>
            </a:tbl>
          </a:graphicData>
        </a:graphic>
      </p:graphicFrame>
      <p:sp>
        <p:nvSpPr>
          <p:cNvPr id="7" name="Pravougaonik: sa zaobljenim uglovima 6">
            <a:extLst>
              <a:ext uri="{FF2B5EF4-FFF2-40B4-BE49-F238E27FC236}">
                <a16:creationId xmlns:a16="http://schemas.microsoft.com/office/drawing/2014/main" id="{CE103159-FAC1-A196-C1C6-0D0DD19B3F83}"/>
              </a:ext>
            </a:extLst>
          </p:cNvPr>
          <p:cNvSpPr/>
          <p:nvPr/>
        </p:nvSpPr>
        <p:spPr>
          <a:xfrm>
            <a:off x="611560" y="5013177"/>
            <a:ext cx="3456384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15"/>
              </a:spcAft>
            </a:pPr>
            <a:r>
              <a:rPr lang="sr-Latn-R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Klizni stepenik, struktura</a:t>
            </a:r>
          </a:p>
        </p:txBody>
      </p:sp>
    </p:spTree>
    <p:extLst>
      <p:ext uri="{BB962C8B-B14F-4D97-AF65-F5344CB8AC3E}">
        <p14:creationId xmlns:p14="http://schemas.microsoft.com/office/powerpoint/2010/main" val="3087984876"/>
      </p:ext>
    </p:extLst>
  </p:cSld>
  <p:clrMapOvr>
    <a:masterClrMapping/>
  </p:clrMapOvr>
  <p:transition spd="med" advClick="0" advTm="2000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38593">
            <a:extLst>
              <a:ext uri="{FF2B5EF4-FFF2-40B4-BE49-F238E27FC236}">
                <a16:creationId xmlns:a16="http://schemas.microsoft.com/office/drawing/2014/main" id="{9E4B07AA-E050-05A7-2520-E2F12E96ABDE}"/>
              </a:ext>
            </a:extLst>
          </p:cNvPr>
          <p:cNvGrpSpPr/>
          <p:nvPr/>
        </p:nvGrpSpPr>
        <p:grpSpPr>
          <a:xfrm>
            <a:off x="1763688" y="188640"/>
            <a:ext cx="7200800" cy="4712287"/>
            <a:chOff x="0" y="0"/>
            <a:chExt cx="4212001" cy="2944149"/>
          </a:xfrm>
        </p:grpSpPr>
        <p:pic>
          <p:nvPicPr>
            <p:cNvPr id="5" name="Picture 12327">
              <a:extLst>
                <a:ext uri="{FF2B5EF4-FFF2-40B4-BE49-F238E27FC236}">
                  <a16:creationId xmlns:a16="http://schemas.microsoft.com/office/drawing/2014/main" id="{4B96350E-9009-DD3F-0E59-B104AA28C55C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4212001" cy="484747"/>
            </a:xfrm>
            <a:prstGeom prst="rect">
              <a:avLst/>
            </a:prstGeom>
          </p:spPr>
        </p:pic>
        <p:pic>
          <p:nvPicPr>
            <p:cNvPr id="6" name="Picture 12329">
              <a:extLst>
                <a:ext uri="{FF2B5EF4-FFF2-40B4-BE49-F238E27FC236}">
                  <a16:creationId xmlns:a16="http://schemas.microsoft.com/office/drawing/2014/main" id="{C51C8FE9-1128-26E3-2C59-30A49B7C00FE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538746"/>
              <a:ext cx="4212001" cy="2405403"/>
            </a:xfrm>
            <a:prstGeom prst="rect">
              <a:avLst/>
            </a:prstGeom>
          </p:spPr>
        </p:pic>
      </p:grpSp>
      <p:pic>
        <p:nvPicPr>
          <p:cNvPr id="7" name="Slika 6" descr="Slika na kojoj se nalazi otvoreni prostor, trava, soko, grabljivice&#10;&#10;Opis je automatski generisan">
            <a:extLst>
              <a:ext uri="{FF2B5EF4-FFF2-40B4-BE49-F238E27FC236}">
                <a16:creationId xmlns:a16="http://schemas.microsoft.com/office/drawing/2014/main" id="{75AF8157-5540-D2D3-3DE2-08A3261B77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4193"/>
            <a:ext cx="1668840" cy="1112560"/>
          </a:xfrm>
          <a:prstGeom prst="rect">
            <a:avLst/>
          </a:prstGeom>
        </p:spPr>
      </p:pic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57130009-EA3E-BC26-528E-B544FE68B1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9228640"/>
              </p:ext>
            </p:extLst>
          </p:nvPr>
        </p:nvGraphicFramePr>
        <p:xfrm>
          <a:off x="107504" y="4079246"/>
          <a:ext cx="8856984" cy="26277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val="529366702"/>
                    </a:ext>
                  </a:extLst>
                </a:gridCol>
                <a:gridCol w="3827085">
                  <a:extLst>
                    <a:ext uri="{9D8B030D-6E8A-4147-A177-3AD203B41FA5}">
                      <a16:colId xmlns:a16="http://schemas.microsoft.com/office/drawing/2014/main" val="99660487"/>
                    </a:ext>
                  </a:extLst>
                </a:gridCol>
                <a:gridCol w="157880">
                  <a:extLst>
                    <a:ext uri="{9D8B030D-6E8A-4147-A177-3AD203B41FA5}">
                      <a16:colId xmlns:a16="http://schemas.microsoft.com/office/drawing/2014/main" val="947496763"/>
                    </a:ext>
                  </a:extLst>
                </a:gridCol>
                <a:gridCol w="560924">
                  <a:extLst>
                    <a:ext uri="{9D8B030D-6E8A-4147-A177-3AD203B41FA5}">
                      <a16:colId xmlns:a16="http://schemas.microsoft.com/office/drawing/2014/main" val="1446239176"/>
                    </a:ext>
                  </a:extLst>
                </a:gridCol>
                <a:gridCol w="3879047">
                  <a:extLst>
                    <a:ext uri="{9D8B030D-6E8A-4147-A177-3AD203B41FA5}">
                      <a16:colId xmlns:a16="http://schemas.microsoft.com/office/drawing/2014/main" val="4180239101"/>
                    </a:ext>
                  </a:extLst>
                </a:gridCol>
              </a:tblGrid>
              <a:tr h="871586"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sr-Latn-RS" sz="18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Tabla FB5 (sa radiodispečerskim uređajem i FISom)</a:t>
                      </a:r>
                      <a:endParaRPr lang="sr-Latn-RS" sz="18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rowSpan="4"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sr-Latn-RS" sz="18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sr-Latn-RS" sz="18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Tabla FB1 (sa komandnim ekranom)</a:t>
                      </a:r>
                      <a:endParaRPr lang="sr-Latn-RS" sz="18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extLst>
                  <a:ext uri="{0D108BD9-81ED-4DB2-BD59-A6C34878D82A}">
                    <a16:rowId xmlns:a16="http://schemas.microsoft.com/office/drawing/2014/main" val="20574776"/>
                  </a:ext>
                </a:extLst>
              </a:tr>
              <a:tr h="585372"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sr-Latn-RS" sz="18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Tabla FB4 (sa udubljenjem za laptop)</a:t>
                      </a:r>
                      <a:endParaRPr lang="sr-Latn-RS" sz="18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sr-Latn-RS" sz="18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Tabla FB6</a:t>
                      </a:r>
                      <a:endParaRPr lang="sr-Latn-RS" sz="18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extLst>
                  <a:ext uri="{0D108BD9-81ED-4DB2-BD59-A6C34878D82A}">
                    <a16:rowId xmlns:a16="http://schemas.microsoft.com/office/drawing/2014/main" val="610381931"/>
                  </a:ext>
                </a:extLst>
              </a:tr>
              <a:tr h="585372"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sr-Latn-RS" sz="18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Tabla FB3 (sa ekranom zaštite voza)</a:t>
                      </a:r>
                      <a:endParaRPr lang="sr-Latn-RS" sz="18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sr-Latn-RS" sz="18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Prostor za knjižicu reda vožnje</a:t>
                      </a:r>
                      <a:endParaRPr lang="sr-Latn-RS" sz="1800" dirty="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extLst>
                  <a:ext uri="{0D108BD9-81ED-4DB2-BD59-A6C34878D82A}">
                    <a16:rowId xmlns:a16="http://schemas.microsoft.com/office/drawing/2014/main" val="3786036588"/>
                  </a:ext>
                </a:extLst>
              </a:tr>
              <a:tr h="585372"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sr-Latn-RS" sz="1800" dirty="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Tabla FB2 (sa dijagnostičkim ekranom)</a:t>
                      </a:r>
                      <a:endParaRPr lang="sr-Latn-RS" sz="18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sr-Latn-RS" sz="1800" dirty="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Tabla FB7</a:t>
                      </a:r>
                      <a:endParaRPr lang="sr-Latn-RS" sz="1800" dirty="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extLst>
                  <a:ext uri="{0D108BD9-81ED-4DB2-BD59-A6C34878D82A}">
                    <a16:rowId xmlns:a16="http://schemas.microsoft.com/office/drawing/2014/main" val="1369111148"/>
                  </a:ext>
                </a:extLst>
              </a:tr>
            </a:tbl>
          </a:graphicData>
        </a:graphic>
      </p:graphicFrame>
      <p:sp>
        <p:nvSpPr>
          <p:cNvPr id="9" name="Pravougaonik: sa zaobljenim uglovima 8">
            <a:extLst>
              <a:ext uri="{FF2B5EF4-FFF2-40B4-BE49-F238E27FC236}">
                <a16:creationId xmlns:a16="http://schemas.microsoft.com/office/drawing/2014/main" id="{72564A8C-ACED-D8FB-B573-AF8AC89FC4EC}"/>
              </a:ext>
            </a:extLst>
          </p:cNvPr>
          <p:cNvSpPr/>
          <p:nvPr/>
        </p:nvSpPr>
        <p:spPr>
          <a:xfrm>
            <a:off x="93812" y="1353861"/>
            <a:ext cx="4478188" cy="5136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50" indent="-6350">
              <a:lnSpc>
                <a:spcPct val="110000"/>
              </a:lnSpc>
              <a:spcAft>
                <a:spcPts val="15"/>
              </a:spcAft>
            </a:pPr>
            <a:r>
              <a:rPr lang="sr-Latn-RS" sz="24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Komandni pult mašinovođe</a:t>
            </a:r>
          </a:p>
        </p:txBody>
      </p:sp>
    </p:spTree>
    <p:extLst>
      <p:ext uri="{BB962C8B-B14F-4D97-AF65-F5344CB8AC3E}">
        <p14:creationId xmlns:p14="http://schemas.microsoft.com/office/powerpoint/2010/main" val="897598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000">
        <p15:prstTrans prst="fallOver"/>
      </p:transition>
    </mc:Choice>
    <mc:Fallback xmlns="">
      <p:transition spd="slow" advClick="0" advTm="2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kvir za tekst 4">
            <a:extLst>
              <a:ext uri="{FF2B5EF4-FFF2-40B4-BE49-F238E27FC236}">
                <a16:creationId xmlns:a16="http://schemas.microsoft.com/office/drawing/2014/main" id="{A863FE9C-01A1-CA49-E0D6-2480BECD4C09}"/>
              </a:ext>
            </a:extLst>
          </p:cNvPr>
          <p:cNvSpPr txBox="1"/>
          <p:nvPr/>
        </p:nvSpPr>
        <p:spPr>
          <a:xfrm>
            <a:off x="1259632" y="1556792"/>
            <a:ext cx="7597701" cy="30156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4130" indent="-6350">
              <a:lnSpc>
                <a:spcPct val="105000"/>
              </a:lnSpc>
              <a:spcAft>
                <a:spcPts val="20"/>
              </a:spcAft>
              <a:tabLst>
                <a:tab pos="1097915" algn="ctr"/>
              </a:tabLst>
            </a:pPr>
            <a:r>
              <a:rPr lang="sr-Latn-RS" sz="40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    </a:t>
            </a:r>
            <a:r>
              <a:rPr lang="sr-Latn-RS" sz="4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Kočnica</a:t>
            </a:r>
          </a:p>
          <a:p>
            <a:pPr marL="6350" marR="8890" indent="-6350">
              <a:lnSpc>
                <a:spcPct val="110000"/>
              </a:lnSpc>
              <a:spcAft>
                <a:spcPts val="390"/>
              </a:spcAft>
            </a:pPr>
            <a:r>
              <a:rPr lang="sr-Latn-R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Vozilo je opremljeno sa četiri od sledećih sistema kočnica:</a:t>
            </a:r>
          </a:p>
          <a:p>
            <a:pPr marR="8890" lvl="0" fontAlgn="base">
              <a:lnSpc>
                <a:spcPct val="110000"/>
              </a:lnSpc>
              <a:spcAft>
                <a:spcPts val="390"/>
              </a:spcAft>
              <a:buClr>
                <a:srgbClr val="145582"/>
              </a:buClr>
              <a:buSzPts val="600"/>
            </a:pPr>
            <a:r>
              <a:rPr lang="sr-Latn-RS" sz="2400" u="none" strike="noStrike" dirty="0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-  </a:t>
            </a:r>
            <a:r>
              <a:rPr lang="sr-Latn-RS" sz="2400" u="none" strike="noStrike" dirty="0" err="1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Elektrodinamička</a:t>
            </a:r>
            <a:r>
              <a:rPr lang="sr-Latn-RS" sz="2400" u="none" strike="noStrike" dirty="0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kočnica</a:t>
            </a:r>
          </a:p>
          <a:p>
            <a:pPr marR="8890" lvl="0" fontAlgn="base">
              <a:lnSpc>
                <a:spcPct val="110000"/>
              </a:lnSpc>
              <a:spcAft>
                <a:spcPts val="390"/>
              </a:spcAft>
              <a:buClr>
                <a:srgbClr val="145582"/>
              </a:buClr>
              <a:buSzPts val="600"/>
            </a:pPr>
            <a:r>
              <a:rPr lang="sr-Latn-RS" sz="2400" u="none" strike="noStrike" dirty="0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-  Pneumatska kočnica točka i disk kočnica vratila</a:t>
            </a:r>
          </a:p>
          <a:p>
            <a:pPr marR="8890" lvl="0" fontAlgn="base">
              <a:lnSpc>
                <a:spcPct val="110000"/>
              </a:lnSpc>
              <a:spcAft>
                <a:spcPts val="545"/>
              </a:spcAft>
              <a:buClr>
                <a:srgbClr val="145582"/>
              </a:buClr>
              <a:buSzPts val="600"/>
            </a:pPr>
            <a:r>
              <a:rPr lang="sr-Latn-RS" sz="2400" u="none" strike="noStrike" dirty="0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-  Magnetna šinska kočnica</a:t>
            </a:r>
          </a:p>
          <a:p>
            <a:r>
              <a:rPr lang="sr-Latn-R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-  </a:t>
            </a:r>
            <a:r>
              <a:rPr lang="sr-Latn-R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Parkirna</a:t>
            </a:r>
            <a:r>
              <a:rPr lang="sr-Latn-R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kočnica</a:t>
            </a:r>
            <a:endParaRPr lang="sr-Latn-R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Slika 5" descr="Slika na kojoj se nalazi otvoreni prostor, trava, soko, grabljivice&#10;&#10;Opis je automatski generisan">
            <a:extLst>
              <a:ext uri="{FF2B5EF4-FFF2-40B4-BE49-F238E27FC236}">
                <a16:creationId xmlns:a16="http://schemas.microsoft.com/office/drawing/2014/main" id="{F6FFE66C-6235-A2EF-FF55-246EA59B15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1" r="5127" b="-2"/>
          <a:stretch/>
        </p:blipFill>
        <p:spPr>
          <a:xfrm>
            <a:off x="107503" y="98550"/>
            <a:ext cx="1455465" cy="18182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309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">
        <p:circle/>
      </p:transition>
    </mc:Choice>
    <mc:Fallback xmlns="">
      <p:transition spd="slow" advClick="0" advTm="2000">
        <p:circl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33186">
            <a:extLst>
              <a:ext uri="{FF2B5EF4-FFF2-40B4-BE49-F238E27FC236}">
                <a16:creationId xmlns:a16="http://schemas.microsoft.com/office/drawing/2014/main" id="{5BD53DB4-8CDF-1774-3F7E-42A4A9F50E10}"/>
              </a:ext>
            </a:extLst>
          </p:cNvPr>
          <p:cNvGrpSpPr/>
          <p:nvPr/>
        </p:nvGrpSpPr>
        <p:grpSpPr>
          <a:xfrm>
            <a:off x="1691680" y="332656"/>
            <a:ext cx="7272808" cy="5256584"/>
            <a:chOff x="0" y="0"/>
            <a:chExt cx="4212001" cy="3426218"/>
          </a:xfrm>
        </p:grpSpPr>
        <p:pic>
          <p:nvPicPr>
            <p:cNvPr id="5" name="Picture 11059">
              <a:extLst>
                <a:ext uri="{FF2B5EF4-FFF2-40B4-BE49-F238E27FC236}">
                  <a16:creationId xmlns:a16="http://schemas.microsoft.com/office/drawing/2014/main" id="{A2C8FC17-AE79-961D-E2AC-60A1E4AC5188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4212001" cy="484747"/>
            </a:xfrm>
            <a:prstGeom prst="rect">
              <a:avLst/>
            </a:prstGeom>
          </p:spPr>
        </p:pic>
        <p:pic>
          <p:nvPicPr>
            <p:cNvPr id="6" name="Picture 11061">
              <a:extLst>
                <a:ext uri="{FF2B5EF4-FFF2-40B4-BE49-F238E27FC236}">
                  <a16:creationId xmlns:a16="http://schemas.microsoft.com/office/drawing/2014/main" id="{D438FD4D-FEE1-2950-4EC0-22F405D780A4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538746"/>
              <a:ext cx="4212001" cy="2887472"/>
            </a:xfrm>
            <a:prstGeom prst="rect">
              <a:avLst/>
            </a:prstGeom>
          </p:spPr>
        </p:pic>
      </p:grpSp>
      <p:pic>
        <p:nvPicPr>
          <p:cNvPr id="7" name="Slika 6" descr="Slika na kojoj se nalazi otvoreni prostor, trava, soko, grabljivice&#10;&#10;Opis je automatski generisan">
            <a:extLst>
              <a:ext uri="{FF2B5EF4-FFF2-40B4-BE49-F238E27FC236}">
                <a16:creationId xmlns:a16="http://schemas.microsoft.com/office/drawing/2014/main" id="{E0AC4361-FD25-CA90-CF17-C0B4A5F32B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1" r="5127" b="-2"/>
          <a:stretch/>
        </p:blipFill>
        <p:spPr>
          <a:xfrm>
            <a:off x="107503" y="98550"/>
            <a:ext cx="1455465" cy="18182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05F7AE14-B3B9-8EDE-77AB-A5D979650A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7293955"/>
              </p:ext>
            </p:extLst>
          </p:nvPr>
        </p:nvGraphicFramePr>
        <p:xfrm>
          <a:off x="1763690" y="6093296"/>
          <a:ext cx="7200798" cy="5769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71902">
                  <a:extLst>
                    <a:ext uri="{9D8B030D-6E8A-4147-A177-3AD203B41FA5}">
                      <a16:colId xmlns:a16="http://schemas.microsoft.com/office/drawing/2014/main" val="699723232"/>
                    </a:ext>
                  </a:extLst>
                </a:gridCol>
                <a:gridCol w="2697944">
                  <a:extLst>
                    <a:ext uri="{9D8B030D-6E8A-4147-A177-3AD203B41FA5}">
                      <a16:colId xmlns:a16="http://schemas.microsoft.com/office/drawing/2014/main" val="1654949056"/>
                    </a:ext>
                  </a:extLst>
                </a:gridCol>
                <a:gridCol w="261106">
                  <a:extLst>
                    <a:ext uri="{9D8B030D-6E8A-4147-A177-3AD203B41FA5}">
                      <a16:colId xmlns:a16="http://schemas.microsoft.com/office/drawing/2014/main" val="3758541757"/>
                    </a:ext>
                  </a:extLst>
                </a:gridCol>
                <a:gridCol w="771902">
                  <a:extLst>
                    <a:ext uri="{9D8B030D-6E8A-4147-A177-3AD203B41FA5}">
                      <a16:colId xmlns:a16="http://schemas.microsoft.com/office/drawing/2014/main" val="3196821299"/>
                    </a:ext>
                  </a:extLst>
                </a:gridCol>
                <a:gridCol w="2697944">
                  <a:extLst>
                    <a:ext uri="{9D8B030D-6E8A-4147-A177-3AD203B41FA5}">
                      <a16:colId xmlns:a16="http://schemas.microsoft.com/office/drawing/2014/main" val="2561405207"/>
                    </a:ext>
                  </a:extLst>
                </a:gridCol>
              </a:tblGrid>
              <a:tr h="576982"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sr-Latn-RS" sz="18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Kočioni otpornik</a:t>
                      </a:r>
                      <a:endParaRPr lang="sr-Latn-RS" sz="1800" dirty="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sr-Latn-RS" sz="18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sr-Latn-RS" sz="18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Strujni vod</a:t>
                      </a:r>
                      <a:endParaRPr lang="sr-Latn-RS" sz="1800" dirty="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extLst>
                  <a:ext uri="{0D108BD9-81ED-4DB2-BD59-A6C34878D82A}">
                    <a16:rowId xmlns:a16="http://schemas.microsoft.com/office/drawing/2014/main" val="2161255580"/>
                  </a:ext>
                </a:extLst>
              </a:tr>
            </a:tbl>
          </a:graphicData>
        </a:graphic>
      </p:graphicFrame>
      <p:sp>
        <p:nvSpPr>
          <p:cNvPr id="9" name="Pravougaonik: sa zaobljenim uglovima 8">
            <a:extLst>
              <a:ext uri="{FF2B5EF4-FFF2-40B4-BE49-F238E27FC236}">
                <a16:creationId xmlns:a16="http://schemas.microsoft.com/office/drawing/2014/main" id="{346CB892-1247-CE65-AF86-239D641508C4}"/>
              </a:ext>
            </a:extLst>
          </p:cNvPr>
          <p:cNvSpPr/>
          <p:nvPr/>
        </p:nvSpPr>
        <p:spPr>
          <a:xfrm>
            <a:off x="179512" y="5265204"/>
            <a:ext cx="5544616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15"/>
              </a:spcAft>
            </a:pPr>
            <a:r>
              <a:rPr lang="sr-Latn-R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Struktura </a:t>
            </a:r>
            <a:r>
              <a:rPr lang="sr-Latn-R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elektrodinamičke</a:t>
            </a:r>
            <a:r>
              <a:rPr lang="sr-Latn-R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kočnica</a:t>
            </a:r>
            <a:endParaRPr lang="sr-Latn-R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905561"/>
      </p:ext>
    </p:extLst>
  </p:cSld>
  <p:clrMapOvr>
    <a:masterClrMapping/>
  </p:clrMapOvr>
  <p:transition spd="slow" advClick="0" advTm="2000">
    <p:cover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173">
            <a:extLst>
              <a:ext uri="{FF2B5EF4-FFF2-40B4-BE49-F238E27FC236}">
                <a16:creationId xmlns:a16="http://schemas.microsoft.com/office/drawing/2014/main" id="{BF0C0266-E46D-C3BC-0764-1456A8375C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827584" y="188640"/>
            <a:ext cx="8136904" cy="4896544"/>
          </a:xfrm>
          <a:prstGeom prst="rect">
            <a:avLst/>
          </a:prstGeom>
        </p:spPr>
      </p:pic>
      <p:pic>
        <p:nvPicPr>
          <p:cNvPr id="5" name="Slika 4" descr="Slika na kojoj se nalazi otvoreni prostor, trava, soko, grabljivice&#10;&#10;Opis je automatski generisan">
            <a:extLst>
              <a:ext uri="{FF2B5EF4-FFF2-40B4-BE49-F238E27FC236}">
                <a16:creationId xmlns:a16="http://schemas.microsoft.com/office/drawing/2014/main" id="{68F9A300-016F-C327-4D09-5476BB4570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1" r="5127" b="-2"/>
          <a:stretch/>
        </p:blipFill>
        <p:spPr>
          <a:xfrm>
            <a:off x="107503" y="98550"/>
            <a:ext cx="1109627" cy="13862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CD65BBBC-98B8-4823-9C07-403E5D22F7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5805098"/>
              </p:ext>
            </p:extLst>
          </p:nvPr>
        </p:nvGraphicFramePr>
        <p:xfrm>
          <a:off x="215516" y="5098051"/>
          <a:ext cx="8712968" cy="15713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1553495590"/>
                    </a:ext>
                  </a:extLst>
                </a:gridCol>
                <a:gridCol w="4096072">
                  <a:extLst>
                    <a:ext uri="{9D8B030D-6E8A-4147-A177-3AD203B41FA5}">
                      <a16:colId xmlns:a16="http://schemas.microsoft.com/office/drawing/2014/main" val="2206374080"/>
                    </a:ext>
                  </a:extLst>
                </a:gridCol>
                <a:gridCol w="152400">
                  <a:extLst>
                    <a:ext uri="{9D8B030D-6E8A-4147-A177-3AD203B41FA5}">
                      <a16:colId xmlns:a16="http://schemas.microsoft.com/office/drawing/2014/main" val="2843196119"/>
                    </a:ext>
                  </a:extLst>
                </a:gridCol>
                <a:gridCol w="695927">
                  <a:extLst>
                    <a:ext uri="{9D8B030D-6E8A-4147-A177-3AD203B41FA5}">
                      <a16:colId xmlns:a16="http://schemas.microsoft.com/office/drawing/2014/main" val="3728461716"/>
                    </a:ext>
                  </a:extLst>
                </a:gridCol>
                <a:gridCol w="3264513">
                  <a:extLst>
                    <a:ext uri="{9D8B030D-6E8A-4147-A177-3AD203B41FA5}">
                      <a16:colId xmlns:a16="http://schemas.microsoft.com/office/drawing/2014/main" val="2509680744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sr-Latn-RS" sz="18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Kočioni disk MDG</a:t>
                      </a:r>
                      <a:endParaRPr lang="sr-Latn-RS" sz="18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rowSpan="4"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sr-Latn-RS" sz="18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sr-Latn-RS" sz="18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Osovinski kočioni disk LDG</a:t>
                      </a:r>
                      <a:endParaRPr lang="sr-Latn-RS" sz="18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extLst>
                  <a:ext uri="{0D108BD9-81ED-4DB2-BD59-A6C34878D82A}">
                    <a16:rowId xmlns:a16="http://schemas.microsoft.com/office/drawing/2014/main" val="1862269621"/>
                  </a:ext>
                </a:extLst>
              </a:tr>
              <a:tr h="363855"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sr-Latn-RS" sz="18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Uređaj za hitno otpuštanje u slučaju opasnosti MDG</a:t>
                      </a:r>
                      <a:endParaRPr lang="sr-Latn-RS" sz="1800" dirty="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sr-Latn-RS" sz="18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Uređaj za hitno otpuštanje u slučaju opasnosti LDG</a:t>
                      </a:r>
                      <a:endParaRPr lang="sr-Latn-RS" sz="18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extLst>
                  <a:ext uri="{0D108BD9-81ED-4DB2-BD59-A6C34878D82A}">
                    <a16:rowId xmlns:a16="http://schemas.microsoft.com/office/drawing/2014/main" val="2898272199"/>
                  </a:ext>
                </a:extLst>
              </a:tr>
              <a:tr h="206375"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sr-Latn-RS" sz="18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Kočni blok MDG</a:t>
                      </a:r>
                      <a:endParaRPr lang="sr-Latn-RS" sz="18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sr-Latn-RS" sz="18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Parkirna kočnica LDG</a:t>
                      </a:r>
                      <a:endParaRPr lang="sr-Latn-RS" sz="18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extLst>
                  <a:ext uri="{0D108BD9-81ED-4DB2-BD59-A6C34878D82A}">
                    <a16:rowId xmlns:a16="http://schemas.microsoft.com/office/drawing/2014/main" val="1722759337"/>
                  </a:ext>
                </a:extLst>
              </a:tr>
              <a:tr h="357505"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sr-Latn-RS" sz="18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Kočni blok sa parkirnom kočnicom MDG</a:t>
                      </a:r>
                      <a:endParaRPr lang="sr-Latn-RS" sz="18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sr-Latn-RS" sz="18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Kočni</a:t>
                      </a:r>
                      <a:r>
                        <a:rPr lang="sr-Latn-R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blok LDG</a:t>
                      </a:r>
                      <a:endParaRPr lang="sr-Latn-RS" sz="1800" dirty="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extLst>
                  <a:ext uri="{0D108BD9-81ED-4DB2-BD59-A6C34878D82A}">
                    <a16:rowId xmlns:a16="http://schemas.microsoft.com/office/drawing/2014/main" val="2105590527"/>
                  </a:ext>
                </a:extLst>
              </a:tr>
            </a:tbl>
          </a:graphicData>
        </a:graphic>
      </p:graphicFrame>
      <p:sp>
        <p:nvSpPr>
          <p:cNvPr id="7" name="Pravougaonik: sa zaobljenim uglovima 6">
            <a:extLst>
              <a:ext uri="{FF2B5EF4-FFF2-40B4-BE49-F238E27FC236}">
                <a16:creationId xmlns:a16="http://schemas.microsoft.com/office/drawing/2014/main" id="{94758403-92FE-18F4-8A81-1AB452970E9F}"/>
              </a:ext>
            </a:extLst>
          </p:cNvPr>
          <p:cNvSpPr/>
          <p:nvPr/>
        </p:nvSpPr>
        <p:spPr>
          <a:xfrm>
            <a:off x="4283968" y="98550"/>
            <a:ext cx="4714072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15"/>
              </a:spcAft>
            </a:pPr>
            <a:r>
              <a:rPr lang="sr-Latn-R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Struktura pneumatske kočnice</a:t>
            </a:r>
            <a:endParaRPr lang="sr-Latn-R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656370"/>
      </p:ext>
    </p:extLst>
  </p:cSld>
  <p:clrMapOvr>
    <a:masterClrMapping/>
  </p:clrMapOvr>
  <p:transition spd="slow" advClick="0" advTm="2000">
    <p:cover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37350">
            <a:extLst>
              <a:ext uri="{FF2B5EF4-FFF2-40B4-BE49-F238E27FC236}">
                <a16:creationId xmlns:a16="http://schemas.microsoft.com/office/drawing/2014/main" id="{BB68BBAE-6097-C859-5133-1040999CA787}"/>
              </a:ext>
            </a:extLst>
          </p:cNvPr>
          <p:cNvGrpSpPr/>
          <p:nvPr/>
        </p:nvGrpSpPr>
        <p:grpSpPr>
          <a:xfrm>
            <a:off x="1259632" y="332656"/>
            <a:ext cx="7632848" cy="5040560"/>
            <a:chOff x="0" y="0"/>
            <a:chExt cx="4212001" cy="2945312"/>
          </a:xfrm>
        </p:grpSpPr>
        <p:pic>
          <p:nvPicPr>
            <p:cNvPr id="5" name="Picture 11366">
              <a:extLst>
                <a:ext uri="{FF2B5EF4-FFF2-40B4-BE49-F238E27FC236}">
                  <a16:creationId xmlns:a16="http://schemas.microsoft.com/office/drawing/2014/main" id="{4A2432B9-2DD0-EE20-F5B3-6041B414CB6A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4212001" cy="484747"/>
            </a:xfrm>
            <a:prstGeom prst="rect">
              <a:avLst/>
            </a:prstGeom>
          </p:spPr>
        </p:pic>
        <p:pic>
          <p:nvPicPr>
            <p:cNvPr id="6" name="Picture 11368">
              <a:extLst>
                <a:ext uri="{FF2B5EF4-FFF2-40B4-BE49-F238E27FC236}">
                  <a16:creationId xmlns:a16="http://schemas.microsoft.com/office/drawing/2014/main" id="{A3B4F4F3-ACFA-FDE1-19B1-F1FE6E3CFBAA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538746"/>
              <a:ext cx="4212001" cy="2406566"/>
            </a:xfrm>
            <a:prstGeom prst="rect">
              <a:avLst/>
            </a:prstGeom>
          </p:spPr>
        </p:pic>
      </p:grpSp>
      <p:pic>
        <p:nvPicPr>
          <p:cNvPr id="7" name="Slika 6" descr="Slika na kojoj se nalazi otvoreni prostor, trava, soko, grabljivice&#10;&#10;Opis je automatski generisan">
            <a:extLst>
              <a:ext uri="{FF2B5EF4-FFF2-40B4-BE49-F238E27FC236}">
                <a16:creationId xmlns:a16="http://schemas.microsoft.com/office/drawing/2014/main" id="{4CC8BD28-A8D9-B8F0-5787-2FA0E29086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1" r="5127" b="-2"/>
          <a:stretch/>
        </p:blipFill>
        <p:spPr>
          <a:xfrm>
            <a:off x="107503" y="98550"/>
            <a:ext cx="1109627" cy="13862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7ACB1228-111F-A6A4-A965-C3A1635710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0645562"/>
              </p:ext>
            </p:extLst>
          </p:nvPr>
        </p:nvGraphicFramePr>
        <p:xfrm>
          <a:off x="1208131" y="5852415"/>
          <a:ext cx="7675352" cy="9070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22774">
                  <a:extLst>
                    <a:ext uri="{9D8B030D-6E8A-4147-A177-3AD203B41FA5}">
                      <a16:colId xmlns:a16="http://schemas.microsoft.com/office/drawing/2014/main" val="2411371252"/>
                    </a:ext>
                  </a:extLst>
                </a:gridCol>
                <a:gridCol w="2875746">
                  <a:extLst>
                    <a:ext uri="{9D8B030D-6E8A-4147-A177-3AD203B41FA5}">
                      <a16:colId xmlns:a16="http://schemas.microsoft.com/office/drawing/2014/main" val="1354891821"/>
                    </a:ext>
                  </a:extLst>
                </a:gridCol>
                <a:gridCol w="278312">
                  <a:extLst>
                    <a:ext uri="{9D8B030D-6E8A-4147-A177-3AD203B41FA5}">
                      <a16:colId xmlns:a16="http://schemas.microsoft.com/office/drawing/2014/main" val="3433567461"/>
                    </a:ext>
                  </a:extLst>
                </a:gridCol>
                <a:gridCol w="822774">
                  <a:extLst>
                    <a:ext uri="{9D8B030D-6E8A-4147-A177-3AD203B41FA5}">
                      <a16:colId xmlns:a16="http://schemas.microsoft.com/office/drawing/2014/main" val="2939817490"/>
                    </a:ext>
                  </a:extLst>
                </a:gridCol>
                <a:gridCol w="2875746">
                  <a:extLst>
                    <a:ext uri="{9D8B030D-6E8A-4147-A177-3AD203B41FA5}">
                      <a16:colId xmlns:a16="http://schemas.microsoft.com/office/drawing/2014/main" val="253463862"/>
                    </a:ext>
                  </a:extLst>
                </a:gridCol>
              </a:tblGrid>
              <a:tr h="440809"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sr-Latn-RS" sz="1800" dirty="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Jedinica za držanje pravca</a:t>
                      </a:r>
                      <a:endParaRPr lang="sr-Latn-RS" sz="18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rowSpan="2"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900">
                          <a:effectLst/>
                        </a:rPr>
                        <a:t> </a:t>
                      </a:r>
                      <a:endParaRPr lang="sr-Latn-RS" sz="900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sr-Latn-RS" sz="18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Papučica petlje sa elektromagnetom</a:t>
                      </a:r>
                      <a:endParaRPr lang="sr-Latn-RS" sz="1800" dirty="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extLst>
                  <a:ext uri="{0D108BD9-81ED-4DB2-BD59-A6C34878D82A}">
                    <a16:rowId xmlns:a16="http://schemas.microsoft.com/office/drawing/2014/main" val="3580960879"/>
                  </a:ext>
                </a:extLst>
              </a:tr>
              <a:tr h="246634"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sr-Latn-RS" sz="18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Cilindar za aktiviranje</a:t>
                      </a:r>
                      <a:endParaRPr lang="sr-Latn-RS" sz="1800" dirty="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900" dirty="0">
                          <a:effectLst/>
                        </a:rPr>
                        <a:t> </a:t>
                      </a:r>
                      <a:endParaRPr lang="sr-Latn-RS" sz="900" dirty="0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h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4080022"/>
                  </a:ext>
                </a:extLst>
              </a:tr>
            </a:tbl>
          </a:graphicData>
        </a:graphic>
      </p:graphicFrame>
      <p:sp>
        <p:nvSpPr>
          <p:cNvPr id="9" name="Pravougaonik: sa zaobljenim uglovima 8">
            <a:extLst>
              <a:ext uri="{FF2B5EF4-FFF2-40B4-BE49-F238E27FC236}">
                <a16:creationId xmlns:a16="http://schemas.microsoft.com/office/drawing/2014/main" id="{DCCF7173-FBA5-0A63-C54B-1F5CBA3EC850}"/>
              </a:ext>
            </a:extLst>
          </p:cNvPr>
          <p:cNvSpPr/>
          <p:nvPr/>
        </p:nvSpPr>
        <p:spPr>
          <a:xfrm>
            <a:off x="323528" y="4883647"/>
            <a:ext cx="4032448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50" indent="-6350">
              <a:lnSpc>
                <a:spcPct val="110000"/>
              </a:lnSpc>
              <a:spcAft>
                <a:spcPts val="15"/>
              </a:spcAft>
            </a:pPr>
            <a:r>
              <a:rPr lang="sr-Latn-R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Magnetna šinska kočnica</a:t>
            </a:r>
          </a:p>
        </p:txBody>
      </p:sp>
    </p:spTree>
    <p:extLst>
      <p:ext uri="{BB962C8B-B14F-4D97-AF65-F5344CB8AC3E}">
        <p14:creationId xmlns:p14="http://schemas.microsoft.com/office/powerpoint/2010/main" val="4093536872"/>
      </p:ext>
    </p:extLst>
  </p:cSld>
  <p:clrMapOvr>
    <a:masterClrMapping/>
  </p:clrMapOvr>
  <p:transition spd="med" advClick="0" advTm="2000">
    <p:pull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490">
            <a:extLst>
              <a:ext uri="{FF2B5EF4-FFF2-40B4-BE49-F238E27FC236}">
                <a16:creationId xmlns:a16="http://schemas.microsoft.com/office/drawing/2014/main" id="{0C4DD328-9F1D-FFA1-2A65-F81ED70FBC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691679" y="332656"/>
            <a:ext cx="7241635" cy="4680520"/>
          </a:xfrm>
          <a:prstGeom prst="rect">
            <a:avLst/>
          </a:prstGeom>
        </p:spPr>
      </p:pic>
      <p:pic>
        <p:nvPicPr>
          <p:cNvPr id="5" name="Slika 4" descr="Slika na kojoj se nalazi otvoreni prostor, trava, soko, grabljivice&#10;&#10;Opis je automatski generisan">
            <a:extLst>
              <a:ext uri="{FF2B5EF4-FFF2-40B4-BE49-F238E27FC236}">
                <a16:creationId xmlns:a16="http://schemas.microsoft.com/office/drawing/2014/main" id="{BB02DEB8-E2B2-1160-B1E3-9D404854B5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1" r="5127" b="-2"/>
          <a:stretch/>
        </p:blipFill>
        <p:spPr>
          <a:xfrm>
            <a:off x="107503" y="98550"/>
            <a:ext cx="1109627" cy="13862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4A40748B-9FEA-C07D-757D-8B160CF4C5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7564255"/>
              </p:ext>
            </p:extLst>
          </p:nvPr>
        </p:nvGraphicFramePr>
        <p:xfrm>
          <a:off x="323528" y="5546555"/>
          <a:ext cx="8640961" cy="12005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6981">
                  <a:extLst>
                    <a:ext uri="{9D8B030D-6E8A-4147-A177-3AD203B41FA5}">
                      <a16:colId xmlns:a16="http://schemas.microsoft.com/office/drawing/2014/main" val="96587157"/>
                    </a:ext>
                  </a:extLst>
                </a:gridCol>
                <a:gridCol w="3646837">
                  <a:extLst>
                    <a:ext uri="{9D8B030D-6E8A-4147-A177-3AD203B41FA5}">
                      <a16:colId xmlns:a16="http://schemas.microsoft.com/office/drawing/2014/main" val="2459439852"/>
                    </a:ext>
                  </a:extLst>
                </a:gridCol>
                <a:gridCol w="313326">
                  <a:extLst>
                    <a:ext uri="{9D8B030D-6E8A-4147-A177-3AD203B41FA5}">
                      <a16:colId xmlns:a16="http://schemas.microsoft.com/office/drawing/2014/main" val="784310603"/>
                    </a:ext>
                  </a:extLst>
                </a:gridCol>
                <a:gridCol w="926284">
                  <a:extLst>
                    <a:ext uri="{9D8B030D-6E8A-4147-A177-3AD203B41FA5}">
                      <a16:colId xmlns:a16="http://schemas.microsoft.com/office/drawing/2014/main" val="2940076838"/>
                    </a:ext>
                  </a:extLst>
                </a:gridCol>
                <a:gridCol w="3237533">
                  <a:extLst>
                    <a:ext uri="{9D8B030D-6E8A-4147-A177-3AD203B41FA5}">
                      <a16:colId xmlns:a16="http://schemas.microsoft.com/office/drawing/2014/main" val="3207031503"/>
                    </a:ext>
                  </a:extLst>
                </a:gridCol>
              </a:tblGrid>
              <a:tr h="357505"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sr-Latn-RS" sz="18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Sklop kočnih čeljusti sa cilindrom parkirne kočnice</a:t>
                      </a:r>
                      <a:endParaRPr lang="sr-Latn-RS" sz="18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rowSpan="2"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900">
                          <a:effectLst/>
                        </a:rPr>
                        <a:t> </a:t>
                      </a:r>
                      <a:endParaRPr lang="sr-Latn-RS" sz="900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sr-Latn-RS" sz="18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Mehanizam za aktiviranje cilindra </a:t>
                      </a:r>
                      <a:r>
                        <a:rPr lang="sr-Latn-R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parkirne</a:t>
                      </a:r>
                      <a:r>
                        <a:rPr lang="sr-Latn-R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kočnice</a:t>
                      </a:r>
                      <a:endParaRPr lang="sr-Latn-RS" sz="1800" dirty="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extLst>
                  <a:ext uri="{0D108BD9-81ED-4DB2-BD59-A6C34878D82A}">
                    <a16:rowId xmlns:a16="http://schemas.microsoft.com/office/drawing/2014/main" val="2387026880"/>
                  </a:ext>
                </a:extLst>
              </a:tr>
              <a:tr h="515620"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sr-Latn-RS" sz="18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Ručka za deaktiviranje </a:t>
                      </a:r>
                      <a:r>
                        <a:rPr lang="sr-Latn-R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parkirne</a:t>
                      </a:r>
                      <a:r>
                        <a:rPr lang="sr-Latn-R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kočnice u slučaju opasnosti</a:t>
                      </a:r>
                      <a:endParaRPr lang="sr-Latn-RS" sz="1800" dirty="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900" dirty="0">
                          <a:effectLst/>
                        </a:rPr>
                        <a:t> </a:t>
                      </a:r>
                      <a:endParaRPr lang="sr-Latn-RS" sz="900" dirty="0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h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2134242"/>
                  </a:ext>
                </a:extLst>
              </a:tr>
            </a:tbl>
          </a:graphicData>
        </a:graphic>
      </p:graphicFrame>
      <p:sp>
        <p:nvSpPr>
          <p:cNvPr id="7" name="Pravougaonik: sa zaobljenim uglovima 6">
            <a:extLst>
              <a:ext uri="{FF2B5EF4-FFF2-40B4-BE49-F238E27FC236}">
                <a16:creationId xmlns:a16="http://schemas.microsoft.com/office/drawing/2014/main" id="{E50EA5E4-8EC9-57AA-5222-6E5FD0FE498B}"/>
              </a:ext>
            </a:extLst>
          </p:cNvPr>
          <p:cNvSpPr/>
          <p:nvPr/>
        </p:nvSpPr>
        <p:spPr>
          <a:xfrm>
            <a:off x="323528" y="4883647"/>
            <a:ext cx="8640960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50" indent="-6350">
              <a:lnSpc>
                <a:spcPct val="110000"/>
              </a:lnSpc>
              <a:spcAft>
                <a:spcPts val="15"/>
              </a:spcAft>
            </a:pPr>
            <a:r>
              <a:rPr lang="sr-Latn-R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Parkirna</a:t>
            </a:r>
            <a:r>
              <a:rPr lang="sr-Latn-R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kočnica na primeru pogonskog obrtnog postolja</a:t>
            </a:r>
          </a:p>
        </p:txBody>
      </p:sp>
    </p:spTree>
    <p:extLst>
      <p:ext uri="{BB962C8B-B14F-4D97-AF65-F5344CB8AC3E}">
        <p14:creationId xmlns:p14="http://schemas.microsoft.com/office/powerpoint/2010/main" val="3658943506"/>
      </p:ext>
    </p:extLst>
  </p:cSld>
  <p:clrMapOvr>
    <a:masterClrMapping/>
  </p:clrMapOvr>
  <p:transition spd="slow" advClick="0" advTm="2000">
    <p:cover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39196">
            <a:extLst>
              <a:ext uri="{FF2B5EF4-FFF2-40B4-BE49-F238E27FC236}">
                <a16:creationId xmlns:a16="http://schemas.microsoft.com/office/drawing/2014/main" id="{AF145A28-8D1B-A29C-C8A7-752876DCA107}"/>
              </a:ext>
            </a:extLst>
          </p:cNvPr>
          <p:cNvGrpSpPr/>
          <p:nvPr/>
        </p:nvGrpSpPr>
        <p:grpSpPr>
          <a:xfrm>
            <a:off x="1529918" y="260648"/>
            <a:ext cx="7434570" cy="5328592"/>
            <a:chOff x="0" y="0"/>
            <a:chExt cx="4212001" cy="2947058"/>
          </a:xfrm>
        </p:grpSpPr>
        <p:pic>
          <p:nvPicPr>
            <p:cNvPr id="5" name="Picture 11858">
              <a:extLst>
                <a:ext uri="{FF2B5EF4-FFF2-40B4-BE49-F238E27FC236}">
                  <a16:creationId xmlns:a16="http://schemas.microsoft.com/office/drawing/2014/main" id="{82CA0BCD-0361-FFA9-611E-AF1BCD6E3499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4212001" cy="484747"/>
            </a:xfrm>
            <a:prstGeom prst="rect">
              <a:avLst/>
            </a:prstGeom>
          </p:spPr>
        </p:pic>
        <p:pic>
          <p:nvPicPr>
            <p:cNvPr id="6" name="Picture 11860">
              <a:extLst>
                <a:ext uri="{FF2B5EF4-FFF2-40B4-BE49-F238E27FC236}">
                  <a16:creationId xmlns:a16="http://schemas.microsoft.com/office/drawing/2014/main" id="{A8FB2502-E327-C5D8-BCB4-EFC650BFC28C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538747"/>
              <a:ext cx="4212001" cy="2408311"/>
            </a:xfrm>
            <a:prstGeom prst="rect">
              <a:avLst/>
            </a:prstGeom>
          </p:spPr>
        </p:pic>
      </p:grpSp>
      <p:pic>
        <p:nvPicPr>
          <p:cNvPr id="7" name="Slika 6" descr="Slika na kojoj se nalazi otvoreni prostor, trava, soko, grabljivice&#10;&#10;Opis je automatski generisan">
            <a:extLst>
              <a:ext uri="{FF2B5EF4-FFF2-40B4-BE49-F238E27FC236}">
                <a16:creationId xmlns:a16="http://schemas.microsoft.com/office/drawing/2014/main" id="{B9738F02-6CA3-F490-7DA6-3DC5D1F701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1" r="5127" b="-2"/>
          <a:stretch/>
        </p:blipFill>
        <p:spPr>
          <a:xfrm>
            <a:off x="107503" y="98550"/>
            <a:ext cx="1455465" cy="18182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Pravougaonik: sa zaobljenim uglovima 7">
            <a:extLst>
              <a:ext uri="{FF2B5EF4-FFF2-40B4-BE49-F238E27FC236}">
                <a16:creationId xmlns:a16="http://schemas.microsoft.com/office/drawing/2014/main" id="{BB46F7E8-2F74-DDE3-2762-B8522926B09E}"/>
              </a:ext>
            </a:extLst>
          </p:cNvPr>
          <p:cNvSpPr/>
          <p:nvPr/>
        </p:nvSpPr>
        <p:spPr>
          <a:xfrm>
            <a:off x="107503" y="1484784"/>
            <a:ext cx="4032448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50" indent="-6350">
              <a:lnSpc>
                <a:spcPct val="110000"/>
              </a:lnSpc>
              <a:spcAft>
                <a:spcPts val="15"/>
              </a:spcAft>
            </a:pPr>
            <a:r>
              <a:rPr lang="sr-Latn-R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Struktura prednjeg </a:t>
            </a:r>
            <a:r>
              <a:rPr lang="sr-Latn-R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kvačila</a:t>
            </a:r>
            <a:endParaRPr lang="sr-Latn-RS" sz="2800" dirty="0">
              <a:solidFill>
                <a:srgbClr val="181717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9B1B5A74-E422-9B66-C9A9-1C72D1EF90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22257"/>
              </p:ext>
            </p:extLst>
          </p:nvPr>
        </p:nvGraphicFramePr>
        <p:xfrm>
          <a:off x="611560" y="5102985"/>
          <a:ext cx="8352928" cy="17313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3459314425"/>
                    </a:ext>
                  </a:extLst>
                </a:gridCol>
                <a:gridCol w="3888432">
                  <a:extLst>
                    <a:ext uri="{9D8B030D-6E8A-4147-A177-3AD203B41FA5}">
                      <a16:colId xmlns:a16="http://schemas.microsoft.com/office/drawing/2014/main" val="3730545464"/>
                    </a:ext>
                  </a:extLst>
                </a:gridCol>
                <a:gridCol w="288032">
                  <a:extLst>
                    <a:ext uri="{9D8B030D-6E8A-4147-A177-3AD203B41FA5}">
                      <a16:colId xmlns:a16="http://schemas.microsoft.com/office/drawing/2014/main" val="1780346678"/>
                    </a:ext>
                  </a:extLst>
                </a:gridCol>
                <a:gridCol w="542791">
                  <a:extLst>
                    <a:ext uri="{9D8B030D-6E8A-4147-A177-3AD203B41FA5}">
                      <a16:colId xmlns:a16="http://schemas.microsoft.com/office/drawing/2014/main" val="2896041271"/>
                    </a:ext>
                  </a:extLst>
                </a:gridCol>
                <a:gridCol w="3129617">
                  <a:extLst>
                    <a:ext uri="{9D8B030D-6E8A-4147-A177-3AD203B41FA5}">
                      <a16:colId xmlns:a16="http://schemas.microsoft.com/office/drawing/2014/main" val="1566365003"/>
                    </a:ext>
                  </a:extLst>
                </a:gridCol>
              </a:tblGrid>
              <a:tr h="564949"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sr-Latn-RS" sz="1800" dirty="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Vazdušna spojnica</a:t>
                      </a:r>
                      <a:endParaRPr lang="sr-Latn-RS" sz="1800" dirty="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rowSpan="5"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sr-Latn-RS" sz="18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sr-Latn-RS" sz="1800" dirty="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Uređaj za povlačenje i udaranje</a:t>
                      </a:r>
                      <a:endParaRPr lang="sr-Latn-RS" sz="1800" dirty="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extLst>
                  <a:ext uri="{0D108BD9-81ED-4DB2-BD59-A6C34878D82A}">
                    <a16:rowId xmlns:a16="http://schemas.microsoft.com/office/drawing/2014/main" val="2178512053"/>
                  </a:ext>
                </a:extLst>
              </a:tr>
              <a:tr h="459094"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sr-Latn-RS" sz="18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Zaštitni poklopac električnog kvačila</a:t>
                      </a:r>
                      <a:endParaRPr lang="sr-Latn-RS" sz="18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sr-Latn-RS" sz="1800" dirty="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Zaštita za visinu</a:t>
                      </a:r>
                      <a:endParaRPr lang="sr-Latn-RS" sz="1800" dirty="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extLst>
                  <a:ext uri="{0D108BD9-81ED-4DB2-BD59-A6C34878D82A}">
                    <a16:rowId xmlns:a16="http://schemas.microsoft.com/office/drawing/2014/main" val="3302634370"/>
                  </a:ext>
                </a:extLst>
              </a:tr>
              <a:tr h="288720">
                <a:tc rowSpan="2"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sr-Latn-RS" sz="18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rowSpan="2"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Električno kvačilo</a:t>
                      </a:r>
                      <a:endParaRPr lang="sr-Latn-RS" sz="18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sr-Latn-RS" sz="18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Centriranje sredine</a:t>
                      </a:r>
                      <a:endParaRPr lang="sr-Latn-RS" sz="1800" dirty="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extLst>
                  <a:ext uri="{0D108BD9-81ED-4DB2-BD59-A6C34878D82A}">
                    <a16:rowId xmlns:a16="http://schemas.microsoft.com/office/drawing/2014/main" val="335003926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endParaRPr lang="sr-Latn-RS" sz="900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vMerge="1"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endParaRPr lang="sr-Latn-RS" sz="900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sr-Latn-RS" sz="1800" dirty="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rowSpan="2"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Čelo </a:t>
                      </a:r>
                      <a:r>
                        <a:rPr lang="sr-Latn-R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kvačila</a:t>
                      </a:r>
                      <a:endParaRPr lang="sr-Latn-RS" sz="1800" dirty="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extLst>
                  <a:ext uri="{0D108BD9-81ED-4DB2-BD59-A6C34878D82A}">
                    <a16:rowId xmlns:a16="http://schemas.microsoft.com/office/drawing/2014/main" val="2609912946"/>
                  </a:ext>
                </a:extLst>
              </a:tr>
              <a:tr h="288720"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sr-Latn-RS" sz="18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Prekidač za </a:t>
                      </a:r>
                      <a:r>
                        <a:rPr lang="sr-Latn-R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neutralizaciju</a:t>
                      </a:r>
                      <a:endParaRPr lang="sr-Latn-RS" sz="1800" dirty="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900">
                          <a:effectLst/>
                        </a:rPr>
                        <a:t>8</a:t>
                      </a:r>
                      <a:endParaRPr lang="sr-Latn-RS" sz="900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vMerge="1"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900" dirty="0">
                          <a:effectLst/>
                        </a:rPr>
                        <a:t>Čelo </a:t>
                      </a:r>
                      <a:r>
                        <a:rPr lang="sr-Latn-RS" sz="900" dirty="0" err="1">
                          <a:effectLst/>
                        </a:rPr>
                        <a:t>kvačila</a:t>
                      </a:r>
                      <a:endParaRPr lang="sr-Latn-RS" sz="900" dirty="0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extLst>
                  <a:ext uri="{0D108BD9-81ED-4DB2-BD59-A6C34878D82A}">
                    <a16:rowId xmlns:a16="http://schemas.microsoft.com/office/drawing/2014/main" val="23212406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611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39322">
            <a:extLst>
              <a:ext uri="{FF2B5EF4-FFF2-40B4-BE49-F238E27FC236}">
                <a16:creationId xmlns:a16="http://schemas.microsoft.com/office/drawing/2014/main" id="{3F6224EB-654B-C4D0-0F46-72827B34175F}"/>
              </a:ext>
            </a:extLst>
          </p:cNvPr>
          <p:cNvGrpSpPr/>
          <p:nvPr/>
        </p:nvGrpSpPr>
        <p:grpSpPr>
          <a:xfrm>
            <a:off x="2466022" y="260648"/>
            <a:ext cx="6498466" cy="4647903"/>
            <a:chOff x="0" y="0"/>
            <a:chExt cx="4212001" cy="2959577"/>
          </a:xfrm>
        </p:grpSpPr>
        <p:pic>
          <p:nvPicPr>
            <p:cNvPr id="5" name="Picture 12037">
              <a:extLst>
                <a:ext uri="{FF2B5EF4-FFF2-40B4-BE49-F238E27FC236}">
                  <a16:creationId xmlns:a16="http://schemas.microsoft.com/office/drawing/2014/main" id="{20986743-900D-DE00-BBCA-5D760927C381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4212001" cy="484747"/>
            </a:xfrm>
            <a:prstGeom prst="rect">
              <a:avLst/>
            </a:prstGeom>
          </p:spPr>
        </p:pic>
        <p:pic>
          <p:nvPicPr>
            <p:cNvPr id="6" name="Picture 12039">
              <a:extLst>
                <a:ext uri="{FF2B5EF4-FFF2-40B4-BE49-F238E27FC236}">
                  <a16:creationId xmlns:a16="http://schemas.microsoft.com/office/drawing/2014/main" id="{31870534-29CA-CCFB-8ACA-012DBD8CABBA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538747"/>
              <a:ext cx="4212001" cy="2420830"/>
            </a:xfrm>
            <a:prstGeom prst="rect">
              <a:avLst/>
            </a:prstGeom>
          </p:spPr>
        </p:pic>
      </p:grpSp>
      <p:pic>
        <p:nvPicPr>
          <p:cNvPr id="7" name="Slika 6" descr="Slika na kojoj se nalazi otvoreni prostor, trava, soko, grabljivice&#10;&#10;Opis je automatski generisan">
            <a:extLst>
              <a:ext uri="{FF2B5EF4-FFF2-40B4-BE49-F238E27FC236}">
                <a16:creationId xmlns:a16="http://schemas.microsoft.com/office/drawing/2014/main" id="{29F16C2C-C879-ED88-3CD7-9CCC94A581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1" r="5127" b="-2"/>
          <a:stretch/>
        </p:blipFill>
        <p:spPr>
          <a:xfrm>
            <a:off x="107503" y="98550"/>
            <a:ext cx="1455465" cy="18182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Pravougaonik: sa zaobljenim uglovima 7">
            <a:extLst>
              <a:ext uri="{FF2B5EF4-FFF2-40B4-BE49-F238E27FC236}">
                <a16:creationId xmlns:a16="http://schemas.microsoft.com/office/drawing/2014/main" id="{14455BF4-D9C9-00B9-0C59-D12858E7A7C0}"/>
              </a:ext>
            </a:extLst>
          </p:cNvPr>
          <p:cNvSpPr/>
          <p:nvPr/>
        </p:nvSpPr>
        <p:spPr>
          <a:xfrm>
            <a:off x="251520" y="4311975"/>
            <a:ext cx="5760640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50" indent="-6350">
              <a:lnSpc>
                <a:spcPct val="110000"/>
              </a:lnSpc>
              <a:spcAft>
                <a:spcPts val="15"/>
              </a:spcAft>
            </a:pPr>
            <a:r>
              <a:rPr lang="sr-Latn-RS" sz="2400" dirty="0" err="1">
                <a:solidFill>
                  <a:srgbClr val="181717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Međukolsko</a:t>
            </a:r>
            <a:r>
              <a:rPr lang="sr-Latn-RS" sz="2400" dirty="0">
                <a:solidFill>
                  <a:srgbClr val="181717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sr-Latn-RS" sz="2400" dirty="0" err="1">
                <a:solidFill>
                  <a:srgbClr val="181717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kvačilo</a:t>
            </a:r>
            <a:r>
              <a:rPr lang="sr-Latn-RS" sz="2400" dirty="0">
                <a:solidFill>
                  <a:srgbClr val="181717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sa amortizerom</a:t>
            </a:r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C273AE53-976C-CE22-ABBF-52EEEF69D8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0854759"/>
              </p:ext>
            </p:extLst>
          </p:nvPr>
        </p:nvGraphicFramePr>
        <p:xfrm>
          <a:off x="1246645" y="5302782"/>
          <a:ext cx="7704856" cy="15205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25936">
                  <a:extLst>
                    <a:ext uri="{9D8B030D-6E8A-4147-A177-3AD203B41FA5}">
                      <a16:colId xmlns:a16="http://schemas.microsoft.com/office/drawing/2014/main" val="2774906118"/>
                    </a:ext>
                  </a:extLst>
                </a:gridCol>
                <a:gridCol w="2886801">
                  <a:extLst>
                    <a:ext uri="{9D8B030D-6E8A-4147-A177-3AD203B41FA5}">
                      <a16:colId xmlns:a16="http://schemas.microsoft.com/office/drawing/2014/main" val="826761923"/>
                    </a:ext>
                  </a:extLst>
                </a:gridCol>
                <a:gridCol w="279382">
                  <a:extLst>
                    <a:ext uri="{9D8B030D-6E8A-4147-A177-3AD203B41FA5}">
                      <a16:colId xmlns:a16="http://schemas.microsoft.com/office/drawing/2014/main" val="2138908235"/>
                    </a:ext>
                  </a:extLst>
                </a:gridCol>
                <a:gridCol w="825936">
                  <a:extLst>
                    <a:ext uri="{9D8B030D-6E8A-4147-A177-3AD203B41FA5}">
                      <a16:colId xmlns:a16="http://schemas.microsoft.com/office/drawing/2014/main" val="3209501400"/>
                    </a:ext>
                  </a:extLst>
                </a:gridCol>
                <a:gridCol w="2886801">
                  <a:extLst>
                    <a:ext uri="{9D8B030D-6E8A-4147-A177-3AD203B41FA5}">
                      <a16:colId xmlns:a16="http://schemas.microsoft.com/office/drawing/2014/main" val="1673148394"/>
                    </a:ext>
                  </a:extLst>
                </a:gridCol>
              </a:tblGrid>
              <a:tr h="477571"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sr-Latn-RS" sz="18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Isključna slavina za vod komprimovanog vazduha</a:t>
                      </a:r>
                      <a:endParaRPr lang="sr-Latn-RS" sz="1800" dirty="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rowSpan="4"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sr-Latn-RS" sz="18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sr-Latn-RS" sz="18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Fleksibilna cev</a:t>
                      </a:r>
                      <a:endParaRPr lang="sr-Latn-RS" sz="18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extLst>
                  <a:ext uri="{0D108BD9-81ED-4DB2-BD59-A6C34878D82A}">
                    <a16:rowId xmlns:a16="http://schemas.microsoft.com/office/drawing/2014/main" val="4195724108"/>
                  </a:ext>
                </a:extLst>
              </a:tr>
              <a:tr h="275685"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sr-Latn-RS" sz="18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Kontrola deformacije</a:t>
                      </a:r>
                      <a:endParaRPr lang="sr-Latn-RS" sz="18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sr-Latn-RS" sz="18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Kabl za uzemljenje</a:t>
                      </a:r>
                      <a:endParaRPr lang="sr-Latn-RS" sz="18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extLst>
                  <a:ext uri="{0D108BD9-81ED-4DB2-BD59-A6C34878D82A}">
                    <a16:rowId xmlns:a16="http://schemas.microsoft.com/office/drawing/2014/main" val="3059491125"/>
                  </a:ext>
                </a:extLst>
              </a:tr>
              <a:tr h="275685"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sr-Latn-RS" sz="18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Blok ležaja</a:t>
                      </a:r>
                      <a:endParaRPr lang="sr-Latn-RS" sz="1800" dirty="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sr-Latn-RS" sz="18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Amortizer</a:t>
                      </a:r>
                      <a:endParaRPr lang="sr-Latn-RS" sz="18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extLst>
                  <a:ext uri="{0D108BD9-81ED-4DB2-BD59-A6C34878D82A}">
                    <a16:rowId xmlns:a16="http://schemas.microsoft.com/office/drawing/2014/main" val="1239521960"/>
                  </a:ext>
                </a:extLst>
              </a:tr>
              <a:tr h="267202"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sr-Latn-RS" sz="18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Prirubnica</a:t>
                      </a:r>
                      <a:endParaRPr lang="sr-Latn-RS" sz="18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sr-Latn-RS" sz="18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Nosač amortizera</a:t>
                      </a:r>
                      <a:endParaRPr lang="sr-Latn-RS" sz="1800" dirty="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extLst>
                  <a:ext uri="{0D108BD9-81ED-4DB2-BD59-A6C34878D82A}">
                    <a16:rowId xmlns:a16="http://schemas.microsoft.com/office/drawing/2014/main" val="193601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1050065"/>
      </p:ext>
    </p:extLst>
  </p:cSld>
  <p:clrMapOvr>
    <a:masterClrMapping/>
  </p:clrMapOvr>
  <p:transition spd="med" advClick="0" advTm="2000">
    <p:pull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Slika 21" descr="Slika na kojoj se nalazi otvoreni prostor, trava, soko, grabljivice&#10;&#10;Opis je automatski generisan">
            <a:extLst>
              <a:ext uri="{FF2B5EF4-FFF2-40B4-BE49-F238E27FC236}">
                <a16:creationId xmlns:a16="http://schemas.microsoft.com/office/drawing/2014/main" id="{F972FAF8-12CB-89F2-8983-9379B30089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1" r="5127" b="-2"/>
          <a:stretch/>
        </p:blipFill>
        <p:spPr>
          <a:xfrm>
            <a:off x="107503" y="98550"/>
            <a:ext cx="1455465" cy="18182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oup 280644">
            <a:extLst>
              <a:ext uri="{FF2B5EF4-FFF2-40B4-BE49-F238E27FC236}">
                <a16:creationId xmlns:a16="http://schemas.microsoft.com/office/drawing/2014/main" id="{0BC8F944-A02F-91F2-C16F-105678E09833}"/>
              </a:ext>
            </a:extLst>
          </p:cNvPr>
          <p:cNvGrpSpPr/>
          <p:nvPr/>
        </p:nvGrpSpPr>
        <p:grpSpPr>
          <a:xfrm>
            <a:off x="1562968" y="164450"/>
            <a:ext cx="7375912" cy="6595000"/>
            <a:chOff x="-30012" y="-201885"/>
            <a:chExt cx="5346395" cy="5468485"/>
          </a:xfrm>
        </p:grpSpPr>
        <p:sp>
          <p:nvSpPr>
            <p:cNvPr id="6" name="Rectangle 27893">
              <a:extLst>
                <a:ext uri="{FF2B5EF4-FFF2-40B4-BE49-F238E27FC236}">
                  <a16:creationId xmlns:a16="http://schemas.microsoft.com/office/drawing/2014/main" id="{E0CC3277-4A97-D06D-1582-405B1AAD63AB}"/>
                </a:ext>
              </a:extLst>
            </p:cNvPr>
            <p:cNvSpPr/>
            <p:nvPr/>
          </p:nvSpPr>
          <p:spPr>
            <a:xfrm>
              <a:off x="918225" y="-201885"/>
              <a:ext cx="3274725" cy="27134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0" lvl="0" indent="-635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RS" sz="2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Ručno razdvajanje</a:t>
              </a:r>
              <a:endParaRPr kumimoji="0" lang="sr-Latn-R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Shape 304487">
              <a:extLst>
                <a:ext uri="{FF2B5EF4-FFF2-40B4-BE49-F238E27FC236}">
                  <a16:creationId xmlns:a16="http://schemas.microsoft.com/office/drawing/2014/main" id="{58719CBB-F8F4-8234-1977-ADEA4D5FE867}"/>
                </a:ext>
              </a:extLst>
            </p:cNvPr>
            <p:cNvSpPr/>
            <p:nvPr/>
          </p:nvSpPr>
          <p:spPr>
            <a:xfrm>
              <a:off x="36000" y="266505"/>
              <a:ext cx="4156950" cy="240453"/>
            </a:xfrm>
            <a:custGeom>
              <a:avLst/>
              <a:gdLst/>
              <a:ahLst/>
              <a:cxnLst/>
              <a:rect l="0" t="0" r="0" b="0"/>
              <a:pathLst>
                <a:path w="4156950" h="240453">
                  <a:moveTo>
                    <a:pt x="0" y="0"/>
                  </a:moveTo>
                  <a:lnTo>
                    <a:pt x="4156950" y="0"/>
                  </a:lnTo>
                  <a:lnTo>
                    <a:pt x="4156950" y="240453"/>
                  </a:lnTo>
                  <a:lnTo>
                    <a:pt x="0" y="240453"/>
                  </a:lnTo>
                  <a:lnTo>
                    <a:pt x="0" y="0"/>
                  </a:lnTo>
                </a:path>
              </a:pathLst>
            </a:custGeom>
            <a:solidFill>
              <a:srgbClr val="FFD121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r-Latn-R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" name="Shape 27895">
              <a:extLst>
                <a:ext uri="{FF2B5EF4-FFF2-40B4-BE49-F238E27FC236}">
                  <a16:creationId xmlns:a16="http://schemas.microsoft.com/office/drawing/2014/main" id="{3DC59675-6379-143A-4B22-97E0A892E9FD}"/>
                </a:ext>
              </a:extLst>
            </p:cNvPr>
            <p:cNvSpPr/>
            <p:nvPr/>
          </p:nvSpPr>
          <p:spPr>
            <a:xfrm>
              <a:off x="36000" y="330148"/>
              <a:ext cx="0" cy="240453"/>
            </a:xfrm>
            <a:custGeom>
              <a:avLst/>
              <a:gdLst/>
              <a:ahLst/>
              <a:cxnLst/>
              <a:rect l="0" t="0" r="0" b="0"/>
              <a:pathLst>
                <a:path h="240453">
                  <a:moveTo>
                    <a:pt x="0" y="0"/>
                  </a:moveTo>
                  <a:lnTo>
                    <a:pt x="0" y="240453"/>
                  </a:lnTo>
                </a:path>
              </a:pathLst>
            </a:custGeom>
            <a:noFill/>
            <a:ln w="38100" cap="flat" cmpd="sng" algn="ctr">
              <a:solidFill>
                <a:srgbClr val="FFD121"/>
              </a:solidFill>
              <a:prstDash val="solid"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r-Latn-R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Shape 27896">
              <a:extLst>
                <a:ext uri="{FF2B5EF4-FFF2-40B4-BE49-F238E27FC236}">
                  <a16:creationId xmlns:a16="http://schemas.microsoft.com/office/drawing/2014/main" id="{9D231DB2-13A1-84BA-EEDC-949A2C8B48D4}"/>
                </a:ext>
              </a:extLst>
            </p:cNvPr>
            <p:cNvSpPr/>
            <p:nvPr/>
          </p:nvSpPr>
          <p:spPr>
            <a:xfrm>
              <a:off x="109050" y="368014"/>
              <a:ext cx="82167" cy="144000"/>
            </a:xfrm>
            <a:custGeom>
              <a:avLst/>
              <a:gdLst/>
              <a:ahLst/>
              <a:cxnLst/>
              <a:rect l="0" t="0" r="0" b="0"/>
              <a:pathLst>
                <a:path w="82167" h="144000">
                  <a:moveTo>
                    <a:pt x="81878" y="0"/>
                  </a:moveTo>
                  <a:lnTo>
                    <a:pt x="82167" y="0"/>
                  </a:lnTo>
                  <a:lnTo>
                    <a:pt x="82167" y="40195"/>
                  </a:lnTo>
                  <a:lnTo>
                    <a:pt x="80968" y="40115"/>
                  </a:lnTo>
                  <a:lnTo>
                    <a:pt x="79893" y="40198"/>
                  </a:lnTo>
                  <a:lnTo>
                    <a:pt x="78735" y="40446"/>
                  </a:lnTo>
                  <a:lnTo>
                    <a:pt x="77743" y="40776"/>
                  </a:lnTo>
                  <a:lnTo>
                    <a:pt x="76833" y="41190"/>
                  </a:lnTo>
                  <a:lnTo>
                    <a:pt x="75923" y="41686"/>
                  </a:lnTo>
                  <a:lnTo>
                    <a:pt x="75096" y="42265"/>
                  </a:lnTo>
                  <a:lnTo>
                    <a:pt x="74352" y="42927"/>
                  </a:lnTo>
                  <a:lnTo>
                    <a:pt x="73690" y="43671"/>
                  </a:lnTo>
                  <a:lnTo>
                    <a:pt x="73111" y="44499"/>
                  </a:lnTo>
                  <a:lnTo>
                    <a:pt x="72615" y="45408"/>
                  </a:lnTo>
                  <a:lnTo>
                    <a:pt x="72284" y="46235"/>
                  </a:lnTo>
                  <a:lnTo>
                    <a:pt x="71953" y="47228"/>
                  </a:lnTo>
                  <a:lnTo>
                    <a:pt x="71623" y="49213"/>
                  </a:lnTo>
                  <a:lnTo>
                    <a:pt x="71623" y="50206"/>
                  </a:lnTo>
                  <a:lnTo>
                    <a:pt x="75675" y="92057"/>
                  </a:lnTo>
                  <a:lnTo>
                    <a:pt x="76006" y="93381"/>
                  </a:lnTo>
                  <a:lnTo>
                    <a:pt x="76502" y="94539"/>
                  </a:lnTo>
                  <a:lnTo>
                    <a:pt x="77164" y="95531"/>
                  </a:lnTo>
                  <a:lnTo>
                    <a:pt x="77991" y="96358"/>
                  </a:lnTo>
                  <a:lnTo>
                    <a:pt x="78404" y="96689"/>
                  </a:lnTo>
                  <a:lnTo>
                    <a:pt x="78901" y="97020"/>
                  </a:lnTo>
                  <a:lnTo>
                    <a:pt x="79397" y="97268"/>
                  </a:lnTo>
                  <a:lnTo>
                    <a:pt x="79976" y="97434"/>
                  </a:lnTo>
                  <a:lnTo>
                    <a:pt x="81051" y="97764"/>
                  </a:lnTo>
                  <a:lnTo>
                    <a:pt x="82167" y="97844"/>
                  </a:lnTo>
                  <a:lnTo>
                    <a:pt x="82167" y="104054"/>
                  </a:lnTo>
                  <a:lnTo>
                    <a:pt x="81134" y="104133"/>
                  </a:lnTo>
                  <a:lnTo>
                    <a:pt x="80141" y="104299"/>
                  </a:lnTo>
                  <a:lnTo>
                    <a:pt x="79149" y="104547"/>
                  </a:lnTo>
                  <a:lnTo>
                    <a:pt x="78239" y="104878"/>
                  </a:lnTo>
                  <a:lnTo>
                    <a:pt x="77329" y="105291"/>
                  </a:lnTo>
                  <a:lnTo>
                    <a:pt x="75675" y="106449"/>
                  </a:lnTo>
                  <a:lnTo>
                    <a:pt x="75014" y="107111"/>
                  </a:lnTo>
                  <a:lnTo>
                    <a:pt x="73690" y="108600"/>
                  </a:lnTo>
                  <a:lnTo>
                    <a:pt x="73194" y="109427"/>
                  </a:lnTo>
                  <a:lnTo>
                    <a:pt x="72781" y="110337"/>
                  </a:lnTo>
                  <a:lnTo>
                    <a:pt x="72450" y="111329"/>
                  </a:lnTo>
                  <a:lnTo>
                    <a:pt x="72202" y="112239"/>
                  </a:lnTo>
                  <a:lnTo>
                    <a:pt x="72036" y="113231"/>
                  </a:lnTo>
                  <a:lnTo>
                    <a:pt x="71953" y="114307"/>
                  </a:lnTo>
                  <a:lnTo>
                    <a:pt x="72036" y="115382"/>
                  </a:lnTo>
                  <a:lnTo>
                    <a:pt x="72202" y="116457"/>
                  </a:lnTo>
                  <a:lnTo>
                    <a:pt x="72450" y="117450"/>
                  </a:lnTo>
                  <a:lnTo>
                    <a:pt x="72781" y="118442"/>
                  </a:lnTo>
                  <a:lnTo>
                    <a:pt x="73194" y="119352"/>
                  </a:lnTo>
                  <a:lnTo>
                    <a:pt x="73690" y="120262"/>
                  </a:lnTo>
                  <a:lnTo>
                    <a:pt x="75014" y="121751"/>
                  </a:lnTo>
                  <a:lnTo>
                    <a:pt x="75675" y="122412"/>
                  </a:lnTo>
                  <a:lnTo>
                    <a:pt x="76502" y="123074"/>
                  </a:lnTo>
                  <a:lnTo>
                    <a:pt x="77329" y="123570"/>
                  </a:lnTo>
                  <a:lnTo>
                    <a:pt x="79149" y="124397"/>
                  </a:lnTo>
                  <a:lnTo>
                    <a:pt x="80141" y="124646"/>
                  </a:lnTo>
                  <a:lnTo>
                    <a:pt x="81134" y="124811"/>
                  </a:lnTo>
                  <a:lnTo>
                    <a:pt x="82167" y="124811"/>
                  </a:lnTo>
                  <a:lnTo>
                    <a:pt x="82167" y="144000"/>
                  </a:lnTo>
                  <a:lnTo>
                    <a:pt x="3722" y="144000"/>
                  </a:lnTo>
                  <a:lnTo>
                    <a:pt x="3391" y="143917"/>
                  </a:lnTo>
                  <a:lnTo>
                    <a:pt x="1985" y="143504"/>
                  </a:lnTo>
                  <a:lnTo>
                    <a:pt x="1323" y="142842"/>
                  </a:lnTo>
                  <a:lnTo>
                    <a:pt x="827" y="142180"/>
                  </a:lnTo>
                  <a:lnTo>
                    <a:pt x="414" y="141519"/>
                  </a:lnTo>
                  <a:lnTo>
                    <a:pt x="165" y="140692"/>
                  </a:lnTo>
                  <a:lnTo>
                    <a:pt x="0" y="139947"/>
                  </a:lnTo>
                  <a:lnTo>
                    <a:pt x="0" y="139037"/>
                  </a:lnTo>
                  <a:lnTo>
                    <a:pt x="165" y="138210"/>
                  </a:lnTo>
                  <a:lnTo>
                    <a:pt x="414" y="137300"/>
                  </a:lnTo>
                  <a:lnTo>
                    <a:pt x="744" y="136969"/>
                  </a:lnTo>
                  <a:lnTo>
                    <a:pt x="78156" y="2564"/>
                  </a:lnTo>
                  <a:lnTo>
                    <a:pt x="78653" y="1902"/>
                  </a:lnTo>
                  <a:lnTo>
                    <a:pt x="79645" y="910"/>
                  </a:lnTo>
                  <a:lnTo>
                    <a:pt x="80307" y="414"/>
                  </a:lnTo>
                  <a:lnTo>
                    <a:pt x="81051" y="165"/>
                  </a:lnTo>
                  <a:lnTo>
                    <a:pt x="81878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r-Latn-R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Shape 27897">
              <a:extLst>
                <a:ext uri="{FF2B5EF4-FFF2-40B4-BE49-F238E27FC236}">
                  <a16:creationId xmlns:a16="http://schemas.microsoft.com/office/drawing/2014/main" id="{32AFB4B8-7902-AE8F-B23A-845C2C4BAFCE}"/>
                </a:ext>
              </a:extLst>
            </p:cNvPr>
            <p:cNvSpPr/>
            <p:nvPr/>
          </p:nvSpPr>
          <p:spPr>
            <a:xfrm>
              <a:off x="191217" y="368014"/>
              <a:ext cx="82581" cy="144000"/>
            </a:xfrm>
            <a:custGeom>
              <a:avLst/>
              <a:gdLst/>
              <a:ahLst/>
              <a:cxnLst/>
              <a:rect l="0" t="0" r="0" b="0"/>
              <a:pathLst>
                <a:path w="82581" h="144000">
                  <a:moveTo>
                    <a:pt x="0" y="0"/>
                  </a:moveTo>
                  <a:lnTo>
                    <a:pt x="868" y="0"/>
                  </a:lnTo>
                  <a:lnTo>
                    <a:pt x="1282" y="83"/>
                  </a:lnTo>
                  <a:lnTo>
                    <a:pt x="2274" y="414"/>
                  </a:lnTo>
                  <a:lnTo>
                    <a:pt x="2771" y="662"/>
                  </a:lnTo>
                  <a:lnTo>
                    <a:pt x="3102" y="992"/>
                  </a:lnTo>
                  <a:lnTo>
                    <a:pt x="3515" y="1323"/>
                  </a:lnTo>
                  <a:lnTo>
                    <a:pt x="3846" y="1737"/>
                  </a:lnTo>
                  <a:lnTo>
                    <a:pt x="4342" y="2564"/>
                  </a:lnTo>
                  <a:lnTo>
                    <a:pt x="82085" y="136969"/>
                  </a:lnTo>
                  <a:lnTo>
                    <a:pt x="82416" y="137631"/>
                  </a:lnTo>
                  <a:lnTo>
                    <a:pt x="82581" y="138210"/>
                  </a:lnTo>
                  <a:lnTo>
                    <a:pt x="82581" y="140609"/>
                  </a:lnTo>
                  <a:lnTo>
                    <a:pt x="82333" y="141436"/>
                  </a:lnTo>
                  <a:lnTo>
                    <a:pt x="82002" y="142098"/>
                  </a:lnTo>
                  <a:lnTo>
                    <a:pt x="81423" y="142759"/>
                  </a:lnTo>
                  <a:lnTo>
                    <a:pt x="80844" y="143256"/>
                  </a:lnTo>
                  <a:lnTo>
                    <a:pt x="80100" y="143669"/>
                  </a:lnTo>
                  <a:lnTo>
                    <a:pt x="79273" y="143917"/>
                  </a:lnTo>
                  <a:lnTo>
                    <a:pt x="78817" y="144000"/>
                  </a:lnTo>
                  <a:lnTo>
                    <a:pt x="0" y="144000"/>
                  </a:lnTo>
                  <a:lnTo>
                    <a:pt x="0" y="124811"/>
                  </a:lnTo>
                  <a:lnTo>
                    <a:pt x="1034" y="124811"/>
                  </a:lnTo>
                  <a:lnTo>
                    <a:pt x="2026" y="124646"/>
                  </a:lnTo>
                  <a:lnTo>
                    <a:pt x="3019" y="124397"/>
                  </a:lnTo>
                  <a:lnTo>
                    <a:pt x="4838" y="123570"/>
                  </a:lnTo>
                  <a:lnTo>
                    <a:pt x="5665" y="123074"/>
                  </a:lnTo>
                  <a:lnTo>
                    <a:pt x="6492" y="122412"/>
                  </a:lnTo>
                  <a:lnTo>
                    <a:pt x="7237" y="121751"/>
                  </a:lnTo>
                  <a:lnTo>
                    <a:pt x="7898" y="121006"/>
                  </a:lnTo>
                  <a:lnTo>
                    <a:pt x="8477" y="120262"/>
                  </a:lnTo>
                  <a:lnTo>
                    <a:pt x="8974" y="119352"/>
                  </a:lnTo>
                  <a:lnTo>
                    <a:pt x="9387" y="118442"/>
                  </a:lnTo>
                  <a:lnTo>
                    <a:pt x="9801" y="117450"/>
                  </a:lnTo>
                  <a:lnTo>
                    <a:pt x="10049" y="116457"/>
                  </a:lnTo>
                  <a:lnTo>
                    <a:pt x="10214" y="114307"/>
                  </a:lnTo>
                  <a:lnTo>
                    <a:pt x="10131" y="113231"/>
                  </a:lnTo>
                  <a:lnTo>
                    <a:pt x="10049" y="112239"/>
                  </a:lnTo>
                  <a:lnTo>
                    <a:pt x="9801" y="111329"/>
                  </a:lnTo>
                  <a:lnTo>
                    <a:pt x="9387" y="110337"/>
                  </a:lnTo>
                  <a:lnTo>
                    <a:pt x="8974" y="109427"/>
                  </a:lnTo>
                  <a:lnTo>
                    <a:pt x="8477" y="108600"/>
                  </a:lnTo>
                  <a:lnTo>
                    <a:pt x="7898" y="107855"/>
                  </a:lnTo>
                  <a:lnTo>
                    <a:pt x="7237" y="107111"/>
                  </a:lnTo>
                  <a:lnTo>
                    <a:pt x="6492" y="106449"/>
                  </a:lnTo>
                  <a:lnTo>
                    <a:pt x="4838" y="105291"/>
                  </a:lnTo>
                  <a:lnTo>
                    <a:pt x="3929" y="104878"/>
                  </a:lnTo>
                  <a:lnTo>
                    <a:pt x="3019" y="104547"/>
                  </a:lnTo>
                  <a:lnTo>
                    <a:pt x="2026" y="104299"/>
                  </a:lnTo>
                  <a:lnTo>
                    <a:pt x="1034" y="104133"/>
                  </a:lnTo>
                  <a:lnTo>
                    <a:pt x="41" y="104051"/>
                  </a:lnTo>
                  <a:lnTo>
                    <a:pt x="0" y="104054"/>
                  </a:lnTo>
                  <a:lnTo>
                    <a:pt x="0" y="97844"/>
                  </a:lnTo>
                  <a:lnTo>
                    <a:pt x="41" y="97847"/>
                  </a:lnTo>
                  <a:lnTo>
                    <a:pt x="1199" y="97764"/>
                  </a:lnTo>
                  <a:lnTo>
                    <a:pt x="2274" y="97434"/>
                  </a:lnTo>
                  <a:lnTo>
                    <a:pt x="2853" y="97268"/>
                  </a:lnTo>
                  <a:lnTo>
                    <a:pt x="3350" y="96937"/>
                  </a:lnTo>
                  <a:lnTo>
                    <a:pt x="3846" y="96689"/>
                  </a:lnTo>
                  <a:lnTo>
                    <a:pt x="4259" y="96358"/>
                  </a:lnTo>
                  <a:lnTo>
                    <a:pt x="4756" y="95945"/>
                  </a:lnTo>
                  <a:lnTo>
                    <a:pt x="5086" y="95531"/>
                  </a:lnTo>
                  <a:lnTo>
                    <a:pt x="5500" y="95035"/>
                  </a:lnTo>
                  <a:lnTo>
                    <a:pt x="5748" y="94539"/>
                  </a:lnTo>
                  <a:lnTo>
                    <a:pt x="6079" y="93960"/>
                  </a:lnTo>
                  <a:lnTo>
                    <a:pt x="6244" y="93381"/>
                  </a:lnTo>
                  <a:lnTo>
                    <a:pt x="6410" y="92719"/>
                  </a:lnTo>
                  <a:lnTo>
                    <a:pt x="6492" y="92057"/>
                  </a:lnTo>
                  <a:lnTo>
                    <a:pt x="10214" y="50206"/>
                  </a:lnTo>
                  <a:lnTo>
                    <a:pt x="10214" y="49213"/>
                  </a:lnTo>
                  <a:lnTo>
                    <a:pt x="10049" y="48221"/>
                  </a:lnTo>
                  <a:lnTo>
                    <a:pt x="9801" y="47228"/>
                  </a:lnTo>
                  <a:lnTo>
                    <a:pt x="9470" y="46318"/>
                  </a:lnTo>
                  <a:lnTo>
                    <a:pt x="8974" y="45408"/>
                  </a:lnTo>
                  <a:lnTo>
                    <a:pt x="8477" y="44581"/>
                  </a:lnTo>
                  <a:lnTo>
                    <a:pt x="7898" y="43837"/>
                  </a:lnTo>
                  <a:lnTo>
                    <a:pt x="7237" y="43092"/>
                  </a:lnTo>
                  <a:lnTo>
                    <a:pt x="6492" y="42513"/>
                  </a:lnTo>
                  <a:lnTo>
                    <a:pt x="5665" y="41852"/>
                  </a:lnTo>
                  <a:lnTo>
                    <a:pt x="4838" y="41356"/>
                  </a:lnTo>
                  <a:lnTo>
                    <a:pt x="3929" y="40942"/>
                  </a:lnTo>
                  <a:lnTo>
                    <a:pt x="3019" y="40611"/>
                  </a:lnTo>
                  <a:lnTo>
                    <a:pt x="2026" y="40363"/>
                  </a:lnTo>
                  <a:lnTo>
                    <a:pt x="1034" y="40198"/>
                  </a:lnTo>
                  <a:lnTo>
                    <a:pt x="41" y="40198"/>
                  </a:lnTo>
                  <a:lnTo>
                    <a:pt x="0" y="401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r-Latn-R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Rectangle 27898">
              <a:extLst>
                <a:ext uri="{FF2B5EF4-FFF2-40B4-BE49-F238E27FC236}">
                  <a16:creationId xmlns:a16="http://schemas.microsoft.com/office/drawing/2014/main" id="{77BE1D73-5241-AF3A-AE00-5455B52F127A}"/>
                </a:ext>
              </a:extLst>
            </p:cNvPr>
            <p:cNvSpPr/>
            <p:nvPr/>
          </p:nvSpPr>
          <p:spPr>
            <a:xfrm>
              <a:off x="273799" y="351056"/>
              <a:ext cx="880393" cy="26418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0" lvl="0" indent="-635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RS" sz="1400" b="1" i="0" u="none" strike="noStrike" kern="0" cap="none" spc="0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</a:rPr>
                <a:t> OPREZ</a:t>
              </a:r>
              <a:endParaRPr kumimoji="0" lang="sr-Latn-RS" sz="900" b="0" i="0" u="none" strike="noStrike" kern="0" cap="none" spc="0" normalizeH="0" baseline="0" noProof="0">
                <a:ln>
                  <a:noFill/>
                </a:ln>
                <a:solidFill>
                  <a:srgbClr val="181717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12" name="Shape 27900">
              <a:extLst>
                <a:ext uri="{FF2B5EF4-FFF2-40B4-BE49-F238E27FC236}">
                  <a16:creationId xmlns:a16="http://schemas.microsoft.com/office/drawing/2014/main" id="{F5488780-195D-B6B1-C1E8-1F42CD52D363}"/>
                </a:ext>
              </a:extLst>
            </p:cNvPr>
            <p:cNvSpPr/>
            <p:nvPr/>
          </p:nvSpPr>
          <p:spPr>
            <a:xfrm>
              <a:off x="36000" y="570601"/>
              <a:ext cx="0" cy="932603"/>
            </a:xfrm>
            <a:custGeom>
              <a:avLst/>
              <a:gdLst/>
              <a:ahLst/>
              <a:cxnLst/>
              <a:rect l="0" t="0" r="0" b="0"/>
              <a:pathLst>
                <a:path h="932603">
                  <a:moveTo>
                    <a:pt x="0" y="0"/>
                  </a:moveTo>
                  <a:lnTo>
                    <a:pt x="0" y="932603"/>
                  </a:lnTo>
                </a:path>
              </a:pathLst>
            </a:custGeom>
            <a:noFill/>
            <a:ln w="38100" cap="flat" cmpd="sng" algn="ctr">
              <a:solidFill>
                <a:srgbClr val="FFD121"/>
              </a:solidFill>
              <a:prstDash val="solid"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r-Latn-R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Rectangle 27901">
              <a:extLst>
                <a:ext uri="{FF2B5EF4-FFF2-40B4-BE49-F238E27FC236}">
                  <a16:creationId xmlns:a16="http://schemas.microsoft.com/office/drawing/2014/main" id="{69F653FC-FE91-3A04-D353-1F1EF0312CFB}"/>
                </a:ext>
              </a:extLst>
            </p:cNvPr>
            <p:cNvSpPr/>
            <p:nvPr/>
          </p:nvSpPr>
          <p:spPr>
            <a:xfrm>
              <a:off x="109050" y="603614"/>
              <a:ext cx="1343392" cy="16983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0" lvl="0" indent="-635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R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Razdvajanje vozila</a:t>
              </a:r>
              <a:endParaRPr kumimoji="0" lang="sr-Latn-RS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27902">
              <a:extLst>
                <a:ext uri="{FF2B5EF4-FFF2-40B4-BE49-F238E27FC236}">
                  <a16:creationId xmlns:a16="http://schemas.microsoft.com/office/drawing/2014/main" id="{0CC89A4E-7ED9-10DD-1844-559FBFA844DE}"/>
                </a:ext>
              </a:extLst>
            </p:cNvPr>
            <p:cNvSpPr/>
            <p:nvPr/>
          </p:nvSpPr>
          <p:spPr>
            <a:xfrm>
              <a:off x="109050" y="797335"/>
              <a:ext cx="4714566" cy="16983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0" lvl="0" indent="-635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RS" sz="16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Moguće su povrede kao što su slomljene kosti, nagnječenja i modrice!</a:t>
              </a:r>
            </a:p>
          </p:txBody>
        </p:sp>
        <p:sp>
          <p:nvSpPr>
            <p:cNvPr id="15" name="Rectangle 27903">
              <a:extLst>
                <a:ext uri="{FF2B5EF4-FFF2-40B4-BE49-F238E27FC236}">
                  <a16:creationId xmlns:a16="http://schemas.microsoft.com/office/drawing/2014/main" id="{BB385F24-1C59-E48C-DDE0-612B58B6D712}"/>
                </a:ext>
              </a:extLst>
            </p:cNvPr>
            <p:cNvSpPr/>
            <p:nvPr/>
          </p:nvSpPr>
          <p:spPr>
            <a:xfrm>
              <a:off x="155056" y="1005050"/>
              <a:ext cx="117055" cy="13209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0" lvl="0" indent="-635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RS" sz="700" b="0" i="0" u="none" strike="noStrike" kern="0" cap="none" spc="0" normalizeH="0" baseline="0" noProof="0">
                  <a:ln>
                    <a:noFill/>
                  </a:ln>
                  <a:solidFill>
                    <a:srgbClr val="145582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</a:rPr>
                <a:t>►</a:t>
              </a:r>
              <a:endParaRPr kumimoji="0" lang="sr-Latn-RS" sz="900" b="0" i="0" u="none" strike="noStrike" kern="0" cap="none" spc="0" normalizeH="0" baseline="0" noProof="0">
                <a:ln>
                  <a:noFill/>
                </a:ln>
                <a:solidFill>
                  <a:srgbClr val="181717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16" name="Rectangle 27904">
              <a:extLst>
                <a:ext uri="{FF2B5EF4-FFF2-40B4-BE49-F238E27FC236}">
                  <a16:creationId xmlns:a16="http://schemas.microsoft.com/office/drawing/2014/main" id="{D5CC027C-14A0-61BD-FF3C-949462FA90EE}"/>
                </a:ext>
              </a:extLst>
            </p:cNvPr>
            <p:cNvSpPr/>
            <p:nvPr/>
          </p:nvSpPr>
          <p:spPr>
            <a:xfrm>
              <a:off x="289050" y="991055"/>
              <a:ext cx="4782062" cy="16983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0" lvl="0" indent="-635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RS" sz="16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Kada se razdvajanje vrši na krivini koloseka, uvek stajati na unutrašnjoj</a:t>
              </a:r>
            </a:p>
          </p:txBody>
        </p:sp>
        <p:sp>
          <p:nvSpPr>
            <p:cNvPr id="17" name="Rectangle 27905">
              <a:extLst>
                <a:ext uri="{FF2B5EF4-FFF2-40B4-BE49-F238E27FC236}">
                  <a16:creationId xmlns:a16="http://schemas.microsoft.com/office/drawing/2014/main" id="{0B96BBA9-54CC-4696-8F70-45086EA936CB}"/>
                </a:ext>
              </a:extLst>
            </p:cNvPr>
            <p:cNvSpPr/>
            <p:nvPr/>
          </p:nvSpPr>
          <p:spPr>
            <a:xfrm>
              <a:off x="289050" y="1148776"/>
              <a:ext cx="2475326" cy="16983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0" lvl="0" indent="-635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RS" sz="16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strani krivine na sigurnom rastojanju.</a:t>
              </a:r>
            </a:p>
          </p:txBody>
        </p:sp>
        <p:sp>
          <p:nvSpPr>
            <p:cNvPr id="18" name="Rectangle 27906">
              <a:extLst>
                <a:ext uri="{FF2B5EF4-FFF2-40B4-BE49-F238E27FC236}">
                  <a16:creationId xmlns:a16="http://schemas.microsoft.com/office/drawing/2014/main" id="{2CB4CFE2-457A-2C8E-DA41-2158D76C8CFF}"/>
                </a:ext>
              </a:extLst>
            </p:cNvPr>
            <p:cNvSpPr/>
            <p:nvPr/>
          </p:nvSpPr>
          <p:spPr>
            <a:xfrm>
              <a:off x="155056" y="1356490"/>
              <a:ext cx="117055" cy="13209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0" lvl="0" indent="-635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RS" sz="700" b="0" i="0" u="none" strike="noStrike" kern="0" cap="none" spc="0" normalizeH="0" baseline="0" noProof="0">
                  <a:ln>
                    <a:noFill/>
                  </a:ln>
                  <a:solidFill>
                    <a:srgbClr val="145582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</a:rPr>
                <a:t>►</a:t>
              </a:r>
              <a:endParaRPr kumimoji="0" lang="sr-Latn-RS" sz="900" b="0" i="0" u="none" strike="noStrike" kern="0" cap="none" spc="0" normalizeH="0" baseline="0" noProof="0">
                <a:ln>
                  <a:noFill/>
                </a:ln>
                <a:solidFill>
                  <a:srgbClr val="181717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19" name="Rectangle 27907">
              <a:extLst>
                <a:ext uri="{FF2B5EF4-FFF2-40B4-BE49-F238E27FC236}">
                  <a16:creationId xmlns:a16="http://schemas.microsoft.com/office/drawing/2014/main" id="{C316E5C2-3C4D-4BD7-06D0-81679F45A63E}"/>
                </a:ext>
              </a:extLst>
            </p:cNvPr>
            <p:cNvSpPr/>
            <p:nvPr/>
          </p:nvSpPr>
          <p:spPr>
            <a:xfrm>
              <a:off x="292437" y="1394934"/>
              <a:ext cx="4053874" cy="29071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0" lvl="0" indent="-635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RS" sz="16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Pridržavajte se radnih i zakonskih propisa</a:t>
              </a:r>
              <a:r>
                <a:rPr kumimoji="0" lang="sr-Latn-R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</a:rPr>
                <a:t>.</a:t>
              </a:r>
            </a:p>
          </p:txBody>
        </p:sp>
        <p:pic>
          <p:nvPicPr>
            <p:cNvPr id="20" name="Picture 27909">
              <a:extLst>
                <a:ext uri="{FF2B5EF4-FFF2-40B4-BE49-F238E27FC236}">
                  <a16:creationId xmlns:a16="http://schemas.microsoft.com/office/drawing/2014/main" id="{8340C69B-ECFA-BBEF-4D25-6D5700D9DC1B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-30012" y="1692415"/>
              <a:ext cx="5346395" cy="3574185"/>
            </a:xfrm>
            <a:prstGeom prst="rect">
              <a:avLst/>
            </a:prstGeom>
          </p:spPr>
        </p:pic>
        <p:sp>
          <p:nvSpPr>
            <p:cNvPr id="21" name="Rectangle 27910">
              <a:extLst>
                <a:ext uri="{FF2B5EF4-FFF2-40B4-BE49-F238E27FC236}">
                  <a16:creationId xmlns:a16="http://schemas.microsoft.com/office/drawing/2014/main" id="{6AF3B170-4166-2486-75B7-9CED08D92705}"/>
                </a:ext>
              </a:extLst>
            </p:cNvPr>
            <p:cNvSpPr/>
            <p:nvPr/>
          </p:nvSpPr>
          <p:spPr>
            <a:xfrm>
              <a:off x="3324108" y="2410895"/>
              <a:ext cx="1499508" cy="56640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0" lvl="0" indent="-635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RS" sz="2400" b="0" u="none" strike="noStrike" kern="0" cap="none" spc="0" normalizeH="0" baseline="0" noProof="0" dirty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Prednje </a:t>
              </a:r>
              <a:r>
                <a:rPr kumimoji="0" lang="sr-Latn-RS" sz="2400" b="0" u="none" strike="noStrike" kern="0" cap="none" spc="0" normalizeH="0" baseline="0" noProof="0" dirty="0" err="1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kvačilo</a:t>
              </a:r>
              <a:endParaRPr kumimoji="0" lang="sr-Latn-RS" sz="2400" b="0" u="none" strike="noStrike" kern="0" cap="none" spc="0" normalizeH="0" baseline="0" noProof="0" dirty="0">
                <a:ln>
                  <a:noFill/>
                </a:ln>
                <a:solidFill>
                  <a:srgbClr val="181717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9786391"/>
      </p:ext>
    </p:extLst>
  </p:cSld>
  <p:clrMapOvr>
    <a:masterClrMapping/>
  </p:clrMapOvr>
  <p:transition spd="med" advClick="0" advTm="2000">
    <p:pull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33661A3E-8B3B-FA5E-713E-F2C60BC19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616" y="2708920"/>
            <a:ext cx="7232965" cy="1701299"/>
          </a:xfrm>
        </p:spPr>
        <p:txBody>
          <a:bodyPr>
            <a:normAutofit/>
          </a:bodyPr>
          <a:lstStyle/>
          <a:p>
            <a:r>
              <a:rPr lang="sr-Latn-R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 V A L A   N A   PA Ž NJ I !</a:t>
            </a:r>
          </a:p>
        </p:txBody>
      </p:sp>
    </p:spTree>
    <p:extLst>
      <p:ext uri="{BB962C8B-B14F-4D97-AF65-F5344CB8AC3E}">
        <p14:creationId xmlns:p14="http://schemas.microsoft.com/office/powerpoint/2010/main" val="326294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330">
            <a:extLst>
              <a:ext uri="{FF2B5EF4-FFF2-40B4-BE49-F238E27FC236}">
                <a16:creationId xmlns:a16="http://schemas.microsoft.com/office/drawing/2014/main" id="{F553B7FA-3624-C7FB-F46C-A57076FC3EC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466022" y="332656"/>
            <a:ext cx="6354450" cy="4314909"/>
          </a:xfrm>
          <a:prstGeom prst="rect">
            <a:avLst/>
          </a:prstGeom>
        </p:spPr>
      </p:pic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4B75595F-A6EB-898B-C284-1A004A22C4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8499883"/>
              </p:ext>
            </p:extLst>
          </p:nvPr>
        </p:nvGraphicFramePr>
        <p:xfrm>
          <a:off x="539552" y="5373216"/>
          <a:ext cx="8136903" cy="7150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124296312"/>
                    </a:ext>
                  </a:extLst>
                </a:gridCol>
                <a:gridCol w="3952056">
                  <a:extLst>
                    <a:ext uri="{9D8B030D-6E8A-4147-A177-3AD203B41FA5}">
                      <a16:colId xmlns:a16="http://schemas.microsoft.com/office/drawing/2014/main" val="577480580"/>
                    </a:ext>
                  </a:extLst>
                </a:gridCol>
                <a:gridCol w="152400">
                  <a:extLst>
                    <a:ext uri="{9D8B030D-6E8A-4147-A177-3AD203B41FA5}">
                      <a16:colId xmlns:a16="http://schemas.microsoft.com/office/drawing/2014/main" val="2206702699"/>
                    </a:ext>
                  </a:extLst>
                </a:gridCol>
                <a:gridCol w="479714">
                  <a:extLst>
                    <a:ext uri="{9D8B030D-6E8A-4147-A177-3AD203B41FA5}">
                      <a16:colId xmlns:a16="http://schemas.microsoft.com/office/drawing/2014/main" val="248780089"/>
                    </a:ext>
                  </a:extLst>
                </a:gridCol>
                <a:gridCol w="3048677">
                  <a:extLst>
                    <a:ext uri="{9D8B030D-6E8A-4147-A177-3AD203B41FA5}">
                      <a16:colId xmlns:a16="http://schemas.microsoft.com/office/drawing/2014/main" val="979849709"/>
                    </a:ext>
                  </a:extLst>
                </a:gridCol>
              </a:tblGrid>
              <a:tr h="357505"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sr-Latn-RS" sz="18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Podešavanje visine pulta za noge</a:t>
                      </a:r>
                      <a:endParaRPr lang="sr-Latn-RS" sz="18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rowSpan="2"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sr-Latn-RS" sz="18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sr-Latn-RS" sz="18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Izvlačenje retrovizora</a:t>
                      </a:r>
                      <a:endParaRPr lang="sr-Latn-RS" sz="1800" dirty="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extLst>
                  <a:ext uri="{0D108BD9-81ED-4DB2-BD59-A6C34878D82A}">
                    <a16:rowId xmlns:a16="http://schemas.microsoft.com/office/drawing/2014/main" val="2573873936"/>
                  </a:ext>
                </a:extLst>
              </a:tr>
              <a:tr h="357505"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sr-Latn-RS" sz="18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Pedala za sigurnosnu regulaciju / </a:t>
                      </a:r>
                      <a:r>
                        <a:rPr lang="sr-Latn-R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budnik</a:t>
                      </a:r>
                      <a:endParaRPr lang="sr-Latn-RS" sz="1800" dirty="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sr-Latn-RS" sz="1800" dirty="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h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0751758"/>
                  </a:ext>
                </a:extLst>
              </a:tr>
            </a:tbl>
          </a:graphicData>
        </a:graphic>
      </p:graphicFrame>
      <p:pic>
        <p:nvPicPr>
          <p:cNvPr id="6" name="Slika 5" descr="Slika na kojoj se nalazi otvoreni prostor, trava, soko, grabljivice&#10;&#10;Opis je automatski generisan">
            <a:extLst>
              <a:ext uri="{FF2B5EF4-FFF2-40B4-BE49-F238E27FC236}">
                <a16:creationId xmlns:a16="http://schemas.microsoft.com/office/drawing/2014/main" id="{9A273765-9922-4F53-095C-7B980DF01B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2070486" cy="1380323"/>
          </a:xfrm>
          <a:prstGeom prst="rect">
            <a:avLst/>
          </a:prstGeom>
        </p:spPr>
      </p:pic>
      <p:sp>
        <p:nvSpPr>
          <p:cNvPr id="7" name="Pravougaonik: sa zaobljenim uglovima 6">
            <a:extLst>
              <a:ext uri="{FF2B5EF4-FFF2-40B4-BE49-F238E27FC236}">
                <a16:creationId xmlns:a16="http://schemas.microsoft.com/office/drawing/2014/main" id="{EAA3A4F5-E130-2E5A-B965-28F36A2E83EF}"/>
              </a:ext>
            </a:extLst>
          </p:cNvPr>
          <p:cNvSpPr/>
          <p:nvPr/>
        </p:nvSpPr>
        <p:spPr>
          <a:xfrm>
            <a:off x="521806" y="4289069"/>
            <a:ext cx="3888432" cy="7169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Pult za noge u </a:t>
            </a:r>
            <a:r>
              <a:rPr lang="sr-Latn-RS" sz="24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upravljačnici</a:t>
            </a:r>
            <a:endParaRPr lang="sr-Latn-R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213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000">
        <p15:prstTrans prst="fallOver"/>
      </p:transition>
    </mc:Choice>
    <mc:Fallback xmlns="">
      <p:transition spd="slow" advClick="0" advTm="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lika na kojoj se nalazi otvoreni prostor, trava, soko, grabljivice&#10;&#10;Opis je automatski generisan">
            <a:extLst>
              <a:ext uri="{FF2B5EF4-FFF2-40B4-BE49-F238E27FC236}">
                <a16:creationId xmlns:a16="http://schemas.microsoft.com/office/drawing/2014/main" id="{D9EA7D2A-267E-F33A-5D74-9D99679C92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2070486" cy="1380323"/>
          </a:xfrm>
          <a:prstGeom prst="rect">
            <a:avLst/>
          </a:prstGeom>
        </p:spPr>
      </p:pic>
      <p:pic>
        <p:nvPicPr>
          <p:cNvPr id="5" name="Picture 5533">
            <a:extLst>
              <a:ext uri="{FF2B5EF4-FFF2-40B4-BE49-F238E27FC236}">
                <a16:creationId xmlns:a16="http://schemas.microsoft.com/office/drawing/2014/main" id="{78575C8C-1EF3-E0DD-0110-AD37C2C7EC1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650040" y="319387"/>
            <a:ext cx="6282442" cy="3795295"/>
          </a:xfrm>
          <a:prstGeom prst="rect">
            <a:avLst/>
          </a:prstGeom>
        </p:spPr>
      </p:pic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486A3285-0D68-8768-319A-4C2A726794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6194628"/>
              </p:ext>
            </p:extLst>
          </p:nvPr>
        </p:nvGraphicFramePr>
        <p:xfrm>
          <a:off x="1907704" y="5013176"/>
          <a:ext cx="7024779" cy="12961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3212">
                  <a:extLst>
                    <a:ext uri="{9D8B030D-6E8A-4147-A177-3AD203B41FA5}">
                      <a16:colId xmlns:a16="http://schemas.microsoft.com/office/drawing/2014/main" val="2036272883"/>
                    </a:ext>
                  </a:extLst>
                </a:gridCol>
                <a:gridCol w="2931817">
                  <a:extLst>
                    <a:ext uri="{9D8B030D-6E8A-4147-A177-3AD203B41FA5}">
                      <a16:colId xmlns:a16="http://schemas.microsoft.com/office/drawing/2014/main" val="2940905048"/>
                    </a:ext>
                  </a:extLst>
                </a:gridCol>
                <a:gridCol w="254722">
                  <a:extLst>
                    <a:ext uri="{9D8B030D-6E8A-4147-A177-3AD203B41FA5}">
                      <a16:colId xmlns:a16="http://schemas.microsoft.com/office/drawing/2014/main" val="3971902728"/>
                    </a:ext>
                  </a:extLst>
                </a:gridCol>
                <a:gridCol w="439154">
                  <a:extLst>
                    <a:ext uri="{9D8B030D-6E8A-4147-A177-3AD203B41FA5}">
                      <a16:colId xmlns:a16="http://schemas.microsoft.com/office/drawing/2014/main" val="2992571530"/>
                    </a:ext>
                  </a:extLst>
                </a:gridCol>
                <a:gridCol w="2945874">
                  <a:extLst>
                    <a:ext uri="{9D8B030D-6E8A-4147-A177-3AD203B41FA5}">
                      <a16:colId xmlns:a16="http://schemas.microsoft.com/office/drawing/2014/main" val="770821495"/>
                    </a:ext>
                  </a:extLst>
                </a:gridCol>
              </a:tblGrid>
              <a:tr h="339389">
                <a:tc>
                  <a:txBody>
                    <a:bodyPr/>
                    <a:lstStyle/>
                    <a:p>
                      <a:pPr marL="6350" indent="-6350" algn="l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sr-Latn-RS" sz="1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 marL="6350" indent="-6350" algn="l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Vetrobransko staklo</a:t>
                      </a:r>
                      <a:endParaRPr lang="sr-Latn-RS" sz="1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rowSpan="3">
                  <a:txBody>
                    <a:bodyPr/>
                    <a:lstStyle/>
                    <a:p>
                      <a:pPr marL="6350" indent="-635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sr-Latn-RS" sz="1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 marL="6350" indent="-6350" algn="l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sr-Latn-RS" sz="1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 marL="6350" indent="-6350" algn="l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Čeoni deo voza od GFK-a</a:t>
                      </a:r>
                      <a:endParaRPr lang="sr-Latn-RS" sz="1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extLst>
                  <a:ext uri="{0D108BD9-81ED-4DB2-BD59-A6C34878D82A}">
                    <a16:rowId xmlns:a16="http://schemas.microsoft.com/office/drawing/2014/main" val="2548854612"/>
                  </a:ext>
                </a:extLst>
              </a:tr>
              <a:tr h="617365">
                <a:tc>
                  <a:txBody>
                    <a:bodyPr/>
                    <a:lstStyle/>
                    <a:p>
                      <a:pPr marL="6350" indent="-6350" algn="l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sr-Latn-RS" sz="1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 marL="6350" marR="6350" indent="-6350" algn="l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Kolski sanduk od aluminijuma</a:t>
                      </a:r>
                      <a:endParaRPr lang="sr-Latn-RS" sz="1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350" indent="-6350" algn="l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sr-Latn-RS" sz="1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 marL="6350" indent="-6350" algn="l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Izbačno</a:t>
                      </a:r>
                      <a:r>
                        <a:rPr lang="sr-Latn-R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-klizna vrata</a:t>
                      </a:r>
                      <a:endParaRPr lang="sr-Latn-RS" sz="1600" dirty="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extLst>
                  <a:ext uri="{0D108BD9-81ED-4DB2-BD59-A6C34878D82A}">
                    <a16:rowId xmlns:a16="http://schemas.microsoft.com/office/drawing/2014/main" val="2233830194"/>
                  </a:ext>
                </a:extLst>
              </a:tr>
              <a:tr h="339389">
                <a:tc>
                  <a:txBody>
                    <a:bodyPr/>
                    <a:lstStyle/>
                    <a:p>
                      <a:pPr marL="6350" indent="-6350" algn="l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sr-Latn-RS" sz="1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 marL="6350" indent="-6350" algn="l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Prozor na gornjem spratu</a:t>
                      </a:r>
                      <a:endParaRPr lang="sr-Latn-RS" sz="1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350" indent="-6350" algn="l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sr-Latn-RS" sz="1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 marL="6350" indent="-6350" algn="l">
                        <a:lnSpc>
                          <a:spcPct val="107000"/>
                        </a:lnSpc>
                        <a:spcAft>
                          <a:spcPts val="390"/>
                        </a:spcAft>
                      </a:pPr>
                      <a:r>
                        <a:rPr lang="sr-Latn-R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Prozor na donjem spratu</a:t>
                      </a:r>
                      <a:endParaRPr lang="sr-Latn-RS" sz="1600" dirty="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extLst>
                  <a:ext uri="{0D108BD9-81ED-4DB2-BD59-A6C34878D82A}">
                    <a16:rowId xmlns:a16="http://schemas.microsoft.com/office/drawing/2014/main" val="611445638"/>
                  </a:ext>
                </a:extLst>
              </a:tr>
            </a:tbl>
          </a:graphicData>
        </a:graphic>
      </p:graphicFrame>
      <p:sp>
        <p:nvSpPr>
          <p:cNvPr id="7" name="Pravougaonik: sa zaobljenim uglovima 6">
            <a:extLst>
              <a:ext uri="{FF2B5EF4-FFF2-40B4-BE49-F238E27FC236}">
                <a16:creationId xmlns:a16="http://schemas.microsoft.com/office/drawing/2014/main" id="{43711B23-F110-E5F1-5850-95F29FCC066A}"/>
              </a:ext>
            </a:extLst>
          </p:cNvPr>
          <p:cNvSpPr/>
          <p:nvPr/>
        </p:nvSpPr>
        <p:spPr>
          <a:xfrm>
            <a:off x="539552" y="4205433"/>
            <a:ext cx="4752528" cy="7169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Struktura kolskog sanduka</a:t>
            </a:r>
            <a:endParaRPr lang="sr-Latn-R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013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000">
        <p15:prstTrans prst="fallOver"/>
      </p:transition>
    </mc:Choice>
    <mc:Fallback xmlns="">
      <p:transition spd="slow" advClick="0" advTm="2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Slika na kojoj se nalazi noćno nebo&#10;&#10;Opis je automatski generisan">
            <a:extLst>
              <a:ext uri="{FF2B5EF4-FFF2-40B4-BE49-F238E27FC236}">
                <a16:creationId xmlns:a16="http://schemas.microsoft.com/office/drawing/2014/main" id="{CAEB0F9C-DDD4-6D77-9405-B150552E9B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r="17668" b="-1"/>
          <a:stretch/>
        </p:blipFill>
        <p:spPr>
          <a:xfrm>
            <a:off x="-27131" y="166624"/>
            <a:ext cx="9396307" cy="7047412"/>
          </a:xfrm>
          <a:prstGeom prst="rect">
            <a:avLst/>
          </a:prstGeom>
        </p:spPr>
      </p:pic>
      <p:pic>
        <p:nvPicPr>
          <p:cNvPr id="4" name="Slika 3" descr="Slika na kojoj se nalazi otvoreni prostor, trava, soko, grabljivice&#10;&#10;Opis je automatski generisan">
            <a:extLst>
              <a:ext uri="{FF2B5EF4-FFF2-40B4-BE49-F238E27FC236}">
                <a16:creationId xmlns:a16="http://schemas.microsoft.com/office/drawing/2014/main" id="{5F896C00-A155-A5B7-3275-210D10187B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31" y="164685"/>
            <a:ext cx="2236976" cy="1491317"/>
          </a:xfrm>
          <a:prstGeom prst="rect">
            <a:avLst/>
          </a:prstGeom>
        </p:spPr>
      </p:pic>
      <p:grpSp>
        <p:nvGrpSpPr>
          <p:cNvPr id="12" name="Group 231487">
            <a:extLst>
              <a:ext uri="{FF2B5EF4-FFF2-40B4-BE49-F238E27FC236}">
                <a16:creationId xmlns:a16="http://schemas.microsoft.com/office/drawing/2014/main" id="{2A4C87F2-5728-61F8-6E47-E1C6711FEF05}"/>
              </a:ext>
            </a:extLst>
          </p:cNvPr>
          <p:cNvGrpSpPr/>
          <p:nvPr/>
        </p:nvGrpSpPr>
        <p:grpSpPr>
          <a:xfrm>
            <a:off x="2221805" y="166624"/>
            <a:ext cx="6704796" cy="4566929"/>
            <a:chOff x="-294521" y="0"/>
            <a:chExt cx="4517555" cy="3375236"/>
          </a:xfrm>
        </p:grpSpPr>
        <p:pic>
          <p:nvPicPr>
            <p:cNvPr id="16" name="Picture 9961">
              <a:extLst>
                <a:ext uri="{FF2B5EF4-FFF2-40B4-BE49-F238E27FC236}">
                  <a16:creationId xmlns:a16="http://schemas.microsoft.com/office/drawing/2014/main" id="{9EB23CC8-514F-0CF3-FEDD-08620574D501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4212001" cy="484747"/>
            </a:xfrm>
            <a:prstGeom prst="rect">
              <a:avLst/>
            </a:prstGeom>
          </p:spPr>
        </p:pic>
        <p:pic>
          <p:nvPicPr>
            <p:cNvPr id="17" name="Picture 9963">
              <a:extLst>
                <a:ext uri="{FF2B5EF4-FFF2-40B4-BE49-F238E27FC236}">
                  <a16:creationId xmlns:a16="http://schemas.microsoft.com/office/drawing/2014/main" id="{79A01191-73A6-0244-5C80-05537E3F70AB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-294521" y="523114"/>
              <a:ext cx="4517555" cy="2852122"/>
            </a:xfrm>
            <a:prstGeom prst="rect">
              <a:avLst/>
            </a:prstGeom>
          </p:spPr>
        </p:pic>
      </p:grpSp>
      <p:graphicFrame>
        <p:nvGraphicFramePr>
          <p:cNvPr id="18" name="Tabela 17">
            <a:extLst>
              <a:ext uri="{FF2B5EF4-FFF2-40B4-BE49-F238E27FC236}">
                <a16:creationId xmlns:a16="http://schemas.microsoft.com/office/drawing/2014/main" id="{C550F702-BFC1-33BC-259F-5EA57172B1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7997758"/>
              </p:ext>
            </p:extLst>
          </p:nvPr>
        </p:nvGraphicFramePr>
        <p:xfrm>
          <a:off x="1558381" y="5063909"/>
          <a:ext cx="7403444" cy="17224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3626">
                  <a:extLst>
                    <a:ext uri="{9D8B030D-6E8A-4147-A177-3AD203B41FA5}">
                      <a16:colId xmlns:a16="http://schemas.microsoft.com/office/drawing/2014/main" val="733535215"/>
                    </a:ext>
                  </a:extLst>
                </a:gridCol>
                <a:gridCol w="2773870">
                  <a:extLst>
                    <a:ext uri="{9D8B030D-6E8A-4147-A177-3AD203B41FA5}">
                      <a16:colId xmlns:a16="http://schemas.microsoft.com/office/drawing/2014/main" val="3015519821"/>
                    </a:ext>
                  </a:extLst>
                </a:gridCol>
                <a:gridCol w="268452">
                  <a:extLst>
                    <a:ext uri="{9D8B030D-6E8A-4147-A177-3AD203B41FA5}">
                      <a16:colId xmlns:a16="http://schemas.microsoft.com/office/drawing/2014/main" val="3523706714"/>
                    </a:ext>
                  </a:extLst>
                </a:gridCol>
                <a:gridCol w="793626">
                  <a:extLst>
                    <a:ext uri="{9D8B030D-6E8A-4147-A177-3AD203B41FA5}">
                      <a16:colId xmlns:a16="http://schemas.microsoft.com/office/drawing/2014/main" val="2859484557"/>
                    </a:ext>
                  </a:extLst>
                </a:gridCol>
                <a:gridCol w="2773870">
                  <a:extLst>
                    <a:ext uri="{9D8B030D-6E8A-4147-A177-3AD203B41FA5}">
                      <a16:colId xmlns:a16="http://schemas.microsoft.com/office/drawing/2014/main" val="4379356"/>
                    </a:ext>
                  </a:extLst>
                </a:gridCol>
              </a:tblGrid>
              <a:tr h="6782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sr-Latn-R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Centralno zaključavanje</a:t>
                      </a:r>
                      <a:endParaRPr lang="sr-Latn-R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sr-Latn-R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sr-Latn-R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Zabravljivanje vrata</a:t>
                      </a:r>
                      <a:endParaRPr lang="sr-Latn-R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extLst>
                  <a:ext uri="{0D108BD9-81ED-4DB2-BD59-A6C34878D82A}">
                    <a16:rowId xmlns:a16="http://schemas.microsoft.com/office/drawing/2014/main" val="1214896146"/>
                  </a:ext>
                </a:extLst>
              </a:tr>
              <a:tr h="3656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sr-Latn-R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Zujalica</a:t>
                      </a:r>
                      <a:endParaRPr lang="sr-Latn-R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sr-Latn-R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Radni prekidač</a:t>
                      </a:r>
                      <a:endParaRPr lang="sr-Latn-R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extLst>
                  <a:ext uri="{0D108BD9-81ED-4DB2-BD59-A6C34878D82A}">
                    <a16:rowId xmlns:a16="http://schemas.microsoft.com/office/drawing/2014/main" val="2005101887"/>
                  </a:ext>
                </a:extLst>
              </a:tr>
              <a:tr h="678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sr-Latn-R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Taster za otvaranje</a:t>
                      </a:r>
                      <a:endParaRPr lang="sr-Latn-R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sr-Latn-R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Deblokada u slučaju opasnosti</a:t>
                      </a:r>
                      <a:endParaRPr lang="sr-Latn-R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extLst>
                  <a:ext uri="{0D108BD9-81ED-4DB2-BD59-A6C34878D82A}">
                    <a16:rowId xmlns:a16="http://schemas.microsoft.com/office/drawing/2014/main" val="2592772433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0">
        <p15:prstTrans prst="fallOver"/>
      </p:transition>
    </mc:Choice>
    <mc:Fallback xmlns="">
      <p:transition spd="slow" advClick="0" advTm="1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lika na kojoj se nalazi noćno nebo&#10;&#10;Opis je automatski generisan">
            <a:extLst>
              <a:ext uri="{FF2B5EF4-FFF2-40B4-BE49-F238E27FC236}">
                <a16:creationId xmlns:a16="http://schemas.microsoft.com/office/drawing/2014/main" id="{872ABD47-9400-7920-0D15-0FAA2E1075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17668" b="-1"/>
          <a:stretch/>
        </p:blipFill>
        <p:spPr>
          <a:xfrm>
            <a:off x="0" y="188468"/>
            <a:ext cx="9396307" cy="7047412"/>
          </a:xfrm>
          <a:prstGeom prst="rect">
            <a:avLst/>
          </a:prstGeom>
        </p:spPr>
      </p:pic>
      <p:pic>
        <p:nvPicPr>
          <p:cNvPr id="5" name="Slika 4" descr="Slika na kojoj se nalazi otvoreni prostor, trava, soko, grabljivice&#10;&#10;Opis je automatski generisan">
            <a:extLst>
              <a:ext uri="{FF2B5EF4-FFF2-40B4-BE49-F238E27FC236}">
                <a16:creationId xmlns:a16="http://schemas.microsoft.com/office/drawing/2014/main" id="{B24DACDF-A014-2E3C-D6A9-44EAD5564E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4192"/>
            <a:ext cx="2236976" cy="1491317"/>
          </a:xfrm>
          <a:prstGeom prst="rect">
            <a:avLst/>
          </a:prstGeom>
        </p:spPr>
      </p:pic>
      <p:grpSp>
        <p:nvGrpSpPr>
          <p:cNvPr id="6" name="Group 216944">
            <a:extLst>
              <a:ext uri="{FF2B5EF4-FFF2-40B4-BE49-F238E27FC236}">
                <a16:creationId xmlns:a16="http://schemas.microsoft.com/office/drawing/2014/main" id="{32B75E74-D6A0-F6C0-521A-A76EAED5FCEB}"/>
              </a:ext>
            </a:extLst>
          </p:cNvPr>
          <p:cNvGrpSpPr/>
          <p:nvPr/>
        </p:nvGrpSpPr>
        <p:grpSpPr>
          <a:xfrm>
            <a:off x="2216185" y="166610"/>
            <a:ext cx="6934155" cy="4425211"/>
            <a:chOff x="0" y="0"/>
            <a:chExt cx="4212001" cy="2946185"/>
          </a:xfrm>
        </p:grpSpPr>
        <p:pic>
          <p:nvPicPr>
            <p:cNvPr id="7" name="Picture 5648">
              <a:extLst>
                <a:ext uri="{FF2B5EF4-FFF2-40B4-BE49-F238E27FC236}">
                  <a16:creationId xmlns:a16="http://schemas.microsoft.com/office/drawing/2014/main" id="{04E92961-5F2E-3169-13FD-66714C81ADC7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4212001" cy="484747"/>
            </a:xfrm>
            <a:prstGeom prst="rect">
              <a:avLst/>
            </a:prstGeom>
          </p:spPr>
        </p:pic>
        <p:pic>
          <p:nvPicPr>
            <p:cNvPr id="8" name="Picture 5650">
              <a:extLst>
                <a:ext uri="{FF2B5EF4-FFF2-40B4-BE49-F238E27FC236}">
                  <a16:creationId xmlns:a16="http://schemas.microsoft.com/office/drawing/2014/main" id="{BE55172A-312E-7CDF-9A96-A8B32DF91DEE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0" y="538746"/>
              <a:ext cx="4212001" cy="2407439"/>
            </a:xfrm>
            <a:prstGeom prst="rect">
              <a:avLst/>
            </a:prstGeom>
          </p:spPr>
        </p:pic>
      </p:grp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6B5E3522-A77F-9772-9618-B4C2FADC5A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8910144"/>
              </p:ext>
            </p:extLst>
          </p:nvPr>
        </p:nvGraphicFramePr>
        <p:xfrm>
          <a:off x="683568" y="4672928"/>
          <a:ext cx="8352929" cy="21008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76064">
                  <a:extLst>
                    <a:ext uri="{9D8B030D-6E8A-4147-A177-3AD203B41FA5}">
                      <a16:colId xmlns:a16="http://schemas.microsoft.com/office/drawing/2014/main" val="1529776357"/>
                    </a:ext>
                  </a:extLst>
                </a:gridCol>
                <a:gridCol w="3816424">
                  <a:extLst>
                    <a:ext uri="{9D8B030D-6E8A-4147-A177-3AD203B41FA5}">
                      <a16:colId xmlns:a16="http://schemas.microsoft.com/office/drawing/2014/main" val="3732993883"/>
                    </a:ext>
                  </a:extLst>
                </a:gridCol>
                <a:gridCol w="288032">
                  <a:extLst>
                    <a:ext uri="{9D8B030D-6E8A-4147-A177-3AD203B41FA5}">
                      <a16:colId xmlns:a16="http://schemas.microsoft.com/office/drawing/2014/main" val="4077145413"/>
                    </a:ext>
                  </a:extLst>
                </a:gridCol>
                <a:gridCol w="542793">
                  <a:extLst>
                    <a:ext uri="{9D8B030D-6E8A-4147-A177-3AD203B41FA5}">
                      <a16:colId xmlns:a16="http://schemas.microsoft.com/office/drawing/2014/main" val="651364466"/>
                    </a:ext>
                  </a:extLst>
                </a:gridCol>
                <a:gridCol w="3129616">
                  <a:extLst>
                    <a:ext uri="{9D8B030D-6E8A-4147-A177-3AD203B41FA5}">
                      <a16:colId xmlns:a16="http://schemas.microsoft.com/office/drawing/2014/main" val="445257274"/>
                    </a:ext>
                  </a:extLst>
                </a:gridCol>
              </a:tblGrid>
              <a:tr h="2290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sr-Latn-R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Kolski sanduk</a:t>
                      </a:r>
                      <a:endParaRPr lang="sr-Latn-R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sr-Latn-R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sr-Latn-R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Prednje </a:t>
                      </a:r>
                      <a:r>
                        <a:rPr lang="sr-Latn-R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kvačilo</a:t>
                      </a:r>
                      <a:endParaRPr lang="sr-Latn-R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extLst>
                  <a:ext uri="{0D108BD9-81ED-4DB2-BD59-A6C34878D82A}">
                    <a16:rowId xmlns:a16="http://schemas.microsoft.com/office/drawing/2014/main" val="4233829740"/>
                  </a:ext>
                </a:extLst>
              </a:tr>
              <a:tr h="275001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sr-Latn-R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Odbojne grede</a:t>
                      </a:r>
                      <a:endParaRPr lang="sr-Latn-R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100">
                          <a:effectLst/>
                        </a:rPr>
                        <a:t>5</a:t>
                      </a:r>
                      <a:endParaRPr lang="sr-Latn-R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100" dirty="0">
                          <a:effectLst/>
                        </a:rPr>
                        <a:t>Elementi za </a:t>
                      </a:r>
                      <a:r>
                        <a:rPr lang="sr-Latn-RS" sz="1100" dirty="0" err="1">
                          <a:effectLst/>
                        </a:rPr>
                        <a:t>absorpciju</a:t>
                      </a:r>
                      <a:r>
                        <a:rPr lang="sr-Latn-RS" sz="1100" dirty="0">
                          <a:effectLst/>
                        </a:rPr>
                        <a:t> energije sudara</a:t>
                      </a:r>
                      <a:endParaRPr lang="sr-Latn-R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extLst>
                  <a:ext uri="{0D108BD9-81ED-4DB2-BD59-A6C34878D82A}">
                    <a16:rowId xmlns:a16="http://schemas.microsoft.com/office/drawing/2014/main" val="3609612802"/>
                  </a:ext>
                </a:extLst>
              </a:tr>
              <a:tr h="350854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sr-Latn-R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sr-Latn-R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sr-Latn-R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Elementi za </a:t>
                      </a:r>
                      <a:r>
                        <a:rPr lang="sr-Latn-R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absorpciju</a:t>
                      </a:r>
                      <a:r>
                        <a:rPr lang="sr-Latn-R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energije sudara</a:t>
                      </a:r>
                      <a:endParaRPr lang="sr-Latn-R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extLst>
                  <a:ext uri="{0D108BD9-81ED-4DB2-BD59-A6C34878D82A}">
                    <a16:rowId xmlns:a16="http://schemas.microsoft.com/office/drawing/2014/main" val="15521549"/>
                  </a:ext>
                </a:extLst>
              </a:tr>
              <a:tr h="8254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sr-Latn-R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Deformacioni</a:t>
                      </a:r>
                      <a:r>
                        <a:rPr lang="sr-Latn-R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elementi sa zaštitom od penjanja prilikom sudara</a:t>
                      </a:r>
                      <a:endParaRPr lang="sr-Latn-R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sr-Latn-R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73025" marT="33020" marB="0"/>
                </a:tc>
                <a:tc h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45011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2952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000">
        <p15:prstTrans prst="fallOver"/>
      </p:transition>
    </mc:Choice>
    <mc:Fallback xmlns="">
      <p:transition spd="slow" advClick="0" advTm="2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D11E4C3-B2CB-4105-9B42-B5E438A191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801A41D-49C4-4F95-AA12-FE7B943A50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073EB83-C81E-44B9-8EF1-2975C77B9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lika 6" descr="Slika na kojoj se nalazi otvoreni prostor, trava, soko, grabljivice&#10;&#10;Opis je automatski generisan">
            <a:extLst>
              <a:ext uri="{FF2B5EF4-FFF2-40B4-BE49-F238E27FC236}">
                <a16:creationId xmlns:a16="http://schemas.microsoft.com/office/drawing/2014/main" id="{723933E0-6566-1913-6CCA-3E76D8E59C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1" r="5127" b="-2"/>
          <a:stretch/>
        </p:blipFill>
        <p:spPr>
          <a:xfrm>
            <a:off x="439292" y="643468"/>
            <a:ext cx="1292078" cy="16141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74CECD49-82EC-C676-3B77-C5B8F241C3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0" r="39607" b="2"/>
          <a:stretch/>
        </p:blipFill>
        <p:spPr>
          <a:xfrm>
            <a:off x="2426440" y="-1715395"/>
            <a:ext cx="6352363" cy="79358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215218">
            <a:extLst>
              <a:ext uri="{FF2B5EF4-FFF2-40B4-BE49-F238E27FC236}">
                <a16:creationId xmlns:a16="http://schemas.microsoft.com/office/drawing/2014/main" id="{844CF1C0-5DD5-C40C-A211-6466911612FF}"/>
              </a:ext>
            </a:extLst>
          </p:cNvPr>
          <p:cNvGrpSpPr/>
          <p:nvPr/>
        </p:nvGrpSpPr>
        <p:grpSpPr>
          <a:xfrm>
            <a:off x="2987825" y="431905"/>
            <a:ext cx="5716871" cy="5445367"/>
            <a:chOff x="0" y="-214472"/>
            <a:chExt cx="5122026" cy="3923260"/>
          </a:xfrm>
        </p:grpSpPr>
        <p:sp>
          <p:nvSpPr>
            <p:cNvPr id="9" name="Shape 4101">
              <a:extLst>
                <a:ext uri="{FF2B5EF4-FFF2-40B4-BE49-F238E27FC236}">
                  <a16:creationId xmlns:a16="http://schemas.microsoft.com/office/drawing/2014/main" id="{C1EC82AB-8FAD-D47F-157D-2FA147F395D7}"/>
                </a:ext>
              </a:extLst>
            </p:cNvPr>
            <p:cNvSpPr/>
            <p:nvPr/>
          </p:nvSpPr>
          <p:spPr>
            <a:xfrm>
              <a:off x="36000" y="0"/>
              <a:ext cx="0" cy="240453"/>
            </a:xfrm>
            <a:custGeom>
              <a:avLst/>
              <a:gdLst/>
              <a:ahLst/>
              <a:cxnLst/>
              <a:rect l="0" t="0" r="0" b="0"/>
              <a:pathLst>
                <a:path h="240453">
                  <a:moveTo>
                    <a:pt x="0" y="0"/>
                  </a:moveTo>
                  <a:lnTo>
                    <a:pt x="0" y="240453"/>
                  </a:lnTo>
                </a:path>
              </a:pathLst>
            </a:custGeom>
            <a:ln w="38100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sr-Latn-RS"/>
            </a:p>
          </p:txBody>
        </p:sp>
        <p:sp>
          <p:nvSpPr>
            <p:cNvPr id="10" name="Shape 4102">
              <a:extLst>
                <a:ext uri="{FF2B5EF4-FFF2-40B4-BE49-F238E27FC236}">
                  <a16:creationId xmlns:a16="http://schemas.microsoft.com/office/drawing/2014/main" id="{D290D35F-745C-C6F5-EA9E-EE04FBDD2994}"/>
                </a:ext>
              </a:extLst>
            </p:cNvPr>
            <p:cNvSpPr/>
            <p:nvPr/>
          </p:nvSpPr>
          <p:spPr>
            <a:xfrm>
              <a:off x="109050" y="37867"/>
              <a:ext cx="82167" cy="143999"/>
            </a:xfrm>
            <a:custGeom>
              <a:avLst/>
              <a:gdLst/>
              <a:ahLst/>
              <a:cxnLst/>
              <a:rect l="0" t="0" r="0" b="0"/>
              <a:pathLst>
                <a:path w="82167" h="143999">
                  <a:moveTo>
                    <a:pt x="81878" y="0"/>
                  </a:moveTo>
                  <a:lnTo>
                    <a:pt x="82167" y="0"/>
                  </a:lnTo>
                  <a:lnTo>
                    <a:pt x="82167" y="40195"/>
                  </a:lnTo>
                  <a:lnTo>
                    <a:pt x="80968" y="40115"/>
                  </a:lnTo>
                  <a:lnTo>
                    <a:pt x="79893" y="40198"/>
                  </a:lnTo>
                  <a:lnTo>
                    <a:pt x="78735" y="40446"/>
                  </a:lnTo>
                  <a:lnTo>
                    <a:pt x="77743" y="40777"/>
                  </a:lnTo>
                  <a:lnTo>
                    <a:pt x="76833" y="41190"/>
                  </a:lnTo>
                  <a:lnTo>
                    <a:pt x="75923" y="41686"/>
                  </a:lnTo>
                  <a:lnTo>
                    <a:pt x="75096" y="42265"/>
                  </a:lnTo>
                  <a:lnTo>
                    <a:pt x="74352" y="42927"/>
                  </a:lnTo>
                  <a:lnTo>
                    <a:pt x="73690" y="43671"/>
                  </a:lnTo>
                  <a:lnTo>
                    <a:pt x="73111" y="44498"/>
                  </a:lnTo>
                  <a:lnTo>
                    <a:pt x="72615" y="45408"/>
                  </a:lnTo>
                  <a:lnTo>
                    <a:pt x="72284" y="46235"/>
                  </a:lnTo>
                  <a:lnTo>
                    <a:pt x="71953" y="47228"/>
                  </a:lnTo>
                  <a:lnTo>
                    <a:pt x="71623" y="49213"/>
                  </a:lnTo>
                  <a:lnTo>
                    <a:pt x="71623" y="50205"/>
                  </a:lnTo>
                  <a:lnTo>
                    <a:pt x="75675" y="92057"/>
                  </a:lnTo>
                  <a:lnTo>
                    <a:pt x="76006" y="93381"/>
                  </a:lnTo>
                  <a:lnTo>
                    <a:pt x="76502" y="94539"/>
                  </a:lnTo>
                  <a:lnTo>
                    <a:pt x="77164" y="95531"/>
                  </a:lnTo>
                  <a:lnTo>
                    <a:pt x="77991" y="96358"/>
                  </a:lnTo>
                  <a:lnTo>
                    <a:pt x="78404" y="96689"/>
                  </a:lnTo>
                  <a:lnTo>
                    <a:pt x="78901" y="97020"/>
                  </a:lnTo>
                  <a:lnTo>
                    <a:pt x="79397" y="97268"/>
                  </a:lnTo>
                  <a:lnTo>
                    <a:pt x="79976" y="97434"/>
                  </a:lnTo>
                  <a:lnTo>
                    <a:pt x="81051" y="97764"/>
                  </a:lnTo>
                  <a:lnTo>
                    <a:pt x="82167" y="97844"/>
                  </a:lnTo>
                  <a:lnTo>
                    <a:pt x="82167" y="104054"/>
                  </a:lnTo>
                  <a:lnTo>
                    <a:pt x="81134" y="104133"/>
                  </a:lnTo>
                  <a:lnTo>
                    <a:pt x="80141" y="104299"/>
                  </a:lnTo>
                  <a:lnTo>
                    <a:pt x="79149" y="104547"/>
                  </a:lnTo>
                  <a:lnTo>
                    <a:pt x="78239" y="104878"/>
                  </a:lnTo>
                  <a:lnTo>
                    <a:pt x="77329" y="105291"/>
                  </a:lnTo>
                  <a:lnTo>
                    <a:pt x="75675" y="106449"/>
                  </a:lnTo>
                  <a:lnTo>
                    <a:pt x="75013" y="107111"/>
                  </a:lnTo>
                  <a:lnTo>
                    <a:pt x="73690" y="108600"/>
                  </a:lnTo>
                  <a:lnTo>
                    <a:pt x="73194" y="109427"/>
                  </a:lnTo>
                  <a:lnTo>
                    <a:pt x="72780" y="110336"/>
                  </a:lnTo>
                  <a:lnTo>
                    <a:pt x="72450" y="111329"/>
                  </a:lnTo>
                  <a:lnTo>
                    <a:pt x="72202" y="112239"/>
                  </a:lnTo>
                  <a:lnTo>
                    <a:pt x="72036" y="113231"/>
                  </a:lnTo>
                  <a:lnTo>
                    <a:pt x="71953" y="114307"/>
                  </a:lnTo>
                  <a:lnTo>
                    <a:pt x="72036" y="115382"/>
                  </a:lnTo>
                  <a:lnTo>
                    <a:pt x="72202" y="116457"/>
                  </a:lnTo>
                  <a:lnTo>
                    <a:pt x="72450" y="117450"/>
                  </a:lnTo>
                  <a:lnTo>
                    <a:pt x="72780" y="118442"/>
                  </a:lnTo>
                  <a:lnTo>
                    <a:pt x="73194" y="119352"/>
                  </a:lnTo>
                  <a:lnTo>
                    <a:pt x="73690" y="120262"/>
                  </a:lnTo>
                  <a:lnTo>
                    <a:pt x="75013" y="121751"/>
                  </a:lnTo>
                  <a:lnTo>
                    <a:pt x="75675" y="122412"/>
                  </a:lnTo>
                  <a:lnTo>
                    <a:pt x="76502" y="123074"/>
                  </a:lnTo>
                  <a:lnTo>
                    <a:pt x="77329" y="123570"/>
                  </a:lnTo>
                  <a:lnTo>
                    <a:pt x="79149" y="124397"/>
                  </a:lnTo>
                  <a:lnTo>
                    <a:pt x="80141" y="124645"/>
                  </a:lnTo>
                  <a:lnTo>
                    <a:pt x="81134" y="124811"/>
                  </a:lnTo>
                  <a:lnTo>
                    <a:pt x="82167" y="124811"/>
                  </a:lnTo>
                  <a:lnTo>
                    <a:pt x="82167" y="143999"/>
                  </a:lnTo>
                  <a:lnTo>
                    <a:pt x="3719" y="143999"/>
                  </a:lnTo>
                  <a:lnTo>
                    <a:pt x="3391" y="143917"/>
                  </a:lnTo>
                  <a:lnTo>
                    <a:pt x="1985" y="143504"/>
                  </a:lnTo>
                  <a:lnTo>
                    <a:pt x="1323" y="142842"/>
                  </a:lnTo>
                  <a:lnTo>
                    <a:pt x="827" y="142180"/>
                  </a:lnTo>
                  <a:lnTo>
                    <a:pt x="414" y="141519"/>
                  </a:lnTo>
                  <a:lnTo>
                    <a:pt x="165" y="140691"/>
                  </a:lnTo>
                  <a:lnTo>
                    <a:pt x="0" y="139947"/>
                  </a:lnTo>
                  <a:lnTo>
                    <a:pt x="0" y="139037"/>
                  </a:lnTo>
                  <a:lnTo>
                    <a:pt x="165" y="138210"/>
                  </a:lnTo>
                  <a:lnTo>
                    <a:pt x="414" y="137300"/>
                  </a:lnTo>
                  <a:lnTo>
                    <a:pt x="744" y="136970"/>
                  </a:lnTo>
                  <a:lnTo>
                    <a:pt x="78156" y="2564"/>
                  </a:lnTo>
                  <a:lnTo>
                    <a:pt x="78653" y="1902"/>
                  </a:lnTo>
                  <a:lnTo>
                    <a:pt x="79645" y="910"/>
                  </a:lnTo>
                  <a:lnTo>
                    <a:pt x="80307" y="414"/>
                  </a:lnTo>
                  <a:lnTo>
                    <a:pt x="81051" y="165"/>
                  </a:lnTo>
                  <a:lnTo>
                    <a:pt x="8187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sr-Latn-RS"/>
            </a:p>
          </p:txBody>
        </p:sp>
        <p:sp>
          <p:nvSpPr>
            <p:cNvPr id="11" name="Rectangle 4104">
              <a:extLst>
                <a:ext uri="{FF2B5EF4-FFF2-40B4-BE49-F238E27FC236}">
                  <a16:creationId xmlns:a16="http://schemas.microsoft.com/office/drawing/2014/main" id="{3F8B06FE-64C9-1D3A-C33E-5DB9E4637EE6}"/>
                </a:ext>
              </a:extLst>
            </p:cNvPr>
            <p:cNvSpPr/>
            <p:nvPr/>
          </p:nvSpPr>
          <p:spPr>
            <a:xfrm>
              <a:off x="273799" y="20909"/>
              <a:ext cx="1392832" cy="26418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sr-Latn-RS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15" name="Rectangle 4107">
              <a:extLst>
                <a:ext uri="{FF2B5EF4-FFF2-40B4-BE49-F238E27FC236}">
                  <a16:creationId xmlns:a16="http://schemas.microsoft.com/office/drawing/2014/main" id="{C1EECDD6-501A-977D-336B-9ED0B0B6E8E1}"/>
                </a:ext>
              </a:extLst>
            </p:cNvPr>
            <p:cNvSpPr/>
            <p:nvPr/>
          </p:nvSpPr>
          <p:spPr>
            <a:xfrm>
              <a:off x="33041" y="-214472"/>
              <a:ext cx="4223211" cy="2375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sr-Latn-RS" sz="20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Sudari pri brzini većoj od 40 km/h</a:t>
              </a:r>
              <a:endParaRPr lang="sr-Latn-R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4108">
              <a:extLst>
                <a:ext uri="{FF2B5EF4-FFF2-40B4-BE49-F238E27FC236}">
                  <a16:creationId xmlns:a16="http://schemas.microsoft.com/office/drawing/2014/main" id="{BA80C6D8-0487-88F5-74C7-E5B9CB01B12A}"/>
                </a:ext>
              </a:extLst>
            </p:cNvPr>
            <p:cNvSpPr/>
            <p:nvPr/>
          </p:nvSpPr>
          <p:spPr>
            <a:xfrm>
              <a:off x="109049" y="1"/>
              <a:ext cx="5012977" cy="56838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endParaRPr lang="sr-Latn-R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sr-Latn-R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U prostoru za sedenje nema dovoljno mesta da se osigura bezbednost mašinovođe</a:t>
              </a:r>
            </a:p>
          </p:txBody>
        </p:sp>
        <p:sp>
          <p:nvSpPr>
            <p:cNvPr id="19" name="Rectangle 4110">
              <a:extLst>
                <a:ext uri="{FF2B5EF4-FFF2-40B4-BE49-F238E27FC236}">
                  <a16:creationId xmlns:a16="http://schemas.microsoft.com/office/drawing/2014/main" id="{BDB220B7-D971-A06B-B509-3EE3DD03894B}"/>
                </a:ext>
              </a:extLst>
            </p:cNvPr>
            <p:cNvSpPr/>
            <p:nvPr/>
          </p:nvSpPr>
          <p:spPr>
            <a:xfrm>
              <a:off x="155056" y="832622"/>
              <a:ext cx="117055" cy="13209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sr-Latn-RS" sz="700">
                  <a:solidFill>
                    <a:srgbClr val="145582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►</a:t>
              </a:r>
              <a:endParaRPr lang="sr-Latn-R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 4111">
              <a:extLst>
                <a:ext uri="{FF2B5EF4-FFF2-40B4-BE49-F238E27FC236}">
                  <a16:creationId xmlns:a16="http://schemas.microsoft.com/office/drawing/2014/main" id="{F56C2980-E164-F76E-3222-C26355AB00B9}"/>
                </a:ext>
              </a:extLst>
            </p:cNvPr>
            <p:cNvSpPr/>
            <p:nvPr/>
          </p:nvSpPr>
          <p:spPr>
            <a:xfrm>
              <a:off x="42653" y="488347"/>
              <a:ext cx="5018309" cy="61257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sr-Latn-R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sr-Latn-R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Mašinovođa mora da se evakuiše u zaštićeno područje iza   zadnjeg zida </a:t>
              </a:r>
              <a:r>
                <a:rPr lang="sr-Latn-R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upravljačnice</a:t>
              </a:r>
              <a:r>
                <a:rPr lang="sr-Latn-R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(vrata sa </a:t>
              </a:r>
              <a:r>
                <a:rPr lang="sr-Latn-R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panik</a:t>
              </a:r>
              <a:r>
                <a:rPr lang="sr-Latn-R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bravom ).</a:t>
              </a:r>
            </a:p>
          </p:txBody>
        </p:sp>
        <p:pic>
          <p:nvPicPr>
            <p:cNvPr id="22" name="Picture 4114">
              <a:extLst>
                <a:ext uri="{FF2B5EF4-FFF2-40B4-BE49-F238E27FC236}">
                  <a16:creationId xmlns:a16="http://schemas.microsoft.com/office/drawing/2014/main" id="{5FA9F890-DA6F-A891-AFC5-D878186552BA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0" y="1281056"/>
              <a:ext cx="2063880" cy="2427732"/>
            </a:xfrm>
            <a:prstGeom prst="rect">
              <a:avLst/>
            </a:prstGeom>
          </p:spPr>
        </p:pic>
        <p:sp>
          <p:nvSpPr>
            <p:cNvPr id="24" name="Shape 304207">
              <a:extLst>
                <a:ext uri="{FF2B5EF4-FFF2-40B4-BE49-F238E27FC236}">
                  <a16:creationId xmlns:a16="http://schemas.microsoft.com/office/drawing/2014/main" id="{53879AAB-D5A2-A4F2-40CD-6EEEADF3302D}"/>
                </a:ext>
              </a:extLst>
            </p:cNvPr>
            <p:cNvSpPr/>
            <p:nvPr/>
          </p:nvSpPr>
          <p:spPr>
            <a:xfrm>
              <a:off x="2622470" y="1287406"/>
              <a:ext cx="1583180" cy="193721"/>
            </a:xfrm>
            <a:custGeom>
              <a:avLst/>
              <a:gdLst/>
              <a:ahLst/>
              <a:cxnLst/>
              <a:rect l="0" t="0" r="0" b="0"/>
              <a:pathLst>
                <a:path w="1583180" h="193721">
                  <a:moveTo>
                    <a:pt x="0" y="0"/>
                  </a:moveTo>
                  <a:lnTo>
                    <a:pt x="1583180" y="0"/>
                  </a:lnTo>
                  <a:lnTo>
                    <a:pt x="1583180" y="193721"/>
                  </a:lnTo>
                  <a:lnTo>
                    <a:pt x="0" y="19372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CCCCC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sr-Latn-RS"/>
            </a:p>
          </p:txBody>
        </p:sp>
        <p:sp>
          <p:nvSpPr>
            <p:cNvPr id="26" name="Shape 304209">
              <a:extLst>
                <a:ext uri="{FF2B5EF4-FFF2-40B4-BE49-F238E27FC236}">
                  <a16:creationId xmlns:a16="http://schemas.microsoft.com/office/drawing/2014/main" id="{9664A606-7BCB-5545-E048-C85C164F7BF2}"/>
                </a:ext>
              </a:extLst>
            </p:cNvPr>
            <p:cNvSpPr/>
            <p:nvPr/>
          </p:nvSpPr>
          <p:spPr>
            <a:xfrm>
              <a:off x="2622470" y="1493827"/>
              <a:ext cx="1583180" cy="193720"/>
            </a:xfrm>
            <a:custGeom>
              <a:avLst/>
              <a:gdLst/>
              <a:ahLst/>
              <a:cxnLst/>
              <a:rect l="0" t="0" r="0" b="0"/>
              <a:pathLst>
                <a:path w="1583180" h="193720">
                  <a:moveTo>
                    <a:pt x="0" y="0"/>
                  </a:moveTo>
                  <a:lnTo>
                    <a:pt x="1583180" y="0"/>
                  </a:lnTo>
                  <a:lnTo>
                    <a:pt x="1583180" y="193720"/>
                  </a:lnTo>
                  <a:lnTo>
                    <a:pt x="0" y="193720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CCCCC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sr-Latn-RS"/>
            </a:p>
          </p:txBody>
        </p:sp>
        <p:sp>
          <p:nvSpPr>
            <p:cNvPr id="28" name="Shape 304211">
              <a:extLst>
                <a:ext uri="{FF2B5EF4-FFF2-40B4-BE49-F238E27FC236}">
                  <a16:creationId xmlns:a16="http://schemas.microsoft.com/office/drawing/2014/main" id="{740FD67B-4A43-0942-21FE-5F8836B932C0}"/>
                </a:ext>
              </a:extLst>
            </p:cNvPr>
            <p:cNvSpPr/>
            <p:nvPr/>
          </p:nvSpPr>
          <p:spPr>
            <a:xfrm>
              <a:off x="2622470" y="1700247"/>
              <a:ext cx="1583180" cy="193721"/>
            </a:xfrm>
            <a:custGeom>
              <a:avLst/>
              <a:gdLst/>
              <a:ahLst/>
              <a:cxnLst/>
              <a:rect l="0" t="0" r="0" b="0"/>
              <a:pathLst>
                <a:path w="1583180" h="193721">
                  <a:moveTo>
                    <a:pt x="0" y="0"/>
                  </a:moveTo>
                  <a:lnTo>
                    <a:pt x="1583180" y="0"/>
                  </a:lnTo>
                  <a:lnTo>
                    <a:pt x="1583180" y="193721"/>
                  </a:lnTo>
                  <a:lnTo>
                    <a:pt x="0" y="19372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CCCCC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sr-Latn-RS"/>
            </a:p>
          </p:txBody>
        </p:sp>
        <p:sp>
          <p:nvSpPr>
            <p:cNvPr id="30" name="Shape 304213">
              <a:extLst>
                <a:ext uri="{FF2B5EF4-FFF2-40B4-BE49-F238E27FC236}">
                  <a16:creationId xmlns:a16="http://schemas.microsoft.com/office/drawing/2014/main" id="{9161B845-A176-37D9-E14C-CD188C729866}"/>
                </a:ext>
              </a:extLst>
            </p:cNvPr>
            <p:cNvSpPr/>
            <p:nvPr/>
          </p:nvSpPr>
          <p:spPr>
            <a:xfrm>
              <a:off x="2622470" y="1906668"/>
              <a:ext cx="1583180" cy="193721"/>
            </a:xfrm>
            <a:custGeom>
              <a:avLst/>
              <a:gdLst/>
              <a:ahLst/>
              <a:cxnLst/>
              <a:rect l="0" t="0" r="0" b="0"/>
              <a:pathLst>
                <a:path w="1583180" h="193721">
                  <a:moveTo>
                    <a:pt x="0" y="0"/>
                  </a:moveTo>
                  <a:lnTo>
                    <a:pt x="1583180" y="0"/>
                  </a:lnTo>
                  <a:lnTo>
                    <a:pt x="1583180" y="193721"/>
                  </a:lnTo>
                  <a:lnTo>
                    <a:pt x="0" y="19372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CCCCC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sr-Latn-RS"/>
            </a:p>
          </p:txBody>
        </p:sp>
        <p:sp>
          <p:nvSpPr>
            <p:cNvPr id="31" name="Rectangle 4129">
              <a:extLst>
                <a:ext uri="{FF2B5EF4-FFF2-40B4-BE49-F238E27FC236}">
                  <a16:creationId xmlns:a16="http://schemas.microsoft.com/office/drawing/2014/main" id="{0F9CD550-882A-3F42-430C-1DFE927A1F25}"/>
                </a:ext>
              </a:extLst>
            </p:cNvPr>
            <p:cNvSpPr/>
            <p:nvPr/>
          </p:nvSpPr>
          <p:spPr>
            <a:xfrm>
              <a:off x="2208470" y="1320419"/>
              <a:ext cx="84523" cy="16983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endParaRPr lang="sr-Latn-R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Rectangle 4134">
              <a:extLst>
                <a:ext uri="{FF2B5EF4-FFF2-40B4-BE49-F238E27FC236}">
                  <a16:creationId xmlns:a16="http://schemas.microsoft.com/office/drawing/2014/main" id="{E1CDDFAC-E4D2-6B4A-C2C9-B0F9187AD42E}"/>
                </a:ext>
              </a:extLst>
            </p:cNvPr>
            <p:cNvSpPr/>
            <p:nvPr/>
          </p:nvSpPr>
          <p:spPr>
            <a:xfrm>
              <a:off x="2373067" y="1319624"/>
              <a:ext cx="2401079" cy="17062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sr-Latn-RS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1. Sedište mašinovođe</a:t>
              </a:r>
            </a:p>
          </p:txBody>
        </p:sp>
        <p:sp>
          <p:nvSpPr>
            <p:cNvPr id="34" name="Rectangle 4146">
              <a:extLst>
                <a:ext uri="{FF2B5EF4-FFF2-40B4-BE49-F238E27FC236}">
                  <a16:creationId xmlns:a16="http://schemas.microsoft.com/office/drawing/2014/main" id="{610C20FC-E062-AE77-B5E1-2AD355BBF4FF}"/>
                </a:ext>
              </a:extLst>
            </p:cNvPr>
            <p:cNvSpPr/>
            <p:nvPr/>
          </p:nvSpPr>
          <p:spPr>
            <a:xfrm>
              <a:off x="2339271" y="1526045"/>
              <a:ext cx="2401079" cy="17062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sr-Latn-RS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2. Vrata sa </a:t>
              </a:r>
              <a:r>
                <a:rPr lang="sr-Latn-RS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panik</a:t>
              </a:r>
              <a:r>
                <a:rPr lang="sr-Latn-RS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bravom</a:t>
              </a:r>
            </a:p>
          </p:txBody>
        </p:sp>
        <p:sp>
          <p:nvSpPr>
            <p:cNvPr id="36" name="Rectangle 4158">
              <a:extLst>
                <a:ext uri="{FF2B5EF4-FFF2-40B4-BE49-F238E27FC236}">
                  <a16:creationId xmlns:a16="http://schemas.microsoft.com/office/drawing/2014/main" id="{71752A97-9888-6D72-7662-024936AB9C27}"/>
                </a:ext>
              </a:extLst>
            </p:cNvPr>
            <p:cNvSpPr/>
            <p:nvPr/>
          </p:nvSpPr>
          <p:spPr>
            <a:xfrm>
              <a:off x="2339271" y="1745165"/>
              <a:ext cx="2782755" cy="15792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sr-Latn-RS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3. Zadnji zid </a:t>
              </a:r>
              <a:r>
                <a:rPr lang="sr-Latn-RS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pravljačnice</a:t>
              </a:r>
              <a:endParaRPr lang="sr-Latn-R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Rectangle 4174">
              <a:extLst>
                <a:ext uri="{FF2B5EF4-FFF2-40B4-BE49-F238E27FC236}">
                  <a16:creationId xmlns:a16="http://schemas.microsoft.com/office/drawing/2014/main" id="{1F1CEADC-E532-8022-54EF-D877440EAA79}"/>
                </a:ext>
              </a:extLst>
            </p:cNvPr>
            <p:cNvSpPr/>
            <p:nvPr/>
          </p:nvSpPr>
          <p:spPr>
            <a:xfrm>
              <a:off x="2339271" y="1944864"/>
              <a:ext cx="2782754" cy="46374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sr-Latn-RS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4. Prostor za preživljavanje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000">
        <p15:prstTrans prst="fallOver"/>
      </p:transition>
    </mc:Choice>
    <mc:Fallback xmlns="">
      <p:transition spd="slow" advClick="0" advTm="2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kvir za tekst 4">
            <a:extLst>
              <a:ext uri="{FF2B5EF4-FFF2-40B4-BE49-F238E27FC236}">
                <a16:creationId xmlns:a16="http://schemas.microsoft.com/office/drawing/2014/main" id="{05B8235B-6D69-A140-C5CB-FA32508927C9}"/>
              </a:ext>
            </a:extLst>
          </p:cNvPr>
          <p:cNvSpPr txBox="1"/>
          <p:nvPr/>
        </p:nvSpPr>
        <p:spPr>
          <a:xfrm>
            <a:off x="251520" y="1412776"/>
            <a:ext cx="8496944" cy="2945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30200" indent="-6350">
              <a:lnSpc>
                <a:spcPct val="105000"/>
              </a:lnSpc>
              <a:spcAft>
                <a:spcPts val="265"/>
              </a:spcAft>
              <a:tabLst>
                <a:tab pos="980440" algn="ctr"/>
              </a:tabLst>
            </a:pPr>
            <a:r>
              <a:rPr lang="sr-Latn-RS" sz="36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Oprema toaleta</a:t>
            </a:r>
            <a:endParaRPr lang="sr-Latn-RS" sz="2000" b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6350" marR="8890" indent="-6350">
              <a:lnSpc>
                <a:spcPct val="110000"/>
              </a:lnSpc>
              <a:spcAft>
                <a:spcPts val="510"/>
              </a:spcAft>
            </a:pPr>
            <a:r>
              <a:rPr lang="sr-Latn-R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U vozilu je ugrađeno 5 toaleta. Kod standardnih toaleta razlikuju se muški i ženski toalet. Varijanta „</a:t>
            </a:r>
            <a:r>
              <a:rPr lang="sr-Latn-R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Universal</a:t>
            </a:r>
            <a:r>
              <a:rPr lang="sr-Latn-R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“ u srednjem vagonu 400 opremljena je za osobe sa invaliditetom.</a:t>
            </a:r>
          </a:p>
          <a:p>
            <a:pPr marL="6350" marR="8890" indent="-6350">
              <a:lnSpc>
                <a:spcPct val="110000"/>
              </a:lnSpc>
              <a:spcAft>
                <a:spcPts val="510"/>
              </a:spcAft>
            </a:pPr>
            <a:r>
              <a:rPr lang="sr-Latn-R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Vrata su opremljena kvakom na vratima i bravom koja sa spoljašnje strane pokazuje da li je toalet slobodan ili zauzet. Pored toga, u prostoru za putnike se uključuje znak za zauzeti toalet.</a:t>
            </a:r>
          </a:p>
          <a:p>
            <a:r>
              <a:rPr lang="sr-Latn-R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Vrata se mogu mehanički otvoriti sa spoljašnje strane pomoću četvrtastog ključa.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2530181121"/>
      </p:ext>
    </p:extLst>
  </p:cSld>
  <p:clrMapOvr>
    <a:masterClrMapping/>
  </p:clrMapOvr>
  <p:transition spd="slow" advClick="0" advTm="2000">
    <p:randomBar dir="vert"/>
  </p:transition>
</p:sld>
</file>

<file path=ppt/theme/theme1.xml><?xml version="1.0" encoding="utf-8"?>
<a:theme xmlns:a="http://schemas.openxmlformats.org/drawingml/2006/main" name="Galerija">
  <a:themeElements>
    <a:clrScheme name="Galerija">
      <a:dk1>
        <a:sysClr val="windowText" lastClr="000000"/>
      </a:dk1>
      <a:lt1>
        <a:sysClr val="window" lastClr="FFFFFF"/>
      </a:lt1>
      <a:dk2>
        <a:srgbClr val="454545"/>
      </a:dk2>
      <a:lt2>
        <a:srgbClr val="DFD9D5"/>
      </a:lt2>
      <a:accent1>
        <a:srgbClr val="FB8C29"/>
      </a:accent1>
      <a:accent2>
        <a:srgbClr val="F2C351"/>
      </a:accent2>
      <a:accent3>
        <a:srgbClr val="D0CBA5"/>
      </a:accent3>
      <a:accent4>
        <a:srgbClr val="A2C476"/>
      </a:accent4>
      <a:accent5>
        <a:srgbClr val="57C293"/>
      </a:accent5>
      <a:accent6>
        <a:srgbClr val="43BFDE"/>
      </a:accent6>
      <a:hlink>
        <a:srgbClr val="FBAE29"/>
      </a:hlink>
      <a:folHlink>
        <a:srgbClr val="EDC47E"/>
      </a:folHlink>
    </a:clrScheme>
    <a:fontScheme name="Galerija">
      <a:majorFont>
        <a:latin typeface="Rockwell" panose="020606030202050204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BB5F5D82-B5E9-469E-A815-C655ED4AF243}"/>
    </a:ext>
  </a:extLst>
</a:theme>
</file>

<file path=ppt/theme/theme2.xml><?xml version="1.0" encoding="utf-8"?>
<a:theme xmlns:a="http://schemas.openxmlformats.org/drawingml/2006/main" name="Tem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474</TotalTime>
  <Words>1337</Words>
  <Application>Microsoft Office PowerPoint</Application>
  <PresentationFormat>Projekcija na ekranu (4:3)</PresentationFormat>
  <Paragraphs>508</Paragraphs>
  <Slides>38</Slides>
  <Notes>1</Notes>
  <HiddenSlides>0</HiddenSlides>
  <MMClips>0</MMClips>
  <ScaleCrop>false</ScaleCrop>
  <HeadingPairs>
    <vt:vector size="6" baseType="variant">
      <vt:variant>
        <vt:lpstr>Korišćeni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38</vt:i4>
      </vt:variant>
    </vt:vector>
  </HeadingPairs>
  <TitlesOfParts>
    <vt:vector size="43" baseType="lpstr">
      <vt:lpstr>Arial</vt:lpstr>
      <vt:lpstr>Calibri</vt:lpstr>
      <vt:lpstr>Rockwell</vt:lpstr>
      <vt:lpstr>Times New Roman</vt:lpstr>
      <vt:lpstr>Galerija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Увод у CBA</dc:title>
  <dc:creator>W7</dc:creator>
  <cp:lastModifiedBy>Zivota Djordjevic</cp:lastModifiedBy>
  <cp:revision>70</cp:revision>
  <dcterms:created xsi:type="dcterms:W3CDTF">2018-12-08T21:51:31Z</dcterms:created>
  <dcterms:modified xsi:type="dcterms:W3CDTF">2022-12-18T08:08:44Z</dcterms:modified>
</cp:coreProperties>
</file>