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AFD68-7ABD-4AAF-813A-47E6F915ADA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6595D8A0-D7E0-4EF7-919A-CB4B0E0F89D1}">
      <dgm:prSet phldrT="[Text]"/>
      <dgm:spPr/>
      <dgm:t>
        <a:bodyPr/>
        <a:lstStyle/>
        <a:p>
          <a:r>
            <a:rPr lang="sr-Latn-RS" dirty="0"/>
            <a:t>1)</a:t>
          </a:r>
        </a:p>
      </dgm:t>
    </dgm:pt>
    <dgm:pt modelId="{C2428B9C-B246-4807-AC09-8E34045E5073}" type="parTrans" cxnId="{B9A96171-B4A4-44C0-B499-C187E536BA33}">
      <dgm:prSet/>
      <dgm:spPr/>
      <dgm:t>
        <a:bodyPr/>
        <a:lstStyle/>
        <a:p>
          <a:endParaRPr lang="sr-Latn-RS"/>
        </a:p>
      </dgm:t>
    </dgm:pt>
    <dgm:pt modelId="{B813C8C4-E6A1-4958-A57A-D67B2E8D4B9B}" type="sibTrans" cxnId="{B9A96171-B4A4-44C0-B499-C187E536BA33}">
      <dgm:prSet/>
      <dgm:spPr/>
      <dgm:t>
        <a:bodyPr/>
        <a:lstStyle/>
        <a:p>
          <a:endParaRPr lang="sr-Latn-RS"/>
        </a:p>
      </dgm:t>
    </dgm:pt>
    <dgm:pt modelId="{EA9C714D-DB05-401E-B9EA-484B3A5E66E0}">
      <dgm:prSet phldrT="[Text]"/>
      <dgm:spPr/>
      <dgm:t>
        <a:bodyPr/>
        <a:lstStyle/>
        <a:p>
          <a:r>
            <a:rPr lang="sr-Latn-RS" dirty="0"/>
            <a:t>Introduction</a:t>
          </a:r>
        </a:p>
      </dgm:t>
    </dgm:pt>
    <dgm:pt modelId="{E428B3BA-A9AD-46EF-89CC-4EF6698082E1}" type="parTrans" cxnId="{BB5C8615-98BD-4091-A455-F759C820F3BD}">
      <dgm:prSet/>
      <dgm:spPr/>
      <dgm:t>
        <a:bodyPr/>
        <a:lstStyle/>
        <a:p>
          <a:endParaRPr lang="sr-Latn-RS"/>
        </a:p>
      </dgm:t>
    </dgm:pt>
    <dgm:pt modelId="{A46CD5F4-2AA0-41AF-BA85-997297D6BD81}" type="sibTrans" cxnId="{BB5C8615-98BD-4091-A455-F759C820F3BD}">
      <dgm:prSet/>
      <dgm:spPr/>
      <dgm:t>
        <a:bodyPr/>
        <a:lstStyle/>
        <a:p>
          <a:endParaRPr lang="sr-Latn-RS"/>
        </a:p>
      </dgm:t>
    </dgm:pt>
    <dgm:pt modelId="{C1B325AF-F7FE-4BC3-9AC3-740FD2E4BFCA}">
      <dgm:prSet phldrT="[Text]"/>
      <dgm:spPr/>
      <dgm:t>
        <a:bodyPr/>
        <a:lstStyle/>
        <a:p>
          <a:r>
            <a:rPr lang="sr-Latn-RS" dirty="0"/>
            <a:t>Outline</a:t>
          </a:r>
        </a:p>
      </dgm:t>
    </dgm:pt>
    <dgm:pt modelId="{B0FA15B3-9F1C-42B8-A553-BB14B91864FA}" type="parTrans" cxnId="{D06DFC1B-29D0-45A1-8B34-6BABD63C9C1C}">
      <dgm:prSet/>
      <dgm:spPr/>
      <dgm:t>
        <a:bodyPr/>
        <a:lstStyle/>
        <a:p>
          <a:endParaRPr lang="sr-Latn-RS"/>
        </a:p>
      </dgm:t>
    </dgm:pt>
    <dgm:pt modelId="{3E48DC1A-7470-4427-A26D-F813B6E7A801}" type="sibTrans" cxnId="{D06DFC1B-29D0-45A1-8B34-6BABD63C9C1C}">
      <dgm:prSet/>
      <dgm:spPr/>
      <dgm:t>
        <a:bodyPr/>
        <a:lstStyle/>
        <a:p>
          <a:endParaRPr lang="sr-Latn-RS"/>
        </a:p>
      </dgm:t>
    </dgm:pt>
    <dgm:pt modelId="{4626DD96-3827-4DE1-897A-C16C866CEA9F}">
      <dgm:prSet phldrT="[Text]"/>
      <dgm:spPr/>
      <dgm:t>
        <a:bodyPr/>
        <a:lstStyle/>
        <a:p>
          <a:r>
            <a:rPr lang="sr-Latn-RS" dirty="0"/>
            <a:t>2)</a:t>
          </a:r>
        </a:p>
      </dgm:t>
    </dgm:pt>
    <dgm:pt modelId="{83A358F8-430E-443B-A085-6149DAF9B65F}" type="parTrans" cxnId="{75669371-7A1E-4674-B62B-339037980B4D}">
      <dgm:prSet/>
      <dgm:spPr/>
      <dgm:t>
        <a:bodyPr/>
        <a:lstStyle/>
        <a:p>
          <a:endParaRPr lang="sr-Latn-RS"/>
        </a:p>
      </dgm:t>
    </dgm:pt>
    <dgm:pt modelId="{A72FDD00-5A73-45AD-88AB-25386A6FF325}" type="sibTrans" cxnId="{75669371-7A1E-4674-B62B-339037980B4D}">
      <dgm:prSet/>
      <dgm:spPr/>
      <dgm:t>
        <a:bodyPr/>
        <a:lstStyle/>
        <a:p>
          <a:endParaRPr lang="sr-Latn-RS"/>
        </a:p>
      </dgm:t>
    </dgm:pt>
    <dgm:pt modelId="{5081F3C7-42DA-4B5C-A351-C81BF58F77F1}">
      <dgm:prSet phldrT="[Text]"/>
      <dgm:spPr/>
      <dgm:t>
        <a:bodyPr/>
        <a:lstStyle/>
        <a:p>
          <a:r>
            <a:rPr lang="sr-Latn-RS" dirty="0"/>
            <a:t>Main points (divisible into parts)</a:t>
          </a:r>
        </a:p>
      </dgm:t>
    </dgm:pt>
    <dgm:pt modelId="{F6C981A2-0900-4C52-944A-C176427C3574}" type="parTrans" cxnId="{7002EC7F-85EB-445D-9D9A-2D78AE5091EE}">
      <dgm:prSet/>
      <dgm:spPr/>
      <dgm:t>
        <a:bodyPr/>
        <a:lstStyle/>
        <a:p>
          <a:endParaRPr lang="sr-Latn-RS"/>
        </a:p>
      </dgm:t>
    </dgm:pt>
    <dgm:pt modelId="{3811E9AA-080F-4C28-9EB8-F97676D4ECA2}" type="sibTrans" cxnId="{7002EC7F-85EB-445D-9D9A-2D78AE5091EE}">
      <dgm:prSet/>
      <dgm:spPr/>
      <dgm:t>
        <a:bodyPr/>
        <a:lstStyle/>
        <a:p>
          <a:endParaRPr lang="sr-Latn-RS"/>
        </a:p>
      </dgm:t>
    </dgm:pt>
    <dgm:pt modelId="{CB944637-1551-44EE-AEE4-6862E80630D7}">
      <dgm:prSet phldrT="[Text]"/>
      <dgm:spPr/>
      <dgm:t>
        <a:bodyPr/>
        <a:lstStyle/>
        <a:p>
          <a:r>
            <a:rPr lang="sr-Latn-RS" dirty="0"/>
            <a:t>3)</a:t>
          </a:r>
        </a:p>
      </dgm:t>
    </dgm:pt>
    <dgm:pt modelId="{8A915E95-A102-4CB9-B353-6B1F88B9CA58}" type="parTrans" cxnId="{2DC0F8F5-D1DF-41F1-817C-C18D5426AE50}">
      <dgm:prSet/>
      <dgm:spPr/>
      <dgm:t>
        <a:bodyPr/>
        <a:lstStyle/>
        <a:p>
          <a:endParaRPr lang="sr-Latn-RS"/>
        </a:p>
      </dgm:t>
    </dgm:pt>
    <dgm:pt modelId="{7D6E5A94-3E39-4CF6-8B7E-944B424A052A}" type="sibTrans" cxnId="{2DC0F8F5-D1DF-41F1-817C-C18D5426AE50}">
      <dgm:prSet/>
      <dgm:spPr/>
      <dgm:t>
        <a:bodyPr/>
        <a:lstStyle/>
        <a:p>
          <a:endParaRPr lang="sr-Latn-RS"/>
        </a:p>
      </dgm:t>
    </dgm:pt>
    <dgm:pt modelId="{DE383B62-DF11-484D-BCA4-CE2A8C513E3F}">
      <dgm:prSet phldrT="[Text]"/>
      <dgm:spPr/>
      <dgm:t>
        <a:bodyPr/>
        <a:lstStyle/>
        <a:p>
          <a:r>
            <a:rPr lang="sr-Latn-RS" dirty="0"/>
            <a:t>Summary</a:t>
          </a:r>
        </a:p>
      </dgm:t>
    </dgm:pt>
    <dgm:pt modelId="{C88B8447-CB85-403D-BC1E-C73DC4E61D8A}" type="parTrans" cxnId="{1CEF2F15-61BC-4B8B-BA42-6B5A9252DA1B}">
      <dgm:prSet/>
      <dgm:spPr/>
      <dgm:t>
        <a:bodyPr/>
        <a:lstStyle/>
        <a:p>
          <a:endParaRPr lang="sr-Latn-RS"/>
        </a:p>
      </dgm:t>
    </dgm:pt>
    <dgm:pt modelId="{C278EEE3-266B-4057-ACAA-84A8CD874B09}" type="sibTrans" cxnId="{1CEF2F15-61BC-4B8B-BA42-6B5A9252DA1B}">
      <dgm:prSet/>
      <dgm:spPr/>
      <dgm:t>
        <a:bodyPr/>
        <a:lstStyle/>
        <a:p>
          <a:endParaRPr lang="sr-Latn-RS"/>
        </a:p>
      </dgm:t>
    </dgm:pt>
    <dgm:pt modelId="{6DF2F22F-7502-4F7B-BFFD-1E45CB535274}">
      <dgm:prSet phldrT="[Text]"/>
      <dgm:spPr/>
      <dgm:t>
        <a:bodyPr/>
        <a:lstStyle/>
        <a:p>
          <a:r>
            <a:rPr lang="sr-Latn-RS" dirty="0"/>
            <a:t>Conclusion</a:t>
          </a:r>
        </a:p>
      </dgm:t>
    </dgm:pt>
    <dgm:pt modelId="{06307F0F-C3B2-4AC0-AEE3-7770380F8E19}" type="parTrans" cxnId="{56D90554-A13A-486C-8BD8-9B842A020840}">
      <dgm:prSet/>
      <dgm:spPr/>
      <dgm:t>
        <a:bodyPr/>
        <a:lstStyle/>
        <a:p>
          <a:endParaRPr lang="sr-Latn-RS"/>
        </a:p>
      </dgm:t>
    </dgm:pt>
    <dgm:pt modelId="{2D96F132-CE39-4691-923A-D0A153F160ED}" type="sibTrans" cxnId="{56D90554-A13A-486C-8BD8-9B842A020840}">
      <dgm:prSet/>
      <dgm:spPr/>
      <dgm:t>
        <a:bodyPr/>
        <a:lstStyle/>
        <a:p>
          <a:endParaRPr lang="sr-Latn-RS"/>
        </a:p>
      </dgm:t>
    </dgm:pt>
    <dgm:pt modelId="{496B79DF-BB6D-4A3E-A290-E61D7C759131}" type="pres">
      <dgm:prSet presAssocID="{0D2AFD68-7ABD-4AAF-813A-47E6F915ADAB}" presName="linearFlow" presStyleCnt="0">
        <dgm:presLayoutVars>
          <dgm:dir/>
          <dgm:animLvl val="lvl"/>
          <dgm:resizeHandles val="exact"/>
        </dgm:presLayoutVars>
      </dgm:prSet>
      <dgm:spPr/>
    </dgm:pt>
    <dgm:pt modelId="{2493DCDB-0C67-44B9-9252-9603CC2690AE}" type="pres">
      <dgm:prSet presAssocID="{6595D8A0-D7E0-4EF7-919A-CB4B0E0F89D1}" presName="composite" presStyleCnt="0"/>
      <dgm:spPr/>
    </dgm:pt>
    <dgm:pt modelId="{7710B1D7-A1D5-47EF-9125-109B0CF11B5D}" type="pres">
      <dgm:prSet presAssocID="{6595D8A0-D7E0-4EF7-919A-CB4B0E0F89D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F783F52-D40E-48CA-B115-5E7A9B4031DE}" type="pres">
      <dgm:prSet presAssocID="{6595D8A0-D7E0-4EF7-919A-CB4B0E0F89D1}" presName="descendantText" presStyleLbl="alignAcc1" presStyleIdx="0" presStyleCnt="3">
        <dgm:presLayoutVars>
          <dgm:bulletEnabled val="1"/>
        </dgm:presLayoutVars>
      </dgm:prSet>
      <dgm:spPr/>
    </dgm:pt>
    <dgm:pt modelId="{C49187FA-C5C3-4B15-932F-47AC05EA804D}" type="pres">
      <dgm:prSet presAssocID="{B813C8C4-E6A1-4958-A57A-D67B2E8D4B9B}" presName="sp" presStyleCnt="0"/>
      <dgm:spPr/>
    </dgm:pt>
    <dgm:pt modelId="{5D508885-DD5D-43BD-B605-DB237EF97EEE}" type="pres">
      <dgm:prSet presAssocID="{4626DD96-3827-4DE1-897A-C16C866CEA9F}" presName="composite" presStyleCnt="0"/>
      <dgm:spPr/>
    </dgm:pt>
    <dgm:pt modelId="{487D305E-6F20-4CBB-A8BF-910E34DCDDAE}" type="pres">
      <dgm:prSet presAssocID="{4626DD96-3827-4DE1-897A-C16C866CEA9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03A7238-1787-4FE3-9129-07EFD3D48582}" type="pres">
      <dgm:prSet presAssocID="{4626DD96-3827-4DE1-897A-C16C866CEA9F}" presName="descendantText" presStyleLbl="alignAcc1" presStyleIdx="1" presStyleCnt="3">
        <dgm:presLayoutVars>
          <dgm:bulletEnabled val="1"/>
        </dgm:presLayoutVars>
      </dgm:prSet>
      <dgm:spPr/>
    </dgm:pt>
    <dgm:pt modelId="{1E66F083-E74C-4B1C-B333-4D2D8D0C45B0}" type="pres">
      <dgm:prSet presAssocID="{A72FDD00-5A73-45AD-88AB-25386A6FF325}" presName="sp" presStyleCnt="0"/>
      <dgm:spPr/>
    </dgm:pt>
    <dgm:pt modelId="{CFB0C4A1-81F7-479B-9D11-CC83A0669750}" type="pres">
      <dgm:prSet presAssocID="{CB944637-1551-44EE-AEE4-6862E80630D7}" presName="composite" presStyleCnt="0"/>
      <dgm:spPr/>
    </dgm:pt>
    <dgm:pt modelId="{17F46026-0752-4962-AA60-9BE72EBA3E78}" type="pres">
      <dgm:prSet presAssocID="{CB944637-1551-44EE-AEE4-6862E80630D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A1C2C97-3EC7-4014-8BF0-830698BB7E3A}" type="pres">
      <dgm:prSet presAssocID="{CB944637-1551-44EE-AEE4-6862E80630D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1CEF2F15-61BC-4B8B-BA42-6B5A9252DA1B}" srcId="{CB944637-1551-44EE-AEE4-6862E80630D7}" destId="{DE383B62-DF11-484D-BCA4-CE2A8C513E3F}" srcOrd="0" destOrd="0" parTransId="{C88B8447-CB85-403D-BC1E-C73DC4E61D8A}" sibTransId="{C278EEE3-266B-4057-ACAA-84A8CD874B09}"/>
    <dgm:cxn modelId="{BB5C8615-98BD-4091-A455-F759C820F3BD}" srcId="{6595D8A0-D7E0-4EF7-919A-CB4B0E0F89D1}" destId="{EA9C714D-DB05-401E-B9EA-484B3A5E66E0}" srcOrd="0" destOrd="0" parTransId="{E428B3BA-A9AD-46EF-89CC-4EF6698082E1}" sibTransId="{A46CD5F4-2AA0-41AF-BA85-997297D6BD81}"/>
    <dgm:cxn modelId="{D06DFC1B-29D0-45A1-8B34-6BABD63C9C1C}" srcId="{6595D8A0-D7E0-4EF7-919A-CB4B0E0F89D1}" destId="{C1B325AF-F7FE-4BC3-9AC3-740FD2E4BFCA}" srcOrd="1" destOrd="0" parTransId="{B0FA15B3-9F1C-42B8-A553-BB14B91864FA}" sibTransId="{3E48DC1A-7470-4427-A26D-F813B6E7A801}"/>
    <dgm:cxn modelId="{DEC99A63-78EE-4ABF-8C66-AC9DB7FB219D}" type="presOf" srcId="{C1B325AF-F7FE-4BC3-9AC3-740FD2E4BFCA}" destId="{BF783F52-D40E-48CA-B115-5E7A9B4031DE}" srcOrd="0" destOrd="1" presId="urn:microsoft.com/office/officeart/2005/8/layout/chevron2"/>
    <dgm:cxn modelId="{B9A96171-B4A4-44C0-B499-C187E536BA33}" srcId="{0D2AFD68-7ABD-4AAF-813A-47E6F915ADAB}" destId="{6595D8A0-D7E0-4EF7-919A-CB4B0E0F89D1}" srcOrd="0" destOrd="0" parTransId="{C2428B9C-B246-4807-AC09-8E34045E5073}" sibTransId="{B813C8C4-E6A1-4958-A57A-D67B2E8D4B9B}"/>
    <dgm:cxn modelId="{75669371-7A1E-4674-B62B-339037980B4D}" srcId="{0D2AFD68-7ABD-4AAF-813A-47E6F915ADAB}" destId="{4626DD96-3827-4DE1-897A-C16C866CEA9F}" srcOrd="1" destOrd="0" parTransId="{83A358F8-430E-443B-A085-6149DAF9B65F}" sibTransId="{A72FDD00-5A73-45AD-88AB-25386A6FF325}"/>
    <dgm:cxn modelId="{56D90554-A13A-486C-8BD8-9B842A020840}" srcId="{CB944637-1551-44EE-AEE4-6862E80630D7}" destId="{6DF2F22F-7502-4F7B-BFFD-1E45CB535274}" srcOrd="1" destOrd="0" parTransId="{06307F0F-C3B2-4AC0-AEE3-7770380F8E19}" sibTransId="{2D96F132-CE39-4691-923A-D0A153F160ED}"/>
    <dgm:cxn modelId="{7002EC7F-85EB-445D-9D9A-2D78AE5091EE}" srcId="{4626DD96-3827-4DE1-897A-C16C866CEA9F}" destId="{5081F3C7-42DA-4B5C-A351-C81BF58F77F1}" srcOrd="0" destOrd="0" parTransId="{F6C981A2-0900-4C52-944A-C176427C3574}" sibTransId="{3811E9AA-080F-4C28-9EB8-F97676D4ECA2}"/>
    <dgm:cxn modelId="{A3AF838C-0566-4280-862D-193D7499DA05}" type="presOf" srcId="{EA9C714D-DB05-401E-B9EA-484B3A5E66E0}" destId="{BF783F52-D40E-48CA-B115-5E7A9B4031DE}" srcOrd="0" destOrd="0" presId="urn:microsoft.com/office/officeart/2005/8/layout/chevron2"/>
    <dgm:cxn modelId="{8F35E69E-D4BB-4CC6-84F9-84C6E0528F03}" type="presOf" srcId="{CB944637-1551-44EE-AEE4-6862E80630D7}" destId="{17F46026-0752-4962-AA60-9BE72EBA3E78}" srcOrd="0" destOrd="0" presId="urn:microsoft.com/office/officeart/2005/8/layout/chevron2"/>
    <dgm:cxn modelId="{D1FD90A0-A51C-4087-A7A6-545E6471EBB0}" type="presOf" srcId="{6595D8A0-D7E0-4EF7-919A-CB4B0E0F89D1}" destId="{7710B1D7-A1D5-47EF-9125-109B0CF11B5D}" srcOrd="0" destOrd="0" presId="urn:microsoft.com/office/officeart/2005/8/layout/chevron2"/>
    <dgm:cxn modelId="{465AEDA8-0670-4107-920B-25FFBA5D4AE6}" type="presOf" srcId="{6DF2F22F-7502-4F7B-BFFD-1E45CB535274}" destId="{9A1C2C97-3EC7-4014-8BF0-830698BB7E3A}" srcOrd="0" destOrd="1" presId="urn:microsoft.com/office/officeart/2005/8/layout/chevron2"/>
    <dgm:cxn modelId="{EABBEEAF-89C9-4687-BD09-232BD47C0378}" type="presOf" srcId="{5081F3C7-42DA-4B5C-A351-C81BF58F77F1}" destId="{003A7238-1787-4FE3-9129-07EFD3D48582}" srcOrd="0" destOrd="0" presId="urn:microsoft.com/office/officeart/2005/8/layout/chevron2"/>
    <dgm:cxn modelId="{EC562DCF-4953-4E6D-BA90-E4A2E3F238FF}" type="presOf" srcId="{DE383B62-DF11-484D-BCA4-CE2A8C513E3F}" destId="{9A1C2C97-3EC7-4014-8BF0-830698BB7E3A}" srcOrd="0" destOrd="0" presId="urn:microsoft.com/office/officeart/2005/8/layout/chevron2"/>
    <dgm:cxn modelId="{49F9C4E8-AF61-45CA-A36D-4B6238C5BE18}" type="presOf" srcId="{0D2AFD68-7ABD-4AAF-813A-47E6F915ADAB}" destId="{496B79DF-BB6D-4A3E-A290-E61D7C759131}" srcOrd="0" destOrd="0" presId="urn:microsoft.com/office/officeart/2005/8/layout/chevron2"/>
    <dgm:cxn modelId="{2DC0F8F5-D1DF-41F1-817C-C18D5426AE50}" srcId="{0D2AFD68-7ABD-4AAF-813A-47E6F915ADAB}" destId="{CB944637-1551-44EE-AEE4-6862E80630D7}" srcOrd="2" destOrd="0" parTransId="{8A915E95-A102-4CB9-B353-6B1F88B9CA58}" sibTransId="{7D6E5A94-3E39-4CF6-8B7E-944B424A052A}"/>
    <dgm:cxn modelId="{0B1009FF-3D81-40F3-8DF4-A226F4303167}" type="presOf" srcId="{4626DD96-3827-4DE1-897A-C16C866CEA9F}" destId="{487D305E-6F20-4CBB-A8BF-910E34DCDDAE}" srcOrd="0" destOrd="0" presId="urn:microsoft.com/office/officeart/2005/8/layout/chevron2"/>
    <dgm:cxn modelId="{02FE4037-9896-42AA-9330-F79F64809046}" type="presParOf" srcId="{496B79DF-BB6D-4A3E-A290-E61D7C759131}" destId="{2493DCDB-0C67-44B9-9252-9603CC2690AE}" srcOrd="0" destOrd="0" presId="urn:microsoft.com/office/officeart/2005/8/layout/chevron2"/>
    <dgm:cxn modelId="{DAC8FE84-BD95-4289-8F3B-A739FB7701F9}" type="presParOf" srcId="{2493DCDB-0C67-44B9-9252-9603CC2690AE}" destId="{7710B1D7-A1D5-47EF-9125-109B0CF11B5D}" srcOrd="0" destOrd="0" presId="urn:microsoft.com/office/officeart/2005/8/layout/chevron2"/>
    <dgm:cxn modelId="{B829E9D6-FF8E-43F8-A27A-FD6A0D0E53F2}" type="presParOf" srcId="{2493DCDB-0C67-44B9-9252-9603CC2690AE}" destId="{BF783F52-D40E-48CA-B115-5E7A9B4031DE}" srcOrd="1" destOrd="0" presId="urn:microsoft.com/office/officeart/2005/8/layout/chevron2"/>
    <dgm:cxn modelId="{29FEDF2B-2629-4961-AEF4-9F05BD697F54}" type="presParOf" srcId="{496B79DF-BB6D-4A3E-A290-E61D7C759131}" destId="{C49187FA-C5C3-4B15-932F-47AC05EA804D}" srcOrd="1" destOrd="0" presId="urn:microsoft.com/office/officeart/2005/8/layout/chevron2"/>
    <dgm:cxn modelId="{6A3D3194-D8DA-4164-9320-E0FFD6E98948}" type="presParOf" srcId="{496B79DF-BB6D-4A3E-A290-E61D7C759131}" destId="{5D508885-DD5D-43BD-B605-DB237EF97EEE}" srcOrd="2" destOrd="0" presId="urn:microsoft.com/office/officeart/2005/8/layout/chevron2"/>
    <dgm:cxn modelId="{6BA51FE8-827E-461E-BD02-7EEB9A523F81}" type="presParOf" srcId="{5D508885-DD5D-43BD-B605-DB237EF97EEE}" destId="{487D305E-6F20-4CBB-A8BF-910E34DCDDAE}" srcOrd="0" destOrd="0" presId="urn:microsoft.com/office/officeart/2005/8/layout/chevron2"/>
    <dgm:cxn modelId="{3562B7B3-0759-449F-93B8-E7E275057E58}" type="presParOf" srcId="{5D508885-DD5D-43BD-B605-DB237EF97EEE}" destId="{003A7238-1787-4FE3-9129-07EFD3D48582}" srcOrd="1" destOrd="0" presId="urn:microsoft.com/office/officeart/2005/8/layout/chevron2"/>
    <dgm:cxn modelId="{4A1E536A-D5E9-41EE-888D-5F2309812797}" type="presParOf" srcId="{496B79DF-BB6D-4A3E-A290-E61D7C759131}" destId="{1E66F083-E74C-4B1C-B333-4D2D8D0C45B0}" srcOrd="3" destOrd="0" presId="urn:microsoft.com/office/officeart/2005/8/layout/chevron2"/>
    <dgm:cxn modelId="{A0F49F62-3B85-42DF-A2DC-EA12C2376A9F}" type="presParOf" srcId="{496B79DF-BB6D-4A3E-A290-E61D7C759131}" destId="{CFB0C4A1-81F7-479B-9D11-CC83A0669750}" srcOrd="4" destOrd="0" presId="urn:microsoft.com/office/officeart/2005/8/layout/chevron2"/>
    <dgm:cxn modelId="{DFA33040-EDDD-4319-B93B-0502650B7088}" type="presParOf" srcId="{CFB0C4A1-81F7-479B-9D11-CC83A0669750}" destId="{17F46026-0752-4962-AA60-9BE72EBA3E78}" srcOrd="0" destOrd="0" presId="urn:microsoft.com/office/officeart/2005/8/layout/chevron2"/>
    <dgm:cxn modelId="{0FAECD92-C58A-4E06-9B38-47297BAE8B25}" type="presParOf" srcId="{CFB0C4A1-81F7-479B-9D11-CC83A0669750}" destId="{9A1C2C97-3EC7-4014-8BF0-830698BB7E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0B1D7-A1D5-47EF-9125-109B0CF11B5D}">
      <dsp:nvSpPr>
        <dsp:cNvPr id="0" name=""/>
        <dsp:cNvSpPr/>
      </dsp:nvSpPr>
      <dsp:spPr>
        <a:xfrm rot="5400000">
          <a:off x="-262889" y="264899"/>
          <a:ext cx="1752600" cy="1226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1)</a:t>
          </a:r>
        </a:p>
      </dsp:txBody>
      <dsp:txXfrm rot="-5400000">
        <a:off x="1" y="615419"/>
        <a:ext cx="1226820" cy="525780"/>
      </dsp:txXfrm>
    </dsp:sp>
    <dsp:sp modelId="{BF783F52-D40E-48CA-B115-5E7A9B4031DE}">
      <dsp:nvSpPr>
        <dsp:cNvPr id="0" name=""/>
        <dsp:cNvSpPr/>
      </dsp:nvSpPr>
      <dsp:spPr>
        <a:xfrm rot="5400000">
          <a:off x="5172406" y="-3943576"/>
          <a:ext cx="1139190" cy="9030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Introduction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Outline</a:t>
          </a:r>
        </a:p>
      </dsp:txBody>
      <dsp:txXfrm rot="-5400000">
        <a:off x="1226821" y="57620"/>
        <a:ext cx="8974751" cy="1027968"/>
      </dsp:txXfrm>
    </dsp:sp>
    <dsp:sp modelId="{487D305E-6F20-4CBB-A8BF-910E34DCDDAE}">
      <dsp:nvSpPr>
        <dsp:cNvPr id="0" name=""/>
        <dsp:cNvSpPr/>
      </dsp:nvSpPr>
      <dsp:spPr>
        <a:xfrm rot="5400000">
          <a:off x="-262889" y="1824989"/>
          <a:ext cx="1752600" cy="1226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2)</a:t>
          </a:r>
        </a:p>
      </dsp:txBody>
      <dsp:txXfrm rot="-5400000">
        <a:off x="1" y="2175509"/>
        <a:ext cx="1226820" cy="525780"/>
      </dsp:txXfrm>
    </dsp:sp>
    <dsp:sp modelId="{003A7238-1787-4FE3-9129-07EFD3D48582}">
      <dsp:nvSpPr>
        <dsp:cNvPr id="0" name=""/>
        <dsp:cNvSpPr/>
      </dsp:nvSpPr>
      <dsp:spPr>
        <a:xfrm rot="5400000">
          <a:off x="5172406" y="-2383485"/>
          <a:ext cx="1139190" cy="9030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Main points (divisible into parts)</a:t>
          </a:r>
        </a:p>
      </dsp:txBody>
      <dsp:txXfrm rot="-5400000">
        <a:off x="1226821" y="1617711"/>
        <a:ext cx="8974751" cy="1027968"/>
      </dsp:txXfrm>
    </dsp:sp>
    <dsp:sp modelId="{17F46026-0752-4962-AA60-9BE72EBA3E78}">
      <dsp:nvSpPr>
        <dsp:cNvPr id="0" name=""/>
        <dsp:cNvSpPr/>
      </dsp:nvSpPr>
      <dsp:spPr>
        <a:xfrm rot="5400000">
          <a:off x="-262889" y="3385080"/>
          <a:ext cx="1752600" cy="1226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3600" kern="1200" dirty="0"/>
            <a:t>3)</a:t>
          </a:r>
        </a:p>
      </dsp:txBody>
      <dsp:txXfrm rot="-5400000">
        <a:off x="1" y="3735600"/>
        <a:ext cx="1226820" cy="525780"/>
      </dsp:txXfrm>
    </dsp:sp>
    <dsp:sp modelId="{9A1C2C97-3EC7-4014-8BF0-830698BB7E3A}">
      <dsp:nvSpPr>
        <dsp:cNvPr id="0" name=""/>
        <dsp:cNvSpPr/>
      </dsp:nvSpPr>
      <dsp:spPr>
        <a:xfrm rot="5400000">
          <a:off x="5172406" y="-823395"/>
          <a:ext cx="1139190" cy="90303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Summary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RS" sz="3400" kern="1200" dirty="0"/>
            <a:t>Conclusion</a:t>
          </a:r>
        </a:p>
      </dsp:txBody>
      <dsp:txXfrm rot="-5400000">
        <a:off x="1226821" y="3177801"/>
        <a:ext cx="8974751" cy="1027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9E05A-9FF2-48B7-A6B8-A5B49EA47BE9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4FC53-EC60-42FA-80EC-90051939CBB1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7835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4FC53-EC60-42FA-80EC-90051939CBB1}" type="slidenum">
              <a:rPr lang="sr-Latn-RS" smtClean="0"/>
              <a:t>15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2838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699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1258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63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2870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3989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91712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84977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277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3049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1040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3295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6205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033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2192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4386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3004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44C39-B56E-41ED-9B1D-34DA66FC78FB}" type="datetimeFigureOut">
              <a:rPr lang="sr-Latn-RS" smtClean="0"/>
              <a:t>12.10.2023.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3116F9-9CFA-4469-8094-733B228F9FC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3110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A27D-D8AD-BAB0-43A7-DD3F26677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6679" y="3228701"/>
            <a:ext cx="8346351" cy="1646302"/>
          </a:xfrm>
        </p:spPr>
        <p:txBody>
          <a:bodyPr/>
          <a:lstStyle/>
          <a:p>
            <a:pPr algn="ctr"/>
            <a:r>
              <a:rPr lang="sr-Latn-RS" sz="7200" dirty="0">
                <a:solidFill>
                  <a:schemeClr val="accent1">
                    <a:lumMod val="50000"/>
                  </a:schemeClr>
                </a:solidFill>
              </a:rPr>
              <a:t>English Language 3:</a:t>
            </a:r>
            <a:br>
              <a:rPr lang="sr-Latn-RS" sz="7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Translating and</a:t>
            </a:r>
            <a:br>
              <a:rPr lang="sr-Latn-R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Giving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674425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12981-D29C-6CB0-A5FB-BFA10BD6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The Classic Presentation 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69C495-A789-CD13-9C85-953BB6647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704177"/>
              </p:ext>
            </p:extLst>
          </p:nvPr>
        </p:nvGraphicFramePr>
        <p:xfrm>
          <a:off x="371061" y="1709530"/>
          <a:ext cx="1025718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457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F0067-FCC6-FDFD-3A8E-3EBEFD48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77" y="83930"/>
            <a:ext cx="8596668" cy="1320800"/>
          </a:xfrm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Introduction and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E92B8-2633-020C-592D-5BA4FDD75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808383"/>
            <a:ext cx="12032973" cy="6049617"/>
          </a:xfrm>
        </p:spPr>
        <p:txBody>
          <a:bodyPr>
            <a:normAutofit/>
          </a:bodyPr>
          <a:lstStyle/>
          <a:p>
            <a:r>
              <a:rPr lang="sr-Latn-RS" sz="2800" dirty="0"/>
              <a:t>Greeting your audience</a:t>
            </a:r>
          </a:p>
          <a:p>
            <a:pPr lvl="2"/>
            <a:r>
              <a:rPr lang="sr-Latn-RS" sz="2400" dirty="0"/>
              <a:t>Address the audience, state your name and position</a:t>
            </a:r>
          </a:p>
          <a:p>
            <a:endParaRPr lang="sr-Latn-RS" sz="2800" dirty="0"/>
          </a:p>
          <a:p>
            <a:r>
              <a:rPr lang="sr-Latn-RS" sz="2800" dirty="0"/>
              <a:t>What you’re talking about - Title and subject of your presentation</a:t>
            </a:r>
          </a:p>
          <a:p>
            <a:pPr lvl="2"/>
            <a:r>
              <a:rPr lang="sr-Latn-RS" sz="2400" dirty="0"/>
              <a:t>Briefly define the topic you’re discussing and state the title visible on screen</a:t>
            </a:r>
            <a:endParaRPr lang="sr-Latn-RS" sz="2800" dirty="0"/>
          </a:p>
          <a:p>
            <a:endParaRPr lang="sr-Latn-RS" sz="2800" dirty="0"/>
          </a:p>
          <a:p>
            <a:r>
              <a:rPr lang="sr-Latn-RS" sz="2800" dirty="0"/>
              <a:t>Purpose (optional)</a:t>
            </a:r>
          </a:p>
          <a:p>
            <a:pPr lvl="2"/>
            <a:r>
              <a:rPr lang="sr-Latn-RS" sz="2400" dirty="0"/>
              <a:t>Why are you there to present?</a:t>
            </a:r>
          </a:p>
          <a:p>
            <a:endParaRPr lang="sr-Latn-RS" sz="2800" dirty="0"/>
          </a:p>
          <a:p>
            <a:r>
              <a:rPr lang="sr-Latn-RS" sz="2800" dirty="0"/>
              <a:t>Outline</a:t>
            </a:r>
          </a:p>
          <a:p>
            <a:pPr lvl="2"/>
            <a:r>
              <a:rPr lang="sr-Latn-RS" sz="2400" dirty="0"/>
              <a:t>What is the structure of your presentation like?</a:t>
            </a:r>
          </a:p>
        </p:txBody>
      </p:sp>
    </p:spTree>
    <p:extLst>
      <p:ext uri="{BB962C8B-B14F-4D97-AF65-F5344CB8AC3E}">
        <p14:creationId xmlns:p14="http://schemas.microsoft.com/office/powerpoint/2010/main" val="1261489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065D-5FA8-D0E4-CD0C-78D9BBC9C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r>
              <a:rPr lang="sr-Latn-RS" dirty="0">
                <a:solidFill>
                  <a:schemeClr val="accent1">
                    <a:lumMod val="50000"/>
                  </a:schemeClr>
                </a:solidFill>
              </a:rPr>
              <a:t>Main Body – Linking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EAEF2-341D-0639-9CC9-20477F86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874643"/>
            <a:ext cx="11940209" cy="6202018"/>
          </a:xfrm>
        </p:spPr>
        <p:txBody>
          <a:bodyPr>
            <a:normAutofit/>
          </a:bodyPr>
          <a:lstStyle/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Sequencing and introducing topics: </a:t>
            </a:r>
            <a:r>
              <a:rPr lang="sr-Latn-RS" sz="2400" dirty="0">
                <a:solidFill>
                  <a:schemeClr val="tx1"/>
                </a:solidFill>
              </a:rPr>
              <a:t>Firstly, First and foremost, First of all, following, subsequently, next, last but not least...</a:t>
            </a:r>
          </a:p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Contrasting</a:t>
            </a:r>
            <a:r>
              <a:rPr lang="sr-Latn-RS" sz="2400" dirty="0"/>
              <a:t>: </a:t>
            </a:r>
            <a:r>
              <a:rPr lang="sr-Latn-RS" sz="2400" dirty="0">
                <a:solidFill>
                  <a:schemeClr val="tx1"/>
                </a:solidFill>
              </a:rPr>
              <a:t>although, despite, in spite of, however, nevertheless, contrastingly, conversely, on the contrary, on the other hand, apart from this, in contrast to, whereas...</a:t>
            </a:r>
          </a:p>
          <a:p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Presenting evidence: </a:t>
            </a:r>
            <a:r>
              <a:rPr lang="sr-Latn-RS" sz="2400" dirty="0">
                <a:solidFill>
                  <a:schemeClr val="tx1"/>
                </a:solidFill>
              </a:rPr>
              <a:t>bars, graphs, charts (make sure you explain them in the talk)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Illustration:</a:t>
            </a:r>
            <a:r>
              <a:rPr lang="sr-Latn-RS" sz="2400" dirty="0">
                <a:solidFill>
                  <a:schemeClr val="tx1"/>
                </a:solidFill>
              </a:rPr>
              <a:t> for example/instance, such as, in other words, as revealed by, in this case, illustrated by...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Reinforcing a point: </a:t>
            </a:r>
            <a:r>
              <a:rPr lang="sr-Latn-RS" sz="2400" dirty="0">
                <a:solidFill>
                  <a:schemeClr val="tx1"/>
                </a:solidFill>
              </a:rPr>
              <a:t>additionally, in addition to this, also, not only...but, likewise, furthermore, moreover...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Emphasising your point: </a:t>
            </a:r>
            <a:r>
              <a:rPr lang="sr-Latn-RS" sz="2400" dirty="0">
                <a:solidFill>
                  <a:schemeClr val="tx1"/>
                </a:solidFill>
              </a:rPr>
              <a:t>undoubtedly, unquestionably, especially, indeed...</a:t>
            </a:r>
          </a:p>
          <a:p>
            <a:r>
              <a:rPr lang="sr-Latn-RS" sz="2400" dirty="0">
                <a:solidFill>
                  <a:srgbClr val="7030A0"/>
                </a:solidFill>
              </a:rPr>
              <a:t>Presenting cause and effect</a:t>
            </a:r>
            <a:r>
              <a:rPr lang="sr-Latn-RS" sz="2400" dirty="0">
                <a:solidFill>
                  <a:schemeClr val="tx1"/>
                </a:solidFill>
              </a:rPr>
              <a:t>: because, since, for, therefore, thus, hence, leads to, consequentially, due to, owing to, as a result...</a:t>
            </a:r>
          </a:p>
        </p:txBody>
      </p:sp>
    </p:spTree>
    <p:extLst>
      <p:ext uri="{BB962C8B-B14F-4D97-AF65-F5344CB8AC3E}">
        <p14:creationId xmlns:p14="http://schemas.microsoft.com/office/powerpoint/2010/main" val="150834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3E07-6326-23C3-2FDF-698B5E29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4000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B36FA-81BA-23AC-7EA8-C2F2090BA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914400"/>
            <a:ext cx="10217426" cy="5787361"/>
          </a:xfrm>
        </p:spPr>
        <p:txBody>
          <a:bodyPr>
            <a:normAutofit/>
          </a:bodyPr>
          <a:lstStyle/>
          <a:p>
            <a:r>
              <a:rPr lang="sr-Latn-RS" sz="2400" dirty="0">
                <a:solidFill>
                  <a:schemeClr val="tx1"/>
                </a:solidFill>
              </a:rPr>
              <a:t>Summary: in short, to sum up, altogether, in summary/conclusion, to conclude/summarise</a:t>
            </a:r>
          </a:p>
          <a:p>
            <a:r>
              <a:rPr lang="sr-Latn-RS" sz="2400" dirty="0">
                <a:solidFill>
                  <a:schemeClr val="tx1"/>
                </a:solidFill>
              </a:rPr>
              <a:t>Conclusion: results, advice, empirical evidence, final thoughts.</a:t>
            </a:r>
          </a:p>
          <a:p>
            <a:endParaRPr lang="sr-Latn-RS" sz="2400" dirty="0">
              <a:solidFill>
                <a:schemeClr val="tx1"/>
              </a:solidFill>
            </a:endParaRPr>
          </a:p>
          <a:p>
            <a:endParaRPr lang="sr-Latn-RS" sz="2400" dirty="0">
              <a:solidFill>
                <a:schemeClr val="tx1"/>
              </a:solidFill>
            </a:endParaRPr>
          </a:p>
          <a:p>
            <a:r>
              <a:rPr lang="sr-Latn-RS" sz="2400" dirty="0"/>
              <a:t>Take a look at the mini-presentation in front of you. What do you think is good? What would you have done differently?</a:t>
            </a:r>
          </a:p>
        </p:txBody>
      </p:sp>
    </p:spTree>
    <p:extLst>
      <p:ext uri="{BB962C8B-B14F-4D97-AF65-F5344CB8AC3E}">
        <p14:creationId xmlns:p14="http://schemas.microsoft.com/office/powerpoint/2010/main" val="39541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D29B-7CF8-A7A4-92CE-24306CEF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0"/>
            <a:ext cx="9154732" cy="1320800"/>
          </a:xfrm>
        </p:spPr>
        <p:txBody>
          <a:bodyPr/>
          <a:lstStyle/>
          <a:p>
            <a:r>
              <a:rPr lang="sr-Latn-RS" dirty="0"/>
              <a:t>Something to remember before you record:</a:t>
            </a:r>
          </a:p>
        </p:txBody>
      </p:sp>
      <p:pic>
        <p:nvPicPr>
          <p:cNvPr id="4" name="y2mate.is - The science of stage fright and how to overcome it Mikael Cho-K93fMnFKwfI-1080pp-1697073631">
            <a:hlinkClick r:id="" action="ppaction://media"/>
            <a:extLst>
              <a:ext uri="{FF2B5EF4-FFF2-40B4-BE49-F238E27FC236}">
                <a16:creationId xmlns:a16="http://schemas.microsoft.com/office/drawing/2014/main" id="{7D7A2A45-9319-71C5-68D8-ADE39B6AF8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311" y="821635"/>
            <a:ext cx="10636506" cy="5982576"/>
          </a:xfrm>
        </p:spPr>
      </p:pic>
    </p:spTree>
    <p:extLst>
      <p:ext uri="{BB962C8B-B14F-4D97-AF65-F5344CB8AC3E}">
        <p14:creationId xmlns:p14="http://schemas.microsoft.com/office/powerpoint/2010/main" val="197260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E498-EF6C-4D73-834A-55219B122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/>
          <a:lstStyle/>
          <a:p>
            <a:r>
              <a:rPr lang="sr-Latn-RS" dirty="0"/>
              <a:t>Discussion and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C9FFF-1571-BE4D-FE58-002F2F9F0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1" y="967409"/>
            <a:ext cx="11873948" cy="610262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you afraid of public speaking?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feel when you have stage fright? How do you overcome it?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you ever heard of these ways of combating stage fright: Dutch courage, deep breathing, stretching, meditation, or any other way? Have you tried any?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you ever held a presentation in front of people? What was the experience like?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you ever held a group presentation? What was the experience like?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Assignment: Choose one of the 2 texts we covered in class today and throw together a short presentation on the topic, then present it to your group. You can </a:t>
            </a:r>
            <a:r>
              <a:rPr lang="sr-Latn-RS" sz="20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“facts“ up</a:t>
            </a:r>
            <a:r>
              <a:rPr lang="sr-Latn-R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fabricate statistics, or invent anything to contribute to your talk.</a:t>
            </a:r>
          </a:p>
        </p:txBody>
      </p:sp>
    </p:spTree>
    <p:extLst>
      <p:ext uri="{BB962C8B-B14F-4D97-AF65-F5344CB8AC3E}">
        <p14:creationId xmlns:p14="http://schemas.microsoft.com/office/powerpoint/2010/main" val="263902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14F0-A87C-2A3F-C3C3-8097FF0E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Thank you for your attention!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CD8648-09D0-D3EE-1C96-426E258D4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7" y="1823458"/>
            <a:ext cx="6109253" cy="4575806"/>
          </a:xfrm>
        </p:spPr>
      </p:pic>
    </p:spTree>
    <p:extLst>
      <p:ext uri="{BB962C8B-B14F-4D97-AF65-F5344CB8AC3E}">
        <p14:creationId xmlns:p14="http://schemas.microsoft.com/office/powerpoint/2010/main" val="50116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61B0-7ECE-212D-3BBD-0CC6F44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904"/>
          </a:xfrm>
        </p:spPr>
        <p:txBody>
          <a:bodyPr>
            <a:normAutofit/>
          </a:bodyPr>
          <a:lstStyle/>
          <a:p>
            <a:r>
              <a:rPr lang="sr-Latn-RS" sz="4800" dirty="0">
                <a:solidFill>
                  <a:schemeClr val="accent1">
                    <a:lumMod val="50000"/>
                  </a:schemeClr>
                </a:solidFill>
              </a:rPr>
              <a:t>Serbian					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3C1DC-50DC-59B3-C47D-313427E4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40" y="1921564"/>
            <a:ext cx="11383619" cy="5181589"/>
          </a:xfrm>
        </p:spPr>
        <p:txBody>
          <a:bodyPr>
            <a:normAutofit/>
          </a:bodyPr>
          <a:lstStyle/>
          <a:p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„English in Transport and Traffic Engineering“, page 13, ex. VIII</a:t>
            </a:r>
          </a:p>
          <a:p>
            <a:endParaRPr lang="sr-Latn-RS" sz="3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Take some time to read the sentence over and translate it,</a:t>
            </a:r>
          </a:p>
          <a:p>
            <a:pPr marL="0" indent="0">
              <a:buNone/>
            </a:pPr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keeping in mind the following:</a:t>
            </a:r>
          </a:p>
          <a:p>
            <a:pPr lvl="3"/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 do we keep this as one extra-long sentence?</a:t>
            </a:r>
          </a:p>
          <a:p>
            <a:pPr lvl="3"/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 what is the best location for time constructions?</a:t>
            </a:r>
          </a:p>
          <a:p>
            <a:pPr lvl="3"/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 how do we translate this as professionally as possible?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6F4A5C-6D19-3840-EC9D-25B403FD77A0}"/>
              </a:ext>
            </a:extLst>
          </p:cNvPr>
          <p:cNvCxnSpPr/>
          <p:nvPr/>
        </p:nvCxnSpPr>
        <p:spPr>
          <a:xfrm>
            <a:off x="3008244" y="1094934"/>
            <a:ext cx="1815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06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61B0-7ECE-212D-3BBD-0CC6F44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0904"/>
          </a:xfrm>
        </p:spPr>
        <p:txBody>
          <a:bodyPr>
            <a:normAutofit/>
          </a:bodyPr>
          <a:lstStyle/>
          <a:p>
            <a:r>
              <a:rPr lang="sr-Latn-RS" sz="4800" dirty="0">
                <a:solidFill>
                  <a:schemeClr val="accent1">
                    <a:lumMod val="50000"/>
                  </a:schemeClr>
                </a:solidFill>
              </a:rPr>
              <a:t>Serbian					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3C1DC-50DC-59B3-C47D-313427E4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36" y="1431235"/>
            <a:ext cx="11964194" cy="1298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3000" dirty="0">
                <a:solidFill>
                  <a:schemeClr val="accent1">
                    <a:lumMod val="50000"/>
                  </a:schemeClr>
                </a:solidFill>
              </a:rPr>
              <a:t>„U Ujedinjenom Kraljevstvu mnogo se godinama ulaže u </a:t>
            </a:r>
            <a:r>
              <a:rPr lang="sr-Latn-RS" sz="3000" u="sng" dirty="0">
                <a:solidFill>
                  <a:schemeClr val="accent1">
                    <a:lumMod val="50000"/>
                  </a:schemeClr>
                </a:solidFill>
              </a:rPr>
              <a:t>prevozni sistem...“</a:t>
            </a:r>
          </a:p>
          <a:p>
            <a:endParaRPr lang="sr-Latn-RS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6F4A5C-6D19-3840-EC9D-25B403FD77A0}"/>
              </a:ext>
            </a:extLst>
          </p:cNvPr>
          <p:cNvCxnSpPr/>
          <p:nvPr/>
        </p:nvCxnSpPr>
        <p:spPr>
          <a:xfrm>
            <a:off x="3008244" y="1094934"/>
            <a:ext cx="1815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B9A5A0-27A4-1C4E-FB6F-BDD14F1AB46F}"/>
              </a:ext>
            </a:extLst>
          </p:cNvPr>
          <p:cNvCxnSpPr>
            <a:cxnSpLocks/>
          </p:cNvCxnSpPr>
          <p:nvPr/>
        </p:nvCxnSpPr>
        <p:spPr>
          <a:xfrm>
            <a:off x="7089913" y="1934817"/>
            <a:ext cx="1616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108CEEB-1B11-E9F6-36FA-1301D1AAD216}"/>
              </a:ext>
            </a:extLst>
          </p:cNvPr>
          <p:cNvSpPr txBox="1"/>
          <p:nvPr/>
        </p:nvSpPr>
        <p:spPr>
          <a:xfrm>
            <a:off x="397565" y="2610678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u="sng" dirty="0">
                <a:solidFill>
                  <a:schemeClr val="accent1">
                    <a:lumMod val="50000"/>
                  </a:schemeClr>
                </a:solidFill>
              </a:rPr>
              <a:t>For years</a:t>
            </a:r>
            <a:r>
              <a:rPr lang="sr-Latn-RS" sz="2400" dirty="0"/>
              <a:t>, the United Kingdom...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B2E5192A-1C78-D595-4874-22987C42B56D}"/>
              </a:ext>
            </a:extLst>
          </p:cNvPr>
          <p:cNvCxnSpPr/>
          <p:nvPr/>
        </p:nvCxnSpPr>
        <p:spPr>
          <a:xfrm rot="10800000" flipV="1">
            <a:off x="5711688" y="2035838"/>
            <a:ext cx="2199861" cy="82663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A38422-626D-8B1C-495F-B223D6416E38}"/>
              </a:ext>
            </a:extLst>
          </p:cNvPr>
          <p:cNvSpPr txBox="1"/>
          <p:nvPr/>
        </p:nvSpPr>
        <p:spPr>
          <a:xfrm>
            <a:off x="1285461" y="3198167"/>
            <a:ext cx="911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For years = duration -&gt; present perfect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F921B-418C-EA6A-063E-EDFDDCC8776A}"/>
              </a:ext>
            </a:extLst>
          </p:cNvPr>
          <p:cNvSpPr txBox="1"/>
          <p:nvPr/>
        </p:nvSpPr>
        <p:spPr>
          <a:xfrm>
            <a:off x="781878" y="4545496"/>
            <a:ext cx="9369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400" u="sng" dirty="0">
                <a:solidFill>
                  <a:schemeClr val="accent1">
                    <a:lumMod val="50000"/>
                  </a:schemeClr>
                </a:solidFill>
              </a:rPr>
              <a:t>Transport system 	</a:t>
            </a:r>
            <a:r>
              <a:rPr lang="sr-Latn-RS" sz="2400" dirty="0">
                <a:solidFill>
                  <a:schemeClr val="accent1">
                    <a:lumMod val="50000"/>
                  </a:schemeClr>
                </a:solidFill>
              </a:rPr>
              <a:t>					Transportation system</a:t>
            </a:r>
            <a:endParaRPr lang="sr-Latn-R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Not Equal 12">
            <a:extLst>
              <a:ext uri="{FF2B5EF4-FFF2-40B4-BE49-F238E27FC236}">
                <a16:creationId xmlns:a16="http://schemas.microsoft.com/office/drawing/2014/main" id="{EC6C6403-3E76-5974-0BE0-674188C4FC80}"/>
              </a:ext>
            </a:extLst>
          </p:cNvPr>
          <p:cNvSpPr/>
          <p:nvPr/>
        </p:nvSpPr>
        <p:spPr>
          <a:xfrm>
            <a:off x="4174435" y="4545496"/>
            <a:ext cx="993913" cy="3689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2D09-DFAC-9D83-B54F-3712FA862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„sa izgledima“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9141D-F73A-00E2-26A6-EEF074D19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69031" cy="3880773"/>
          </a:xfrm>
        </p:spPr>
        <p:txBody>
          <a:bodyPr>
            <a:normAutofit/>
          </a:bodyPr>
          <a:lstStyle/>
          <a:p>
            <a:r>
              <a:rPr lang="sr-Latn-RS" sz="3200" dirty="0"/>
              <a:t>New sentence – In all likelihood, 16... will go</a:t>
            </a:r>
          </a:p>
          <a:p>
            <a:endParaRPr lang="sr-Latn-RS" sz="3200" dirty="0"/>
          </a:p>
          <a:p>
            <a:r>
              <a:rPr lang="sr-Latn-RS" sz="3200" dirty="0"/>
              <a:t>One sentence – with the intention of 16... going into...</a:t>
            </a:r>
          </a:p>
        </p:txBody>
      </p:sp>
    </p:spTree>
    <p:extLst>
      <p:ext uri="{BB962C8B-B14F-4D97-AF65-F5344CB8AC3E}">
        <p14:creationId xmlns:p14="http://schemas.microsoft.com/office/powerpoint/2010/main" val="268181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87AD2-A589-FCF0-D303-B6059D120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304801"/>
            <a:ext cx="6917635" cy="6553200"/>
          </a:xfrm>
        </p:spPr>
        <p:txBody>
          <a:bodyPr>
            <a:normAutofit/>
          </a:bodyPr>
          <a:lstStyle/>
          <a:p>
            <a:r>
              <a:rPr lang="sr-Latn-RS" sz="3600" dirty="0"/>
              <a:t>„milijarda“	-&gt; </a:t>
            </a:r>
          </a:p>
          <a:p>
            <a:endParaRPr lang="sr-Latn-RS" sz="3600" dirty="0"/>
          </a:p>
          <a:p>
            <a:r>
              <a:rPr lang="sr-Latn-RS" sz="3600" dirty="0"/>
              <a:t>„novac dobijen od poreza“ -&gt;</a:t>
            </a:r>
          </a:p>
          <a:p>
            <a:endParaRPr lang="sr-Latn-RS" sz="3600" dirty="0"/>
          </a:p>
          <a:p>
            <a:r>
              <a:rPr lang="sr-Latn-RS" sz="3600" dirty="0"/>
              <a:t>„ode“</a:t>
            </a:r>
          </a:p>
          <a:p>
            <a:endParaRPr lang="sr-Latn-RS" sz="3600" dirty="0"/>
          </a:p>
          <a:p>
            <a:r>
              <a:rPr lang="sr-Latn-RS" sz="3600" dirty="0"/>
              <a:t>„Britanska železnica“ -&gt;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C38F2-A781-440D-85C2-96EF6C58A03F}"/>
              </a:ext>
            </a:extLst>
          </p:cNvPr>
          <p:cNvSpPr txBox="1"/>
          <p:nvPr/>
        </p:nvSpPr>
        <p:spPr>
          <a:xfrm>
            <a:off x="4134678" y="304801"/>
            <a:ext cx="691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milliard vs. trillion (British used to count like us)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E73A5-33D9-2A94-560E-5788D16928A9}"/>
              </a:ext>
            </a:extLst>
          </p:cNvPr>
          <p:cNvSpPr txBox="1"/>
          <p:nvPr/>
        </p:nvSpPr>
        <p:spPr>
          <a:xfrm>
            <a:off x="6877878" y="1643270"/>
            <a:ext cx="504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taxpayer money (funds)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DC64E-BE69-385D-205D-D6FBDCF6AB2E}"/>
              </a:ext>
            </a:extLst>
          </p:cNvPr>
          <p:cNvSpPr txBox="1"/>
          <p:nvPr/>
        </p:nvSpPr>
        <p:spPr>
          <a:xfrm>
            <a:off x="2027583" y="2981739"/>
            <a:ext cx="1016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/>
              <a:t>will go into/going into, be spent on/spending 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3F788-82E2-E47C-D49F-52795B6C30CF}"/>
              </a:ext>
            </a:extLst>
          </p:cNvPr>
          <p:cNvSpPr txBox="1"/>
          <p:nvPr/>
        </p:nvSpPr>
        <p:spPr>
          <a:xfrm>
            <a:off x="5936974" y="4452730"/>
            <a:ext cx="588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strike="sngStrike" dirty="0"/>
              <a:t>British Rail </a:t>
            </a:r>
            <a:r>
              <a:rPr lang="sr-Latn-RS" sz="3600" dirty="0"/>
              <a:t> National Rail</a:t>
            </a:r>
            <a:endParaRPr lang="sr-Latn-RS" sz="3600" strike="sngStrike" dirty="0"/>
          </a:p>
        </p:txBody>
      </p:sp>
    </p:spTree>
    <p:extLst>
      <p:ext uri="{BB962C8B-B14F-4D97-AF65-F5344CB8AC3E}">
        <p14:creationId xmlns:p14="http://schemas.microsoft.com/office/powerpoint/2010/main" val="416385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CD77D-71C2-F29C-DDD4-2998D52FB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344557"/>
            <a:ext cx="10654748" cy="4505739"/>
          </a:xfrm>
        </p:spPr>
        <p:txBody>
          <a:bodyPr>
            <a:normAutofit/>
          </a:bodyPr>
          <a:lstStyle/>
          <a:p>
            <a:r>
              <a:rPr lang="sr-Latn-RS" sz="3200" dirty="0"/>
              <a:t>BrE: the underground, the tube;</a:t>
            </a:r>
          </a:p>
          <a:p>
            <a:r>
              <a:rPr lang="sr-Latn-RS" sz="3200" dirty="0"/>
              <a:t>AmE: the subway, the metro.</a:t>
            </a:r>
          </a:p>
          <a:p>
            <a:endParaRPr lang="sr-Latn-RS" sz="3200" dirty="0"/>
          </a:p>
          <a:p>
            <a:r>
              <a:rPr lang="sr-Latn-RS" sz="3200" dirty="0"/>
              <a:t>Light Rail Transit (LRT) ≠ tram ≠ subway</a:t>
            </a:r>
          </a:p>
          <a:p>
            <a:endParaRPr lang="sr-Latn-RS" sz="3200" dirty="0"/>
          </a:p>
          <a:p>
            <a:r>
              <a:rPr lang="sr-Latn-RS" sz="3200" dirty="0"/>
              <a:t>Untangling multi-word units:</a:t>
            </a:r>
          </a:p>
          <a:p>
            <a:pPr marL="0" indent="0">
              <a:buNone/>
            </a:pPr>
            <a:r>
              <a:rPr lang="sr-Latn-RS" sz="3200" dirty="0"/>
              <a:t>	„sistem upravljanja </a:t>
            </a:r>
            <a:r>
              <a:rPr lang="sr-Latn-RS" sz="3200" u="sng" dirty="0"/>
              <a:t>vazdušnim saobraćajem</a:t>
            </a:r>
            <a:r>
              <a:rPr lang="sr-Latn-RS" sz="3200" dirty="0"/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FB137-148B-630B-65A2-FB0A0914796D}"/>
              </a:ext>
            </a:extLst>
          </p:cNvPr>
          <p:cNvSpPr txBox="1"/>
          <p:nvPr/>
        </p:nvSpPr>
        <p:spPr>
          <a:xfrm>
            <a:off x="410817" y="5075583"/>
            <a:ext cx="2213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air traffic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9D09B6-8611-19CB-85E8-022AAAB6AF4A}"/>
              </a:ext>
            </a:extLst>
          </p:cNvPr>
          <p:cNvCxnSpPr/>
          <p:nvPr/>
        </p:nvCxnSpPr>
        <p:spPr>
          <a:xfrm flipH="1">
            <a:off x="2623930" y="4625009"/>
            <a:ext cx="2425148" cy="450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29B615B-E904-F4F0-9834-779910B13A8D}"/>
              </a:ext>
            </a:extLst>
          </p:cNvPr>
          <p:cNvCxnSpPr/>
          <p:nvPr/>
        </p:nvCxnSpPr>
        <p:spPr>
          <a:xfrm rot="16200000" flipH="1">
            <a:off x="2822713" y="4572000"/>
            <a:ext cx="543340" cy="4638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2CDD8E0-EFD9-0B8D-6CF3-933187495446}"/>
              </a:ext>
            </a:extLst>
          </p:cNvPr>
          <p:cNvSpPr txBox="1"/>
          <p:nvPr/>
        </p:nvSpPr>
        <p:spPr>
          <a:xfrm>
            <a:off x="2809463" y="5075582"/>
            <a:ext cx="2928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38F30-1C7D-37E1-BE63-D469C19FB9C8}"/>
              </a:ext>
            </a:extLst>
          </p:cNvPr>
          <p:cNvSpPr txBox="1"/>
          <p:nvPr/>
        </p:nvSpPr>
        <p:spPr>
          <a:xfrm>
            <a:off x="5632175" y="5075582"/>
            <a:ext cx="4055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/>
              <a:t>system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0CB2DA-9214-FDA2-38A0-14BC56A8A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37" y="0"/>
            <a:ext cx="10151364" cy="48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5103-698C-C68B-730B-4512A2A3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6" y="262255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English 					Serbian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2E44C-8199-D375-B0B4-D97D79FA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235711"/>
            <a:ext cx="10151166" cy="5430126"/>
          </a:xfrm>
        </p:spPr>
        <p:txBody>
          <a:bodyPr>
            <a:normAutofit/>
          </a:bodyPr>
          <a:lstStyle/>
          <a:p>
            <a:r>
              <a:rPr lang="sr-Latn-RS" sz="3600" i="1" dirty="0">
                <a:solidFill>
                  <a:schemeClr val="accent1">
                    <a:lumMod val="50000"/>
                  </a:schemeClr>
                </a:solidFill>
              </a:rPr>
              <a:t>„Testovi, zadaci, i teme iz engleskog jezika“</a:t>
            </a:r>
          </a:p>
          <a:p>
            <a:pPr marL="0" indent="0">
              <a:buNone/>
            </a:pPr>
            <a:r>
              <a:rPr lang="sr-Latn-RS" sz="3600" i="1" dirty="0">
                <a:solidFill>
                  <a:schemeClr val="accent1">
                    <a:lumMod val="50000"/>
                  </a:schemeClr>
                </a:solidFill>
              </a:rPr>
              <a:t>		page 172, prevod sa srpskog</a:t>
            </a:r>
          </a:p>
          <a:p>
            <a:pPr marL="0" indent="0">
              <a:buNone/>
            </a:pPr>
            <a:endParaRPr lang="sr-Latn-RS" sz="36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r-Latn-RS" sz="3600" dirty="0">
                <a:solidFill>
                  <a:schemeClr val="accent1">
                    <a:lumMod val="50000"/>
                  </a:schemeClr>
                </a:solidFill>
              </a:rPr>
              <a:t> Take several minutes to translate this text into Serbian, taking into consideration how to make it sound natural and professional.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039EAE-E59E-F239-DC31-6B153E19D034}"/>
              </a:ext>
            </a:extLst>
          </p:cNvPr>
          <p:cNvCxnSpPr/>
          <p:nvPr/>
        </p:nvCxnSpPr>
        <p:spPr>
          <a:xfrm>
            <a:off x="2729948" y="697368"/>
            <a:ext cx="1828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12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5103-698C-C68B-730B-4512A2A3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6" y="262255"/>
            <a:ext cx="8596668" cy="1320800"/>
          </a:xfrm>
        </p:spPr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English 					Serbian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2E44C-8199-D375-B0B4-D97D79FA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235711"/>
            <a:ext cx="10151166" cy="5430126"/>
          </a:xfrm>
        </p:spPr>
        <p:txBody>
          <a:bodyPr>
            <a:normAutofit/>
          </a:bodyPr>
          <a:lstStyle/>
          <a:p>
            <a:r>
              <a:rPr lang="sr-Latn-RS" sz="3600" dirty="0"/>
              <a:t>House vs. Home</a:t>
            </a:r>
          </a:p>
          <a:p>
            <a:endParaRPr lang="sr-Latn-RS" sz="3600" dirty="0"/>
          </a:p>
          <a:p>
            <a:r>
              <a:rPr lang="sr-Latn-RS" sz="3600" dirty="0"/>
              <a:t>Translating the verb </a:t>
            </a:r>
            <a:r>
              <a:rPr lang="sr-Latn-RS" sz="3600" i="1" dirty="0"/>
              <a:t>to be</a:t>
            </a:r>
          </a:p>
          <a:p>
            <a:endParaRPr lang="sr-Latn-RS" sz="3600" i="1" dirty="0"/>
          </a:p>
          <a:p>
            <a:r>
              <a:rPr lang="sr-Latn-RS" sz="3600" dirty="0"/>
              <a:t>Broadcast television</a:t>
            </a:r>
          </a:p>
          <a:p>
            <a:endParaRPr lang="sr-Latn-RS" sz="3600" dirty="0"/>
          </a:p>
          <a:p>
            <a:r>
              <a:rPr lang="sr-Latn-RS" sz="3600" dirty="0"/>
              <a:t>Computer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039EAE-E59E-F239-DC31-6B153E19D034}"/>
              </a:ext>
            </a:extLst>
          </p:cNvPr>
          <p:cNvCxnSpPr/>
          <p:nvPr/>
        </p:nvCxnSpPr>
        <p:spPr>
          <a:xfrm>
            <a:off x="2729948" y="697368"/>
            <a:ext cx="1828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72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5A47-09D7-CBCC-D592-80E75983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4400" dirty="0">
                <a:solidFill>
                  <a:schemeClr val="accent1">
                    <a:lumMod val="50000"/>
                  </a:schemeClr>
                </a:solidFill>
              </a:rPr>
              <a:t>Giving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CAE6C-E0CC-87E5-FEF9-5D4A07D49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1930400"/>
            <a:ext cx="10058400" cy="4788451"/>
          </a:xfrm>
        </p:spPr>
        <p:txBody>
          <a:bodyPr>
            <a:normAutofit/>
          </a:bodyPr>
          <a:lstStyle/>
          <a:p>
            <a:r>
              <a:rPr lang="sr-Latn-RS" sz="3600" dirty="0"/>
              <a:t>How to record your screen:</a:t>
            </a:r>
          </a:p>
          <a:p>
            <a:pPr marL="0" indent="0">
              <a:buNone/>
            </a:pPr>
            <a:r>
              <a:rPr lang="sr-Latn-RS" sz="3600" dirty="0"/>
              <a:t>	1) Zoom</a:t>
            </a:r>
          </a:p>
          <a:p>
            <a:pPr marL="0" indent="0">
              <a:buNone/>
            </a:pPr>
            <a:r>
              <a:rPr lang="sr-Latn-RS" sz="3600" dirty="0"/>
              <a:t>	2) OBS Studio</a:t>
            </a:r>
          </a:p>
          <a:p>
            <a:pPr marL="0" indent="0">
              <a:buNone/>
            </a:pPr>
            <a:r>
              <a:rPr lang="sr-Latn-RS" sz="3600" dirty="0"/>
              <a:t>	3) Vidyard Chrome extension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DFBB0-0645-5399-DC09-005D4F794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r="26389"/>
          <a:stretch/>
        </p:blipFill>
        <p:spPr>
          <a:xfrm>
            <a:off x="6764612" y="0"/>
            <a:ext cx="5427388" cy="4613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75862-458B-AC79-1F52-543332819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60" y="1470991"/>
            <a:ext cx="6538714" cy="5387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1D07FA-E745-39EA-8839-42B636597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15391"/>
          <a:stretch/>
        </p:blipFill>
        <p:spPr>
          <a:xfrm>
            <a:off x="1537252" y="2095500"/>
            <a:ext cx="475753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775</TotalTime>
  <Words>811</Words>
  <Application>Microsoft Office PowerPoint</Application>
  <PresentationFormat>Widescreen</PresentationFormat>
  <Paragraphs>102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Facet</vt:lpstr>
      <vt:lpstr>English Language 3: Translating and Giving Presentations</vt:lpstr>
      <vt:lpstr>Serbian      English</vt:lpstr>
      <vt:lpstr>Serbian      English</vt:lpstr>
      <vt:lpstr>„sa izgledima“</vt:lpstr>
      <vt:lpstr>PowerPoint Presentation</vt:lpstr>
      <vt:lpstr>PowerPoint Presentation</vt:lpstr>
      <vt:lpstr>English      Serbian</vt:lpstr>
      <vt:lpstr>English      Serbian</vt:lpstr>
      <vt:lpstr>Giving Presentations</vt:lpstr>
      <vt:lpstr>The Classic Presentation Structure</vt:lpstr>
      <vt:lpstr>Introduction and Outline</vt:lpstr>
      <vt:lpstr>Main Body – Linking Words</vt:lpstr>
      <vt:lpstr>Summary and Conclusion</vt:lpstr>
      <vt:lpstr>Something to remember before you record:</vt:lpstr>
      <vt:lpstr>Discussion and Assignment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3: Translating and Giving Presentations</dc:title>
  <dc:creator>Sofija Stefanović</dc:creator>
  <cp:lastModifiedBy>Sofija Stefanović</cp:lastModifiedBy>
  <cp:revision>22</cp:revision>
  <dcterms:created xsi:type="dcterms:W3CDTF">2023-10-11T12:32:45Z</dcterms:created>
  <dcterms:modified xsi:type="dcterms:W3CDTF">2023-10-12T01:41:05Z</dcterms:modified>
</cp:coreProperties>
</file>