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8" r:id="rId3"/>
    <p:sldId id="257" r:id="rId4"/>
    <p:sldId id="267" r:id="rId5"/>
    <p:sldId id="260" r:id="rId6"/>
    <p:sldId id="261" r:id="rId7"/>
    <p:sldId id="269" r:id="rId8"/>
    <p:sldId id="268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18.627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3049.51123"/>
      <inkml:brushProperty name="anchorY" value="-1240.22473"/>
      <inkml:brushProperty name="scaleFactor" value="0.5"/>
    </inkml:brush>
  </inkml:definitions>
  <inkml:trace contextRef="#ctx0" brushRef="#br0">1 185 24575,'0'0'0,"6"0"0,10 0 0,-1 7 0,-1 8 0,4 0 0,-3 6 0,-3 5 0,4-4 0,-3 4 0,4-6 0,-2 3 0,4-4 0,-3 2 0,5-5 0,-5 4 0,5-4 0,-4 4 0,3-3 0,-3 3 0,3-4 0,-3 4 0,3-3 0,4-4 0,-3 3 0,2-3 0,4 5 0,3-3 0,-5 4 0,1-3 0,3-3 0,1-4 0,-4 4 0,1-3 0,1-1 0,-5 4 0,2-1 0,2-3 0,-5 6 0,3-3 0,1-2 0,4-2 0,2-3 0,-5 4 0,1 0 0,1-1 0,-5 4 0,1 0 0,2-2 0,2-3 0,-4 5 0,1-2 0,2-1 0,3-2 0,1-3 0,3-1 0,1-2 0,-7-8 0,1-1 0,-1-1 0,-5-5 0,1 2 0,2 1 0,-5-4 0,2 3 0,2 1 0,-4-4 0,-5-4 0,2 1 0,3 3 0,-3-3 0,3 3 0,-4-3 0,-4-5 0,3 3 0,-4-4 0,5 5 0,-3-3 0,-3-3 0,3 4 0,-2-3 0,5 4 0,-3-2 0,4 5 0,-3-3 0,-3-4 0,4 3 0,-4-2 0,4 4 0,-2-3 0,4-3 0,-2-3 0,-5-4 0,-2-2 0,-5-2 0,-2 0 0,-2-2 0,-1 1 0,-8 6 0,-8 9 0,1 14 0,0 15 0,-3 4 0,-4 2 0,2 6 0,-3-2 0,4 3 0,-3-2 0,4 3 0,-3-4 0,4 4 0,-3-4 0,3 3 0,-3-3 0,11-4 0,4-11 0,11-5 0,9-2 0,2-7 0,-1-8 0,-4-6 0,4 3 0,5 3 0,4 6 0,-2-3 0,2-3 0,3 3 0,-5-4 0,2 3 0,3 4 0,2 4 0,2 4 0,2 11 0,-5 9 0,0 1 0,-7 7 0,2-3 0,-6 4 0,-5 3 0,-4 4 0,-4 3 0,-3 1 0,6-5 0,-1 1 0,-1-1 0,-1-5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38.14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3039.73926"/>
      <inkml:brushProperty name="anchorY" value="-6765.08203"/>
      <inkml:brushProperty name="scaleFactor" value="0.5"/>
    </inkml:brush>
  </inkml:definitions>
  <inkml:trace contextRef="#ctx0" brushRef="#br0">1 45 24575,'0'0'0,"0"6"0,0 10 0,0 6 0,0 7 0,0 4 0,0 3 0,0 2 0,0 0 0,0 0 0,0 0 0,0-15 0,0-15 0,0-16 0,0-12 0,0-9 0,0-6 0,0-4 0,0-1 0,0 0 0,0 1 0,0 0 0,7 8 0,8 8 0,8 9 0,5 5 0,6 6 0,2 2 0,1 2 0,1 0 0,0 1 0,1-1 0,-2 0 0,-6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3.155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4672.54102"/>
      <inkml:brushProperty name="anchorY" value="-7997.26172"/>
      <inkml:brushProperty name="scaleFactor" value="0.5"/>
    </inkml:brush>
  </inkml:definitions>
  <inkml:trace contextRef="#ctx0" brushRef="#br0">1 133 24575,'0'0'0,"0"6"0,7 3 0,1 6 0,7-1 0,-1 5 0,5-2 0,5 4 0,-3 3 0,4-2 0,2-5 0,-4 2 0,2-4 0,-5 4 0,2-4 0,-4 5 0,2-4 0,4-4 0,-3 4 0,2-3 0,-4 5 0,3-3 0,3-3 0,3-4 0,-4 5 0,3-3 0,1-2 0,-4 6 0,1 5 0,2-2 0,2-2 0,3 3 0,3-3 0,-7 4 0,1-4 0,1-2 0,1-5 0,-6 5 0,2-3 0,1-1 0,2-3 0,3 6 0,1-3 0,1 0 0,-5 4 0,-1-1 0,0-2 0,2-2 0,2-4 0,1-1 0,2-2 0,0 0 0,1-2 0,0 1 0,0-1 0,0 1 0,-7-8 0,-1 0 0,1 0 0,0 2 0,-5-6 0,2 2 0,0-7 0,3 3 0,-5-6 0,-5-3 0,0 2 0,-5-4 0,4-2 0,4 5 0,-4-3 0,-4-3 0,-4-1 0,-4-4 0,4 6 0,-2-1 0,6 6 0,-1-1 0,-3-3 0,-3-2 0,-3-3 0,6 5 0,-2-2 0,-1-1 0,-2-2 0,-2-2 0,-2-2 0,-1 0 0,-8 6 0,-8 7 0,-1 15 0,2 13 0,-4 5 0,2 9 0,-3-1 0,3 4 0,-4-3 0,3 2 0,4 4 0,-4-4 0,-3-5 0,9-5 0,12-5 0,3-11 0,10-2 0,8-1 0,-1-8 0,5 2 0,-5-5 0,-4-6 0,1 3 0,4 4 0,-3-3 0,3 5 0,-4 11 0,3 3 0,-4 12 0,4 0 0,-5 8 0,-3 5 0,-4 5 0,4-3 0,-3 2 0,-2 1 0,6-4 0,-3 1 0,-1-6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5.95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8064.7207"/>
      <inkml:brushProperty name="anchorY" value="-9423.39844"/>
      <inkml:brushProperty name="scaleFactor" value="0.5"/>
    </inkml:brush>
  </inkml:definitions>
  <inkml:trace contextRef="#ctx0" brushRef="#br0">39 338 24575,'0'0'0,"-7"0"0,-2-7 0,2-8 0,0-8 0,3-5 0,1-5 0,1-4 0,9 7 0,1-1 0,0 1 0,-2-2 0,6 6 0,6 6 0,7 7 0,4 5 0,4 5 0,3 2 0,2 1 0,-1 2 0,1-1 0,0 0 0,-8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38.14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3039.73926"/>
      <inkml:brushProperty name="anchorY" value="-6765.08203"/>
      <inkml:brushProperty name="scaleFactor" value="0.5"/>
    </inkml:brush>
  </inkml:definitions>
  <inkml:trace contextRef="#ctx0" brushRef="#br0">1 45 24575,'0'0'0,"0"6"0,0 10 0,0 6 0,0 7 0,0 4 0,0 3 0,0 2 0,0 0 0,0 0 0,0 0 0,0-15 0,0-15 0,0-16 0,0-12 0,0-9 0,0-6 0,0-4 0,0-1 0,0 0 0,0 1 0,0 0 0,7 8 0,8 8 0,8 9 0,5 5 0,6 6 0,2 2 0,1 2 0,1 0 0,0 1 0,1-1 0,-2 0 0,-6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3.155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4672.54102"/>
      <inkml:brushProperty name="anchorY" value="-7997.26172"/>
      <inkml:brushProperty name="scaleFactor" value="0.5"/>
    </inkml:brush>
  </inkml:definitions>
  <inkml:trace contextRef="#ctx0" brushRef="#br0">1 133 24575,'0'0'0,"0"6"0,7 3 0,1 6 0,7-1 0,-1 5 0,5-2 0,5 4 0,-3 3 0,4-2 0,2-5 0,-4 2 0,2-4 0,-5 4 0,2-4 0,-4 5 0,2-4 0,4-4 0,-3 4 0,2-3 0,-4 5 0,3-3 0,3-3 0,3-4 0,-4 5 0,3-3 0,1-2 0,-4 6 0,1 5 0,2-2 0,2-2 0,3 3 0,3-3 0,-7 4 0,1-4 0,1-2 0,1-5 0,-6 5 0,2-3 0,1-1 0,2-3 0,3 6 0,1-3 0,1 0 0,-5 4 0,-1-1 0,0-2 0,2-2 0,2-4 0,1-1 0,2-2 0,0 0 0,1-2 0,0 1 0,0-1 0,0 1 0,-7-8 0,-1 0 0,1 0 0,0 2 0,-5-6 0,2 2 0,0-7 0,3 3 0,-5-6 0,-5-3 0,0 2 0,-5-4 0,4-2 0,4 5 0,-4-3 0,-4-3 0,-4-1 0,-4-4 0,4 6 0,-2-1 0,6 6 0,-1-1 0,-3-3 0,-3-2 0,-3-3 0,6 5 0,-2-2 0,-1-1 0,-2-2 0,-2-2 0,-2-2 0,-1 0 0,-8 6 0,-8 7 0,-1 15 0,2 13 0,-4 5 0,2 9 0,-3-1 0,3 4 0,-4-3 0,3 2 0,4 4 0,-4-4 0,-3-5 0,9-5 0,12-5 0,3-11 0,10-2 0,8-1 0,-1-8 0,5 2 0,-5-5 0,-4-6 0,1 3 0,4 4 0,-3-3 0,3 5 0,-4 11 0,3 3 0,-4 12 0,4 0 0,-5 8 0,-3 5 0,-4 5 0,4-3 0,-3 2 0,-2 1 0,6-4 0,-3 1 0,-1-6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5.95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8064.7207"/>
      <inkml:brushProperty name="anchorY" value="-9423.39844"/>
      <inkml:brushProperty name="scaleFactor" value="0.5"/>
    </inkml:brush>
  </inkml:definitions>
  <inkml:trace contextRef="#ctx0" brushRef="#br0">39 338 24575,'0'0'0,"-7"0"0,-2-7 0,2-8 0,0-8 0,3-5 0,1-5 0,1-4 0,9 7 0,1-1 0,0 1 0,-2-2 0,6 6 0,6 6 0,7 7 0,4 5 0,4 5 0,3 2 0,2 1 0,-1 2 0,1-1 0,0 0 0,-8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18.627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3049.51123"/>
      <inkml:brushProperty name="anchorY" value="-1240.22473"/>
      <inkml:brushProperty name="scaleFactor" value="0.5"/>
    </inkml:brush>
  </inkml:definitions>
  <inkml:trace contextRef="#ctx0" brushRef="#br0">1 185 24575,'0'0'0,"6"0"0,10 0 0,-1 7 0,-1 8 0,4 0 0,-3 6 0,-3 5 0,4-4 0,-3 4 0,4-6 0,-2 3 0,4-4 0,-3 2 0,5-5 0,-5 4 0,5-4 0,-4 4 0,3-3 0,-3 3 0,3-4 0,-3 4 0,3-3 0,4-4 0,-3 3 0,2-3 0,4 5 0,3-3 0,-5 4 0,1-3 0,3-3 0,1-4 0,-4 4 0,1-3 0,1-1 0,-5 4 0,2-1 0,2-3 0,-5 6 0,3-3 0,1-2 0,4-2 0,2-3 0,-5 4 0,1 0 0,1-1 0,-5 4 0,1 0 0,2-2 0,2-3 0,-4 5 0,1-2 0,2-1 0,3-2 0,1-3 0,3-1 0,1-2 0,-7-8 0,1-1 0,-1-1 0,-5-5 0,1 2 0,2 1 0,-5-4 0,2 3 0,2 1 0,-4-4 0,-5-4 0,2 1 0,3 3 0,-3-3 0,3 3 0,-4-3 0,-4-5 0,3 3 0,-4-4 0,5 5 0,-3-3 0,-3-3 0,3 4 0,-2-3 0,5 4 0,-3-2 0,4 5 0,-3-3 0,-3-4 0,4 3 0,-4-2 0,4 4 0,-2-3 0,4-3 0,-2-3 0,-5-4 0,-2-2 0,-5-2 0,-2 0 0,-2-2 0,-1 1 0,-8 6 0,-8 9 0,1 14 0,0 15 0,-3 4 0,-4 2 0,2 6 0,-3-2 0,4 3 0,-3-2 0,4 3 0,-3-4 0,4 4 0,-3-4 0,3 3 0,-3-3 0,11-4 0,4-11 0,11-5 0,9-2 0,2-7 0,-1-8 0,-4-6 0,4 3 0,5 3 0,4 6 0,-2-3 0,2-3 0,3 3 0,-5-4 0,2 3 0,3 4 0,2 4 0,2 4 0,2 11 0,-5 9 0,0 1 0,-7 7 0,2-3 0,-6 4 0,-5 3 0,-4 4 0,-4 3 0,-3 1 0,6-5 0,-1 1 0,-1-1 0,-1-5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38.14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3039.73926"/>
      <inkml:brushProperty name="anchorY" value="-6765.08203"/>
      <inkml:brushProperty name="scaleFactor" value="0.5"/>
    </inkml:brush>
  </inkml:definitions>
  <inkml:trace contextRef="#ctx0" brushRef="#br0">1 45 24575,'0'0'0,"0"6"0,0 10 0,0 6 0,0 7 0,0 4 0,0 3 0,0 2 0,0 0 0,0 0 0,0 0 0,0-15 0,0-15 0,0-16 0,0-12 0,0-9 0,0-6 0,0-4 0,0-1 0,0 0 0,0 1 0,0 0 0,7 8 0,8 8 0,8 9 0,5 5 0,6 6 0,2 2 0,1 2 0,1 0 0,0 1 0,1-1 0,-2 0 0,-6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3.155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4672.54102"/>
      <inkml:brushProperty name="anchorY" value="-7997.26172"/>
      <inkml:brushProperty name="scaleFactor" value="0.5"/>
    </inkml:brush>
  </inkml:definitions>
  <inkml:trace contextRef="#ctx0" brushRef="#br0">1 133 24575,'0'0'0,"0"6"0,7 3 0,1 6 0,7-1 0,-1 5 0,5-2 0,5 4 0,-3 3 0,4-2 0,2-5 0,-4 2 0,2-4 0,-5 4 0,2-4 0,-4 5 0,2-4 0,4-4 0,-3 4 0,2-3 0,-4 5 0,3-3 0,3-3 0,3-4 0,-4 5 0,3-3 0,1-2 0,-4 6 0,1 5 0,2-2 0,2-2 0,3 3 0,3-3 0,-7 4 0,1-4 0,1-2 0,1-5 0,-6 5 0,2-3 0,1-1 0,2-3 0,3 6 0,1-3 0,1 0 0,-5 4 0,-1-1 0,0-2 0,2-2 0,2-4 0,1-1 0,2-2 0,0 0 0,1-2 0,0 1 0,0-1 0,0 1 0,-7-8 0,-1 0 0,1 0 0,0 2 0,-5-6 0,2 2 0,0-7 0,3 3 0,-5-6 0,-5-3 0,0 2 0,-5-4 0,4-2 0,4 5 0,-4-3 0,-4-3 0,-4-1 0,-4-4 0,4 6 0,-2-1 0,6 6 0,-1-1 0,-3-3 0,-3-2 0,-3-3 0,6 5 0,-2-2 0,-1-1 0,-2-2 0,-2-2 0,-2-2 0,-1 0 0,-8 6 0,-8 7 0,-1 15 0,2 13 0,-4 5 0,2 9 0,-3-1 0,3 4 0,-4-3 0,3 2 0,4 4 0,-4-4 0,-3-5 0,9-5 0,12-5 0,3-11 0,10-2 0,8-1 0,-1-8 0,5 2 0,-5-5 0,-4-6 0,1 3 0,4 4 0,-3-3 0,3 5 0,-4 11 0,3 3 0,-4 12 0,4 0 0,-5 8 0,-3 5 0,-4 5 0,4-3 0,-3 2 0,-2 1 0,6-4 0,-3 1 0,-1-6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5.95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8064.7207"/>
      <inkml:brushProperty name="anchorY" value="-9423.39844"/>
      <inkml:brushProperty name="scaleFactor" value="0.5"/>
    </inkml:brush>
  </inkml:definitions>
  <inkml:trace contextRef="#ctx0" brushRef="#br0">39 338 24575,'0'0'0,"-7"0"0,-2-7 0,2-8 0,0-8 0,3-5 0,1-5 0,1-4 0,9 7 0,1-1 0,0 1 0,-2-2 0,6 6 0,6 6 0,7 7 0,4 5 0,4 5 0,3 2 0,2 1 0,-1 2 0,1-1 0,0 0 0,-8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18.627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3049.51123"/>
      <inkml:brushProperty name="anchorY" value="-1240.22473"/>
      <inkml:brushProperty name="scaleFactor" value="0.5"/>
    </inkml:brush>
  </inkml:definitions>
  <inkml:trace contextRef="#ctx0" brushRef="#br0">1 185 24575,'0'0'0,"6"0"0,10 0 0,-1 7 0,-1 8 0,4 0 0,-3 6 0,-3 5 0,4-4 0,-3 4 0,4-6 0,-2 3 0,4-4 0,-3 2 0,5-5 0,-5 4 0,5-4 0,-4 4 0,3-3 0,-3 3 0,3-4 0,-3 4 0,3-3 0,4-4 0,-3 3 0,2-3 0,4 5 0,3-3 0,-5 4 0,1-3 0,3-3 0,1-4 0,-4 4 0,1-3 0,1-1 0,-5 4 0,2-1 0,2-3 0,-5 6 0,3-3 0,1-2 0,4-2 0,2-3 0,-5 4 0,1 0 0,1-1 0,-5 4 0,1 0 0,2-2 0,2-3 0,-4 5 0,1-2 0,2-1 0,3-2 0,1-3 0,3-1 0,1-2 0,-7-8 0,1-1 0,-1-1 0,-5-5 0,1 2 0,2 1 0,-5-4 0,2 3 0,2 1 0,-4-4 0,-5-4 0,2 1 0,3 3 0,-3-3 0,3 3 0,-4-3 0,-4-5 0,3 3 0,-4-4 0,5 5 0,-3-3 0,-3-3 0,3 4 0,-2-3 0,5 4 0,-3-2 0,4 5 0,-3-3 0,-3-4 0,4 3 0,-4-2 0,4 4 0,-2-3 0,4-3 0,-2-3 0,-5-4 0,-2-2 0,-5-2 0,-2 0 0,-2-2 0,-1 1 0,-8 6 0,-8 9 0,1 14 0,0 15 0,-3 4 0,-4 2 0,2 6 0,-3-2 0,4 3 0,-3-2 0,4 3 0,-3-4 0,4 4 0,-3-4 0,3 3 0,-3-3 0,11-4 0,4-11 0,11-5 0,9-2 0,2-7 0,-1-8 0,-4-6 0,4 3 0,5 3 0,4 6 0,-2-3 0,2-3 0,3 3 0,-5-4 0,2 3 0,3 4 0,2 4 0,2 4 0,2 11 0,-5 9 0,0 1 0,-7 7 0,2-3 0,-6 4 0,-5 3 0,-4 4 0,-4 3 0,-3 1 0,6-5 0,-1 1 0,-1-1 0,-1-5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874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543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3708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3526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3741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78103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54423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385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8056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8824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8837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2415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702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4518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0841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7566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1B17C-016C-490B-9DF7-40F2E6669CA6}" type="datetimeFigureOut">
              <a:rPr lang="sr-Latn-RS" smtClean="0"/>
              <a:t>05.11.2023.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1572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4" Type="http://schemas.openxmlformats.org/officeDocument/2006/relationships/customXml" Target="../ink/ink2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3.png"/><Relationship Id="rId4" Type="http://schemas.openxmlformats.org/officeDocument/2006/relationships/customXml" Target="../ink/ink6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5" Type="http://schemas.openxmlformats.org/officeDocument/2006/relationships/image" Target="../media/image3.png"/><Relationship Id="rId4" Type="http://schemas.openxmlformats.org/officeDocument/2006/relationships/customXml" Target="../ink/ink10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CF8D2-5D54-232D-8B7B-31FC91640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9273" y="1576240"/>
            <a:ext cx="9068586" cy="3705519"/>
          </a:xfrm>
        </p:spPr>
        <p:txBody>
          <a:bodyPr/>
          <a:lstStyle/>
          <a:p>
            <a:r>
              <a:rPr lang="sr-Latn-RS" dirty="0"/>
              <a:t>CONTINUOUS tenses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45F077-71FB-2998-E409-A3091B54B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922" y="1"/>
            <a:ext cx="4286078" cy="429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8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E9843-EA06-3A54-AC08-940A62AF3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24110"/>
            <a:ext cx="8911687" cy="1280890"/>
          </a:xfrm>
        </p:spPr>
        <p:txBody>
          <a:bodyPr/>
          <a:lstStyle/>
          <a:p>
            <a:pPr algn="ctr"/>
            <a:r>
              <a:rPr lang="sr-Latn-RS" b="1" dirty="0"/>
              <a:t>Thank you for your attention!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96B5E2-3012-2F3F-C7E0-2F33649F6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687" y="2638322"/>
            <a:ext cx="3697355" cy="2773017"/>
          </a:xfrm>
        </p:spPr>
      </p:pic>
    </p:spTree>
    <p:extLst>
      <p:ext uri="{BB962C8B-B14F-4D97-AF65-F5344CB8AC3E}">
        <p14:creationId xmlns:p14="http://schemas.microsoft.com/office/powerpoint/2010/main" val="79160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1C23-6D53-A576-C68B-F1B6E7DB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660" y="598207"/>
            <a:ext cx="10058400" cy="1035286"/>
          </a:xfrm>
        </p:spPr>
        <p:txBody>
          <a:bodyPr/>
          <a:lstStyle/>
          <a:p>
            <a:r>
              <a:rPr lang="sr-Latn-RS" b="1" dirty="0"/>
              <a:t>Present Continuous </a:t>
            </a:r>
            <a:r>
              <a:rPr lang="sr-Latn-RS" dirty="0"/>
              <a:t>– 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DA5AC-52DE-A9BE-E616-647B7AC3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941" y="1470991"/>
            <a:ext cx="10734260" cy="5387009"/>
          </a:xfrm>
        </p:spPr>
        <p:txBody>
          <a:bodyPr>
            <a:normAutofit/>
          </a:bodyPr>
          <a:lstStyle/>
          <a:p>
            <a:r>
              <a:rPr lang="sr-Latn-RS" sz="3000" b="1" dirty="0"/>
              <a:t>Statements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Questions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Negations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BB3BF-0B09-F970-2BAF-0BAC46948A1F}"/>
              </a:ext>
            </a:extLst>
          </p:cNvPr>
          <p:cNvSpPr txBox="1"/>
          <p:nvPr/>
        </p:nvSpPr>
        <p:spPr>
          <a:xfrm>
            <a:off x="3346882" y="1500385"/>
            <a:ext cx="8451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Auxiliary verb </a:t>
            </a:r>
            <a:r>
              <a:rPr lang="sr-Latn-RS" sz="2400" b="1" dirty="0"/>
              <a:t>to be </a:t>
            </a:r>
            <a:r>
              <a:rPr lang="sr-Latn-RS" sz="2400" dirty="0"/>
              <a:t>(present tense)</a:t>
            </a:r>
            <a:r>
              <a:rPr lang="sr-Latn-RS" sz="2400" b="1" dirty="0"/>
              <a:t> </a:t>
            </a:r>
            <a:r>
              <a:rPr lang="sr-Latn-RS" sz="2400" dirty="0"/>
              <a:t>+ </a:t>
            </a:r>
            <a:r>
              <a:rPr lang="sr-Latn-RS" sz="2400" dirty="0">
                <a:solidFill>
                  <a:schemeClr val="accent6">
                    <a:lumMod val="75000"/>
                  </a:schemeClr>
                </a:solidFill>
              </a:rPr>
              <a:t>-ing </a:t>
            </a:r>
            <a:r>
              <a:rPr lang="sr-Latn-RS" sz="2400" dirty="0"/>
              <a:t>form (present participle)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F3C5A-CF8A-BF39-ADB0-82FB3219FBA5}"/>
              </a:ext>
            </a:extLst>
          </p:cNvPr>
          <p:cNvSpPr txBox="1"/>
          <p:nvPr/>
        </p:nvSpPr>
        <p:spPr>
          <a:xfrm>
            <a:off x="4169545" y="2344497"/>
            <a:ext cx="6034629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sr-Latn-RS" dirty="0"/>
              <a:t>I </a:t>
            </a:r>
            <a:r>
              <a:rPr lang="sr-Latn-RS" b="1" dirty="0"/>
              <a:t>am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</a:p>
          <a:p>
            <a:pPr marL="342900" indent="-342900">
              <a:buFontTx/>
              <a:buAutoNum type="arabicPeriod"/>
            </a:pPr>
            <a:r>
              <a:rPr lang="sr-Latn-RS" dirty="0"/>
              <a:t>You </a:t>
            </a:r>
            <a:r>
              <a:rPr lang="sr-Latn-RS" b="1" dirty="0"/>
              <a:t>are</a:t>
            </a:r>
            <a:r>
              <a:rPr lang="sr-Latn-RS" dirty="0"/>
              <a:t>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</a:p>
          <a:p>
            <a:pPr marL="342900" indent="-342900">
              <a:buAutoNum type="arabicPeriod"/>
            </a:pPr>
            <a:r>
              <a:rPr lang="sr-Latn-RS" dirty="0"/>
              <a:t>He/she </a:t>
            </a:r>
            <a:r>
              <a:rPr lang="sr-Latn-RS" b="1" dirty="0"/>
              <a:t>is</a:t>
            </a:r>
            <a:r>
              <a:rPr lang="sr-Latn-RS" dirty="0"/>
              <a:t>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1. We </a:t>
            </a:r>
            <a:r>
              <a:rPr lang="sr-Latn-RS" b="1" dirty="0"/>
              <a:t>are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sr-Latn-RS" dirty="0"/>
          </a:p>
          <a:p>
            <a:r>
              <a:rPr lang="sr-Latn-RS" dirty="0"/>
              <a:t>2. You </a:t>
            </a:r>
            <a:r>
              <a:rPr lang="sr-Latn-RS" b="1" dirty="0"/>
              <a:t>are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sr-Latn-RS" dirty="0"/>
          </a:p>
          <a:p>
            <a:r>
              <a:rPr lang="sr-Latn-RS" dirty="0"/>
              <a:t>3. They </a:t>
            </a:r>
            <a:r>
              <a:rPr lang="sr-Latn-RS" b="1" dirty="0"/>
              <a:t>are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sr-Latn-R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6500-A37D-A5CC-638D-C64208A8236A}"/>
              </a:ext>
            </a:extLst>
          </p:cNvPr>
          <p:cNvSpPr txBox="1"/>
          <p:nvPr/>
        </p:nvSpPr>
        <p:spPr>
          <a:xfrm>
            <a:off x="2729947" y="3324685"/>
            <a:ext cx="922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Just use the inversion on the </a:t>
            </a:r>
            <a:r>
              <a:rPr lang="sr-Latn-RS" sz="2400" dirty="0">
                <a:highlight>
                  <a:srgbClr val="FFFF00"/>
                </a:highlight>
              </a:rPr>
              <a:t>pronoun</a:t>
            </a:r>
            <a:r>
              <a:rPr lang="sr-Latn-RS" sz="2400" dirty="0"/>
              <a:t> and the auxiliary </a:t>
            </a:r>
            <a:r>
              <a:rPr lang="sr-Latn-RS" sz="2400" b="1" dirty="0"/>
              <a:t>to be.</a:t>
            </a:r>
            <a:endParaRPr lang="sr-Latn-R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A76EEF-04BB-8572-725F-48CBC9B8AC89}"/>
              </a:ext>
            </a:extLst>
          </p:cNvPr>
          <p:cNvSpPr txBox="1"/>
          <p:nvPr/>
        </p:nvSpPr>
        <p:spPr>
          <a:xfrm>
            <a:off x="2120349" y="3834940"/>
            <a:ext cx="9388070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sr-Latn-RS" dirty="0">
                <a:highlight>
                  <a:srgbClr val="FFFF00"/>
                </a:highlight>
              </a:rPr>
              <a:t>I</a:t>
            </a:r>
            <a:r>
              <a:rPr lang="sr-Latn-RS" dirty="0"/>
              <a:t> </a:t>
            </a:r>
            <a:r>
              <a:rPr lang="sr-Latn-RS" b="1" dirty="0"/>
              <a:t>am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</a:p>
          <a:p>
            <a:pPr marL="342900" indent="-342900">
              <a:buFontTx/>
              <a:buAutoNum type="arabicPeriod"/>
            </a:pPr>
            <a:r>
              <a:rPr lang="sr-Latn-RS" dirty="0">
                <a:highlight>
                  <a:srgbClr val="FFFF00"/>
                </a:highlight>
              </a:rPr>
              <a:t>You</a:t>
            </a:r>
            <a:r>
              <a:rPr lang="sr-Latn-RS" dirty="0"/>
              <a:t> </a:t>
            </a:r>
            <a:r>
              <a:rPr lang="sr-Latn-RS" b="1" dirty="0"/>
              <a:t>are</a:t>
            </a:r>
            <a:r>
              <a:rPr lang="sr-Latn-RS" dirty="0"/>
              <a:t>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</a:p>
          <a:p>
            <a:pPr marL="342900" indent="-342900">
              <a:buAutoNum type="arabicPeriod"/>
            </a:pPr>
            <a:r>
              <a:rPr lang="sr-Latn-RS" dirty="0">
                <a:highlight>
                  <a:srgbClr val="FFFF00"/>
                </a:highlight>
              </a:rPr>
              <a:t>He/she </a:t>
            </a:r>
            <a:r>
              <a:rPr lang="sr-Latn-RS" b="1" dirty="0"/>
              <a:t>is</a:t>
            </a:r>
            <a:r>
              <a:rPr lang="sr-Latn-RS" dirty="0"/>
              <a:t>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1. </a:t>
            </a:r>
            <a:r>
              <a:rPr lang="sr-Latn-RS" dirty="0">
                <a:highlight>
                  <a:srgbClr val="FFFF00"/>
                </a:highlight>
              </a:rPr>
              <a:t>We</a:t>
            </a:r>
            <a:r>
              <a:rPr lang="sr-Latn-RS" dirty="0"/>
              <a:t> </a:t>
            </a:r>
            <a:r>
              <a:rPr lang="sr-Latn-RS" b="1" dirty="0"/>
              <a:t>are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sr-Latn-RS" dirty="0"/>
          </a:p>
          <a:p>
            <a:r>
              <a:rPr lang="sr-Latn-RS" dirty="0"/>
              <a:t>2. </a:t>
            </a:r>
            <a:r>
              <a:rPr lang="sr-Latn-RS" dirty="0">
                <a:highlight>
                  <a:srgbClr val="FFFF00"/>
                </a:highlight>
              </a:rPr>
              <a:t>You</a:t>
            </a:r>
            <a:r>
              <a:rPr lang="sr-Latn-RS" dirty="0"/>
              <a:t> </a:t>
            </a:r>
            <a:r>
              <a:rPr lang="sr-Latn-RS" b="1" dirty="0"/>
              <a:t>are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sr-Latn-RS" dirty="0"/>
          </a:p>
          <a:p>
            <a:r>
              <a:rPr lang="sr-Latn-RS" dirty="0"/>
              <a:t>3. </a:t>
            </a:r>
            <a:r>
              <a:rPr lang="sr-Latn-RS" dirty="0">
                <a:highlight>
                  <a:srgbClr val="FFFF00"/>
                </a:highlight>
              </a:rPr>
              <a:t>They</a:t>
            </a:r>
            <a:r>
              <a:rPr lang="sr-Latn-RS" dirty="0"/>
              <a:t> </a:t>
            </a:r>
            <a:r>
              <a:rPr lang="sr-Latn-RS" b="1" dirty="0"/>
              <a:t>are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sr-Latn-RS" b="1" dirty="0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14:cNvPr>
              <p14:cNvContentPartPr/>
              <p14:nvPr/>
            </p14:nvContentPartPr>
            <p14:xfrm>
              <a:off x="2795624" y="4704078"/>
              <a:ext cx="806400" cy="3326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86984" y="4695078"/>
                <a:ext cx="824040" cy="3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14:cNvPr>
              <p14:cNvContentPartPr/>
              <p14:nvPr/>
            </p14:nvContentPartPr>
            <p14:xfrm>
              <a:off x="2795624" y="4754478"/>
              <a:ext cx="131040" cy="1335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6984" y="4745478"/>
                <a:ext cx="148680" cy="151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4E1330D2-039A-7BBB-972F-A30181106A07}"/>
              </a:ext>
            </a:extLst>
          </p:cNvPr>
          <p:cNvGrpSpPr/>
          <p:nvPr/>
        </p:nvGrpSpPr>
        <p:grpSpPr>
          <a:xfrm>
            <a:off x="7195184" y="4682838"/>
            <a:ext cx="790920" cy="287640"/>
            <a:chOff x="7195184" y="4682838"/>
            <a:chExt cx="790920" cy="2876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14:cNvPr>
                <p14:cNvContentPartPr/>
                <p14:nvPr/>
              </p14:nvContentPartPr>
              <p14:xfrm>
                <a:off x="7221824" y="4682838"/>
                <a:ext cx="764280" cy="287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213184" y="4674198"/>
                  <a:ext cx="78192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14:cNvPr>
                <p14:cNvContentPartPr/>
                <p14:nvPr/>
              </p14:nvContentPartPr>
              <p14:xfrm>
                <a:off x="7195184" y="4688598"/>
                <a:ext cx="131040" cy="1216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186184" y="4679958"/>
                  <a:ext cx="148680" cy="1393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62A44BC-6AA0-7C23-B406-C59C66274C44}"/>
              </a:ext>
            </a:extLst>
          </p:cNvPr>
          <p:cNvSpPr txBox="1"/>
          <p:nvPr/>
        </p:nvSpPr>
        <p:spPr>
          <a:xfrm>
            <a:off x="3602024" y="5112387"/>
            <a:ext cx="8834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Just add </a:t>
            </a:r>
            <a:r>
              <a:rPr lang="sr-Latn-RS" sz="2400" dirty="0">
                <a:highlight>
                  <a:srgbClr val="FFFF00"/>
                </a:highlight>
              </a:rPr>
              <a:t>not</a:t>
            </a:r>
            <a:r>
              <a:rPr lang="sr-Latn-RS" sz="2400" dirty="0"/>
              <a:t> after </a:t>
            </a:r>
            <a:r>
              <a:rPr lang="sr-Latn-RS" sz="2400" b="1" dirty="0"/>
              <a:t>to be.</a:t>
            </a:r>
            <a:endParaRPr lang="sr-Latn-R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920AF5-A44E-2581-508B-5A4F8C257CDD}"/>
              </a:ext>
            </a:extLst>
          </p:cNvPr>
          <p:cNvSpPr txBox="1"/>
          <p:nvPr/>
        </p:nvSpPr>
        <p:spPr>
          <a:xfrm>
            <a:off x="4169544" y="5682781"/>
            <a:ext cx="6034629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sr-Latn-RS" dirty="0"/>
              <a:t>I </a:t>
            </a:r>
            <a:r>
              <a:rPr lang="sr-Latn-RS" b="1" dirty="0"/>
              <a:t>am </a:t>
            </a:r>
            <a:r>
              <a:rPr lang="sr-Latn-RS" dirty="0">
                <a:highlight>
                  <a:srgbClr val="FFFF00"/>
                </a:highlight>
              </a:rPr>
              <a:t>not</a:t>
            </a:r>
            <a:r>
              <a:rPr lang="sr-Latn-RS" b="1" dirty="0"/>
              <a:t>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</a:p>
          <a:p>
            <a:pPr marL="342900" indent="-342900">
              <a:buFontTx/>
              <a:buAutoNum type="arabicPeriod"/>
            </a:pPr>
            <a:r>
              <a:rPr lang="sr-Latn-RS" dirty="0"/>
              <a:t>You </a:t>
            </a:r>
            <a:r>
              <a:rPr lang="sr-Latn-RS" b="1" dirty="0"/>
              <a:t>are </a:t>
            </a:r>
            <a:r>
              <a:rPr lang="sr-Latn-RS" dirty="0">
                <a:highlight>
                  <a:srgbClr val="FFFF00"/>
                </a:highlight>
              </a:rPr>
              <a:t>not</a:t>
            </a:r>
            <a:r>
              <a:rPr lang="sr-Latn-RS" dirty="0"/>
              <a:t>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</a:p>
          <a:p>
            <a:pPr marL="342900" indent="-342900">
              <a:buAutoNum type="arabicPeriod"/>
            </a:pPr>
            <a:r>
              <a:rPr lang="sr-Latn-RS" dirty="0"/>
              <a:t>He/she </a:t>
            </a:r>
            <a:r>
              <a:rPr lang="sr-Latn-RS" b="1" dirty="0"/>
              <a:t>is</a:t>
            </a:r>
            <a:r>
              <a:rPr lang="sr-Latn-RS" dirty="0"/>
              <a:t> </a:t>
            </a:r>
            <a:r>
              <a:rPr lang="sr-Latn-RS" dirty="0">
                <a:highlight>
                  <a:srgbClr val="FFFF00"/>
                </a:highlight>
              </a:rPr>
              <a:t>not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1. We </a:t>
            </a:r>
            <a:r>
              <a:rPr lang="sr-Latn-RS" b="1" dirty="0"/>
              <a:t>are </a:t>
            </a:r>
            <a:r>
              <a:rPr lang="sr-Latn-RS" dirty="0">
                <a:highlight>
                  <a:srgbClr val="FFFF00"/>
                </a:highlight>
              </a:rPr>
              <a:t>not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sr-Latn-RS" dirty="0"/>
          </a:p>
          <a:p>
            <a:r>
              <a:rPr lang="sr-Latn-RS" dirty="0"/>
              <a:t>2. You </a:t>
            </a:r>
            <a:r>
              <a:rPr lang="sr-Latn-RS" b="1" dirty="0"/>
              <a:t>are </a:t>
            </a:r>
            <a:r>
              <a:rPr lang="sr-Latn-RS" dirty="0">
                <a:highlight>
                  <a:srgbClr val="FFFF00"/>
                </a:highlight>
              </a:rPr>
              <a:t>not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sr-Latn-RS" dirty="0"/>
          </a:p>
          <a:p>
            <a:r>
              <a:rPr lang="sr-Latn-RS" dirty="0"/>
              <a:t>3. They </a:t>
            </a:r>
            <a:r>
              <a:rPr lang="sr-Latn-RS" b="1" dirty="0"/>
              <a:t>are </a:t>
            </a:r>
            <a:r>
              <a:rPr lang="sr-Latn-RS" dirty="0">
                <a:highlight>
                  <a:srgbClr val="FFFF00"/>
                </a:highlight>
              </a:rPr>
              <a:t>not </a:t>
            </a:r>
            <a:r>
              <a:rPr lang="sr-Latn-RS" dirty="0">
                <a:solidFill>
                  <a:schemeClr val="accent6">
                    <a:lumMod val="75000"/>
                  </a:schemeClr>
                </a:solidFill>
              </a:rPr>
              <a:t>working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391684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4A9A-F756-2FAB-5495-5B0859C6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565" y="624110"/>
            <a:ext cx="9583047" cy="1280890"/>
          </a:xfrm>
        </p:spPr>
        <p:txBody>
          <a:bodyPr/>
          <a:lstStyle/>
          <a:p>
            <a:r>
              <a:rPr lang="sr-Latn-RS" b="1" dirty="0"/>
              <a:t>Present Continuous </a:t>
            </a:r>
            <a:r>
              <a:rPr lang="sr-Latn-RS" dirty="0"/>
              <a:t>– When do we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BE25-40EE-79AC-E526-1E8C4620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50505"/>
            <a:ext cx="10341006" cy="5102086"/>
          </a:xfrm>
        </p:spPr>
        <p:txBody>
          <a:bodyPr>
            <a:normAutofit/>
          </a:bodyPr>
          <a:lstStyle/>
          <a:p>
            <a:r>
              <a:rPr lang="sr-Latn-RS" sz="3000" b="1" u="sng" dirty="0"/>
              <a:t>Ongoing actions that have a duration</a:t>
            </a:r>
          </a:p>
          <a:p>
            <a:pPr lvl="1"/>
            <a:endParaRPr lang="sr-Latn-RS" sz="2600" dirty="0"/>
          </a:p>
          <a:p>
            <a:r>
              <a:rPr lang="sr-Latn-RS" sz="3000" b="1" u="sng" dirty="0"/>
              <a:t>Temporary actions</a:t>
            </a:r>
          </a:p>
          <a:p>
            <a:endParaRPr lang="sr-Latn-RS" sz="2800" dirty="0"/>
          </a:p>
          <a:p>
            <a:r>
              <a:rPr lang="sr-Latn-RS" sz="3000" b="1" u="sng" dirty="0"/>
              <a:t>Future actions and plans</a:t>
            </a:r>
          </a:p>
          <a:p>
            <a:endParaRPr lang="sr-Latn-RS" sz="2800" dirty="0"/>
          </a:p>
          <a:p>
            <a:r>
              <a:rPr lang="sr-Latn-RS" sz="3000" b="1" u="sng" dirty="0"/>
              <a:t>Annoying habits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CF8EF9-C73B-FED3-D4DB-02FDDAD6D5DF}"/>
              </a:ext>
            </a:extLst>
          </p:cNvPr>
          <p:cNvSpPr txBox="1"/>
          <p:nvPr/>
        </p:nvSpPr>
        <p:spPr>
          <a:xfrm>
            <a:off x="158609" y="2139341"/>
            <a:ext cx="12033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The weather </a:t>
            </a:r>
            <a:r>
              <a:rPr lang="sr-Latn-RS" sz="2800" b="1" dirty="0"/>
              <a:t>is</a:t>
            </a:r>
            <a:r>
              <a:rPr lang="sr-Latn-RS" sz="2800" dirty="0"/>
              <a:t> slowly </a:t>
            </a:r>
            <a:r>
              <a:rPr lang="sr-Latn-RS" sz="2800" b="1" dirty="0"/>
              <a:t>becoming</a:t>
            </a:r>
            <a:r>
              <a:rPr lang="sr-Latn-RS" sz="2800" dirty="0"/>
              <a:t> cold. / I’</a:t>
            </a:r>
            <a:r>
              <a:rPr lang="sr-Latn-RS" sz="2800" b="1" dirty="0"/>
              <a:t>m not getting </a:t>
            </a:r>
            <a:r>
              <a:rPr lang="sr-Latn-RS" sz="2800" dirty="0"/>
              <a:t>any younger.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51A824-F519-8E0E-3693-F512ECB9602A}"/>
              </a:ext>
            </a:extLst>
          </p:cNvPr>
          <p:cNvSpPr txBox="1"/>
          <p:nvPr/>
        </p:nvSpPr>
        <p:spPr>
          <a:xfrm>
            <a:off x="421687" y="3220197"/>
            <a:ext cx="1177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She </a:t>
            </a:r>
            <a:r>
              <a:rPr lang="sr-Latn-RS" sz="2800" b="1" dirty="0"/>
              <a:t>is working </a:t>
            </a:r>
            <a:r>
              <a:rPr lang="sr-Latn-RS" sz="2800" dirty="0"/>
              <a:t>on a surprise.	</a:t>
            </a:r>
            <a:r>
              <a:rPr lang="sr-Latn-RS" sz="2800" b="1" dirty="0"/>
              <a:t>≠	</a:t>
            </a:r>
            <a:r>
              <a:rPr lang="sr-Latn-RS" sz="2800" dirty="0"/>
              <a:t>She works for the CIA.</a:t>
            </a:r>
            <a:endParaRPr lang="sr-Latn-RS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02DD9E-7244-EB81-6ED5-13A53805A251}"/>
              </a:ext>
            </a:extLst>
          </p:cNvPr>
          <p:cNvSpPr txBox="1"/>
          <p:nvPr/>
        </p:nvSpPr>
        <p:spPr>
          <a:xfrm>
            <a:off x="158609" y="4422887"/>
            <a:ext cx="12033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In four years, I </a:t>
            </a:r>
            <a:r>
              <a:rPr lang="sr-Latn-RS" sz="2800" b="1" dirty="0"/>
              <a:t>am getting </a:t>
            </a:r>
            <a:r>
              <a:rPr lang="sr-Latn-RS" sz="2800" dirty="0"/>
              <a:t>a degree in Transport &amp; Traffic Engineering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F9AA95-4D64-44A3-7B91-011B8E40A53E}"/>
              </a:ext>
            </a:extLst>
          </p:cNvPr>
          <p:cNvSpPr txBox="1"/>
          <p:nvPr/>
        </p:nvSpPr>
        <p:spPr>
          <a:xfrm>
            <a:off x="1097960" y="5717842"/>
            <a:ext cx="1123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You’</a:t>
            </a:r>
            <a:r>
              <a:rPr lang="sr-Latn-RS" sz="2800" b="1" dirty="0"/>
              <a:t>re</a:t>
            </a:r>
            <a:r>
              <a:rPr lang="sr-Latn-RS" sz="2800" dirty="0"/>
              <a:t> always </a:t>
            </a:r>
            <a:r>
              <a:rPr lang="sr-Latn-RS" sz="2800" b="1" dirty="0"/>
              <a:t>leaving</a:t>
            </a:r>
            <a:r>
              <a:rPr lang="sr-Latn-RS" sz="2800" dirty="0"/>
              <a:t> your clothes in piles on the floor!</a:t>
            </a:r>
          </a:p>
        </p:txBody>
      </p:sp>
    </p:spTree>
    <p:extLst>
      <p:ext uri="{BB962C8B-B14F-4D97-AF65-F5344CB8AC3E}">
        <p14:creationId xmlns:p14="http://schemas.microsoft.com/office/powerpoint/2010/main" val="209765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1C23-6D53-A576-C68B-F1B6E7DB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660" y="598207"/>
            <a:ext cx="10058400" cy="1035286"/>
          </a:xfrm>
        </p:spPr>
        <p:txBody>
          <a:bodyPr/>
          <a:lstStyle/>
          <a:p>
            <a:r>
              <a:rPr lang="sr-Latn-RS" b="1" dirty="0"/>
              <a:t>Past Continuous </a:t>
            </a:r>
            <a:r>
              <a:rPr lang="sr-Latn-RS" dirty="0"/>
              <a:t>– 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DA5AC-52DE-A9BE-E616-647B7AC3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40" y="1470991"/>
            <a:ext cx="10886661" cy="5387009"/>
          </a:xfrm>
        </p:spPr>
        <p:txBody>
          <a:bodyPr>
            <a:normAutofit/>
          </a:bodyPr>
          <a:lstStyle/>
          <a:p>
            <a:r>
              <a:rPr lang="sr-Latn-RS" sz="3000" b="1" dirty="0"/>
              <a:t>Statements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Questions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Negations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BB3BF-0B09-F970-2BAF-0BAC46948A1F}"/>
              </a:ext>
            </a:extLst>
          </p:cNvPr>
          <p:cNvSpPr txBox="1"/>
          <p:nvPr/>
        </p:nvSpPr>
        <p:spPr>
          <a:xfrm>
            <a:off x="2795625" y="1500385"/>
            <a:ext cx="939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Auxiliary verb </a:t>
            </a:r>
            <a:r>
              <a:rPr kumimoji="0" lang="sr-Latn-R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 be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(past tense) +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-ing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form (present</a:t>
            </a:r>
            <a:r>
              <a:rPr kumimoji="0" lang="sr-Latn-R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participle)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F3C5A-CF8A-BF39-ADB0-82FB3219FBA5}"/>
              </a:ext>
            </a:extLst>
          </p:cNvPr>
          <p:cNvSpPr txBox="1"/>
          <p:nvPr/>
        </p:nvSpPr>
        <p:spPr>
          <a:xfrm>
            <a:off x="3754545" y="2175914"/>
            <a:ext cx="6034629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was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were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He/she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was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1. We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were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2. 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were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3. They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were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6500-A37D-A5CC-638D-C64208A8236A}"/>
              </a:ext>
            </a:extLst>
          </p:cNvPr>
          <p:cNvSpPr txBox="1"/>
          <p:nvPr/>
        </p:nvSpPr>
        <p:spPr>
          <a:xfrm>
            <a:off x="2729947" y="3324685"/>
            <a:ext cx="922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Just use the inversion on the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pronoun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and the auxiliary </a:t>
            </a:r>
            <a:r>
              <a:rPr kumimoji="0" lang="sr-Latn-R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 be.</a:t>
            </a: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A76EEF-04BB-8572-725F-48CBC9B8AC89}"/>
              </a:ext>
            </a:extLst>
          </p:cNvPr>
          <p:cNvSpPr txBox="1"/>
          <p:nvPr/>
        </p:nvSpPr>
        <p:spPr>
          <a:xfrm>
            <a:off x="2120349" y="3834940"/>
            <a:ext cx="9388070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I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was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You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were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He/she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was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1.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We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were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2.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You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were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3.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They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were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14:cNvPr>
              <p14:cNvContentPartPr/>
              <p14:nvPr/>
            </p14:nvContentPartPr>
            <p14:xfrm>
              <a:off x="2795624" y="4704078"/>
              <a:ext cx="806400" cy="3326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86984" y="4695078"/>
                <a:ext cx="824040" cy="3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14:cNvPr>
              <p14:cNvContentPartPr/>
              <p14:nvPr/>
            </p14:nvContentPartPr>
            <p14:xfrm>
              <a:off x="2795624" y="4754478"/>
              <a:ext cx="131040" cy="1335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6984" y="4745478"/>
                <a:ext cx="148680" cy="151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4E1330D2-039A-7BBB-972F-A30181106A07}"/>
              </a:ext>
            </a:extLst>
          </p:cNvPr>
          <p:cNvGrpSpPr/>
          <p:nvPr/>
        </p:nvGrpSpPr>
        <p:grpSpPr>
          <a:xfrm>
            <a:off x="7195184" y="4682838"/>
            <a:ext cx="790920" cy="287640"/>
            <a:chOff x="7195184" y="4682838"/>
            <a:chExt cx="790920" cy="2876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14:cNvPr>
                <p14:cNvContentPartPr/>
                <p14:nvPr/>
              </p14:nvContentPartPr>
              <p14:xfrm>
                <a:off x="7221824" y="4682838"/>
                <a:ext cx="764280" cy="287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213184" y="4674198"/>
                  <a:ext cx="78192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14:cNvPr>
                <p14:cNvContentPartPr/>
                <p14:nvPr/>
              </p14:nvContentPartPr>
              <p14:xfrm>
                <a:off x="7195184" y="4688598"/>
                <a:ext cx="131040" cy="1216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186184" y="4679958"/>
                  <a:ext cx="148680" cy="1393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62A44BC-6AA0-7C23-B406-C59C66274C44}"/>
              </a:ext>
            </a:extLst>
          </p:cNvPr>
          <p:cNvSpPr txBox="1"/>
          <p:nvPr/>
        </p:nvSpPr>
        <p:spPr>
          <a:xfrm>
            <a:off x="3602024" y="5049523"/>
            <a:ext cx="8834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Just add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after </a:t>
            </a:r>
            <a:r>
              <a:rPr kumimoji="0" lang="sr-Latn-R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 be.</a:t>
            </a: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920AF5-A44E-2581-508B-5A4F8C257CDD}"/>
              </a:ext>
            </a:extLst>
          </p:cNvPr>
          <p:cNvSpPr txBox="1"/>
          <p:nvPr/>
        </p:nvSpPr>
        <p:spPr>
          <a:xfrm>
            <a:off x="3273287" y="5629437"/>
            <a:ext cx="7116417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was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were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He/she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was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1. We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were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2. 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were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3. They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were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63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4A9A-F756-2FAB-5495-5B0859C6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1" y="624110"/>
            <a:ext cx="9371012" cy="1280890"/>
          </a:xfrm>
        </p:spPr>
        <p:txBody>
          <a:bodyPr/>
          <a:lstStyle/>
          <a:p>
            <a:r>
              <a:rPr lang="sr-Latn-RS" b="1" dirty="0"/>
              <a:t>Past Continuous </a:t>
            </a:r>
            <a:r>
              <a:rPr lang="sr-Latn-RS" dirty="0"/>
              <a:t>– When do we use it?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B57EF4E-882A-AF23-5FFC-1CF540129E4D}"/>
              </a:ext>
            </a:extLst>
          </p:cNvPr>
          <p:cNvSpPr txBox="1">
            <a:spLocks/>
          </p:cNvSpPr>
          <p:nvPr/>
        </p:nvSpPr>
        <p:spPr>
          <a:xfrm>
            <a:off x="613295" y="1258957"/>
            <a:ext cx="10794511" cy="5599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3000" b="1" u="sng" dirty="0"/>
              <a:t>Past actions that had a duration (also temporary)</a:t>
            </a:r>
          </a:p>
          <a:p>
            <a:pPr marL="0" indent="0">
              <a:buNone/>
            </a:pPr>
            <a:endParaRPr lang="sr-Latn-RS" sz="3000" b="1" u="sng" dirty="0"/>
          </a:p>
          <a:p>
            <a:pPr marL="0" indent="0">
              <a:buNone/>
            </a:pPr>
            <a:endParaRPr lang="sr-Latn-RS" sz="3000" b="1" u="sng" dirty="0"/>
          </a:p>
          <a:p>
            <a:r>
              <a:rPr lang="sr-Latn-RS" sz="3000" b="1" u="sng" dirty="0"/>
              <a:t>Past action that had a duration (but interrupted)</a:t>
            </a:r>
          </a:p>
          <a:p>
            <a:endParaRPr lang="sr-Latn-RS" sz="2800" dirty="0"/>
          </a:p>
          <a:p>
            <a:r>
              <a:rPr lang="sr-Latn-RS" sz="3000" b="1" u="sng" dirty="0"/>
              <a:t>Two past actions that had a duration (simultaneous)</a:t>
            </a:r>
          </a:p>
          <a:p>
            <a:endParaRPr lang="sr-Latn-RS" sz="2800" dirty="0"/>
          </a:p>
          <a:p>
            <a:r>
              <a:rPr lang="sr-Latn-RS" sz="3000" b="1" u="sng" dirty="0"/>
              <a:t>Annoying habits (in the past as well!)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415C21-FD9A-D88F-1383-B58A7BEF22A8}"/>
              </a:ext>
            </a:extLst>
          </p:cNvPr>
          <p:cNvSpPr txBox="1"/>
          <p:nvPr/>
        </p:nvSpPr>
        <p:spPr>
          <a:xfrm>
            <a:off x="310235" y="1858833"/>
            <a:ext cx="12072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I </a:t>
            </a:r>
            <a:r>
              <a:rPr lang="sr-Latn-RS" sz="2800" b="1" dirty="0"/>
              <a:t>was sleeping</a:t>
            </a:r>
            <a:r>
              <a:rPr lang="sr-Latn-RS" sz="2800" dirty="0"/>
              <a:t> the entire weekend. / He </a:t>
            </a:r>
            <a:r>
              <a:rPr lang="sr-Latn-RS" sz="2800" b="1" dirty="0"/>
              <a:t>was working</a:t>
            </a:r>
            <a:r>
              <a:rPr lang="sr-Latn-RS" sz="2800" dirty="0"/>
              <a:t> as a double agent the whole time! (vs. </a:t>
            </a:r>
            <a:r>
              <a:rPr lang="sr-Latn-RS" sz="2800"/>
              <a:t>He worked as an agent back in 1987)</a:t>
            </a:r>
            <a:endParaRPr lang="sr-Latn-R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D31E13-38EC-99AE-C926-88C5B4D4B5CA}"/>
              </a:ext>
            </a:extLst>
          </p:cNvPr>
          <p:cNvSpPr txBox="1"/>
          <p:nvPr/>
        </p:nvSpPr>
        <p:spPr>
          <a:xfrm>
            <a:off x="784194" y="3610793"/>
            <a:ext cx="1177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She </a:t>
            </a:r>
            <a:r>
              <a:rPr lang="sr-Latn-RS" sz="2800" b="1" dirty="0"/>
              <a:t>was playing</a:t>
            </a:r>
            <a:r>
              <a:rPr lang="sr-Latn-RS" sz="2800" dirty="0"/>
              <a:t> video games when her phone rang.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DD7B18-7CCC-64F3-F1A6-777FF229861A}"/>
              </a:ext>
            </a:extLst>
          </p:cNvPr>
          <p:cNvSpPr txBox="1"/>
          <p:nvPr/>
        </p:nvSpPr>
        <p:spPr>
          <a:xfrm>
            <a:off x="613295" y="4772065"/>
            <a:ext cx="11587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While the teacher </a:t>
            </a:r>
            <a:r>
              <a:rPr lang="sr-Latn-RS" sz="2800" b="1" dirty="0"/>
              <a:t>was talking</a:t>
            </a:r>
            <a:r>
              <a:rPr lang="sr-Latn-RS" sz="2800" dirty="0"/>
              <a:t>, I </a:t>
            </a:r>
            <a:r>
              <a:rPr lang="sr-Latn-RS" sz="2800" b="1" dirty="0"/>
              <a:t>was not listening</a:t>
            </a:r>
            <a:r>
              <a:rPr lang="sr-Latn-RS" sz="2800" dirty="0"/>
              <a:t> to a single word.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9506CC-75B1-E12E-5F29-ABDF4A00D196}"/>
              </a:ext>
            </a:extLst>
          </p:cNvPr>
          <p:cNvSpPr txBox="1"/>
          <p:nvPr/>
        </p:nvSpPr>
        <p:spPr>
          <a:xfrm>
            <a:off x="1203979" y="5972280"/>
            <a:ext cx="1123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They </a:t>
            </a:r>
            <a:r>
              <a:rPr lang="sr-Latn-RS" sz="2800" b="1" dirty="0"/>
              <a:t>were</a:t>
            </a:r>
            <a:r>
              <a:rPr lang="sr-Latn-RS" sz="2800" dirty="0"/>
              <a:t> always </a:t>
            </a:r>
            <a:r>
              <a:rPr lang="sr-Latn-RS" sz="2800" b="1" dirty="0"/>
              <a:t>leaving</a:t>
            </a:r>
            <a:r>
              <a:rPr lang="sr-Latn-RS" sz="2800" dirty="0"/>
              <a:t> their trash all over the apartment!</a:t>
            </a:r>
          </a:p>
        </p:txBody>
      </p:sp>
    </p:spTree>
    <p:extLst>
      <p:ext uri="{BB962C8B-B14F-4D97-AF65-F5344CB8AC3E}">
        <p14:creationId xmlns:p14="http://schemas.microsoft.com/office/powerpoint/2010/main" val="347099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6615-BAD2-32B3-00D9-F678EBCE5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7394" y="457200"/>
            <a:ext cx="9417806" cy="1358348"/>
          </a:xfrm>
        </p:spPr>
        <p:txBody>
          <a:bodyPr>
            <a:normAutofit fontScale="90000"/>
          </a:bodyPr>
          <a:lstStyle/>
          <a:p>
            <a:r>
              <a:rPr lang="sr-Latn-RS" sz="7300" b="1" dirty="0"/>
              <a:t>Future Continuous:</a:t>
            </a:r>
            <a:br>
              <a:rPr lang="sr-Latn-RS" sz="5400" b="1" dirty="0"/>
            </a:br>
            <a:r>
              <a:rPr lang="sr-Latn-RS" dirty="0"/>
              <a:t>a tense that is not a tense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047C-567A-9067-5D3F-57E54B5B3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2451652"/>
            <a:ext cx="11993217" cy="4406348"/>
          </a:xfrm>
        </p:spPr>
        <p:txBody>
          <a:bodyPr>
            <a:normAutofit/>
          </a:bodyPr>
          <a:lstStyle/>
          <a:p>
            <a:r>
              <a:rPr lang="sr-Latn-RS" sz="5400" dirty="0"/>
              <a:t>Two ways to make it and use it:</a:t>
            </a:r>
          </a:p>
          <a:p>
            <a:pPr lvl="3"/>
            <a:r>
              <a:rPr lang="sr-Latn-RS" sz="4400" dirty="0"/>
              <a:t>Modal </a:t>
            </a:r>
            <a:r>
              <a:rPr lang="sr-Latn-RS" sz="4400" i="1" dirty="0"/>
              <a:t>will </a:t>
            </a:r>
            <a:r>
              <a:rPr lang="sr-Latn-RS" sz="4400" dirty="0"/>
              <a:t>+ </a:t>
            </a:r>
            <a:r>
              <a:rPr lang="sr-Latn-RS" sz="4400" u="sng" dirty="0"/>
              <a:t>bare infinitive </a:t>
            </a:r>
            <a:r>
              <a:rPr lang="sr-Latn-RS" sz="4400" dirty="0"/>
              <a:t>(</a:t>
            </a:r>
            <a:r>
              <a:rPr lang="sr-Latn-R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</a:t>
            </a:r>
            <a:r>
              <a:rPr lang="sr-Latn-RS" sz="4400" dirty="0"/>
              <a:t>) – </a:t>
            </a:r>
            <a:r>
              <a:rPr lang="sr-Latn-RS" sz="4400" i="1" dirty="0"/>
              <a:t>less probable</a:t>
            </a:r>
          </a:p>
          <a:p>
            <a:pPr lvl="3"/>
            <a:r>
              <a:rPr lang="sr-Latn-RS" sz="4400" dirty="0"/>
              <a:t>Semi-modal </a:t>
            </a:r>
            <a:r>
              <a:rPr lang="sr-Latn-RS" sz="4400" i="1" dirty="0"/>
              <a:t>going to + </a:t>
            </a:r>
            <a:r>
              <a:rPr lang="sr-Latn-RS" sz="4400" i="1" u="sng" dirty="0"/>
              <a:t>bare infinitive </a:t>
            </a:r>
            <a:r>
              <a:rPr lang="sr-Latn-RS" sz="4400" dirty="0"/>
              <a:t>(</a:t>
            </a:r>
            <a:r>
              <a:rPr lang="sr-Latn-R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</a:t>
            </a:r>
            <a:r>
              <a:rPr lang="sr-Latn-RS" sz="4400" dirty="0"/>
              <a:t>) – </a:t>
            </a:r>
            <a:r>
              <a:rPr lang="sr-Latn-RS" sz="4400" i="1" dirty="0"/>
              <a:t>more probable</a:t>
            </a:r>
          </a:p>
        </p:txBody>
      </p:sp>
    </p:spTree>
    <p:extLst>
      <p:ext uri="{BB962C8B-B14F-4D97-AF65-F5344CB8AC3E}">
        <p14:creationId xmlns:p14="http://schemas.microsoft.com/office/powerpoint/2010/main" val="24571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6615-BAD2-32B3-00D9-F678EBCE5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7394" y="457200"/>
            <a:ext cx="9417806" cy="1358348"/>
          </a:xfrm>
        </p:spPr>
        <p:txBody>
          <a:bodyPr>
            <a:normAutofit fontScale="90000"/>
          </a:bodyPr>
          <a:lstStyle/>
          <a:p>
            <a:r>
              <a:rPr lang="sr-Latn-RS" sz="7300" b="1" dirty="0"/>
              <a:t>Future Continuous:</a:t>
            </a:r>
            <a:br>
              <a:rPr lang="sr-Latn-RS" sz="5400" b="1" dirty="0"/>
            </a:br>
            <a:r>
              <a:rPr lang="sr-Latn-RS" dirty="0"/>
              <a:t>a tense that is not a tense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047C-567A-9067-5D3F-57E54B5B3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2451652"/>
            <a:ext cx="11993217" cy="4406348"/>
          </a:xfrm>
        </p:spPr>
        <p:txBody>
          <a:bodyPr>
            <a:normAutofit/>
          </a:bodyPr>
          <a:lstStyle/>
          <a:p>
            <a:r>
              <a:rPr lang="sr-Latn-RS" sz="5400" u="sng" dirty="0"/>
              <a:t>What is a continuous infinitive</a:t>
            </a:r>
            <a:r>
              <a:rPr lang="sr-Latn-RS" sz="5400" dirty="0"/>
              <a:t>?</a:t>
            </a:r>
          </a:p>
          <a:p>
            <a:r>
              <a:rPr lang="sr-Latn-RS" sz="4800" dirty="0"/>
              <a:t>Regular infinitive:</a:t>
            </a:r>
          </a:p>
          <a:p>
            <a:r>
              <a:rPr lang="sr-Latn-RS" sz="4800" dirty="0"/>
              <a:t>Make it –ing</a:t>
            </a:r>
          </a:p>
          <a:p>
            <a:r>
              <a:rPr lang="sr-Latn-RS" sz="4800" dirty="0"/>
              <a:t>What is missing? Auxiliary?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29AF8E-2527-26F1-ACF0-7863B231B791}"/>
              </a:ext>
            </a:extLst>
          </p:cNvPr>
          <p:cNvSpPr txBox="1"/>
          <p:nvPr/>
        </p:nvSpPr>
        <p:spPr>
          <a:xfrm>
            <a:off x="6771859" y="3429000"/>
            <a:ext cx="4757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dirty="0"/>
              <a:t>to 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B5AE60-C56B-5947-B8AD-5278F698F36F}"/>
              </a:ext>
            </a:extLst>
          </p:cNvPr>
          <p:cNvSpPr txBox="1"/>
          <p:nvPr/>
        </p:nvSpPr>
        <p:spPr>
          <a:xfrm>
            <a:off x="6414049" y="4198441"/>
            <a:ext cx="4757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dirty="0"/>
              <a:t>to working?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92F557-E342-A889-2584-594ADB392069}"/>
              </a:ext>
            </a:extLst>
          </p:cNvPr>
          <p:cNvSpPr txBox="1"/>
          <p:nvPr/>
        </p:nvSpPr>
        <p:spPr>
          <a:xfrm>
            <a:off x="6414048" y="5945230"/>
            <a:ext cx="4757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dirty="0"/>
              <a:t>to be working!</a:t>
            </a:r>
          </a:p>
        </p:txBody>
      </p:sp>
    </p:spTree>
    <p:extLst>
      <p:ext uri="{BB962C8B-B14F-4D97-AF65-F5344CB8AC3E}">
        <p14:creationId xmlns:p14="http://schemas.microsoft.com/office/powerpoint/2010/main" val="104518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1C23-6D53-A576-C68B-F1B6E7DB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660" y="598207"/>
            <a:ext cx="10058400" cy="1035286"/>
          </a:xfrm>
        </p:spPr>
        <p:txBody>
          <a:bodyPr/>
          <a:lstStyle/>
          <a:p>
            <a:r>
              <a:rPr lang="sr-Latn-RS" b="1" dirty="0"/>
              <a:t>Future Continuous </a:t>
            </a:r>
            <a:r>
              <a:rPr lang="sr-Latn-RS" dirty="0"/>
              <a:t>– 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DA5AC-52DE-A9BE-E616-647B7AC3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40" y="1470991"/>
            <a:ext cx="10886661" cy="5387009"/>
          </a:xfrm>
        </p:spPr>
        <p:txBody>
          <a:bodyPr>
            <a:normAutofit/>
          </a:bodyPr>
          <a:lstStyle/>
          <a:p>
            <a:r>
              <a:rPr lang="sr-Latn-RS" sz="3000" b="1" dirty="0"/>
              <a:t>Statements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Questions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Negations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BB3BF-0B09-F970-2BAF-0BAC46948A1F}"/>
              </a:ext>
            </a:extLst>
          </p:cNvPr>
          <p:cNvSpPr txBox="1"/>
          <p:nvPr/>
        </p:nvSpPr>
        <p:spPr>
          <a:xfrm>
            <a:off x="2795625" y="1500385"/>
            <a:ext cx="939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Modals </a:t>
            </a:r>
            <a:r>
              <a:rPr kumimoji="0" lang="sr-Latn-R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will/shall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or semi-modal </a:t>
            </a:r>
            <a:r>
              <a:rPr kumimoji="0" lang="sr-Latn-R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going to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+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progressive infinitive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F3C5A-CF8A-BF39-ADB0-82FB3219FBA5}"/>
              </a:ext>
            </a:extLst>
          </p:cNvPr>
          <p:cNvSpPr txBox="1"/>
          <p:nvPr/>
        </p:nvSpPr>
        <p:spPr>
          <a:xfrm>
            <a:off x="1404730" y="2175914"/>
            <a:ext cx="10058399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will/am going to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  <a:latin typeface="Century Gothic" panose="020B0502020202020204"/>
              </a:rPr>
              <a:t>be w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E833BF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orking</a:t>
            </a:r>
          </a:p>
          <a:p>
            <a:pPr marL="342900" lvl="0" indent="-342900">
              <a:buFontTx/>
              <a:buAutoNum type="arabicPeriod"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You </a:t>
            </a:r>
            <a:r>
              <a:rPr lang="sr-Latn-RS" b="1" dirty="0">
                <a:solidFill>
                  <a:prstClr val="black"/>
                </a:solidFill>
              </a:rPr>
              <a:t>will/are going to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srgbClr val="E833BF">
                  <a:lumMod val="75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lvl="0" indent="-342900">
              <a:buFontTx/>
              <a:buAutoNum type="arabicPeriod"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He/she </a:t>
            </a:r>
            <a:r>
              <a:rPr lang="sr-Latn-RS" b="1" dirty="0">
                <a:solidFill>
                  <a:prstClr val="black"/>
                </a:solidFill>
              </a:rPr>
              <a:t>will/is going to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1. We </a:t>
            </a:r>
            <a:r>
              <a:rPr lang="sr-Latn-RS" b="1" dirty="0">
                <a:solidFill>
                  <a:prstClr val="black"/>
                </a:solidFill>
              </a:rPr>
              <a:t>will/are going to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2. You </a:t>
            </a:r>
            <a:r>
              <a:rPr lang="sr-Latn-RS" b="1" dirty="0">
                <a:solidFill>
                  <a:prstClr val="black"/>
                </a:solidFill>
              </a:rPr>
              <a:t>will/are going to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3. They </a:t>
            </a:r>
            <a:r>
              <a:rPr lang="sr-Latn-RS" b="1" dirty="0">
                <a:solidFill>
                  <a:prstClr val="black"/>
                </a:solidFill>
              </a:rPr>
              <a:t>will/are going to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6500-A37D-A5CC-638D-C64208A8236A}"/>
              </a:ext>
            </a:extLst>
          </p:cNvPr>
          <p:cNvSpPr txBox="1"/>
          <p:nvPr/>
        </p:nvSpPr>
        <p:spPr>
          <a:xfrm>
            <a:off x="2648947" y="3102272"/>
            <a:ext cx="9494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Just use the inversion on the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pronoun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and the </a:t>
            </a:r>
            <a:r>
              <a:rPr kumimoji="0" lang="sr-Latn-R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modal/ auxiliary</a:t>
            </a:r>
            <a:r>
              <a:rPr kumimoji="0" lang="sr-Latn-R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verb</a:t>
            </a:r>
            <a:r>
              <a:rPr kumimoji="0" lang="sr-Latn-R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 be</a:t>
            </a:r>
            <a:r>
              <a:rPr kumimoji="0" lang="sr-Latn-R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</a:t>
            </a: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A76EEF-04BB-8572-725F-48CBC9B8AC89}"/>
              </a:ext>
            </a:extLst>
          </p:cNvPr>
          <p:cNvSpPr txBox="1"/>
          <p:nvPr/>
        </p:nvSpPr>
        <p:spPr>
          <a:xfrm>
            <a:off x="2014330" y="3834940"/>
            <a:ext cx="9494089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I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sr-Latn-RS" b="1" u="sng" dirty="0">
                <a:solidFill>
                  <a:prstClr val="black"/>
                </a:solidFill>
              </a:rPr>
              <a:t>will/am </a:t>
            </a:r>
            <a:r>
              <a:rPr lang="sr-Latn-RS" b="1" dirty="0">
                <a:solidFill>
                  <a:prstClr val="black"/>
                </a:solidFill>
              </a:rPr>
              <a:t>going to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srgbClr val="E833BF">
                  <a:lumMod val="75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lvl="0" indent="-342900">
              <a:buFontTx/>
              <a:buAutoNum type="arabicPeriod"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You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sr-Latn-RS" b="1" u="sng" dirty="0">
                <a:solidFill>
                  <a:prstClr val="black"/>
                </a:solidFill>
              </a:rPr>
              <a:t>will/are </a:t>
            </a:r>
            <a:r>
              <a:rPr lang="sr-Latn-RS" b="1" dirty="0">
                <a:solidFill>
                  <a:prstClr val="black"/>
                </a:solidFill>
              </a:rPr>
              <a:t>going to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srgbClr val="E833BF">
                  <a:lumMod val="75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lvl="0" indent="-342900">
              <a:buFontTx/>
              <a:buAutoNum type="arabicPeriod"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He/she </a:t>
            </a:r>
            <a:r>
              <a:rPr lang="sr-Latn-RS" b="1" u="sng" dirty="0">
                <a:solidFill>
                  <a:prstClr val="black"/>
                </a:solidFill>
              </a:rPr>
              <a:t>will/is </a:t>
            </a:r>
            <a:r>
              <a:rPr lang="sr-Latn-RS" b="1" dirty="0">
                <a:solidFill>
                  <a:prstClr val="black"/>
                </a:solidFill>
              </a:rPr>
              <a:t>going to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1.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We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sr-Latn-RS" b="1" u="sng" dirty="0">
                <a:solidFill>
                  <a:prstClr val="black"/>
                </a:solidFill>
              </a:rPr>
              <a:t>will/are </a:t>
            </a:r>
            <a:r>
              <a:rPr lang="sr-Latn-RS" b="1" dirty="0">
                <a:solidFill>
                  <a:prstClr val="black"/>
                </a:solidFill>
              </a:rPr>
              <a:t>going to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2.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You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sr-Latn-RS" b="1" u="sng" dirty="0">
                <a:solidFill>
                  <a:prstClr val="black"/>
                </a:solidFill>
              </a:rPr>
              <a:t>will/are </a:t>
            </a:r>
            <a:r>
              <a:rPr lang="sr-Latn-RS" b="1" dirty="0">
                <a:solidFill>
                  <a:prstClr val="black"/>
                </a:solidFill>
              </a:rPr>
              <a:t>going to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3.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They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sr-Latn-RS" b="1" u="sng" dirty="0">
                <a:solidFill>
                  <a:prstClr val="black"/>
                </a:solidFill>
              </a:rPr>
              <a:t>will/are </a:t>
            </a:r>
            <a:r>
              <a:rPr lang="sr-Latn-RS" b="1" dirty="0">
                <a:solidFill>
                  <a:prstClr val="black"/>
                </a:solidFill>
              </a:rPr>
              <a:t>going to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14:cNvPr>
              <p14:cNvContentPartPr/>
              <p14:nvPr/>
            </p14:nvContentPartPr>
            <p14:xfrm>
              <a:off x="2795624" y="4704078"/>
              <a:ext cx="806400" cy="3326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86984" y="4695078"/>
                <a:ext cx="824040" cy="3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14:cNvPr>
              <p14:cNvContentPartPr/>
              <p14:nvPr/>
            </p14:nvContentPartPr>
            <p14:xfrm>
              <a:off x="2795624" y="4754478"/>
              <a:ext cx="131040" cy="1335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6984" y="4745478"/>
                <a:ext cx="148680" cy="151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4E1330D2-039A-7BBB-972F-A30181106A07}"/>
              </a:ext>
            </a:extLst>
          </p:cNvPr>
          <p:cNvGrpSpPr/>
          <p:nvPr/>
        </p:nvGrpSpPr>
        <p:grpSpPr>
          <a:xfrm>
            <a:off x="7195184" y="4682838"/>
            <a:ext cx="790920" cy="287640"/>
            <a:chOff x="7195184" y="4682838"/>
            <a:chExt cx="790920" cy="2876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14:cNvPr>
                <p14:cNvContentPartPr/>
                <p14:nvPr/>
              </p14:nvContentPartPr>
              <p14:xfrm>
                <a:off x="7221824" y="4682838"/>
                <a:ext cx="764280" cy="287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213184" y="4674198"/>
                  <a:ext cx="78192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14:cNvPr>
                <p14:cNvContentPartPr/>
                <p14:nvPr/>
              </p14:nvContentPartPr>
              <p14:xfrm>
                <a:off x="7195184" y="4688598"/>
                <a:ext cx="131040" cy="1216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186184" y="4679958"/>
                  <a:ext cx="148680" cy="1393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62A44BC-6AA0-7C23-B406-C59C66274C44}"/>
              </a:ext>
            </a:extLst>
          </p:cNvPr>
          <p:cNvSpPr txBox="1"/>
          <p:nvPr/>
        </p:nvSpPr>
        <p:spPr>
          <a:xfrm>
            <a:off x="2648948" y="5049523"/>
            <a:ext cx="9787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Just add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after the </a:t>
            </a:r>
            <a:r>
              <a:rPr kumimoji="0" lang="sr-Latn-RS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modal verb/</a:t>
            </a:r>
            <a:r>
              <a:rPr kumimoji="0" lang="sr-Latn-RS" sz="240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 be</a:t>
            </a:r>
            <a:r>
              <a:rPr kumimoji="0" lang="sr-Latn-RS" sz="2400" i="1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240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(if you use going to)</a:t>
            </a: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920AF5-A44E-2581-508B-5A4F8C257CDD}"/>
              </a:ext>
            </a:extLst>
          </p:cNvPr>
          <p:cNvSpPr txBox="1"/>
          <p:nvPr/>
        </p:nvSpPr>
        <p:spPr>
          <a:xfrm>
            <a:off x="1066799" y="5654781"/>
            <a:ext cx="11692462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 </a:t>
            </a:r>
            <a:r>
              <a:rPr lang="sr-Latn-RS" b="1" u="sng" dirty="0">
                <a:solidFill>
                  <a:prstClr val="black"/>
                </a:solidFill>
                <a:latin typeface="Century Gothic" panose="020B0502020202020204"/>
              </a:rPr>
              <a:t>will/shall/</a:t>
            </a:r>
            <a:r>
              <a:rPr lang="sr-Latn-RS" i="1" u="sng" dirty="0">
                <a:solidFill>
                  <a:prstClr val="black"/>
                </a:solidFill>
                <a:latin typeface="Century Gothic" panose="020B0502020202020204"/>
              </a:rPr>
              <a:t>am</a:t>
            </a:r>
            <a:r>
              <a:rPr kumimoji="0" lang="sr-Latn-R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(going to)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srgbClr val="E833BF">
                  <a:lumMod val="75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lvl="0" indent="-342900">
              <a:buFontTx/>
              <a:buAutoNum type="arabicPeriod"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You </a:t>
            </a:r>
            <a:r>
              <a:rPr kumimoji="0" lang="sr-Latn-R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will/shall/</a:t>
            </a:r>
            <a:r>
              <a:rPr kumimoji="0" lang="sr-Latn-RS" sz="180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are</a:t>
            </a:r>
            <a:r>
              <a:rPr kumimoji="0" lang="sr-Latn-R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sr-Latn-RS" i="1" dirty="0">
                <a:solidFill>
                  <a:prstClr val="black"/>
                </a:solidFill>
              </a:rPr>
              <a:t>(going to)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srgbClr val="E833BF">
                  <a:lumMod val="75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lvl="0" indent="-342900">
              <a:buFontTx/>
              <a:buAutoNum type="arabicPeriod"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He/she </a:t>
            </a:r>
            <a:r>
              <a:rPr lang="sr-Latn-RS" b="1" u="sng" dirty="0">
                <a:solidFill>
                  <a:prstClr val="black"/>
                </a:solidFill>
              </a:rPr>
              <a:t>will/shall/</a:t>
            </a:r>
            <a:r>
              <a:rPr lang="sr-Latn-RS" i="1" u="sng" dirty="0">
                <a:solidFill>
                  <a:prstClr val="black"/>
                </a:solidFill>
              </a:rPr>
              <a:t>are</a:t>
            </a:r>
            <a:r>
              <a:rPr kumimoji="0" lang="sr-Latn-R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 </a:t>
            </a:r>
            <a:r>
              <a:rPr lang="sr-Latn-RS" i="1" dirty="0">
                <a:solidFill>
                  <a:prstClr val="black"/>
                </a:solidFill>
              </a:rPr>
              <a:t>(going to)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1. We </a:t>
            </a:r>
            <a:r>
              <a:rPr lang="sr-Latn-RS" b="1" u="sng" dirty="0">
                <a:solidFill>
                  <a:prstClr val="black"/>
                </a:solidFill>
              </a:rPr>
              <a:t>will/shall/</a:t>
            </a:r>
            <a:r>
              <a:rPr lang="sr-Latn-RS" i="1" u="sng" dirty="0">
                <a:solidFill>
                  <a:prstClr val="black"/>
                </a:solidFill>
              </a:rPr>
              <a:t>are</a:t>
            </a:r>
            <a:r>
              <a:rPr lang="sr-Latn-RS" b="1" u="sng" dirty="0">
                <a:solidFill>
                  <a:prstClr val="black"/>
                </a:solidFill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 </a:t>
            </a:r>
            <a:r>
              <a:rPr lang="sr-Latn-RS" i="1" dirty="0">
                <a:solidFill>
                  <a:prstClr val="black"/>
                </a:solidFill>
              </a:rPr>
              <a:t>(going to)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2. You </a:t>
            </a:r>
            <a:r>
              <a:rPr lang="sr-Latn-RS" b="1" u="sng" dirty="0">
                <a:solidFill>
                  <a:prstClr val="black"/>
                </a:solidFill>
              </a:rPr>
              <a:t>will/shall/</a:t>
            </a:r>
            <a:r>
              <a:rPr lang="sr-Latn-RS" i="1" u="sng" dirty="0">
                <a:solidFill>
                  <a:prstClr val="black"/>
                </a:solidFill>
              </a:rPr>
              <a:t>are</a:t>
            </a:r>
            <a:r>
              <a:rPr lang="sr-Latn-RS" b="1" u="sng" dirty="0">
                <a:solidFill>
                  <a:prstClr val="black"/>
                </a:solidFill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 </a:t>
            </a:r>
            <a:r>
              <a:rPr lang="sr-Latn-RS" i="1" dirty="0">
                <a:solidFill>
                  <a:prstClr val="black"/>
                </a:solidFill>
              </a:rPr>
              <a:t>(going to)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3. They </a:t>
            </a:r>
            <a:r>
              <a:rPr lang="sr-Latn-RS" b="1" u="sng" dirty="0">
                <a:solidFill>
                  <a:prstClr val="black"/>
                </a:solidFill>
              </a:rPr>
              <a:t>will/shall/</a:t>
            </a:r>
            <a:r>
              <a:rPr lang="sr-Latn-RS" i="1" u="sng" dirty="0">
                <a:solidFill>
                  <a:prstClr val="black"/>
                </a:solidFill>
              </a:rPr>
              <a:t>are</a:t>
            </a:r>
            <a:r>
              <a:rPr lang="sr-Latn-RS" b="1" u="sng" dirty="0">
                <a:solidFill>
                  <a:prstClr val="black"/>
                </a:solidFill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not </a:t>
            </a:r>
            <a:r>
              <a:rPr lang="sr-Latn-RS" i="1" dirty="0">
                <a:solidFill>
                  <a:prstClr val="black"/>
                </a:solidFill>
              </a:rPr>
              <a:t>(going to) </a:t>
            </a:r>
            <a:r>
              <a:rPr lang="sr-Latn-RS" dirty="0">
                <a:solidFill>
                  <a:srgbClr val="E833BF">
                    <a:lumMod val="75000"/>
                  </a:srgbClr>
                </a:solidFill>
              </a:rPr>
              <a:t>be working</a:t>
            </a:r>
            <a:endParaRPr kumimoji="0" lang="sr-Latn-R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408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C3BFA-6244-BB2C-F4DB-03F463A66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371600"/>
          </a:xfrm>
        </p:spPr>
        <p:txBody>
          <a:bodyPr/>
          <a:lstStyle/>
          <a:p>
            <a:pPr algn="ctr"/>
            <a:r>
              <a:rPr lang="sr-Latn-RS" b="1" dirty="0"/>
              <a:t>Practical exercises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D47EA-D071-F4BF-F505-5CB3D33C0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157579"/>
            <a:ext cx="11595652" cy="5700422"/>
          </a:xfrm>
        </p:spPr>
        <p:txBody>
          <a:bodyPr numCol="2">
            <a:noAutofit/>
          </a:bodyPr>
          <a:lstStyle/>
          <a:p>
            <a:r>
              <a:rPr lang="sr-Latn-RS" sz="2400" b="1" dirty="0"/>
              <a:t>English grammar</a:t>
            </a:r>
            <a:r>
              <a:rPr lang="sr-Latn-RS" sz="2400" dirty="0"/>
              <a:t>: page 24 – ex. I, sentence: 27</a:t>
            </a:r>
          </a:p>
          <a:p>
            <a:pPr marL="0" indent="0">
              <a:buNone/>
            </a:pPr>
            <a:endParaRPr lang="sr-Latn-RS" sz="2400" dirty="0"/>
          </a:p>
          <a:p>
            <a:r>
              <a:rPr lang="sr-Latn-RS" sz="2300" dirty="0"/>
              <a:t>Testovi: page 4 – sentence 4</a:t>
            </a:r>
          </a:p>
          <a:p>
            <a:pPr marL="0" indent="0">
              <a:buNone/>
            </a:pPr>
            <a:r>
              <a:rPr lang="sr-Latn-RS" sz="2300" dirty="0"/>
              <a:t>	page 5 – sentence 2</a:t>
            </a:r>
          </a:p>
          <a:p>
            <a:pPr marL="0" indent="0">
              <a:buNone/>
            </a:pPr>
            <a:r>
              <a:rPr lang="sr-Latn-RS" sz="2300" dirty="0"/>
              <a:t>	page 6 – sentence 1</a:t>
            </a:r>
          </a:p>
          <a:p>
            <a:pPr marL="0" indent="0">
              <a:buNone/>
            </a:pPr>
            <a:r>
              <a:rPr lang="sr-Latn-RS" sz="2300" dirty="0"/>
              <a:t>	page 7 – sentence 1</a:t>
            </a:r>
          </a:p>
          <a:p>
            <a:pPr marL="0" indent="0">
              <a:buNone/>
            </a:pPr>
            <a:r>
              <a:rPr lang="sr-Latn-RS" sz="2300" dirty="0"/>
              <a:t>	page 8 – sentence 5 (translation), 2</a:t>
            </a:r>
          </a:p>
          <a:p>
            <a:pPr marL="0" indent="0">
              <a:buNone/>
            </a:pPr>
            <a:r>
              <a:rPr lang="sr-Latn-RS" sz="2300" dirty="0"/>
              <a:t>	page 11 – sentence 4 (translation)</a:t>
            </a:r>
          </a:p>
          <a:p>
            <a:pPr marL="0" indent="0">
              <a:buNone/>
            </a:pPr>
            <a:r>
              <a:rPr lang="sr-Latn-RS" sz="2300" dirty="0"/>
              <a:t>	page 12 – exercise V, sentence 5</a:t>
            </a:r>
          </a:p>
          <a:p>
            <a:pPr marL="0" indent="0">
              <a:buNone/>
            </a:pPr>
            <a:r>
              <a:rPr lang="sr-Latn-RS" sz="2300" dirty="0"/>
              <a:t>	page 13 – ex. VI sentence 5, ex. IX sentence 5</a:t>
            </a:r>
          </a:p>
          <a:p>
            <a:pPr marL="0" indent="0">
              <a:buNone/>
            </a:pPr>
            <a:r>
              <a:rPr lang="sr-Latn-RS" sz="2300" dirty="0"/>
              <a:t>	page 14, sentence 3 (translation)</a:t>
            </a:r>
          </a:p>
          <a:p>
            <a:pPr marL="0" indent="0">
              <a:buNone/>
            </a:pPr>
            <a:r>
              <a:rPr lang="sr-Latn-RS" sz="2300" dirty="0"/>
              <a:t>	page 17, exercise IX, sentence 3</a:t>
            </a:r>
          </a:p>
          <a:p>
            <a:pPr marL="0" indent="0">
              <a:buNone/>
            </a:pPr>
            <a:r>
              <a:rPr lang="sr-Latn-RS" sz="2300" dirty="0"/>
              <a:t>	page 21, exercise IX, sentence 2, 5</a:t>
            </a:r>
          </a:p>
          <a:p>
            <a:pPr marL="0" indent="0">
              <a:buNone/>
            </a:pPr>
            <a:r>
              <a:rPr lang="sr-Latn-RS" sz="2300" dirty="0"/>
              <a:t>	page 24, ex. V, sentence 2</a:t>
            </a:r>
          </a:p>
          <a:p>
            <a:pPr marL="0" indent="0">
              <a:buNone/>
            </a:pPr>
            <a:r>
              <a:rPr lang="sr-Latn-RS" sz="2300" dirty="0"/>
              <a:t>	page 28, sentence 2 (translation)</a:t>
            </a:r>
          </a:p>
          <a:p>
            <a:pPr marL="0" indent="0">
              <a:buNone/>
            </a:pPr>
            <a:r>
              <a:rPr lang="sr-Latn-RS" sz="2300" dirty="0"/>
              <a:t>	page 30, ex. VI, sentence 4</a:t>
            </a:r>
          </a:p>
          <a:p>
            <a:pPr marL="0" indent="0">
              <a:buNone/>
            </a:pPr>
            <a:r>
              <a:rPr lang="sr-Latn-RS" sz="2300" dirty="0"/>
              <a:t>	page 31, sentence 2</a:t>
            </a:r>
          </a:p>
          <a:p>
            <a:pPr marL="0" indent="0">
              <a:buNone/>
            </a:pPr>
            <a:r>
              <a:rPr lang="sr-Latn-RS" sz="2300" dirty="0"/>
              <a:t>	page 36, sentence 3 (translation)</a:t>
            </a:r>
          </a:p>
          <a:p>
            <a:pPr marL="0" indent="0">
              <a:buNone/>
            </a:pPr>
            <a:r>
              <a:rPr lang="sr-Latn-RS" sz="2300" dirty="0"/>
              <a:t>	page 45, sentence 2</a:t>
            </a:r>
          </a:p>
          <a:p>
            <a:pPr marL="0" indent="0">
              <a:buNone/>
            </a:pPr>
            <a:r>
              <a:rPr lang="sr-Latn-RS" sz="2300" dirty="0"/>
              <a:t>	page 56, ex. VI, sentence 1</a:t>
            </a:r>
          </a:p>
          <a:p>
            <a:pPr marL="0" indent="0">
              <a:buNone/>
            </a:pPr>
            <a:r>
              <a:rPr lang="sr-Latn-RS" sz="2300" dirty="0"/>
              <a:t>	page 72, ex. V, sentence 3</a:t>
            </a:r>
          </a:p>
        </p:txBody>
      </p:sp>
    </p:spTree>
    <p:extLst>
      <p:ext uri="{BB962C8B-B14F-4D97-AF65-F5344CB8AC3E}">
        <p14:creationId xmlns:p14="http://schemas.microsoft.com/office/powerpoint/2010/main" val="23658286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466</TotalTime>
  <Words>983</Words>
  <Application>Microsoft Office PowerPoint</Application>
  <PresentationFormat>Widescreen</PresentationFormat>
  <Paragraphs>166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CONTINUOUS tenses</vt:lpstr>
      <vt:lpstr>Present Continuous – How do we make it?</vt:lpstr>
      <vt:lpstr>Present Continuous – When do we use it?</vt:lpstr>
      <vt:lpstr>Past Continuous – How do we make it?</vt:lpstr>
      <vt:lpstr>Past Continuous – When do we use it?</vt:lpstr>
      <vt:lpstr>Future Continuous: a tense that is not a tense</vt:lpstr>
      <vt:lpstr>Future Continuous: a tense that is not a tense</vt:lpstr>
      <vt:lpstr>Future Continuous – How do we make it?</vt:lpstr>
      <vt:lpstr>Practical exercises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tenses</dc:title>
  <dc:creator>Sofija Stefanović</dc:creator>
  <cp:lastModifiedBy>Sofija Stefanović</cp:lastModifiedBy>
  <cp:revision>56</cp:revision>
  <dcterms:created xsi:type="dcterms:W3CDTF">2023-10-05T20:24:36Z</dcterms:created>
  <dcterms:modified xsi:type="dcterms:W3CDTF">2023-11-05T17:34:47Z</dcterms:modified>
</cp:coreProperties>
</file>