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05T21:32:26.506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1 1031 24575,'2'-4'0,"0"1"0,0-1 0,1 1 0,0-1 0,0 1 0,0 0 0,0 0 0,0 0 0,1 0 0,-1 0 0,1 1 0,0 0 0,6-4 0,7-5 0,28-23 0,68-39 0,6-4 0,-99 64 0,0 2 0,1-1 0,24-7 0,-19 8 0,42-25 0,3 2 0,-55 28 0,0-1 0,26-16 0,-19 10 0,0 1 0,1 1 0,39-12 0,9-4 0,-26 9 0,-28 12 0,0-1 0,0-1 0,23-15 0,-19 10 0,45-19 0,14-9 0,23-29 0,27-17 0,-115 77 0,-1-1 0,-1-1 0,19-19 0,-18 17 0,0 0 0,26-18 0,-21 19-273,0-1 0,-2-1 0,0 0 0,26-30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05T21:32:26.506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69 1096 24575,'2'-4'0,"0"1"0,0-1 0,1 1 0,0-1 0,0 1 0,0 0 0,0 0 0,0 0 0,1 0 0,-1 0 0,1 1 0,0 0 0,6-4 0,7-5 0,28-23 0,68-39 0,6-4 0,-99 64 0,0 2 0,1-1 0,24-7 0,-19 8 0,42-25 0,3 2 0,-55 28 0,0-1 0,26-16 0,-19 10 0,0 1 0,1 1 0,39-12 0,9-4 0,-26 9 0,-28 12 0,0-1 0,0-1 0,23-15 0,-19 10 0,45-19 0,14-9 0,23-29 0,27-17 0,-115 77 0,-1-1 0,-1-1 0,19-19 0,-18 17 0,0 0 0,26-18 0,-21 19-273,0-1 0,-2-1 0,0 0 0,26-30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05T21:32:26.506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69 1096 24575,'2'-4'0,"0"1"0,0-1 0,1 1 0,0-1 0,0 1 0,0 0 0,0 0 0,0 0 0,1 0 0,-1 0 0,1 1 0,0 0 0,6-4 0,7-5 0,28-23 0,68-39 0,6-4 0,-99 64 0,0 2 0,1-1 0,24-7 0,-19 8 0,42-25 0,3 2 0,-55 28 0,0-1 0,26-16 0,-19 10 0,0 1 0,1 1 0,39-12 0,9-4 0,-26 9 0,-28 12 0,0-1 0,0-1 0,23-15 0,-19 10 0,45-19 0,14-9 0,23-29 0,27-17 0,-115 77 0,-1-1 0,-1-1 0,19-19 0,-18 17 0,0 0 0,26-18 0,-21 19-273,0-1 0,-2-1 0,0 0 0,26-30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05T21:46:17.834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0 1 24575,'35'0'0,"1"-1"0,0 2 0,-1 1 0,56 11 0,-64-8 0,0-2 0,53 1 0,-53-4 0,0 1 0,0 2 0,29 6 0,50 6 0,-24-5 0,38 2 0,-79-10 0,45 8 0,-23-2 0,1-2 0,-1-4 0,67-5 0,-6 0 0,467 3 0,-572 1 0,0 1 0,32 7 0,33 4 0,-22-12 0,-18-1 0,0 2 0,53 9 0,-34-3 0,2-3 0,127-6 0,-69-1 0,-80 1 0,0 3 0,69 12 0,-54-6 0,1-3 0,0-3 0,68-5 0,-11 1 0,796 2 0,-893 1 0,0 1 0,32 7 0,33 4 0,27-15 0,49 4 0,-94 10 0,-48-8 0,0-1 0,28 3 0,655-4 0,-341-5 0,-359 3 0,31 1 0,-1-2 0,0-1 0,56-11 0,-53 7 0,1 2 0,-1 1 0,1 2 0,54 4 0,-39-1 0,57-4 0,-34-9 0,-50 6 0,0 1 0,30 0 0,102-9 0,12 1 0,-138 10 0,55-8 0,-54 4 0,49-1 0,1121 7 0,-551 1 0,-630-2 0,0-1 0,32-7 0,33-3 0,37 13 0,53-3 0,-107-10 0,-49 8 0,-1 1 0,29-3 0,60-6 0,-72 7 0,49-2 0,2143 6 87,-1050 3-1539,-1154-2-5374</inkml:trace>
</inkml:ink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C110-A64F-4C74-9610-2C7E68B93CBC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25FD58F7-1AC2-44BB-8348-AEBE544D14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651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C110-A64F-4C74-9610-2C7E68B93CBC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58F7-1AC2-44BB-8348-AEBE544D14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975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C110-A64F-4C74-9610-2C7E68B93CBC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58F7-1AC2-44BB-8348-AEBE544D14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67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C110-A64F-4C74-9610-2C7E68B93CBC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58F7-1AC2-44BB-8348-AEBE544D14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907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29B4C110-A64F-4C74-9610-2C7E68B93CBC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25FD58F7-1AC2-44BB-8348-AEBE544D14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20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C110-A64F-4C74-9610-2C7E68B93CBC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58F7-1AC2-44BB-8348-AEBE544D14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16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C110-A64F-4C74-9610-2C7E68B93CBC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58F7-1AC2-44BB-8348-AEBE544D14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375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C110-A64F-4C74-9610-2C7E68B93CBC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58F7-1AC2-44BB-8348-AEBE544D14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38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C110-A64F-4C74-9610-2C7E68B93CBC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58F7-1AC2-44BB-8348-AEBE544D14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091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C110-A64F-4C74-9610-2C7E68B93CBC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58F7-1AC2-44BB-8348-AEBE544D14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357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9B4C110-A64F-4C74-9610-2C7E68B93CBC}" type="datetimeFigureOut">
              <a:rPr lang="en-GB" smtClean="0"/>
              <a:t>05/11/2023</a:t>
            </a:fld>
            <a:endParaRPr lang="en-GB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58F7-1AC2-44BB-8348-AEBE544D14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213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29B4C110-A64F-4C74-9610-2C7E68B93CBC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GB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25FD58F7-1AC2-44BB-8348-AEBE544D14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714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6.png"/><Relationship Id="rId4" Type="http://schemas.openxmlformats.org/officeDocument/2006/relationships/customXml" Target="../ink/ink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671F6-586A-C7D8-E84F-C7A416F134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sz="9600" dirty="0">
                <a:latin typeface="Rockwell Condensed" panose="02060603050405020104" pitchFamily="18" charset="0"/>
              </a:rPr>
              <a:t>Indirect Speech</a:t>
            </a:r>
            <a:endParaRPr lang="en-GB" sz="9600" dirty="0">
              <a:latin typeface="Rockwell Condensed" panose="020606030504050201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40D5D-C859-A53A-FBFF-9F1F0619DE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/>
              <a:t>...and when to use 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732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4ED55-CD73-7941-31D5-A21ED77E0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79899"/>
            <a:ext cx="10058400" cy="1073044"/>
          </a:xfrm>
        </p:spPr>
        <p:txBody>
          <a:bodyPr/>
          <a:lstStyle/>
          <a:p>
            <a:r>
              <a:rPr lang="sr-Latn-RS" dirty="0"/>
              <a:t>Why do we need it?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0B571-CD47-0057-9550-CD68673F2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760" y="1152943"/>
            <a:ext cx="11105965" cy="5625158"/>
          </a:xfrm>
        </p:spPr>
        <p:txBody>
          <a:bodyPr>
            <a:normAutofit/>
          </a:bodyPr>
          <a:lstStyle/>
          <a:p>
            <a:r>
              <a:rPr lang="en-US" sz="3000" dirty="0"/>
              <a:t>When the verb introducing </a:t>
            </a:r>
            <a:r>
              <a:rPr lang="sr-Latn-RS" sz="3000" dirty="0"/>
              <a:t>the “Cited sentence“ is in the past -&gt; we have to switch all tenses back.</a:t>
            </a:r>
          </a:p>
          <a:p>
            <a:r>
              <a:rPr lang="sr-Latn-RS" sz="3000" dirty="0"/>
              <a:t>For interrogative sentences: We therefore switch the sentence from a question to a statement – no inversion!</a:t>
            </a:r>
          </a:p>
          <a:p>
            <a:endParaRPr lang="sr-Latn-RS" sz="3200" dirty="0"/>
          </a:p>
          <a:p>
            <a:r>
              <a:rPr lang="sr-Latn-RS" sz="2800" dirty="0"/>
              <a:t>She </a:t>
            </a:r>
            <a:r>
              <a:rPr lang="sr-Latn-RS" sz="2800" dirty="0">
                <a:solidFill>
                  <a:schemeClr val="accent2">
                    <a:lumMod val="75000"/>
                  </a:schemeClr>
                </a:solidFill>
              </a:rPr>
              <a:t>says</a:t>
            </a:r>
            <a:r>
              <a:rPr lang="sr-Latn-RS" sz="2800" dirty="0"/>
              <a:t>: “I </a:t>
            </a:r>
            <a:r>
              <a:rPr lang="sr-Latn-RS" sz="2800" u="sng" dirty="0"/>
              <a:t>want</a:t>
            </a:r>
            <a:r>
              <a:rPr lang="sr-Latn-RS" sz="2800" dirty="0"/>
              <a:t> you to stop talking!/</a:t>
            </a:r>
            <a:r>
              <a:rPr lang="sr-Latn-RS" sz="2800" u="sng" dirty="0"/>
              <a:t>Did you stop </a:t>
            </a:r>
            <a:r>
              <a:rPr lang="sr-Latn-RS" sz="2800" dirty="0"/>
              <a:t>talking?“</a:t>
            </a:r>
          </a:p>
          <a:p>
            <a:pPr lvl="1"/>
            <a:r>
              <a:rPr lang="sr-Latn-RS" sz="2600" dirty="0"/>
              <a:t>She </a:t>
            </a:r>
            <a:r>
              <a:rPr lang="sr-Latn-RS" sz="2600" dirty="0">
                <a:solidFill>
                  <a:schemeClr val="accent2">
                    <a:lumMod val="75000"/>
                  </a:schemeClr>
                </a:solidFill>
              </a:rPr>
              <a:t>says</a:t>
            </a:r>
            <a:r>
              <a:rPr lang="sr-Latn-RS" sz="2600" dirty="0"/>
              <a:t> she </a:t>
            </a:r>
            <a:r>
              <a:rPr lang="sr-Latn-RS" sz="2600" u="sng" dirty="0"/>
              <a:t>wants</a:t>
            </a:r>
            <a:r>
              <a:rPr lang="sr-Latn-RS" sz="2600" dirty="0"/>
              <a:t> you to stop talking!/</a:t>
            </a:r>
            <a:r>
              <a:rPr lang="sr-Latn-RS" sz="2600" u="sng" dirty="0"/>
              <a:t>if you stopped </a:t>
            </a:r>
            <a:r>
              <a:rPr lang="sr-Latn-RS" sz="2600" dirty="0"/>
              <a:t>talking.</a:t>
            </a:r>
          </a:p>
          <a:p>
            <a:pPr lvl="1" algn="ctr"/>
            <a:r>
              <a:rPr lang="sr-Latn-RS" sz="3000" dirty="0"/>
              <a:t>BUT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67E96"/>
              </a:buClr>
              <a:buSzPct val="85000"/>
              <a:buFont typeface="Wingdings" pitchFamily="2" charset="2"/>
              <a:buChar char="§"/>
              <a:tabLst/>
              <a:defRPr/>
            </a:pPr>
            <a:r>
              <a:rPr kumimoji="0" lang="sr-Latn-R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She </a:t>
            </a:r>
            <a:r>
              <a:rPr kumimoji="0" lang="sr-Latn-R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said</a:t>
            </a:r>
            <a:r>
              <a:rPr kumimoji="0" lang="sr-Latn-R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: “I </a:t>
            </a:r>
            <a:r>
              <a:rPr kumimoji="0" lang="sr-Latn-R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want</a:t>
            </a:r>
            <a:r>
              <a:rPr kumimoji="0" lang="sr-Latn-R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 you to stop talking!/</a:t>
            </a:r>
            <a:r>
              <a:rPr kumimoji="0" lang="sr-Latn-R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Did you stop </a:t>
            </a:r>
            <a:r>
              <a:rPr kumimoji="0" lang="sr-Latn-R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+mn-cs"/>
              </a:rPr>
              <a:t>talking?“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buClr>
                <a:srgbClr val="967E96"/>
              </a:buClr>
              <a:defRPr/>
            </a:pPr>
            <a:r>
              <a:rPr lang="sr-Latn-RS" sz="2600" dirty="0">
                <a:solidFill>
                  <a:prstClr val="black"/>
                </a:solidFill>
                <a:latin typeface="Bookman Old Style" panose="02050604050505020204"/>
              </a:rPr>
              <a:t>She </a:t>
            </a:r>
            <a:r>
              <a:rPr lang="sr-Latn-RS" sz="2600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/>
              </a:rPr>
              <a:t>said</a:t>
            </a:r>
            <a:r>
              <a:rPr lang="sr-Latn-RS" sz="2600" dirty="0">
                <a:solidFill>
                  <a:prstClr val="black"/>
                </a:solidFill>
                <a:latin typeface="Bookman Old Style" panose="02050604050505020204"/>
              </a:rPr>
              <a:t> she </a:t>
            </a:r>
            <a:r>
              <a:rPr lang="sr-Latn-RS" sz="2600" u="sng" dirty="0">
                <a:solidFill>
                  <a:prstClr val="black"/>
                </a:solidFill>
                <a:latin typeface="Bookman Old Style" panose="02050604050505020204"/>
              </a:rPr>
              <a:t>wanted</a:t>
            </a:r>
            <a:r>
              <a:rPr lang="sr-Latn-RS" sz="2600" dirty="0">
                <a:solidFill>
                  <a:prstClr val="black"/>
                </a:solidFill>
                <a:latin typeface="Bookman Old Style" panose="02050604050505020204"/>
              </a:rPr>
              <a:t> you to stop talking!/</a:t>
            </a:r>
            <a:r>
              <a:rPr lang="sr-Latn-RS" sz="2600" u="sng" dirty="0">
                <a:solidFill>
                  <a:prstClr val="black"/>
                </a:solidFill>
                <a:latin typeface="Bookman Old Style" panose="02050604050505020204"/>
              </a:rPr>
              <a:t>if you had stopped</a:t>
            </a:r>
            <a:r>
              <a:rPr lang="sr-Latn-RS" sz="2600" dirty="0">
                <a:solidFill>
                  <a:prstClr val="black"/>
                </a:solidFill>
                <a:latin typeface="Bookman Old Style" panose="02050604050505020204"/>
              </a:rPr>
              <a:t>.</a:t>
            </a:r>
            <a:endParaRPr kumimoji="0" lang="sr-Latn-R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 panose="02050604050505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5219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8446E-86E5-105D-BF65-73B7E084F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0"/>
            <a:ext cx="10058400" cy="763479"/>
          </a:xfrm>
        </p:spPr>
        <p:txBody>
          <a:bodyPr>
            <a:normAutofit/>
          </a:bodyPr>
          <a:lstStyle/>
          <a:p>
            <a:r>
              <a:rPr lang="sr-Latn-RS" dirty="0"/>
              <a:t>Present tenses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7E3B0-24EB-2C9F-2C8C-69CD1816D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31" y="683581"/>
            <a:ext cx="11860567" cy="6174419"/>
          </a:xfrm>
        </p:spPr>
        <p:txBody>
          <a:bodyPr>
            <a:normAutofit/>
          </a:bodyPr>
          <a:lstStyle/>
          <a:p>
            <a:r>
              <a:rPr lang="sr-Latn-RS" sz="2800" b="1" dirty="0"/>
              <a:t>Present simple -&gt; past simple:</a:t>
            </a:r>
          </a:p>
          <a:p>
            <a:r>
              <a:rPr lang="sr-Latn-RS" sz="2500" dirty="0"/>
              <a:t>I said: “They </a:t>
            </a:r>
            <a:r>
              <a:rPr lang="sr-Latn-RS" sz="2500" dirty="0">
                <a:solidFill>
                  <a:schemeClr val="accent2">
                    <a:lumMod val="75000"/>
                  </a:schemeClr>
                </a:solidFill>
              </a:rPr>
              <a:t>are</a:t>
            </a:r>
            <a:r>
              <a:rPr lang="sr-Latn-RS" sz="2500" dirty="0"/>
              <a:t> all anxious </a:t>
            </a:r>
            <a:r>
              <a:rPr lang="sr-Latn-RS" sz="2500" u="sng" dirty="0"/>
              <a:t>today</a:t>
            </a:r>
            <a:r>
              <a:rPr lang="sr-Latn-RS" sz="2500" dirty="0"/>
              <a:t>.“</a:t>
            </a:r>
          </a:p>
          <a:p>
            <a:endParaRPr lang="sr-Latn-RS" sz="2800" dirty="0"/>
          </a:p>
          <a:p>
            <a:r>
              <a:rPr lang="sr-Latn-RS" sz="2800" b="1" dirty="0"/>
              <a:t>Present continuous -&gt; past continuous</a:t>
            </a:r>
          </a:p>
          <a:p>
            <a:r>
              <a:rPr lang="sr-Latn-RS" sz="2500" dirty="0"/>
              <a:t>I said: “They </a:t>
            </a:r>
            <a:r>
              <a:rPr lang="sr-Latn-RS" sz="2500" dirty="0">
                <a:solidFill>
                  <a:schemeClr val="accent2">
                    <a:lumMod val="75000"/>
                  </a:schemeClr>
                </a:solidFill>
              </a:rPr>
              <a:t>are</a:t>
            </a:r>
            <a:r>
              <a:rPr lang="sr-Latn-RS" sz="2500" dirty="0"/>
              <a:t> </a:t>
            </a:r>
            <a:r>
              <a:rPr lang="sr-Latn-RS" sz="2500" dirty="0">
                <a:solidFill>
                  <a:schemeClr val="accent2">
                    <a:lumMod val="75000"/>
                  </a:schemeClr>
                </a:solidFill>
              </a:rPr>
              <a:t>smiling</a:t>
            </a:r>
            <a:r>
              <a:rPr lang="sr-Latn-RS" sz="2500" dirty="0"/>
              <a:t> </a:t>
            </a:r>
            <a:r>
              <a:rPr lang="sr-Latn-RS" sz="2500" u="sng" dirty="0"/>
              <a:t>now</a:t>
            </a:r>
            <a:r>
              <a:rPr lang="sr-Latn-RS" sz="2500" dirty="0"/>
              <a:t>.“</a:t>
            </a:r>
          </a:p>
          <a:p>
            <a:endParaRPr lang="sr-Latn-RS" sz="2800" dirty="0"/>
          </a:p>
          <a:p>
            <a:r>
              <a:rPr lang="sr-Latn-RS" sz="2800" b="1" dirty="0"/>
              <a:t>Present perfect -&gt; past perfect</a:t>
            </a:r>
          </a:p>
          <a:p>
            <a:r>
              <a:rPr lang="sr-Latn-RS" sz="2500" dirty="0"/>
              <a:t>I asked: “</a:t>
            </a:r>
            <a:r>
              <a:rPr lang="sr-Latn-RS" sz="2500" dirty="0">
                <a:solidFill>
                  <a:schemeClr val="accent2">
                    <a:lumMod val="75000"/>
                  </a:schemeClr>
                </a:solidFill>
              </a:rPr>
              <a:t>Have</a:t>
            </a:r>
            <a:r>
              <a:rPr lang="sr-Latn-RS" sz="2500" dirty="0"/>
              <a:t> you </a:t>
            </a:r>
            <a:r>
              <a:rPr lang="sr-Latn-RS" sz="2500" dirty="0">
                <a:solidFill>
                  <a:schemeClr val="accent2">
                    <a:lumMod val="75000"/>
                  </a:schemeClr>
                </a:solidFill>
              </a:rPr>
              <a:t>gone</a:t>
            </a:r>
            <a:r>
              <a:rPr lang="sr-Latn-RS" sz="2500" dirty="0"/>
              <a:t> to class?“</a:t>
            </a:r>
          </a:p>
          <a:p>
            <a:endParaRPr lang="sr-Latn-RS" sz="2800" dirty="0"/>
          </a:p>
          <a:p>
            <a:r>
              <a:rPr lang="sr-Latn-RS" sz="2800" b="1" dirty="0"/>
              <a:t>Present perfect continuous -&gt; past perfect continuous</a:t>
            </a:r>
          </a:p>
          <a:p>
            <a:r>
              <a:rPr lang="sr-Latn-RS" sz="2500" dirty="0"/>
              <a:t>I asked: “What </a:t>
            </a:r>
            <a:r>
              <a:rPr lang="sr-Latn-RS" sz="2500" dirty="0">
                <a:solidFill>
                  <a:schemeClr val="accent2">
                    <a:lumMod val="75000"/>
                  </a:schemeClr>
                </a:solidFill>
              </a:rPr>
              <a:t>have</a:t>
            </a:r>
            <a:r>
              <a:rPr lang="sr-Latn-RS" sz="2500" dirty="0"/>
              <a:t> you </a:t>
            </a:r>
            <a:r>
              <a:rPr lang="sr-Latn-RS" sz="2500" dirty="0">
                <a:solidFill>
                  <a:schemeClr val="accent2">
                    <a:lumMod val="75000"/>
                  </a:schemeClr>
                </a:solidFill>
              </a:rPr>
              <a:t>been doing</a:t>
            </a:r>
            <a:r>
              <a:rPr lang="sr-Latn-RS" sz="2500" dirty="0"/>
              <a:t>?“</a:t>
            </a:r>
            <a:endParaRPr lang="en-US" sz="25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8BC332-1679-5542-13AE-BE18738F900F}"/>
              </a:ext>
            </a:extLst>
          </p:cNvPr>
          <p:cNvSpPr txBox="1"/>
          <p:nvPr/>
        </p:nvSpPr>
        <p:spPr>
          <a:xfrm>
            <a:off x="3013965" y="1674733"/>
            <a:ext cx="604569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500" dirty="0"/>
              <a:t>I said they </a:t>
            </a:r>
            <a:r>
              <a:rPr lang="sr-Latn-RS" sz="2500" dirty="0">
                <a:solidFill>
                  <a:schemeClr val="accent2">
                    <a:lumMod val="75000"/>
                  </a:schemeClr>
                </a:solidFill>
              </a:rPr>
              <a:t>were</a:t>
            </a:r>
            <a:r>
              <a:rPr lang="sr-Latn-RS" sz="2500" dirty="0"/>
              <a:t> all anxious </a:t>
            </a:r>
            <a:r>
              <a:rPr lang="sr-Latn-RS" sz="2500" u="sng" dirty="0"/>
              <a:t>that day</a:t>
            </a:r>
            <a:r>
              <a:rPr lang="sr-Latn-RS" sz="2500" dirty="0"/>
              <a:t>.</a:t>
            </a:r>
            <a:endParaRPr lang="en-US" sz="25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B6DFF4-BEF7-EAF4-A905-8C54993C479D}"/>
              </a:ext>
            </a:extLst>
          </p:cNvPr>
          <p:cNvSpPr txBox="1"/>
          <p:nvPr/>
        </p:nvSpPr>
        <p:spPr>
          <a:xfrm>
            <a:off x="2050003" y="3247128"/>
            <a:ext cx="809199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500" dirty="0"/>
              <a:t>I said they </a:t>
            </a:r>
            <a:r>
              <a:rPr lang="sr-Latn-RS" sz="2500" dirty="0">
                <a:solidFill>
                  <a:schemeClr val="accent2">
                    <a:lumMod val="75000"/>
                  </a:schemeClr>
                </a:solidFill>
              </a:rPr>
              <a:t>were</a:t>
            </a:r>
            <a:r>
              <a:rPr lang="sr-Latn-RS" sz="2500" dirty="0"/>
              <a:t> </a:t>
            </a:r>
            <a:r>
              <a:rPr lang="sr-Latn-RS" sz="2500" dirty="0">
                <a:solidFill>
                  <a:schemeClr val="accent2">
                    <a:lumMod val="75000"/>
                  </a:schemeClr>
                </a:solidFill>
              </a:rPr>
              <a:t>smiling</a:t>
            </a:r>
            <a:r>
              <a:rPr lang="sr-Latn-RS" sz="2500" dirty="0"/>
              <a:t> </a:t>
            </a:r>
            <a:r>
              <a:rPr lang="sr-Latn-RS" sz="2500" u="sng" dirty="0"/>
              <a:t>then/at that moment</a:t>
            </a:r>
            <a:r>
              <a:rPr lang="sr-Latn-RS" sz="2500" dirty="0"/>
              <a:t>.</a:t>
            </a:r>
            <a:endParaRPr lang="en-US" sz="25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8F63E3-759E-2DF3-0CCC-E6962C64A984}"/>
              </a:ext>
            </a:extLst>
          </p:cNvPr>
          <p:cNvSpPr txBox="1"/>
          <p:nvPr/>
        </p:nvSpPr>
        <p:spPr>
          <a:xfrm>
            <a:off x="1990816" y="4816377"/>
            <a:ext cx="809199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500" dirty="0"/>
              <a:t>I asked if they </a:t>
            </a:r>
            <a:r>
              <a:rPr lang="sr-Latn-RS" sz="2500" dirty="0">
                <a:solidFill>
                  <a:schemeClr val="accent2">
                    <a:lumMod val="75000"/>
                  </a:schemeClr>
                </a:solidFill>
              </a:rPr>
              <a:t>had gone </a:t>
            </a:r>
            <a:r>
              <a:rPr lang="sr-Latn-RS" sz="2500" dirty="0"/>
              <a:t>to class.</a:t>
            </a:r>
            <a:endParaRPr lang="en-US" sz="25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7A4F48-32CE-B057-9C2A-F361F5381E1B}"/>
              </a:ext>
            </a:extLst>
          </p:cNvPr>
          <p:cNvSpPr txBox="1"/>
          <p:nvPr/>
        </p:nvSpPr>
        <p:spPr>
          <a:xfrm>
            <a:off x="1940879" y="6378847"/>
            <a:ext cx="831023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500" dirty="0"/>
              <a:t>I asked what they </a:t>
            </a:r>
            <a:r>
              <a:rPr lang="sr-Latn-RS" sz="2500" dirty="0">
                <a:solidFill>
                  <a:schemeClr val="accent2">
                    <a:lumMod val="75000"/>
                  </a:schemeClr>
                </a:solidFill>
              </a:rPr>
              <a:t>had been doing</a:t>
            </a:r>
            <a:r>
              <a:rPr lang="sr-Latn-RS" sz="2500" dirty="0"/>
              <a:t>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362125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8446E-86E5-105D-BF65-73B7E084F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0"/>
            <a:ext cx="10058400" cy="763479"/>
          </a:xfrm>
        </p:spPr>
        <p:txBody>
          <a:bodyPr>
            <a:normAutofit/>
          </a:bodyPr>
          <a:lstStyle/>
          <a:p>
            <a:r>
              <a:rPr lang="sr-Latn-RS" dirty="0"/>
              <a:t>Past tenses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7E3B0-24EB-2C9F-2C8C-69CD1816D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31" y="683581"/>
            <a:ext cx="11860567" cy="6174419"/>
          </a:xfrm>
        </p:spPr>
        <p:txBody>
          <a:bodyPr>
            <a:normAutofit/>
          </a:bodyPr>
          <a:lstStyle/>
          <a:p>
            <a:r>
              <a:rPr lang="sr-Latn-RS" sz="2800" b="1" dirty="0"/>
              <a:t>Past simple -&gt; past past perfect:</a:t>
            </a:r>
          </a:p>
          <a:p>
            <a:r>
              <a:rPr lang="sr-Latn-RS" sz="2500" dirty="0"/>
              <a:t>I said: “I </a:t>
            </a:r>
            <a:r>
              <a:rPr lang="sr-Latn-RS" sz="2500" dirty="0">
                <a:solidFill>
                  <a:schemeClr val="accent2">
                    <a:lumMod val="75000"/>
                  </a:schemeClr>
                </a:solidFill>
              </a:rPr>
              <a:t>went</a:t>
            </a:r>
            <a:r>
              <a:rPr lang="sr-Latn-RS" sz="2500" dirty="0"/>
              <a:t> to the supermarket </a:t>
            </a:r>
            <a:r>
              <a:rPr lang="sr-Latn-RS" sz="2500" u="sng" dirty="0"/>
              <a:t>yesterday</a:t>
            </a:r>
            <a:r>
              <a:rPr lang="sr-Latn-RS" sz="2500" dirty="0"/>
              <a:t>.“</a:t>
            </a:r>
          </a:p>
          <a:p>
            <a:endParaRPr lang="sr-Latn-RS" sz="2800" dirty="0"/>
          </a:p>
          <a:p>
            <a:r>
              <a:rPr lang="sr-Latn-RS" sz="2800" b="1" dirty="0"/>
              <a:t>Past continuous -&gt; past perfect continuous</a:t>
            </a:r>
          </a:p>
          <a:p>
            <a:r>
              <a:rPr lang="sr-Latn-RS" sz="2500" dirty="0"/>
              <a:t>He told them: “I </a:t>
            </a:r>
            <a:r>
              <a:rPr lang="sr-Latn-RS" sz="2500" dirty="0">
                <a:solidFill>
                  <a:schemeClr val="accent2">
                    <a:lumMod val="75000"/>
                  </a:schemeClr>
                </a:solidFill>
              </a:rPr>
              <a:t>was watching </a:t>
            </a:r>
            <a:r>
              <a:rPr lang="sr-Latn-RS" sz="2500" dirty="0"/>
              <a:t>Netflix </a:t>
            </a:r>
            <a:r>
              <a:rPr lang="sr-Latn-RS" sz="2500" u="sng" dirty="0"/>
              <a:t>this</a:t>
            </a:r>
            <a:r>
              <a:rPr lang="sr-Latn-RS" sz="2500" dirty="0"/>
              <a:t> entire day.“</a:t>
            </a:r>
          </a:p>
          <a:p>
            <a:endParaRPr lang="sr-Latn-RS" sz="2800" dirty="0"/>
          </a:p>
          <a:p>
            <a:r>
              <a:rPr lang="sr-Latn-RS" sz="2800" b="1" dirty="0"/>
              <a:t>Past perfect -&gt; past perfect</a:t>
            </a:r>
          </a:p>
          <a:p>
            <a:r>
              <a:rPr lang="sr-Latn-RS" sz="2500" dirty="0"/>
              <a:t>We asked: “</a:t>
            </a:r>
            <a:r>
              <a:rPr lang="sr-Latn-RS" sz="2500" dirty="0">
                <a:solidFill>
                  <a:schemeClr val="accent2">
                    <a:lumMod val="75000"/>
                  </a:schemeClr>
                </a:solidFill>
              </a:rPr>
              <a:t>Had</a:t>
            </a:r>
            <a:r>
              <a:rPr lang="sr-Latn-RS" sz="2500" dirty="0"/>
              <a:t> they </a:t>
            </a:r>
            <a:r>
              <a:rPr lang="sr-Latn-RS" sz="2500" dirty="0">
                <a:solidFill>
                  <a:schemeClr val="accent2">
                    <a:lumMod val="75000"/>
                  </a:schemeClr>
                </a:solidFill>
              </a:rPr>
              <a:t>gone</a:t>
            </a:r>
            <a:r>
              <a:rPr lang="sr-Latn-RS" sz="2500" dirty="0"/>
              <a:t> to their class?“</a:t>
            </a:r>
          </a:p>
          <a:p>
            <a:endParaRPr lang="sr-Latn-RS" sz="2800" dirty="0"/>
          </a:p>
          <a:p>
            <a:r>
              <a:rPr lang="sr-Latn-RS" sz="2800" b="1" dirty="0"/>
              <a:t>Past perfect continuous -&gt; past perfect continuous</a:t>
            </a:r>
          </a:p>
          <a:p>
            <a:r>
              <a:rPr lang="sr-Latn-RS" sz="2500" dirty="0"/>
              <a:t>I asked: “What </a:t>
            </a:r>
            <a:r>
              <a:rPr lang="sr-Latn-RS" sz="2500" dirty="0">
                <a:solidFill>
                  <a:schemeClr val="accent2">
                    <a:lumMod val="75000"/>
                  </a:schemeClr>
                </a:solidFill>
              </a:rPr>
              <a:t>had</a:t>
            </a:r>
            <a:r>
              <a:rPr lang="sr-Latn-RS" sz="2500" dirty="0"/>
              <a:t> you </a:t>
            </a:r>
            <a:r>
              <a:rPr lang="sr-Latn-RS" sz="2500" dirty="0">
                <a:solidFill>
                  <a:schemeClr val="accent2">
                    <a:lumMod val="75000"/>
                  </a:schemeClr>
                </a:solidFill>
              </a:rPr>
              <a:t>been doing</a:t>
            </a:r>
            <a:r>
              <a:rPr lang="sr-Latn-RS" sz="2500" dirty="0"/>
              <a:t>?“</a:t>
            </a:r>
            <a:endParaRPr lang="en-US" sz="25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8BC332-1679-5542-13AE-BE18738F900F}"/>
              </a:ext>
            </a:extLst>
          </p:cNvPr>
          <p:cNvSpPr txBox="1"/>
          <p:nvPr/>
        </p:nvSpPr>
        <p:spPr>
          <a:xfrm>
            <a:off x="1791437" y="1684658"/>
            <a:ext cx="860912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500" dirty="0"/>
              <a:t>I said I </a:t>
            </a:r>
            <a:r>
              <a:rPr lang="sr-Latn-RS" sz="2500" dirty="0">
                <a:solidFill>
                  <a:schemeClr val="accent2">
                    <a:lumMod val="75000"/>
                  </a:schemeClr>
                </a:solidFill>
              </a:rPr>
              <a:t>had gone</a:t>
            </a:r>
            <a:r>
              <a:rPr lang="sr-Latn-RS" sz="2500" dirty="0"/>
              <a:t> to the supermarket </a:t>
            </a:r>
            <a:r>
              <a:rPr lang="sr-Latn-RS" sz="2500" u="sng" dirty="0"/>
              <a:t>the day before</a:t>
            </a:r>
            <a:r>
              <a:rPr lang="sr-Latn-RS" sz="2500" dirty="0"/>
              <a:t>.</a:t>
            </a:r>
            <a:endParaRPr lang="en-US" sz="25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B6DFF4-BEF7-EAF4-A905-8C54993C479D}"/>
              </a:ext>
            </a:extLst>
          </p:cNvPr>
          <p:cNvSpPr txBox="1"/>
          <p:nvPr/>
        </p:nvSpPr>
        <p:spPr>
          <a:xfrm>
            <a:off x="1393423" y="3293736"/>
            <a:ext cx="940514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500" dirty="0"/>
              <a:t>He said he </a:t>
            </a:r>
            <a:r>
              <a:rPr lang="sr-Latn-RS" sz="2500" dirty="0">
                <a:solidFill>
                  <a:schemeClr val="accent2">
                    <a:lumMod val="75000"/>
                  </a:schemeClr>
                </a:solidFill>
              </a:rPr>
              <a:t>had been watching </a:t>
            </a:r>
            <a:r>
              <a:rPr lang="sr-Latn-RS" sz="2500" dirty="0"/>
              <a:t>Netflix </a:t>
            </a:r>
            <a:r>
              <a:rPr lang="sr-Latn-RS" sz="2500" u="sng" dirty="0"/>
              <a:t>that</a:t>
            </a:r>
            <a:r>
              <a:rPr lang="sr-Latn-RS" sz="2500" dirty="0"/>
              <a:t> entire day.</a:t>
            </a:r>
            <a:endParaRPr lang="en-US" sz="25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8F63E3-759E-2DF3-0CCC-E6962C64A984}"/>
              </a:ext>
            </a:extLst>
          </p:cNvPr>
          <p:cNvSpPr txBox="1"/>
          <p:nvPr/>
        </p:nvSpPr>
        <p:spPr>
          <a:xfrm>
            <a:off x="1990816" y="4816377"/>
            <a:ext cx="809199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500" dirty="0"/>
              <a:t>We asked if they </a:t>
            </a:r>
            <a:r>
              <a:rPr lang="sr-Latn-RS" sz="2500" dirty="0">
                <a:solidFill>
                  <a:schemeClr val="accent2">
                    <a:lumMod val="75000"/>
                  </a:schemeClr>
                </a:solidFill>
              </a:rPr>
              <a:t>had gone </a:t>
            </a:r>
            <a:r>
              <a:rPr lang="sr-Latn-RS" sz="2500" dirty="0"/>
              <a:t>to their class.</a:t>
            </a:r>
            <a:endParaRPr lang="en-US" sz="25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7A4F48-32CE-B057-9C2A-F361F5381E1B}"/>
              </a:ext>
            </a:extLst>
          </p:cNvPr>
          <p:cNvSpPr txBox="1"/>
          <p:nvPr/>
        </p:nvSpPr>
        <p:spPr>
          <a:xfrm>
            <a:off x="1940879" y="6378847"/>
            <a:ext cx="831023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500" dirty="0"/>
              <a:t>I asked what they </a:t>
            </a:r>
            <a:r>
              <a:rPr lang="sr-Latn-RS" sz="2500" dirty="0">
                <a:solidFill>
                  <a:schemeClr val="accent2">
                    <a:lumMod val="75000"/>
                  </a:schemeClr>
                </a:solidFill>
              </a:rPr>
              <a:t>had been doing</a:t>
            </a:r>
            <a:r>
              <a:rPr lang="sr-Latn-RS" sz="2500" dirty="0"/>
              <a:t>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650541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0729C-2A82-8A8E-DE54-63CAF121F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0"/>
            <a:ext cx="10058400" cy="847018"/>
          </a:xfrm>
        </p:spPr>
        <p:txBody>
          <a:bodyPr/>
          <a:lstStyle/>
          <a:p>
            <a:r>
              <a:rPr lang="sr-Latn-RS" dirty="0"/>
              <a:t>Future tenses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51D8526-FA08-2B25-D781-AAAA02A9C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31" y="683581"/>
            <a:ext cx="11860567" cy="6174419"/>
          </a:xfrm>
        </p:spPr>
        <p:txBody>
          <a:bodyPr>
            <a:normAutofit/>
          </a:bodyPr>
          <a:lstStyle/>
          <a:p>
            <a:r>
              <a:rPr lang="sr-Latn-RS" sz="2800" b="1" dirty="0"/>
              <a:t>Future simple / Future continuous / Future perfect</a:t>
            </a:r>
          </a:p>
          <a:p>
            <a:r>
              <a:rPr lang="sr-Latn-RS" sz="2800" dirty="0"/>
              <a:t>You said:</a:t>
            </a:r>
          </a:p>
          <a:p>
            <a:r>
              <a:rPr lang="sr-Latn-RS" sz="2800" dirty="0"/>
              <a:t>“In 3 years, I will finish this faculty.“</a:t>
            </a:r>
          </a:p>
          <a:p>
            <a:endParaRPr lang="sr-Latn-RS" sz="2800" dirty="0"/>
          </a:p>
          <a:p>
            <a:endParaRPr lang="sr-Latn-RS" sz="2800" dirty="0"/>
          </a:p>
          <a:p>
            <a:r>
              <a:rPr lang="sr-Latn-RS" sz="2800" dirty="0"/>
              <a:t>“In 3 years, I will be finishing this faculty.“</a:t>
            </a:r>
          </a:p>
          <a:p>
            <a:endParaRPr lang="sr-Latn-RS" sz="2800" dirty="0"/>
          </a:p>
          <a:p>
            <a:endParaRPr lang="sr-Latn-RS" sz="2800" dirty="0"/>
          </a:p>
          <a:p>
            <a:r>
              <a:rPr lang="sr-Latn-RS" sz="2800" dirty="0"/>
              <a:t>“In 3 years, I will have finished this faculty.“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EB081759-0764-B171-F2EB-A584A703CE9D}"/>
                  </a:ext>
                </a:extLst>
              </p14:cNvPr>
              <p14:cNvContentPartPr/>
              <p14:nvPr/>
            </p14:nvContentPartPr>
            <p14:xfrm>
              <a:off x="2707343" y="1812520"/>
              <a:ext cx="615240" cy="37116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EB081759-0764-B171-F2EB-A584A703CE9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89703" y="1794880"/>
                <a:ext cx="650880" cy="40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10A3AC01-4614-B9DB-858D-3F9026E1C3E5}"/>
                  </a:ext>
                </a:extLst>
              </p14:cNvPr>
              <p14:cNvContentPartPr/>
              <p14:nvPr/>
            </p14:nvContentPartPr>
            <p14:xfrm>
              <a:off x="2707343" y="3481033"/>
              <a:ext cx="614363" cy="371475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10A3AC01-4614-B9DB-858D-3F9026E1C3E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89369" y="3463018"/>
                <a:ext cx="649952" cy="4071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AA997635-C32B-8A02-7E1F-9F70419A2CFE}"/>
                  </a:ext>
                </a:extLst>
              </p14:cNvPr>
              <p14:cNvContentPartPr/>
              <p14:nvPr/>
            </p14:nvContentPartPr>
            <p14:xfrm>
              <a:off x="2707342" y="5072063"/>
              <a:ext cx="614363" cy="371475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AA997635-C32B-8A02-7E1F-9F70419A2CF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89368" y="5054048"/>
                <a:ext cx="649952" cy="407145"/>
              </a:xfrm>
              <a:prstGeom prst="rect">
                <a:avLst/>
              </a:prstGeom>
            </p:spPr>
          </p:pic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2356C57D-6CD8-E1B0-1928-97690ECD1A91}"/>
              </a:ext>
            </a:extLst>
          </p:cNvPr>
          <p:cNvSpPr txBox="1"/>
          <p:nvPr/>
        </p:nvSpPr>
        <p:spPr>
          <a:xfrm>
            <a:off x="1066800" y="2446745"/>
            <a:ext cx="908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/>
              <a:t>You said that in 3 years you </a:t>
            </a:r>
            <a:r>
              <a:rPr lang="sr-Latn-RS" sz="2400" dirty="0">
                <a:solidFill>
                  <a:schemeClr val="accent2">
                    <a:lumMod val="75000"/>
                  </a:schemeClr>
                </a:solidFill>
              </a:rPr>
              <a:t>would</a:t>
            </a:r>
            <a:r>
              <a:rPr lang="sr-Latn-RS" sz="2400" dirty="0"/>
              <a:t> finish that faculty.</a:t>
            </a:r>
            <a:endParaRPr lang="en-U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26F9510-CE03-2103-DB38-0C827F627622}"/>
              </a:ext>
            </a:extLst>
          </p:cNvPr>
          <p:cNvSpPr txBox="1"/>
          <p:nvPr/>
        </p:nvSpPr>
        <p:spPr>
          <a:xfrm>
            <a:off x="1066799" y="4127965"/>
            <a:ext cx="9382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/>
              <a:t>You said that in 3 years you </a:t>
            </a:r>
            <a:r>
              <a:rPr lang="sr-Latn-RS" sz="2400" dirty="0">
                <a:solidFill>
                  <a:schemeClr val="accent2">
                    <a:lumMod val="75000"/>
                  </a:schemeClr>
                </a:solidFill>
              </a:rPr>
              <a:t>would</a:t>
            </a:r>
            <a:r>
              <a:rPr lang="sr-Latn-RS" sz="2400" dirty="0"/>
              <a:t> be finishing that faculty.</a:t>
            </a:r>
            <a:endParaRPr lang="en-US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392281B-52FF-0532-984E-53200FF381C0}"/>
              </a:ext>
            </a:extLst>
          </p:cNvPr>
          <p:cNvSpPr txBox="1"/>
          <p:nvPr/>
        </p:nvSpPr>
        <p:spPr>
          <a:xfrm>
            <a:off x="1066799" y="5752313"/>
            <a:ext cx="9923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/>
              <a:t>You said that in 3 years you </a:t>
            </a:r>
            <a:r>
              <a:rPr lang="sr-Latn-RS" sz="2400" dirty="0">
                <a:solidFill>
                  <a:schemeClr val="accent2">
                    <a:lumMod val="75000"/>
                  </a:schemeClr>
                </a:solidFill>
              </a:rPr>
              <a:t>would</a:t>
            </a:r>
            <a:r>
              <a:rPr lang="sr-Latn-RS" sz="2400" dirty="0"/>
              <a:t> have finished that faculty.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5412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06747-CF3C-BB55-4DD5-35727FE6F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071" y="43195"/>
            <a:ext cx="10058400" cy="962428"/>
          </a:xfrm>
        </p:spPr>
        <p:txBody>
          <a:bodyPr/>
          <a:lstStyle/>
          <a:p>
            <a:r>
              <a:rPr lang="sr-Latn-RS" dirty="0"/>
              <a:t>Imperative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E983C-47A3-3526-10D1-AD9F1DD67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941" y="1005623"/>
            <a:ext cx="11789545" cy="5705895"/>
          </a:xfrm>
        </p:spPr>
        <p:txBody>
          <a:bodyPr>
            <a:normAutofit/>
          </a:bodyPr>
          <a:lstStyle/>
          <a:p>
            <a:r>
              <a:rPr lang="sr-Latn-RS" sz="2800" dirty="0"/>
              <a:t>He ordered: “</a:t>
            </a:r>
            <a:r>
              <a:rPr lang="sr-Latn-RS" sz="2800" dirty="0">
                <a:solidFill>
                  <a:schemeClr val="accent2">
                    <a:lumMod val="75000"/>
                  </a:schemeClr>
                </a:solidFill>
              </a:rPr>
              <a:t>Do not talk </a:t>
            </a:r>
            <a:r>
              <a:rPr lang="sr-Latn-RS" sz="2800" dirty="0"/>
              <a:t>during </a:t>
            </a:r>
            <a:r>
              <a:rPr lang="sr-Latn-RS" sz="2800" u="sng" dirty="0"/>
              <a:t>my</a:t>
            </a:r>
            <a:r>
              <a:rPr lang="sr-Latn-RS" sz="2800" dirty="0"/>
              <a:t> class!“</a:t>
            </a:r>
          </a:p>
          <a:p>
            <a:endParaRPr lang="sr-Latn-RS" sz="2800" dirty="0"/>
          </a:p>
          <a:p>
            <a:endParaRPr lang="sr-Latn-RS" sz="2800" dirty="0"/>
          </a:p>
          <a:p>
            <a:r>
              <a:rPr lang="sr-Latn-RS" sz="2800" dirty="0"/>
              <a:t>She told her dog: “</a:t>
            </a:r>
            <a:r>
              <a:rPr lang="sr-Latn-RS" sz="2800" dirty="0">
                <a:solidFill>
                  <a:schemeClr val="accent2">
                    <a:lumMod val="75000"/>
                  </a:schemeClr>
                </a:solidFill>
              </a:rPr>
              <a:t>Stop chewing </a:t>
            </a:r>
            <a:r>
              <a:rPr lang="sr-Latn-RS" sz="2800" dirty="0"/>
              <a:t>on </a:t>
            </a:r>
            <a:r>
              <a:rPr lang="sr-Latn-RS" sz="2800" u="sng" dirty="0"/>
              <a:t>my</a:t>
            </a:r>
            <a:r>
              <a:rPr lang="sr-Latn-RS" sz="2800" dirty="0"/>
              <a:t> slipper!“</a:t>
            </a:r>
          </a:p>
          <a:p>
            <a:endParaRPr lang="sr-Latn-RS" sz="2800" dirty="0"/>
          </a:p>
          <a:p>
            <a:endParaRPr lang="sr-Latn-RS" sz="2800" dirty="0"/>
          </a:p>
          <a:p>
            <a:r>
              <a:rPr lang="sr-Latn-RS" sz="2800" dirty="0"/>
              <a:t>I told Adam: “</a:t>
            </a:r>
            <a:r>
              <a:rPr lang="sr-Latn-RS" sz="2800" dirty="0">
                <a:solidFill>
                  <a:schemeClr val="accent2">
                    <a:lumMod val="75000"/>
                  </a:schemeClr>
                </a:solidFill>
              </a:rPr>
              <a:t>Don’t eat </a:t>
            </a:r>
            <a:r>
              <a:rPr lang="sr-Latn-RS" sz="2800" dirty="0"/>
              <a:t>my pasta from the fridge!“</a:t>
            </a:r>
          </a:p>
          <a:p>
            <a:endParaRPr lang="sr-Latn-RS" sz="2800" dirty="0"/>
          </a:p>
          <a:p>
            <a:endParaRPr lang="sr-Latn-RS" sz="2800" dirty="0"/>
          </a:p>
          <a:p>
            <a:r>
              <a:rPr lang="sr-Latn-RS" sz="2600" dirty="0"/>
              <a:t>I told him to </a:t>
            </a:r>
            <a:r>
              <a:rPr lang="sr-Latn-RS" sz="2600" dirty="0">
                <a:solidFill>
                  <a:schemeClr val="accent2">
                    <a:lumMod val="75000"/>
                  </a:schemeClr>
                </a:solidFill>
              </a:rPr>
              <a:t>not</a:t>
            </a:r>
            <a:r>
              <a:rPr lang="sr-Latn-RS" sz="2600" dirty="0"/>
              <a:t> eat my pasta – Internet jargon, incorrect word order</a:t>
            </a:r>
            <a:endParaRPr lang="en-US" sz="2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7E7A5F-FC53-2AB9-6E03-0514687404F8}"/>
              </a:ext>
            </a:extLst>
          </p:cNvPr>
          <p:cNvSpPr txBox="1"/>
          <p:nvPr/>
        </p:nvSpPr>
        <p:spPr>
          <a:xfrm>
            <a:off x="2506462" y="1744656"/>
            <a:ext cx="7179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/>
              <a:t>He ordered them </a:t>
            </a:r>
            <a:r>
              <a:rPr lang="sr-Latn-RS" sz="2400" dirty="0">
                <a:solidFill>
                  <a:schemeClr val="accent2">
                    <a:lumMod val="75000"/>
                  </a:schemeClr>
                </a:solidFill>
              </a:rPr>
              <a:t>not to talk </a:t>
            </a:r>
            <a:r>
              <a:rPr lang="sr-Latn-RS" sz="2400" dirty="0"/>
              <a:t>during </a:t>
            </a:r>
            <a:r>
              <a:rPr lang="sr-Latn-RS" sz="2400" u="sng" dirty="0"/>
              <a:t>his</a:t>
            </a:r>
            <a:r>
              <a:rPr lang="sr-Latn-RS" sz="2400" dirty="0"/>
              <a:t> class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E59A3D-F6F5-AFF5-9438-38AE2B8B277F}"/>
              </a:ext>
            </a:extLst>
          </p:cNvPr>
          <p:cNvSpPr txBox="1"/>
          <p:nvPr/>
        </p:nvSpPr>
        <p:spPr>
          <a:xfrm>
            <a:off x="2092169" y="3389919"/>
            <a:ext cx="8049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/>
              <a:t>She told her dog </a:t>
            </a:r>
            <a:r>
              <a:rPr lang="sr-Latn-RS" sz="2400" dirty="0">
                <a:solidFill>
                  <a:schemeClr val="accent2">
                    <a:lumMod val="75000"/>
                  </a:schemeClr>
                </a:solidFill>
              </a:rPr>
              <a:t>to stop chewing </a:t>
            </a:r>
            <a:r>
              <a:rPr lang="sr-Latn-RS" sz="2400" dirty="0"/>
              <a:t>on </a:t>
            </a:r>
            <a:r>
              <a:rPr lang="sr-Latn-RS" sz="2400" u="sng" dirty="0"/>
              <a:t>her</a:t>
            </a:r>
            <a:r>
              <a:rPr lang="sr-Latn-RS" sz="2400" dirty="0"/>
              <a:t> slipper.</a:t>
            </a: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16062C-F0C6-7A70-4184-2F94F8CCA0F9}"/>
              </a:ext>
            </a:extLst>
          </p:cNvPr>
          <p:cNvSpPr txBox="1"/>
          <p:nvPr/>
        </p:nvSpPr>
        <p:spPr>
          <a:xfrm>
            <a:off x="2345182" y="5035182"/>
            <a:ext cx="7543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/>
              <a:t>I told Adam </a:t>
            </a:r>
            <a:r>
              <a:rPr lang="sr-Latn-RS" sz="2400" dirty="0">
                <a:solidFill>
                  <a:schemeClr val="accent2">
                    <a:lumMod val="75000"/>
                  </a:schemeClr>
                </a:solidFill>
              </a:rPr>
              <a:t>not to eat </a:t>
            </a:r>
            <a:r>
              <a:rPr lang="sr-Latn-RS" sz="2400" dirty="0"/>
              <a:t>my pasta from the fridge.</a:t>
            </a:r>
            <a:endParaRPr lang="en-US" sz="24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CAD18F21-9F98-CEEC-0723-26D10BB3FC66}"/>
                  </a:ext>
                </a:extLst>
              </p14:cNvPr>
              <p14:cNvContentPartPr/>
              <p14:nvPr/>
            </p14:nvContentPartPr>
            <p14:xfrm>
              <a:off x="496943" y="6054040"/>
              <a:ext cx="4828680" cy="8136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CAD18F21-9F98-CEEC-0723-26D10BB3FC6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8943" y="6036040"/>
                <a:ext cx="4864320" cy="117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57884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52CA1-8116-065C-B93B-8759DF2AA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07362"/>
            <a:ext cx="12192000" cy="5650637"/>
          </a:xfrm>
        </p:spPr>
        <p:txBody>
          <a:bodyPr numCol="2">
            <a:normAutofit/>
          </a:bodyPr>
          <a:lstStyle/>
          <a:p>
            <a:r>
              <a:rPr lang="sr-Latn-RS" sz="1900" b="1" dirty="0"/>
              <a:t>English Grammar: </a:t>
            </a:r>
            <a:r>
              <a:rPr lang="sr-Latn-RS" sz="1900" dirty="0"/>
              <a:t>page 26/27, exercise III, IV</a:t>
            </a:r>
          </a:p>
          <a:p>
            <a:endParaRPr lang="sr-Latn-RS" sz="1900" dirty="0"/>
          </a:p>
          <a:p>
            <a:endParaRPr lang="sr-Latn-RS" sz="1900" dirty="0"/>
          </a:p>
          <a:p>
            <a:r>
              <a:rPr lang="sr-Latn-RS" sz="1900" b="1" dirty="0"/>
              <a:t>Testovi: </a:t>
            </a:r>
            <a:r>
              <a:rPr lang="sr-Latn-RS" sz="1900" dirty="0"/>
              <a:t>page 5 sentence 4</a:t>
            </a:r>
          </a:p>
          <a:p>
            <a:pPr marL="0" indent="0">
              <a:buNone/>
            </a:pPr>
            <a:r>
              <a:rPr lang="sr-Latn-RS" sz="1900" b="1" dirty="0"/>
              <a:t>	</a:t>
            </a:r>
            <a:r>
              <a:rPr lang="sr-Latn-RS" sz="1900" dirty="0"/>
              <a:t>page 6 sentence 3</a:t>
            </a:r>
          </a:p>
          <a:p>
            <a:pPr marL="0" indent="0">
              <a:buNone/>
            </a:pPr>
            <a:r>
              <a:rPr lang="sr-Latn-RS" sz="1900" dirty="0"/>
              <a:t>	page 9 sentence 5 (translation)</a:t>
            </a:r>
          </a:p>
          <a:p>
            <a:pPr marL="0" indent="0">
              <a:buNone/>
            </a:pPr>
            <a:r>
              <a:rPr lang="sr-Latn-RS" sz="1900" dirty="0"/>
              <a:t>	page 10 sentence 5 (translation)</a:t>
            </a:r>
          </a:p>
          <a:p>
            <a:pPr marL="0" indent="0">
              <a:buNone/>
            </a:pPr>
            <a:r>
              <a:rPr lang="sr-Latn-RS" sz="1900" dirty="0"/>
              <a:t>	page 11 sentence 6 (translation)</a:t>
            </a:r>
          </a:p>
          <a:p>
            <a:pPr marL="0" indent="0">
              <a:buNone/>
            </a:pPr>
            <a:r>
              <a:rPr lang="sr-Latn-RS" sz="1900" dirty="0"/>
              <a:t>	page 14 sentence 5 (translation) + 2</a:t>
            </a:r>
          </a:p>
          <a:p>
            <a:pPr marL="0" indent="0">
              <a:buNone/>
            </a:pPr>
            <a:r>
              <a:rPr lang="sr-Latn-RS" sz="1900" dirty="0"/>
              <a:t>	page 15 sentence 4 (translation)</a:t>
            </a:r>
          </a:p>
          <a:p>
            <a:pPr marL="0" indent="0">
              <a:buNone/>
            </a:pPr>
            <a:r>
              <a:rPr lang="sr-Latn-RS" sz="1900" dirty="0"/>
              <a:t>	page 18 sentence 5 (translation) + 3</a:t>
            </a:r>
          </a:p>
          <a:p>
            <a:pPr marL="0" indent="0">
              <a:buNone/>
            </a:pPr>
            <a:r>
              <a:rPr lang="sr-Latn-RS" sz="1900" dirty="0"/>
              <a:t>	page 21 ex. IX sentence 3</a:t>
            </a:r>
          </a:p>
          <a:p>
            <a:pPr marL="0" indent="0">
              <a:buNone/>
            </a:pPr>
            <a:r>
              <a:rPr lang="sr-Latn-RS" sz="1900" dirty="0"/>
              <a:t>	page 22 sentence 4 (translation) + 2</a:t>
            </a:r>
          </a:p>
          <a:p>
            <a:pPr marL="0" indent="0">
              <a:buNone/>
            </a:pPr>
            <a:r>
              <a:rPr lang="sr-Latn-RS" sz="1900" dirty="0"/>
              <a:t>	</a:t>
            </a:r>
          </a:p>
          <a:p>
            <a:pPr marL="0" indent="0">
              <a:buNone/>
            </a:pPr>
            <a:endParaRPr lang="sr-Latn-RS" sz="1900" dirty="0"/>
          </a:p>
          <a:p>
            <a:pPr marL="0" indent="0">
              <a:buNone/>
            </a:pPr>
            <a:r>
              <a:rPr lang="sr-Latn-RS" sz="1900" dirty="0"/>
              <a:t>	page 23 sentence 4 (translation)</a:t>
            </a:r>
          </a:p>
          <a:p>
            <a:pPr marL="0" indent="0">
              <a:buNone/>
            </a:pPr>
            <a:r>
              <a:rPr lang="sr-Latn-RS" sz="1900" dirty="0"/>
              <a:t>	page 26 sentence 3 (translation) + 4</a:t>
            </a:r>
          </a:p>
          <a:p>
            <a:pPr marL="0" indent="0">
              <a:buNone/>
            </a:pPr>
            <a:r>
              <a:rPr lang="sr-Latn-RS" sz="1900" dirty="0"/>
              <a:t>	page 28 sentence 4 (translation) + 3</a:t>
            </a:r>
          </a:p>
          <a:p>
            <a:pPr marL="0" indent="0">
              <a:buNone/>
            </a:pPr>
            <a:r>
              <a:rPr lang="sr-Latn-RS" sz="1900" dirty="0"/>
              <a:t>	page 31 sentence 2 (translation)</a:t>
            </a:r>
          </a:p>
          <a:p>
            <a:pPr marL="0" indent="0">
              <a:buNone/>
            </a:pPr>
            <a:r>
              <a:rPr lang="sr-Latn-RS" sz="1900" dirty="0"/>
              <a:t>	page 36 sentence 5 (translation) + 4</a:t>
            </a:r>
          </a:p>
          <a:p>
            <a:pPr marL="0" indent="0">
              <a:buNone/>
            </a:pPr>
            <a:r>
              <a:rPr lang="sr-Latn-RS" sz="1900" dirty="0"/>
              <a:t>	Page 50 exercise VIII sentence 2</a:t>
            </a:r>
          </a:p>
          <a:p>
            <a:pPr marL="0" indent="0">
              <a:buNone/>
            </a:pPr>
            <a:r>
              <a:rPr lang="sr-Latn-RS" sz="1900" dirty="0"/>
              <a:t>	page 63 exercise V sentence 3</a:t>
            </a:r>
          </a:p>
          <a:p>
            <a:pPr marL="0" indent="0">
              <a:buNone/>
            </a:pPr>
            <a:r>
              <a:rPr lang="sr-Latn-RS" sz="1900" dirty="0"/>
              <a:t>	page 72 exercise V sentence 2</a:t>
            </a:r>
          </a:p>
          <a:p>
            <a:pPr marL="0" indent="0">
              <a:buNone/>
            </a:pPr>
            <a:r>
              <a:rPr lang="sr-Latn-RS" sz="1900" dirty="0"/>
              <a:t>	page 89 exercise III sentence 4</a:t>
            </a:r>
          </a:p>
          <a:p>
            <a:pPr marL="0" indent="0">
              <a:buNone/>
            </a:pPr>
            <a:r>
              <a:rPr lang="sr-Latn-RS" sz="1900" dirty="0"/>
              <a:t>	page 91 exercise V sentence 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9491A0-85A4-6FED-9B18-2DF57982FE77}"/>
              </a:ext>
            </a:extLst>
          </p:cNvPr>
          <p:cNvSpPr txBox="1"/>
          <p:nvPr/>
        </p:nvSpPr>
        <p:spPr>
          <a:xfrm>
            <a:off x="1670481" y="62144"/>
            <a:ext cx="88510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5400" dirty="0">
                <a:solidFill>
                  <a:schemeClr val="accent2">
                    <a:lumMod val="75000"/>
                  </a:schemeClr>
                </a:solidFill>
                <a:latin typeface="Rockwell Condensed" panose="02060603050405020104" pitchFamily="18" charset="0"/>
              </a:rPr>
              <a:t>Practical Exercises</a:t>
            </a:r>
            <a:endParaRPr lang="en-US" sz="5400" dirty="0">
              <a:solidFill>
                <a:schemeClr val="accent2">
                  <a:lumMod val="75000"/>
                </a:schemeClr>
              </a:solidFill>
              <a:latin typeface="Rockwell Condensed" panose="020606030504050201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172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88</TotalTime>
  <Words>675</Words>
  <Application>Microsoft Office PowerPoint</Application>
  <PresentationFormat>Widescreen</PresentationFormat>
  <Paragraphs>96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Bookman Old Style</vt:lpstr>
      <vt:lpstr>Century Gothic</vt:lpstr>
      <vt:lpstr>Rockwell Condensed</vt:lpstr>
      <vt:lpstr>Wingdings</vt:lpstr>
      <vt:lpstr>Wood Type</vt:lpstr>
      <vt:lpstr>Indirect Speech</vt:lpstr>
      <vt:lpstr>Why do we need it?</vt:lpstr>
      <vt:lpstr>Present tenses</vt:lpstr>
      <vt:lpstr>Past tenses</vt:lpstr>
      <vt:lpstr>Future tenses</vt:lpstr>
      <vt:lpstr>Imperative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Indirect Speech</dc:title>
  <dc:creator>Sofija Stefanović</dc:creator>
  <cp:lastModifiedBy>Sofija Stefanović</cp:lastModifiedBy>
  <cp:revision>17</cp:revision>
  <dcterms:created xsi:type="dcterms:W3CDTF">2023-11-05T20:33:16Z</dcterms:created>
  <dcterms:modified xsi:type="dcterms:W3CDTF">2023-11-05T22:01:30Z</dcterms:modified>
</cp:coreProperties>
</file>