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33" r:id="rId2"/>
    <p:sldId id="651" r:id="rId3"/>
    <p:sldId id="667" r:id="rId4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맑은 고딕" pitchFamily="34" charset="-127"/>
      <p:regular r:id="rId11"/>
      <p:bold r:id="rId12"/>
    </p:embeddedFont>
    <p:embeddedFont>
      <p:font typeface="Montserrat SemiBold" charset="-18"/>
      <p:bold r:id="rId13"/>
      <p:boldItalic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D577"/>
    <a:srgbClr val="0E2691"/>
    <a:srgbClr val="EDF0FD"/>
    <a:srgbClr val="E3F1FA"/>
    <a:srgbClr val="40A4DF"/>
    <a:srgbClr val="4284DB"/>
    <a:srgbClr val="64C874"/>
    <a:srgbClr val="B8FF6A"/>
    <a:srgbClr val="00387D"/>
    <a:srgbClr val="E5F8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81227" autoAdjust="0"/>
  </p:normalViewPr>
  <p:slideViewPr>
    <p:cSldViewPr snapToGrid="0">
      <p:cViewPr varScale="1">
        <p:scale>
          <a:sx n="57" d="100"/>
          <a:sy n="57" d="100"/>
        </p:scale>
        <p:origin x="-96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Sheet1!$A$22</c:f>
              <c:strCache>
                <c:ptCount val="1"/>
                <c:pt idx="0">
                  <c:v>POL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7B-4EF2-B876-7157803E55A2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7B-4EF2-B876-7157803E5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Sheet1!$B$21:$C$21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Sheet1!$B$22:$C$22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7B-4EF2-B876-7157803E55A2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Sheet1!$B$26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5-43FD-800E-7F2A4C71386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5-43FD-800E-7F2A4C71386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5-43FD-800E-7F2A4C71386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5-43FD-800E-7F2A4C7138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Sheet1!$A$27:$A$30</c:f>
              <c:strCache>
                <c:ptCount val="4"/>
                <c:pt idx="0">
                  <c:v>Nikad</c:v>
                </c:pt>
                <c:pt idx="1">
                  <c:v>Jednom godišnje ili ređe</c:v>
                </c:pt>
                <c:pt idx="2">
                  <c:v>Nekoliko puta mesečno</c:v>
                </c:pt>
                <c:pt idx="3">
                  <c:v>Jednom sedmično ili češće</c:v>
                </c:pt>
              </c:strCache>
            </c:strRef>
          </c:cat>
          <c:val>
            <c:numRef>
              <c:f>Sheet1!$B$27:$B$30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A5-43FD-800E-7F2A4C713868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Sheet1!$G$26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C5-4C86-9DCD-23DCFAC4E9D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C5-4C86-9DCD-23DCFAC4E9D9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C5-4C86-9DCD-23DCFAC4E9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Sheet1!$F$27:$F$29</c:f>
              <c:strCache>
                <c:ptCount val="3"/>
                <c:pt idx="0">
                  <c:v>Turizam/Rekreacija</c:v>
                </c:pt>
                <c:pt idx="1">
                  <c:v>Poseta rodbine/prijatelja</c:v>
                </c:pt>
                <c:pt idx="2">
                  <c:v>Odlazak na fakultet</c:v>
                </c:pt>
              </c:strCache>
            </c:strRef>
          </c:cat>
          <c:val>
            <c:numRef>
              <c:f>Sheet1!$G$27:$G$29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C5-4C86-9DCD-23DCFAC4E9D9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Sheet1!$J$10</c:f>
              <c:strCache>
                <c:ptCount val="1"/>
                <c:pt idx="0">
                  <c:v>Tačnost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Sheet1!$K$10</c:f>
              <c:numCache>
                <c:formatCode>0.00</c:formatCode>
                <c:ptCount val="1"/>
                <c:pt idx="0">
                  <c:v>4.666666666666667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82-4D93-8163-A0885A564022}"/>
            </c:ext>
          </c:extLst>
        </c:ser>
        <c:ser>
          <c:idx val="1"/>
          <c:order val="1"/>
          <c:tx>
            <c:strRef>
              <c:f>Sheet1!$J$11</c:f>
              <c:strCache>
                <c:ptCount val="1"/>
                <c:pt idx="0">
                  <c:v>Bezbednost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Sheet1!$K$11</c:f>
              <c:numCache>
                <c:formatCode>0.00</c:formatCode>
                <c:ptCount val="1"/>
                <c:pt idx="0">
                  <c:v>4.166666666666667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82-4D93-8163-A0885A564022}"/>
            </c:ext>
          </c:extLst>
        </c:ser>
        <c:ser>
          <c:idx val="2"/>
          <c:order val="2"/>
          <c:tx>
            <c:strRef>
              <c:f>Sheet1!$J$12</c:f>
              <c:strCache>
                <c:ptCount val="1"/>
                <c:pt idx="0">
                  <c:v>Komfor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Sheet1!$K$12</c:f>
              <c:numCache>
                <c:formatCode>0.00</c:formatCode>
                <c:ptCount val="1"/>
                <c:pt idx="0">
                  <c:v>4.166666666666667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82-4D93-8163-A0885A564022}"/>
            </c:ext>
          </c:extLst>
        </c:ser>
        <c:ser>
          <c:idx val="3"/>
          <c:order val="3"/>
          <c:tx>
            <c:strRef>
              <c:f>Sheet1!$J$13</c:f>
              <c:strCache>
                <c:ptCount val="1"/>
                <c:pt idx="0">
                  <c:v>Učestanost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Sheet1!$K$13</c:f>
              <c:numCache>
                <c:formatCode>0.00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82-4D93-8163-A0885A564022}"/>
            </c:ext>
          </c:extLst>
        </c:ser>
        <c:ser>
          <c:idx val="4"/>
          <c:order val="4"/>
          <c:tx>
            <c:strRef>
              <c:f>Sheet1!$J$14</c:f>
              <c:strCache>
                <c:ptCount val="1"/>
                <c:pt idx="0">
                  <c:v>Vreme putovanja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Sheet1!$K$14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82-4D93-8163-A0885A564022}"/>
            </c:ext>
          </c:extLst>
        </c:ser>
        <c:ser>
          <c:idx val="5"/>
          <c:order val="5"/>
          <c:tx>
            <c:strRef>
              <c:f>Sheet1!$J$15</c:f>
              <c:strCache>
                <c:ptCount val="1"/>
                <c:pt idx="0">
                  <c:v>Cena putovanja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Sheet1!$K$15</c:f>
              <c:numCache>
                <c:formatCode>0.00</c:formatCode>
                <c:ptCount val="1"/>
                <c:pt idx="0">
                  <c:v>4.666666666666667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82-4D93-8163-A0885A564022}"/>
            </c:ext>
          </c:extLst>
        </c:ser>
        <c:ser>
          <c:idx val="6"/>
          <c:order val="6"/>
          <c:tx>
            <c:strRef>
              <c:f>Sheet1!$J$16</c:f>
              <c:strCache>
                <c:ptCount val="1"/>
                <c:pt idx="0">
                  <c:v>Pouzdanost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Sheet1!$K$16</c:f>
              <c:numCache>
                <c:formatCode>0.00</c:formatCode>
                <c:ptCount val="1"/>
                <c:pt idx="0">
                  <c:v>3.8333333333333335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82-4D93-8163-A0885A564022}"/>
            </c:ext>
          </c:extLst>
        </c:ser>
        <c:ser>
          <c:idx val="7"/>
          <c:order val="7"/>
          <c:tx>
            <c:strRef>
              <c:f>Sheet1!$J$17</c:f>
              <c:strCache>
                <c:ptCount val="1"/>
                <c:pt idx="0">
                  <c:v>Higijena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Sheet1!$K$17</c:f>
              <c:numCache>
                <c:formatCode>0.00</c:formatCode>
                <c:ptCount val="1"/>
                <c:pt idx="0">
                  <c:v>2.8333333333333335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282-4D93-8163-A0885A564022}"/>
            </c:ext>
          </c:extLst>
        </c:ser>
        <c:ser>
          <c:idx val="8"/>
          <c:order val="8"/>
          <c:tx>
            <c:strRef>
              <c:f>Sheet1!$J$18</c:f>
              <c:strCache>
                <c:ptCount val="1"/>
                <c:pt idx="0">
                  <c:v>Odnos zaposlenih prema putnicima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Sheet1!$K$18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82-4D93-8163-A0885A564022}"/>
            </c:ext>
          </c:extLst>
        </c:ser>
        <c:dLbls>
          <c:showVal val="1"/>
        </c:dLbls>
        <c:gapWidth val="219"/>
        <c:overlap val="-27"/>
        <c:axId val="145842560"/>
        <c:axId val="145844096"/>
      </c:barChart>
      <c:catAx>
        <c:axId val="1458425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5844096"/>
        <c:crosses val="autoZero"/>
        <c:auto val="1"/>
        <c:lblAlgn val="ctr"/>
        <c:lblOffset val="100"/>
      </c:catAx>
      <c:valAx>
        <c:axId val="145844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821AEBA-5F48-623F-B1A1-728088A20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BBBD-FD17-4201-A596-BBF2A2B6EA5C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0062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BCCA-8342-4B16-AA96-B36E90B93CCD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D1D-5744-49B6-86B0-A532027227D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14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ED1D-5744-49B6-86B0-A532027227D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05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895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66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F787D5EE-1921-0B8B-B23D-36B2B86E71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1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xmlns="" id="{C0EB4F5F-C9A6-5A29-DA5D-B6F7675C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646"/>
            <a:ext cx="8800942" cy="2678708"/>
          </a:xfrm>
          <a:noFill/>
        </p:spPr>
        <p:txBody>
          <a:bodyPr vert="horz" wrap="square" lIns="0" tIns="0" rIns="0" bIns="0" rtlCol="0" anchor="t">
            <a:noAutofit/>
          </a:bodyPr>
          <a:lstStyle>
            <a:lvl1pPr algn="l">
              <a:defRPr lang="ko-KR" altLang="en-US" sz="8500" b="0" kern="1200" dirty="0">
                <a:solidFill>
                  <a:schemeClr val="accent5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07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xmlns="" id="{8D1DB9D3-20E2-C145-DB50-FBFC99F573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1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0AF99CAE-50DF-61B6-1B95-8514156210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662"/>
            <a:ext cx="4572370" cy="6162676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3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E6C176D-6C25-437F-A8EA-6A493787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7E35ED-D7CA-470F-88E0-74FC2C37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9E6753F-B7DB-4745-A3A3-FFC9C55B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7BE0499-EA67-FB79-5339-B4833B5AF6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2025" y="0"/>
            <a:ext cx="4114801" cy="5953126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9910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3">
            <a:extLst>
              <a:ext uri="{FF2B5EF4-FFF2-40B4-BE49-F238E27FC236}">
                <a16:creationId xmlns:a16="http://schemas.microsoft.com/office/drawing/2014/main" xmlns="" id="{F6C374D6-6FF0-46B4-8A9E-13B3A5550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xmlns="" id="{E3D05EFA-F8A6-458C-AC16-64EAC6E3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xmlns="" id="{CE5D421B-EE57-42ED-825F-DBDF313B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693E143-D0FD-8A01-F150-4A697BFBC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847726"/>
            <a:ext cx="4914900" cy="265747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10E61F40-B4A8-E76D-D824-CD9D69EE9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8900" y="847726"/>
            <a:ext cx="4914900" cy="265747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6992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B41C0CE-CE88-0D60-49E7-C485A0A36732}"/>
              </a:ext>
            </a:extLst>
          </p:cNvPr>
          <p:cNvSpPr/>
          <p:nvPr userDrawn="1"/>
        </p:nvSpPr>
        <p:spPr>
          <a:xfrm>
            <a:off x="0" y="1626576"/>
            <a:ext cx="12192000" cy="523142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xmlns="" id="{46BA606C-6C00-4CE5-981A-574E2465E8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76" y="1904999"/>
            <a:ext cx="10991850" cy="4333875"/>
          </a:xfr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buNone/>
              <a:defRPr lang="en-US" altLang="en-US" sz="1600" b="0" i="0" kern="1200" dirty="0">
                <a:solidFill>
                  <a:schemeClr val="tx2"/>
                </a:solidFill>
                <a:latin typeface="+mn-lt"/>
                <a:ea typeface="맑은 고딕" panose="020B0503020000020004" pitchFamily="50" charset="-127"/>
                <a:cs typeface="Arial" panose="02000000000000000000" pitchFamily="2" charset="0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xmlns="" id="{48C2E129-85DC-486A-D997-4E133797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95351"/>
            <a:ext cx="10896601" cy="1035582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None/>
              <a:defRPr lang="ko-KR" altLang="en-US" sz="4400" b="0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545ED22-3031-5687-A056-D555EDE33FE6}"/>
              </a:ext>
            </a:extLst>
          </p:cNvPr>
          <p:cNvSpPr/>
          <p:nvPr userDrawn="1"/>
        </p:nvSpPr>
        <p:spPr>
          <a:xfrm>
            <a:off x="0" y="395351"/>
            <a:ext cx="132752" cy="849908"/>
          </a:xfrm>
          <a:prstGeom prst="rect">
            <a:avLst/>
          </a:prstGeom>
          <a:solidFill>
            <a:srgbClr val="0E2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5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A1ABFDB2-C0BA-6535-2376-CEFEF956C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13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pPr/>
              <a:t>2024-06-05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73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 descr="텍스트, 사무용품, 컴퓨터, 노트북이(가) 표시된 사진&#10;&#10;자동 생성된 설명">
            <a:extLst>
              <a:ext uri="{FF2B5EF4-FFF2-40B4-BE49-F238E27FC236}">
                <a16:creationId xmlns:a16="http://schemas.microsoft.com/office/drawing/2014/main" xmlns="" id="{E8EE92D9-A1F0-F395-56BE-61CF3C4303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8423" r="6227" b="11932"/>
          <a:stretch/>
        </p:blipFill>
        <p:spPr/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E8D2F4CC-0F11-1F8B-AA35-186E84D0F5FC}"/>
              </a:ext>
            </a:extLst>
          </p:cNvPr>
          <p:cNvSpPr/>
          <p:nvPr/>
        </p:nvSpPr>
        <p:spPr>
          <a:xfrm rot="5400000">
            <a:off x="2666998" y="-2667000"/>
            <a:ext cx="6857999" cy="12191999"/>
          </a:xfrm>
          <a:prstGeom prst="rect">
            <a:avLst/>
          </a:prstGeom>
          <a:solidFill>
            <a:srgbClr val="0E269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0" name="제목 2839">
            <a:extLst>
              <a:ext uri="{FF2B5EF4-FFF2-40B4-BE49-F238E27FC236}">
                <a16:creationId xmlns:a16="http://schemas.microsoft.com/office/drawing/2014/main" xmlns="" id="{0D52B1B1-155A-E7DA-7E50-9729BAEE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79" y="2019837"/>
            <a:ext cx="7315200" cy="3126383"/>
          </a:xfrm>
        </p:spPr>
        <p:txBody>
          <a:bodyPr/>
          <a:lstStyle/>
          <a:p>
            <a:pPr algn="l"/>
            <a:r>
              <a:rPr lang="sr-Cyrl-RS" altLang="ko-KR" sz="4000" dirty="0"/>
              <a:t>Тржишно и маркетиншко пословање железнице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6476" y="4635794"/>
            <a:ext cx="3409950" cy="231462"/>
          </a:xfrm>
          <a:prstGeom prst="rect">
            <a:avLst/>
          </a:prstGeom>
          <a:noFill/>
          <a:ln>
            <a:noFill/>
          </a:ln>
        </p:spPr>
        <p:txBody>
          <a:bodyPr wrap="square" lIns="108000" tIns="0" rIns="108000" bIns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Проф. Др Драгана Мацура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맑은 고딕" panose="020B0503020000020004" pitchFamily="50" charset="-127"/>
              <a:cs typeface="Noto Sans" panose="020B0502040504020204" pitchFamily="34" charset="0"/>
            </a:endParaRPr>
          </a:p>
        </p:txBody>
      </p:sp>
      <p:sp>
        <p:nvSpPr>
          <p:cNvPr id="2828" name="TextBox 2827">
            <a:extLst>
              <a:ext uri="{FF2B5EF4-FFF2-40B4-BE49-F238E27FC236}">
                <a16:creationId xmlns:a16="http://schemas.microsoft.com/office/drawing/2014/main" xmlns="" id="{B14DEEA3-996C-8C16-8FFA-2EAED44C7FA6}"/>
              </a:ext>
            </a:extLst>
          </p:cNvPr>
          <p:cNvSpPr txBox="1"/>
          <p:nvPr/>
        </p:nvSpPr>
        <p:spPr>
          <a:xfrm>
            <a:off x="656476" y="5339134"/>
            <a:ext cx="512417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lnSpc>
                <a:spcPct val="150000"/>
              </a:lnSpc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x-non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2023/2024. година</a:t>
            </a:r>
            <a:endParaRPr kumimoji="0" lang="en-US" altLang="x-non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397E5FB1-0003-B0BF-846C-F7154BEEEDFD}"/>
              </a:ext>
            </a:extLst>
          </p:cNvPr>
          <p:cNvSpPr/>
          <p:nvPr/>
        </p:nvSpPr>
        <p:spPr>
          <a:xfrm rot="5400000">
            <a:off x="3048578" y="-2348212"/>
            <a:ext cx="132752" cy="48291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xmlns="" id="{3C7BEB86-5173-AEB3-7C94-B62D880051E0}"/>
              </a:ext>
            </a:extLst>
          </p:cNvPr>
          <p:cNvCxnSpPr>
            <a:cxnSpLocks/>
          </p:cNvCxnSpPr>
          <p:nvPr/>
        </p:nvCxnSpPr>
        <p:spPr>
          <a:xfrm>
            <a:off x="731183" y="5146220"/>
            <a:ext cx="1072963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0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D52662E-850D-0E9E-08E1-A54050CDF093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0E2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xmlns="" id="{50C184C5-0408-73FA-8C21-947DB1F29B97}"/>
              </a:ext>
            </a:extLst>
          </p:cNvPr>
          <p:cNvSpPr txBox="1">
            <a:spLocks/>
          </p:cNvSpPr>
          <p:nvPr/>
        </p:nvSpPr>
        <p:spPr>
          <a:xfrm flipH="1">
            <a:off x="843280" y="480294"/>
            <a:ext cx="10832911" cy="538609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r-Cyrl-RS" altLang="ko-KR" sz="3500" b="0" dirty="0">
                <a:solidFill>
                  <a:schemeClr val="accent5"/>
                </a:solidFill>
                <a:cs typeface="Calibri" panose="020F0502020204030204" pitchFamily="34" charset="0"/>
              </a:rPr>
              <a:t>Анализа истраживања </a:t>
            </a:r>
            <a:endParaRPr lang="en-US" altLang="ko-KR" sz="350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0E2415C4-19E7-5223-0A24-D644DA6203BD}"/>
              </a:ext>
            </a:extLst>
          </p:cNvPr>
          <p:cNvSpPr/>
          <p:nvPr/>
        </p:nvSpPr>
        <p:spPr>
          <a:xfrm>
            <a:off x="12059248" y="337047"/>
            <a:ext cx="132752" cy="849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0BF5662D-B61D-4CE8-0D25-89B8C92431E3}"/>
              </a:ext>
            </a:extLst>
          </p:cNvPr>
          <p:cNvGrpSpPr/>
          <p:nvPr/>
        </p:nvGrpSpPr>
        <p:grpSpPr>
          <a:xfrm>
            <a:off x="7006878" y="3734411"/>
            <a:ext cx="528955" cy="494079"/>
            <a:chOff x="5292725" y="2359025"/>
            <a:chExt cx="1011238" cy="944563"/>
          </a:xfrm>
          <a:solidFill>
            <a:schemeClr val="bg1"/>
          </a:solidFill>
        </p:grpSpPr>
        <p:sp>
          <p:nvSpPr>
            <p:cNvPr id="31" name="Freeform 150">
              <a:extLst>
                <a:ext uri="{FF2B5EF4-FFF2-40B4-BE49-F238E27FC236}">
                  <a16:creationId xmlns:a16="http://schemas.microsoft.com/office/drawing/2014/main" xmlns="" id="{59964FEF-DD20-3FA6-5615-E81A3F147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25" y="2414588"/>
              <a:ext cx="582613" cy="725488"/>
            </a:xfrm>
            <a:custGeom>
              <a:avLst/>
              <a:gdLst>
                <a:gd name="T0" fmla="*/ 42 w 156"/>
                <a:gd name="T1" fmla="*/ 186 h 194"/>
                <a:gd name="T2" fmla="*/ 59 w 156"/>
                <a:gd name="T3" fmla="*/ 186 h 194"/>
                <a:gd name="T4" fmla="*/ 31 w 156"/>
                <a:gd name="T5" fmla="*/ 177 h 194"/>
                <a:gd name="T6" fmla="*/ 29 w 156"/>
                <a:gd name="T7" fmla="*/ 160 h 194"/>
                <a:gd name="T8" fmla="*/ 31 w 156"/>
                <a:gd name="T9" fmla="*/ 177 h 194"/>
                <a:gd name="T10" fmla="*/ 8 w 156"/>
                <a:gd name="T11" fmla="*/ 141 h 194"/>
                <a:gd name="T12" fmla="*/ 22 w 156"/>
                <a:gd name="T13" fmla="*/ 149 h 194"/>
                <a:gd name="T14" fmla="*/ 3 w 156"/>
                <a:gd name="T15" fmla="*/ 127 h 194"/>
                <a:gd name="T16" fmla="*/ 10 w 156"/>
                <a:gd name="T17" fmla="*/ 112 h 194"/>
                <a:gd name="T18" fmla="*/ 3 w 156"/>
                <a:gd name="T19" fmla="*/ 127 h 194"/>
                <a:gd name="T20" fmla="*/ 0 w 156"/>
                <a:gd name="T21" fmla="*/ 98 h 194"/>
                <a:gd name="T22" fmla="*/ 11 w 156"/>
                <a:gd name="T23" fmla="*/ 86 h 194"/>
                <a:gd name="T24" fmla="*/ 14 w 156"/>
                <a:gd name="T25" fmla="*/ 73 h 194"/>
                <a:gd name="T26" fmla="*/ 11 w 156"/>
                <a:gd name="T27" fmla="*/ 57 h 194"/>
                <a:gd name="T28" fmla="*/ 14 w 156"/>
                <a:gd name="T29" fmla="*/ 73 h 194"/>
                <a:gd name="T30" fmla="*/ 19 w 156"/>
                <a:gd name="T31" fmla="*/ 44 h 194"/>
                <a:gd name="T32" fmla="*/ 34 w 156"/>
                <a:gd name="T33" fmla="*/ 39 h 194"/>
                <a:gd name="T34" fmla="*/ 44 w 156"/>
                <a:gd name="T35" fmla="*/ 30 h 194"/>
                <a:gd name="T36" fmla="*/ 50 w 156"/>
                <a:gd name="T37" fmla="*/ 15 h 194"/>
                <a:gd name="T38" fmla="*/ 44 w 156"/>
                <a:gd name="T39" fmla="*/ 30 h 194"/>
                <a:gd name="T40" fmla="*/ 143 w 156"/>
                <a:gd name="T41" fmla="*/ 18 h 194"/>
                <a:gd name="T42" fmla="*/ 156 w 156"/>
                <a:gd name="T43" fmla="*/ 14 h 194"/>
                <a:gd name="T44" fmla="*/ 66 w 156"/>
                <a:gd name="T45" fmla="*/ 17 h 194"/>
                <a:gd name="T46" fmla="*/ 76 w 156"/>
                <a:gd name="T47" fmla="*/ 3 h 194"/>
                <a:gd name="T48" fmla="*/ 66 w 156"/>
                <a:gd name="T49" fmla="*/ 17 h 194"/>
                <a:gd name="T50" fmla="*/ 118 w 156"/>
                <a:gd name="T51" fmla="*/ 10 h 194"/>
                <a:gd name="T52" fmla="*/ 133 w 156"/>
                <a:gd name="T53" fmla="*/ 4 h 194"/>
                <a:gd name="T54" fmla="*/ 92 w 156"/>
                <a:gd name="T55" fmla="*/ 10 h 194"/>
                <a:gd name="T56" fmla="*/ 103 w 156"/>
                <a:gd name="T57" fmla="*/ 0 h 194"/>
                <a:gd name="T58" fmla="*/ 105 w 156"/>
                <a:gd name="T59" fmla="*/ 0 h 194"/>
                <a:gd name="T60" fmla="*/ 103 w 156"/>
                <a:gd name="T61" fmla="*/ 9 h 194"/>
                <a:gd name="T62" fmla="*/ 92 w 156"/>
                <a:gd name="T63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94">
                  <a:moveTo>
                    <a:pt x="55" y="194"/>
                  </a:moveTo>
                  <a:cubicBezTo>
                    <a:pt x="50" y="192"/>
                    <a:pt x="46" y="189"/>
                    <a:pt x="42" y="186"/>
                  </a:cubicBezTo>
                  <a:cubicBezTo>
                    <a:pt x="48" y="179"/>
                    <a:pt x="48" y="179"/>
                    <a:pt x="48" y="179"/>
                  </a:cubicBezTo>
                  <a:cubicBezTo>
                    <a:pt x="51" y="181"/>
                    <a:pt x="55" y="184"/>
                    <a:pt x="59" y="186"/>
                  </a:cubicBezTo>
                  <a:lnTo>
                    <a:pt x="55" y="194"/>
                  </a:lnTo>
                  <a:close/>
                  <a:moveTo>
                    <a:pt x="31" y="177"/>
                  </a:moveTo>
                  <a:cubicBezTo>
                    <a:pt x="28" y="173"/>
                    <a:pt x="25" y="170"/>
                    <a:pt x="22" y="166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2" y="164"/>
                    <a:pt x="35" y="167"/>
                    <a:pt x="38" y="170"/>
                  </a:cubicBezTo>
                  <a:lnTo>
                    <a:pt x="31" y="177"/>
                  </a:lnTo>
                  <a:close/>
                  <a:moveTo>
                    <a:pt x="14" y="154"/>
                  </a:moveTo>
                  <a:cubicBezTo>
                    <a:pt x="11" y="150"/>
                    <a:pt x="9" y="145"/>
                    <a:pt x="8" y="141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8" y="142"/>
                    <a:pt x="20" y="146"/>
                    <a:pt x="22" y="149"/>
                  </a:cubicBezTo>
                  <a:lnTo>
                    <a:pt x="14" y="154"/>
                  </a:lnTo>
                  <a:close/>
                  <a:moveTo>
                    <a:pt x="3" y="127"/>
                  </a:moveTo>
                  <a:cubicBezTo>
                    <a:pt x="2" y="122"/>
                    <a:pt x="1" y="118"/>
                    <a:pt x="1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1" y="121"/>
                    <a:pt x="12" y="125"/>
                  </a:cubicBezTo>
                  <a:lnTo>
                    <a:pt x="3" y="127"/>
                  </a:lnTo>
                  <a:close/>
                  <a:moveTo>
                    <a:pt x="1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1" y="94"/>
                    <a:pt x="1" y="89"/>
                    <a:pt x="2" y="84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0" y="90"/>
                    <a:pt x="10" y="94"/>
                    <a:pt x="10" y="99"/>
                  </a:cubicBezTo>
                  <a:close/>
                  <a:moveTo>
                    <a:pt x="14" y="73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7" y="66"/>
                    <a:pt x="9" y="61"/>
                    <a:pt x="11" y="5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7" y="65"/>
                    <a:pt x="16" y="69"/>
                    <a:pt x="14" y="73"/>
                  </a:cubicBezTo>
                  <a:close/>
                  <a:moveTo>
                    <a:pt x="26" y="50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1" y="40"/>
                    <a:pt x="24" y="37"/>
                    <a:pt x="28" y="33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3"/>
                    <a:pt x="29" y="46"/>
                    <a:pt x="26" y="50"/>
                  </a:cubicBezTo>
                  <a:close/>
                  <a:moveTo>
                    <a:pt x="44" y="3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2" y="20"/>
                    <a:pt x="46" y="17"/>
                    <a:pt x="50" y="1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1" y="25"/>
                    <a:pt x="47" y="27"/>
                    <a:pt x="44" y="30"/>
                  </a:cubicBezTo>
                  <a:close/>
                  <a:moveTo>
                    <a:pt x="151" y="22"/>
                  </a:moveTo>
                  <a:cubicBezTo>
                    <a:pt x="148" y="21"/>
                    <a:pt x="146" y="19"/>
                    <a:pt x="143" y="18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50" y="11"/>
                    <a:pt x="153" y="12"/>
                    <a:pt x="156" y="14"/>
                  </a:cubicBezTo>
                  <a:lnTo>
                    <a:pt x="151" y="22"/>
                  </a:lnTo>
                  <a:close/>
                  <a:moveTo>
                    <a:pt x="66" y="17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7" y="6"/>
                    <a:pt x="72" y="5"/>
                    <a:pt x="76" y="3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5" y="13"/>
                    <a:pt x="70" y="15"/>
                    <a:pt x="66" y="17"/>
                  </a:cubicBezTo>
                  <a:close/>
                  <a:moveTo>
                    <a:pt x="131" y="13"/>
                  </a:moveTo>
                  <a:cubicBezTo>
                    <a:pt x="127" y="12"/>
                    <a:pt x="122" y="11"/>
                    <a:pt x="118" y="1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4" y="2"/>
                    <a:pt x="129" y="3"/>
                    <a:pt x="133" y="4"/>
                  </a:cubicBezTo>
                  <a:lnTo>
                    <a:pt x="131" y="13"/>
                  </a:lnTo>
                  <a:close/>
                  <a:moveTo>
                    <a:pt x="92" y="10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95" y="0"/>
                    <a:pt x="99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9" y="9"/>
                    <a:pt x="96" y="9"/>
                    <a:pt x="9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51">
              <a:extLst>
                <a:ext uri="{FF2B5EF4-FFF2-40B4-BE49-F238E27FC236}">
                  <a16:creationId xmlns:a16="http://schemas.microsoft.com/office/drawing/2014/main" xmlns="" id="{8490F15F-7506-9155-C14B-13D0B7221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2163" y="2800350"/>
              <a:ext cx="190500" cy="320675"/>
            </a:xfrm>
            <a:custGeom>
              <a:avLst/>
              <a:gdLst>
                <a:gd name="T0" fmla="*/ 6 w 51"/>
                <a:gd name="T1" fmla="*/ 86 h 86"/>
                <a:gd name="T2" fmla="*/ 0 w 51"/>
                <a:gd name="T3" fmla="*/ 78 h 86"/>
                <a:gd name="T4" fmla="*/ 11 w 51"/>
                <a:gd name="T5" fmla="*/ 70 h 86"/>
                <a:gd name="T6" fmla="*/ 17 w 51"/>
                <a:gd name="T7" fmla="*/ 77 h 86"/>
                <a:gd name="T8" fmla="*/ 6 w 51"/>
                <a:gd name="T9" fmla="*/ 86 h 86"/>
                <a:gd name="T10" fmla="*/ 27 w 51"/>
                <a:gd name="T11" fmla="*/ 66 h 86"/>
                <a:gd name="T12" fmla="*/ 20 w 51"/>
                <a:gd name="T13" fmla="*/ 60 h 86"/>
                <a:gd name="T14" fmla="*/ 28 w 51"/>
                <a:gd name="T15" fmla="*/ 50 h 86"/>
                <a:gd name="T16" fmla="*/ 36 w 51"/>
                <a:gd name="T17" fmla="*/ 55 h 86"/>
                <a:gd name="T18" fmla="*/ 27 w 51"/>
                <a:gd name="T19" fmla="*/ 66 h 86"/>
                <a:gd name="T20" fmla="*/ 42 w 51"/>
                <a:gd name="T21" fmla="*/ 42 h 86"/>
                <a:gd name="T22" fmla="*/ 34 w 51"/>
                <a:gd name="T23" fmla="*/ 38 h 86"/>
                <a:gd name="T24" fmla="*/ 39 w 51"/>
                <a:gd name="T25" fmla="*/ 26 h 86"/>
                <a:gd name="T26" fmla="*/ 47 w 51"/>
                <a:gd name="T27" fmla="*/ 28 h 86"/>
                <a:gd name="T28" fmla="*/ 42 w 51"/>
                <a:gd name="T29" fmla="*/ 42 h 86"/>
                <a:gd name="T30" fmla="*/ 50 w 51"/>
                <a:gd name="T31" fmla="*/ 14 h 86"/>
                <a:gd name="T32" fmla="*/ 41 w 51"/>
                <a:gd name="T33" fmla="*/ 13 h 86"/>
                <a:gd name="T34" fmla="*/ 42 w 51"/>
                <a:gd name="T35" fmla="*/ 0 h 86"/>
                <a:gd name="T36" fmla="*/ 51 w 51"/>
                <a:gd name="T37" fmla="*/ 0 h 86"/>
                <a:gd name="T38" fmla="*/ 50 w 51"/>
                <a:gd name="T3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86">
                  <a:moveTo>
                    <a:pt x="6" y="86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" y="76"/>
                    <a:pt x="8" y="73"/>
                    <a:pt x="11" y="70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3" y="80"/>
                    <a:pt x="10" y="83"/>
                    <a:pt x="6" y="86"/>
                  </a:cubicBezTo>
                  <a:close/>
                  <a:moveTo>
                    <a:pt x="27" y="66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23" y="57"/>
                    <a:pt x="25" y="54"/>
                    <a:pt x="28" y="5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59"/>
                    <a:pt x="30" y="63"/>
                    <a:pt x="27" y="66"/>
                  </a:cubicBezTo>
                  <a:close/>
                  <a:moveTo>
                    <a:pt x="42" y="42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36" y="34"/>
                    <a:pt x="37" y="30"/>
                    <a:pt x="39" y="2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33"/>
                    <a:pt x="44" y="38"/>
                    <a:pt x="42" y="42"/>
                  </a:cubicBezTo>
                  <a:close/>
                  <a:moveTo>
                    <a:pt x="50" y="14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9"/>
                    <a:pt x="42" y="4"/>
                    <a:pt x="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5"/>
                    <a:pt x="51" y="10"/>
                    <a:pt x="5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52">
              <a:extLst>
                <a:ext uri="{FF2B5EF4-FFF2-40B4-BE49-F238E27FC236}">
                  <a16:creationId xmlns:a16="http://schemas.microsoft.com/office/drawing/2014/main" xmlns="" id="{589A1567-1D80-AE64-9D36-A2A7F5E77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3217863"/>
              <a:ext cx="227013" cy="85725"/>
            </a:xfrm>
            <a:custGeom>
              <a:avLst/>
              <a:gdLst>
                <a:gd name="T0" fmla="*/ 53 w 61"/>
                <a:gd name="T1" fmla="*/ 23 h 23"/>
                <a:gd name="T2" fmla="*/ 9 w 61"/>
                <a:gd name="T3" fmla="*/ 23 h 23"/>
                <a:gd name="T4" fmla="*/ 0 w 61"/>
                <a:gd name="T5" fmla="*/ 14 h 23"/>
                <a:gd name="T6" fmla="*/ 0 w 61"/>
                <a:gd name="T7" fmla="*/ 8 h 23"/>
                <a:gd name="T8" fmla="*/ 9 w 61"/>
                <a:gd name="T9" fmla="*/ 0 h 23"/>
                <a:gd name="T10" fmla="*/ 53 w 61"/>
                <a:gd name="T11" fmla="*/ 0 h 23"/>
                <a:gd name="T12" fmla="*/ 61 w 61"/>
                <a:gd name="T13" fmla="*/ 8 h 23"/>
                <a:gd name="T14" fmla="*/ 61 w 61"/>
                <a:gd name="T15" fmla="*/ 14 h 23"/>
                <a:gd name="T16" fmla="*/ 53 w 61"/>
                <a:gd name="T17" fmla="*/ 23 h 23"/>
                <a:gd name="T18" fmla="*/ 10 w 61"/>
                <a:gd name="T19" fmla="*/ 13 h 23"/>
                <a:gd name="T20" fmla="*/ 52 w 61"/>
                <a:gd name="T21" fmla="*/ 13 h 23"/>
                <a:gd name="T22" fmla="*/ 52 w 61"/>
                <a:gd name="T23" fmla="*/ 9 h 23"/>
                <a:gd name="T24" fmla="*/ 10 w 61"/>
                <a:gd name="T25" fmla="*/ 9 h 23"/>
                <a:gd name="T26" fmla="*/ 10 w 61"/>
                <a:gd name="T2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23">
                  <a:moveTo>
                    <a:pt x="5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4" y="23"/>
                    <a:pt x="0" y="19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9"/>
                    <a:pt x="58" y="23"/>
                    <a:pt x="53" y="23"/>
                  </a:cubicBezTo>
                  <a:close/>
                  <a:moveTo>
                    <a:pt x="10" y="13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53">
              <a:extLst>
                <a:ext uri="{FF2B5EF4-FFF2-40B4-BE49-F238E27FC236}">
                  <a16:creationId xmlns:a16="http://schemas.microsoft.com/office/drawing/2014/main" xmlns="" id="{3015DCC2-7CE1-C583-8C88-58ACEFA7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632075"/>
              <a:ext cx="492125" cy="452438"/>
            </a:xfrm>
            <a:custGeom>
              <a:avLst/>
              <a:gdLst>
                <a:gd name="T0" fmla="*/ 104 w 132"/>
                <a:gd name="T1" fmla="*/ 121 h 121"/>
                <a:gd name="T2" fmla="*/ 99 w 132"/>
                <a:gd name="T3" fmla="*/ 114 h 121"/>
                <a:gd name="T4" fmla="*/ 123 w 132"/>
                <a:gd name="T5" fmla="*/ 67 h 121"/>
                <a:gd name="T6" fmla="*/ 66 w 132"/>
                <a:gd name="T7" fmla="*/ 9 h 121"/>
                <a:gd name="T8" fmla="*/ 9 w 132"/>
                <a:gd name="T9" fmla="*/ 67 h 121"/>
                <a:gd name="T10" fmla="*/ 31 w 132"/>
                <a:gd name="T11" fmla="*/ 112 h 121"/>
                <a:gd name="T12" fmla="*/ 25 w 132"/>
                <a:gd name="T13" fmla="*/ 119 h 121"/>
                <a:gd name="T14" fmla="*/ 0 w 132"/>
                <a:gd name="T15" fmla="*/ 67 h 121"/>
                <a:gd name="T16" fmla="*/ 66 w 132"/>
                <a:gd name="T17" fmla="*/ 0 h 121"/>
                <a:gd name="T18" fmla="*/ 132 w 132"/>
                <a:gd name="T19" fmla="*/ 67 h 121"/>
                <a:gd name="T20" fmla="*/ 104 w 132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21">
                  <a:moveTo>
                    <a:pt x="104" y="121"/>
                  </a:moveTo>
                  <a:cubicBezTo>
                    <a:pt x="99" y="114"/>
                    <a:pt x="99" y="114"/>
                    <a:pt x="99" y="114"/>
                  </a:cubicBezTo>
                  <a:cubicBezTo>
                    <a:pt x="114" y="103"/>
                    <a:pt x="123" y="85"/>
                    <a:pt x="123" y="67"/>
                  </a:cubicBezTo>
                  <a:cubicBezTo>
                    <a:pt x="123" y="35"/>
                    <a:pt x="97" y="9"/>
                    <a:pt x="66" y="9"/>
                  </a:cubicBezTo>
                  <a:cubicBezTo>
                    <a:pt x="34" y="9"/>
                    <a:pt x="9" y="35"/>
                    <a:pt x="9" y="67"/>
                  </a:cubicBezTo>
                  <a:cubicBezTo>
                    <a:pt x="9" y="84"/>
                    <a:pt x="17" y="101"/>
                    <a:pt x="31" y="112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9" y="106"/>
                    <a:pt x="0" y="87"/>
                    <a:pt x="0" y="67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103" y="0"/>
                    <a:pt x="132" y="30"/>
                    <a:pt x="132" y="67"/>
                  </a:cubicBezTo>
                  <a:cubicBezTo>
                    <a:pt x="132" y="88"/>
                    <a:pt x="122" y="109"/>
                    <a:pt x="10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54">
              <a:extLst>
                <a:ext uri="{FF2B5EF4-FFF2-40B4-BE49-F238E27FC236}">
                  <a16:creationId xmlns:a16="http://schemas.microsoft.com/office/drawing/2014/main" xmlns="" id="{721445B1-3B18-9C0B-ED5E-21743B3CE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3713" y="2841625"/>
              <a:ext cx="107950" cy="107950"/>
            </a:xfrm>
            <a:custGeom>
              <a:avLst/>
              <a:gdLst>
                <a:gd name="T0" fmla="*/ 15 w 29"/>
                <a:gd name="T1" fmla="*/ 29 h 29"/>
                <a:gd name="T2" fmla="*/ 0 w 29"/>
                <a:gd name="T3" fmla="*/ 15 h 29"/>
                <a:gd name="T4" fmla="*/ 15 w 29"/>
                <a:gd name="T5" fmla="*/ 0 h 29"/>
                <a:gd name="T6" fmla="*/ 29 w 29"/>
                <a:gd name="T7" fmla="*/ 15 h 29"/>
                <a:gd name="T8" fmla="*/ 15 w 29"/>
                <a:gd name="T9" fmla="*/ 29 h 29"/>
                <a:gd name="T10" fmla="*/ 15 w 29"/>
                <a:gd name="T11" fmla="*/ 9 h 29"/>
                <a:gd name="T12" fmla="*/ 9 w 29"/>
                <a:gd name="T13" fmla="*/ 15 h 29"/>
                <a:gd name="T14" fmla="*/ 15 w 29"/>
                <a:gd name="T15" fmla="*/ 20 h 29"/>
                <a:gd name="T16" fmla="*/ 20 w 29"/>
                <a:gd name="T17" fmla="*/ 15 h 29"/>
                <a:gd name="T18" fmla="*/ 15 w 29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8"/>
                    <a:pt x="12" y="20"/>
                    <a:pt x="15" y="20"/>
                  </a:cubicBezTo>
                  <a:cubicBezTo>
                    <a:pt x="18" y="20"/>
                    <a:pt x="20" y="18"/>
                    <a:pt x="20" y="15"/>
                  </a:cubicBezTo>
                  <a:cubicBezTo>
                    <a:pt x="20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55">
              <a:extLst>
                <a:ext uri="{FF2B5EF4-FFF2-40B4-BE49-F238E27FC236}">
                  <a16:creationId xmlns:a16="http://schemas.microsoft.com/office/drawing/2014/main" xmlns="" id="{15A73C3D-902B-D07E-4BA9-8FD3AAFB3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841625"/>
              <a:ext cx="112713" cy="107950"/>
            </a:xfrm>
            <a:custGeom>
              <a:avLst/>
              <a:gdLst>
                <a:gd name="T0" fmla="*/ 15 w 30"/>
                <a:gd name="T1" fmla="*/ 29 h 29"/>
                <a:gd name="T2" fmla="*/ 0 w 30"/>
                <a:gd name="T3" fmla="*/ 15 h 29"/>
                <a:gd name="T4" fmla="*/ 15 w 30"/>
                <a:gd name="T5" fmla="*/ 0 h 29"/>
                <a:gd name="T6" fmla="*/ 30 w 30"/>
                <a:gd name="T7" fmla="*/ 15 h 29"/>
                <a:gd name="T8" fmla="*/ 15 w 30"/>
                <a:gd name="T9" fmla="*/ 29 h 29"/>
                <a:gd name="T10" fmla="*/ 15 w 30"/>
                <a:gd name="T11" fmla="*/ 9 h 29"/>
                <a:gd name="T12" fmla="*/ 9 w 30"/>
                <a:gd name="T13" fmla="*/ 15 h 29"/>
                <a:gd name="T14" fmla="*/ 15 w 30"/>
                <a:gd name="T15" fmla="*/ 20 h 29"/>
                <a:gd name="T16" fmla="*/ 20 w 30"/>
                <a:gd name="T17" fmla="*/ 15 h 29"/>
                <a:gd name="T18" fmla="*/ 15 w 30"/>
                <a:gd name="T1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8"/>
                    <a:pt x="12" y="20"/>
                    <a:pt x="15" y="20"/>
                  </a:cubicBezTo>
                  <a:cubicBezTo>
                    <a:pt x="18" y="20"/>
                    <a:pt x="20" y="18"/>
                    <a:pt x="20" y="15"/>
                  </a:cubicBezTo>
                  <a:cubicBezTo>
                    <a:pt x="20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6">
              <a:extLst>
                <a:ext uri="{FF2B5EF4-FFF2-40B4-BE49-F238E27FC236}">
                  <a16:creationId xmlns:a16="http://schemas.microsoft.com/office/drawing/2014/main" xmlns="" id="{A3AB3C68-8018-7FBE-CD91-9995C64F7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7675" y="3135313"/>
              <a:ext cx="306388" cy="104775"/>
            </a:xfrm>
            <a:custGeom>
              <a:avLst/>
              <a:gdLst>
                <a:gd name="T0" fmla="*/ 72 w 82"/>
                <a:gd name="T1" fmla="*/ 28 h 28"/>
                <a:gd name="T2" fmla="*/ 10 w 82"/>
                <a:gd name="T3" fmla="*/ 28 h 28"/>
                <a:gd name="T4" fmla="*/ 0 w 82"/>
                <a:gd name="T5" fmla="*/ 18 h 28"/>
                <a:gd name="T6" fmla="*/ 0 w 82"/>
                <a:gd name="T7" fmla="*/ 10 h 28"/>
                <a:gd name="T8" fmla="*/ 10 w 82"/>
                <a:gd name="T9" fmla="*/ 0 h 28"/>
                <a:gd name="T10" fmla="*/ 72 w 82"/>
                <a:gd name="T11" fmla="*/ 0 h 28"/>
                <a:gd name="T12" fmla="*/ 82 w 82"/>
                <a:gd name="T13" fmla="*/ 10 h 28"/>
                <a:gd name="T14" fmla="*/ 82 w 82"/>
                <a:gd name="T15" fmla="*/ 18 h 28"/>
                <a:gd name="T16" fmla="*/ 72 w 82"/>
                <a:gd name="T17" fmla="*/ 28 h 28"/>
                <a:gd name="T18" fmla="*/ 10 w 82"/>
                <a:gd name="T19" fmla="*/ 9 h 28"/>
                <a:gd name="T20" fmla="*/ 9 w 82"/>
                <a:gd name="T21" fmla="*/ 10 h 28"/>
                <a:gd name="T22" fmla="*/ 9 w 82"/>
                <a:gd name="T23" fmla="*/ 18 h 28"/>
                <a:gd name="T24" fmla="*/ 10 w 82"/>
                <a:gd name="T25" fmla="*/ 19 h 28"/>
                <a:gd name="T26" fmla="*/ 72 w 82"/>
                <a:gd name="T27" fmla="*/ 19 h 28"/>
                <a:gd name="T28" fmla="*/ 73 w 82"/>
                <a:gd name="T29" fmla="*/ 18 h 28"/>
                <a:gd name="T30" fmla="*/ 73 w 82"/>
                <a:gd name="T31" fmla="*/ 10 h 28"/>
                <a:gd name="T32" fmla="*/ 72 w 82"/>
                <a:gd name="T33" fmla="*/ 9 h 28"/>
                <a:gd name="T34" fmla="*/ 10 w 82"/>
                <a:gd name="T3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8">
                  <a:moveTo>
                    <a:pt x="72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5" y="28"/>
                    <a:pt x="0" y="23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4"/>
                    <a:pt x="82" y="10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3"/>
                    <a:pt x="77" y="28"/>
                    <a:pt x="72" y="28"/>
                  </a:cubicBezTo>
                  <a:close/>
                  <a:moveTo>
                    <a:pt x="10" y="9"/>
                  </a:moveTo>
                  <a:cubicBezTo>
                    <a:pt x="10" y="9"/>
                    <a:pt x="9" y="9"/>
                    <a:pt x="9" y="1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3" y="18"/>
                    <a:pt x="73" y="1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9"/>
                    <a:pt x="72" y="9"/>
                    <a:pt x="72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xmlns="" id="{405290E6-E0A6-72E2-BD0F-E4D8B0682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3049588"/>
              <a:ext cx="350838" cy="115888"/>
            </a:xfrm>
            <a:custGeom>
              <a:avLst/>
              <a:gdLst>
                <a:gd name="T0" fmla="*/ 82 w 94"/>
                <a:gd name="T1" fmla="*/ 31 h 31"/>
                <a:gd name="T2" fmla="*/ 11 w 94"/>
                <a:gd name="T3" fmla="*/ 31 h 31"/>
                <a:gd name="T4" fmla="*/ 0 w 94"/>
                <a:gd name="T5" fmla="*/ 20 h 31"/>
                <a:gd name="T6" fmla="*/ 0 w 94"/>
                <a:gd name="T7" fmla="*/ 11 h 31"/>
                <a:gd name="T8" fmla="*/ 11 w 94"/>
                <a:gd name="T9" fmla="*/ 0 h 31"/>
                <a:gd name="T10" fmla="*/ 82 w 94"/>
                <a:gd name="T11" fmla="*/ 0 h 31"/>
                <a:gd name="T12" fmla="*/ 94 w 94"/>
                <a:gd name="T13" fmla="*/ 11 h 31"/>
                <a:gd name="T14" fmla="*/ 94 w 94"/>
                <a:gd name="T15" fmla="*/ 20 h 31"/>
                <a:gd name="T16" fmla="*/ 82 w 94"/>
                <a:gd name="T17" fmla="*/ 31 h 31"/>
                <a:gd name="T18" fmla="*/ 11 w 94"/>
                <a:gd name="T19" fmla="*/ 9 h 31"/>
                <a:gd name="T20" fmla="*/ 9 w 94"/>
                <a:gd name="T21" fmla="*/ 11 h 31"/>
                <a:gd name="T22" fmla="*/ 9 w 94"/>
                <a:gd name="T23" fmla="*/ 20 h 31"/>
                <a:gd name="T24" fmla="*/ 11 w 94"/>
                <a:gd name="T25" fmla="*/ 22 h 31"/>
                <a:gd name="T26" fmla="*/ 82 w 94"/>
                <a:gd name="T27" fmla="*/ 22 h 31"/>
                <a:gd name="T28" fmla="*/ 84 w 94"/>
                <a:gd name="T29" fmla="*/ 20 h 31"/>
                <a:gd name="T30" fmla="*/ 84 w 94"/>
                <a:gd name="T31" fmla="*/ 11 h 31"/>
                <a:gd name="T32" fmla="*/ 82 w 94"/>
                <a:gd name="T33" fmla="*/ 9 h 31"/>
                <a:gd name="T34" fmla="*/ 11 w 94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31">
                  <a:moveTo>
                    <a:pt x="8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6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9" y="0"/>
                    <a:pt x="94" y="5"/>
                    <a:pt x="94" y="11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6"/>
                    <a:pt x="89" y="31"/>
                    <a:pt x="82" y="31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3" y="22"/>
                    <a:pt x="84" y="21"/>
                    <a:pt x="84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3" y="9"/>
                    <a:pt x="82" y="9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Rectangle 158">
              <a:extLst>
                <a:ext uri="{FF2B5EF4-FFF2-40B4-BE49-F238E27FC236}">
                  <a16:creationId xmlns:a16="http://schemas.microsoft.com/office/drawing/2014/main" xmlns="" id="{469B08EC-4A8E-574F-4337-8E2AA118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225" y="2933700"/>
              <a:ext cx="33338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Rectangle 159">
              <a:extLst>
                <a:ext uri="{FF2B5EF4-FFF2-40B4-BE49-F238E27FC236}">
                  <a16:creationId xmlns:a16="http://schemas.microsoft.com/office/drawing/2014/main" xmlns="" id="{A75DB0B1-C6BD-4B03-D013-E7E0DDDD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2933700"/>
              <a:ext cx="33338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60">
              <a:extLst>
                <a:ext uri="{FF2B5EF4-FFF2-40B4-BE49-F238E27FC236}">
                  <a16:creationId xmlns:a16="http://schemas.microsoft.com/office/drawing/2014/main" xmlns="" id="{91B78E99-1EB3-294E-66E1-34222318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2511425"/>
              <a:ext cx="28575" cy="98425"/>
            </a:xfrm>
            <a:custGeom>
              <a:avLst/>
              <a:gdLst>
                <a:gd name="T0" fmla="*/ 8 w 8"/>
                <a:gd name="T1" fmla="*/ 24 h 26"/>
                <a:gd name="T2" fmla="*/ 7 w 8"/>
                <a:gd name="T3" fmla="*/ 26 h 26"/>
                <a:gd name="T4" fmla="*/ 1 w 8"/>
                <a:gd name="T5" fmla="*/ 26 h 26"/>
                <a:gd name="T6" fmla="*/ 0 w 8"/>
                <a:gd name="T7" fmla="*/ 24 h 26"/>
                <a:gd name="T8" fmla="*/ 0 w 8"/>
                <a:gd name="T9" fmla="*/ 1 h 26"/>
                <a:gd name="T10" fmla="*/ 1 w 8"/>
                <a:gd name="T11" fmla="*/ 0 h 26"/>
                <a:gd name="T12" fmla="*/ 7 w 8"/>
                <a:gd name="T13" fmla="*/ 0 h 26"/>
                <a:gd name="T14" fmla="*/ 8 w 8"/>
                <a:gd name="T15" fmla="*/ 1 h 26"/>
                <a:gd name="T16" fmla="*/ 8 w 8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8" y="24"/>
                  </a:moveTo>
                  <a:cubicBezTo>
                    <a:pt x="8" y="25"/>
                    <a:pt x="7" y="26"/>
                    <a:pt x="7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61">
              <a:extLst>
                <a:ext uri="{FF2B5EF4-FFF2-40B4-BE49-F238E27FC236}">
                  <a16:creationId xmlns:a16="http://schemas.microsoft.com/office/drawing/2014/main" xmlns="" id="{25CC9BC2-B93B-03CC-C3B4-89FAFD054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2620963"/>
              <a:ext cx="28575" cy="30163"/>
            </a:xfrm>
            <a:custGeom>
              <a:avLst/>
              <a:gdLst>
                <a:gd name="T0" fmla="*/ 8 w 8"/>
                <a:gd name="T1" fmla="*/ 7 h 8"/>
                <a:gd name="T2" fmla="*/ 6 w 8"/>
                <a:gd name="T3" fmla="*/ 8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0 h 8"/>
                <a:gd name="T12" fmla="*/ 6 w 8"/>
                <a:gd name="T13" fmla="*/ 0 h 8"/>
                <a:gd name="T14" fmla="*/ 8 w 8"/>
                <a:gd name="T15" fmla="*/ 2 h 8"/>
                <a:gd name="T16" fmla="*/ 8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cubicBezTo>
                    <a:pt x="8" y="7"/>
                    <a:pt x="7" y="8"/>
                    <a:pt x="6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62">
              <a:extLst>
                <a:ext uri="{FF2B5EF4-FFF2-40B4-BE49-F238E27FC236}">
                  <a16:creationId xmlns:a16="http://schemas.microsoft.com/office/drawing/2014/main" xmlns="" id="{990A76E7-D944-6AA1-C807-E0D917EF9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2359025"/>
              <a:ext cx="439738" cy="441325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9 h 118"/>
                <a:gd name="T12" fmla="*/ 9 w 118"/>
                <a:gd name="T13" fmla="*/ 59 h 118"/>
                <a:gd name="T14" fmla="*/ 59 w 118"/>
                <a:gd name="T15" fmla="*/ 109 h 118"/>
                <a:gd name="T16" fmla="*/ 108 w 118"/>
                <a:gd name="T17" fmla="*/ 59 h 118"/>
                <a:gd name="T18" fmla="*/ 59 w 118"/>
                <a:gd name="T19" fmla="*/ 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6" y="118"/>
                    <a:pt x="0" y="91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1" y="0"/>
                    <a:pt x="118" y="27"/>
                    <a:pt x="118" y="59"/>
                  </a:cubicBezTo>
                  <a:cubicBezTo>
                    <a:pt x="118" y="91"/>
                    <a:pt x="91" y="118"/>
                    <a:pt x="59" y="118"/>
                  </a:cubicBezTo>
                  <a:close/>
                  <a:moveTo>
                    <a:pt x="59" y="9"/>
                  </a:moveTo>
                  <a:cubicBezTo>
                    <a:pt x="32" y="9"/>
                    <a:pt x="9" y="32"/>
                    <a:pt x="9" y="59"/>
                  </a:cubicBezTo>
                  <a:cubicBezTo>
                    <a:pt x="9" y="86"/>
                    <a:pt x="32" y="109"/>
                    <a:pt x="59" y="109"/>
                  </a:cubicBezTo>
                  <a:cubicBezTo>
                    <a:pt x="86" y="109"/>
                    <a:pt x="108" y="86"/>
                    <a:pt x="108" y="59"/>
                  </a:cubicBezTo>
                  <a:cubicBezTo>
                    <a:pt x="108" y="32"/>
                    <a:pt x="86" y="9"/>
                    <a:pt x="5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63">
              <a:extLst>
                <a:ext uri="{FF2B5EF4-FFF2-40B4-BE49-F238E27FC236}">
                  <a16:creationId xmlns:a16="http://schemas.microsoft.com/office/drawing/2014/main" xmlns="" id="{44459D73-B640-85C8-51CF-950A270D2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663" y="2433638"/>
              <a:ext cx="293688" cy="295275"/>
            </a:xfrm>
            <a:custGeom>
              <a:avLst/>
              <a:gdLst>
                <a:gd name="T0" fmla="*/ 40 w 79"/>
                <a:gd name="T1" fmla="*/ 79 h 79"/>
                <a:gd name="T2" fmla="*/ 0 w 79"/>
                <a:gd name="T3" fmla="*/ 39 h 79"/>
                <a:gd name="T4" fmla="*/ 40 w 79"/>
                <a:gd name="T5" fmla="*/ 0 h 79"/>
                <a:gd name="T6" fmla="*/ 79 w 79"/>
                <a:gd name="T7" fmla="*/ 39 h 79"/>
                <a:gd name="T8" fmla="*/ 40 w 79"/>
                <a:gd name="T9" fmla="*/ 79 h 79"/>
                <a:gd name="T10" fmla="*/ 40 w 79"/>
                <a:gd name="T11" fmla="*/ 9 h 79"/>
                <a:gd name="T12" fmla="*/ 10 w 79"/>
                <a:gd name="T13" fmla="*/ 39 h 79"/>
                <a:gd name="T14" fmla="*/ 40 w 79"/>
                <a:gd name="T15" fmla="*/ 69 h 79"/>
                <a:gd name="T16" fmla="*/ 70 w 79"/>
                <a:gd name="T17" fmla="*/ 39 h 79"/>
                <a:gd name="T18" fmla="*/ 40 w 79"/>
                <a:gd name="T1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40" y="79"/>
                  </a:moveTo>
                  <a:cubicBezTo>
                    <a:pt x="18" y="79"/>
                    <a:pt x="0" y="61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62" y="0"/>
                    <a:pt x="79" y="17"/>
                    <a:pt x="79" y="39"/>
                  </a:cubicBezTo>
                  <a:cubicBezTo>
                    <a:pt x="79" y="61"/>
                    <a:pt x="62" y="79"/>
                    <a:pt x="40" y="79"/>
                  </a:cubicBezTo>
                  <a:close/>
                  <a:moveTo>
                    <a:pt x="40" y="9"/>
                  </a:moveTo>
                  <a:cubicBezTo>
                    <a:pt x="23" y="9"/>
                    <a:pt x="10" y="22"/>
                    <a:pt x="10" y="39"/>
                  </a:cubicBezTo>
                  <a:cubicBezTo>
                    <a:pt x="10" y="56"/>
                    <a:pt x="23" y="69"/>
                    <a:pt x="40" y="69"/>
                  </a:cubicBezTo>
                  <a:cubicBezTo>
                    <a:pt x="57" y="69"/>
                    <a:pt x="70" y="56"/>
                    <a:pt x="70" y="39"/>
                  </a:cubicBezTo>
                  <a:cubicBezTo>
                    <a:pt x="70" y="22"/>
                    <a:pt x="57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Rectangle 164">
              <a:extLst>
                <a:ext uri="{FF2B5EF4-FFF2-40B4-BE49-F238E27FC236}">
                  <a16:creationId xmlns:a16="http://schemas.microsoft.com/office/drawing/2014/main" xmlns="" id="{39C8119C-AACE-24D4-75E2-53CD0559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013" y="2389188"/>
              <a:ext cx="33338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65">
              <a:extLst>
                <a:ext uri="{FF2B5EF4-FFF2-40B4-BE49-F238E27FC236}">
                  <a16:creationId xmlns:a16="http://schemas.microsoft.com/office/drawing/2014/main" xmlns="" id="{A4F021ED-8EAA-0C0E-B676-CF8B104D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2425700"/>
              <a:ext cx="74613" cy="79375"/>
            </a:xfrm>
            <a:custGeom>
              <a:avLst/>
              <a:gdLst>
                <a:gd name="T0" fmla="*/ 16 w 47"/>
                <a:gd name="T1" fmla="*/ 50 h 50"/>
                <a:gd name="T2" fmla="*/ 0 w 47"/>
                <a:gd name="T3" fmla="*/ 36 h 50"/>
                <a:gd name="T4" fmla="*/ 33 w 47"/>
                <a:gd name="T5" fmla="*/ 0 h 50"/>
                <a:gd name="T6" fmla="*/ 47 w 47"/>
                <a:gd name="T7" fmla="*/ 17 h 50"/>
                <a:gd name="T8" fmla="*/ 16 w 4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16" y="50"/>
                  </a:moveTo>
                  <a:lnTo>
                    <a:pt x="0" y="36"/>
                  </a:lnTo>
                  <a:lnTo>
                    <a:pt x="33" y="0"/>
                  </a:lnTo>
                  <a:lnTo>
                    <a:pt x="47" y="17"/>
                  </a:lnTo>
                  <a:lnTo>
                    <a:pt x="1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66">
              <a:extLst>
                <a:ext uri="{FF2B5EF4-FFF2-40B4-BE49-F238E27FC236}">
                  <a16:creationId xmlns:a16="http://schemas.microsoft.com/office/drawing/2014/main" xmlns="" id="{59DD9C73-FE66-48AB-1D56-CC2FC7C16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2687638"/>
              <a:ext cx="58738" cy="85725"/>
            </a:xfrm>
            <a:custGeom>
              <a:avLst/>
              <a:gdLst>
                <a:gd name="T0" fmla="*/ 19 w 37"/>
                <a:gd name="T1" fmla="*/ 54 h 54"/>
                <a:gd name="T2" fmla="*/ 0 w 37"/>
                <a:gd name="T3" fmla="*/ 9 h 54"/>
                <a:gd name="T4" fmla="*/ 21 w 37"/>
                <a:gd name="T5" fmla="*/ 0 h 54"/>
                <a:gd name="T6" fmla="*/ 37 w 37"/>
                <a:gd name="T7" fmla="*/ 45 h 54"/>
                <a:gd name="T8" fmla="*/ 19 w 3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4">
                  <a:moveTo>
                    <a:pt x="19" y="54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37" y="45"/>
                  </a:lnTo>
                  <a:lnTo>
                    <a:pt x="1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74EC1A36-7DEE-43E6-906F-4EC4ACADE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3645887"/>
              </p:ext>
            </p:extLst>
          </p:nvPr>
        </p:nvGraphicFramePr>
        <p:xfrm>
          <a:off x="-865664" y="1711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직사각형 1">
            <a:extLst>
              <a:ext uri="{FF2B5EF4-FFF2-40B4-BE49-F238E27FC236}">
                <a16:creationId xmlns:a16="http://schemas.microsoft.com/office/drawing/2014/main" xmlns="" id="{B91E5790-7E96-40BC-9D87-5D7D9C716E4A}"/>
              </a:ext>
            </a:extLst>
          </p:cNvPr>
          <p:cNvSpPr/>
          <p:nvPr/>
        </p:nvSpPr>
        <p:spPr>
          <a:xfrm>
            <a:off x="5620870" y="1711957"/>
            <a:ext cx="3521231" cy="11298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dirty="0">
                <a:solidFill>
                  <a:schemeClr val="tx1"/>
                </a:solidFill>
              </a:rPr>
              <a:t>Сви испитаници су студенти, млађи од 25 година.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95260A2A-C768-460A-8A54-6B9FAABB6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5358244"/>
              </p:ext>
            </p:extLst>
          </p:nvPr>
        </p:nvGraphicFramePr>
        <p:xfrm>
          <a:off x="1928483" y="38772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F3A43618-30F0-4D5C-912A-C58648A51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7828143"/>
              </p:ext>
            </p:extLst>
          </p:nvPr>
        </p:nvGraphicFramePr>
        <p:xfrm>
          <a:off x="7398738" y="37256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6CEEF79-E2E8-495A-8988-7A8576146288}"/>
              </a:ext>
            </a:extLst>
          </p:cNvPr>
          <p:cNvSpPr txBox="1"/>
          <p:nvPr/>
        </p:nvSpPr>
        <p:spPr>
          <a:xfrm>
            <a:off x="7108184" y="3906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Koja je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pretežna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svrha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vaših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putovanja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železnicom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n-US" dirty="0"/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9C45D77-3982-4860-BEAB-A85302B34D63}"/>
              </a:ext>
            </a:extLst>
          </p:cNvPr>
          <p:cNvSpPr txBox="1"/>
          <p:nvPr/>
        </p:nvSpPr>
        <p:spPr>
          <a:xfrm>
            <a:off x="2344091" y="3969920"/>
            <a:ext cx="6602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Koliko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često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putujete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železnicom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9252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3500" dirty="0"/>
              <a:t>ОЦЕНА ЗАДОВОЉСТВА КВАЛИТЕТОМ УСЛУГЕ У ЖЕЛЕЗНИЧКОМ САОБРАЋАЈУ</a:t>
            </a:r>
            <a:endParaRPr lang="ko-KR" altLang="en-US" sz="3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73F0E4B-1FF3-4957-B629-67979F66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916815"/>
              </p:ext>
            </p:extLst>
          </p:nvPr>
        </p:nvGraphicFramePr>
        <p:xfrm>
          <a:off x="200953" y="1743859"/>
          <a:ext cx="7141142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0296">
                  <a:extLst>
                    <a:ext uri="{9D8B030D-6E8A-4147-A177-3AD203B41FA5}">
                      <a16:colId xmlns:a16="http://schemas.microsoft.com/office/drawing/2014/main" xmlns="" val="2283361030"/>
                    </a:ext>
                  </a:extLst>
                </a:gridCol>
                <a:gridCol w="1853693">
                  <a:extLst>
                    <a:ext uri="{9D8B030D-6E8A-4147-A177-3AD203B41FA5}">
                      <a16:colId xmlns:a16="http://schemas.microsoft.com/office/drawing/2014/main" xmlns="" val="1983086656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xmlns="" val="25024348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Квалитет и цена услуге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Просечна оцена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99881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Тачност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21576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Безбедност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30176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245581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Учестаност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421223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 путовања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94494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415384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Поузданост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34429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Хигијена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517658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 запослених према путницима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829020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 задовољства услугом: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1664206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2261FEE-C71F-432F-AD8F-D9CD1B00F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1387"/>
              </p:ext>
            </p:extLst>
          </p:nvPr>
        </p:nvGraphicFramePr>
        <p:xfrm>
          <a:off x="7548282" y="38772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9777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01">
      <a:dk1>
        <a:sysClr val="windowText" lastClr="000000"/>
      </a:dk1>
      <a:lt1>
        <a:srgbClr val="FFFFFF"/>
      </a:lt1>
      <a:dk2>
        <a:srgbClr val="000B46"/>
      </a:dk2>
      <a:lt2>
        <a:srgbClr val="E5F1FF"/>
      </a:lt2>
      <a:accent1>
        <a:srgbClr val="A396F0"/>
      </a:accent1>
      <a:accent2>
        <a:srgbClr val="4F6CEE"/>
      </a:accent2>
      <a:accent3>
        <a:srgbClr val="EAA7DC"/>
      </a:accent3>
      <a:accent4>
        <a:srgbClr val="B3D2F1"/>
      </a:accent4>
      <a:accent5>
        <a:srgbClr val="FCC046"/>
      </a:accent5>
      <a:accent6>
        <a:srgbClr val="FF7B81"/>
      </a:accent6>
      <a:hlink>
        <a:srgbClr val="FF8B7F"/>
      </a:hlink>
      <a:folHlink>
        <a:srgbClr val="954F72"/>
      </a:folHlink>
    </a:clrScheme>
    <a:fontScheme name="Montserrat SemiBold, Calibri">
      <a:majorFont>
        <a:latin typeface="Montserrat SemiBold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33337</TotalTime>
  <Words>92</Words>
  <Application>Microsoft Office PowerPoint</Application>
  <PresentationFormat>Custom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맑은 고딕</vt:lpstr>
      <vt:lpstr>Montserrat SemiBold</vt:lpstr>
      <vt:lpstr>Noto Sans</vt:lpstr>
      <vt:lpstr>Times New Roman</vt:lpstr>
      <vt:lpstr>Office 테마</vt:lpstr>
      <vt:lpstr>Тржишно и маркетиншко пословање железнице</vt:lpstr>
      <vt:lpstr>Slide 2</vt:lpstr>
      <vt:lpstr>ОЦЕНА ЗАДОВОЉСТВА КВАЛИТЕТОМ УСЛУГЕ У ЖЕЛЕЗНИЧКОМ САОБРАЋАЈУ</vt:lpstr>
    </vt:vector>
  </TitlesOfParts>
  <Manager>Slide Members</Manager>
  <Company>YESFORM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MJ.KIM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Dragana Macura</cp:lastModifiedBy>
  <cp:revision>60</cp:revision>
  <dcterms:created xsi:type="dcterms:W3CDTF">2019-02-04T04:34:17Z</dcterms:created>
  <dcterms:modified xsi:type="dcterms:W3CDTF">2024-06-05T09:58:41Z</dcterms:modified>
  <cp:category>www.slidemembers.com</cp:category>
</cp:coreProperties>
</file>