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9" r:id="rId1"/>
  </p:sldMasterIdLst>
  <p:sldIdLst>
    <p:sldId id="256" r:id="rId2"/>
    <p:sldId id="257" r:id="rId3"/>
    <p:sldId id="258" r:id="rId4"/>
    <p:sldId id="259" r:id="rId5"/>
    <p:sldId id="267" r:id="rId6"/>
    <p:sldId id="268" r:id="rId7"/>
    <p:sldId id="260" r:id="rId8"/>
    <p:sldId id="261" r:id="rId9"/>
    <p:sldId id="262" r:id="rId10"/>
    <p:sldId id="264" r:id="rId11"/>
    <p:sldId id="265" r:id="rId12"/>
    <p:sldId id="266"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8E4F8DA-93CF-4D1A-8B34-B33C7FF07644}" type="slidenum">
              <a:rPr lang="sr-Latn-RS" smtClean="0"/>
              <a:pPr/>
              <a:t>‹#›</a:t>
            </a:fld>
            <a:endParaRPr lang="sr-Latn-R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95507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17768204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8E4F8DA-93CF-4D1A-8B34-B33C7FF07644}" type="slidenum">
              <a:rPr lang="sr-Latn-RS" smtClean="0"/>
              <a:pPr/>
              <a:t>‹#›</a:t>
            </a:fld>
            <a:endParaRPr lang="sr-Latn-R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068558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6" name="Footer Placeholder 5"/>
          <p:cNvSpPr>
            <a:spLocks noGrp="1"/>
          </p:cNvSpPr>
          <p:nvPr>
            <p:ph type="ftr" sz="quarter" idx="11"/>
          </p:nvPr>
        </p:nvSpPr>
        <p:spPr/>
        <p:txBody>
          <a:bodyPr/>
          <a:lstStyle/>
          <a:p>
            <a:endParaRPr lang="sr-Latn-RS"/>
          </a:p>
        </p:txBody>
      </p:sp>
      <p:sp>
        <p:nvSpPr>
          <p:cNvPr id="7" name="Slide Number Placeholder 6"/>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39904002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8" name="Footer Placeholder 7"/>
          <p:cNvSpPr>
            <a:spLocks noGrp="1"/>
          </p:cNvSpPr>
          <p:nvPr>
            <p:ph type="ftr" sz="quarter" idx="11"/>
          </p:nvPr>
        </p:nvSpPr>
        <p:spPr/>
        <p:txBody>
          <a:bodyPr/>
          <a:lstStyle/>
          <a:p>
            <a:endParaRPr lang="sr-Latn-RS"/>
          </a:p>
        </p:txBody>
      </p:sp>
      <p:sp>
        <p:nvSpPr>
          <p:cNvPr id="9" name="Slide Number Placeholder 8"/>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3806839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4" name="Footer Placeholder 3"/>
          <p:cNvSpPr>
            <a:spLocks noGrp="1"/>
          </p:cNvSpPr>
          <p:nvPr>
            <p:ph type="ftr" sz="quarter" idx="11"/>
          </p:nvPr>
        </p:nvSpPr>
        <p:spPr/>
        <p:txBody>
          <a:bodyPr/>
          <a:lstStyle/>
          <a:p>
            <a:endParaRPr lang="sr-Latn-RS"/>
          </a:p>
        </p:txBody>
      </p:sp>
      <p:sp>
        <p:nvSpPr>
          <p:cNvPr id="5" name="Slide Number Placeholder 4"/>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3985936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sr-Latn-RS"/>
          </a:p>
        </p:txBody>
      </p:sp>
      <p:sp>
        <p:nvSpPr>
          <p:cNvPr id="9" name="Slide Number Placeholder 8"/>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8840121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0ABB9DE-B416-47BB-AE0D-F4E17E1A7D3B}" type="datetimeFigureOut">
              <a:rPr lang="sr-Latn-RS" smtClean="0"/>
              <a:pPr/>
              <a:t>4.10.2026.</a:t>
            </a:fld>
            <a:endParaRPr lang="sr-Latn-R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sr-Latn-R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30755860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cstate="print"/>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88083247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32722198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0ABB9DE-B416-47BB-AE0D-F4E17E1A7D3B}" type="datetimeFigureOut">
              <a:rPr lang="sr-Latn-RS" smtClean="0"/>
              <a:pPr/>
              <a:t>4.10.2026.</a:t>
            </a:fld>
            <a:endParaRPr lang="sr-Latn-RS"/>
          </a:p>
        </p:txBody>
      </p:sp>
      <p:sp>
        <p:nvSpPr>
          <p:cNvPr id="5" name="Footer Placeholder 4"/>
          <p:cNvSpPr>
            <a:spLocks noGrp="1"/>
          </p:cNvSpPr>
          <p:nvPr>
            <p:ph type="ftr" sz="quarter" idx="11"/>
          </p:nvPr>
        </p:nvSpPr>
        <p:spPr/>
        <p:txBody>
          <a:bodyPr/>
          <a:lstStyle/>
          <a:p>
            <a:endParaRPr lang="sr-Latn-RS"/>
          </a:p>
        </p:txBody>
      </p:sp>
      <p:sp>
        <p:nvSpPr>
          <p:cNvPr id="6" name="Slide Number Placeholder 5"/>
          <p:cNvSpPr>
            <a:spLocks noGrp="1"/>
          </p:cNvSpPr>
          <p:nvPr>
            <p:ph type="sldNum" sz="quarter" idx="12"/>
          </p:nvPr>
        </p:nvSpPr>
        <p:spPr/>
        <p:txBody>
          <a:bodyPr/>
          <a:lstStyle/>
          <a:p>
            <a:fld id="{88E4F8DA-93CF-4D1A-8B34-B33C7FF07644}" type="slidenum">
              <a:rPr lang="sr-Latn-RS" smtClean="0"/>
              <a:pPr/>
              <a:t>‹#›</a:t>
            </a:fld>
            <a:endParaRPr lang="sr-Latn-RS"/>
          </a:p>
        </p:txBody>
      </p:sp>
    </p:spTree>
    <p:extLst>
      <p:ext uri="{BB962C8B-B14F-4D97-AF65-F5344CB8AC3E}">
        <p14:creationId xmlns:p14="http://schemas.microsoft.com/office/powerpoint/2010/main" val="36120437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0ABB9DE-B416-47BB-AE0D-F4E17E1A7D3B}" type="datetimeFigureOut">
              <a:rPr lang="sr-Latn-RS" smtClean="0"/>
              <a:pPr/>
              <a:t>4.10.2026.</a:t>
            </a:fld>
            <a:endParaRPr lang="sr-Latn-R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sr-Latn-R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8E4F8DA-93CF-4D1A-8B34-B33C7FF07644}" type="slidenum">
              <a:rPr lang="sr-Latn-RS" smtClean="0"/>
              <a:pPr/>
              <a:t>‹#›</a:t>
            </a:fld>
            <a:endParaRPr lang="sr-Latn-R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23645103"/>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s.stefanovic@sf.bg.ac.r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image" Target="../media/image9.svg"/><Relationship Id="rId7" Type="http://schemas.openxmlformats.org/officeDocument/2006/relationships/image" Target="../media/image13.sv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sv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5.sv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7.svg"/><Relationship Id="rId7" Type="http://schemas.openxmlformats.org/officeDocument/2006/relationships/image" Target="../media/image21.svg"/><Relationship Id="rId2" Type="http://schemas.openxmlformats.org/officeDocument/2006/relationships/image" Target="../media/image16.png"/><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svg"/><Relationship Id="rId4" Type="http://schemas.openxmlformats.org/officeDocument/2006/relationships/image" Target="../media/image18.png"/></Relationships>
</file>

<file path=ppt/slides/_rels/slide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5.gif"/><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813DC3-EF52-FFE4-1BD1-81DD4D58EADC}"/>
              </a:ext>
            </a:extLst>
          </p:cNvPr>
          <p:cNvSpPr>
            <a:spLocks noGrp="1"/>
          </p:cNvSpPr>
          <p:nvPr>
            <p:ph type="ctrTitle"/>
          </p:nvPr>
        </p:nvSpPr>
        <p:spPr/>
        <p:txBody>
          <a:bodyPr/>
          <a:lstStyle/>
          <a:p>
            <a:r>
              <a:rPr lang="sr-Latn-RS" b="1" dirty="0"/>
              <a:t>Welcome to English 1!</a:t>
            </a:r>
          </a:p>
        </p:txBody>
      </p:sp>
      <p:sp>
        <p:nvSpPr>
          <p:cNvPr id="3" name="Subtitle 2">
            <a:extLst>
              <a:ext uri="{FF2B5EF4-FFF2-40B4-BE49-F238E27FC236}">
                <a16:creationId xmlns:a16="http://schemas.microsoft.com/office/drawing/2014/main" id="{6E94BE3E-668C-9FA0-A6C3-87F9C50E02CB}"/>
              </a:ext>
            </a:extLst>
          </p:cNvPr>
          <p:cNvSpPr>
            <a:spLocks noGrp="1"/>
          </p:cNvSpPr>
          <p:nvPr>
            <p:ph type="subTitle" idx="1"/>
          </p:nvPr>
        </p:nvSpPr>
        <p:spPr/>
        <p:txBody>
          <a:bodyPr/>
          <a:lstStyle/>
          <a:p>
            <a:endParaRPr lang="sr-Latn-RS" dirty="0"/>
          </a:p>
        </p:txBody>
      </p:sp>
    </p:spTree>
    <p:extLst>
      <p:ext uri="{BB962C8B-B14F-4D97-AF65-F5344CB8AC3E}">
        <p14:creationId xmlns:p14="http://schemas.microsoft.com/office/powerpoint/2010/main" val="42706104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814FFC-C322-1825-C318-8ACE8A218E30}"/>
              </a:ext>
            </a:extLst>
          </p:cNvPr>
          <p:cNvSpPr>
            <a:spLocks noGrp="1"/>
          </p:cNvSpPr>
          <p:nvPr>
            <p:ph type="title"/>
          </p:nvPr>
        </p:nvSpPr>
        <p:spPr>
          <a:xfrm>
            <a:off x="1097280" y="286604"/>
            <a:ext cx="10058400" cy="1036170"/>
          </a:xfrm>
        </p:spPr>
        <p:txBody>
          <a:bodyPr/>
          <a:lstStyle/>
          <a:p>
            <a:r>
              <a:rPr lang="sr-Latn-RS" dirty="0">
                <a:solidFill>
                  <a:schemeClr val="tx1"/>
                </a:solidFill>
              </a:rPr>
              <a:t>Introduction</a:t>
            </a:r>
          </a:p>
        </p:txBody>
      </p:sp>
      <p:sp>
        <p:nvSpPr>
          <p:cNvPr id="3" name="Content Placeholder 2">
            <a:extLst>
              <a:ext uri="{FF2B5EF4-FFF2-40B4-BE49-F238E27FC236}">
                <a16:creationId xmlns:a16="http://schemas.microsoft.com/office/drawing/2014/main" id="{72B0C06E-2A41-B93E-664F-4F79A372D519}"/>
              </a:ext>
            </a:extLst>
          </p:cNvPr>
          <p:cNvSpPr>
            <a:spLocks noGrp="1"/>
          </p:cNvSpPr>
          <p:nvPr>
            <p:ph idx="1"/>
          </p:nvPr>
        </p:nvSpPr>
        <p:spPr>
          <a:xfrm>
            <a:off x="128016" y="1953086"/>
            <a:ext cx="11951208" cy="4103585"/>
          </a:xfrm>
        </p:spPr>
        <p:txBody>
          <a:bodyPr>
            <a:normAutofit/>
          </a:bodyPr>
          <a:lstStyle/>
          <a:p>
            <a:r>
              <a:rPr lang="sr-Latn-RS" sz="3200" dirty="0">
                <a:solidFill>
                  <a:schemeClr val="tx1"/>
                </a:solidFill>
              </a:rPr>
              <a:t>E-mail:</a:t>
            </a:r>
            <a:r>
              <a:rPr lang="sr-Latn-RS" sz="3200" dirty="0"/>
              <a:t> </a:t>
            </a:r>
            <a:r>
              <a:rPr lang="sr-Latn-RS" sz="3200" dirty="0">
                <a:hlinkClick r:id="rId2"/>
              </a:rPr>
              <a:t>s.stefanovic@sf.bg.ac.rs</a:t>
            </a:r>
            <a:endParaRPr lang="sr-Latn-RS" sz="3200" dirty="0"/>
          </a:p>
          <a:p>
            <a:endParaRPr lang="sr-Latn-RS" sz="3200" dirty="0"/>
          </a:p>
          <a:p>
            <a:r>
              <a:rPr lang="sr-Latn-RS" sz="3200" dirty="0">
                <a:solidFill>
                  <a:schemeClr val="tx1"/>
                </a:solidFill>
              </a:rPr>
              <a:t>Consultation hours: Thursdays 11h-12h (room 05)</a:t>
            </a:r>
          </a:p>
          <a:p>
            <a:r>
              <a:rPr lang="sr-Latn-RS" sz="3000" dirty="0">
                <a:solidFill>
                  <a:schemeClr val="tx1"/>
                </a:solidFill>
              </a:rPr>
              <a:t>(announcing your attendance at least one day in advance is mandatory)</a:t>
            </a:r>
          </a:p>
          <a:p>
            <a:endParaRPr lang="sr-Latn-RS" sz="3200" dirty="0">
              <a:solidFill>
                <a:schemeClr val="tx1"/>
              </a:solidFill>
            </a:endParaRPr>
          </a:p>
          <a:p>
            <a:pPr algn="ctr"/>
            <a:r>
              <a:rPr lang="sr-Latn-RS" sz="3200" i="1" dirty="0">
                <a:solidFill>
                  <a:schemeClr val="tx1"/>
                </a:solidFill>
              </a:rPr>
              <a:t>Please sign up in the list, and let me know if you decide not to attend!</a:t>
            </a:r>
          </a:p>
        </p:txBody>
      </p:sp>
      <p:pic>
        <p:nvPicPr>
          <p:cNvPr id="5" name="Picture 4">
            <a:extLst>
              <a:ext uri="{FF2B5EF4-FFF2-40B4-BE49-F238E27FC236}">
                <a16:creationId xmlns:a16="http://schemas.microsoft.com/office/drawing/2014/main" id="{DA67A157-5C14-DBAF-4080-332B44547EA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763000" y="0"/>
            <a:ext cx="3429000" cy="3429000"/>
          </a:xfrm>
          <a:prstGeom prst="rect">
            <a:avLst/>
          </a:prstGeom>
        </p:spPr>
      </p:pic>
    </p:spTree>
    <p:extLst>
      <p:ext uri="{BB962C8B-B14F-4D97-AF65-F5344CB8AC3E}">
        <p14:creationId xmlns:p14="http://schemas.microsoft.com/office/powerpoint/2010/main" val="2760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C915E8-C51D-DDBF-42BE-FAAA986806F6}"/>
              </a:ext>
            </a:extLst>
          </p:cNvPr>
          <p:cNvSpPr>
            <a:spLocks noGrp="1"/>
          </p:cNvSpPr>
          <p:nvPr>
            <p:ph type="title"/>
          </p:nvPr>
        </p:nvSpPr>
        <p:spPr>
          <a:xfrm>
            <a:off x="1097280" y="286603"/>
            <a:ext cx="10058400" cy="903005"/>
          </a:xfrm>
        </p:spPr>
        <p:txBody>
          <a:bodyPr>
            <a:normAutofit/>
          </a:bodyPr>
          <a:lstStyle/>
          <a:p>
            <a:r>
              <a:rPr lang="sr-Latn-RS" sz="4000" dirty="0">
                <a:solidFill>
                  <a:schemeClr val="tx1"/>
                </a:solidFill>
              </a:rPr>
              <a:t>In case you do opt for English 1...</a:t>
            </a:r>
          </a:p>
        </p:txBody>
      </p:sp>
      <p:sp>
        <p:nvSpPr>
          <p:cNvPr id="3" name="Content Placeholder 2">
            <a:extLst>
              <a:ext uri="{FF2B5EF4-FFF2-40B4-BE49-F238E27FC236}">
                <a16:creationId xmlns:a16="http://schemas.microsoft.com/office/drawing/2014/main" id="{B346CD49-C2AD-84C2-F731-03CC1A00A6D3}"/>
              </a:ext>
            </a:extLst>
          </p:cNvPr>
          <p:cNvSpPr>
            <a:spLocks noGrp="1"/>
          </p:cNvSpPr>
          <p:nvPr>
            <p:ph idx="1"/>
          </p:nvPr>
        </p:nvSpPr>
        <p:spPr>
          <a:xfrm>
            <a:off x="577049" y="1845734"/>
            <a:ext cx="10578631" cy="4023360"/>
          </a:xfrm>
        </p:spPr>
        <p:txBody>
          <a:bodyPr>
            <a:normAutofit/>
          </a:bodyPr>
          <a:lstStyle/>
          <a:p>
            <a:r>
              <a:rPr lang="sr-Latn-RS" sz="3200" dirty="0">
                <a:solidFill>
                  <a:schemeClr val="tx1"/>
                </a:solidFill>
              </a:rPr>
              <a:t>Moodle: nastava.sf.bg.ac.rs</a:t>
            </a:r>
          </a:p>
          <a:p>
            <a:endParaRPr lang="sr-Latn-RS" sz="3200" dirty="0">
              <a:solidFill>
                <a:schemeClr val="tx1"/>
              </a:solidFill>
            </a:endParaRPr>
          </a:p>
          <a:p>
            <a:r>
              <a:rPr lang="sr-Latn-RS" sz="3200" dirty="0">
                <a:solidFill>
                  <a:schemeClr val="tx1"/>
                </a:solidFill>
              </a:rPr>
              <a:t>Student books: </a:t>
            </a:r>
          </a:p>
          <a:p>
            <a:endParaRPr lang="sr-Latn-RS" sz="3200" dirty="0">
              <a:solidFill>
                <a:schemeClr val="tx1"/>
              </a:solidFill>
            </a:endParaRPr>
          </a:p>
          <a:p>
            <a:endParaRPr lang="sr-Latn-RS" sz="3200" dirty="0"/>
          </a:p>
        </p:txBody>
      </p:sp>
      <p:sp>
        <p:nvSpPr>
          <p:cNvPr id="4" name="Arrow: Right 3">
            <a:extLst>
              <a:ext uri="{FF2B5EF4-FFF2-40B4-BE49-F238E27FC236}">
                <a16:creationId xmlns:a16="http://schemas.microsoft.com/office/drawing/2014/main" id="{51FC1E63-CEFF-C9B6-5770-B2BDAD077C9A}"/>
              </a:ext>
            </a:extLst>
          </p:cNvPr>
          <p:cNvSpPr/>
          <p:nvPr/>
        </p:nvSpPr>
        <p:spPr>
          <a:xfrm>
            <a:off x="6096000" y="1934510"/>
            <a:ext cx="1141166" cy="44470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pic>
        <p:nvPicPr>
          <p:cNvPr id="8" name="Picture 7">
            <a:extLst>
              <a:ext uri="{FF2B5EF4-FFF2-40B4-BE49-F238E27FC236}">
                <a16:creationId xmlns:a16="http://schemas.microsoft.com/office/drawing/2014/main" id="{60D48ACC-6ECE-D9B6-515A-03DFB2308EE6}"/>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20090" r="16327" b="3523"/>
          <a:stretch/>
        </p:blipFill>
        <p:spPr>
          <a:xfrm>
            <a:off x="8282867" y="26633"/>
            <a:ext cx="3781886" cy="4273189"/>
          </a:xfrm>
          <a:prstGeom prst="rect">
            <a:avLst/>
          </a:prstGeom>
        </p:spPr>
      </p:pic>
      <p:pic>
        <p:nvPicPr>
          <p:cNvPr id="10" name="Picture 9">
            <a:extLst>
              <a:ext uri="{FF2B5EF4-FFF2-40B4-BE49-F238E27FC236}">
                <a16:creationId xmlns:a16="http://schemas.microsoft.com/office/drawing/2014/main" id="{67BCD59F-ED98-0966-D30B-D4BFDC0395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267415" y="2928222"/>
            <a:ext cx="1924050" cy="2743200"/>
          </a:xfrm>
          <a:prstGeom prst="rect">
            <a:avLst/>
          </a:prstGeom>
        </p:spPr>
      </p:pic>
      <p:pic>
        <p:nvPicPr>
          <p:cNvPr id="12" name="Picture 11">
            <a:extLst>
              <a:ext uri="{FF2B5EF4-FFF2-40B4-BE49-F238E27FC236}">
                <a16:creationId xmlns:a16="http://schemas.microsoft.com/office/drawing/2014/main" id="{8B3B74C1-AE32-EDAD-8103-988678EF34F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75141" y="2928222"/>
            <a:ext cx="1924050" cy="2743200"/>
          </a:xfrm>
          <a:prstGeom prst="rect">
            <a:avLst/>
          </a:prstGeom>
        </p:spPr>
      </p:pic>
      <p:sp>
        <p:nvSpPr>
          <p:cNvPr id="14" name="TextBox 13">
            <a:extLst>
              <a:ext uri="{FF2B5EF4-FFF2-40B4-BE49-F238E27FC236}">
                <a16:creationId xmlns:a16="http://schemas.microsoft.com/office/drawing/2014/main" id="{3405030F-98FE-E36F-2024-08AE84C7C7F7}"/>
              </a:ext>
            </a:extLst>
          </p:cNvPr>
          <p:cNvSpPr txBox="1"/>
          <p:nvPr/>
        </p:nvSpPr>
        <p:spPr>
          <a:xfrm>
            <a:off x="452761" y="3703752"/>
            <a:ext cx="3648722" cy="1938992"/>
          </a:xfrm>
          <a:prstGeom prst="rect">
            <a:avLst/>
          </a:prstGeom>
          <a:noFill/>
        </p:spPr>
        <p:txBody>
          <a:bodyPr wrap="square" rtlCol="0">
            <a:spAutoFit/>
          </a:bodyPr>
          <a:lstStyle/>
          <a:p>
            <a:r>
              <a:rPr lang="sr-Latn-RS" sz="2400" i="1" dirty="0"/>
              <a:t>Do not forget to sign up for the subject electronically!</a:t>
            </a:r>
            <a:br>
              <a:rPr lang="sr-Latn-RS" sz="2400" i="1" dirty="0"/>
            </a:br>
            <a:br>
              <a:rPr lang="sr-Latn-RS" sz="2400" i="1" dirty="0"/>
            </a:br>
            <a:r>
              <a:rPr lang="sr-Latn-RS" sz="2400" i="1" dirty="0"/>
              <a:t>Do not forget to apply for the exam electronically!</a:t>
            </a:r>
          </a:p>
        </p:txBody>
      </p:sp>
      <p:pic>
        <p:nvPicPr>
          <p:cNvPr id="16" name="Graphic 15" descr="Books with solid fill">
            <a:extLst>
              <a:ext uri="{FF2B5EF4-FFF2-40B4-BE49-F238E27FC236}">
                <a16:creationId xmlns:a16="http://schemas.microsoft.com/office/drawing/2014/main" id="{CC260792-960A-3AAF-14D3-5BF474B04C3F}"/>
              </a:ext>
            </a:extLst>
          </p:cNvPr>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358342" y="3022103"/>
            <a:ext cx="676101" cy="676101"/>
          </a:xfrm>
          <a:prstGeom prst="rect">
            <a:avLst/>
          </a:prstGeom>
        </p:spPr>
      </p:pic>
    </p:spTree>
    <p:extLst>
      <p:ext uri="{BB962C8B-B14F-4D97-AF65-F5344CB8AC3E}">
        <p14:creationId xmlns:p14="http://schemas.microsoft.com/office/powerpoint/2010/main" val="32992258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E12211-F158-9A97-E4DD-065B17E385F7}"/>
              </a:ext>
            </a:extLst>
          </p:cNvPr>
          <p:cNvSpPr>
            <a:spLocks noGrp="1"/>
          </p:cNvSpPr>
          <p:nvPr>
            <p:ph type="title"/>
          </p:nvPr>
        </p:nvSpPr>
        <p:spPr>
          <a:xfrm>
            <a:off x="1097280" y="286604"/>
            <a:ext cx="10058400" cy="982904"/>
          </a:xfrm>
        </p:spPr>
        <p:txBody>
          <a:bodyPr/>
          <a:lstStyle/>
          <a:p>
            <a:r>
              <a:rPr lang="sr-Latn-RS" dirty="0">
                <a:solidFill>
                  <a:schemeClr val="tx1"/>
                </a:solidFill>
              </a:rPr>
              <a:t>Exam structure</a:t>
            </a:r>
          </a:p>
        </p:txBody>
      </p:sp>
      <p:sp>
        <p:nvSpPr>
          <p:cNvPr id="3" name="Content Placeholder 2">
            <a:extLst>
              <a:ext uri="{FF2B5EF4-FFF2-40B4-BE49-F238E27FC236}">
                <a16:creationId xmlns:a16="http://schemas.microsoft.com/office/drawing/2014/main" id="{62750628-6F37-58E1-7A8D-C27C6526F5FF}"/>
              </a:ext>
            </a:extLst>
          </p:cNvPr>
          <p:cNvSpPr>
            <a:spLocks noGrp="1"/>
          </p:cNvSpPr>
          <p:nvPr>
            <p:ph idx="1"/>
          </p:nvPr>
        </p:nvSpPr>
        <p:spPr>
          <a:xfrm>
            <a:off x="845574" y="1845734"/>
            <a:ext cx="11094892" cy="3969850"/>
          </a:xfrm>
        </p:spPr>
        <p:txBody>
          <a:bodyPr>
            <a:normAutofit lnSpcReduction="10000"/>
          </a:bodyPr>
          <a:lstStyle/>
          <a:p>
            <a:pPr algn="ctr"/>
            <a:r>
              <a:rPr lang="sr-Latn-RS" sz="3200" dirty="0">
                <a:solidFill>
                  <a:schemeClr val="tx1"/>
                </a:solidFill>
              </a:rPr>
              <a:t>Written Exam: 80 points + Oral Exam (optional): 20 points</a:t>
            </a:r>
          </a:p>
          <a:p>
            <a:r>
              <a:rPr lang="sr-Latn-RS" sz="3200" dirty="0">
                <a:solidFill>
                  <a:schemeClr val="tx1"/>
                </a:solidFill>
              </a:rPr>
              <a:t>                                   </a:t>
            </a:r>
            <a:r>
              <a:rPr lang="sr-Latn-RS" sz="1800" dirty="0">
                <a:solidFill>
                  <a:schemeClr val="tx1"/>
                </a:solidFill>
              </a:rPr>
              <a:t>Colloquium 1 (40 points) – held in November during class (optional) + during 									regular exam terms</a:t>
            </a:r>
            <a:endParaRPr lang="sr-Latn-RS" sz="3200" dirty="0">
              <a:solidFill>
                <a:schemeClr val="tx1"/>
              </a:solidFill>
            </a:endParaRPr>
          </a:p>
          <a:p>
            <a:r>
              <a:rPr lang="sr-Latn-RS" sz="2800" dirty="0">
                <a:solidFill>
                  <a:schemeClr val="tx1"/>
                </a:solidFill>
              </a:rPr>
              <a:t>Written Exam                </a:t>
            </a:r>
            <a:r>
              <a:rPr lang="sr-Latn-RS" sz="1800" dirty="0">
                <a:solidFill>
                  <a:schemeClr val="tx1"/>
                </a:solidFill>
              </a:rPr>
              <a:t>Colloquium 2 (40 points) – held during a pre-term, and during regular exam terms</a:t>
            </a:r>
          </a:p>
          <a:p>
            <a:endParaRPr lang="sr-Latn-RS" sz="1800" dirty="0">
              <a:solidFill>
                <a:schemeClr val="tx1"/>
              </a:solidFill>
            </a:endParaRPr>
          </a:p>
          <a:p>
            <a:r>
              <a:rPr lang="sr-Latn-RS" sz="2800" dirty="0">
                <a:solidFill>
                  <a:schemeClr val="tx1"/>
                </a:solidFill>
              </a:rPr>
              <a:t>Oral Exam                   </a:t>
            </a:r>
            <a:r>
              <a:rPr lang="sr-Latn-RS" sz="1800" dirty="0">
                <a:solidFill>
                  <a:schemeClr val="tx1"/>
                </a:solidFill>
              </a:rPr>
              <a:t>in-class </a:t>
            </a:r>
            <a:r>
              <a:rPr lang="sr-Latn-RS" sz="1800" u="sng" dirty="0">
                <a:solidFill>
                  <a:schemeClr val="tx1"/>
                </a:solidFill>
              </a:rPr>
              <a:t>activity</a:t>
            </a:r>
            <a:r>
              <a:rPr lang="sr-Latn-RS" sz="1800" dirty="0">
                <a:solidFill>
                  <a:schemeClr val="tx1"/>
                </a:solidFill>
              </a:rPr>
              <a:t> (10 points)</a:t>
            </a:r>
          </a:p>
          <a:p>
            <a:endParaRPr lang="sr-Latn-RS" sz="1800" dirty="0">
              <a:solidFill>
                <a:schemeClr val="tx1"/>
              </a:solidFill>
            </a:endParaRPr>
          </a:p>
          <a:p>
            <a:r>
              <a:rPr lang="sr-Latn-RS" sz="1800" dirty="0">
                <a:solidFill>
                  <a:schemeClr val="tx1"/>
                </a:solidFill>
              </a:rPr>
              <a:t>                                                       oral exam (10 points) – choose one of the text we’ve covered in class, and talk about it; 						duration: ~3 minutes)</a:t>
            </a:r>
            <a:endParaRPr lang="sr-Latn-RS" sz="2800" dirty="0">
              <a:solidFill>
                <a:schemeClr val="tx1"/>
              </a:solidFill>
            </a:endParaRPr>
          </a:p>
        </p:txBody>
      </p:sp>
      <p:cxnSp>
        <p:nvCxnSpPr>
          <p:cNvPr id="5" name="Straight Arrow Connector 4">
            <a:extLst>
              <a:ext uri="{FF2B5EF4-FFF2-40B4-BE49-F238E27FC236}">
                <a16:creationId xmlns:a16="http://schemas.microsoft.com/office/drawing/2014/main" id="{08E1A4A4-5466-5981-6C88-88B969AF9ED6}"/>
              </a:ext>
            </a:extLst>
          </p:cNvPr>
          <p:cNvCxnSpPr/>
          <p:nvPr/>
        </p:nvCxnSpPr>
        <p:spPr>
          <a:xfrm flipV="1">
            <a:off x="3139736" y="2720298"/>
            <a:ext cx="843379" cy="420589"/>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398622F-F2B9-5894-5D70-0E4F37F29050}"/>
              </a:ext>
            </a:extLst>
          </p:cNvPr>
          <p:cNvCxnSpPr/>
          <p:nvPr/>
        </p:nvCxnSpPr>
        <p:spPr>
          <a:xfrm>
            <a:off x="3174960" y="3429000"/>
            <a:ext cx="941033"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a:extLst>
              <a:ext uri="{FF2B5EF4-FFF2-40B4-BE49-F238E27FC236}">
                <a16:creationId xmlns:a16="http://schemas.microsoft.com/office/drawing/2014/main" id="{258AD11D-8E20-BA65-57AC-06BC9CF475BB}"/>
              </a:ext>
            </a:extLst>
          </p:cNvPr>
          <p:cNvCxnSpPr/>
          <p:nvPr/>
        </p:nvCxnSpPr>
        <p:spPr>
          <a:xfrm>
            <a:off x="2655903" y="4361800"/>
            <a:ext cx="96766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1" name="Straight Arrow Connector 10">
            <a:extLst>
              <a:ext uri="{FF2B5EF4-FFF2-40B4-BE49-F238E27FC236}">
                <a16:creationId xmlns:a16="http://schemas.microsoft.com/office/drawing/2014/main" id="{9B24AFBB-0BD7-B021-F474-900DDB05DBBE}"/>
              </a:ext>
            </a:extLst>
          </p:cNvPr>
          <p:cNvCxnSpPr>
            <a:cxnSpLocks/>
          </p:cNvCxnSpPr>
          <p:nvPr/>
        </p:nvCxnSpPr>
        <p:spPr>
          <a:xfrm>
            <a:off x="2630606" y="4645685"/>
            <a:ext cx="914400" cy="584683"/>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13" name="Graphic 12" descr="Customer review with solid fill">
            <a:extLst>
              <a:ext uri="{FF2B5EF4-FFF2-40B4-BE49-F238E27FC236}">
                <a16:creationId xmlns:a16="http://schemas.microsoft.com/office/drawing/2014/main" id="{05224D0F-6B80-24F4-82C4-73B78C7180D1}"/>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938334" y="3808931"/>
            <a:ext cx="914400" cy="914400"/>
          </a:xfrm>
          <a:prstGeom prst="rect">
            <a:avLst/>
          </a:prstGeom>
        </p:spPr>
      </p:pic>
      <p:pic>
        <p:nvPicPr>
          <p:cNvPr id="15" name="Graphic 14" descr="Checklist with solid fill">
            <a:extLst>
              <a:ext uri="{FF2B5EF4-FFF2-40B4-BE49-F238E27FC236}">
                <a16:creationId xmlns:a16="http://schemas.microsoft.com/office/drawing/2014/main" id="{D859F27B-C631-73A0-841B-BBF0DB52753A}"/>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026066" y="1742388"/>
            <a:ext cx="914400" cy="914400"/>
          </a:xfrm>
          <a:prstGeom prst="rect">
            <a:avLst/>
          </a:prstGeom>
        </p:spPr>
      </p:pic>
      <p:pic>
        <p:nvPicPr>
          <p:cNvPr id="16" name="Graphic 15" descr="Email with solid fill">
            <a:extLst>
              <a:ext uri="{FF2B5EF4-FFF2-40B4-BE49-F238E27FC236}">
                <a16:creationId xmlns:a16="http://schemas.microsoft.com/office/drawing/2014/main" id="{0F300517-9DF8-F7A4-1D66-E2D38FC1002C}"/>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319440" y="5647358"/>
            <a:ext cx="621026" cy="621026"/>
          </a:xfrm>
          <a:prstGeom prst="rect">
            <a:avLst/>
          </a:prstGeom>
        </p:spPr>
      </p:pic>
      <p:sp>
        <p:nvSpPr>
          <p:cNvPr id="4" name="Rectangle 3">
            <a:extLst>
              <a:ext uri="{FF2B5EF4-FFF2-40B4-BE49-F238E27FC236}">
                <a16:creationId xmlns:a16="http://schemas.microsoft.com/office/drawing/2014/main" id="{2EADF726-1B7A-1A1B-4C60-A8DB7180D951}"/>
              </a:ext>
            </a:extLst>
          </p:cNvPr>
          <p:cNvSpPr/>
          <p:nvPr/>
        </p:nvSpPr>
        <p:spPr>
          <a:xfrm>
            <a:off x="210312" y="5404104"/>
            <a:ext cx="5885688" cy="134427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RS" dirty="0"/>
              <a:t>Students </a:t>
            </a:r>
            <a:r>
              <a:rPr lang="sr-Latn-RS" b="1" dirty="0"/>
              <a:t>always </a:t>
            </a:r>
            <a:r>
              <a:rPr lang="sr-Latn-RS" dirty="0"/>
              <a:t>need at least half of total points +1 to pass;</a:t>
            </a:r>
          </a:p>
          <a:p>
            <a:pPr algn="ctr"/>
            <a:r>
              <a:rPr lang="sr-Latn-RS" dirty="0"/>
              <a:t>Minimum to pass each colloquium: 21 points.</a:t>
            </a:r>
          </a:p>
          <a:p>
            <a:pPr algn="ctr"/>
            <a:r>
              <a:rPr lang="sr-Latn-RS" dirty="0"/>
              <a:t>Minimum to pass the subject: 51 points.</a:t>
            </a:r>
            <a:br>
              <a:rPr lang="sr-Latn-RS" dirty="0"/>
            </a:br>
            <a:r>
              <a:rPr lang="sr-Latn-RS" sz="1500" dirty="0"/>
              <a:t>In case someone passes both colloquiums barely, obtaining 42 points, they will have to take the oral exam to make up for the difference.</a:t>
            </a:r>
            <a:endParaRPr lang="en-US" sz="1500" dirty="0"/>
          </a:p>
        </p:txBody>
      </p:sp>
    </p:spTree>
    <p:extLst>
      <p:ext uri="{BB962C8B-B14F-4D97-AF65-F5344CB8AC3E}">
        <p14:creationId xmlns:p14="http://schemas.microsoft.com/office/powerpoint/2010/main" val="33359759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E3918-3741-55E7-1F91-2A3454BD219E}"/>
              </a:ext>
            </a:extLst>
          </p:cNvPr>
          <p:cNvSpPr>
            <a:spLocks noGrp="1"/>
          </p:cNvSpPr>
          <p:nvPr>
            <p:ph type="title"/>
          </p:nvPr>
        </p:nvSpPr>
        <p:spPr/>
        <p:txBody>
          <a:bodyPr/>
          <a:lstStyle/>
          <a:p>
            <a:r>
              <a:rPr lang="sr-Latn-RS" b="1" dirty="0"/>
              <a:t>Written Exam = Colloq. 1 + Colloq. 2</a:t>
            </a:r>
            <a:endParaRPr lang="en-US" b="1" dirty="0"/>
          </a:p>
        </p:txBody>
      </p:sp>
      <p:sp>
        <p:nvSpPr>
          <p:cNvPr id="3" name="Content Placeholder 2">
            <a:extLst>
              <a:ext uri="{FF2B5EF4-FFF2-40B4-BE49-F238E27FC236}">
                <a16:creationId xmlns:a16="http://schemas.microsoft.com/office/drawing/2014/main" id="{9BA30D87-7650-3C99-CBF4-B99460624D25}"/>
              </a:ext>
            </a:extLst>
          </p:cNvPr>
          <p:cNvSpPr>
            <a:spLocks noGrp="1"/>
          </p:cNvSpPr>
          <p:nvPr>
            <p:ph idx="1"/>
          </p:nvPr>
        </p:nvSpPr>
        <p:spPr>
          <a:xfrm>
            <a:off x="1097280" y="1737360"/>
            <a:ext cx="10058400" cy="4582498"/>
          </a:xfrm>
        </p:spPr>
        <p:txBody>
          <a:bodyPr>
            <a:normAutofit/>
          </a:bodyPr>
          <a:lstStyle/>
          <a:p>
            <a:r>
              <a:rPr lang="sr-Latn-RS" sz="3600" dirty="0"/>
              <a:t>Colloquium 1: </a:t>
            </a:r>
          </a:p>
          <a:p>
            <a:pPr lvl="1"/>
            <a:r>
              <a:rPr lang="sr-Latn-RS" sz="3400" dirty="0"/>
              <a:t>Tenses</a:t>
            </a:r>
          </a:p>
          <a:p>
            <a:pPr lvl="1"/>
            <a:r>
              <a:rPr lang="sr-Latn-RS" sz="3400" dirty="0"/>
              <a:t>Passives</a:t>
            </a:r>
          </a:p>
          <a:p>
            <a:pPr lvl="1"/>
            <a:r>
              <a:rPr lang="sr-Latn-RS" sz="3400" dirty="0"/>
              <a:t>Modals</a:t>
            </a:r>
            <a:endParaRPr lang="sr-Latn-RS" sz="3600" dirty="0"/>
          </a:p>
          <a:p>
            <a:r>
              <a:rPr lang="sr-Latn-RS" sz="3600" dirty="0"/>
              <a:t>Colloquium 2:</a:t>
            </a:r>
          </a:p>
          <a:p>
            <a:pPr lvl="1"/>
            <a:r>
              <a:rPr lang="sr-Latn-RS" sz="3400" dirty="0"/>
              <a:t>Articles</a:t>
            </a:r>
          </a:p>
          <a:p>
            <a:pPr lvl="1"/>
            <a:r>
              <a:rPr lang="sr-Latn-RS" sz="3400" dirty="0"/>
              <a:t>Non-finite Verb Forms</a:t>
            </a:r>
          </a:p>
          <a:p>
            <a:pPr lvl="1"/>
            <a:r>
              <a:rPr lang="sr-Latn-RS" sz="3400" dirty="0"/>
              <a:t>Vocabulary</a:t>
            </a:r>
            <a:endParaRPr lang="en-US" sz="3400" dirty="0"/>
          </a:p>
        </p:txBody>
      </p:sp>
      <p:pic>
        <p:nvPicPr>
          <p:cNvPr id="5" name="Graphic 4" descr="Checklist with solid fill">
            <a:extLst>
              <a:ext uri="{FF2B5EF4-FFF2-40B4-BE49-F238E27FC236}">
                <a16:creationId xmlns:a16="http://schemas.microsoft.com/office/drawing/2014/main" id="{7DA42A98-B750-6C6D-AA03-E356DFA02A9A}"/>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241280" y="2514600"/>
            <a:ext cx="914400" cy="914400"/>
          </a:xfrm>
          <a:prstGeom prst="rect">
            <a:avLst/>
          </a:prstGeom>
        </p:spPr>
      </p:pic>
      <p:pic>
        <p:nvPicPr>
          <p:cNvPr id="7" name="Graphic 6" descr="Person with idea with solid fill">
            <a:extLst>
              <a:ext uri="{FF2B5EF4-FFF2-40B4-BE49-F238E27FC236}">
                <a16:creationId xmlns:a16="http://schemas.microsoft.com/office/drawing/2014/main" id="{26E1A1CE-754A-7D92-DE56-0EF6FAB8387E}"/>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0241280" y="4879757"/>
            <a:ext cx="914400" cy="914400"/>
          </a:xfrm>
          <a:prstGeom prst="rect">
            <a:avLst/>
          </a:prstGeom>
        </p:spPr>
      </p:pic>
      <p:sp>
        <p:nvSpPr>
          <p:cNvPr id="8" name="Rectangle 7">
            <a:extLst>
              <a:ext uri="{FF2B5EF4-FFF2-40B4-BE49-F238E27FC236}">
                <a16:creationId xmlns:a16="http://schemas.microsoft.com/office/drawing/2014/main" id="{23731B05-2481-F59D-819E-45C02C63BE37}"/>
              </a:ext>
            </a:extLst>
          </p:cNvPr>
          <p:cNvSpPr/>
          <p:nvPr/>
        </p:nvSpPr>
        <p:spPr>
          <a:xfrm>
            <a:off x="6126480" y="2246285"/>
            <a:ext cx="3337560" cy="309067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r-Latn-RS" sz="2400" dirty="0"/>
              <a:t>Note that </a:t>
            </a:r>
            <a:r>
              <a:rPr lang="sr-Latn-RS" sz="2400" b="1" dirty="0"/>
              <a:t>you may choose to take either colloquium in whichever exam term you want,</a:t>
            </a:r>
          </a:p>
          <a:p>
            <a:pPr algn="ctr"/>
            <a:r>
              <a:rPr lang="sr-Latn-RS" sz="2400" dirty="0"/>
              <a:t>or both at the same time!</a:t>
            </a:r>
            <a:endParaRPr lang="en-US" sz="2400" dirty="0"/>
          </a:p>
        </p:txBody>
      </p:sp>
    </p:spTree>
    <p:extLst>
      <p:ext uri="{BB962C8B-B14F-4D97-AF65-F5344CB8AC3E}">
        <p14:creationId xmlns:p14="http://schemas.microsoft.com/office/powerpoint/2010/main" val="3380478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379739-DC89-047F-7B66-AAF61A958C97}"/>
              </a:ext>
            </a:extLst>
          </p:cNvPr>
          <p:cNvSpPr>
            <a:spLocks noGrp="1"/>
          </p:cNvSpPr>
          <p:nvPr>
            <p:ph type="title"/>
          </p:nvPr>
        </p:nvSpPr>
        <p:spPr/>
        <p:txBody>
          <a:bodyPr/>
          <a:lstStyle/>
          <a:p>
            <a:r>
              <a:rPr lang="sr-Latn-RS" b="1" dirty="0"/>
              <a:t>Oral Exam</a:t>
            </a:r>
            <a:endParaRPr lang="en-US" b="1" dirty="0"/>
          </a:p>
        </p:txBody>
      </p:sp>
      <p:sp>
        <p:nvSpPr>
          <p:cNvPr id="3" name="Content Placeholder 2">
            <a:extLst>
              <a:ext uri="{FF2B5EF4-FFF2-40B4-BE49-F238E27FC236}">
                <a16:creationId xmlns:a16="http://schemas.microsoft.com/office/drawing/2014/main" id="{D82B6608-265A-D555-E490-CD05F074433A}"/>
              </a:ext>
            </a:extLst>
          </p:cNvPr>
          <p:cNvSpPr>
            <a:spLocks noGrp="1"/>
          </p:cNvSpPr>
          <p:nvPr>
            <p:ph idx="1"/>
          </p:nvPr>
        </p:nvSpPr>
        <p:spPr>
          <a:xfrm>
            <a:off x="1097280" y="1733909"/>
            <a:ext cx="10058400" cy="4848046"/>
          </a:xfrm>
        </p:spPr>
        <p:txBody>
          <a:bodyPr>
            <a:normAutofit lnSpcReduction="10000"/>
          </a:bodyPr>
          <a:lstStyle/>
          <a:p>
            <a:r>
              <a:rPr lang="sr-Latn-RS" sz="2800" dirty="0"/>
              <a:t>Choose one text from the book “Testovi, zadaci, teme“ – you can pick any text, but it’s advisable to opt for one that we have covered in class (easier, known vocabulary). Talk about it for </a:t>
            </a:r>
            <a:r>
              <a:rPr lang="sr-Latn-RS" sz="2800" b="1" dirty="0"/>
              <a:t>3 minutes</a:t>
            </a:r>
            <a:r>
              <a:rPr lang="sr-Latn-RS" sz="2800" dirty="0"/>
              <a:t>,</a:t>
            </a:r>
            <a:br>
              <a:rPr lang="sr-Latn-RS" sz="2800" dirty="0"/>
            </a:br>
            <a:r>
              <a:rPr lang="sr-Latn-RS" sz="2800" dirty="0"/>
              <a:t>re-tell it, state your opinion on it, add fun facts – whatever you want! But, make sure you display your familiarity with transport and traffic vocabulary and a range of grammar structures.</a:t>
            </a:r>
          </a:p>
          <a:p>
            <a:r>
              <a:rPr lang="sr-Latn-RS" sz="2800" dirty="0"/>
              <a:t>Full list of texts: pages 3-11, and the text on page 15</a:t>
            </a:r>
          </a:p>
          <a:p>
            <a:r>
              <a:rPr lang="sr-Latn-RS" sz="2800" dirty="0"/>
              <a:t>When can you take the oral exam?</a:t>
            </a:r>
          </a:p>
          <a:p>
            <a:pPr lvl="1"/>
            <a:r>
              <a:rPr lang="sr-Latn-RS" sz="2200" dirty="0"/>
              <a:t>After/before class</a:t>
            </a:r>
          </a:p>
          <a:p>
            <a:pPr lvl="1"/>
            <a:r>
              <a:rPr lang="sr-Latn-RS" sz="2200" dirty="0"/>
              <a:t>During the break between classes</a:t>
            </a:r>
          </a:p>
          <a:p>
            <a:pPr lvl="1"/>
            <a:r>
              <a:rPr lang="sr-Latn-RS" sz="2200" dirty="0"/>
              <a:t>During consultation hours (announce your attendance via email!)</a:t>
            </a:r>
          </a:p>
          <a:p>
            <a:pPr lvl="1"/>
            <a:r>
              <a:rPr lang="sr-Latn-RS" sz="2200" dirty="0"/>
              <a:t>During the exam terms - right after the written test</a:t>
            </a:r>
          </a:p>
        </p:txBody>
      </p:sp>
    </p:spTree>
    <p:extLst>
      <p:ext uri="{BB962C8B-B14F-4D97-AF65-F5344CB8AC3E}">
        <p14:creationId xmlns:p14="http://schemas.microsoft.com/office/powerpoint/2010/main" val="3268943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A53DE-A25B-5A9D-DA86-12241A380413}"/>
              </a:ext>
            </a:extLst>
          </p:cNvPr>
          <p:cNvSpPr>
            <a:spLocks noGrp="1"/>
          </p:cNvSpPr>
          <p:nvPr>
            <p:ph type="title"/>
          </p:nvPr>
        </p:nvSpPr>
        <p:spPr>
          <a:xfrm>
            <a:off x="1066800" y="67841"/>
            <a:ext cx="10058400" cy="1187090"/>
          </a:xfrm>
        </p:spPr>
        <p:txBody>
          <a:bodyPr/>
          <a:lstStyle/>
          <a:p>
            <a:r>
              <a:rPr lang="sr-Latn-RS" dirty="0">
                <a:solidFill>
                  <a:schemeClr val="tx1"/>
                </a:solidFill>
              </a:rPr>
              <a:t>Class &amp; Exam Structure &amp; Goals</a:t>
            </a:r>
          </a:p>
        </p:txBody>
      </p:sp>
      <p:sp>
        <p:nvSpPr>
          <p:cNvPr id="3" name="Content Placeholder 2">
            <a:extLst>
              <a:ext uri="{FF2B5EF4-FFF2-40B4-BE49-F238E27FC236}">
                <a16:creationId xmlns:a16="http://schemas.microsoft.com/office/drawing/2014/main" id="{880892C9-ABD2-E15C-1D3F-3784A4E4CE33}"/>
              </a:ext>
            </a:extLst>
          </p:cNvPr>
          <p:cNvSpPr>
            <a:spLocks noGrp="1"/>
          </p:cNvSpPr>
          <p:nvPr>
            <p:ph idx="1"/>
          </p:nvPr>
        </p:nvSpPr>
        <p:spPr>
          <a:xfrm>
            <a:off x="523783" y="1254931"/>
            <a:ext cx="11319029" cy="4941683"/>
          </a:xfrm>
        </p:spPr>
        <p:txBody>
          <a:bodyPr>
            <a:normAutofit fontScale="92500"/>
          </a:bodyPr>
          <a:lstStyle/>
          <a:p>
            <a:r>
              <a:rPr lang="sr-Latn-RS" sz="2800" dirty="0">
                <a:solidFill>
                  <a:schemeClr val="tx1"/>
                </a:solidFill>
              </a:rPr>
              <a:t>ALL TEXTS that we will cover (materials for exam): pages 3-11 + page 15</a:t>
            </a:r>
          </a:p>
          <a:p>
            <a:r>
              <a:rPr lang="sr-Latn-RS" sz="2800">
                <a:solidFill>
                  <a:schemeClr val="tx1"/>
                </a:solidFill>
              </a:rPr>
              <a:t>Class structure: Grammar, exercises, vocabulary, discussion (1 break)</a:t>
            </a:r>
            <a:endParaRPr lang="sr-Latn-RS" sz="2800" dirty="0">
              <a:solidFill>
                <a:schemeClr val="tx1"/>
              </a:solidFill>
            </a:endParaRPr>
          </a:p>
          <a:p>
            <a:pPr algn="ctr"/>
            <a:r>
              <a:rPr lang="sr-Latn-RS" sz="2800" b="1" i="1" dirty="0">
                <a:solidFill>
                  <a:schemeClr val="tx1"/>
                </a:solidFill>
              </a:rPr>
              <a:t>Extreme importance of applying for the exam AND having your final mark signed into your booklets!</a:t>
            </a:r>
            <a:endParaRPr lang="sr-Latn-RS" sz="2800" dirty="0">
              <a:solidFill>
                <a:schemeClr val="tx1"/>
              </a:solidFill>
            </a:endParaRPr>
          </a:p>
          <a:p>
            <a:r>
              <a:rPr lang="sr-Latn-RS" sz="2800" dirty="0">
                <a:solidFill>
                  <a:schemeClr val="tx1"/>
                </a:solidFill>
              </a:rPr>
              <a:t>The aim of English courses (ESP):</a:t>
            </a:r>
          </a:p>
          <a:p>
            <a:pPr marL="514350" indent="-514350">
              <a:buFont typeface="+mj-lt"/>
              <a:buAutoNum type="arabicPeriod"/>
            </a:pPr>
            <a:r>
              <a:rPr lang="sr-Latn-RS" sz="2800" dirty="0">
                <a:solidFill>
                  <a:schemeClr val="tx1"/>
                </a:solidFill>
              </a:rPr>
              <a:t>To familiarise students with the terminology for Transport and Traffic Engineering</a:t>
            </a:r>
          </a:p>
          <a:p>
            <a:pPr marL="514350" indent="-514350">
              <a:buFont typeface="+mj-lt"/>
              <a:buAutoNum type="arabicPeriod"/>
            </a:pPr>
            <a:r>
              <a:rPr lang="sr-Latn-RS" sz="2800" dirty="0">
                <a:solidFill>
                  <a:schemeClr val="tx1"/>
                </a:solidFill>
              </a:rPr>
              <a:t>To facilitate a fluent, accurate usage of the foreign language</a:t>
            </a:r>
          </a:p>
          <a:p>
            <a:pPr marL="514350" indent="-514350">
              <a:buFont typeface="+mj-lt"/>
              <a:buAutoNum type="arabicPeriod"/>
            </a:pPr>
            <a:r>
              <a:rPr lang="sr-Latn-RS" sz="2800" dirty="0">
                <a:solidFill>
                  <a:schemeClr val="tx1"/>
                </a:solidFill>
              </a:rPr>
              <a:t>To enable students to use the language more freely in everyday communication</a:t>
            </a:r>
          </a:p>
          <a:p>
            <a:pPr marL="514350" indent="-514350">
              <a:buFont typeface="+mj-lt"/>
              <a:buAutoNum type="arabicPeriod"/>
            </a:pPr>
            <a:r>
              <a:rPr lang="sr-Latn-RS" sz="2800" dirty="0">
                <a:solidFill>
                  <a:schemeClr val="tx1"/>
                </a:solidFill>
              </a:rPr>
              <a:t>To understand and be understood by native speakers</a:t>
            </a:r>
          </a:p>
        </p:txBody>
      </p:sp>
      <p:pic>
        <p:nvPicPr>
          <p:cNvPr id="15" name="Graphic 14" descr="Brain in head with solid fill">
            <a:extLst>
              <a:ext uri="{FF2B5EF4-FFF2-40B4-BE49-F238E27FC236}">
                <a16:creationId xmlns:a16="http://schemas.microsoft.com/office/drawing/2014/main" id="{0745996B-AF08-5871-AA02-8B35E237DF76}"/>
              </a:ext>
            </a:extLst>
          </p:cNvPr>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0477868" y="3433253"/>
            <a:ext cx="792332" cy="792332"/>
          </a:xfrm>
          <a:prstGeom prst="rect">
            <a:avLst/>
          </a:prstGeom>
        </p:spPr>
      </p:pic>
      <p:pic>
        <p:nvPicPr>
          <p:cNvPr id="17" name="Graphic 16" descr="Boardroom with solid fill">
            <a:extLst>
              <a:ext uri="{FF2B5EF4-FFF2-40B4-BE49-F238E27FC236}">
                <a16:creationId xmlns:a16="http://schemas.microsoft.com/office/drawing/2014/main" id="{70FB3F64-2459-5303-3E90-4C95A4917F87}"/>
              </a:ext>
            </a:extLst>
          </p:cNvPr>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8985682" y="5448669"/>
            <a:ext cx="914400" cy="914400"/>
          </a:xfrm>
          <a:prstGeom prst="rect">
            <a:avLst/>
          </a:prstGeom>
        </p:spPr>
      </p:pic>
      <p:pic>
        <p:nvPicPr>
          <p:cNvPr id="19" name="Graphic 18" descr="Podium with solid fill">
            <a:extLst>
              <a:ext uri="{FF2B5EF4-FFF2-40B4-BE49-F238E27FC236}">
                <a16:creationId xmlns:a16="http://schemas.microsoft.com/office/drawing/2014/main" id="{9F1DDCE0-E55B-B5CC-082A-DCDB768893F9}"/>
              </a:ext>
            </a:extLst>
          </p:cNvPr>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9720308" y="4491914"/>
            <a:ext cx="827103" cy="827103"/>
          </a:xfrm>
          <a:prstGeom prst="rect">
            <a:avLst/>
          </a:prstGeom>
        </p:spPr>
      </p:pic>
    </p:spTree>
    <p:extLst>
      <p:ext uri="{BB962C8B-B14F-4D97-AF65-F5344CB8AC3E}">
        <p14:creationId xmlns:p14="http://schemas.microsoft.com/office/powerpoint/2010/main" val="41331179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36A252-0CE9-4C9B-68E6-E2023EA262FA}"/>
              </a:ext>
            </a:extLst>
          </p:cNvPr>
          <p:cNvSpPr>
            <a:spLocks noGrp="1"/>
          </p:cNvSpPr>
          <p:nvPr>
            <p:ph type="title"/>
          </p:nvPr>
        </p:nvSpPr>
        <p:spPr>
          <a:xfrm>
            <a:off x="316044" y="5877017"/>
            <a:ext cx="11668809" cy="828731"/>
          </a:xfrm>
        </p:spPr>
        <p:txBody>
          <a:bodyPr/>
          <a:lstStyle/>
          <a:p>
            <a:pPr algn="ctr"/>
            <a:r>
              <a:rPr lang="sr-Latn-RS" sz="5400" b="1" dirty="0">
                <a:solidFill>
                  <a:schemeClr val="tx1"/>
                </a:solidFill>
              </a:rPr>
              <a:t>The English Alphabet</a:t>
            </a:r>
          </a:p>
        </p:txBody>
      </p:sp>
      <p:pic>
        <p:nvPicPr>
          <p:cNvPr id="16" name="Picture Placeholder 15">
            <a:extLst>
              <a:ext uri="{FF2B5EF4-FFF2-40B4-BE49-F238E27FC236}">
                <a16:creationId xmlns:a16="http://schemas.microsoft.com/office/drawing/2014/main" id="{9E78144A-A023-8C82-1E3F-F2AF9EE1ADB7}"/>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704" b="2704"/>
          <a:stretch>
            <a:fillRect/>
          </a:stretch>
        </p:blipFill>
        <p:spPr>
          <a:xfrm>
            <a:off x="0" y="0"/>
            <a:ext cx="12191985" cy="5752729"/>
          </a:xfrm>
        </p:spPr>
      </p:pic>
    </p:spTree>
    <p:extLst>
      <p:ext uri="{BB962C8B-B14F-4D97-AF65-F5344CB8AC3E}">
        <p14:creationId xmlns:p14="http://schemas.microsoft.com/office/powerpoint/2010/main" val="31868828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3F48F3-99FD-3433-6032-E812D485488D}"/>
              </a:ext>
            </a:extLst>
          </p:cNvPr>
          <p:cNvSpPr>
            <a:spLocks noGrp="1"/>
          </p:cNvSpPr>
          <p:nvPr>
            <p:ph type="title"/>
          </p:nvPr>
        </p:nvSpPr>
        <p:spPr>
          <a:xfrm>
            <a:off x="1062255" y="117743"/>
            <a:ext cx="10058400" cy="1036170"/>
          </a:xfrm>
        </p:spPr>
        <p:txBody>
          <a:bodyPr/>
          <a:lstStyle/>
          <a:p>
            <a:r>
              <a:rPr lang="sr-Latn-RS" dirty="0">
                <a:solidFill>
                  <a:schemeClr val="tx1"/>
                </a:solidFill>
              </a:rPr>
              <a:t>Vrste reči = Parts of Speech</a:t>
            </a:r>
          </a:p>
        </p:txBody>
      </p:sp>
      <p:sp>
        <p:nvSpPr>
          <p:cNvPr id="3" name="Content Placeholder 2">
            <a:extLst>
              <a:ext uri="{FF2B5EF4-FFF2-40B4-BE49-F238E27FC236}">
                <a16:creationId xmlns:a16="http://schemas.microsoft.com/office/drawing/2014/main" id="{CCACE601-59E7-8EB6-ABD7-26BED2E5679B}"/>
              </a:ext>
            </a:extLst>
          </p:cNvPr>
          <p:cNvSpPr>
            <a:spLocks noGrp="1"/>
          </p:cNvSpPr>
          <p:nvPr>
            <p:ph idx="1"/>
          </p:nvPr>
        </p:nvSpPr>
        <p:spPr>
          <a:xfrm>
            <a:off x="435007" y="1322774"/>
            <a:ext cx="10720674" cy="5388744"/>
          </a:xfrm>
        </p:spPr>
        <p:txBody>
          <a:bodyPr>
            <a:normAutofit/>
          </a:bodyPr>
          <a:lstStyle/>
          <a:p>
            <a:r>
              <a:rPr lang="sr-Latn-RS" sz="2800" dirty="0">
                <a:solidFill>
                  <a:schemeClr val="tx1"/>
                </a:solidFill>
              </a:rPr>
              <a:t>Imenice 		</a:t>
            </a:r>
          </a:p>
          <a:p>
            <a:r>
              <a:rPr lang="sr-Latn-RS" sz="2800" dirty="0">
                <a:solidFill>
                  <a:schemeClr val="tx1"/>
                </a:solidFill>
              </a:rPr>
              <a:t>Zamenice</a:t>
            </a:r>
          </a:p>
          <a:p>
            <a:r>
              <a:rPr lang="sr-Latn-RS" sz="2800" dirty="0">
                <a:solidFill>
                  <a:schemeClr val="tx1"/>
                </a:solidFill>
              </a:rPr>
              <a:t>Glagoli</a:t>
            </a:r>
          </a:p>
          <a:p>
            <a:r>
              <a:rPr lang="sr-Latn-RS" sz="2800" dirty="0">
                <a:solidFill>
                  <a:schemeClr val="tx1"/>
                </a:solidFill>
              </a:rPr>
              <a:t>Brojevi</a:t>
            </a:r>
          </a:p>
          <a:p>
            <a:r>
              <a:rPr lang="sr-Latn-RS" sz="2800" dirty="0">
                <a:solidFill>
                  <a:schemeClr val="tx1"/>
                </a:solidFill>
              </a:rPr>
              <a:t>Pridevi</a:t>
            </a:r>
          </a:p>
          <a:p>
            <a:r>
              <a:rPr lang="sr-Latn-RS" sz="2800" dirty="0">
                <a:solidFill>
                  <a:schemeClr val="tx1"/>
                </a:solidFill>
              </a:rPr>
              <a:t>Prilozi</a:t>
            </a:r>
          </a:p>
          <a:p>
            <a:r>
              <a:rPr lang="sr-Latn-RS" sz="2800" dirty="0">
                <a:solidFill>
                  <a:schemeClr val="tx1"/>
                </a:solidFill>
              </a:rPr>
              <a:t>Predlozi</a:t>
            </a:r>
          </a:p>
          <a:p>
            <a:r>
              <a:rPr lang="sr-Latn-RS" sz="2800" dirty="0">
                <a:solidFill>
                  <a:schemeClr val="tx1"/>
                </a:solidFill>
              </a:rPr>
              <a:t>Veznici</a:t>
            </a:r>
          </a:p>
          <a:p>
            <a:r>
              <a:rPr lang="sr-Latn-RS" sz="2800" dirty="0">
                <a:solidFill>
                  <a:schemeClr val="tx1"/>
                </a:solidFill>
              </a:rPr>
              <a:t>Članovi</a:t>
            </a:r>
          </a:p>
          <a:p>
            <a:pPr marL="0" indent="0">
              <a:buNone/>
            </a:pPr>
            <a:endParaRPr lang="sr-Latn-RS" dirty="0"/>
          </a:p>
        </p:txBody>
      </p:sp>
      <p:sp>
        <p:nvSpPr>
          <p:cNvPr id="6" name="Arrow: Right 5">
            <a:extLst>
              <a:ext uri="{FF2B5EF4-FFF2-40B4-BE49-F238E27FC236}">
                <a16:creationId xmlns:a16="http://schemas.microsoft.com/office/drawing/2014/main" id="{8B57E8F1-3584-33AE-2405-3FD8575D2346}"/>
              </a:ext>
            </a:extLst>
          </p:cNvPr>
          <p:cNvSpPr/>
          <p:nvPr/>
        </p:nvSpPr>
        <p:spPr>
          <a:xfrm>
            <a:off x="1883546" y="1529917"/>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7" name="Arrow: Right 6">
            <a:extLst>
              <a:ext uri="{FF2B5EF4-FFF2-40B4-BE49-F238E27FC236}">
                <a16:creationId xmlns:a16="http://schemas.microsoft.com/office/drawing/2014/main" id="{9BA403A2-A305-6DCA-9E37-D2DA438C9D37}"/>
              </a:ext>
            </a:extLst>
          </p:cNvPr>
          <p:cNvSpPr/>
          <p:nvPr/>
        </p:nvSpPr>
        <p:spPr>
          <a:xfrm>
            <a:off x="2145438" y="2074783"/>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8" name="Arrow: Right 7">
            <a:extLst>
              <a:ext uri="{FF2B5EF4-FFF2-40B4-BE49-F238E27FC236}">
                <a16:creationId xmlns:a16="http://schemas.microsoft.com/office/drawing/2014/main" id="{7B3B6724-B928-A37F-DAA6-7D0D122B7438}"/>
              </a:ext>
            </a:extLst>
          </p:cNvPr>
          <p:cNvSpPr/>
          <p:nvPr/>
        </p:nvSpPr>
        <p:spPr>
          <a:xfrm>
            <a:off x="1756300" y="2663741"/>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9" name="Arrow: Right 8">
            <a:extLst>
              <a:ext uri="{FF2B5EF4-FFF2-40B4-BE49-F238E27FC236}">
                <a16:creationId xmlns:a16="http://schemas.microsoft.com/office/drawing/2014/main" id="{BD84B560-D64E-3719-1BE0-5D545ECB0DD8}"/>
              </a:ext>
            </a:extLst>
          </p:cNvPr>
          <p:cNvSpPr/>
          <p:nvPr/>
        </p:nvSpPr>
        <p:spPr>
          <a:xfrm>
            <a:off x="1814004" y="3221067"/>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0" name="Arrow: Right 9">
            <a:extLst>
              <a:ext uri="{FF2B5EF4-FFF2-40B4-BE49-F238E27FC236}">
                <a16:creationId xmlns:a16="http://schemas.microsoft.com/office/drawing/2014/main" id="{4F98E05E-6053-E9A6-1EBD-D42CF915E53A}"/>
              </a:ext>
            </a:extLst>
          </p:cNvPr>
          <p:cNvSpPr/>
          <p:nvPr/>
        </p:nvSpPr>
        <p:spPr>
          <a:xfrm>
            <a:off x="1769616" y="3783788"/>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1" name="Arrow: Right 10">
            <a:extLst>
              <a:ext uri="{FF2B5EF4-FFF2-40B4-BE49-F238E27FC236}">
                <a16:creationId xmlns:a16="http://schemas.microsoft.com/office/drawing/2014/main" id="{7CEF79F5-2BDF-ADE6-E2C7-E39BC9156547}"/>
              </a:ext>
            </a:extLst>
          </p:cNvPr>
          <p:cNvSpPr/>
          <p:nvPr/>
        </p:nvSpPr>
        <p:spPr>
          <a:xfrm>
            <a:off x="1703034" y="4320116"/>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2" name="Arrow: Right 11">
            <a:extLst>
              <a:ext uri="{FF2B5EF4-FFF2-40B4-BE49-F238E27FC236}">
                <a16:creationId xmlns:a16="http://schemas.microsoft.com/office/drawing/2014/main" id="{BDC121BA-FF18-92E9-079E-F817B58ADD67}"/>
              </a:ext>
            </a:extLst>
          </p:cNvPr>
          <p:cNvSpPr/>
          <p:nvPr/>
        </p:nvSpPr>
        <p:spPr>
          <a:xfrm>
            <a:off x="1892424" y="4892747"/>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3" name="Arrow: Right 12">
            <a:extLst>
              <a:ext uri="{FF2B5EF4-FFF2-40B4-BE49-F238E27FC236}">
                <a16:creationId xmlns:a16="http://schemas.microsoft.com/office/drawing/2014/main" id="{F01BDAC2-0C1A-86C2-19F7-CD55EE6F2BA2}"/>
              </a:ext>
            </a:extLst>
          </p:cNvPr>
          <p:cNvSpPr/>
          <p:nvPr/>
        </p:nvSpPr>
        <p:spPr>
          <a:xfrm>
            <a:off x="1769616" y="5466990"/>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14" name="TextBox 13">
            <a:extLst>
              <a:ext uri="{FF2B5EF4-FFF2-40B4-BE49-F238E27FC236}">
                <a16:creationId xmlns:a16="http://schemas.microsoft.com/office/drawing/2014/main" id="{379274CA-843A-B8DE-7B31-97B1DDF21265}"/>
              </a:ext>
            </a:extLst>
          </p:cNvPr>
          <p:cNvSpPr txBox="1"/>
          <p:nvPr/>
        </p:nvSpPr>
        <p:spPr>
          <a:xfrm>
            <a:off x="3097615" y="1275232"/>
            <a:ext cx="1403434" cy="523220"/>
          </a:xfrm>
          <a:prstGeom prst="rect">
            <a:avLst/>
          </a:prstGeom>
          <a:noFill/>
        </p:spPr>
        <p:txBody>
          <a:bodyPr wrap="square" rtlCol="0">
            <a:spAutoFit/>
          </a:bodyPr>
          <a:lstStyle/>
          <a:p>
            <a:r>
              <a:rPr lang="sr-Latn-RS" sz="2800" dirty="0"/>
              <a:t>Nouns</a:t>
            </a:r>
          </a:p>
        </p:txBody>
      </p:sp>
      <p:sp>
        <p:nvSpPr>
          <p:cNvPr id="15" name="TextBox 14">
            <a:extLst>
              <a:ext uri="{FF2B5EF4-FFF2-40B4-BE49-F238E27FC236}">
                <a16:creationId xmlns:a16="http://schemas.microsoft.com/office/drawing/2014/main" id="{D3799905-D1B8-E673-D02D-3636CA445880}"/>
              </a:ext>
            </a:extLst>
          </p:cNvPr>
          <p:cNvSpPr txBox="1"/>
          <p:nvPr/>
        </p:nvSpPr>
        <p:spPr>
          <a:xfrm>
            <a:off x="3249493" y="1842671"/>
            <a:ext cx="1762408" cy="523220"/>
          </a:xfrm>
          <a:prstGeom prst="rect">
            <a:avLst/>
          </a:prstGeom>
          <a:noFill/>
        </p:spPr>
        <p:txBody>
          <a:bodyPr wrap="square" rtlCol="0">
            <a:spAutoFit/>
          </a:bodyPr>
          <a:lstStyle/>
          <a:p>
            <a:r>
              <a:rPr lang="sr-Latn-RS" sz="2800" dirty="0"/>
              <a:t>Pronouns</a:t>
            </a:r>
          </a:p>
        </p:txBody>
      </p:sp>
      <p:sp>
        <p:nvSpPr>
          <p:cNvPr id="16" name="TextBox 15">
            <a:extLst>
              <a:ext uri="{FF2B5EF4-FFF2-40B4-BE49-F238E27FC236}">
                <a16:creationId xmlns:a16="http://schemas.microsoft.com/office/drawing/2014/main" id="{B9F15507-5F01-DCFC-119D-F6E9095FFBBE}"/>
              </a:ext>
            </a:extLst>
          </p:cNvPr>
          <p:cNvSpPr txBox="1"/>
          <p:nvPr/>
        </p:nvSpPr>
        <p:spPr>
          <a:xfrm>
            <a:off x="2906398" y="2381015"/>
            <a:ext cx="1403434" cy="523220"/>
          </a:xfrm>
          <a:prstGeom prst="rect">
            <a:avLst/>
          </a:prstGeom>
          <a:noFill/>
        </p:spPr>
        <p:txBody>
          <a:bodyPr wrap="square" rtlCol="0">
            <a:spAutoFit/>
          </a:bodyPr>
          <a:lstStyle/>
          <a:p>
            <a:r>
              <a:rPr lang="sr-Latn-RS" sz="2800" dirty="0"/>
              <a:t>Verbs</a:t>
            </a:r>
          </a:p>
        </p:txBody>
      </p:sp>
      <p:sp>
        <p:nvSpPr>
          <p:cNvPr id="17" name="TextBox 16">
            <a:extLst>
              <a:ext uri="{FF2B5EF4-FFF2-40B4-BE49-F238E27FC236}">
                <a16:creationId xmlns:a16="http://schemas.microsoft.com/office/drawing/2014/main" id="{B689F84F-A63B-1032-2A76-89642B0E94F0}"/>
              </a:ext>
            </a:extLst>
          </p:cNvPr>
          <p:cNvSpPr txBox="1"/>
          <p:nvPr/>
        </p:nvSpPr>
        <p:spPr>
          <a:xfrm>
            <a:off x="2871425" y="2954188"/>
            <a:ext cx="1629624" cy="523220"/>
          </a:xfrm>
          <a:prstGeom prst="rect">
            <a:avLst/>
          </a:prstGeom>
          <a:noFill/>
        </p:spPr>
        <p:txBody>
          <a:bodyPr wrap="square" rtlCol="0">
            <a:spAutoFit/>
          </a:bodyPr>
          <a:lstStyle/>
          <a:p>
            <a:r>
              <a:rPr lang="sr-Latn-RS" sz="2800" dirty="0"/>
              <a:t>Numbers</a:t>
            </a:r>
          </a:p>
        </p:txBody>
      </p:sp>
      <p:sp>
        <p:nvSpPr>
          <p:cNvPr id="18" name="TextBox 17">
            <a:extLst>
              <a:ext uri="{FF2B5EF4-FFF2-40B4-BE49-F238E27FC236}">
                <a16:creationId xmlns:a16="http://schemas.microsoft.com/office/drawing/2014/main" id="{E965E580-515D-D8BA-3CB5-F96121E2E586}"/>
              </a:ext>
            </a:extLst>
          </p:cNvPr>
          <p:cNvSpPr txBox="1"/>
          <p:nvPr/>
        </p:nvSpPr>
        <p:spPr>
          <a:xfrm>
            <a:off x="2770360" y="3522178"/>
            <a:ext cx="1874067" cy="523220"/>
          </a:xfrm>
          <a:prstGeom prst="rect">
            <a:avLst/>
          </a:prstGeom>
          <a:noFill/>
        </p:spPr>
        <p:txBody>
          <a:bodyPr wrap="square" rtlCol="0">
            <a:spAutoFit/>
          </a:bodyPr>
          <a:lstStyle/>
          <a:p>
            <a:r>
              <a:rPr lang="sr-Latn-RS" sz="2800" dirty="0"/>
              <a:t>Adjectives</a:t>
            </a:r>
          </a:p>
        </p:txBody>
      </p:sp>
      <p:sp>
        <p:nvSpPr>
          <p:cNvPr id="19" name="TextBox 18">
            <a:extLst>
              <a:ext uri="{FF2B5EF4-FFF2-40B4-BE49-F238E27FC236}">
                <a16:creationId xmlns:a16="http://schemas.microsoft.com/office/drawing/2014/main" id="{02623DB6-496E-150E-279E-98CCFDF48D7C}"/>
              </a:ext>
            </a:extLst>
          </p:cNvPr>
          <p:cNvSpPr txBox="1"/>
          <p:nvPr/>
        </p:nvSpPr>
        <p:spPr>
          <a:xfrm>
            <a:off x="2826189" y="4090168"/>
            <a:ext cx="1762408" cy="523220"/>
          </a:xfrm>
          <a:prstGeom prst="rect">
            <a:avLst/>
          </a:prstGeom>
          <a:noFill/>
        </p:spPr>
        <p:txBody>
          <a:bodyPr wrap="square" rtlCol="0">
            <a:spAutoFit/>
          </a:bodyPr>
          <a:lstStyle/>
          <a:p>
            <a:r>
              <a:rPr lang="sr-Latn-RS" sz="2800" dirty="0"/>
              <a:t>Adverbs</a:t>
            </a:r>
          </a:p>
        </p:txBody>
      </p:sp>
      <p:sp>
        <p:nvSpPr>
          <p:cNvPr id="20" name="TextBox 19">
            <a:extLst>
              <a:ext uri="{FF2B5EF4-FFF2-40B4-BE49-F238E27FC236}">
                <a16:creationId xmlns:a16="http://schemas.microsoft.com/office/drawing/2014/main" id="{8059365A-953F-C6F3-2C12-99735F094B12}"/>
              </a:ext>
            </a:extLst>
          </p:cNvPr>
          <p:cNvSpPr txBox="1"/>
          <p:nvPr/>
        </p:nvSpPr>
        <p:spPr>
          <a:xfrm>
            <a:off x="2925559" y="4679964"/>
            <a:ext cx="2471596" cy="523220"/>
          </a:xfrm>
          <a:prstGeom prst="rect">
            <a:avLst/>
          </a:prstGeom>
          <a:noFill/>
        </p:spPr>
        <p:txBody>
          <a:bodyPr wrap="square" rtlCol="0">
            <a:spAutoFit/>
          </a:bodyPr>
          <a:lstStyle/>
          <a:p>
            <a:r>
              <a:rPr lang="sr-Latn-RS" sz="2800" dirty="0"/>
              <a:t>Prepositions</a:t>
            </a:r>
          </a:p>
        </p:txBody>
      </p:sp>
      <p:sp>
        <p:nvSpPr>
          <p:cNvPr id="21" name="TextBox 20">
            <a:extLst>
              <a:ext uri="{FF2B5EF4-FFF2-40B4-BE49-F238E27FC236}">
                <a16:creationId xmlns:a16="http://schemas.microsoft.com/office/drawing/2014/main" id="{97D7BA2C-832A-DEB4-6D0F-31E87A1BAB0C}"/>
              </a:ext>
            </a:extLst>
          </p:cNvPr>
          <p:cNvSpPr txBox="1"/>
          <p:nvPr/>
        </p:nvSpPr>
        <p:spPr>
          <a:xfrm>
            <a:off x="2826189" y="5199861"/>
            <a:ext cx="2462543" cy="523220"/>
          </a:xfrm>
          <a:prstGeom prst="rect">
            <a:avLst/>
          </a:prstGeom>
          <a:noFill/>
        </p:spPr>
        <p:txBody>
          <a:bodyPr wrap="square" rtlCol="0">
            <a:spAutoFit/>
          </a:bodyPr>
          <a:lstStyle/>
          <a:p>
            <a:r>
              <a:rPr lang="sr-Latn-RS" sz="2800" dirty="0"/>
              <a:t>Conjunctions</a:t>
            </a:r>
          </a:p>
        </p:txBody>
      </p:sp>
      <p:pic>
        <p:nvPicPr>
          <p:cNvPr id="23" name="Picture 22">
            <a:extLst>
              <a:ext uri="{FF2B5EF4-FFF2-40B4-BE49-F238E27FC236}">
                <a16:creationId xmlns:a16="http://schemas.microsoft.com/office/drawing/2014/main" id="{00F22734-AE04-B574-FA3E-BE1FDF43298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58506" y="571500"/>
            <a:ext cx="4219575" cy="5715000"/>
          </a:xfrm>
          <a:prstGeom prst="rect">
            <a:avLst/>
          </a:prstGeom>
        </p:spPr>
      </p:pic>
      <p:sp>
        <p:nvSpPr>
          <p:cNvPr id="24" name="Arrow: Right 23">
            <a:extLst>
              <a:ext uri="{FF2B5EF4-FFF2-40B4-BE49-F238E27FC236}">
                <a16:creationId xmlns:a16="http://schemas.microsoft.com/office/drawing/2014/main" id="{53687891-728E-40ED-6CF7-B477EB6D0749}"/>
              </a:ext>
            </a:extLst>
          </p:cNvPr>
          <p:cNvSpPr/>
          <p:nvPr/>
        </p:nvSpPr>
        <p:spPr>
          <a:xfrm>
            <a:off x="1883546" y="6031652"/>
            <a:ext cx="763480" cy="9765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p>
        </p:txBody>
      </p:sp>
      <p:sp>
        <p:nvSpPr>
          <p:cNvPr id="25" name="TextBox 24">
            <a:extLst>
              <a:ext uri="{FF2B5EF4-FFF2-40B4-BE49-F238E27FC236}">
                <a16:creationId xmlns:a16="http://schemas.microsoft.com/office/drawing/2014/main" id="{F56D1E28-AD9B-85F5-6C18-F428958AF7A1}"/>
              </a:ext>
            </a:extLst>
          </p:cNvPr>
          <p:cNvSpPr txBox="1"/>
          <p:nvPr/>
        </p:nvSpPr>
        <p:spPr>
          <a:xfrm>
            <a:off x="2951534" y="5773581"/>
            <a:ext cx="1695596" cy="523220"/>
          </a:xfrm>
          <a:prstGeom prst="rect">
            <a:avLst/>
          </a:prstGeom>
          <a:noFill/>
        </p:spPr>
        <p:txBody>
          <a:bodyPr wrap="square" rtlCol="0">
            <a:spAutoFit/>
          </a:bodyPr>
          <a:lstStyle/>
          <a:p>
            <a:r>
              <a:rPr lang="sr-Latn-RS" sz="2800" dirty="0"/>
              <a:t>Articles</a:t>
            </a:r>
          </a:p>
        </p:txBody>
      </p:sp>
      <p:sp>
        <p:nvSpPr>
          <p:cNvPr id="26" name="TextBox 25">
            <a:extLst>
              <a:ext uri="{FF2B5EF4-FFF2-40B4-BE49-F238E27FC236}">
                <a16:creationId xmlns:a16="http://schemas.microsoft.com/office/drawing/2014/main" id="{EF17E28A-B15F-8EB8-1C5B-6ACA23D45540}"/>
              </a:ext>
            </a:extLst>
          </p:cNvPr>
          <p:cNvSpPr txBox="1"/>
          <p:nvPr/>
        </p:nvSpPr>
        <p:spPr>
          <a:xfrm>
            <a:off x="4399729" y="1144611"/>
            <a:ext cx="3237463" cy="646331"/>
          </a:xfrm>
          <a:prstGeom prst="rect">
            <a:avLst/>
          </a:prstGeom>
          <a:noFill/>
        </p:spPr>
        <p:txBody>
          <a:bodyPr wrap="square" rtlCol="0">
            <a:spAutoFit/>
          </a:bodyPr>
          <a:lstStyle/>
          <a:p>
            <a:r>
              <a:rPr lang="sr-Latn-RS" dirty="0"/>
              <a:t>table, book, car, Ana, Earth, confusion, anger, fear, student...</a:t>
            </a:r>
          </a:p>
        </p:txBody>
      </p:sp>
      <p:sp>
        <p:nvSpPr>
          <p:cNvPr id="27" name="TextBox 26">
            <a:extLst>
              <a:ext uri="{FF2B5EF4-FFF2-40B4-BE49-F238E27FC236}">
                <a16:creationId xmlns:a16="http://schemas.microsoft.com/office/drawing/2014/main" id="{18918AEF-9980-894B-94A7-6AB5658638F4}"/>
              </a:ext>
            </a:extLst>
          </p:cNvPr>
          <p:cNvSpPr txBox="1"/>
          <p:nvPr/>
        </p:nvSpPr>
        <p:spPr>
          <a:xfrm>
            <a:off x="4881131" y="1842671"/>
            <a:ext cx="2756061" cy="646331"/>
          </a:xfrm>
          <a:prstGeom prst="rect">
            <a:avLst/>
          </a:prstGeom>
          <a:noFill/>
        </p:spPr>
        <p:txBody>
          <a:bodyPr wrap="square" rtlCol="0">
            <a:spAutoFit/>
          </a:bodyPr>
          <a:lstStyle/>
          <a:p>
            <a:r>
              <a:rPr lang="sr-Latn-RS" dirty="0"/>
              <a:t>I, you, me, mine, yours, himself, everyone, anybody</a:t>
            </a:r>
          </a:p>
        </p:txBody>
      </p:sp>
      <p:sp>
        <p:nvSpPr>
          <p:cNvPr id="28" name="TextBox 27">
            <a:extLst>
              <a:ext uri="{FF2B5EF4-FFF2-40B4-BE49-F238E27FC236}">
                <a16:creationId xmlns:a16="http://schemas.microsoft.com/office/drawing/2014/main" id="{CDE57D0C-BC71-4C30-E3E6-EDDB8DCCC400}"/>
              </a:ext>
            </a:extLst>
          </p:cNvPr>
          <p:cNvSpPr txBox="1"/>
          <p:nvPr/>
        </p:nvSpPr>
        <p:spPr>
          <a:xfrm>
            <a:off x="4145872" y="2489002"/>
            <a:ext cx="3421417" cy="369332"/>
          </a:xfrm>
          <a:prstGeom prst="rect">
            <a:avLst/>
          </a:prstGeom>
          <a:noFill/>
        </p:spPr>
        <p:txBody>
          <a:bodyPr wrap="square" rtlCol="0">
            <a:spAutoFit/>
          </a:bodyPr>
          <a:lstStyle/>
          <a:p>
            <a:r>
              <a:rPr lang="sr-Latn-RS" dirty="0"/>
              <a:t>to love, worked, talking, had done</a:t>
            </a:r>
          </a:p>
        </p:txBody>
      </p:sp>
      <p:sp>
        <p:nvSpPr>
          <p:cNvPr id="29" name="TextBox 28">
            <a:extLst>
              <a:ext uri="{FF2B5EF4-FFF2-40B4-BE49-F238E27FC236}">
                <a16:creationId xmlns:a16="http://schemas.microsoft.com/office/drawing/2014/main" id="{A727C94D-37F7-4042-4C45-AF8EE557854C}"/>
              </a:ext>
            </a:extLst>
          </p:cNvPr>
          <p:cNvSpPr txBox="1"/>
          <p:nvPr/>
        </p:nvSpPr>
        <p:spPr>
          <a:xfrm>
            <a:off x="4741655" y="3058503"/>
            <a:ext cx="2956194" cy="369332"/>
          </a:xfrm>
          <a:prstGeom prst="rect">
            <a:avLst/>
          </a:prstGeom>
          <a:noFill/>
        </p:spPr>
        <p:txBody>
          <a:bodyPr wrap="square" rtlCol="0">
            <a:spAutoFit/>
          </a:bodyPr>
          <a:lstStyle/>
          <a:p>
            <a:r>
              <a:rPr lang="sr-Latn-RS" dirty="0"/>
              <a:t>thirteen, first</a:t>
            </a:r>
          </a:p>
        </p:txBody>
      </p:sp>
      <p:sp>
        <p:nvSpPr>
          <p:cNvPr id="30" name="TextBox 29">
            <a:extLst>
              <a:ext uri="{FF2B5EF4-FFF2-40B4-BE49-F238E27FC236}">
                <a16:creationId xmlns:a16="http://schemas.microsoft.com/office/drawing/2014/main" id="{92C0E7B5-9EF9-EA45-3443-3E45D6541730}"/>
              </a:ext>
            </a:extLst>
          </p:cNvPr>
          <p:cNvSpPr txBox="1"/>
          <p:nvPr/>
        </p:nvSpPr>
        <p:spPr>
          <a:xfrm>
            <a:off x="4644427" y="3584483"/>
            <a:ext cx="2922862" cy="369332"/>
          </a:xfrm>
          <a:prstGeom prst="rect">
            <a:avLst/>
          </a:prstGeom>
          <a:noFill/>
        </p:spPr>
        <p:txBody>
          <a:bodyPr wrap="square" rtlCol="0">
            <a:spAutoFit/>
          </a:bodyPr>
          <a:lstStyle/>
          <a:p>
            <a:r>
              <a:rPr lang="sr-Latn-RS" dirty="0"/>
              <a:t>sociable, introverted, fun</a:t>
            </a:r>
          </a:p>
        </p:txBody>
      </p:sp>
      <p:sp>
        <p:nvSpPr>
          <p:cNvPr id="31" name="TextBox 30">
            <a:extLst>
              <a:ext uri="{FF2B5EF4-FFF2-40B4-BE49-F238E27FC236}">
                <a16:creationId xmlns:a16="http://schemas.microsoft.com/office/drawing/2014/main" id="{2679BE2C-C168-72E3-12AF-EBE2CC97FA16}"/>
              </a:ext>
            </a:extLst>
          </p:cNvPr>
          <p:cNvSpPr txBox="1"/>
          <p:nvPr/>
        </p:nvSpPr>
        <p:spPr>
          <a:xfrm>
            <a:off x="4399729" y="4199138"/>
            <a:ext cx="2922862" cy="369332"/>
          </a:xfrm>
          <a:prstGeom prst="rect">
            <a:avLst/>
          </a:prstGeom>
          <a:noFill/>
        </p:spPr>
        <p:txBody>
          <a:bodyPr wrap="square" rtlCol="0">
            <a:spAutoFit/>
          </a:bodyPr>
          <a:lstStyle/>
          <a:p>
            <a:r>
              <a:rPr lang="sr-Latn-RS" dirty="0"/>
              <a:t>slowly, kindly, beautifully</a:t>
            </a:r>
          </a:p>
        </p:txBody>
      </p:sp>
      <p:sp>
        <p:nvSpPr>
          <p:cNvPr id="32" name="TextBox 31">
            <a:extLst>
              <a:ext uri="{FF2B5EF4-FFF2-40B4-BE49-F238E27FC236}">
                <a16:creationId xmlns:a16="http://schemas.microsoft.com/office/drawing/2014/main" id="{08AD5D56-4B3C-23B6-FF4A-B069F75B01A7}"/>
              </a:ext>
            </a:extLst>
          </p:cNvPr>
          <p:cNvSpPr txBox="1"/>
          <p:nvPr/>
        </p:nvSpPr>
        <p:spPr>
          <a:xfrm>
            <a:off x="4923773" y="4837561"/>
            <a:ext cx="2922862" cy="369332"/>
          </a:xfrm>
          <a:prstGeom prst="rect">
            <a:avLst/>
          </a:prstGeom>
          <a:noFill/>
        </p:spPr>
        <p:txBody>
          <a:bodyPr wrap="square" rtlCol="0">
            <a:spAutoFit/>
          </a:bodyPr>
          <a:lstStyle/>
          <a:p>
            <a:r>
              <a:rPr lang="sr-Latn-RS" dirty="0"/>
              <a:t>in, into, at, out, above, below</a:t>
            </a:r>
          </a:p>
        </p:txBody>
      </p:sp>
      <p:sp>
        <p:nvSpPr>
          <p:cNvPr id="33" name="TextBox 32">
            <a:extLst>
              <a:ext uri="{FF2B5EF4-FFF2-40B4-BE49-F238E27FC236}">
                <a16:creationId xmlns:a16="http://schemas.microsoft.com/office/drawing/2014/main" id="{DC9DCC63-6F78-75A0-5193-3BDA57437D96}"/>
              </a:ext>
            </a:extLst>
          </p:cNvPr>
          <p:cNvSpPr txBox="1"/>
          <p:nvPr/>
        </p:nvSpPr>
        <p:spPr>
          <a:xfrm>
            <a:off x="5078027" y="5326602"/>
            <a:ext cx="2680479" cy="369332"/>
          </a:xfrm>
          <a:prstGeom prst="rect">
            <a:avLst/>
          </a:prstGeom>
          <a:noFill/>
        </p:spPr>
        <p:txBody>
          <a:bodyPr wrap="square" rtlCol="0">
            <a:spAutoFit/>
          </a:bodyPr>
          <a:lstStyle/>
          <a:p>
            <a:r>
              <a:rPr lang="sr-Latn-RS" dirty="0"/>
              <a:t>and, despite, but</a:t>
            </a:r>
          </a:p>
        </p:txBody>
      </p:sp>
      <p:sp>
        <p:nvSpPr>
          <p:cNvPr id="34" name="TextBox 33">
            <a:extLst>
              <a:ext uri="{FF2B5EF4-FFF2-40B4-BE49-F238E27FC236}">
                <a16:creationId xmlns:a16="http://schemas.microsoft.com/office/drawing/2014/main" id="{47F72DE8-76BB-04C1-B1AA-2256F489F5F1}"/>
              </a:ext>
            </a:extLst>
          </p:cNvPr>
          <p:cNvSpPr txBox="1"/>
          <p:nvPr/>
        </p:nvSpPr>
        <p:spPr>
          <a:xfrm>
            <a:off x="4501049" y="5885895"/>
            <a:ext cx="2462543" cy="369332"/>
          </a:xfrm>
          <a:prstGeom prst="rect">
            <a:avLst/>
          </a:prstGeom>
          <a:noFill/>
        </p:spPr>
        <p:txBody>
          <a:bodyPr wrap="square" rtlCol="0">
            <a:spAutoFit/>
          </a:bodyPr>
          <a:lstStyle/>
          <a:p>
            <a:r>
              <a:rPr lang="sr-Latn-RS" dirty="0"/>
              <a:t>a, an, the</a:t>
            </a:r>
          </a:p>
        </p:txBody>
      </p:sp>
    </p:spTree>
    <p:extLst>
      <p:ext uri="{BB962C8B-B14F-4D97-AF65-F5344CB8AC3E}">
        <p14:creationId xmlns:p14="http://schemas.microsoft.com/office/powerpoint/2010/main" val="1916013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 calcmode="lin" valueType="num">
                                      <p:cBhvr additive="base">
                                        <p:cTn id="23"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anim calcmode="lin" valueType="num">
                                      <p:cBhvr additive="base">
                                        <p:cTn id="27"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anim calcmode="lin" valueType="num">
                                      <p:cBhvr additive="base">
                                        <p:cTn id="31"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6" end="6"/>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anim calcmode="lin" valueType="num">
                                      <p:cBhvr additive="base">
                                        <p:cTn id="35"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7" end="7"/>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anim calcmode="lin" valueType="num">
                                      <p:cBhvr additive="base">
                                        <p:cTn id="3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4" fill="hold" grpId="0" nodeType="clickEffect">
                                  <p:stCondLst>
                                    <p:cond delay="0"/>
                                  </p:stCondLst>
                                  <p:childTnLst>
                                    <p:set>
                                      <p:cBhvr>
                                        <p:cTn id="44" dur="1" fill="hold">
                                          <p:stCondLst>
                                            <p:cond delay="0"/>
                                          </p:stCondLst>
                                        </p:cTn>
                                        <p:tgtEl>
                                          <p:spTgt spid="14"/>
                                        </p:tgtEl>
                                        <p:attrNameLst>
                                          <p:attrName>style.visibility</p:attrName>
                                        </p:attrNameLst>
                                      </p:cBhvr>
                                      <p:to>
                                        <p:strVal val="visible"/>
                                      </p:to>
                                    </p:set>
                                    <p:anim calcmode="lin" valueType="num">
                                      <p:cBhvr additive="base">
                                        <p:cTn id="45" dur="500" fill="hold"/>
                                        <p:tgtEl>
                                          <p:spTgt spid="14"/>
                                        </p:tgtEl>
                                        <p:attrNameLst>
                                          <p:attrName>ppt_x</p:attrName>
                                        </p:attrNameLst>
                                      </p:cBhvr>
                                      <p:tavLst>
                                        <p:tav tm="0">
                                          <p:val>
                                            <p:strVal val="#ppt_x"/>
                                          </p:val>
                                        </p:tav>
                                        <p:tav tm="100000">
                                          <p:val>
                                            <p:strVal val="#ppt_x"/>
                                          </p:val>
                                        </p:tav>
                                      </p:tavLst>
                                    </p:anim>
                                    <p:anim calcmode="lin" valueType="num">
                                      <p:cBhvr additive="base">
                                        <p:cTn id="4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ppt_x"/>
                                          </p:val>
                                        </p:tav>
                                        <p:tav tm="100000">
                                          <p:val>
                                            <p:strVal val="#ppt_x"/>
                                          </p:val>
                                        </p:tav>
                                      </p:tavLst>
                                    </p:anim>
                                    <p:anim calcmode="lin" valueType="num">
                                      <p:cBhvr additive="base">
                                        <p:cTn id="52"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 calcmode="lin" valueType="num">
                                      <p:cBhvr additive="base">
                                        <p:cTn id="57" dur="500" fill="hold"/>
                                        <p:tgtEl>
                                          <p:spTgt spid="16"/>
                                        </p:tgtEl>
                                        <p:attrNameLst>
                                          <p:attrName>ppt_x</p:attrName>
                                        </p:attrNameLst>
                                      </p:cBhvr>
                                      <p:tavLst>
                                        <p:tav tm="0">
                                          <p:val>
                                            <p:strVal val="#ppt_x"/>
                                          </p:val>
                                        </p:tav>
                                        <p:tav tm="100000">
                                          <p:val>
                                            <p:strVal val="#ppt_x"/>
                                          </p:val>
                                        </p:tav>
                                      </p:tavLst>
                                    </p:anim>
                                    <p:anim calcmode="lin" valueType="num">
                                      <p:cBhvr additive="base">
                                        <p:cTn id="58"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nodeType="clickEffect">
                                  <p:stCondLst>
                                    <p:cond delay="0"/>
                                  </p:stCondLst>
                                  <p:childTnLst>
                                    <p:set>
                                      <p:cBhvr>
                                        <p:cTn id="62" dur="1" fill="hold">
                                          <p:stCondLst>
                                            <p:cond delay="0"/>
                                          </p:stCondLst>
                                        </p:cTn>
                                        <p:tgtEl>
                                          <p:spTgt spid="17">
                                            <p:txEl>
                                              <p:pRg st="0" end="0"/>
                                            </p:txEl>
                                          </p:spTgt>
                                        </p:tgtEl>
                                        <p:attrNameLst>
                                          <p:attrName>style.visibility</p:attrName>
                                        </p:attrNameLst>
                                      </p:cBhvr>
                                      <p:to>
                                        <p:strVal val="visible"/>
                                      </p:to>
                                    </p:set>
                                    <p:anim calcmode="lin" valueType="num">
                                      <p:cBhvr additive="base">
                                        <p:cTn id="63" dur="500" fill="hold"/>
                                        <p:tgtEl>
                                          <p:spTgt spid="17">
                                            <p:txEl>
                                              <p:pRg st="0" end="0"/>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1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65" fill="hold">
                      <p:stCondLst>
                        <p:cond delay="indefinite"/>
                      </p:stCondLst>
                      <p:childTnLst>
                        <p:par>
                          <p:cTn id="66" fill="hold">
                            <p:stCondLst>
                              <p:cond delay="0"/>
                            </p:stCondLst>
                            <p:childTnLst>
                              <p:par>
                                <p:cTn id="67" presetID="2" presetClass="entr" presetSubtype="4" fill="hold" nodeType="clickEffect">
                                  <p:stCondLst>
                                    <p:cond delay="0"/>
                                  </p:stCondLst>
                                  <p:childTnLst>
                                    <p:set>
                                      <p:cBhvr>
                                        <p:cTn id="68" dur="1" fill="hold">
                                          <p:stCondLst>
                                            <p:cond delay="0"/>
                                          </p:stCondLst>
                                        </p:cTn>
                                        <p:tgtEl>
                                          <p:spTgt spid="18">
                                            <p:txEl>
                                              <p:pRg st="0" end="0"/>
                                            </p:txEl>
                                          </p:spTgt>
                                        </p:tgtEl>
                                        <p:attrNameLst>
                                          <p:attrName>style.visibility</p:attrName>
                                        </p:attrNameLst>
                                      </p:cBhvr>
                                      <p:to>
                                        <p:strVal val="visible"/>
                                      </p:to>
                                    </p:set>
                                    <p:anim calcmode="lin" valueType="num">
                                      <p:cBhvr additive="base">
                                        <p:cTn id="69" dur="500" fill="hold"/>
                                        <p:tgtEl>
                                          <p:spTgt spid="18">
                                            <p:txEl>
                                              <p:pRg st="0" end="0"/>
                                            </p:txEl>
                                          </p:spTgt>
                                        </p:tgtEl>
                                        <p:attrNameLst>
                                          <p:attrName>ppt_x</p:attrName>
                                        </p:attrNameLst>
                                      </p:cBhvr>
                                      <p:tavLst>
                                        <p:tav tm="0">
                                          <p:val>
                                            <p:strVal val="#ppt_x"/>
                                          </p:val>
                                        </p:tav>
                                        <p:tav tm="100000">
                                          <p:val>
                                            <p:strVal val="#ppt_x"/>
                                          </p:val>
                                        </p:tav>
                                      </p:tavLst>
                                    </p:anim>
                                    <p:anim calcmode="lin" valueType="num">
                                      <p:cBhvr additive="base">
                                        <p:cTn id="70" dur="500" fill="hold"/>
                                        <p:tgtEl>
                                          <p:spTgt spid="18">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1" fill="hold">
                      <p:stCondLst>
                        <p:cond delay="indefinite"/>
                      </p:stCondLst>
                      <p:childTnLst>
                        <p:par>
                          <p:cTn id="72" fill="hold">
                            <p:stCondLst>
                              <p:cond delay="0"/>
                            </p:stCondLst>
                            <p:childTnLst>
                              <p:par>
                                <p:cTn id="73" presetID="2" presetClass="entr" presetSubtype="4" fill="hold" nodeType="clickEffect">
                                  <p:stCondLst>
                                    <p:cond delay="0"/>
                                  </p:stCondLst>
                                  <p:childTnLst>
                                    <p:set>
                                      <p:cBhvr>
                                        <p:cTn id="74" dur="1" fill="hold">
                                          <p:stCondLst>
                                            <p:cond delay="0"/>
                                          </p:stCondLst>
                                        </p:cTn>
                                        <p:tgtEl>
                                          <p:spTgt spid="19">
                                            <p:txEl>
                                              <p:pRg st="0" end="0"/>
                                            </p:txEl>
                                          </p:spTgt>
                                        </p:tgtEl>
                                        <p:attrNameLst>
                                          <p:attrName>style.visibility</p:attrName>
                                        </p:attrNameLst>
                                      </p:cBhvr>
                                      <p:to>
                                        <p:strVal val="visible"/>
                                      </p:to>
                                    </p:set>
                                    <p:anim calcmode="lin" valueType="num">
                                      <p:cBhvr additive="base">
                                        <p:cTn id="75" dur="500" fill="hold"/>
                                        <p:tgtEl>
                                          <p:spTgt spid="19">
                                            <p:txEl>
                                              <p:pRg st="0" end="0"/>
                                            </p:txEl>
                                          </p:spTgt>
                                        </p:tgtEl>
                                        <p:attrNameLst>
                                          <p:attrName>ppt_x</p:attrName>
                                        </p:attrNameLst>
                                      </p:cBhvr>
                                      <p:tavLst>
                                        <p:tav tm="0">
                                          <p:val>
                                            <p:strVal val="#ppt_x"/>
                                          </p:val>
                                        </p:tav>
                                        <p:tav tm="100000">
                                          <p:val>
                                            <p:strVal val="#ppt_x"/>
                                          </p:val>
                                        </p:tav>
                                      </p:tavLst>
                                    </p:anim>
                                    <p:anim calcmode="lin" valueType="num">
                                      <p:cBhvr additive="base">
                                        <p:cTn id="76" dur="500" fill="hold"/>
                                        <p:tgtEl>
                                          <p:spTgt spid="1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 presetClass="entr" presetSubtype="4" fill="hold" nodeType="clickEffect">
                                  <p:stCondLst>
                                    <p:cond delay="0"/>
                                  </p:stCondLst>
                                  <p:childTnLst>
                                    <p:set>
                                      <p:cBhvr>
                                        <p:cTn id="80" dur="1" fill="hold">
                                          <p:stCondLst>
                                            <p:cond delay="0"/>
                                          </p:stCondLst>
                                        </p:cTn>
                                        <p:tgtEl>
                                          <p:spTgt spid="20">
                                            <p:txEl>
                                              <p:pRg st="0" end="0"/>
                                            </p:txEl>
                                          </p:spTgt>
                                        </p:tgtEl>
                                        <p:attrNameLst>
                                          <p:attrName>style.visibility</p:attrName>
                                        </p:attrNameLst>
                                      </p:cBhvr>
                                      <p:to>
                                        <p:strVal val="visible"/>
                                      </p:to>
                                    </p:set>
                                    <p:anim calcmode="lin" valueType="num">
                                      <p:cBhvr additive="base">
                                        <p:cTn id="81"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2" dur="500" fill="hold"/>
                                        <p:tgtEl>
                                          <p:spTgt spid="20">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4" fill="hold" nodeType="clickEffect">
                                  <p:stCondLst>
                                    <p:cond delay="0"/>
                                  </p:stCondLst>
                                  <p:childTnLst>
                                    <p:set>
                                      <p:cBhvr>
                                        <p:cTn id="86" dur="1" fill="hold">
                                          <p:stCondLst>
                                            <p:cond delay="0"/>
                                          </p:stCondLst>
                                        </p:cTn>
                                        <p:tgtEl>
                                          <p:spTgt spid="21">
                                            <p:txEl>
                                              <p:pRg st="0" end="0"/>
                                            </p:txEl>
                                          </p:spTgt>
                                        </p:tgtEl>
                                        <p:attrNameLst>
                                          <p:attrName>style.visibility</p:attrName>
                                        </p:attrNameLst>
                                      </p:cBhvr>
                                      <p:to>
                                        <p:strVal val="visible"/>
                                      </p:to>
                                    </p:set>
                                    <p:anim calcmode="lin" valueType="num">
                                      <p:cBhvr additive="base">
                                        <p:cTn id="87" dur="500" fill="hold"/>
                                        <p:tgtEl>
                                          <p:spTgt spid="21">
                                            <p:txEl>
                                              <p:pRg st="0" end="0"/>
                                            </p:txEl>
                                          </p:spTgt>
                                        </p:tgtEl>
                                        <p:attrNameLst>
                                          <p:attrName>ppt_x</p:attrName>
                                        </p:attrNameLst>
                                      </p:cBhvr>
                                      <p:tavLst>
                                        <p:tav tm="0">
                                          <p:val>
                                            <p:strVal val="#ppt_x"/>
                                          </p:val>
                                        </p:tav>
                                        <p:tav tm="100000">
                                          <p:val>
                                            <p:strVal val="#ppt_x"/>
                                          </p:val>
                                        </p:tav>
                                      </p:tavLst>
                                    </p:anim>
                                    <p:anim calcmode="lin" valueType="num">
                                      <p:cBhvr additive="base">
                                        <p:cTn id="88" dur="500" fill="hold"/>
                                        <p:tgtEl>
                                          <p:spTgt spid="2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89" fill="hold">
                      <p:stCondLst>
                        <p:cond delay="indefinite"/>
                      </p:stCondLst>
                      <p:childTnLst>
                        <p:par>
                          <p:cTn id="90" fill="hold">
                            <p:stCondLst>
                              <p:cond delay="0"/>
                            </p:stCondLst>
                            <p:childTnLst>
                              <p:par>
                                <p:cTn id="91" presetID="2" presetClass="entr" presetSubtype="4" fill="hold" grpId="0" nodeType="clickEffect">
                                  <p:stCondLst>
                                    <p:cond delay="0"/>
                                  </p:stCondLst>
                                  <p:childTnLst>
                                    <p:set>
                                      <p:cBhvr>
                                        <p:cTn id="92" dur="1" fill="hold">
                                          <p:stCondLst>
                                            <p:cond delay="0"/>
                                          </p:stCondLst>
                                        </p:cTn>
                                        <p:tgtEl>
                                          <p:spTgt spid="25"/>
                                        </p:tgtEl>
                                        <p:attrNameLst>
                                          <p:attrName>style.visibility</p:attrName>
                                        </p:attrNameLst>
                                      </p:cBhvr>
                                      <p:to>
                                        <p:strVal val="visible"/>
                                      </p:to>
                                    </p:set>
                                    <p:anim calcmode="lin" valueType="num">
                                      <p:cBhvr additive="base">
                                        <p:cTn id="93" dur="500" fill="hold"/>
                                        <p:tgtEl>
                                          <p:spTgt spid="25"/>
                                        </p:tgtEl>
                                        <p:attrNameLst>
                                          <p:attrName>ppt_x</p:attrName>
                                        </p:attrNameLst>
                                      </p:cBhvr>
                                      <p:tavLst>
                                        <p:tav tm="0">
                                          <p:val>
                                            <p:strVal val="#ppt_x"/>
                                          </p:val>
                                        </p:tav>
                                        <p:tav tm="100000">
                                          <p:val>
                                            <p:strVal val="#ppt_x"/>
                                          </p:val>
                                        </p:tav>
                                      </p:tavLst>
                                    </p:anim>
                                    <p:anim calcmode="lin" valueType="num">
                                      <p:cBhvr additive="base">
                                        <p:cTn id="94"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2" presetClass="entr" presetSubtype="4" fill="hold" nodeType="clickEffect">
                                  <p:stCondLst>
                                    <p:cond delay="0"/>
                                  </p:stCondLst>
                                  <p:childTnLst>
                                    <p:set>
                                      <p:cBhvr>
                                        <p:cTn id="98" dur="1" fill="hold">
                                          <p:stCondLst>
                                            <p:cond delay="0"/>
                                          </p:stCondLst>
                                        </p:cTn>
                                        <p:tgtEl>
                                          <p:spTgt spid="23"/>
                                        </p:tgtEl>
                                        <p:attrNameLst>
                                          <p:attrName>style.visibility</p:attrName>
                                        </p:attrNameLst>
                                      </p:cBhvr>
                                      <p:to>
                                        <p:strVal val="visible"/>
                                      </p:to>
                                    </p:set>
                                    <p:anim calcmode="lin" valueType="num">
                                      <p:cBhvr additive="base">
                                        <p:cTn id="99" dur="500" fill="hold"/>
                                        <p:tgtEl>
                                          <p:spTgt spid="23"/>
                                        </p:tgtEl>
                                        <p:attrNameLst>
                                          <p:attrName>ppt_x</p:attrName>
                                        </p:attrNameLst>
                                      </p:cBhvr>
                                      <p:tavLst>
                                        <p:tav tm="0">
                                          <p:val>
                                            <p:strVal val="#ppt_x"/>
                                          </p:val>
                                        </p:tav>
                                        <p:tav tm="100000">
                                          <p:val>
                                            <p:strVal val="#ppt_x"/>
                                          </p:val>
                                        </p:tav>
                                      </p:tavLst>
                                    </p:anim>
                                    <p:anim calcmode="lin" valueType="num">
                                      <p:cBhvr additive="base">
                                        <p:cTn id="100"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nodeType="clickEffect">
                                  <p:stCondLst>
                                    <p:cond delay="0"/>
                                  </p:stCondLst>
                                  <p:childTnLst>
                                    <p:set>
                                      <p:cBhvr>
                                        <p:cTn id="104" dur="1" fill="hold">
                                          <p:stCondLst>
                                            <p:cond delay="0"/>
                                          </p:stCondLst>
                                        </p:cTn>
                                        <p:tgtEl>
                                          <p:spTgt spid="26">
                                            <p:txEl>
                                              <p:pRg st="0" end="0"/>
                                            </p:txEl>
                                          </p:spTgt>
                                        </p:tgtEl>
                                        <p:attrNameLst>
                                          <p:attrName>style.visibility</p:attrName>
                                        </p:attrNameLst>
                                      </p:cBhvr>
                                      <p:to>
                                        <p:strVal val="visible"/>
                                      </p:to>
                                    </p:set>
                                    <p:animEffect transition="in" filter="fade">
                                      <p:cBhvr>
                                        <p:cTn id="105" dur="500"/>
                                        <p:tgtEl>
                                          <p:spTgt spid="26">
                                            <p:txEl>
                                              <p:pRg st="0" end="0"/>
                                            </p:txEl>
                                          </p:spTgt>
                                        </p:tgtEl>
                                      </p:cBhvr>
                                    </p:animEffect>
                                  </p:childTnLst>
                                </p:cTn>
                              </p:par>
                            </p:childTnLst>
                          </p:cTn>
                        </p:par>
                      </p:childTnLst>
                    </p:cTn>
                  </p:par>
                  <p:par>
                    <p:cTn id="106" fill="hold">
                      <p:stCondLst>
                        <p:cond delay="indefinite"/>
                      </p:stCondLst>
                      <p:childTnLst>
                        <p:par>
                          <p:cTn id="107" fill="hold">
                            <p:stCondLst>
                              <p:cond delay="0"/>
                            </p:stCondLst>
                            <p:childTnLst>
                              <p:par>
                                <p:cTn id="108" presetID="10" presetClass="entr" presetSubtype="0" fill="hold" grpId="0" nodeType="clickEffect">
                                  <p:stCondLst>
                                    <p:cond delay="0"/>
                                  </p:stCondLst>
                                  <p:childTnLst>
                                    <p:set>
                                      <p:cBhvr>
                                        <p:cTn id="109" dur="1" fill="hold">
                                          <p:stCondLst>
                                            <p:cond delay="0"/>
                                          </p:stCondLst>
                                        </p:cTn>
                                        <p:tgtEl>
                                          <p:spTgt spid="27"/>
                                        </p:tgtEl>
                                        <p:attrNameLst>
                                          <p:attrName>style.visibility</p:attrName>
                                        </p:attrNameLst>
                                      </p:cBhvr>
                                      <p:to>
                                        <p:strVal val="visible"/>
                                      </p:to>
                                    </p:set>
                                    <p:animEffect transition="in" filter="fade">
                                      <p:cBhvr>
                                        <p:cTn id="110" dur="500"/>
                                        <p:tgtEl>
                                          <p:spTgt spid="27"/>
                                        </p:tgtEl>
                                      </p:cBhvr>
                                    </p:animEffect>
                                  </p:childTnLst>
                                </p:cTn>
                              </p:par>
                            </p:childTnLst>
                          </p:cTn>
                        </p:par>
                      </p:childTnLst>
                    </p:cTn>
                  </p:par>
                  <p:par>
                    <p:cTn id="111" fill="hold">
                      <p:stCondLst>
                        <p:cond delay="indefinite"/>
                      </p:stCondLst>
                      <p:childTnLst>
                        <p:par>
                          <p:cTn id="112" fill="hold">
                            <p:stCondLst>
                              <p:cond delay="0"/>
                            </p:stCondLst>
                            <p:childTnLst>
                              <p:par>
                                <p:cTn id="113" presetID="10" presetClass="entr" presetSubtype="0" fill="hold" grpId="0" nodeType="clickEffect">
                                  <p:stCondLst>
                                    <p:cond delay="0"/>
                                  </p:stCondLst>
                                  <p:childTnLst>
                                    <p:set>
                                      <p:cBhvr>
                                        <p:cTn id="114" dur="1" fill="hold">
                                          <p:stCondLst>
                                            <p:cond delay="0"/>
                                          </p:stCondLst>
                                        </p:cTn>
                                        <p:tgtEl>
                                          <p:spTgt spid="28"/>
                                        </p:tgtEl>
                                        <p:attrNameLst>
                                          <p:attrName>style.visibility</p:attrName>
                                        </p:attrNameLst>
                                      </p:cBhvr>
                                      <p:to>
                                        <p:strVal val="visible"/>
                                      </p:to>
                                    </p:set>
                                    <p:animEffect transition="in" filter="fade">
                                      <p:cBhvr>
                                        <p:cTn id="115" dur="500"/>
                                        <p:tgtEl>
                                          <p:spTgt spid="28"/>
                                        </p:tgtEl>
                                      </p:cBhvr>
                                    </p:animEffect>
                                  </p:childTnLst>
                                </p:cTn>
                              </p:par>
                            </p:childTnLst>
                          </p:cTn>
                        </p:par>
                      </p:childTnLst>
                    </p:cTn>
                  </p:par>
                  <p:par>
                    <p:cTn id="116" fill="hold">
                      <p:stCondLst>
                        <p:cond delay="indefinite"/>
                      </p:stCondLst>
                      <p:childTnLst>
                        <p:par>
                          <p:cTn id="117" fill="hold">
                            <p:stCondLst>
                              <p:cond delay="0"/>
                            </p:stCondLst>
                            <p:childTnLst>
                              <p:par>
                                <p:cTn id="118" presetID="10" presetClass="entr" presetSubtype="0" fill="hold" grpId="0" nodeType="clickEffect">
                                  <p:stCondLst>
                                    <p:cond delay="0"/>
                                  </p:stCondLst>
                                  <p:childTnLst>
                                    <p:set>
                                      <p:cBhvr>
                                        <p:cTn id="119" dur="1" fill="hold">
                                          <p:stCondLst>
                                            <p:cond delay="0"/>
                                          </p:stCondLst>
                                        </p:cTn>
                                        <p:tgtEl>
                                          <p:spTgt spid="29"/>
                                        </p:tgtEl>
                                        <p:attrNameLst>
                                          <p:attrName>style.visibility</p:attrName>
                                        </p:attrNameLst>
                                      </p:cBhvr>
                                      <p:to>
                                        <p:strVal val="visible"/>
                                      </p:to>
                                    </p:set>
                                    <p:animEffect transition="in" filter="fade">
                                      <p:cBhvr>
                                        <p:cTn id="120" dur="500"/>
                                        <p:tgtEl>
                                          <p:spTgt spid="29"/>
                                        </p:tgtEl>
                                      </p:cBhvr>
                                    </p:animEffect>
                                  </p:childTnLst>
                                </p:cTn>
                              </p:par>
                            </p:childTnLst>
                          </p:cTn>
                        </p:par>
                      </p:childTnLst>
                    </p:cTn>
                  </p:par>
                  <p:par>
                    <p:cTn id="121" fill="hold">
                      <p:stCondLst>
                        <p:cond delay="indefinite"/>
                      </p:stCondLst>
                      <p:childTnLst>
                        <p:par>
                          <p:cTn id="122" fill="hold">
                            <p:stCondLst>
                              <p:cond delay="0"/>
                            </p:stCondLst>
                            <p:childTnLst>
                              <p:par>
                                <p:cTn id="123" presetID="10" presetClass="entr" presetSubtype="0" fill="hold" grpId="0" nodeType="clickEffect">
                                  <p:stCondLst>
                                    <p:cond delay="0"/>
                                  </p:stCondLst>
                                  <p:childTnLst>
                                    <p:set>
                                      <p:cBhvr>
                                        <p:cTn id="124" dur="1" fill="hold">
                                          <p:stCondLst>
                                            <p:cond delay="0"/>
                                          </p:stCondLst>
                                        </p:cTn>
                                        <p:tgtEl>
                                          <p:spTgt spid="30"/>
                                        </p:tgtEl>
                                        <p:attrNameLst>
                                          <p:attrName>style.visibility</p:attrName>
                                        </p:attrNameLst>
                                      </p:cBhvr>
                                      <p:to>
                                        <p:strVal val="visible"/>
                                      </p:to>
                                    </p:set>
                                    <p:animEffect transition="in" filter="fade">
                                      <p:cBhvr>
                                        <p:cTn id="125" dur="500"/>
                                        <p:tgtEl>
                                          <p:spTgt spid="30"/>
                                        </p:tgtEl>
                                      </p:cBhvr>
                                    </p:animEffect>
                                  </p:childTnLst>
                                </p:cTn>
                              </p:par>
                            </p:childTnLst>
                          </p:cTn>
                        </p:par>
                      </p:childTnLst>
                    </p:cTn>
                  </p:par>
                  <p:par>
                    <p:cTn id="126" fill="hold">
                      <p:stCondLst>
                        <p:cond delay="indefinite"/>
                      </p:stCondLst>
                      <p:childTnLst>
                        <p:par>
                          <p:cTn id="127" fill="hold">
                            <p:stCondLst>
                              <p:cond delay="0"/>
                            </p:stCondLst>
                            <p:childTnLst>
                              <p:par>
                                <p:cTn id="128" presetID="10" presetClass="entr" presetSubtype="0" fill="hold" grpId="0" nodeType="clickEffect">
                                  <p:stCondLst>
                                    <p:cond delay="0"/>
                                  </p:stCondLst>
                                  <p:childTnLst>
                                    <p:set>
                                      <p:cBhvr>
                                        <p:cTn id="129" dur="1" fill="hold">
                                          <p:stCondLst>
                                            <p:cond delay="0"/>
                                          </p:stCondLst>
                                        </p:cTn>
                                        <p:tgtEl>
                                          <p:spTgt spid="31"/>
                                        </p:tgtEl>
                                        <p:attrNameLst>
                                          <p:attrName>style.visibility</p:attrName>
                                        </p:attrNameLst>
                                      </p:cBhvr>
                                      <p:to>
                                        <p:strVal val="visible"/>
                                      </p:to>
                                    </p:set>
                                    <p:animEffect transition="in" filter="fade">
                                      <p:cBhvr>
                                        <p:cTn id="130" dur="500"/>
                                        <p:tgtEl>
                                          <p:spTgt spid="31"/>
                                        </p:tgtEl>
                                      </p:cBhvr>
                                    </p:animEffect>
                                  </p:childTnLst>
                                </p:cTn>
                              </p:par>
                            </p:childTnLst>
                          </p:cTn>
                        </p:par>
                      </p:childTnLst>
                    </p:cTn>
                  </p:par>
                  <p:par>
                    <p:cTn id="131" fill="hold">
                      <p:stCondLst>
                        <p:cond delay="indefinite"/>
                      </p:stCondLst>
                      <p:childTnLst>
                        <p:par>
                          <p:cTn id="132" fill="hold">
                            <p:stCondLst>
                              <p:cond delay="0"/>
                            </p:stCondLst>
                            <p:childTnLst>
                              <p:par>
                                <p:cTn id="133" presetID="10" presetClass="entr" presetSubtype="0" fill="hold" grpId="0" nodeType="clickEffect">
                                  <p:stCondLst>
                                    <p:cond delay="0"/>
                                  </p:stCondLst>
                                  <p:childTnLst>
                                    <p:set>
                                      <p:cBhvr>
                                        <p:cTn id="134" dur="1" fill="hold">
                                          <p:stCondLst>
                                            <p:cond delay="0"/>
                                          </p:stCondLst>
                                        </p:cTn>
                                        <p:tgtEl>
                                          <p:spTgt spid="32"/>
                                        </p:tgtEl>
                                        <p:attrNameLst>
                                          <p:attrName>style.visibility</p:attrName>
                                        </p:attrNameLst>
                                      </p:cBhvr>
                                      <p:to>
                                        <p:strVal val="visible"/>
                                      </p:to>
                                    </p:set>
                                    <p:animEffect transition="in" filter="fade">
                                      <p:cBhvr>
                                        <p:cTn id="135" dur="500"/>
                                        <p:tgtEl>
                                          <p:spTgt spid="32"/>
                                        </p:tgtEl>
                                      </p:cBhvr>
                                    </p:animEffect>
                                  </p:childTnLst>
                                </p:cTn>
                              </p:par>
                            </p:childTnLst>
                          </p:cTn>
                        </p:par>
                      </p:childTnLst>
                    </p:cTn>
                  </p:par>
                  <p:par>
                    <p:cTn id="136" fill="hold">
                      <p:stCondLst>
                        <p:cond delay="indefinite"/>
                      </p:stCondLst>
                      <p:childTnLst>
                        <p:par>
                          <p:cTn id="137" fill="hold">
                            <p:stCondLst>
                              <p:cond delay="0"/>
                            </p:stCondLst>
                            <p:childTnLst>
                              <p:par>
                                <p:cTn id="138" presetID="10" presetClass="entr" presetSubtype="0" fill="hold" grpId="0" nodeType="clickEffect">
                                  <p:stCondLst>
                                    <p:cond delay="0"/>
                                  </p:stCondLst>
                                  <p:childTnLst>
                                    <p:set>
                                      <p:cBhvr>
                                        <p:cTn id="139" dur="1" fill="hold">
                                          <p:stCondLst>
                                            <p:cond delay="0"/>
                                          </p:stCondLst>
                                        </p:cTn>
                                        <p:tgtEl>
                                          <p:spTgt spid="33"/>
                                        </p:tgtEl>
                                        <p:attrNameLst>
                                          <p:attrName>style.visibility</p:attrName>
                                        </p:attrNameLst>
                                      </p:cBhvr>
                                      <p:to>
                                        <p:strVal val="visible"/>
                                      </p:to>
                                    </p:set>
                                    <p:animEffect transition="in" filter="fade">
                                      <p:cBhvr>
                                        <p:cTn id="140" dur="500"/>
                                        <p:tgtEl>
                                          <p:spTgt spid="33"/>
                                        </p:tgtEl>
                                      </p:cBhvr>
                                    </p:animEffect>
                                  </p:childTnLst>
                                </p:cTn>
                              </p:par>
                            </p:childTnLst>
                          </p:cTn>
                        </p:par>
                      </p:childTnLst>
                    </p:cTn>
                  </p:par>
                  <p:par>
                    <p:cTn id="141" fill="hold">
                      <p:stCondLst>
                        <p:cond delay="indefinite"/>
                      </p:stCondLst>
                      <p:childTnLst>
                        <p:par>
                          <p:cTn id="142" fill="hold">
                            <p:stCondLst>
                              <p:cond delay="0"/>
                            </p:stCondLst>
                            <p:childTnLst>
                              <p:par>
                                <p:cTn id="143" presetID="10" presetClass="entr" presetSubtype="0" fill="hold" grpId="0" nodeType="clickEffect">
                                  <p:stCondLst>
                                    <p:cond delay="0"/>
                                  </p:stCondLst>
                                  <p:childTnLst>
                                    <p:set>
                                      <p:cBhvr>
                                        <p:cTn id="144" dur="1" fill="hold">
                                          <p:stCondLst>
                                            <p:cond delay="0"/>
                                          </p:stCondLst>
                                        </p:cTn>
                                        <p:tgtEl>
                                          <p:spTgt spid="34"/>
                                        </p:tgtEl>
                                        <p:attrNameLst>
                                          <p:attrName>style.visibility</p:attrName>
                                        </p:attrNameLst>
                                      </p:cBhvr>
                                      <p:to>
                                        <p:strVal val="visible"/>
                                      </p:to>
                                    </p:set>
                                    <p:animEffect transition="in" filter="fade">
                                      <p:cBhvr>
                                        <p:cTn id="14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5" grpId="0"/>
      <p:bldP spid="27" grpId="0"/>
      <p:bldP spid="28" grpId="0"/>
      <p:bldP spid="29" grpId="0"/>
      <p:bldP spid="30" grpId="0"/>
      <p:bldP spid="31" grpId="0"/>
      <p:bldP spid="32" grpId="0"/>
      <p:bldP spid="33" grpId="0"/>
      <p:bldP spid="3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DB9B04-2867-F064-EA3B-259D0B3851DF}"/>
              </a:ext>
            </a:extLst>
          </p:cNvPr>
          <p:cNvSpPr>
            <a:spLocks noGrp="1"/>
          </p:cNvSpPr>
          <p:nvPr>
            <p:ph type="title"/>
          </p:nvPr>
        </p:nvSpPr>
        <p:spPr/>
        <p:txBody>
          <a:bodyPr/>
          <a:lstStyle/>
          <a:p>
            <a:r>
              <a:rPr lang="sr-Latn-RS" dirty="0">
                <a:solidFill>
                  <a:schemeClr val="tx1"/>
                </a:solidFill>
              </a:rPr>
              <a:t>Context is everything!</a:t>
            </a:r>
          </a:p>
        </p:txBody>
      </p:sp>
      <p:sp>
        <p:nvSpPr>
          <p:cNvPr id="3" name="Content Placeholder 2">
            <a:extLst>
              <a:ext uri="{FF2B5EF4-FFF2-40B4-BE49-F238E27FC236}">
                <a16:creationId xmlns:a16="http://schemas.microsoft.com/office/drawing/2014/main" id="{A8A4EF9E-FC36-4074-A2E7-0EEF2BC52085}"/>
              </a:ext>
            </a:extLst>
          </p:cNvPr>
          <p:cNvSpPr>
            <a:spLocks noGrp="1"/>
          </p:cNvSpPr>
          <p:nvPr>
            <p:ph idx="1"/>
          </p:nvPr>
        </p:nvSpPr>
        <p:spPr/>
        <p:txBody>
          <a:bodyPr>
            <a:normAutofit/>
          </a:bodyPr>
          <a:lstStyle/>
          <a:p>
            <a:r>
              <a:rPr lang="sr-Latn-RS" sz="2800" dirty="0">
                <a:solidFill>
                  <a:schemeClr val="tx1"/>
                </a:solidFill>
              </a:rPr>
              <a:t>I have </a:t>
            </a:r>
            <a:r>
              <a:rPr lang="sr-Latn-RS" sz="2800" i="1" dirty="0">
                <a:solidFill>
                  <a:srgbClr val="C00000"/>
                </a:solidFill>
              </a:rPr>
              <a:t>red</a:t>
            </a:r>
            <a:r>
              <a:rPr lang="sr-Latn-RS" sz="2800" dirty="0"/>
              <a:t> </a:t>
            </a:r>
            <a:r>
              <a:rPr lang="sr-Latn-RS" sz="2800" dirty="0">
                <a:solidFill>
                  <a:schemeClr val="tx1"/>
                </a:solidFill>
              </a:rPr>
              <a:t>shoes</a:t>
            </a:r>
            <a:r>
              <a:rPr lang="sr-Latn-RS" sz="2800" dirty="0"/>
              <a:t>.		</a:t>
            </a:r>
            <a:r>
              <a:rPr lang="sr-Latn-RS" sz="2800" dirty="0">
                <a:solidFill>
                  <a:schemeClr val="tx1"/>
                </a:solidFill>
              </a:rPr>
              <a:t>vs</a:t>
            </a:r>
            <a:r>
              <a:rPr lang="sr-Latn-RS" sz="2800" dirty="0"/>
              <a:t>.		</a:t>
            </a:r>
            <a:r>
              <a:rPr lang="sr-Latn-RS" sz="2800" dirty="0">
                <a:solidFill>
                  <a:schemeClr val="tx1"/>
                </a:solidFill>
              </a:rPr>
              <a:t>I love </a:t>
            </a:r>
            <a:r>
              <a:rPr lang="sr-Latn-RS" sz="2800" i="1" dirty="0">
                <a:solidFill>
                  <a:srgbClr val="C00000"/>
                </a:solidFill>
              </a:rPr>
              <a:t>red</a:t>
            </a:r>
            <a:r>
              <a:rPr lang="sr-Latn-RS" sz="2800" dirty="0"/>
              <a:t>.</a:t>
            </a:r>
          </a:p>
          <a:p>
            <a:endParaRPr lang="sr-Latn-RS" sz="2800" dirty="0"/>
          </a:p>
          <a:p>
            <a:r>
              <a:rPr lang="sr-Latn-RS" sz="2800" dirty="0">
                <a:solidFill>
                  <a:schemeClr val="tx1"/>
                </a:solidFill>
              </a:rPr>
              <a:t>Activity for next time:</a:t>
            </a:r>
          </a:p>
          <a:p>
            <a:r>
              <a:rPr lang="sr-Latn-RS" sz="2800" dirty="0">
                <a:solidFill>
                  <a:schemeClr val="tx1"/>
                </a:solidFill>
              </a:rPr>
              <a:t>Learn how to spell your full name!</a:t>
            </a:r>
          </a:p>
        </p:txBody>
      </p:sp>
      <p:pic>
        <p:nvPicPr>
          <p:cNvPr id="5" name="Picture 4">
            <a:extLst>
              <a:ext uri="{FF2B5EF4-FFF2-40B4-BE49-F238E27FC236}">
                <a16:creationId xmlns:a16="http://schemas.microsoft.com/office/drawing/2014/main" id="{CCF260B8-B23E-0967-DDA6-AB38C554D5D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687137" y="2340005"/>
            <a:ext cx="3866595" cy="3866595"/>
          </a:xfrm>
          <a:prstGeom prst="rect">
            <a:avLst/>
          </a:prstGeom>
        </p:spPr>
      </p:pic>
    </p:spTree>
    <p:extLst>
      <p:ext uri="{BB962C8B-B14F-4D97-AF65-F5344CB8AC3E}">
        <p14:creationId xmlns:p14="http://schemas.microsoft.com/office/powerpoint/2010/main" val="37108357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F2F24-57EB-EF3C-5602-53C1F85D017D}"/>
              </a:ext>
            </a:extLst>
          </p:cNvPr>
          <p:cNvSpPr>
            <a:spLocks noGrp="1"/>
          </p:cNvSpPr>
          <p:nvPr>
            <p:ph type="title"/>
          </p:nvPr>
        </p:nvSpPr>
        <p:spPr/>
        <p:txBody>
          <a:bodyPr/>
          <a:lstStyle/>
          <a:p>
            <a:r>
              <a:rPr lang="sr-Latn-RS" dirty="0">
                <a:solidFill>
                  <a:schemeClr val="tx1"/>
                </a:solidFill>
              </a:rPr>
              <a:t>Traffic		vs.		Transport</a:t>
            </a:r>
          </a:p>
        </p:txBody>
      </p:sp>
      <p:sp>
        <p:nvSpPr>
          <p:cNvPr id="3" name="Content Placeholder 2">
            <a:extLst>
              <a:ext uri="{FF2B5EF4-FFF2-40B4-BE49-F238E27FC236}">
                <a16:creationId xmlns:a16="http://schemas.microsoft.com/office/drawing/2014/main" id="{F1A12CEF-CA7A-EFFE-FBF4-9081296F99E8}"/>
              </a:ext>
            </a:extLst>
          </p:cNvPr>
          <p:cNvSpPr>
            <a:spLocks noGrp="1"/>
          </p:cNvSpPr>
          <p:nvPr>
            <p:ph idx="1"/>
          </p:nvPr>
        </p:nvSpPr>
        <p:spPr>
          <a:xfrm>
            <a:off x="1192863" y="1845733"/>
            <a:ext cx="9806274" cy="4725663"/>
          </a:xfrm>
        </p:spPr>
        <p:txBody>
          <a:bodyPr>
            <a:normAutofit/>
          </a:bodyPr>
          <a:lstStyle/>
          <a:p>
            <a:r>
              <a:rPr lang="en-US" sz="2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Traffic</a:t>
            </a: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refers to the movement of vehicles, goods, or people (pedestrians) in an area that uses infrastructure as a means of travelling from place to place. It could refer to cars moving along roads and highways, aircrafts flying in and out of airports, ships moving along charted routes, and so on.</a:t>
            </a:r>
            <a:endParaRPr lang="sr-Latn-R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r-Latn-RS" sz="2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endParaRPr lang="sr-Latn-RS" sz="2800" dirty="0">
              <a:solidFill>
                <a:schemeClr val="tx1"/>
              </a:solidFill>
              <a:latin typeface="Times New Roman" panose="02020603050405020304" pitchFamily="18" charset="0"/>
              <a:ea typeface="Times New Roman" panose="02020603050405020304" pitchFamily="18" charset="0"/>
              <a:cs typeface="Times New Roman" panose="02020603050405020304" pitchFamily="18" charset="0"/>
            </a:endParaRPr>
          </a:p>
          <a:p>
            <a:r>
              <a:rPr lang="en-US" sz="2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Transportation</a:t>
            </a:r>
            <a:r>
              <a:rPr lang="sr-Latn-RS" sz="2800" b="1"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(transport)</a:t>
            </a:r>
            <a:r>
              <a:rPr lang="en-U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rPr>
              <a:t> is the system or means by which creatures or objects are moved from one place to another using modes such as road vehicles, trains, aircraft, ships, and so on.</a:t>
            </a:r>
            <a:endParaRPr lang="sr-Latn-RS" sz="2800" dirty="0">
              <a:solidFill>
                <a:schemeClr val="tx1"/>
              </a:solidFill>
              <a:effectLst/>
              <a:latin typeface="Times New Roman" panose="02020603050405020304" pitchFamily="18" charset="0"/>
              <a:ea typeface="Times New Roman" panose="02020603050405020304" pitchFamily="18" charset="0"/>
              <a:cs typeface="Times New Roman" panose="02020603050405020304" pitchFamily="18" charset="0"/>
            </a:endParaRPr>
          </a:p>
          <a:p>
            <a:endParaRPr lang="sr-Latn-RS" dirty="0">
              <a:solidFill>
                <a:schemeClr val="tx1"/>
              </a:solidFill>
            </a:endParaRPr>
          </a:p>
        </p:txBody>
      </p:sp>
      <p:sp>
        <p:nvSpPr>
          <p:cNvPr id="4" name="Not Equal 3">
            <a:extLst>
              <a:ext uri="{FF2B5EF4-FFF2-40B4-BE49-F238E27FC236}">
                <a16:creationId xmlns:a16="http://schemas.microsoft.com/office/drawing/2014/main" id="{F819BFC8-D48B-6150-5E4B-45FEBB5D9657}"/>
              </a:ext>
            </a:extLst>
          </p:cNvPr>
          <p:cNvSpPr/>
          <p:nvPr/>
        </p:nvSpPr>
        <p:spPr>
          <a:xfrm>
            <a:off x="5311066" y="4057095"/>
            <a:ext cx="1569868" cy="781235"/>
          </a:xfrm>
          <a:prstGeom prst="mathNotEqual">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r-Latn-RS">
              <a:solidFill>
                <a:schemeClr val="tx1"/>
              </a:solidFill>
            </a:endParaRPr>
          </a:p>
        </p:txBody>
      </p:sp>
    </p:spTree>
    <p:extLst>
      <p:ext uri="{BB962C8B-B14F-4D97-AF65-F5344CB8AC3E}">
        <p14:creationId xmlns:p14="http://schemas.microsoft.com/office/powerpoint/2010/main" val="30085177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419A77-D196-630E-C0AE-EB502CC8031B}"/>
              </a:ext>
            </a:extLst>
          </p:cNvPr>
          <p:cNvSpPr>
            <a:spLocks noGrp="1"/>
          </p:cNvSpPr>
          <p:nvPr>
            <p:ph type="title"/>
          </p:nvPr>
        </p:nvSpPr>
        <p:spPr>
          <a:xfrm>
            <a:off x="1097280" y="5074919"/>
            <a:ext cx="10113264" cy="1521189"/>
          </a:xfrm>
        </p:spPr>
        <p:txBody>
          <a:bodyPr/>
          <a:lstStyle/>
          <a:p>
            <a:r>
              <a:rPr lang="sr-Latn-RS" sz="6000" dirty="0">
                <a:solidFill>
                  <a:schemeClr val="tx1"/>
                </a:solidFill>
              </a:rPr>
              <a:t>Thank you for your attention.</a:t>
            </a:r>
          </a:p>
        </p:txBody>
      </p:sp>
      <p:pic>
        <p:nvPicPr>
          <p:cNvPr id="14" name="Picture Placeholder 13">
            <a:extLst>
              <a:ext uri="{FF2B5EF4-FFF2-40B4-BE49-F238E27FC236}">
                <a16:creationId xmlns:a16="http://schemas.microsoft.com/office/drawing/2014/main" id="{A656A542-FA91-DFB7-4D55-AE84ACBFF86E}"/>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rcRect t="23313" b="23313"/>
          <a:stretch>
            <a:fillRect/>
          </a:stretch>
        </p:blipFill>
        <p:spPr/>
      </p:pic>
    </p:spTree>
    <p:extLst>
      <p:ext uri="{BB962C8B-B14F-4D97-AF65-F5344CB8AC3E}">
        <p14:creationId xmlns:p14="http://schemas.microsoft.com/office/powerpoint/2010/main" val="3731813687"/>
      </p:ext>
    </p:extLst>
  </p:cSld>
  <p:clrMapOvr>
    <a:masterClrMapping/>
  </p:clrMapOvr>
</p:sld>
</file>

<file path=ppt/theme/theme1.xml><?xml version="1.0" encoding="utf-8"?>
<a:theme xmlns:a="http://schemas.openxmlformats.org/drawingml/2006/main" name="Retrospect">
  <a:themeElements>
    <a:clrScheme name="Violet">
      <a:dk1>
        <a:sysClr val="windowText" lastClr="000000"/>
      </a:dk1>
      <a:lt1>
        <a:sysClr val="window" lastClr="FFFFFF"/>
      </a:lt1>
      <a:dk2>
        <a:srgbClr val="373545"/>
      </a:dk2>
      <a:lt2>
        <a:srgbClr val="DCD8DC"/>
      </a:lt2>
      <a:accent1>
        <a:srgbClr val="AD84C6"/>
      </a:accent1>
      <a:accent2>
        <a:srgbClr val="8784C7"/>
      </a:accent2>
      <a:accent3>
        <a:srgbClr val="5D739A"/>
      </a:accent3>
      <a:accent4>
        <a:srgbClr val="6997AF"/>
      </a:accent4>
      <a:accent5>
        <a:srgbClr val="84ACB6"/>
      </a:accent5>
      <a:accent6>
        <a:srgbClr val="6F8183"/>
      </a:accent6>
      <a:hlink>
        <a:srgbClr val="69A020"/>
      </a:hlink>
      <a:folHlink>
        <a:srgbClr val="8C8C8C"/>
      </a:folHlink>
    </a:clrScheme>
    <a:fontScheme name="Retrospect">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docProps/app.xml><?xml version="1.0" encoding="utf-8"?>
<Properties xmlns="http://schemas.openxmlformats.org/officeDocument/2006/extended-properties" xmlns:vt="http://schemas.openxmlformats.org/officeDocument/2006/docPropsVTypes">
  <Template>Retrospect</Template>
  <TotalTime>585</TotalTime>
  <Words>808</Words>
  <Application>Microsoft Office PowerPoint</Application>
  <PresentationFormat>Widescreen</PresentationFormat>
  <Paragraphs>92</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Calibri Light</vt:lpstr>
      <vt:lpstr>Times New Roman</vt:lpstr>
      <vt:lpstr>Retrospect</vt:lpstr>
      <vt:lpstr>Welcome to English 1!</vt:lpstr>
      <vt:lpstr>Introduction</vt:lpstr>
      <vt:lpstr>In case you do opt for English 1...</vt:lpstr>
      <vt:lpstr>Exam structure</vt:lpstr>
      <vt:lpstr>Written Exam = Colloq. 1 + Colloq. 2</vt:lpstr>
      <vt:lpstr>Oral Exam</vt:lpstr>
      <vt:lpstr>Class &amp; Exam Structure &amp; Goals</vt:lpstr>
      <vt:lpstr>The English Alphabet</vt:lpstr>
      <vt:lpstr>Vrste reči = Parts of Speech</vt:lpstr>
      <vt:lpstr>Context is everything!</vt:lpstr>
      <vt:lpstr>Traffic  vs.  Transport</vt:lpstr>
      <vt:lpstr>Thank you for your attention.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English 1!</dc:title>
  <dc:creator>Sofija Stefanović</dc:creator>
  <cp:lastModifiedBy>Sofija Stefanović</cp:lastModifiedBy>
  <cp:revision>37</cp:revision>
  <dcterms:created xsi:type="dcterms:W3CDTF">2023-10-01T14:58:57Z</dcterms:created>
  <dcterms:modified xsi:type="dcterms:W3CDTF">2026-10-04T15:09:33Z</dcterms:modified>
</cp:coreProperties>
</file>