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4" r:id="rId9"/>
    <p:sldId id="283" r:id="rId10"/>
    <p:sldId id="281" r:id="rId11"/>
    <p:sldId id="285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0" r:id="rId28"/>
    <p:sldId id="278" r:id="rId29"/>
  </p:sldIdLst>
  <p:sldSz cx="9144000" cy="5143500" type="screen16x9"/>
  <p:notesSz cx="6858000" cy="9144000"/>
  <p:embeddedFontLst>
    <p:embeddedFont>
      <p:font typeface="Zilla Slab SemiBold" charset="0"/>
      <p:bold r:id="rId31"/>
    </p:embeddedFont>
    <p:embeddedFont>
      <p:font typeface="Bookman Old Style" pitchFamily="18" charset="0"/>
      <p:regular r:id="rId32"/>
      <p:bold r:id="rId33"/>
      <p:italic r:id="rId34"/>
      <p:boldItalic r:id="rId35"/>
    </p:embeddedFont>
    <p:embeddedFont>
      <p:font typeface="Oxygen Light" charset="0"/>
      <p:regular r:id="rId36"/>
      <p:bold r:id="rId37"/>
    </p:embeddedFont>
    <p:embeddedFont>
      <p:font typeface="Oxygen" charset="0"/>
      <p:regular r:id="rId38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ECBE"/>
    <a:srgbClr val="E6EDD3"/>
    <a:srgbClr val="9CD494"/>
    <a:srgbClr val="7DC773"/>
    <a:srgbClr val="D1F5B1"/>
    <a:srgbClr val="CDD1B9"/>
    <a:srgbClr val="F0E5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7405A473-A67A-4E67-B12D-D377399AE1F6}">
  <a:tblStyle styleId="{7405A473-A67A-4E67-B12D-D377399AE1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3CEEE4-EA1C-4687-B06A-87DD94B0C2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80" d="100"/>
          <a:sy n="80" d="100"/>
        </p:scale>
        <p:origin x="-2514" y="-1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47829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mentary">
  <p:cSld name="BLANK_2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accent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11733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_1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BCF6A7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17250" y="0"/>
            <a:ext cx="8726757" cy="5143976"/>
          </a:xfrm>
          <a:custGeom>
            <a:avLst/>
            <a:gdLst/>
            <a:ahLst/>
            <a:cxnLst/>
            <a:rect l="l" t="t" r="r" b="b"/>
            <a:pathLst>
              <a:path w="11635676" h="6858634" extrusionOk="0">
                <a:moveTo>
                  <a:pt x="7628128" y="0"/>
                </a:moveTo>
                <a:lnTo>
                  <a:pt x="7355078" y="0"/>
                </a:lnTo>
                <a:lnTo>
                  <a:pt x="7484682" y="136335"/>
                </a:lnTo>
                <a:close/>
                <a:moveTo>
                  <a:pt x="4694428" y="0"/>
                </a:moveTo>
                <a:lnTo>
                  <a:pt x="4413060" y="0"/>
                </a:lnTo>
                <a:lnTo>
                  <a:pt x="4546410" y="140399"/>
                </a:lnTo>
                <a:close/>
                <a:moveTo>
                  <a:pt x="6161278" y="0"/>
                </a:moveTo>
                <a:lnTo>
                  <a:pt x="5884164" y="0"/>
                </a:lnTo>
                <a:lnTo>
                  <a:pt x="6015609" y="138367"/>
                </a:lnTo>
                <a:close/>
                <a:moveTo>
                  <a:pt x="10561828" y="0"/>
                </a:moveTo>
                <a:lnTo>
                  <a:pt x="10296970" y="0"/>
                </a:lnTo>
                <a:lnTo>
                  <a:pt x="10422826" y="132271"/>
                </a:lnTo>
                <a:close/>
                <a:moveTo>
                  <a:pt x="9094978" y="0"/>
                </a:moveTo>
                <a:lnTo>
                  <a:pt x="8825992" y="0"/>
                </a:lnTo>
                <a:lnTo>
                  <a:pt x="8953627" y="134303"/>
                </a:lnTo>
                <a:close/>
                <a:moveTo>
                  <a:pt x="1760347" y="0"/>
                </a:moveTo>
                <a:lnTo>
                  <a:pt x="1471041" y="0"/>
                </a:lnTo>
                <a:lnTo>
                  <a:pt x="1608328" y="144463"/>
                </a:lnTo>
                <a:close/>
                <a:moveTo>
                  <a:pt x="11635676" y="0"/>
                </a:moveTo>
                <a:lnTo>
                  <a:pt x="10939907" y="0"/>
                </a:lnTo>
                <a:lnTo>
                  <a:pt x="11110087" y="179134"/>
                </a:lnTo>
                <a:lnTo>
                  <a:pt x="10772076" y="500126"/>
                </a:lnTo>
                <a:lnTo>
                  <a:pt x="10945241" y="682371"/>
                </a:lnTo>
                <a:lnTo>
                  <a:pt x="10162476" y="729679"/>
                </a:lnTo>
                <a:lnTo>
                  <a:pt x="10244074" y="0"/>
                </a:lnTo>
                <a:lnTo>
                  <a:pt x="9468866" y="0"/>
                </a:lnTo>
                <a:lnTo>
                  <a:pt x="9641015" y="181166"/>
                </a:lnTo>
                <a:lnTo>
                  <a:pt x="9303258" y="502158"/>
                </a:lnTo>
                <a:lnTo>
                  <a:pt x="9476422" y="684403"/>
                </a:lnTo>
                <a:lnTo>
                  <a:pt x="8693341" y="731711"/>
                </a:lnTo>
                <a:lnTo>
                  <a:pt x="8775192" y="0"/>
                </a:lnTo>
                <a:lnTo>
                  <a:pt x="7997825" y="0"/>
                </a:lnTo>
                <a:lnTo>
                  <a:pt x="8171942" y="183198"/>
                </a:lnTo>
                <a:lnTo>
                  <a:pt x="7834186" y="504190"/>
                </a:lnTo>
                <a:lnTo>
                  <a:pt x="8007287" y="686435"/>
                </a:lnTo>
                <a:lnTo>
                  <a:pt x="7224268" y="733743"/>
                </a:lnTo>
                <a:lnTo>
                  <a:pt x="7306374" y="0"/>
                </a:lnTo>
                <a:lnTo>
                  <a:pt x="6548374" y="0"/>
                </a:lnTo>
                <a:lnTo>
                  <a:pt x="6528245" y="1207"/>
                </a:lnTo>
                <a:lnTo>
                  <a:pt x="6528245" y="0"/>
                </a:lnTo>
                <a:lnTo>
                  <a:pt x="6526720" y="0"/>
                </a:lnTo>
                <a:lnTo>
                  <a:pt x="6527864" y="1207"/>
                </a:lnTo>
                <a:lnTo>
                  <a:pt x="6527864" y="1207"/>
                </a:lnTo>
                <a:lnTo>
                  <a:pt x="6702552" y="184976"/>
                </a:lnTo>
                <a:lnTo>
                  <a:pt x="6365177" y="506222"/>
                </a:lnTo>
                <a:lnTo>
                  <a:pt x="6538341" y="688467"/>
                </a:lnTo>
                <a:lnTo>
                  <a:pt x="5755259" y="735775"/>
                </a:lnTo>
                <a:lnTo>
                  <a:pt x="5837492" y="0"/>
                </a:lnTo>
                <a:lnTo>
                  <a:pt x="5112893" y="0"/>
                </a:lnTo>
                <a:lnTo>
                  <a:pt x="5059109" y="3239"/>
                </a:lnTo>
                <a:lnTo>
                  <a:pt x="5059490" y="0"/>
                </a:lnTo>
                <a:lnTo>
                  <a:pt x="5055807" y="0"/>
                </a:lnTo>
                <a:lnTo>
                  <a:pt x="5058918" y="3239"/>
                </a:lnTo>
                <a:lnTo>
                  <a:pt x="5058918" y="3239"/>
                </a:lnTo>
                <a:lnTo>
                  <a:pt x="5233607" y="187008"/>
                </a:lnTo>
                <a:lnTo>
                  <a:pt x="4895977" y="508000"/>
                </a:lnTo>
                <a:lnTo>
                  <a:pt x="5069142" y="690245"/>
                </a:lnTo>
                <a:lnTo>
                  <a:pt x="4286060" y="737553"/>
                </a:lnTo>
                <a:lnTo>
                  <a:pt x="4368673" y="0"/>
                </a:lnTo>
                <a:lnTo>
                  <a:pt x="3677412" y="0"/>
                </a:lnTo>
                <a:lnTo>
                  <a:pt x="3590227" y="5271"/>
                </a:lnTo>
                <a:lnTo>
                  <a:pt x="3590861" y="0"/>
                </a:lnTo>
                <a:lnTo>
                  <a:pt x="3584956" y="0"/>
                </a:lnTo>
                <a:lnTo>
                  <a:pt x="3590036" y="5271"/>
                </a:lnTo>
                <a:lnTo>
                  <a:pt x="3590036" y="5271"/>
                </a:lnTo>
                <a:lnTo>
                  <a:pt x="3764661" y="189040"/>
                </a:lnTo>
                <a:lnTo>
                  <a:pt x="3426905" y="510286"/>
                </a:lnTo>
                <a:lnTo>
                  <a:pt x="3600069" y="692531"/>
                </a:lnTo>
                <a:lnTo>
                  <a:pt x="2816987" y="739839"/>
                </a:lnTo>
                <a:lnTo>
                  <a:pt x="2899791" y="0"/>
                </a:lnTo>
                <a:lnTo>
                  <a:pt x="2241931" y="0"/>
                </a:lnTo>
                <a:lnTo>
                  <a:pt x="2120964" y="7303"/>
                </a:lnTo>
                <a:lnTo>
                  <a:pt x="2121789" y="0"/>
                </a:lnTo>
                <a:lnTo>
                  <a:pt x="2113788" y="0"/>
                </a:lnTo>
                <a:lnTo>
                  <a:pt x="2120710" y="7303"/>
                </a:lnTo>
                <a:lnTo>
                  <a:pt x="2120710" y="7303"/>
                </a:lnTo>
                <a:lnTo>
                  <a:pt x="2295335" y="191072"/>
                </a:lnTo>
                <a:lnTo>
                  <a:pt x="1957832" y="512318"/>
                </a:lnTo>
                <a:lnTo>
                  <a:pt x="2130997" y="694563"/>
                </a:lnTo>
                <a:lnTo>
                  <a:pt x="1347915" y="741871"/>
                </a:lnTo>
                <a:lnTo>
                  <a:pt x="1431227" y="0"/>
                </a:lnTo>
                <a:lnTo>
                  <a:pt x="806513" y="0"/>
                </a:lnTo>
                <a:lnTo>
                  <a:pt x="651891" y="9335"/>
                </a:lnTo>
                <a:lnTo>
                  <a:pt x="652907" y="0"/>
                </a:lnTo>
                <a:lnTo>
                  <a:pt x="642747" y="0"/>
                </a:lnTo>
                <a:lnTo>
                  <a:pt x="651637" y="9335"/>
                </a:lnTo>
                <a:lnTo>
                  <a:pt x="651637" y="9335"/>
                </a:lnTo>
                <a:lnTo>
                  <a:pt x="826326" y="193104"/>
                </a:lnTo>
                <a:lnTo>
                  <a:pt x="488760" y="514350"/>
                </a:lnTo>
                <a:lnTo>
                  <a:pt x="835216" y="879030"/>
                </a:lnTo>
                <a:lnTo>
                  <a:pt x="1173036" y="558038"/>
                </a:lnTo>
                <a:lnTo>
                  <a:pt x="1347661" y="742188"/>
                </a:lnTo>
                <a:lnTo>
                  <a:pt x="1347661" y="742188"/>
                </a:lnTo>
                <a:lnTo>
                  <a:pt x="1522349" y="926338"/>
                </a:lnTo>
                <a:lnTo>
                  <a:pt x="1184529" y="1247267"/>
                </a:lnTo>
                <a:lnTo>
                  <a:pt x="1531049" y="1611948"/>
                </a:lnTo>
                <a:lnTo>
                  <a:pt x="1869377" y="1290574"/>
                </a:lnTo>
                <a:lnTo>
                  <a:pt x="2044002" y="1474407"/>
                </a:lnTo>
                <a:lnTo>
                  <a:pt x="2044002" y="1474407"/>
                </a:lnTo>
                <a:lnTo>
                  <a:pt x="2218690" y="1658557"/>
                </a:lnTo>
                <a:lnTo>
                  <a:pt x="1880870" y="1979486"/>
                </a:lnTo>
                <a:lnTo>
                  <a:pt x="2227390" y="2344166"/>
                </a:lnTo>
                <a:lnTo>
                  <a:pt x="2565210" y="2023237"/>
                </a:lnTo>
                <a:lnTo>
                  <a:pt x="2739835" y="2207006"/>
                </a:lnTo>
                <a:lnTo>
                  <a:pt x="2739835" y="2207006"/>
                </a:lnTo>
                <a:lnTo>
                  <a:pt x="2914523" y="2390839"/>
                </a:lnTo>
                <a:lnTo>
                  <a:pt x="2576703" y="2711768"/>
                </a:lnTo>
                <a:lnTo>
                  <a:pt x="2923477" y="3076575"/>
                </a:lnTo>
                <a:lnTo>
                  <a:pt x="3261106" y="2755900"/>
                </a:lnTo>
                <a:lnTo>
                  <a:pt x="3435731" y="2939669"/>
                </a:lnTo>
                <a:lnTo>
                  <a:pt x="3435731" y="2939669"/>
                </a:lnTo>
                <a:lnTo>
                  <a:pt x="3610420" y="3123438"/>
                </a:lnTo>
                <a:lnTo>
                  <a:pt x="3272727" y="3444431"/>
                </a:lnTo>
                <a:lnTo>
                  <a:pt x="3619246" y="3809111"/>
                </a:lnTo>
                <a:lnTo>
                  <a:pt x="3957066" y="3488119"/>
                </a:lnTo>
                <a:lnTo>
                  <a:pt x="4131691" y="3672269"/>
                </a:lnTo>
                <a:lnTo>
                  <a:pt x="4131691" y="3672269"/>
                </a:lnTo>
                <a:lnTo>
                  <a:pt x="4306380" y="3856419"/>
                </a:lnTo>
                <a:lnTo>
                  <a:pt x="3968560" y="4177347"/>
                </a:lnTo>
                <a:lnTo>
                  <a:pt x="4315079" y="4542028"/>
                </a:lnTo>
                <a:lnTo>
                  <a:pt x="4652899" y="4221099"/>
                </a:lnTo>
                <a:lnTo>
                  <a:pt x="4827524" y="4405249"/>
                </a:lnTo>
                <a:lnTo>
                  <a:pt x="4827524" y="4405249"/>
                </a:lnTo>
                <a:lnTo>
                  <a:pt x="5002213" y="4589399"/>
                </a:lnTo>
                <a:lnTo>
                  <a:pt x="4664393" y="4910328"/>
                </a:lnTo>
                <a:lnTo>
                  <a:pt x="5010912" y="5275009"/>
                </a:lnTo>
                <a:lnTo>
                  <a:pt x="5349177" y="4953000"/>
                </a:lnTo>
                <a:lnTo>
                  <a:pt x="5523802" y="5137150"/>
                </a:lnTo>
                <a:lnTo>
                  <a:pt x="5523802" y="5137150"/>
                </a:lnTo>
                <a:lnTo>
                  <a:pt x="5698427" y="5321300"/>
                </a:lnTo>
                <a:lnTo>
                  <a:pt x="5360607" y="5642293"/>
                </a:lnTo>
                <a:lnTo>
                  <a:pt x="5707126" y="6006973"/>
                </a:lnTo>
                <a:lnTo>
                  <a:pt x="6044883" y="5685981"/>
                </a:lnTo>
                <a:lnTo>
                  <a:pt x="6219571" y="5870131"/>
                </a:lnTo>
                <a:lnTo>
                  <a:pt x="6219571" y="5870131"/>
                </a:lnTo>
                <a:lnTo>
                  <a:pt x="6394259" y="6053963"/>
                </a:lnTo>
                <a:lnTo>
                  <a:pt x="6056440" y="6374892"/>
                </a:lnTo>
                <a:lnTo>
                  <a:pt x="6402959" y="6739573"/>
                </a:lnTo>
                <a:lnTo>
                  <a:pt x="6740716" y="6418644"/>
                </a:lnTo>
                <a:lnTo>
                  <a:pt x="6915404" y="6602794"/>
                </a:lnTo>
                <a:lnTo>
                  <a:pt x="6915404" y="6602794"/>
                </a:lnTo>
                <a:lnTo>
                  <a:pt x="7090029" y="6786944"/>
                </a:lnTo>
                <a:lnTo>
                  <a:pt x="7014972" y="6858000"/>
                </a:lnTo>
                <a:lnTo>
                  <a:pt x="7665403" y="6858000"/>
                </a:lnTo>
                <a:lnTo>
                  <a:pt x="7699312" y="6554915"/>
                </a:lnTo>
                <a:lnTo>
                  <a:pt x="7872476" y="6737096"/>
                </a:lnTo>
                <a:lnTo>
                  <a:pt x="8210296" y="6416167"/>
                </a:lnTo>
                <a:lnTo>
                  <a:pt x="8384921" y="6600000"/>
                </a:lnTo>
                <a:lnTo>
                  <a:pt x="8384921" y="6600000"/>
                </a:lnTo>
                <a:lnTo>
                  <a:pt x="8559609" y="6783832"/>
                </a:lnTo>
                <a:lnTo>
                  <a:pt x="8481885" y="6858000"/>
                </a:lnTo>
                <a:lnTo>
                  <a:pt x="9134284" y="6858000"/>
                </a:lnTo>
                <a:lnTo>
                  <a:pt x="9168447" y="6553200"/>
                </a:lnTo>
                <a:lnTo>
                  <a:pt x="9341548" y="6735381"/>
                </a:lnTo>
                <a:lnTo>
                  <a:pt x="9679369" y="6414453"/>
                </a:lnTo>
                <a:lnTo>
                  <a:pt x="9853994" y="6598285"/>
                </a:lnTo>
                <a:lnTo>
                  <a:pt x="9853994" y="6598285"/>
                </a:lnTo>
                <a:lnTo>
                  <a:pt x="10028682" y="6782435"/>
                </a:lnTo>
                <a:lnTo>
                  <a:pt x="9948672" y="6858635"/>
                </a:lnTo>
                <a:lnTo>
                  <a:pt x="10602722" y="6858635"/>
                </a:lnTo>
                <a:lnTo>
                  <a:pt x="10637075" y="6551486"/>
                </a:lnTo>
                <a:lnTo>
                  <a:pt x="10810240" y="6733668"/>
                </a:lnTo>
                <a:lnTo>
                  <a:pt x="11147996" y="6412738"/>
                </a:lnTo>
                <a:lnTo>
                  <a:pt x="11322621" y="6596888"/>
                </a:lnTo>
                <a:lnTo>
                  <a:pt x="11322621" y="6596888"/>
                </a:lnTo>
                <a:lnTo>
                  <a:pt x="11497246" y="6781038"/>
                </a:lnTo>
                <a:lnTo>
                  <a:pt x="11415776" y="6858000"/>
                </a:lnTo>
                <a:lnTo>
                  <a:pt x="11635676" y="6858000"/>
                </a:lnTo>
                <a:lnTo>
                  <a:pt x="11635676" y="6577013"/>
                </a:lnTo>
                <a:lnTo>
                  <a:pt x="11323320" y="6596063"/>
                </a:lnTo>
                <a:lnTo>
                  <a:pt x="11410569" y="5816600"/>
                </a:lnTo>
                <a:lnTo>
                  <a:pt x="11583733" y="5998845"/>
                </a:lnTo>
                <a:lnTo>
                  <a:pt x="11635676" y="5949442"/>
                </a:lnTo>
                <a:lnTo>
                  <a:pt x="11635676" y="5114608"/>
                </a:lnTo>
                <a:lnTo>
                  <a:pt x="11400345" y="5128832"/>
                </a:lnTo>
                <a:lnTo>
                  <a:pt x="11487595" y="4349179"/>
                </a:lnTo>
                <a:lnTo>
                  <a:pt x="11635676" y="4505008"/>
                </a:lnTo>
                <a:lnTo>
                  <a:pt x="11635676" y="3861372"/>
                </a:lnTo>
                <a:lnTo>
                  <a:pt x="11314240" y="4166743"/>
                </a:lnTo>
                <a:lnTo>
                  <a:pt x="11487404" y="4348988"/>
                </a:lnTo>
                <a:lnTo>
                  <a:pt x="10704322" y="4396296"/>
                </a:lnTo>
                <a:lnTo>
                  <a:pt x="10791634" y="3616706"/>
                </a:lnTo>
                <a:lnTo>
                  <a:pt x="10964735" y="3798951"/>
                </a:lnTo>
                <a:lnTo>
                  <a:pt x="11302556" y="3477959"/>
                </a:lnTo>
                <a:lnTo>
                  <a:pt x="11477181" y="3661791"/>
                </a:lnTo>
                <a:lnTo>
                  <a:pt x="11477181" y="3661791"/>
                </a:lnTo>
                <a:lnTo>
                  <a:pt x="11635676" y="3828606"/>
                </a:lnTo>
                <a:lnTo>
                  <a:pt x="11635676" y="3652203"/>
                </a:lnTo>
                <a:lnTo>
                  <a:pt x="11477434" y="3661791"/>
                </a:lnTo>
                <a:lnTo>
                  <a:pt x="11564683" y="2882138"/>
                </a:lnTo>
                <a:lnTo>
                  <a:pt x="11635676" y="2956878"/>
                </a:lnTo>
                <a:lnTo>
                  <a:pt x="11635676" y="2467483"/>
                </a:lnTo>
                <a:lnTo>
                  <a:pt x="11391329" y="2699703"/>
                </a:lnTo>
                <a:lnTo>
                  <a:pt x="11564493" y="2881948"/>
                </a:lnTo>
                <a:lnTo>
                  <a:pt x="10781411" y="2929255"/>
                </a:lnTo>
                <a:lnTo>
                  <a:pt x="10868660" y="2149602"/>
                </a:lnTo>
                <a:lnTo>
                  <a:pt x="11041824" y="2331847"/>
                </a:lnTo>
                <a:lnTo>
                  <a:pt x="11379581" y="2010918"/>
                </a:lnTo>
                <a:lnTo>
                  <a:pt x="11554206" y="2194687"/>
                </a:lnTo>
                <a:lnTo>
                  <a:pt x="11554206" y="2194687"/>
                </a:lnTo>
                <a:lnTo>
                  <a:pt x="11635676" y="2280412"/>
                </a:lnTo>
                <a:lnTo>
                  <a:pt x="11635676" y="2189798"/>
                </a:lnTo>
                <a:lnTo>
                  <a:pt x="11554460" y="2194687"/>
                </a:lnTo>
                <a:lnTo>
                  <a:pt x="11635676" y="1469009"/>
                </a:lnTo>
                <a:lnTo>
                  <a:pt x="11635676" y="1415225"/>
                </a:lnTo>
                <a:lnTo>
                  <a:pt x="10858436" y="1462215"/>
                </a:lnTo>
                <a:lnTo>
                  <a:pt x="10945685" y="682562"/>
                </a:lnTo>
                <a:lnTo>
                  <a:pt x="11118850" y="864807"/>
                </a:lnTo>
                <a:lnTo>
                  <a:pt x="11456607" y="543814"/>
                </a:lnTo>
                <a:lnTo>
                  <a:pt x="11631295" y="727964"/>
                </a:lnTo>
                <a:lnTo>
                  <a:pt x="11631295" y="727964"/>
                </a:lnTo>
                <a:lnTo>
                  <a:pt x="11635486" y="732409"/>
                </a:lnTo>
                <a:lnTo>
                  <a:pt x="11635486" y="727520"/>
                </a:lnTo>
                <a:lnTo>
                  <a:pt x="11631295" y="727520"/>
                </a:lnTo>
                <a:lnTo>
                  <a:pt x="11635486" y="690245"/>
                </a:lnTo>
                <a:close/>
                <a:moveTo>
                  <a:pt x="9476676" y="684594"/>
                </a:moveTo>
                <a:lnTo>
                  <a:pt x="9649841" y="866838"/>
                </a:lnTo>
                <a:lnTo>
                  <a:pt x="9987534" y="546100"/>
                </a:lnTo>
                <a:lnTo>
                  <a:pt x="10162159" y="730250"/>
                </a:lnTo>
                <a:lnTo>
                  <a:pt x="10162159" y="730250"/>
                </a:lnTo>
                <a:lnTo>
                  <a:pt x="10336784" y="914083"/>
                </a:lnTo>
                <a:lnTo>
                  <a:pt x="9999028" y="1235012"/>
                </a:lnTo>
                <a:lnTo>
                  <a:pt x="10172192" y="1417257"/>
                </a:lnTo>
                <a:lnTo>
                  <a:pt x="9389110" y="1464628"/>
                </a:lnTo>
                <a:close/>
                <a:moveTo>
                  <a:pt x="10095420" y="2883980"/>
                </a:moveTo>
                <a:lnTo>
                  <a:pt x="9312402" y="2931287"/>
                </a:lnTo>
                <a:lnTo>
                  <a:pt x="9399651" y="2151634"/>
                </a:lnTo>
                <a:lnTo>
                  <a:pt x="9572752" y="2333879"/>
                </a:lnTo>
                <a:lnTo>
                  <a:pt x="9910572" y="2012950"/>
                </a:lnTo>
                <a:lnTo>
                  <a:pt x="10085197" y="2196719"/>
                </a:lnTo>
                <a:lnTo>
                  <a:pt x="10085197" y="2196719"/>
                </a:lnTo>
                <a:lnTo>
                  <a:pt x="10259885" y="2380552"/>
                </a:lnTo>
                <a:lnTo>
                  <a:pt x="9922066" y="2701481"/>
                </a:lnTo>
                <a:close/>
                <a:moveTo>
                  <a:pt x="10018395" y="4350830"/>
                </a:moveTo>
                <a:lnTo>
                  <a:pt x="9235376" y="4398328"/>
                </a:lnTo>
                <a:lnTo>
                  <a:pt x="9322625" y="3618738"/>
                </a:lnTo>
                <a:lnTo>
                  <a:pt x="9495790" y="3800983"/>
                </a:lnTo>
                <a:lnTo>
                  <a:pt x="9833420" y="3479800"/>
                </a:lnTo>
                <a:lnTo>
                  <a:pt x="10008108" y="3663950"/>
                </a:lnTo>
                <a:lnTo>
                  <a:pt x="10008108" y="3663950"/>
                </a:lnTo>
                <a:lnTo>
                  <a:pt x="10182796" y="3848100"/>
                </a:lnTo>
                <a:lnTo>
                  <a:pt x="9844976" y="4168775"/>
                </a:lnTo>
                <a:close/>
                <a:moveTo>
                  <a:pt x="9245283" y="5085588"/>
                </a:moveTo>
                <a:lnTo>
                  <a:pt x="8462200" y="5132896"/>
                </a:lnTo>
                <a:lnTo>
                  <a:pt x="8549576" y="4353243"/>
                </a:lnTo>
                <a:lnTo>
                  <a:pt x="8722741" y="4535488"/>
                </a:lnTo>
                <a:lnTo>
                  <a:pt x="9060497" y="4214559"/>
                </a:lnTo>
                <a:lnTo>
                  <a:pt x="9235376" y="4398391"/>
                </a:lnTo>
                <a:lnTo>
                  <a:pt x="9235376" y="4398391"/>
                </a:lnTo>
                <a:lnTo>
                  <a:pt x="9410001" y="4582224"/>
                </a:lnTo>
                <a:lnTo>
                  <a:pt x="9072245" y="4903153"/>
                </a:lnTo>
                <a:close/>
                <a:moveTo>
                  <a:pt x="7776210" y="5087620"/>
                </a:moveTo>
                <a:lnTo>
                  <a:pt x="6993128" y="5134928"/>
                </a:lnTo>
                <a:lnTo>
                  <a:pt x="7080377" y="4355275"/>
                </a:lnTo>
                <a:lnTo>
                  <a:pt x="7253542" y="4537520"/>
                </a:lnTo>
                <a:lnTo>
                  <a:pt x="7591298" y="4216400"/>
                </a:lnTo>
                <a:lnTo>
                  <a:pt x="7765923" y="4400550"/>
                </a:lnTo>
                <a:lnTo>
                  <a:pt x="7765923" y="4400550"/>
                </a:lnTo>
                <a:lnTo>
                  <a:pt x="7940548" y="4584700"/>
                </a:lnTo>
                <a:lnTo>
                  <a:pt x="7602792" y="4905629"/>
                </a:lnTo>
                <a:close/>
                <a:moveTo>
                  <a:pt x="5688140" y="2890076"/>
                </a:moveTo>
                <a:lnTo>
                  <a:pt x="4905058" y="2937383"/>
                </a:lnTo>
                <a:lnTo>
                  <a:pt x="4992307" y="2157730"/>
                </a:lnTo>
                <a:lnTo>
                  <a:pt x="5165471" y="2339975"/>
                </a:lnTo>
                <a:lnTo>
                  <a:pt x="5503228" y="2019300"/>
                </a:lnTo>
                <a:lnTo>
                  <a:pt x="5677916" y="2203069"/>
                </a:lnTo>
                <a:lnTo>
                  <a:pt x="5677916" y="2203069"/>
                </a:lnTo>
                <a:lnTo>
                  <a:pt x="5852541" y="2386902"/>
                </a:lnTo>
                <a:lnTo>
                  <a:pt x="5514785" y="2707831"/>
                </a:lnTo>
                <a:close/>
                <a:moveTo>
                  <a:pt x="5688140" y="2890076"/>
                </a:moveTo>
                <a:lnTo>
                  <a:pt x="5861304" y="3072321"/>
                </a:lnTo>
                <a:lnTo>
                  <a:pt x="6199061" y="2751392"/>
                </a:lnTo>
                <a:lnTo>
                  <a:pt x="6373686" y="2935161"/>
                </a:lnTo>
                <a:lnTo>
                  <a:pt x="6373686" y="2935161"/>
                </a:lnTo>
                <a:lnTo>
                  <a:pt x="6548311" y="3118930"/>
                </a:lnTo>
                <a:lnTo>
                  <a:pt x="6210554" y="3439922"/>
                </a:lnTo>
                <a:lnTo>
                  <a:pt x="6384227" y="3622548"/>
                </a:lnTo>
                <a:lnTo>
                  <a:pt x="5601145" y="3669919"/>
                </a:lnTo>
                <a:close/>
                <a:moveTo>
                  <a:pt x="9322118" y="3618294"/>
                </a:moveTo>
                <a:lnTo>
                  <a:pt x="8539035" y="3665665"/>
                </a:lnTo>
                <a:lnTo>
                  <a:pt x="8626284" y="2886012"/>
                </a:lnTo>
                <a:lnTo>
                  <a:pt x="8799449" y="3068257"/>
                </a:lnTo>
                <a:lnTo>
                  <a:pt x="9137206" y="2747328"/>
                </a:lnTo>
                <a:lnTo>
                  <a:pt x="9311894" y="2931097"/>
                </a:lnTo>
                <a:lnTo>
                  <a:pt x="9311894" y="2931097"/>
                </a:lnTo>
                <a:lnTo>
                  <a:pt x="9486583" y="3114866"/>
                </a:lnTo>
                <a:lnTo>
                  <a:pt x="9148762" y="3435858"/>
                </a:lnTo>
                <a:close/>
                <a:moveTo>
                  <a:pt x="8452930" y="2703894"/>
                </a:moveTo>
                <a:lnTo>
                  <a:pt x="8626094" y="2886139"/>
                </a:lnTo>
                <a:lnTo>
                  <a:pt x="7843012" y="2933446"/>
                </a:lnTo>
                <a:lnTo>
                  <a:pt x="7930261" y="2153793"/>
                </a:lnTo>
                <a:lnTo>
                  <a:pt x="8103426" y="2336038"/>
                </a:lnTo>
                <a:lnTo>
                  <a:pt x="8441245" y="2015109"/>
                </a:lnTo>
                <a:lnTo>
                  <a:pt x="8615870" y="2198878"/>
                </a:lnTo>
                <a:lnTo>
                  <a:pt x="8615870" y="2198878"/>
                </a:lnTo>
                <a:lnTo>
                  <a:pt x="8790876" y="2382838"/>
                </a:lnTo>
                <a:close/>
                <a:moveTo>
                  <a:pt x="8017637" y="3117469"/>
                </a:moveTo>
                <a:lnTo>
                  <a:pt x="7679881" y="3438462"/>
                </a:lnTo>
                <a:lnTo>
                  <a:pt x="7853046" y="3620643"/>
                </a:lnTo>
                <a:lnTo>
                  <a:pt x="7070027" y="3667887"/>
                </a:lnTo>
                <a:lnTo>
                  <a:pt x="7157276" y="2888234"/>
                </a:lnTo>
                <a:lnTo>
                  <a:pt x="7330440" y="3070479"/>
                </a:lnTo>
                <a:lnTo>
                  <a:pt x="7668324" y="2749550"/>
                </a:lnTo>
                <a:lnTo>
                  <a:pt x="7843012" y="2933319"/>
                </a:lnTo>
                <a:lnTo>
                  <a:pt x="7843012" y="2933319"/>
                </a:lnTo>
                <a:close/>
                <a:moveTo>
                  <a:pt x="6983858" y="2705926"/>
                </a:moveTo>
                <a:lnTo>
                  <a:pt x="7157021" y="2888171"/>
                </a:lnTo>
                <a:lnTo>
                  <a:pt x="6373940" y="2935478"/>
                </a:lnTo>
                <a:lnTo>
                  <a:pt x="6461189" y="2155825"/>
                </a:lnTo>
                <a:lnTo>
                  <a:pt x="6634353" y="2338070"/>
                </a:lnTo>
                <a:lnTo>
                  <a:pt x="6972109" y="2017141"/>
                </a:lnTo>
                <a:lnTo>
                  <a:pt x="7146798" y="2200910"/>
                </a:lnTo>
                <a:lnTo>
                  <a:pt x="7146798" y="2200910"/>
                </a:lnTo>
                <a:lnTo>
                  <a:pt x="7321423" y="2384743"/>
                </a:lnTo>
                <a:close/>
                <a:moveTo>
                  <a:pt x="6384227" y="3622802"/>
                </a:moveTo>
                <a:lnTo>
                  <a:pt x="6557391" y="3805047"/>
                </a:lnTo>
                <a:lnTo>
                  <a:pt x="6895147" y="3484055"/>
                </a:lnTo>
                <a:lnTo>
                  <a:pt x="7069772" y="3668205"/>
                </a:lnTo>
                <a:lnTo>
                  <a:pt x="7069772" y="3668205"/>
                </a:lnTo>
                <a:lnTo>
                  <a:pt x="7244397" y="3852355"/>
                </a:lnTo>
                <a:lnTo>
                  <a:pt x="6906641" y="4173284"/>
                </a:lnTo>
                <a:lnTo>
                  <a:pt x="7079806" y="4355529"/>
                </a:lnTo>
                <a:lnTo>
                  <a:pt x="6296724" y="4402836"/>
                </a:lnTo>
                <a:close/>
                <a:moveTo>
                  <a:pt x="7766177" y="4400550"/>
                </a:moveTo>
                <a:lnTo>
                  <a:pt x="7853426" y="3620961"/>
                </a:lnTo>
                <a:lnTo>
                  <a:pt x="8026591" y="3803206"/>
                </a:lnTo>
                <a:lnTo>
                  <a:pt x="8364347" y="3482213"/>
                </a:lnTo>
                <a:lnTo>
                  <a:pt x="8539035" y="3666046"/>
                </a:lnTo>
                <a:lnTo>
                  <a:pt x="8539035" y="3666046"/>
                </a:lnTo>
                <a:lnTo>
                  <a:pt x="8713660" y="3849878"/>
                </a:lnTo>
                <a:lnTo>
                  <a:pt x="8375904" y="4170807"/>
                </a:lnTo>
                <a:lnTo>
                  <a:pt x="8549069" y="4353052"/>
                </a:lnTo>
                <a:close/>
                <a:moveTo>
                  <a:pt x="9214485" y="1280605"/>
                </a:moveTo>
                <a:lnTo>
                  <a:pt x="9389110" y="1464755"/>
                </a:lnTo>
                <a:lnTo>
                  <a:pt x="9389110" y="1464755"/>
                </a:lnTo>
                <a:lnTo>
                  <a:pt x="9563798" y="1648587"/>
                </a:lnTo>
                <a:lnTo>
                  <a:pt x="9226042" y="1969516"/>
                </a:lnTo>
                <a:lnTo>
                  <a:pt x="9399143" y="2151761"/>
                </a:lnTo>
                <a:lnTo>
                  <a:pt x="8616124" y="2199069"/>
                </a:lnTo>
                <a:lnTo>
                  <a:pt x="8703373" y="1419479"/>
                </a:lnTo>
                <a:lnTo>
                  <a:pt x="8876474" y="1601661"/>
                </a:lnTo>
                <a:close/>
                <a:moveTo>
                  <a:pt x="8007541" y="686816"/>
                </a:moveTo>
                <a:lnTo>
                  <a:pt x="8180642" y="869061"/>
                </a:lnTo>
                <a:lnTo>
                  <a:pt x="8518461" y="548069"/>
                </a:lnTo>
                <a:lnTo>
                  <a:pt x="8693086" y="732219"/>
                </a:lnTo>
                <a:lnTo>
                  <a:pt x="8693086" y="732219"/>
                </a:lnTo>
                <a:lnTo>
                  <a:pt x="8867775" y="916369"/>
                </a:lnTo>
                <a:lnTo>
                  <a:pt x="8530526" y="1236663"/>
                </a:lnTo>
                <a:lnTo>
                  <a:pt x="8703628" y="1418908"/>
                </a:lnTo>
                <a:lnTo>
                  <a:pt x="7920609" y="1466279"/>
                </a:lnTo>
                <a:close/>
                <a:moveTo>
                  <a:pt x="7745413" y="1282700"/>
                </a:moveTo>
                <a:lnTo>
                  <a:pt x="7920038" y="1466533"/>
                </a:lnTo>
                <a:lnTo>
                  <a:pt x="7920038" y="1466533"/>
                </a:lnTo>
                <a:lnTo>
                  <a:pt x="8094726" y="1650365"/>
                </a:lnTo>
                <a:lnTo>
                  <a:pt x="7756907" y="1971294"/>
                </a:lnTo>
                <a:lnTo>
                  <a:pt x="7930070" y="2153539"/>
                </a:lnTo>
                <a:lnTo>
                  <a:pt x="7146989" y="2200847"/>
                </a:lnTo>
                <a:lnTo>
                  <a:pt x="7234238" y="1421257"/>
                </a:lnTo>
                <a:lnTo>
                  <a:pt x="7407402" y="1603439"/>
                </a:lnTo>
                <a:close/>
                <a:moveTo>
                  <a:pt x="6538405" y="688912"/>
                </a:moveTo>
                <a:lnTo>
                  <a:pt x="6711570" y="871157"/>
                </a:lnTo>
                <a:lnTo>
                  <a:pt x="7049389" y="550164"/>
                </a:lnTo>
                <a:lnTo>
                  <a:pt x="7224014" y="734314"/>
                </a:lnTo>
                <a:lnTo>
                  <a:pt x="7224014" y="734314"/>
                </a:lnTo>
                <a:lnTo>
                  <a:pt x="7398703" y="918464"/>
                </a:lnTo>
                <a:lnTo>
                  <a:pt x="7060883" y="1239393"/>
                </a:lnTo>
                <a:lnTo>
                  <a:pt x="7234047" y="1421638"/>
                </a:lnTo>
                <a:lnTo>
                  <a:pt x="6450965" y="1469009"/>
                </a:lnTo>
                <a:close/>
                <a:moveTo>
                  <a:pt x="6276277" y="1284478"/>
                </a:moveTo>
                <a:lnTo>
                  <a:pt x="6450965" y="1468311"/>
                </a:lnTo>
                <a:lnTo>
                  <a:pt x="6450965" y="1468311"/>
                </a:lnTo>
                <a:lnTo>
                  <a:pt x="6625590" y="1652143"/>
                </a:lnTo>
                <a:lnTo>
                  <a:pt x="6287833" y="1973072"/>
                </a:lnTo>
                <a:lnTo>
                  <a:pt x="6460998" y="2155317"/>
                </a:lnTo>
                <a:lnTo>
                  <a:pt x="5678107" y="2202815"/>
                </a:lnTo>
                <a:lnTo>
                  <a:pt x="5765356" y="1423226"/>
                </a:lnTo>
                <a:lnTo>
                  <a:pt x="5938520" y="1605407"/>
                </a:lnTo>
                <a:close/>
                <a:moveTo>
                  <a:pt x="5069332" y="690690"/>
                </a:moveTo>
                <a:lnTo>
                  <a:pt x="5242497" y="872935"/>
                </a:lnTo>
                <a:lnTo>
                  <a:pt x="5580253" y="551942"/>
                </a:lnTo>
                <a:lnTo>
                  <a:pt x="5754942" y="736092"/>
                </a:lnTo>
                <a:lnTo>
                  <a:pt x="5754942" y="736092"/>
                </a:lnTo>
                <a:lnTo>
                  <a:pt x="5929567" y="919925"/>
                </a:lnTo>
                <a:lnTo>
                  <a:pt x="5591810" y="1240854"/>
                </a:lnTo>
                <a:lnTo>
                  <a:pt x="5764975" y="1423099"/>
                </a:lnTo>
                <a:lnTo>
                  <a:pt x="4981893" y="1470470"/>
                </a:lnTo>
                <a:close/>
                <a:moveTo>
                  <a:pt x="4807204" y="1286510"/>
                </a:moveTo>
                <a:lnTo>
                  <a:pt x="4981893" y="1470660"/>
                </a:lnTo>
                <a:lnTo>
                  <a:pt x="4981893" y="1470660"/>
                </a:lnTo>
                <a:lnTo>
                  <a:pt x="5156518" y="1654492"/>
                </a:lnTo>
                <a:lnTo>
                  <a:pt x="4818952" y="1975295"/>
                </a:lnTo>
                <a:lnTo>
                  <a:pt x="4992116" y="2157540"/>
                </a:lnTo>
                <a:lnTo>
                  <a:pt x="4209034" y="2204847"/>
                </a:lnTo>
                <a:lnTo>
                  <a:pt x="4296283" y="1425258"/>
                </a:lnTo>
                <a:lnTo>
                  <a:pt x="4469448" y="1607439"/>
                </a:lnTo>
                <a:close/>
                <a:moveTo>
                  <a:pt x="3600260" y="692722"/>
                </a:moveTo>
                <a:lnTo>
                  <a:pt x="3773424" y="874966"/>
                </a:lnTo>
                <a:lnTo>
                  <a:pt x="4110927" y="553974"/>
                </a:lnTo>
                <a:lnTo>
                  <a:pt x="4285615" y="738124"/>
                </a:lnTo>
                <a:lnTo>
                  <a:pt x="4285615" y="738124"/>
                </a:lnTo>
                <a:lnTo>
                  <a:pt x="4460240" y="921957"/>
                </a:lnTo>
                <a:lnTo>
                  <a:pt x="4122484" y="1242886"/>
                </a:lnTo>
                <a:lnTo>
                  <a:pt x="4295648" y="1425131"/>
                </a:lnTo>
                <a:lnTo>
                  <a:pt x="3512566" y="1472502"/>
                </a:lnTo>
                <a:close/>
                <a:moveTo>
                  <a:pt x="2043938" y="1474407"/>
                </a:moveTo>
                <a:lnTo>
                  <a:pt x="2131187" y="694754"/>
                </a:lnTo>
                <a:lnTo>
                  <a:pt x="2304352" y="876999"/>
                </a:lnTo>
                <a:lnTo>
                  <a:pt x="2642108" y="556006"/>
                </a:lnTo>
                <a:lnTo>
                  <a:pt x="2816733" y="740156"/>
                </a:lnTo>
                <a:lnTo>
                  <a:pt x="2816733" y="740156"/>
                </a:lnTo>
                <a:lnTo>
                  <a:pt x="2991358" y="924306"/>
                </a:lnTo>
                <a:lnTo>
                  <a:pt x="2653856" y="1244600"/>
                </a:lnTo>
                <a:lnTo>
                  <a:pt x="2827020" y="1426845"/>
                </a:lnTo>
                <a:close/>
                <a:moveTo>
                  <a:pt x="2739961" y="2206879"/>
                </a:moveTo>
                <a:lnTo>
                  <a:pt x="2827211" y="1427290"/>
                </a:lnTo>
                <a:lnTo>
                  <a:pt x="3000375" y="1609471"/>
                </a:lnTo>
                <a:lnTo>
                  <a:pt x="3338132" y="1288542"/>
                </a:lnTo>
                <a:lnTo>
                  <a:pt x="3512757" y="1472692"/>
                </a:lnTo>
                <a:lnTo>
                  <a:pt x="3512757" y="1472692"/>
                </a:lnTo>
                <a:lnTo>
                  <a:pt x="3687382" y="1656842"/>
                </a:lnTo>
                <a:lnTo>
                  <a:pt x="3349625" y="1977771"/>
                </a:lnTo>
                <a:lnTo>
                  <a:pt x="3522726" y="2160016"/>
                </a:lnTo>
                <a:close/>
                <a:moveTo>
                  <a:pt x="3435985" y="2939415"/>
                </a:moveTo>
                <a:lnTo>
                  <a:pt x="3523234" y="2159762"/>
                </a:lnTo>
                <a:lnTo>
                  <a:pt x="3696398" y="2342007"/>
                </a:lnTo>
                <a:lnTo>
                  <a:pt x="4034155" y="2021078"/>
                </a:lnTo>
                <a:lnTo>
                  <a:pt x="4208780" y="2204847"/>
                </a:lnTo>
                <a:lnTo>
                  <a:pt x="4208780" y="2204847"/>
                </a:lnTo>
                <a:lnTo>
                  <a:pt x="4383977" y="2388934"/>
                </a:lnTo>
                <a:lnTo>
                  <a:pt x="4046220" y="2709863"/>
                </a:lnTo>
                <a:lnTo>
                  <a:pt x="4218877" y="2892108"/>
                </a:lnTo>
                <a:close/>
                <a:moveTo>
                  <a:pt x="4132009" y="3671951"/>
                </a:moveTo>
                <a:lnTo>
                  <a:pt x="4219258" y="2892298"/>
                </a:lnTo>
                <a:lnTo>
                  <a:pt x="4392359" y="3074543"/>
                </a:lnTo>
                <a:lnTo>
                  <a:pt x="4730179" y="2753614"/>
                </a:lnTo>
                <a:lnTo>
                  <a:pt x="4904677" y="2937383"/>
                </a:lnTo>
                <a:lnTo>
                  <a:pt x="4904677" y="2937383"/>
                </a:lnTo>
                <a:lnTo>
                  <a:pt x="5079365" y="3121152"/>
                </a:lnTo>
                <a:lnTo>
                  <a:pt x="4741609" y="3442145"/>
                </a:lnTo>
                <a:lnTo>
                  <a:pt x="4914710" y="3624326"/>
                </a:lnTo>
                <a:close/>
                <a:moveTo>
                  <a:pt x="4828032" y="4404424"/>
                </a:moveTo>
                <a:lnTo>
                  <a:pt x="4915281" y="3624834"/>
                </a:lnTo>
                <a:lnTo>
                  <a:pt x="5088382" y="3807079"/>
                </a:lnTo>
                <a:lnTo>
                  <a:pt x="5426202" y="3486150"/>
                </a:lnTo>
                <a:lnTo>
                  <a:pt x="5600827" y="3670300"/>
                </a:lnTo>
                <a:lnTo>
                  <a:pt x="5600827" y="3670300"/>
                </a:lnTo>
                <a:lnTo>
                  <a:pt x="5775516" y="3854133"/>
                </a:lnTo>
                <a:lnTo>
                  <a:pt x="5438077" y="4174871"/>
                </a:lnTo>
                <a:lnTo>
                  <a:pt x="5611178" y="4357116"/>
                </a:lnTo>
                <a:close/>
                <a:moveTo>
                  <a:pt x="5524056" y="5137150"/>
                </a:moveTo>
                <a:lnTo>
                  <a:pt x="5611305" y="4357497"/>
                </a:lnTo>
                <a:lnTo>
                  <a:pt x="5784406" y="4539742"/>
                </a:lnTo>
                <a:lnTo>
                  <a:pt x="6122226" y="4218813"/>
                </a:lnTo>
                <a:lnTo>
                  <a:pt x="6296851" y="4402646"/>
                </a:lnTo>
                <a:lnTo>
                  <a:pt x="6296851" y="4402646"/>
                </a:lnTo>
                <a:lnTo>
                  <a:pt x="6471539" y="4586478"/>
                </a:lnTo>
                <a:lnTo>
                  <a:pt x="6133720" y="4907407"/>
                </a:lnTo>
                <a:lnTo>
                  <a:pt x="6306883" y="5089652"/>
                </a:lnTo>
                <a:close/>
                <a:moveTo>
                  <a:pt x="6220016" y="5869686"/>
                </a:moveTo>
                <a:lnTo>
                  <a:pt x="6307328" y="5090033"/>
                </a:lnTo>
                <a:lnTo>
                  <a:pt x="6480429" y="5272278"/>
                </a:lnTo>
                <a:lnTo>
                  <a:pt x="6818249" y="4951349"/>
                </a:lnTo>
                <a:lnTo>
                  <a:pt x="6992874" y="5135118"/>
                </a:lnTo>
                <a:lnTo>
                  <a:pt x="6992874" y="5135118"/>
                </a:lnTo>
                <a:lnTo>
                  <a:pt x="7167563" y="5318887"/>
                </a:lnTo>
                <a:lnTo>
                  <a:pt x="6829743" y="5639880"/>
                </a:lnTo>
                <a:lnTo>
                  <a:pt x="7002908" y="5822061"/>
                </a:lnTo>
                <a:close/>
                <a:moveTo>
                  <a:pt x="7525957" y="6372606"/>
                </a:moveTo>
                <a:lnTo>
                  <a:pt x="7699121" y="6554851"/>
                </a:lnTo>
                <a:lnTo>
                  <a:pt x="6916039" y="6602159"/>
                </a:lnTo>
                <a:lnTo>
                  <a:pt x="7003288" y="5822569"/>
                </a:lnTo>
                <a:lnTo>
                  <a:pt x="7176453" y="6004814"/>
                </a:lnTo>
                <a:lnTo>
                  <a:pt x="7514272" y="5683822"/>
                </a:lnTo>
                <a:lnTo>
                  <a:pt x="7688897" y="5867972"/>
                </a:lnTo>
                <a:lnTo>
                  <a:pt x="7688897" y="5867972"/>
                </a:lnTo>
                <a:lnTo>
                  <a:pt x="7863777" y="6051550"/>
                </a:lnTo>
                <a:close/>
                <a:moveTo>
                  <a:pt x="7689152" y="5867400"/>
                </a:moveTo>
                <a:lnTo>
                  <a:pt x="7776401" y="5087747"/>
                </a:lnTo>
                <a:lnTo>
                  <a:pt x="7949565" y="5269992"/>
                </a:lnTo>
                <a:lnTo>
                  <a:pt x="8287321" y="4949063"/>
                </a:lnTo>
                <a:lnTo>
                  <a:pt x="8461946" y="5132832"/>
                </a:lnTo>
                <a:lnTo>
                  <a:pt x="8461946" y="5132832"/>
                </a:lnTo>
                <a:lnTo>
                  <a:pt x="8636571" y="5316601"/>
                </a:lnTo>
                <a:lnTo>
                  <a:pt x="8298815" y="5637594"/>
                </a:lnTo>
                <a:lnTo>
                  <a:pt x="8471916" y="5819775"/>
                </a:lnTo>
                <a:close/>
                <a:moveTo>
                  <a:pt x="8995093" y="6370320"/>
                </a:moveTo>
                <a:lnTo>
                  <a:pt x="9168194" y="6552565"/>
                </a:lnTo>
                <a:lnTo>
                  <a:pt x="8385175" y="6599873"/>
                </a:lnTo>
                <a:lnTo>
                  <a:pt x="8472424" y="5820283"/>
                </a:lnTo>
                <a:lnTo>
                  <a:pt x="8645588" y="6002528"/>
                </a:lnTo>
                <a:lnTo>
                  <a:pt x="8983345" y="5681536"/>
                </a:lnTo>
                <a:lnTo>
                  <a:pt x="9157970" y="5865686"/>
                </a:lnTo>
                <a:lnTo>
                  <a:pt x="9157970" y="5865686"/>
                </a:lnTo>
                <a:lnTo>
                  <a:pt x="9332595" y="6049518"/>
                </a:lnTo>
                <a:close/>
                <a:moveTo>
                  <a:pt x="9158224" y="5865368"/>
                </a:moveTo>
                <a:lnTo>
                  <a:pt x="9245473" y="5085715"/>
                </a:lnTo>
                <a:lnTo>
                  <a:pt x="9418637" y="5267960"/>
                </a:lnTo>
                <a:lnTo>
                  <a:pt x="9756394" y="4947031"/>
                </a:lnTo>
                <a:lnTo>
                  <a:pt x="9931083" y="5130800"/>
                </a:lnTo>
                <a:lnTo>
                  <a:pt x="9931083" y="5130800"/>
                </a:lnTo>
                <a:lnTo>
                  <a:pt x="10105708" y="5314569"/>
                </a:lnTo>
                <a:lnTo>
                  <a:pt x="9767951" y="5635562"/>
                </a:lnTo>
                <a:lnTo>
                  <a:pt x="9941116" y="5817743"/>
                </a:lnTo>
                <a:close/>
                <a:moveTo>
                  <a:pt x="10464165" y="6368288"/>
                </a:moveTo>
                <a:lnTo>
                  <a:pt x="10637330" y="6550533"/>
                </a:lnTo>
                <a:lnTo>
                  <a:pt x="9854247" y="6597650"/>
                </a:lnTo>
                <a:lnTo>
                  <a:pt x="9941496" y="5818061"/>
                </a:lnTo>
                <a:lnTo>
                  <a:pt x="10114661" y="6000306"/>
                </a:lnTo>
                <a:lnTo>
                  <a:pt x="10452418" y="5679313"/>
                </a:lnTo>
                <a:lnTo>
                  <a:pt x="10627106" y="5863463"/>
                </a:lnTo>
                <a:lnTo>
                  <a:pt x="10627106" y="5863463"/>
                </a:lnTo>
                <a:lnTo>
                  <a:pt x="10801731" y="6047613"/>
                </a:lnTo>
                <a:close/>
                <a:moveTo>
                  <a:pt x="11225467" y="4945063"/>
                </a:moveTo>
                <a:lnTo>
                  <a:pt x="11400155" y="5128832"/>
                </a:lnTo>
                <a:lnTo>
                  <a:pt x="11400155" y="5128832"/>
                </a:lnTo>
                <a:lnTo>
                  <a:pt x="11574780" y="5312601"/>
                </a:lnTo>
                <a:lnTo>
                  <a:pt x="11237023" y="5633593"/>
                </a:lnTo>
                <a:lnTo>
                  <a:pt x="11410188" y="5815775"/>
                </a:lnTo>
                <a:lnTo>
                  <a:pt x="10627106" y="5863146"/>
                </a:lnTo>
                <a:lnTo>
                  <a:pt x="10714355" y="5083493"/>
                </a:lnTo>
                <a:lnTo>
                  <a:pt x="10887520" y="5265738"/>
                </a:lnTo>
                <a:close/>
                <a:moveTo>
                  <a:pt x="10878947" y="4580382"/>
                </a:moveTo>
                <a:lnTo>
                  <a:pt x="10541191" y="4901311"/>
                </a:lnTo>
                <a:lnTo>
                  <a:pt x="10714355" y="5083556"/>
                </a:lnTo>
                <a:lnTo>
                  <a:pt x="9931273" y="5130800"/>
                </a:lnTo>
                <a:lnTo>
                  <a:pt x="10018522" y="4351147"/>
                </a:lnTo>
                <a:lnTo>
                  <a:pt x="10191686" y="4533392"/>
                </a:lnTo>
                <a:lnTo>
                  <a:pt x="10529443" y="4212463"/>
                </a:lnTo>
                <a:lnTo>
                  <a:pt x="10704132" y="4396613"/>
                </a:lnTo>
                <a:lnTo>
                  <a:pt x="10704132" y="4396613"/>
                </a:lnTo>
                <a:close/>
                <a:moveTo>
                  <a:pt x="10956036" y="3113532"/>
                </a:moveTo>
                <a:lnTo>
                  <a:pt x="10618216" y="3434525"/>
                </a:lnTo>
                <a:lnTo>
                  <a:pt x="10791126" y="3616452"/>
                </a:lnTo>
                <a:lnTo>
                  <a:pt x="10008298" y="3663950"/>
                </a:lnTo>
                <a:lnTo>
                  <a:pt x="10095611" y="2884297"/>
                </a:lnTo>
                <a:lnTo>
                  <a:pt x="10268712" y="3066542"/>
                </a:lnTo>
                <a:lnTo>
                  <a:pt x="10606532" y="2745613"/>
                </a:lnTo>
                <a:lnTo>
                  <a:pt x="10781157" y="2929382"/>
                </a:lnTo>
                <a:lnTo>
                  <a:pt x="10781157" y="2929382"/>
                </a:lnTo>
                <a:close/>
                <a:moveTo>
                  <a:pt x="11033061" y="1646682"/>
                </a:moveTo>
                <a:lnTo>
                  <a:pt x="10695305" y="1967611"/>
                </a:lnTo>
                <a:lnTo>
                  <a:pt x="10868470" y="2149856"/>
                </a:lnTo>
                <a:lnTo>
                  <a:pt x="10085387" y="2197164"/>
                </a:lnTo>
                <a:lnTo>
                  <a:pt x="10172636" y="1417574"/>
                </a:lnTo>
                <a:lnTo>
                  <a:pt x="10345801" y="1599756"/>
                </a:lnTo>
                <a:lnTo>
                  <a:pt x="10683558" y="1278827"/>
                </a:lnTo>
                <a:lnTo>
                  <a:pt x="10858183" y="1462977"/>
                </a:lnTo>
                <a:lnTo>
                  <a:pt x="10858183" y="1462977"/>
                </a:lnTo>
                <a:close/>
                <a:moveTo>
                  <a:pt x="11635676" y="1409192"/>
                </a:moveTo>
                <a:lnTo>
                  <a:pt x="11635676" y="1073658"/>
                </a:lnTo>
                <a:lnTo>
                  <a:pt x="11468354" y="1232408"/>
                </a:lnTo>
                <a:close/>
                <a:moveTo>
                  <a:pt x="139192" y="146495"/>
                </a:moveTo>
                <a:lnTo>
                  <a:pt x="293370" y="0"/>
                </a:lnTo>
                <a:lnTo>
                  <a:pt x="0" y="0"/>
                </a:lnTo>
                <a:close/>
                <a:moveTo>
                  <a:pt x="3227261" y="0"/>
                </a:moveTo>
                <a:lnTo>
                  <a:pt x="2942082" y="0"/>
                </a:lnTo>
                <a:lnTo>
                  <a:pt x="3077401" y="14243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81800" y="1066000"/>
            <a:ext cx="5700000" cy="29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⇨"/>
              <a:defRPr sz="3200" b="1" i="1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⇾"/>
              <a:defRPr sz="3200" b="1" i="1"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￫"/>
              <a:defRPr sz="3200" b="1" i="1"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575400" y="693000"/>
            <a:ext cx="5487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9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“</a:t>
            </a:r>
            <a:endParaRPr sz="9600"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⇾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3917627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761814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4872029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lt2"/>
            </a:gs>
            <a:gs pos="80000">
              <a:srgbClr val="002964">
                <a:alpha val="0"/>
              </a:srgbClr>
            </a:gs>
            <a:gs pos="100000">
              <a:srgbClr val="002964">
                <a:alpha val="0"/>
              </a:srgbClr>
            </a:gs>
          </a:gsLst>
          <a:lin ang="8099331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51600" y="4406300"/>
            <a:ext cx="7840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5000" dirty="0" smtClean="0"/>
              <a:t>Mere za upravljanje transportnim zahtevima/ Upravljanje mobilnošću</a:t>
            </a:r>
            <a:endParaRPr sz="5000" dirty="0"/>
          </a:p>
        </p:txBody>
      </p:sp>
      <p:pic>
        <p:nvPicPr>
          <p:cNvPr id="3" name="Picture 2" descr="SF1.jpg"/>
          <p:cNvPicPr>
            <a:picLocks noChangeAspect="1"/>
          </p:cNvPicPr>
          <p:nvPr/>
        </p:nvPicPr>
        <p:blipFill>
          <a:blip r:embed="rId3" cstate="print"/>
          <a:srcRect l="72057"/>
          <a:stretch>
            <a:fillRect/>
          </a:stretch>
        </p:blipFill>
        <p:spPr>
          <a:xfrm>
            <a:off x="142844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200" b="1" i="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200" b="1" i="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200" b="1" i="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200" b="1" i="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Latn-R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Univerzitet</a:t>
            </a:r>
            <a:r>
              <a:rPr lang="sr-Latn-RS" sz="12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Beogradu</a:t>
            </a:r>
            <a:r>
              <a:rPr lang="sr-Cyrl-CS" sz="1200" dirty="0" smtClean="0">
                <a:solidFill>
                  <a:schemeClr val="bg1"/>
                </a:solidFill>
              </a:rPr>
              <a:t>, </a:t>
            </a:r>
            <a:r>
              <a:rPr lang="sr-Latn-RS" sz="1200" dirty="0" smtClean="0">
                <a:solidFill>
                  <a:schemeClr val="bg1"/>
                </a:solidFill>
              </a:rPr>
              <a:t>Saobraćajni</a:t>
            </a:r>
            <a:r>
              <a:rPr lang="sr-Latn-RS" sz="1200" baseline="0" dirty="0" smtClean="0">
                <a:solidFill>
                  <a:schemeClr val="bg1"/>
                </a:solidFill>
              </a:rPr>
              <a:t> fakultet</a:t>
            </a:r>
            <a:r>
              <a:rPr lang="sr-Cyrl-CS" sz="1200" dirty="0" smtClean="0">
                <a:solidFill>
                  <a:schemeClr val="bg1"/>
                </a:solidFill>
              </a:rPr>
              <a:t>; </a:t>
            </a:r>
            <a:r>
              <a:rPr lang="sr-Latn-RS" sz="1200" dirty="0" smtClean="0">
                <a:solidFill>
                  <a:schemeClr val="bg1"/>
                </a:solidFill>
              </a:rPr>
              <a:t>Autor</a:t>
            </a:r>
            <a:r>
              <a:rPr lang="sr-Cyrl-CS" sz="1200" dirty="0" smtClean="0">
                <a:solidFill>
                  <a:schemeClr val="bg1"/>
                </a:solidFill>
              </a:rPr>
              <a:t>: </a:t>
            </a:r>
            <a:r>
              <a:rPr lang="sr-Latn-RS" sz="1200" dirty="0" smtClean="0">
                <a:solidFill>
                  <a:schemeClr val="bg1"/>
                </a:solidFill>
              </a:rPr>
              <a:t>prof</a:t>
            </a:r>
            <a:r>
              <a:rPr lang="sr-Cyrl-CS" sz="1200" dirty="0" smtClean="0">
                <a:solidFill>
                  <a:schemeClr val="bg1"/>
                </a:solidFill>
              </a:rPr>
              <a:t>.</a:t>
            </a:r>
            <a:r>
              <a:rPr lang="sr-Cyrl-CS" sz="1200" baseline="0" dirty="0" smtClean="0">
                <a:solidFill>
                  <a:schemeClr val="bg1"/>
                </a:solidFill>
              </a:rPr>
              <a:t> </a:t>
            </a:r>
            <a:r>
              <a:rPr lang="sr-Latn-RS" sz="1200" baseline="0" dirty="0" smtClean="0">
                <a:solidFill>
                  <a:schemeClr val="bg1"/>
                </a:solidFill>
              </a:rPr>
              <a:t>dr</a:t>
            </a:r>
            <a:r>
              <a:rPr lang="sr-Cyrl-CS" sz="1200" baseline="0" dirty="0" smtClean="0">
                <a:solidFill>
                  <a:schemeClr val="bg1"/>
                </a:solidFill>
              </a:rPr>
              <a:t> Ј</a:t>
            </a:r>
            <a:r>
              <a:rPr lang="sr-Latn-RS" sz="1200" baseline="0" dirty="0" smtClean="0">
                <a:solidFill>
                  <a:schemeClr val="bg1"/>
                </a:solidFill>
              </a:rPr>
              <a:t>elena</a:t>
            </a:r>
            <a:r>
              <a:rPr lang="sr-Cyrl-CS" sz="1200" baseline="0" dirty="0" smtClean="0">
                <a:solidFill>
                  <a:schemeClr val="bg1"/>
                </a:solidFill>
              </a:rPr>
              <a:t> </a:t>
            </a:r>
            <a:r>
              <a:rPr lang="sr-Latn-RS" sz="1200" baseline="0" dirty="0" smtClean="0">
                <a:solidFill>
                  <a:schemeClr val="bg1"/>
                </a:solidFill>
              </a:rPr>
              <a:t>Simićević</a:t>
            </a:r>
            <a:endParaRPr lang="sr-Cyrl-CS" sz="1200" dirty="0" smtClean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5710" y="4547872"/>
            <a:ext cx="8763000" cy="430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en-US" sz="1100" smtClean="0">
                <a:solidFill>
                  <a:schemeClr val="bg1"/>
                </a:solidFill>
              </a:rPr>
              <a:t>Prezentacija je zaštićena autorskim pravima i može se koristiti samo za nastavu na daljinu studenata Saobraćajnog fakulteta u školskoj 2020/2021. Prezentacija se ne može koristiti u druge svrhe bez pismene saglasnosti autora materijala.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185710" y="4030650"/>
            <a:ext cx="459485" cy="436022"/>
            <a:chOff x="7797010" y="2267533"/>
            <a:chExt cx="459485" cy="436022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bg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2910" y="4286262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smtClean="0">
                <a:solidFill>
                  <a:schemeClr val="bg1"/>
                </a:solidFill>
              </a:rPr>
              <a:t>ZAŠTIĆENO AUTORSKIM PRAVOM</a:t>
            </a:r>
            <a:r>
              <a:rPr lang="sr-Latn-RS" sz="1100" b="1" baseline="0" smtClean="0">
                <a:solidFill>
                  <a:schemeClr val="bg1"/>
                </a:solidFill>
              </a:rPr>
              <a:t>. SVA</a:t>
            </a:r>
            <a:r>
              <a:rPr lang="sr-Latn-RS" sz="1100" b="1" smtClean="0">
                <a:solidFill>
                  <a:schemeClr val="bg1"/>
                </a:solidFill>
              </a:rPr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9CD494">
                <a:alpha val="71765"/>
              </a:srgbClr>
            </a:gs>
            <a:gs pos="60000">
              <a:srgbClr val="E6EDD3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3" name="Picture 2" descr="DOLPHIN, 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7" y="699542"/>
            <a:ext cx="417646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7664" y="393811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Oxygen Light" panose="020B0604020202020204" charset="0"/>
              </a:rPr>
              <a:t>Doral, Florida</a:t>
            </a:r>
            <a:endParaRPr lang="en-US" dirty="0">
              <a:latin typeface="Oxygen Light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3953" y="39381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Oxygen Light" panose="020B0604020202020204" charset="0"/>
              </a:rPr>
              <a:t>Čarlston, Južna Karolina </a:t>
            </a:r>
            <a:endParaRPr lang="en-US" dirty="0">
              <a:latin typeface="Oxygen Light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9517" y="12347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Oxygen Light" panose="020B0604020202020204" charset="0"/>
              </a:rPr>
              <a:t>PRIMERI U SAD:</a:t>
            </a:r>
            <a:endParaRPr lang="en-US" sz="2000" b="1" dirty="0">
              <a:latin typeface="Oxygen Light" panose="020B06040202020202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6248" y="4627553"/>
            <a:ext cx="4363079" cy="515947"/>
            <a:chOff x="6746240" y="4274987"/>
            <a:chExt cx="4363079" cy="515947"/>
          </a:xfrm>
        </p:grpSpPr>
        <p:sp>
          <p:nvSpPr>
            <p:cNvPr id="11" name="TextBox 10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699542"/>
            <a:ext cx="428312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23478"/>
            <a:ext cx="6130200" cy="433500"/>
          </a:xfrm>
        </p:spPr>
        <p:txBody>
          <a:bodyPr/>
          <a:lstStyle/>
          <a:p>
            <a:r>
              <a:rPr lang="sr-Latn-RS" sz="3000" dirty="0" smtClean="0"/>
              <a:t>Podela P&amp;R objekata</a:t>
            </a:r>
            <a:endParaRPr lang="en-GB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79512" y="627534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>
                <a:latin typeface="Oxygen Light" panose="020B0604020202020204" charset="0"/>
              </a:rPr>
              <a:t>P</a:t>
            </a:r>
            <a:r>
              <a:rPr lang="sr-Latn-RS" b="1" dirty="0" smtClean="0">
                <a:latin typeface="Oxygen Light" panose="020B0604020202020204" charset="0"/>
              </a:rPr>
              <a:t>rema lokaciji:</a:t>
            </a:r>
          </a:p>
          <a:p>
            <a:endParaRPr lang="sr-Latn-RS" b="1" dirty="0" smtClean="0">
              <a:latin typeface="Oxygen Light" panose="020B0604020202020204" charset="0"/>
            </a:endParaRPr>
          </a:p>
          <a:p>
            <a:r>
              <a:rPr lang="sr-Latn-RS" dirty="0" smtClean="0">
                <a:latin typeface="Oxygen Light" panose="020B0604020202020204" charset="0"/>
              </a:rPr>
              <a:t>   1. </a:t>
            </a:r>
            <a:r>
              <a:rPr lang="en-US" b="1" dirty="0" err="1" smtClean="0">
                <a:latin typeface="Oxygen Light" panose="020B0604020202020204" charset="0"/>
              </a:rPr>
              <a:t>Udaljene</a:t>
            </a:r>
            <a:r>
              <a:rPr lang="en-US" b="1" dirty="0" smtClean="0">
                <a:latin typeface="Oxygen Light" panose="020B0604020202020204" charset="0"/>
              </a:rPr>
              <a:t> </a:t>
            </a:r>
            <a:r>
              <a:rPr lang="en-US" b="1" dirty="0" err="1" smtClean="0">
                <a:latin typeface="Oxygen Light" panose="020B0604020202020204" charset="0"/>
              </a:rPr>
              <a:t>lokacije</a:t>
            </a:r>
            <a:r>
              <a:rPr lang="sr-Latn-RS" b="1" dirty="0" smtClean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-</a:t>
            </a:r>
            <a:r>
              <a:rPr lang="en-US" dirty="0" smtClean="0">
                <a:latin typeface="Oxygen Light" panose="020B0604020202020204" charset="0"/>
              </a:rPr>
              <a:t> </a:t>
            </a:r>
            <a:r>
              <a:rPr lang="en-US" dirty="0" err="1" smtClean="0">
                <a:latin typeface="Oxygen Light" panose="020B0604020202020204" charset="0"/>
              </a:rPr>
              <a:t>terminali</a:t>
            </a:r>
            <a:r>
              <a:rPr lang="en-US" dirty="0" smtClean="0">
                <a:latin typeface="Oxygen Light" panose="020B0604020202020204" charset="0"/>
              </a:rPr>
              <a:t> </a:t>
            </a:r>
            <a:r>
              <a:rPr lang="en-US" dirty="0" err="1">
                <a:latin typeface="Oxygen Light" panose="020B0604020202020204" charset="0"/>
              </a:rPr>
              <a:t>sme</a:t>
            </a:r>
            <a:r>
              <a:rPr lang="sr-Latn-RS" dirty="0">
                <a:latin typeface="Oxygen Light" panose="020B0604020202020204" charset="0"/>
              </a:rPr>
              <a:t>š</a:t>
            </a:r>
            <a:r>
              <a:rPr lang="en-US" dirty="0" err="1">
                <a:latin typeface="Oxygen Light" panose="020B0604020202020204" charset="0"/>
              </a:rPr>
              <a:t>teni</a:t>
            </a:r>
            <a:r>
              <a:rPr lang="en-US" dirty="0">
                <a:latin typeface="Oxygen Light" panose="020B0604020202020204" charset="0"/>
              </a:rPr>
              <a:t> </a:t>
            </a:r>
            <a:r>
              <a:rPr lang="en-US" dirty="0" err="1">
                <a:latin typeface="Oxygen Light" panose="020B0604020202020204" charset="0"/>
              </a:rPr>
              <a:t>daleko</a:t>
            </a:r>
            <a:r>
              <a:rPr lang="en-US" dirty="0">
                <a:latin typeface="Oxygen Light" panose="020B0604020202020204" charset="0"/>
              </a:rPr>
              <a:t> od </a:t>
            </a:r>
            <a:r>
              <a:rPr lang="en-US" dirty="0" err="1">
                <a:latin typeface="Oxygen Light" panose="020B0604020202020204" charset="0"/>
              </a:rPr>
              <a:t>centra</a:t>
            </a:r>
            <a:r>
              <a:rPr lang="en-US" dirty="0">
                <a:latin typeface="Oxygen Light" panose="020B0604020202020204" charset="0"/>
              </a:rPr>
              <a:t> </a:t>
            </a:r>
            <a:r>
              <a:rPr lang="en-US" dirty="0" err="1">
                <a:latin typeface="Oxygen Light" panose="020B0604020202020204" charset="0"/>
              </a:rPr>
              <a:t>grada</a:t>
            </a:r>
            <a:r>
              <a:rPr lang="sr-Latn-RS" dirty="0">
                <a:latin typeface="Oxygen Light" panose="020B0604020202020204" charset="0"/>
              </a:rPr>
              <a:t> (u slučaju </a:t>
            </a:r>
            <a:r>
              <a:rPr lang="sr-Latn-RS" dirty="0" smtClean="0">
                <a:latin typeface="Oxygen Light" panose="020B0604020202020204" charset="0"/>
              </a:rPr>
              <a:t>SAD</a:t>
            </a:r>
          </a:p>
          <a:p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      između </a:t>
            </a:r>
            <a:r>
              <a:rPr lang="sr-Latn-RS" dirty="0">
                <a:latin typeface="Oxygen Light" panose="020B0604020202020204" charset="0"/>
              </a:rPr>
              <a:t>60 km i čak 120 km, u Evropi znatno manje oko 30 km</a:t>
            </a:r>
            <a:r>
              <a:rPr lang="sr-Latn-RS" dirty="0" smtClean="0">
                <a:latin typeface="Oxygen Light" panose="020B0604020202020204" charset="0"/>
              </a:rPr>
              <a:t>); </a:t>
            </a:r>
          </a:p>
          <a:p>
            <a:r>
              <a:rPr lang="sr-Latn-RS" b="1" dirty="0">
                <a:latin typeface="Oxygen Light" panose="020B0604020202020204" charset="0"/>
              </a:rPr>
              <a:t> </a:t>
            </a:r>
            <a:r>
              <a:rPr lang="sr-Latn-RS" b="1" dirty="0" smtClean="0">
                <a:latin typeface="Oxygen Light" panose="020B0604020202020204" charset="0"/>
              </a:rPr>
              <a:t>  </a:t>
            </a:r>
            <a:r>
              <a:rPr lang="sr-Latn-RS" dirty="0" smtClean="0">
                <a:latin typeface="Oxygen Light" panose="020B0604020202020204" charset="0"/>
              </a:rPr>
              <a:t>2</a:t>
            </a:r>
            <a:r>
              <a:rPr lang="sr-Latn-RS" b="1" dirty="0" smtClean="0">
                <a:latin typeface="Oxygen Light" panose="020B0604020202020204" charset="0"/>
              </a:rPr>
              <a:t>. </a:t>
            </a:r>
            <a:r>
              <a:rPr lang="sr-Latn-RS" b="1" dirty="0">
                <a:latin typeface="Oxygen Light" panose="020B0604020202020204" charset="0"/>
              </a:rPr>
              <a:t>Lokalni </a:t>
            </a:r>
            <a:r>
              <a:rPr lang="sr-Latn-RS" b="1" dirty="0" smtClean="0">
                <a:latin typeface="Oxygen Light" panose="020B0604020202020204" charset="0"/>
              </a:rPr>
              <a:t>objekti </a:t>
            </a:r>
            <a:r>
              <a:rPr lang="sr-Latn-RS" dirty="0" smtClean="0">
                <a:latin typeface="Oxygen Light" panose="020B0604020202020204" charset="0"/>
              </a:rPr>
              <a:t>- najčešće </a:t>
            </a:r>
            <a:r>
              <a:rPr lang="sr-Latn-RS" dirty="0">
                <a:latin typeface="Oxygen Light" panose="020B0604020202020204" charset="0"/>
              </a:rPr>
              <a:t>između 2 km i 7 km od najužeg gradskog </a:t>
            </a:r>
            <a:r>
              <a:rPr lang="sr-Latn-RS" dirty="0" smtClean="0">
                <a:latin typeface="Oxygen Light" panose="020B0604020202020204" charset="0"/>
              </a:rPr>
              <a:t>prostora;</a:t>
            </a:r>
          </a:p>
          <a:p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  3. </a:t>
            </a:r>
            <a:r>
              <a:rPr lang="sr-Latn-RS" b="1" dirty="0">
                <a:latin typeface="Oxygen Light" panose="020B0604020202020204" charset="0"/>
              </a:rPr>
              <a:t>Periferni objekti  </a:t>
            </a:r>
            <a:r>
              <a:rPr lang="sr-Latn-RS" dirty="0">
                <a:latin typeface="Oxygen Light" panose="020B0604020202020204" charset="0"/>
              </a:rPr>
              <a:t>–  uključuju one park-and-ride terminale koji su građeni </a:t>
            </a:r>
            <a:r>
              <a:rPr lang="sr-Latn-RS" dirty="0" smtClean="0">
                <a:latin typeface="Oxygen Light" panose="020B0604020202020204" charset="0"/>
              </a:rPr>
              <a:t>na</a:t>
            </a:r>
          </a:p>
          <a:p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      samojoj </a:t>
            </a:r>
            <a:r>
              <a:rPr lang="sr-Latn-RS" dirty="0">
                <a:latin typeface="Oxygen Light" panose="020B0604020202020204" charset="0"/>
              </a:rPr>
              <a:t>perifernoj ivici centralnog </a:t>
            </a:r>
            <a:r>
              <a:rPr lang="sr-Latn-RS" dirty="0" smtClean="0">
                <a:latin typeface="Oxygen Light" panose="020B0604020202020204" charset="0"/>
              </a:rPr>
              <a:t>područja.</a:t>
            </a:r>
          </a:p>
          <a:p>
            <a:endParaRPr lang="sr-Latn-RS" dirty="0">
              <a:latin typeface="Oxygen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latin typeface="Oxygen Light" panose="020B0604020202020204" charset="0"/>
              </a:rPr>
              <a:t>Prema načinu korišćenja:</a:t>
            </a:r>
          </a:p>
          <a:p>
            <a:endParaRPr lang="sr-Latn-RS" b="1" dirty="0" smtClean="0">
              <a:latin typeface="Oxygen Light" panose="020B0604020202020204" charset="0"/>
            </a:endParaRPr>
          </a:p>
          <a:p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  1</a:t>
            </a:r>
            <a:r>
              <a:rPr lang="sr-Latn-RS" b="1" dirty="0" smtClean="0">
                <a:latin typeface="Oxygen Light" panose="020B0604020202020204" charset="0"/>
              </a:rPr>
              <a:t>. Isključivi </a:t>
            </a:r>
            <a:r>
              <a:rPr lang="sr-Latn-RS" b="1" dirty="0">
                <a:latin typeface="Oxygen Light" panose="020B0604020202020204" charset="0"/>
              </a:rPr>
              <a:t>(</a:t>
            </a:r>
            <a:r>
              <a:rPr lang="sr-Latn-RS" b="1" dirty="0" smtClean="0">
                <a:latin typeface="Oxygen Light" panose="020B0604020202020204" charset="0"/>
              </a:rPr>
              <a:t>ekskluzivni) P&amp;R objekti</a:t>
            </a:r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- </a:t>
            </a:r>
            <a:r>
              <a:rPr lang="sr-Latn-RS" dirty="0">
                <a:latin typeface="Oxygen Light" panose="020B0604020202020204" charset="0"/>
              </a:rPr>
              <a:t>namenjeni samo u svrhu korišćenja </a:t>
            </a:r>
            <a:r>
              <a:rPr lang="sr-Latn-RS" dirty="0" smtClean="0">
                <a:latin typeface="Oxygen Light" panose="020B0604020202020204" charset="0"/>
              </a:rPr>
              <a:t>od </a:t>
            </a:r>
          </a:p>
          <a:p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      strane </a:t>
            </a:r>
            <a:r>
              <a:rPr lang="sr-Latn-RS" dirty="0">
                <a:latin typeface="Oxygen Light" panose="020B0604020202020204" charset="0"/>
              </a:rPr>
              <a:t>putnika sa automobilima koji presedaju, a cilj kretanja im je sam </a:t>
            </a:r>
            <a:r>
              <a:rPr lang="sr-Latn-RS" dirty="0" smtClean="0">
                <a:latin typeface="Oxygen Light" panose="020B0604020202020204" charset="0"/>
              </a:rPr>
              <a:t>grad;</a:t>
            </a:r>
          </a:p>
          <a:p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  2. </a:t>
            </a:r>
            <a:r>
              <a:rPr lang="sr-Latn-RS" b="1" dirty="0">
                <a:latin typeface="Oxygen Light" panose="020B0604020202020204" charset="0"/>
              </a:rPr>
              <a:t>V</a:t>
            </a:r>
            <a:r>
              <a:rPr lang="sr-Latn-RS" b="1" dirty="0" smtClean="0">
                <a:latin typeface="Oxygen Light" panose="020B0604020202020204" charset="0"/>
              </a:rPr>
              <a:t>išenamenski </a:t>
            </a:r>
            <a:r>
              <a:rPr lang="sr-Latn-RS" b="1" dirty="0">
                <a:latin typeface="Oxygen Light" panose="020B0604020202020204" charset="0"/>
              </a:rPr>
              <a:t>objekti</a:t>
            </a:r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- </a:t>
            </a:r>
            <a:r>
              <a:rPr lang="sr-Latn-RS" dirty="0">
                <a:latin typeface="Oxygen Light" panose="020B0604020202020204" charset="0"/>
              </a:rPr>
              <a:t>tržni centri, poslovni </a:t>
            </a:r>
            <a:r>
              <a:rPr lang="sr-Latn-RS" dirty="0" smtClean="0">
                <a:latin typeface="Oxygen Light" panose="020B0604020202020204" charset="0"/>
              </a:rPr>
              <a:t>objekti</a:t>
            </a:r>
            <a:r>
              <a:rPr lang="en-GB" dirty="0">
                <a:latin typeface="Oxygen Light" panose="020B0604020202020204" charset="0"/>
              </a:rPr>
              <a:t> </a:t>
            </a:r>
            <a:r>
              <a:rPr lang="en-GB" dirty="0" err="1" smtClean="0">
                <a:latin typeface="Oxygen Light" panose="020B0604020202020204" charset="0"/>
              </a:rPr>
              <a:t>i</a:t>
            </a:r>
            <a:r>
              <a:rPr lang="sr-Latn-RS" dirty="0" smtClean="0">
                <a:latin typeface="Oxygen Light" panose="020B0604020202020204" charset="0"/>
              </a:rPr>
              <a:t> sl</a:t>
            </a:r>
            <a:r>
              <a:rPr lang="en-GB" dirty="0" smtClean="0">
                <a:latin typeface="Oxygen Light" panose="020B0604020202020204" charset="0"/>
              </a:rPr>
              <a:t>.</a:t>
            </a:r>
            <a:r>
              <a:rPr lang="sr-Latn-RS" dirty="0" smtClean="0">
                <a:latin typeface="Oxygen Light" panose="020B0604020202020204" charset="0"/>
              </a:rPr>
              <a:t> </a:t>
            </a:r>
            <a:r>
              <a:rPr lang="sr-Latn-RS" dirty="0">
                <a:latin typeface="Oxygen Light" panose="020B0604020202020204" charset="0"/>
              </a:rPr>
              <a:t>koji u </a:t>
            </a:r>
            <a:r>
              <a:rPr lang="sr-Latn-RS" dirty="0" smtClean="0">
                <a:latin typeface="Oxygen Light" panose="020B0604020202020204" charset="0"/>
              </a:rPr>
              <a:t>određenim</a:t>
            </a:r>
          </a:p>
          <a:p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      delovima dana</a:t>
            </a:r>
            <a:r>
              <a:rPr lang="en-GB" dirty="0" smtClean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mogu </a:t>
            </a:r>
            <a:r>
              <a:rPr lang="sr-Latn-RS" dirty="0">
                <a:latin typeface="Oxygen Light" panose="020B0604020202020204" charset="0"/>
              </a:rPr>
              <a:t>parking prostore pružiti i u svrhu obavljanja </a:t>
            </a:r>
            <a:r>
              <a:rPr lang="en-GB" dirty="0" smtClean="0">
                <a:latin typeface="Oxygen Light" panose="020B0604020202020204" charset="0"/>
              </a:rPr>
              <a:t>P</a:t>
            </a:r>
            <a:r>
              <a:rPr lang="sr-Latn-RS" dirty="0" smtClean="0">
                <a:latin typeface="Oxygen Light" panose="020B0604020202020204" charset="0"/>
              </a:rPr>
              <a:t>&amp;R transporta;</a:t>
            </a:r>
          </a:p>
          <a:p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  3. </a:t>
            </a:r>
            <a:r>
              <a:rPr lang="sr-Latn-RS" b="1" dirty="0" smtClean="0">
                <a:latin typeface="Oxygen Light" panose="020B0604020202020204" charset="0"/>
              </a:rPr>
              <a:t>Deljena parkirališta</a:t>
            </a:r>
          </a:p>
          <a:p>
            <a:endParaRPr lang="sr-Latn-RS" b="1" dirty="0">
              <a:latin typeface="Oxygen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latin typeface="Oxygen Light" panose="020B0604020202020204" charset="0"/>
              </a:rPr>
              <a:t>Prema dizajnu</a:t>
            </a:r>
            <a:r>
              <a:rPr lang="sr-Latn-RS" dirty="0" smtClean="0">
                <a:latin typeface="Oxygen Light" panose="020B0604020202020204" charset="0"/>
              </a:rPr>
              <a:t> - terminali </a:t>
            </a:r>
            <a:r>
              <a:rPr lang="sr-Latn-RS" dirty="0">
                <a:latin typeface="Oxygen Light" panose="020B0604020202020204" charset="0"/>
              </a:rPr>
              <a:t>se mogu razlikovati </a:t>
            </a:r>
            <a:r>
              <a:rPr lang="sr-Latn-RS" dirty="0" smtClean="0">
                <a:latin typeface="Oxygen Light" panose="020B0604020202020204" charset="0"/>
              </a:rPr>
              <a:t>po </a:t>
            </a:r>
            <a:r>
              <a:rPr lang="sr-Latn-RS" dirty="0">
                <a:latin typeface="Oxygen Light" panose="020B0604020202020204" charset="0"/>
              </a:rPr>
              <a:t>velikom spektru kriterijuma kao što su na primer pristup objektu, tehnološko rešenje, način parkiranja, tarifna politika i način naplate, povezivanje sa drugim vidovima transporta, pešače komunikacije, sigurnost na samoj </a:t>
            </a:r>
            <a:r>
              <a:rPr lang="sr-Latn-RS" dirty="0" smtClean="0">
                <a:latin typeface="Oxygen Light" panose="020B0604020202020204" charset="0"/>
              </a:rPr>
              <a:t>lokaciji i sl.</a:t>
            </a:r>
            <a:endParaRPr lang="en-GB" b="1" dirty="0">
              <a:latin typeface="Oxygen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029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 idx="4294967295"/>
          </p:nvPr>
        </p:nvSpPr>
        <p:spPr>
          <a:xfrm>
            <a:off x="428596" y="285734"/>
            <a:ext cx="8072494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Pozitivni efekti sistema Parkiraj i vozi se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294967295"/>
          </p:nvPr>
        </p:nvSpPr>
        <p:spPr>
          <a:xfrm>
            <a:off x="142844" y="785800"/>
            <a:ext cx="6643734" cy="42148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600" b="1" dirty="0" smtClean="0"/>
              <a:t>Pozitivni efekti za grad: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b="1" dirty="0" smtClean="0"/>
              <a:t> </a:t>
            </a:r>
            <a:r>
              <a:rPr lang="sr-Latn-RS" sz="1600" dirty="0" smtClean="0"/>
              <a:t>Doprinosi lokalnim ekonomijama tako što poboljšava pristupačnost gradskih centara povećanjem broja dostupnih parking mesta;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dirty="0" smtClean="0"/>
              <a:t> Smanjuje se zagušenje na saobraćajnicama;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dirty="0" smtClean="0"/>
              <a:t> Poboljšava se okruženje u gradskim centrima;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dirty="0" smtClean="0"/>
              <a:t> Povećava se mobilnost u okviru grada, a samim tim i atraktivnost gradskog centra;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dirty="0" smtClean="0"/>
              <a:t> Smanjuje se pritisak u objektima za parkiranje u centralnoj zoni.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600" b="1" dirty="0" smtClean="0"/>
              <a:t>Pozitivni efekti za korisnike: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</a:pPr>
            <a:r>
              <a:rPr lang="sr-Latn-RS" sz="1600" dirty="0" smtClean="0"/>
              <a:t> Kraće vreme putovanja u centar grada;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</a:pPr>
            <a:r>
              <a:rPr lang="sr-Latn-RS" sz="1600" dirty="0" smtClean="0"/>
              <a:t> Manji ukupni troškovi putovanja.</a:t>
            </a:r>
            <a:endParaRPr sz="1600" dirty="0"/>
          </a:p>
        </p:txBody>
      </p:sp>
      <p:sp>
        <p:nvSpPr>
          <p:cNvPr id="112" name="Google Shape;112;p19"/>
          <p:cNvSpPr/>
          <p:nvPr/>
        </p:nvSpPr>
        <p:spPr>
          <a:xfrm>
            <a:off x="8072462" y="285734"/>
            <a:ext cx="345435" cy="32983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 rot="-1609140">
            <a:off x="7752934" y="683526"/>
            <a:ext cx="233031" cy="2225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pic>
        <p:nvPicPr>
          <p:cNvPr id="18" name="Picture 58" descr="park+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32" y="1285866"/>
            <a:ext cx="2465595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6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643320"/>
            <a:ext cx="785818" cy="785818"/>
          </a:xfrm>
          <a:prstGeom prst="rect">
            <a:avLst/>
          </a:prstGeom>
        </p:spPr>
      </p:pic>
      <p:pic>
        <p:nvPicPr>
          <p:cNvPr id="20" name="Picture 19" descr="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4214824"/>
            <a:ext cx="642942" cy="69976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780921" y="4500576"/>
            <a:ext cx="4363079" cy="515947"/>
            <a:chOff x="6746240" y="4274987"/>
            <a:chExt cx="4363079" cy="515947"/>
          </a:xfrm>
        </p:grpSpPr>
        <p:sp>
          <p:nvSpPr>
            <p:cNvPr id="22" name="TextBox 21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24" name="Isosceles Triangle 23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214282" y="1285866"/>
            <a:ext cx="7072362" cy="3643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RS" smtClean="0"/>
              <a:t> </a:t>
            </a:r>
            <a:r>
              <a:rPr lang="sr-Latn-RS" sz="1800" smtClean="0"/>
              <a:t>Maksimalna dužina putovanja autobusom od parkirališta Parkiraj i vozi se do krajnjeg cilja putovanja je 5 km.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Latn-RS" sz="1800" smtClean="0"/>
              <a:t> Maksimalno vreme putovanja vozilima JMTP – a od 15 do 20 minuta.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RS" sz="1800" smtClean="0"/>
              <a:t> Maksimalno ukupno vreme putovanja koristeći sistem Parkiraj i vozi se uključujući i vreme čekanja na vozilo JMTP – a treba da bude kraće od vremena putovanja putničkim automobilom koje uključuje vreme traženja slobodnog parking mesta i vreme potrebno za parkiranje, o čemu treba voditi računa pri izboru lokacija parkirališta koja bi se uvela u ovaj sistem.</a:t>
            </a:r>
            <a:endParaRPr sz="1800"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214282" y="214296"/>
            <a:ext cx="7643866" cy="928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Preduslovi za uspešno funkcionisanje sistema Parkiraj i vozi se:</a:t>
            </a: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6" name="Picture 1842" descr="cd688ed707649d75a9e701ee5c6912503f4b900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236" y="1500180"/>
            <a:ext cx="1708764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86248" y="4429138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142844" y="142858"/>
            <a:ext cx="7286676" cy="29289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RS" sz="1500" dirty="0" smtClean="0"/>
              <a:t> Pristupačnost vozila sa “uvodno/izvodnih” saobraćajnica lokaciji parkirališta.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RS" sz="1500" dirty="0" smtClean="0"/>
              <a:t> Pristupačnost za pešake: rastojanje od stajališta JMPT –a do parkirališta u oba smera; kvalitet pešačkih komunikacija.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RS" sz="1500" dirty="0" smtClean="0"/>
              <a:t> Kvalitet usluge JMPT: broj lokacija u centralnoj zoni do kojih se može doći bez presedanja, vreme putovanja do centralne zone, mogućnost ulaska u vozilo, postojanje žutih traka.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RS" sz="1500" dirty="0" smtClean="0"/>
              <a:t> Kapacitet parkirališta (u smislu verovatnoće da će korisnik pronaći slobodno parking mesto).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RS" sz="1500" dirty="0" smtClean="0"/>
              <a:t>Vidljivost lokacije sa pristupne saobraćajnice: radi bezbednosti korisnika i njhovih vozila kao i vizuelne informacije sa pristupne saobraćajnice i postojanju slobodnih parking mesta na parkiralištu. </a:t>
            </a:r>
            <a:endParaRPr sz="1500"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286130"/>
            <a:ext cx="2786082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1714480" y="3008072"/>
            <a:ext cx="19419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sr-Cyrl-CS" altLang="en-US" sz="1500" dirty="0" smtClean="0">
                <a:latin typeface="+mn-lt"/>
              </a:rPr>
              <a:t>О</a:t>
            </a:r>
            <a:r>
              <a:rPr lang="sr-Latn-RS" altLang="en-US" sz="1500" dirty="0" smtClean="0">
                <a:latin typeface="Oxygen Light" charset="0"/>
              </a:rPr>
              <a:t>cene kriterijuma:</a:t>
            </a:r>
            <a:endParaRPr lang="en-US" altLang="en-US" sz="1500" dirty="0">
              <a:latin typeface="Oxygen Light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295239"/>
            <a:ext cx="2286015" cy="18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4643438" y="2837736"/>
            <a:ext cx="27431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sr-Latn-RS" altLang="en-US" sz="1500" dirty="0" smtClean="0">
                <a:latin typeface="Oxygen Light" charset="0"/>
              </a:rPr>
              <a:t>Težinski faktori kriterijuma</a:t>
            </a:r>
            <a:r>
              <a:rPr lang="sr-Latn-RS" altLang="en-US" sz="1600" dirty="0" smtClean="0">
                <a:latin typeface="+mn-lt"/>
              </a:rPr>
              <a:t>:</a:t>
            </a:r>
            <a:r>
              <a:rPr lang="en-US" altLang="en-US" sz="1600" dirty="0" smtClean="0">
                <a:latin typeface="+mn-lt"/>
              </a:rPr>
              <a:t> </a:t>
            </a:r>
            <a:endParaRPr lang="en-US" altLang="en-US" sz="1600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6291772" y="2137862"/>
            <a:ext cx="4363079" cy="515947"/>
            <a:chOff x="6746240" y="4274987"/>
            <a:chExt cx="4363079" cy="515947"/>
          </a:xfrm>
        </p:grpSpPr>
        <p:sp>
          <p:nvSpPr>
            <p:cNvPr id="15" name="TextBox 14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571472" y="214296"/>
            <a:ext cx="6286544" cy="87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Tarifni sistem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142844" y="785800"/>
            <a:ext cx="7286676" cy="43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800"/>
              </a:spcAft>
            </a:pPr>
            <a:r>
              <a:rPr lang="sr-Latn-RS" sz="1700" dirty="0" smtClean="0"/>
              <a:t> Troškovi putovanja korišćenjem sistema Parkiraj i vozi se treba da budu manji od troškova putovanja PA – om (uključujući parkiranja).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700" b="1" dirty="0" smtClean="0"/>
              <a:t>Plaćenje u autobusu samo za prevoz autobusom, parkiranje je besplatno.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700" dirty="0" smtClean="0"/>
              <a:t> </a:t>
            </a:r>
            <a:r>
              <a:rPr lang="sr-Latn-RS" sz="1700" b="1" dirty="0" smtClean="0"/>
              <a:t>Plaćanje na parkiralištu za prevoz autobusom, parkiranje je besplatno.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700" b="1" dirty="0" smtClean="0"/>
              <a:t> Plaćanje na parkiralištu za parkiranje i za prevoz autobusom.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700" b="1" dirty="0" smtClean="0"/>
              <a:t>Plaćanje na parkiralištu samo za parkiranje, prevoz autobusom je besplatan.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700" b="1" dirty="0" smtClean="0"/>
              <a:t>Unapred plaćena karta za Parkiraj i vozi se uslugu.</a:t>
            </a:r>
          </a:p>
          <a:p>
            <a:pPr marL="342900" indent="-342900">
              <a:spcAft>
                <a:spcPts val="800"/>
              </a:spcAft>
            </a:pPr>
            <a:r>
              <a:rPr lang="sr-Latn-RS" sz="1700" dirty="0" smtClean="0"/>
              <a:t>Jedinstvena mesečna kart aza JMPT i parkiranje. Ovakav način naplate treba favorizovati jer se na taj način dobijaju stalni korisnici.</a:t>
            </a:r>
            <a:endParaRPr sz="1700" dirty="0"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6" name="Picture 5" descr="17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88" y="1357304"/>
            <a:ext cx="1714512" cy="200026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86248" y="4627553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 idx="4294967295"/>
          </p:nvPr>
        </p:nvSpPr>
        <p:spPr>
          <a:xfrm>
            <a:off x="2293950" y="491750"/>
            <a:ext cx="4556100" cy="7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 smtClean="0">
                <a:solidFill>
                  <a:schemeClr val="dk1"/>
                </a:solidFill>
              </a:rPr>
              <a:t>NIVOI OBAVEŠTAVANJA KORISNIKA</a:t>
            </a:r>
            <a:endParaRPr sz="2400" b="0" dirty="0">
              <a:solidFill>
                <a:schemeClr val="dk1"/>
              </a:solidFill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4643438" y="4429138"/>
            <a:ext cx="4363079" cy="515947"/>
            <a:chOff x="6746240" y="4274987"/>
            <a:chExt cx="4363079" cy="515947"/>
          </a:xfrm>
        </p:grpSpPr>
        <p:sp>
          <p:nvSpPr>
            <p:cNvPr id="5" name="TextBox 4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651600" y="214296"/>
            <a:ext cx="6130200" cy="428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Nivoi  obaveštavanja korisnika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142844" y="92867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1800" dirty="0" smtClean="0">
                <a:latin typeface="Oxygen Light" charset="0"/>
              </a:rPr>
              <a:t> Marketinški materijal (štampani ili elektronski) – sveobuhvatan nivo. Treba da sadrži sve relevantne informacije koje mogu motivisati korisnika da se opredeli za korišćenje ovog sistema.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1800" dirty="0" smtClean="0">
                <a:latin typeface="Oxygen Light" charset="0"/>
              </a:rPr>
              <a:t>  Vođenje vozača do parkirališta standardnom vertikalnom signalizacijom: naziv parkirališta i pravac koji vodi do njega (slobodna mesta, ako postoji PGI sistem.)</a:t>
            </a:r>
            <a:endParaRPr lang="sr-Latn-CS" sz="1800" dirty="0">
              <a:latin typeface="Oxygen Light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grayscl/>
            <a:lum contrast="10000"/>
          </a:blip>
          <a:srcRect l="20348" t="37695" r="32850" b="18555"/>
          <a:stretch>
            <a:fillRect/>
          </a:stretch>
        </p:blipFill>
        <p:spPr bwMode="auto">
          <a:xfrm>
            <a:off x="357158" y="2714626"/>
            <a:ext cx="4441090" cy="215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TREL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14692"/>
            <a:ext cx="24288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 rot="5400000">
            <a:off x="6434648" y="2137862"/>
            <a:ext cx="4363079" cy="515947"/>
            <a:chOff x="6746240" y="4274987"/>
            <a:chExt cx="4363079" cy="515947"/>
          </a:xfrm>
        </p:grpSpPr>
        <p:sp>
          <p:nvSpPr>
            <p:cNvPr id="35" name="TextBox 34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500034" y="357172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Nivoi obaveštavanja korisnika</a:t>
            </a:r>
            <a:endParaRPr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14282" y="857238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sr-Latn-RS" sz="1800" dirty="0" smtClean="0">
                <a:latin typeface="Oxygen Light" charset="0"/>
              </a:rPr>
              <a:t>Informativna tabla na samom parkiralištu koja opisuje režim parkiranja, tarfni sistem i način naplate.</a:t>
            </a:r>
          </a:p>
          <a:p>
            <a:pPr marL="342900" indent="-342900">
              <a:buAutoNum type="arabicPeriod" startAt="3"/>
            </a:pPr>
            <a:r>
              <a:rPr lang="sr-Latn-RS" sz="1800" dirty="0" smtClean="0">
                <a:latin typeface="Oxygen Light" charset="0"/>
              </a:rPr>
              <a:t>Vođenje korisnika kao pešaka od parkirališta do stajališta JMTP i suprotno sa informacijama o prevozu.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1800" dirty="0" smtClean="0">
                <a:latin typeface="Oxygen Light" charset="0"/>
              </a:rPr>
              <a:t>Nivoi 3 i 4 u smeru od parkirališta do stajališta se mogu objediniti i prikazati na istoj informativnoj tabli. </a:t>
            </a:r>
            <a:endParaRPr lang="sr-Latn-CS" sz="1800" dirty="0">
              <a:latin typeface="Oxygen Light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71750"/>
            <a:ext cx="50006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 rot="5400000">
            <a:off x="6506086" y="2137862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 idx="4294967295"/>
          </p:nvPr>
        </p:nvSpPr>
        <p:spPr>
          <a:xfrm>
            <a:off x="651600" y="4000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lt1"/>
                </a:solidFill>
              </a:rPr>
              <a:t>Monitoring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42910" y="1000114"/>
            <a:ext cx="535785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sr-Latn-RS" sz="1800" dirty="0" smtClean="0">
                <a:latin typeface="Oxygen Light" charset="0"/>
              </a:rPr>
              <a:t> </a:t>
            </a:r>
            <a:r>
              <a:rPr lang="sr-Latn-RS" sz="1800" dirty="0" smtClean="0">
                <a:solidFill>
                  <a:schemeClr val="bg1"/>
                </a:solidFill>
                <a:latin typeface="Oxygen Light" charset="0"/>
              </a:rPr>
              <a:t>Po uvođenju parkirališta u sistem Parkiraj i vozi se neophodno je praćenje i vrednovanje efekata kako bi se sistem unapredio i što više približio korisnicima.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sr-Latn-RS" sz="1800" dirty="0" smtClean="0">
                <a:solidFill>
                  <a:schemeClr val="bg1"/>
                </a:solidFill>
                <a:latin typeface="Oxygen Light" charset="0"/>
              </a:rPr>
              <a:t>  Da bi se vrednovali efekti sistema treba obezbediti: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solidFill>
                  <a:schemeClr val="bg1"/>
                </a:solidFill>
                <a:latin typeface="Oxygen Light" charset="0"/>
              </a:rPr>
              <a:t> Praćenje broj zahteva  korisnika koji su prihvatili sistem po lokacijama i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solidFill>
                  <a:schemeClr val="bg1"/>
                </a:solidFill>
                <a:latin typeface="Oxygen Light" charset="0"/>
              </a:rPr>
              <a:t>  Istraživanje stavova korisnika koji sistem nisu prihvatili u pogledu uslova koje bi sistem dodatno trebalo da obezbedi kako bi i oni postali njegovi korisnici.</a:t>
            </a:r>
            <a:endParaRPr lang="en-GB" sz="1800" dirty="0">
              <a:solidFill>
                <a:schemeClr val="bg1"/>
              </a:solidFill>
              <a:latin typeface="Oxygen Light" charset="0"/>
            </a:endParaRPr>
          </a:p>
        </p:txBody>
      </p:sp>
      <p:pic>
        <p:nvPicPr>
          <p:cNvPr id="14" name="Picture 13" descr="17.pn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5857884" y="1643056"/>
            <a:ext cx="3107522" cy="207170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357686" y="4500576"/>
            <a:ext cx="4363079" cy="515947"/>
            <a:chOff x="6746240" y="4274987"/>
            <a:chExt cx="4363079" cy="515947"/>
          </a:xfrm>
        </p:grpSpPr>
        <p:sp>
          <p:nvSpPr>
            <p:cNvPr id="16" name="TextBox 15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42910" y="42861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Uvod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142844" y="1000114"/>
            <a:ext cx="7000924" cy="32147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457200" algn="just">
              <a:spcAft>
                <a:spcPts val="300"/>
              </a:spcAft>
            </a:pPr>
            <a:r>
              <a:rPr lang="sr-Latn-CS" dirty="0" smtClean="0">
                <a:ea typeface="Times New Roman" panose="02020603050405020304" pitchFamily="18" charset="0"/>
                <a:cs typeface="Arial" panose="020B0604020202020204" pitchFamily="34" charset="0"/>
              </a:rPr>
              <a:t>Upravljanje mobilnošću je opšti naziv za politike koje povećavaju efikasnost transportnog sistema promenom ponašanja u putovanju.</a:t>
            </a:r>
          </a:p>
          <a:p>
            <a:pPr marL="0" indent="457200" algn="just">
              <a:spcAft>
                <a:spcPts val="300"/>
              </a:spcAft>
            </a:pPr>
            <a:r>
              <a:rPr lang="sr-Latn-CS" dirty="0" smtClean="0">
                <a:ea typeface="Times New Roman" panose="02020603050405020304" pitchFamily="18" charset="0"/>
                <a:cs typeface="Arial" panose="020B0604020202020204" pitchFamily="34" charset="0"/>
              </a:rPr>
              <a:t>Ono može da utiče na učestalost putovanja, vid prevoza, cilj putovanja ili vreme realizacije putovanja (npr. promena sa vršnog na vanvršni period)</a:t>
            </a:r>
            <a:r>
              <a:rPr lang="sr-Cyrl-R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457200" algn="just">
              <a:spcAft>
                <a:spcPts val="300"/>
              </a:spcAft>
            </a:pPr>
            <a:r>
              <a:rPr lang="sr-Latn-CS" dirty="0" smtClean="0">
                <a:ea typeface="Times New Roman" panose="02020603050405020304" pitchFamily="18" charset="0"/>
                <a:cs typeface="Arial" panose="020B0604020202020204" pitchFamily="34" charset="0"/>
              </a:rPr>
              <a:t>Upravljanje mobilnošću podržava i podržano je od strane upravljanja parkiranjem. </a:t>
            </a: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4357686" y="4500576"/>
            <a:ext cx="4363079" cy="515947"/>
            <a:chOff x="6746240" y="4274987"/>
            <a:chExt cx="4363079" cy="515947"/>
          </a:xfrm>
        </p:grpSpPr>
        <p:sp>
          <p:nvSpPr>
            <p:cNvPr id="9" name="TextBox 8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ctrTitle" idx="4294967295"/>
          </p:nvPr>
        </p:nvSpPr>
        <p:spPr>
          <a:xfrm>
            <a:off x="428596" y="285734"/>
            <a:ext cx="7637100" cy="6470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accent1"/>
                </a:solidFill>
              </a:rPr>
              <a:t>Alternativna radna vremena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294967295"/>
          </p:nvPr>
        </p:nvSpPr>
        <p:spPr>
          <a:xfrm>
            <a:off x="285720" y="1071552"/>
            <a:ext cx="7637100" cy="3857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dirty="0" smtClean="0">
                <a:solidFill>
                  <a:schemeClr val="lt1"/>
                </a:solidFill>
              </a:rPr>
              <a:t> Fleksibilno radno vreme;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dirty="0" smtClean="0">
                <a:solidFill>
                  <a:schemeClr val="lt1"/>
                </a:solidFill>
              </a:rPr>
              <a:t> Raspoređene smene;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dirty="0" smtClean="0">
                <a:solidFill>
                  <a:schemeClr val="lt1"/>
                </a:solidFill>
              </a:rPr>
              <a:t> Odlaganje putovanja sa motivima čija vremena realizacije nisu strogo definisana mogu se postići pružanjem olakšica za putovanje u vanvršnom periodu.</a:t>
            </a:r>
          </a:p>
        </p:txBody>
      </p: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6" name="Picture 5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14296"/>
            <a:ext cx="2357422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" name="Group 6"/>
          <p:cNvGrpSpPr/>
          <p:nvPr/>
        </p:nvGrpSpPr>
        <p:grpSpPr>
          <a:xfrm>
            <a:off x="4000496" y="4429138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ctrTitle" idx="4294967295"/>
          </p:nvPr>
        </p:nvSpPr>
        <p:spPr>
          <a:xfrm>
            <a:off x="428596" y="285734"/>
            <a:ext cx="8358246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Alternativni vidovi prevoza (veza sa zahtevima za parkiranje)</a:t>
            </a:r>
            <a:endParaRPr dirty="0"/>
          </a:p>
        </p:txBody>
      </p:sp>
      <p:sp>
        <p:nvSpPr>
          <p:cNvPr id="224" name="Google Shape;224;p28"/>
          <p:cNvSpPr txBox="1">
            <a:spLocks noGrp="1"/>
          </p:cNvSpPr>
          <p:nvPr>
            <p:ph type="subTitle" idx="4294967295"/>
          </p:nvPr>
        </p:nvSpPr>
        <p:spPr>
          <a:xfrm>
            <a:off x="651600" y="1411308"/>
            <a:ext cx="7492300" cy="33035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sz="2000" dirty="0" smtClean="0"/>
              <a:t>Pešačenje (manji gradovi i kraća rastojanja) – infrastruktura</a:t>
            </a:r>
          </a:p>
          <a:p>
            <a:r>
              <a:rPr lang="sr-Latn-RS" sz="2000" dirty="0" smtClean="0"/>
              <a:t>Bicikl/motocikl - infrastruktura</a:t>
            </a:r>
          </a:p>
          <a:p>
            <a:r>
              <a:rPr lang="sr-Latn-RS" sz="2000" dirty="0" smtClean="0"/>
              <a:t>Taksi prevoz</a:t>
            </a:r>
          </a:p>
          <a:p>
            <a:r>
              <a:rPr lang="sr-Latn-RS" sz="2000" dirty="0" smtClean="0"/>
              <a:t>Kolektivni taksi</a:t>
            </a:r>
          </a:p>
          <a:p>
            <a:r>
              <a:rPr lang="sr-Latn-RS" sz="2000" i="1" dirty="0" smtClean="0"/>
              <a:t>Carsharing </a:t>
            </a:r>
            <a:r>
              <a:rPr lang="sr-Latn-RS" sz="2000" dirty="0" smtClean="0"/>
              <a:t>(po času, po gradu) – pogodnosti</a:t>
            </a:r>
          </a:p>
          <a:p>
            <a:r>
              <a:rPr lang="sr-Latn-RS" sz="2000" dirty="0" smtClean="0"/>
              <a:t>Grupna vožnja (</a:t>
            </a:r>
            <a:r>
              <a:rPr lang="sr-Latn-RS" sz="2000" i="1" dirty="0" smtClean="0"/>
              <a:t>Carpool</a:t>
            </a:r>
            <a:r>
              <a:rPr lang="sr-Latn-RS" sz="2000" dirty="0" smtClean="0"/>
              <a:t>) – informisanje i „spajanje“</a:t>
            </a:r>
          </a:p>
          <a:p>
            <a:r>
              <a:rPr lang="sr-Latn-RS" sz="2000" dirty="0" smtClean="0"/>
              <a:t>Paratranzit</a:t>
            </a:r>
          </a:p>
          <a:p>
            <a:r>
              <a:rPr lang="sr-Latn-RS" sz="2000" dirty="0" smtClean="0"/>
              <a:t>JMTP (povećanje NU u JMTP, na stajalištima, niža cena, jednostavan sistem naplate, promocija)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2400" dirty="0"/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9" name="Picture 8" descr="23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214296"/>
            <a:ext cx="1500166" cy="1500166"/>
          </a:xfrm>
          <a:prstGeom prst="rect">
            <a:avLst/>
          </a:prstGeom>
        </p:spPr>
      </p:pic>
      <p:pic>
        <p:nvPicPr>
          <p:cNvPr id="10" name="Picture 9" descr="24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857370"/>
            <a:ext cx="2039692" cy="1357322"/>
          </a:xfrm>
          <a:prstGeom prst="rect">
            <a:avLst/>
          </a:prstGeom>
        </p:spPr>
      </p:pic>
      <p:pic>
        <p:nvPicPr>
          <p:cNvPr id="11" name="Picture 10" descr="25.jp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3357568"/>
            <a:ext cx="1857388" cy="10001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0" y="4500576"/>
            <a:ext cx="4363079" cy="515947"/>
            <a:chOff x="6746240" y="4274987"/>
            <a:chExt cx="4363079" cy="515947"/>
          </a:xfrm>
        </p:grpSpPr>
        <p:sp>
          <p:nvSpPr>
            <p:cNvPr id="13" name="TextBox 12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785786" y="357172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Integrisani tarifni sistem</a:t>
            </a:r>
            <a:endParaRPr dirty="0"/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grpSp>
        <p:nvGrpSpPr>
          <p:cNvPr id="13" name="Group 2664"/>
          <p:cNvGrpSpPr>
            <a:grpSpLocks/>
          </p:cNvGrpSpPr>
          <p:nvPr/>
        </p:nvGrpSpPr>
        <p:grpSpPr bwMode="auto">
          <a:xfrm>
            <a:off x="642910" y="1357304"/>
            <a:ext cx="6559432" cy="3066971"/>
            <a:chOff x="1835" y="4638"/>
            <a:chExt cx="6667" cy="3118"/>
          </a:xfrm>
        </p:grpSpPr>
        <p:sp>
          <p:nvSpPr>
            <p:cNvPr id="14" name="Text Box 2665"/>
            <p:cNvSpPr txBox="1">
              <a:spLocks noChangeArrowheads="1"/>
            </p:cNvSpPr>
            <p:nvPr/>
          </p:nvSpPr>
          <p:spPr bwMode="auto">
            <a:xfrm>
              <a:off x="4379" y="6792"/>
              <a:ext cx="13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Autobus</a:t>
              </a:r>
              <a:endParaRPr kumimoji="0" lang="sr-Latn-R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2666"/>
            <p:cNvSpPr txBox="1">
              <a:spLocks noChangeArrowheads="1"/>
            </p:cNvSpPr>
            <p:nvPr/>
          </p:nvSpPr>
          <p:spPr bwMode="auto">
            <a:xfrm>
              <a:off x="2822" y="6834"/>
              <a:ext cx="1363" cy="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Bez mera tarifne politike</a:t>
              </a:r>
              <a:endParaRPr kumimoji="0" lang="sr-Latn-R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AutoShape 2667"/>
            <p:cNvSpPr>
              <a:spLocks noChangeShapeType="1"/>
            </p:cNvSpPr>
            <p:nvPr/>
          </p:nvSpPr>
          <p:spPr bwMode="auto">
            <a:xfrm flipV="1">
              <a:off x="1835" y="4638"/>
              <a:ext cx="0" cy="31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AutoShape 2668"/>
            <p:cNvSpPr>
              <a:spLocks noChangeShapeType="1"/>
            </p:cNvSpPr>
            <p:nvPr/>
          </p:nvSpPr>
          <p:spPr bwMode="auto">
            <a:xfrm>
              <a:off x="1835" y="7743"/>
              <a:ext cx="502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2669"/>
            <p:cNvSpPr>
              <a:spLocks noChangeArrowheads="1"/>
            </p:cNvSpPr>
            <p:nvPr/>
          </p:nvSpPr>
          <p:spPr bwMode="auto">
            <a:xfrm>
              <a:off x="1971" y="7485"/>
              <a:ext cx="842" cy="25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670"/>
            <p:cNvSpPr>
              <a:spLocks noChangeArrowheads="1"/>
            </p:cNvSpPr>
            <p:nvPr/>
          </p:nvSpPr>
          <p:spPr bwMode="auto">
            <a:xfrm>
              <a:off x="3081" y="7485"/>
              <a:ext cx="842" cy="25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671"/>
            <p:cNvSpPr>
              <a:spLocks noChangeArrowheads="1"/>
            </p:cNvSpPr>
            <p:nvPr/>
          </p:nvSpPr>
          <p:spPr bwMode="auto">
            <a:xfrm>
              <a:off x="5702" y="6820"/>
              <a:ext cx="842" cy="92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672"/>
            <p:cNvSpPr>
              <a:spLocks noChangeArrowheads="1"/>
            </p:cNvSpPr>
            <p:nvPr/>
          </p:nvSpPr>
          <p:spPr bwMode="auto">
            <a:xfrm>
              <a:off x="4616" y="7186"/>
              <a:ext cx="842" cy="557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673"/>
            <p:cNvSpPr>
              <a:spLocks noChangeArrowheads="1"/>
            </p:cNvSpPr>
            <p:nvPr/>
          </p:nvSpPr>
          <p:spPr bwMode="auto">
            <a:xfrm>
              <a:off x="1971" y="6168"/>
              <a:ext cx="842" cy="131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674"/>
            <p:cNvSpPr>
              <a:spLocks noChangeArrowheads="1"/>
            </p:cNvSpPr>
            <p:nvPr/>
          </p:nvSpPr>
          <p:spPr bwMode="auto">
            <a:xfrm>
              <a:off x="1971" y="5814"/>
              <a:ext cx="842" cy="354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Text Box 2675"/>
            <p:cNvSpPr txBox="1">
              <a:spLocks noChangeArrowheads="1"/>
            </p:cNvSpPr>
            <p:nvPr/>
          </p:nvSpPr>
          <p:spPr bwMode="auto">
            <a:xfrm>
              <a:off x="1971" y="5017"/>
              <a:ext cx="2214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Putnički automobil</a:t>
              </a:r>
              <a:endParaRPr kumimoji="0" lang="sr-Latn-R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 Box 2676"/>
            <p:cNvSpPr txBox="1">
              <a:spLocks noChangeArrowheads="1"/>
            </p:cNvSpPr>
            <p:nvPr/>
          </p:nvSpPr>
          <p:spPr bwMode="auto">
            <a:xfrm>
              <a:off x="4330" y="5017"/>
              <a:ext cx="2214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JMTP</a:t>
              </a:r>
              <a:endParaRPr kumimoji="0" lang="sr-Latn-R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2677"/>
            <p:cNvSpPr txBox="1">
              <a:spLocks noChangeArrowheads="1"/>
            </p:cNvSpPr>
            <p:nvPr/>
          </p:nvSpPr>
          <p:spPr bwMode="auto">
            <a:xfrm>
              <a:off x="5458" y="6429"/>
              <a:ext cx="13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Voz</a:t>
              </a:r>
              <a:endParaRPr kumimoji="0" lang="sr-Latn-R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2678"/>
            <p:cNvSpPr txBox="1">
              <a:spLocks noChangeArrowheads="1"/>
            </p:cNvSpPr>
            <p:nvPr/>
          </p:nvSpPr>
          <p:spPr bwMode="auto">
            <a:xfrm>
              <a:off x="6421" y="5140"/>
              <a:ext cx="13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Legenda:</a:t>
              </a:r>
              <a:endParaRPr kumimoji="0" lang="sr-Latn-R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79"/>
            <p:cNvSpPr>
              <a:spLocks noChangeArrowheads="1"/>
            </p:cNvSpPr>
            <p:nvPr/>
          </p:nvSpPr>
          <p:spPr bwMode="auto">
            <a:xfrm>
              <a:off x="6583" y="5622"/>
              <a:ext cx="435" cy="176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680"/>
            <p:cNvSpPr>
              <a:spLocks noChangeArrowheads="1"/>
            </p:cNvSpPr>
            <p:nvPr/>
          </p:nvSpPr>
          <p:spPr bwMode="auto">
            <a:xfrm>
              <a:off x="6583" y="5862"/>
              <a:ext cx="435" cy="1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681"/>
            <p:cNvSpPr>
              <a:spLocks noChangeArrowheads="1"/>
            </p:cNvSpPr>
            <p:nvPr/>
          </p:nvSpPr>
          <p:spPr bwMode="auto">
            <a:xfrm>
              <a:off x="6583" y="6102"/>
              <a:ext cx="435" cy="176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2682"/>
            <p:cNvSpPr>
              <a:spLocks noChangeArrowheads="1"/>
            </p:cNvSpPr>
            <p:nvPr/>
          </p:nvSpPr>
          <p:spPr bwMode="auto">
            <a:xfrm>
              <a:off x="6583" y="6342"/>
              <a:ext cx="435" cy="176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Text Box 2683"/>
            <p:cNvSpPr txBox="1">
              <a:spLocks noChangeArrowheads="1"/>
            </p:cNvSpPr>
            <p:nvPr/>
          </p:nvSpPr>
          <p:spPr bwMode="auto">
            <a:xfrm>
              <a:off x="7066" y="5531"/>
              <a:ext cx="1436" cy="1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Gorivo</a:t>
              </a:r>
              <a:endParaRPr kumimoji="0" lang="sr-Latn-R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Parkiranje</a:t>
              </a:r>
              <a:endParaRPr kumimoji="0" lang="sr-Latn-R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Putarina</a:t>
              </a:r>
              <a:endParaRPr kumimoji="0" lang="sr-Latn-R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Karta za vožnju</a:t>
              </a:r>
              <a:endParaRPr kumimoji="0" lang="sr-Latn-R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86248" y="4500576"/>
            <a:ext cx="4363079" cy="515947"/>
            <a:chOff x="6746240" y="4274987"/>
            <a:chExt cx="4363079" cy="515947"/>
          </a:xfrm>
        </p:grpSpPr>
        <p:sp>
          <p:nvSpPr>
            <p:cNvPr id="34" name="TextBox 33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type="title"/>
          </p:nvPr>
        </p:nvSpPr>
        <p:spPr>
          <a:xfrm>
            <a:off x="500034" y="285734"/>
            <a:ext cx="6858048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Poboljšanje bezbednosti saobraćaja</a:t>
            </a:r>
            <a:endParaRPr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42844" y="857238"/>
            <a:ext cx="7215238" cy="4286262"/>
          </a:xfrm>
        </p:spPr>
        <p:txBody>
          <a:bodyPr/>
          <a:lstStyle/>
          <a:p>
            <a:r>
              <a:rPr lang="sr-Latn-CS" dirty="0" smtClean="0"/>
              <a:t>Sa aspekta parkiranja, poboljšanju bezbednosti se može doprineti preko otklanjanja izvora nebezbednih situacija koje su posledica nedovoljno dobrog regulisanja parkiranja.</a:t>
            </a:r>
          </a:p>
          <a:p>
            <a:r>
              <a:rPr lang="sr-Latn-CS" dirty="0" smtClean="0"/>
              <a:t>Veza između zaustavljenih i parkiranih automobila i nastajanje kolizione situacije, može da bude u tri slučaja:</a:t>
            </a:r>
            <a:endParaRPr lang="en-US" dirty="0" smtClean="0"/>
          </a:p>
          <a:p>
            <a:r>
              <a:rPr lang="sr-Latn-CS" dirty="0" smtClean="0"/>
              <a:t>1. Automobil može da bude </a:t>
            </a:r>
            <a:r>
              <a:rPr lang="sr-Latn-CS" b="1" dirty="0" smtClean="0"/>
              <a:t>fizička preprka</a:t>
            </a:r>
            <a:r>
              <a:rPr lang="sr-Latn-CS" dirty="0" smtClean="0"/>
              <a:t> i da tako izazove saobraćajnu nezgodu.</a:t>
            </a:r>
            <a:endParaRPr lang="en-US" dirty="0" smtClean="0"/>
          </a:p>
          <a:p>
            <a:r>
              <a:rPr lang="sr-Latn-CS" dirty="0" smtClean="0"/>
              <a:t>2. Parkirani ili zaustavljeni automobil može da bude </a:t>
            </a:r>
            <a:r>
              <a:rPr lang="sr-Latn-CS" b="1" dirty="0" smtClean="0"/>
              <a:t>vizuelna prepreka</a:t>
            </a:r>
            <a:r>
              <a:rPr lang="sr-Latn-CS" dirty="0" smtClean="0"/>
              <a:t>.</a:t>
            </a:r>
            <a:endParaRPr lang="en-US" dirty="0" smtClean="0"/>
          </a:p>
          <a:p>
            <a:r>
              <a:rPr lang="sr-Latn-CS" dirty="0" smtClean="0"/>
              <a:t>3. Parkirani automobili na nenamenskim prostorima mogu za korisnike pešačkih staza i zelenih površina da budu iznenađenje, i da na taj način izazivaju </a:t>
            </a:r>
            <a:r>
              <a:rPr lang="sr-Latn-CS" b="1" dirty="0" smtClean="0"/>
              <a:t>stresne situacije</a:t>
            </a:r>
            <a:r>
              <a:rPr lang="sr-Latn-CS" dirty="0" smtClean="0"/>
              <a:t> kod pešaka.</a:t>
            </a:r>
            <a:endParaRPr lang="en-US" dirty="0" smtClean="0"/>
          </a:p>
          <a:p>
            <a:r>
              <a:rPr lang="sr-Latn-CS" dirty="0" smtClean="0"/>
              <a:t>Uz navedeno, saobraćajnu nezgodu mogu izazvati vozila u procesu manevra ulaska i izlaska sa parking mesta i pri otvaranju vrata radi ulaska i izlaska vozača i putnika.</a:t>
            </a:r>
            <a:endParaRPr lang="en-US" dirty="0" smtClean="0"/>
          </a:p>
          <a:p>
            <a:pPr>
              <a:buNone/>
            </a:pPr>
            <a:endParaRPr lang="sr-Latn-CS" dirty="0"/>
          </a:p>
        </p:txBody>
      </p:sp>
      <p:pic>
        <p:nvPicPr>
          <p:cNvPr id="16" name="Picture 15" descr="26.jpe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8082" y="0"/>
            <a:ext cx="1785918" cy="2214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4000496" y="4627553"/>
            <a:ext cx="4363079" cy="515947"/>
            <a:chOff x="6746240" y="4274987"/>
            <a:chExt cx="4363079" cy="515947"/>
          </a:xfrm>
        </p:grpSpPr>
        <p:sp>
          <p:nvSpPr>
            <p:cNvPr id="18" name="TextBox 1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23" name="Google Shape;249;p30"/>
          <p:cNvSpPr txBox="1">
            <a:spLocks/>
          </p:cNvSpPr>
          <p:nvPr/>
        </p:nvSpPr>
        <p:spPr>
          <a:xfrm>
            <a:off x="500034" y="285734"/>
            <a:ext cx="6858048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C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9;p30"/>
          <p:cNvSpPr txBox="1">
            <a:spLocks/>
          </p:cNvSpPr>
          <p:nvPr/>
        </p:nvSpPr>
        <p:spPr>
          <a:xfrm>
            <a:off x="652434" y="438134"/>
            <a:ext cx="7777218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0"/>
                <a:ea typeface="Zilla Slab SemiBold" charset="0"/>
                <a:sym typeface="Arial"/>
              </a:rPr>
              <a:t>Finansijski</a:t>
            </a:r>
            <a:r>
              <a:rPr kumimoji="0" lang="sr-Latn-R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0"/>
                <a:ea typeface="Zilla Slab SemiBold" charset="0"/>
                <a:sym typeface="Arial"/>
              </a:rPr>
              <a:t> podsticaji za dnevne migrante</a:t>
            </a:r>
            <a:endParaRPr kumimoji="0" lang="sr-Latn-C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0"/>
              <a:ea typeface="Zilla Slab SemiBold" charset="0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1142990"/>
            <a:ext cx="778674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r-Latn-RS" sz="2000" dirty="0" smtClean="0">
                <a:latin typeface="Oxygen Light" charset="0"/>
              </a:rPr>
              <a:t>Nagrada zaposlenima za korišćenje alternativnih vidova prevoza: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2000" b="1" dirty="0" smtClean="0">
                <a:latin typeface="Oxygen Light" charset="0"/>
              </a:rPr>
              <a:t>Parking </a:t>
            </a:r>
            <a:r>
              <a:rPr lang="sr-Latn-RS" sz="2000" b="1" i="1" dirty="0" smtClean="0">
                <a:latin typeface="Oxygen Light" charset="0"/>
              </a:rPr>
              <a:t>Cash-out: </a:t>
            </a:r>
            <a:r>
              <a:rPr lang="sr-Latn-RS" sz="2000" dirty="0" smtClean="0">
                <a:latin typeface="Oxygen Light" charset="0"/>
              </a:rPr>
              <a:t>izbor besplatni parking, besplatna karta za JMTP ili novac</a:t>
            </a:r>
            <a:endParaRPr lang="sr-Latn-RS" sz="2000" i="1" dirty="0" smtClean="0">
              <a:latin typeface="Oxygen Light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2000" b="1" dirty="0" smtClean="0">
                <a:latin typeface="Oxygen Light" charset="0"/>
              </a:rPr>
              <a:t>Koristi za JMTP: </a:t>
            </a:r>
            <a:r>
              <a:rPr lang="sr-Latn-RS" sz="2000" dirty="0" smtClean="0">
                <a:latin typeface="Oxygen Light" charset="0"/>
              </a:rPr>
              <a:t>besplatne ili snižene karte za JMTP koje obezbeđuje poslodavac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2000" b="1" dirty="0" smtClean="0">
                <a:latin typeface="Oxygen Light" charset="0"/>
              </a:rPr>
              <a:t>Smanjene subvencije za parkiranje: </a:t>
            </a:r>
            <a:r>
              <a:rPr lang="sr-Latn-RS" sz="2000" dirty="0" smtClean="0">
                <a:latin typeface="Oxygen Light" charset="0"/>
              </a:rPr>
              <a:t>zaposleni koji dolaze PA na posao moraju da snose deo ili ukupne troškove parkiranja</a:t>
            </a:r>
            <a:endParaRPr lang="en-GB" sz="2000" dirty="0">
              <a:latin typeface="Oxygen Light" charset="0"/>
            </a:endParaRPr>
          </a:p>
        </p:txBody>
      </p:sp>
      <p:pic>
        <p:nvPicPr>
          <p:cNvPr id="26" name="Picture 25" descr="28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571882"/>
            <a:ext cx="1962568" cy="157161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5720" y="4143386"/>
            <a:ext cx="4363079" cy="515947"/>
            <a:chOff x="6746240" y="4274987"/>
            <a:chExt cx="4363079" cy="515947"/>
          </a:xfrm>
        </p:grpSpPr>
        <p:sp>
          <p:nvSpPr>
            <p:cNvPr id="28" name="TextBox 2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>
            <a:spLocks noGrp="1"/>
          </p:cNvSpPr>
          <p:nvPr>
            <p:ph type="body" idx="4294967295"/>
          </p:nvPr>
        </p:nvSpPr>
        <p:spPr>
          <a:xfrm>
            <a:off x="785786" y="214297"/>
            <a:ext cx="7860104" cy="8572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 smtClean="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Pripitomljavanje ulica</a:t>
            </a:r>
            <a:endParaRPr sz="3200" dirty="0"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86" name="Google Shape;286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28596" y="1071552"/>
            <a:ext cx="58579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800" dirty="0" smtClean="0">
                <a:latin typeface="Oxygen Light" charset="0"/>
              </a:rPr>
              <a:t>Povećanje socijalne, kulturne, rekreativne i ekonomske aktivnosti lokalnih ulica;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800" dirty="0" smtClean="0">
                <a:latin typeface="Oxygen Light" charset="0"/>
              </a:rPr>
              <a:t>Angažovanje stanovnika i promene u ponašanju.</a:t>
            </a:r>
          </a:p>
          <a:p>
            <a:pPr>
              <a:spcAft>
                <a:spcPts val="600"/>
              </a:spcAft>
            </a:pPr>
            <a:r>
              <a:rPr lang="sr-Latn-RS" sz="1800" dirty="0" smtClean="0">
                <a:latin typeface="Oxygen Light" charset="0"/>
              </a:rPr>
              <a:t>Primeri: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latin typeface="Oxygen Light" charset="0"/>
              </a:rPr>
              <a:t>Fizičko pripitomljavanje (promena materijala, urbani mobilijar, sajmovi, smirivanje saobraćaja);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latin typeface="Oxygen Light" charset="0"/>
              </a:rPr>
              <a:t>Psihološko pripitomljavanje (uključivanje stanovnika i posetilaca: oslikavanje, postavljanje klupa…);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latin typeface="Oxygen Light" charset="0"/>
              </a:rPr>
              <a:t>Stvaranje centara lokalne aktivnosti (stajališta, prodavnice);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latin typeface="Oxygen Light" charset="0"/>
              </a:rPr>
              <a:t>Obavezivanje stanovnika da smanje korišćenje PA i brzinu vožnje.</a:t>
            </a:r>
            <a:endParaRPr lang="en-GB" sz="1800" dirty="0">
              <a:latin typeface="Oxygen Light" charset="0"/>
            </a:endParaRPr>
          </a:p>
        </p:txBody>
      </p:sp>
      <p:pic>
        <p:nvPicPr>
          <p:cNvPr id="11" name="Picture 10" descr="29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142990"/>
            <a:ext cx="242887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4780921" y="4627553"/>
            <a:ext cx="4363079" cy="515947"/>
            <a:chOff x="6746240" y="4274987"/>
            <a:chExt cx="4363079" cy="515947"/>
          </a:xfrm>
        </p:grpSpPr>
        <p:sp>
          <p:nvSpPr>
            <p:cNvPr id="13" name="TextBox 12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11" name="Picture 10" descr="Ð ÐµÐ·ÑÐ»ÑÐ°Ñ ÑÐ»Ð¸ÐºÐ° Ð·Ð° street reclaiming before af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800"/>
            <a:ext cx="392909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Content Placeholder 5" descr="Ð ÐµÐ·ÑÐ»ÑÐ°Ñ ÑÐ»Ð¸ÐºÐ° Ð·Ð° street reclaimi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62"/>
            <a:ext cx="414340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2571736" y="4357700"/>
            <a:ext cx="4363079" cy="515947"/>
            <a:chOff x="6746240" y="4274987"/>
            <a:chExt cx="4363079" cy="515947"/>
          </a:xfrm>
        </p:grpSpPr>
        <p:sp>
          <p:nvSpPr>
            <p:cNvPr id="14" name="TextBox 13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6" name="Isosceles Triangle 1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>
            <a:spLocks noGrp="1"/>
          </p:cNvSpPr>
          <p:nvPr>
            <p:ph type="title"/>
          </p:nvPr>
        </p:nvSpPr>
        <p:spPr>
          <a:xfrm>
            <a:off x="285720" y="142858"/>
            <a:ext cx="7072362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Režimi dinamičkog saobraćaja i parkiranje</a:t>
            </a:r>
            <a:endParaRPr dirty="0"/>
          </a:p>
        </p:txBody>
      </p:sp>
      <p:sp>
        <p:nvSpPr>
          <p:cNvPr id="338" name="Google Shape;338;p37"/>
          <p:cNvSpPr txBox="1">
            <a:spLocks noGrp="1"/>
          </p:cNvSpPr>
          <p:nvPr>
            <p:ph type="body" idx="1"/>
          </p:nvPr>
        </p:nvSpPr>
        <p:spPr>
          <a:xfrm>
            <a:off x="285720" y="1071553"/>
            <a:ext cx="5214974" cy="34290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r-Latn-CS" sz="1800" dirty="0" smtClean="0"/>
              <a:t>Između režima dinamičkog saobraćaja i kontrole i upravljanja parkiranjem postoji izražena funkcionalna veza.</a:t>
            </a:r>
          </a:p>
          <a:p>
            <a:pPr>
              <a:spcAft>
                <a:spcPts val="600"/>
              </a:spcAft>
            </a:pPr>
            <a:r>
              <a:rPr lang="sr-Latn-CS" sz="1800" b="1" dirty="0" smtClean="0"/>
              <a:t>Žute trake: </a:t>
            </a:r>
            <a:r>
              <a:rPr lang="sr-Latn-CS" sz="1800" dirty="0" smtClean="0"/>
              <a:t>doprinose korišćeju JMTP i smanjeju zahteva za parkiranje. Ulično parkiranje je nemoguće, a prilaz u parkirališta, koja bi bila uređena u proširenju regulacije, konfliktan je sa vozilima JMTP u žutoj traci.</a:t>
            </a:r>
          </a:p>
          <a:p>
            <a:pPr>
              <a:spcAft>
                <a:spcPts val="600"/>
              </a:spcAft>
            </a:pPr>
            <a:r>
              <a:rPr lang="sr-Latn-CS" sz="1800" b="1" dirty="0" smtClean="0"/>
              <a:t>Destimulativni režimi dinamičkog saobraćaja: </a:t>
            </a:r>
            <a:r>
              <a:rPr lang="sr-Latn-CS" sz="1800" dirty="0" smtClean="0"/>
              <a:t>otežava sa pristup korisnicima PA povećanjem vremena putovanja, i tako smanjuje zahtev za parkiranje.</a:t>
            </a:r>
            <a:endParaRPr lang="en-GB" sz="1800" dirty="0" smtClean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/>
          </a:p>
        </p:txBody>
      </p:sp>
      <p:sp>
        <p:nvSpPr>
          <p:cNvPr id="340" name="Google Shape;340;p3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pic>
        <p:nvPicPr>
          <p:cNvPr id="6" name="Picture 5" descr="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285866"/>
            <a:ext cx="314327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4286248" y="4627553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5">
                <a:lumMod val="20000"/>
                <a:lumOff val="80000"/>
              </a:schemeClr>
            </a:gs>
            <a:gs pos="33000">
              <a:schemeClr val="tx2"/>
            </a:gs>
            <a:gs pos="100000">
              <a:schemeClr val="tx1">
                <a:lumMod val="25000"/>
                <a:lumOff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ctrTitle" idx="4294967295"/>
          </p:nvPr>
        </p:nvSpPr>
        <p:spPr>
          <a:xfrm>
            <a:off x="857224" y="357172"/>
            <a:ext cx="4931146" cy="79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Marketinški programi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4294967295"/>
          </p:nvPr>
        </p:nvSpPr>
        <p:spPr>
          <a:xfrm>
            <a:off x="855300" y="1643056"/>
            <a:ext cx="4216766" cy="23206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chemeClr val="tx1"/>
                </a:solidFill>
              </a:rPr>
              <a:t>Znanje i stavovi korisnika imaju veliki uticaj na ponašanje u putovanju, pa je marketing važna komponenta realizacije upravljanja mobilnošću.</a:t>
            </a:r>
            <a:endParaRPr lang="en-GB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5194200" y="397650"/>
            <a:ext cx="3949800" cy="43482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111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4" y="1785932"/>
            <a:ext cx="3171826" cy="15859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5720" y="4429138"/>
            <a:ext cx="4363079" cy="515947"/>
            <a:chOff x="6746240" y="4274987"/>
            <a:chExt cx="4363079" cy="515947"/>
          </a:xfrm>
        </p:grpSpPr>
        <p:sp>
          <p:nvSpPr>
            <p:cNvPr id="10" name="TextBox 9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142858"/>
            <a:ext cx="2408481" cy="134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ctrTitle" idx="4294967295"/>
          </p:nvPr>
        </p:nvSpPr>
        <p:spPr>
          <a:xfrm>
            <a:off x="714348" y="285734"/>
            <a:ext cx="3395100" cy="4633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lt1"/>
                </a:solidFill>
              </a:rPr>
              <a:t>Uvod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4294967295"/>
          </p:nvPr>
        </p:nvSpPr>
        <p:spPr>
          <a:xfrm>
            <a:off x="285720" y="785800"/>
            <a:ext cx="6072230" cy="10715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sr-Latn-CS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Favorizuje korišćenje JMTP i nemotorizovanih vidova prevoza na račun korišćenja putničkog automobila.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304"/>
            <a:ext cx="5500726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7812360" y="1995686"/>
            <a:ext cx="1218280" cy="1071570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6084168" y="1779662"/>
            <a:ext cx="1571636" cy="1428760"/>
          </a:xfrm>
          <a:prstGeom prst="rect">
            <a:avLst/>
          </a:prstGeom>
        </p:spPr>
      </p:pic>
      <p:pic>
        <p:nvPicPr>
          <p:cNvPr id="10" name="Picture 9" descr="13.png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3435846"/>
            <a:ext cx="1578781" cy="12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14.png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6678" y="3651870"/>
            <a:ext cx="1252913" cy="991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29124" y="4627553"/>
            <a:ext cx="4363079" cy="515947"/>
            <a:chOff x="6746240" y="4274987"/>
            <a:chExt cx="4363079" cy="515947"/>
          </a:xfrm>
        </p:grpSpPr>
        <p:sp>
          <p:nvSpPr>
            <p:cNvPr id="13" name="TextBox 12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500034" y="142858"/>
            <a:ext cx="8215370" cy="5000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 smtClean="0">
                <a:solidFill>
                  <a:schemeClr val="accent1"/>
                </a:solidFill>
              </a:rPr>
              <a:t>Politike upravljanja mobilnošću</a:t>
            </a:r>
            <a:endParaRPr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642924"/>
          <a:ext cx="8715440" cy="43815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{7405A473-A67A-4E67-B12D-D377399AE1F6}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566534"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solidFill>
                            <a:schemeClr val="bg1"/>
                          </a:solidFill>
                        </a:rPr>
                        <a:t>Poboljšanje transportnih</a:t>
                      </a:r>
                      <a:r>
                        <a:rPr lang="sr-Latn-RS" sz="1600" b="1" baseline="0" dirty="0" smtClean="0">
                          <a:solidFill>
                            <a:schemeClr val="bg1"/>
                          </a:solidFill>
                        </a:rPr>
                        <a:t> opcija</a:t>
                      </a:r>
                      <a:endParaRPr lang="sr-Latn-CS" sz="1600" b="1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Inicijative za promenu vida kretanja</a:t>
                      </a:r>
                      <a:endParaRPr lang="sr-Latn-CS" sz="1600" b="1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Upravljanje namenom zemljišta</a:t>
                      </a:r>
                      <a:endParaRPr lang="sr-Latn-CS" sz="1600" b="1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Paralelne aktivnosti</a:t>
                      </a:r>
                      <a:endParaRPr lang="sr-Latn-CS" sz="1600" b="1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</a:tr>
              <a:tr h="3719746">
                <a:tc>
                  <a:txBody>
                    <a:bodyPr/>
                    <a:lstStyle/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0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</a:t>
                      </a: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Alternativna radna vremena;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biciklističkog saobraćaja;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Carsharing;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Obezbeđen prevoz do kuće;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bezbednosti;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Parkiraj i vozi se;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pešačkog kretanja;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taksi prevoza;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Rad na daljinu;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Smirivanje saobraćaja;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JMTP; ...</a:t>
                      </a:r>
                      <a:endParaRPr lang="sr-Latn-RS" sz="1350" dirty="0" smtClean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endParaRPr lang="sr-Latn-CS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 Podsticaj</a:t>
                      </a: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za korišćenje bicikla i pešačenje;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 Naplata za učestvovanje u zagušenjima;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 Naplata na osnovu pređenog rastojanja;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Finansijske inicijative za dnevne migrante;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Povećanje cene goriva;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Prioritet za vozila sa visokom popunjenošću;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Plati-kako-voziš osiguranje;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Naplata parkiranja;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Naplata putarine;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Restrikcije za korišćenje vozila; ...</a:t>
                      </a:r>
                      <a:endParaRPr lang="sr-Latn-CS" sz="1350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Naselje</a:t>
                      </a: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bez automobila;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Kompaktno korišćenje zemljišta;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Novi urbanizam;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Pametan razvoj;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 Razvoj orijentisan ka JMTP;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Pripitomljavanje ulica; ...</a:t>
                      </a:r>
                      <a:endParaRPr lang="sr-Latn-CS" sz="1350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pristupačnošću;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Compus transport menagement;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teretnim transportom;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Prikupljanje i analiza podataka (monitoring);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Marketinški programi;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prevozom do/od škole;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povremenim događajima;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turističkim prevozom;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Reforma transportnog tržišta; ...</a:t>
                      </a:r>
                      <a:endParaRPr lang="sr-Latn-CS" sz="1350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780921" y="4627553"/>
            <a:ext cx="4363079" cy="515947"/>
            <a:chOff x="6746240" y="4274987"/>
            <a:chExt cx="4363079" cy="515947"/>
          </a:xfrm>
        </p:grpSpPr>
        <p:sp>
          <p:nvSpPr>
            <p:cNvPr id="7" name="TextBox 6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619672" y="195486"/>
            <a:ext cx="6776348" cy="9342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i="0" dirty="0" smtClean="0">
                <a:latin typeface="Zilla Slab SemiBold" charset="0"/>
                <a:ea typeface="Zilla Slab SemiBold" charset="0"/>
              </a:rPr>
              <a:t>Politike upravljanja mobilnošću</a:t>
            </a:r>
            <a:endParaRPr i="0" dirty="0">
              <a:latin typeface="Zilla Slab SemiBold" charset="0"/>
              <a:ea typeface="Zilla Slab SemiBold" charset="0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85786" y="392907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Oxygen Light" charset="0"/>
              </a:rPr>
              <a:t>Skup mera : Negativne inicijative za korišćenje PA (push) i pozitivne inicijative za korišćenje alternativnih vidova kretanja (pull). </a:t>
            </a:r>
            <a:endParaRPr lang="sr-Latn-CS" sz="2000" dirty="0">
              <a:latin typeface="Oxygen Light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0921" y="4627553"/>
            <a:ext cx="4363079" cy="515947"/>
            <a:chOff x="6746240" y="4274987"/>
            <a:chExt cx="4363079" cy="515947"/>
          </a:xfrm>
        </p:grpSpPr>
        <p:sp>
          <p:nvSpPr>
            <p:cNvPr id="7" name="TextBox 6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1" name="Picture 10" descr="push p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987574"/>
            <a:ext cx="5040560" cy="286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827584" y="339502"/>
            <a:ext cx="6130200" cy="6606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5400" dirty="0" smtClean="0">
                <a:solidFill>
                  <a:schemeClr val="tx1"/>
                </a:solidFill>
              </a:rPr>
              <a:t>Sistem Parkiraj i vozi se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107504" y="4371950"/>
            <a:ext cx="4363079" cy="515947"/>
            <a:chOff x="6746240" y="4274987"/>
            <a:chExt cx="4363079" cy="515947"/>
          </a:xfrm>
        </p:grpSpPr>
        <p:sp>
          <p:nvSpPr>
            <p:cNvPr id="6" name="TextBox 5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" name="Picture 9" descr="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857370"/>
            <a:ext cx="4186463" cy="242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r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857370"/>
            <a:ext cx="2150591" cy="242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8000">
              <a:schemeClr val="lt1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85786" y="357172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Zilla Slab SemiBold" charset="0"/>
                <a:ea typeface="Zilla Slab SemiBold" charset="0"/>
              </a:rPr>
              <a:t>Osnovni</a:t>
            </a:r>
            <a:r>
              <a:rPr lang="en-GB" sz="3200" dirty="0" smtClean="0">
                <a:latin typeface="Zilla Slab SemiBold" charset="0"/>
                <a:ea typeface="Zilla Slab SemiBold" charset="0"/>
              </a:rPr>
              <a:t> </a:t>
            </a:r>
            <a:r>
              <a:rPr lang="en-GB" sz="3200" dirty="0" err="1" smtClean="0">
                <a:latin typeface="Zilla Slab SemiBold" charset="0"/>
                <a:ea typeface="Zilla Slab SemiBold" charset="0"/>
              </a:rPr>
              <a:t>pojmovi</a:t>
            </a:r>
            <a:endParaRPr lang="sr-Latn-CS" sz="3200" dirty="0">
              <a:latin typeface="Zilla Slab SemiBold" charset="0"/>
              <a:ea typeface="Zilla Slab Semi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071552"/>
            <a:ext cx="792961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dirty="0" smtClean="0">
                <a:latin typeface="Oxygen Light" charset="0"/>
              </a:rPr>
              <a:t> </a:t>
            </a:r>
            <a:r>
              <a:rPr lang="en-GB" dirty="0" smtClean="0">
                <a:latin typeface="Oxygen Light" charset="0"/>
              </a:rPr>
              <a:t>S</a:t>
            </a:r>
            <a:r>
              <a:rPr lang="sr-Latn-RS" dirty="0" smtClean="0">
                <a:latin typeface="Oxygen Light" charset="0"/>
              </a:rPr>
              <a:t>i</a:t>
            </a:r>
            <a:r>
              <a:rPr lang="en-GB" dirty="0" smtClean="0">
                <a:latin typeface="Oxygen Light" charset="0"/>
              </a:rPr>
              <a:t>stem </a:t>
            </a:r>
            <a:r>
              <a:rPr lang="en-GB" dirty="0" err="1" smtClean="0">
                <a:latin typeface="Oxygen Light" charset="0"/>
              </a:rPr>
              <a:t>Parkiraj</a:t>
            </a:r>
            <a:r>
              <a:rPr lang="en-GB" dirty="0" smtClean="0">
                <a:latin typeface="Oxygen Light" charset="0"/>
              </a:rPr>
              <a:t> </a:t>
            </a:r>
            <a:r>
              <a:rPr lang="en-GB" dirty="0" err="1" smtClean="0">
                <a:latin typeface="Oxygen Light" charset="0"/>
              </a:rPr>
              <a:t>i</a:t>
            </a:r>
            <a:r>
              <a:rPr lang="en-GB" dirty="0" smtClean="0">
                <a:latin typeface="Oxygen Light" charset="0"/>
              </a:rPr>
              <a:t> </a:t>
            </a:r>
            <a:r>
              <a:rPr lang="en-GB" dirty="0" err="1" smtClean="0">
                <a:latin typeface="Oxygen Light" charset="0"/>
              </a:rPr>
              <a:t>vo</a:t>
            </a:r>
            <a:r>
              <a:rPr lang="sr-Latn-RS" dirty="0" smtClean="0">
                <a:latin typeface="Oxygen Light" charset="0"/>
              </a:rPr>
              <a:t>zi se (eng. </a:t>
            </a:r>
            <a:r>
              <a:rPr lang="sr-Latn-RS" i="1" dirty="0" smtClean="0">
                <a:latin typeface="Oxygen Light" charset="0"/>
              </a:rPr>
              <a:t>Park and Ride</a:t>
            </a:r>
            <a:r>
              <a:rPr lang="sr-Latn-RS" dirty="0" smtClean="0">
                <a:latin typeface="Oxygen Light" charset="0"/>
              </a:rPr>
              <a:t>) omogućava korisnicima koji putuju u centralnu zonu da parkiraju svoje vozilo van centralne zone neposredno uz stajališta JMTP i putovanje nastave JMTP;</a:t>
            </a:r>
            <a:endParaRPr lang="en-GB" dirty="0" smtClean="0">
              <a:latin typeface="Oxygen Light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dirty="0" smtClean="0">
                <a:latin typeface="Oxygen Light" charset="0"/>
              </a:rPr>
              <a:t> Obogaćuje transportne alternative za korisnike kojima se cilj putovanja nalazi u centralnim zonama nudeći veći kvalitet usluge u odnosu na konvencionalni javni prevoz;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dirty="0" smtClean="0">
                <a:latin typeface="Oxygen Light" charset="0"/>
              </a:rPr>
              <a:t> Različiti vidovi javnog prevoza pružaju podršku P&amp;R sistemima:</a:t>
            </a:r>
          </a:p>
          <a:p>
            <a:pPr>
              <a:spcAft>
                <a:spcPts val="600"/>
              </a:spcAft>
            </a:pPr>
            <a:r>
              <a:rPr lang="sr-Latn-RS" dirty="0" smtClean="0">
                <a:latin typeface="Oxygen Light" charset="0"/>
              </a:rPr>
              <a:t>laki šinski sistemi i metro u Nemačkoj, Francuskoj i Češkoj, a autobuski podsistem u Belgiji, Holandiji i Velikoj Britaniji.</a:t>
            </a:r>
            <a:endParaRPr lang="sr-Latn-CS" dirty="0">
              <a:latin typeface="Oxygen Ligh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16016" y="0"/>
            <a:ext cx="4317602" cy="461665"/>
            <a:chOff x="6773874" y="4363273"/>
            <a:chExt cx="4317602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7152577" y="4470994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9"/>
            <p:cNvGrpSpPr/>
            <p:nvPr/>
          </p:nvGrpSpPr>
          <p:grpSpPr>
            <a:xfrm>
              <a:off x="6773874" y="4363273"/>
              <a:ext cx="378703" cy="461665"/>
              <a:chOff x="6123634" y="4139943"/>
              <a:chExt cx="378703" cy="461665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123634" y="4139943"/>
                <a:ext cx="378703" cy="393655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87445" y="4139943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655" y="3001890"/>
            <a:ext cx="2808312" cy="1679081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967" y="2997114"/>
            <a:ext cx="2630928" cy="1683858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52251" y="4680972"/>
            <a:ext cx="5883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>
                <a:latin typeface="Oxygen Light" panose="020B0604020202020204" charset="0"/>
              </a:rPr>
              <a:t>P&amp;R sistemi u Evropi: u Altenbekenu, Nemačka (levo) i </a:t>
            </a:r>
            <a:r>
              <a:rPr lang="sr-Latn-RS" sz="1200" dirty="0">
                <a:latin typeface="Oxygen Light" panose="020B0604020202020204" charset="0"/>
              </a:rPr>
              <a:t>u Pragu, </a:t>
            </a:r>
            <a:r>
              <a:rPr lang="sr-Latn-RS" sz="1200" dirty="0" smtClean="0">
                <a:latin typeface="Oxygen Light" panose="020B0604020202020204" charset="0"/>
              </a:rPr>
              <a:t>Češka (desno)</a:t>
            </a:r>
            <a:endParaRPr lang="en-GB" sz="1200" dirty="0">
              <a:latin typeface="Oxygen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4780921" y="4627553"/>
            <a:ext cx="4363079" cy="515947"/>
            <a:chOff x="6746240" y="4274987"/>
            <a:chExt cx="4363079" cy="515947"/>
          </a:xfrm>
        </p:grpSpPr>
        <p:sp>
          <p:nvSpPr>
            <p:cNvPr id="4" name="TextBox 3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784763" y="64784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000" dirty="0" smtClean="0">
                <a:latin typeface="Zilla Slab SemiBold" charset="0"/>
                <a:ea typeface="Zilla Slab SemiBold" charset="0"/>
              </a:rPr>
              <a:t>Razvoj Parkiraj se i vozi sistema</a:t>
            </a:r>
            <a:endParaRPr lang="sr-Latn-CS" sz="3000" dirty="0">
              <a:latin typeface="Zilla Slab SemiBold" charset="0"/>
              <a:ea typeface="Zilla Slab Semi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149" y="693574"/>
            <a:ext cx="87868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Jedno </a:t>
            </a:r>
            <a:r>
              <a:rPr lang="sr-Latn-RS" dirty="0">
                <a:latin typeface="Oxygen Light" panose="020B0604020202020204" charset="0"/>
              </a:rPr>
              <a:t>od prvih </a:t>
            </a:r>
            <a:r>
              <a:rPr lang="sr-Latn-RS" dirty="0" smtClean="0">
                <a:latin typeface="Oxygen Light" panose="020B0604020202020204" charset="0"/>
              </a:rPr>
              <a:t>rešenja ovog koncepta odnosilo se </a:t>
            </a:r>
            <a:r>
              <a:rPr lang="sr-Latn-RS" dirty="0">
                <a:latin typeface="Oxygen Light" panose="020B0604020202020204" charset="0"/>
              </a:rPr>
              <a:t>na tzv. periferno (ili obodno</a:t>
            </a:r>
            <a:r>
              <a:rPr lang="sr-Latn-RS" dirty="0" smtClean="0">
                <a:latin typeface="Oxygen Light" panose="020B0604020202020204" charset="0"/>
              </a:rPr>
              <a:t>) gradsko parkiranje koje podrazumeva </a:t>
            </a:r>
            <a:r>
              <a:rPr lang="sr-Latn-RS" dirty="0">
                <a:latin typeface="Oxygen Light" panose="020B0604020202020204" charset="0"/>
              </a:rPr>
              <a:t>ostavljanje automobila </a:t>
            </a:r>
            <a:r>
              <a:rPr lang="sr-Latn-RS" dirty="0" smtClean="0">
                <a:latin typeface="Oxygen Light" panose="020B0604020202020204" charset="0"/>
              </a:rPr>
              <a:t>neposredno </a:t>
            </a:r>
            <a:r>
              <a:rPr lang="sr-Latn-RS" dirty="0">
                <a:latin typeface="Oxygen Light" panose="020B0604020202020204" charset="0"/>
              </a:rPr>
              <a:t>van granica najatraktivnijeg gradskog </a:t>
            </a:r>
            <a:r>
              <a:rPr lang="sr-Latn-RS" dirty="0" smtClean="0">
                <a:latin typeface="Oxygen Light" panose="020B0604020202020204" charset="0"/>
              </a:rPr>
              <a:t>prostora </a:t>
            </a:r>
            <a:r>
              <a:rPr lang="sr-Latn-RS" dirty="0">
                <a:latin typeface="Oxygen Light" panose="020B0604020202020204" charset="0"/>
              </a:rPr>
              <a:t>i nastavak putovanja </a:t>
            </a:r>
            <a:r>
              <a:rPr lang="sr-Latn-RS" dirty="0" smtClean="0">
                <a:latin typeface="Oxygen Light" panose="020B0604020202020204" charset="0"/>
              </a:rPr>
              <a:t>kraćom </a:t>
            </a:r>
            <a:r>
              <a:rPr lang="sr-Latn-RS" dirty="0">
                <a:latin typeface="Oxygen Light" panose="020B0604020202020204" charset="0"/>
              </a:rPr>
              <a:t>vožnjom autobusom. </a:t>
            </a:r>
            <a:r>
              <a:rPr lang="sr-Latn-RS" dirty="0" smtClean="0">
                <a:latin typeface="Oxygen Light" panose="020B0604020202020204" charset="0"/>
              </a:rPr>
              <a:t>Jedan od </a:t>
            </a:r>
            <a:r>
              <a:rPr lang="sr-Latn-RS" dirty="0">
                <a:latin typeface="Oxygen Light" panose="020B0604020202020204" charset="0"/>
              </a:rPr>
              <a:t>prvih </a:t>
            </a:r>
            <a:r>
              <a:rPr lang="sr-Latn-RS" dirty="0" smtClean="0">
                <a:latin typeface="Oxygen Light" panose="020B0604020202020204" charset="0"/>
              </a:rPr>
              <a:t>ozbiljnijih </a:t>
            </a:r>
            <a:r>
              <a:rPr lang="sr-Latn-RS" dirty="0">
                <a:latin typeface="Oxygen Light" panose="020B0604020202020204" charset="0"/>
              </a:rPr>
              <a:t>projekata </a:t>
            </a:r>
            <a:r>
              <a:rPr lang="sr-Latn-RS" dirty="0" smtClean="0">
                <a:latin typeface="Oxygen Light" panose="020B0604020202020204" charset="0"/>
              </a:rPr>
              <a:t>realizovan je </a:t>
            </a:r>
            <a:r>
              <a:rPr lang="sr-Latn-RS" dirty="0">
                <a:latin typeface="Oxygen Light" panose="020B0604020202020204" charset="0"/>
              </a:rPr>
              <a:t>1946. </a:t>
            </a:r>
            <a:r>
              <a:rPr lang="sr-Latn-RS" dirty="0" smtClean="0">
                <a:latin typeface="Oxygen Light" panose="020B0604020202020204" charset="0"/>
              </a:rPr>
              <a:t>godine u SAD.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 Prve </a:t>
            </a:r>
            <a:r>
              <a:rPr lang="sr-Latn-RS" dirty="0">
                <a:latin typeface="Oxygen Light" panose="020B0604020202020204" charset="0"/>
              </a:rPr>
              <a:t>javne park-and-ride investicije u mnogim </a:t>
            </a:r>
            <a:r>
              <a:rPr lang="sr-Latn-RS" dirty="0" smtClean="0">
                <a:latin typeface="Oxygen Light" panose="020B0604020202020204" charset="0"/>
              </a:rPr>
              <a:t>američkim i kanadskim </a:t>
            </a:r>
            <a:r>
              <a:rPr lang="sr-Latn-RS" dirty="0">
                <a:latin typeface="Oxygen Light" panose="020B0604020202020204" charset="0"/>
              </a:rPr>
              <a:t>urbanim </a:t>
            </a:r>
            <a:r>
              <a:rPr lang="sr-Latn-RS" dirty="0" smtClean="0">
                <a:latin typeface="Oxygen Light" panose="020B0604020202020204" charset="0"/>
              </a:rPr>
              <a:t>područjima javljaju se krajem </a:t>
            </a:r>
            <a:r>
              <a:rPr lang="sr-Latn-RS" dirty="0">
                <a:latin typeface="Oxygen Light" panose="020B0604020202020204" charset="0"/>
              </a:rPr>
              <a:t>6</a:t>
            </a:r>
            <a:r>
              <a:rPr lang="sr-Latn-RS" dirty="0" smtClean="0">
                <a:latin typeface="Oxygen Light" panose="020B0604020202020204" charset="0"/>
              </a:rPr>
              <a:t>0-ih </a:t>
            </a:r>
            <a:r>
              <a:rPr lang="sr-Latn-RS" dirty="0">
                <a:latin typeface="Oxygen Light" panose="020B0604020202020204" charset="0"/>
              </a:rPr>
              <a:t>godina kao odgovor </a:t>
            </a:r>
            <a:r>
              <a:rPr lang="sr-Latn-RS" dirty="0" smtClean="0">
                <a:latin typeface="Oxygen Light" panose="020B0604020202020204" charset="0"/>
              </a:rPr>
              <a:t>na </a:t>
            </a:r>
            <a:r>
              <a:rPr lang="sr-Latn-RS" dirty="0">
                <a:latin typeface="Oxygen Light" panose="020B0604020202020204" charset="0"/>
              </a:rPr>
              <a:t>povećanje cene </a:t>
            </a:r>
            <a:r>
              <a:rPr lang="sr-Latn-RS" dirty="0" smtClean="0">
                <a:latin typeface="Oxygen Light" panose="020B0604020202020204" charset="0"/>
              </a:rPr>
              <a:t>goriva, a u </a:t>
            </a:r>
            <a:r>
              <a:rPr lang="sr-Latn-RS" dirty="0">
                <a:latin typeface="Oxygen Light" panose="020B0604020202020204" charset="0"/>
              </a:rPr>
              <a:t>isto vreme koncept stiže i u </a:t>
            </a:r>
            <a:r>
              <a:rPr lang="sr-Latn-RS" dirty="0" smtClean="0">
                <a:latin typeface="Oxygen Light" panose="020B0604020202020204" charset="0"/>
              </a:rPr>
              <a:t>Evropu.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Za razliku od SAD gde su ovi sistemi postavljani pretežno na perifernim područjima, u Evropi je politika P&amp;R </a:t>
            </a:r>
            <a:r>
              <a:rPr lang="sr-Latn-RS" dirty="0">
                <a:latin typeface="Oxygen Light" panose="020B0604020202020204" charset="0"/>
              </a:rPr>
              <a:t>sistema oslonjena na zaštitu istorijski oformljene centralne gradske zone od dodatnog saobraćaja i zahteva za parkiranjem</a:t>
            </a:r>
            <a:r>
              <a:rPr lang="sr-Latn-RS" dirty="0" smtClean="0">
                <a:latin typeface="Oxygen Light" panose="020B0604020202020204" charset="0"/>
              </a:rPr>
              <a:t>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 Zemlja </a:t>
            </a:r>
            <a:r>
              <a:rPr lang="sr-Latn-RS" dirty="0">
                <a:latin typeface="Oxygen Light" panose="020B0604020202020204" charset="0"/>
              </a:rPr>
              <a:t>pionir u uvođenju ovih </a:t>
            </a:r>
            <a:r>
              <a:rPr lang="sr-Latn-RS" dirty="0" smtClean="0">
                <a:latin typeface="Oxygen Light" panose="020B0604020202020204" charset="0"/>
              </a:rPr>
              <a:t>sistema u Evropi </a:t>
            </a:r>
            <a:r>
              <a:rPr lang="sr-Latn-RS" dirty="0">
                <a:latin typeface="Oxygen Light" panose="020B0604020202020204" charset="0"/>
              </a:rPr>
              <a:t>je Velika Britanija, gde su prvi put predstavljeni 60-ih godina prošlog veka u Lidsu, Notingemu, Lesteru i Oksfordu pri </a:t>
            </a:r>
            <a:r>
              <a:rPr lang="sr-Latn-RS" dirty="0" smtClean="0">
                <a:latin typeface="Oxygen Light" panose="020B0604020202020204" charset="0"/>
              </a:rPr>
              <a:t>čemu se usled nepovoljnih lokalnih i političkih uslova održao </a:t>
            </a:r>
            <a:r>
              <a:rPr lang="sr-Latn-RS" dirty="0">
                <a:latin typeface="Oxygen Light" panose="020B0604020202020204" charset="0"/>
              </a:rPr>
              <a:t>jedino onaj u Oksfordu</a:t>
            </a:r>
            <a:r>
              <a:rPr lang="sr-Latn-RS" dirty="0" smtClean="0">
                <a:latin typeface="Oxygen Light" panose="020B0604020202020204" charset="0"/>
              </a:rPr>
              <a:t>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 </a:t>
            </a:r>
            <a:r>
              <a:rPr lang="sr-Latn-RS" dirty="0">
                <a:latin typeface="Oxygen Light" panose="020B0604020202020204" charset="0"/>
              </a:rPr>
              <a:t>T</a:t>
            </a:r>
            <a:r>
              <a:rPr lang="sr-Latn-RS" dirty="0" smtClean="0">
                <a:latin typeface="Oxygen Light" panose="020B0604020202020204" charset="0"/>
              </a:rPr>
              <a:t>okom 80-ih godina uspostavljeno je još nekoliko parkirališta među kojima su najpoznatiji u Kembridžu i Česteru. Trenutno je u funkciji preko 100 ovakvih parkirališta koji su pretežno orijentisani na autobuski podsistem.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 U </a:t>
            </a:r>
            <a:r>
              <a:rPr lang="sr-Latn-RS" dirty="0">
                <a:latin typeface="Oxygen Light" panose="020B0604020202020204" charset="0"/>
              </a:rPr>
              <a:t>jugoistočnoj Aziji je </a:t>
            </a:r>
            <a:r>
              <a:rPr lang="sr-Latn-RS" dirty="0" smtClean="0">
                <a:latin typeface="Oxygen Light" panose="020B0604020202020204" charset="0"/>
              </a:rPr>
              <a:t>P&amp;R </a:t>
            </a:r>
            <a:r>
              <a:rPr lang="sr-Latn-RS" dirty="0">
                <a:latin typeface="Oxygen Light" panose="020B0604020202020204" charset="0"/>
              </a:rPr>
              <a:t>tehnologija započela svoju primenu u transportnoj industriji od sredine devedesetih godina u Hong Kongu i </a:t>
            </a:r>
            <a:r>
              <a:rPr lang="sr-Latn-RS" dirty="0" smtClean="0">
                <a:latin typeface="Oxygen Light" panose="020B0604020202020204" charset="0"/>
              </a:rPr>
              <a:t>Maleziji.</a:t>
            </a:r>
          </a:p>
          <a:p>
            <a:pPr>
              <a:buFont typeface="Wingdings" pitchFamily="2" charset="2"/>
              <a:buChar char="ü"/>
            </a:pPr>
            <a:endParaRPr lang="sr-Latn-C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4500562" y="4572014"/>
            <a:ext cx="4505955" cy="571487"/>
            <a:chOff x="6746240" y="4274987"/>
            <a:chExt cx="4363079" cy="515947"/>
          </a:xfrm>
        </p:grpSpPr>
        <p:sp>
          <p:nvSpPr>
            <p:cNvPr id="4" name="TextBox 3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840" y="606683"/>
            <a:ext cx="2547897" cy="1467293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492" y="606682"/>
            <a:ext cx="2636875" cy="1490527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9096" y="2713618"/>
            <a:ext cx="2636875" cy="1722475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2" name="Picture 11" descr="PR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39" y="2720301"/>
            <a:ext cx="2547897" cy="171579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475840" y="38605"/>
            <a:ext cx="605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 smtClean="0">
                <a:solidFill>
                  <a:schemeClr val="bg1"/>
                </a:solidFill>
                <a:latin typeface="Oxygen Light" panose="020B0604020202020204" charset="0"/>
              </a:rPr>
              <a:t>Primeri P&amp;R sistema u Velikoj </a:t>
            </a:r>
            <a:r>
              <a:rPr lang="sr-Latn-RS" sz="1800" b="1" dirty="0" smtClean="0">
                <a:solidFill>
                  <a:schemeClr val="bg1"/>
                </a:solidFill>
                <a:latin typeface="Oxygen Light" panose="020B0604020202020204" charset="0"/>
              </a:rPr>
              <a:t>Britaniji i Irskoj</a:t>
            </a:r>
            <a:endParaRPr lang="en-GB" sz="1800" b="1" dirty="0">
              <a:solidFill>
                <a:schemeClr val="bg1"/>
              </a:solidFill>
              <a:latin typeface="Oxygen Light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097210"/>
            <a:ext cx="194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Oxygen Light" panose="020B0604020202020204" charset="0"/>
              </a:rPr>
              <a:t>Notingem</a:t>
            </a:r>
            <a:endParaRPr lang="en-GB" dirty="0">
              <a:solidFill>
                <a:schemeClr val="bg1"/>
              </a:solidFill>
              <a:latin typeface="Oxygen Light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558" y="2124134"/>
            <a:ext cx="194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Oxygen Light" panose="020B0604020202020204" charset="0"/>
              </a:rPr>
              <a:t>Oksford</a:t>
            </a:r>
            <a:endParaRPr lang="en-GB" dirty="0">
              <a:solidFill>
                <a:schemeClr val="bg1"/>
              </a:solidFill>
              <a:latin typeface="Oxygen Light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446740"/>
            <a:ext cx="194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Oxygen Light" panose="020B0604020202020204" charset="0"/>
              </a:rPr>
              <a:t>Stourton</a:t>
            </a:r>
            <a:endParaRPr lang="en-GB" dirty="0">
              <a:solidFill>
                <a:schemeClr val="bg1"/>
              </a:solidFill>
              <a:latin typeface="Oxygen Light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4418125"/>
            <a:ext cx="194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Oxygen Light" panose="020B0604020202020204" charset="0"/>
              </a:rPr>
              <a:t>Dablin</a:t>
            </a:r>
            <a:endParaRPr lang="en-GB" dirty="0">
              <a:solidFill>
                <a:schemeClr val="bg1"/>
              </a:solidFill>
              <a:latin typeface="Oxygen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more template">
  <a:themeElements>
    <a:clrScheme name="Custom 347">
      <a:dk1>
        <a:srgbClr val="011733"/>
      </a:dk1>
      <a:lt1>
        <a:srgbClr val="FFFFFF"/>
      </a:lt1>
      <a:dk2>
        <a:srgbClr val="889597"/>
      </a:dk2>
      <a:lt2>
        <a:srgbClr val="EBEEEA"/>
      </a:lt2>
      <a:accent1>
        <a:srgbClr val="BCF6A7"/>
      </a:accent1>
      <a:accent2>
        <a:srgbClr val="18A88D"/>
      </a:accent2>
      <a:accent3>
        <a:srgbClr val="11606D"/>
      </a:accent3>
      <a:accent4>
        <a:srgbClr val="1A4EB9"/>
      </a:accent4>
      <a:accent5>
        <a:srgbClr val="9E87D8"/>
      </a:accent5>
      <a:accent6>
        <a:srgbClr val="E498C6"/>
      </a:accent6>
      <a:hlink>
        <a:srgbClr val="116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2292</Words>
  <Application>Microsoft Office PowerPoint</Application>
  <PresentationFormat>On-screen Show (16:9)</PresentationFormat>
  <Paragraphs>264</Paragraphs>
  <Slides>28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Zilla Slab SemiBold</vt:lpstr>
      <vt:lpstr>Bookman Old Style</vt:lpstr>
      <vt:lpstr>Oxygen Light</vt:lpstr>
      <vt:lpstr>Times New Roman</vt:lpstr>
      <vt:lpstr>Oxygen</vt:lpstr>
      <vt:lpstr>Wingdings</vt:lpstr>
      <vt:lpstr>Courier New</vt:lpstr>
      <vt:lpstr>Calibri</vt:lpstr>
      <vt:lpstr>Whitmore template</vt:lpstr>
      <vt:lpstr>Mere za upravljanje transportnim zahtevima/ Upravljanje mobilnošću</vt:lpstr>
      <vt:lpstr>Uvod</vt:lpstr>
      <vt:lpstr>Uvod</vt:lpstr>
      <vt:lpstr>Politike upravljanja mobilnošću</vt:lpstr>
      <vt:lpstr>Slide 5</vt:lpstr>
      <vt:lpstr>Sistem Parkiraj i vozi se</vt:lpstr>
      <vt:lpstr>Slide 7</vt:lpstr>
      <vt:lpstr>Slide 8</vt:lpstr>
      <vt:lpstr>Slide 9</vt:lpstr>
      <vt:lpstr>Slide 10</vt:lpstr>
      <vt:lpstr>Podela P&amp;R objekata</vt:lpstr>
      <vt:lpstr>Pozitivni efekti sistema Parkiraj i vozi se</vt:lpstr>
      <vt:lpstr>Preduslovi za uspešno funkcionisanje sistema Parkiraj i vozi se:</vt:lpstr>
      <vt:lpstr>Slide 14</vt:lpstr>
      <vt:lpstr>Tarifni sistem</vt:lpstr>
      <vt:lpstr>NIVOI OBAVEŠTAVANJA KORISNIKA</vt:lpstr>
      <vt:lpstr>Nivoi  obaveštavanja korisnika</vt:lpstr>
      <vt:lpstr>Nivoi obaveštavanja korisnika</vt:lpstr>
      <vt:lpstr>Monitoring</vt:lpstr>
      <vt:lpstr>Alternativna radna vremena </vt:lpstr>
      <vt:lpstr>Alternativni vidovi prevoza (veza sa zahtevima za parkiranje)</vt:lpstr>
      <vt:lpstr>Integrisani tarifni sistem</vt:lpstr>
      <vt:lpstr>Poboljšanje bezbednosti saobraćaja</vt:lpstr>
      <vt:lpstr>Slide 24</vt:lpstr>
      <vt:lpstr>Slide 25</vt:lpstr>
      <vt:lpstr>Slide 26</vt:lpstr>
      <vt:lpstr>Režimi dinamičkog saobraćaja i parkiranje</vt:lpstr>
      <vt:lpstr>Marketinški programi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 za upravljanje transportnim zahtevima/ Upravljanje mobilnošću</dc:title>
  <dc:creator>pantic</dc:creator>
  <cp:lastModifiedBy>Jelena</cp:lastModifiedBy>
  <cp:revision>56</cp:revision>
  <dcterms:modified xsi:type="dcterms:W3CDTF">2023-12-12T10:11:30Z</dcterms:modified>
</cp:coreProperties>
</file>