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6"/>
  </p:notesMasterIdLst>
  <p:sldIdLst>
    <p:sldId id="256" r:id="rId2"/>
    <p:sldId id="342" r:id="rId3"/>
    <p:sldId id="341" r:id="rId4"/>
    <p:sldId id="257" r:id="rId5"/>
    <p:sldId id="259" r:id="rId6"/>
    <p:sldId id="339" r:id="rId7"/>
    <p:sldId id="337" r:id="rId8"/>
    <p:sldId id="260" r:id="rId9"/>
    <p:sldId id="262" r:id="rId10"/>
    <p:sldId id="308" r:id="rId11"/>
    <p:sldId id="309" r:id="rId12"/>
    <p:sldId id="310" r:id="rId13"/>
    <p:sldId id="343" r:id="rId14"/>
    <p:sldId id="311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</p:sldIdLst>
  <p:sldSz cx="9144000" cy="5143500" type="screen16x9"/>
  <p:notesSz cx="6858000" cy="9144000"/>
  <p:embeddedFontLst>
    <p:embeddedFont>
      <p:font typeface="Pathway Gothic One" charset="0"/>
      <p:regular r:id="rId37"/>
    </p:embeddedFont>
    <p:embeddedFont>
      <p:font typeface="Bookman Old Style" pitchFamily="18" charset="0"/>
      <p:regular r:id="rId38"/>
      <p:bold r:id="rId39"/>
      <p:italic r:id="rId40"/>
      <p:boldItalic r:id="rId41"/>
    </p:embeddedFont>
    <p:embeddedFont>
      <p:font typeface="Nunito" charset="0"/>
      <p:regular r:id="rId42"/>
      <p:bold r:id="rId43"/>
      <p:italic r:id="rId44"/>
      <p:boldItalic r:id="rId45"/>
    </p:embeddedFont>
    <p:embeddedFont>
      <p:font typeface="Cambria" pitchFamily="18" charset="0"/>
      <p:regular r:id="rId46"/>
      <p:bold r:id="rId47"/>
      <p:italic r:id="rId48"/>
      <p:boldItalic r:id="rId49"/>
    </p:embeddedFon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Bebas Neue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37094B7-522C-4003-9D87-198FF41348B2}">
  <a:tblStyle styleId="{737094B7-522C-4003-9D87-198FF41348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8" autoAdjust="0"/>
    <p:restoredTop sz="97670" autoAdjust="0"/>
  </p:normalViewPr>
  <p:slideViewPr>
    <p:cSldViewPr>
      <p:cViewPr>
        <p:scale>
          <a:sx n="86" d="100"/>
          <a:sy n="86" d="100"/>
        </p:scale>
        <p:origin x="-720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IVANJICA\Unos\Brojanje\Unos%20P,%20UF%20brojanje%2015%20minu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646038187068693"/>
          <c:y val="8.2159624413145449E-2"/>
          <c:w val="0.80775512107836278"/>
          <c:h val="0.68779342723005599"/>
        </c:manualLayout>
      </c:layout>
      <c:lineChart>
        <c:grouping val="standard"/>
        <c:ser>
          <c:idx val="0"/>
          <c:order val="0"/>
          <c:spPr>
            <a:ln w="41275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'UF SVI STANOVNICI 15 min.'!$H$25:$H$39</c:f>
              <c:numCache>
                <c:formatCode>General</c:formatCode>
                <c:ptCount val="1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'UF SVI STANOVNICI 15 min.'!$G$25:$G$39</c:f>
              <c:numCache>
                <c:formatCode>0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85.714285714285722</c:v>
                </c:pt>
                <c:pt idx="3">
                  <c:v>83.333333333333258</c:v>
                </c:pt>
                <c:pt idx="4">
                  <c:v>76.190476190475806</c:v>
                </c:pt>
                <c:pt idx="5">
                  <c:v>76.190476190475806</c:v>
                </c:pt>
                <c:pt idx="6">
                  <c:v>76.190476190475806</c:v>
                </c:pt>
                <c:pt idx="7">
                  <c:v>66.666666666666657</c:v>
                </c:pt>
                <c:pt idx="8">
                  <c:v>64.285714285714292</c:v>
                </c:pt>
                <c:pt idx="9">
                  <c:v>64.285714285714292</c:v>
                </c:pt>
                <c:pt idx="10">
                  <c:v>59.523809523809526</c:v>
                </c:pt>
                <c:pt idx="11">
                  <c:v>57.142857142857139</c:v>
                </c:pt>
                <c:pt idx="12">
                  <c:v>57.142857142857139</c:v>
                </c:pt>
                <c:pt idx="13">
                  <c:v>54.761904761904766</c:v>
                </c:pt>
                <c:pt idx="14">
                  <c:v>52.380952380952387</c:v>
                </c:pt>
              </c:numCache>
            </c:numRef>
          </c:val>
        </c:ser>
        <c:marker val="1"/>
        <c:axId val="63322752"/>
        <c:axId val="63345408"/>
      </c:lineChart>
      <c:catAx>
        <c:axId val="6332275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r-Cyrl-CS" dirty="0" smtClean="0"/>
                  <a:t>Време (час)</a:t>
                </a:r>
                <a:endParaRPr lang="sr-Cyrl-CS" dirty="0"/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3345408"/>
        <c:crosses val="autoZero"/>
        <c:auto val="1"/>
        <c:lblAlgn val="ctr"/>
        <c:lblOffset val="100"/>
        <c:tickLblSkip val="1"/>
        <c:tickMarkSkip val="1"/>
      </c:catAx>
      <c:valAx>
        <c:axId val="63345408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</a:t>
                </a:r>
                <a:r>
                  <a:rPr lang="sr-Cyrl-CS"/>
                  <a:t>возила становника</a:t>
                </a:r>
                <a:endParaRPr lang="en-US"/>
              </a:p>
            </c:rich>
          </c:tx>
          <c:layout/>
        </c:title>
        <c:numFmt formatCode="0" sourceLinked="1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33227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Становници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Посетиоци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336</c:v>
                </c:pt>
              </c:numCache>
            </c:numRef>
          </c:val>
        </c:ser>
        <c:dLbls>
          <c:showVal val="1"/>
        </c:dLbls>
        <c:gapWidth val="79"/>
        <c:overlap val="100"/>
        <c:axId val="99779328"/>
        <c:axId val="99780864"/>
      </c:barChart>
      <c:catAx>
        <c:axId val="99779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9780864"/>
        <c:crosses val="autoZero"/>
        <c:auto val="1"/>
        <c:lblAlgn val="ctr"/>
        <c:lblOffset val="100"/>
      </c:catAx>
      <c:valAx>
        <c:axId val="997808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977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63349044377783"/>
          <c:y val="2.1333184019709402E-2"/>
          <c:w val="0.62473301911244494"/>
          <c:h val="0.139506145188835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0.04254</cdr:x>
      <cdr:y>0.24721</cdr:y>
    </cdr:from>
    <cdr:to>
      <cdr:x>0.13795</cdr:x>
      <cdr:y>0.40167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849" y="706400"/>
          <a:ext cx="576063" cy="4413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200" b="1" dirty="0" smtClean="0">
              <a:solidFill>
                <a:srgbClr val="FF0000"/>
              </a:solidFill>
            </a:rPr>
            <a:t>66,67</a:t>
          </a:r>
          <a:endParaRPr lang="en-GB" sz="12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733630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d4b95b5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d4b95b5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d37c50081_0_12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ad37c50081_0_12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3504bca7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a3504bca7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3504bca7c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3504bca7c_2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3504bca7c_2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3504bca7c_2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4072" y="314727"/>
            <a:ext cx="3092755" cy="560890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2386329">
            <a:off x="-118109" y="2581459"/>
            <a:ext cx="728890" cy="12902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60363" y="-3"/>
            <a:ext cx="1052450" cy="488545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94079" y="-530363"/>
            <a:ext cx="6375938" cy="3027956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6677540" y="2372588"/>
            <a:ext cx="4218082" cy="169131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3180826" y="4552911"/>
            <a:ext cx="2977817" cy="108636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23993" y="539993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314264" y="281506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987480" y="3705069"/>
            <a:ext cx="5104800" cy="4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987313" y="3708862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580300" y="3744775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731750" y="1101475"/>
            <a:ext cx="56805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1680922" y="902652"/>
            <a:ext cx="3092755" cy="560890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0"/>
          <p:cNvSpPr/>
          <p:nvPr/>
        </p:nvSpPr>
        <p:spPr>
          <a:xfrm rot="2386329">
            <a:off x="448791" y="4061709"/>
            <a:ext cx="728890" cy="12902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"/>
          <p:cNvSpPr/>
          <p:nvPr/>
        </p:nvSpPr>
        <p:spPr>
          <a:xfrm>
            <a:off x="8260363" y="-3"/>
            <a:ext cx="1052450" cy="488545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0"/>
          <p:cNvSpPr/>
          <p:nvPr/>
        </p:nvSpPr>
        <p:spPr>
          <a:xfrm>
            <a:off x="646521" y="-2052588"/>
            <a:ext cx="6375938" cy="3027956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0"/>
          <p:cNvSpPr/>
          <p:nvPr/>
        </p:nvSpPr>
        <p:spPr>
          <a:xfrm rot="-5400000">
            <a:off x="7315165" y="2530063"/>
            <a:ext cx="4218082" cy="169131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3506276" y="4899336"/>
            <a:ext cx="2977817" cy="108636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0"/>
          <p:cNvSpPr/>
          <p:nvPr/>
        </p:nvSpPr>
        <p:spPr>
          <a:xfrm>
            <a:off x="8372231" y="6974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8612907" y="2380543"/>
            <a:ext cx="531105" cy="382406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258007" y="37190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2520132" y="4052496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20132" y="-716704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314264" y="281506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116119" y="3319103"/>
            <a:ext cx="5104800" cy="4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012613" y="3213749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6981102" y="-146650"/>
            <a:ext cx="2403702" cy="9791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09100" y="4340229"/>
            <a:ext cx="610895" cy="659742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6135400" y="-418343"/>
            <a:ext cx="1851506" cy="72738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460374" y="-280351"/>
            <a:ext cx="410908" cy="72738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314264" y="1155106"/>
            <a:ext cx="84342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314264" y="267494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301550" y="1147100"/>
            <a:ext cx="84342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79415" y="1909838"/>
            <a:ext cx="534100" cy="392643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8522940" y="3235038"/>
            <a:ext cx="534100" cy="392643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-197370" y="3949581"/>
            <a:ext cx="3409802" cy="161928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7776339" y="-253259"/>
            <a:ext cx="1657121" cy="168698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314264" y="1155106"/>
            <a:ext cx="84342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314264" y="267494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301550" y="1147100"/>
            <a:ext cx="84342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944099" y="-99963"/>
            <a:ext cx="2495008" cy="77271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457" y="4266953"/>
            <a:ext cx="732367" cy="896571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/>
          <p:nvPr/>
        </p:nvSpPr>
        <p:spPr>
          <a:xfrm rot="5400000">
            <a:off x="6306293" y="2365657"/>
            <a:ext cx="3606692" cy="3161527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314264" y="285706"/>
            <a:ext cx="8434200" cy="459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1600175"/>
            <a:ext cx="6576000" cy="14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284000" y="3111325"/>
            <a:ext cx="6576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6023658" y="3949581"/>
            <a:ext cx="3409802" cy="161928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 flipH="1">
            <a:off x="179051" y="3235038"/>
            <a:ext cx="534100" cy="392643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"/>
          <p:cNvSpPr/>
          <p:nvPr/>
        </p:nvSpPr>
        <p:spPr>
          <a:xfrm flipH="1">
            <a:off x="-197370" y="-253259"/>
            <a:ext cx="1657121" cy="168698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314264" y="1155106"/>
            <a:ext cx="84342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314264" y="267494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301550" y="1147100"/>
            <a:ext cx="84342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633340" y="-177924"/>
            <a:ext cx="3904236" cy="850669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314264" y="267494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8726974" y="4078996"/>
            <a:ext cx="302532" cy="60495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"/>
          <p:cNvSpPr/>
          <p:nvPr/>
        </p:nvSpPr>
        <p:spPr>
          <a:xfrm>
            <a:off x="108796" y="3564149"/>
            <a:ext cx="419626" cy="668195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294712" y="1155106"/>
            <a:ext cx="52854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301550" y="1147102"/>
            <a:ext cx="52854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5837564" y="1155106"/>
            <a:ext cx="29109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5823174" y="1147100"/>
            <a:ext cx="29109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6178750" y="2859825"/>
            <a:ext cx="22473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58" r:id="rId6"/>
    <p:sldLayoutId id="2147483663" r:id="rId7"/>
    <p:sldLayoutId id="2147483667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Worksheet5.xls"/><Relationship Id="rId5" Type="http://schemas.openxmlformats.org/officeDocument/2006/relationships/oleObject" Target="../embeddings/Microsoft_Office_Excel_97-2003_Worksheet4.xls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"/>
          <p:cNvSpPr txBox="1">
            <a:spLocks noGrp="1"/>
          </p:cNvSpPr>
          <p:nvPr>
            <p:ph type="ctrTitle"/>
          </p:nvPr>
        </p:nvSpPr>
        <p:spPr>
          <a:xfrm>
            <a:off x="1403648" y="1900403"/>
            <a:ext cx="6340712" cy="23275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5500" dirty="0" smtClean="0">
                <a:solidFill>
                  <a:schemeClr val="tx1"/>
                </a:solidFill>
              </a:rPr>
              <a:t>ПОЛИТИКА ПАРКИРАЊА</a:t>
            </a:r>
            <a:r>
              <a:rPr lang="en-US" sz="5500" dirty="0" smtClean="0">
                <a:solidFill>
                  <a:schemeClr val="tx1"/>
                </a:solidFill>
              </a:rPr>
              <a:t/>
            </a:r>
            <a:br>
              <a:rPr lang="en-US" sz="5500" dirty="0" smtClean="0">
                <a:solidFill>
                  <a:schemeClr val="tx1"/>
                </a:solidFill>
              </a:rPr>
            </a:br>
            <a:r>
              <a:rPr lang="sr-Cyrl-RS" sz="3200" dirty="0" smtClean="0">
                <a:solidFill>
                  <a:schemeClr val="tx1"/>
                </a:solidFill>
              </a:rPr>
              <a:t>Режими паркирања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17" name="Google Shape;417;p33"/>
          <p:cNvSpPr/>
          <p:nvPr/>
        </p:nvSpPr>
        <p:spPr>
          <a:xfrm>
            <a:off x="1025368" y="2654908"/>
            <a:ext cx="728908" cy="614944"/>
          </a:xfrm>
          <a:custGeom>
            <a:avLst/>
            <a:gdLst/>
            <a:ahLst/>
            <a:cxnLst/>
            <a:rect l="l" t="t" r="r" b="b"/>
            <a:pathLst>
              <a:path w="13828" h="11666" extrusionOk="0">
                <a:moveTo>
                  <a:pt x="11902" y="622"/>
                </a:moveTo>
                <a:cubicBezTo>
                  <a:pt x="11993" y="622"/>
                  <a:pt x="12084" y="623"/>
                  <a:pt x="12176" y="626"/>
                </a:cubicBezTo>
                <a:cubicBezTo>
                  <a:pt x="11748" y="854"/>
                  <a:pt x="11336" y="1117"/>
                  <a:pt x="10943" y="1400"/>
                </a:cubicBezTo>
                <a:cubicBezTo>
                  <a:pt x="10565" y="1156"/>
                  <a:pt x="10148" y="999"/>
                  <a:pt x="9708" y="944"/>
                </a:cubicBezTo>
                <a:cubicBezTo>
                  <a:pt x="10413" y="725"/>
                  <a:pt x="11153" y="622"/>
                  <a:pt x="11902" y="622"/>
                </a:cubicBezTo>
                <a:close/>
                <a:moveTo>
                  <a:pt x="9181" y="1132"/>
                </a:moveTo>
                <a:cubicBezTo>
                  <a:pt x="9191" y="1137"/>
                  <a:pt x="9204" y="1138"/>
                  <a:pt x="9215" y="1138"/>
                </a:cubicBezTo>
                <a:cubicBezTo>
                  <a:pt x="9219" y="1138"/>
                  <a:pt x="9223" y="1138"/>
                  <a:pt x="9227" y="1138"/>
                </a:cubicBezTo>
                <a:cubicBezTo>
                  <a:pt x="9787" y="1138"/>
                  <a:pt x="10315" y="1253"/>
                  <a:pt x="10812" y="1497"/>
                </a:cubicBezTo>
                <a:cubicBezTo>
                  <a:pt x="10488" y="1739"/>
                  <a:pt x="10174" y="1996"/>
                  <a:pt x="9880" y="2259"/>
                </a:cubicBezTo>
                <a:cubicBezTo>
                  <a:pt x="9845" y="2290"/>
                  <a:pt x="9811" y="2323"/>
                  <a:pt x="9777" y="2356"/>
                </a:cubicBezTo>
                <a:cubicBezTo>
                  <a:pt x="9795" y="2326"/>
                  <a:pt x="9795" y="2287"/>
                  <a:pt x="9762" y="2266"/>
                </a:cubicBezTo>
                <a:cubicBezTo>
                  <a:pt x="9330" y="1986"/>
                  <a:pt x="8732" y="1780"/>
                  <a:pt x="8170" y="1780"/>
                </a:cubicBezTo>
                <a:cubicBezTo>
                  <a:pt x="8094" y="1780"/>
                  <a:pt x="8019" y="1784"/>
                  <a:pt x="7945" y="1791"/>
                </a:cubicBezTo>
                <a:cubicBezTo>
                  <a:pt x="8337" y="1525"/>
                  <a:pt x="8749" y="1305"/>
                  <a:pt x="9181" y="1132"/>
                </a:cubicBezTo>
                <a:close/>
                <a:moveTo>
                  <a:pt x="8294" y="2015"/>
                </a:moveTo>
                <a:cubicBezTo>
                  <a:pt x="8380" y="2015"/>
                  <a:pt x="8467" y="2019"/>
                  <a:pt x="8554" y="2030"/>
                </a:cubicBezTo>
                <a:cubicBezTo>
                  <a:pt x="8963" y="2079"/>
                  <a:pt x="9335" y="2210"/>
                  <a:pt x="9706" y="2382"/>
                </a:cubicBezTo>
                <a:cubicBezTo>
                  <a:pt x="9714" y="2386"/>
                  <a:pt x="9721" y="2388"/>
                  <a:pt x="9728" y="2388"/>
                </a:cubicBezTo>
                <a:cubicBezTo>
                  <a:pt x="9736" y="2388"/>
                  <a:pt x="9744" y="2385"/>
                  <a:pt x="9752" y="2382"/>
                </a:cubicBezTo>
                <a:lnTo>
                  <a:pt x="9752" y="2382"/>
                </a:lnTo>
                <a:cubicBezTo>
                  <a:pt x="9557" y="2562"/>
                  <a:pt x="9371" y="2750"/>
                  <a:pt x="9196" y="2942"/>
                </a:cubicBezTo>
                <a:cubicBezTo>
                  <a:pt x="9191" y="2914"/>
                  <a:pt x="9176" y="2889"/>
                  <a:pt x="9148" y="2875"/>
                </a:cubicBezTo>
                <a:cubicBezTo>
                  <a:pt x="8661" y="2622"/>
                  <a:pt x="8130" y="2482"/>
                  <a:pt x="7595" y="2482"/>
                </a:cubicBezTo>
                <a:cubicBezTo>
                  <a:pt x="7411" y="2482"/>
                  <a:pt x="7227" y="2498"/>
                  <a:pt x="7044" y="2533"/>
                </a:cubicBezTo>
                <a:cubicBezTo>
                  <a:pt x="7212" y="2366"/>
                  <a:pt x="7397" y="2209"/>
                  <a:pt x="7589" y="2056"/>
                </a:cubicBezTo>
                <a:cubicBezTo>
                  <a:pt x="7826" y="2047"/>
                  <a:pt x="8058" y="2015"/>
                  <a:pt x="8294" y="2015"/>
                </a:cubicBezTo>
                <a:close/>
                <a:moveTo>
                  <a:pt x="12367" y="868"/>
                </a:moveTo>
                <a:cubicBezTo>
                  <a:pt x="12076" y="1395"/>
                  <a:pt x="11953" y="1991"/>
                  <a:pt x="11856" y="2596"/>
                </a:cubicBezTo>
                <a:cubicBezTo>
                  <a:pt x="11835" y="2729"/>
                  <a:pt x="11812" y="2860"/>
                  <a:pt x="11793" y="2991"/>
                </a:cubicBezTo>
                <a:cubicBezTo>
                  <a:pt x="11636" y="2513"/>
                  <a:pt x="11334" y="2078"/>
                  <a:pt x="10968" y="1739"/>
                </a:cubicBezTo>
                <a:cubicBezTo>
                  <a:pt x="11415" y="1423"/>
                  <a:pt x="11883" y="1133"/>
                  <a:pt x="12367" y="868"/>
                </a:cubicBezTo>
                <a:close/>
                <a:moveTo>
                  <a:pt x="7606" y="2726"/>
                </a:moveTo>
                <a:cubicBezTo>
                  <a:pt x="8095" y="2726"/>
                  <a:pt x="8574" y="2832"/>
                  <a:pt x="9045" y="3069"/>
                </a:cubicBezTo>
                <a:cubicBezTo>
                  <a:pt x="9053" y="3073"/>
                  <a:pt x="9061" y="3076"/>
                  <a:pt x="9070" y="3078"/>
                </a:cubicBezTo>
                <a:cubicBezTo>
                  <a:pt x="8873" y="3295"/>
                  <a:pt x="8688" y="3521"/>
                  <a:pt x="8510" y="3752"/>
                </a:cubicBezTo>
                <a:lnTo>
                  <a:pt x="8500" y="3742"/>
                </a:lnTo>
                <a:cubicBezTo>
                  <a:pt x="8081" y="3488"/>
                  <a:pt x="7623" y="3369"/>
                  <a:pt x="7162" y="3369"/>
                </a:cubicBezTo>
                <a:cubicBezTo>
                  <a:pt x="6817" y="3369"/>
                  <a:pt x="6471" y="3435"/>
                  <a:pt x="6137" y="3562"/>
                </a:cubicBezTo>
                <a:cubicBezTo>
                  <a:pt x="6329" y="3307"/>
                  <a:pt x="6536" y="3061"/>
                  <a:pt x="6754" y="2826"/>
                </a:cubicBezTo>
                <a:cubicBezTo>
                  <a:pt x="7042" y="2761"/>
                  <a:pt x="7326" y="2726"/>
                  <a:pt x="7606" y="2726"/>
                </a:cubicBezTo>
                <a:close/>
                <a:moveTo>
                  <a:pt x="7086" y="3587"/>
                </a:moveTo>
                <a:cubicBezTo>
                  <a:pt x="7532" y="3587"/>
                  <a:pt x="7976" y="3699"/>
                  <a:pt x="8399" y="3899"/>
                </a:cubicBezTo>
                <a:cubicBezTo>
                  <a:pt x="8191" y="4177"/>
                  <a:pt x="7990" y="4464"/>
                  <a:pt x="7800" y="4758"/>
                </a:cubicBezTo>
                <a:cubicBezTo>
                  <a:pt x="7790" y="4748"/>
                  <a:pt x="7780" y="4740"/>
                  <a:pt x="7765" y="4734"/>
                </a:cubicBezTo>
                <a:cubicBezTo>
                  <a:pt x="7219" y="4528"/>
                  <a:pt x="6648" y="4435"/>
                  <a:pt x="6072" y="4435"/>
                </a:cubicBezTo>
                <a:cubicBezTo>
                  <a:pt x="5891" y="4435"/>
                  <a:pt x="5709" y="4444"/>
                  <a:pt x="5527" y="4462"/>
                </a:cubicBezTo>
                <a:cubicBezTo>
                  <a:pt x="5661" y="4241"/>
                  <a:pt x="5802" y="4027"/>
                  <a:pt x="5951" y="3817"/>
                </a:cubicBezTo>
                <a:cubicBezTo>
                  <a:pt x="5961" y="3820"/>
                  <a:pt x="5972" y="3823"/>
                  <a:pt x="5983" y="3823"/>
                </a:cubicBezTo>
                <a:cubicBezTo>
                  <a:pt x="5994" y="3823"/>
                  <a:pt x="6005" y="3820"/>
                  <a:pt x="6018" y="3816"/>
                </a:cubicBezTo>
                <a:cubicBezTo>
                  <a:pt x="6368" y="3659"/>
                  <a:pt x="6728" y="3587"/>
                  <a:pt x="7086" y="3587"/>
                </a:cubicBezTo>
                <a:close/>
                <a:moveTo>
                  <a:pt x="10762" y="1893"/>
                </a:moveTo>
                <a:cubicBezTo>
                  <a:pt x="11246" y="2333"/>
                  <a:pt x="11523" y="2855"/>
                  <a:pt x="11712" y="3456"/>
                </a:cubicBezTo>
                <a:cubicBezTo>
                  <a:pt x="11622" y="3932"/>
                  <a:pt x="11511" y="4405"/>
                  <a:pt x="11349" y="4871"/>
                </a:cubicBezTo>
                <a:cubicBezTo>
                  <a:pt x="11334" y="4905"/>
                  <a:pt x="11320" y="4941"/>
                  <a:pt x="11308" y="4977"/>
                </a:cubicBezTo>
                <a:cubicBezTo>
                  <a:pt x="11112" y="4046"/>
                  <a:pt x="10711" y="3145"/>
                  <a:pt x="10148" y="2382"/>
                </a:cubicBezTo>
                <a:cubicBezTo>
                  <a:pt x="10346" y="2210"/>
                  <a:pt x="10551" y="2048"/>
                  <a:pt x="10762" y="1893"/>
                </a:cubicBezTo>
                <a:close/>
                <a:moveTo>
                  <a:pt x="6023" y="4652"/>
                </a:moveTo>
                <a:cubicBezTo>
                  <a:pt x="6592" y="4652"/>
                  <a:pt x="7146" y="4734"/>
                  <a:pt x="7711" y="4884"/>
                </a:cubicBezTo>
                <a:lnTo>
                  <a:pt x="7716" y="4884"/>
                </a:lnTo>
                <a:cubicBezTo>
                  <a:pt x="7638" y="5007"/>
                  <a:pt x="7561" y="5130"/>
                  <a:pt x="7486" y="5254"/>
                </a:cubicBezTo>
                <a:cubicBezTo>
                  <a:pt x="7489" y="5220"/>
                  <a:pt x="7472" y="5184"/>
                  <a:pt x="7430" y="5167"/>
                </a:cubicBezTo>
                <a:cubicBezTo>
                  <a:pt x="7004" y="5014"/>
                  <a:pt x="6566" y="4941"/>
                  <a:pt x="6125" y="4941"/>
                </a:cubicBezTo>
                <a:cubicBezTo>
                  <a:pt x="5814" y="4941"/>
                  <a:pt x="5500" y="4978"/>
                  <a:pt x="5190" y="5048"/>
                </a:cubicBezTo>
                <a:cubicBezTo>
                  <a:pt x="5257" y="4927"/>
                  <a:pt x="5325" y="4806"/>
                  <a:pt x="5394" y="4684"/>
                </a:cubicBezTo>
                <a:lnTo>
                  <a:pt x="5399" y="4684"/>
                </a:lnTo>
                <a:cubicBezTo>
                  <a:pt x="5610" y="4662"/>
                  <a:pt x="5817" y="4652"/>
                  <a:pt x="6023" y="4652"/>
                </a:cubicBezTo>
                <a:close/>
                <a:moveTo>
                  <a:pt x="6110" y="5154"/>
                </a:moveTo>
                <a:cubicBezTo>
                  <a:pt x="6531" y="5154"/>
                  <a:pt x="6950" y="5217"/>
                  <a:pt x="7374" y="5334"/>
                </a:cubicBezTo>
                <a:cubicBezTo>
                  <a:pt x="7383" y="5336"/>
                  <a:pt x="7391" y="5337"/>
                  <a:pt x="7398" y="5337"/>
                </a:cubicBezTo>
                <a:cubicBezTo>
                  <a:pt x="7415" y="5337"/>
                  <a:pt x="7431" y="5333"/>
                  <a:pt x="7443" y="5326"/>
                </a:cubicBezTo>
                <a:lnTo>
                  <a:pt x="7443" y="5326"/>
                </a:lnTo>
                <a:cubicBezTo>
                  <a:pt x="7271" y="5607"/>
                  <a:pt x="7106" y="5894"/>
                  <a:pt x="6942" y="6182"/>
                </a:cubicBezTo>
                <a:cubicBezTo>
                  <a:pt x="6916" y="6229"/>
                  <a:pt x="6887" y="6278"/>
                  <a:pt x="6860" y="6327"/>
                </a:cubicBezTo>
                <a:cubicBezTo>
                  <a:pt x="6457" y="6131"/>
                  <a:pt x="5990" y="6017"/>
                  <a:pt x="5529" y="6017"/>
                </a:cubicBezTo>
                <a:cubicBezTo>
                  <a:pt x="5222" y="6017"/>
                  <a:pt x="4917" y="6067"/>
                  <a:pt x="4635" y="6179"/>
                </a:cubicBezTo>
                <a:cubicBezTo>
                  <a:pt x="4664" y="6108"/>
                  <a:pt x="4695" y="6038"/>
                  <a:pt x="4728" y="5969"/>
                </a:cubicBezTo>
                <a:cubicBezTo>
                  <a:pt x="4836" y="5737"/>
                  <a:pt x="4951" y="5506"/>
                  <a:pt x="5072" y="5277"/>
                </a:cubicBezTo>
                <a:cubicBezTo>
                  <a:pt x="5076" y="5277"/>
                  <a:pt x="5080" y="5278"/>
                  <a:pt x="5085" y="5278"/>
                </a:cubicBezTo>
                <a:cubicBezTo>
                  <a:pt x="5093" y="5278"/>
                  <a:pt x="5101" y="5277"/>
                  <a:pt x="5109" y="5274"/>
                </a:cubicBezTo>
                <a:cubicBezTo>
                  <a:pt x="5446" y="5193"/>
                  <a:pt x="5779" y="5154"/>
                  <a:pt x="6110" y="5154"/>
                </a:cubicBezTo>
                <a:close/>
                <a:moveTo>
                  <a:pt x="5512" y="6265"/>
                </a:moveTo>
                <a:cubicBezTo>
                  <a:pt x="5932" y="6265"/>
                  <a:pt x="6337" y="6325"/>
                  <a:pt x="6775" y="6476"/>
                </a:cubicBezTo>
                <a:cubicBezTo>
                  <a:pt x="6581" y="6820"/>
                  <a:pt x="6383" y="7172"/>
                  <a:pt x="6170" y="7520"/>
                </a:cubicBezTo>
                <a:cubicBezTo>
                  <a:pt x="5751" y="7293"/>
                  <a:pt x="5247" y="7143"/>
                  <a:pt x="4754" y="7143"/>
                </a:cubicBezTo>
                <a:cubicBezTo>
                  <a:pt x="4577" y="7143"/>
                  <a:pt x="4401" y="7162"/>
                  <a:pt x="4231" y="7205"/>
                </a:cubicBezTo>
                <a:cubicBezTo>
                  <a:pt x="4349" y="6894"/>
                  <a:pt x="4461" y="6589"/>
                  <a:pt x="4581" y="6303"/>
                </a:cubicBezTo>
                <a:cubicBezTo>
                  <a:pt x="4596" y="6322"/>
                  <a:pt x="4618" y="6335"/>
                  <a:pt x="4643" y="6335"/>
                </a:cubicBezTo>
                <a:cubicBezTo>
                  <a:pt x="4646" y="6335"/>
                  <a:pt x="4648" y="6334"/>
                  <a:pt x="4651" y="6334"/>
                </a:cubicBezTo>
                <a:cubicBezTo>
                  <a:pt x="4954" y="6291"/>
                  <a:pt x="5237" y="6265"/>
                  <a:pt x="5512" y="6265"/>
                </a:cubicBezTo>
                <a:close/>
                <a:moveTo>
                  <a:pt x="9975" y="2533"/>
                </a:moveTo>
                <a:cubicBezTo>
                  <a:pt x="10501" y="3392"/>
                  <a:pt x="10911" y="4262"/>
                  <a:pt x="11218" y="5216"/>
                </a:cubicBezTo>
                <a:cubicBezTo>
                  <a:pt x="11104" y="5508"/>
                  <a:pt x="10976" y="5792"/>
                  <a:pt x="10837" y="6071"/>
                </a:cubicBezTo>
                <a:cubicBezTo>
                  <a:pt x="10696" y="4999"/>
                  <a:pt x="10156" y="4022"/>
                  <a:pt x="9317" y="3315"/>
                </a:cubicBezTo>
                <a:cubicBezTo>
                  <a:pt x="9298" y="3299"/>
                  <a:pt x="9280" y="3292"/>
                  <a:pt x="9262" y="3292"/>
                </a:cubicBezTo>
                <a:cubicBezTo>
                  <a:pt x="9188" y="3292"/>
                  <a:pt x="9133" y="3409"/>
                  <a:pt x="9207" y="3475"/>
                </a:cubicBezTo>
                <a:cubicBezTo>
                  <a:pt x="10058" y="4220"/>
                  <a:pt x="10572" y="5239"/>
                  <a:pt x="10695" y="6345"/>
                </a:cubicBezTo>
                <a:cubicBezTo>
                  <a:pt x="10475" y="6753"/>
                  <a:pt x="10230" y="7146"/>
                  <a:pt x="9958" y="7520"/>
                </a:cubicBezTo>
                <a:cubicBezTo>
                  <a:pt x="9994" y="6375"/>
                  <a:pt x="9269" y="5048"/>
                  <a:pt x="8458" y="4374"/>
                </a:cubicBezTo>
                <a:cubicBezTo>
                  <a:pt x="8445" y="4362"/>
                  <a:pt x="8430" y="4358"/>
                  <a:pt x="8416" y="4358"/>
                </a:cubicBezTo>
                <a:cubicBezTo>
                  <a:pt x="8405" y="4358"/>
                  <a:pt x="8394" y="4360"/>
                  <a:pt x="8384" y="4365"/>
                </a:cubicBezTo>
                <a:cubicBezTo>
                  <a:pt x="8636" y="3997"/>
                  <a:pt x="8906" y="3639"/>
                  <a:pt x="9209" y="3302"/>
                </a:cubicBezTo>
                <a:cubicBezTo>
                  <a:pt x="9454" y="3028"/>
                  <a:pt x="9709" y="2773"/>
                  <a:pt x="9975" y="2533"/>
                </a:cubicBezTo>
                <a:close/>
                <a:moveTo>
                  <a:pt x="8330" y="4442"/>
                </a:moveTo>
                <a:lnTo>
                  <a:pt x="8330" y="4442"/>
                </a:lnTo>
                <a:cubicBezTo>
                  <a:pt x="8328" y="4460"/>
                  <a:pt x="8333" y="4478"/>
                  <a:pt x="8348" y="4495"/>
                </a:cubicBezTo>
                <a:cubicBezTo>
                  <a:pt x="8782" y="4992"/>
                  <a:pt x="9160" y="5499"/>
                  <a:pt x="9412" y="6115"/>
                </a:cubicBezTo>
                <a:cubicBezTo>
                  <a:pt x="9641" y="6671"/>
                  <a:pt x="9665" y="7216"/>
                  <a:pt x="9754" y="7786"/>
                </a:cubicBezTo>
                <a:cubicBezTo>
                  <a:pt x="9608" y="7980"/>
                  <a:pt x="9454" y="8165"/>
                  <a:pt x="9294" y="8342"/>
                </a:cubicBezTo>
                <a:cubicBezTo>
                  <a:pt x="9313" y="7154"/>
                  <a:pt x="8939" y="5745"/>
                  <a:pt x="8107" y="4946"/>
                </a:cubicBezTo>
                <a:cubicBezTo>
                  <a:pt x="8088" y="4929"/>
                  <a:pt x="8066" y="4923"/>
                  <a:pt x="8045" y="4923"/>
                </a:cubicBezTo>
                <a:cubicBezTo>
                  <a:pt x="8036" y="4923"/>
                  <a:pt x="8026" y="4924"/>
                  <a:pt x="8017" y="4927"/>
                </a:cubicBezTo>
                <a:cubicBezTo>
                  <a:pt x="8119" y="4763"/>
                  <a:pt x="8224" y="4601"/>
                  <a:pt x="8330" y="4442"/>
                </a:cubicBezTo>
                <a:close/>
                <a:moveTo>
                  <a:pt x="4654" y="7393"/>
                </a:moveTo>
                <a:cubicBezTo>
                  <a:pt x="5138" y="7393"/>
                  <a:pt x="5588" y="7461"/>
                  <a:pt x="6067" y="7687"/>
                </a:cubicBezTo>
                <a:cubicBezTo>
                  <a:pt x="5887" y="7974"/>
                  <a:pt x="5697" y="8255"/>
                  <a:pt x="5494" y="8522"/>
                </a:cubicBezTo>
                <a:cubicBezTo>
                  <a:pt x="5486" y="8519"/>
                  <a:pt x="5478" y="8512"/>
                  <a:pt x="5469" y="8509"/>
                </a:cubicBezTo>
                <a:cubicBezTo>
                  <a:pt x="5110" y="8359"/>
                  <a:pt x="4734" y="8293"/>
                  <a:pt x="4355" y="8293"/>
                </a:cubicBezTo>
                <a:cubicBezTo>
                  <a:pt x="4148" y="8293"/>
                  <a:pt x="3940" y="8313"/>
                  <a:pt x="3733" y="8348"/>
                </a:cubicBezTo>
                <a:cubicBezTo>
                  <a:pt x="3889" y="8047"/>
                  <a:pt x="4025" y="7732"/>
                  <a:pt x="4151" y="7412"/>
                </a:cubicBezTo>
                <a:cubicBezTo>
                  <a:pt x="4324" y="7400"/>
                  <a:pt x="4491" y="7393"/>
                  <a:pt x="4654" y="7393"/>
                </a:cubicBezTo>
                <a:close/>
                <a:moveTo>
                  <a:pt x="4223" y="8516"/>
                </a:moveTo>
                <a:cubicBezTo>
                  <a:pt x="4608" y="8516"/>
                  <a:pt x="4987" y="8579"/>
                  <a:pt x="5371" y="8682"/>
                </a:cubicBezTo>
                <a:cubicBezTo>
                  <a:pt x="5286" y="8790"/>
                  <a:pt x="5196" y="8895"/>
                  <a:pt x="5106" y="8996"/>
                </a:cubicBezTo>
                <a:cubicBezTo>
                  <a:pt x="4769" y="8865"/>
                  <a:pt x="4416" y="8805"/>
                  <a:pt x="4059" y="8805"/>
                </a:cubicBezTo>
                <a:cubicBezTo>
                  <a:pt x="3848" y="8805"/>
                  <a:pt x="3635" y="8826"/>
                  <a:pt x="3424" y="8866"/>
                </a:cubicBezTo>
                <a:cubicBezTo>
                  <a:pt x="3489" y="8772"/>
                  <a:pt x="3552" y="8672"/>
                  <a:pt x="3610" y="8571"/>
                </a:cubicBezTo>
                <a:cubicBezTo>
                  <a:pt x="3818" y="8533"/>
                  <a:pt x="4021" y="8516"/>
                  <a:pt x="4223" y="8516"/>
                </a:cubicBezTo>
                <a:close/>
                <a:moveTo>
                  <a:pt x="7962" y="5015"/>
                </a:moveTo>
                <a:cubicBezTo>
                  <a:pt x="7963" y="5023"/>
                  <a:pt x="7963" y="5031"/>
                  <a:pt x="7968" y="5040"/>
                </a:cubicBezTo>
                <a:cubicBezTo>
                  <a:pt x="8271" y="5650"/>
                  <a:pt x="8643" y="6187"/>
                  <a:pt x="8844" y="6851"/>
                </a:cubicBezTo>
                <a:cubicBezTo>
                  <a:pt x="9011" y="7406"/>
                  <a:pt x="9083" y="7970"/>
                  <a:pt x="9106" y="8543"/>
                </a:cubicBezTo>
                <a:cubicBezTo>
                  <a:pt x="9048" y="8609"/>
                  <a:pt x="8988" y="8669"/>
                  <a:pt x="8927" y="8731"/>
                </a:cubicBezTo>
                <a:cubicBezTo>
                  <a:pt x="8726" y="8934"/>
                  <a:pt x="8513" y="9126"/>
                  <a:pt x="8296" y="9314"/>
                </a:cubicBezTo>
                <a:cubicBezTo>
                  <a:pt x="8355" y="8301"/>
                  <a:pt x="7978" y="7324"/>
                  <a:pt x="7266" y="6583"/>
                </a:cubicBezTo>
                <a:cubicBezTo>
                  <a:pt x="7244" y="6560"/>
                  <a:pt x="7218" y="6550"/>
                  <a:pt x="7192" y="6550"/>
                </a:cubicBezTo>
                <a:cubicBezTo>
                  <a:pt x="7113" y="6550"/>
                  <a:pt x="7041" y="6643"/>
                  <a:pt x="7109" y="6720"/>
                </a:cubicBezTo>
                <a:cubicBezTo>
                  <a:pt x="7782" y="7489"/>
                  <a:pt x="8119" y="8448"/>
                  <a:pt x="8119" y="9460"/>
                </a:cubicBezTo>
                <a:cubicBezTo>
                  <a:pt x="7703" y="9798"/>
                  <a:pt x="7258" y="10108"/>
                  <a:pt x="6792" y="10376"/>
                </a:cubicBezTo>
                <a:cubicBezTo>
                  <a:pt x="7171" y="9430"/>
                  <a:pt x="7078" y="8334"/>
                  <a:pt x="6554" y="7457"/>
                </a:cubicBezTo>
                <a:cubicBezTo>
                  <a:pt x="7036" y="6648"/>
                  <a:pt x="7471" y="5814"/>
                  <a:pt x="7962" y="5015"/>
                </a:cubicBezTo>
                <a:close/>
                <a:moveTo>
                  <a:pt x="4077" y="8984"/>
                </a:moveTo>
                <a:cubicBezTo>
                  <a:pt x="4388" y="8984"/>
                  <a:pt x="4694" y="9029"/>
                  <a:pt x="5003" y="9108"/>
                </a:cubicBezTo>
                <a:cubicBezTo>
                  <a:pt x="4599" y="9540"/>
                  <a:pt x="4141" y="9910"/>
                  <a:pt x="3601" y="10171"/>
                </a:cubicBezTo>
                <a:cubicBezTo>
                  <a:pt x="3388" y="10273"/>
                  <a:pt x="3159" y="10358"/>
                  <a:pt x="2918" y="10415"/>
                </a:cubicBezTo>
                <a:cubicBezTo>
                  <a:pt x="2938" y="10399"/>
                  <a:pt x="2949" y="10376"/>
                  <a:pt x="2946" y="10345"/>
                </a:cubicBezTo>
                <a:cubicBezTo>
                  <a:pt x="2907" y="10075"/>
                  <a:pt x="2742" y="9854"/>
                  <a:pt x="2514" y="9731"/>
                </a:cubicBezTo>
                <a:cubicBezTo>
                  <a:pt x="2841" y="9545"/>
                  <a:pt x="3108" y="9289"/>
                  <a:pt x="3332" y="8993"/>
                </a:cubicBezTo>
                <a:cubicBezTo>
                  <a:pt x="3345" y="9027"/>
                  <a:pt x="3372" y="9052"/>
                  <a:pt x="3412" y="9052"/>
                </a:cubicBezTo>
                <a:cubicBezTo>
                  <a:pt x="3419" y="9052"/>
                  <a:pt x="3425" y="9052"/>
                  <a:pt x="3432" y="9050"/>
                </a:cubicBezTo>
                <a:cubicBezTo>
                  <a:pt x="3651" y="9005"/>
                  <a:pt x="3865" y="8984"/>
                  <a:pt x="4077" y="8984"/>
                </a:cubicBezTo>
                <a:close/>
                <a:moveTo>
                  <a:pt x="328" y="9168"/>
                </a:moveTo>
                <a:lnTo>
                  <a:pt x="328" y="9168"/>
                </a:lnTo>
                <a:cubicBezTo>
                  <a:pt x="423" y="9419"/>
                  <a:pt x="611" y="9633"/>
                  <a:pt x="861" y="9787"/>
                </a:cubicBezTo>
                <a:cubicBezTo>
                  <a:pt x="958" y="9846"/>
                  <a:pt x="1059" y="9892"/>
                  <a:pt x="1164" y="9923"/>
                </a:cubicBezTo>
                <a:cubicBezTo>
                  <a:pt x="1231" y="9988"/>
                  <a:pt x="1310" y="10050"/>
                  <a:pt x="1369" y="10122"/>
                </a:cubicBezTo>
                <a:cubicBezTo>
                  <a:pt x="1449" y="10214"/>
                  <a:pt x="1509" y="10315"/>
                  <a:pt x="1557" y="10427"/>
                </a:cubicBezTo>
                <a:cubicBezTo>
                  <a:pt x="1334" y="10368"/>
                  <a:pt x="1120" y="10276"/>
                  <a:pt x="923" y="10142"/>
                </a:cubicBezTo>
                <a:cubicBezTo>
                  <a:pt x="593" y="9919"/>
                  <a:pt x="331" y="9564"/>
                  <a:pt x="328" y="9168"/>
                </a:cubicBezTo>
                <a:close/>
                <a:moveTo>
                  <a:pt x="2306" y="9836"/>
                </a:moveTo>
                <a:cubicBezTo>
                  <a:pt x="2548" y="9913"/>
                  <a:pt x="2742" y="10124"/>
                  <a:pt x="2794" y="10376"/>
                </a:cubicBezTo>
                <a:cubicBezTo>
                  <a:pt x="2800" y="10409"/>
                  <a:pt x="2823" y="10425"/>
                  <a:pt x="2846" y="10430"/>
                </a:cubicBezTo>
                <a:cubicBezTo>
                  <a:pt x="2630" y="10478"/>
                  <a:pt x="2409" y="10505"/>
                  <a:pt x="2190" y="10505"/>
                </a:cubicBezTo>
                <a:cubicBezTo>
                  <a:pt x="2030" y="10505"/>
                  <a:pt x="1870" y="10491"/>
                  <a:pt x="1714" y="10461"/>
                </a:cubicBezTo>
                <a:lnTo>
                  <a:pt x="1714" y="10456"/>
                </a:lnTo>
                <a:cubicBezTo>
                  <a:pt x="1670" y="10309"/>
                  <a:pt x="1590" y="10129"/>
                  <a:pt x="1477" y="9983"/>
                </a:cubicBezTo>
                <a:lnTo>
                  <a:pt x="1477" y="9983"/>
                </a:lnTo>
                <a:cubicBezTo>
                  <a:pt x="1518" y="9987"/>
                  <a:pt x="1559" y="9988"/>
                  <a:pt x="1600" y="9988"/>
                </a:cubicBezTo>
                <a:cubicBezTo>
                  <a:pt x="1840" y="9988"/>
                  <a:pt x="2080" y="9932"/>
                  <a:pt x="2306" y="9836"/>
                </a:cubicBezTo>
                <a:close/>
                <a:moveTo>
                  <a:pt x="6430" y="7666"/>
                </a:moveTo>
                <a:cubicBezTo>
                  <a:pt x="6833" y="8538"/>
                  <a:pt x="6906" y="9458"/>
                  <a:pt x="6661" y="10402"/>
                </a:cubicBezTo>
                <a:cubicBezTo>
                  <a:pt x="6656" y="10420"/>
                  <a:pt x="6659" y="10435"/>
                  <a:pt x="6664" y="10448"/>
                </a:cubicBezTo>
                <a:cubicBezTo>
                  <a:pt x="6489" y="10543"/>
                  <a:pt x="6311" y="10638"/>
                  <a:pt x="6129" y="10721"/>
                </a:cubicBezTo>
                <a:cubicBezTo>
                  <a:pt x="6365" y="9954"/>
                  <a:pt x="6317" y="9126"/>
                  <a:pt x="5952" y="8396"/>
                </a:cubicBezTo>
                <a:cubicBezTo>
                  <a:pt x="6100" y="8185"/>
                  <a:pt x="6242" y="7972"/>
                  <a:pt x="6373" y="7759"/>
                </a:cubicBezTo>
                <a:cubicBezTo>
                  <a:pt x="6391" y="7728"/>
                  <a:pt x="6409" y="7699"/>
                  <a:pt x="6430" y="7666"/>
                </a:cubicBezTo>
                <a:close/>
                <a:moveTo>
                  <a:pt x="1040" y="10571"/>
                </a:moveTo>
                <a:lnTo>
                  <a:pt x="1040" y="10571"/>
                </a:lnTo>
                <a:cubicBezTo>
                  <a:pt x="1311" y="10685"/>
                  <a:pt x="1614" y="10754"/>
                  <a:pt x="1915" y="10783"/>
                </a:cubicBezTo>
                <a:cubicBezTo>
                  <a:pt x="1905" y="10792"/>
                  <a:pt x="1894" y="10801"/>
                  <a:pt x="1882" y="10810"/>
                </a:cubicBezTo>
                <a:cubicBezTo>
                  <a:pt x="1815" y="10867"/>
                  <a:pt x="1750" y="10927"/>
                  <a:pt x="1681" y="10988"/>
                </a:cubicBezTo>
                <a:cubicBezTo>
                  <a:pt x="1450" y="10870"/>
                  <a:pt x="1238" y="10731"/>
                  <a:pt x="1040" y="10571"/>
                </a:cubicBezTo>
                <a:close/>
                <a:moveTo>
                  <a:pt x="5811" y="8600"/>
                </a:moveTo>
                <a:cubicBezTo>
                  <a:pt x="6064" y="9338"/>
                  <a:pt x="6100" y="10081"/>
                  <a:pt x="5883" y="10834"/>
                </a:cubicBezTo>
                <a:cubicBezTo>
                  <a:pt x="5532" y="10981"/>
                  <a:pt x="5173" y="11106"/>
                  <a:pt x="4807" y="11201"/>
                </a:cubicBezTo>
                <a:cubicBezTo>
                  <a:pt x="4731" y="11220"/>
                  <a:pt x="4655" y="11237"/>
                  <a:pt x="4578" y="11255"/>
                </a:cubicBezTo>
                <a:cubicBezTo>
                  <a:pt x="4774" y="10810"/>
                  <a:pt x="4869" y="10302"/>
                  <a:pt x="4758" y="9829"/>
                </a:cubicBezTo>
                <a:cubicBezTo>
                  <a:pt x="4754" y="9811"/>
                  <a:pt x="4745" y="9798"/>
                  <a:pt x="4731" y="9790"/>
                </a:cubicBezTo>
                <a:cubicBezTo>
                  <a:pt x="5134" y="9443"/>
                  <a:pt x="5492" y="9032"/>
                  <a:pt x="5811" y="8600"/>
                </a:cubicBezTo>
                <a:close/>
                <a:moveTo>
                  <a:pt x="3519" y="10551"/>
                </a:moveTo>
                <a:cubicBezTo>
                  <a:pt x="3489" y="10693"/>
                  <a:pt x="3468" y="10836"/>
                  <a:pt x="3406" y="10973"/>
                </a:cubicBezTo>
                <a:cubicBezTo>
                  <a:pt x="3337" y="11124"/>
                  <a:pt x="3236" y="11258"/>
                  <a:pt x="3118" y="11373"/>
                </a:cubicBezTo>
                <a:cubicBezTo>
                  <a:pt x="2797" y="11348"/>
                  <a:pt x="2478" y="11291"/>
                  <a:pt x="2169" y="11189"/>
                </a:cubicBezTo>
                <a:cubicBezTo>
                  <a:pt x="2061" y="11155"/>
                  <a:pt x="1956" y="11114"/>
                  <a:pt x="1853" y="11070"/>
                </a:cubicBezTo>
                <a:cubicBezTo>
                  <a:pt x="1899" y="11031"/>
                  <a:pt x="1940" y="10990"/>
                  <a:pt x="1979" y="10959"/>
                </a:cubicBezTo>
                <a:cubicBezTo>
                  <a:pt x="2041" y="10908"/>
                  <a:pt x="2112" y="10857"/>
                  <a:pt x="2177" y="10801"/>
                </a:cubicBezTo>
                <a:cubicBezTo>
                  <a:pt x="2208" y="10802"/>
                  <a:pt x="2240" y="10803"/>
                  <a:pt x="2271" y="10803"/>
                </a:cubicBezTo>
                <a:cubicBezTo>
                  <a:pt x="2549" y="10803"/>
                  <a:pt x="2817" y="10770"/>
                  <a:pt x="3048" y="10711"/>
                </a:cubicBezTo>
                <a:cubicBezTo>
                  <a:pt x="3211" y="10669"/>
                  <a:pt x="3367" y="10615"/>
                  <a:pt x="3519" y="10551"/>
                </a:cubicBezTo>
                <a:close/>
                <a:moveTo>
                  <a:pt x="4633" y="9872"/>
                </a:moveTo>
                <a:lnTo>
                  <a:pt x="4633" y="9872"/>
                </a:lnTo>
                <a:cubicBezTo>
                  <a:pt x="4571" y="10366"/>
                  <a:pt x="4519" y="10829"/>
                  <a:pt x="4371" y="11299"/>
                </a:cubicBezTo>
                <a:cubicBezTo>
                  <a:pt x="4067" y="11352"/>
                  <a:pt x="3756" y="11384"/>
                  <a:pt x="3447" y="11384"/>
                </a:cubicBezTo>
                <a:cubicBezTo>
                  <a:pt x="3412" y="11384"/>
                  <a:pt x="3377" y="11383"/>
                  <a:pt x="3342" y="11382"/>
                </a:cubicBezTo>
                <a:cubicBezTo>
                  <a:pt x="3584" y="11140"/>
                  <a:pt x="3758" y="10793"/>
                  <a:pt x="3694" y="10474"/>
                </a:cubicBezTo>
                <a:cubicBezTo>
                  <a:pt x="4033" y="10317"/>
                  <a:pt x="4345" y="10109"/>
                  <a:pt x="4633" y="9872"/>
                </a:cubicBezTo>
                <a:close/>
                <a:moveTo>
                  <a:pt x="13712" y="1"/>
                </a:moveTo>
                <a:cubicBezTo>
                  <a:pt x="13705" y="1"/>
                  <a:pt x="13697" y="2"/>
                  <a:pt x="13689" y="4"/>
                </a:cubicBezTo>
                <a:cubicBezTo>
                  <a:pt x="13346" y="103"/>
                  <a:pt x="13009" y="230"/>
                  <a:pt x="12678" y="379"/>
                </a:cubicBezTo>
                <a:cubicBezTo>
                  <a:pt x="12658" y="364"/>
                  <a:pt x="12635" y="355"/>
                  <a:pt x="12608" y="351"/>
                </a:cubicBezTo>
                <a:cubicBezTo>
                  <a:pt x="12316" y="313"/>
                  <a:pt x="12028" y="294"/>
                  <a:pt x="11742" y="294"/>
                </a:cubicBezTo>
                <a:cubicBezTo>
                  <a:pt x="9264" y="294"/>
                  <a:pt x="7031" y="1701"/>
                  <a:pt x="5630" y="3742"/>
                </a:cubicBezTo>
                <a:cubicBezTo>
                  <a:pt x="4844" y="4886"/>
                  <a:pt x="4286" y="6161"/>
                  <a:pt x="3771" y="7442"/>
                </a:cubicBezTo>
                <a:cubicBezTo>
                  <a:pt x="3462" y="8209"/>
                  <a:pt x="3113" y="9067"/>
                  <a:pt x="2347" y="9482"/>
                </a:cubicBezTo>
                <a:cubicBezTo>
                  <a:pt x="2126" y="9602"/>
                  <a:pt x="1879" y="9660"/>
                  <a:pt x="1638" y="9660"/>
                </a:cubicBezTo>
                <a:cubicBezTo>
                  <a:pt x="1069" y="9660"/>
                  <a:pt x="534" y="9335"/>
                  <a:pt x="454" y="8718"/>
                </a:cubicBezTo>
                <a:cubicBezTo>
                  <a:pt x="586" y="8512"/>
                  <a:pt x="813" y="8398"/>
                  <a:pt x="1034" y="8398"/>
                </a:cubicBezTo>
                <a:cubicBezTo>
                  <a:pt x="1263" y="8398"/>
                  <a:pt x="1485" y="8521"/>
                  <a:pt x="1588" y="8792"/>
                </a:cubicBezTo>
                <a:cubicBezTo>
                  <a:pt x="1605" y="8837"/>
                  <a:pt x="1644" y="8856"/>
                  <a:pt x="1685" y="8856"/>
                </a:cubicBezTo>
                <a:cubicBezTo>
                  <a:pt x="1756" y="8856"/>
                  <a:pt x="1832" y="8799"/>
                  <a:pt x="1809" y="8717"/>
                </a:cubicBezTo>
                <a:cubicBezTo>
                  <a:pt x="1699" y="8336"/>
                  <a:pt x="1354" y="8082"/>
                  <a:pt x="967" y="8082"/>
                </a:cubicBezTo>
                <a:cubicBezTo>
                  <a:pt x="903" y="8082"/>
                  <a:pt x="838" y="8089"/>
                  <a:pt x="773" y="8103"/>
                </a:cubicBezTo>
                <a:cubicBezTo>
                  <a:pt x="264" y="8216"/>
                  <a:pt x="1" y="8749"/>
                  <a:pt x="23" y="9237"/>
                </a:cubicBezTo>
                <a:cubicBezTo>
                  <a:pt x="30" y="9404"/>
                  <a:pt x="64" y="9556"/>
                  <a:pt x="117" y="9695"/>
                </a:cubicBezTo>
                <a:cubicBezTo>
                  <a:pt x="91" y="9716"/>
                  <a:pt x="74" y="9756"/>
                  <a:pt x="91" y="9795"/>
                </a:cubicBezTo>
                <a:cubicBezTo>
                  <a:pt x="519" y="10860"/>
                  <a:pt x="1737" y="11467"/>
                  <a:pt x="2822" y="11621"/>
                </a:cubicBezTo>
                <a:cubicBezTo>
                  <a:pt x="3035" y="11652"/>
                  <a:pt x="3250" y="11666"/>
                  <a:pt x="3464" y="11666"/>
                </a:cubicBezTo>
                <a:cubicBezTo>
                  <a:pt x="3746" y="11666"/>
                  <a:pt x="4027" y="11641"/>
                  <a:pt x="4306" y="11597"/>
                </a:cubicBezTo>
                <a:cubicBezTo>
                  <a:pt x="4320" y="11613"/>
                  <a:pt x="4340" y="11623"/>
                  <a:pt x="4361" y="11623"/>
                </a:cubicBezTo>
                <a:cubicBezTo>
                  <a:pt x="4380" y="11623"/>
                  <a:pt x="4399" y="11614"/>
                  <a:pt x="4411" y="11593"/>
                </a:cubicBezTo>
                <a:cubicBezTo>
                  <a:pt x="4412" y="11589"/>
                  <a:pt x="4417" y="11582"/>
                  <a:pt x="4419" y="11579"/>
                </a:cubicBezTo>
                <a:cubicBezTo>
                  <a:pt x="5280" y="11425"/>
                  <a:pt x="6119" y="11083"/>
                  <a:pt x="6872" y="10666"/>
                </a:cubicBezTo>
                <a:cubicBezTo>
                  <a:pt x="7716" y="10199"/>
                  <a:pt x="8487" y="9607"/>
                  <a:pt x="9168" y="8923"/>
                </a:cubicBezTo>
                <a:cubicBezTo>
                  <a:pt x="9177" y="8926"/>
                  <a:pt x="9186" y="8928"/>
                  <a:pt x="9196" y="8928"/>
                </a:cubicBezTo>
                <a:cubicBezTo>
                  <a:pt x="9228" y="8928"/>
                  <a:pt x="9259" y="8908"/>
                  <a:pt x="9264" y="8864"/>
                </a:cubicBezTo>
                <a:cubicBezTo>
                  <a:pt x="9266" y="8849"/>
                  <a:pt x="9266" y="8833"/>
                  <a:pt x="9269" y="8820"/>
                </a:cubicBezTo>
                <a:cubicBezTo>
                  <a:pt x="9858" y="8208"/>
                  <a:pt x="10375" y="7527"/>
                  <a:pt x="10803" y="6792"/>
                </a:cubicBezTo>
                <a:cubicBezTo>
                  <a:pt x="10805" y="6792"/>
                  <a:pt x="10808" y="6793"/>
                  <a:pt x="10810" y="6793"/>
                </a:cubicBezTo>
                <a:cubicBezTo>
                  <a:pt x="10846" y="6793"/>
                  <a:pt x="10878" y="6771"/>
                  <a:pt x="10881" y="6722"/>
                </a:cubicBezTo>
                <a:lnTo>
                  <a:pt x="10881" y="6656"/>
                </a:lnTo>
                <a:cubicBezTo>
                  <a:pt x="11148" y="6180"/>
                  <a:pt x="11380" y="5683"/>
                  <a:pt x="11570" y="5172"/>
                </a:cubicBezTo>
                <a:cubicBezTo>
                  <a:pt x="11811" y="4521"/>
                  <a:pt x="11974" y="3850"/>
                  <a:pt x="12084" y="3166"/>
                </a:cubicBezTo>
                <a:cubicBezTo>
                  <a:pt x="12223" y="2284"/>
                  <a:pt x="12313" y="1387"/>
                  <a:pt x="12850" y="643"/>
                </a:cubicBezTo>
                <a:cubicBezTo>
                  <a:pt x="12861" y="629"/>
                  <a:pt x="12866" y="615"/>
                  <a:pt x="12871" y="602"/>
                </a:cubicBezTo>
                <a:cubicBezTo>
                  <a:pt x="13159" y="454"/>
                  <a:pt x="13452" y="312"/>
                  <a:pt x="13750" y="171"/>
                </a:cubicBezTo>
                <a:cubicBezTo>
                  <a:pt x="13828" y="134"/>
                  <a:pt x="13794" y="1"/>
                  <a:pt x="137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1538" y="500048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Cyrl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Универзитет у Београду</a:t>
            </a:r>
            <a:r>
              <a:rPr lang="sr-Cyrl-CS" sz="1200" dirty="0" smtClean="0">
                <a:solidFill>
                  <a:schemeClr val="tx1"/>
                </a:solidFill>
                <a:ea typeface="+mn-ea"/>
              </a:rPr>
              <a:t>; Саобраћајни факултет</a:t>
            </a:r>
            <a:r>
              <a:rPr lang="sr-Cyrl-CS" sz="1200" dirty="0" smtClean="0">
                <a:solidFill>
                  <a:schemeClr val="tx1"/>
                </a:solidFill>
              </a:rPr>
              <a:t>; </a:t>
            </a:r>
            <a:r>
              <a:rPr lang="sr-Cyrl-RS" sz="1200" dirty="0" smtClean="0">
                <a:solidFill>
                  <a:schemeClr val="tx1"/>
                </a:solidFill>
              </a:rPr>
              <a:t>Аутор</a:t>
            </a:r>
            <a:r>
              <a:rPr lang="sr-Cyrl-CS" sz="1200" dirty="0" smtClean="0">
                <a:solidFill>
                  <a:schemeClr val="tx1"/>
                </a:solidFill>
              </a:rPr>
              <a:t>: </a:t>
            </a:r>
            <a:r>
              <a:rPr lang="sr-Cyrl-RS" sz="1200" dirty="0" smtClean="0">
                <a:solidFill>
                  <a:schemeClr val="tx1"/>
                </a:solidFill>
              </a:rPr>
              <a:t>проф</a:t>
            </a:r>
            <a:r>
              <a:rPr lang="sr-Cyrl-CS" sz="1200" dirty="0" smtClean="0">
                <a:solidFill>
                  <a:schemeClr val="tx1"/>
                </a:solidFill>
              </a:rPr>
              <a:t>.</a:t>
            </a:r>
            <a:r>
              <a:rPr lang="sr-Cyrl-CS" sz="1200" baseline="0" dirty="0" smtClean="0">
                <a:solidFill>
                  <a:schemeClr val="tx1"/>
                </a:solidFill>
              </a:rPr>
              <a:t> </a:t>
            </a:r>
            <a:r>
              <a:rPr lang="sr-Cyrl-RS" sz="1200" dirty="0" smtClean="0">
                <a:solidFill>
                  <a:schemeClr val="tx1"/>
                </a:solidFill>
              </a:rPr>
              <a:t>др</a:t>
            </a:r>
            <a:r>
              <a:rPr lang="sr-Cyrl-CS" sz="1200" baseline="0" dirty="0" smtClean="0">
                <a:solidFill>
                  <a:schemeClr val="tx1"/>
                </a:solidFill>
              </a:rPr>
              <a:t> Ј</a:t>
            </a:r>
            <a:r>
              <a:rPr lang="sr-Latn-RS" sz="1200" baseline="0" dirty="0" smtClean="0">
                <a:solidFill>
                  <a:schemeClr val="tx1"/>
                </a:solidFill>
              </a:rPr>
              <a:t>e</a:t>
            </a:r>
            <a:r>
              <a:rPr lang="sr-Cyrl-RS" sz="1200" baseline="0" dirty="0" smtClean="0">
                <a:solidFill>
                  <a:schemeClr val="tx1"/>
                </a:solidFill>
              </a:rPr>
              <a:t>л</a:t>
            </a:r>
            <a:r>
              <a:rPr lang="sr-Latn-RS" sz="1200" baseline="0" dirty="0" smtClean="0">
                <a:solidFill>
                  <a:schemeClr val="tx1"/>
                </a:solidFill>
              </a:rPr>
              <a:t>e</a:t>
            </a:r>
            <a:r>
              <a:rPr lang="sr-Cyrl-RS" sz="1200" baseline="0" dirty="0" smtClean="0">
                <a:solidFill>
                  <a:schemeClr val="tx1"/>
                </a:solidFill>
              </a:rPr>
              <a:t>н</a:t>
            </a:r>
            <a:r>
              <a:rPr lang="sr-Latn-RS" sz="1200" baseline="0" dirty="0" smtClean="0">
                <a:solidFill>
                  <a:schemeClr val="tx1"/>
                </a:solidFill>
              </a:rPr>
              <a:t>a</a:t>
            </a:r>
            <a:r>
              <a:rPr lang="sr-Cyrl-CS" sz="1200" baseline="0" dirty="0" smtClean="0">
                <a:solidFill>
                  <a:schemeClr val="tx1"/>
                </a:solidFill>
              </a:rPr>
              <a:t> </a:t>
            </a:r>
            <a:r>
              <a:rPr lang="sr-Cyrl-RS" sz="1200" dirty="0" smtClean="0">
                <a:solidFill>
                  <a:schemeClr val="tx1"/>
                </a:solidFill>
              </a:rPr>
              <a:t>Симићевић</a:t>
            </a:r>
            <a:endParaRPr lang="sr-Cyrl-CS" sz="12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SF1.jpg"/>
          <p:cNvPicPr>
            <a:picLocks noChangeAspect="1"/>
          </p:cNvPicPr>
          <p:nvPr/>
        </p:nvPicPr>
        <p:blipFill>
          <a:blip r:embed="rId3" cstate="print"/>
          <a:srcRect l="72057"/>
          <a:stretch>
            <a:fillRect/>
          </a:stretch>
        </p:blipFill>
        <p:spPr>
          <a:xfrm>
            <a:off x="571472" y="357172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8596" y="4429138"/>
            <a:ext cx="8286809" cy="400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sr-Cyrl-RS" sz="1000" dirty="0" smtClean="0">
                <a:solidFill>
                  <a:schemeClr val="tx1"/>
                </a:solidFill>
              </a:rPr>
              <a:t>Презентација је заштићена ауторским правима и може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sr-Cyrl-RS" sz="1000" dirty="0" smtClean="0">
                <a:solidFill>
                  <a:schemeClr val="tx1"/>
                </a:solidFill>
              </a:rPr>
              <a:t>се користити само за наставу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sr-Cyrl-RS" sz="1000" dirty="0" smtClean="0">
                <a:solidFill>
                  <a:schemeClr val="tx1"/>
                </a:solidFill>
              </a:rPr>
              <a:t>на даљину студената Саобраћајног факултета у школској 2020/2021. Презентација се не може користити у друге сврхе без писмене сагласности аутора материјала.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500034" y="3929072"/>
            <a:ext cx="429520" cy="436022"/>
            <a:chOff x="7797010" y="2267533"/>
            <a:chExt cx="459485" cy="436022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28662" y="4143387"/>
            <a:ext cx="5186403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dirty="0" smtClean="0"/>
              <a:t>Политика паркирања</a:t>
            </a:r>
            <a:endParaRPr lang="sr-Latn-CS" sz="30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29256" y="4572014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5072066" y="4429138"/>
            <a:ext cx="428628" cy="428628"/>
            <a:chOff x="7797010" y="2267533"/>
            <a:chExt cx="459485" cy="436022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500166" y="1285866"/>
            <a:ext cx="5857916" cy="3286148"/>
            <a:chOff x="2016" y="929"/>
            <a:chExt cx="6628" cy="4627"/>
          </a:xfrm>
        </p:grpSpPr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3366" y="4804"/>
              <a:ext cx="4363" cy="334"/>
              <a:chOff x="3366" y="4804"/>
              <a:chExt cx="4363" cy="334"/>
            </a:xfrm>
          </p:grpSpPr>
          <p:sp>
            <p:nvSpPr>
              <p:cNvPr id="39" name="Text Box 170"/>
              <p:cNvSpPr txBox="1">
                <a:spLocks noChangeArrowheads="1"/>
              </p:cNvSpPr>
              <p:nvPr/>
            </p:nvSpPr>
            <p:spPr bwMode="auto">
              <a:xfrm>
                <a:off x="3366" y="4804"/>
                <a:ext cx="918" cy="334"/>
              </a:xfrm>
              <a:prstGeom prst="rect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sr-Latn-C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sr-Cyrl-RS" sz="12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фаза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171"/>
              <p:cNvSpPr txBox="1">
                <a:spLocks noChangeArrowheads="1"/>
              </p:cNvSpPr>
              <p:nvPr/>
            </p:nvSpPr>
            <p:spPr bwMode="auto">
              <a:xfrm>
                <a:off x="5000" y="4804"/>
                <a:ext cx="918" cy="334"/>
              </a:xfrm>
              <a:prstGeom prst="rect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sr-Latn-CS" sz="12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IIa</a:t>
                </a:r>
                <a:r>
                  <a:rPr lang="sr-Latn-C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12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фаза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 Box 172"/>
              <p:cNvSpPr txBox="1">
                <a:spLocks noChangeArrowheads="1"/>
              </p:cNvSpPr>
              <p:nvPr/>
            </p:nvSpPr>
            <p:spPr bwMode="auto">
              <a:xfrm>
                <a:off x="6811" y="4804"/>
                <a:ext cx="918" cy="334"/>
              </a:xfrm>
              <a:prstGeom prst="rect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bg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sr-Latn-CS" sz="12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IIb</a:t>
                </a:r>
                <a:r>
                  <a:rPr lang="sr-Latn-CS" sz="12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12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фаза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2016" y="1079"/>
              <a:ext cx="6628" cy="4477"/>
              <a:chOff x="2016" y="1079"/>
              <a:chExt cx="6628" cy="4477"/>
            </a:xfrm>
          </p:grpSpPr>
          <p:sp>
            <p:nvSpPr>
              <p:cNvPr id="29" name="Text Box 174"/>
              <p:cNvSpPr txBox="1">
                <a:spLocks noChangeArrowheads="1"/>
              </p:cNvSpPr>
              <p:nvPr/>
            </p:nvSpPr>
            <p:spPr bwMode="auto">
              <a:xfrm>
                <a:off x="2016" y="1079"/>
                <a:ext cx="507" cy="164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91440" tIns="45720" rIns="91440" bIns="45720" anchor="t" anchorCtr="0" upright="1">
                <a:noAutofit/>
              </a:bodyPr>
              <a:lstStyle/>
              <a:p>
                <a:pPr marL="0" marR="0" indent="0" algn="r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sr-Cyrl-RS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Политика паркирања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175"/>
              <p:cNvSpPr txBox="1">
                <a:spLocks noChangeArrowheads="1"/>
              </p:cNvSpPr>
              <p:nvPr/>
            </p:nvSpPr>
            <p:spPr bwMode="auto">
              <a:xfrm>
                <a:off x="7677" y="5234"/>
                <a:ext cx="967" cy="32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sr-Cyrl-R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Време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176"/>
              <p:cNvSpPr txBox="1">
                <a:spLocks noChangeArrowheads="1"/>
              </p:cNvSpPr>
              <p:nvPr/>
            </p:nvSpPr>
            <p:spPr bwMode="auto">
              <a:xfrm>
                <a:off x="2553" y="3856"/>
                <a:ext cx="1109" cy="5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sr-Cyrl-RS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Техничко регулисање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 Box 177"/>
              <p:cNvSpPr txBox="1">
                <a:spLocks noChangeArrowheads="1"/>
              </p:cNvSpPr>
              <p:nvPr/>
            </p:nvSpPr>
            <p:spPr bwMode="auto">
              <a:xfrm>
                <a:off x="2809" y="3247"/>
                <a:ext cx="1705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Cyrl-RS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Режим временског ограничења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 Box 178"/>
              <p:cNvSpPr txBox="1">
                <a:spLocks noChangeArrowheads="1"/>
              </p:cNvSpPr>
              <p:nvPr/>
            </p:nvSpPr>
            <p:spPr bwMode="auto">
              <a:xfrm>
                <a:off x="2966" y="2941"/>
                <a:ext cx="245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Cyrl-RS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Режими у стамбеним зонама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179"/>
              <p:cNvSpPr txBox="1">
                <a:spLocks noChangeArrowheads="1"/>
              </p:cNvSpPr>
              <p:nvPr/>
            </p:nvSpPr>
            <p:spPr bwMode="auto">
              <a:xfrm>
                <a:off x="4107" y="2674"/>
                <a:ext cx="1868" cy="37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Cyrl-RS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Управљање ценом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180"/>
              <p:cNvSpPr txBox="1">
                <a:spLocks noChangeArrowheads="1"/>
              </p:cNvSpPr>
              <p:nvPr/>
            </p:nvSpPr>
            <p:spPr bwMode="auto">
              <a:xfrm>
                <a:off x="5335" y="1605"/>
                <a:ext cx="1231" cy="41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Cyrl-RS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Паркирај и вози се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81"/>
              <p:cNvSpPr txBox="1">
                <a:spLocks noChangeArrowheads="1"/>
              </p:cNvSpPr>
              <p:nvPr/>
            </p:nvSpPr>
            <p:spPr bwMode="auto">
              <a:xfrm>
                <a:off x="6632" y="2450"/>
                <a:ext cx="1071" cy="5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C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Parking 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CS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Cash-out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 Box 182"/>
              <p:cNvSpPr txBox="1">
                <a:spLocks noChangeArrowheads="1"/>
              </p:cNvSpPr>
              <p:nvPr/>
            </p:nvSpPr>
            <p:spPr bwMode="auto">
              <a:xfrm>
                <a:off x="6306" y="3177"/>
                <a:ext cx="561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C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...</a:t>
                </a:r>
                <a:endParaRPr lang="en-GB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183"/>
              <p:cNvSpPr txBox="1">
                <a:spLocks noChangeArrowheads="1"/>
              </p:cNvSpPr>
              <p:nvPr/>
            </p:nvSpPr>
            <p:spPr bwMode="auto">
              <a:xfrm>
                <a:off x="6400" y="1781"/>
                <a:ext cx="1264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Cyrl-RS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Управљање приступом</a:t>
                </a:r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2485" y="929"/>
              <a:ext cx="6149" cy="4309"/>
              <a:chOff x="2485" y="929"/>
              <a:chExt cx="6149" cy="4309"/>
            </a:xfrm>
          </p:grpSpPr>
          <p:cxnSp>
            <p:nvCxnSpPr>
              <p:cNvPr id="16" name="AutoShape 186"/>
              <p:cNvCxnSpPr>
                <a:cxnSpLocks noChangeShapeType="1"/>
              </p:cNvCxnSpPr>
              <p:nvPr/>
            </p:nvCxnSpPr>
            <p:spPr bwMode="auto">
              <a:xfrm flipV="1">
                <a:off x="2511" y="929"/>
                <a:ext cx="0" cy="43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187"/>
              <p:cNvCxnSpPr>
                <a:cxnSpLocks noChangeShapeType="1"/>
              </p:cNvCxnSpPr>
              <p:nvPr/>
            </p:nvCxnSpPr>
            <p:spPr bwMode="auto">
              <a:xfrm>
                <a:off x="2511" y="5207"/>
                <a:ext cx="61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88"/>
              <p:cNvCxnSpPr>
                <a:cxnSpLocks noChangeShapeType="1"/>
              </p:cNvCxnSpPr>
              <p:nvPr/>
            </p:nvCxnSpPr>
            <p:spPr bwMode="auto">
              <a:xfrm flipH="1" flipV="1">
                <a:off x="6012" y="2128"/>
                <a:ext cx="0" cy="397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189"/>
              <p:cNvCxnSpPr>
                <a:cxnSpLocks noChangeShapeType="1"/>
              </p:cNvCxnSpPr>
              <p:nvPr/>
            </p:nvCxnSpPr>
            <p:spPr bwMode="auto">
              <a:xfrm flipV="1">
                <a:off x="6147" y="2344"/>
                <a:ext cx="306" cy="212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190"/>
              <p:cNvCxnSpPr>
                <a:cxnSpLocks noChangeShapeType="1"/>
              </p:cNvCxnSpPr>
              <p:nvPr/>
            </p:nvCxnSpPr>
            <p:spPr bwMode="auto">
              <a:xfrm flipV="1">
                <a:off x="6147" y="2671"/>
                <a:ext cx="397" cy="5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191"/>
              <p:cNvCxnSpPr>
                <a:cxnSpLocks noChangeShapeType="1"/>
              </p:cNvCxnSpPr>
              <p:nvPr/>
            </p:nvCxnSpPr>
            <p:spPr bwMode="auto">
              <a:xfrm>
                <a:off x="6091" y="2778"/>
                <a:ext cx="306" cy="309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92"/>
              <p:cNvCxnSpPr>
                <a:cxnSpLocks noChangeShapeType="1"/>
              </p:cNvCxnSpPr>
              <p:nvPr/>
            </p:nvCxnSpPr>
            <p:spPr bwMode="auto">
              <a:xfrm flipV="1">
                <a:off x="2511" y="2652"/>
                <a:ext cx="3525" cy="2552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93"/>
              <p:cNvCxnSpPr>
                <a:cxnSpLocks noChangeShapeType="1"/>
              </p:cNvCxnSpPr>
              <p:nvPr/>
            </p:nvCxnSpPr>
            <p:spPr bwMode="auto">
              <a:xfrm>
                <a:off x="2511" y="3845"/>
                <a:ext cx="1871" cy="0"/>
              </a:xfrm>
              <a:prstGeom prst="straightConnector1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94"/>
              <p:cNvCxnSpPr>
                <a:cxnSpLocks noChangeShapeType="1"/>
              </p:cNvCxnSpPr>
              <p:nvPr/>
            </p:nvCxnSpPr>
            <p:spPr bwMode="auto">
              <a:xfrm flipH="1">
                <a:off x="2485" y="2652"/>
                <a:ext cx="3527" cy="0"/>
              </a:xfrm>
              <a:prstGeom prst="straightConnector1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95"/>
              <p:cNvCxnSpPr>
                <a:cxnSpLocks noChangeShapeType="1"/>
              </p:cNvCxnSpPr>
              <p:nvPr/>
            </p:nvCxnSpPr>
            <p:spPr bwMode="auto">
              <a:xfrm>
                <a:off x="4382" y="3845"/>
                <a:ext cx="0" cy="1362"/>
              </a:xfrm>
              <a:prstGeom prst="straightConnector1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196"/>
              <p:cNvCxnSpPr>
                <a:cxnSpLocks noChangeShapeType="1"/>
              </p:cNvCxnSpPr>
              <p:nvPr/>
            </p:nvCxnSpPr>
            <p:spPr bwMode="auto">
              <a:xfrm>
                <a:off x="6012" y="2652"/>
                <a:ext cx="0" cy="2555"/>
              </a:xfrm>
              <a:prstGeom prst="straightConnector1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197"/>
              <p:cNvCxnSpPr>
                <a:cxnSpLocks noChangeShapeType="1"/>
              </p:cNvCxnSpPr>
              <p:nvPr/>
            </p:nvCxnSpPr>
            <p:spPr bwMode="auto">
              <a:xfrm flipV="1">
                <a:off x="2511" y="1382"/>
                <a:ext cx="5334" cy="0"/>
              </a:xfrm>
              <a:prstGeom prst="straightConnector1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98"/>
              <p:cNvCxnSpPr>
                <a:cxnSpLocks noChangeShapeType="1"/>
              </p:cNvCxnSpPr>
              <p:nvPr/>
            </p:nvCxnSpPr>
            <p:spPr bwMode="auto">
              <a:xfrm flipH="1">
                <a:off x="7834" y="1382"/>
                <a:ext cx="0" cy="3798"/>
              </a:xfrm>
              <a:prstGeom prst="straightConnector1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dirty="0" smtClean="0"/>
              <a:t>Режими паркирања</a:t>
            </a:r>
            <a:endParaRPr lang="sr-Latn-C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357304"/>
            <a:ext cx="8001056" cy="351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15000"/>
              </a:spcBef>
              <a:spcAft>
                <a:spcPct val="15000"/>
              </a:spcAft>
              <a:tabLst>
                <a:tab pos="252413" algn="l"/>
              </a:tabLst>
            </a:pPr>
            <a:r>
              <a:rPr lang="sr-Latn-CS" sz="1700" dirty="0" smtClean="0">
                <a:solidFill>
                  <a:srgbClr val="3333FF"/>
                </a:solidFill>
                <a:latin typeface="Nunito" charset="-18"/>
              </a:rPr>
              <a:t>Режим паркирања</a:t>
            </a:r>
            <a:r>
              <a:rPr lang="sr-Latn-CS" sz="1700" dirty="0" smtClean="0">
                <a:latin typeface="Nunito" charset="-18"/>
              </a:rPr>
              <a:t> представља меру или скуп мера којима се прописује начин коришћења расположивог простора за паркирање. </a:t>
            </a:r>
            <a:endParaRPr lang="sr-Cyrl-CS" sz="1700" dirty="0" smtClean="0">
              <a:latin typeface="Nunito" charset="-18"/>
            </a:endParaRPr>
          </a:p>
          <a:p>
            <a:pPr algn="just">
              <a:spcBef>
                <a:spcPct val="15000"/>
              </a:spcBef>
              <a:spcAft>
                <a:spcPct val="15000"/>
              </a:spcAft>
              <a:tabLst>
                <a:tab pos="252413" algn="l"/>
              </a:tabLst>
            </a:pPr>
            <a:endParaRPr lang="en-US" sz="1700" dirty="0" smtClean="0">
              <a:latin typeface="Nunito" charset="-18"/>
            </a:endParaRPr>
          </a:p>
          <a:p>
            <a:pPr algn="just">
              <a:spcBef>
                <a:spcPct val="15000"/>
              </a:spcBef>
              <a:spcAft>
                <a:spcPct val="15000"/>
              </a:spcAft>
              <a:tabLst>
                <a:tab pos="252413" algn="l"/>
              </a:tabLst>
            </a:pPr>
            <a:r>
              <a:rPr lang="sr-Latn-CS" sz="1700" dirty="0" smtClean="0">
                <a:latin typeface="Nunito" charset="-18"/>
              </a:rPr>
              <a:t>У примени су:</a:t>
            </a:r>
            <a:endParaRPr lang="en-US" sz="1700" dirty="0" smtClean="0">
              <a:latin typeface="Nunito" charset="-18"/>
            </a:endParaRPr>
          </a:p>
          <a:p>
            <a:pPr algn="just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tabLst>
                <a:tab pos="252413" algn="l"/>
              </a:tabLst>
            </a:pPr>
            <a:r>
              <a:rPr lang="en-US" sz="1700" dirty="0" smtClean="0">
                <a:latin typeface="Nunito" charset="-18"/>
              </a:rPr>
              <a:t> </a:t>
            </a:r>
            <a:r>
              <a:rPr lang="sr-Latn-CS" sz="1700" dirty="0" smtClean="0">
                <a:latin typeface="Nunito" charset="-18"/>
              </a:rPr>
              <a:t>режим регулисања трајања паркирања,</a:t>
            </a:r>
            <a:endParaRPr lang="en-US" sz="1700" dirty="0" smtClean="0">
              <a:latin typeface="Nunito" charset="-18"/>
            </a:endParaRPr>
          </a:p>
          <a:p>
            <a:pPr algn="just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tabLst>
                <a:tab pos="252413" algn="l"/>
              </a:tabLst>
            </a:pPr>
            <a:r>
              <a:rPr lang="en-US" sz="1700" dirty="0" smtClean="0">
                <a:latin typeface="Nunito" charset="-18"/>
              </a:rPr>
              <a:t> </a:t>
            </a:r>
            <a:r>
              <a:rPr lang="sr-Latn-CS" sz="1700" dirty="0" smtClean="0">
                <a:latin typeface="Nunito" charset="-18"/>
              </a:rPr>
              <a:t>режим регулисања паркирања према структури аутомобила,</a:t>
            </a:r>
            <a:endParaRPr lang="en-US" sz="1700" dirty="0" smtClean="0">
              <a:latin typeface="Nunito" charset="-18"/>
            </a:endParaRPr>
          </a:p>
          <a:p>
            <a:pPr algn="just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tabLst>
                <a:tab pos="252413" algn="l"/>
              </a:tabLst>
            </a:pPr>
            <a:r>
              <a:rPr lang="en-US" sz="1700" dirty="0" smtClean="0">
                <a:latin typeface="Nunito" charset="-18"/>
              </a:rPr>
              <a:t> </a:t>
            </a:r>
            <a:r>
              <a:rPr lang="sr-Latn-CS" sz="1700" dirty="0" smtClean="0">
                <a:latin typeface="Nunito" charset="-18"/>
              </a:rPr>
              <a:t>режим селекције мотива паркирања,</a:t>
            </a:r>
            <a:endParaRPr lang="en-US" sz="1700" dirty="0" smtClean="0">
              <a:latin typeface="Nunito" charset="-18"/>
            </a:endParaRPr>
          </a:p>
          <a:p>
            <a:pPr algn="just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tabLst>
                <a:tab pos="252413" algn="l"/>
              </a:tabLst>
            </a:pPr>
            <a:r>
              <a:rPr lang="en-US" sz="1700" dirty="0" smtClean="0">
                <a:latin typeface="Nunito" charset="-18"/>
              </a:rPr>
              <a:t> </a:t>
            </a:r>
            <a:r>
              <a:rPr lang="sr-Latn-CS" sz="1700" dirty="0" smtClean="0">
                <a:latin typeface="Nunito" charset="-18"/>
              </a:rPr>
              <a:t>режим лимитирања времена паркирања у току дана, недеље, месеца или сезоне,</a:t>
            </a:r>
            <a:endParaRPr lang="en-US" sz="1700" dirty="0" smtClean="0">
              <a:latin typeface="Nunito" charset="-18"/>
            </a:endParaRPr>
          </a:p>
          <a:p>
            <a:pPr algn="just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tabLst>
                <a:tab pos="252413" algn="l"/>
              </a:tabLst>
            </a:pPr>
            <a:r>
              <a:rPr lang="en-US" sz="1700" dirty="0" smtClean="0">
                <a:latin typeface="Nunito" charset="-18"/>
              </a:rPr>
              <a:t> </a:t>
            </a:r>
            <a:r>
              <a:rPr lang="sr-Latn-CS" sz="1700" dirty="0" smtClean="0">
                <a:latin typeface="Nunito" charset="-18"/>
              </a:rPr>
              <a:t>комбиновани режим.</a:t>
            </a:r>
          </a:p>
          <a:p>
            <a:endParaRPr lang="sr-Latn-CS" dirty="0">
              <a:latin typeface="Nunito" charset="-1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29256" y="4572014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5072066" y="4429138"/>
            <a:ext cx="428628" cy="428628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3075806"/>
            <a:ext cx="1343022" cy="13430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dirty="0" smtClean="0"/>
              <a:t>Режим регулисања трајања паркирања</a:t>
            </a:r>
            <a:endParaRPr lang="sr-Latn-C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131590"/>
            <a:ext cx="7022584" cy="378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sr-Cyrl-RS" dirty="0" smtClean="0">
                <a:latin typeface="Nunito" charset="-18"/>
              </a:rPr>
              <a:t>Постојећи број пм понудити што већем броју корисника - рестриктивни режими</a:t>
            </a:r>
          </a:p>
          <a:p>
            <a:pPr>
              <a:spcBef>
                <a:spcPct val="10000"/>
              </a:spcBef>
            </a:pPr>
            <a:r>
              <a:rPr lang="sr-Latn-CS" dirty="0" smtClean="0">
                <a:latin typeface="Nunito" charset="-18"/>
              </a:rPr>
              <a:t>Разликују се два начина примене:</a:t>
            </a:r>
            <a:endParaRPr lang="sr-Cyrl-RS" dirty="0" smtClean="0">
              <a:latin typeface="Nunito" charset="-18"/>
            </a:endParaRPr>
          </a:p>
          <a:p>
            <a:pPr>
              <a:spcBef>
                <a:spcPct val="10000"/>
              </a:spcBef>
            </a:pPr>
            <a:endParaRPr lang="sr-Cyrl-RS" sz="800" b="1" u="sng" dirty="0" smtClean="0">
              <a:solidFill>
                <a:schemeClr val="accent5">
                  <a:lumMod val="50000"/>
                </a:schemeClr>
              </a:solidFill>
              <a:latin typeface="Nunito" charset="-18"/>
            </a:endParaRPr>
          </a:p>
          <a:p>
            <a:pPr>
              <a:spcBef>
                <a:spcPct val="10000"/>
              </a:spcBef>
            </a:pPr>
            <a:endParaRPr lang="sr-Cyrl-RS" sz="800" b="1" u="sng" dirty="0" smtClean="0">
              <a:solidFill>
                <a:schemeClr val="accent5">
                  <a:lumMod val="50000"/>
                </a:schemeClr>
              </a:solidFill>
              <a:latin typeface="Nunito" charset="-18"/>
            </a:endParaRPr>
          </a:p>
          <a:p>
            <a:pPr algn="just">
              <a:spcBef>
                <a:spcPct val="10000"/>
              </a:spcBef>
            </a:pPr>
            <a:r>
              <a:rPr lang="sr-Latn-CS" b="1" u="sng" dirty="0" smtClean="0">
                <a:solidFill>
                  <a:schemeClr val="accent5">
                    <a:lumMod val="50000"/>
                  </a:schemeClr>
                </a:solidFill>
                <a:latin typeface="Nunito" charset="-18"/>
              </a:rPr>
              <a:t>Режим без временског ограничења са наплатом паркирања</a:t>
            </a:r>
            <a:r>
              <a:rPr lang="sr-Latn-CS" dirty="0" smtClean="0">
                <a:solidFill>
                  <a:schemeClr val="accent5">
                    <a:lumMod val="50000"/>
                  </a:schemeClr>
                </a:solidFill>
                <a:latin typeface="Nunito" charset="-18"/>
              </a:rPr>
              <a:t> </a:t>
            </a:r>
            <a:r>
              <a:rPr lang="sr-Latn-CS" dirty="0" smtClean="0">
                <a:latin typeface="Nunito" charset="-18"/>
              </a:rPr>
              <a:t>омогућава да </a:t>
            </a:r>
            <a:r>
              <a:rPr lang="sr-Cyrl-RS" dirty="0" smtClean="0">
                <a:latin typeface="Nunito" charset="-18"/>
              </a:rPr>
              <a:t/>
            </a:r>
            <a:br>
              <a:rPr lang="sr-Cyrl-RS" dirty="0" smtClean="0">
                <a:latin typeface="Nunito" charset="-18"/>
              </a:rPr>
            </a:br>
            <a:r>
              <a:rPr lang="sr-Latn-CS" dirty="0" smtClean="0">
                <a:latin typeface="Nunito" charset="-18"/>
              </a:rPr>
              <a:t>корисници користе простор за паркирање неограничен временски период али, у </a:t>
            </a:r>
            <a:r>
              <a:rPr lang="sr-Cyrl-RS" dirty="0" smtClean="0">
                <a:latin typeface="Nunito" charset="-18"/>
              </a:rPr>
              <a:t/>
            </a:r>
            <a:br>
              <a:rPr lang="sr-Cyrl-RS" dirty="0" smtClean="0">
                <a:latin typeface="Nunito" charset="-18"/>
              </a:rPr>
            </a:br>
            <a:r>
              <a:rPr lang="sr-Latn-CS" dirty="0" smtClean="0">
                <a:latin typeface="Nunito" charset="-18"/>
              </a:rPr>
              <a:t>зависности од дужине задржавања</a:t>
            </a:r>
            <a:r>
              <a:rPr lang="sr-Cyrl-RS" dirty="0" smtClean="0">
                <a:latin typeface="Nunito" charset="-18"/>
              </a:rPr>
              <a:t>, </a:t>
            </a:r>
            <a:r>
              <a:rPr lang="sr-Latn-CS" dirty="0" smtClean="0">
                <a:latin typeface="Nunito" charset="-18"/>
              </a:rPr>
              <a:t>плаћају одређену суму новца за паркирање. </a:t>
            </a:r>
            <a:endParaRPr lang="en-US" dirty="0" smtClean="0">
              <a:latin typeface="Nunito" charset="-18"/>
            </a:endParaRPr>
          </a:p>
          <a:p>
            <a:pPr>
              <a:spcBef>
                <a:spcPct val="10000"/>
              </a:spcBef>
              <a:spcAft>
                <a:spcPct val="20000"/>
              </a:spcAft>
            </a:pPr>
            <a:endParaRPr lang="sr-Cyrl-RS" sz="800" b="1" u="sng" dirty="0" smtClean="0">
              <a:solidFill>
                <a:schemeClr val="accent5">
                  <a:lumMod val="50000"/>
                </a:schemeClr>
              </a:solidFill>
              <a:latin typeface="Nunito" charset="-18"/>
            </a:endParaRPr>
          </a:p>
          <a:p>
            <a:pPr>
              <a:spcBef>
                <a:spcPct val="10000"/>
              </a:spcBef>
              <a:spcAft>
                <a:spcPct val="20000"/>
              </a:spcAft>
            </a:pPr>
            <a:endParaRPr lang="sr-Cyrl-RS" sz="800" b="1" u="sng" dirty="0" smtClean="0">
              <a:solidFill>
                <a:schemeClr val="accent5">
                  <a:lumMod val="50000"/>
                </a:schemeClr>
              </a:solidFill>
              <a:latin typeface="Nunito" charset="-18"/>
            </a:endParaRPr>
          </a:p>
          <a:p>
            <a:pPr>
              <a:spcBef>
                <a:spcPct val="10000"/>
              </a:spcBef>
              <a:spcAft>
                <a:spcPct val="20000"/>
              </a:spcAft>
            </a:pPr>
            <a:r>
              <a:rPr lang="sr-Latn-CS" b="1" u="sng" dirty="0" smtClean="0">
                <a:solidFill>
                  <a:schemeClr val="accent5">
                    <a:lumMod val="50000"/>
                  </a:schemeClr>
                </a:solidFill>
                <a:latin typeface="Nunito" charset="-18"/>
              </a:rPr>
              <a:t>Режим са временским ограничењем</a:t>
            </a:r>
            <a:r>
              <a:rPr lang="sr-Latn-CS" dirty="0" smtClean="0">
                <a:solidFill>
                  <a:schemeClr val="accent5">
                    <a:lumMod val="50000"/>
                  </a:schemeClr>
                </a:solidFill>
                <a:latin typeface="Nunito" charset="-18"/>
              </a:rPr>
              <a:t> </a:t>
            </a:r>
            <a:r>
              <a:rPr lang="sr-Latn-CS" dirty="0" smtClean="0">
                <a:latin typeface="Nunito" charset="-18"/>
              </a:rPr>
              <a:t>подразумева да корисници користе </a:t>
            </a:r>
            <a:r>
              <a:rPr lang="sr-Cyrl-RS" dirty="0" smtClean="0">
                <a:latin typeface="Nunito" charset="-18"/>
              </a:rPr>
              <a:t/>
            </a:r>
            <a:br>
              <a:rPr lang="sr-Cyrl-RS" dirty="0" smtClean="0">
                <a:latin typeface="Nunito" charset="-18"/>
              </a:rPr>
            </a:br>
            <a:r>
              <a:rPr lang="sr-Latn-CS" dirty="0" smtClean="0">
                <a:latin typeface="Nunito" charset="-18"/>
              </a:rPr>
              <a:t>простор</a:t>
            </a:r>
            <a:r>
              <a:rPr lang="sr-Cyrl-RS" dirty="0" smtClean="0">
                <a:latin typeface="Nunito" charset="-18"/>
              </a:rPr>
              <a:t> </a:t>
            </a:r>
            <a:r>
              <a:rPr lang="sr-Latn-CS" dirty="0" smtClean="0">
                <a:latin typeface="Nunito" charset="-18"/>
              </a:rPr>
              <a:t> за паркирање утврђени период времена и након тог времена морају</a:t>
            </a:r>
            <a:r>
              <a:rPr lang="sr-Cyrl-RS" dirty="0" smtClean="0">
                <a:latin typeface="Nunito" charset="-18"/>
              </a:rPr>
              <a:t/>
            </a:r>
            <a:br>
              <a:rPr lang="sr-Cyrl-RS" dirty="0" smtClean="0">
                <a:latin typeface="Nunito" charset="-18"/>
              </a:rPr>
            </a:br>
            <a:r>
              <a:rPr lang="sr-Latn-CS" dirty="0" smtClean="0">
                <a:latin typeface="Nunito" charset="-18"/>
              </a:rPr>
              <a:t>напустити паркинг место. Време за које возило може да буде паркирано у </a:t>
            </a:r>
            <a:r>
              <a:rPr lang="sr-Cyrl-RS" dirty="0" smtClean="0">
                <a:latin typeface="Nunito" charset="-18"/>
              </a:rPr>
              <a:t/>
            </a:r>
            <a:br>
              <a:rPr lang="sr-Cyrl-RS" dirty="0" smtClean="0">
                <a:latin typeface="Nunito" charset="-18"/>
              </a:rPr>
            </a:br>
            <a:r>
              <a:rPr lang="sr-Latn-CS" dirty="0" smtClean="0">
                <a:latin typeface="Nunito" charset="-18"/>
              </a:rPr>
              <a:t>посматраној зони</a:t>
            </a:r>
            <a:r>
              <a:rPr lang="sr-Cyrl-RS" dirty="0" smtClean="0">
                <a:latin typeface="Nunito" charset="-18"/>
              </a:rPr>
              <a:t> </a:t>
            </a:r>
            <a:r>
              <a:rPr lang="sr-Latn-CS" dirty="0" smtClean="0">
                <a:latin typeface="Nunito" charset="-18"/>
              </a:rPr>
              <a:t>се дефинише административним путем. </a:t>
            </a:r>
            <a:endParaRPr lang="sr-Cyrl-RS" dirty="0" smtClean="0">
              <a:latin typeface="Nunito" charset="-18"/>
            </a:endParaRPr>
          </a:p>
          <a:p>
            <a:pPr>
              <a:spcBef>
                <a:spcPct val="10000"/>
              </a:spcBef>
              <a:spcAft>
                <a:spcPct val="20000"/>
              </a:spcAft>
            </a:pPr>
            <a:endParaRPr lang="sr-Cyrl-RS" sz="800" b="1" dirty="0" smtClean="0">
              <a:solidFill>
                <a:schemeClr val="accent5">
                  <a:lumMod val="50000"/>
                </a:schemeClr>
              </a:solidFill>
              <a:latin typeface="Nunito" charset="-18"/>
            </a:endParaRPr>
          </a:p>
          <a:p>
            <a:pPr>
              <a:spcBef>
                <a:spcPct val="10000"/>
              </a:spcBef>
              <a:spcAft>
                <a:spcPct val="20000"/>
              </a:spcAft>
            </a:pPr>
            <a:endParaRPr lang="sr-Cyrl-RS" sz="800" b="1" dirty="0" smtClean="0">
              <a:solidFill>
                <a:schemeClr val="accent5">
                  <a:lumMod val="50000"/>
                </a:schemeClr>
              </a:solidFill>
              <a:latin typeface="Nunito" charset="-18"/>
            </a:endParaRPr>
          </a:p>
          <a:p>
            <a:pPr>
              <a:spcBef>
                <a:spcPct val="10000"/>
              </a:spcBef>
              <a:spcAft>
                <a:spcPct val="20000"/>
              </a:spcAft>
            </a:pPr>
            <a:r>
              <a:rPr lang="sr-Cyrl-RS" b="1" dirty="0" smtClean="0">
                <a:solidFill>
                  <a:schemeClr val="accent5">
                    <a:lumMod val="50000"/>
                  </a:schemeClr>
                </a:solidFill>
                <a:latin typeface="Nunito" charset="-18"/>
              </a:rPr>
              <a:t>Комплекс мера</a:t>
            </a:r>
            <a:r>
              <a:rPr lang="sr-Cyrl-RS" b="1" dirty="0" smtClean="0">
                <a:latin typeface="Nunito" charset="-18"/>
              </a:rPr>
              <a:t>: </a:t>
            </a:r>
            <a:r>
              <a:rPr lang="sr-Cyrl-RS" dirty="0" smtClean="0">
                <a:latin typeface="Nunito" charset="-18"/>
              </a:rPr>
              <a:t>режим, тарифни систем, систем контроле и санкционисања прекршаја</a:t>
            </a:r>
            <a:endParaRPr lang="sr-Latn-CS" b="1" dirty="0" smtClean="0">
              <a:latin typeface="Nunito" charset="-18"/>
            </a:endParaRPr>
          </a:p>
          <a:p>
            <a:pPr>
              <a:spcBef>
                <a:spcPct val="10000"/>
              </a:spcBef>
              <a:spcAft>
                <a:spcPct val="20000"/>
              </a:spcAft>
            </a:pPr>
            <a:endParaRPr lang="en-US" dirty="0">
              <a:latin typeface="Nunito" charset="-1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27925" y="4429138"/>
            <a:ext cx="3776523" cy="552988"/>
            <a:chOff x="5072066" y="4429138"/>
            <a:chExt cx="3776523" cy="552988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429256" y="4572014"/>
              <a:ext cx="3419333" cy="41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marL="0" marR="0" indent="0" algn="just" defTabSz="914377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RS" sz="800" b="1" dirty="0" smtClean="0">
                  <a:solidFill>
                    <a:schemeClr val="tx1"/>
                  </a:solidFill>
                </a:rPr>
                <a:t>ЗАШТИЋЕНО АУТОРСКИМ ПРАВОМ</a:t>
              </a:r>
              <a:r>
                <a:rPr lang="sr-Latn-RS" sz="8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Cyrl-RS" sz="800" b="1" baseline="0" dirty="0" smtClean="0">
                  <a:solidFill>
                    <a:schemeClr val="tx1"/>
                  </a:solidFill>
                </a:rPr>
                <a:t>СВА</a:t>
              </a:r>
              <a:r>
                <a:rPr lang="sr-Cyrl-RS" sz="800" b="1" dirty="0" smtClean="0">
                  <a:solidFill>
                    <a:schemeClr val="tx1"/>
                  </a:solidFill>
                </a:rPr>
                <a:t> ПРАВА ЗАДРЖАНА</a:t>
              </a:r>
              <a:r>
                <a:rPr lang="sr-Latn-RS" sz="800" b="1" dirty="0" smtClean="0">
                  <a:solidFill>
                    <a:schemeClr val="tx1"/>
                  </a:solidFill>
                </a:rPr>
                <a:t>.</a:t>
              </a:r>
            </a:p>
            <a:p>
              <a:pPr algn="just" eaLnBrk="1" hangingPunct="1">
                <a:spcBef>
                  <a:spcPct val="15000"/>
                </a:spcBef>
              </a:pPr>
              <a:endParaRPr lang="en-US" sz="11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>
              <a:off x="5072066" y="4429138"/>
              <a:ext cx="428628" cy="428628"/>
              <a:chOff x="7797010" y="2267533"/>
              <a:chExt cx="459485" cy="436022"/>
            </a:xfrm>
          </p:grpSpPr>
          <p:sp>
            <p:nvSpPr>
              <p:cNvPr id="9" name="Flowchart: Extract 8"/>
              <p:cNvSpPr>
                <a:spLocks noChangeAspect="1"/>
              </p:cNvSpPr>
              <p:nvPr/>
            </p:nvSpPr>
            <p:spPr bwMode="auto">
              <a:xfrm>
                <a:off x="7797010" y="2267533"/>
                <a:ext cx="459485" cy="408432"/>
              </a:xfrm>
              <a:prstGeom prst="flowChartExtract">
                <a:avLst/>
              </a:prstGeom>
              <a:noFill/>
              <a:ln w="38100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847209" y="2303445"/>
                <a:ext cx="35680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CS" sz="2000" b="1" dirty="0" smtClean="0">
                    <a:solidFill>
                      <a:schemeClr val="tx1"/>
                    </a:solidFill>
                    <a:latin typeface="Bookman Old Style" pitchFamily="18" charset="0"/>
                  </a:rPr>
                  <a:t>!</a:t>
                </a:r>
                <a:endParaRPr lang="en-US" sz="20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</p:grpSp>
      </p:grpSp>
      <p:pic>
        <p:nvPicPr>
          <p:cNvPr id="11" name="Picture 12" descr="zb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312" y="1251688"/>
            <a:ext cx="1296144" cy="172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87600"/>
            <a:ext cx="7995404" cy="564300"/>
          </a:xfrm>
        </p:spPr>
        <p:txBody>
          <a:bodyPr/>
          <a:lstStyle/>
          <a:p>
            <a:pPr algn="ctr"/>
            <a:r>
              <a:rPr lang="sr-Cyrl-RS" sz="2700" dirty="0" smtClean="0"/>
              <a:t>Приоритетност корисника паркинг места</a:t>
            </a:r>
            <a:endParaRPr lang="sr-Latn-CS" sz="27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7833013"/>
              </p:ext>
            </p:extLst>
          </p:nvPr>
        </p:nvGraphicFramePr>
        <p:xfrm>
          <a:off x="928662" y="1428742"/>
          <a:ext cx="7429552" cy="321471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47194"/>
                <a:gridCol w="5082358"/>
              </a:tblGrid>
              <a:tr h="642942"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tx1"/>
                          </a:solidFill>
                          <a:latin typeface="Nunito" charset="-18"/>
                        </a:rPr>
                        <a:t>Ко мора да паркира :</a:t>
                      </a:r>
                      <a:endParaRPr lang="sr-Latn-CS" dirty="0">
                        <a:solidFill>
                          <a:schemeClr val="tx1"/>
                        </a:solidFill>
                        <a:latin typeface="Nunito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b="0" dirty="0" smtClean="0">
                          <a:solidFill>
                            <a:schemeClr val="tx1"/>
                          </a:solidFill>
                          <a:latin typeface="Nunito" charset="-18"/>
                        </a:rPr>
                        <a:t>Становници и снабдевачи</a:t>
                      </a:r>
                      <a:r>
                        <a:rPr lang="sr-Cyrl-RS" b="0" baseline="0" dirty="0" smtClean="0">
                          <a:solidFill>
                            <a:schemeClr val="tx1"/>
                          </a:solidFill>
                          <a:latin typeface="Nunito" charset="-18"/>
                        </a:rPr>
                        <a:t> садржаја зоне.</a:t>
                      </a:r>
                      <a:endParaRPr lang="sr-Latn-CS" b="0" dirty="0">
                        <a:solidFill>
                          <a:schemeClr val="tx1"/>
                        </a:solidFill>
                        <a:latin typeface="Nunito" charset="-18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latin typeface="Nunito" charset="-18"/>
                        </a:rPr>
                        <a:t>Ко треба да паркира :</a:t>
                      </a:r>
                      <a:endParaRPr lang="sr-Latn-CS" b="1" dirty="0">
                        <a:latin typeface="Nunito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Nunito" charset="-18"/>
                        </a:rPr>
                        <a:t>Корисници садржаја зоне</a:t>
                      </a:r>
                      <a:r>
                        <a:rPr lang="sr-Cyrl-RS" baseline="0" dirty="0" smtClean="0">
                          <a:latin typeface="Nunito" charset="-18"/>
                        </a:rPr>
                        <a:t> кратког и средњег трајања паркирања.</a:t>
                      </a:r>
                      <a:endParaRPr lang="sr-Latn-CS" dirty="0">
                        <a:latin typeface="Nunito" charset="-18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latin typeface="Nunito" charset="-18"/>
                        </a:rPr>
                        <a:t>Ко може да паркира : </a:t>
                      </a:r>
                      <a:endParaRPr lang="sr-Latn-CS" b="1" dirty="0">
                        <a:latin typeface="Nunito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Nunito" charset="-18"/>
                        </a:rPr>
                        <a:t>Одређене категорије запослених клијената.</a:t>
                      </a:r>
                      <a:endParaRPr lang="sr-Latn-CS" dirty="0">
                        <a:latin typeface="Nunito" charset="-18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latin typeface="Nunito" charset="-18"/>
                        </a:rPr>
                        <a:t>Ко не треба да паркира : </a:t>
                      </a:r>
                      <a:endParaRPr lang="sr-Latn-CS" b="1" dirty="0">
                        <a:latin typeface="Nunito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Nunito" charset="-18"/>
                        </a:rPr>
                        <a:t>Запослени грађани</a:t>
                      </a:r>
                      <a:r>
                        <a:rPr lang="sr-Cyrl-RS" baseline="0" dirty="0" smtClean="0">
                          <a:latin typeface="Nunito" charset="-18"/>
                        </a:rPr>
                        <a:t> широког спектра, готово сви дуготрајни паркирачи</a:t>
                      </a:r>
                      <a:endParaRPr lang="sr-Latn-CS" dirty="0">
                        <a:latin typeface="Nunito" charset="-18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sr-Cyrl-RS" b="1" dirty="0" smtClean="0">
                          <a:latin typeface="Nunito" charset="-18"/>
                        </a:rPr>
                        <a:t>Ко не сме да паркира :</a:t>
                      </a:r>
                      <a:endParaRPr lang="sr-Latn-CS" b="1" dirty="0">
                        <a:latin typeface="Nunito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Nunito" charset="-18"/>
                        </a:rPr>
                        <a:t>Сва остала возила (теретна возила, приколице</a:t>
                      </a:r>
                      <a:r>
                        <a:rPr lang="sr-Cyrl-RS" baseline="0" dirty="0" smtClean="0">
                          <a:latin typeface="Nunito" charset="-18"/>
                        </a:rPr>
                        <a:t> и сл.</a:t>
                      </a:r>
                      <a:r>
                        <a:rPr lang="sr-Cyrl-RS" dirty="0" smtClean="0">
                          <a:latin typeface="Nunito" charset="-18"/>
                        </a:rPr>
                        <a:t>)</a:t>
                      </a:r>
                      <a:endParaRPr lang="sr-Latn-CS" dirty="0">
                        <a:latin typeface="Nunito" charset="-1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ular Callout 67"/>
          <p:cNvSpPr/>
          <p:nvPr/>
        </p:nvSpPr>
        <p:spPr>
          <a:xfrm>
            <a:off x="6072198" y="1285866"/>
            <a:ext cx="2571768" cy="1500198"/>
          </a:xfrm>
          <a:prstGeom prst="wedgeRectCallou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72"/>
            <a:ext cx="8643998" cy="500066"/>
          </a:xfrm>
        </p:spPr>
        <p:txBody>
          <a:bodyPr/>
          <a:lstStyle/>
          <a:p>
            <a:pPr algn="ctr"/>
            <a:r>
              <a:rPr lang="sr-Cyrl-RS" sz="2000" dirty="0" smtClean="0"/>
              <a:t>Испитивање могућности увођења режима регулисања трајања паркирања</a:t>
            </a:r>
            <a:endParaRPr lang="sr-Latn-CS" sz="2000" dirty="0"/>
          </a:p>
        </p:txBody>
      </p:sp>
      <p:grpSp>
        <p:nvGrpSpPr>
          <p:cNvPr id="36" name="Canvas 2555"/>
          <p:cNvGrpSpPr>
            <a:grpSpLocks/>
          </p:cNvGrpSpPr>
          <p:nvPr/>
        </p:nvGrpSpPr>
        <p:grpSpPr bwMode="auto">
          <a:xfrm>
            <a:off x="500034" y="1131998"/>
            <a:ext cx="5643602" cy="3672000"/>
            <a:chOff x="0" y="0"/>
            <a:chExt cx="44773" cy="33097"/>
          </a:xfrm>
        </p:grpSpPr>
        <p:sp>
          <p:nvSpPr>
            <p:cNvPr id="37" name="AutoShape 3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44773" cy="320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8" name="Text Box 2557"/>
            <p:cNvSpPr txBox="1">
              <a:spLocks noChangeArrowheads="1"/>
            </p:cNvSpPr>
            <p:nvPr/>
          </p:nvSpPr>
          <p:spPr bwMode="auto">
            <a:xfrm>
              <a:off x="28752" y="4533"/>
              <a:ext cx="3296" cy="2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28803" y="8902"/>
              <a:ext cx="3296" cy="29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28752" y="14960"/>
              <a:ext cx="3296" cy="3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AutoShape 2560"/>
            <p:cNvSpPr>
              <a:spLocks noChangeArrowheads="1"/>
            </p:cNvSpPr>
            <p:nvPr/>
          </p:nvSpPr>
          <p:spPr bwMode="auto">
            <a:xfrm>
              <a:off x="17411" y="5403"/>
              <a:ext cx="11043" cy="27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sr-Latn-RS" altLang="en-US" sz="13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podne</a:t>
              </a:r>
              <a:r>
                <a:rPr kumimoji="0" lang="sr-Latn-RS" altLang="en-US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&gt; </a:t>
              </a:r>
              <a:r>
                <a:rPr kumimoji="0" lang="sr-Latn-RS" altLang="en-US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AutoShape 13"/>
            <p:cNvSpPr>
              <a:spLocks noChangeShapeType="1"/>
            </p:cNvSpPr>
            <p:nvPr/>
          </p:nvSpPr>
          <p:spPr bwMode="auto">
            <a:xfrm>
              <a:off x="28613" y="6724"/>
              <a:ext cx="3518" cy="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3" name="Text Box 15"/>
            <p:cNvSpPr>
              <a:spLocks noChangeArrowheads="1"/>
            </p:cNvSpPr>
            <p:nvPr/>
          </p:nvSpPr>
          <p:spPr bwMode="auto">
            <a:xfrm>
              <a:off x="32175" y="5403"/>
              <a:ext cx="11043" cy="27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 može režim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17"/>
            <p:cNvSpPr>
              <a:spLocks noChangeArrowheads="1"/>
            </p:cNvSpPr>
            <p:nvPr/>
          </p:nvSpPr>
          <p:spPr bwMode="auto">
            <a:xfrm>
              <a:off x="17443" y="10248"/>
              <a:ext cx="11043" cy="27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sr-Latn-RS" altLang="en-US" sz="13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jutro</a:t>
              </a:r>
              <a:r>
                <a:rPr kumimoji="0" lang="sr-Latn-RS" altLang="en-US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&lt; </a:t>
              </a:r>
              <a:r>
                <a:rPr kumimoji="0" lang="sr-Latn-RS" altLang="en-US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AutoShape 18"/>
            <p:cNvSpPr>
              <a:spLocks noChangeShapeType="1"/>
            </p:cNvSpPr>
            <p:nvPr/>
          </p:nvSpPr>
          <p:spPr bwMode="auto">
            <a:xfrm>
              <a:off x="28613" y="11455"/>
              <a:ext cx="3518" cy="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6" name="Text Box 20"/>
            <p:cNvSpPr>
              <a:spLocks noChangeArrowheads="1"/>
            </p:cNvSpPr>
            <p:nvPr/>
          </p:nvSpPr>
          <p:spPr bwMode="auto">
            <a:xfrm>
              <a:off x="32213" y="10128"/>
              <a:ext cx="11043" cy="27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 </a:t>
              </a:r>
              <a:r>
                <a:rPr kumimoji="0" lang="en-US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može</a:t>
              </a:r>
              <a:r>
                <a:rPr kumimoji="0" lang="en-U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režim</a:t>
              </a:r>
              <a:endPara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22"/>
            <p:cNvSpPr>
              <a:spLocks noChangeArrowheads="1"/>
            </p:cNvSpPr>
            <p:nvPr/>
          </p:nvSpPr>
          <p:spPr bwMode="auto">
            <a:xfrm>
              <a:off x="17780" y="14871"/>
              <a:ext cx="10464" cy="586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Zastupljena kategorija koja ne treba?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AutoShape 24"/>
            <p:cNvSpPr>
              <a:spLocks noChangeShapeType="1"/>
            </p:cNvSpPr>
            <p:nvPr/>
          </p:nvSpPr>
          <p:spPr bwMode="auto">
            <a:xfrm>
              <a:off x="14014" y="17551"/>
              <a:ext cx="3677" cy="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9" name="Text Box 26"/>
            <p:cNvSpPr>
              <a:spLocks noChangeArrowheads="1"/>
            </p:cNvSpPr>
            <p:nvPr/>
          </p:nvSpPr>
          <p:spPr bwMode="auto">
            <a:xfrm>
              <a:off x="914" y="16256"/>
              <a:ext cx="12960" cy="25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Struktura</a:t>
              </a: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ambria" panose="02040503050406030204" pitchFamily="18" charset="0"/>
                </a:rPr>
                <a:t> korisnika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Text Box 28"/>
            <p:cNvSpPr>
              <a:spLocks noChangeArrowheads="1"/>
            </p:cNvSpPr>
            <p:nvPr/>
          </p:nvSpPr>
          <p:spPr bwMode="auto">
            <a:xfrm>
              <a:off x="32305" y="14987"/>
              <a:ext cx="10936" cy="645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Može režim bez vrem. ograničenja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Text Box 30"/>
            <p:cNvSpPr>
              <a:spLocks noChangeArrowheads="1"/>
            </p:cNvSpPr>
            <p:nvPr/>
          </p:nvSpPr>
          <p:spPr bwMode="auto">
            <a:xfrm>
              <a:off x="16497" y="25361"/>
              <a:ext cx="12974" cy="77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Može režim sa vrem. ograničenjem bez naplate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Text Box 35"/>
            <p:cNvSpPr txBox="1">
              <a:spLocks noChangeArrowheads="1"/>
            </p:cNvSpPr>
            <p:nvPr/>
          </p:nvSpPr>
          <p:spPr bwMode="auto">
            <a:xfrm>
              <a:off x="19958" y="7950"/>
              <a:ext cx="3295" cy="26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ambria" panose="02040503050406030204" pitchFamily="18" charset="0"/>
                </a:rPr>
                <a:t>da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20116" y="12807"/>
              <a:ext cx="3296" cy="33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ambria" panose="02040503050406030204" pitchFamily="18" charset="0"/>
                </a:rPr>
                <a:t>da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Text Box 2573"/>
            <p:cNvSpPr txBox="1">
              <a:spLocks noChangeArrowheads="1"/>
            </p:cNvSpPr>
            <p:nvPr/>
          </p:nvSpPr>
          <p:spPr bwMode="auto">
            <a:xfrm>
              <a:off x="19964" y="20485"/>
              <a:ext cx="3302" cy="302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39"/>
            <p:cNvSpPr>
              <a:spLocks noChangeArrowheads="1"/>
            </p:cNvSpPr>
            <p:nvPr/>
          </p:nvSpPr>
          <p:spPr bwMode="auto">
            <a:xfrm>
              <a:off x="17386" y="508"/>
              <a:ext cx="11042" cy="27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sr-Latn-RS" altLang="en-US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sr-Latn-RS" altLang="en-US" sz="13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jutro</a:t>
              </a: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sr-Latn-RS" altLang="en-US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sr-Latn-RS" altLang="en-US" sz="13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podne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AutoShape 44"/>
            <p:cNvSpPr>
              <a:spLocks noChangeShapeType="1"/>
            </p:cNvSpPr>
            <p:nvPr/>
          </p:nvSpPr>
          <p:spPr bwMode="auto">
            <a:xfrm flipH="1">
              <a:off x="22961" y="3409"/>
              <a:ext cx="38" cy="175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57" name="AutoShape 45"/>
            <p:cNvSpPr>
              <a:spLocks noChangeShapeType="1"/>
            </p:cNvSpPr>
            <p:nvPr/>
          </p:nvSpPr>
          <p:spPr bwMode="auto">
            <a:xfrm>
              <a:off x="22961" y="8305"/>
              <a:ext cx="32" cy="170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58" name="AutoShape 46"/>
            <p:cNvSpPr>
              <a:spLocks noChangeShapeType="1"/>
            </p:cNvSpPr>
            <p:nvPr/>
          </p:nvSpPr>
          <p:spPr bwMode="auto">
            <a:xfrm>
              <a:off x="22993" y="13150"/>
              <a:ext cx="25" cy="16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59" name="AutoShape 47"/>
            <p:cNvSpPr>
              <a:spLocks noChangeShapeType="1"/>
            </p:cNvSpPr>
            <p:nvPr/>
          </p:nvSpPr>
          <p:spPr bwMode="auto">
            <a:xfrm flipH="1">
              <a:off x="22961" y="20847"/>
              <a:ext cx="57" cy="185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60" name="AutoShape 87"/>
            <p:cNvSpPr>
              <a:spLocks noChangeArrowheads="1"/>
            </p:cNvSpPr>
            <p:nvPr/>
          </p:nvSpPr>
          <p:spPr bwMode="auto">
            <a:xfrm>
              <a:off x="22517" y="22675"/>
              <a:ext cx="908" cy="90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61" name="Text Box 30"/>
            <p:cNvSpPr>
              <a:spLocks noChangeArrowheads="1"/>
            </p:cNvSpPr>
            <p:nvPr/>
          </p:nvSpPr>
          <p:spPr bwMode="auto">
            <a:xfrm>
              <a:off x="952" y="25457"/>
              <a:ext cx="13783" cy="7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Može režim sa vrem. ograničenjem sa naplatom</a:t>
              </a:r>
              <a:endParaRPr kumimoji="0" lang="sr-Latn-R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AutoShape 91"/>
            <p:cNvSpPr>
              <a:spLocks noChangeShapeType="1"/>
            </p:cNvSpPr>
            <p:nvPr/>
          </p:nvSpPr>
          <p:spPr bwMode="auto">
            <a:xfrm rot="10800000" flipV="1">
              <a:off x="7740" y="23133"/>
              <a:ext cx="14758" cy="2235"/>
            </a:xfrm>
            <a:prstGeom prst="bentConnector2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63" name="AutoShape 93"/>
            <p:cNvSpPr>
              <a:spLocks noChangeShapeType="1"/>
            </p:cNvSpPr>
            <p:nvPr/>
          </p:nvSpPr>
          <p:spPr bwMode="auto">
            <a:xfrm flipV="1">
              <a:off x="23425" y="21232"/>
              <a:ext cx="14547" cy="1970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64" name="AutoShape 94"/>
            <p:cNvSpPr>
              <a:spLocks noChangeShapeType="1"/>
            </p:cNvSpPr>
            <p:nvPr/>
          </p:nvSpPr>
          <p:spPr bwMode="auto">
            <a:xfrm flipH="1">
              <a:off x="22904" y="23583"/>
              <a:ext cx="70" cy="169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65" name="AutoShape 18"/>
            <p:cNvSpPr>
              <a:spLocks noChangeShapeType="1"/>
            </p:cNvSpPr>
            <p:nvPr/>
          </p:nvSpPr>
          <p:spPr bwMode="auto">
            <a:xfrm>
              <a:off x="28428" y="17545"/>
              <a:ext cx="3518" cy="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72198" y="1357304"/>
            <a:ext cx="2786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r-Cyrl-CS" dirty="0" smtClean="0"/>
              <a:t>Апод&gt;М значи да постоји проблем паркирања</a:t>
            </a:r>
          </a:p>
          <a:p>
            <a:pPr>
              <a:spcAft>
                <a:spcPts val="1200"/>
              </a:spcAft>
            </a:pPr>
            <a:r>
              <a:rPr lang="sr-Cyrl-CS" dirty="0" smtClean="0"/>
              <a:t>Ајут&lt;М значи да се могу задовољити захтеви за паркирање становника зоне</a:t>
            </a:r>
            <a:endParaRPr lang="en-US" dirty="0"/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5072066" y="4572014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0" name="Group 14"/>
          <p:cNvGrpSpPr/>
          <p:nvPr/>
        </p:nvGrpSpPr>
        <p:grpSpPr>
          <a:xfrm>
            <a:off x="4714876" y="4429138"/>
            <a:ext cx="428628" cy="428628"/>
            <a:chOff x="7797010" y="2267533"/>
            <a:chExt cx="459485" cy="436022"/>
          </a:xfrm>
        </p:grpSpPr>
        <p:sp>
          <p:nvSpPr>
            <p:cNvPr id="71" name="Flowchart: Extract 70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dirty="0" smtClean="0"/>
              <a:t>Начин утврђивања временског ограничења</a:t>
            </a:r>
            <a:endParaRPr lang="sr-Latn-C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1214428"/>
            <a:ext cx="7959828" cy="350046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endParaRPr lang="sr-Cyrl-RS" dirty="0" smtClean="0"/>
          </a:p>
          <a:p>
            <a:pPr algn="just">
              <a:spcAft>
                <a:spcPts val="600"/>
              </a:spcAft>
            </a:pPr>
            <a:r>
              <a:rPr lang="sr-Latn-CS" sz="1500" dirty="0" smtClean="0"/>
              <a:t>На основу свеобухватних анализа </a:t>
            </a:r>
            <a:r>
              <a:rPr lang="sr-Cyrl-CS" sz="1500" dirty="0" smtClean="0"/>
              <a:t>карактеристика функционисања паркирања</a:t>
            </a:r>
            <a:endParaRPr lang="sr-Cyrl-RS" sz="1500" dirty="0" smtClean="0"/>
          </a:p>
          <a:p>
            <a:pPr algn="just">
              <a:spcAft>
                <a:spcPts val="600"/>
              </a:spcAft>
            </a:pPr>
            <a:endParaRPr lang="sr-Cyrl-RS" sz="105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sr-Cyrl-RS" sz="1500" b="1" u="sng" dirty="0" smtClean="0">
                <a:solidFill>
                  <a:schemeClr val="accent5">
                    <a:lumMod val="50000"/>
                  </a:schemeClr>
                </a:solidFill>
              </a:rPr>
              <a:t>Потребни подаци </a:t>
            </a:r>
            <a:r>
              <a:rPr lang="sr-Cyrl-RS" sz="1500" dirty="0" smtClean="0"/>
              <a:t>– </a:t>
            </a:r>
            <a:r>
              <a:rPr lang="sr-Cyrl-RS" sz="1500" i="1" dirty="0" smtClean="0"/>
              <a:t>дефинише се за максималну акумулацију</a:t>
            </a:r>
            <a:r>
              <a:rPr lang="sr-Cyrl-RS" sz="1500" dirty="0" smtClean="0"/>
              <a:t>: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sr-Cyrl-RS" sz="1500" b="1" dirty="0" smtClean="0"/>
              <a:t>Број паркинг места (</a:t>
            </a:r>
            <a:r>
              <a:rPr lang="sr-Cyrl-RS" sz="1500" b="1" i="1" dirty="0" smtClean="0"/>
              <a:t>М</a:t>
            </a:r>
            <a:r>
              <a:rPr lang="sr-Cyrl-RS" sz="1500" b="1" dirty="0" smtClean="0"/>
              <a:t>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sr-Cyrl-RS" sz="1500" b="1" dirty="0" smtClean="0"/>
              <a:t>Максимана акумулација (</a:t>
            </a:r>
            <a:r>
              <a:rPr lang="sr-Cyrl-RS" sz="1500" b="1" i="1" dirty="0" smtClean="0"/>
              <a:t>Амакс</a:t>
            </a:r>
            <a:r>
              <a:rPr lang="sr-Cyrl-RS" sz="1500" b="1" dirty="0" smtClean="0"/>
              <a:t>)</a:t>
            </a:r>
            <a:endParaRPr lang="sr-Cyrl-RS" sz="1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93763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sr-Cyrl-RS" sz="1500" dirty="0" smtClean="0"/>
              <a:t>Број становника при </a:t>
            </a:r>
            <a:r>
              <a:rPr lang="sr-Cyrl-RS" sz="1500" i="1" dirty="0" smtClean="0"/>
              <a:t>Амакс</a:t>
            </a:r>
          </a:p>
          <a:p>
            <a:pPr marL="893763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sr-Cyrl-RS" sz="1500" dirty="0" smtClean="0"/>
              <a:t>Број посетилаца при </a:t>
            </a:r>
            <a:r>
              <a:rPr lang="sr-Cyrl-RS" sz="1500" i="1" dirty="0" smtClean="0"/>
              <a:t>Амакс</a:t>
            </a:r>
          </a:p>
          <a:p>
            <a:pPr>
              <a:spcAft>
                <a:spcPts val="1200"/>
              </a:spcAft>
              <a:buFont typeface="Calibri" pitchFamily="34" charset="0"/>
              <a:buChar char="→"/>
            </a:pPr>
            <a:r>
              <a:rPr lang="sr-Latn-CS" sz="1500" dirty="0" smtClean="0"/>
              <a:t>Степен задовољења захтева за паркирање на </a:t>
            </a:r>
            <a:r>
              <a:rPr lang="sr-Cyrl-RS" sz="1500" dirty="0" smtClean="0"/>
              <a:t/>
            </a:r>
            <a:br>
              <a:rPr lang="sr-Cyrl-RS" sz="1500" dirty="0" smtClean="0"/>
            </a:br>
            <a:r>
              <a:rPr lang="sr-Latn-CS" sz="1500" dirty="0" smtClean="0"/>
              <a:t>расположивом броју паркинг места</a:t>
            </a:r>
            <a:r>
              <a:rPr lang="sr-Cyrl-CS" sz="1500" dirty="0" smtClean="0"/>
              <a:t> (за категорију “посетилац”)</a:t>
            </a:r>
            <a:endParaRPr lang="sr-Latn-CS" sz="1500" dirty="0" smtClean="0"/>
          </a:p>
          <a:p>
            <a:pPr algn="just">
              <a:buNone/>
            </a:pPr>
            <a:endParaRPr lang="sr-Latn-CS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29256" y="4572014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5072066" y="4429138"/>
            <a:ext cx="428628" cy="428628"/>
            <a:chOff x="7797010" y="2267533"/>
            <a:chExt cx="459485" cy="436022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72264" y="1714494"/>
            <a:ext cx="1934144" cy="2286016"/>
            <a:chOff x="6589690" y="3050292"/>
            <a:chExt cx="1719830" cy="198652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906357" y="3838952"/>
              <a:ext cx="540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91496" y="4421872"/>
              <a:ext cx="540000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6589690" y="3050292"/>
              <a:ext cx="1719830" cy="1986528"/>
              <a:chOff x="6589690" y="3050292"/>
              <a:chExt cx="1719830" cy="1986528"/>
            </a:xfrm>
          </p:grpSpPr>
          <p:sp>
            <p:nvSpPr>
              <p:cNvPr id="22" name="Rectangle 4"/>
              <p:cNvSpPr/>
              <p:nvPr/>
            </p:nvSpPr>
            <p:spPr>
              <a:xfrm>
                <a:off x="7020272" y="4425694"/>
                <a:ext cx="336038" cy="61097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" name="Group 19"/>
              <p:cNvGrpSpPr/>
              <p:nvPr/>
            </p:nvGrpSpPr>
            <p:grpSpPr>
              <a:xfrm>
                <a:off x="6589690" y="3050292"/>
                <a:ext cx="1719830" cy="1986528"/>
                <a:chOff x="6589690" y="3050292"/>
                <a:chExt cx="1719830" cy="1986528"/>
              </a:xfrm>
            </p:grpSpPr>
            <p:grpSp>
              <p:nvGrpSpPr>
                <p:cNvPr id="24" name="Group 18"/>
                <p:cNvGrpSpPr/>
                <p:nvPr/>
              </p:nvGrpSpPr>
              <p:grpSpPr>
                <a:xfrm>
                  <a:off x="6589690" y="3050292"/>
                  <a:ext cx="1719830" cy="1986528"/>
                  <a:chOff x="6589690" y="3050292"/>
                  <a:chExt cx="1719830" cy="1986528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7020272" y="3409385"/>
                    <a:ext cx="336037" cy="1008000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TextBox 6"/>
                  <p:cNvSpPr txBox="1"/>
                  <p:nvPr/>
                </p:nvSpPr>
                <p:spPr>
                  <a:xfrm>
                    <a:off x="6708237" y="3050292"/>
                    <a:ext cx="9601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r-Cyrl-RS" b="1" dirty="0" smtClean="0"/>
                      <a:t>А</a:t>
                    </a:r>
                    <a:r>
                      <a:rPr lang="sr-Cyrl-RS" sz="1200" b="1" dirty="0" smtClean="0"/>
                      <a:t>макс</a:t>
                    </a:r>
                    <a:endParaRPr lang="en-GB" sz="1200" b="1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709380" y="4569296"/>
                    <a:ext cx="9601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r-Cyrl-RS" b="1" dirty="0" smtClean="0"/>
                      <a:t>С</a:t>
                    </a:r>
                    <a:endParaRPr lang="en-GB" sz="1200" b="1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7349412" y="3452512"/>
                    <a:ext cx="9601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r-Cyrl-RS" b="1" dirty="0" smtClean="0">
                        <a:solidFill>
                          <a:srgbClr val="FF0000"/>
                        </a:solidFill>
                      </a:rPr>
                      <a:t>М</a:t>
                    </a:r>
                    <a:endParaRPr lang="en-GB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7674443" y="3821844"/>
                    <a:ext cx="336037" cy="1214976"/>
                  </a:xfrm>
                  <a:prstGeom prst="rect">
                    <a:avLst/>
                  </a:prstGeom>
                  <a:solidFill>
                    <a:srgbClr val="E15A43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589690" y="3674695"/>
                    <a:ext cx="249083" cy="861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5000" dirty="0" smtClean="0"/>
                      <a:t>{</a:t>
                    </a:r>
                    <a:endParaRPr lang="en-GB" sz="5000" dirty="0"/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6724620" y="3908192"/>
                  <a:ext cx="960108" cy="335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Cyrl-RS" b="1" dirty="0" smtClean="0"/>
                    <a:t>П</a:t>
                  </a:r>
                  <a:endParaRPr lang="en-GB" sz="1200" b="1" dirty="0"/>
                </a:p>
              </p:txBody>
            </p:sp>
          </p:grpSp>
        </p:grpSp>
      </p:grpSp>
      <p:cxnSp>
        <p:nvCxnSpPr>
          <p:cNvPr id="32" name="Straight Connector 31"/>
          <p:cNvCxnSpPr/>
          <p:nvPr/>
        </p:nvCxnSpPr>
        <p:spPr>
          <a:xfrm>
            <a:off x="6929454" y="3286130"/>
            <a:ext cx="682876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000" dirty="0" smtClean="0"/>
              <a:t>Начин утврђивања временског ограничења</a:t>
            </a:r>
            <a:endParaRPr lang="sr-Latn-CS" sz="3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2726" y="4609910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395536" y="4386338"/>
            <a:ext cx="428628" cy="428628"/>
            <a:chOff x="7797010" y="2267533"/>
            <a:chExt cx="459485" cy="436022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4929" y="1346200"/>
          <a:ext cx="4183346" cy="1868492"/>
        </p:xfrm>
        <a:graphic>
          <a:graphicData uri="http://schemas.openxmlformats.org/presentationml/2006/ole">
            <p:oleObj spid="_x0000_s1032" name="Chart" r:id="rId3" imgW="4324465" imgH="1933725" progId="MSGraph.Chart.8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429124" y="1428742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i="1" dirty="0" smtClean="0"/>
              <a:t>Релативна расподела паркирања по трајању посетилаца зоне </a:t>
            </a:r>
            <a:r>
              <a:rPr lang="sr-Cyrl-CS" i="1" dirty="0" smtClean="0">
                <a:solidFill>
                  <a:srgbClr val="FF0000"/>
                </a:solidFill>
              </a:rPr>
              <a:t>при максималној акумулацији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94007" y="2928940"/>
          <a:ext cx="3986079" cy="1857388"/>
        </p:xfrm>
        <a:graphic>
          <a:graphicData uri="http://schemas.openxmlformats.org/presentationml/2006/ole">
            <p:oleObj spid="_x0000_s1033" name="Chart" r:id="rId4" imgW="4324465" imgH="2019439" progId="MSGraph.Chart.8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714348" y="3357568"/>
            <a:ext cx="4000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i="1" dirty="0" smtClean="0"/>
              <a:t>Кумулативна расподела паркирања по трајању посетилаца зоне </a:t>
            </a:r>
            <a:r>
              <a:rPr lang="sr-Cyrl-CS" i="1" dirty="0" smtClean="0">
                <a:solidFill>
                  <a:srgbClr val="FF0000"/>
                </a:solidFill>
              </a:rPr>
              <a:t>при максималној акумулацији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dirty="0" smtClean="0"/>
              <a:t>Начин утврђивања временског ограничења</a:t>
            </a:r>
            <a:endParaRPr lang="sr-Latn-C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142991"/>
            <a:ext cx="828680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1600" dirty="0" smtClean="0"/>
              <a:t>2. </a:t>
            </a:r>
            <a:r>
              <a:rPr lang="sr-Latn-CS" sz="1600" dirty="0" smtClean="0"/>
              <a:t>начин</a:t>
            </a:r>
            <a:r>
              <a:rPr lang="sr-Cyrl-CS" sz="1600" dirty="0" smtClean="0"/>
              <a:t>:</a:t>
            </a:r>
            <a:endParaRPr lang="en-US" sz="1600" dirty="0" smtClean="0"/>
          </a:p>
          <a:p>
            <a:pPr algn="just"/>
            <a:endParaRPr lang="sr-Cyrl-RS" sz="1600" dirty="0" smtClean="0"/>
          </a:p>
          <a:p>
            <a:pPr algn="just"/>
            <a:r>
              <a:rPr lang="sr-Cyrl-RS" sz="1600" dirty="0" smtClean="0"/>
              <a:t>КАКО ДО ПОДАТАКА?</a:t>
            </a:r>
          </a:p>
          <a:p>
            <a:pPr algn="just">
              <a:spcAft>
                <a:spcPts val="1800"/>
              </a:spcAft>
            </a:pPr>
            <a:r>
              <a:rPr lang="sr-Cyrl-RS" sz="1600" u="sng" dirty="0" smtClean="0"/>
              <a:t>Потребни подаци </a:t>
            </a:r>
            <a:r>
              <a:rPr lang="sr-Cyrl-RS" sz="1600" dirty="0" smtClean="0"/>
              <a:t>– </a:t>
            </a:r>
            <a:r>
              <a:rPr lang="sr-Cyrl-RS" sz="1600" i="1" dirty="0" smtClean="0"/>
              <a:t>дефинише се за максималну акумулацију</a:t>
            </a:r>
            <a:r>
              <a:rPr lang="sr-Cyrl-RS" sz="1600" dirty="0" smtClean="0"/>
              <a:t>: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sr-Cyrl-RS" sz="1600" dirty="0" smtClean="0"/>
              <a:t>Број паркинг места (</a:t>
            </a:r>
            <a:r>
              <a:rPr lang="sr-Cyrl-RS" sz="1600" i="1" dirty="0" smtClean="0"/>
              <a:t>М</a:t>
            </a:r>
            <a:r>
              <a:rPr lang="sr-Cyrl-RS" sz="1600" dirty="0" smtClean="0"/>
              <a:t>)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sr-Cyrl-RS" sz="1600" dirty="0" smtClean="0">
                <a:solidFill>
                  <a:schemeClr val="accent5">
                    <a:lumMod val="50000"/>
                  </a:schemeClr>
                </a:solidFill>
              </a:rPr>
              <a:t>инвентарисање или процена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sr-Cyrl-RS" sz="1600" dirty="0" smtClean="0"/>
              <a:t>Максимална акумулација (</a:t>
            </a:r>
            <a:r>
              <a:rPr lang="sr-Cyrl-RS" sz="1600" i="1" dirty="0" smtClean="0"/>
              <a:t>Амакс</a:t>
            </a:r>
            <a:r>
              <a:rPr lang="sr-Cyrl-RS" sz="1600" dirty="0" smtClean="0"/>
              <a:t>) </a:t>
            </a:r>
            <a:r>
              <a:rPr lang="sr-Cyrl-RS" sz="1600" dirty="0" smtClean="0">
                <a:solidFill>
                  <a:schemeClr val="accent5">
                    <a:lumMod val="50000"/>
                  </a:schemeClr>
                </a:solidFill>
              </a:rPr>
              <a:t>– снимање </a:t>
            </a:r>
            <a:r>
              <a:rPr lang="sr-Cyrl-RS" sz="1600" i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sr-Cyrl-RS" sz="1600" dirty="0" smtClean="0"/>
              <a:t>Број становника при </a:t>
            </a:r>
            <a:r>
              <a:rPr lang="sr-Cyrl-RS" sz="1600" i="1" dirty="0" smtClean="0"/>
              <a:t>Амакс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sr-Cyrl-RS" sz="1600" dirty="0" smtClean="0"/>
              <a:t>Број посетилаца при </a:t>
            </a:r>
            <a:r>
              <a:rPr lang="sr-Cyrl-RS" sz="1600" i="1" dirty="0" smtClean="0"/>
              <a:t>Амакс</a:t>
            </a:r>
          </a:p>
          <a:p>
            <a:pPr algn="just">
              <a:spcAft>
                <a:spcPts val="1200"/>
              </a:spcAft>
              <a:buFont typeface="Calibri" pitchFamily="34" charset="0"/>
              <a:buChar char="→"/>
            </a:pPr>
            <a:r>
              <a:rPr lang="sr-Latn-CS" sz="1600" dirty="0" smtClean="0"/>
              <a:t>Степен задовољења захтева за паркирање на расположивом броју паркинг места</a:t>
            </a:r>
            <a:r>
              <a:rPr lang="sr-Cyrl-CS" sz="1600" dirty="0" smtClean="0"/>
              <a:t> (за категорију “посетилац”)</a:t>
            </a:r>
            <a:endParaRPr lang="en-GB" sz="1600" dirty="0" smtClean="0"/>
          </a:p>
          <a:p>
            <a:pPr marL="85725" indent="-8572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 sz="1600" dirty="0" smtClean="0"/>
              <a:t>Расподела посетилаца по трајању при </a:t>
            </a:r>
            <a:r>
              <a:rPr lang="sr-Cyrl-RS" sz="1600" i="1" dirty="0" smtClean="0"/>
              <a:t>Амакс</a:t>
            </a:r>
            <a:endParaRPr lang="sr-Latn-CS" sz="1600" i="1" dirty="0" smtClean="0"/>
          </a:p>
          <a:p>
            <a:pPr algn="just"/>
            <a:endParaRPr lang="sr-Latn-CS" dirty="0" smtClean="0"/>
          </a:p>
          <a:p>
            <a:endParaRPr lang="sr-Latn-CS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3143254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}</a:t>
            </a:r>
            <a:endParaRPr lang="en-GB" sz="35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328613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accent5">
                    <a:lumMod val="50000"/>
                  </a:schemeClr>
                </a:solidFill>
              </a:rPr>
              <a:t>расподела излазака становника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29256" y="4643452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5072066" y="4419880"/>
            <a:ext cx="428628" cy="428628"/>
            <a:chOff x="7797010" y="2267533"/>
            <a:chExt cx="459485" cy="436022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"/>
          </p:nvPr>
        </p:nvSpPr>
        <p:spPr>
          <a:xfrm>
            <a:off x="1571604" y="500048"/>
            <a:ext cx="6576000" cy="428628"/>
          </a:xfrm>
        </p:spPr>
        <p:txBody>
          <a:bodyPr/>
          <a:lstStyle/>
          <a:p>
            <a:r>
              <a:rPr lang="sr-Cyrl-RS" sz="2900" dirty="0" smtClean="0"/>
              <a:t>СТАНОВНИЦИ: Расподела излазака</a:t>
            </a:r>
            <a:endParaRPr lang="sr-Latn-CS" sz="29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2844" y="0"/>
            <a:ext cx="2928958" cy="432000"/>
          </a:xfrm>
        </p:spPr>
        <p:txBody>
          <a:bodyPr/>
          <a:lstStyle/>
          <a:p>
            <a:r>
              <a:rPr lang="sr-Cyrl-RS" sz="1500" b="1" dirty="0" smtClean="0">
                <a:solidFill>
                  <a:schemeClr val="accent5">
                    <a:lumMod val="50000"/>
                  </a:schemeClr>
                </a:solidFill>
              </a:rPr>
              <a:t>Независно истраживање</a:t>
            </a:r>
            <a:endParaRPr lang="sr-Latn-CS" sz="1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/>
          <a:srcRect l="26906" t="29057" r="26381" b="37912"/>
          <a:stretch>
            <a:fillRect/>
          </a:stretch>
        </p:blipFill>
        <p:spPr bwMode="auto">
          <a:xfrm>
            <a:off x="857224" y="2214560"/>
            <a:ext cx="5857916" cy="258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/>
          </p:cNvSpPr>
          <p:nvPr/>
        </p:nvSpPr>
        <p:spPr bwMode="auto">
          <a:xfrm>
            <a:off x="7000892" y="2786064"/>
            <a:ext cx="288925" cy="1081087"/>
          </a:xfrm>
          <a:prstGeom prst="rightBrace">
            <a:avLst>
              <a:gd name="adj1" fmla="val 3118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358082" y="3143254"/>
            <a:ext cx="122453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altLang="en-US" sz="1600" b="1" dirty="0">
                <a:solidFill>
                  <a:srgbClr val="FF0000"/>
                </a:solidFill>
              </a:rPr>
              <a:t>Затечени</a:t>
            </a:r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00694" y="18513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2" name="Group 14"/>
          <p:cNvGrpSpPr/>
          <p:nvPr/>
        </p:nvGrpSpPr>
        <p:grpSpPr>
          <a:xfrm>
            <a:off x="5169880" y="0"/>
            <a:ext cx="357190" cy="400110"/>
            <a:chOff x="7797010" y="2267528"/>
            <a:chExt cx="459485" cy="460559"/>
          </a:xfrm>
        </p:grpSpPr>
        <p:sp>
          <p:nvSpPr>
            <p:cNvPr id="13" name="Flowchart: Extract 12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8907" y="2267533"/>
              <a:ext cx="334510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0034" y="1071552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Cyrl-CS" altLang="en-US" sz="1600" dirty="0" smtClean="0"/>
              <a:t>Посетиоци користе део капацитета који је преостао од становника</a:t>
            </a:r>
            <a:r>
              <a:rPr lang="sr-Cyrl-CS" altLang="en-US" dirty="0" smtClean="0"/>
              <a:t>.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0034" y="13573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Cyrl-CS" altLang="en-US" sz="1600" dirty="0" smtClean="0"/>
              <a:t>Може се сматрати да су становници сви корисници који су затечени пре почетка периода истраживања, односно пре 6 часова.</a:t>
            </a:r>
            <a:endParaRPr lang="en-US" alt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714744" y="1928808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altLang="en-US" i="1" dirty="0" smtClean="0"/>
              <a:t>1. смена</a:t>
            </a:r>
            <a:endParaRPr lang="en-US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dirty="0" smtClean="0"/>
              <a:t>СТАНОВНИЦИ: Расподела излазака</a:t>
            </a:r>
            <a:endParaRPr lang="sr-Latn-CS" sz="30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142844" y="0"/>
            <a:ext cx="3429024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5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tabLst/>
              <a:defRPr/>
            </a:pPr>
            <a:r>
              <a:rPr kumimoji="0" lang="sr-Cyrl-RS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Независно истраживање</a:t>
            </a:r>
            <a:endParaRPr kumimoji="0" lang="sr-Latn-CS" sz="15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00694" y="18513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5169880" y="0"/>
            <a:ext cx="357190" cy="400110"/>
            <a:chOff x="7797010" y="2267528"/>
            <a:chExt cx="459485" cy="460559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88907" y="2267533"/>
              <a:ext cx="334510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2051" name="Object 3"/>
          <p:cNvGraphicFramePr>
            <a:graphicFrameLocks noGrp="1" noChangeAspect="1"/>
          </p:cNvGraphicFramePr>
          <p:nvPr/>
        </p:nvGraphicFramePr>
        <p:xfrm>
          <a:off x="357158" y="1142990"/>
          <a:ext cx="4286280" cy="1956780"/>
        </p:xfrm>
        <a:graphic>
          <a:graphicData uri="http://schemas.openxmlformats.org/presentationml/2006/ole">
            <p:oleObj spid="_x0000_s2054" name="Chart" r:id="rId3" imgW="5886631" imgH="2695666" progId="Excel.Sheet.8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 flipH="1" flipV="1">
            <a:off x="2464579" y="2464593"/>
            <a:ext cx="3571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785786" y="2285998"/>
            <a:ext cx="1857388" cy="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20" y="2357436"/>
            <a:ext cx="50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28,57</a:t>
            </a:r>
            <a:endParaRPr lang="en-GB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Group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7014461"/>
              </p:ext>
            </p:extLst>
          </p:nvPr>
        </p:nvGraphicFramePr>
        <p:xfrm>
          <a:off x="4500562" y="3071816"/>
          <a:ext cx="4143404" cy="1763256"/>
        </p:xfrm>
        <a:graphic>
          <a:graphicData uri="http://schemas.openxmlformats.org/drawingml/2006/table">
            <a:tbl>
              <a:tblPr/>
              <a:tblGrid>
                <a:gridCol w="1036395"/>
                <a:gridCol w="1035307"/>
                <a:gridCol w="1036395"/>
                <a:gridCol w="1035307"/>
              </a:tblGrid>
              <a:tr h="534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Време напуштања пм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Број становника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Релативна расподела (%)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Кумулативна расподела (%)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57,14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57,14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 9 до 13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14,29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71,43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 13 до 20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71,43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напуштају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28,57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Укупно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0378" marR="70378" marT="35178" marB="3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7643834" y="3857634"/>
            <a:ext cx="1000132" cy="288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572000" y="1643056"/>
            <a:ext cx="4071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1600" dirty="0" smtClean="0">
                <a:solidFill>
                  <a:srgbClr val="FF0000"/>
                </a:solidFill>
              </a:rPr>
              <a:t>Број становника у 13 ч: </a:t>
            </a:r>
            <a:r>
              <a:rPr lang="sr-Cyrl-RS" sz="1600" dirty="0" smtClean="0"/>
              <a:t>Амин × 28,57%</a:t>
            </a:r>
          </a:p>
          <a:p>
            <a:pPr algn="ctr"/>
            <a:r>
              <a:rPr lang="sr-Cyrl-RS" sz="1600" dirty="0" smtClean="0">
                <a:solidFill>
                  <a:srgbClr val="FF0000"/>
                </a:solidFill>
              </a:rPr>
              <a:t>Број посетилаца у 13 ч: </a:t>
            </a:r>
            <a:r>
              <a:rPr lang="sr-Cyrl-RS" sz="1600" dirty="0" smtClean="0"/>
              <a:t>Акор-Аст</a:t>
            </a:r>
            <a:endParaRPr lang="en-GB" sz="1600" dirty="0"/>
          </a:p>
        </p:txBody>
      </p:sp>
      <p:pic>
        <p:nvPicPr>
          <p:cNvPr id="33" name="Picture 32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56225">
            <a:off x="2128222" y="2854569"/>
            <a:ext cx="1259129" cy="219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Проблем паркирања – Управљање паркирањем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75606"/>
            <a:ext cx="4732276" cy="3481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87600"/>
            <a:ext cx="7987500" cy="398200"/>
          </a:xfrm>
        </p:spPr>
        <p:txBody>
          <a:bodyPr/>
          <a:lstStyle/>
          <a:p>
            <a:pPr algn="ctr"/>
            <a:r>
              <a:rPr lang="sr-Cyrl-RS" sz="3000" dirty="0" smtClean="0"/>
              <a:t>ПОСЕТИОЦИ : Трајност паркирања</a:t>
            </a:r>
            <a:endParaRPr lang="sr-Latn-CS" sz="3000" dirty="0"/>
          </a:p>
        </p:txBody>
      </p:sp>
      <p:sp>
        <p:nvSpPr>
          <p:cNvPr id="4" name="Rectangle 3"/>
          <p:cNvSpPr/>
          <p:nvPr/>
        </p:nvSpPr>
        <p:spPr>
          <a:xfrm>
            <a:off x="142844" y="0"/>
            <a:ext cx="2555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295275">
              <a:buClr>
                <a:schemeClr val="dk1"/>
              </a:buClr>
              <a:buSzPts val="1050"/>
              <a:defRPr/>
            </a:pPr>
            <a:r>
              <a:rPr lang="sr-Cyrl-RS" b="1" dirty="0" smtClean="0">
                <a:solidFill>
                  <a:schemeClr val="accent5">
                    <a:lumMod val="5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Независно истраживање</a:t>
            </a:r>
            <a:endParaRPr lang="sr-Latn-CS" b="1" dirty="0">
              <a:solidFill>
                <a:schemeClr val="accent5">
                  <a:lumMod val="50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29256" y="18513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5098442" y="0"/>
            <a:ext cx="357190" cy="400110"/>
            <a:chOff x="7797010" y="2267528"/>
            <a:chExt cx="459485" cy="460559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88907" y="2267533"/>
              <a:ext cx="334510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13" name="Group 341"/>
          <p:cNvGraphicFramePr>
            <a:graphicFrameLocks/>
          </p:cNvGraphicFramePr>
          <p:nvPr/>
        </p:nvGraphicFramePr>
        <p:xfrm>
          <a:off x="2556348" y="1059582"/>
          <a:ext cx="4031876" cy="40689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06543"/>
                <a:gridCol w="1002014"/>
                <a:gridCol w="1061116"/>
                <a:gridCol w="1062203"/>
              </a:tblGrid>
              <a:tr h="385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Трајност (час)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Број паркирања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Релативна расп. (%)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Кумулативна расп. (%)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anchor="ctr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До 1 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8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36,36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36,36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1 до 2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8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36,36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72,72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2 до 3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4,55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77,27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3 до 4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2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9,09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86,36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4 до 5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0,00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86,36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5 до 6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4,55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90,91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6 до 7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4,55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95,46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7 до 8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4,55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100,01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8 до 9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0,00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100,01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9 до 10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0,00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100,01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10 до 11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0,00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100,01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11 до 12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0,00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100,01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12 до 13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0,00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100,01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Од 13 до 14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0,00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100,01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Преко 14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0,00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100,01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Укупно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Nunito" charset="-18"/>
                        </a:rPr>
                        <a:t>22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unito" charset="-18"/>
                      </a:endParaRPr>
                    </a:p>
                  </a:txBody>
                  <a:tcPr marT="45715" marB="45715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000" dirty="0" smtClean="0"/>
              <a:t>Посетиоци при  </a:t>
            </a:r>
            <a:r>
              <a:rPr lang="sr-Cyrl-RS" sz="3000" i="1" dirty="0" smtClean="0"/>
              <a:t>Амах</a:t>
            </a:r>
            <a:r>
              <a:rPr lang="sr-Cyrl-RS" sz="3000" dirty="0" smtClean="0"/>
              <a:t>: Трајање паркирања</a:t>
            </a:r>
            <a:endParaRPr lang="sr-Latn-C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285866"/>
            <a:ext cx="8143932" cy="3500462"/>
          </a:xfrm>
        </p:spPr>
        <p:txBody>
          <a:bodyPr/>
          <a:lstStyle/>
          <a:p>
            <a:pPr>
              <a:buNone/>
            </a:pPr>
            <a:r>
              <a:rPr lang="sr-Cyrl-CS" altLang="en-US" sz="1600" b="1" i="1" dirty="0" smtClean="0">
                <a:solidFill>
                  <a:schemeClr val="accent5">
                    <a:lumMod val="50000"/>
                  </a:schemeClr>
                </a:solidFill>
              </a:rPr>
              <a:t>Релативна расподела</a:t>
            </a:r>
            <a:r>
              <a:rPr lang="sr-Cyrl-RS" altLang="en-US" sz="1600" b="1" i="1" dirty="0" smtClean="0">
                <a:solidFill>
                  <a:schemeClr val="accent5">
                    <a:lumMod val="50000"/>
                  </a:schemeClr>
                </a:solidFill>
              </a:rPr>
              <a:t>				</a:t>
            </a:r>
            <a:r>
              <a:rPr lang="sr-Cyrl-CS" altLang="en-US" sz="1600" b="1" i="1" dirty="0" smtClean="0">
                <a:solidFill>
                  <a:schemeClr val="accent5">
                    <a:lumMod val="50000"/>
                  </a:schemeClr>
                </a:solidFill>
              </a:rPr>
              <a:t>Кумулативна расподела</a:t>
            </a:r>
            <a:endParaRPr lang="en-US" altLang="en-US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sr-Latn-CS" dirty="0"/>
          </a:p>
        </p:txBody>
      </p:sp>
      <p:sp>
        <p:nvSpPr>
          <p:cNvPr id="4" name="Rectangle 3"/>
          <p:cNvSpPr/>
          <p:nvPr/>
        </p:nvSpPr>
        <p:spPr>
          <a:xfrm>
            <a:off x="285720" y="0"/>
            <a:ext cx="2555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295275">
              <a:buClr>
                <a:schemeClr val="dk1"/>
              </a:buClr>
              <a:buSzPts val="1050"/>
              <a:defRPr/>
            </a:pPr>
            <a:r>
              <a:rPr lang="sr-Cyrl-RS" b="1" dirty="0" smtClean="0">
                <a:solidFill>
                  <a:schemeClr val="accent5">
                    <a:lumMod val="5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Независно истраживање</a:t>
            </a:r>
            <a:endParaRPr lang="sr-Latn-CS" b="1" dirty="0">
              <a:solidFill>
                <a:schemeClr val="accent5">
                  <a:lumMod val="50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00694" y="18513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5169880" y="0"/>
            <a:ext cx="357190" cy="400110"/>
            <a:chOff x="7797010" y="2267528"/>
            <a:chExt cx="459485" cy="460559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88907" y="2267533"/>
              <a:ext cx="334510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3074" name="Object 2"/>
          <p:cNvGraphicFramePr>
            <a:graphicFrameLocks noGrp="1" noChangeAspect="1"/>
          </p:cNvGraphicFramePr>
          <p:nvPr/>
        </p:nvGraphicFramePr>
        <p:xfrm>
          <a:off x="714348" y="1857370"/>
          <a:ext cx="4140946" cy="2143140"/>
        </p:xfrm>
        <a:graphic>
          <a:graphicData uri="http://schemas.openxmlformats.org/presentationml/2006/ole">
            <p:oleObj spid="_x0000_s3080" name="Worksheet" r:id="rId3" imgW="5848209" imgH="2686157" progId="Excel.Sheet.8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Grp="1" noChangeAspect="1"/>
          </p:cNvGraphicFramePr>
          <p:nvPr/>
        </p:nvGraphicFramePr>
        <p:xfrm>
          <a:off x="5000628" y="1857370"/>
          <a:ext cx="3580172" cy="2071702"/>
        </p:xfrm>
        <a:graphic>
          <a:graphicData uri="http://schemas.openxmlformats.org/presentationml/2006/ole">
            <p:oleObj spid="_x0000_s3081" name="Chart" r:id="rId4" imgW="5896066" imgH="27051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gore (BLEDO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8000" contras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720" y="285734"/>
            <a:ext cx="8572560" cy="714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87600"/>
            <a:ext cx="8358246" cy="564300"/>
          </a:xfrm>
        </p:spPr>
        <p:txBody>
          <a:bodyPr/>
          <a:lstStyle/>
          <a:p>
            <a:r>
              <a:rPr lang="sr-Cyrl-RS" sz="2800" dirty="0" smtClean="0"/>
              <a:t>ПРИМЕР: Испитивање могућности увођења режима</a:t>
            </a:r>
            <a:endParaRPr lang="sr-Latn-CS" sz="2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 l="7700" t="29091"/>
          <a:stretch>
            <a:fillRect/>
          </a:stretch>
        </p:blipFill>
        <p:spPr bwMode="auto">
          <a:xfrm>
            <a:off x="285720" y="1000114"/>
            <a:ext cx="8572560" cy="230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923928" y="3714758"/>
            <a:ext cx="5000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2400"/>
              </a:spcBef>
              <a:defRPr/>
            </a:pPr>
            <a:r>
              <a:rPr lang="sr-Cyrl-CS" sz="1600" b="1" i="1" dirty="0" smtClean="0">
                <a:solidFill>
                  <a:srgbClr val="FF0000"/>
                </a:solidFill>
                <a:latin typeface="Nunito" charset="-18"/>
                <a:cs typeface="Arial" pitchFamily="34" charset="0"/>
              </a:rPr>
              <a:t>1. А</a:t>
            </a:r>
            <a:r>
              <a:rPr lang="en-US" sz="1600" b="1" i="1" dirty="0" smtClean="0">
                <a:solidFill>
                  <a:srgbClr val="FF0000"/>
                </a:solidFill>
                <a:latin typeface="Nunito" charset="-18"/>
                <a:cs typeface="Arial" pitchFamily="34" charset="0"/>
              </a:rPr>
              <a:t>max </a:t>
            </a:r>
            <a:r>
              <a:rPr lang="en-US" sz="1600" b="1" dirty="0" smtClean="0">
                <a:solidFill>
                  <a:srgbClr val="FF0000"/>
                </a:solidFill>
                <a:latin typeface="Nunito" charset="-18"/>
                <a:cs typeface="Arial" pitchFamily="34" charset="0"/>
              </a:rPr>
              <a:t>&gt; </a:t>
            </a:r>
            <a:r>
              <a:rPr lang="en-US" sz="1600" b="1" i="1" dirty="0" smtClean="0">
                <a:solidFill>
                  <a:srgbClr val="FF0000"/>
                </a:solidFill>
                <a:latin typeface="Nunito" charset="-18"/>
                <a:cs typeface="Arial" pitchFamily="34" charset="0"/>
              </a:rPr>
              <a:t>M</a:t>
            </a:r>
            <a:r>
              <a:rPr lang="en-US" sz="1600" dirty="0" smtClean="0">
                <a:latin typeface="Nunito" charset="-18"/>
                <a:cs typeface="Arial" pitchFamily="34" charset="0"/>
              </a:rPr>
              <a:t>: </a:t>
            </a:r>
            <a:r>
              <a:rPr lang="sr-Cyrl-CS" sz="1600" dirty="0" smtClean="0">
                <a:latin typeface="Nunito" charset="-18"/>
                <a:cs typeface="Arial" pitchFamily="34" charset="0"/>
              </a:rPr>
              <a:t>постоји проблем паркирања</a:t>
            </a:r>
          </a:p>
          <a:p>
            <a:pPr lvl="1">
              <a:spcBef>
                <a:spcPts val="1200"/>
              </a:spcBef>
              <a:defRPr/>
            </a:pPr>
            <a:r>
              <a:rPr lang="sr-Cyrl-RS" sz="1600" b="1" i="1" dirty="0" smtClean="0">
                <a:solidFill>
                  <a:srgbClr val="FF0000"/>
                </a:solidFill>
                <a:latin typeface="Nunito" charset="-18"/>
                <a:cs typeface="Arial" pitchFamily="34" charset="0"/>
              </a:rPr>
              <a:t>2. </a:t>
            </a:r>
            <a:r>
              <a:rPr lang="en-US" sz="1600" b="1" i="1" dirty="0" err="1" smtClean="0">
                <a:solidFill>
                  <a:srgbClr val="FF0000"/>
                </a:solidFill>
                <a:latin typeface="Nunito" charset="-18"/>
                <a:cs typeface="Arial" pitchFamily="34" charset="0"/>
              </a:rPr>
              <a:t>Amin</a:t>
            </a:r>
            <a:r>
              <a:rPr lang="en-US" sz="1600" b="1" dirty="0" smtClean="0">
                <a:solidFill>
                  <a:srgbClr val="FF0000"/>
                </a:solidFill>
                <a:latin typeface="Nunito" charset="-18"/>
                <a:cs typeface="Arial" pitchFamily="34" charset="0"/>
              </a:rPr>
              <a:t> &lt; </a:t>
            </a:r>
            <a:r>
              <a:rPr lang="en-US" sz="1600" b="1" i="1" dirty="0" smtClean="0">
                <a:solidFill>
                  <a:srgbClr val="FF0000"/>
                </a:solidFill>
                <a:latin typeface="Nunito" charset="-18"/>
                <a:cs typeface="Arial" pitchFamily="34" charset="0"/>
              </a:rPr>
              <a:t>M</a:t>
            </a:r>
            <a:r>
              <a:rPr lang="en-US" sz="1600" dirty="0" smtClean="0">
                <a:latin typeface="Nunito" charset="-18"/>
                <a:cs typeface="Arial" pitchFamily="34" charset="0"/>
              </a:rPr>
              <a:t>: </a:t>
            </a:r>
            <a:r>
              <a:rPr lang="sr-Cyrl-CS" sz="1600" dirty="0" smtClean="0">
                <a:latin typeface="Nunito" charset="-18"/>
                <a:cs typeface="Arial" pitchFamily="34" charset="0"/>
              </a:rPr>
              <a:t>има довољно места за становнике</a:t>
            </a:r>
            <a:endParaRPr lang="sr-Cyrl-CS" sz="1600" dirty="0">
              <a:latin typeface="Nunito" charset="-18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 l="20750" t="56812" r="47151" b="3813"/>
          <a:stretch>
            <a:fillRect/>
          </a:stretch>
        </p:blipFill>
        <p:spPr bwMode="auto">
          <a:xfrm>
            <a:off x="251520" y="2720732"/>
            <a:ext cx="3347864" cy="2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ore (BLEDO)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8000" contras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2" y="285734"/>
            <a:ext cx="8572560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dirty="0" smtClean="0"/>
              <a:t>Испитивање могућности увођења режима</a:t>
            </a:r>
            <a:endParaRPr lang="sr-Latn-CS" sz="3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64514" name="Object 2"/>
          <p:cNvGraphicFramePr>
            <a:graphicFrameLocks/>
          </p:cNvGraphicFramePr>
          <p:nvPr/>
        </p:nvGraphicFramePr>
        <p:xfrm>
          <a:off x="642938" y="1000125"/>
          <a:ext cx="4467225" cy="3071813"/>
        </p:xfrm>
        <a:graphic>
          <a:graphicData uri="http://schemas.openxmlformats.org/presentationml/2006/ole">
            <p:oleObj spid="_x0000_s64520" r:id="rId5" imgW="4468755" imgH="3072650" progId="Excel.Sheet.8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/>
          </p:cNvGraphicFramePr>
          <p:nvPr/>
        </p:nvGraphicFramePr>
        <p:xfrm>
          <a:off x="4676775" y="1071552"/>
          <a:ext cx="4467225" cy="3071813"/>
        </p:xfrm>
        <a:graphic>
          <a:graphicData uri="http://schemas.openxmlformats.org/presentationml/2006/ole">
            <p:oleObj spid="_x0000_s64521" r:id="rId6" imgW="4462659" imgH="3066554" progId="Excel.Sheet.8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500034" y="3571882"/>
            <a:ext cx="8001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Nunito" charset="-18"/>
              </a:rPr>
              <a:t>3. Значајно заступљена категорија корисника која ту не треба да се паркира:</a:t>
            </a:r>
            <a:r>
              <a:rPr lang="ru-RU" dirty="0" smtClean="0">
                <a:latin typeface="Nunito" charset="-18"/>
              </a:rPr>
              <a:t> </a:t>
            </a:r>
          </a:p>
          <a:p>
            <a:endParaRPr lang="ru-RU" dirty="0" smtClean="0">
              <a:latin typeface="Nunito" charset="-18"/>
            </a:endParaRPr>
          </a:p>
          <a:p>
            <a:r>
              <a:rPr lang="ru-RU" dirty="0" smtClean="0">
                <a:latin typeface="Nunito" charset="-18"/>
              </a:rPr>
              <a:t>При </a:t>
            </a:r>
            <a:r>
              <a:rPr lang="ru-RU" i="1" dirty="0" smtClean="0">
                <a:latin typeface="Nunito" charset="-18"/>
              </a:rPr>
              <a:t>Аmax</a:t>
            </a:r>
            <a:r>
              <a:rPr lang="ru-RU" dirty="0" smtClean="0">
                <a:latin typeface="Nunito" charset="-18"/>
              </a:rPr>
              <a:t> 64% посетилаца са мотивом рад, а 46% дуготрајних посетилаца.</a:t>
            </a:r>
            <a:endParaRPr lang="ru-RU" dirty="0">
              <a:latin typeface="Nunito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ore (BLEDO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2" y="285734"/>
            <a:ext cx="8572560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dirty="0" smtClean="0"/>
              <a:t>Дефинисање временског ограничења</a:t>
            </a:r>
            <a:endParaRPr lang="sr-Latn-CS" sz="3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7158" y="1285866"/>
            <a:ext cx="792958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sr-Cyrl-RS" sz="1800" u="sng" dirty="0" smtClean="0">
                <a:solidFill>
                  <a:prstClr val="black"/>
                </a:solidFill>
                <a:latin typeface="Nunito" charset="-18"/>
              </a:rPr>
              <a:t>Потребни подаци </a:t>
            </a: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– </a:t>
            </a:r>
            <a:r>
              <a:rPr lang="sr-Cyrl-RS" sz="1800" i="1" dirty="0" smtClean="0">
                <a:solidFill>
                  <a:prstClr val="black"/>
                </a:solidFill>
                <a:latin typeface="Nunito" charset="-18"/>
              </a:rPr>
              <a:t>дефинише се за максималну акумулацију</a:t>
            </a: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: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 Број паркинг места (</a:t>
            </a:r>
            <a:r>
              <a:rPr lang="sr-Cyrl-RS" sz="1800" i="1" dirty="0" smtClean="0">
                <a:solidFill>
                  <a:prstClr val="black"/>
                </a:solidFill>
                <a:latin typeface="Nunito" charset="-18"/>
              </a:rPr>
              <a:t>М</a:t>
            </a: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)</a:t>
            </a:r>
            <a:r>
              <a:rPr lang="en-GB" sz="1800" dirty="0" smtClean="0">
                <a:solidFill>
                  <a:prstClr val="black"/>
                </a:solidFill>
                <a:latin typeface="Nunito" charset="-18"/>
              </a:rPr>
              <a:t> </a:t>
            </a: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 Максимана акумулација (</a:t>
            </a:r>
            <a:r>
              <a:rPr lang="sr-Cyrl-RS" sz="1800" i="1" dirty="0" smtClean="0">
                <a:solidFill>
                  <a:prstClr val="black"/>
                </a:solidFill>
                <a:latin typeface="Nunito" charset="-18"/>
              </a:rPr>
              <a:t>Амакс</a:t>
            </a: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)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 Број становника при </a:t>
            </a:r>
            <a:r>
              <a:rPr lang="sr-Cyrl-RS" sz="1800" i="1" dirty="0" smtClean="0">
                <a:solidFill>
                  <a:prstClr val="black"/>
                </a:solidFill>
                <a:latin typeface="Nunito" charset="-18"/>
              </a:rPr>
              <a:t>Амакс</a:t>
            </a: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 Број посетилаца при </a:t>
            </a:r>
            <a:r>
              <a:rPr lang="sr-Cyrl-RS" sz="1800" i="1" dirty="0" smtClean="0">
                <a:solidFill>
                  <a:prstClr val="black"/>
                </a:solidFill>
                <a:latin typeface="Nunito" charset="-18"/>
              </a:rPr>
              <a:t>Амакс</a:t>
            </a:r>
          </a:p>
          <a:p>
            <a:pPr marL="274320" indent="-274320" algn="just">
              <a:spcAft>
                <a:spcPts val="1200"/>
              </a:spcAft>
              <a:buFont typeface="Calibri" pitchFamily="34" charset="0"/>
              <a:buChar char="→"/>
            </a:pPr>
            <a:r>
              <a:rPr lang="sr-Latn-CS" sz="1800" dirty="0" smtClean="0">
                <a:solidFill>
                  <a:prstClr val="black"/>
                </a:solidFill>
                <a:latin typeface="Nunito" charset="-18"/>
              </a:rPr>
              <a:t>Степен задовољења захтева за паркирање на расположивом броју паркинг места</a:t>
            </a:r>
            <a:r>
              <a:rPr lang="sr-Cyrl-CS" sz="1800" dirty="0" smtClean="0">
                <a:solidFill>
                  <a:prstClr val="black"/>
                </a:solidFill>
                <a:latin typeface="Nunito" charset="-18"/>
              </a:rPr>
              <a:t> (за категорију “посетилац”)</a:t>
            </a:r>
            <a:endParaRPr lang="en-GB" sz="1800" dirty="0" smtClean="0">
              <a:solidFill>
                <a:prstClr val="black"/>
              </a:solidFill>
              <a:latin typeface="Nunito" charset="-18"/>
            </a:endParaRPr>
          </a:p>
          <a:p>
            <a:pPr marL="85725" indent="-8572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 sz="1800" dirty="0" smtClean="0">
                <a:solidFill>
                  <a:prstClr val="black"/>
                </a:solidFill>
                <a:latin typeface="Nunito" charset="-18"/>
              </a:rPr>
              <a:t> Расподела посетилаца по трајању при </a:t>
            </a:r>
            <a:r>
              <a:rPr lang="sr-Cyrl-RS" sz="1800" i="1" dirty="0" smtClean="0">
                <a:solidFill>
                  <a:prstClr val="black"/>
                </a:solidFill>
                <a:latin typeface="Nunito" charset="-18"/>
              </a:rPr>
              <a:t>Амакс</a:t>
            </a:r>
            <a:endParaRPr lang="sr-Latn-CS" sz="1800" i="1" dirty="0">
              <a:solidFill>
                <a:prstClr val="black"/>
              </a:solidFill>
              <a:latin typeface="Nunito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ore (BLEDO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8000" contras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2" y="285734"/>
            <a:ext cx="8572560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dirty="0" smtClean="0"/>
              <a:t>Дефинисање временског ограничења</a:t>
            </a:r>
            <a:endParaRPr lang="sr-Latn-CS" sz="3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="" xmlns:p14="http://schemas.microsoft.com/office/powerpoint/2010/main" val="638310787"/>
              </p:ext>
            </p:extLst>
          </p:nvPr>
        </p:nvGraphicFramePr>
        <p:xfrm>
          <a:off x="500034" y="1714494"/>
          <a:ext cx="603792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3762491" y="2601993"/>
            <a:ext cx="0" cy="133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315804" y="2603014"/>
            <a:ext cx="24482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0034" y="1214428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dirty="0" smtClean="0">
                <a:cs typeface="Arial" pitchFamily="34" charset="0"/>
              </a:rPr>
              <a:t>Расподела напуштања паркинг места од стране становника</a:t>
            </a:r>
            <a:endParaRPr lang="en-US" dirty="0"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6698" y="2000246"/>
            <a:ext cx="227176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dirty="0" smtClean="0">
                <a:solidFill>
                  <a:srgbClr val="FF0000"/>
                </a:solidFill>
              </a:rPr>
              <a:t>Број становника при </a:t>
            </a:r>
            <a:r>
              <a:rPr lang="sr-Cyrl-RS" i="1" dirty="0" smtClean="0">
                <a:solidFill>
                  <a:srgbClr val="FF0000"/>
                </a:solidFill>
              </a:rPr>
              <a:t>Амакс</a:t>
            </a:r>
            <a:r>
              <a:rPr lang="sr-Cyrl-RS" dirty="0" smtClean="0">
                <a:solidFill>
                  <a:srgbClr val="FF0000"/>
                </a:solidFill>
              </a:rPr>
              <a:t>: </a:t>
            </a:r>
          </a:p>
          <a:p>
            <a:pPr algn="ctr">
              <a:spcAft>
                <a:spcPts val="600"/>
              </a:spcAft>
            </a:pPr>
            <a:r>
              <a:rPr lang="sr-Cyrl-RS" dirty="0" smtClean="0"/>
              <a:t>160 × 66,67% = </a:t>
            </a:r>
            <a:r>
              <a:rPr lang="sr-Cyrl-RS" b="1" dirty="0" smtClean="0">
                <a:solidFill>
                  <a:srgbClr val="FF0000"/>
                </a:solidFill>
              </a:rPr>
              <a:t>107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endParaRPr lang="sr-Cyrl-RS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sr-Cyrl-RS" dirty="0" smtClean="0">
                <a:solidFill>
                  <a:srgbClr val="FF0000"/>
                </a:solidFill>
              </a:rPr>
              <a:t>Број посетилаца у 13 ч:</a:t>
            </a:r>
          </a:p>
          <a:p>
            <a:pPr algn="ctr">
              <a:spcAft>
                <a:spcPts val="1200"/>
              </a:spcAft>
            </a:pPr>
            <a:r>
              <a:rPr lang="en-GB" dirty="0" smtClean="0"/>
              <a:t>443-107=336</a:t>
            </a: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gore (BLEDO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8000" contras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2" y="285734"/>
            <a:ext cx="8572560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dirty="0" smtClean="0"/>
              <a:t>Дефинисање временског ограничења</a:t>
            </a:r>
            <a:endParaRPr lang="sr-Latn-CS" sz="30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="" xmlns:p14="http://schemas.microsoft.com/office/powerpoint/2010/main" val="1394422982"/>
              </p:ext>
            </p:extLst>
          </p:nvPr>
        </p:nvGraphicFramePr>
        <p:xfrm>
          <a:off x="1428728" y="1285866"/>
          <a:ext cx="221457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759092" y="3408542"/>
            <a:ext cx="1514032" cy="0"/>
          </a:xfrm>
          <a:prstGeom prst="line">
            <a:avLst/>
          </a:prstGeom>
          <a:ln w="28575">
            <a:solidFill>
              <a:srgbClr val="F2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83332" y="2139702"/>
            <a:ext cx="359698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dirty="0" smtClean="0"/>
              <a:t>М=227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dirty="0" smtClean="0"/>
              <a:t>Број места за посетиоце: </a:t>
            </a:r>
          </a:p>
          <a:p>
            <a:pPr marL="285750" indent="-285750">
              <a:spcAft>
                <a:spcPts val="600"/>
              </a:spcAft>
            </a:pPr>
            <a:r>
              <a:rPr lang="sr-Cyrl-RS" dirty="0" smtClean="0"/>
              <a:t>	</a:t>
            </a:r>
            <a:r>
              <a:rPr lang="en-GB" dirty="0" err="1" smtClean="0"/>
              <a:t>Mpos</a:t>
            </a:r>
            <a:r>
              <a:rPr lang="en-GB" dirty="0" smtClean="0"/>
              <a:t> = 227-107=120</a:t>
            </a:r>
            <a:endParaRPr lang="sr-Cyrl-R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dirty="0" smtClean="0"/>
              <a:t>Степен задовољења посетилаца:</a:t>
            </a:r>
          </a:p>
          <a:p>
            <a:pPr marL="285750" indent="-285750">
              <a:spcAft>
                <a:spcPts val="600"/>
              </a:spcAft>
            </a:pPr>
            <a:r>
              <a:rPr lang="sr-Cyrl-RS" dirty="0" smtClean="0"/>
              <a:t>	</a:t>
            </a:r>
            <a:r>
              <a:rPr lang="en-GB" dirty="0" smtClean="0"/>
              <a:t>120/336=35,71%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Title 3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Title 4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" name="Picture 10" descr="gore (BLEDO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8000" contras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720" y="285734"/>
            <a:ext cx="8572560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8596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0" y="-214314"/>
            <a:ext cx="428596" cy="428628"/>
            <a:chOff x="7797010" y="2267533"/>
            <a:chExt cx="459485" cy="460563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785786" y="357172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tabLst/>
              <a:defRPr/>
            </a:pPr>
            <a:r>
              <a:rPr kumimoji="0" lang="sr-Cyrl-R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athway Gothic One"/>
                <a:ea typeface="Pathway Gothic One"/>
                <a:cs typeface="Pathway Gothic One"/>
                <a:sym typeface="Pathway Gothic One"/>
              </a:rPr>
              <a:t>Дефинисање временског ограничења</a:t>
            </a:r>
            <a:endParaRPr kumimoji="0" lang="sr-Latn-CS" sz="3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pic>
        <p:nvPicPr>
          <p:cNvPr id="12" name="Picture 11" descr="prez 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285866"/>
            <a:ext cx="4643470" cy="2758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472" y="421482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Расподела трајања посетилаца при максималној акумулацији</a:t>
            </a:r>
          </a:p>
          <a:p>
            <a:pPr algn="ctr">
              <a:buFont typeface="Arial" pitchFamily="34" charset="0"/>
              <a:buChar char="•"/>
            </a:pPr>
            <a:r>
              <a:rPr lang="sr-Cyrl-RS" dirty="0" smtClean="0"/>
              <a:t> Усваја се временско ограничење од 2 сата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6" name="Picture 10" descr="gore (BLEDO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8000" contras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720" y="307768"/>
            <a:ext cx="8572560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7158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</p:spPr>
        <p:txBody>
          <a:bodyPr/>
          <a:lstStyle/>
          <a:p>
            <a:pPr algn="ctr"/>
            <a:r>
              <a:rPr lang="sr-Cyrl-RS" sz="3000" dirty="0" smtClean="0"/>
              <a:t>Дефинисање временског ограничења</a:t>
            </a:r>
            <a:endParaRPr lang="sr-Latn-CS" sz="3000" dirty="0"/>
          </a:p>
        </p:txBody>
      </p:sp>
      <p:pic>
        <p:nvPicPr>
          <p:cNvPr id="12" name="Picture 11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850" y="1563638"/>
            <a:ext cx="5510300" cy="32403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0034" y="1203598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Временско ограничење </a:t>
            </a:r>
            <a:r>
              <a:rPr lang="sr-Cyrl-CS" sz="1600" dirty="0" smtClean="0">
                <a:latin typeface="Arial" pitchFamily="34" charset="0"/>
                <a:cs typeface="Arial" pitchFamily="34" charset="0"/>
              </a:rPr>
              <a:t>трајања паркирања: </a:t>
            </a:r>
            <a:r>
              <a:rPr lang="sr-Cyrl-C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" name="Picture 10" descr="gore (BLEDO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8000" contras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720" y="267494"/>
            <a:ext cx="8572560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7145" y="357172"/>
            <a:ext cx="64556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3100"/>
              <a:defRPr/>
            </a:pPr>
            <a:r>
              <a:rPr lang="sr-Cyrl-RS" sz="3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Дефинисање осталих атрибута режима</a:t>
            </a:r>
            <a:endParaRPr lang="sr-Latn-CS" sz="30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1142990"/>
            <a:ext cx="85725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sz="13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Период важења режима</a:t>
            </a:r>
          </a:p>
          <a:p>
            <a:pPr>
              <a:defRPr/>
            </a:pPr>
            <a:r>
              <a:rPr lang="sr-Cyrl-RS" sz="1300" dirty="0" smtClean="0"/>
              <a:t>Дефинише се као период у коме је реализована акумулација паркирања већа од броја паркинг места.</a:t>
            </a:r>
            <a:endParaRPr lang="sr-Cyrl-CS" sz="13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643055"/>
            <a:ext cx="3473558" cy="19288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7158" y="3571882"/>
            <a:ext cx="82868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sr-Cyrl-RS" sz="13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Временска јединица за наплату паркирања</a:t>
            </a:r>
          </a:p>
          <a:p>
            <a:pPr lvl="0"/>
            <a:r>
              <a:rPr lang="sr-Cyrl-RS" sz="1300" dirty="0" smtClean="0"/>
              <a:t>Дефинише се на основу кумулативне расподеле посетилаца по трајању паркирања</a:t>
            </a:r>
            <a:endParaRPr lang="en-GB" sz="1300" dirty="0"/>
          </a:p>
        </p:txBody>
      </p:sp>
      <p:sp>
        <p:nvSpPr>
          <p:cNvPr id="16" name="Rectangle 15"/>
          <p:cNvSpPr/>
          <p:nvPr/>
        </p:nvSpPr>
        <p:spPr>
          <a:xfrm>
            <a:off x="357158" y="4071948"/>
            <a:ext cx="82868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sr-Cyrl-RS" sz="13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временске јединице за наплату</a:t>
            </a:r>
          </a:p>
          <a:p>
            <a:pPr lvl="0"/>
            <a:r>
              <a:rPr lang="sr-Cyrl-RS" sz="1300" dirty="0" smtClean="0"/>
              <a:t>Као подршка временском ограничењу – да додатни број посетилаца демотивише од паркирања у зони</a:t>
            </a:r>
          </a:p>
          <a:p>
            <a:pPr lvl="0"/>
            <a:r>
              <a:rPr lang="sr-Cyrl-RS" sz="1300" dirty="0" smtClean="0"/>
              <a:t>Минимална цена треба да омогући покривање трошкова ентитета које спроводи наплату</a:t>
            </a:r>
            <a:endParaRPr lang="en-GB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Проблем паркирања – Управљање паркирањем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2" descr="svadja za PM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74"/>
          <a:stretch>
            <a:fillRect/>
          </a:stretch>
        </p:blipFill>
        <p:spPr bwMode="auto">
          <a:xfrm>
            <a:off x="594383" y="1851670"/>
            <a:ext cx="390560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1" descr="parking automat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13434"/>
            <a:ext cx="357101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34"/>
            <a:ext cx="8143932" cy="642942"/>
          </a:xfrm>
        </p:spPr>
        <p:txBody>
          <a:bodyPr/>
          <a:lstStyle/>
          <a:p>
            <a:r>
              <a:rPr lang="sr-Cyrl-RS" sz="2500" dirty="0" smtClean="0">
                <a:latin typeface="Nunito" charset="-18"/>
              </a:rPr>
              <a:t>Критеријуми за увођење режима регулисања трајања паркирања на уличном фронту</a:t>
            </a:r>
            <a:endParaRPr lang="sr-Latn-CS" sz="2500" dirty="0">
              <a:latin typeface="Nunito" charset="-18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41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42" name="Flowchart: Extract 41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45" name="Picture 44" descr="слика 2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214428"/>
            <a:ext cx="4714908" cy="3595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72"/>
            <a:ext cx="8358246" cy="564300"/>
          </a:xfrm>
        </p:spPr>
        <p:txBody>
          <a:bodyPr/>
          <a:lstStyle/>
          <a:p>
            <a:r>
              <a:rPr lang="sr-Cyrl-RS" sz="2500" dirty="0" smtClean="0">
                <a:latin typeface="Nunito" charset="-18"/>
              </a:rPr>
              <a:t>Алгоритам 2 – испитивање могућности реализације захтева становника уличног фронта</a:t>
            </a:r>
            <a:endParaRPr lang="sr-Latn-CS" sz="2500" dirty="0">
              <a:latin typeface="Nunito" charset="-1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11" name="Picture 10" descr="сл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238800"/>
            <a:ext cx="5429288" cy="357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34"/>
            <a:ext cx="8358246" cy="642942"/>
          </a:xfrm>
        </p:spPr>
        <p:txBody>
          <a:bodyPr/>
          <a:lstStyle/>
          <a:p>
            <a:r>
              <a:rPr lang="sr-Cyrl-RS" sz="2000" i="1" dirty="0" smtClean="0"/>
              <a:t>РЕЖИМ</a:t>
            </a:r>
            <a:r>
              <a:rPr lang="sr-Cyrl-RS" sz="2000" dirty="0" smtClean="0"/>
              <a:t>: Контрола и регулисање паркирања по структури аутомобила</a:t>
            </a:r>
            <a:endParaRPr lang="sr-Latn-CS" sz="2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28596" y="1273959"/>
            <a:ext cx="8286808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spcAft>
                <a:spcPts val="225"/>
              </a:spcAft>
            </a:pPr>
            <a:r>
              <a:rPr lang="en-US" sz="1600" dirty="0" err="1" smtClean="0"/>
              <a:t>Регулисањем</a:t>
            </a:r>
            <a:r>
              <a:rPr lang="en-US" sz="1600" dirty="0" smtClean="0"/>
              <a:t> – </a:t>
            </a:r>
            <a:r>
              <a:rPr lang="en-US" sz="1600" dirty="0" err="1" smtClean="0"/>
              <a:t>сепарацијом</a:t>
            </a:r>
            <a:r>
              <a:rPr lang="en-US" sz="1600" dirty="0" smtClean="0"/>
              <a:t> – </a:t>
            </a:r>
            <a:r>
              <a:rPr lang="en-US" sz="1600" dirty="0" err="1" smtClean="0"/>
              <a:t>структуре</a:t>
            </a:r>
            <a:r>
              <a:rPr lang="en-US" sz="1600" dirty="0" smtClean="0"/>
              <a:t> </a:t>
            </a:r>
            <a:r>
              <a:rPr lang="en-US" sz="1600" dirty="0" err="1" smtClean="0"/>
              <a:t>аутомобила</a:t>
            </a:r>
            <a:r>
              <a:rPr lang="en-US" sz="1600" dirty="0" smtClean="0"/>
              <a:t> у </a:t>
            </a:r>
            <a:r>
              <a:rPr lang="en-US" sz="1600" dirty="0" err="1" smtClean="0"/>
              <a:t>специфичним</a:t>
            </a:r>
            <a:r>
              <a:rPr lang="en-US" sz="1600" dirty="0" smtClean="0"/>
              <a:t> </a:t>
            </a:r>
            <a:r>
              <a:rPr lang="en-US" sz="1600" dirty="0" err="1" smtClean="0"/>
              <a:t>физичким</a:t>
            </a:r>
            <a:r>
              <a:rPr lang="en-US" sz="1600" dirty="0" smtClean="0"/>
              <a:t> и </a:t>
            </a:r>
            <a:r>
              <a:rPr lang="en-US" sz="1600" dirty="0" err="1" smtClean="0"/>
              <a:t>функционалним</a:t>
            </a:r>
            <a:r>
              <a:rPr lang="en-US" sz="1600" dirty="0" smtClean="0"/>
              <a:t> </a:t>
            </a:r>
            <a:r>
              <a:rPr lang="en-US" sz="1600" dirty="0" err="1" smtClean="0"/>
              <a:t>структурама</a:t>
            </a:r>
            <a:r>
              <a:rPr lang="en-US" sz="1600" dirty="0" smtClean="0"/>
              <a:t> </a:t>
            </a:r>
            <a:r>
              <a:rPr lang="en-US" sz="1600" dirty="0" err="1" smtClean="0"/>
              <a:t>града</a:t>
            </a:r>
            <a:r>
              <a:rPr lang="en-US" sz="1600" dirty="0" smtClean="0"/>
              <a:t>, </a:t>
            </a:r>
            <a:r>
              <a:rPr lang="en-US" sz="1600" dirty="0" err="1" smtClean="0"/>
              <a:t>регулативно</a:t>
            </a:r>
            <a:r>
              <a:rPr lang="en-US" sz="1600" dirty="0" smtClean="0"/>
              <a:t> </a:t>
            </a:r>
            <a:r>
              <a:rPr lang="en-US" sz="1600" dirty="0" err="1" smtClean="0"/>
              <a:t>контролним</a:t>
            </a:r>
            <a:r>
              <a:rPr lang="en-US" sz="1600" dirty="0" smtClean="0"/>
              <a:t> </a:t>
            </a:r>
            <a:r>
              <a:rPr lang="en-US" sz="1600" dirty="0" err="1" smtClean="0"/>
              <a:t>путем</a:t>
            </a:r>
            <a:r>
              <a:rPr lang="en-US" sz="1600" dirty="0" smtClean="0"/>
              <a:t> </a:t>
            </a:r>
            <a:r>
              <a:rPr lang="en-US" sz="1600" dirty="0" err="1" smtClean="0"/>
              <a:t>се</a:t>
            </a:r>
            <a:r>
              <a:rPr lang="en-US" sz="1600" dirty="0" smtClean="0"/>
              <a:t> </a:t>
            </a:r>
            <a:r>
              <a:rPr lang="en-US" sz="1600" dirty="0" err="1" smtClean="0"/>
              <a:t>паркирање</a:t>
            </a:r>
            <a:r>
              <a:rPr lang="en-US" sz="1600" dirty="0" smtClean="0"/>
              <a:t> </a:t>
            </a:r>
            <a:r>
              <a:rPr lang="en-US" sz="1600" dirty="0" err="1" smtClean="0"/>
              <a:t>режимом</a:t>
            </a:r>
            <a:r>
              <a:rPr lang="en-US" sz="1600" dirty="0" smtClean="0"/>
              <a:t> </a:t>
            </a:r>
            <a:r>
              <a:rPr lang="en-US" sz="1600" dirty="0" err="1" smtClean="0"/>
              <a:t>усаглашава</a:t>
            </a:r>
            <a:r>
              <a:rPr lang="en-US" sz="1600" dirty="0" smtClean="0"/>
              <a:t> </a:t>
            </a:r>
            <a:r>
              <a:rPr lang="en-US" sz="1600" dirty="0" err="1" smtClean="0"/>
              <a:t>са</a:t>
            </a:r>
            <a:r>
              <a:rPr lang="en-US" sz="1600" dirty="0" smtClean="0"/>
              <a:t> </a:t>
            </a:r>
            <a:r>
              <a:rPr lang="en-US" sz="1600" dirty="0" err="1" smtClean="0"/>
              <a:t>просторним</a:t>
            </a:r>
            <a:r>
              <a:rPr lang="en-US" sz="1600" dirty="0" smtClean="0"/>
              <a:t> </a:t>
            </a:r>
            <a:r>
              <a:rPr lang="en-US" sz="1600" dirty="0" err="1" smtClean="0"/>
              <a:t>могућностима</a:t>
            </a:r>
            <a:r>
              <a:rPr lang="en-US" sz="1600" dirty="0" smtClean="0"/>
              <a:t> </a:t>
            </a:r>
            <a:r>
              <a:rPr lang="en-US" sz="1600" dirty="0" err="1" smtClean="0"/>
              <a:t>тог</a:t>
            </a:r>
            <a:r>
              <a:rPr lang="en-US" sz="1600" dirty="0" smtClean="0"/>
              <a:t> </a:t>
            </a:r>
            <a:r>
              <a:rPr lang="en-US" sz="1600" dirty="0" err="1" smtClean="0"/>
              <a:t>дела</a:t>
            </a:r>
            <a:r>
              <a:rPr lang="en-US" sz="1600" dirty="0" smtClean="0"/>
              <a:t> </a:t>
            </a:r>
            <a:r>
              <a:rPr lang="en-US" sz="1600" dirty="0" err="1" smtClean="0"/>
              <a:t>града</a:t>
            </a:r>
            <a:r>
              <a:rPr lang="en-US" sz="1600" dirty="0" smtClean="0"/>
              <a:t> и </a:t>
            </a:r>
            <a:r>
              <a:rPr lang="en-US" sz="1600" dirty="0" err="1" smtClean="0"/>
              <a:t>са</a:t>
            </a:r>
            <a:r>
              <a:rPr lang="en-US" sz="1600" dirty="0" smtClean="0"/>
              <a:t> </a:t>
            </a:r>
            <a:r>
              <a:rPr lang="en-US" sz="1600" dirty="0" err="1" smtClean="0"/>
              <a:t>његовим</a:t>
            </a:r>
            <a:r>
              <a:rPr lang="en-US" sz="1600" dirty="0" smtClean="0"/>
              <a:t> </a:t>
            </a:r>
            <a:r>
              <a:rPr lang="en-US" sz="1600" dirty="0" err="1" smtClean="0"/>
              <a:t>функционалним</a:t>
            </a:r>
            <a:r>
              <a:rPr lang="en-US" sz="1600" dirty="0" smtClean="0"/>
              <a:t> </a:t>
            </a:r>
            <a:r>
              <a:rPr lang="en-US" sz="1600" dirty="0" err="1" smtClean="0"/>
              <a:t>потребама</a:t>
            </a:r>
            <a:r>
              <a:rPr lang="en-US" sz="1600" dirty="0" smtClean="0"/>
              <a:t>. </a:t>
            </a:r>
            <a:r>
              <a:rPr lang="en-US" sz="1600" dirty="0" err="1" smtClean="0"/>
              <a:t>Истовремено</a:t>
            </a:r>
            <a:r>
              <a:rPr lang="en-US" sz="1600" dirty="0" smtClean="0"/>
              <a:t>, </a:t>
            </a:r>
            <a:r>
              <a:rPr lang="en-US" sz="1600" dirty="0" err="1" smtClean="0"/>
              <a:t>овим</a:t>
            </a:r>
            <a:r>
              <a:rPr lang="en-US" sz="1600" dirty="0" smtClean="0"/>
              <a:t> </a:t>
            </a:r>
            <a:r>
              <a:rPr lang="en-US" sz="1600" dirty="0" err="1" smtClean="0"/>
              <a:t>контролно</a:t>
            </a:r>
            <a:r>
              <a:rPr lang="en-US" sz="1600" dirty="0" smtClean="0"/>
              <a:t> – </a:t>
            </a:r>
            <a:r>
              <a:rPr lang="en-US" sz="1600" dirty="0" err="1" smtClean="0"/>
              <a:t>регулативним</a:t>
            </a:r>
            <a:r>
              <a:rPr lang="en-US" sz="1600" dirty="0" smtClean="0"/>
              <a:t> </a:t>
            </a:r>
            <a:r>
              <a:rPr lang="en-US" sz="1600" dirty="0" err="1" smtClean="0"/>
              <a:t>поступком</a:t>
            </a:r>
            <a:r>
              <a:rPr lang="en-US" sz="1600" dirty="0" smtClean="0"/>
              <a:t> </a:t>
            </a:r>
            <a:r>
              <a:rPr lang="en-US" sz="1600" dirty="0" err="1" smtClean="0"/>
              <a:t>се</a:t>
            </a:r>
            <a:r>
              <a:rPr lang="en-US" sz="1600" dirty="0" smtClean="0"/>
              <a:t> </a:t>
            </a:r>
            <a:r>
              <a:rPr lang="en-US" sz="1600" dirty="0" err="1" smtClean="0"/>
              <a:t>обезбеђују</a:t>
            </a:r>
            <a:r>
              <a:rPr lang="en-US" sz="1600" dirty="0" smtClean="0"/>
              <a:t> </a:t>
            </a:r>
            <a:r>
              <a:rPr lang="en-US" sz="1600" dirty="0" err="1" smtClean="0"/>
              <a:t>услови</a:t>
            </a:r>
            <a:r>
              <a:rPr lang="en-US" sz="1600" dirty="0" smtClean="0"/>
              <a:t> </a:t>
            </a:r>
            <a:r>
              <a:rPr lang="en-US" sz="1600" dirty="0" err="1" smtClean="0"/>
              <a:t>за</a:t>
            </a:r>
            <a:r>
              <a:rPr lang="en-US" sz="1600" dirty="0" smtClean="0"/>
              <a:t> </a:t>
            </a:r>
            <a:r>
              <a:rPr lang="en-US" sz="1600" dirty="0" err="1" smtClean="0"/>
              <a:t>типизирање</a:t>
            </a:r>
            <a:r>
              <a:rPr lang="en-US" sz="1600" dirty="0" smtClean="0"/>
              <a:t> </a:t>
            </a:r>
            <a:r>
              <a:rPr lang="en-US" sz="1600" dirty="0" err="1" smtClean="0"/>
              <a:t>инфраструктуре</a:t>
            </a:r>
            <a:r>
              <a:rPr lang="en-US" sz="1600" dirty="0" smtClean="0"/>
              <a:t> </a:t>
            </a:r>
            <a:r>
              <a:rPr lang="en-US" sz="1600" dirty="0" err="1" smtClean="0"/>
              <a:t>паркирања</a:t>
            </a:r>
            <a:r>
              <a:rPr lang="en-US" sz="1600" dirty="0" smtClean="0"/>
              <a:t>. </a:t>
            </a:r>
          </a:p>
          <a:p>
            <a:pPr algn="just">
              <a:spcBef>
                <a:spcPct val="50000"/>
              </a:spcBef>
              <a:spcAft>
                <a:spcPts val="225"/>
              </a:spcAft>
            </a:pPr>
            <a:r>
              <a:rPr lang="en-US" sz="1600" dirty="0" err="1" smtClean="0"/>
              <a:t>Места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паркиралиштима</a:t>
            </a:r>
            <a:r>
              <a:rPr lang="en-US" sz="1600" dirty="0" smtClean="0"/>
              <a:t> </a:t>
            </a:r>
            <a:r>
              <a:rPr lang="en-US" sz="1600" dirty="0" err="1" smtClean="0"/>
              <a:t>се</a:t>
            </a:r>
            <a:r>
              <a:rPr lang="en-US" sz="1600" dirty="0" smtClean="0"/>
              <a:t> </a:t>
            </a:r>
            <a:r>
              <a:rPr lang="en-US" sz="1600" dirty="0" err="1" smtClean="0"/>
              <a:t>димензионишу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према</a:t>
            </a:r>
            <a:r>
              <a:rPr lang="en-US" sz="1600" dirty="0" smtClean="0"/>
              <a:t> </a:t>
            </a:r>
            <a:r>
              <a:rPr lang="en-US" sz="1600" dirty="0" err="1" smtClean="0"/>
              <a:t>одабраној</a:t>
            </a:r>
            <a:r>
              <a:rPr lang="en-US" sz="1600" dirty="0" smtClean="0"/>
              <a:t> и </a:t>
            </a:r>
            <a:r>
              <a:rPr lang="en-US" sz="1600" dirty="0" err="1" smtClean="0"/>
              <a:t>контролисаној</a:t>
            </a:r>
            <a:r>
              <a:rPr lang="en-US" sz="1600" dirty="0" smtClean="0"/>
              <a:t> </a:t>
            </a:r>
            <a:r>
              <a:rPr lang="en-US" sz="1600" dirty="0" err="1" smtClean="0"/>
              <a:t>структури</a:t>
            </a:r>
            <a:r>
              <a:rPr lang="en-US" sz="1600" dirty="0" smtClean="0"/>
              <a:t> </a:t>
            </a:r>
            <a:r>
              <a:rPr lang="en-US" sz="1600" dirty="0" err="1" smtClean="0"/>
              <a:t>аутомобила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1" name="Picture 7" descr="08c1141_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92"/>
            <a:ext cx="2286016" cy="1523192"/>
          </a:xfrm>
          <a:prstGeom prst="rect">
            <a:avLst/>
          </a:prstGeom>
          <a:noFill/>
        </p:spPr>
      </p:pic>
      <p:pic>
        <p:nvPicPr>
          <p:cNvPr id="12" name="Picture 8" descr="parking_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71816"/>
            <a:ext cx="2000264" cy="169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000" i="1" dirty="0" smtClean="0"/>
              <a:t>РЕЖИМ</a:t>
            </a:r>
            <a:r>
              <a:rPr lang="sr-Cyrl-RS" sz="3000" dirty="0" smtClean="0"/>
              <a:t>: Селекција мотива паркирања</a:t>
            </a:r>
            <a:endParaRPr lang="sr-Latn-CS" sz="3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0814" y="0"/>
            <a:ext cx="3357586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0" y="-142894"/>
            <a:ext cx="428596" cy="428628"/>
            <a:chOff x="7797010" y="2267533"/>
            <a:chExt cx="459485" cy="460563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8907" y="2267536"/>
              <a:ext cx="334509" cy="4605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00034" y="135730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dirty="0" err="1" smtClean="0"/>
              <a:t>Паркирачи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доминантним</a:t>
            </a:r>
            <a:r>
              <a:rPr lang="en-US" dirty="0" smtClean="0"/>
              <a:t> </a:t>
            </a:r>
            <a:r>
              <a:rPr lang="en-US" dirty="0" err="1" smtClean="0"/>
              <a:t>мотивом</a:t>
            </a:r>
            <a:r>
              <a:rPr lang="en-US" dirty="0" smtClean="0"/>
              <a:t> </a:t>
            </a:r>
            <a:r>
              <a:rPr lang="en-US" dirty="0" err="1" smtClean="0"/>
              <a:t>паркирања</a:t>
            </a:r>
            <a:r>
              <a:rPr lang="en-US" dirty="0" smtClean="0"/>
              <a:t> </a:t>
            </a:r>
            <a:r>
              <a:rPr lang="en-US" dirty="0" err="1" smtClean="0"/>
              <a:t>регулативним</a:t>
            </a:r>
            <a:r>
              <a:rPr lang="en-US" dirty="0" smtClean="0"/>
              <a:t> </a:t>
            </a:r>
            <a:r>
              <a:rPr lang="en-US" dirty="0" err="1" smtClean="0"/>
              <a:t>путем</a:t>
            </a:r>
            <a:r>
              <a:rPr lang="en-US" dirty="0" smtClean="0"/>
              <a:t> </a:t>
            </a:r>
            <a:r>
              <a:rPr lang="en-US" dirty="0" err="1" smtClean="0"/>
              <a:t>одвајају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осталих</a:t>
            </a:r>
            <a:r>
              <a:rPr lang="en-US" dirty="0" smtClean="0"/>
              <a:t> </a:t>
            </a:r>
            <a:r>
              <a:rPr lang="en-US" dirty="0" err="1" smtClean="0"/>
              <a:t>корисника</a:t>
            </a:r>
            <a:r>
              <a:rPr lang="en-US" dirty="0" smtClean="0"/>
              <a:t> </a:t>
            </a:r>
            <a:r>
              <a:rPr lang="en-US" dirty="0" err="1" smtClean="0"/>
              <a:t>паркиралишта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1472" y="1857370"/>
            <a:ext cx="807249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sz="1500" dirty="0" err="1" smtClean="0"/>
              <a:t>Реализација</a:t>
            </a:r>
            <a:r>
              <a:rPr lang="en-US" sz="1500" dirty="0" smtClean="0"/>
              <a:t> </a:t>
            </a:r>
            <a:r>
              <a:rPr lang="en-US" sz="1500" dirty="0" err="1" smtClean="0"/>
              <a:t>оваквог</a:t>
            </a:r>
            <a:r>
              <a:rPr lang="en-US" sz="1500" dirty="0" smtClean="0"/>
              <a:t> </a:t>
            </a:r>
            <a:r>
              <a:rPr lang="en-US" sz="1500" dirty="0" err="1" smtClean="0"/>
              <a:t>режима</a:t>
            </a:r>
            <a:r>
              <a:rPr lang="en-US" sz="1500" dirty="0" smtClean="0"/>
              <a:t> </a:t>
            </a:r>
            <a:r>
              <a:rPr lang="en-US" sz="1500" dirty="0" err="1" smtClean="0"/>
              <a:t>паркирања</a:t>
            </a:r>
            <a:r>
              <a:rPr lang="en-US" sz="1500" dirty="0" smtClean="0"/>
              <a:t> </a:t>
            </a:r>
            <a:r>
              <a:rPr lang="en-US" sz="1500" dirty="0" err="1" smtClean="0"/>
              <a:t>се</a:t>
            </a:r>
            <a:r>
              <a:rPr lang="en-US" sz="1500" dirty="0" smtClean="0"/>
              <a:t> </a:t>
            </a:r>
            <a:r>
              <a:rPr lang="en-US" sz="1500" dirty="0" err="1" smtClean="0"/>
              <a:t>остварује</a:t>
            </a:r>
            <a:r>
              <a:rPr lang="en-US" sz="1500" dirty="0" smtClean="0"/>
              <a:t> </a:t>
            </a:r>
            <a:r>
              <a:rPr lang="en-US" sz="1500" dirty="0" err="1" smtClean="0"/>
              <a:t>уз</a:t>
            </a:r>
            <a:r>
              <a:rPr lang="en-US" sz="1500" dirty="0" smtClean="0"/>
              <a:t> </a:t>
            </a:r>
            <a:r>
              <a:rPr lang="en-US" sz="1500" dirty="0" err="1" smtClean="0"/>
              <a:t>помоћ</a:t>
            </a:r>
            <a:r>
              <a:rPr lang="en-US" sz="1500" dirty="0" smtClean="0"/>
              <a:t>: </a:t>
            </a:r>
          </a:p>
          <a:p>
            <a:pPr lvl="1"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sr-Cyrl-CS" sz="1500" dirty="0" smtClean="0"/>
              <a:t> </a:t>
            </a:r>
            <a:r>
              <a:rPr lang="en-US" sz="1500" dirty="0" err="1" smtClean="0"/>
              <a:t>саобраћајне</a:t>
            </a:r>
            <a:r>
              <a:rPr lang="en-US" sz="1500" dirty="0" smtClean="0"/>
              <a:t> </a:t>
            </a:r>
            <a:r>
              <a:rPr lang="en-US" sz="1500" dirty="0" err="1" smtClean="0"/>
              <a:t>сигнализација</a:t>
            </a:r>
            <a:r>
              <a:rPr lang="en-US" sz="1500" dirty="0" smtClean="0"/>
              <a:t> </a:t>
            </a:r>
            <a:r>
              <a:rPr lang="en-US" sz="1500" dirty="0" err="1" smtClean="0"/>
              <a:t>проширене</a:t>
            </a:r>
            <a:r>
              <a:rPr lang="en-US" sz="1500" dirty="0" smtClean="0"/>
              <a:t> </a:t>
            </a:r>
            <a:r>
              <a:rPr lang="en-US" sz="1500" dirty="0" err="1" smtClean="0"/>
              <a:t>информативним</a:t>
            </a:r>
            <a:r>
              <a:rPr lang="en-US" sz="1500" dirty="0" smtClean="0"/>
              <a:t> </a:t>
            </a:r>
            <a:r>
              <a:rPr lang="en-US" sz="1500" dirty="0" err="1" smtClean="0"/>
              <a:t>таблама</a:t>
            </a:r>
            <a:r>
              <a:rPr lang="en-US" sz="1500" dirty="0" smtClean="0"/>
              <a:t> </a:t>
            </a:r>
            <a:r>
              <a:rPr lang="en-US" sz="1500" dirty="0" err="1" smtClean="0"/>
              <a:t>типа</a:t>
            </a:r>
            <a:r>
              <a:rPr lang="en-US" sz="1500" dirty="0" smtClean="0"/>
              <a:t>: "</a:t>
            </a:r>
            <a:r>
              <a:rPr lang="en-US" sz="1500" dirty="0" err="1" smtClean="0"/>
              <a:t>паркирање</a:t>
            </a:r>
            <a:r>
              <a:rPr lang="en-US" sz="1500" dirty="0" smtClean="0"/>
              <a:t> </a:t>
            </a:r>
            <a:r>
              <a:rPr lang="en-US" sz="1500" dirty="0" err="1" smtClean="0"/>
              <a:t>забрањено</a:t>
            </a:r>
            <a:r>
              <a:rPr lang="en-US" sz="1500" dirty="0" smtClean="0"/>
              <a:t>/</a:t>
            </a:r>
            <a:r>
              <a:rPr lang="en-US" sz="1500" dirty="0" err="1" smtClean="0"/>
              <a:t>дозвољено</a:t>
            </a:r>
            <a:r>
              <a:rPr lang="en-US" sz="1500" dirty="0" smtClean="0"/>
              <a:t> </a:t>
            </a:r>
            <a:r>
              <a:rPr lang="en-US" sz="1500" dirty="0" err="1" smtClean="0"/>
              <a:t>осим</a:t>
            </a:r>
            <a:r>
              <a:rPr lang="en-US" sz="1500" dirty="0" smtClean="0"/>
              <a:t> </a:t>
            </a:r>
            <a:r>
              <a:rPr lang="en-US" sz="1500" dirty="0" err="1" smtClean="0"/>
              <a:t>за</a:t>
            </a:r>
            <a:r>
              <a:rPr lang="en-US" sz="1500" dirty="0" smtClean="0"/>
              <a:t> ..." и</a:t>
            </a:r>
          </a:p>
          <a:p>
            <a:pPr lvl="1"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sr-Cyrl-CS" sz="1500" dirty="0" smtClean="0"/>
              <a:t> </a:t>
            </a:r>
            <a:r>
              <a:rPr lang="en-US" sz="1500" dirty="0" err="1" smtClean="0"/>
              <a:t>одговарајућим</a:t>
            </a:r>
            <a:r>
              <a:rPr lang="en-US" sz="1500" dirty="0" smtClean="0"/>
              <a:t> </a:t>
            </a:r>
            <a:r>
              <a:rPr lang="en-US" sz="1500" dirty="0" err="1" smtClean="0"/>
              <a:t>идентификационим</a:t>
            </a:r>
            <a:r>
              <a:rPr lang="en-US" sz="1500" dirty="0" smtClean="0"/>
              <a:t> </a:t>
            </a:r>
            <a:r>
              <a:rPr lang="en-US" sz="1500" dirty="0" err="1" smtClean="0"/>
              <a:t>ознакама</a:t>
            </a:r>
            <a:r>
              <a:rPr lang="en-US" sz="1500" dirty="0" smtClean="0"/>
              <a:t>, </a:t>
            </a:r>
            <a:r>
              <a:rPr lang="en-US" sz="1500" dirty="0" err="1" smtClean="0"/>
              <a:t>маркицама</a:t>
            </a:r>
            <a:r>
              <a:rPr lang="en-US" sz="1500" dirty="0" smtClean="0"/>
              <a:t> </a:t>
            </a:r>
            <a:r>
              <a:rPr lang="en-US" sz="1500" dirty="0" err="1" smtClean="0"/>
              <a:t>или</a:t>
            </a:r>
            <a:r>
              <a:rPr lang="en-US" sz="1500" dirty="0" smtClean="0"/>
              <a:t> </a:t>
            </a:r>
            <a:r>
              <a:rPr lang="en-US" sz="1500" dirty="0" err="1" smtClean="0"/>
              <a:t>налепницама</a:t>
            </a:r>
            <a:r>
              <a:rPr lang="en-US" sz="1500" dirty="0" smtClean="0"/>
              <a:t> </a:t>
            </a:r>
            <a:r>
              <a:rPr lang="en-US" sz="1500" dirty="0" err="1" smtClean="0"/>
              <a:t>на</a:t>
            </a:r>
            <a:r>
              <a:rPr lang="en-US" sz="1500" dirty="0" smtClean="0"/>
              <a:t> </a:t>
            </a:r>
            <a:r>
              <a:rPr lang="en-US" sz="1500" dirty="0" err="1" smtClean="0"/>
              <a:t>возилима</a:t>
            </a:r>
            <a:r>
              <a:rPr lang="en-US" sz="1500" dirty="0" smtClean="0"/>
              <a:t>.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571472" y="3286130"/>
            <a:ext cx="807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spcAft>
                <a:spcPts val="225"/>
              </a:spcAft>
            </a:pPr>
            <a:r>
              <a:rPr lang="en-US" dirty="0" err="1" smtClean="0"/>
              <a:t>Овај</a:t>
            </a:r>
            <a:r>
              <a:rPr lang="en-US" dirty="0" smtClean="0"/>
              <a:t> </a:t>
            </a:r>
            <a:r>
              <a:rPr lang="en-US" dirty="0" err="1" smtClean="0"/>
              <a:t>режим</a:t>
            </a:r>
            <a:r>
              <a:rPr lang="en-US" dirty="0" smtClean="0"/>
              <a:t> </a:t>
            </a:r>
            <a:r>
              <a:rPr lang="en-US" dirty="0" err="1" smtClean="0"/>
              <a:t>контроле</a:t>
            </a:r>
            <a:r>
              <a:rPr lang="en-US" dirty="0" smtClean="0"/>
              <a:t> </a:t>
            </a:r>
            <a:r>
              <a:rPr lang="en-US" dirty="0" err="1" smtClean="0"/>
              <a:t>паркирања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најчешће</a:t>
            </a:r>
            <a:r>
              <a:rPr lang="en-US" dirty="0" smtClean="0"/>
              <a:t> </a:t>
            </a:r>
            <a:r>
              <a:rPr lang="en-US" dirty="0" err="1" smtClean="0"/>
              <a:t>присутан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наменским</a:t>
            </a:r>
            <a:r>
              <a:rPr lang="en-US" dirty="0" smtClean="0"/>
              <a:t> </a:t>
            </a:r>
            <a:r>
              <a:rPr lang="en-US" dirty="0" err="1" smtClean="0"/>
              <a:t>местима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паркирање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9" descr="stock-photo-black-and-white-horizontal-student-parking-only-traffic-sign-isolated-on-a-white-background-1183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948" y="3714758"/>
            <a:ext cx="1502516" cy="1071570"/>
          </a:xfrm>
          <a:prstGeom prst="rect">
            <a:avLst/>
          </a:prstGeom>
          <a:noFill/>
        </p:spPr>
      </p:pic>
      <p:pic>
        <p:nvPicPr>
          <p:cNvPr id="14" name="Picture 12" descr="pd2267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82"/>
            <a:ext cx="812936" cy="1213337"/>
          </a:xfrm>
          <a:prstGeom prst="rect">
            <a:avLst/>
          </a:prstGeom>
          <a:noFill/>
        </p:spPr>
      </p:pic>
      <p:pic>
        <p:nvPicPr>
          <p:cNvPr id="15" name="Picture 14" descr="Employee-Parking-Only-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882"/>
            <a:ext cx="928694" cy="126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483518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i="1" dirty="0" smtClean="0"/>
              <a:t>РЕЖИМ</a:t>
            </a:r>
            <a:r>
              <a:rPr lang="sr-Cyrl-RS" sz="2000" dirty="0" smtClean="0"/>
              <a:t>: Лимитирање времена паркирања у току дана или сезоне</a:t>
            </a:r>
            <a:endParaRPr lang="sr-Latn-CS" sz="2000" dirty="0"/>
          </a:p>
        </p:txBody>
      </p:sp>
      <p:sp>
        <p:nvSpPr>
          <p:cNvPr id="7" name="Rectangle 6"/>
          <p:cNvSpPr/>
          <p:nvPr/>
        </p:nvSpPr>
        <p:spPr>
          <a:xfrm>
            <a:off x="428596" y="1285866"/>
            <a:ext cx="8215370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spcAft>
                <a:spcPts val="225"/>
              </a:spcAft>
            </a:pPr>
            <a:r>
              <a:rPr lang="en-US" dirty="0" err="1" smtClean="0"/>
              <a:t>Уводи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у </a:t>
            </a:r>
            <a:r>
              <a:rPr lang="en-US" dirty="0" err="1" smtClean="0"/>
              <a:t>градовима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деловима</a:t>
            </a:r>
            <a:r>
              <a:rPr lang="en-US" dirty="0" smtClean="0"/>
              <a:t> </a:t>
            </a:r>
            <a:r>
              <a:rPr lang="en-US" dirty="0" err="1" smtClean="0"/>
              <a:t>града</a:t>
            </a:r>
            <a:r>
              <a:rPr lang="en-US" dirty="0" smtClean="0"/>
              <a:t>, </a:t>
            </a:r>
            <a:r>
              <a:rPr lang="en-US" dirty="0" err="1" smtClean="0"/>
              <a:t>где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појављује</a:t>
            </a:r>
            <a:r>
              <a:rPr lang="en-US" dirty="0" smtClean="0"/>
              <a:t> </a:t>
            </a:r>
            <a:r>
              <a:rPr lang="en-US" dirty="0" err="1" smtClean="0"/>
              <a:t>потреба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у </a:t>
            </a:r>
            <a:r>
              <a:rPr lang="en-US" dirty="0" err="1" smtClean="0"/>
              <a:t>току</a:t>
            </a:r>
            <a:r>
              <a:rPr lang="en-US" dirty="0" smtClean="0"/>
              <a:t> </a:t>
            </a:r>
            <a:r>
              <a:rPr lang="en-US" dirty="0" err="1" smtClean="0"/>
              <a:t>једног</a:t>
            </a:r>
            <a:r>
              <a:rPr lang="en-US" dirty="0" smtClean="0"/>
              <a:t> </a:t>
            </a:r>
            <a:r>
              <a:rPr lang="en-US" dirty="0" err="1" smtClean="0"/>
              <a:t>периода</a:t>
            </a:r>
            <a:r>
              <a:rPr lang="en-US" dirty="0" smtClean="0"/>
              <a:t> у </a:t>
            </a:r>
            <a:r>
              <a:rPr lang="en-US" dirty="0" err="1" smtClean="0"/>
              <a:t>току</a:t>
            </a:r>
            <a:r>
              <a:rPr lang="en-US" dirty="0" smtClean="0"/>
              <a:t> </a:t>
            </a:r>
            <a:r>
              <a:rPr lang="en-US" dirty="0" err="1" smtClean="0"/>
              <a:t>дана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у </a:t>
            </a:r>
            <a:r>
              <a:rPr lang="en-US" dirty="0" err="1" smtClean="0"/>
              <a:t>току</a:t>
            </a:r>
            <a:r>
              <a:rPr lang="en-US" dirty="0" smtClean="0"/>
              <a:t> </a:t>
            </a:r>
            <a:r>
              <a:rPr lang="en-US" dirty="0" err="1" smtClean="0"/>
              <a:t>сезоне</a:t>
            </a:r>
            <a:r>
              <a:rPr lang="en-US" dirty="0" smtClean="0"/>
              <a:t> у </a:t>
            </a:r>
            <a:r>
              <a:rPr lang="en-US" dirty="0" err="1" smtClean="0"/>
              <a:t>току</a:t>
            </a:r>
            <a:r>
              <a:rPr lang="en-US" dirty="0" smtClean="0"/>
              <a:t> </a:t>
            </a:r>
            <a:r>
              <a:rPr lang="en-US" dirty="0" err="1" smtClean="0"/>
              <a:t>године</a:t>
            </a:r>
            <a:r>
              <a:rPr lang="en-US" dirty="0" smtClean="0"/>
              <a:t>, </a:t>
            </a:r>
            <a:r>
              <a:rPr lang="en-US" dirty="0" err="1" smtClean="0"/>
              <a:t>ограниче</a:t>
            </a:r>
            <a:r>
              <a:rPr lang="en-US" dirty="0" smtClean="0"/>
              <a:t> </a:t>
            </a:r>
            <a:r>
              <a:rPr lang="en-US" dirty="0" err="1" smtClean="0"/>
              <a:t>приступ</a:t>
            </a:r>
            <a:r>
              <a:rPr lang="en-US" dirty="0" smtClean="0"/>
              <a:t> и </a:t>
            </a:r>
            <a:r>
              <a:rPr lang="en-US" dirty="0" err="1" smtClean="0"/>
              <a:t>паркирање</a:t>
            </a:r>
            <a:r>
              <a:rPr lang="en-US" dirty="0" smtClean="0"/>
              <a:t> </a:t>
            </a:r>
            <a:r>
              <a:rPr lang="en-US" dirty="0" err="1" smtClean="0"/>
              <a:t>аутомобила</a:t>
            </a:r>
            <a:r>
              <a:rPr lang="en-US" dirty="0" smtClean="0"/>
              <a:t>, </a:t>
            </a:r>
            <a:r>
              <a:rPr lang="en-US" dirty="0" err="1" smtClean="0"/>
              <a:t>како</a:t>
            </a:r>
            <a:r>
              <a:rPr lang="en-US" dirty="0" smtClean="0"/>
              <a:t> </a:t>
            </a:r>
            <a:r>
              <a:rPr lang="en-US" dirty="0" err="1" smtClean="0"/>
              <a:t>би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остварило</a:t>
            </a:r>
            <a:r>
              <a:rPr lang="en-US" dirty="0" smtClean="0"/>
              <a:t> </a:t>
            </a:r>
            <a:r>
              <a:rPr lang="en-US" dirty="0" err="1" smtClean="0"/>
              <a:t>несметано</a:t>
            </a:r>
            <a:r>
              <a:rPr lang="en-US" dirty="0" smtClean="0"/>
              <a:t> </a:t>
            </a:r>
            <a:r>
              <a:rPr lang="en-US" dirty="0" err="1" smtClean="0"/>
              <a:t>функционисање</a:t>
            </a:r>
            <a:r>
              <a:rPr lang="en-US" dirty="0" smtClean="0"/>
              <a:t> и </a:t>
            </a:r>
            <a:r>
              <a:rPr lang="en-US" dirty="0" err="1" smtClean="0"/>
              <a:t>коришћење</a:t>
            </a:r>
            <a:r>
              <a:rPr lang="en-US" dirty="0" smtClean="0"/>
              <a:t> </a:t>
            </a:r>
            <a:r>
              <a:rPr lang="en-US" dirty="0" err="1" smtClean="0"/>
              <a:t>тог</a:t>
            </a:r>
            <a:r>
              <a:rPr lang="en-US" dirty="0" smtClean="0"/>
              <a:t> </a:t>
            </a:r>
            <a:r>
              <a:rPr lang="en-US" dirty="0" err="1" smtClean="0"/>
              <a:t>дела</a:t>
            </a:r>
            <a:r>
              <a:rPr lang="en-US" dirty="0" smtClean="0"/>
              <a:t> </a:t>
            </a:r>
            <a:r>
              <a:rPr lang="en-US" dirty="0" err="1" smtClean="0"/>
              <a:t>града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неке</a:t>
            </a:r>
            <a:r>
              <a:rPr lang="en-US" dirty="0" smtClean="0"/>
              <a:t> </a:t>
            </a:r>
            <a:r>
              <a:rPr lang="en-US" dirty="0" err="1" smtClean="0"/>
              <a:t>значајније</a:t>
            </a:r>
            <a:r>
              <a:rPr lang="en-US" dirty="0" smtClean="0"/>
              <a:t> </a:t>
            </a:r>
            <a:r>
              <a:rPr lang="en-US" dirty="0" err="1" smtClean="0"/>
              <a:t>сврхе</a:t>
            </a:r>
            <a:r>
              <a:rPr lang="en-US" dirty="0" smtClean="0"/>
              <a:t>.</a:t>
            </a:r>
            <a:endParaRPr lang="en-US" b="1" i="1" dirty="0" smtClean="0"/>
          </a:p>
          <a:p>
            <a:pPr algn="just">
              <a:spcBef>
                <a:spcPct val="50000"/>
              </a:spcBef>
              <a:spcAft>
                <a:spcPts val="225"/>
              </a:spcAft>
            </a:pPr>
            <a:r>
              <a:rPr lang="en-US" dirty="0" err="1" smtClean="0"/>
              <a:t>Спровођење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остварује</a:t>
            </a:r>
            <a:r>
              <a:rPr lang="en-US" dirty="0" smtClean="0"/>
              <a:t> </a:t>
            </a:r>
            <a:r>
              <a:rPr lang="en-US" dirty="0" err="1" smtClean="0"/>
              <a:t>путем</a:t>
            </a:r>
            <a:r>
              <a:rPr lang="en-US" dirty="0" smtClean="0"/>
              <a:t> </a:t>
            </a:r>
            <a:r>
              <a:rPr lang="en-US" dirty="0" err="1" smtClean="0"/>
              <a:t>контролора</a:t>
            </a:r>
            <a:r>
              <a:rPr lang="en-US" dirty="0" smtClean="0"/>
              <a:t> и </a:t>
            </a:r>
            <a:r>
              <a:rPr lang="en-US" dirty="0" err="1" smtClean="0"/>
              <a:t>саобраћајних</a:t>
            </a:r>
            <a:r>
              <a:rPr lang="en-US" dirty="0" smtClean="0"/>
              <a:t> </a:t>
            </a:r>
            <a:r>
              <a:rPr lang="en-US" dirty="0" err="1" smtClean="0"/>
              <a:t>инспектора</a:t>
            </a:r>
            <a:r>
              <a:rPr lang="en-US" dirty="0" smtClean="0"/>
              <a:t>, а у </a:t>
            </a:r>
            <a:r>
              <a:rPr lang="en-US" dirty="0" err="1" smtClean="0"/>
              <a:t>сложенијим</a:t>
            </a:r>
            <a:r>
              <a:rPr lang="en-US" dirty="0" smtClean="0"/>
              <a:t> </a:t>
            </a:r>
            <a:r>
              <a:rPr lang="en-US" dirty="0" err="1" smtClean="0"/>
              <a:t>условима</a:t>
            </a:r>
            <a:r>
              <a:rPr lang="en-US" dirty="0" smtClean="0"/>
              <a:t> и </a:t>
            </a:r>
            <a:r>
              <a:rPr lang="en-US" dirty="0" err="1" smtClean="0"/>
              <a:t>постављањем</a:t>
            </a:r>
            <a:r>
              <a:rPr lang="en-US" dirty="0" smtClean="0"/>
              <a:t> </a:t>
            </a:r>
            <a:r>
              <a:rPr lang="en-US" dirty="0" err="1" smtClean="0"/>
              <a:t>привремених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трајних</a:t>
            </a:r>
            <a:r>
              <a:rPr lang="en-US" dirty="0" smtClean="0"/>
              <a:t> </a:t>
            </a:r>
            <a:r>
              <a:rPr lang="en-US" dirty="0" err="1" smtClean="0"/>
              <a:t>баријера</a:t>
            </a:r>
            <a:r>
              <a:rPr lang="en-US" dirty="0" smtClean="0"/>
              <a:t> и </a:t>
            </a:r>
            <a:r>
              <a:rPr lang="en-US" dirty="0" err="1" smtClean="0"/>
              <a:t>препрека</a:t>
            </a:r>
            <a:r>
              <a:rPr lang="en-US" dirty="0" smtClean="0"/>
              <a:t>.</a:t>
            </a:r>
          </a:p>
          <a:p>
            <a:pPr algn="just">
              <a:spcBef>
                <a:spcPct val="50000"/>
              </a:spcBef>
              <a:spcAft>
                <a:spcPts val="225"/>
              </a:spcAft>
            </a:pPr>
            <a:r>
              <a:rPr lang="en-US" dirty="0" err="1" smtClean="0"/>
              <a:t>Изузети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режима</a:t>
            </a:r>
            <a:r>
              <a:rPr lang="en-US" dirty="0" smtClean="0"/>
              <a:t>: </a:t>
            </a:r>
            <a:r>
              <a:rPr lang="en-US" dirty="0" err="1" smtClean="0"/>
              <a:t>становници</a:t>
            </a:r>
            <a:r>
              <a:rPr lang="en-US" dirty="0" smtClean="0"/>
              <a:t> </a:t>
            </a:r>
            <a:r>
              <a:rPr lang="en-US" dirty="0" err="1" smtClean="0"/>
              <a:t>тих</a:t>
            </a:r>
            <a:r>
              <a:rPr lang="en-US" dirty="0" smtClean="0"/>
              <a:t> </a:t>
            </a:r>
            <a:r>
              <a:rPr lang="en-US" dirty="0" err="1" smtClean="0"/>
              <a:t>делова</a:t>
            </a:r>
            <a:r>
              <a:rPr lang="en-US" dirty="0" smtClean="0"/>
              <a:t> </a:t>
            </a:r>
            <a:r>
              <a:rPr lang="en-US" dirty="0" err="1" smtClean="0"/>
              <a:t>града</a:t>
            </a:r>
            <a:r>
              <a:rPr lang="en-US" dirty="0" smtClean="0"/>
              <a:t> (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њих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уводе</a:t>
            </a:r>
            <a:r>
              <a:rPr lang="en-US" dirty="0" smtClean="0"/>
              <a:t> </a:t>
            </a:r>
            <a:r>
              <a:rPr lang="en-US" dirty="0" err="1" smtClean="0"/>
              <a:t>одговарајуће</a:t>
            </a:r>
            <a:r>
              <a:rPr lang="en-US" dirty="0" smtClean="0"/>
              <a:t> </a:t>
            </a:r>
            <a:r>
              <a:rPr lang="en-US" dirty="0" err="1" smtClean="0"/>
              <a:t>идентификационе</a:t>
            </a:r>
            <a:r>
              <a:rPr lang="en-US" dirty="0" smtClean="0"/>
              <a:t> </a:t>
            </a:r>
            <a:r>
              <a:rPr lang="en-US" dirty="0" err="1" smtClean="0"/>
              <a:t>ознаке</a:t>
            </a:r>
            <a:r>
              <a:rPr lang="en-US" dirty="0" smtClean="0"/>
              <a:t> – </a:t>
            </a:r>
            <a:r>
              <a:rPr lang="en-US" dirty="0" err="1" smtClean="0"/>
              <a:t>налепнице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8" name="Picture 9" descr="winterpark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429006"/>
            <a:ext cx="1474914" cy="1349956"/>
          </a:xfrm>
          <a:prstGeom prst="rect">
            <a:avLst/>
          </a:prstGeom>
          <a:noFill/>
        </p:spPr>
      </p:pic>
      <p:pic>
        <p:nvPicPr>
          <p:cNvPr id="9" name="Picture 10" descr="B42_parkiran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6646" y="3537352"/>
            <a:ext cx="1179931" cy="1179931"/>
          </a:xfrm>
          <a:prstGeom prst="rect">
            <a:avLst/>
          </a:prstGeom>
          <a:noFill/>
        </p:spPr>
      </p:pic>
      <p:pic>
        <p:nvPicPr>
          <p:cNvPr id="10" name="Picture 11" descr="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3567" y="3537352"/>
            <a:ext cx="1179931" cy="1179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 txBox="1">
            <a:spLocks noGrp="1"/>
          </p:cNvSpPr>
          <p:nvPr>
            <p:ph type="title"/>
          </p:nvPr>
        </p:nvSpPr>
        <p:spPr>
          <a:xfrm>
            <a:off x="357158" y="357172"/>
            <a:ext cx="8358246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dirty="0" smtClean="0"/>
              <a:t>Појам и значај контроле и управљања паркирањем</a:t>
            </a:r>
            <a:endParaRPr sz="3000" dirty="0"/>
          </a:p>
        </p:txBody>
      </p:sp>
      <p:sp>
        <p:nvSpPr>
          <p:cNvPr id="423" name="Google Shape;423;p34"/>
          <p:cNvSpPr txBox="1">
            <a:spLocks noGrp="1"/>
          </p:cNvSpPr>
          <p:nvPr>
            <p:ph type="body" idx="1"/>
          </p:nvPr>
        </p:nvSpPr>
        <p:spPr>
          <a:xfrm>
            <a:off x="571472" y="1500179"/>
            <a:ext cx="8001056" cy="310324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r-Cyrl-RS" sz="1400" dirty="0" smtClean="0"/>
              <a:t>Значај управљања управо се огледа у могућности да се управљачким мерама одржава равнотежа између понуде и потражње.</a:t>
            </a:r>
          </a:p>
          <a:p>
            <a:endParaRPr lang="sr-Cyrl-RS" altLang="en-US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r-Cyrl-CS" altLang="en-US" sz="1400" b="1" i="1" dirty="0" smtClean="0">
                <a:solidFill>
                  <a:schemeClr val="accent5">
                    <a:lumMod val="50000"/>
                  </a:schemeClr>
                </a:solidFill>
              </a:rPr>
              <a:t>Управљање паркирањем:</a:t>
            </a:r>
            <a:r>
              <a:rPr lang="sr-Latn-CS" altLang="en-US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CS" altLang="en-US" sz="1400" dirty="0" smtClean="0"/>
              <a:t>поступак дефинисања </a:t>
            </a:r>
            <a:r>
              <a:rPr lang="sr-Cyrl-CS" altLang="en-US" sz="1400" b="1" dirty="0" smtClean="0"/>
              <a:t>потребног</a:t>
            </a:r>
            <a:r>
              <a:rPr lang="sr-Cyrl-CS" altLang="en-US" sz="1400" dirty="0" smtClean="0"/>
              <a:t>, односно </a:t>
            </a:r>
            <a:r>
              <a:rPr lang="sr-Cyrl-CS" altLang="en-US" sz="1400" b="1" dirty="0" smtClean="0"/>
              <a:t>довољног</a:t>
            </a:r>
            <a:r>
              <a:rPr lang="sr-Latn-CS" altLang="en-US" sz="1400" dirty="0" smtClean="0"/>
              <a:t> </a:t>
            </a:r>
            <a:r>
              <a:rPr lang="sr-Cyrl-CS" altLang="en-US" sz="1400" dirty="0" smtClean="0"/>
              <a:t>броја места за паркирање, њихова изградња и уређење као и њихово коришћење са остварењем високог степена пројектованих параметара.</a:t>
            </a:r>
          </a:p>
          <a:p>
            <a:endParaRPr lang="sr-Cyrl-CS" altLang="en-US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r-Cyrl-CS" altLang="en-US" sz="1400" b="1" i="1" dirty="0" smtClean="0">
                <a:solidFill>
                  <a:schemeClr val="accent5">
                    <a:lumMod val="50000"/>
                  </a:schemeClr>
                </a:solidFill>
              </a:rPr>
              <a:t>Контрола и управљање паркирањем:</a:t>
            </a:r>
            <a:r>
              <a:rPr lang="sr-Cyrl-CS" altLang="en-US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CS" altLang="en-US" sz="1400" dirty="0" smtClean="0"/>
              <a:t>скуп административних, административно-техничких и грађевинско-техничких захвата и интервенција у циљу ефикаснијег коришћења понуђених капацитета за паркирање на коначном броју места за паркирање. </a:t>
            </a:r>
          </a:p>
          <a:p>
            <a:endParaRPr lang="sr-Cyrl-CS" altLang="en-US" sz="1400" dirty="0" smtClean="0"/>
          </a:p>
          <a:p>
            <a:r>
              <a:rPr lang="sr-Cyrl-CS" altLang="en-US" sz="1400" dirty="0" smtClean="0"/>
              <a:t>Наведени скуп мера дефинише се кроз Пројекат контроле и управљања паркирањем.</a:t>
            </a:r>
            <a:endParaRPr lang="ru-RU" altLang="en-US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43505" y="4572014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4786315" y="4429138"/>
            <a:ext cx="428628" cy="428628"/>
            <a:chOff x="7797010" y="2267533"/>
            <a:chExt cx="459485" cy="436022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286808" cy="5715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sr-Cyrl-RS" sz="3000" dirty="0" smtClean="0"/>
              <a:t>Појам и значај контроле и управљања паркирањем</a:t>
            </a:r>
            <a:endParaRPr sz="3000" dirty="0">
              <a:solidFill>
                <a:schemeClr val="accent3"/>
              </a:solidFill>
            </a:endParaRPr>
          </a:p>
        </p:txBody>
      </p:sp>
      <p:grpSp>
        <p:nvGrpSpPr>
          <p:cNvPr id="7" name="Subtitle 6"/>
          <p:cNvGrpSpPr>
            <a:grpSpLocks noGrp="1"/>
          </p:cNvGrpSpPr>
          <p:nvPr/>
        </p:nvGrpSpPr>
        <p:grpSpPr>
          <a:xfrm>
            <a:off x="297117" y="1316301"/>
            <a:ext cx="8379337" cy="1582619"/>
            <a:chOff x="152400" y="2874640"/>
            <a:chExt cx="8751691" cy="914400"/>
          </a:xfrm>
          <a:solidFill>
            <a:schemeClr val="accent5"/>
          </a:solidFill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6476998" y="2874640"/>
              <a:ext cx="2427093" cy="91122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Cyrl-CS" altLang="en-US" sz="1400" b="1" dirty="0">
                  <a:solidFill>
                    <a:schemeClr val="accent3">
                      <a:lumMod val="50000"/>
                    </a:schemeClr>
                  </a:solidFill>
                </a:rPr>
                <a:t>Пројекат контроле 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Cyrl-CS" altLang="en-US" sz="1400" b="1" dirty="0">
                  <a:solidFill>
                    <a:schemeClr val="accent3">
                      <a:lumMod val="50000"/>
                    </a:schemeClr>
                  </a:solidFill>
                </a:rPr>
                <a:t>управљања паркирањем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Cyrl-CS" altLang="en-US" sz="1400" b="1" dirty="0">
                  <a:solidFill>
                    <a:schemeClr val="accent3">
                      <a:lumMod val="50000"/>
                    </a:schemeClr>
                  </a:solidFill>
                </a:rPr>
                <a:t>МЕРЕ</a:t>
              </a:r>
              <a:endParaRPr lang="en-US" altLang="en-US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52400" y="2874640"/>
              <a:ext cx="2286000" cy="9144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Cyrl-CS" altLang="en-US" sz="1400" b="1" dirty="0"/>
                <a:t>Стратегија управљања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Cyrl-CS" altLang="en-US" sz="1400" b="1" dirty="0"/>
                <a:t>паркирањем</a:t>
              </a:r>
              <a:endParaRPr lang="en-US" altLang="en-US" sz="1400" b="1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362199" y="3484240"/>
              <a:ext cx="1067595" cy="0"/>
            </a:xfrm>
            <a:prstGeom prst="line">
              <a:avLst/>
            </a:prstGeom>
            <a:grpFill/>
            <a:ln w="76200">
              <a:solidFill>
                <a:srgbClr val="6666FF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352800" y="2874640"/>
              <a:ext cx="2286000" cy="9144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Cyrl-CS" altLang="en-US" sz="1400" b="1" dirty="0"/>
                <a:t>Политика управљања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Cyrl-CS" altLang="en-US" sz="1400" b="1" dirty="0"/>
                <a:t>паркирањем</a:t>
              </a:r>
              <a:endParaRPr lang="en-US" altLang="en-US" sz="1400" b="1" dirty="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5562600" y="3484240"/>
              <a:ext cx="990600" cy="0"/>
            </a:xfrm>
            <a:prstGeom prst="line">
              <a:avLst/>
            </a:prstGeom>
            <a:grpFill/>
            <a:ln w="76200">
              <a:solidFill>
                <a:srgbClr val="6666FF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638801" y="3263998"/>
              <a:ext cx="880801" cy="0"/>
            </a:xfrm>
            <a:prstGeom prst="line">
              <a:avLst/>
            </a:prstGeom>
            <a:grpFill/>
            <a:ln w="7620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2485856" y="1990191"/>
            <a:ext cx="875494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072066" y="4572014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6" name="Group 14"/>
          <p:cNvGrpSpPr/>
          <p:nvPr/>
        </p:nvGrpSpPr>
        <p:grpSpPr>
          <a:xfrm>
            <a:off x="4714876" y="4429138"/>
            <a:ext cx="428628" cy="428628"/>
            <a:chOff x="7797010" y="2267533"/>
            <a:chExt cx="459485" cy="436022"/>
          </a:xfrm>
        </p:grpSpPr>
        <p:sp>
          <p:nvSpPr>
            <p:cNvPr id="17" name="Flowchart: Extract 1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80" y="2994961"/>
            <a:ext cx="2420320" cy="146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00" y="2994961"/>
            <a:ext cx="2302057" cy="146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01" y="2994961"/>
            <a:ext cx="2227638" cy="146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72"/>
            <a:ext cx="8278904" cy="594728"/>
          </a:xfrm>
        </p:spPr>
        <p:txBody>
          <a:bodyPr/>
          <a:lstStyle/>
          <a:p>
            <a:r>
              <a:rPr lang="sr-Cyrl-RS" sz="2800" dirty="0" smtClean="0"/>
              <a:t>Појам и </a:t>
            </a:r>
            <a:r>
              <a:rPr lang="sr-Cyrl-RS" sz="2800" dirty="0" smtClean="0"/>
              <a:t>значај </a:t>
            </a:r>
            <a:r>
              <a:rPr lang="sr-Cyrl-RS" sz="2800" dirty="0" smtClean="0"/>
              <a:t>контроле и управљања паркирањем</a:t>
            </a:r>
            <a:endParaRPr lang="sr-Latn-C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142990"/>
            <a:ext cx="8358246" cy="3643338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sr-Cyrl-RS" sz="1500" dirty="0" smtClean="0"/>
              <a:t>Пројекат контроле и управљања паркирањем ради се на основу података о: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sr-Cyrl-RS" sz="1500" dirty="0" smtClean="0"/>
              <a:t> Измеритељима постојећег стања подсистема паркирања;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sr-Cyrl-RS" sz="1500" dirty="0" smtClean="0"/>
              <a:t> Процени перспективних потреба за паркирање;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sr-Cyrl-RS" sz="1500" dirty="0" smtClean="0"/>
              <a:t> Процени просторних могућности за изградњу капацитета за паркирање који недостају и;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sr-Cyrl-RS" sz="1500" dirty="0" smtClean="0"/>
              <a:t> Светским и домаћим искуствима из ове области.</a:t>
            </a:r>
          </a:p>
          <a:p>
            <a:pPr>
              <a:spcAft>
                <a:spcPts val="600"/>
              </a:spcAft>
              <a:buNone/>
            </a:pPr>
            <a:endParaRPr lang="sr-Cyrl-RS" sz="1500" dirty="0" smtClean="0"/>
          </a:p>
          <a:p>
            <a:pPr>
              <a:spcAft>
                <a:spcPts val="600"/>
              </a:spcAft>
              <a:buNone/>
            </a:pPr>
            <a:r>
              <a:rPr lang="sr-Cyrl-RS" sz="1500" dirty="0" smtClean="0"/>
              <a:t>Контрола и управљање паркирањем одвија се у два нивоа:</a:t>
            </a:r>
          </a:p>
          <a:p>
            <a:pPr marL="504825" indent="-342900">
              <a:spcAft>
                <a:spcPts val="600"/>
              </a:spcAft>
              <a:buFont typeface="+mj-lt"/>
              <a:buAutoNum type="arabicPeriod"/>
            </a:pPr>
            <a:r>
              <a:rPr lang="sr-Cyrl-RS" sz="1500" dirty="0" smtClean="0"/>
              <a:t> Први ниво дефинише просторно регулисање, којим се утврђују услови функционисања паркирања у осматраном простору.</a:t>
            </a:r>
          </a:p>
          <a:p>
            <a:pPr marL="504825" indent="-342900">
              <a:spcAft>
                <a:spcPts val="600"/>
              </a:spcAft>
              <a:buFont typeface="+mj-lt"/>
              <a:buAutoNum type="arabicPeriod"/>
            </a:pPr>
            <a:r>
              <a:rPr lang="sr-Cyrl-RS" sz="1500" dirty="0" smtClean="0"/>
              <a:t> Други ниво контроле и управљања су регулативне интервенције за свако од расположивих места за паркирање, унутар простора подвргнутог првом нивоу контроле паркирања.</a:t>
            </a:r>
          </a:p>
          <a:p>
            <a:pPr>
              <a:buFont typeface="Wingdings" pitchFamily="2" charset="2"/>
              <a:buChar char="ü"/>
            </a:pPr>
            <a:endParaRPr lang="sr-Latn-CS" sz="15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158" y="0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0" y="0"/>
            <a:ext cx="428628" cy="428628"/>
            <a:chOff x="7797010" y="2267533"/>
            <a:chExt cx="459485" cy="436022"/>
          </a:xfrm>
        </p:grpSpPr>
        <p:sp>
          <p:nvSpPr>
            <p:cNvPr id="6" name="Flowchart: Extract 5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1071552"/>
            <a:ext cx="757299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43" y="0"/>
            <a:ext cx="8001055" cy="1357322"/>
          </a:xfrm>
        </p:spPr>
        <p:txBody>
          <a:bodyPr/>
          <a:lstStyle/>
          <a:p>
            <a:r>
              <a:rPr lang="sr-Cyrl-RS" sz="3000" dirty="0" smtClean="0"/>
              <a:t>Стратегије и </a:t>
            </a:r>
            <a:r>
              <a:rPr lang="sr-Latn-RS" sz="3000" dirty="0" smtClean="0"/>
              <a:t> </a:t>
            </a:r>
            <a:r>
              <a:rPr lang="sr-Cyrl-RS" sz="3000" dirty="0" smtClean="0"/>
              <a:t>политике управљања паркирањем</a:t>
            </a:r>
            <a:endParaRPr lang="sr-Latn-C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071552"/>
            <a:ext cx="7715304" cy="857256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 smtClean="0"/>
              <a:t>	Стратегија управљања паркирањем представља основни концепцијско – филозофски приступ којим се утврђују поставке, жеље и циљеви везани за резултате регулисања паркирања.</a:t>
            </a:r>
            <a:endParaRPr lang="sr-Latn-CS" sz="1600" dirty="0">
              <a:latin typeface="Pathway Gothic One" charset="0"/>
            </a:endParaRPr>
          </a:p>
        </p:txBody>
      </p:sp>
      <p:sp>
        <p:nvSpPr>
          <p:cNvPr id="4" name="Google Shape;450;p37"/>
          <p:cNvSpPr txBox="1">
            <a:spLocks/>
          </p:cNvSpPr>
          <p:nvPr/>
        </p:nvSpPr>
        <p:spPr>
          <a:xfrm>
            <a:off x="683568" y="2069404"/>
            <a:ext cx="7572998" cy="7189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tabLst/>
              <a:defRPr/>
            </a:pPr>
            <a:r>
              <a:rPr lang="ru-RU" sz="1600" dirty="0" smtClean="0">
                <a:solidFill>
                  <a:schemeClr val="dk1"/>
                </a:solidFill>
                <a:latin typeface="Nunito" charset="-52"/>
                <a:ea typeface="Pathway Gothic One"/>
                <a:cs typeface="Pathway Gothic One"/>
                <a:sym typeface="Pathway Gothic One"/>
              </a:rPr>
              <a:t>Политике управљања паркирањем представљају </a:t>
            </a:r>
            <a:r>
              <a:rPr lang="ru-RU" sz="1600" dirty="0">
                <a:solidFill>
                  <a:schemeClr val="dk1"/>
                </a:solidFill>
                <a:latin typeface="Nunito" charset="-52"/>
                <a:ea typeface="Pathway Gothic One"/>
                <a:cs typeface="Pathway Gothic One"/>
                <a:sym typeface="Pathway Gothic One"/>
              </a:rPr>
              <a:t>с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" charset="-52"/>
                <a:ea typeface="Pathway Gothic One"/>
                <a:cs typeface="Pathway Gothic One"/>
                <a:sym typeface="Pathway Gothic One"/>
              </a:rPr>
              <a:t>куп мера које се примењују  за управљање паркирањем, а које чине подршку опредељеној стратегији.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" charset="-52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86380" y="4572014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4929190" y="4429138"/>
            <a:ext cx="428628" cy="428628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931790"/>
            <a:ext cx="2900350" cy="138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62" y="2934444"/>
            <a:ext cx="2356234" cy="1378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Политика управљања паркирањем</a:t>
            </a:r>
            <a:endParaRPr dirty="0"/>
          </a:p>
        </p:txBody>
      </p:sp>
      <p:sp>
        <p:nvSpPr>
          <p:cNvPr id="451" name="Google Shape;451;p37"/>
          <p:cNvSpPr txBox="1">
            <a:spLocks noGrp="1"/>
          </p:cNvSpPr>
          <p:nvPr>
            <p:ph type="subTitle" idx="1"/>
          </p:nvPr>
        </p:nvSpPr>
        <p:spPr>
          <a:xfrm>
            <a:off x="5786446" y="1150500"/>
            <a:ext cx="2928958" cy="3643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Aft>
                <a:spcPts val="1200"/>
              </a:spcAft>
              <a:buFont typeface="Wingdings" pitchFamily="2" charset="2"/>
              <a:buChar char="ü"/>
            </a:pPr>
            <a:r>
              <a:rPr lang="sr-Cyrl-RS" sz="1600" b="1" dirty="0" smtClean="0"/>
              <a:t>Количина пм: </a:t>
            </a:r>
            <a:r>
              <a:rPr lang="sr-Cyrl-RS" sz="1600" dirty="0" smtClean="0"/>
              <a:t>смањење постојеће понуде, замрзавање броја пм…</a:t>
            </a:r>
          </a:p>
          <a:p>
            <a:pPr algn="l">
              <a:spcAft>
                <a:spcPts val="1200"/>
              </a:spcAft>
              <a:buFont typeface="Wingdings" pitchFamily="2" charset="2"/>
              <a:buChar char="ü"/>
            </a:pPr>
            <a:r>
              <a:rPr lang="sr-Cyrl-RS" sz="1600" b="1" dirty="0" smtClean="0"/>
              <a:t>Локација</a:t>
            </a:r>
            <a:r>
              <a:rPr lang="sr-Cyrl-RS" sz="1600" dirty="0" smtClean="0"/>
              <a:t>: „Паркирај и вози се“</a:t>
            </a:r>
          </a:p>
          <a:p>
            <a:pPr algn="l">
              <a:spcAft>
                <a:spcPts val="1200"/>
              </a:spcAft>
              <a:buFont typeface="Wingdings" pitchFamily="2" charset="2"/>
              <a:buChar char="ü"/>
            </a:pPr>
            <a:r>
              <a:rPr lang="sr-Cyrl-RS" sz="1600" b="1" dirty="0" smtClean="0"/>
              <a:t>Цена</a:t>
            </a:r>
            <a:r>
              <a:rPr lang="sr-Cyrl-RS" sz="1600" dirty="0" smtClean="0"/>
              <a:t>: Жељено искоришћење, динамичка цена…</a:t>
            </a:r>
          </a:p>
          <a:p>
            <a:pPr algn="l">
              <a:spcAft>
                <a:spcPts val="1200"/>
              </a:spcAft>
              <a:buFont typeface="Wingdings" pitchFamily="2" charset="2"/>
              <a:buChar char="ü"/>
            </a:pPr>
            <a:r>
              <a:rPr lang="sr-Cyrl-RS" sz="1600" b="1" dirty="0" smtClean="0"/>
              <a:t>Приступ</a:t>
            </a:r>
            <a:r>
              <a:rPr lang="sr-Cyrl-RS" sz="1600" dirty="0" smtClean="0"/>
              <a:t>: забранити или ограничити приступ одређеним категоријама</a:t>
            </a:r>
            <a:endParaRPr lang="en-GB" sz="1600" dirty="0" smtClean="0"/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226" t="14601" r="42912" b="11570"/>
          <a:stretch/>
        </p:blipFill>
        <p:spPr>
          <a:xfrm>
            <a:off x="1175801" y="1159938"/>
            <a:ext cx="3612223" cy="367200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86446" y="4938444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1" name="Group 14"/>
          <p:cNvGrpSpPr/>
          <p:nvPr/>
        </p:nvGrpSpPr>
        <p:grpSpPr>
          <a:xfrm>
            <a:off x="5429256" y="4714872"/>
            <a:ext cx="428628" cy="428628"/>
            <a:chOff x="7797010" y="2267533"/>
            <a:chExt cx="459485" cy="436022"/>
          </a:xfrm>
        </p:grpSpPr>
        <p:sp>
          <p:nvSpPr>
            <p:cNvPr id="12" name="Flowchart: Extract 11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r-Cyrl-RS" sz="3200" dirty="0" smtClean="0"/>
              <a:t>Политика паркирања</a:t>
            </a:r>
            <a:endParaRPr dirty="0"/>
          </a:p>
        </p:txBody>
      </p:sp>
      <p:sp>
        <p:nvSpPr>
          <p:cNvPr id="105" name="Rectangle 104"/>
          <p:cNvSpPr/>
          <p:nvPr/>
        </p:nvSpPr>
        <p:spPr>
          <a:xfrm>
            <a:off x="428596" y="1214428"/>
            <a:ext cx="814393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sz="1700" dirty="0" smtClean="0">
                <a:latin typeface="Nunito" charset="-18"/>
              </a:rPr>
              <a:t>Правилним дефинисањем политике паркирања дефинисаће се </a:t>
            </a:r>
            <a:r>
              <a:rPr lang="sr-Cyrl-RS" sz="1700" b="1" dirty="0" smtClean="0">
                <a:latin typeface="Nunito" charset="-18"/>
              </a:rPr>
              <a:t>понуда</a:t>
            </a:r>
            <a:r>
              <a:rPr lang="sr-Cyrl-RS" sz="1700" dirty="0" smtClean="0">
                <a:latin typeface="Nunito" charset="-18"/>
              </a:rPr>
              <a:t> п</a:t>
            </a:r>
            <a:r>
              <a:rPr lang="en-US" sz="1700" dirty="0" smtClean="0">
                <a:latin typeface="Nunito" charset="-18"/>
              </a:rPr>
              <a:t>a</a:t>
            </a:r>
            <a:r>
              <a:rPr lang="sr-Cyrl-RS" sz="1700" dirty="0" smtClean="0">
                <a:latin typeface="Nunito" charset="-18"/>
              </a:rPr>
              <a:t>ркинг места и заступљеност одређене структуре, а затим и мере које ће ту </a:t>
            </a:r>
            <a:r>
              <a:rPr lang="sr-Cyrl-RS" sz="1700" b="1" dirty="0" smtClean="0">
                <a:latin typeface="Nunito" charset="-18"/>
              </a:rPr>
              <a:t>понуду уравнотежити са захтевима</a:t>
            </a:r>
            <a:r>
              <a:rPr lang="sr-Cyrl-RS" sz="1700" dirty="0" smtClean="0">
                <a:latin typeface="Nunito" charset="-18"/>
              </a:rPr>
              <a:t>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sz="1700" dirty="0" smtClean="0">
                <a:latin typeface="Nunito" charset="-18"/>
              </a:rPr>
              <a:t>Савремена стратегија: задовољава се само квалификована потражња (ко мора и што већи % ко треба) – довољан, а не потребан број паркинг места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sz="1700" dirty="0" smtClean="0">
                <a:latin typeface="Nunito" charset="-18"/>
              </a:rPr>
              <a:t>Имајући у виду комплексност проблема паркирања, контрола и управљање паркирањем треба да се спроводе у две фазе:</a:t>
            </a:r>
          </a:p>
          <a:p>
            <a:pPr marL="850392" lvl="1" indent="-457200">
              <a:spcAft>
                <a:spcPts val="600"/>
              </a:spcAft>
              <a:buFont typeface="+mj-lt"/>
              <a:buAutoNum type="arabicPeriod"/>
            </a:pPr>
            <a:r>
              <a:rPr lang="sr-Cyrl-RS" sz="1700" dirty="0" smtClean="0">
                <a:latin typeface="Nunito" charset="-18"/>
              </a:rPr>
              <a:t>Просторно уређење паркирања (ТРП и изградња)</a:t>
            </a:r>
          </a:p>
          <a:p>
            <a:pPr marL="850392" lvl="1" indent="-457200">
              <a:spcAft>
                <a:spcPts val="600"/>
              </a:spcAft>
              <a:buFont typeface="+mj-lt"/>
              <a:buAutoNum type="arabicPeriod"/>
            </a:pPr>
            <a:r>
              <a:rPr lang="sr-Cyrl-RS" sz="1700" dirty="0" smtClean="0">
                <a:latin typeface="Nunito" charset="-18"/>
              </a:rPr>
              <a:t>Функционално уређење паркирања</a:t>
            </a:r>
          </a:p>
          <a:p>
            <a:pPr marL="850392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sr-Cyrl-RS" sz="1700" dirty="0" smtClean="0">
                <a:latin typeface="Nunito" charset="-18"/>
              </a:rPr>
              <a:t>Реакција на пораст захтева за паркирњање</a:t>
            </a:r>
          </a:p>
          <a:p>
            <a:pPr marL="850392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sr-Cyrl-RS" sz="1700" dirty="0" smtClean="0">
                <a:latin typeface="Nunito" charset="-18"/>
              </a:rPr>
              <a:t>Последица транспортне политике</a:t>
            </a:r>
            <a:endParaRPr lang="en-GB" sz="1700" dirty="0" smtClean="0">
              <a:latin typeface="Nunito" charset="-18"/>
            </a:endParaRPr>
          </a:p>
        </p:txBody>
      </p:sp>
      <p:sp>
        <p:nvSpPr>
          <p:cNvPr id="106" name="Text Box 3"/>
          <p:cNvSpPr txBox="1">
            <a:spLocks noChangeArrowheads="1"/>
          </p:cNvSpPr>
          <p:nvPr/>
        </p:nvSpPr>
        <p:spPr bwMode="auto">
          <a:xfrm>
            <a:off x="5429256" y="4572014"/>
            <a:ext cx="4643469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8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8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07" name="Group 14"/>
          <p:cNvGrpSpPr/>
          <p:nvPr/>
        </p:nvGrpSpPr>
        <p:grpSpPr>
          <a:xfrm>
            <a:off x="5072066" y="4429138"/>
            <a:ext cx="428628" cy="428628"/>
            <a:chOff x="7797010" y="2267533"/>
            <a:chExt cx="459485" cy="436022"/>
          </a:xfrm>
        </p:grpSpPr>
        <p:sp>
          <p:nvSpPr>
            <p:cNvPr id="108" name="Flowchart: Extract 10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595959"/>
      </a:dk2>
      <a:lt2>
        <a:srgbClr val="EEEEEE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1899</Words>
  <Application>Microsoft Office PowerPoint</Application>
  <PresentationFormat>On-screen Show (16:9)</PresentationFormat>
  <Paragraphs>372</Paragraphs>
  <Slides>34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Pathway Gothic One</vt:lpstr>
      <vt:lpstr>Bookman Old Style</vt:lpstr>
      <vt:lpstr>Nunito</vt:lpstr>
      <vt:lpstr>Wingdings</vt:lpstr>
      <vt:lpstr>Times New Roman</vt:lpstr>
      <vt:lpstr>Cambria</vt:lpstr>
      <vt:lpstr>Calibri</vt:lpstr>
      <vt:lpstr>Bebas Neue</vt:lpstr>
      <vt:lpstr>Mative Lesson Plan by Slidesgo</vt:lpstr>
      <vt:lpstr>Chart</vt:lpstr>
      <vt:lpstr>Worksheet</vt:lpstr>
      <vt:lpstr>Microsoft Office Excel 97-2003 Worksheet</vt:lpstr>
      <vt:lpstr>ПОЛИТИКА ПАРКИРАЊА Режими паркирања</vt:lpstr>
      <vt:lpstr>Проблем паркирања – Управљање паркирањем</vt:lpstr>
      <vt:lpstr>Проблем паркирања – Управљање паркирањем</vt:lpstr>
      <vt:lpstr>Појам и значај контроле и управљања паркирањем</vt:lpstr>
      <vt:lpstr>Појам и значај контроле и управљања паркирањем</vt:lpstr>
      <vt:lpstr>Појам и значај контроле и управљања паркирањем</vt:lpstr>
      <vt:lpstr>Стратегије и  политике управљања паркирањем</vt:lpstr>
      <vt:lpstr>Политика управљања паркирањем</vt:lpstr>
      <vt:lpstr>Политика паркирања</vt:lpstr>
      <vt:lpstr>Политика паркирања</vt:lpstr>
      <vt:lpstr>Режими паркирања</vt:lpstr>
      <vt:lpstr>Режим регулисања трајања паркирања</vt:lpstr>
      <vt:lpstr>Приоритетност корисника паркинг места</vt:lpstr>
      <vt:lpstr>Испитивање могућности увођења режима регулисања трајања паркирања</vt:lpstr>
      <vt:lpstr>Начин утврђивања временског ограничења</vt:lpstr>
      <vt:lpstr>Начин утврђивања временског ограничења</vt:lpstr>
      <vt:lpstr>Начин утврђивања временског ограничења</vt:lpstr>
      <vt:lpstr>СТАНОВНИЦИ: Расподела излазака</vt:lpstr>
      <vt:lpstr>СТАНОВНИЦИ: Расподела излазака</vt:lpstr>
      <vt:lpstr>ПОСЕТИОЦИ : Трајност паркирања</vt:lpstr>
      <vt:lpstr>Посетиоци при  Амах: Трајање паркирања</vt:lpstr>
      <vt:lpstr>ПРИМЕР: Испитивање могућности увођења режима</vt:lpstr>
      <vt:lpstr>Испитивање могућности увођења режима</vt:lpstr>
      <vt:lpstr>Дефинисање временског ограничења</vt:lpstr>
      <vt:lpstr>Дефинисање временског ограничења</vt:lpstr>
      <vt:lpstr>Дефинисање временског ограничења</vt:lpstr>
      <vt:lpstr>Slide 27</vt:lpstr>
      <vt:lpstr>Slide 28</vt:lpstr>
      <vt:lpstr>Slide 29</vt:lpstr>
      <vt:lpstr>Критеријуми за увођење режима регулисања трајања паркирања на уличном фронту</vt:lpstr>
      <vt:lpstr>Алгоритам 2 – испитивање могућности реализације захтева становника уличног фронта</vt:lpstr>
      <vt:lpstr>РЕЖИМ: Контрола и регулисање паркирања по структури аутомобила</vt:lpstr>
      <vt:lpstr>РЕЖИМ: Селекција мотива паркирања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ПАРКИРАЊА Режими паркирања</dc:title>
  <dc:creator>Jelena Simicevic</dc:creator>
  <cp:lastModifiedBy>Vlada</cp:lastModifiedBy>
  <cp:revision>78</cp:revision>
  <dcterms:modified xsi:type="dcterms:W3CDTF">2022-05-30T11:24:32Z</dcterms:modified>
</cp:coreProperties>
</file>